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6" r:id="rId3"/>
    <p:sldId id="259" r:id="rId4"/>
    <p:sldId id="260" r:id="rId5"/>
    <p:sldId id="287" r:id="rId6"/>
    <p:sldId id="266" r:id="rId7"/>
    <p:sldId id="267" r:id="rId8"/>
    <p:sldId id="262" r:id="rId9"/>
    <p:sldId id="280" r:id="rId10"/>
    <p:sldId id="281" r:id="rId11"/>
    <p:sldId id="284" r:id="rId12"/>
    <p:sldId id="285" r:id="rId13"/>
    <p:sldId id="288" r:id="rId14"/>
    <p:sldId id="282" r:id="rId15"/>
    <p:sldId id="275" r:id="rId16"/>
    <p:sldId id="278" r:id="rId17"/>
    <p:sldId id="279" r:id="rId18"/>
    <p:sldId id="289" r:id="rId19"/>
    <p:sldId id="290" r:id="rId20"/>
  </p:sldIdLst>
  <p:sldSz cx="9144000" cy="6858000" type="screen4x3"/>
  <p:notesSz cx="6858000" cy="9418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Oliver" initials="JO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4"/>
    <a:srgbClr val="255997"/>
    <a:srgbClr val="1B4D75"/>
    <a:srgbClr val="FFFF66"/>
    <a:srgbClr val="5485AE"/>
    <a:srgbClr val="D7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1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222" y="-62"/>
      </p:cViewPr>
      <p:guideLst>
        <p:guide orient="horz" pos="29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0T15:09:06.560" idx="1">
    <p:pos x="158" y="174"/>
    <p:text>Do you need anything in here about:
ASSIST
ELEOT
If so, I have slides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2012 AdvancED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7434C2E-3C39-444A-A77D-70397399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05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5C8F6E2-AEE8-1543-9A8B-3CC91B365D7F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4EBE0F7-8FEF-FA42-A2C8-4F568368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35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0" y="706438"/>
            <a:ext cx="2717800" cy="203993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946071"/>
            <a:ext cx="2971800" cy="47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3" tIns="45876" rIns="91753" bIns="45876" anchor="b"/>
          <a:lstStyle>
            <a:lvl1pPr defTabSz="915988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9pPr>
          </a:lstStyle>
          <a:p>
            <a:pPr algn="r" eaLnBrk="1" hangingPunct="1"/>
            <a:fld id="{881CCA53-418C-4C7F-87F7-48610224622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704850"/>
            <a:ext cx="4710112" cy="35337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73853"/>
            <a:ext cx="5486400" cy="42400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3" tIns="45876" rIns="91753" bIns="4587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A89C24-5D2A-6F42-B758-E2D394AD455F}" type="slidenum">
              <a:rPr lang="en-US" sz="1200">
                <a:latin typeface="Trebuchet MS" charset="0"/>
              </a:rPr>
              <a:pPr eaLnBrk="1" hangingPunct="1"/>
              <a:t>8</a:t>
            </a:fld>
            <a:endParaRPr lang="en-US" sz="1200">
              <a:latin typeface="Trebuchet MS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945563"/>
            <a:ext cx="297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3" tIns="45876" rIns="91753" bIns="45876" anchor="b"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9277C16-B7FD-F946-9264-5C10DCDF58C0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7913" y="706438"/>
            <a:ext cx="4708525" cy="3532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75163"/>
            <a:ext cx="5486400" cy="423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753" tIns="45876" rIns="91753" bIns="458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9pPr>
          </a:lstStyle>
          <a:p>
            <a:fld id="{0FDD5CA4-5B41-4BC9-859B-33B3BC0AAA24}" type="slidenum">
              <a:rPr lang="en-US" sz="1200" smtClean="0">
                <a:latin typeface="Trebuchet MS" pitchFamily="34" charset="0"/>
              </a:rPr>
              <a:pPr/>
              <a:t>18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0" y="706438"/>
            <a:ext cx="2717800" cy="20399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8" charset="-128"/>
              </a:defRPr>
            </a:lvl9pPr>
          </a:lstStyle>
          <a:p>
            <a:fld id="{97423D6A-FFED-4EAE-937A-EA2A867C1783}" type="slidenum">
              <a:rPr lang="en-US" sz="1200" smtClean="0">
                <a:latin typeface="Trebuchet MS" pitchFamily="34" charset="0"/>
              </a:rPr>
              <a:pPr/>
              <a:t>19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0" y="706438"/>
            <a:ext cx="2717800" cy="20399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smtClean="0"/>
              <a:t>Working together, we can advance excellence in education worldwide.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1200" smtClean="0"/>
              <a:t>This closing slide represents every country we touch.  You – all of you in this room – represent the practitioners and ultimately the students we touch.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1200" smtClean="0"/>
              <a:t>We could not do what we do without your leadership and commitment.  Thank you for all you do on behalf of our organization.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DV504_PPT_12apr20_mb-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1549"/>
            <a:ext cx="7772400" cy="104250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4F81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95164"/>
            <a:ext cx="6400800" cy="124289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343400" y="1524000"/>
            <a:ext cx="4343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43400" y="304800"/>
            <a:ext cx="4343400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4FA7-5A48-E347-9B2A-CC7ED5942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2819400"/>
            <a:ext cx="8382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8580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4126-9AD1-AC4F-8EC6-C5602257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719A-3B5C-47BA-A7C2-218144C9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2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6328-40D8-DF4D-B56D-5F7841E78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8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5F66-E1AC-3645-86C4-A94B422F5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7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BE30-0A8D-4445-91B1-3FA83422F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AC53-FA6D-674F-BB93-9B84AEAB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1676401"/>
            <a:ext cx="3797300" cy="44175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676402"/>
            <a:ext cx="4267200" cy="44180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F232-D818-0F49-A9E0-91474C0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6761-F884-1247-A64F-2812792DB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acher-799448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587500"/>
            <a:ext cx="3124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63"/>
            <a:ext cx="488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3E5B-BD81-594E-AA79-8FFE5E8C8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lem-gir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00200"/>
            <a:ext cx="2987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63"/>
            <a:ext cx="488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5D04-E99E-2948-BF4E-25B11C91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AdvancED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fld id="{1B660FEE-3CB7-3248-9A4D-3A2C7AB82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itle Placeholder 6"/>
          <p:cNvSpPr>
            <a:spLocks noGrp="1"/>
          </p:cNvSpPr>
          <p:nvPr>
            <p:ph type="title"/>
          </p:nvPr>
        </p:nvSpPr>
        <p:spPr bwMode="auto">
          <a:xfrm>
            <a:off x="838200" y="304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9" r:id="rId8"/>
    <p:sldLayoutId id="2147484690" r:id="rId9"/>
    <p:sldLayoutId id="2147484691" r:id="rId10"/>
    <p:sldLayoutId id="2147484692" r:id="rId11"/>
    <p:sldLayoutId id="2147484693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1F497D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1F497D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1F497D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1F497D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poplus@advanc-ed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hyperlink" Target="mailto:rdelaughter@advanc-e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0813"/>
            <a:ext cx="7772400" cy="1042987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Calibri" charset="0"/>
              </a:rPr>
              <a:t>Accreditation</a:t>
            </a:r>
            <a:endParaRPr lang="en-US" sz="5400" dirty="0">
              <a:latin typeface="Calibri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95725"/>
            <a:ext cx="6400800" cy="124301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latin typeface="Trebuchet MS" charset="0"/>
              </a:rPr>
              <a:t>Engaging in </a:t>
            </a:r>
            <a:br>
              <a:rPr lang="en-US" i="1" dirty="0" smtClean="0">
                <a:latin typeface="Trebuchet MS" charset="0"/>
              </a:rPr>
            </a:br>
            <a:r>
              <a:rPr lang="en-US" i="1" dirty="0" smtClean="0">
                <a:latin typeface="Trebuchet MS" charset="0"/>
              </a:rPr>
              <a:t>Continuous Improvement </a:t>
            </a:r>
            <a:endParaRPr lang="en-US" i="1" dirty="0">
              <a:latin typeface="Trebuchet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Steps to </a:t>
            </a:r>
            <a:r>
              <a:rPr lang="en-US" dirty="0" smtClean="0">
                <a:latin typeface="Calibri" charset="0"/>
              </a:rPr>
              <a:t>Accreditation</a:t>
            </a:r>
            <a:endParaRPr lang="en-US" dirty="0">
              <a:latin typeface="Calibri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04800" y="2627313"/>
            <a:ext cx="8382000" cy="38846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3600" b="1" i="1" dirty="0" smtClean="0">
              <a:solidFill>
                <a:srgbClr val="004884"/>
              </a:solidFill>
              <a:latin typeface="Calibri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3600" b="1" i="1" dirty="0" smtClean="0">
                <a:solidFill>
                  <a:srgbClr val="004884"/>
                </a:solidFill>
                <a:latin typeface="Calibri" charset="0"/>
              </a:rPr>
              <a:t>Candidate</a:t>
            </a:r>
            <a:endParaRPr lang="en-US" sz="3600" b="1" i="1" dirty="0">
              <a:solidFill>
                <a:srgbClr val="004884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</a:rPr>
              <a:t>Submit </a:t>
            </a:r>
            <a:r>
              <a:rPr lang="en-US" sz="3000" dirty="0">
                <a:latin typeface="Calibri" charset="0"/>
              </a:rPr>
              <a:t>preferred dates for the </a:t>
            </a:r>
            <a:r>
              <a:rPr lang="en-US" sz="3000" dirty="0" smtClean="0">
                <a:latin typeface="Calibri" charset="0"/>
              </a:rPr>
              <a:t>External Review</a:t>
            </a: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</a:rPr>
              <a:t>Complete all components of the Internal Review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</a:rPr>
              <a:t>Complete </a:t>
            </a:r>
            <a:r>
              <a:rPr lang="en-US" sz="2600" dirty="0">
                <a:latin typeface="Calibri" charset="0"/>
              </a:rPr>
              <a:t>the </a:t>
            </a:r>
            <a:r>
              <a:rPr lang="en-US" sz="2600" dirty="0" smtClean="0">
                <a:latin typeface="Calibri" charset="0"/>
              </a:rPr>
              <a:t>Accreditation Report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</a:rPr>
              <a:t>Host the External Review</a:t>
            </a:r>
            <a:endParaRPr lang="en-US" sz="3000" dirty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9654126-9AD1-AC4F-8EC6-C56022574C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institution completes:</a:t>
            </a:r>
          </a:p>
          <a:p>
            <a:pPr lvl="1"/>
            <a:r>
              <a:rPr lang="en-US" smtClean="0"/>
              <a:t>The Self Assessment of Standards</a:t>
            </a:r>
          </a:p>
          <a:p>
            <a:pPr lvl="1"/>
            <a:r>
              <a:rPr lang="en-US" smtClean="0"/>
              <a:t>The Executive Summary</a:t>
            </a:r>
          </a:p>
          <a:p>
            <a:pPr lvl="1"/>
            <a:r>
              <a:rPr lang="en-US" smtClean="0"/>
              <a:t>The Student Performance Diagnostic</a:t>
            </a:r>
          </a:p>
          <a:p>
            <a:pPr lvl="1"/>
            <a:r>
              <a:rPr lang="en-US" smtClean="0"/>
              <a:t>The Stakeholder Feedback Diagnostic</a:t>
            </a:r>
          </a:p>
          <a:p>
            <a:pPr lvl="1"/>
            <a:r>
              <a:rPr lang="en-US" smtClean="0"/>
              <a:t>The continuous improvement plan</a:t>
            </a:r>
          </a:p>
          <a:p>
            <a:pPr lvl="1"/>
            <a:r>
              <a:rPr lang="en-US" smtClean="0"/>
              <a:t>Assurances</a:t>
            </a:r>
          </a:p>
          <a:p>
            <a:endParaRPr lang="en-US" dirty="0"/>
          </a:p>
        </p:txBody>
      </p:sp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Review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institution submits the Accreditation Report six weeks prior to the External Review</a:t>
            </a:r>
          </a:p>
          <a:p>
            <a:pPr>
              <a:defRPr/>
            </a:pPr>
            <a:r>
              <a:rPr lang="en-US" dirty="0" smtClean="0"/>
              <a:t>Institution hosts </a:t>
            </a:r>
            <a:r>
              <a:rPr lang="en-US" dirty="0"/>
              <a:t>an External </a:t>
            </a:r>
            <a:r>
              <a:rPr lang="en-US" dirty="0" smtClean="0"/>
              <a:t>Review </a:t>
            </a:r>
          </a:p>
          <a:p>
            <a:pPr lvl="1">
              <a:defRPr/>
            </a:pPr>
            <a:r>
              <a:rPr lang="en-US" dirty="0" smtClean="0"/>
              <a:t>Plans for and hosts a two-day on-site review</a:t>
            </a:r>
          </a:p>
          <a:p>
            <a:pPr>
              <a:defRPr/>
            </a:pPr>
            <a:r>
              <a:rPr lang="en-US" dirty="0" smtClean="0"/>
              <a:t>External Review Team provides report that contains</a:t>
            </a:r>
          </a:p>
          <a:p>
            <a:pPr lvl="1">
              <a:defRPr/>
            </a:pPr>
            <a:r>
              <a:rPr lang="en-US" dirty="0" smtClean="0"/>
              <a:t>Findings</a:t>
            </a:r>
          </a:p>
          <a:p>
            <a:pPr lvl="2">
              <a:defRPr/>
            </a:pPr>
            <a:r>
              <a:rPr lang="en-US" dirty="0"/>
              <a:t>Opportunities for Improvement</a:t>
            </a:r>
          </a:p>
          <a:p>
            <a:pPr lvl="2">
              <a:defRPr/>
            </a:pPr>
            <a:r>
              <a:rPr lang="en-US" dirty="0" smtClean="0"/>
              <a:t>Powerful Practices</a:t>
            </a:r>
          </a:p>
          <a:p>
            <a:pPr lvl="2">
              <a:defRPr/>
            </a:pPr>
            <a:r>
              <a:rPr lang="en-US" dirty="0" smtClean="0"/>
              <a:t>Improvement Priorities</a:t>
            </a:r>
            <a:endParaRPr lang="en-US" dirty="0"/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External Review Process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CC9B5F-B0FB-F54D-AEAD-C1E30BA6BEB9}" type="slidenum">
              <a:rPr lang="en-US" sz="1200">
                <a:solidFill>
                  <a:srgbClr val="7F7F7F"/>
                </a:solidFill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</a:t>
            </a:r>
            <a:r>
              <a:rPr lang="en-US" dirty="0" err="1" smtClean="0"/>
              <a:t>AdvancED</a:t>
            </a:r>
            <a:r>
              <a:rPr lang="en-US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External Review Team collects information:</a:t>
            </a:r>
          </a:p>
          <a:p>
            <a:pPr lvl="1"/>
            <a:r>
              <a:rPr lang="en-US" dirty="0" smtClean="0"/>
              <a:t>Conducts interviews</a:t>
            </a:r>
          </a:p>
          <a:p>
            <a:pPr lvl="1"/>
            <a:r>
              <a:rPr lang="en-US" dirty="0" smtClean="0"/>
              <a:t>Reviews documents/artifacts provided by the institution</a:t>
            </a:r>
          </a:p>
          <a:p>
            <a:pPr lvl="1"/>
            <a:r>
              <a:rPr lang="en-US" dirty="0" smtClean="0"/>
              <a:t>Makes professional observations </a:t>
            </a:r>
          </a:p>
          <a:p>
            <a:r>
              <a:rPr lang="en-US" dirty="0" smtClean="0"/>
              <a:t>The External Review Team:</a:t>
            </a:r>
          </a:p>
          <a:p>
            <a:pPr lvl="1"/>
            <a:r>
              <a:rPr lang="en-US" dirty="0" smtClean="0"/>
              <a:t>Engages in professional deliberations</a:t>
            </a:r>
          </a:p>
          <a:p>
            <a:pPr lvl="1"/>
            <a:r>
              <a:rPr lang="en-US" dirty="0" smtClean="0"/>
              <a:t>Reaches consensus on Standards, Powerful Practices, Improvement Priorities and an accreditation recommendation</a:t>
            </a:r>
          </a:p>
          <a:p>
            <a:pPr lvl="1"/>
            <a:r>
              <a:rPr lang="en-US" dirty="0" smtClean="0"/>
              <a:t>Creates and presents an oral exit report</a:t>
            </a:r>
          </a:p>
          <a:p>
            <a:pPr lvl="1"/>
            <a:r>
              <a:rPr lang="en-US" dirty="0" smtClean="0"/>
              <a:t>Formulates and submits a written report </a:t>
            </a:r>
          </a:p>
          <a:p>
            <a:endParaRPr lang="en-US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Review Team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B4A6F-0E89-4531-8D0A-09191CCAC6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Steps to </a:t>
            </a:r>
            <a:r>
              <a:rPr lang="en-US" dirty="0" smtClean="0">
                <a:latin typeface="Calibri" charset="0"/>
              </a:rPr>
              <a:t>Accreditation</a:t>
            </a:r>
            <a:endParaRPr lang="en-US" dirty="0">
              <a:latin typeface="Calibri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3900" b="1" i="1" dirty="0" smtClean="0">
                <a:solidFill>
                  <a:srgbClr val="004884"/>
                </a:solidFill>
              </a:rPr>
              <a:t>Accredited </a:t>
            </a:r>
            <a:endParaRPr lang="en-US" b="1" dirty="0" smtClean="0">
              <a:solidFill>
                <a:srgbClr val="004884"/>
              </a:solidFill>
            </a:endParaRPr>
          </a:p>
          <a:p>
            <a:pPr>
              <a:defRPr/>
            </a:pPr>
            <a:r>
              <a:rPr lang="en-US" dirty="0" smtClean="0"/>
              <a:t>Act on the findings from the External Review Report</a:t>
            </a:r>
          </a:p>
          <a:p>
            <a:pPr>
              <a:defRPr/>
            </a:pPr>
            <a:r>
              <a:rPr lang="en-US" dirty="0" smtClean="0"/>
              <a:t>Continue to implement the accreditation process</a:t>
            </a:r>
          </a:p>
          <a:p>
            <a:pPr lvl="1">
              <a:defRPr/>
            </a:pPr>
            <a:r>
              <a:rPr lang="en-US" dirty="0" smtClean="0"/>
              <a:t>Adhere to AdvancED Quality Standards</a:t>
            </a:r>
          </a:p>
          <a:p>
            <a:pPr lvl="1">
              <a:defRPr/>
            </a:pPr>
            <a:r>
              <a:rPr lang="en-US" dirty="0" smtClean="0"/>
              <a:t>Engage in continuous improvement</a:t>
            </a:r>
          </a:p>
          <a:p>
            <a:pPr lvl="1">
              <a:defRPr/>
            </a:pPr>
            <a:r>
              <a:rPr lang="en-US" dirty="0" smtClean="0"/>
              <a:t>Monitor for quality assurance</a:t>
            </a:r>
          </a:p>
          <a:p>
            <a:pPr>
              <a:defRPr/>
            </a:pPr>
            <a:r>
              <a:rPr lang="en-US" dirty="0" smtClean="0"/>
              <a:t>Complete and submit the Accreditation Progress Report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9654126-9AD1-AC4F-8EC6-C56022574C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343400" y="1182688"/>
            <a:ext cx="4446588" cy="45720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Within two years, complete the Accreditation  Progress Report (APR)</a:t>
            </a:r>
          </a:p>
          <a:p>
            <a:pPr lvl="1"/>
            <a:r>
              <a:rPr lang="en-US" sz="2400" dirty="0" smtClean="0">
                <a:latin typeface="Calibri" charset="0"/>
              </a:rPr>
              <a:t>Schools are </a:t>
            </a:r>
            <a:r>
              <a:rPr lang="en-US" sz="2400" dirty="0">
                <a:latin typeface="Calibri" charset="0"/>
              </a:rPr>
              <a:t>required to </a:t>
            </a:r>
            <a:r>
              <a:rPr lang="en-US" sz="2400" b="1" i="1" dirty="0">
                <a:latin typeface="Calibri" charset="0"/>
              </a:rPr>
              <a:t>act</a:t>
            </a:r>
            <a:r>
              <a:rPr lang="en-US" sz="2400" dirty="0">
                <a:latin typeface="Calibri" charset="0"/>
              </a:rPr>
              <a:t> and </a:t>
            </a:r>
            <a:r>
              <a:rPr lang="en-US" sz="2400" b="1" i="1" dirty="0">
                <a:latin typeface="Calibri" charset="0"/>
              </a:rPr>
              <a:t>report</a:t>
            </a:r>
            <a:r>
              <a:rPr lang="en-US" sz="2400" dirty="0">
                <a:latin typeface="Calibri" charset="0"/>
              </a:rPr>
              <a:t> on all </a:t>
            </a:r>
            <a:r>
              <a:rPr lang="en-US" sz="2400" dirty="0" smtClean="0">
                <a:latin typeface="Calibri" charset="0"/>
              </a:rPr>
              <a:t>Improvement Priorities!</a:t>
            </a:r>
            <a:endParaRPr lang="en-US" sz="24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Engage in on-going Internal Review process	</a:t>
            </a:r>
            <a:r>
              <a:rPr lang="en-US" dirty="0">
                <a:latin typeface="Calibri" charset="0"/>
              </a:rPr>
              <a:t>	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0" y="304800"/>
            <a:ext cx="4800600" cy="11430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Accreditation Progress Report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FF54FA7-5A48-E347-9B2A-CC7ED5942D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Effective Leadership</a:t>
            </a:r>
          </a:p>
          <a:p>
            <a:pPr lvl="1"/>
            <a:r>
              <a:rPr lang="en-US" dirty="0" smtClean="0"/>
              <a:t>Establishes institution-wide direction</a:t>
            </a:r>
          </a:p>
          <a:p>
            <a:pPr lvl="1"/>
            <a:r>
              <a:rPr lang="en-US" dirty="0" smtClean="0"/>
              <a:t>Develops processes to monitor and maintain efforts   </a:t>
            </a:r>
          </a:p>
          <a:p>
            <a:pPr lvl="1"/>
            <a:r>
              <a:rPr lang="en-US" dirty="0" smtClean="0"/>
              <a:t>Provides support, guidance, assistance, resources</a:t>
            </a:r>
          </a:p>
          <a:p>
            <a:pPr lvl="1"/>
            <a:r>
              <a:rPr lang="en-US" dirty="0" smtClean="0"/>
              <a:t>Ensures accountability</a:t>
            </a:r>
          </a:p>
          <a:p>
            <a:r>
              <a:rPr lang="en-US" dirty="0" smtClean="0"/>
              <a:t>Systems Approach</a:t>
            </a:r>
          </a:p>
          <a:p>
            <a:pPr lvl="1"/>
            <a:r>
              <a:rPr lang="en-US" dirty="0" smtClean="0"/>
              <a:t>A systemic and systematic process is implemented </a:t>
            </a:r>
          </a:p>
          <a:p>
            <a:pPr lvl="1"/>
            <a:r>
              <a:rPr lang="en-US" dirty="0" smtClean="0"/>
              <a:t>All system elements are focused, connected, aligned </a:t>
            </a:r>
          </a:p>
          <a:p>
            <a:pPr lvl="1"/>
            <a:r>
              <a:rPr lang="en-US" dirty="0" smtClean="0"/>
              <a:t>All system elements work together to benefit students</a:t>
            </a: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Essential To Success</a:t>
            </a:r>
            <a:br>
              <a:rPr lang="en-US" smtClean="0"/>
            </a:b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AdvancED</a:t>
            </a:r>
            <a:r>
              <a:rPr lang="en-US" dirty="0" smtClean="0"/>
              <a:t>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Culture </a:t>
            </a:r>
          </a:p>
          <a:p>
            <a:pPr lvl="1"/>
            <a:r>
              <a:rPr lang="en-US" dirty="0" smtClean="0"/>
              <a:t>Professional culture of learning, collaboration and reflective practice</a:t>
            </a:r>
          </a:p>
          <a:p>
            <a:pPr lvl="1"/>
            <a:r>
              <a:rPr lang="en-US" dirty="0" smtClean="0"/>
              <a:t>Stakeholders demonstrate trust and respect</a:t>
            </a:r>
          </a:p>
          <a:p>
            <a:pPr lvl="1"/>
            <a:r>
              <a:rPr lang="en-US" dirty="0" smtClean="0"/>
              <a:t>High expectations for staff and students</a:t>
            </a:r>
          </a:p>
          <a:p>
            <a:r>
              <a:rPr lang="en-US" dirty="0" smtClean="0"/>
              <a:t>Effective Communication</a:t>
            </a:r>
          </a:p>
          <a:p>
            <a:pPr lvl="1"/>
            <a:r>
              <a:rPr lang="en-US" dirty="0" smtClean="0"/>
              <a:t>Stakeholders are informed and meaningfully engaged</a:t>
            </a:r>
          </a:p>
          <a:p>
            <a:pPr lvl="1"/>
            <a:r>
              <a:rPr lang="en-US" dirty="0" smtClean="0"/>
              <a:t>Systematic processes are developed and used systemically</a:t>
            </a:r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To Success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External Mark of Quality</a:t>
            </a:r>
          </a:p>
          <a:p>
            <a:pPr>
              <a:defRPr/>
            </a:pPr>
            <a:r>
              <a:rPr lang="en-US" dirty="0" smtClean="0"/>
              <a:t>High Standards</a:t>
            </a:r>
          </a:p>
          <a:p>
            <a:pPr>
              <a:defRPr/>
            </a:pPr>
            <a:r>
              <a:rPr lang="en-US" dirty="0" smtClean="0"/>
              <a:t>Proven Improvement Processes</a:t>
            </a:r>
          </a:p>
          <a:p>
            <a:pPr>
              <a:defRPr/>
            </a:pPr>
            <a:r>
              <a:rPr lang="en-US" dirty="0" smtClean="0"/>
              <a:t>Vehicle to Meet Governmental Requirements</a:t>
            </a:r>
          </a:p>
          <a:p>
            <a:pPr>
              <a:defRPr/>
            </a:pPr>
            <a:r>
              <a:rPr lang="en-US" dirty="0" smtClean="0"/>
              <a:t>Professional Services</a:t>
            </a:r>
          </a:p>
          <a:p>
            <a:pPr>
              <a:defRPr/>
            </a:pPr>
            <a:r>
              <a:rPr lang="en-US" dirty="0" smtClean="0"/>
              <a:t>Technical Assistance</a:t>
            </a:r>
          </a:p>
          <a:p>
            <a:pPr>
              <a:defRPr/>
            </a:pPr>
            <a:r>
              <a:rPr lang="en-US" dirty="0" smtClean="0"/>
              <a:t>Peer Review and Support</a:t>
            </a:r>
          </a:p>
          <a:p>
            <a:pPr>
              <a:defRPr/>
            </a:pPr>
            <a:r>
              <a:rPr lang="en-US" dirty="0" smtClean="0"/>
              <a:t>Research-Based Products and Services</a:t>
            </a:r>
          </a:p>
          <a:p>
            <a:pPr>
              <a:defRPr/>
            </a:pPr>
            <a:r>
              <a:rPr lang="en-US" dirty="0" smtClean="0"/>
              <a:t>Credit Reciprocity </a:t>
            </a:r>
          </a:p>
          <a:p>
            <a:pPr>
              <a:defRPr/>
            </a:pPr>
            <a:r>
              <a:rPr lang="en-US" dirty="0" smtClean="0"/>
              <a:t>Access to Scholarships and Higher Education Opportunities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Benefits of Accreditation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4B527-D215-4560-96B5-1A813AA05D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5062" name="Rectangle 32"/>
          <p:cNvSpPr>
            <a:spLocks noChangeArrowheads="1"/>
          </p:cNvSpPr>
          <p:nvPr/>
        </p:nvSpPr>
        <p:spPr bwMode="auto">
          <a:xfrm>
            <a:off x="1641475" y="1247775"/>
            <a:ext cx="71977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313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35" name="Text Box 123"/>
          <p:cNvSpPr txBox="1">
            <a:spLocks noChangeArrowheads="1"/>
          </p:cNvSpPr>
          <p:nvPr/>
        </p:nvSpPr>
        <p:spPr bwMode="auto">
          <a:xfrm>
            <a:off x="1149837" y="5923240"/>
            <a:ext cx="6850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 err="1" smtClean="0">
                <a:solidFill>
                  <a:srgbClr val="1F497D"/>
                </a:solidFill>
                <a:latin typeface="+mn-lt"/>
              </a:rPr>
              <a:t>www.advanc-ed.org</a:t>
            </a:r>
            <a:endParaRPr lang="en-US" sz="2000" b="1" i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9275" name="Title 123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Ray Poplus – </a:t>
            </a:r>
            <a:r>
              <a:rPr lang="en-US" sz="2400" dirty="0" smtClean="0">
                <a:hlinkClick r:id="rId3"/>
              </a:rPr>
              <a:t>rpoplus@advanc-ed.org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Rae DeLaughter – </a:t>
            </a:r>
            <a:r>
              <a:rPr lang="en-US" sz="2400" dirty="0" smtClean="0">
                <a:hlinkClick r:id="rId4"/>
              </a:rPr>
              <a:t>rdelaughter@advanc-ed.org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0AADC-E8AC-408D-86B9-A56B200CF8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418612"/>
            <a:ext cx="8229600" cy="4770151"/>
          </a:xfrm>
        </p:spPr>
        <p:txBody>
          <a:bodyPr/>
          <a:lstStyle/>
          <a:p>
            <a:r>
              <a:rPr lang="en-US" dirty="0" smtClean="0"/>
              <a:t>Accreditation is a voluntary method of quality assurance developed more than 100 years ago by American schools and universities.  </a:t>
            </a:r>
          </a:p>
          <a:p>
            <a:r>
              <a:rPr lang="en-US" dirty="0" smtClean="0"/>
              <a:t>The goal of accreditation is to evaluate, verify and improve the institution’s quality.</a:t>
            </a:r>
          </a:p>
          <a:p>
            <a:r>
              <a:rPr lang="en-US" dirty="0" smtClean="0"/>
              <a:t>Accreditation is the recognition that the institution meets high quality standards, engages in continuous improvement and produces quality results. </a:t>
            </a:r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Accreditation?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0A07DD-5DC2-4905-A0D3-B0BDA6F2A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an international protocol for institutions committed to systemic, systematic and sustainable continuous improvement</a:t>
            </a:r>
          </a:p>
          <a:p>
            <a:r>
              <a:rPr lang="en-US" smtClean="0"/>
              <a:t>Builds the capacity of the institution to increase and sustain student learning</a:t>
            </a:r>
          </a:p>
          <a:p>
            <a:r>
              <a:rPr lang="en-US" smtClean="0"/>
              <a:t>Stimulates and supports continuous improvement and effectiveness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Accreditation…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Ensures all people, processes, departments and operations of the institution work in concert </a:t>
            </a:r>
          </a:p>
          <a:p>
            <a:r>
              <a:rPr lang="en-US" dirty="0" smtClean="0"/>
              <a:t>Strengthens efforts to meet accountability requirements </a:t>
            </a:r>
          </a:p>
          <a:p>
            <a:r>
              <a:rPr lang="en-US" dirty="0" smtClean="0"/>
              <a:t>Encourages growth to achieve excellence, not compliance </a:t>
            </a:r>
          </a:p>
          <a:p>
            <a:r>
              <a:rPr lang="en-US" dirty="0" smtClean="0"/>
              <a:t>Promotes continuous not episodic improvement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Accreditation…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Institutions must select and implement a process that:</a:t>
            </a:r>
          </a:p>
          <a:p>
            <a:pPr lvl="1"/>
            <a:r>
              <a:rPr lang="en-US" dirty="0" smtClean="0"/>
              <a:t>comprehensively addresses continuous improvement </a:t>
            </a:r>
          </a:p>
          <a:p>
            <a:pPr lvl="1"/>
            <a:r>
              <a:rPr lang="en-US" dirty="0" smtClean="0"/>
              <a:t>helps the institution meet </a:t>
            </a:r>
            <a:r>
              <a:rPr lang="en-US" dirty="0" err="1" smtClean="0"/>
              <a:t>AdvancED</a:t>
            </a:r>
            <a:r>
              <a:rPr lang="en-US" dirty="0" smtClean="0"/>
              <a:t> Standards</a:t>
            </a:r>
          </a:p>
          <a:p>
            <a:pPr lvl="1"/>
            <a:r>
              <a:rPr lang="en-US" dirty="0" smtClean="0"/>
              <a:t>focuses on improvement of student learning and organizational effectiveness </a:t>
            </a:r>
          </a:p>
          <a:p>
            <a:pPr lvl="1"/>
            <a:r>
              <a:rPr lang="en-US" dirty="0" smtClean="0"/>
              <a:t>satisfies local, state, federal improvement process requirements</a:t>
            </a:r>
          </a:p>
          <a:p>
            <a:pPr lvl="1"/>
            <a:r>
              <a:rPr lang="en-US" dirty="0" smtClean="0"/>
              <a:t>is implemented in a systematic, systemic and sustainable manner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Continuous Improvement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A864C-E4BF-47D3-9D38-3F2EAA1EC75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2416"/>
            <a:ext cx="4379843" cy="37918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Statements (5)</a:t>
            </a:r>
          </a:p>
          <a:p>
            <a:r>
              <a:rPr lang="en-US" dirty="0" smtClean="0"/>
              <a:t>Indicators (33)</a:t>
            </a:r>
          </a:p>
          <a:p>
            <a:pPr lvl="1"/>
            <a:r>
              <a:rPr lang="en-US" dirty="0" smtClean="0"/>
              <a:t>Focus of internal review</a:t>
            </a:r>
          </a:p>
          <a:p>
            <a:pPr lvl="1"/>
            <a:r>
              <a:rPr lang="en-US" dirty="0" smtClean="0"/>
              <a:t>Rated individually</a:t>
            </a:r>
          </a:p>
          <a:p>
            <a:pPr lvl="1"/>
            <a:r>
              <a:rPr lang="en-US" dirty="0" smtClean="0"/>
              <a:t>Contain multiple concepts</a:t>
            </a:r>
          </a:p>
          <a:p>
            <a:r>
              <a:rPr lang="en-US" dirty="0" smtClean="0"/>
              <a:t>Quality Evidence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ultiple sources</a:t>
            </a:r>
          </a:p>
          <a:p>
            <a:r>
              <a:rPr lang="en-US" dirty="0" smtClean="0"/>
              <a:t>Performance Rubrics</a:t>
            </a:r>
          </a:p>
          <a:p>
            <a:pPr lvl="1"/>
            <a:r>
              <a:rPr lang="en-US" dirty="0" smtClean="0"/>
              <a:t>Four levels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 for Quality Schools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2416"/>
            <a:ext cx="3708433" cy="3682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Standards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smtClean="0"/>
              <a:t>Are based on research</a:t>
            </a:r>
          </a:p>
          <a:p>
            <a:pPr lvl="1"/>
            <a:r>
              <a:rPr lang="en-US" smtClean="0"/>
              <a:t>Are inter-related, interdependent and systemically connected</a:t>
            </a:r>
          </a:p>
          <a:p>
            <a:pPr lvl="1"/>
            <a:r>
              <a:rPr lang="en-US" smtClean="0"/>
              <a:t>Focus on factors that contribute to student learning and organizational effectiveness </a:t>
            </a:r>
          </a:p>
          <a:p>
            <a:pPr lvl="1"/>
            <a:r>
              <a:rPr lang="en-US" smtClean="0"/>
              <a:t>Address variables institutions can impact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9654126-9AD1-AC4F-8EC6-C56022574C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2113"/>
            <a:ext cx="8229600" cy="4525962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Applicant</a:t>
            </a:r>
          </a:p>
          <a:p>
            <a:r>
              <a:rPr lang="en-US" dirty="0">
                <a:latin typeface="Calibri" charset="0"/>
              </a:rPr>
              <a:t>Candidate</a:t>
            </a:r>
          </a:p>
          <a:p>
            <a:pPr lvl="1"/>
            <a:r>
              <a:rPr lang="en-US" dirty="0">
                <a:latin typeface="Calibri" charset="0"/>
              </a:rPr>
              <a:t>Internal Review</a:t>
            </a:r>
          </a:p>
          <a:p>
            <a:pPr lvl="1"/>
            <a:r>
              <a:rPr lang="en-US" dirty="0">
                <a:latin typeface="Calibri" charset="0"/>
              </a:rPr>
              <a:t>External Review</a:t>
            </a:r>
          </a:p>
          <a:p>
            <a:r>
              <a:rPr lang="en-US" dirty="0">
                <a:latin typeface="Calibri" charset="0"/>
              </a:rPr>
              <a:t>Accredited	</a:t>
            </a:r>
          </a:p>
          <a:p>
            <a:r>
              <a:rPr lang="en-US" dirty="0">
                <a:latin typeface="Calibri" charset="0"/>
              </a:rPr>
              <a:t>Continuous Improvement</a:t>
            </a:r>
          </a:p>
          <a:p>
            <a:pPr lvl="1"/>
            <a:r>
              <a:rPr lang="en-US" dirty="0">
                <a:latin typeface="Calibri" charset="0"/>
              </a:rPr>
              <a:t>Ongoing Internal Review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Accreditation Process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04800" y="617220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7832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cs typeface="Arial" charset="0"/>
            </a:endParaRPr>
          </a:p>
        </p:txBody>
      </p:sp>
      <p:pic>
        <p:nvPicPr>
          <p:cNvPr id="27654" name="Picture 7" descr="~Ch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290638"/>
            <a:ext cx="241458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</a:t>
            </a:r>
            <a:r>
              <a:rPr lang="en-US" dirty="0" err="1" smtClean="0"/>
              <a:t>AdvancED</a:t>
            </a:r>
            <a:r>
              <a:rPr lang="en-US" dirty="0" smtClean="0"/>
              <a:t>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96328-40D8-DF4D-B56D-5F7841E786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89500" cy="4495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i="1" dirty="0">
                <a:solidFill>
                  <a:srgbClr val="004884"/>
                </a:solidFill>
                <a:latin typeface="Calibri" charset="0"/>
              </a:rPr>
              <a:t>Applicant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Submit </a:t>
            </a:r>
            <a:r>
              <a:rPr lang="en-US" sz="3000" dirty="0" smtClean="0">
                <a:latin typeface="Calibri" charset="0"/>
              </a:rPr>
              <a:t>application</a:t>
            </a:r>
            <a:endParaRPr lang="en-US" sz="3000" dirty="0">
              <a:latin typeface="Calibri" charset="0"/>
            </a:endParaRPr>
          </a:p>
          <a:p>
            <a:pPr eaLnBrk="1" hangingPunct="1"/>
            <a:r>
              <a:rPr lang="en-US" sz="3000" dirty="0">
                <a:latin typeface="Calibri" charset="0"/>
              </a:rPr>
              <a:t>Complete the Self-Assessment of Readiness 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Host a Readiness </a:t>
            </a:r>
            <a:r>
              <a:rPr lang="en-US" sz="3000" dirty="0" smtClean="0">
                <a:latin typeface="Calibri" charset="0"/>
              </a:rPr>
              <a:t>Visit</a:t>
            </a:r>
          </a:p>
          <a:p>
            <a:pPr eaLnBrk="1" hangingPunct="1"/>
            <a:r>
              <a:rPr lang="en-US" sz="3000" dirty="0" smtClean="0">
                <a:latin typeface="Calibri" charset="0"/>
              </a:rPr>
              <a:t>Begin Internal Review processes</a:t>
            </a:r>
            <a:endParaRPr lang="en-US" sz="30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Steps to </a:t>
            </a:r>
            <a:r>
              <a:rPr lang="en-US" dirty="0" smtClean="0">
                <a:latin typeface="Calibri" charset="0"/>
              </a:rPr>
              <a:t>Accreditation</a:t>
            </a:r>
            <a:endParaRPr lang="en-US" dirty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AdvancED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835D04-E99E-2948-BF4E-25B11C9195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AdvancED2010ppttemplate</Template>
  <TotalTime>7942</TotalTime>
  <Words>764</Words>
  <Application>Microsoft Office PowerPoint</Application>
  <PresentationFormat>On-screen Show (4:3)</PresentationFormat>
  <Paragraphs>174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School Template</vt:lpstr>
      <vt:lpstr>Accreditation</vt:lpstr>
      <vt:lpstr>What Is Accreditation?</vt:lpstr>
      <vt:lpstr>Accreditation…</vt:lpstr>
      <vt:lpstr>Accreditation…</vt:lpstr>
      <vt:lpstr>Continuous Improvement Process</vt:lpstr>
      <vt:lpstr>Standards for Quality Schools</vt:lpstr>
      <vt:lpstr>AdvancED Standards</vt:lpstr>
      <vt:lpstr>Accreditation Process</vt:lpstr>
      <vt:lpstr>Steps to Accreditation</vt:lpstr>
      <vt:lpstr>Steps to Accreditation</vt:lpstr>
      <vt:lpstr>Internal Review</vt:lpstr>
      <vt:lpstr>External Review Process</vt:lpstr>
      <vt:lpstr>External Review Team</vt:lpstr>
      <vt:lpstr>Steps to Accreditation</vt:lpstr>
      <vt:lpstr>Accreditation Progress Report</vt:lpstr>
      <vt:lpstr> Essential To Success </vt:lpstr>
      <vt:lpstr>Essential To Success</vt:lpstr>
      <vt:lpstr>Benefits of Accreditation</vt:lpstr>
      <vt:lpstr> Ray Poplus – rpoplus@advanc-ed.org Rae DeLaughter – rdelaughter@advanc-ed.org  </vt:lpstr>
    </vt:vector>
  </TitlesOfParts>
  <Company>Advanced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School Accreditation Protocol Training</dc:title>
  <dc:creator>PL</dc:creator>
  <cp:lastModifiedBy>Torry Chatman</cp:lastModifiedBy>
  <cp:revision>295</cp:revision>
  <cp:lastPrinted>2012-07-10T16:32:08Z</cp:lastPrinted>
  <dcterms:created xsi:type="dcterms:W3CDTF">2010-06-16T18:08:55Z</dcterms:created>
  <dcterms:modified xsi:type="dcterms:W3CDTF">2015-06-18T15:44:04Z</dcterms:modified>
</cp:coreProperties>
</file>