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48" r:id="rId1"/>
    <p:sldMasterId id="2147483661" r:id="rId2"/>
  </p:sldMasterIdLst>
  <p:notesMasterIdLst>
    <p:notesMasterId r:id="rId48"/>
  </p:notesMasterIdLst>
  <p:sldIdLst>
    <p:sldId id="257" r:id="rId3"/>
    <p:sldId id="445" r:id="rId4"/>
    <p:sldId id="446" r:id="rId5"/>
    <p:sldId id="417" r:id="rId6"/>
    <p:sldId id="449" r:id="rId7"/>
    <p:sldId id="402" r:id="rId8"/>
    <p:sldId id="403" r:id="rId9"/>
    <p:sldId id="404" r:id="rId10"/>
    <p:sldId id="405" r:id="rId11"/>
    <p:sldId id="406" r:id="rId12"/>
    <p:sldId id="447" r:id="rId13"/>
    <p:sldId id="408" r:id="rId14"/>
    <p:sldId id="409" r:id="rId15"/>
    <p:sldId id="410" r:id="rId16"/>
    <p:sldId id="412" r:id="rId17"/>
    <p:sldId id="411" r:id="rId18"/>
    <p:sldId id="413" r:id="rId19"/>
    <p:sldId id="414" r:id="rId20"/>
    <p:sldId id="415" r:id="rId21"/>
    <p:sldId id="416" r:id="rId22"/>
    <p:sldId id="418" r:id="rId23"/>
    <p:sldId id="419" r:id="rId24"/>
    <p:sldId id="420" r:id="rId25"/>
    <p:sldId id="443" r:id="rId26"/>
    <p:sldId id="422" r:id="rId27"/>
    <p:sldId id="440" r:id="rId28"/>
    <p:sldId id="424" r:id="rId29"/>
    <p:sldId id="425" r:id="rId30"/>
    <p:sldId id="426" r:id="rId31"/>
    <p:sldId id="427" r:id="rId32"/>
    <p:sldId id="428" r:id="rId33"/>
    <p:sldId id="429" r:id="rId34"/>
    <p:sldId id="430" r:id="rId35"/>
    <p:sldId id="431" r:id="rId36"/>
    <p:sldId id="432" r:id="rId37"/>
    <p:sldId id="433" r:id="rId38"/>
    <p:sldId id="434" r:id="rId39"/>
    <p:sldId id="435" r:id="rId40"/>
    <p:sldId id="436" r:id="rId41"/>
    <p:sldId id="437" r:id="rId42"/>
    <p:sldId id="438" r:id="rId43"/>
    <p:sldId id="439" r:id="rId44"/>
    <p:sldId id="401" r:id="rId45"/>
    <p:sldId id="394" r:id="rId46"/>
    <p:sldId id="441" r:id="rId47"/>
  </p:sldIdLst>
  <p:sldSz cx="9144000" cy="6858000" type="screen4x3"/>
  <p:notesSz cx="7010400" cy="9296400"/>
  <p:embeddedFontLst>
    <p:embeddedFont>
      <p:font typeface="Calibri" panose="020F0502020204030204" pitchFamily="34" charset="0"/>
      <p:regular r:id="rId49"/>
      <p:bold r:id="rId50"/>
      <p:italic r:id="rId51"/>
      <p:boldItalic r:id="rId52"/>
    </p:embeddedFont>
    <p:embeddedFont>
      <p:font typeface="Century Gothic" panose="020B0502020202020204" pitchFamily="34" charset="0"/>
      <p:regular r:id="rId53"/>
      <p:bold r:id="rId54"/>
      <p:italic r:id="rId55"/>
      <p:boldItalic r:id="rId56"/>
    </p:embeddedFont>
    <p:embeddedFont>
      <p:font typeface="ＭＳ Ｐゴシック" panose="020B0600070205080204" pitchFamily="34" charset="-128"/>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hitney" initials="W" lastIdx="9" clrIdx="0"/>
  <p:cmAuthor id="1" name="Rebecca Kockler" initials="RK" lastIdx="9" clrIdx="1"/>
  <p:cmAuthor id="2" name="Whitney Whealdon" initials="WW" lastIdx="1" clrIdx="2"/>
  <p:cmAuthor id="3" name="Michelle McAdams" initials="MM" lastIdx="9" clrIdx="3"/>
  <p:cmAuthor id="4" name="deleteme2" initials="d" lastIdx="13" clrIdx="4"/>
  <p:cmAuthor id="5" name="Jessica Baghian" initials="" lastIdx="19"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F77"/>
    <a:srgbClr val="2ABDBA"/>
    <a:srgbClr val="FFCC99"/>
    <a:srgbClr val="DAE57E"/>
    <a:srgbClr val="E7EBF5"/>
    <a:srgbClr val="CCD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10" autoAdjust="0"/>
    <p:restoredTop sz="81705" autoAdjust="0"/>
  </p:normalViewPr>
  <p:slideViewPr>
    <p:cSldViewPr>
      <p:cViewPr>
        <p:scale>
          <a:sx n="80" d="100"/>
          <a:sy n="80" d="100"/>
        </p:scale>
        <p:origin x="-1722" y="-70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p:scale>
          <a:sx n="70" d="100"/>
          <a:sy n="70" d="100"/>
        </p:scale>
        <p:origin x="-2166" y="-34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5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B629D-987D-4BD7-9749-1B5F672BCE74}" type="doc">
      <dgm:prSet loTypeId="urn:microsoft.com/office/officeart/2009/3/layout/IncreasingArrowsProcess" loCatId="process" qsTypeId="urn:microsoft.com/office/officeart/2005/8/quickstyle/simple2" qsCatId="simple" csTypeId="urn:microsoft.com/office/officeart/2005/8/colors/accent4_3" csCatId="accent4" phldr="1"/>
      <dgm:spPr/>
      <dgm:t>
        <a:bodyPr/>
        <a:lstStyle/>
        <a:p>
          <a:endParaRPr lang="en-US"/>
        </a:p>
      </dgm:t>
    </dgm:pt>
    <dgm:pt modelId="{DA077ACC-B8D0-42BB-9D8F-6B42596C6721}">
      <dgm:prSet phldrT="[Text]"/>
      <dgm:spPr/>
      <dgm:t>
        <a:bodyPr/>
        <a:lstStyle/>
        <a:p>
          <a:r>
            <a:rPr lang="en-US" b="1" dirty="0" smtClean="0"/>
            <a:t>Claims</a:t>
          </a:r>
          <a:endParaRPr lang="en-US" b="1" dirty="0"/>
        </a:p>
      </dgm:t>
    </dgm:pt>
    <dgm:pt modelId="{01BC375E-157F-4E2F-A40C-86802D4BE3C7}" type="parTrans" cxnId="{F4368C0B-ABD5-4A7D-8826-8254419E9679}">
      <dgm:prSet/>
      <dgm:spPr/>
      <dgm:t>
        <a:bodyPr/>
        <a:lstStyle/>
        <a:p>
          <a:endParaRPr lang="en-US"/>
        </a:p>
      </dgm:t>
    </dgm:pt>
    <dgm:pt modelId="{9B8F4C3D-DDD3-4808-A631-27E9D382FD29}" type="sibTrans" cxnId="{F4368C0B-ABD5-4A7D-8826-8254419E9679}">
      <dgm:prSet/>
      <dgm:spPr/>
      <dgm:t>
        <a:bodyPr/>
        <a:lstStyle/>
        <a:p>
          <a:endParaRPr lang="en-US"/>
        </a:p>
      </dgm:t>
    </dgm:pt>
    <dgm:pt modelId="{D7980A55-6845-4B37-AD4F-EA15D5F3D58D}">
      <dgm:prSet phldrT="[Text]"/>
      <dgm:spPr/>
      <dgm:t>
        <a:bodyPr anchor="ctr"/>
        <a:lstStyle/>
        <a:p>
          <a:r>
            <a:rPr lang="en-US" dirty="0" smtClean="0"/>
            <a:t>Design begins with the inferences (</a:t>
          </a:r>
          <a:r>
            <a:rPr lang="en-US" b="1" dirty="0" smtClean="0"/>
            <a:t>claims</a:t>
          </a:r>
          <a:r>
            <a:rPr lang="en-US" dirty="0" smtClean="0"/>
            <a:t>) we want to make about students</a:t>
          </a:r>
          <a:endParaRPr lang="en-US" b="1" dirty="0"/>
        </a:p>
      </dgm:t>
    </dgm:pt>
    <dgm:pt modelId="{87E3F395-3599-4C54-A850-0EF66637AEED}" type="parTrans" cxnId="{97F45988-5328-49C6-8B5D-64A0B5E7D777}">
      <dgm:prSet/>
      <dgm:spPr/>
      <dgm:t>
        <a:bodyPr/>
        <a:lstStyle/>
        <a:p>
          <a:endParaRPr lang="en-US"/>
        </a:p>
      </dgm:t>
    </dgm:pt>
    <dgm:pt modelId="{518AF7A5-BD96-4617-9254-83BC229B4D69}" type="sibTrans" cxnId="{97F45988-5328-49C6-8B5D-64A0B5E7D777}">
      <dgm:prSet/>
      <dgm:spPr/>
      <dgm:t>
        <a:bodyPr/>
        <a:lstStyle/>
        <a:p>
          <a:endParaRPr lang="en-US"/>
        </a:p>
      </dgm:t>
    </dgm:pt>
    <dgm:pt modelId="{3307627D-A544-4BDF-8BC7-11CB2095EDAA}">
      <dgm:prSet phldrT="[Text]"/>
      <dgm:spPr/>
      <dgm:t>
        <a:bodyPr/>
        <a:lstStyle/>
        <a:p>
          <a:r>
            <a:rPr lang="en-US" b="1" dirty="0" smtClean="0"/>
            <a:t>Evidence</a:t>
          </a:r>
          <a:endParaRPr lang="en-US" b="1" dirty="0"/>
        </a:p>
      </dgm:t>
    </dgm:pt>
    <dgm:pt modelId="{55D7C618-5302-4696-9833-E928647C0651}" type="parTrans" cxnId="{4BA63B63-7471-4C2E-8564-745AEBF38CE1}">
      <dgm:prSet/>
      <dgm:spPr/>
      <dgm:t>
        <a:bodyPr/>
        <a:lstStyle/>
        <a:p>
          <a:endParaRPr lang="en-US"/>
        </a:p>
      </dgm:t>
    </dgm:pt>
    <dgm:pt modelId="{85E02606-CFE0-437C-8BFD-58065949F60B}" type="sibTrans" cxnId="{4BA63B63-7471-4C2E-8564-745AEBF38CE1}">
      <dgm:prSet/>
      <dgm:spPr/>
      <dgm:t>
        <a:bodyPr/>
        <a:lstStyle/>
        <a:p>
          <a:endParaRPr lang="en-US"/>
        </a:p>
      </dgm:t>
    </dgm:pt>
    <dgm:pt modelId="{6B2DBE5A-AA1D-44AB-BBB8-B1938EB1DACB}">
      <dgm:prSet phldrT="[Text]"/>
      <dgm:spPr/>
      <dgm:t>
        <a:bodyPr anchor="ctr"/>
        <a:lstStyle/>
        <a:p>
          <a:r>
            <a:rPr lang="en-US" dirty="0" smtClean="0"/>
            <a:t>In order to support </a:t>
          </a:r>
          <a:r>
            <a:rPr lang="en-US" b="1" dirty="0" smtClean="0"/>
            <a:t>claims</a:t>
          </a:r>
          <a:r>
            <a:rPr lang="en-US" dirty="0" smtClean="0"/>
            <a:t>, we must gather </a:t>
          </a:r>
          <a:r>
            <a:rPr lang="en-US" b="1" dirty="0" smtClean="0"/>
            <a:t>evidence</a:t>
          </a:r>
          <a:endParaRPr lang="en-US" b="1" dirty="0"/>
        </a:p>
      </dgm:t>
    </dgm:pt>
    <dgm:pt modelId="{2B288B95-010F-4DDC-BDC6-657CB9045028}" type="parTrans" cxnId="{8C0E8F3E-1138-4A71-B2EC-8B9D82672952}">
      <dgm:prSet/>
      <dgm:spPr/>
      <dgm:t>
        <a:bodyPr/>
        <a:lstStyle/>
        <a:p>
          <a:endParaRPr lang="en-US"/>
        </a:p>
      </dgm:t>
    </dgm:pt>
    <dgm:pt modelId="{D4748A7C-5FFF-46CA-A0FE-A9061F7C15DE}" type="sibTrans" cxnId="{8C0E8F3E-1138-4A71-B2EC-8B9D82672952}">
      <dgm:prSet/>
      <dgm:spPr/>
      <dgm:t>
        <a:bodyPr/>
        <a:lstStyle/>
        <a:p>
          <a:endParaRPr lang="en-US"/>
        </a:p>
      </dgm:t>
    </dgm:pt>
    <dgm:pt modelId="{D7711AE0-B610-483F-A123-FC012B26936C}">
      <dgm:prSet phldrT="[Text]"/>
      <dgm:spPr/>
      <dgm:t>
        <a:bodyPr/>
        <a:lstStyle/>
        <a:p>
          <a:r>
            <a:rPr lang="en-US" b="1" dirty="0" smtClean="0"/>
            <a:t>Tasks</a:t>
          </a:r>
          <a:endParaRPr lang="en-US" b="1" dirty="0"/>
        </a:p>
      </dgm:t>
    </dgm:pt>
    <dgm:pt modelId="{1F26B121-5155-4564-89EB-34DC95854C4B}" type="parTrans" cxnId="{BEB0D9D8-171F-4D05-A68E-94C0EBE96262}">
      <dgm:prSet/>
      <dgm:spPr/>
      <dgm:t>
        <a:bodyPr/>
        <a:lstStyle/>
        <a:p>
          <a:endParaRPr lang="en-US"/>
        </a:p>
      </dgm:t>
    </dgm:pt>
    <dgm:pt modelId="{297F3185-AC1B-4138-A461-5453A46B6F18}" type="sibTrans" cxnId="{BEB0D9D8-171F-4D05-A68E-94C0EBE96262}">
      <dgm:prSet/>
      <dgm:spPr/>
      <dgm:t>
        <a:bodyPr/>
        <a:lstStyle/>
        <a:p>
          <a:endParaRPr lang="en-US"/>
        </a:p>
      </dgm:t>
    </dgm:pt>
    <dgm:pt modelId="{627BFEC4-9C0D-4751-A199-BBD480289CC5}">
      <dgm:prSet phldrT="[Text]"/>
      <dgm:spPr/>
      <dgm:t>
        <a:bodyPr anchor="ctr"/>
        <a:lstStyle/>
        <a:p>
          <a:r>
            <a:rPr lang="en-US" b="1" dirty="0" smtClean="0"/>
            <a:t>Tasks</a:t>
          </a:r>
          <a:r>
            <a:rPr lang="en-US" dirty="0" smtClean="0"/>
            <a:t> are designed to elicit specific </a:t>
          </a:r>
          <a:r>
            <a:rPr lang="en-US" b="1" dirty="0" smtClean="0"/>
            <a:t>evidence</a:t>
          </a:r>
          <a:r>
            <a:rPr lang="en-US" dirty="0" smtClean="0"/>
            <a:t> from students in support of </a:t>
          </a:r>
          <a:r>
            <a:rPr lang="en-US" b="1" dirty="0" smtClean="0"/>
            <a:t>claims</a:t>
          </a:r>
          <a:endParaRPr lang="en-US" b="1" dirty="0"/>
        </a:p>
      </dgm:t>
    </dgm:pt>
    <dgm:pt modelId="{A62359AC-58CE-4D04-8FAE-381C78B72332}" type="parTrans" cxnId="{7AB1F8A1-0054-4776-B147-8C8444CCFB73}">
      <dgm:prSet/>
      <dgm:spPr/>
      <dgm:t>
        <a:bodyPr/>
        <a:lstStyle/>
        <a:p>
          <a:endParaRPr lang="en-US"/>
        </a:p>
      </dgm:t>
    </dgm:pt>
    <dgm:pt modelId="{0007151C-BAAC-4401-AB49-6E957F1FC4DC}" type="sibTrans" cxnId="{7AB1F8A1-0054-4776-B147-8C8444CCFB73}">
      <dgm:prSet/>
      <dgm:spPr/>
      <dgm:t>
        <a:bodyPr/>
        <a:lstStyle/>
        <a:p>
          <a:endParaRPr lang="en-US"/>
        </a:p>
      </dgm:t>
    </dgm:pt>
    <dgm:pt modelId="{1BFBA0F0-62FE-43EA-AC91-0BFC7286F9DD}" type="pres">
      <dgm:prSet presAssocID="{D30B629D-987D-4BD7-9749-1B5F672BCE74}" presName="Name0" presStyleCnt="0">
        <dgm:presLayoutVars>
          <dgm:chMax val="5"/>
          <dgm:chPref val="5"/>
          <dgm:dir/>
          <dgm:animLvl val="lvl"/>
        </dgm:presLayoutVars>
      </dgm:prSet>
      <dgm:spPr/>
      <dgm:t>
        <a:bodyPr/>
        <a:lstStyle/>
        <a:p>
          <a:endParaRPr lang="en-US"/>
        </a:p>
      </dgm:t>
    </dgm:pt>
    <dgm:pt modelId="{BFEB0D77-0EA5-4605-A3CD-74E4AD61B38E}" type="pres">
      <dgm:prSet presAssocID="{DA077ACC-B8D0-42BB-9D8F-6B42596C6721}" presName="parentText1" presStyleLbl="node1" presStyleIdx="0" presStyleCnt="3">
        <dgm:presLayoutVars>
          <dgm:chMax/>
          <dgm:chPref val="3"/>
          <dgm:bulletEnabled val="1"/>
        </dgm:presLayoutVars>
      </dgm:prSet>
      <dgm:spPr/>
      <dgm:t>
        <a:bodyPr/>
        <a:lstStyle/>
        <a:p>
          <a:endParaRPr lang="en-US"/>
        </a:p>
      </dgm:t>
    </dgm:pt>
    <dgm:pt modelId="{11E8CAF6-AF83-4EE1-827E-6789C9FD1939}" type="pres">
      <dgm:prSet presAssocID="{DA077ACC-B8D0-42BB-9D8F-6B42596C6721}" presName="childText1" presStyleLbl="solidAlignAcc1" presStyleIdx="0" presStyleCnt="3">
        <dgm:presLayoutVars>
          <dgm:chMax val="0"/>
          <dgm:chPref val="0"/>
          <dgm:bulletEnabled val="1"/>
        </dgm:presLayoutVars>
      </dgm:prSet>
      <dgm:spPr/>
      <dgm:t>
        <a:bodyPr/>
        <a:lstStyle/>
        <a:p>
          <a:endParaRPr lang="en-US"/>
        </a:p>
      </dgm:t>
    </dgm:pt>
    <dgm:pt modelId="{02663B59-437D-4503-9D2C-C5B9A55361EF}" type="pres">
      <dgm:prSet presAssocID="{3307627D-A544-4BDF-8BC7-11CB2095EDAA}" presName="parentText2" presStyleLbl="node1" presStyleIdx="1" presStyleCnt="3">
        <dgm:presLayoutVars>
          <dgm:chMax/>
          <dgm:chPref val="3"/>
          <dgm:bulletEnabled val="1"/>
        </dgm:presLayoutVars>
      </dgm:prSet>
      <dgm:spPr/>
      <dgm:t>
        <a:bodyPr/>
        <a:lstStyle/>
        <a:p>
          <a:endParaRPr lang="en-US"/>
        </a:p>
      </dgm:t>
    </dgm:pt>
    <dgm:pt modelId="{F159314B-82E7-4763-A308-0D3FAA041FE2}" type="pres">
      <dgm:prSet presAssocID="{3307627D-A544-4BDF-8BC7-11CB2095EDAA}" presName="childText2" presStyleLbl="solidAlignAcc1" presStyleIdx="1" presStyleCnt="3">
        <dgm:presLayoutVars>
          <dgm:chMax val="0"/>
          <dgm:chPref val="0"/>
          <dgm:bulletEnabled val="1"/>
        </dgm:presLayoutVars>
      </dgm:prSet>
      <dgm:spPr/>
      <dgm:t>
        <a:bodyPr/>
        <a:lstStyle/>
        <a:p>
          <a:endParaRPr lang="en-US"/>
        </a:p>
      </dgm:t>
    </dgm:pt>
    <dgm:pt modelId="{9698BA3F-BAD6-42FB-BF42-3723FC86170B}" type="pres">
      <dgm:prSet presAssocID="{D7711AE0-B610-483F-A123-FC012B26936C}" presName="parentText3" presStyleLbl="node1" presStyleIdx="2" presStyleCnt="3">
        <dgm:presLayoutVars>
          <dgm:chMax/>
          <dgm:chPref val="3"/>
          <dgm:bulletEnabled val="1"/>
        </dgm:presLayoutVars>
      </dgm:prSet>
      <dgm:spPr/>
      <dgm:t>
        <a:bodyPr/>
        <a:lstStyle/>
        <a:p>
          <a:endParaRPr lang="en-US"/>
        </a:p>
      </dgm:t>
    </dgm:pt>
    <dgm:pt modelId="{22DA3D28-D7AC-457F-9302-3331A391A8AE}" type="pres">
      <dgm:prSet presAssocID="{D7711AE0-B610-483F-A123-FC012B26936C}" presName="childText3" presStyleLbl="solidAlignAcc1" presStyleIdx="2" presStyleCnt="3">
        <dgm:presLayoutVars>
          <dgm:chMax val="0"/>
          <dgm:chPref val="0"/>
          <dgm:bulletEnabled val="1"/>
        </dgm:presLayoutVars>
      </dgm:prSet>
      <dgm:spPr/>
      <dgm:t>
        <a:bodyPr/>
        <a:lstStyle/>
        <a:p>
          <a:endParaRPr lang="en-US"/>
        </a:p>
      </dgm:t>
    </dgm:pt>
  </dgm:ptLst>
  <dgm:cxnLst>
    <dgm:cxn modelId="{7DD6BA57-8121-4EDC-AB3E-EDC5273CDFB7}" type="presOf" srcId="{DA077ACC-B8D0-42BB-9D8F-6B42596C6721}" destId="{BFEB0D77-0EA5-4605-A3CD-74E4AD61B38E}" srcOrd="0" destOrd="0" presId="urn:microsoft.com/office/officeart/2009/3/layout/IncreasingArrowsProcess"/>
    <dgm:cxn modelId="{8C0E8F3E-1138-4A71-B2EC-8B9D82672952}" srcId="{3307627D-A544-4BDF-8BC7-11CB2095EDAA}" destId="{6B2DBE5A-AA1D-44AB-BBB8-B1938EB1DACB}" srcOrd="0" destOrd="0" parTransId="{2B288B95-010F-4DDC-BDC6-657CB9045028}" sibTransId="{D4748A7C-5FFF-46CA-A0FE-A9061F7C15DE}"/>
    <dgm:cxn modelId="{4BA63B63-7471-4C2E-8564-745AEBF38CE1}" srcId="{D30B629D-987D-4BD7-9749-1B5F672BCE74}" destId="{3307627D-A544-4BDF-8BC7-11CB2095EDAA}" srcOrd="1" destOrd="0" parTransId="{55D7C618-5302-4696-9833-E928647C0651}" sibTransId="{85E02606-CFE0-437C-8BFD-58065949F60B}"/>
    <dgm:cxn modelId="{CCEA8A9F-042C-423B-967F-050ADBAD86F7}" type="presOf" srcId="{D7980A55-6845-4B37-AD4F-EA15D5F3D58D}" destId="{11E8CAF6-AF83-4EE1-827E-6789C9FD1939}" srcOrd="0" destOrd="0" presId="urn:microsoft.com/office/officeart/2009/3/layout/IncreasingArrowsProcess"/>
    <dgm:cxn modelId="{AABE0FD0-8C6B-47D2-9510-50AF9712C572}" type="presOf" srcId="{D7711AE0-B610-483F-A123-FC012B26936C}" destId="{9698BA3F-BAD6-42FB-BF42-3723FC86170B}" srcOrd="0" destOrd="0" presId="urn:microsoft.com/office/officeart/2009/3/layout/IncreasingArrowsProcess"/>
    <dgm:cxn modelId="{B8F517A4-91F9-47A5-BF8E-4890590F75BA}" type="presOf" srcId="{627BFEC4-9C0D-4751-A199-BBD480289CC5}" destId="{22DA3D28-D7AC-457F-9302-3331A391A8AE}" srcOrd="0" destOrd="0" presId="urn:microsoft.com/office/officeart/2009/3/layout/IncreasingArrowsProcess"/>
    <dgm:cxn modelId="{F4368C0B-ABD5-4A7D-8826-8254419E9679}" srcId="{D30B629D-987D-4BD7-9749-1B5F672BCE74}" destId="{DA077ACC-B8D0-42BB-9D8F-6B42596C6721}" srcOrd="0" destOrd="0" parTransId="{01BC375E-157F-4E2F-A40C-86802D4BE3C7}" sibTransId="{9B8F4C3D-DDD3-4808-A631-27E9D382FD29}"/>
    <dgm:cxn modelId="{D34A1727-0637-4F8C-8B9D-B42CABE203D5}" type="presOf" srcId="{3307627D-A544-4BDF-8BC7-11CB2095EDAA}" destId="{02663B59-437D-4503-9D2C-C5B9A55361EF}" srcOrd="0" destOrd="0" presId="urn:microsoft.com/office/officeart/2009/3/layout/IncreasingArrowsProcess"/>
    <dgm:cxn modelId="{97F45988-5328-49C6-8B5D-64A0B5E7D777}" srcId="{DA077ACC-B8D0-42BB-9D8F-6B42596C6721}" destId="{D7980A55-6845-4B37-AD4F-EA15D5F3D58D}" srcOrd="0" destOrd="0" parTransId="{87E3F395-3599-4C54-A850-0EF66637AEED}" sibTransId="{518AF7A5-BD96-4617-9254-83BC229B4D69}"/>
    <dgm:cxn modelId="{8022D7BD-5F44-472F-8A55-49AF807BECA0}" type="presOf" srcId="{6B2DBE5A-AA1D-44AB-BBB8-B1938EB1DACB}" destId="{F159314B-82E7-4763-A308-0D3FAA041FE2}" srcOrd="0" destOrd="0" presId="urn:microsoft.com/office/officeart/2009/3/layout/IncreasingArrowsProcess"/>
    <dgm:cxn modelId="{33F72A92-62E2-44F0-8896-99C01FC93978}" type="presOf" srcId="{D30B629D-987D-4BD7-9749-1B5F672BCE74}" destId="{1BFBA0F0-62FE-43EA-AC91-0BFC7286F9DD}" srcOrd="0" destOrd="0" presId="urn:microsoft.com/office/officeart/2009/3/layout/IncreasingArrowsProcess"/>
    <dgm:cxn modelId="{BEB0D9D8-171F-4D05-A68E-94C0EBE96262}" srcId="{D30B629D-987D-4BD7-9749-1B5F672BCE74}" destId="{D7711AE0-B610-483F-A123-FC012B26936C}" srcOrd="2" destOrd="0" parTransId="{1F26B121-5155-4564-89EB-34DC95854C4B}" sibTransId="{297F3185-AC1B-4138-A461-5453A46B6F18}"/>
    <dgm:cxn modelId="{7AB1F8A1-0054-4776-B147-8C8444CCFB73}" srcId="{D7711AE0-B610-483F-A123-FC012B26936C}" destId="{627BFEC4-9C0D-4751-A199-BBD480289CC5}" srcOrd="0" destOrd="0" parTransId="{A62359AC-58CE-4D04-8FAE-381C78B72332}" sibTransId="{0007151C-BAAC-4401-AB49-6E957F1FC4DC}"/>
    <dgm:cxn modelId="{2F8C5C66-B1FB-4187-9D84-FB9D52A75A54}" type="presParOf" srcId="{1BFBA0F0-62FE-43EA-AC91-0BFC7286F9DD}" destId="{BFEB0D77-0EA5-4605-A3CD-74E4AD61B38E}" srcOrd="0" destOrd="0" presId="urn:microsoft.com/office/officeart/2009/3/layout/IncreasingArrowsProcess"/>
    <dgm:cxn modelId="{69ED15F7-05CD-4757-A80D-CEF9CBD60837}" type="presParOf" srcId="{1BFBA0F0-62FE-43EA-AC91-0BFC7286F9DD}" destId="{11E8CAF6-AF83-4EE1-827E-6789C9FD1939}" srcOrd="1" destOrd="0" presId="urn:microsoft.com/office/officeart/2009/3/layout/IncreasingArrowsProcess"/>
    <dgm:cxn modelId="{44929DEC-3679-4B40-983D-903EE6424040}" type="presParOf" srcId="{1BFBA0F0-62FE-43EA-AC91-0BFC7286F9DD}" destId="{02663B59-437D-4503-9D2C-C5B9A55361EF}" srcOrd="2" destOrd="0" presId="urn:microsoft.com/office/officeart/2009/3/layout/IncreasingArrowsProcess"/>
    <dgm:cxn modelId="{8D8AB162-D82E-4EA8-8368-85A481CFFE8C}" type="presParOf" srcId="{1BFBA0F0-62FE-43EA-AC91-0BFC7286F9DD}" destId="{F159314B-82E7-4763-A308-0D3FAA041FE2}" srcOrd="3" destOrd="0" presId="urn:microsoft.com/office/officeart/2009/3/layout/IncreasingArrowsProcess"/>
    <dgm:cxn modelId="{67B34B4C-763C-41E8-8D64-C6767A2BD6B2}" type="presParOf" srcId="{1BFBA0F0-62FE-43EA-AC91-0BFC7286F9DD}" destId="{9698BA3F-BAD6-42FB-BF42-3723FC86170B}" srcOrd="4" destOrd="0" presId="urn:microsoft.com/office/officeart/2009/3/layout/IncreasingArrowsProcess"/>
    <dgm:cxn modelId="{969D296D-B1DF-4EF4-93E8-5FE2101E9520}" type="presParOf" srcId="{1BFBA0F0-62FE-43EA-AC91-0BFC7286F9DD}" destId="{22DA3D28-D7AC-457F-9302-3331A391A8AE}" srcOrd="5"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D4CF54-75E2-4597-A9CF-E50E2D6F0599}" type="doc">
      <dgm:prSet loTypeId="urn:microsoft.com/office/officeart/2005/8/layout/default#2" loCatId="list" qsTypeId="urn:microsoft.com/office/officeart/2005/8/quickstyle/simple3" qsCatId="simple" csTypeId="urn:microsoft.com/office/officeart/2005/8/colors/accent1_2" csCatId="accent1" phldr="1"/>
      <dgm:spPr/>
      <dgm:t>
        <a:bodyPr/>
        <a:lstStyle/>
        <a:p>
          <a:endParaRPr lang="en-US"/>
        </a:p>
      </dgm:t>
    </dgm:pt>
    <dgm:pt modelId="{12F006D2-3BA0-4A9C-982B-4E49A214FA91}">
      <dgm:prSet phldrT="[Text]"/>
      <dgm:spPr/>
      <dgm:t>
        <a:bodyPr anchor="t" anchorCtr="0"/>
        <a:lstStyle/>
        <a:p>
          <a:pPr algn="l"/>
          <a:r>
            <a:rPr lang="en-US" b="1" dirty="0" smtClean="0"/>
            <a:t>Sub-claim A</a:t>
          </a:r>
          <a:r>
            <a:rPr lang="en-US" dirty="0" smtClean="0"/>
            <a:t>:  </a:t>
          </a:r>
        </a:p>
        <a:p>
          <a:pPr algn="l"/>
          <a:r>
            <a:rPr lang="en-US" dirty="0" smtClean="0"/>
            <a:t>Students </a:t>
          </a:r>
          <a:r>
            <a:rPr lang="en-US" b="1" dirty="0" smtClean="0"/>
            <a:t>solve problems involving the major content </a:t>
          </a:r>
          <a:r>
            <a:rPr lang="en-US" dirty="0" smtClean="0"/>
            <a:t>for their grade level with connections to practices </a:t>
          </a:r>
          <a:endParaRPr lang="en-US" dirty="0"/>
        </a:p>
      </dgm:t>
    </dgm:pt>
    <dgm:pt modelId="{06A5455F-68AF-46AC-B799-597452676ABC}" type="parTrans" cxnId="{429A6601-D979-45AE-89D5-113414AAEA74}">
      <dgm:prSet/>
      <dgm:spPr/>
      <dgm:t>
        <a:bodyPr/>
        <a:lstStyle/>
        <a:p>
          <a:endParaRPr lang="en-US"/>
        </a:p>
      </dgm:t>
    </dgm:pt>
    <dgm:pt modelId="{1763502F-9EFA-466C-BFC2-671FBF7EAC79}" type="sibTrans" cxnId="{429A6601-D979-45AE-89D5-113414AAEA74}">
      <dgm:prSet/>
      <dgm:spPr/>
      <dgm:t>
        <a:bodyPr/>
        <a:lstStyle/>
        <a:p>
          <a:endParaRPr lang="en-US"/>
        </a:p>
      </dgm:t>
    </dgm:pt>
    <dgm:pt modelId="{CCB066A4-5AB9-4464-874C-A5F9207C736D}">
      <dgm:prSet phldrT="[Text]"/>
      <dgm:spPr/>
      <dgm:t>
        <a:bodyPr anchor="t" anchorCtr="0"/>
        <a:lstStyle/>
        <a:p>
          <a:pPr algn="l"/>
          <a:r>
            <a:rPr lang="en-US" b="1" dirty="0" smtClean="0"/>
            <a:t>Sub-Claim E</a:t>
          </a:r>
          <a:r>
            <a:rPr lang="en-US" dirty="0" smtClean="0"/>
            <a:t>:  </a:t>
          </a:r>
        </a:p>
        <a:p>
          <a:pPr algn="l"/>
          <a:r>
            <a:rPr lang="en-US" dirty="0" smtClean="0"/>
            <a:t>Students </a:t>
          </a:r>
          <a:r>
            <a:rPr lang="en-US" b="1" dirty="0" smtClean="0"/>
            <a:t>demonstrate fluency </a:t>
          </a:r>
          <a:r>
            <a:rPr lang="en-US" dirty="0" smtClean="0"/>
            <a:t>in areas set forth in the Standards for Content in grades 3-6 </a:t>
          </a:r>
          <a:endParaRPr lang="en-US" dirty="0"/>
        </a:p>
      </dgm:t>
    </dgm:pt>
    <dgm:pt modelId="{C6155003-E058-487C-A592-71121B1FDE72}" type="parTrans" cxnId="{2AA892BB-61BB-4E8F-BD1D-99A05938F887}">
      <dgm:prSet/>
      <dgm:spPr/>
      <dgm:t>
        <a:bodyPr/>
        <a:lstStyle/>
        <a:p>
          <a:endParaRPr lang="en-US"/>
        </a:p>
      </dgm:t>
    </dgm:pt>
    <dgm:pt modelId="{F2C07D09-CF1A-45B6-9E39-FAC8E50DF512}" type="sibTrans" cxnId="{2AA892BB-61BB-4E8F-BD1D-99A05938F887}">
      <dgm:prSet/>
      <dgm:spPr/>
      <dgm:t>
        <a:bodyPr/>
        <a:lstStyle/>
        <a:p>
          <a:endParaRPr lang="en-US"/>
        </a:p>
      </dgm:t>
    </dgm:pt>
    <dgm:pt modelId="{CFA746E0-F2DD-405D-8F4E-494900E083C4}">
      <dgm:prSet/>
      <dgm:spPr/>
      <dgm:t>
        <a:bodyPr anchor="t" anchorCtr="0"/>
        <a:lstStyle/>
        <a:p>
          <a:pPr algn="l"/>
          <a:r>
            <a:rPr lang="en-US" b="1" dirty="0" smtClean="0"/>
            <a:t>Sub-Claim B</a:t>
          </a:r>
          <a:r>
            <a:rPr lang="en-US" dirty="0" smtClean="0"/>
            <a:t>:  </a:t>
          </a:r>
        </a:p>
        <a:p>
          <a:pPr algn="l"/>
          <a:r>
            <a:rPr lang="en-US" dirty="0" smtClean="0"/>
            <a:t>Students </a:t>
          </a:r>
          <a:r>
            <a:rPr lang="en-US" b="1" dirty="0" smtClean="0"/>
            <a:t>solve problems involving the additional and supporting content </a:t>
          </a:r>
          <a:r>
            <a:rPr lang="en-US" dirty="0" smtClean="0"/>
            <a:t>for their grade level with connections to practices</a:t>
          </a:r>
          <a:endParaRPr lang="en-US" dirty="0"/>
        </a:p>
      </dgm:t>
    </dgm:pt>
    <dgm:pt modelId="{4E338AFF-D3F7-4D54-927A-A8D4F9363B99}" type="parTrans" cxnId="{F81829F2-F80D-431B-8937-2685EDFDCEAD}">
      <dgm:prSet/>
      <dgm:spPr/>
      <dgm:t>
        <a:bodyPr/>
        <a:lstStyle/>
        <a:p>
          <a:endParaRPr lang="en-US"/>
        </a:p>
      </dgm:t>
    </dgm:pt>
    <dgm:pt modelId="{1DE55D3E-D7C2-4453-9149-C632D513A239}" type="sibTrans" cxnId="{F81829F2-F80D-431B-8937-2685EDFDCEAD}">
      <dgm:prSet/>
      <dgm:spPr/>
      <dgm:t>
        <a:bodyPr/>
        <a:lstStyle/>
        <a:p>
          <a:endParaRPr lang="en-US"/>
        </a:p>
      </dgm:t>
    </dgm:pt>
    <dgm:pt modelId="{5D350C23-D470-484C-B9CA-65E5D7C5DFF3}">
      <dgm:prSet/>
      <dgm:spPr>
        <a:solidFill>
          <a:schemeClr val="accent3">
            <a:lumMod val="20000"/>
            <a:lumOff val="80000"/>
          </a:schemeClr>
        </a:solidFill>
      </dgm:spPr>
      <dgm:t>
        <a:bodyPr anchor="t" anchorCtr="0"/>
        <a:lstStyle/>
        <a:p>
          <a:pPr algn="l"/>
          <a:r>
            <a:rPr lang="en-US" b="1" dirty="0" smtClean="0"/>
            <a:t>Sub-claim C</a:t>
          </a:r>
          <a:r>
            <a:rPr lang="en-US" dirty="0" smtClean="0"/>
            <a:t>:  </a:t>
          </a:r>
        </a:p>
        <a:p>
          <a:pPr algn="l"/>
          <a:r>
            <a:rPr lang="en-US" dirty="0" smtClean="0"/>
            <a:t>Students </a:t>
          </a:r>
          <a:r>
            <a:rPr lang="en-US" b="1" dirty="0" smtClean="0"/>
            <a:t>express mathematical reasoning </a:t>
          </a:r>
          <a:r>
            <a:rPr lang="en-US" dirty="0" smtClean="0"/>
            <a:t>by constructing mathematical arguments and critiques</a:t>
          </a:r>
          <a:endParaRPr lang="en-US" dirty="0"/>
        </a:p>
      </dgm:t>
    </dgm:pt>
    <dgm:pt modelId="{29FFBEA2-6DA3-45EC-882E-AE2296EC45E6}" type="parTrans" cxnId="{852AA0AF-F77A-488D-920A-A7F715A00B6C}">
      <dgm:prSet/>
      <dgm:spPr/>
      <dgm:t>
        <a:bodyPr/>
        <a:lstStyle/>
        <a:p>
          <a:endParaRPr lang="en-US"/>
        </a:p>
      </dgm:t>
    </dgm:pt>
    <dgm:pt modelId="{5C24766A-066E-45EA-A3EB-B1788D7D9C39}" type="sibTrans" cxnId="{852AA0AF-F77A-488D-920A-A7F715A00B6C}">
      <dgm:prSet/>
      <dgm:spPr/>
      <dgm:t>
        <a:bodyPr/>
        <a:lstStyle/>
        <a:p>
          <a:endParaRPr lang="en-US"/>
        </a:p>
      </dgm:t>
    </dgm:pt>
    <dgm:pt modelId="{3F9146C8-8905-4DAE-B7F6-57E7FEE29CEB}">
      <dgm:prSet/>
      <dgm:spPr>
        <a:solidFill>
          <a:schemeClr val="accent3">
            <a:lumMod val="20000"/>
            <a:lumOff val="80000"/>
          </a:schemeClr>
        </a:solidFill>
      </dgm:spPr>
      <dgm:t>
        <a:bodyPr anchor="t" anchorCtr="0"/>
        <a:lstStyle/>
        <a:p>
          <a:pPr algn="l"/>
          <a:r>
            <a:rPr lang="en-US" b="1" dirty="0" smtClean="0"/>
            <a:t>Sub-Claim D</a:t>
          </a:r>
          <a:r>
            <a:rPr lang="en-US" dirty="0" smtClean="0"/>
            <a:t>:  </a:t>
          </a:r>
        </a:p>
        <a:p>
          <a:pPr algn="l"/>
          <a:r>
            <a:rPr lang="en-US" dirty="0" smtClean="0"/>
            <a:t>Students solve real world problems engaging particularly in the </a:t>
          </a:r>
          <a:r>
            <a:rPr lang="en-US" b="1" dirty="0" smtClean="0"/>
            <a:t>modeling practice </a:t>
          </a:r>
          <a:endParaRPr lang="en-US" dirty="0"/>
        </a:p>
      </dgm:t>
    </dgm:pt>
    <dgm:pt modelId="{8FA5C280-2064-4113-804B-F9DC9E91D3BA}" type="parTrans" cxnId="{0EB1B3FC-F957-4ECB-BDCE-F61B1565A15E}">
      <dgm:prSet/>
      <dgm:spPr/>
      <dgm:t>
        <a:bodyPr/>
        <a:lstStyle/>
        <a:p>
          <a:endParaRPr lang="en-US"/>
        </a:p>
      </dgm:t>
    </dgm:pt>
    <dgm:pt modelId="{12E83429-1D17-43EB-923C-E3379D6BC997}" type="sibTrans" cxnId="{0EB1B3FC-F957-4ECB-BDCE-F61B1565A15E}">
      <dgm:prSet/>
      <dgm:spPr/>
      <dgm:t>
        <a:bodyPr/>
        <a:lstStyle/>
        <a:p>
          <a:endParaRPr lang="en-US"/>
        </a:p>
      </dgm:t>
    </dgm:pt>
    <dgm:pt modelId="{522996B9-A7BC-4852-B66B-F5F772B83EAD}" type="pres">
      <dgm:prSet presAssocID="{34D4CF54-75E2-4597-A9CF-E50E2D6F0599}" presName="diagram" presStyleCnt="0">
        <dgm:presLayoutVars>
          <dgm:dir/>
          <dgm:resizeHandles val="exact"/>
        </dgm:presLayoutVars>
      </dgm:prSet>
      <dgm:spPr/>
      <dgm:t>
        <a:bodyPr/>
        <a:lstStyle/>
        <a:p>
          <a:endParaRPr lang="en-US"/>
        </a:p>
      </dgm:t>
    </dgm:pt>
    <dgm:pt modelId="{52204077-AD1C-488A-82B8-508A405C5D4A}" type="pres">
      <dgm:prSet presAssocID="{12F006D2-3BA0-4A9C-982B-4E49A214FA91}" presName="node" presStyleLbl="node1" presStyleIdx="0" presStyleCnt="5">
        <dgm:presLayoutVars>
          <dgm:bulletEnabled val="1"/>
        </dgm:presLayoutVars>
      </dgm:prSet>
      <dgm:spPr>
        <a:prstGeom prst="roundRect">
          <a:avLst/>
        </a:prstGeom>
      </dgm:spPr>
      <dgm:t>
        <a:bodyPr/>
        <a:lstStyle/>
        <a:p>
          <a:endParaRPr lang="en-US"/>
        </a:p>
      </dgm:t>
    </dgm:pt>
    <dgm:pt modelId="{2D88CC7F-06B7-4AED-88D2-5A76CD246440}" type="pres">
      <dgm:prSet presAssocID="{1763502F-9EFA-466C-BFC2-671FBF7EAC79}" presName="sibTrans" presStyleCnt="0"/>
      <dgm:spPr/>
      <dgm:t>
        <a:bodyPr/>
        <a:lstStyle/>
        <a:p>
          <a:endParaRPr lang="en-US"/>
        </a:p>
      </dgm:t>
    </dgm:pt>
    <dgm:pt modelId="{452E5E17-A990-4817-92CC-DE82978A3461}" type="pres">
      <dgm:prSet presAssocID="{CFA746E0-F2DD-405D-8F4E-494900E083C4}" presName="node" presStyleLbl="node1" presStyleIdx="1" presStyleCnt="5">
        <dgm:presLayoutVars>
          <dgm:bulletEnabled val="1"/>
        </dgm:presLayoutVars>
      </dgm:prSet>
      <dgm:spPr>
        <a:prstGeom prst="roundRect">
          <a:avLst/>
        </a:prstGeom>
      </dgm:spPr>
      <dgm:t>
        <a:bodyPr/>
        <a:lstStyle/>
        <a:p>
          <a:endParaRPr lang="en-US"/>
        </a:p>
      </dgm:t>
    </dgm:pt>
    <dgm:pt modelId="{606B1E66-FF6F-4839-A413-408A7F6C5635}" type="pres">
      <dgm:prSet presAssocID="{1DE55D3E-D7C2-4453-9149-C632D513A239}" presName="sibTrans" presStyleCnt="0"/>
      <dgm:spPr/>
      <dgm:t>
        <a:bodyPr/>
        <a:lstStyle/>
        <a:p>
          <a:endParaRPr lang="en-US"/>
        </a:p>
      </dgm:t>
    </dgm:pt>
    <dgm:pt modelId="{1A3519D2-6CBB-4D1F-82B9-D9F128DC3814}" type="pres">
      <dgm:prSet presAssocID="{5D350C23-D470-484C-B9CA-65E5D7C5DFF3}" presName="node" presStyleLbl="node1" presStyleIdx="2" presStyleCnt="5" custLinFactX="-60000" custLinFactY="24640" custLinFactNeighborX="-100000" custLinFactNeighborY="100000">
        <dgm:presLayoutVars>
          <dgm:bulletEnabled val="1"/>
        </dgm:presLayoutVars>
      </dgm:prSet>
      <dgm:spPr>
        <a:prstGeom prst="roundRect">
          <a:avLst/>
        </a:prstGeom>
      </dgm:spPr>
      <dgm:t>
        <a:bodyPr/>
        <a:lstStyle/>
        <a:p>
          <a:endParaRPr lang="en-US"/>
        </a:p>
      </dgm:t>
    </dgm:pt>
    <dgm:pt modelId="{A4D4EA33-EE17-4EA9-9580-F8A997133F90}" type="pres">
      <dgm:prSet presAssocID="{5C24766A-066E-45EA-A3EB-B1788D7D9C39}" presName="sibTrans" presStyleCnt="0"/>
      <dgm:spPr/>
      <dgm:t>
        <a:bodyPr/>
        <a:lstStyle/>
        <a:p>
          <a:endParaRPr lang="en-US"/>
        </a:p>
      </dgm:t>
    </dgm:pt>
    <dgm:pt modelId="{2D6823CE-5BBE-4DCD-AF26-1599A54B086F}" type="pres">
      <dgm:prSet presAssocID="{3F9146C8-8905-4DAE-B7F6-57E7FEE29CEB}" presName="node" presStyleLbl="node1" presStyleIdx="3" presStyleCnt="5" custLinFactX="16644" custLinFactNeighborX="100000" custLinFactNeighborY="7973">
        <dgm:presLayoutVars>
          <dgm:bulletEnabled val="1"/>
        </dgm:presLayoutVars>
      </dgm:prSet>
      <dgm:spPr>
        <a:prstGeom prst="roundRect">
          <a:avLst/>
        </a:prstGeom>
      </dgm:spPr>
      <dgm:t>
        <a:bodyPr/>
        <a:lstStyle/>
        <a:p>
          <a:endParaRPr lang="en-US"/>
        </a:p>
      </dgm:t>
    </dgm:pt>
    <dgm:pt modelId="{4F96C112-4A92-42FE-9290-90A858DE9BDB}" type="pres">
      <dgm:prSet presAssocID="{12E83429-1D17-43EB-923C-E3379D6BC997}" presName="sibTrans" presStyleCnt="0"/>
      <dgm:spPr/>
      <dgm:t>
        <a:bodyPr/>
        <a:lstStyle/>
        <a:p>
          <a:endParaRPr lang="en-US"/>
        </a:p>
      </dgm:t>
    </dgm:pt>
    <dgm:pt modelId="{2A389E56-E9E4-4FD7-981A-B9E5DF18DCCD}" type="pres">
      <dgm:prSet presAssocID="{CCB066A4-5AB9-4464-874C-A5F9207C736D}" presName="node" presStyleLbl="node1" presStyleIdx="4" presStyleCnt="5" custLinFactY="-15484" custLinFactNeighborX="51089" custLinFactNeighborY="-100000">
        <dgm:presLayoutVars>
          <dgm:bulletEnabled val="1"/>
        </dgm:presLayoutVars>
      </dgm:prSet>
      <dgm:spPr>
        <a:prstGeom prst="roundRect">
          <a:avLst/>
        </a:prstGeom>
      </dgm:spPr>
      <dgm:t>
        <a:bodyPr/>
        <a:lstStyle/>
        <a:p>
          <a:endParaRPr lang="en-US"/>
        </a:p>
      </dgm:t>
    </dgm:pt>
  </dgm:ptLst>
  <dgm:cxnLst>
    <dgm:cxn modelId="{75C82A35-D675-4356-BFDE-4116F1F73374}" type="presOf" srcId="{5D350C23-D470-484C-B9CA-65E5D7C5DFF3}" destId="{1A3519D2-6CBB-4D1F-82B9-D9F128DC3814}" srcOrd="0" destOrd="0" presId="urn:microsoft.com/office/officeart/2005/8/layout/default#2"/>
    <dgm:cxn modelId="{429A6601-D979-45AE-89D5-113414AAEA74}" srcId="{34D4CF54-75E2-4597-A9CF-E50E2D6F0599}" destId="{12F006D2-3BA0-4A9C-982B-4E49A214FA91}" srcOrd="0" destOrd="0" parTransId="{06A5455F-68AF-46AC-B799-597452676ABC}" sibTransId="{1763502F-9EFA-466C-BFC2-671FBF7EAC79}"/>
    <dgm:cxn modelId="{2AA892BB-61BB-4E8F-BD1D-99A05938F887}" srcId="{34D4CF54-75E2-4597-A9CF-E50E2D6F0599}" destId="{CCB066A4-5AB9-4464-874C-A5F9207C736D}" srcOrd="4" destOrd="0" parTransId="{C6155003-E058-487C-A592-71121B1FDE72}" sibTransId="{F2C07D09-CF1A-45B6-9E39-FAC8E50DF512}"/>
    <dgm:cxn modelId="{0EB1B3FC-F957-4ECB-BDCE-F61B1565A15E}" srcId="{34D4CF54-75E2-4597-A9CF-E50E2D6F0599}" destId="{3F9146C8-8905-4DAE-B7F6-57E7FEE29CEB}" srcOrd="3" destOrd="0" parTransId="{8FA5C280-2064-4113-804B-F9DC9E91D3BA}" sibTransId="{12E83429-1D17-43EB-923C-E3379D6BC997}"/>
    <dgm:cxn modelId="{425A80BE-95A9-44DD-8ED4-90E94D265EC7}" type="presOf" srcId="{CCB066A4-5AB9-4464-874C-A5F9207C736D}" destId="{2A389E56-E9E4-4FD7-981A-B9E5DF18DCCD}" srcOrd="0" destOrd="0" presId="urn:microsoft.com/office/officeart/2005/8/layout/default#2"/>
    <dgm:cxn modelId="{5FF18FEF-8468-4BCB-BACA-4B202B96B3C7}" type="presOf" srcId="{CFA746E0-F2DD-405D-8F4E-494900E083C4}" destId="{452E5E17-A990-4817-92CC-DE82978A3461}" srcOrd="0" destOrd="0" presId="urn:microsoft.com/office/officeart/2005/8/layout/default#2"/>
    <dgm:cxn modelId="{D283FC38-7828-4789-80E2-79593BA4613E}" type="presOf" srcId="{12F006D2-3BA0-4A9C-982B-4E49A214FA91}" destId="{52204077-AD1C-488A-82B8-508A405C5D4A}" srcOrd="0" destOrd="0" presId="urn:microsoft.com/office/officeart/2005/8/layout/default#2"/>
    <dgm:cxn modelId="{65AF6529-DCF7-4438-903B-949AC2EDA7ED}" type="presOf" srcId="{3F9146C8-8905-4DAE-B7F6-57E7FEE29CEB}" destId="{2D6823CE-5BBE-4DCD-AF26-1599A54B086F}" srcOrd="0" destOrd="0" presId="urn:microsoft.com/office/officeart/2005/8/layout/default#2"/>
    <dgm:cxn modelId="{D6AEC2E9-3829-4994-9ED2-B3CBA8494AB8}" type="presOf" srcId="{34D4CF54-75E2-4597-A9CF-E50E2D6F0599}" destId="{522996B9-A7BC-4852-B66B-F5F772B83EAD}" srcOrd="0" destOrd="0" presId="urn:microsoft.com/office/officeart/2005/8/layout/default#2"/>
    <dgm:cxn modelId="{852AA0AF-F77A-488D-920A-A7F715A00B6C}" srcId="{34D4CF54-75E2-4597-A9CF-E50E2D6F0599}" destId="{5D350C23-D470-484C-B9CA-65E5D7C5DFF3}" srcOrd="2" destOrd="0" parTransId="{29FFBEA2-6DA3-45EC-882E-AE2296EC45E6}" sibTransId="{5C24766A-066E-45EA-A3EB-B1788D7D9C39}"/>
    <dgm:cxn modelId="{F81829F2-F80D-431B-8937-2685EDFDCEAD}" srcId="{34D4CF54-75E2-4597-A9CF-E50E2D6F0599}" destId="{CFA746E0-F2DD-405D-8F4E-494900E083C4}" srcOrd="1" destOrd="0" parTransId="{4E338AFF-D3F7-4D54-927A-A8D4F9363B99}" sibTransId="{1DE55D3E-D7C2-4453-9149-C632D513A239}"/>
    <dgm:cxn modelId="{115CF0B2-778F-425A-A4D0-C9DD66041844}" type="presParOf" srcId="{522996B9-A7BC-4852-B66B-F5F772B83EAD}" destId="{52204077-AD1C-488A-82B8-508A405C5D4A}" srcOrd="0" destOrd="0" presId="urn:microsoft.com/office/officeart/2005/8/layout/default#2"/>
    <dgm:cxn modelId="{E239F416-363C-471C-B735-2A63EFCB5174}" type="presParOf" srcId="{522996B9-A7BC-4852-B66B-F5F772B83EAD}" destId="{2D88CC7F-06B7-4AED-88D2-5A76CD246440}" srcOrd="1" destOrd="0" presId="urn:microsoft.com/office/officeart/2005/8/layout/default#2"/>
    <dgm:cxn modelId="{9EB49E0E-2AC1-45E9-9A72-594494817B0E}" type="presParOf" srcId="{522996B9-A7BC-4852-B66B-F5F772B83EAD}" destId="{452E5E17-A990-4817-92CC-DE82978A3461}" srcOrd="2" destOrd="0" presId="urn:microsoft.com/office/officeart/2005/8/layout/default#2"/>
    <dgm:cxn modelId="{4CBE83AC-D7F1-4EE9-B6C2-1F01122FFE96}" type="presParOf" srcId="{522996B9-A7BC-4852-B66B-F5F772B83EAD}" destId="{606B1E66-FF6F-4839-A413-408A7F6C5635}" srcOrd="3" destOrd="0" presId="urn:microsoft.com/office/officeart/2005/8/layout/default#2"/>
    <dgm:cxn modelId="{82BE3C8D-51B7-483F-AA3D-0AFB8846EE70}" type="presParOf" srcId="{522996B9-A7BC-4852-B66B-F5F772B83EAD}" destId="{1A3519D2-6CBB-4D1F-82B9-D9F128DC3814}" srcOrd="4" destOrd="0" presId="urn:microsoft.com/office/officeart/2005/8/layout/default#2"/>
    <dgm:cxn modelId="{B01338F6-BCCC-43D6-A58D-D674E71B0B12}" type="presParOf" srcId="{522996B9-A7BC-4852-B66B-F5F772B83EAD}" destId="{A4D4EA33-EE17-4EA9-9580-F8A997133F90}" srcOrd="5" destOrd="0" presId="urn:microsoft.com/office/officeart/2005/8/layout/default#2"/>
    <dgm:cxn modelId="{0F0EE7C3-8157-4353-A5CA-6DC186E8AB45}" type="presParOf" srcId="{522996B9-A7BC-4852-B66B-F5F772B83EAD}" destId="{2D6823CE-5BBE-4DCD-AF26-1599A54B086F}" srcOrd="6" destOrd="0" presId="urn:microsoft.com/office/officeart/2005/8/layout/default#2"/>
    <dgm:cxn modelId="{0499EB47-8CE9-42A5-A413-FDCF3FF9121A}" type="presParOf" srcId="{522996B9-A7BC-4852-B66B-F5F772B83EAD}" destId="{4F96C112-4A92-42FE-9290-90A858DE9BDB}" srcOrd="7" destOrd="0" presId="urn:microsoft.com/office/officeart/2005/8/layout/default#2"/>
    <dgm:cxn modelId="{FE2A6C62-DECD-4A27-9FD1-C9900B4AD6FB}" type="presParOf" srcId="{522996B9-A7BC-4852-B66B-F5F772B83EAD}" destId="{2A389E56-E9E4-4FD7-981A-B9E5DF18DCCD}" srcOrd="8"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CC0A8C-084F-4B6C-90CB-F8D6787600E3}" type="doc">
      <dgm:prSet loTypeId="urn:microsoft.com/office/officeart/2005/8/layout/hierarchy4" loCatId="hierarchy" qsTypeId="urn:microsoft.com/office/officeart/2005/8/quickstyle/simple3" qsCatId="simple" csTypeId="urn:microsoft.com/office/officeart/2005/8/colors/colorful5" csCatId="colorful" phldr="1"/>
      <dgm:spPr/>
      <dgm:t>
        <a:bodyPr/>
        <a:lstStyle/>
        <a:p>
          <a:endParaRPr lang="en-US"/>
        </a:p>
      </dgm:t>
    </dgm:pt>
    <dgm:pt modelId="{6BD74A2E-D124-4A83-A277-15DD54F9794F}">
      <dgm:prSet phldrT="[Text]" custT="1"/>
      <dgm:spPr/>
      <dgm:t>
        <a:bodyPr/>
        <a:lstStyle/>
        <a:p>
          <a:r>
            <a:rPr lang="en-US" sz="2200" b="1" dirty="0" smtClean="0">
              <a:latin typeface="+mn-lt"/>
            </a:rPr>
            <a:t>Master </a:t>
          </a:r>
          <a:r>
            <a:rPr lang="en-US" sz="2200" b="1" dirty="0">
              <a:latin typeface="+mn-lt"/>
            </a:rPr>
            <a:t>Claim/Reporting Category: </a:t>
          </a:r>
        </a:p>
        <a:p>
          <a:r>
            <a:rPr lang="en-US" sz="2200" b="1" dirty="0">
              <a:latin typeface="+mn-lt"/>
            </a:rPr>
            <a:t>Students are “on track” to college and career readiness in ELA/Literacy</a:t>
          </a:r>
          <a:r>
            <a:rPr lang="en-US" sz="2000" b="1" dirty="0">
              <a:latin typeface="+mn-lt"/>
            </a:rPr>
            <a:t>.</a:t>
          </a:r>
          <a:endParaRPr lang="en-US" sz="2000" dirty="0">
            <a:latin typeface="+mn-lt"/>
          </a:endParaRPr>
        </a:p>
      </dgm:t>
    </dgm:pt>
    <dgm:pt modelId="{2147FE73-2965-4CE0-BA53-63DF5DEEF987}" type="parTrans" cxnId="{974F115E-C6A4-4FF2-AC43-A64F40FE9044}">
      <dgm:prSet/>
      <dgm:spPr/>
      <dgm:t>
        <a:bodyPr/>
        <a:lstStyle/>
        <a:p>
          <a:endParaRPr lang="en-US"/>
        </a:p>
      </dgm:t>
    </dgm:pt>
    <dgm:pt modelId="{52BAE1DB-953E-4C6F-9B97-37688DD9BC04}" type="sibTrans" cxnId="{974F115E-C6A4-4FF2-AC43-A64F40FE9044}">
      <dgm:prSet/>
      <dgm:spPr/>
      <dgm:t>
        <a:bodyPr/>
        <a:lstStyle/>
        <a:p>
          <a:endParaRPr lang="en-US"/>
        </a:p>
      </dgm:t>
    </dgm:pt>
    <dgm:pt modelId="{869CBC50-52EC-4E29-BDB4-DCE69C470387}">
      <dgm:prSet phldrT="[Text]" custT="1"/>
      <dgm:spPr/>
      <dgm:t>
        <a:bodyPr/>
        <a:lstStyle/>
        <a:p>
          <a:pPr algn="ctr"/>
          <a:endParaRPr lang="en-US" sz="1800" b="1" dirty="0" smtClean="0">
            <a:latin typeface="+mn-lt"/>
            <a:cs typeface="Times New Roman" pitchFamily="18" charset="0"/>
          </a:endParaRPr>
        </a:p>
        <a:p>
          <a:pPr algn="ctr"/>
          <a:r>
            <a:rPr lang="en-US" sz="2000" b="1" dirty="0" smtClean="0">
              <a:latin typeface="+mn-lt"/>
              <a:cs typeface="Times New Roman" pitchFamily="18" charset="0"/>
            </a:rPr>
            <a:t>Major </a:t>
          </a:r>
          <a:r>
            <a:rPr lang="en-US" sz="2000" b="1" dirty="0">
              <a:latin typeface="+mn-lt"/>
              <a:cs typeface="Times New Roman" pitchFamily="18" charset="0"/>
            </a:rPr>
            <a:t>Claim: Reading Complex Text </a:t>
          </a:r>
        </a:p>
        <a:p>
          <a:pPr algn="ctr"/>
          <a:endParaRPr lang="en-US" sz="1800" dirty="0">
            <a:latin typeface="+mn-lt"/>
          </a:endParaRPr>
        </a:p>
      </dgm:t>
    </dgm:pt>
    <dgm:pt modelId="{E79FC272-2808-4182-BB00-E637670CB0B1}" type="parTrans" cxnId="{0FAB87E0-BD59-4671-9E44-1B37104FD856}">
      <dgm:prSet/>
      <dgm:spPr/>
      <dgm:t>
        <a:bodyPr/>
        <a:lstStyle/>
        <a:p>
          <a:endParaRPr lang="en-US"/>
        </a:p>
      </dgm:t>
    </dgm:pt>
    <dgm:pt modelId="{4AC1DFF4-4707-4828-A861-81B2FE923C91}" type="sibTrans" cxnId="{0FAB87E0-BD59-4671-9E44-1B37104FD856}">
      <dgm:prSet/>
      <dgm:spPr/>
      <dgm:t>
        <a:bodyPr/>
        <a:lstStyle/>
        <a:p>
          <a:endParaRPr lang="en-US"/>
        </a:p>
      </dgm:t>
    </dgm:pt>
    <dgm:pt modelId="{5CD93E1E-7A37-42A1-9367-0A4E4CF77351}">
      <dgm:prSet phldrT="[Text]" custT="1"/>
      <dgm:spPr/>
      <dgm:t>
        <a:bodyPr/>
        <a:lstStyle/>
        <a:p>
          <a:r>
            <a:rPr lang="en-US" sz="1600" b="1" dirty="0" err="1" smtClean="0">
              <a:latin typeface="+mn-lt"/>
              <a:cs typeface="Times New Roman" pitchFamily="18" charset="0"/>
            </a:rPr>
            <a:t>Subclaim</a:t>
          </a:r>
          <a:r>
            <a:rPr lang="en-US" sz="1600" b="1" dirty="0" smtClean="0">
              <a:latin typeface="+mn-lt"/>
              <a:cs typeface="Times New Roman" pitchFamily="18" charset="0"/>
            </a:rPr>
            <a:t> (SC):</a:t>
          </a:r>
        </a:p>
        <a:p>
          <a:r>
            <a:rPr lang="en-US" sz="1600" b="1" dirty="0" smtClean="0">
              <a:latin typeface="+mn-lt"/>
              <a:cs typeface="Times New Roman" pitchFamily="18" charset="0"/>
            </a:rPr>
            <a:t>Vocabulary  Interpretation</a:t>
          </a:r>
        </a:p>
      </dgm:t>
    </dgm:pt>
    <dgm:pt modelId="{7F403F27-4A57-47E0-88B8-2387C8FE9D13}" type="parTrans" cxnId="{7A9B4F94-B77D-47AD-BFF1-9323C1F440F6}">
      <dgm:prSet/>
      <dgm:spPr/>
      <dgm:t>
        <a:bodyPr/>
        <a:lstStyle/>
        <a:p>
          <a:endParaRPr lang="en-US"/>
        </a:p>
      </dgm:t>
    </dgm:pt>
    <dgm:pt modelId="{E567E890-100C-4D94-A5CC-BE58F91FEB9D}" type="sibTrans" cxnId="{7A9B4F94-B77D-47AD-BFF1-9323C1F440F6}">
      <dgm:prSet/>
      <dgm:spPr/>
      <dgm:t>
        <a:bodyPr/>
        <a:lstStyle/>
        <a:p>
          <a:endParaRPr lang="en-US"/>
        </a:p>
      </dgm:t>
    </dgm:pt>
    <dgm:pt modelId="{96EDC83B-2077-4DCE-AFEE-8E36E640D4BA}">
      <dgm:prSet phldrT="[Text]" custT="1"/>
      <dgm:spPr/>
      <dgm:t>
        <a:bodyPr/>
        <a:lstStyle/>
        <a:p>
          <a:r>
            <a:rPr lang="en-US" sz="1600" b="1" dirty="0">
              <a:latin typeface="+mn-lt"/>
              <a:cs typeface="Times New Roman" pitchFamily="18" charset="0"/>
            </a:rPr>
            <a:t>SC: Reading </a:t>
          </a:r>
        </a:p>
        <a:p>
          <a:r>
            <a:rPr lang="en-US" sz="1600" b="1" dirty="0">
              <a:latin typeface="+mn-lt"/>
              <a:cs typeface="Times New Roman" pitchFamily="18" charset="0"/>
            </a:rPr>
            <a:t>Informational </a:t>
          </a:r>
          <a:r>
            <a:rPr lang="en-US" sz="1600" b="1" dirty="0" smtClean="0">
              <a:latin typeface="+mn-lt"/>
              <a:cs typeface="Times New Roman" pitchFamily="18" charset="0"/>
            </a:rPr>
            <a:t>Text</a:t>
          </a:r>
          <a:endParaRPr lang="en-US" sz="1600" b="1" dirty="0">
            <a:latin typeface="+mn-lt"/>
            <a:cs typeface="Times New Roman" pitchFamily="18" charset="0"/>
          </a:endParaRPr>
        </a:p>
      </dgm:t>
    </dgm:pt>
    <dgm:pt modelId="{EAD01843-BDF1-4032-821B-5D38EBB43555}" type="parTrans" cxnId="{FC773FDB-DAB2-45BD-8D8D-BB1DDA76E6C3}">
      <dgm:prSet/>
      <dgm:spPr/>
      <dgm:t>
        <a:bodyPr/>
        <a:lstStyle/>
        <a:p>
          <a:endParaRPr lang="en-US"/>
        </a:p>
      </dgm:t>
    </dgm:pt>
    <dgm:pt modelId="{6461EB0F-0441-452D-B87B-C44DE064BE09}" type="sibTrans" cxnId="{FC773FDB-DAB2-45BD-8D8D-BB1DDA76E6C3}">
      <dgm:prSet/>
      <dgm:spPr/>
      <dgm:t>
        <a:bodyPr/>
        <a:lstStyle/>
        <a:p>
          <a:endParaRPr lang="en-US"/>
        </a:p>
      </dgm:t>
    </dgm:pt>
    <dgm:pt modelId="{31FCC8EE-6743-4F63-AD5B-CE4224873C06}">
      <dgm:prSet phldrT="[Text]" custT="1"/>
      <dgm:spPr/>
      <dgm:t>
        <a:bodyPr/>
        <a:lstStyle/>
        <a:p>
          <a:r>
            <a:rPr lang="en-US" sz="2000" b="1" dirty="0">
              <a:latin typeface="+mn-lt"/>
            </a:rPr>
            <a:t>Major Claim:  </a:t>
          </a:r>
          <a:r>
            <a:rPr lang="en-US" sz="2000" b="1" dirty="0" smtClean="0">
              <a:latin typeface="+mn-lt"/>
            </a:rPr>
            <a:t>Writing</a:t>
          </a:r>
          <a:endParaRPr lang="en-US" sz="2000" b="1" dirty="0">
            <a:latin typeface="+mn-lt"/>
          </a:endParaRPr>
        </a:p>
      </dgm:t>
    </dgm:pt>
    <dgm:pt modelId="{0F34024F-2335-4A8C-8DD9-77B0976772D8}" type="parTrans" cxnId="{6E64ACF4-A135-4E54-BBE1-4326B1D706AB}">
      <dgm:prSet/>
      <dgm:spPr/>
      <dgm:t>
        <a:bodyPr/>
        <a:lstStyle/>
        <a:p>
          <a:endParaRPr lang="en-US"/>
        </a:p>
      </dgm:t>
    </dgm:pt>
    <dgm:pt modelId="{A1CE7A50-1203-4C32-A844-8EFAECE66F52}" type="sibTrans" cxnId="{6E64ACF4-A135-4E54-BBE1-4326B1D706AB}">
      <dgm:prSet/>
      <dgm:spPr/>
      <dgm:t>
        <a:bodyPr/>
        <a:lstStyle/>
        <a:p>
          <a:endParaRPr lang="en-US"/>
        </a:p>
      </dgm:t>
    </dgm:pt>
    <dgm:pt modelId="{851BD2F2-3631-42EC-A8A0-9FD11A30AD48}">
      <dgm:prSet custT="1"/>
      <dgm:spPr/>
      <dgm:t>
        <a:bodyPr/>
        <a:lstStyle/>
        <a:p>
          <a:r>
            <a:rPr lang="en-US" sz="1600" b="1" dirty="0">
              <a:latin typeface="+mn-lt"/>
            </a:rPr>
            <a:t>SC:  Conventions and Knowledge of </a:t>
          </a:r>
          <a:r>
            <a:rPr lang="en-US" sz="1600" b="1" dirty="0" smtClean="0">
              <a:latin typeface="+mn-lt"/>
            </a:rPr>
            <a:t>Language</a:t>
          </a:r>
          <a:endParaRPr lang="en-US" sz="1600" b="1" dirty="0">
            <a:latin typeface="+mn-lt"/>
          </a:endParaRPr>
        </a:p>
      </dgm:t>
    </dgm:pt>
    <dgm:pt modelId="{6C331024-DF09-4378-B3E5-2DE5DBC4985F}" type="parTrans" cxnId="{27C8B3A2-2928-48E0-88D8-0785677A4B03}">
      <dgm:prSet/>
      <dgm:spPr/>
      <dgm:t>
        <a:bodyPr/>
        <a:lstStyle/>
        <a:p>
          <a:endParaRPr lang="en-US"/>
        </a:p>
      </dgm:t>
    </dgm:pt>
    <dgm:pt modelId="{C7650802-2E3A-4AC8-9614-5413BB95F1CF}" type="sibTrans" cxnId="{27C8B3A2-2928-48E0-88D8-0785677A4B03}">
      <dgm:prSet/>
      <dgm:spPr/>
      <dgm:t>
        <a:bodyPr/>
        <a:lstStyle/>
        <a:p>
          <a:endParaRPr lang="en-US"/>
        </a:p>
      </dgm:t>
    </dgm:pt>
    <dgm:pt modelId="{07295A1A-8315-4E0A-92B2-6DA4D7D8F9AC}">
      <dgm:prSet custT="1"/>
      <dgm:spPr/>
      <dgm:t>
        <a:bodyPr/>
        <a:lstStyle/>
        <a:p>
          <a:r>
            <a:rPr lang="en-US" sz="1600" b="1" dirty="0">
              <a:latin typeface="+mn-lt"/>
            </a:rPr>
            <a:t>SC: Written </a:t>
          </a:r>
          <a:r>
            <a:rPr lang="en-US" sz="1600" b="1" dirty="0" smtClean="0">
              <a:latin typeface="+mn-lt"/>
            </a:rPr>
            <a:t>Expression</a:t>
          </a:r>
          <a:endParaRPr lang="en-US" sz="1600" dirty="0">
            <a:latin typeface="+mn-lt"/>
          </a:endParaRPr>
        </a:p>
      </dgm:t>
    </dgm:pt>
    <dgm:pt modelId="{6828F257-27C2-4341-9884-D89D74F783CE}" type="parTrans" cxnId="{B55778DC-262E-429A-BEBE-9092819F4612}">
      <dgm:prSet/>
      <dgm:spPr/>
      <dgm:t>
        <a:bodyPr/>
        <a:lstStyle/>
        <a:p>
          <a:endParaRPr lang="en-US"/>
        </a:p>
      </dgm:t>
    </dgm:pt>
    <dgm:pt modelId="{7E1ECAC8-37DA-48A4-B8C6-57D45699C338}" type="sibTrans" cxnId="{B55778DC-262E-429A-BEBE-9092819F4612}">
      <dgm:prSet/>
      <dgm:spPr/>
      <dgm:t>
        <a:bodyPr/>
        <a:lstStyle/>
        <a:p>
          <a:endParaRPr lang="en-US"/>
        </a:p>
      </dgm:t>
    </dgm:pt>
    <dgm:pt modelId="{E38167E4-70EF-4767-B6CD-C5BB52D8B917}">
      <dgm:prSet phldrT="[Text]" custT="1"/>
      <dgm:spPr/>
      <dgm:t>
        <a:bodyPr/>
        <a:lstStyle/>
        <a:p>
          <a:r>
            <a:rPr lang="en-US" sz="1600" b="1" dirty="0" smtClean="0">
              <a:latin typeface="+mn-lt"/>
              <a:cs typeface="Times New Roman" pitchFamily="18" charset="0"/>
            </a:rPr>
            <a:t>SC: Reading</a:t>
          </a:r>
        </a:p>
        <a:p>
          <a:r>
            <a:rPr lang="en-US" sz="1600" b="1" dirty="0" smtClean="0">
              <a:latin typeface="+mn-lt"/>
              <a:cs typeface="Times New Roman" pitchFamily="18" charset="0"/>
            </a:rPr>
            <a:t>Literature</a:t>
          </a:r>
          <a:endParaRPr lang="en-US" sz="1600" b="1" dirty="0">
            <a:latin typeface="+mn-lt"/>
            <a:cs typeface="Times New Roman" pitchFamily="18" charset="0"/>
          </a:endParaRPr>
        </a:p>
      </dgm:t>
    </dgm:pt>
    <dgm:pt modelId="{8971D373-E23A-4000-B501-7ED51768935C}" type="parTrans" cxnId="{FEFDE8AB-C10B-442D-9851-BE1A760329A5}">
      <dgm:prSet/>
      <dgm:spPr/>
      <dgm:t>
        <a:bodyPr/>
        <a:lstStyle/>
        <a:p>
          <a:endParaRPr lang="en-US"/>
        </a:p>
      </dgm:t>
    </dgm:pt>
    <dgm:pt modelId="{69C769F3-AB7B-408B-AAFD-DB29C0508001}" type="sibTrans" cxnId="{FEFDE8AB-C10B-442D-9851-BE1A760329A5}">
      <dgm:prSet/>
      <dgm:spPr/>
      <dgm:t>
        <a:bodyPr/>
        <a:lstStyle/>
        <a:p>
          <a:endParaRPr lang="en-US"/>
        </a:p>
      </dgm:t>
    </dgm:pt>
    <dgm:pt modelId="{E7BDAE25-5720-4D1A-B86B-1BAC7D57BAC4}">
      <dgm:prSet custT="1"/>
      <dgm:spPr/>
      <dgm:t>
        <a:bodyPr/>
        <a:lstStyle/>
        <a:p>
          <a:r>
            <a:rPr lang="en-US" sz="1600" b="1" dirty="0">
              <a:latin typeface="+mn-lt"/>
            </a:rPr>
            <a:t>SC:  Research</a:t>
          </a:r>
        </a:p>
        <a:p>
          <a:endParaRPr lang="en-US" sz="1000" b="1" dirty="0">
            <a:latin typeface="+mn-lt"/>
          </a:endParaRPr>
        </a:p>
      </dgm:t>
    </dgm:pt>
    <dgm:pt modelId="{251CF234-AEA9-4BA3-B284-B28E3C6B85BD}" type="parTrans" cxnId="{E7E817F0-362F-4126-AC59-3F01C15C6310}">
      <dgm:prSet/>
      <dgm:spPr/>
      <dgm:t>
        <a:bodyPr/>
        <a:lstStyle/>
        <a:p>
          <a:endParaRPr lang="en-US"/>
        </a:p>
      </dgm:t>
    </dgm:pt>
    <dgm:pt modelId="{EE8B46A7-658C-4F15-AD30-0B2526420888}" type="sibTrans" cxnId="{E7E817F0-362F-4126-AC59-3F01C15C6310}">
      <dgm:prSet/>
      <dgm:spPr/>
      <dgm:t>
        <a:bodyPr/>
        <a:lstStyle/>
        <a:p>
          <a:endParaRPr lang="en-US"/>
        </a:p>
      </dgm:t>
    </dgm:pt>
    <dgm:pt modelId="{60B6DCEF-70AA-445E-AED3-FD902BA94B3B}" type="pres">
      <dgm:prSet presAssocID="{58CC0A8C-084F-4B6C-90CB-F8D6787600E3}" presName="Name0" presStyleCnt="0">
        <dgm:presLayoutVars>
          <dgm:chPref val="1"/>
          <dgm:dir/>
          <dgm:animOne val="branch"/>
          <dgm:animLvl val="lvl"/>
          <dgm:resizeHandles/>
        </dgm:presLayoutVars>
      </dgm:prSet>
      <dgm:spPr/>
      <dgm:t>
        <a:bodyPr/>
        <a:lstStyle/>
        <a:p>
          <a:endParaRPr lang="en-US"/>
        </a:p>
      </dgm:t>
    </dgm:pt>
    <dgm:pt modelId="{E92DE810-C453-4688-ACE8-E90171C1BDF9}" type="pres">
      <dgm:prSet presAssocID="{6BD74A2E-D124-4A83-A277-15DD54F9794F}" presName="vertOne" presStyleCnt="0"/>
      <dgm:spPr/>
      <dgm:t>
        <a:bodyPr/>
        <a:lstStyle/>
        <a:p>
          <a:endParaRPr lang="en-US"/>
        </a:p>
      </dgm:t>
    </dgm:pt>
    <dgm:pt modelId="{68D26BDB-2D1A-4F2A-87FD-F5E1CE1A8BFD}" type="pres">
      <dgm:prSet presAssocID="{6BD74A2E-D124-4A83-A277-15DD54F9794F}" presName="txOne" presStyleLbl="node0" presStyleIdx="0" presStyleCnt="1" custScaleX="100023" custScaleY="70000" custLinFactNeighborX="847" custLinFactNeighborY="-452">
        <dgm:presLayoutVars>
          <dgm:chPref val="3"/>
        </dgm:presLayoutVars>
      </dgm:prSet>
      <dgm:spPr/>
      <dgm:t>
        <a:bodyPr/>
        <a:lstStyle/>
        <a:p>
          <a:endParaRPr lang="en-US"/>
        </a:p>
      </dgm:t>
    </dgm:pt>
    <dgm:pt modelId="{73FFC3A2-1F6D-48F4-A9E5-7F60C31CE800}" type="pres">
      <dgm:prSet presAssocID="{6BD74A2E-D124-4A83-A277-15DD54F9794F}" presName="parTransOne" presStyleCnt="0"/>
      <dgm:spPr/>
      <dgm:t>
        <a:bodyPr/>
        <a:lstStyle/>
        <a:p>
          <a:endParaRPr lang="en-US"/>
        </a:p>
      </dgm:t>
    </dgm:pt>
    <dgm:pt modelId="{24F462BB-74B6-4DFF-B4AB-0D24FB159E7B}" type="pres">
      <dgm:prSet presAssocID="{6BD74A2E-D124-4A83-A277-15DD54F9794F}" presName="horzOne" presStyleCnt="0"/>
      <dgm:spPr/>
      <dgm:t>
        <a:bodyPr/>
        <a:lstStyle/>
        <a:p>
          <a:endParaRPr lang="en-US"/>
        </a:p>
      </dgm:t>
    </dgm:pt>
    <dgm:pt modelId="{2D134943-0DA1-4919-AA97-9531EB09B644}" type="pres">
      <dgm:prSet presAssocID="{869CBC50-52EC-4E29-BDB4-DCE69C470387}" presName="vertTwo" presStyleCnt="0"/>
      <dgm:spPr/>
      <dgm:t>
        <a:bodyPr/>
        <a:lstStyle/>
        <a:p>
          <a:endParaRPr lang="en-US"/>
        </a:p>
      </dgm:t>
    </dgm:pt>
    <dgm:pt modelId="{4184A925-0C46-4D38-99FC-1071BC6BD50A}" type="pres">
      <dgm:prSet presAssocID="{869CBC50-52EC-4E29-BDB4-DCE69C470387}" presName="txTwo" presStyleLbl="node2" presStyleIdx="0" presStyleCnt="2" custScaleY="62420" custLinFactNeighborX="1503" custLinFactNeighborY="-50408">
        <dgm:presLayoutVars>
          <dgm:chPref val="3"/>
        </dgm:presLayoutVars>
      </dgm:prSet>
      <dgm:spPr/>
      <dgm:t>
        <a:bodyPr/>
        <a:lstStyle/>
        <a:p>
          <a:endParaRPr lang="en-US"/>
        </a:p>
      </dgm:t>
    </dgm:pt>
    <dgm:pt modelId="{C0BA305E-BE6D-4C49-8CB7-3DF0723EE293}" type="pres">
      <dgm:prSet presAssocID="{869CBC50-52EC-4E29-BDB4-DCE69C470387}" presName="parTransTwo" presStyleCnt="0"/>
      <dgm:spPr/>
      <dgm:t>
        <a:bodyPr/>
        <a:lstStyle/>
        <a:p>
          <a:endParaRPr lang="en-US"/>
        </a:p>
      </dgm:t>
    </dgm:pt>
    <dgm:pt modelId="{1FDA9DF7-09D4-4F83-ACFF-02F6B11C54FB}" type="pres">
      <dgm:prSet presAssocID="{869CBC50-52EC-4E29-BDB4-DCE69C470387}" presName="horzTwo" presStyleCnt="0"/>
      <dgm:spPr/>
      <dgm:t>
        <a:bodyPr/>
        <a:lstStyle/>
        <a:p>
          <a:endParaRPr lang="en-US"/>
        </a:p>
      </dgm:t>
    </dgm:pt>
    <dgm:pt modelId="{7A830083-E39B-4215-99D3-61ADB597DC5F}" type="pres">
      <dgm:prSet presAssocID="{5CD93E1E-7A37-42A1-9367-0A4E4CF77351}" presName="vertThree" presStyleCnt="0"/>
      <dgm:spPr/>
      <dgm:t>
        <a:bodyPr/>
        <a:lstStyle/>
        <a:p>
          <a:endParaRPr lang="en-US"/>
        </a:p>
      </dgm:t>
    </dgm:pt>
    <dgm:pt modelId="{77938722-856C-4B16-8F23-D4280381F9AD}" type="pres">
      <dgm:prSet presAssocID="{5CD93E1E-7A37-42A1-9367-0A4E4CF77351}" presName="txThree" presStyleLbl="node3" presStyleIdx="0" presStyleCnt="5" custScaleY="84500" custLinFactNeighborX="4620" custLinFactNeighborY="-10313">
        <dgm:presLayoutVars>
          <dgm:chPref val="3"/>
        </dgm:presLayoutVars>
      </dgm:prSet>
      <dgm:spPr/>
      <dgm:t>
        <a:bodyPr/>
        <a:lstStyle/>
        <a:p>
          <a:endParaRPr lang="en-US"/>
        </a:p>
      </dgm:t>
    </dgm:pt>
    <dgm:pt modelId="{A2F6D71A-C748-49BE-82D0-A622F483843B}" type="pres">
      <dgm:prSet presAssocID="{5CD93E1E-7A37-42A1-9367-0A4E4CF77351}" presName="horzThree" presStyleCnt="0"/>
      <dgm:spPr/>
      <dgm:t>
        <a:bodyPr/>
        <a:lstStyle/>
        <a:p>
          <a:endParaRPr lang="en-US"/>
        </a:p>
      </dgm:t>
    </dgm:pt>
    <dgm:pt modelId="{824DA0D8-598B-438E-AD02-6CD03D07DB89}" type="pres">
      <dgm:prSet presAssocID="{E567E890-100C-4D94-A5CC-BE58F91FEB9D}" presName="sibSpaceThree" presStyleCnt="0"/>
      <dgm:spPr/>
      <dgm:t>
        <a:bodyPr/>
        <a:lstStyle/>
        <a:p>
          <a:endParaRPr lang="en-US"/>
        </a:p>
      </dgm:t>
    </dgm:pt>
    <dgm:pt modelId="{E37D8424-2F42-49BF-AA5D-329DE9C14E78}" type="pres">
      <dgm:prSet presAssocID="{96EDC83B-2077-4DCE-AFEE-8E36E640D4BA}" presName="vertThree" presStyleCnt="0"/>
      <dgm:spPr/>
      <dgm:t>
        <a:bodyPr/>
        <a:lstStyle/>
        <a:p>
          <a:endParaRPr lang="en-US"/>
        </a:p>
      </dgm:t>
    </dgm:pt>
    <dgm:pt modelId="{B699D031-6925-47B0-85EF-FF84FEB09803}" type="pres">
      <dgm:prSet presAssocID="{96EDC83B-2077-4DCE-AFEE-8E36E640D4BA}" presName="txThree" presStyleLbl="node3" presStyleIdx="1" presStyleCnt="5" custScaleY="85261" custLinFactX="7211" custLinFactNeighborX="100000" custLinFactNeighborY="-10313">
        <dgm:presLayoutVars>
          <dgm:chPref val="3"/>
        </dgm:presLayoutVars>
      </dgm:prSet>
      <dgm:spPr/>
      <dgm:t>
        <a:bodyPr/>
        <a:lstStyle/>
        <a:p>
          <a:endParaRPr lang="en-US"/>
        </a:p>
      </dgm:t>
    </dgm:pt>
    <dgm:pt modelId="{B018084B-C90B-4AA9-8473-F61AD07D81A4}" type="pres">
      <dgm:prSet presAssocID="{96EDC83B-2077-4DCE-AFEE-8E36E640D4BA}" presName="horzThree" presStyleCnt="0"/>
      <dgm:spPr/>
      <dgm:t>
        <a:bodyPr/>
        <a:lstStyle/>
        <a:p>
          <a:endParaRPr lang="en-US"/>
        </a:p>
      </dgm:t>
    </dgm:pt>
    <dgm:pt modelId="{08E760C8-DB1C-40D9-98E8-B0A5108F3D57}" type="pres">
      <dgm:prSet presAssocID="{6461EB0F-0441-452D-B87B-C44DE064BE09}" presName="sibSpaceThree" presStyleCnt="0"/>
      <dgm:spPr/>
      <dgm:t>
        <a:bodyPr/>
        <a:lstStyle/>
        <a:p>
          <a:endParaRPr lang="en-US"/>
        </a:p>
      </dgm:t>
    </dgm:pt>
    <dgm:pt modelId="{C98D661C-CA3A-4AE8-A520-9D1BB101135F}" type="pres">
      <dgm:prSet presAssocID="{E38167E4-70EF-4767-B6CD-C5BB52D8B917}" presName="vertThree" presStyleCnt="0"/>
      <dgm:spPr/>
      <dgm:t>
        <a:bodyPr/>
        <a:lstStyle/>
        <a:p>
          <a:endParaRPr lang="en-US"/>
        </a:p>
      </dgm:t>
    </dgm:pt>
    <dgm:pt modelId="{7BD286E0-10DE-4094-A2F5-86C05B278765}" type="pres">
      <dgm:prSet presAssocID="{E38167E4-70EF-4767-B6CD-C5BB52D8B917}" presName="txThree" presStyleLbl="node3" presStyleIdx="2" presStyleCnt="5" custScaleY="85262" custLinFactX="-360" custLinFactNeighborX="-100000" custLinFactNeighborY="-10313">
        <dgm:presLayoutVars>
          <dgm:chPref val="3"/>
        </dgm:presLayoutVars>
      </dgm:prSet>
      <dgm:spPr/>
      <dgm:t>
        <a:bodyPr/>
        <a:lstStyle/>
        <a:p>
          <a:endParaRPr lang="en-US"/>
        </a:p>
      </dgm:t>
    </dgm:pt>
    <dgm:pt modelId="{EA726FC1-32DC-4208-9FFE-200930974661}" type="pres">
      <dgm:prSet presAssocID="{E38167E4-70EF-4767-B6CD-C5BB52D8B917}" presName="horzThree" presStyleCnt="0"/>
      <dgm:spPr/>
      <dgm:t>
        <a:bodyPr/>
        <a:lstStyle/>
        <a:p>
          <a:endParaRPr lang="en-US"/>
        </a:p>
      </dgm:t>
    </dgm:pt>
    <dgm:pt modelId="{9CAF3596-D9D5-4D03-8827-F9901B430C8D}" type="pres">
      <dgm:prSet presAssocID="{4AC1DFF4-4707-4828-A861-81B2FE923C91}" presName="sibSpaceTwo" presStyleCnt="0"/>
      <dgm:spPr/>
      <dgm:t>
        <a:bodyPr/>
        <a:lstStyle/>
        <a:p>
          <a:endParaRPr lang="en-US"/>
        </a:p>
      </dgm:t>
    </dgm:pt>
    <dgm:pt modelId="{95129DE9-4204-40B7-B3A0-EF3E1C1764CE}" type="pres">
      <dgm:prSet presAssocID="{31FCC8EE-6743-4F63-AD5B-CE4224873C06}" presName="vertTwo" presStyleCnt="0"/>
      <dgm:spPr/>
      <dgm:t>
        <a:bodyPr/>
        <a:lstStyle/>
        <a:p>
          <a:endParaRPr lang="en-US"/>
        </a:p>
      </dgm:t>
    </dgm:pt>
    <dgm:pt modelId="{9840E02E-9BD2-451E-B17C-406AA18F7708}" type="pres">
      <dgm:prSet presAssocID="{31FCC8EE-6743-4F63-AD5B-CE4224873C06}" presName="txTwo" presStyleLbl="node2" presStyleIdx="1" presStyleCnt="2" custScaleX="100878" custScaleY="62391" custLinFactNeighborX="-643" custLinFactNeighborY="-50408">
        <dgm:presLayoutVars>
          <dgm:chPref val="3"/>
        </dgm:presLayoutVars>
      </dgm:prSet>
      <dgm:spPr/>
      <dgm:t>
        <a:bodyPr/>
        <a:lstStyle/>
        <a:p>
          <a:endParaRPr lang="en-US"/>
        </a:p>
      </dgm:t>
    </dgm:pt>
    <dgm:pt modelId="{2B33D362-06A3-42DB-A744-A75CC2479971}" type="pres">
      <dgm:prSet presAssocID="{31FCC8EE-6743-4F63-AD5B-CE4224873C06}" presName="parTransTwo" presStyleCnt="0"/>
      <dgm:spPr/>
      <dgm:t>
        <a:bodyPr/>
        <a:lstStyle/>
        <a:p>
          <a:endParaRPr lang="en-US"/>
        </a:p>
      </dgm:t>
    </dgm:pt>
    <dgm:pt modelId="{D3390737-5898-49B8-9404-AD96504AA710}" type="pres">
      <dgm:prSet presAssocID="{31FCC8EE-6743-4F63-AD5B-CE4224873C06}" presName="horzTwo" presStyleCnt="0"/>
      <dgm:spPr/>
      <dgm:t>
        <a:bodyPr/>
        <a:lstStyle/>
        <a:p>
          <a:endParaRPr lang="en-US"/>
        </a:p>
      </dgm:t>
    </dgm:pt>
    <dgm:pt modelId="{245EC88E-1E6B-4DDB-ABF8-5AE077ED1B39}" type="pres">
      <dgm:prSet presAssocID="{07295A1A-8315-4E0A-92B2-6DA4D7D8F9AC}" presName="vertThree" presStyleCnt="0"/>
      <dgm:spPr/>
      <dgm:t>
        <a:bodyPr/>
        <a:lstStyle/>
        <a:p>
          <a:endParaRPr lang="en-US"/>
        </a:p>
      </dgm:t>
    </dgm:pt>
    <dgm:pt modelId="{BC6FA895-9E24-4120-B6D2-C9B38238979F}" type="pres">
      <dgm:prSet presAssocID="{07295A1A-8315-4E0A-92B2-6DA4D7D8F9AC}" presName="txThree" presStyleLbl="node3" presStyleIdx="3" presStyleCnt="5" custScaleY="83693" custLinFactNeighborX="17154" custLinFactNeighborY="-7931">
        <dgm:presLayoutVars>
          <dgm:chPref val="3"/>
        </dgm:presLayoutVars>
      </dgm:prSet>
      <dgm:spPr/>
      <dgm:t>
        <a:bodyPr/>
        <a:lstStyle/>
        <a:p>
          <a:endParaRPr lang="en-US"/>
        </a:p>
      </dgm:t>
    </dgm:pt>
    <dgm:pt modelId="{276FA2B2-BD02-4D36-813E-B348CB439F8A}" type="pres">
      <dgm:prSet presAssocID="{07295A1A-8315-4E0A-92B2-6DA4D7D8F9AC}" presName="horzThree" presStyleCnt="0"/>
      <dgm:spPr/>
      <dgm:t>
        <a:bodyPr/>
        <a:lstStyle/>
        <a:p>
          <a:endParaRPr lang="en-US"/>
        </a:p>
      </dgm:t>
    </dgm:pt>
    <dgm:pt modelId="{B5B8D7BB-94D5-4C65-B69F-EA570F37764D}" type="pres">
      <dgm:prSet presAssocID="{7E1ECAC8-37DA-48A4-B8C6-57D45699C338}" presName="sibSpaceThree" presStyleCnt="0"/>
      <dgm:spPr/>
      <dgm:t>
        <a:bodyPr/>
        <a:lstStyle/>
        <a:p>
          <a:endParaRPr lang="en-US"/>
        </a:p>
      </dgm:t>
    </dgm:pt>
    <dgm:pt modelId="{F283B0BF-8172-41B9-B4CE-2B2594A23AA7}" type="pres">
      <dgm:prSet presAssocID="{851BD2F2-3631-42EC-A8A0-9FD11A30AD48}" presName="vertThree" presStyleCnt="0"/>
      <dgm:spPr/>
      <dgm:t>
        <a:bodyPr/>
        <a:lstStyle/>
        <a:p>
          <a:endParaRPr lang="en-US"/>
        </a:p>
      </dgm:t>
    </dgm:pt>
    <dgm:pt modelId="{EAD854F1-C2D0-4CDB-B958-A316A233BD42}" type="pres">
      <dgm:prSet presAssocID="{851BD2F2-3631-42EC-A8A0-9FD11A30AD48}" presName="txThree" presStyleLbl="node3" presStyleIdx="4" presStyleCnt="5" custScaleX="89267" custScaleY="82520" custLinFactNeighborX="3666" custLinFactNeighborY="-77897">
        <dgm:presLayoutVars>
          <dgm:chPref val="3"/>
        </dgm:presLayoutVars>
      </dgm:prSet>
      <dgm:spPr/>
      <dgm:t>
        <a:bodyPr/>
        <a:lstStyle/>
        <a:p>
          <a:endParaRPr lang="en-US"/>
        </a:p>
      </dgm:t>
    </dgm:pt>
    <dgm:pt modelId="{44B02552-C67D-4BF5-B6FC-E456677CCAF0}" type="pres">
      <dgm:prSet presAssocID="{851BD2F2-3631-42EC-A8A0-9FD11A30AD48}" presName="parTransThree" presStyleCnt="0"/>
      <dgm:spPr/>
      <dgm:t>
        <a:bodyPr/>
        <a:lstStyle/>
        <a:p>
          <a:endParaRPr lang="en-US"/>
        </a:p>
      </dgm:t>
    </dgm:pt>
    <dgm:pt modelId="{57C4DCB7-717C-41E9-A5BF-58BA96C16E68}" type="pres">
      <dgm:prSet presAssocID="{851BD2F2-3631-42EC-A8A0-9FD11A30AD48}" presName="horzThree" presStyleCnt="0"/>
      <dgm:spPr/>
      <dgm:t>
        <a:bodyPr/>
        <a:lstStyle/>
        <a:p>
          <a:endParaRPr lang="en-US"/>
        </a:p>
      </dgm:t>
    </dgm:pt>
    <dgm:pt modelId="{79F45C4D-04E9-40AA-8318-D0C509CFD2A3}" type="pres">
      <dgm:prSet presAssocID="{E7BDAE25-5720-4D1A-B86B-1BAC7D57BAC4}" presName="vertFour" presStyleCnt="0">
        <dgm:presLayoutVars>
          <dgm:chPref val="3"/>
        </dgm:presLayoutVars>
      </dgm:prSet>
      <dgm:spPr/>
      <dgm:t>
        <a:bodyPr/>
        <a:lstStyle/>
        <a:p>
          <a:endParaRPr lang="en-US"/>
        </a:p>
      </dgm:t>
    </dgm:pt>
    <dgm:pt modelId="{769C01E5-D701-4160-8D89-7A0467543EE7}" type="pres">
      <dgm:prSet presAssocID="{E7BDAE25-5720-4D1A-B86B-1BAC7D57BAC4}" presName="txFour" presStyleLbl="node4" presStyleIdx="0" presStyleCnt="1" custScaleX="205883" custScaleY="53250" custLinFactX="-92689" custLinFactNeighborX="-100000" custLinFactNeighborY="-14564">
        <dgm:presLayoutVars>
          <dgm:chPref val="3"/>
        </dgm:presLayoutVars>
      </dgm:prSet>
      <dgm:spPr/>
      <dgm:t>
        <a:bodyPr/>
        <a:lstStyle/>
        <a:p>
          <a:endParaRPr lang="en-US"/>
        </a:p>
      </dgm:t>
    </dgm:pt>
    <dgm:pt modelId="{CF81838A-60F1-42E9-8C11-CDD5F19C01B6}" type="pres">
      <dgm:prSet presAssocID="{E7BDAE25-5720-4D1A-B86B-1BAC7D57BAC4}" presName="horzFour" presStyleCnt="0"/>
      <dgm:spPr/>
      <dgm:t>
        <a:bodyPr/>
        <a:lstStyle/>
        <a:p>
          <a:endParaRPr lang="en-US"/>
        </a:p>
      </dgm:t>
    </dgm:pt>
  </dgm:ptLst>
  <dgm:cxnLst>
    <dgm:cxn modelId="{CD18CF99-D953-4D4D-A7B5-63C267252D74}" type="presOf" srcId="{5CD93E1E-7A37-42A1-9367-0A4E4CF77351}" destId="{77938722-856C-4B16-8F23-D4280381F9AD}" srcOrd="0" destOrd="0" presId="urn:microsoft.com/office/officeart/2005/8/layout/hierarchy4"/>
    <dgm:cxn modelId="{27C8B3A2-2928-48E0-88D8-0785677A4B03}" srcId="{31FCC8EE-6743-4F63-AD5B-CE4224873C06}" destId="{851BD2F2-3631-42EC-A8A0-9FD11A30AD48}" srcOrd="1" destOrd="0" parTransId="{6C331024-DF09-4378-B3E5-2DE5DBC4985F}" sibTransId="{C7650802-2E3A-4AC8-9614-5413BB95F1CF}"/>
    <dgm:cxn modelId="{FEFDE8AB-C10B-442D-9851-BE1A760329A5}" srcId="{869CBC50-52EC-4E29-BDB4-DCE69C470387}" destId="{E38167E4-70EF-4767-B6CD-C5BB52D8B917}" srcOrd="2" destOrd="0" parTransId="{8971D373-E23A-4000-B501-7ED51768935C}" sibTransId="{69C769F3-AB7B-408B-AAFD-DB29C0508001}"/>
    <dgm:cxn modelId="{FC773FDB-DAB2-45BD-8D8D-BB1DDA76E6C3}" srcId="{869CBC50-52EC-4E29-BDB4-DCE69C470387}" destId="{96EDC83B-2077-4DCE-AFEE-8E36E640D4BA}" srcOrd="1" destOrd="0" parTransId="{EAD01843-BDF1-4032-821B-5D38EBB43555}" sibTransId="{6461EB0F-0441-452D-B87B-C44DE064BE09}"/>
    <dgm:cxn modelId="{7A9B4F94-B77D-47AD-BFF1-9323C1F440F6}" srcId="{869CBC50-52EC-4E29-BDB4-DCE69C470387}" destId="{5CD93E1E-7A37-42A1-9367-0A4E4CF77351}" srcOrd="0" destOrd="0" parTransId="{7F403F27-4A57-47E0-88B8-2387C8FE9D13}" sibTransId="{E567E890-100C-4D94-A5CC-BE58F91FEB9D}"/>
    <dgm:cxn modelId="{98E86D57-2C2E-490E-B438-A887831DE0BF}" type="presOf" srcId="{851BD2F2-3631-42EC-A8A0-9FD11A30AD48}" destId="{EAD854F1-C2D0-4CDB-B958-A316A233BD42}" srcOrd="0" destOrd="0" presId="urn:microsoft.com/office/officeart/2005/8/layout/hierarchy4"/>
    <dgm:cxn modelId="{4945127E-054A-4457-9F5B-BBF6BB18CAD4}" type="presOf" srcId="{07295A1A-8315-4E0A-92B2-6DA4D7D8F9AC}" destId="{BC6FA895-9E24-4120-B6D2-C9B38238979F}" srcOrd="0" destOrd="0" presId="urn:microsoft.com/office/officeart/2005/8/layout/hierarchy4"/>
    <dgm:cxn modelId="{974F115E-C6A4-4FF2-AC43-A64F40FE9044}" srcId="{58CC0A8C-084F-4B6C-90CB-F8D6787600E3}" destId="{6BD74A2E-D124-4A83-A277-15DD54F9794F}" srcOrd="0" destOrd="0" parTransId="{2147FE73-2965-4CE0-BA53-63DF5DEEF987}" sibTransId="{52BAE1DB-953E-4C6F-9B97-37688DD9BC04}"/>
    <dgm:cxn modelId="{B55778DC-262E-429A-BEBE-9092819F4612}" srcId="{31FCC8EE-6743-4F63-AD5B-CE4224873C06}" destId="{07295A1A-8315-4E0A-92B2-6DA4D7D8F9AC}" srcOrd="0" destOrd="0" parTransId="{6828F257-27C2-4341-9884-D89D74F783CE}" sibTransId="{7E1ECAC8-37DA-48A4-B8C6-57D45699C338}"/>
    <dgm:cxn modelId="{1F2A347B-47F6-431F-8EC5-AC135B8251EF}" type="presOf" srcId="{E38167E4-70EF-4767-B6CD-C5BB52D8B917}" destId="{7BD286E0-10DE-4094-A2F5-86C05B278765}" srcOrd="0" destOrd="0" presId="urn:microsoft.com/office/officeart/2005/8/layout/hierarchy4"/>
    <dgm:cxn modelId="{1CC1E52E-5D01-48DD-A238-638BC0A90706}" type="presOf" srcId="{E7BDAE25-5720-4D1A-B86B-1BAC7D57BAC4}" destId="{769C01E5-D701-4160-8D89-7A0467543EE7}" srcOrd="0" destOrd="0" presId="urn:microsoft.com/office/officeart/2005/8/layout/hierarchy4"/>
    <dgm:cxn modelId="{0FAB87E0-BD59-4671-9E44-1B37104FD856}" srcId="{6BD74A2E-D124-4A83-A277-15DD54F9794F}" destId="{869CBC50-52EC-4E29-BDB4-DCE69C470387}" srcOrd="0" destOrd="0" parTransId="{E79FC272-2808-4182-BB00-E637670CB0B1}" sibTransId="{4AC1DFF4-4707-4828-A861-81B2FE923C91}"/>
    <dgm:cxn modelId="{46123717-94CB-4E32-AD81-4C4C982D181D}" type="presOf" srcId="{58CC0A8C-084F-4B6C-90CB-F8D6787600E3}" destId="{60B6DCEF-70AA-445E-AED3-FD902BA94B3B}" srcOrd="0" destOrd="0" presId="urn:microsoft.com/office/officeart/2005/8/layout/hierarchy4"/>
    <dgm:cxn modelId="{6E64ACF4-A135-4E54-BBE1-4326B1D706AB}" srcId="{6BD74A2E-D124-4A83-A277-15DD54F9794F}" destId="{31FCC8EE-6743-4F63-AD5B-CE4224873C06}" srcOrd="1" destOrd="0" parTransId="{0F34024F-2335-4A8C-8DD9-77B0976772D8}" sibTransId="{A1CE7A50-1203-4C32-A844-8EFAECE66F52}"/>
    <dgm:cxn modelId="{1DF8A7AB-1F61-48CB-90CC-D4DE7E35B207}" type="presOf" srcId="{31FCC8EE-6743-4F63-AD5B-CE4224873C06}" destId="{9840E02E-9BD2-451E-B17C-406AA18F7708}" srcOrd="0" destOrd="0" presId="urn:microsoft.com/office/officeart/2005/8/layout/hierarchy4"/>
    <dgm:cxn modelId="{E7E817F0-362F-4126-AC59-3F01C15C6310}" srcId="{851BD2F2-3631-42EC-A8A0-9FD11A30AD48}" destId="{E7BDAE25-5720-4D1A-B86B-1BAC7D57BAC4}" srcOrd="0" destOrd="0" parTransId="{251CF234-AEA9-4BA3-B284-B28E3C6B85BD}" sibTransId="{EE8B46A7-658C-4F15-AD30-0B2526420888}"/>
    <dgm:cxn modelId="{C4C9EAFB-AE66-41B5-98BA-59CE281DD661}" type="presOf" srcId="{96EDC83B-2077-4DCE-AFEE-8E36E640D4BA}" destId="{B699D031-6925-47B0-85EF-FF84FEB09803}" srcOrd="0" destOrd="0" presId="urn:microsoft.com/office/officeart/2005/8/layout/hierarchy4"/>
    <dgm:cxn modelId="{485E81D6-1A4F-4352-8A30-32AA2A935B26}" type="presOf" srcId="{869CBC50-52EC-4E29-BDB4-DCE69C470387}" destId="{4184A925-0C46-4D38-99FC-1071BC6BD50A}" srcOrd="0" destOrd="0" presId="urn:microsoft.com/office/officeart/2005/8/layout/hierarchy4"/>
    <dgm:cxn modelId="{E78321C4-C293-4F81-9713-F0CDAE62D749}" type="presOf" srcId="{6BD74A2E-D124-4A83-A277-15DD54F9794F}" destId="{68D26BDB-2D1A-4F2A-87FD-F5E1CE1A8BFD}" srcOrd="0" destOrd="0" presId="urn:microsoft.com/office/officeart/2005/8/layout/hierarchy4"/>
    <dgm:cxn modelId="{19DEC468-9866-46A5-8272-28D3D730BF2E}" type="presParOf" srcId="{60B6DCEF-70AA-445E-AED3-FD902BA94B3B}" destId="{E92DE810-C453-4688-ACE8-E90171C1BDF9}" srcOrd="0" destOrd="0" presId="urn:microsoft.com/office/officeart/2005/8/layout/hierarchy4"/>
    <dgm:cxn modelId="{BA4337F8-819A-42D7-B5DF-BA3A1484D8AF}" type="presParOf" srcId="{E92DE810-C453-4688-ACE8-E90171C1BDF9}" destId="{68D26BDB-2D1A-4F2A-87FD-F5E1CE1A8BFD}" srcOrd="0" destOrd="0" presId="urn:microsoft.com/office/officeart/2005/8/layout/hierarchy4"/>
    <dgm:cxn modelId="{231514E4-CAAC-4269-8099-84696A505E6E}" type="presParOf" srcId="{E92DE810-C453-4688-ACE8-E90171C1BDF9}" destId="{73FFC3A2-1F6D-48F4-A9E5-7F60C31CE800}" srcOrd="1" destOrd="0" presId="urn:microsoft.com/office/officeart/2005/8/layout/hierarchy4"/>
    <dgm:cxn modelId="{C8958370-0BEE-4F17-B35D-351FC8BE2547}" type="presParOf" srcId="{E92DE810-C453-4688-ACE8-E90171C1BDF9}" destId="{24F462BB-74B6-4DFF-B4AB-0D24FB159E7B}" srcOrd="2" destOrd="0" presId="urn:microsoft.com/office/officeart/2005/8/layout/hierarchy4"/>
    <dgm:cxn modelId="{A3382FB4-E1A4-4D4E-926C-6E0192702C0B}" type="presParOf" srcId="{24F462BB-74B6-4DFF-B4AB-0D24FB159E7B}" destId="{2D134943-0DA1-4919-AA97-9531EB09B644}" srcOrd="0" destOrd="0" presId="urn:microsoft.com/office/officeart/2005/8/layout/hierarchy4"/>
    <dgm:cxn modelId="{B0A249FF-973C-424A-B441-8FAB584201B0}" type="presParOf" srcId="{2D134943-0DA1-4919-AA97-9531EB09B644}" destId="{4184A925-0C46-4D38-99FC-1071BC6BD50A}" srcOrd="0" destOrd="0" presId="urn:microsoft.com/office/officeart/2005/8/layout/hierarchy4"/>
    <dgm:cxn modelId="{7EA23670-BA35-44EA-BE6D-3E919B4FBE0F}" type="presParOf" srcId="{2D134943-0DA1-4919-AA97-9531EB09B644}" destId="{C0BA305E-BE6D-4C49-8CB7-3DF0723EE293}" srcOrd="1" destOrd="0" presId="urn:microsoft.com/office/officeart/2005/8/layout/hierarchy4"/>
    <dgm:cxn modelId="{E5006A16-0F42-4A9D-BB24-FD4AF28FF6CC}" type="presParOf" srcId="{2D134943-0DA1-4919-AA97-9531EB09B644}" destId="{1FDA9DF7-09D4-4F83-ACFF-02F6B11C54FB}" srcOrd="2" destOrd="0" presId="urn:microsoft.com/office/officeart/2005/8/layout/hierarchy4"/>
    <dgm:cxn modelId="{D56B3385-4ED7-4653-9D45-21D301EC4784}" type="presParOf" srcId="{1FDA9DF7-09D4-4F83-ACFF-02F6B11C54FB}" destId="{7A830083-E39B-4215-99D3-61ADB597DC5F}" srcOrd="0" destOrd="0" presId="urn:microsoft.com/office/officeart/2005/8/layout/hierarchy4"/>
    <dgm:cxn modelId="{29FC95CD-8D80-43AB-AB9C-D12718206B4F}" type="presParOf" srcId="{7A830083-E39B-4215-99D3-61ADB597DC5F}" destId="{77938722-856C-4B16-8F23-D4280381F9AD}" srcOrd="0" destOrd="0" presId="urn:microsoft.com/office/officeart/2005/8/layout/hierarchy4"/>
    <dgm:cxn modelId="{94020F5B-0C0D-45A1-8977-95CFF89D73CD}" type="presParOf" srcId="{7A830083-E39B-4215-99D3-61ADB597DC5F}" destId="{A2F6D71A-C748-49BE-82D0-A622F483843B}" srcOrd="1" destOrd="0" presId="urn:microsoft.com/office/officeart/2005/8/layout/hierarchy4"/>
    <dgm:cxn modelId="{D0CAB61A-52CD-4226-9FAC-A783ED7B0732}" type="presParOf" srcId="{1FDA9DF7-09D4-4F83-ACFF-02F6B11C54FB}" destId="{824DA0D8-598B-438E-AD02-6CD03D07DB89}" srcOrd="1" destOrd="0" presId="urn:microsoft.com/office/officeart/2005/8/layout/hierarchy4"/>
    <dgm:cxn modelId="{7FD0C889-6518-4D8C-8E80-2A65C5616589}" type="presParOf" srcId="{1FDA9DF7-09D4-4F83-ACFF-02F6B11C54FB}" destId="{E37D8424-2F42-49BF-AA5D-329DE9C14E78}" srcOrd="2" destOrd="0" presId="urn:microsoft.com/office/officeart/2005/8/layout/hierarchy4"/>
    <dgm:cxn modelId="{244AE93D-C935-43A7-8339-D1EA190CBB7E}" type="presParOf" srcId="{E37D8424-2F42-49BF-AA5D-329DE9C14E78}" destId="{B699D031-6925-47B0-85EF-FF84FEB09803}" srcOrd="0" destOrd="0" presId="urn:microsoft.com/office/officeart/2005/8/layout/hierarchy4"/>
    <dgm:cxn modelId="{5BF91983-C21B-4D78-A012-FBE65CA9B2C1}" type="presParOf" srcId="{E37D8424-2F42-49BF-AA5D-329DE9C14E78}" destId="{B018084B-C90B-4AA9-8473-F61AD07D81A4}" srcOrd="1" destOrd="0" presId="urn:microsoft.com/office/officeart/2005/8/layout/hierarchy4"/>
    <dgm:cxn modelId="{0E58DD37-3525-4F30-B1BD-8215291E6874}" type="presParOf" srcId="{1FDA9DF7-09D4-4F83-ACFF-02F6B11C54FB}" destId="{08E760C8-DB1C-40D9-98E8-B0A5108F3D57}" srcOrd="3" destOrd="0" presId="urn:microsoft.com/office/officeart/2005/8/layout/hierarchy4"/>
    <dgm:cxn modelId="{C8569DBC-421F-41AA-91B3-D4751D09C6D1}" type="presParOf" srcId="{1FDA9DF7-09D4-4F83-ACFF-02F6B11C54FB}" destId="{C98D661C-CA3A-4AE8-A520-9D1BB101135F}" srcOrd="4" destOrd="0" presId="urn:microsoft.com/office/officeart/2005/8/layout/hierarchy4"/>
    <dgm:cxn modelId="{86D9F069-90F6-4725-821A-334DBD30056D}" type="presParOf" srcId="{C98D661C-CA3A-4AE8-A520-9D1BB101135F}" destId="{7BD286E0-10DE-4094-A2F5-86C05B278765}" srcOrd="0" destOrd="0" presId="urn:microsoft.com/office/officeart/2005/8/layout/hierarchy4"/>
    <dgm:cxn modelId="{07282445-A67F-46EA-8C19-CC92941F36F2}" type="presParOf" srcId="{C98D661C-CA3A-4AE8-A520-9D1BB101135F}" destId="{EA726FC1-32DC-4208-9FFE-200930974661}" srcOrd="1" destOrd="0" presId="urn:microsoft.com/office/officeart/2005/8/layout/hierarchy4"/>
    <dgm:cxn modelId="{42CE4696-CD45-45E0-B425-0DC73EBB7F7B}" type="presParOf" srcId="{24F462BB-74B6-4DFF-B4AB-0D24FB159E7B}" destId="{9CAF3596-D9D5-4D03-8827-F9901B430C8D}" srcOrd="1" destOrd="0" presId="urn:microsoft.com/office/officeart/2005/8/layout/hierarchy4"/>
    <dgm:cxn modelId="{94854131-CF49-4BD3-956C-3EE4C978ED02}" type="presParOf" srcId="{24F462BB-74B6-4DFF-B4AB-0D24FB159E7B}" destId="{95129DE9-4204-40B7-B3A0-EF3E1C1764CE}" srcOrd="2" destOrd="0" presId="urn:microsoft.com/office/officeart/2005/8/layout/hierarchy4"/>
    <dgm:cxn modelId="{DEB2F670-F2D4-429F-A4E8-CE6F07F35D83}" type="presParOf" srcId="{95129DE9-4204-40B7-B3A0-EF3E1C1764CE}" destId="{9840E02E-9BD2-451E-B17C-406AA18F7708}" srcOrd="0" destOrd="0" presId="urn:microsoft.com/office/officeart/2005/8/layout/hierarchy4"/>
    <dgm:cxn modelId="{FFE4AF30-0C2F-43FE-BCDD-355A2817CFB0}" type="presParOf" srcId="{95129DE9-4204-40B7-B3A0-EF3E1C1764CE}" destId="{2B33D362-06A3-42DB-A744-A75CC2479971}" srcOrd="1" destOrd="0" presId="urn:microsoft.com/office/officeart/2005/8/layout/hierarchy4"/>
    <dgm:cxn modelId="{1B1A59D6-A4DC-454B-8AB2-05CECFAE03A1}" type="presParOf" srcId="{95129DE9-4204-40B7-B3A0-EF3E1C1764CE}" destId="{D3390737-5898-49B8-9404-AD96504AA710}" srcOrd="2" destOrd="0" presId="urn:microsoft.com/office/officeart/2005/8/layout/hierarchy4"/>
    <dgm:cxn modelId="{C9647526-C3E5-4DE5-AFD4-E2FF2589DAE9}" type="presParOf" srcId="{D3390737-5898-49B8-9404-AD96504AA710}" destId="{245EC88E-1E6B-4DDB-ABF8-5AE077ED1B39}" srcOrd="0" destOrd="0" presId="urn:microsoft.com/office/officeart/2005/8/layout/hierarchy4"/>
    <dgm:cxn modelId="{4A1CABD3-FE7E-4CD8-B2ED-944A814ADD02}" type="presParOf" srcId="{245EC88E-1E6B-4DDB-ABF8-5AE077ED1B39}" destId="{BC6FA895-9E24-4120-B6D2-C9B38238979F}" srcOrd="0" destOrd="0" presId="urn:microsoft.com/office/officeart/2005/8/layout/hierarchy4"/>
    <dgm:cxn modelId="{D839FC68-1FAD-42C3-8118-174D9391A10C}" type="presParOf" srcId="{245EC88E-1E6B-4DDB-ABF8-5AE077ED1B39}" destId="{276FA2B2-BD02-4D36-813E-B348CB439F8A}" srcOrd="1" destOrd="0" presId="urn:microsoft.com/office/officeart/2005/8/layout/hierarchy4"/>
    <dgm:cxn modelId="{F8250488-A27B-4356-AB37-84A5648DA128}" type="presParOf" srcId="{D3390737-5898-49B8-9404-AD96504AA710}" destId="{B5B8D7BB-94D5-4C65-B69F-EA570F37764D}" srcOrd="1" destOrd="0" presId="urn:microsoft.com/office/officeart/2005/8/layout/hierarchy4"/>
    <dgm:cxn modelId="{276740EB-E838-407E-94A4-885FF819ACF1}" type="presParOf" srcId="{D3390737-5898-49B8-9404-AD96504AA710}" destId="{F283B0BF-8172-41B9-B4CE-2B2594A23AA7}" srcOrd="2" destOrd="0" presId="urn:microsoft.com/office/officeart/2005/8/layout/hierarchy4"/>
    <dgm:cxn modelId="{0B7F7EF7-2254-4D85-83A0-F2BCD071F9A1}" type="presParOf" srcId="{F283B0BF-8172-41B9-B4CE-2B2594A23AA7}" destId="{EAD854F1-C2D0-4CDB-B958-A316A233BD42}" srcOrd="0" destOrd="0" presId="urn:microsoft.com/office/officeart/2005/8/layout/hierarchy4"/>
    <dgm:cxn modelId="{D43E7091-C9DE-4BF7-85BB-807FFDD02270}" type="presParOf" srcId="{F283B0BF-8172-41B9-B4CE-2B2594A23AA7}" destId="{44B02552-C67D-4BF5-B6FC-E456677CCAF0}" srcOrd="1" destOrd="0" presId="urn:microsoft.com/office/officeart/2005/8/layout/hierarchy4"/>
    <dgm:cxn modelId="{F19428E2-9328-49EE-BB28-AB07678AAFB8}" type="presParOf" srcId="{F283B0BF-8172-41B9-B4CE-2B2594A23AA7}" destId="{57C4DCB7-717C-41E9-A5BF-58BA96C16E68}" srcOrd="2" destOrd="0" presId="urn:microsoft.com/office/officeart/2005/8/layout/hierarchy4"/>
    <dgm:cxn modelId="{DA4729A4-4264-45AF-8048-311A489D05F6}" type="presParOf" srcId="{57C4DCB7-717C-41E9-A5BF-58BA96C16E68}" destId="{79F45C4D-04E9-40AA-8318-D0C509CFD2A3}" srcOrd="0" destOrd="0" presId="urn:microsoft.com/office/officeart/2005/8/layout/hierarchy4"/>
    <dgm:cxn modelId="{36C349A5-295F-4749-8A2D-5738DD921324}" type="presParOf" srcId="{79F45C4D-04E9-40AA-8318-D0C509CFD2A3}" destId="{769C01E5-D701-4160-8D89-7A0467543EE7}" srcOrd="0" destOrd="0" presId="urn:microsoft.com/office/officeart/2005/8/layout/hierarchy4"/>
    <dgm:cxn modelId="{9F130F61-EB82-4BDA-9817-B5A7EC17DD2C}" type="presParOf" srcId="{79F45C4D-04E9-40AA-8318-D0C509CFD2A3}" destId="{CF81838A-60F1-42E9-8C11-CDD5F19C01B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B0D77-0EA5-4605-A3CD-74E4AD61B38E}">
      <dsp:nvSpPr>
        <dsp:cNvPr id="0" name=""/>
        <dsp:cNvSpPr/>
      </dsp:nvSpPr>
      <dsp:spPr>
        <a:xfrm>
          <a:off x="0" y="263819"/>
          <a:ext cx="8229600" cy="1198543"/>
        </a:xfrm>
        <a:prstGeom prst="rightArrow">
          <a:avLst>
            <a:gd name="adj1" fmla="val 50000"/>
            <a:gd name="adj2" fmla="val 50000"/>
          </a:avLst>
        </a:prstGeom>
        <a:solidFill>
          <a:schemeClr val="accent4">
            <a:shade val="8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254000" bIns="190269" numCol="1" spcCol="1270" anchor="ctr" anchorCtr="0">
          <a:noAutofit/>
        </a:bodyPr>
        <a:lstStyle/>
        <a:p>
          <a:pPr lvl="0" algn="l" defTabSz="1022350">
            <a:lnSpc>
              <a:spcPct val="90000"/>
            </a:lnSpc>
            <a:spcBef>
              <a:spcPct val="0"/>
            </a:spcBef>
            <a:spcAft>
              <a:spcPct val="35000"/>
            </a:spcAft>
          </a:pPr>
          <a:r>
            <a:rPr lang="en-US" sz="2300" b="1" kern="1200" dirty="0" smtClean="0"/>
            <a:t>Claims</a:t>
          </a:r>
          <a:endParaRPr lang="en-US" sz="2300" b="1" kern="1200" dirty="0"/>
        </a:p>
      </dsp:txBody>
      <dsp:txXfrm>
        <a:off x="0" y="563455"/>
        <a:ext cx="7929964" cy="599271"/>
      </dsp:txXfrm>
    </dsp:sp>
    <dsp:sp modelId="{11E8CAF6-AF83-4EE1-827E-6789C9FD1939}">
      <dsp:nvSpPr>
        <dsp:cNvPr id="0" name=""/>
        <dsp:cNvSpPr/>
      </dsp:nvSpPr>
      <dsp:spPr>
        <a:xfrm>
          <a:off x="0" y="1188069"/>
          <a:ext cx="2534716" cy="2308835"/>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Design begins with the inferences (</a:t>
          </a:r>
          <a:r>
            <a:rPr lang="en-US" sz="2300" b="1" kern="1200" dirty="0" smtClean="0"/>
            <a:t>claims</a:t>
          </a:r>
          <a:r>
            <a:rPr lang="en-US" sz="2300" kern="1200" dirty="0" smtClean="0"/>
            <a:t>) we want to make about students</a:t>
          </a:r>
          <a:endParaRPr lang="en-US" sz="2300" b="1" kern="1200" dirty="0"/>
        </a:p>
      </dsp:txBody>
      <dsp:txXfrm>
        <a:off x="0" y="1188069"/>
        <a:ext cx="2534716" cy="2308835"/>
      </dsp:txXfrm>
    </dsp:sp>
    <dsp:sp modelId="{02663B59-437D-4503-9D2C-C5B9A55361EF}">
      <dsp:nvSpPr>
        <dsp:cNvPr id="0" name=""/>
        <dsp:cNvSpPr/>
      </dsp:nvSpPr>
      <dsp:spPr>
        <a:xfrm>
          <a:off x="2534716" y="663333"/>
          <a:ext cx="5694883" cy="1198543"/>
        </a:xfrm>
        <a:prstGeom prst="rightArrow">
          <a:avLst>
            <a:gd name="adj1" fmla="val 50000"/>
            <a:gd name="adj2" fmla="val 50000"/>
          </a:avLst>
        </a:prstGeom>
        <a:solidFill>
          <a:schemeClr val="accent4">
            <a:shade val="80000"/>
            <a:hueOff val="-259674"/>
            <a:satOff val="-16754"/>
            <a:lumOff val="1684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254000" bIns="190269" numCol="1" spcCol="1270" anchor="ctr" anchorCtr="0">
          <a:noAutofit/>
        </a:bodyPr>
        <a:lstStyle/>
        <a:p>
          <a:pPr lvl="0" algn="l" defTabSz="1022350">
            <a:lnSpc>
              <a:spcPct val="90000"/>
            </a:lnSpc>
            <a:spcBef>
              <a:spcPct val="0"/>
            </a:spcBef>
            <a:spcAft>
              <a:spcPct val="35000"/>
            </a:spcAft>
          </a:pPr>
          <a:r>
            <a:rPr lang="en-US" sz="2300" b="1" kern="1200" dirty="0" smtClean="0"/>
            <a:t>Evidence</a:t>
          </a:r>
          <a:endParaRPr lang="en-US" sz="2300" b="1" kern="1200" dirty="0"/>
        </a:p>
      </dsp:txBody>
      <dsp:txXfrm>
        <a:off x="2534716" y="962969"/>
        <a:ext cx="5395247" cy="599271"/>
      </dsp:txXfrm>
    </dsp:sp>
    <dsp:sp modelId="{F159314B-82E7-4763-A308-0D3FAA041FE2}">
      <dsp:nvSpPr>
        <dsp:cNvPr id="0" name=""/>
        <dsp:cNvSpPr/>
      </dsp:nvSpPr>
      <dsp:spPr>
        <a:xfrm>
          <a:off x="2534716" y="1587583"/>
          <a:ext cx="2534716" cy="2308835"/>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In order to support </a:t>
          </a:r>
          <a:r>
            <a:rPr lang="en-US" sz="2300" b="1" kern="1200" dirty="0" smtClean="0"/>
            <a:t>claims</a:t>
          </a:r>
          <a:r>
            <a:rPr lang="en-US" sz="2300" kern="1200" dirty="0" smtClean="0"/>
            <a:t>, we must gather </a:t>
          </a:r>
          <a:r>
            <a:rPr lang="en-US" sz="2300" b="1" kern="1200" dirty="0" smtClean="0"/>
            <a:t>evidence</a:t>
          </a:r>
          <a:endParaRPr lang="en-US" sz="2300" b="1" kern="1200" dirty="0"/>
        </a:p>
      </dsp:txBody>
      <dsp:txXfrm>
        <a:off x="2534716" y="1587583"/>
        <a:ext cx="2534716" cy="2308835"/>
      </dsp:txXfrm>
    </dsp:sp>
    <dsp:sp modelId="{9698BA3F-BAD6-42FB-BF42-3723FC86170B}">
      <dsp:nvSpPr>
        <dsp:cNvPr id="0" name=""/>
        <dsp:cNvSpPr/>
      </dsp:nvSpPr>
      <dsp:spPr>
        <a:xfrm>
          <a:off x="5069433" y="1062848"/>
          <a:ext cx="3160166" cy="1198543"/>
        </a:xfrm>
        <a:prstGeom prst="rightArrow">
          <a:avLst>
            <a:gd name="adj1" fmla="val 50000"/>
            <a:gd name="adj2" fmla="val 50000"/>
          </a:avLst>
        </a:prstGeom>
        <a:solidFill>
          <a:schemeClr val="accent4">
            <a:shade val="80000"/>
            <a:hueOff val="-519348"/>
            <a:satOff val="-33508"/>
            <a:lumOff val="33696"/>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254000" bIns="190269" numCol="1" spcCol="1270" anchor="ctr" anchorCtr="0">
          <a:noAutofit/>
        </a:bodyPr>
        <a:lstStyle/>
        <a:p>
          <a:pPr lvl="0" algn="l" defTabSz="1022350">
            <a:lnSpc>
              <a:spcPct val="90000"/>
            </a:lnSpc>
            <a:spcBef>
              <a:spcPct val="0"/>
            </a:spcBef>
            <a:spcAft>
              <a:spcPct val="35000"/>
            </a:spcAft>
          </a:pPr>
          <a:r>
            <a:rPr lang="en-US" sz="2300" b="1" kern="1200" dirty="0" smtClean="0"/>
            <a:t>Tasks</a:t>
          </a:r>
          <a:endParaRPr lang="en-US" sz="2300" b="1" kern="1200" dirty="0"/>
        </a:p>
      </dsp:txBody>
      <dsp:txXfrm>
        <a:off x="5069433" y="1362484"/>
        <a:ext cx="2860530" cy="599271"/>
      </dsp:txXfrm>
    </dsp:sp>
    <dsp:sp modelId="{22DA3D28-D7AC-457F-9302-3331A391A8AE}">
      <dsp:nvSpPr>
        <dsp:cNvPr id="0" name=""/>
        <dsp:cNvSpPr/>
      </dsp:nvSpPr>
      <dsp:spPr>
        <a:xfrm>
          <a:off x="5069433" y="1987097"/>
          <a:ext cx="2534716" cy="2275045"/>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b="1" kern="1200" dirty="0" smtClean="0"/>
            <a:t>Tasks</a:t>
          </a:r>
          <a:r>
            <a:rPr lang="en-US" sz="2300" kern="1200" dirty="0" smtClean="0"/>
            <a:t> are designed to elicit specific </a:t>
          </a:r>
          <a:r>
            <a:rPr lang="en-US" sz="2300" b="1" kern="1200" dirty="0" smtClean="0"/>
            <a:t>evidence</a:t>
          </a:r>
          <a:r>
            <a:rPr lang="en-US" sz="2300" kern="1200" dirty="0" smtClean="0"/>
            <a:t> from students in support of </a:t>
          </a:r>
          <a:r>
            <a:rPr lang="en-US" sz="2300" b="1" kern="1200" dirty="0" smtClean="0"/>
            <a:t>claims</a:t>
          </a:r>
          <a:endParaRPr lang="en-US" sz="2300" b="1" kern="1200" dirty="0"/>
        </a:p>
      </dsp:txBody>
      <dsp:txXfrm>
        <a:off x="5069433" y="1987097"/>
        <a:ext cx="2534716" cy="22750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04077-AD1C-488A-82B8-508A405C5D4A}">
      <dsp:nvSpPr>
        <dsp:cNvPr id="0" name=""/>
        <dsp:cNvSpPr/>
      </dsp:nvSpPr>
      <dsp:spPr>
        <a:xfrm>
          <a:off x="0" y="717614"/>
          <a:ext cx="2809875" cy="1685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Sub-claim A</a:t>
          </a:r>
          <a:r>
            <a:rPr lang="en-US" sz="1500" kern="1200" dirty="0" smtClean="0"/>
            <a:t>:  </a:t>
          </a:r>
        </a:p>
        <a:p>
          <a:pPr lvl="0" algn="l" defTabSz="666750">
            <a:lnSpc>
              <a:spcPct val="90000"/>
            </a:lnSpc>
            <a:spcBef>
              <a:spcPct val="0"/>
            </a:spcBef>
            <a:spcAft>
              <a:spcPct val="35000"/>
            </a:spcAft>
          </a:pPr>
          <a:r>
            <a:rPr lang="en-US" sz="1500" kern="1200" dirty="0" smtClean="0"/>
            <a:t>Students </a:t>
          </a:r>
          <a:r>
            <a:rPr lang="en-US" sz="1500" b="1" kern="1200" dirty="0" smtClean="0"/>
            <a:t>solve problems involving the major content </a:t>
          </a:r>
          <a:r>
            <a:rPr lang="en-US" sz="1500" kern="1200" dirty="0" smtClean="0"/>
            <a:t>for their grade level with connections to practices </a:t>
          </a:r>
          <a:endParaRPr lang="en-US" sz="1500" kern="1200" dirty="0"/>
        </a:p>
      </dsp:txBody>
      <dsp:txXfrm>
        <a:off x="82300" y="799914"/>
        <a:ext cx="2645275" cy="1521325"/>
      </dsp:txXfrm>
    </dsp:sp>
    <dsp:sp modelId="{452E5E17-A990-4817-92CC-DE82978A3461}">
      <dsp:nvSpPr>
        <dsp:cNvPr id="0" name=""/>
        <dsp:cNvSpPr/>
      </dsp:nvSpPr>
      <dsp:spPr>
        <a:xfrm>
          <a:off x="3090862" y="717614"/>
          <a:ext cx="2809875" cy="1685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Sub-Claim B</a:t>
          </a:r>
          <a:r>
            <a:rPr lang="en-US" sz="1500" kern="1200" dirty="0" smtClean="0"/>
            <a:t>:  </a:t>
          </a:r>
        </a:p>
        <a:p>
          <a:pPr lvl="0" algn="l" defTabSz="666750">
            <a:lnSpc>
              <a:spcPct val="90000"/>
            </a:lnSpc>
            <a:spcBef>
              <a:spcPct val="0"/>
            </a:spcBef>
            <a:spcAft>
              <a:spcPct val="35000"/>
            </a:spcAft>
          </a:pPr>
          <a:r>
            <a:rPr lang="en-US" sz="1500" kern="1200" dirty="0" smtClean="0"/>
            <a:t>Students </a:t>
          </a:r>
          <a:r>
            <a:rPr lang="en-US" sz="1500" b="1" kern="1200" dirty="0" smtClean="0"/>
            <a:t>solve problems involving the additional and supporting content </a:t>
          </a:r>
          <a:r>
            <a:rPr lang="en-US" sz="1500" kern="1200" dirty="0" smtClean="0"/>
            <a:t>for their grade level with connections to practices</a:t>
          </a:r>
          <a:endParaRPr lang="en-US" sz="1500" kern="1200" dirty="0"/>
        </a:p>
      </dsp:txBody>
      <dsp:txXfrm>
        <a:off x="3173162" y="799914"/>
        <a:ext cx="2645275" cy="1521325"/>
      </dsp:txXfrm>
    </dsp:sp>
    <dsp:sp modelId="{1A3519D2-6CBB-4D1F-82B9-D9F128DC3814}">
      <dsp:nvSpPr>
        <dsp:cNvPr id="0" name=""/>
        <dsp:cNvSpPr/>
      </dsp:nvSpPr>
      <dsp:spPr>
        <a:xfrm>
          <a:off x="1685925" y="2818951"/>
          <a:ext cx="2809875" cy="1685925"/>
        </a:xfrm>
        <a:prstGeom prst="roundRect">
          <a:avLst/>
        </a:prstGeom>
        <a:solidFill>
          <a:schemeClr val="accent3">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Sub-claim C</a:t>
          </a:r>
          <a:r>
            <a:rPr lang="en-US" sz="1500" kern="1200" dirty="0" smtClean="0"/>
            <a:t>:  </a:t>
          </a:r>
        </a:p>
        <a:p>
          <a:pPr lvl="0" algn="l" defTabSz="666750">
            <a:lnSpc>
              <a:spcPct val="90000"/>
            </a:lnSpc>
            <a:spcBef>
              <a:spcPct val="0"/>
            </a:spcBef>
            <a:spcAft>
              <a:spcPct val="35000"/>
            </a:spcAft>
          </a:pPr>
          <a:r>
            <a:rPr lang="en-US" sz="1500" kern="1200" dirty="0" smtClean="0"/>
            <a:t>Students </a:t>
          </a:r>
          <a:r>
            <a:rPr lang="en-US" sz="1500" b="1" kern="1200" dirty="0" smtClean="0"/>
            <a:t>express mathematical reasoning </a:t>
          </a:r>
          <a:r>
            <a:rPr lang="en-US" sz="1500" kern="1200" dirty="0" smtClean="0"/>
            <a:t>by constructing mathematical arguments and critiques</a:t>
          </a:r>
          <a:endParaRPr lang="en-US" sz="1500" kern="1200" dirty="0"/>
        </a:p>
      </dsp:txBody>
      <dsp:txXfrm>
        <a:off x="1768225" y="2901251"/>
        <a:ext cx="2645275" cy="1521325"/>
      </dsp:txXfrm>
    </dsp:sp>
    <dsp:sp modelId="{2D6823CE-5BBE-4DCD-AF26-1599A54B086F}">
      <dsp:nvSpPr>
        <dsp:cNvPr id="0" name=""/>
        <dsp:cNvSpPr/>
      </dsp:nvSpPr>
      <dsp:spPr>
        <a:xfrm>
          <a:off x="4822981" y="2818945"/>
          <a:ext cx="2809875" cy="1685925"/>
        </a:xfrm>
        <a:prstGeom prst="roundRect">
          <a:avLst/>
        </a:prstGeom>
        <a:solidFill>
          <a:schemeClr val="accent3">
            <a:lumMod val="20000"/>
            <a:lumOff val="80000"/>
          </a:schemeClr>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Sub-Claim D</a:t>
          </a:r>
          <a:r>
            <a:rPr lang="en-US" sz="1500" kern="1200" dirty="0" smtClean="0"/>
            <a:t>:  </a:t>
          </a:r>
        </a:p>
        <a:p>
          <a:pPr lvl="0" algn="l" defTabSz="666750">
            <a:lnSpc>
              <a:spcPct val="90000"/>
            </a:lnSpc>
            <a:spcBef>
              <a:spcPct val="0"/>
            </a:spcBef>
            <a:spcAft>
              <a:spcPct val="35000"/>
            </a:spcAft>
          </a:pPr>
          <a:r>
            <a:rPr lang="en-US" sz="1500" kern="1200" dirty="0" smtClean="0"/>
            <a:t>Students solve real world problems engaging particularly in the </a:t>
          </a:r>
          <a:r>
            <a:rPr lang="en-US" sz="1500" b="1" kern="1200" dirty="0" smtClean="0"/>
            <a:t>modeling practice </a:t>
          </a:r>
          <a:endParaRPr lang="en-US" sz="1500" kern="1200" dirty="0"/>
        </a:p>
      </dsp:txBody>
      <dsp:txXfrm>
        <a:off x="4905281" y="2901245"/>
        <a:ext cx="2645275" cy="1521325"/>
      </dsp:txXfrm>
    </dsp:sp>
    <dsp:sp modelId="{2A389E56-E9E4-4FD7-981A-B9E5DF18DCCD}">
      <dsp:nvSpPr>
        <dsp:cNvPr id="0" name=""/>
        <dsp:cNvSpPr/>
      </dsp:nvSpPr>
      <dsp:spPr>
        <a:xfrm>
          <a:off x="6071830" y="737553"/>
          <a:ext cx="2809875" cy="1685925"/>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b="1" kern="1200" dirty="0" smtClean="0"/>
            <a:t>Sub-Claim E</a:t>
          </a:r>
          <a:r>
            <a:rPr lang="en-US" sz="1500" kern="1200" dirty="0" smtClean="0"/>
            <a:t>:  </a:t>
          </a:r>
        </a:p>
        <a:p>
          <a:pPr lvl="0" algn="l" defTabSz="666750">
            <a:lnSpc>
              <a:spcPct val="90000"/>
            </a:lnSpc>
            <a:spcBef>
              <a:spcPct val="0"/>
            </a:spcBef>
            <a:spcAft>
              <a:spcPct val="35000"/>
            </a:spcAft>
          </a:pPr>
          <a:r>
            <a:rPr lang="en-US" sz="1500" kern="1200" dirty="0" smtClean="0"/>
            <a:t>Students </a:t>
          </a:r>
          <a:r>
            <a:rPr lang="en-US" sz="1500" b="1" kern="1200" dirty="0" smtClean="0"/>
            <a:t>demonstrate fluency </a:t>
          </a:r>
          <a:r>
            <a:rPr lang="en-US" sz="1500" kern="1200" dirty="0" smtClean="0"/>
            <a:t>in areas set forth in the Standards for Content in grades 3-6 </a:t>
          </a:r>
          <a:endParaRPr lang="en-US" sz="1500" kern="1200" dirty="0"/>
        </a:p>
      </dsp:txBody>
      <dsp:txXfrm>
        <a:off x="6154130" y="819853"/>
        <a:ext cx="2645275" cy="152132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26BDB-2D1A-4F2A-87FD-F5E1CE1A8BFD}">
      <dsp:nvSpPr>
        <dsp:cNvPr id="0" name=""/>
        <dsp:cNvSpPr/>
      </dsp:nvSpPr>
      <dsp:spPr>
        <a:xfrm>
          <a:off x="5974" y="1510"/>
          <a:ext cx="9138025" cy="1177490"/>
        </a:xfrm>
        <a:prstGeom prst="roundRect">
          <a:avLst>
            <a:gd name="adj" fmla="val 10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b="1" kern="1200" dirty="0" smtClean="0">
              <a:latin typeface="+mn-lt"/>
            </a:rPr>
            <a:t>Master </a:t>
          </a:r>
          <a:r>
            <a:rPr lang="en-US" sz="2200" b="1" kern="1200" dirty="0">
              <a:latin typeface="+mn-lt"/>
            </a:rPr>
            <a:t>Claim/Reporting Category: </a:t>
          </a:r>
        </a:p>
        <a:p>
          <a:pPr lvl="0" algn="ctr" defTabSz="977900">
            <a:lnSpc>
              <a:spcPct val="90000"/>
            </a:lnSpc>
            <a:spcBef>
              <a:spcPct val="0"/>
            </a:spcBef>
            <a:spcAft>
              <a:spcPct val="35000"/>
            </a:spcAft>
          </a:pPr>
          <a:r>
            <a:rPr lang="en-US" sz="2200" b="1" kern="1200" dirty="0">
              <a:latin typeface="+mn-lt"/>
            </a:rPr>
            <a:t>Students are “on track” to college and career readiness in ELA/Literacy</a:t>
          </a:r>
          <a:r>
            <a:rPr lang="en-US" sz="2000" b="1" kern="1200" dirty="0">
              <a:latin typeface="+mn-lt"/>
            </a:rPr>
            <a:t>.</a:t>
          </a:r>
          <a:endParaRPr lang="en-US" sz="2000" kern="1200" dirty="0">
            <a:latin typeface="+mn-lt"/>
          </a:endParaRPr>
        </a:p>
      </dsp:txBody>
      <dsp:txXfrm>
        <a:off x="40462" y="35998"/>
        <a:ext cx="9069049" cy="1108514"/>
      </dsp:txXfrm>
    </dsp:sp>
    <dsp:sp modelId="{4184A925-0C46-4D38-99FC-1071BC6BD50A}">
      <dsp:nvSpPr>
        <dsp:cNvPr id="0" name=""/>
        <dsp:cNvSpPr/>
      </dsp:nvSpPr>
      <dsp:spPr>
        <a:xfrm>
          <a:off x="80084" y="1264712"/>
          <a:ext cx="4466376" cy="1049985"/>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b="1" kern="1200" dirty="0" smtClean="0">
            <a:latin typeface="+mn-lt"/>
            <a:cs typeface="Times New Roman" pitchFamily="18" charset="0"/>
          </a:endParaRPr>
        </a:p>
        <a:p>
          <a:pPr lvl="0" algn="ctr" defTabSz="800100">
            <a:lnSpc>
              <a:spcPct val="90000"/>
            </a:lnSpc>
            <a:spcBef>
              <a:spcPct val="0"/>
            </a:spcBef>
            <a:spcAft>
              <a:spcPct val="35000"/>
            </a:spcAft>
          </a:pPr>
          <a:r>
            <a:rPr lang="en-US" sz="2000" b="1" kern="1200" dirty="0" smtClean="0">
              <a:latin typeface="+mn-lt"/>
              <a:cs typeface="Times New Roman" pitchFamily="18" charset="0"/>
            </a:rPr>
            <a:t>Major </a:t>
          </a:r>
          <a:r>
            <a:rPr lang="en-US" sz="2000" b="1" kern="1200" dirty="0">
              <a:latin typeface="+mn-lt"/>
              <a:cs typeface="Times New Roman" pitchFamily="18" charset="0"/>
            </a:rPr>
            <a:t>Claim: Reading Complex Text </a:t>
          </a:r>
        </a:p>
        <a:p>
          <a:pPr lvl="0" algn="ctr" defTabSz="800100">
            <a:lnSpc>
              <a:spcPct val="90000"/>
            </a:lnSpc>
            <a:spcBef>
              <a:spcPct val="0"/>
            </a:spcBef>
            <a:spcAft>
              <a:spcPct val="35000"/>
            </a:spcAft>
          </a:pPr>
          <a:endParaRPr lang="en-US" sz="1800" kern="1200" dirty="0">
            <a:latin typeface="+mn-lt"/>
          </a:endParaRPr>
        </a:p>
      </dsp:txBody>
      <dsp:txXfrm>
        <a:off x="110837" y="1295465"/>
        <a:ext cx="4404870" cy="988479"/>
      </dsp:txXfrm>
    </dsp:sp>
    <dsp:sp modelId="{77938722-856C-4B16-8F23-D4280381F9AD}">
      <dsp:nvSpPr>
        <dsp:cNvPr id="0" name=""/>
        <dsp:cNvSpPr/>
      </dsp:nvSpPr>
      <dsp:spPr>
        <a:xfrm>
          <a:off x="80101" y="2398825"/>
          <a:ext cx="1448241" cy="1421399"/>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err="1" smtClean="0">
              <a:latin typeface="+mn-lt"/>
              <a:cs typeface="Times New Roman" pitchFamily="18" charset="0"/>
            </a:rPr>
            <a:t>Subclaim</a:t>
          </a:r>
          <a:r>
            <a:rPr lang="en-US" sz="1600" b="1" kern="1200" dirty="0" smtClean="0">
              <a:latin typeface="+mn-lt"/>
              <a:cs typeface="Times New Roman" pitchFamily="18" charset="0"/>
            </a:rPr>
            <a:t> (SC):</a:t>
          </a:r>
        </a:p>
        <a:p>
          <a:pPr lvl="0" algn="ctr" defTabSz="711200">
            <a:lnSpc>
              <a:spcPct val="90000"/>
            </a:lnSpc>
            <a:spcBef>
              <a:spcPct val="0"/>
            </a:spcBef>
            <a:spcAft>
              <a:spcPct val="35000"/>
            </a:spcAft>
          </a:pPr>
          <a:r>
            <a:rPr lang="en-US" sz="1600" b="1" kern="1200" dirty="0" smtClean="0">
              <a:latin typeface="+mn-lt"/>
              <a:cs typeface="Times New Roman" pitchFamily="18" charset="0"/>
            </a:rPr>
            <a:t>Vocabulary  Interpretation</a:t>
          </a:r>
        </a:p>
      </dsp:txBody>
      <dsp:txXfrm>
        <a:off x="121732" y="2440456"/>
        <a:ext cx="1364979" cy="1338137"/>
      </dsp:txXfrm>
    </dsp:sp>
    <dsp:sp modelId="{B699D031-6925-47B0-85EF-FF84FEB09803}">
      <dsp:nvSpPr>
        <dsp:cNvPr id="0" name=""/>
        <dsp:cNvSpPr/>
      </dsp:nvSpPr>
      <dsp:spPr>
        <a:xfrm>
          <a:off x="3074696" y="2398825"/>
          <a:ext cx="1448241" cy="1434200"/>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mn-lt"/>
              <a:cs typeface="Times New Roman" pitchFamily="18" charset="0"/>
            </a:rPr>
            <a:t>SC: Reading </a:t>
          </a:r>
        </a:p>
        <a:p>
          <a:pPr lvl="0" algn="ctr" defTabSz="711200">
            <a:lnSpc>
              <a:spcPct val="90000"/>
            </a:lnSpc>
            <a:spcBef>
              <a:spcPct val="0"/>
            </a:spcBef>
            <a:spcAft>
              <a:spcPct val="35000"/>
            </a:spcAft>
          </a:pPr>
          <a:r>
            <a:rPr lang="en-US" sz="1600" b="1" kern="1200" dirty="0">
              <a:latin typeface="+mn-lt"/>
              <a:cs typeface="Times New Roman" pitchFamily="18" charset="0"/>
            </a:rPr>
            <a:t>Informational </a:t>
          </a:r>
          <a:r>
            <a:rPr lang="en-US" sz="1600" b="1" kern="1200" dirty="0" smtClean="0">
              <a:latin typeface="+mn-lt"/>
              <a:cs typeface="Times New Roman" pitchFamily="18" charset="0"/>
            </a:rPr>
            <a:t>Text</a:t>
          </a:r>
          <a:endParaRPr lang="en-US" sz="1600" b="1" kern="1200" dirty="0">
            <a:latin typeface="+mn-lt"/>
            <a:cs typeface="Times New Roman" pitchFamily="18" charset="0"/>
          </a:endParaRPr>
        </a:p>
      </dsp:txBody>
      <dsp:txXfrm>
        <a:off x="3116702" y="2440831"/>
        <a:ext cx="1364229" cy="1350188"/>
      </dsp:txXfrm>
    </dsp:sp>
    <dsp:sp modelId="{7BD286E0-10DE-4094-A2F5-86C05B278765}">
      <dsp:nvSpPr>
        <dsp:cNvPr id="0" name=""/>
        <dsp:cNvSpPr/>
      </dsp:nvSpPr>
      <dsp:spPr>
        <a:xfrm>
          <a:off x="1577398" y="2398825"/>
          <a:ext cx="1448241" cy="1434217"/>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mn-lt"/>
              <a:cs typeface="Times New Roman" pitchFamily="18" charset="0"/>
            </a:rPr>
            <a:t>SC: Reading</a:t>
          </a:r>
        </a:p>
        <a:p>
          <a:pPr lvl="0" algn="ctr" defTabSz="711200">
            <a:lnSpc>
              <a:spcPct val="90000"/>
            </a:lnSpc>
            <a:spcBef>
              <a:spcPct val="0"/>
            </a:spcBef>
            <a:spcAft>
              <a:spcPct val="35000"/>
            </a:spcAft>
          </a:pPr>
          <a:r>
            <a:rPr lang="en-US" sz="1600" b="1" kern="1200" dirty="0" smtClean="0">
              <a:latin typeface="+mn-lt"/>
              <a:cs typeface="Times New Roman" pitchFamily="18" charset="0"/>
            </a:rPr>
            <a:t>Literature</a:t>
          </a:r>
          <a:endParaRPr lang="en-US" sz="1600" b="1" kern="1200" dirty="0">
            <a:latin typeface="+mn-lt"/>
            <a:cs typeface="Times New Roman" pitchFamily="18" charset="0"/>
          </a:endParaRPr>
        </a:p>
      </dsp:txBody>
      <dsp:txXfrm>
        <a:off x="1619405" y="2440832"/>
        <a:ext cx="1364227" cy="1350203"/>
      </dsp:txXfrm>
    </dsp:sp>
    <dsp:sp modelId="{9840E02E-9BD2-451E-B17C-406AA18F7708}">
      <dsp:nvSpPr>
        <dsp:cNvPr id="0" name=""/>
        <dsp:cNvSpPr/>
      </dsp:nvSpPr>
      <dsp:spPr>
        <a:xfrm>
          <a:off x="4571989" y="1264712"/>
          <a:ext cx="4530179" cy="1049497"/>
        </a:xfrm>
        <a:prstGeom prst="roundRect">
          <a:avLst>
            <a:gd name="adj" fmla="val 1000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a:latin typeface="+mn-lt"/>
            </a:rPr>
            <a:t>Major Claim:  </a:t>
          </a:r>
          <a:r>
            <a:rPr lang="en-US" sz="2000" b="1" kern="1200" dirty="0" smtClean="0">
              <a:latin typeface="+mn-lt"/>
            </a:rPr>
            <a:t>Writing</a:t>
          </a:r>
          <a:endParaRPr lang="en-US" sz="2000" b="1" kern="1200" dirty="0">
            <a:latin typeface="+mn-lt"/>
          </a:endParaRPr>
        </a:p>
      </dsp:txBody>
      <dsp:txXfrm>
        <a:off x="4602728" y="1295451"/>
        <a:ext cx="4468701" cy="988019"/>
      </dsp:txXfrm>
    </dsp:sp>
    <dsp:sp modelId="{BC6FA895-9E24-4120-B6D2-C9B38238979F}">
      <dsp:nvSpPr>
        <dsp:cNvPr id="0" name=""/>
        <dsp:cNvSpPr/>
      </dsp:nvSpPr>
      <dsp:spPr>
        <a:xfrm>
          <a:off x="4876800" y="2438406"/>
          <a:ext cx="1442592" cy="1407824"/>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mn-lt"/>
            </a:rPr>
            <a:t>SC: Written </a:t>
          </a:r>
          <a:r>
            <a:rPr lang="en-US" sz="1600" b="1" kern="1200" dirty="0" smtClean="0">
              <a:latin typeface="+mn-lt"/>
            </a:rPr>
            <a:t>Expression</a:t>
          </a:r>
          <a:endParaRPr lang="en-US" sz="1600" kern="1200" dirty="0">
            <a:latin typeface="+mn-lt"/>
          </a:endParaRPr>
        </a:p>
      </dsp:txBody>
      <dsp:txXfrm>
        <a:off x="4918034" y="2479640"/>
        <a:ext cx="1360124" cy="1325356"/>
      </dsp:txXfrm>
    </dsp:sp>
    <dsp:sp modelId="{EAD854F1-C2D0-4CDB-B958-A316A233BD42}">
      <dsp:nvSpPr>
        <dsp:cNvPr id="0" name=""/>
        <dsp:cNvSpPr/>
      </dsp:nvSpPr>
      <dsp:spPr>
        <a:xfrm>
          <a:off x="6400789" y="2438400"/>
          <a:ext cx="2651277" cy="1388093"/>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mn-lt"/>
            </a:rPr>
            <a:t>SC:  Conventions and Knowledge of </a:t>
          </a:r>
          <a:r>
            <a:rPr lang="en-US" sz="1600" b="1" kern="1200" dirty="0" smtClean="0">
              <a:latin typeface="+mn-lt"/>
            </a:rPr>
            <a:t>Language</a:t>
          </a:r>
          <a:endParaRPr lang="en-US" sz="1600" b="1" kern="1200" dirty="0">
            <a:latin typeface="+mn-lt"/>
          </a:endParaRPr>
        </a:p>
      </dsp:txBody>
      <dsp:txXfrm>
        <a:off x="6441445" y="2479056"/>
        <a:ext cx="2569965" cy="1306781"/>
      </dsp:txXfrm>
    </dsp:sp>
    <dsp:sp modelId="{769C01E5-D701-4160-8D89-7A0467543EE7}">
      <dsp:nvSpPr>
        <dsp:cNvPr id="0" name=""/>
        <dsp:cNvSpPr/>
      </dsp:nvSpPr>
      <dsp:spPr>
        <a:xfrm>
          <a:off x="3352802" y="3886195"/>
          <a:ext cx="2970052" cy="895734"/>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a:latin typeface="+mn-lt"/>
            </a:rPr>
            <a:t>SC:  Research</a:t>
          </a:r>
        </a:p>
        <a:p>
          <a:pPr lvl="0" algn="ctr" defTabSz="711200">
            <a:lnSpc>
              <a:spcPct val="90000"/>
            </a:lnSpc>
            <a:spcBef>
              <a:spcPct val="0"/>
            </a:spcBef>
            <a:spcAft>
              <a:spcPct val="35000"/>
            </a:spcAft>
          </a:pPr>
          <a:endParaRPr lang="en-US" sz="1000" b="1" kern="1200" dirty="0">
            <a:latin typeface="+mn-lt"/>
          </a:endParaRPr>
        </a:p>
      </dsp:txBody>
      <dsp:txXfrm>
        <a:off x="3379037" y="3912430"/>
        <a:ext cx="2917582" cy="843264"/>
      </dsp:txXfrm>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95E1F44-B786-4FB2-9775-B1AB9A03AA22}" type="datetimeFigureOut">
              <a:rPr lang="en-US" smtClean="0"/>
              <a:t>5/28/2014</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BD80347-C5C2-443D-8E28-046FF5B259EC}" type="slidenum">
              <a:rPr lang="en-US" smtClean="0"/>
              <a:t>‹#›</a:t>
            </a:fld>
            <a:endParaRPr lang="en-US" dirty="0"/>
          </a:p>
        </p:txBody>
      </p:sp>
    </p:spTree>
    <p:extLst>
      <p:ext uri="{BB962C8B-B14F-4D97-AF65-F5344CB8AC3E}">
        <p14:creationId xmlns:p14="http://schemas.microsoft.com/office/powerpoint/2010/main" val="2400552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arcconline.org/sites/parcc/files/Combined%20Evidence%20Tables%204%2004%202013_0.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www.parcconline.org/sites/parcc/files/Combined%20Writing%20Evidence%20Tables.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parcconline.org/plds"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a:t>
            </a:fld>
            <a:endParaRPr lang="en-US" dirty="0"/>
          </a:p>
        </p:txBody>
      </p:sp>
    </p:spTree>
    <p:extLst>
      <p:ext uri="{BB962C8B-B14F-4D97-AF65-F5344CB8AC3E}">
        <p14:creationId xmlns:p14="http://schemas.microsoft.com/office/powerpoint/2010/main" val="1407858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ELA, the </a:t>
            </a:r>
            <a:r>
              <a:rPr lang="en-US" sz="1200" u="sng" kern="1200" dirty="0" smtClean="0">
                <a:solidFill>
                  <a:schemeClr val="tx1"/>
                </a:solidFill>
                <a:effectLst/>
                <a:latin typeface="+mn-lt"/>
                <a:ea typeface="+mn-ea"/>
                <a:cs typeface="+mn-cs"/>
                <a:hlinkClick r:id="rId3"/>
              </a:rPr>
              <a:t>Reading and Vocabulary</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4"/>
              </a:rPr>
              <a:t>Writing</a:t>
            </a:r>
            <a:r>
              <a:rPr lang="en-US" sz="1200" kern="1200" dirty="0" smtClean="0">
                <a:solidFill>
                  <a:schemeClr val="tx1"/>
                </a:solidFill>
                <a:effectLst/>
                <a:latin typeface="+mn-lt"/>
                <a:ea typeface="+mn-ea"/>
                <a:cs typeface="+mn-cs"/>
              </a:rPr>
              <a:t> evidence tables include the claim or sub-claim, the standards that are eligible for assessment, and the evidences to be measured on the summative assessments. The evidence statements essentially break down the standards into smaller parts to illustrate how each standard will be assessed.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12</a:t>
            </a:fld>
            <a:endParaRPr lang="en-US" dirty="0"/>
          </a:p>
        </p:txBody>
      </p:sp>
    </p:spTree>
    <p:extLst>
      <p:ext uri="{BB962C8B-B14F-4D97-AF65-F5344CB8AC3E}">
        <p14:creationId xmlns:p14="http://schemas.microsoft.com/office/powerpoint/2010/main" val="3444543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the spring 2014 transitional LEAP/iLEAP assessments, the CCSS were assessed similar to these types of statements.  These statements use standards exactly as written or divide dense standards in separate skills.  In the first example, the statement and standard are exactly the same.  While the CCSS leaves the definition of trapezoid open, PARCC clarifies this evidence statement by defining how they plan to assess trapezoids.  PARCC has split 3.MD.1 into two assessed parts.  The first part is the first sentence of the standard dealing with telling, writing, and measuring time; the second part is the other sentence in the standard dealing with problem-solving involving time intervals.  For dense standards of this type, the LEAP/iLEAP assessments also had to limit items to only assessing a portion of the standard.  PARCC offers clarifications on time interval limitations, item variety, expected and unexpected student responses.  What implications should these evidence statements and clarifications have toward instruction and/or assessment?</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13</a:t>
            </a:fld>
            <a:endParaRPr lang="en-US" dirty="0"/>
          </a:p>
        </p:txBody>
      </p:sp>
    </p:spTree>
    <p:extLst>
      <p:ext uri="{BB962C8B-B14F-4D97-AF65-F5344CB8AC3E}">
        <p14:creationId xmlns:p14="http://schemas.microsoft.com/office/powerpoint/2010/main" val="6117811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 statements for integrative statements</a:t>
            </a:r>
            <a:r>
              <a:rPr lang="en-US" baseline="0" dirty="0" smtClean="0"/>
              <a:t> and sub-claims C and D are very different from the transitional LEAP/iLEAP assessment.  On the transitional assessments, standards were either assessed independently or in part, but not in combination.  </a:t>
            </a:r>
          </a:p>
          <a:p>
            <a:r>
              <a:rPr lang="en-US" dirty="0" smtClean="0"/>
              <a:t>Integrative statements</a:t>
            </a:r>
            <a:r>
              <a:rPr lang="en-US" baseline="0" dirty="0" smtClean="0"/>
              <a:t> combine standards in three ways: across content within the grade, across one domain within the grade, or across one cluster within one domain within the grade.  Evidence statements that are integrated by grade will indicate which standards are being combined in the assessment task.</a:t>
            </a:r>
          </a:p>
          <a:p>
            <a:r>
              <a:rPr lang="en-US" baseline="0" dirty="0" smtClean="0"/>
              <a:t>Evidence statements for sub-claim C assess certain identified standards based on MP 3: Construct viable arguments and critique the reasoning of others and MP 6: Attend to precision.  In this example, MP 5: Use appropriate tools strategically is also incorporated by identifying the use of a number line.  </a:t>
            </a:r>
          </a:p>
          <a:p>
            <a:r>
              <a:rPr lang="en-US" baseline="0" dirty="0" smtClean="0"/>
              <a:t>Evidence statements for sub-claim D assess certain identified standards/clusters/domains based on MP 4: Model with mathematics.  Notice that the identified domains are grade 4. What would a teacher need to know to determine “a degree of difficulty appropriate to Grade 5”?</a:t>
            </a:r>
          </a:p>
          <a:p>
            <a:r>
              <a:rPr lang="en-US" baseline="0" dirty="0" smtClean="0"/>
              <a:t>While spring transitional assessments attempted to incorporate the MPs where appropriate, this was not a consistent/mandated feature of test design.  What instructional and assessment implications do these types of evidence statements have for stakeholders?</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14</a:t>
            </a:fld>
            <a:endParaRPr lang="en-US" dirty="0"/>
          </a:p>
        </p:txBody>
      </p:sp>
    </p:spTree>
    <p:extLst>
      <p:ext uri="{BB962C8B-B14F-4D97-AF65-F5344CB8AC3E}">
        <p14:creationId xmlns:p14="http://schemas.microsoft.com/office/powerpoint/2010/main" val="21692593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slide, one learns how to read an evidence table.  </a:t>
            </a:r>
            <a:r>
              <a:rPr lang="en-US" dirty="0" smtClean="0"/>
              <a:t>On each evidence chart the first line indicates the </a:t>
            </a:r>
            <a:r>
              <a:rPr lang="en-US" b="1" dirty="0" smtClean="0"/>
              <a:t>grade.</a:t>
            </a:r>
            <a:r>
              <a:rPr lang="en-US" dirty="0" smtClean="0"/>
              <a:t> This is followed by the second line which lists the </a:t>
            </a:r>
            <a:r>
              <a:rPr lang="en-US" b="1" dirty="0" smtClean="0"/>
              <a:t>claim </a:t>
            </a:r>
            <a:r>
              <a:rPr lang="en-US" dirty="0" smtClean="0"/>
              <a:t>for </a:t>
            </a:r>
            <a:r>
              <a:rPr lang="en-US" b="1" dirty="0" smtClean="0"/>
              <a:t>reading literature </a:t>
            </a:r>
            <a:r>
              <a:rPr lang="en-US" dirty="0" smtClean="0"/>
              <a:t>or </a:t>
            </a:r>
            <a:r>
              <a:rPr lang="en-US" b="1" dirty="0" smtClean="0"/>
              <a:t>reading informational text </a:t>
            </a:r>
            <a:r>
              <a:rPr lang="en-US" dirty="0" smtClean="0"/>
              <a:t>or </a:t>
            </a:r>
            <a:r>
              <a:rPr lang="en-US" b="1" dirty="0" smtClean="0"/>
              <a:t>vocabulary</a:t>
            </a:r>
            <a:r>
              <a:rPr lang="en-US" dirty="0" smtClean="0"/>
              <a:t>. Next is a statement that the standards and evidences listed below may be reflected in the items designed to measure the claim.</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example</a:t>
            </a:r>
            <a:r>
              <a:rPr lang="en-US" baseline="0" dirty="0" smtClean="0"/>
              <a:t> shows a partial table for the reading informational standards at grade 7. Notice </a:t>
            </a:r>
            <a:r>
              <a:rPr lang="en-US" dirty="0" smtClean="0"/>
              <a:t>the first column on the table also lists the literacy standards for  </a:t>
            </a:r>
            <a:r>
              <a:rPr lang="en-US" b="1" dirty="0" smtClean="0"/>
              <a:t>science </a:t>
            </a:r>
            <a:r>
              <a:rPr lang="en-US" dirty="0" smtClean="0"/>
              <a:t>using </a:t>
            </a:r>
            <a:r>
              <a:rPr lang="en-US" b="1" dirty="0" smtClean="0"/>
              <a:t>RST</a:t>
            </a:r>
            <a:r>
              <a:rPr lang="en-US" dirty="0" smtClean="0"/>
              <a:t> to identify the standard and the literacy standards for </a:t>
            </a:r>
            <a:r>
              <a:rPr lang="en-US" b="1" dirty="0" smtClean="0"/>
              <a:t>history</a:t>
            </a:r>
            <a:r>
              <a:rPr lang="en-US" dirty="0" smtClean="0"/>
              <a:t> using </a:t>
            </a:r>
            <a:r>
              <a:rPr lang="en-US" b="1" dirty="0" smtClean="0"/>
              <a:t>RH </a:t>
            </a:r>
            <a:r>
              <a:rPr lang="en-US" dirty="0" smtClean="0"/>
              <a:t>to identify the standard</a:t>
            </a:r>
            <a:r>
              <a:rPr lang="en-US" b="1" dirty="0" smtClean="0"/>
              <a:t>.</a:t>
            </a:r>
            <a:r>
              <a:rPr lang="en-US" dirty="0" smtClean="0"/>
              <a:t>  These are circled in yellow on the chart</a:t>
            </a:r>
            <a:r>
              <a:rPr lang="en-US" baseline="0" dirty="0" smtClean="0"/>
              <a:t> and are separated out for grades 6-11 but integrated for grades 3-5. </a:t>
            </a:r>
            <a:endParaRPr lang="en-US" dirty="0" smtClean="0"/>
          </a:p>
          <a:p>
            <a:endParaRPr lang="en-US" dirty="0" smtClean="0"/>
          </a:p>
          <a:p>
            <a:r>
              <a:rPr lang="en-US" dirty="0" smtClean="0"/>
              <a:t>In the first column on the left is a list of the </a:t>
            </a:r>
            <a:r>
              <a:rPr lang="en-US" b="1" dirty="0" smtClean="0"/>
              <a:t>standards</a:t>
            </a:r>
            <a:r>
              <a:rPr lang="en-US" dirty="0" smtClean="0"/>
              <a:t>. If it is a </a:t>
            </a:r>
            <a:r>
              <a:rPr lang="en-US" b="1" dirty="0" smtClean="0"/>
              <a:t>reading literature </a:t>
            </a:r>
            <a:r>
              <a:rPr lang="en-US" dirty="0" smtClean="0"/>
              <a:t>standard it be identified with the letters </a:t>
            </a:r>
            <a:r>
              <a:rPr lang="en-US" b="1" dirty="0" smtClean="0"/>
              <a:t>RL</a:t>
            </a:r>
            <a:r>
              <a:rPr lang="en-US" dirty="0" smtClean="0"/>
              <a:t> and if it is an </a:t>
            </a:r>
            <a:r>
              <a:rPr lang="en-US" b="1" dirty="0" smtClean="0"/>
              <a:t>reading informational text </a:t>
            </a:r>
            <a:r>
              <a:rPr lang="en-US" dirty="0" smtClean="0"/>
              <a:t>standard it will be identified with the letters </a:t>
            </a:r>
            <a:r>
              <a:rPr lang="en-US" b="1" dirty="0" smtClean="0"/>
              <a:t>RI.</a:t>
            </a:r>
            <a:r>
              <a:rPr lang="en-US"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next column are the </a:t>
            </a:r>
            <a:r>
              <a:rPr lang="en-US" b="1" dirty="0" smtClean="0"/>
              <a:t>evidences </a:t>
            </a:r>
            <a:r>
              <a:rPr lang="en-US" dirty="0" smtClean="0"/>
              <a:t>to be measured on the PARCC Summative Assessment.</a:t>
            </a:r>
            <a:r>
              <a:rPr lang="en-US" sz="1200" dirty="0" smtClean="0"/>
              <a:t> The </a:t>
            </a:r>
            <a:r>
              <a:rPr lang="en-US" sz="1200" b="1" dirty="0" smtClean="0"/>
              <a:t>e</a:t>
            </a:r>
            <a:r>
              <a:rPr lang="en-US" sz="1200" b="1" dirty="0" smtClean="0">
                <a:solidFill>
                  <a:schemeClr val="accent4">
                    <a:lumMod val="75000"/>
                  </a:schemeClr>
                </a:solidFill>
              </a:rPr>
              <a:t>vidences </a:t>
            </a:r>
            <a:r>
              <a:rPr lang="en-US" sz="1200" dirty="0" smtClean="0"/>
              <a:t>can serve</a:t>
            </a:r>
            <a:r>
              <a:rPr lang="en-US" sz="1200" dirty="0" smtClean="0">
                <a:solidFill>
                  <a:schemeClr val="accent4">
                    <a:lumMod val="75000"/>
                  </a:schemeClr>
                </a:solidFill>
              </a:rPr>
              <a:t> </a:t>
            </a:r>
            <a:r>
              <a:rPr lang="en-US" sz="1200" dirty="0" smtClean="0"/>
              <a:t>as a basis for guiding classroom instruction when teaching reading.</a:t>
            </a:r>
            <a:r>
              <a:rPr lang="en-US" sz="1200" b="1" dirty="0" smtClean="0">
                <a:solidFill>
                  <a:schemeClr val="accent4">
                    <a:lumMod val="75000"/>
                  </a:schemeClr>
                </a:solidFill>
              </a:rPr>
              <a:t> </a:t>
            </a:r>
            <a:endParaRPr lang="en-US" sz="1200" dirty="0" smtClean="0"/>
          </a:p>
          <a:p>
            <a:pPr marL="0" indent="0">
              <a:buNone/>
            </a:pPr>
            <a:endParaRPr lang="en-US" dirty="0" smtClean="0"/>
          </a:p>
          <a:p>
            <a:r>
              <a:rPr lang="en-US" dirty="0" smtClean="0"/>
              <a:t>Evidences are attached to the Reading, Writing, and Vocabulary claims presented by PARCC.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15</a:t>
            </a:fld>
            <a:endParaRPr lang="en-US" dirty="0"/>
          </a:p>
        </p:txBody>
      </p:sp>
    </p:spTree>
    <p:extLst>
      <p:ext uri="{BB962C8B-B14F-4D97-AF65-F5344CB8AC3E}">
        <p14:creationId xmlns:p14="http://schemas.microsoft.com/office/powerpoint/2010/main" val="4742497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Notice</a:t>
            </a:r>
            <a:r>
              <a:rPr lang="en-US" baseline="0" dirty="0" smtClean="0"/>
              <a:t> that there is more than one sub-claim covered in the vocabulary evidence table since both types of text (informational and literary) include vocabulary, and the Language domain also has its own vocabulary standards that are slightly different from the reading vocabulary standards.</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16</a:t>
            </a:fld>
            <a:endParaRPr lang="en-US" dirty="0"/>
          </a:p>
        </p:txBody>
      </p:sp>
    </p:spTree>
    <p:extLst>
      <p:ext uri="{BB962C8B-B14F-4D97-AF65-F5344CB8AC3E}">
        <p14:creationId xmlns:p14="http://schemas.microsoft.com/office/powerpoint/2010/main" val="417230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each evidence chart the first line indicates the </a:t>
            </a:r>
            <a:r>
              <a:rPr lang="en-US" b="1" dirty="0" smtClean="0"/>
              <a:t>grade.</a:t>
            </a:r>
            <a:r>
              <a:rPr lang="en-US" dirty="0" smtClean="0"/>
              <a:t> This is followed by the second line which lists the </a:t>
            </a:r>
            <a:r>
              <a:rPr lang="en-US" b="1" dirty="0" smtClean="0"/>
              <a:t>claim</a:t>
            </a:r>
            <a:r>
              <a:rPr lang="en-US" b="1" baseline="0" dirty="0" smtClean="0"/>
              <a:t> for writing.</a:t>
            </a:r>
            <a:r>
              <a:rPr lang="en-US" dirty="0" smtClean="0"/>
              <a:t> Next is a statement that the standards and evidences listed below may be reflected in the items designed to measure the claim.</a:t>
            </a:r>
          </a:p>
          <a:p>
            <a:endParaRPr lang="en-US" dirty="0" smtClean="0"/>
          </a:p>
          <a:p>
            <a:r>
              <a:rPr lang="en-US" dirty="0" smtClean="0"/>
              <a:t>In the first column on the left is a list of the </a:t>
            </a:r>
            <a:r>
              <a:rPr lang="en-US" b="1" dirty="0" smtClean="0"/>
              <a:t>standards</a:t>
            </a:r>
            <a:r>
              <a:rPr lang="en-US" dirty="0" smtClean="0"/>
              <a:t>. </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the next column are the </a:t>
            </a:r>
            <a:r>
              <a:rPr lang="en-US" b="1" dirty="0" smtClean="0"/>
              <a:t>evidences </a:t>
            </a:r>
            <a:r>
              <a:rPr lang="en-US" dirty="0" smtClean="0"/>
              <a:t>to be measured on the PARCC Summative Assessment.</a:t>
            </a:r>
            <a:r>
              <a:rPr lang="en-US" sz="1200" dirty="0" smtClean="0"/>
              <a:t> The </a:t>
            </a:r>
            <a:r>
              <a:rPr lang="en-US" sz="1200" b="1" dirty="0" smtClean="0"/>
              <a:t>e</a:t>
            </a:r>
            <a:r>
              <a:rPr lang="en-US" sz="1200" b="1" dirty="0" smtClean="0">
                <a:solidFill>
                  <a:schemeClr val="accent4">
                    <a:lumMod val="75000"/>
                  </a:schemeClr>
                </a:solidFill>
              </a:rPr>
              <a:t>vidences </a:t>
            </a:r>
            <a:r>
              <a:rPr lang="en-US" sz="1200" dirty="0" smtClean="0"/>
              <a:t>can serve</a:t>
            </a:r>
            <a:r>
              <a:rPr lang="en-US" sz="1200" dirty="0" smtClean="0">
                <a:solidFill>
                  <a:schemeClr val="accent4">
                    <a:lumMod val="75000"/>
                  </a:schemeClr>
                </a:solidFill>
              </a:rPr>
              <a:t> </a:t>
            </a:r>
            <a:r>
              <a:rPr lang="en-US" sz="1200" dirty="0" smtClean="0"/>
              <a:t>as a basis for guiding classroom instruction when teaching reading.</a:t>
            </a:r>
            <a:r>
              <a:rPr lang="en-US" sz="1200" b="1" dirty="0" smtClean="0">
                <a:solidFill>
                  <a:schemeClr val="accent4">
                    <a:lumMod val="75000"/>
                  </a:schemeClr>
                </a:solidFill>
              </a:rPr>
              <a:t> </a:t>
            </a:r>
            <a:endParaRPr lang="en-US" sz="1200" dirty="0" smtClean="0"/>
          </a:p>
          <a:p>
            <a:r>
              <a:rPr lang="en-US" dirty="0" smtClean="0"/>
              <a:t>The last column</a:t>
            </a:r>
            <a:r>
              <a:rPr lang="en-US" baseline="0" dirty="0" smtClean="0"/>
              <a:t> has to do with how the writing is scored: Written Expression and Conventions, both Writing standards. </a:t>
            </a:r>
            <a:endParaRPr lang="en-US" dirty="0" smtClean="0"/>
          </a:p>
          <a:p>
            <a:r>
              <a:rPr lang="en-US" dirty="0" smtClean="0"/>
              <a:t>Information in red</a:t>
            </a:r>
            <a:r>
              <a:rPr lang="en-US" baseline="0" dirty="0" smtClean="0"/>
              <a:t> shows what is new to this grade level.</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17</a:t>
            </a:fld>
            <a:endParaRPr lang="en-US" dirty="0"/>
          </a:p>
        </p:txBody>
      </p:sp>
    </p:spTree>
    <p:extLst>
      <p:ext uri="{BB962C8B-B14F-4D97-AF65-F5344CB8AC3E}">
        <p14:creationId xmlns:p14="http://schemas.microsoft.com/office/powerpoint/2010/main" val="3240104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few are general; others are specific to ELA or Math</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18</a:t>
            </a:fld>
            <a:endParaRPr lang="en-US" dirty="0"/>
          </a:p>
        </p:txBody>
      </p:sp>
    </p:spTree>
    <p:extLst>
      <p:ext uri="{BB962C8B-B14F-4D97-AF65-F5344CB8AC3E}">
        <p14:creationId xmlns:p14="http://schemas.microsoft.com/office/powerpoint/2010/main" val="4137269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Stop and discuss any questions participants may have about Evidence Statements.</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a:t>
            </a:r>
            <a:r>
              <a:rPr lang="en-US" baseline="0" dirty="0" smtClean="0"/>
              <a:t> places to use evidence statements: </a:t>
            </a:r>
            <a:r>
              <a:rPr lang="en-US" dirty="0" smtClean="0"/>
              <a:t>instruction, assessment, resources, etc.</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19</a:t>
            </a:fld>
            <a:endParaRPr lang="en-US" dirty="0"/>
          </a:p>
        </p:txBody>
      </p:sp>
    </p:spTree>
    <p:extLst>
      <p:ext uri="{BB962C8B-B14F-4D97-AF65-F5344CB8AC3E}">
        <p14:creationId xmlns:p14="http://schemas.microsoft.com/office/powerpoint/2010/main" val="1294287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20</a:t>
            </a:fld>
            <a:endParaRPr lang="en-US" dirty="0"/>
          </a:p>
        </p:txBody>
      </p:sp>
    </p:spTree>
    <p:extLst>
      <p:ext uri="{BB962C8B-B14F-4D97-AF65-F5344CB8AC3E}">
        <p14:creationId xmlns:p14="http://schemas.microsoft.com/office/powerpoint/2010/main" val="368223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21</a:t>
            </a:fld>
            <a:endParaRPr lang="en-US" dirty="0"/>
          </a:p>
        </p:txBody>
      </p:sp>
    </p:spTree>
    <p:extLst>
      <p:ext uri="{BB962C8B-B14F-4D97-AF65-F5344CB8AC3E}">
        <p14:creationId xmlns:p14="http://schemas.microsoft.com/office/powerpoint/2010/main" val="577052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Details</a:t>
            </a:r>
            <a:r>
              <a:rPr lang="en-US" baseline="0" dirty="0" smtClean="0"/>
              <a:t> the number of each type of item by grade level to be expected on the EOY and PBA.  What guidance can this table provide?</a:t>
            </a:r>
          </a:p>
          <a:p>
            <a:r>
              <a:rPr lang="en-US" baseline="0" dirty="0" smtClean="0"/>
              <a:t>To note:</a:t>
            </a:r>
          </a:p>
          <a:p>
            <a:r>
              <a:rPr lang="en-US" baseline="0" dirty="0" smtClean="0"/>
              <a:t>Fewer items, but increase in items worth more than 1 point.</a:t>
            </a:r>
          </a:p>
          <a:p>
            <a:r>
              <a:rPr lang="en-US" baseline="0" dirty="0" smtClean="0"/>
              <a:t>Impact classroom assessment design</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23</a:t>
            </a:fld>
            <a:endParaRPr lang="en-US" dirty="0"/>
          </a:p>
        </p:txBody>
      </p:sp>
    </p:spTree>
    <p:extLst>
      <p:ext uri="{BB962C8B-B14F-4D97-AF65-F5344CB8AC3E}">
        <p14:creationId xmlns:p14="http://schemas.microsoft.com/office/powerpoint/2010/main" val="14450512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a:t>
            </a:r>
            <a:r>
              <a:rPr lang="en-US" baseline="0" dirty="0" smtClean="0"/>
              <a:t> Item Types include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Selected Response: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Evidence-Based Selected Response (EBSR): two-part items where first part measures a specific standard and second part asks for evidence for part 1</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Technology Enhanced Constructed Response (TECR)</a:t>
            </a:r>
            <a:endParaRPr lang="en-US" dirty="0" smtClean="0"/>
          </a:p>
          <a:p>
            <a:pPr marL="171450" indent="-171450">
              <a:buFont typeface="Arial" panose="020B0604020202020204" pitchFamily="34" charset="0"/>
              <a:buChar char="•"/>
            </a:pPr>
            <a:r>
              <a:rPr lang="en-US" dirty="0" smtClean="0"/>
              <a:t>Prose Constructed Response (PCR)</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24</a:t>
            </a:fld>
            <a:endParaRPr lang="en-US" dirty="0"/>
          </a:p>
        </p:txBody>
      </p:sp>
    </p:spTree>
    <p:extLst>
      <p:ext uri="{BB962C8B-B14F-4D97-AF65-F5344CB8AC3E}">
        <p14:creationId xmlns:p14="http://schemas.microsoft.com/office/powerpoint/2010/main" val="911392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 slide 19 for link to actual </a:t>
            </a:r>
            <a:r>
              <a:rPr lang="en-US" baseline="0" dirty="0" smtClean="0"/>
              <a:t>specifications.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Treat as a</a:t>
            </a:r>
            <a:r>
              <a:rPr lang="en-US" baseline="0" dirty="0" smtClean="0"/>
              <a:t> draft. There will be changes that come from recent PARCC </a:t>
            </a:r>
            <a:r>
              <a:rPr lang="en-US" baseline="0" dirty="0" err="1" smtClean="0"/>
              <a:t>rangefinding</a:t>
            </a:r>
            <a:r>
              <a:rPr lang="en-US" baseline="0" dirty="0" smtClean="0"/>
              <a:t>, especially with points and distribution of items.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Only one task model is used per form, per task. The specs</a:t>
            </a:r>
            <a:r>
              <a:rPr lang="en-US" baseline="0" dirty="0" smtClean="0"/>
              <a:t> list all possible task models.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Shows</a:t>
            </a:r>
            <a:r>
              <a:rPr lang="en-US" baseline="0" dirty="0" smtClean="0"/>
              <a:t> what is required for each task: types of text(s), what each task is measuring, item types, points, task models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Different </a:t>
            </a:r>
            <a:r>
              <a:rPr lang="en-US" dirty="0" smtClean="0"/>
              <a:t>task models for each kind of task. All tasks include EBSR/TECR items as well as PCRs, which are the written responses.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Understand</a:t>
            </a:r>
            <a:r>
              <a:rPr lang="en-US" baseline="0" dirty="0" smtClean="0"/>
              <a:t> what we mean by tasks (texts, different kinds of items, culminating task/PCR), similar to what the curriculum guide asks for but with cold read tasks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Shows what is emphasized as far as task models and the range of standards that is covered with each (grade specific)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Supports the idea of scaffolding assessment items within a task to build up the written response item</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25</a:t>
            </a:fld>
            <a:endParaRPr lang="en-US" dirty="0"/>
          </a:p>
        </p:txBody>
      </p:sp>
    </p:spTree>
    <p:extLst>
      <p:ext uri="{BB962C8B-B14F-4D97-AF65-F5344CB8AC3E}">
        <p14:creationId xmlns:p14="http://schemas.microsoft.com/office/powerpoint/2010/main" val="341534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 slide 19 for link to actual </a:t>
            </a:r>
            <a:r>
              <a:rPr lang="en-US" baseline="0" dirty="0" smtClean="0"/>
              <a:t>task models.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Grade 4 example: Structural elements/Standard</a:t>
            </a:r>
            <a:r>
              <a:rPr lang="en-US" baseline="0" dirty="0" smtClean="0"/>
              <a:t> 5 is emphasis of PCR, which is the culminating task or synthesis of texts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Parts: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Task Type (LAT,</a:t>
            </a:r>
            <a:r>
              <a:rPr lang="en-US" baseline="0" dirty="0" smtClean="0"/>
              <a:t> Research Simulation, Narrative), </a:t>
            </a:r>
            <a:r>
              <a:rPr lang="en-US" dirty="0" smtClean="0"/>
              <a:t>Grade, Texts, item types and points,</a:t>
            </a:r>
            <a:r>
              <a:rPr lang="en-US" baseline="0" dirty="0" smtClean="0"/>
              <a:t> order of items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Understand</a:t>
            </a:r>
            <a:r>
              <a:rPr lang="en-US" baseline="0" dirty="0" smtClean="0"/>
              <a:t> what we mean by tasks (texts, different kinds of items, culminating task/PCR), similar to what the curriculum guide asks for but with cold read tasks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Shows what is emphasized with each model and shows the range of standards that is assessed with each task model (grade specific)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Determine which tasks models might best serve the focus of their own units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Supports the idea of scaffolding assessment items within a task to build up the written response item</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26</a:t>
            </a:fld>
            <a:endParaRPr lang="en-US" dirty="0"/>
          </a:p>
        </p:txBody>
      </p:sp>
    </p:spTree>
    <p:extLst>
      <p:ext uri="{BB962C8B-B14F-4D97-AF65-F5344CB8AC3E}">
        <p14:creationId xmlns:p14="http://schemas.microsoft.com/office/powerpoint/2010/main" val="1471545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See</a:t>
            </a:r>
            <a:r>
              <a:rPr lang="en-US" baseline="0" dirty="0" smtClean="0"/>
              <a:t> slide 19 for link to actual specifications documents.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This </a:t>
            </a:r>
            <a:r>
              <a:rPr lang="en-US" dirty="0" smtClean="0"/>
              <a:t>is a screen shot of Grade </a:t>
            </a:r>
            <a:r>
              <a:rPr lang="en-US" dirty="0" smtClean="0"/>
              <a:t>7 End </a:t>
            </a:r>
            <a:r>
              <a:rPr lang="en-US" dirty="0" smtClean="0"/>
              <a:t>Of Year Form Specifications</a:t>
            </a:r>
            <a:r>
              <a:rPr lang="en-US" baseline="0" dirty="0" smtClean="0"/>
              <a:t>. </a:t>
            </a:r>
            <a:r>
              <a:rPr lang="en-US" baseline="0" dirty="0" smtClean="0"/>
              <a:t>Still considered a draft.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Focuses on reading comprehension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Completely machine-scored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Includes several texts, both literary and informational (some single texts, some paired)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EOY specifications could help guide the creation of text-dependent questions attached to a particular text or set of texts. </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27</a:t>
            </a:fld>
            <a:endParaRPr lang="en-US" dirty="0"/>
          </a:p>
        </p:txBody>
      </p:sp>
    </p:spTree>
    <p:extLst>
      <p:ext uri="{BB962C8B-B14F-4D97-AF65-F5344CB8AC3E}">
        <p14:creationId xmlns:p14="http://schemas.microsoft.com/office/powerpoint/2010/main" val="1320491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 with group to check</a:t>
            </a:r>
            <a:r>
              <a:rPr lang="en-US" baseline="0" dirty="0" smtClean="0"/>
              <a:t> for understanding and to encourage discussion of how to use based on role (teacher, principal, district personnel, etc.)</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28</a:t>
            </a:fld>
            <a:endParaRPr lang="en-US" dirty="0"/>
          </a:p>
        </p:txBody>
      </p:sp>
    </p:spTree>
    <p:extLst>
      <p:ext uri="{BB962C8B-B14F-4D97-AF65-F5344CB8AC3E}">
        <p14:creationId xmlns:p14="http://schemas.microsoft.com/office/powerpoint/2010/main" val="2603541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Performance levels, sometimes referred to as “achievement levels,” are the broad, categorical levels used to report student performance on an assessment.</a:t>
            </a:r>
          </a:p>
          <a:p>
            <a:endParaRPr lang="en-US" sz="1200" b="1"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Why no level 1 on the actual documents?</a:t>
            </a:r>
          </a:p>
          <a:p>
            <a:r>
              <a:rPr lang="en-US" sz="1200" b="0" i="0" u="none" strike="noStrike" kern="1200" baseline="0" dirty="0" smtClean="0">
                <a:solidFill>
                  <a:schemeClr val="tx1"/>
                </a:solidFill>
                <a:latin typeface="+mn-lt"/>
                <a:ea typeface="+mn-ea"/>
                <a:cs typeface="+mn-cs"/>
              </a:rPr>
              <a:t>Each performance level on the PARCC assessments will encompass a wide range of student performance. For the lowest level, Level 1, the performances can include those from students who chose not to answer a majority of the questions, those who answered all but a few questions incorrectly, and those who just missed the cut score for Level 2. Consequently, the most accurate means to describe the performance of a student achieving at Level 1 is to say that this student is one who has not demonstrated the knowledge and skills necessary to achieve Level 2.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30</a:t>
            </a:fld>
            <a:endParaRPr lang="en-US" dirty="0"/>
          </a:p>
        </p:txBody>
      </p:sp>
    </p:spTree>
    <p:extLst>
      <p:ext uri="{BB962C8B-B14F-4D97-AF65-F5344CB8AC3E}">
        <p14:creationId xmlns:p14="http://schemas.microsoft.com/office/powerpoint/2010/main" val="3946185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ELA language is slightly different</a:t>
            </a:r>
            <a:r>
              <a:rPr lang="en-US" baseline="0" dirty="0" smtClean="0"/>
              <a:t> but same terminology:</a:t>
            </a:r>
          </a:p>
          <a:p>
            <a:r>
              <a:rPr lang="en-US" baseline="0" dirty="0" smtClean="0"/>
              <a:t>A student who achieves a </a:t>
            </a:r>
            <a:r>
              <a:rPr lang="en-US" b="1" baseline="0" dirty="0" smtClean="0"/>
              <a:t>Level 5 </a:t>
            </a:r>
            <a:r>
              <a:rPr lang="en-US" b="0" baseline="0" dirty="0" smtClean="0"/>
              <a:t>demonstrates </a:t>
            </a:r>
            <a:r>
              <a:rPr lang="en-US" b="0" u="sng" baseline="0" dirty="0" smtClean="0"/>
              <a:t>distinguished</a:t>
            </a:r>
            <a:r>
              <a:rPr lang="en-US" b="0" u="none" baseline="0" dirty="0" smtClean="0"/>
              <a:t> command of the grade-level standards, etc.</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31</a:t>
            </a:fld>
            <a:endParaRPr lang="en-US" dirty="0"/>
          </a:p>
        </p:txBody>
      </p:sp>
    </p:spTree>
    <p:extLst>
      <p:ext uri="{BB962C8B-B14F-4D97-AF65-F5344CB8AC3E}">
        <p14:creationId xmlns:p14="http://schemas.microsoft.com/office/powerpoint/2010/main" val="2268264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Later, when teachers receive data from the assessment on individual students, the teacher can better understand what level of instructional supports students might require:</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all students who score at Level 3 may need to increase achievement in the given content </a:t>
            </a:r>
          </a:p>
          <a:p>
            <a:pPr marL="171450" indent="-171450">
              <a:buFont typeface="Arial" panose="020B0604020202020204" pitchFamily="34" charset="0"/>
              <a:buChar char="•"/>
            </a:pPr>
            <a:r>
              <a:rPr lang="en-US" sz="1200" b="0" i="0" u="none" strike="noStrike" kern="1200" baseline="0" dirty="0" smtClean="0">
                <a:solidFill>
                  <a:schemeClr val="tx1"/>
                </a:solidFill>
                <a:latin typeface="+mn-lt"/>
                <a:ea typeface="+mn-ea"/>
                <a:cs typeface="+mn-cs"/>
              </a:rPr>
              <a:t>For students whose PLD indicates they are not academically well prepared to engage successfully in further studies in a content area may need instructional interventions while students whose PLD indicates they have strong content skills may need instructional enrichment.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32</a:t>
            </a:fld>
            <a:endParaRPr lang="en-US" dirty="0"/>
          </a:p>
        </p:txBody>
      </p:sp>
    </p:spTree>
    <p:extLst>
      <p:ext uri="{BB962C8B-B14F-4D97-AF65-F5344CB8AC3E}">
        <p14:creationId xmlns:p14="http://schemas.microsoft.com/office/powerpoint/2010/main" val="1374631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To</a:t>
            </a:r>
            <a:r>
              <a:rPr lang="en-US" baseline="0" dirty="0" smtClean="0"/>
              <a:t> see a better image of the examples that follow, go to the link on slide 32.</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33</a:t>
            </a:fld>
            <a:endParaRPr lang="en-US" dirty="0"/>
          </a:p>
        </p:txBody>
      </p:sp>
    </p:spTree>
    <p:extLst>
      <p:ext uri="{BB962C8B-B14F-4D97-AF65-F5344CB8AC3E}">
        <p14:creationId xmlns:p14="http://schemas.microsoft.com/office/powerpoint/2010/main" val="1557425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a typeface="ＭＳ Ｐゴシック" pitchFamily="34" charset="-128"/>
              </a:rPr>
              <a:t>Focus—should look to the CCSS,</a:t>
            </a:r>
            <a:r>
              <a:rPr lang="en-US" baseline="0" dirty="0" smtClean="0">
                <a:ea typeface="ＭＳ Ｐゴシック" pitchFamily="34" charset="-128"/>
              </a:rPr>
              <a:t> but also the MCF and Evidence Statements</a:t>
            </a:r>
          </a:p>
          <a:p>
            <a:r>
              <a:rPr lang="en-US" baseline="0" dirty="0" smtClean="0">
                <a:ea typeface="ＭＳ Ｐゴシック" pitchFamily="34" charset="-128"/>
              </a:rPr>
              <a:t>Problems worth doing—does not mean they all have context, for example fluency problems—clarifications in evidence tables can help</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4</a:t>
            </a:fld>
            <a:endParaRPr lang="en-US" dirty="0"/>
          </a:p>
        </p:txBody>
      </p:sp>
    </p:spTree>
    <p:extLst>
      <p:ext uri="{BB962C8B-B14F-4D97-AF65-F5344CB8AC3E}">
        <p14:creationId xmlns:p14="http://schemas.microsoft.com/office/powerpoint/2010/main" val="9349868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https://www.parcconline.org/plds</a:t>
            </a:r>
            <a:r>
              <a:rPr lang="en-US" dirty="0" smtClean="0"/>
              <a:t> (see slide 32 for link)</a:t>
            </a:r>
          </a:p>
          <a:p>
            <a:endParaRPr lang="en-US" dirty="0" smtClean="0"/>
          </a:p>
          <a:p>
            <a:r>
              <a:rPr lang="en-US" dirty="0" smtClean="0"/>
              <a:t>This </a:t>
            </a:r>
            <a:r>
              <a:rPr lang="en-US" dirty="0" smtClean="0"/>
              <a:t>is a sample of Grade </a:t>
            </a:r>
            <a:r>
              <a:rPr lang="en-US" dirty="0" smtClean="0"/>
              <a:t>6 </a:t>
            </a:r>
            <a:r>
              <a:rPr lang="en-US" dirty="0" smtClean="0"/>
              <a:t>Chart that accompanies the draft PLDs.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charts are at the beginning of each grade level in the PLD documents, along with explanations of each factor linked</a:t>
            </a:r>
            <a:r>
              <a:rPr lang="en-US" baseline="0" dirty="0" smtClean="0"/>
              <a:t> to reading performance-level descriptors</a:t>
            </a:r>
            <a:r>
              <a:rPr lang="en-US" dirty="0" smtClean="0"/>
              <a:t>. </a:t>
            </a:r>
            <a:endParaRPr lang="en-US" dirty="0" smtClean="0"/>
          </a:p>
          <a:p>
            <a:r>
              <a:rPr lang="en-US" dirty="0" smtClean="0"/>
              <a:t>To determine a student’s performance level, it is critical to identify the pattern of responses when students respond to items with varied text complexities.  </a:t>
            </a:r>
          </a:p>
          <a:p>
            <a:endParaRPr lang="en-US" dirty="0" smtClean="0"/>
          </a:p>
          <a:p>
            <a:r>
              <a:rPr lang="en-US" dirty="0" smtClean="0"/>
              <a:t>To</a:t>
            </a:r>
            <a:r>
              <a:rPr lang="en-US" baseline="0" dirty="0" smtClean="0"/>
              <a:t> determine </a:t>
            </a:r>
            <a:r>
              <a:rPr lang="en-US" b="1" baseline="0" dirty="0" smtClean="0"/>
              <a:t>text complexity</a:t>
            </a:r>
            <a:r>
              <a:rPr lang="en-US" baseline="0" dirty="0" smtClean="0"/>
              <a:t>, </a:t>
            </a:r>
            <a:r>
              <a:rPr lang="en-US" dirty="0" smtClean="0"/>
              <a:t>PARCC uses two components: </a:t>
            </a:r>
          </a:p>
          <a:p>
            <a:endParaRPr lang="en-US" sz="1400" dirty="0" smtClean="0"/>
          </a:p>
          <a:p>
            <a:r>
              <a:rPr lang="en-US" dirty="0" smtClean="0"/>
              <a:t>1.  The first component is composed of three quantitative text complexity measures (Reading Maturity Metric, </a:t>
            </a:r>
            <a:r>
              <a:rPr lang="en-US" dirty="0" err="1" smtClean="0"/>
              <a:t>SourceRater</a:t>
            </a:r>
            <a:r>
              <a:rPr lang="en-US" dirty="0" smtClean="0"/>
              <a:t>, and </a:t>
            </a:r>
            <a:r>
              <a:rPr lang="en-US" dirty="0" err="1" smtClean="0"/>
              <a:t>Lexiles</a:t>
            </a:r>
            <a:r>
              <a:rPr lang="en-US" dirty="0" smtClean="0"/>
              <a:t>). These programs are ones that are able to determine a text’s recommended grade level analytically or through a computerized program. This provides a starting point and an </a:t>
            </a:r>
            <a:r>
              <a:rPr lang="en-US" b="1" dirty="0" smtClean="0"/>
              <a:t>initial </a:t>
            </a:r>
            <a:r>
              <a:rPr lang="en-US" dirty="0" smtClean="0"/>
              <a:t>recommendation for grade level. </a:t>
            </a:r>
          </a:p>
          <a:p>
            <a:r>
              <a:rPr lang="en-US" dirty="0" smtClean="0"/>
              <a:t> </a:t>
            </a:r>
          </a:p>
          <a:p>
            <a:r>
              <a:rPr lang="en-US" dirty="0" smtClean="0"/>
              <a:t>2.  The</a:t>
            </a:r>
            <a:r>
              <a:rPr lang="en-US" baseline="0" dirty="0" smtClean="0"/>
              <a:t> second component </a:t>
            </a:r>
            <a:r>
              <a:rPr lang="en-US" dirty="0" smtClean="0"/>
              <a:t>is a set of Complexity Analysis Worksheets, one for informational text and one for literary text, to determine the qualitative complexity of the texts. These measures rely largely on educator professional judgment and expertise. To determine whether a text is readily accessible, moderately complex, or highly complex, teams of trained reviewers use the data from the quantitative measures,</a:t>
            </a:r>
            <a:r>
              <a:rPr lang="en-US" baseline="0" dirty="0" smtClean="0"/>
              <a:t> in combination with </a:t>
            </a:r>
            <a:r>
              <a:rPr lang="en-US" dirty="0" smtClean="0"/>
              <a:t>the data from the qualitative measures. </a:t>
            </a:r>
          </a:p>
          <a:p>
            <a:endParaRPr lang="en-US" dirty="0" smtClean="0"/>
          </a:p>
          <a:p>
            <a:r>
              <a:rPr lang="en-US" dirty="0" smtClean="0"/>
              <a:t>To determine </a:t>
            </a:r>
            <a:r>
              <a:rPr lang="en-US" b="1" dirty="0" smtClean="0"/>
              <a:t>range of accuracy</a:t>
            </a:r>
            <a:r>
              <a:rPr lang="en-US" dirty="0" smtClean="0"/>
              <a:t>,</a:t>
            </a:r>
            <a:r>
              <a:rPr lang="en-US" baseline="0" dirty="0" smtClean="0"/>
              <a:t> </a:t>
            </a:r>
            <a:r>
              <a:rPr lang="en-US" dirty="0" smtClean="0"/>
              <a:t>PARCC has developed a reading rubric to measure comprehension of key idea and details for prose constructed response (PCR) items.</a:t>
            </a:r>
          </a:p>
          <a:p>
            <a:r>
              <a:rPr lang="en-US" dirty="0" smtClean="0"/>
              <a:t>There is one generic scoring rubric for grade 3, one for grades 4 and 5, and one for grades 6 – 11.</a:t>
            </a:r>
          </a:p>
          <a:p>
            <a:endParaRPr lang="en-US" dirty="0" smtClean="0"/>
          </a:p>
          <a:p>
            <a:r>
              <a:rPr lang="en-US" dirty="0" smtClean="0"/>
              <a:t>The PARCC assessments will have four  levels of accuracy at grades 3 - 5 and five levels of accuracy at grades 6 -11 that are measured using the reading data collected through the PCR, EBSR, and TECR items.</a:t>
            </a:r>
          </a:p>
          <a:p>
            <a:endParaRPr lang="en-US" dirty="0" smtClean="0"/>
          </a:p>
          <a:p>
            <a:pPr marL="174708" indent="-174708">
              <a:buFont typeface="Arial" pitchFamily="34" charset="0"/>
              <a:buChar char="•"/>
            </a:pPr>
            <a:r>
              <a:rPr lang="en-US" b="1" dirty="0" smtClean="0"/>
              <a:t>Accurate</a:t>
            </a:r>
            <a:r>
              <a:rPr lang="en-US" dirty="0" smtClean="0"/>
              <a:t> means that a student is able to accurately state both the general ideas expressed in the text(s) and the key and supporting details.  The response is complete and the student demonstrates </a:t>
            </a:r>
            <a:r>
              <a:rPr lang="en-US" u="sng" dirty="0" smtClean="0"/>
              <a:t>full </a:t>
            </a:r>
            <a:r>
              <a:rPr lang="en-US" dirty="0" smtClean="0"/>
              <a:t>understanding.</a:t>
            </a:r>
          </a:p>
          <a:p>
            <a:pPr marL="0" indent="0">
              <a:buFont typeface="Arial" pitchFamily="34" charset="0"/>
              <a:buNone/>
            </a:pPr>
            <a:endParaRPr lang="en-US" dirty="0" smtClean="0"/>
          </a:p>
          <a:p>
            <a:pPr marL="174708" indent="-174708">
              <a:buFont typeface="Arial" pitchFamily="34" charset="0"/>
              <a:buChar char="•"/>
            </a:pPr>
            <a:r>
              <a:rPr lang="en-US" b="1" dirty="0" smtClean="0"/>
              <a:t>Mostly accurate</a:t>
            </a:r>
            <a:r>
              <a:rPr lang="en-US" dirty="0" smtClean="0"/>
              <a:t> means that a student is able to accurately state most of the general ideas expressed in the text(s) and the key and supporting details, but the response is incomplete or contains minor inaccuracies. The student demonstrates </a:t>
            </a:r>
            <a:r>
              <a:rPr lang="en-US" u="sng" dirty="0" smtClean="0"/>
              <a:t>extensive</a:t>
            </a:r>
            <a:r>
              <a:rPr lang="en-US" dirty="0" smtClean="0"/>
              <a:t> understanding.</a:t>
            </a:r>
          </a:p>
          <a:p>
            <a:pPr marL="0" indent="0">
              <a:buFont typeface="Arial" pitchFamily="34" charset="0"/>
              <a:buNone/>
            </a:pPr>
            <a:endParaRPr lang="en-US" dirty="0" smtClean="0"/>
          </a:p>
          <a:p>
            <a:pPr marL="174708" indent="-174708">
              <a:buFont typeface="Arial" pitchFamily="34" charset="0"/>
              <a:buChar char="•"/>
            </a:pPr>
            <a:r>
              <a:rPr lang="en-US" b="1" dirty="0" smtClean="0"/>
              <a:t>Generally accurate</a:t>
            </a:r>
            <a:r>
              <a:rPr lang="en-US" b="0" baseline="0" dirty="0" smtClean="0"/>
              <a:t> means that a</a:t>
            </a:r>
            <a:r>
              <a:rPr lang="en-US" dirty="0" smtClean="0"/>
              <a:t> student is able to accurately state the gist of the text(s), but fails to accurately state the key and supporting details in the text or to connect such details to the overarching meaning of the text(s). The student demonstrates </a:t>
            </a:r>
            <a:r>
              <a:rPr lang="en-US" u="sng" dirty="0" smtClean="0"/>
              <a:t>basic</a:t>
            </a:r>
            <a:r>
              <a:rPr lang="en-US" dirty="0" smtClean="0"/>
              <a:t> understanding. This level of accuracy is used only in grades 6 -11.</a:t>
            </a:r>
          </a:p>
          <a:p>
            <a:pPr marL="174708" indent="-174708">
              <a:buFont typeface="Arial" pitchFamily="34" charset="0"/>
              <a:buChar char="•"/>
            </a:pPr>
            <a:endParaRPr lang="en-US" dirty="0" smtClean="0"/>
          </a:p>
          <a:p>
            <a:pPr marL="174708" indent="-174708">
              <a:buFont typeface="Arial" pitchFamily="34" charset="0"/>
              <a:buChar char="•"/>
            </a:pPr>
            <a:r>
              <a:rPr lang="en-US" b="1" dirty="0" smtClean="0"/>
              <a:t>Minimally accurate</a:t>
            </a:r>
            <a:r>
              <a:rPr lang="en-US" dirty="0" smtClean="0"/>
              <a:t> means that a student is unable to accurately state the gist of the text(s), but is able to minimally state some of the key or supporting details with accuracy.  The student does not connect the specific details of the text to the overarching meaning(s) of the text. The student demonstrates </a:t>
            </a:r>
            <a:r>
              <a:rPr lang="en-US" u="sng" dirty="0" smtClean="0"/>
              <a:t>minimal</a:t>
            </a:r>
            <a:r>
              <a:rPr lang="en-US" dirty="0" smtClean="0"/>
              <a:t> understanding.</a:t>
            </a:r>
          </a:p>
          <a:p>
            <a:pPr marL="174708" indent="-174708">
              <a:buFont typeface="Arial" pitchFamily="34" charset="0"/>
              <a:buChar char="•"/>
            </a:pPr>
            <a:endParaRPr lang="en-US" dirty="0" smtClean="0"/>
          </a:p>
          <a:p>
            <a:pPr marL="174708" indent="-174708">
              <a:buFont typeface="Arial" pitchFamily="34" charset="0"/>
              <a:buChar char="•"/>
            </a:pPr>
            <a:r>
              <a:rPr lang="en-US" b="1" dirty="0" smtClean="0"/>
              <a:t>Inaccurate</a:t>
            </a:r>
            <a:r>
              <a:rPr lang="en-US" dirty="0" smtClean="0"/>
              <a:t> means that a student is unable to accurately state either the gist of the text or the key and supporting details evident in the text.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Calibri"/>
              <a:cs typeface="Times New Roman"/>
            </a:endParaRPr>
          </a:p>
          <a:p>
            <a:r>
              <a:rPr lang="en-US" dirty="0" smtClean="0"/>
              <a:t>PARCC’s reading rubrics measure comprehension for written responses and provide statements about the </a:t>
            </a:r>
            <a:r>
              <a:rPr lang="en-US" b="1" dirty="0" smtClean="0"/>
              <a:t>quality of evidence </a:t>
            </a:r>
            <a:r>
              <a:rPr lang="en-US" dirty="0" smtClean="0"/>
              <a:t>students use to support their statements of comprehension of texts.  Scores on the written response items therefore help to determine student performance</a:t>
            </a:r>
            <a:r>
              <a:rPr lang="en-US" baseline="0" dirty="0" smtClean="0"/>
              <a:t> </a:t>
            </a:r>
            <a:r>
              <a:rPr lang="en-US" dirty="0" smtClean="0"/>
              <a:t>levels, as the levels reflect this factor. </a:t>
            </a:r>
          </a:p>
          <a:p>
            <a:endParaRPr lang="en-US" dirty="0" smtClean="0"/>
          </a:p>
          <a:p>
            <a:r>
              <a:rPr lang="en-US" dirty="0" smtClean="0"/>
              <a:t>Written responses require students to elicit inferential and explicit evidence from the text/s in their written responses. (Except in grade 3 – this grade requires only explicit evidence.) </a:t>
            </a:r>
          </a:p>
          <a:p>
            <a:endParaRPr lang="en-US" dirty="0" smtClean="0"/>
          </a:p>
          <a:p>
            <a:r>
              <a:rPr lang="en-US" dirty="0" smtClean="0"/>
              <a:t>As</a:t>
            </a:r>
            <a:r>
              <a:rPr lang="en-US" baseline="0" dirty="0" smtClean="0"/>
              <a:t> a reminder, there will be a range of complex texts for any given grade level.</a:t>
            </a:r>
          </a:p>
          <a:p>
            <a:endParaRPr lang="en-US" baseline="0" dirty="0" smtClean="0"/>
          </a:p>
          <a:p>
            <a:r>
              <a:rPr lang="en-US" b="1" dirty="0" smtClean="0"/>
              <a:t>Inferential evidence </a:t>
            </a:r>
            <a:r>
              <a:rPr lang="en-US" dirty="0" smtClean="0"/>
              <a:t>means that students show how inferences drawn from the text support statements made about the meaning of the text</a:t>
            </a:r>
          </a:p>
          <a:p>
            <a:endParaRPr lang="en-US" dirty="0" smtClean="0"/>
          </a:p>
          <a:p>
            <a:r>
              <a:rPr lang="en-US" b="1" dirty="0" smtClean="0"/>
              <a:t>Explicit evidence</a:t>
            </a:r>
            <a:r>
              <a:rPr lang="en-US" b="0" baseline="0" dirty="0" smtClean="0"/>
              <a:t> means that students</a:t>
            </a:r>
            <a:r>
              <a:rPr lang="en-US" dirty="0" smtClean="0"/>
              <a:t> show how the explicit words and phrases (details) from the text support statements made about the meaning of the text.</a:t>
            </a:r>
          </a:p>
          <a:p>
            <a:endParaRPr lang="en-US" baseline="0" dirty="0" smtClean="0"/>
          </a:p>
          <a:p>
            <a:r>
              <a:rPr lang="en-US" baseline="0" dirty="0" smtClean="0"/>
              <a:t>A student who shows that he or she can both identify explicit and inferential evidence in a range of complex texts will most likely achieve a higher level on the assessment.</a:t>
            </a:r>
            <a:endParaRPr lang="en-US" dirty="0" smtClean="0"/>
          </a:p>
          <a:p>
            <a:endParaRPr lang="en-US" dirty="0" smtClean="0"/>
          </a:p>
          <a:p>
            <a:r>
              <a:rPr lang="en-US" dirty="0" smtClean="0"/>
              <a:t>All of this information is provided at the beginning of each grade level PLD.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Calibri"/>
              <a:cs typeface="Times New Roman"/>
            </a:endParaRPr>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34</a:t>
            </a:fld>
            <a:endParaRPr lang="en-US" dirty="0"/>
          </a:p>
        </p:txBody>
      </p:sp>
    </p:spTree>
    <p:extLst>
      <p:ext uri="{BB962C8B-B14F-4D97-AF65-F5344CB8AC3E}">
        <p14:creationId xmlns:p14="http://schemas.microsoft.com/office/powerpoint/2010/main" val="1381635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All PLDs are </a:t>
            </a:r>
            <a:r>
              <a:rPr lang="en-US" baseline="0" dirty="0" smtClean="0"/>
              <a:t>linked </a:t>
            </a:r>
            <a:r>
              <a:rPr lang="en-US" baseline="0" dirty="0" smtClean="0"/>
              <a:t>to the evidence </a:t>
            </a:r>
            <a:r>
              <a:rPr lang="en-US" baseline="0" dirty="0" smtClean="0"/>
              <a:t>tables.</a:t>
            </a:r>
            <a:endParaRPr lang="en-US" baseline="0" dirty="0" smtClean="0"/>
          </a:p>
          <a:p>
            <a:pPr defTabSz="914350">
              <a:defRPr/>
            </a:pPr>
            <a:endParaRPr lang="en-US" dirty="0" smtClean="0"/>
          </a:p>
          <a:p>
            <a:pPr defTabSz="914350">
              <a:defRPr/>
            </a:pPr>
            <a:r>
              <a:rPr lang="en-US" dirty="0" smtClean="0"/>
              <a:t>This is where text complexity, accuracy and quality of evidence is addressed. (The three factors that determine the levels as previously described)</a:t>
            </a:r>
          </a:p>
          <a:p>
            <a:pPr defTabSz="914350">
              <a:defRPr/>
            </a:pPr>
            <a:endParaRPr lang="en-US" dirty="0" smtClean="0"/>
          </a:p>
          <a:p>
            <a:pPr defTabSz="914350">
              <a:defRPr/>
            </a:pPr>
            <a:r>
              <a:rPr lang="en-US" dirty="0" smtClean="0"/>
              <a:t>Next we</a:t>
            </a:r>
            <a:r>
              <a:rPr lang="en-US" baseline="0" dirty="0" smtClean="0"/>
              <a:t> will review the PLDs for the writing sub-claim for written expression.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35</a:t>
            </a:fld>
            <a:endParaRPr lang="en-US" dirty="0"/>
          </a:p>
        </p:txBody>
      </p:sp>
    </p:spTree>
    <p:extLst>
      <p:ext uri="{BB962C8B-B14F-4D97-AF65-F5344CB8AC3E}">
        <p14:creationId xmlns:p14="http://schemas.microsoft.com/office/powerpoint/2010/main" val="29350019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This slide shows the Written Expression grade</a:t>
            </a:r>
            <a:r>
              <a:rPr lang="en-US" baseline="0" dirty="0" smtClean="0"/>
              <a:t> specific PLDS.</a:t>
            </a:r>
          </a:p>
          <a:p>
            <a:pPr defTabSz="914350">
              <a:defRPr/>
            </a:pPr>
            <a:endParaRPr lang="en-US" dirty="0" smtClean="0"/>
          </a:p>
          <a:p>
            <a:pPr defTabSz="914350">
              <a:defRPr/>
            </a:pPr>
            <a:endParaRPr lang="en-US" dirty="0" smtClean="0"/>
          </a:p>
          <a:p>
            <a:pPr defTabSz="914350">
              <a:defRPr/>
            </a:pPr>
            <a:r>
              <a:rPr lang="en-US" dirty="0" smtClean="0"/>
              <a:t>This row states what students are expected to demonstrate</a:t>
            </a:r>
            <a:r>
              <a:rPr lang="en-US" baseline="0" dirty="0" smtClean="0"/>
              <a:t> at each level. Please view the </a:t>
            </a:r>
            <a:r>
              <a:rPr lang="en-US" dirty="0" smtClean="0"/>
              <a:t>evidence statements linked to the CCSS for each grade level</a:t>
            </a:r>
            <a:r>
              <a:rPr lang="en-US" baseline="0" dirty="0" smtClean="0"/>
              <a:t> as well.</a:t>
            </a:r>
            <a:endParaRPr lang="en-US" dirty="0" smtClean="0"/>
          </a:p>
          <a:p>
            <a:pPr defTabSz="914350">
              <a:defRPr/>
            </a:pPr>
            <a:endParaRPr lang="en-US" dirty="0" smtClean="0"/>
          </a:p>
          <a:p>
            <a:pPr defTabSz="914350">
              <a:defRPr/>
            </a:pPr>
            <a:r>
              <a:rPr lang="en-US" dirty="0" smtClean="0"/>
              <a:t>Next we</a:t>
            </a:r>
            <a:r>
              <a:rPr lang="en-US" baseline="0" dirty="0" smtClean="0"/>
              <a:t> will review the PLDs for the writing sub-claim for knowledge of language and conventions.</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36</a:t>
            </a:fld>
            <a:endParaRPr lang="en-US" dirty="0"/>
          </a:p>
        </p:txBody>
      </p:sp>
    </p:spTree>
    <p:extLst>
      <p:ext uri="{BB962C8B-B14F-4D97-AF65-F5344CB8AC3E}">
        <p14:creationId xmlns:p14="http://schemas.microsoft.com/office/powerpoint/2010/main" val="1458776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This slide shows the knowledge</a:t>
            </a:r>
            <a:r>
              <a:rPr lang="en-US" baseline="0" dirty="0" smtClean="0"/>
              <a:t> of language and conventions </a:t>
            </a:r>
            <a:r>
              <a:rPr lang="en-US" dirty="0" smtClean="0"/>
              <a:t>grade</a:t>
            </a:r>
            <a:r>
              <a:rPr lang="en-US" baseline="0" dirty="0" smtClean="0"/>
              <a:t> specific PLDS.</a:t>
            </a:r>
          </a:p>
          <a:p>
            <a:pPr defTabSz="914350">
              <a:defRPr/>
            </a:pPr>
            <a:endParaRPr lang="en-US" dirty="0" smtClean="0"/>
          </a:p>
          <a:p>
            <a:pPr defTabSz="914350">
              <a:defRPr/>
            </a:pPr>
            <a:endParaRPr lang="en-US" dirty="0" smtClean="0"/>
          </a:p>
          <a:p>
            <a:pPr defTabSz="914350">
              <a:defRPr/>
            </a:pPr>
            <a:r>
              <a:rPr lang="en-US" dirty="0" smtClean="0"/>
              <a:t>This row states what students are expected to demonstrate</a:t>
            </a:r>
            <a:r>
              <a:rPr lang="en-US" baseline="0" dirty="0" smtClean="0"/>
              <a:t> at each level. Please view the </a:t>
            </a:r>
            <a:r>
              <a:rPr lang="en-US" dirty="0" smtClean="0"/>
              <a:t>evidence statements linked to the CCSS for each grade level</a:t>
            </a:r>
            <a:r>
              <a:rPr lang="en-US" baseline="0" dirty="0" smtClean="0"/>
              <a:t> as well.</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37</a:t>
            </a:fld>
            <a:endParaRPr lang="en-US" dirty="0"/>
          </a:p>
        </p:txBody>
      </p:sp>
    </p:spTree>
    <p:extLst>
      <p:ext uri="{BB962C8B-B14F-4D97-AF65-F5344CB8AC3E}">
        <p14:creationId xmlns:p14="http://schemas.microsoft.com/office/powerpoint/2010/main" val="201358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ELA, they show</a:t>
            </a:r>
            <a:r>
              <a:rPr lang="en-US" baseline="0" dirty="0" smtClean="0"/>
              <a:t> the importance of text complexity in determining readiness.</a:t>
            </a:r>
          </a:p>
          <a:p>
            <a:r>
              <a:rPr lang="en-US" baseline="0" dirty="0" smtClean="0"/>
              <a:t>The separate reading, writing, and language charts describe the levels and help teachers better understand what it might look like in the classroom.</a:t>
            </a:r>
          </a:p>
          <a:p>
            <a:r>
              <a:rPr lang="en-US" baseline="0" dirty="0" smtClean="0"/>
              <a:t>Keep in mind that these are still drafts, though, and should be used with caution.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38</a:t>
            </a:fld>
            <a:endParaRPr lang="en-US" dirty="0"/>
          </a:p>
        </p:txBody>
      </p:sp>
    </p:spTree>
    <p:extLst>
      <p:ext uri="{BB962C8B-B14F-4D97-AF65-F5344CB8AC3E}">
        <p14:creationId xmlns:p14="http://schemas.microsoft.com/office/powerpoint/2010/main" val="3443419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Provided by LDOE</a:t>
            </a:r>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40</a:t>
            </a:fld>
            <a:endParaRPr lang="en-US" dirty="0"/>
          </a:p>
        </p:txBody>
      </p:sp>
    </p:spTree>
    <p:extLst>
      <p:ext uri="{BB962C8B-B14F-4D97-AF65-F5344CB8AC3E}">
        <p14:creationId xmlns:p14="http://schemas.microsoft.com/office/powerpoint/2010/main" val="20700704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Newer release, do</a:t>
            </a:r>
            <a:r>
              <a:rPr lang="en-US" baseline="0" dirty="0" smtClean="0"/>
              <a:t> not contain annotations, but provide practice with the testing environment and show complete tasks for ELA.</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41</a:t>
            </a:fld>
            <a:endParaRPr lang="en-US" dirty="0"/>
          </a:p>
        </p:txBody>
      </p:sp>
    </p:spTree>
    <p:extLst>
      <p:ext uri="{BB962C8B-B14F-4D97-AF65-F5344CB8AC3E}">
        <p14:creationId xmlns:p14="http://schemas.microsoft.com/office/powerpoint/2010/main" val="42270978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prototypes</a:t>
            </a:r>
            <a:r>
              <a:rPr lang="en-US" baseline="0" dirty="0" smtClean="0"/>
              <a:t> provide a lot more information about the items than the practice tests. They should help teachers understand how standards are assessed, the different parts of the assessments, the item types, etc.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42</a:t>
            </a:fld>
            <a:endParaRPr lang="en-US" dirty="0"/>
          </a:p>
        </p:txBody>
      </p:sp>
    </p:spTree>
    <p:extLst>
      <p:ext uri="{BB962C8B-B14F-4D97-AF65-F5344CB8AC3E}">
        <p14:creationId xmlns:p14="http://schemas.microsoft.com/office/powerpoint/2010/main" val="675265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a:t>
            </a:r>
            <a:r>
              <a:rPr lang="en-US" baseline="0" dirty="0" smtClean="0"/>
              <a:t> about these resources. </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43</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them</a:t>
            </a:r>
            <a:r>
              <a:rPr lang="en-US" baseline="0" dirty="0" smtClean="0"/>
              <a:t> to ask Whitney or Mandy about how to join.</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44</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5</a:t>
            </a:fld>
            <a:endParaRPr lang="en-US" dirty="0"/>
          </a:p>
        </p:txBody>
      </p:sp>
    </p:spTree>
    <p:extLst>
      <p:ext uri="{BB962C8B-B14F-4D97-AF65-F5344CB8AC3E}">
        <p14:creationId xmlns:p14="http://schemas.microsoft.com/office/powerpoint/2010/main" val="970665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PARCC</a:t>
            </a:r>
            <a:r>
              <a:rPr lang="en-US" baseline="0" dirty="0" smtClean="0"/>
              <a:t> is using Evidence-Centered Design to drive the development of its summative assessments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In the ECD framework, assessment is considered a process of reasoning from imperfect evidence, and as such, is a part of a practical argument using </a:t>
            </a:r>
            <a:r>
              <a:rPr lang="en-US" sz="1200" b="0" i="1" u="none" strike="noStrike" kern="1200" baseline="0" dirty="0" smtClean="0">
                <a:solidFill>
                  <a:schemeClr val="tx1"/>
                </a:solidFill>
                <a:latin typeface="+mn-lt"/>
                <a:ea typeface="+mn-ea"/>
                <a:cs typeface="+mn-cs"/>
              </a:rPr>
              <a:t>claims </a:t>
            </a:r>
            <a:r>
              <a:rPr lang="en-US" sz="1200" b="0" i="0" u="none" strike="noStrike" kern="1200" baseline="0" dirty="0" smtClean="0">
                <a:solidFill>
                  <a:schemeClr val="tx1"/>
                </a:solidFill>
                <a:latin typeface="+mn-lt"/>
                <a:ea typeface="+mn-ea"/>
                <a:cs typeface="+mn-cs"/>
              </a:rPr>
              <a:t>and </a:t>
            </a:r>
            <a:r>
              <a:rPr lang="en-US" sz="1200" b="0" i="1" u="none" strike="noStrike" kern="1200" baseline="0" dirty="0" smtClean="0">
                <a:solidFill>
                  <a:schemeClr val="tx1"/>
                </a:solidFill>
                <a:latin typeface="+mn-lt"/>
                <a:ea typeface="+mn-ea"/>
                <a:cs typeface="+mn-cs"/>
              </a:rPr>
              <a:t>evidence </a:t>
            </a:r>
            <a:r>
              <a:rPr lang="en-US" sz="1200" b="0" i="0" u="none" strike="noStrike" kern="1200" baseline="0" dirty="0" smtClean="0">
                <a:solidFill>
                  <a:schemeClr val="tx1"/>
                </a:solidFill>
                <a:latin typeface="+mn-lt"/>
                <a:ea typeface="+mn-ea"/>
                <a:cs typeface="+mn-cs"/>
              </a:rPr>
              <a:t>to support the inferences we are making about student proficiency. In other words, an argument is made from what we observe students say, do, or produce (the evidence) in a few particular circumstances (the tasks or items) to support our inferences (or claims) about what they know, can do, or have accomplished more generally. Using ECD for design and development helps one clearly articulate assessment arguments. The ECD process includes identifying potential claims about what constitutes student proficiency; identifying evidence (what students might say, do or produce that will constitute evidence for the claims), and identifying the kinds of situations – the tasks or items -- that give students the optimal opportunity to produce the desired evidence.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6</a:t>
            </a:fld>
            <a:endParaRPr lang="en-US" dirty="0"/>
          </a:p>
        </p:txBody>
      </p:sp>
    </p:spTree>
    <p:extLst>
      <p:ext uri="{BB962C8B-B14F-4D97-AF65-F5344CB8AC3E}">
        <p14:creationId xmlns:p14="http://schemas.microsoft.com/office/powerpoint/2010/main" val="78417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Evidence statements from sub-claims A, B, and E are reflective</a:t>
            </a:r>
            <a:r>
              <a:rPr lang="en-US" baseline="0" dirty="0" smtClean="0"/>
              <a:t> of direct standard language.  </a:t>
            </a:r>
          </a:p>
          <a:p>
            <a:r>
              <a:rPr lang="en-US" baseline="0" dirty="0" smtClean="0"/>
              <a:t>Sub-claim C statements expect students to demonstrate their reasoning ability as applied to the CCSS.  These statements are not derived from the language of the standards.</a:t>
            </a:r>
          </a:p>
          <a:p>
            <a:r>
              <a:rPr lang="en-US" baseline="0" dirty="0" smtClean="0"/>
              <a:t>Sub-claim D statements expect students to demonstrate their modeling ability as applied to the CCSS.  These statements are not derived from the language of the standards.</a:t>
            </a:r>
          </a:p>
          <a:p>
            <a:r>
              <a:rPr lang="en-US" baseline="0" dirty="0" smtClean="0"/>
              <a:t>Sub-claims C and D are based on the standards for Mathematical Practices 3 and 4.</a:t>
            </a:r>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7</a:t>
            </a:fld>
            <a:endParaRPr lang="en-US" dirty="0"/>
          </a:p>
        </p:txBody>
      </p:sp>
    </p:spTree>
    <p:extLst>
      <p:ext uri="{BB962C8B-B14F-4D97-AF65-F5344CB8AC3E}">
        <p14:creationId xmlns:p14="http://schemas.microsoft.com/office/powerpoint/2010/main" val="8585740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 have</a:t>
            </a:r>
            <a:r>
              <a:rPr lang="en-US" baseline="0" dirty="0" smtClean="0"/>
              <a:t> to start with the claims because that is what drives the evidence tables and will determine reporting categories. Each of the </a:t>
            </a:r>
            <a:r>
              <a:rPr lang="en-US" baseline="0" dirty="0" err="1" smtClean="0"/>
              <a:t>subclaims</a:t>
            </a:r>
            <a:r>
              <a:rPr lang="en-US" baseline="0" dirty="0" smtClean="0"/>
              <a:t> is attached to a specific set of standards. </a:t>
            </a:r>
            <a:endParaRPr lang="en-US" sz="1600" b="0" dirty="0" smtClean="0">
              <a:latin typeface="+mn-lt"/>
            </a:endParaRPr>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8</a:t>
            </a:fld>
            <a:endParaRPr lang="en-US" dirty="0"/>
          </a:p>
        </p:txBody>
      </p:sp>
    </p:spTree>
    <p:extLst>
      <p:ext uri="{BB962C8B-B14F-4D97-AF65-F5344CB8AC3E}">
        <p14:creationId xmlns:p14="http://schemas.microsoft.com/office/powerpoint/2010/main" val="88199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Implications</a:t>
            </a:r>
          </a:p>
          <a:p>
            <a:pPr marL="171450" indent="-171450">
              <a:buFont typeface="Arial" panose="020B0604020202020204" pitchFamily="34" charset="0"/>
              <a:buChar char="•"/>
            </a:pPr>
            <a:r>
              <a:rPr lang="en-US" dirty="0" smtClean="0"/>
              <a:t>Integrative statements—some come</a:t>
            </a:r>
            <a:r>
              <a:rPr lang="en-US" baseline="0" dirty="0" smtClean="0"/>
              <a:t> from previous grade level with a clarification that tasks are to be grade level appropriate, the MCF can help to illuminate the grade level differences in “advances” and other sections.</a:t>
            </a:r>
          </a:p>
          <a:p>
            <a:pPr marL="171450" indent="-171450">
              <a:buFont typeface="Arial" panose="020B0604020202020204" pitchFamily="34" charset="0"/>
              <a:buChar char="•"/>
            </a:pPr>
            <a:r>
              <a:rPr lang="en-US" dirty="0" smtClean="0"/>
              <a:t>PARCC MCF</a:t>
            </a:r>
            <a:r>
              <a:rPr lang="en-US" baseline="0" dirty="0" smtClean="0"/>
              <a:t> is clear that supporting and additional work is not to be skipped and will be assessed in sub-claim B.  My observation is that many additional/supporting standards are included in sub-claim C and D evidence statements and integrative statements.  Meaning: additional/supporting standards are less frequently individually assessed, but more likely appear as part of a type 2 or 3 task which is more involved and combines standards.</a:t>
            </a:r>
            <a:endParaRPr lang="en-US" dirty="0" smtClean="0"/>
          </a:p>
          <a:p>
            <a:endParaRPr lang="en-US" dirty="0"/>
          </a:p>
        </p:txBody>
      </p:sp>
      <p:sp>
        <p:nvSpPr>
          <p:cNvPr id="4" name="Slide Number Placeholder 3"/>
          <p:cNvSpPr>
            <a:spLocks noGrp="1"/>
          </p:cNvSpPr>
          <p:nvPr>
            <p:ph type="sldNum" sz="quarter" idx="10"/>
          </p:nvPr>
        </p:nvSpPr>
        <p:spPr/>
        <p:txBody>
          <a:bodyPr/>
          <a:lstStyle/>
          <a:p>
            <a:fld id="{EBD80347-C5C2-443D-8E28-046FF5B259EC}" type="slidenum">
              <a:rPr lang="en-US" smtClean="0"/>
              <a:t>10</a:t>
            </a:fld>
            <a:endParaRPr lang="en-US" dirty="0"/>
          </a:p>
        </p:txBody>
      </p:sp>
    </p:spTree>
    <p:extLst>
      <p:ext uri="{BB962C8B-B14F-4D97-AF65-F5344CB8AC3E}">
        <p14:creationId xmlns:p14="http://schemas.microsoft.com/office/powerpoint/2010/main" val="2836086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Serve as a useful bridge for teachers and others who want to create curriculum that reflects the key shifts within the CCSS while simultaneously preparing their students for the PARCC Assessment System.</a:t>
            </a:r>
          </a:p>
          <a:p>
            <a:r>
              <a:rPr lang="en-US" dirty="0" smtClean="0"/>
              <a:t>This is not a curriculum; it</a:t>
            </a:r>
            <a:r>
              <a:rPr lang="en-US" baseline="0" dirty="0" smtClean="0"/>
              <a:t> is what may be used to guide </a:t>
            </a:r>
            <a:r>
              <a:rPr lang="en-US" dirty="0" smtClean="0"/>
              <a:t>curriculum decisions.</a:t>
            </a:r>
            <a:r>
              <a:rPr lang="en-US" baseline="0" dirty="0" smtClean="0"/>
              <a:t> It was a place to start for many states in better understanding PARCC and how to use it to think about curriculum. We now have curriculum guides at grades 3-12, which are much more specific and comprehensive. </a:t>
            </a:r>
            <a:endParaRPr lang="en-US" dirty="0" smtClean="0"/>
          </a:p>
        </p:txBody>
      </p:sp>
      <p:sp>
        <p:nvSpPr>
          <p:cNvPr id="4" name="Slide Number Placeholder 3"/>
          <p:cNvSpPr>
            <a:spLocks noGrp="1"/>
          </p:cNvSpPr>
          <p:nvPr>
            <p:ph type="sldNum" sz="quarter" idx="10"/>
          </p:nvPr>
        </p:nvSpPr>
        <p:spPr/>
        <p:txBody>
          <a:bodyPr/>
          <a:lstStyle/>
          <a:p>
            <a:fld id="{EBD80347-C5C2-443D-8E28-046FF5B259EC}" type="slidenum">
              <a:rPr lang="en-US" smtClean="0"/>
              <a:t>11</a:t>
            </a:fld>
            <a:endParaRPr lang="en-US" dirty="0"/>
          </a:p>
        </p:txBody>
      </p:sp>
    </p:spTree>
    <p:extLst>
      <p:ext uri="{BB962C8B-B14F-4D97-AF65-F5344CB8AC3E}">
        <p14:creationId xmlns:p14="http://schemas.microsoft.com/office/powerpoint/2010/main" val="28360862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j-lt"/>
              </a:defRPr>
            </a:lvl1pPr>
            <a:lvl2pPr marL="803275" indent="-346075">
              <a:defRPr>
                <a:latin typeface="+mj-lt"/>
              </a:defRPr>
            </a:lvl2pPr>
            <a:lvl3pPr>
              <a:defRPr>
                <a:latin typeface="+mj-lt"/>
              </a:defRPr>
            </a:lvl3pPr>
            <a:lvl4pPr>
              <a:defRPr>
                <a:latin typeface="+mj-lt"/>
              </a:defRPr>
            </a:lvl4pPr>
            <a:lvl5pPr>
              <a:defRPr>
                <a:latin typeface="+mj-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hasCustomPrompt="1"/>
          </p:nvPr>
        </p:nvSpPr>
        <p:spPr>
          <a:xfrm>
            <a:off x="0" y="0"/>
            <a:ext cx="9144000" cy="1295400"/>
          </a:xfrm>
          <a:prstGeom prst="rect">
            <a:avLst/>
          </a:prstGeom>
        </p:spPr>
        <p:txBody>
          <a:bodyPr anchor="ctr"/>
          <a:lstStyle>
            <a:lvl1pPr>
              <a:defRPr sz="4000" b="1">
                <a:solidFill>
                  <a:srgbClr val="6D6F77"/>
                </a:solidFill>
                <a:latin typeface="Arial" pitchFamily="34" charset="0"/>
                <a:cs typeface="Arial" pitchFamily="34" charset="0"/>
              </a:defRPr>
            </a:lvl1pPr>
          </a:lstStyle>
          <a:p>
            <a:r>
              <a:rPr lang="en-US" dirty="0" smtClean="0"/>
              <a:t>CLICK TO EDIT MASTER TITLE STYLE</a:t>
            </a:r>
            <a:endParaRPr lang="en-US" dirty="0"/>
          </a:p>
        </p:txBody>
      </p:sp>
      <p:sp>
        <p:nvSpPr>
          <p:cNvPr id="10" name="Slide Number Placeholder 5"/>
          <p:cNvSpPr>
            <a:spLocks noGrp="1"/>
          </p:cNvSpPr>
          <p:nvPr>
            <p:ph type="sldNum" sz="quarter" idx="4"/>
          </p:nvPr>
        </p:nvSpPr>
        <p:spPr>
          <a:xfrm>
            <a:off x="7010400" y="6553201"/>
            <a:ext cx="2133600" cy="304800"/>
          </a:xfrm>
          <a:prstGeom prst="rect">
            <a:avLst/>
          </a:prstGeom>
        </p:spPr>
        <p:txBody>
          <a:bodyPr vert="horz" lIns="91440" tIns="45720" rIns="91440" bIns="45720" rtlCol="0" anchor="ctr"/>
          <a:lstStyle>
            <a:lvl1pPr algn="r">
              <a:defRPr sz="1200">
                <a:solidFill>
                  <a:schemeClr val="tx1">
                    <a:tint val="75000"/>
                  </a:schemeClr>
                </a:solidFill>
                <a:latin typeface="+mj-lt"/>
              </a:defRPr>
            </a:lvl1pPr>
          </a:lstStyle>
          <a:p>
            <a:fld id="{79BA4B8F-8B3F-4B52-9164-AF2CA95F68ED}" type="slidenum">
              <a:rPr lang="en-US" smtClean="0"/>
              <a:pPr/>
              <a:t>‹#›</a:t>
            </a:fld>
            <a:endParaRPr lang="en-US" dirty="0"/>
          </a:p>
        </p:txBody>
      </p:sp>
      <p:sp>
        <p:nvSpPr>
          <p:cNvPr id="11" name="Footer Placeholder 4"/>
          <p:cNvSpPr>
            <a:spLocks noGrp="1"/>
          </p:cNvSpPr>
          <p:nvPr>
            <p:ph type="ftr" sz="quarter" idx="3"/>
          </p:nvPr>
        </p:nvSpPr>
        <p:spPr>
          <a:xfrm>
            <a:off x="152400" y="6553201"/>
            <a:ext cx="2895600" cy="304800"/>
          </a:xfrm>
          <a:prstGeom prst="rect">
            <a:avLst/>
          </a:prstGeom>
          <a:noFill/>
        </p:spPr>
        <p:txBody>
          <a:bodyPr/>
          <a:lstStyle>
            <a:lvl1pPr>
              <a:defRPr sz="1800">
                <a:solidFill>
                  <a:schemeClr val="bg2">
                    <a:lumMod val="50000"/>
                  </a:schemeClr>
                </a:solidFill>
                <a:latin typeface="Chalkduster" pitchFamily="66" charset="0"/>
              </a:defRPr>
            </a:lvl1pPr>
          </a:lstStyle>
          <a:p>
            <a:r>
              <a:rPr lang="en-US" dirty="0" smtClean="0"/>
              <a:t>Louisiana Believes.</a:t>
            </a:r>
            <a:endParaRPr lang="en-US" dirty="0"/>
          </a:p>
        </p:txBody>
      </p:sp>
    </p:spTree>
    <p:extLst>
      <p:ext uri="{BB962C8B-B14F-4D97-AF65-F5344CB8AC3E}">
        <p14:creationId xmlns:p14="http://schemas.microsoft.com/office/powerpoint/2010/main" val="370918152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752600"/>
            <a:ext cx="8229600" cy="43735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259A7B8-0EC4-44C9-AFEF-25E144F11C06}" type="datetime1">
              <a:rPr lang="en-US" smtClean="0"/>
              <a:pPr/>
              <a:t>5/28/2014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r>
              <a:rPr lang="en-US" smtClean="0"/>
              <a:t>Louisiana Believes.</a:t>
            </a:r>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BA4B8F-8B3F-4B52-9164-AF2CA95F68ED}"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6939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Footer Placeholder 4"/>
          <p:cNvSpPr>
            <a:spLocks noGrp="1"/>
          </p:cNvSpPr>
          <p:nvPr>
            <p:ph type="ftr" sz="quarter" idx="3"/>
          </p:nvPr>
        </p:nvSpPr>
        <p:spPr>
          <a:xfrm>
            <a:off x="152400" y="6553201"/>
            <a:ext cx="2895600" cy="304800"/>
          </a:xfrm>
          <a:prstGeom prst="rect">
            <a:avLst/>
          </a:prstGeom>
          <a:noFill/>
        </p:spPr>
        <p:txBody>
          <a:bodyPr/>
          <a:lstStyle>
            <a:lvl1pPr>
              <a:defRPr sz="1800">
                <a:solidFill>
                  <a:srgbClr val="2ABDBA"/>
                </a:solidFill>
                <a:latin typeface="Chalkduster" pitchFamily="66" charset="0"/>
              </a:defRPr>
            </a:lvl1pPr>
          </a:lstStyle>
          <a:p>
            <a:r>
              <a:rPr lang="en-US" dirty="0" smtClean="0"/>
              <a:t>Louisiana Believes.</a:t>
            </a:r>
            <a:endParaRPr lang="en-US" dirty="0"/>
          </a:p>
        </p:txBody>
      </p:sp>
      <p:sp>
        <p:nvSpPr>
          <p:cNvPr id="6" name="Slide Number Placeholder 5"/>
          <p:cNvSpPr>
            <a:spLocks noGrp="1"/>
          </p:cNvSpPr>
          <p:nvPr>
            <p:ph type="sldNum" sz="quarter" idx="4"/>
          </p:nvPr>
        </p:nvSpPr>
        <p:spPr>
          <a:xfrm>
            <a:off x="7010400" y="6553201"/>
            <a:ext cx="2133600" cy="304800"/>
          </a:xfrm>
          <a:prstGeom prst="rect">
            <a:avLst/>
          </a:prstGeom>
        </p:spPr>
        <p:txBody>
          <a:bodyPr vert="horz" lIns="91440" tIns="45720" rIns="91440" bIns="45720" rtlCol="0" anchor="ctr"/>
          <a:lstStyle>
            <a:lvl1pPr algn="r">
              <a:defRPr sz="1200">
                <a:solidFill>
                  <a:srgbClr val="6D6F77"/>
                </a:solidFill>
                <a:latin typeface="+mj-lt"/>
              </a:defRPr>
            </a:lvl1pPr>
          </a:lstStyle>
          <a:p>
            <a:fld id="{79BA4B8F-8B3F-4B52-9164-AF2CA95F68ED}" type="slidenum">
              <a:rPr lang="en-US" smtClean="0"/>
              <a:pPr/>
              <a:t>‹#›</a:t>
            </a:fld>
            <a:endParaRPr lang="en-US" dirty="0"/>
          </a:p>
        </p:txBody>
      </p:sp>
      <p:sp>
        <p:nvSpPr>
          <p:cNvPr id="2" name="Rectangle 1"/>
          <p:cNvSpPr/>
          <p:nvPr userDrawn="1"/>
        </p:nvSpPr>
        <p:spPr>
          <a:xfrm>
            <a:off x="0" y="0"/>
            <a:ext cx="9144000" cy="1295400"/>
          </a:xfrm>
          <a:prstGeom prst="rect">
            <a:avLst/>
          </a:prstGeom>
          <a:solidFill>
            <a:srgbClr val="DAE57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45714" tIns="49315" rIns="45714" bIns="49315" rtlCol="0" anchor="ctr" anchorCtr="0">
            <a:noAutofit/>
          </a:bodyPr>
          <a:lstStyle/>
          <a:p>
            <a:pPr algn="ctr">
              <a:lnSpc>
                <a:spcPct val="90000"/>
              </a:lnSpc>
              <a:spcBef>
                <a:spcPct val="0"/>
              </a:spcBef>
            </a:pPr>
            <a:endParaRPr lang="en-US" b="1" dirty="0" smtClean="0">
              <a:solidFill>
                <a:schemeClr val="bg1"/>
              </a:solidFill>
              <a:latin typeface="Calibri" pitchFamily="34" charset="0"/>
              <a:cs typeface="Calibri" pitchFamily="34" charset="0"/>
            </a:endParaRPr>
          </a:p>
        </p:txBody>
      </p:sp>
    </p:spTree>
    <p:extLst>
      <p:ext uri="{BB962C8B-B14F-4D97-AF65-F5344CB8AC3E}">
        <p14:creationId xmlns:p14="http://schemas.microsoft.com/office/powerpoint/2010/main" val="4261257264"/>
      </p:ext>
    </p:extLst>
  </p:cSld>
  <p:clrMap bg1="lt1" tx1="dk1" bg2="lt2" tx2="dk2" accent1="accent1" accent2="accent2" accent3="accent3" accent4="accent4" accent5="accent5" accent6="accent6" hlink="hlink" folHlink="folHlink"/>
  <p:sldLayoutIdLst>
    <p:sldLayoutId id="2147483650" r:id="rId1"/>
    <p:sldLayoutId id="2147483663" r:id="rId2"/>
    <p:sldLayoutId id="2147483703" r:id="rId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045651"/>
      </p:ext>
    </p:extLst>
  </p:cSld>
  <p:clrMap bg1="lt1" tx1="dk1" bg2="lt2" tx2="dk2" accent1="accent1" accent2="accent2" accent3="accent3" accent4="accent4" accent5="accent5" accent6="accent6" hlink="hlink" folHlink="folHlink"/>
  <p:sldLayoutIdLst>
    <p:sldLayoutId id="2147483662" r:id="rId1"/>
    <p:sldLayoutId id="2147483677" r:id="rId2"/>
    <p:sldLayoutId id="2147483676" r:id="rId3"/>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10" Type="http://schemas.microsoft.com/office/2007/relationships/hdphoto" Target="../media/hdphoto1.wdp"/><Relationship Id="rId4" Type="http://schemas.openxmlformats.org/officeDocument/2006/relationships/image" Target="../media/image18.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www.parcconline.org/sites/parcc/files/CombinedPBATaskGenerationModelsNarrative%2BGrade3-5.pdf"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127284fc68e2f324fa90-75733c91e8a38189f2bc7be7a33dcda5.r81.cf1.rackcdn.com/CombinedPBAandEOYFormSpecifications.pd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hyperlink" Target="https://www.parcconline.org/assessment-blueprints-test-spec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parcconline.org/plds"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45.png"/></Relationships>
</file>

<file path=ppt/slides/_rels/slide3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6.png"/><Relationship Id="rId7"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image" Target="../media/image47.png"/><Relationship Id="rId9"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www.louisianabelieves.com/resources/classroom-support-toolbox/teacher-support-toolbox/end-of-year-assessments"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hyperlink" Target="https://www.parcconline.org/practice-tests"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hyperlink" Target="https://www.parcconline.org/samples/item-task-prototypes"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www.edmodo.com/"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mailto:Michelle.mcadams@la.gov" TargetMode="External"/><Relationship Id="rId2" Type="http://schemas.openxmlformats.org/officeDocument/2006/relationships/hyperlink" Target="mailto:Kathleen.judy@la.gov"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www.parcconline.org/mcf/mathematics/parcc-model-content-frameworks-browser" TargetMode="External"/><Relationship Id="rId2" Type="http://schemas.openxmlformats.org/officeDocument/2006/relationships/hyperlink" Target="http://www.parcconline.org/mcf/ela/parcc-model-content-frameworks-browser"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5522"/>
            <a:ext cx="9144000" cy="6858000"/>
          </a:xfrm>
          <a:prstGeom prst="rect">
            <a:avLst/>
          </a:prstGeom>
        </p:spPr>
      </p:pic>
      <p:sp>
        <p:nvSpPr>
          <p:cNvPr id="4" name="Rectangle 3"/>
          <p:cNvSpPr/>
          <p:nvPr/>
        </p:nvSpPr>
        <p:spPr>
          <a:xfrm>
            <a:off x="-25730" y="5163978"/>
            <a:ext cx="9144000" cy="1077218"/>
          </a:xfrm>
          <a:prstGeom prst="rect">
            <a:avLst/>
          </a:prstGeom>
        </p:spPr>
        <p:txBody>
          <a:bodyPr wrap="square" anchor="ctr">
            <a:spAutoFit/>
          </a:bodyPr>
          <a:lstStyle/>
          <a:p>
            <a:pPr algn="ctr"/>
            <a:r>
              <a:rPr lang="en-US" sz="3200" b="1" spc="300" dirty="0">
                <a:latin typeface="Steinem" pitchFamily="2" charset="0"/>
                <a:ea typeface="Steinem Unicode" pitchFamily="18" charset="2"/>
                <a:cs typeface="Steinem Unicode" pitchFamily="18" charset="2"/>
              </a:rPr>
              <a:t>Using PARCC </a:t>
            </a:r>
          </a:p>
          <a:p>
            <a:pPr algn="ctr"/>
            <a:r>
              <a:rPr lang="en-US" sz="3200" b="1" spc="300" dirty="0">
                <a:latin typeface="Steinem" pitchFamily="2" charset="0"/>
                <a:ea typeface="Steinem Unicode" pitchFamily="18" charset="2"/>
                <a:cs typeface="Steinem Unicode" pitchFamily="18" charset="2"/>
              </a:rPr>
              <a:t>Assessment Resources</a:t>
            </a:r>
          </a:p>
        </p:txBody>
      </p:sp>
    </p:spTree>
    <p:extLst>
      <p:ext uri="{BB962C8B-B14F-4D97-AF65-F5344CB8AC3E}">
        <p14:creationId xmlns:p14="http://schemas.microsoft.com/office/powerpoint/2010/main" val="297157875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a:t>Instructional resources include (per grade level):</a:t>
            </a:r>
          </a:p>
          <a:p>
            <a:pPr lvl="2"/>
            <a:r>
              <a:rPr lang="en-US" dirty="0"/>
              <a:t>Advances from the previous grade level</a:t>
            </a:r>
          </a:p>
          <a:p>
            <a:pPr lvl="2"/>
            <a:r>
              <a:rPr lang="en-US" dirty="0"/>
              <a:t>Fluency expectations or culminating standards</a:t>
            </a:r>
          </a:p>
          <a:p>
            <a:pPr lvl="2"/>
            <a:r>
              <a:rPr lang="en-US" dirty="0"/>
              <a:t>Within-grade dependencies</a:t>
            </a:r>
          </a:p>
          <a:p>
            <a:pPr lvl="2"/>
            <a:r>
              <a:rPr lang="en-US" dirty="0"/>
              <a:t>Connections among standards, clusters, and domains</a:t>
            </a:r>
          </a:p>
          <a:p>
            <a:pPr lvl="2"/>
            <a:r>
              <a:rPr lang="en-US" dirty="0"/>
              <a:t>In-depth focus</a:t>
            </a:r>
          </a:p>
          <a:p>
            <a:pPr lvl="2"/>
            <a:r>
              <a:rPr lang="en-US" dirty="0"/>
              <a:t>Connecting content and mathematical practices</a:t>
            </a:r>
          </a:p>
          <a:p>
            <a:pPr lvl="2"/>
            <a:r>
              <a:rPr lang="en-US" dirty="0"/>
              <a:t>Content emphases by cluster</a:t>
            </a:r>
          </a:p>
          <a:p>
            <a:pPr lvl="2">
              <a:spcAft>
                <a:spcPts val="600"/>
              </a:spcAft>
            </a:pPr>
            <a:r>
              <a:rPr lang="en-US" dirty="0"/>
              <a:t>Linking supporting work to major work</a:t>
            </a:r>
          </a:p>
          <a:p>
            <a:r>
              <a:rPr lang="en-US" dirty="0"/>
              <a:t>Implications for assessment</a:t>
            </a:r>
          </a:p>
          <a:p>
            <a:pPr lvl="2"/>
            <a:r>
              <a:rPr lang="en-US" dirty="0"/>
              <a:t>Provides additional guidance on integrative evidence statements</a:t>
            </a:r>
          </a:p>
          <a:p>
            <a:pPr lvl="2"/>
            <a:r>
              <a:rPr lang="en-US" dirty="0"/>
              <a:t>Emphases by cluster inform test blueprints: major, supporting, </a:t>
            </a:r>
            <a:r>
              <a:rPr lang="en-US" dirty="0" smtClean="0"/>
              <a:t>additional</a:t>
            </a:r>
            <a:endParaRPr lang="en-US" dirty="0"/>
          </a:p>
        </p:txBody>
      </p:sp>
      <p:sp>
        <p:nvSpPr>
          <p:cNvPr id="3" name="Title 2"/>
          <p:cNvSpPr>
            <a:spLocks noGrp="1"/>
          </p:cNvSpPr>
          <p:nvPr>
            <p:ph type="title"/>
          </p:nvPr>
        </p:nvSpPr>
        <p:spPr/>
        <p:txBody>
          <a:bodyPr/>
          <a:lstStyle/>
          <a:p>
            <a:r>
              <a:rPr lang="en-US" dirty="0"/>
              <a:t>Model Content Frameworks for Mathematics</a:t>
            </a:r>
          </a:p>
        </p:txBody>
      </p:sp>
      <p:sp>
        <p:nvSpPr>
          <p:cNvPr id="4" name="Slide Number Placeholder 3"/>
          <p:cNvSpPr>
            <a:spLocks noGrp="1"/>
          </p:cNvSpPr>
          <p:nvPr>
            <p:ph type="sldNum" sz="quarter" idx="4"/>
          </p:nvPr>
        </p:nvSpPr>
        <p:spPr/>
        <p:txBody>
          <a:bodyPr/>
          <a:lstStyle/>
          <a:p>
            <a:fld id="{79BA4B8F-8B3F-4B52-9164-AF2CA95F68ED}" type="slidenum">
              <a:rPr lang="en-US" smtClean="0"/>
              <a:pPr/>
              <a:t>10</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9711647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smtClean="0"/>
              <a:t>Purpose of the ELA Model Content Frameworks:</a:t>
            </a:r>
          </a:p>
          <a:p>
            <a:r>
              <a:rPr lang="en-US" dirty="0" smtClean="0"/>
              <a:t>To provide a frame for the PARCC assessments</a:t>
            </a:r>
            <a:endParaRPr lang="en-US" dirty="0" smtClean="0"/>
          </a:p>
          <a:p>
            <a:r>
              <a:rPr lang="en-US" dirty="0" smtClean="0"/>
              <a:t>To provide a resource to help guide educators and those developing curricula and instructional materials</a:t>
            </a:r>
          </a:p>
          <a:p>
            <a:pPr lvl="1"/>
            <a:r>
              <a:rPr lang="en-US" dirty="0" smtClean="0"/>
              <a:t>Includes a narrative summary of the ELA standards</a:t>
            </a:r>
          </a:p>
          <a:p>
            <a:pPr lvl="1"/>
            <a:r>
              <a:rPr lang="en-US" dirty="0" smtClean="0"/>
              <a:t>Includes a visual model of how the standards could be organized in a number of ways over the course of the school year</a:t>
            </a:r>
          </a:p>
          <a:p>
            <a:pPr lvl="1"/>
            <a:r>
              <a:rPr lang="en-US" dirty="0" smtClean="0"/>
              <a:t>Explains key terminology when working with the CCSS (close reading, text complexity, etc.)</a:t>
            </a:r>
            <a:endParaRPr lang="en-US" dirty="0"/>
          </a:p>
        </p:txBody>
      </p:sp>
      <p:sp>
        <p:nvSpPr>
          <p:cNvPr id="3" name="Title 2"/>
          <p:cNvSpPr>
            <a:spLocks noGrp="1"/>
          </p:cNvSpPr>
          <p:nvPr>
            <p:ph type="title"/>
          </p:nvPr>
        </p:nvSpPr>
        <p:spPr/>
        <p:txBody>
          <a:bodyPr/>
          <a:lstStyle/>
          <a:p>
            <a:r>
              <a:rPr lang="en-US" dirty="0"/>
              <a:t>Model Content Frameworks </a:t>
            </a:r>
            <a:r>
              <a:rPr lang="en-US" dirty="0" smtClean="0"/>
              <a:t>ELA/Literacy</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11</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607270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0"/>
              </a:spcBef>
              <a:spcAft>
                <a:spcPts val="1200"/>
              </a:spcAft>
            </a:pPr>
            <a:r>
              <a:rPr lang="en-US" sz="3000" dirty="0"/>
              <a:t>Contain the evidences to be measured on the PARCC Summative Assessment to support the </a:t>
            </a:r>
            <a:r>
              <a:rPr lang="en-US" sz="3000" dirty="0" smtClean="0"/>
              <a:t>Claims</a:t>
            </a:r>
            <a:endParaRPr lang="en-US" sz="3000" dirty="0"/>
          </a:p>
          <a:p>
            <a:pPr lvl="1">
              <a:spcBef>
                <a:spcPts val="0"/>
              </a:spcBef>
              <a:spcAft>
                <a:spcPts val="1200"/>
              </a:spcAft>
            </a:pPr>
            <a:r>
              <a:rPr lang="en-US" dirty="0"/>
              <a:t>Describe what students might say or do to demonstrate mastery of the standards</a:t>
            </a:r>
          </a:p>
          <a:p>
            <a:pPr lvl="1">
              <a:spcBef>
                <a:spcPts val="0"/>
              </a:spcBef>
              <a:spcAft>
                <a:spcPts val="1200"/>
              </a:spcAft>
            </a:pPr>
            <a:r>
              <a:rPr lang="en-US" dirty="0"/>
              <a:t>Describe the knowledge and skills an assessment item or a task elicits from students </a:t>
            </a:r>
          </a:p>
        </p:txBody>
      </p:sp>
      <p:sp>
        <p:nvSpPr>
          <p:cNvPr id="3" name="Title 2"/>
          <p:cNvSpPr>
            <a:spLocks noGrp="1"/>
          </p:cNvSpPr>
          <p:nvPr>
            <p:ph type="title"/>
          </p:nvPr>
        </p:nvSpPr>
        <p:spPr/>
        <p:txBody>
          <a:bodyPr/>
          <a:lstStyle/>
          <a:p>
            <a:r>
              <a:rPr lang="en-US" dirty="0"/>
              <a:t>What are Evidence Statements?</a:t>
            </a:r>
          </a:p>
        </p:txBody>
      </p:sp>
      <p:sp>
        <p:nvSpPr>
          <p:cNvPr id="4" name="Slide Number Placeholder 3"/>
          <p:cNvSpPr>
            <a:spLocks noGrp="1"/>
          </p:cNvSpPr>
          <p:nvPr>
            <p:ph type="sldNum" sz="quarter" idx="4"/>
          </p:nvPr>
        </p:nvSpPr>
        <p:spPr/>
        <p:txBody>
          <a:bodyPr/>
          <a:lstStyle/>
          <a:p>
            <a:fld id="{79BA4B8F-8B3F-4B52-9164-AF2CA95F68ED}" type="slidenum">
              <a:rPr lang="en-US" smtClean="0"/>
              <a:pPr/>
              <a:t>12</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6339146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Evidence Statements for Mathematics</a:t>
            </a:r>
          </a:p>
        </p:txBody>
      </p:sp>
      <p:sp>
        <p:nvSpPr>
          <p:cNvPr id="4" name="Slide Number Placeholder 3"/>
          <p:cNvSpPr>
            <a:spLocks noGrp="1"/>
          </p:cNvSpPr>
          <p:nvPr>
            <p:ph type="sldNum" sz="quarter" idx="4"/>
          </p:nvPr>
        </p:nvSpPr>
        <p:spPr/>
        <p:txBody>
          <a:bodyPr/>
          <a:lstStyle/>
          <a:p>
            <a:fld id="{79BA4B8F-8B3F-4B52-9164-AF2CA95F68ED}" type="slidenum">
              <a:rPr lang="en-US" smtClean="0"/>
              <a:pPr/>
              <a:t>13</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366644"/>
            <a:ext cx="9144000" cy="4881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74146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Evidence Statements for Mathematics</a:t>
            </a:r>
          </a:p>
        </p:txBody>
      </p:sp>
      <p:sp>
        <p:nvSpPr>
          <p:cNvPr id="4" name="Slide Number Placeholder 3"/>
          <p:cNvSpPr>
            <a:spLocks noGrp="1"/>
          </p:cNvSpPr>
          <p:nvPr>
            <p:ph type="sldNum" sz="quarter" idx="4"/>
          </p:nvPr>
        </p:nvSpPr>
        <p:spPr/>
        <p:txBody>
          <a:bodyPr/>
          <a:lstStyle/>
          <a:p>
            <a:fld id="{79BA4B8F-8B3F-4B52-9164-AF2CA95F68ED}" type="slidenum">
              <a:rPr lang="en-US" smtClean="0"/>
              <a:pPr/>
              <a:t>14</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360298"/>
            <a:ext cx="9144000" cy="525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06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Reading an  ELA Evidence </a:t>
            </a:r>
            <a:r>
              <a:rPr lang="en-US" dirty="0" smtClean="0"/>
              <a:t>Table: Reading </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15</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5122"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119" t="1418" r="1281" b="460"/>
          <a:stretch/>
        </p:blipFill>
        <p:spPr bwMode="auto">
          <a:xfrm>
            <a:off x="2593093" y="1295400"/>
            <a:ext cx="6540022" cy="52716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905000"/>
            <a:ext cx="2414587" cy="378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2962" y="2286000"/>
            <a:ext cx="450850"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2590800"/>
            <a:ext cx="56038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199" y="3385240"/>
            <a:ext cx="56038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198" y="4057649"/>
            <a:ext cx="56038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5105400"/>
            <a:ext cx="560387"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92991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Reading an ELA Evidence </a:t>
            </a:r>
            <a:r>
              <a:rPr lang="en-US" dirty="0" smtClean="0"/>
              <a:t>Table: Vocabulary</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16</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6" name="Content Placeholder 4" descr="Screen Clippin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72" t="6149" r="1119" b="4728"/>
          <a:stretch/>
        </p:blipFill>
        <p:spPr>
          <a:xfrm>
            <a:off x="1295400" y="1257300"/>
            <a:ext cx="7848600" cy="5105400"/>
          </a:xfrm>
          <a:prstGeom prst="rect">
            <a:avLst/>
          </a:prstGeom>
          <a:ln>
            <a:solidFill>
              <a:schemeClr val="accent1"/>
            </a:solidFill>
          </a:ln>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30" y="1204118"/>
            <a:ext cx="865187"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0" y="1505743"/>
            <a:ext cx="8223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45" y="3810000"/>
            <a:ext cx="115586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3754" y="1295400"/>
            <a:ext cx="45164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754" y="1592726"/>
            <a:ext cx="450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3082" y="3276600"/>
            <a:ext cx="244475"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8171" y="6524843"/>
            <a:ext cx="13223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9530" y="6417111"/>
            <a:ext cx="6239670" cy="215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23356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Reading the Writing Evidence Tables</a:t>
            </a:r>
          </a:p>
        </p:txBody>
      </p:sp>
      <p:sp>
        <p:nvSpPr>
          <p:cNvPr id="4" name="Slide Number Placeholder 3"/>
          <p:cNvSpPr>
            <a:spLocks noGrp="1"/>
          </p:cNvSpPr>
          <p:nvPr>
            <p:ph type="sldNum" sz="quarter" idx="4"/>
          </p:nvPr>
        </p:nvSpPr>
        <p:spPr/>
        <p:txBody>
          <a:bodyPr/>
          <a:lstStyle/>
          <a:p>
            <a:fld id="{79BA4B8F-8B3F-4B52-9164-AF2CA95F68ED}" type="slidenum">
              <a:rPr lang="en-US" smtClean="0"/>
              <a:pPr/>
              <a:t>17</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865187"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66056"/>
            <a:ext cx="8223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66" y="3733800"/>
            <a:ext cx="1317625" cy="92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0124">
            <a:off x="810470" y="1319843"/>
            <a:ext cx="1180050" cy="213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416178">
            <a:off x="921856" y="1443001"/>
            <a:ext cx="1233493" cy="226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7626" y="2282824"/>
            <a:ext cx="527050" cy="35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Content Placeholder 6"/>
          <p:cNvPicPr>
            <a:picLocks noGrp="1"/>
          </p:cNvPicPr>
          <p:nvPr>
            <p:ph idx="1"/>
          </p:nvPr>
        </p:nvPicPr>
        <p:blipFill>
          <a:blip r:embed="rId9">
            <a:extLst>
              <a:ext uri="{BEBA8EAE-BF5A-486C-A8C5-ECC9F3942E4B}">
                <a14:imgProps xmlns:a14="http://schemas.microsoft.com/office/drawing/2010/main">
                  <a14:imgLayer r:embed="rId10">
                    <a14:imgEffect>
                      <a14:sharpenSoften amount="39000"/>
                    </a14:imgEffect>
                  </a14:imgLayer>
                </a14:imgProps>
              </a:ext>
              <a:ext uri="{28A0092B-C50C-407E-A947-70E740481C1C}">
                <a14:useLocalDpi xmlns:a14="http://schemas.microsoft.com/office/drawing/2010/main" val="0"/>
              </a:ext>
            </a:extLst>
          </a:blip>
          <a:stretch>
            <a:fillRect/>
          </a:stretch>
        </p:blipFill>
        <p:spPr>
          <a:xfrm>
            <a:off x="2003606" y="1162343"/>
            <a:ext cx="6172300" cy="5427430"/>
          </a:xfrm>
        </p:spPr>
      </p:pic>
    </p:spTree>
    <p:extLst>
      <p:ext uri="{BB962C8B-B14F-4D97-AF65-F5344CB8AC3E}">
        <p14:creationId xmlns:p14="http://schemas.microsoft.com/office/powerpoint/2010/main" val="37601947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a:t>To see ways to combine standards naturally when designing instructional tasks </a:t>
            </a:r>
          </a:p>
          <a:p>
            <a:pPr lvl="0"/>
            <a:r>
              <a:rPr lang="en-US" dirty="0"/>
              <a:t>To develop the stem for questions/tasks for instruction aligned with the standards</a:t>
            </a:r>
          </a:p>
          <a:p>
            <a:r>
              <a:rPr lang="en-US" dirty="0"/>
              <a:t>To develop rubrics and scoring tools for classroom use</a:t>
            </a:r>
          </a:p>
          <a:p>
            <a:pPr lvl="0"/>
            <a:r>
              <a:rPr lang="en-US" dirty="0"/>
              <a:t>To determine and create instructional scaffolding (to think through which individual, simpler skills can be taught first to build to more complex skills) </a:t>
            </a:r>
          </a:p>
          <a:p>
            <a:r>
              <a:rPr lang="en-US" dirty="0" smtClean="0"/>
              <a:t>To </a:t>
            </a:r>
            <a:r>
              <a:rPr lang="en-US" dirty="0"/>
              <a:t>help determine alignment of a complex text with standards for instructional passage </a:t>
            </a:r>
            <a:r>
              <a:rPr lang="en-US" dirty="0" smtClean="0"/>
              <a:t>selection </a:t>
            </a:r>
          </a:p>
          <a:p>
            <a:r>
              <a:rPr lang="en-US" dirty="0" smtClean="0"/>
              <a:t>To </a:t>
            </a:r>
            <a:r>
              <a:rPr lang="en-US" dirty="0"/>
              <a:t>provide guidance on how content should be connected to the standards for mathematical practices</a:t>
            </a:r>
          </a:p>
          <a:p>
            <a:pPr marL="0" indent="0">
              <a:buNone/>
            </a:pPr>
            <a:endParaRPr lang="en-US" dirty="0"/>
          </a:p>
        </p:txBody>
      </p:sp>
      <p:sp>
        <p:nvSpPr>
          <p:cNvPr id="3" name="Title 2"/>
          <p:cNvSpPr>
            <a:spLocks noGrp="1"/>
          </p:cNvSpPr>
          <p:nvPr>
            <p:ph type="title"/>
          </p:nvPr>
        </p:nvSpPr>
        <p:spPr/>
        <p:txBody>
          <a:bodyPr/>
          <a:lstStyle/>
          <a:p>
            <a:r>
              <a:rPr lang="en-US" dirty="0"/>
              <a:t>Instructional Uses of the Evidence Statements for Teachers </a:t>
            </a:r>
          </a:p>
        </p:txBody>
      </p:sp>
      <p:sp>
        <p:nvSpPr>
          <p:cNvPr id="4" name="Slide Number Placeholder 3"/>
          <p:cNvSpPr>
            <a:spLocks noGrp="1"/>
          </p:cNvSpPr>
          <p:nvPr>
            <p:ph type="sldNum" sz="quarter" idx="4"/>
          </p:nvPr>
        </p:nvSpPr>
        <p:spPr/>
        <p:txBody>
          <a:bodyPr/>
          <a:lstStyle/>
          <a:p>
            <a:fld id="{79BA4B8F-8B3F-4B52-9164-AF2CA95F68ED}" type="slidenum">
              <a:rPr lang="en-US" smtClean="0"/>
              <a:pPr/>
              <a:t>18</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561289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200"/>
              </a:spcAft>
            </a:pPr>
            <a:r>
              <a:rPr lang="en-US" dirty="0" smtClean="0"/>
              <a:t>Do you have any questions about the evidence statements?</a:t>
            </a:r>
            <a:endParaRPr lang="en-US" dirty="0"/>
          </a:p>
          <a:p>
            <a:pPr>
              <a:spcAft>
                <a:spcPts val="1200"/>
              </a:spcAft>
            </a:pPr>
            <a:r>
              <a:rPr lang="en-US" dirty="0" smtClean="0"/>
              <a:t>How will you best use the evidence statements based on your role in the school or district? </a:t>
            </a:r>
            <a:endParaRPr lang="en-US" dirty="0"/>
          </a:p>
        </p:txBody>
      </p:sp>
      <p:sp>
        <p:nvSpPr>
          <p:cNvPr id="3" name="Title 2"/>
          <p:cNvSpPr>
            <a:spLocks noGrp="1"/>
          </p:cNvSpPr>
          <p:nvPr>
            <p:ph type="title"/>
          </p:nvPr>
        </p:nvSpPr>
        <p:spPr/>
        <p:txBody>
          <a:bodyPr/>
          <a:lstStyle/>
          <a:p>
            <a:r>
              <a:rPr lang="en-US" dirty="0"/>
              <a:t>Discussion of Evidence Statements</a:t>
            </a:r>
          </a:p>
        </p:txBody>
      </p:sp>
      <p:sp>
        <p:nvSpPr>
          <p:cNvPr id="4" name="Slide Number Placeholder 3"/>
          <p:cNvSpPr>
            <a:spLocks noGrp="1"/>
          </p:cNvSpPr>
          <p:nvPr>
            <p:ph type="sldNum" sz="quarter" idx="4"/>
          </p:nvPr>
        </p:nvSpPr>
        <p:spPr/>
        <p:txBody>
          <a:bodyPr/>
          <a:lstStyle/>
          <a:p>
            <a:fld id="{79BA4B8F-8B3F-4B52-9164-AF2CA95F68ED}" type="slidenum">
              <a:rPr lang="en-US" smtClean="0"/>
              <a:pPr/>
              <a:t>19</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7792882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dirty="0" smtClean="0"/>
              <a:t>By the end of this presentation, participants will:</a:t>
            </a:r>
          </a:p>
          <a:p>
            <a:r>
              <a:rPr lang="en-US" dirty="0" smtClean="0"/>
              <a:t>Understand key </a:t>
            </a:r>
            <a:r>
              <a:rPr lang="en-US" dirty="0" smtClean="0"/>
              <a:t>PARCC documents </a:t>
            </a:r>
            <a:r>
              <a:rPr lang="en-US" dirty="0" smtClean="0"/>
              <a:t>and how they are being used to inform assessment decisions</a:t>
            </a:r>
          </a:p>
          <a:p>
            <a:r>
              <a:rPr lang="en-US" dirty="0" smtClean="0"/>
              <a:t>Discuss ways to prepare to use the PARCC documents to inform their work </a:t>
            </a:r>
          </a:p>
          <a:p>
            <a:pPr marL="0" indent="0">
              <a:buNone/>
            </a:pPr>
            <a:endParaRPr lang="en-US" sz="2400" b="1" dirty="0" smtClean="0"/>
          </a:p>
          <a:p>
            <a:pPr marL="457200" indent="-457200">
              <a:buAutoNum type="arabicPeriod"/>
            </a:pPr>
            <a:endParaRPr lang="en-US" sz="2400" dirty="0"/>
          </a:p>
          <a:p>
            <a:pPr marL="0" indent="0" algn="ctr">
              <a:buNone/>
            </a:pPr>
            <a:endParaRPr lang="en-US" sz="2600" dirty="0" smtClean="0"/>
          </a:p>
        </p:txBody>
      </p:sp>
      <p:sp>
        <p:nvSpPr>
          <p:cNvPr id="3" name="Title 2"/>
          <p:cNvSpPr>
            <a:spLocks noGrp="1"/>
          </p:cNvSpPr>
          <p:nvPr>
            <p:ph type="title"/>
          </p:nvPr>
        </p:nvSpPr>
        <p:spPr/>
        <p:txBody>
          <a:bodyPr/>
          <a:lstStyle/>
          <a:p>
            <a:r>
              <a:rPr lang="en-US" dirty="0" smtClean="0"/>
              <a:t>Objectives</a:t>
            </a:r>
            <a:endParaRPr lang="en-US" sz="4000" b="1" dirty="0">
              <a:latin typeface="Arial" pitchFamily="34" charset="0"/>
              <a:cs typeface="Arial" pitchFamily="34" charset="0"/>
            </a:endParaRPr>
          </a:p>
        </p:txBody>
      </p:sp>
      <p:sp>
        <p:nvSpPr>
          <p:cNvPr id="5" name="Slide Number Placeholder 4"/>
          <p:cNvSpPr>
            <a:spLocks noGrp="1"/>
          </p:cNvSpPr>
          <p:nvPr>
            <p:ph type="sldNum" sz="quarter" idx="4"/>
          </p:nvPr>
        </p:nvSpPr>
        <p:spPr/>
        <p:txBody>
          <a:bodyPr/>
          <a:lstStyle/>
          <a:p>
            <a:fld id="{79BA4B8F-8B3F-4B52-9164-AF2CA95F68ED}" type="slidenum">
              <a:rPr lang="en-US" smtClean="0"/>
              <a:pPr/>
              <a:t>2</a:t>
            </a:fld>
            <a:endParaRPr lang="en-US" dirty="0"/>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Tree>
    <p:extLst>
      <p:ext uri="{BB962C8B-B14F-4D97-AF65-F5344CB8AC3E}">
        <p14:creationId xmlns:p14="http://schemas.microsoft.com/office/powerpoint/2010/main" val="15869784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smtClean="0"/>
              <a:t>This section includes:</a:t>
            </a:r>
          </a:p>
          <a:p>
            <a:pPr marL="514350" indent="-514350">
              <a:buFont typeface="+mj-lt"/>
              <a:buAutoNum type="arabicPeriod"/>
            </a:pPr>
            <a:r>
              <a:rPr lang="en-US" dirty="0" smtClean="0"/>
              <a:t>Summative Assessment </a:t>
            </a:r>
            <a:r>
              <a:rPr lang="en-US" dirty="0" smtClean="0"/>
              <a:t>Design (Math/ELA)</a:t>
            </a:r>
            <a:endParaRPr lang="en-US" dirty="0" smtClean="0"/>
          </a:p>
          <a:p>
            <a:pPr marL="514350" indent="-514350">
              <a:buFont typeface="+mj-lt"/>
              <a:buAutoNum type="arabicPeriod"/>
            </a:pPr>
            <a:r>
              <a:rPr lang="en-US" dirty="0" smtClean="0"/>
              <a:t>Mathematics Task Types</a:t>
            </a:r>
          </a:p>
          <a:p>
            <a:pPr marL="514350" indent="-514350">
              <a:buFont typeface="+mj-lt"/>
              <a:buAutoNum type="arabicPeriod"/>
            </a:pPr>
            <a:r>
              <a:rPr lang="en-US" dirty="0" smtClean="0"/>
              <a:t>Mathematics </a:t>
            </a:r>
            <a:r>
              <a:rPr lang="en-US" dirty="0" smtClean="0"/>
              <a:t>Blueprints</a:t>
            </a:r>
            <a:endParaRPr lang="en-US" dirty="0" smtClean="0"/>
          </a:p>
          <a:p>
            <a:pPr marL="514350" indent="-514350">
              <a:buFont typeface="+mj-lt"/>
              <a:buAutoNum type="arabicPeriod"/>
            </a:pPr>
            <a:r>
              <a:rPr lang="en-US" dirty="0" smtClean="0"/>
              <a:t>ELA Tasks and </a:t>
            </a:r>
            <a:r>
              <a:rPr lang="en-US" dirty="0" smtClean="0">
                <a:hlinkClick r:id="rId3"/>
              </a:rPr>
              <a:t>Task Models</a:t>
            </a:r>
            <a:endParaRPr lang="en-US" dirty="0" smtClean="0"/>
          </a:p>
          <a:p>
            <a:pPr marL="514350" indent="-514350">
              <a:buFont typeface="+mj-lt"/>
              <a:buAutoNum type="arabicPeriod"/>
            </a:pPr>
            <a:r>
              <a:rPr lang="en-US" dirty="0" smtClean="0">
                <a:hlinkClick r:id="rId4"/>
              </a:rPr>
              <a:t>ELA Form </a:t>
            </a:r>
            <a:r>
              <a:rPr lang="en-US" dirty="0" smtClean="0">
                <a:hlinkClick r:id="rId4"/>
              </a:rPr>
              <a:t>Specifications </a:t>
            </a:r>
            <a:r>
              <a:rPr lang="en-US" dirty="0" smtClean="0"/>
              <a:t>(PBA and EOY)</a:t>
            </a:r>
          </a:p>
          <a:p>
            <a:pPr marL="514350" indent="-514350">
              <a:buFont typeface="+mj-lt"/>
              <a:buAutoNum type="arabicPeriod"/>
            </a:pPr>
            <a:r>
              <a:rPr lang="en-US" dirty="0" smtClean="0"/>
              <a:t>Discussion of Design</a:t>
            </a:r>
            <a:endParaRPr lang="en-US" dirty="0" smtClean="0"/>
          </a:p>
        </p:txBody>
      </p:sp>
      <p:sp>
        <p:nvSpPr>
          <p:cNvPr id="3" name="Title 2"/>
          <p:cNvSpPr>
            <a:spLocks noGrp="1"/>
          </p:cNvSpPr>
          <p:nvPr>
            <p:ph type="title"/>
          </p:nvPr>
        </p:nvSpPr>
        <p:spPr/>
        <p:txBody>
          <a:bodyPr/>
          <a:lstStyle/>
          <a:p>
            <a:r>
              <a:rPr lang="en-US" dirty="0"/>
              <a:t>PARCC </a:t>
            </a:r>
            <a:r>
              <a:rPr lang="en-US" dirty="0" smtClean="0"/>
              <a:t>Assessment Design</a:t>
            </a:r>
            <a:r>
              <a:rPr lang="en-US" dirty="0"/>
              <a:t/>
            </a:r>
            <a:br>
              <a:rPr lang="en-US" dirty="0"/>
            </a:b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20</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262019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PARCC Summative Assessment Design</a:t>
            </a:r>
          </a:p>
        </p:txBody>
      </p:sp>
      <p:sp>
        <p:nvSpPr>
          <p:cNvPr id="4" name="Slide Number Placeholder 3"/>
          <p:cNvSpPr>
            <a:spLocks noGrp="1"/>
          </p:cNvSpPr>
          <p:nvPr>
            <p:ph type="sldNum" sz="quarter" idx="4"/>
          </p:nvPr>
        </p:nvSpPr>
        <p:spPr/>
        <p:txBody>
          <a:bodyPr/>
          <a:lstStyle/>
          <a:p>
            <a:fld id="{79BA4B8F-8B3F-4B52-9164-AF2CA95F68ED}" type="slidenum">
              <a:rPr lang="en-US" smtClean="0"/>
              <a:pPr/>
              <a:t>21</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981200"/>
            <a:ext cx="91440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45143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Overview of PARCC Mathematics Task Types</a:t>
            </a:r>
          </a:p>
        </p:txBody>
      </p:sp>
      <p:sp>
        <p:nvSpPr>
          <p:cNvPr id="4" name="Slide Number Placeholder 3"/>
          <p:cNvSpPr>
            <a:spLocks noGrp="1"/>
          </p:cNvSpPr>
          <p:nvPr>
            <p:ph type="sldNum" sz="quarter" idx="4"/>
          </p:nvPr>
        </p:nvSpPr>
        <p:spPr/>
        <p:txBody>
          <a:bodyPr/>
          <a:lstStyle/>
          <a:p>
            <a:fld id="{79BA4B8F-8B3F-4B52-9164-AF2CA95F68ED}" type="slidenum">
              <a:rPr lang="en-US" smtClean="0"/>
              <a:pPr/>
              <a:t>22</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90" y="1524000"/>
            <a:ext cx="9144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2269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ea typeface="ＭＳ Ｐゴシック" pitchFamily="34" charset="-128"/>
              </a:rPr>
              <a:t>High-level Math Blueprints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23</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9218"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39221"/>
          <a:stretch/>
        </p:blipFill>
        <p:spPr bwMode="auto">
          <a:xfrm>
            <a:off x="685800" y="1295400"/>
            <a:ext cx="762000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46849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lvl="1">
              <a:lnSpc>
                <a:spcPct val="120000"/>
              </a:lnSpc>
              <a:spcBef>
                <a:spcPts val="0"/>
              </a:spcBef>
              <a:buClr>
                <a:srgbClr val="31859C"/>
              </a:buClr>
              <a:buNone/>
            </a:pPr>
            <a:r>
              <a:rPr lang="en-GB" sz="3600" b="1" dirty="0"/>
              <a:t>Literary Analysis Task (LAT): </a:t>
            </a:r>
            <a:r>
              <a:rPr lang="en-GB" sz="3600" dirty="0"/>
              <a:t> two literary texts</a:t>
            </a:r>
            <a:endParaRPr lang="en-GB" sz="3600" b="1" dirty="0"/>
          </a:p>
          <a:p>
            <a:pPr lvl="1">
              <a:lnSpc>
                <a:spcPct val="120000"/>
              </a:lnSpc>
              <a:defRPr/>
            </a:pPr>
            <a:r>
              <a:rPr lang="en-US" sz="3200" dirty="0">
                <a:cs typeface="Century Gothic"/>
              </a:rPr>
              <a:t>Students answer selected-response questions to show comprehension of texts and then write an extended literary analysis of the texts using evidence from both texts</a:t>
            </a:r>
          </a:p>
          <a:p>
            <a:pPr lvl="1">
              <a:lnSpc>
                <a:spcPct val="120000"/>
              </a:lnSpc>
              <a:buNone/>
              <a:defRPr/>
            </a:pPr>
            <a:r>
              <a:rPr lang="en-GB" sz="3600" b="1" dirty="0"/>
              <a:t>Research Simulation Task (RST): </a:t>
            </a:r>
            <a:r>
              <a:rPr lang="en-GB" sz="3600" dirty="0"/>
              <a:t>three related sources (one may be multimedia) </a:t>
            </a:r>
            <a:endParaRPr lang="en-GB" sz="3600" b="1" dirty="0"/>
          </a:p>
          <a:p>
            <a:pPr lvl="1">
              <a:lnSpc>
                <a:spcPct val="120000"/>
              </a:lnSpc>
              <a:defRPr/>
            </a:pPr>
            <a:r>
              <a:rPr lang="en-US" sz="3200" dirty="0">
                <a:cs typeface="Century Gothic"/>
              </a:rPr>
              <a:t>Students read/watch sources, answer selected-response items, and write an analytic essay using textual evidence from the sources.</a:t>
            </a:r>
          </a:p>
          <a:p>
            <a:pPr lvl="1">
              <a:lnSpc>
                <a:spcPct val="120000"/>
              </a:lnSpc>
              <a:buNone/>
              <a:defRPr/>
            </a:pPr>
            <a:r>
              <a:rPr lang="en-GB" sz="3600" b="1" dirty="0"/>
              <a:t>Narrative Task (NT): </a:t>
            </a:r>
            <a:r>
              <a:rPr lang="en-GB" sz="3600" dirty="0"/>
              <a:t>one or two short texts</a:t>
            </a:r>
            <a:endParaRPr lang="en-GB" sz="3600" b="1" dirty="0"/>
          </a:p>
          <a:p>
            <a:pPr lvl="1">
              <a:lnSpc>
                <a:spcPct val="120000"/>
              </a:lnSpc>
              <a:spcAft>
                <a:spcPts val="600"/>
              </a:spcAft>
            </a:pPr>
            <a:r>
              <a:rPr lang="en-US" sz="3200" dirty="0">
                <a:ea typeface="ＭＳ Ｐゴシック" pitchFamily="34" charset="-128"/>
              </a:rPr>
              <a:t> Students answer </a:t>
            </a:r>
            <a:r>
              <a:rPr lang="en-US" sz="3200" dirty="0">
                <a:cs typeface="Century Gothic"/>
              </a:rPr>
              <a:t>selected-response questions to show comprehension of text and w</a:t>
            </a:r>
            <a:r>
              <a:rPr lang="en-US" sz="3200" dirty="0">
                <a:ea typeface="ＭＳ Ｐゴシック" pitchFamily="34" charset="-128"/>
              </a:rPr>
              <a:t>rite </a:t>
            </a:r>
            <a:r>
              <a:rPr lang="en-US" sz="3200" dirty="0" smtClean="0">
                <a:ea typeface="ＭＳ Ｐゴシック" pitchFamily="34" charset="-128"/>
              </a:rPr>
              <a:t>a narrative </a:t>
            </a:r>
            <a:r>
              <a:rPr lang="en-US" sz="3200" dirty="0">
                <a:ea typeface="ＭＳ Ｐゴシック" pitchFamily="34" charset="-128"/>
              </a:rPr>
              <a:t>based on the provided text. </a:t>
            </a:r>
          </a:p>
        </p:txBody>
      </p:sp>
      <p:sp>
        <p:nvSpPr>
          <p:cNvPr id="3" name="Title 2"/>
          <p:cNvSpPr>
            <a:spLocks noGrp="1"/>
          </p:cNvSpPr>
          <p:nvPr>
            <p:ph type="title"/>
          </p:nvPr>
        </p:nvSpPr>
        <p:spPr/>
        <p:txBody>
          <a:bodyPr/>
          <a:lstStyle/>
          <a:p>
            <a:r>
              <a:rPr lang="en-US" dirty="0">
                <a:ea typeface="ＭＳ Ｐゴシック" pitchFamily="34" charset="-128"/>
              </a:rPr>
              <a:t>Performance Based Assessment: </a:t>
            </a:r>
            <a:br>
              <a:rPr lang="en-US" dirty="0">
                <a:ea typeface="ＭＳ Ｐゴシック" pitchFamily="34" charset="-128"/>
              </a:rPr>
            </a:br>
            <a:r>
              <a:rPr lang="en-US" dirty="0">
                <a:ea typeface="ＭＳ Ｐゴシック" pitchFamily="34" charset="-128"/>
              </a:rPr>
              <a:t>ELA Tasks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24</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13776857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Performance Based Assessment Specifications: </a:t>
            </a:r>
            <a:r>
              <a:rPr lang="en-US" dirty="0" smtClean="0"/>
              <a:t>ELA</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25</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8" name="Content Placeholder 7"/>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15000"/>
                    </a14:imgEffect>
                    <a14:imgEffect>
                      <a14:brightnessContrast bright="3000" contrast="3000"/>
                    </a14:imgEffect>
                  </a14:imgLayer>
                </a14:imgProps>
              </a:ext>
              <a:ext uri="{28A0092B-C50C-407E-A947-70E740481C1C}">
                <a14:useLocalDpi xmlns:a14="http://schemas.microsoft.com/office/drawing/2010/main" val="0"/>
              </a:ext>
            </a:extLst>
          </a:blip>
          <a:stretch>
            <a:fillRect/>
          </a:stretch>
        </p:blipFill>
        <p:spPr>
          <a:xfrm>
            <a:off x="533400" y="1318917"/>
            <a:ext cx="7848600" cy="5158083"/>
          </a:xfrm>
        </p:spPr>
      </p:pic>
    </p:spTree>
    <p:extLst>
      <p:ext uri="{BB962C8B-B14F-4D97-AF65-F5344CB8AC3E}">
        <p14:creationId xmlns:p14="http://schemas.microsoft.com/office/powerpoint/2010/main" val="41762187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805" y="228600"/>
            <a:ext cx="8153400" cy="707886"/>
          </a:xfrm>
          <a:prstGeom prst="rect">
            <a:avLst/>
          </a:prstGeom>
        </p:spPr>
        <p:txBody>
          <a:bodyPr wrap="square">
            <a:spAutoFit/>
          </a:bodyPr>
          <a:lstStyle/>
          <a:p>
            <a:pPr algn="ctr"/>
            <a:r>
              <a:rPr lang="en-US" sz="4000" b="1" dirty="0" smtClean="0">
                <a:solidFill>
                  <a:srgbClr val="6D6F77"/>
                </a:solidFill>
                <a:latin typeface="Arial" panose="020B0604020202020204" pitchFamily="34" charset="0"/>
                <a:ea typeface="ＭＳ Ｐゴシック" pitchFamily="34" charset="-128"/>
                <a:cs typeface="Arial" panose="020B0604020202020204" pitchFamily="34" charset="0"/>
              </a:rPr>
              <a:t>ELA/Literacy Task Models</a:t>
            </a:r>
            <a:endParaRPr lang="en-US" sz="4000" b="1" dirty="0">
              <a:solidFill>
                <a:srgbClr val="6D6F77"/>
              </a:solidFill>
              <a:latin typeface="Arial" panose="020B0604020202020204" pitchFamily="34" charset="0"/>
              <a:cs typeface="Arial" panose="020B0604020202020204" pitchFamily="34" charset="0"/>
            </a:endParaRPr>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945640" y="1410190"/>
            <a:ext cx="7251729" cy="5447810"/>
          </a:xfrm>
        </p:spPr>
      </p:pic>
    </p:spTree>
    <p:extLst>
      <p:ext uri="{BB962C8B-B14F-4D97-AF65-F5344CB8AC3E}">
        <p14:creationId xmlns:p14="http://schemas.microsoft.com/office/powerpoint/2010/main" val="14851145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ELA End-of-Year Form Specifications</a:t>
            </a:r>
          </a:p>
        </p:txBody>
      </p:sp>
      <p:sp>
        <p:nvSpPr>
          <p:cNvPr id="4" name="Slide Number Placeholder 3"/>
          <p:cNvSpPr>
            <a:spLocks noGrp="1"/>
          </p:cNvSpPr>
          <p:nvPr>
            <p:ph type="sldNum" sz="quarter" idx="4"/>
          </p:nvPr>
        </p:nvSpPr>
        <p:spPr/>
        <p:txBody>
          <a:bodyPr/>
          <a:lstStyle/>
          <a:p>
            <a:fld id="{79BA4B8F-8B3F-4B52-9164-AF2CA95F68ED}" type="slidenum">
              <a:rPr lang="en-US" smtClean="0"/>
              <a:pPr/>
              <a:t>27</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8" name="Content Placeholder 7"/>
          <p:cNvPicPr>
            <a:picLocks noGrp="1" noChangeAspect="1"/>
          </p:cNvPicPr>
          <p:nvPr>
            <p:ph idx="1"/>
          </p:nvPr>
        </p:nvPicPr>
        <p:blipFill>
          <a:blip r:embed="rId3">
            <a:extLst>
              <a:ext uri="{BEBA8EAE-BF5A-486C-A8C5-ECC9F3942E4B}">
                <a14:imgProps xmlns:a14="http://schemas.microsoft.com/office/drawing/2010/main">
                  <a14:imgLayer r:embed="rId4">
                    <a14:imgEffect>
                      <a14:sharpenSoften amount="22000"/>
                    </a14:imgEffect>
                  </a14:imgLayer>
                </a14:imgProps>
              </a:ext>
              <a:ext uri="{28A0092B-C50C-407E-A947-70E740481C1C}">
                <a14:useLocalDpi xmlns:a14="http://schemas.microsoft.com/office/drawing/2010/main" val="0"/>
              </a:ext>
            </a:extLst>
          </a:blip>
          <a:stretch>
            <a:fillRect/>
          </a:stretch>
        </p:blipFill>
        <p:spPr>
          <a:xfrm>
            <a:off x="914400" y="1295400"/>
            <a:ext cx="7391400" cy="5321905"/>
          </a:xfrm>
        </p:spPr>
      </p:pic>
    </p:spTree>
    <p:extLst>
      <p:ext uri="{BB962C8B-B14F-4D97-AF65-F5344CB8AC3E}">
        <p14:creationId xmlns:p14="http://schemas.microsoft.com/office/powerpoint/2010/main" val="1013595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endParaRPr lang="en-US" dirty="0" smtClean="0"/>
          </a:p>
          <a:p>
            <a:pPr>
              <a:spcAft>
                <a:spcPts val="1200"/>
              </a:spcAft>
            </a:pPr>
            <a:r>
              <a:rPr lang="en-US" dirty="0"/>
              <a:t>Do you have any questions about the </a:t>
            </a:r>
            <a:r>
              <a:rPr lang="en-US" dirty="0" smtClean="0"/>
              <a:t>design of the PARCC tests?</a:t>
            </a:r>
            <a:endParaRPr lang="en-US" dirty="0"/>
          </a:p>
          <a:p>
            <a:pPr>
              <a:spcAft>
                <a:spcPts val="1200"/>
              </a:spcAft>
            </a:pPr>
            <a:r>
              <a:rPr lang="en-US" dirty="0"/>
              <a:t>How will you </a:t>
            </a:r>
            <a:r>
              <a:rPr lang="en-US" dirty="0" smtClean="0"/>
              <a:t>use </a:t>
            </a:r>
            <a:r>
              <a:rPr lang="en-US" dirty="0"/>
              <a:t>the </a:t>
            </a:r>
            <a:r>
              <a:rPr lang="en-US" dirty="0" smtClean="0"/>
              <a:t>design information based </a:t>
            </a:r>
            <a:r>
              <a:rPr lang="en-US" dirty="0"/>
              <a:t>on your role in the school or district? </a:t>
            </a:r>
          </a:p>
          <a:p>
            <a:pPr marL="0" indent="0">
              <a:buNone/>
            </a:pPr>
            <a:endParaRPr lang="en-US" dirty="0"/>
          </a:p>
          <a:p>
            <a:pPr marL="0" indent="0">
              <a:buNone/>
            </a:pPr>
            <a:endParaRPr lang="en-US" dirty="0"/>
          </a:p>
          <a:p>
            <a:pPr marL="0" indent="0">
              <a:buNone/>
            </a:pPr>
            <a:r>
              <a:rPr lang="en-US" sz="3000" dirty="0" smtClean="0"/>
              <a:t>More </a:t>
            </a:r>
            <a:r>
              <a:rPr lang="en-US" sz="3000" dirty="0"/>
              <a:t>information about test design can be found at </a:t>
            </a:r>
            <a:r>
              <a:rPr lang="en-US" sz="3000" dirty="0">
                <a:hlinkClick r:id="rId3"/>
              </a:rPr>
              <a:t>https://www.parcconline.org/assessment-blueprints-test-specs</a:t>
            </a:r>
            <a:r>
              <a:rPr lang="en-US" sz="3000" dirty="0"/>
              <a:t> </a:t>
            </a:r>
          </a:p>
        </p:txBody>
      </p:sp>
      <p:sp>
        <p:nvSpPr>
          <p:cNvPr id="3" name="Title 2"/>
          <p:cNvSpPr>
            <a:spLocks noGrp="1"/>
          </p:cNvSpPr>
          <p:nvPr>
            <p:ph type="title"/>
          </p:nvPr>
        </p:nvSpPr>
        <p:spPr/>
        <p:txBody>
          <a:bodyPr/>
          <a:lstStyle/>
          <a:p>
            <a:r>
              <a:rPr lang="en-US" dirty="0"/>
              <a:t>Discussion of </a:t>
            </a:r>
            <a:r>
              <a:rPr lang="en-US" dirty="0" smtClean="0"/>
              <a:t>Design</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28</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32859862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This section includes:</a:t>
            </a:r>
          </a:p>
          <a:p>
            <a:pPr marL="514350" indent="-514350">
              <a:buFont typeface="+mj-lt"/>
              <a:buAutoNum type="arabicPeriod"/>
            </a:pPr>
            <a:r>
              <a:rPr lang="en-US" dirty="0" smtClean="0"/>
              <a:t>PLD </a:t>
            </a:r>
            <a:r>
              <a:rPr lang="en-US" dirty="0" smtClean="0"/>
              <a:t>Development Information</a:t>
            </a:r>
            <a:endParaRPr lang="en-US" dirty="0" smtClean="0"/>
          </a:p>
          <a:p>
            <a:pPr marL="514350" indent="-514350">
              <a:buFont typeface="+mj-lt"/>
              <a:buAutoNum type="arabicPeriod"/>
            </a:pPr>
            <a:r>
              <a:rPr lang="en-US" dirty="0" smtClean="0"/>
              <a:t>PLD Samples for </a:t>
            </a:r>
            <a:r>
              <a:rPr lang="en-US" dirty="0" smtClean="0"/>
              <a:t>Mathematics </a:t>
            </a:r>
            <a:r>
              <a:rPr lang="en-US" dirty="0" smtClean="0"/>
              <a:t>and </a:t>
            </a:r>
            <a:r>
              <a:rPr lang="en-US" dirty="0" smtClean="0"/>
              <a:t>ELA</a:t>
            </a:r>
          </a:p>
          <a:p>
            <a:pPr marL="514350" indent="-514350">
              <a:buFont typeface="+mj-lt"/>
              <a:buAutoNum type="arabicPeriod"/>
            </a:pPr>
            <a:r>
              <a:rPr lang="en-US" dirty="0" smtClean="0"/>
              <a:t>Discussion</a:t>
            </a:r>
            <a:endParaRPr lang="en-US" dirty="0"/>
          </a:p>
        </p:txBody>
      </p:sp>
      <p:sp>
        <p:nvSpPr>
          <p:cNvPr id="3" name="Title 2"/>
          <p:cNvSpPr>
            <a:spLocks noGrp="1"/>
          </p:cNvSpPr>
          <p:nvPr>
            <p:ph type="title"/>
          </p:nvPr>
        </p:nvSpPr>
        <p:spPr/>
        <p:txBody>
          <a:bodyPr/>
          <a:lstStyle/>
          <a:p>
            <a:r>
              <a:rPr lang="en-US" dirty="0"/>
              <a:t>Performance Level Descriptors (PLDs</a:t>
            </a:r>
            <a:r>
              <a:rPr lang="en-US" dirty="0" smtClean="0"/>
              <a:t>)</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29</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264346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en-US" dirty="0" smtClean="0"/>
              <a:t>1. Introduce some </a:t>
            </a:r>
            <a:r>
              <a:rPr lang="en-US" dirty="0"/>
              <a:t>essential PARCC documents</a:t>
            </a:r>
          </a:p>
          <a:p>
            <a:pPr lvl="1"/>
            <a:r>
              <a:rPr lang="en-US" dirty="0"/>
              <a:t>Evidence statements</a:t>
            </a:r>
          </a:p>
          <a:p>
            <a:pPr lvl="1"/>
            <a:r>
              <a:rPr lang="en-US" dirty="0" smtClean="0"/>
              <a:t>Assessment </a:t>
            </a:r>
            <a:r>
              <a:rPr lang="en-US" dirty="0" smtClean="0"/>
              <a:t>Design</a:t>
            </a:r>
            <a:endParaRPr lang="en-US" dirty="0"/>
          </a:p>
          <a:p>
            <a:pPr lvl="1">
              <a:spcAft>
                <a:spcPts val="1200"/>
              </a:spcAft>
            </a:pPr>
            <a:r>
              <a:rPr lang="en-US" dirty="0"/>
              <a:t>Performance Level Descriptors</a:t>
            </a:r>
          </a:p>
          <a:p>
            <a:pPr lvl="1">
              <a:spcAft>
                <a:spcPts val="1200"/>
              </a:spcAft>
            </a:pPr>
            <a:r>
              <a:rPr lang="en-US" dirty="0"/>
              <a:t>Resources</a:t>
            </a:r>
          </a:p>
          <a:p>
            <a:pPr marL="0">
              <a:buNone/>
            </a:pPr>
            <a:r>
              <a:rPr lang="en-US" dirty="0" smtClean="0"/>
              <a:t>2. Discuss </a:t>
            </a:r>
            <a:r>
              <a:rPr lang="en-US" dirty="0"/>
              <a:t>how the documents are being used and could be used to inform assessment decisions</a:t>
            </a:r>
          </a:p>
          <a:p>
            <a:pPr marL="0" indent="0">
              <a:buNone/>
            </a:pPr>
            <a:endParaRPr lang="en-US" i="1" dirty="0">
              <a:solidFill>
                <a:srgbClr val="FF0000"/>
              </a:solidFill>
            </a:endParaRPr>
          </a:p>
          <a:p>
            <a:endParaRPr lang="en-US" dirty="0"/>
          </a:p>
        </p:txBody>
      </p:sp>
      <p:sp>
        <p:nvSpPr>
          <p:cNvPr id="3" name="Title 2"/>
          <p:cNvSpPr>
            <a:spLocks noGrp="1"/>
          </p:cNvSpPr>
          <p:nvPr>
            <p:ph type="title"/>
          </p:nvPr>
        </p:nvSpPr>
        <p:spPr/>
        <p:txBody>
          <a:bodyPr/>
          <a:lstStyle/>
          <a:p>
            <a:r>
              <a:rPr lang="en-US" dirty="0" smtClean="0"/>
              <a:t>Overview</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3</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954687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marL="0" indent="0">
              <a:buNone/>
            </a:pPr>
            <a:r>
              <a:rPr lang="en-US" sz="3600" b="1" dirty="0"/>
              <a:t>Performance Level Descriptors </a:t>
            </a:r>
            <a:r>
              <a:rPr lang="en-US" sz="3600" dirty="0"/>
              <a:t>or </a:t>
            </a:r>
            <a:r>
              <a:rPr lang="en-US" sz="3600" b="1" dirty="0"/>
              <a:t>PLDs</a:t>
            </a:r>
            <a:r>
              <a:rPr lang="en-US" sz="3600" dirty="0"/>
              <a:t> describe what students at each performance level know and can do relative to grade-level or course content standards assessed.</a:t>
            </a:r>
          </a:p>
          <a:p>
            <a:pPr marL="457200" indent="-457200"/>
            <a:r>
              <a:rPr lang="en-US" dirty="0"/>
              <a:t>capture how </a:t>
            </a:r>
            <a:r>
              <a:rPr lang="en-US" b="1" dirty="0"/>
              <a:t>all</a:t>
            </a:r>
            <a:r>
              <a:rPr lang="en-US" dirty="0"/>
              <a:t> students perform</a:t>
            </a:r>
          </a:p>
          <a:p>
            <a:pPr marL="457200" indent="-457200"/>
            <a:r>
              <a:rPr lang="en-US" dirty="0"/>
              <a:t>show understandings and skill development across the spectrum of standards and complexity levels assessed</a:t>
            </a:r>
          </a:p>
          <a:p>
            <a:pPr marL="457200" indent="-457200"/>
            <a:r>
              <a:rPr lang="en-US" b="1" dirty="0"/>
              <a:t>PARCC PLDs are in DRAFT form only</a:t>
            </a:r>
            <a:r>
              <a:rPr lang="en-US" dirty="0"/>
              <a:t> and will most certainly be altered/amended after field-testing data has been analyzed</a:t>
            </a:r>
          </a:p>
          <a:p>
            <a:pPr marL="457200" indent="-457200"/>
            <a:r>
              <a:rPr lang="en-US" b="1" dirty="0"/>
              <a:t>PARCC PLDs do NOT correlate to LEAP/iLEAP </a:t>
            </a:r>
            <a:r>
              <a:rPr lang="en-US" b="1" dirty="0" smtClean="0"/>
              <a:t>ALDs</a:t>
            </a:r>
            <a:endParaRPr lang="en-US" b="1" dirty="0"/>
          </a:p>
        </p:txBody>
      </p:sp>
      <p:sp>
        <p:nvSpPr>
          <p:cNvPr id="3" name="Title 2"/>
          <p:cNvSpPr>
            <a:spLocks noGrp="1"/>
          </p:cNvSpPr>
          <p:nvPr>
            <p:ph type="title"/>
          </p:nvPr>
        </p:nvSpPr>
        <p:spPr/>
        <p:txBody>
          <a:bodyPr/>
          <a:lstStyle/>
          <a:p>
            <a:r>
              <a:rPr lang="en-US" dirty="0"/>
              <a:t>What are Performance Level Descriptors?</a:t>
            </a:r>
          </a:p>
        </p:txBody>
      </p:sp>
      <p:sp>
        <p:nvSpPr>
          <p:cNvPr id="4" name="Slide Number Placeholder 3"/>
          <p:cNvSpPr>
            <a:spLocks noGrp="1"/>
          </p:cNvSpPr>
          <p:nvPr>
            <p:ph type="sldNum" sz="quarter" idx="4"/>
          </p:nvPr>
        </p:nvSpPr>
        <p:spPr/>
        <p:txBody>
          <a:bodyPr/>
          <a:lstStyle/>
          <a:p>
            <a:fld id="{79BA4B8F-8B3F-4B52-9164-AF2CA95F68ED}" type="slidenum">
              <a:rPr lang="en-US" smtClean="0"/>
              <a:pPr/>
              <a:t>30</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707319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sz="2200" dirty="0"/>
              <a:t>In October 2012 PARCC established 5 performance levels</a:t>
            </a:r>
          </a:p>
          <a:p>
            <a:pPr marL="640594" lvl="1" indent="-174708"/>
            <a:r>
              <a:rPr lang="en-US" sz="2200" b="1" dirty="0"/>
              <a:t>Level 5</a:t>
            </a:r>
            <a:r>
              <a:rPr lang="en-US" sz="2200" dirty="0"/>
              <a:t>: Students performing at this level demonstrate a </a:t>
            </a:r>
            <a:r>
              <a:rPr lang="en-US" sz="2200" b="1" u="sng" dirty="0"/>
              <a:t>distinguished</a:t>
            </a:r>
            <a:r>
              <a:rPr lang="en-US" sz="2200" dirty="0"/>
              <a:t> command of the knowledge, skills, and practices embodied by the Common Core State Standards assessed at their grade level.</a:t>
            </a:r>
          </a:p>
          <a:p>
            <a:pPr marL="640594" lvl="1" indent="-174708"/>
            <a:r>
              <a:rPr lang="en-US" sz="2200" b="1" dirty="0"/>
              <a:t>Level 4</a:t>
            </a:r>
            <a:r>
              <a:rPr lang="en-US" sz="2200" dirty="0"/>
              <a:t>: Students performing at this level demonstrate a </a:t>
            </a:r>
            <a:r>
              <a:rPr lang="en-US" sz="2200" b="1" u="sng" dirty="0"/>
              <a:t>strong </a:t>
            </a:r>
            <a:r>
              <a:rPr lang="en-US" sz="2200" dirty="0"/>
              <a:t>command…</a:t>
            </a:r>
          </a:p>
          <a:p>
            <a:pPr marL="640594" lvl="1" indent="-174708"/>
            <a:r>
              <a:rPr lang="en-US" sz="2200" b="1" dirty="0"/>
              <a:t>Level 3</a:t>
            </a:r>
            <a:r>
              <a:rPr lang="en-US" sz="2200" dirty="0"/>
              <a:t>: Students performing at this level demonstrate a </a:t>
            </a:r>
            <a:r>
              <a:rPr lang="en-US" sz="2200" b="1" u="sng" dirty="0"/>
              <a:t>moderate</a:t>
            </a:r>
            <a:r>
              <a:rPr lang="en-US" sz="2200" dirty="0"/>
              <a:t> command…</a:t>
            </a:r>
          </a:p>
          <a:p>
            <a:pPr marL="640594" lvl="1" indent="-174708"/>
            <a:r>
              <a:rPr lang="en-US" sz="2200" b="1" dirty="0"/>
              <a:t>Level 2</a:t>
            </a:r>
            <a:r>
              <a:rPr lang="en-US" sz="2200" dirty="0"/>
              <a:t>: Students performing at this level demonstrate a </a:t>
            </a:r>
            <a:r>
              <a:rPr lang="en-US" sz="2200" b="1" u="sng" dirty="0"/>
              <a:t>partial</a:t>
            </a:r>
            <a:r>
              <a:rPr lang="en-US" sz="2200" dirty="0"/>
              <a:t> command…</a:t>
            </a:r>
          </a:p>
          <a:p>
            <a:pPr marL="640594" lvl="1" indent="-174708"/>
            <a:r>
              <a:rPr lang="en-US" sz="2200" b="1" dirty="0"/>
              <a:t>Level 1</a:t>
            </a:r>
            <a:r>
              <a:rPr lang="en-US" sz="2200" dirty="0"/>
              <a:t>: Students performing at this level demonstrate a </a:t>
            </a:r>
            <a:r>
              <a:rPr lang="en-US" sz="2200" b="1" u="sng" dirty="0"/>
              <a:t>minimal</a:t>
            </a:r>
            <a:r>
              <a:rPr lang="en-US" sz="2200" dirty="0"/>
              <a:t> command</a:t>
            </a:r>
            <a:r>
              <a:rPr lang="en-US" sz="2200" dirty="0" smtClean="0"/>
              <a:t>…</a:t>
            </a:r>
            <a:endParaRPr lang="en-US" dirty="0"/>
          </a:p>
        </p:txBody>
      </p:sp>
      <p:sp>
        <p:nvSpPr>
          <p:cNvPr id="3" name="Title 2"/>
          <p:cNvSpPr>
            <a:spLocks noGrp="1"/>
          </p:cNvSpPr>
          <p:nvPr>
            <p:ph type="title"/>
          </p:nvPr>
        </p:nvSpPr>
        <p:spPr/>
        <p:txBody>
          <a:bodyPr/>
          <a:lstStyle/>
          <a:p>
            <a:r>
              <a:rPr lang="en-US" dirty="0"/>
              <a:t>Building on Work to Date</a:t>
            </a:r>
          </a:p>
        </p:txBody>
      </p:sp>
      <p:sp>
        <p:nvSpPr>
          <p:cNvPr id="4" name="Slide Number Placeholder 3"/>
          <p:cNvSpPr>
            <a:spLocks noGrp="1"/>
          </p:cNvSpPr>
          <p:nvPr>
            <p:ph type="sldNum" sz="quarter" idx="4"/>
          </p:nvPr>
        </p:nvSpPr>
        <p:spPr/>
        <p:txBody>
          <a:bodyPr/>
          <a:lstStyle/>
          <a:p>
            <a:fld id="{79BA4B8F-8B3F-4B52-9164-AF2CA95F68ED}" type="slidenum">
              <a:rPr lang="en-US" smtClean="0"/>
              <a:pPr/>
              <a:t>31</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994670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800600"/>
          </a:xfrm>
        </p:spPr>
        <p:txBody>
          <a:bodyPr>
            <a:normAutofit fontScale="77500" lnSpcReduction="20000"/>
          </a:bodyPr>
          <a:lstStyle/>
          <a:p>
            <a:r>
              <a:rPr lang="en-US" sz="3400" dirty="0" smtClean="0"/>
              <a:t>Communicate </a:t>
            </a:r>
            <a:r>
              <a:rPr lang="en-US" sz="3400" dirty="0"/>
              <a:t>expectations to educators about what will be necessary in grades 3-8 for students to demonstrate that they are academically prepared to engage successfully in further studies in each content area</a:t>
            </a:r>
          </a:p>
          <a:p>
            <a:r>
              <a:rPr lang="en-US" sz="3400" dirty="0"/>
              <a:t>Provide information to local educators for use in developing curricular and instructional materials</a:t>
            </a:r>
          </a:p>
          <a:p>
            <a:r>
              <a:rPr lang="en-US" sz="3400" dirty="0"/>
              <a:t>Serve as the basis for PARCC standard setting in summer 2015</a:t>
            </a:r>
          </a:p>
          <a:p>
            <a:r>
              <a:rPr lang="en-US" sz="3400" dirty="0"/>
              <a:t>Inform item and rubric development for the PARCC </a:t>
            </a:r>
            <a:r>
              <a:rPr lang="en-US" sz="3400" dirty="0" smtClean="0"/>
              <a:t>assessments</a:t>
            </a:r>
          </a:p>
          <a:p>
            <a:pPr marL="0" indent="0">
              <a:buNone/>
            </a:pPr>
            <a:endParaRPr lang="en-US" dirty="0" smtClean="0">
              <a:hlinkClick r:id="rId3"/>
            </a:endParaRPr>
          </a:p>
          <a:p>
            <a:pPr marL="0" indent="0">
              <a:buNone/>
            </a:pPr>
            <a:r>
              <a:rPr lang="en-US" dirty="0" smtClean="0">
                <a:hlinkClick r:id="rId3"/>
              </a:rPr>
              <a:t>https</a:t>
            </a:r>
            <a:r>
              <a:rPr lang="en-US" dirty="0">
                <a:hlinkClick r:id="rId3"/>
              </a:rPr>
              <a:t>://www.parcconline.org/plds</a:t>
            </a:r>
            <a:r>
              <a:rPr lang="en-US" dirty="0"/>
              <a:t> </a:t>
            </a:r>
          </a:p>
          <a:p>
            <a:pPr marL="0" indent="0">
              <a:buNone/>
            </a:pPr>
            <a:endParaRPr lang="en-US" dirty="0"/>
          </a:p>
        </p:txBody>
      </p:sp>
      <p:sp>
        <p:nvSpPr>
          <p:cNvPr id="3" name="Title 2"/>
          <p:cNvSpPr>
            <a:spLocks noGrp="1"/>
          </p:cNvSpPr>
          <p:nvPr>
            <p:ph type="title"/>
          </p:nvPr>
        </p:nvSpPr>
        <p:spPr/>
        <p:txBody>
          <a:bodyPr/>
          <a:lstStyle/>
          <a:p>
            <a:r>
              <a:rPr lang="en-US" dirty="0"/>
              <a:t>Purpose of the PLDs</a:t>
            </a:r>
          </a:p>
        </p:txBody>
      </p:sp>
      <p:sp>
        <p:nvSpPr>
          <p:cNvPr id="4" name="Slide Number Placeholder 3"/>
          <p:cNvSpPr>
            <a:spLocks noGrp="1"/>
          </p:cNvSpPr>
          <p:nvPr>
            <p:ph type="sldNum" sz="quarter" idx="4"/>
          </p:nvPr>
        </p:nvSpPr>
        <p:spPr/>
        <p:txBody>
          <a:bodyPr/>
          <a:lstStyle/>
          <a:p>
            <a:fld id="{79BA4B8F-8B3F-4B52-9164-AF2CA95F68ED}" type="slidenum">
              <a:rPr lang="en-US" smtClean="0"/>
              <a:pPr/>
              <a:t>32</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6995140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Sample Math PLDs</a:t>
            </a:r>
          </a:p>
        </p:txBody>
      </p:sp>
      <p:sp>
        <p:nvSpPr>
          <p:cNvPr id="4" name="Slide Number Placeholder 3"/>
          <p:cNvSpPr>
            <a:spLocks noGrp="1"/>
          </p:cNvSpPr>
          <p:nvPr>
            <p:ph type="sldNum" sz="quarter" idx="4"/>
          </p:nvPr>
        </p:nvSpPr>
        <p:spPr/>
        <p:txBody>
          <a:bodyPr/>
          <a:lstStyle/>
          <a:p>
            <a:fld id="{79BA4B8F-8B3F-4B52-9164-AF2CA95F68ED}" type="slidenum">
              <a:rPr lang="en-US" smtClean="0"/>
              <a:pPr/>
              <a:t>33</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3594" t="9861" r="3009" b="2079"/>
          <a:stretch/>
        </p:blipFill>
        <p:spPr bwMode="auto">
          <a:xfrm>
            <a:off x="846230" y="1295400"/>
            <a:ext cx="7518337" cy="51816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322513" cy="592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810000"/>
            <a:ext cx="865187" cy="200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787" y="838200"/>
            <a:ext cx="2462213"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0018" y="3810000"/>
            <a:ext cx="2743200"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68231" y="3847605"/>
            <a:ext cx="1090613" cy="1646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1700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71600"/>
            <a:ext cx="8229600" cy="4754563"/>
          </a:xfrm>
        </p:spPr>
        <p:txBody>
          <a:bodyPr/>
          <a:lstStyle/>
          <a:p>
            <a:pPr lvl="0"/>
            <a:r>
              <a:rPr lang="en-US" sz="2800" b="1" dirty="0">
                <a:ea typeface="Calibri"/>
                <a:cs typeface="Times New Roman"/>
              </a:rPr>
              <a:t>Three</a:t>
            </a:r>
            <a:r>
              <a:rPr lang="en-US" sz="2800" dirty="0">
                <a:ea typeface="Calibri"/>
                <a:cs typeface="Times New Roman"/>
              </a:rPr>
              <a:t> factors that determined the levels.                           (</a:t>
            </a:r>
            <a:r>
              <a:rPr lang="en-US" sz="2800" b="1" dirty="0">
                <a:ea typeface="Calibri"/>
                <a:cs typeface="Times New Roman"/>
              </a:rPr>
              <a:t>text complexity; range of accuracy; quality of evidence</a:t>
            </a:r>
            <a:r>
              <a:rPr lang="en-US" dirty="0">
                <a:ea typeface="Calibri"/>
                <a:cs typeface="Times New Roman"/>
              </a:rPr>
              <a:t>)</a:t>
            </a:r>
          </a:p>
          <a:p>
            <a:endParaRPr lang="en-US" dirty="0"/>
          </a:p>
        </p:txBody>
      </p:sp>
      <p:sp>
        <p:nvSpPr>
          <p:cNvPr id="3" name="Title 2"/>
          <p:cNvSpPr>
            <a:spLocks noGrp="1"/>
          </p:cNvSpPr>
          <p:nvPr>
            <p:ph type="title"/>
          </p:nvPr>
        </p:nvSpPr>
        <p:spPr/>
        <p:txBody>
          <a:bodyPr/>
          <a:lstStyle/>
          <a:p>
            <a:r>
              <a:rPr lang="en-US" dirty="0"/>
              <a:t>ELA Level Development</a:t>
            </a:r>
          </a:p>
        </p:txBody>
      </p:sp>
      <p:sp>
        <p:nvSpPr>
          <p:cNvPr id="4" name="Slide Number Placeholder 3"/>
          <p:cNvSpPr>
            <a:spLocks noGrp="1"/>
          </p:cNvSpPr>
          <p:nvPr>
            <p:ph type="sldNum" sz="quarter" idx="4"/>
          </p:nvPr>
        </p:nvSpPr>
        <p:spPr/>
        <p:txBody>
          <a:bodyPr/>
          <a:lstStyle/>
          <a:p>
            <a:fld id="{79BA4B8F-8B3F-4B52-9164-AF2CA95F68ED}" type="slidenum">
              <a:rPr lang="en-US" smtClean="0"/>
              <a:pPr/>
              <a:t>34</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836" y="2819400"/>
            <a:ext cx="856478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40275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Looking at the PLDs: Reading</a:t>
            </a:r>
          </a:p>
        </p:txBody>
      </p:sp>
      <p:sp>
        <p:nvSpPr>
          <p:cNvPr id="4" name="Slide Number Placeholder 3"/>
          <p:cNvSpPr>
            <a:spLocks noGrp="1"/>
          </p:cNvSpPr>
          <p:nvPr>
            <p:ph type="sldNum" sz="quarter" idx="4"/>
          </p:nvPr>
        </p:nvSpPr>
        <p:spPr/>
        <p:txBody>
          <a:bodyPr/>
          <a:lstStyle/>
          <a:p>
            <a:fld id="{79BA4B8F-8B3F-4B52-9164-AF2CA95F68ED}" type="slidenum">
              <a:rPr lang="en-US" smtClean="0"/>
              <a:pPr/>
              <a:t>35</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143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64718" y="1295400"/>
            <a:ext cx="8379282"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23010"/>
            <a:ext cx="1079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6" y="1894485"/>
            <a:ext cx="1633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81" y="3643849"/>
            <a:ext cx="17859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924" y="3272374"/>
            <a:ext cx="1079500"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800" y="6156325"/>
            <a:ext cx="3005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6357937" y="6211784"/>
            <a:ext cx="1566863"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365424" y="6211784"/>
            <a:ext cx="1987376"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0198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Looking at the PLDs: Written Expression</a:t>
            </a:r>
          </a:p>
        </p:txBody>
      </p:sp>
      <p:sp>
        <p:nvSpPr>
          <p:cNvPr id="4" name="Slide Number Placeholder 3"/>
          <p:cNvSpPr>
            <a:spLocks noGrp="1"/>
          </p:cNvSpPr>
          <p:nvPr>
            <p:ph type="sldNum" sz="quarter" idx="4"/>
          </p:nvPr>
        </p:nvSpPr>
        <p:spPr/>
        <p:txBody>
          <a:bodyPr/>
          <a:lstStyle/>
          <a:p>
            <a:fld id="{79BA4B8F-8B3F-4B52-9164-AF2CA95F68ED}" type="slidenum">
              <a:rPr lang="en-US" smtClean="0"/>
              <a:pPr/>
              <a:t>36</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1536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04938" y="1295400"/>
            <a:ext cx="8239062"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93" y="1524000"/>
            <a:ext cx="16398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23" y="2816494"/>
            <a:ext cx="17859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5888181"/>
            <a:ext cx="3005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614" y="1227427"/>
            <a:ext cx="820181" cy="29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221" y="2445019"/>
            <a:ext cx="89296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1125" y="5882481"/>
            <a:ext cx="2127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9"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0337" y="5881893"/>
            <a:ext cx="17065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8662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Looking at the PLDs: Knowledge of Language and Conventions</a:t>
            </a:r>
          </a:p>
        </p:txBody>
      </p:sp>
      <p:sp>
        <p:nvSpPr>
          <p:cNvPr id="4" name="Slide Number Placeholder 3"/>
          <p:cNvSpPr>
            <a:spLocks noGrp="1"/>
          </p:cNvSpPr>
          <p:nvPr>
            <p:ph type="sldNum" sz="quarter" idx="4"/>
          </p:nvPr>
        </p:nvSpPr>
        <p:spPr/>
        <p:txBody>
          <a:bodyPr/>
          <a:lstStyle/>
          <a:p>
            <a:fld id="{79BA4B8F-8B3F-4B52-9164-AF2CA95F68ED}" type="slidenum">
              <a:rPr lang="en-US" smtClean="0"/>
              <a:pPr/>
              <a:t>37</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3600" y="1371600"/>
            <a:ext cx="8260400" cy="3430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2" y="1752600"/>
            <a:ext cx="16335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77092"/>
            <a:ext cx="1785937"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4525962"/>
            <a:ext cx="300513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1419100"/>
            <a:ext cx="892968"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8176" y="3205617"/>
            <a:ext cx="850992"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3150" y="4525962"/>
            <a:ext cx="212725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9599" y="4525962"/>
            <a:ext cx="17065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24313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Aft>
                <a:spcPts val="1200"/>
              </a:spcAft>
            </a:pPr>
            <a:r>
              <a:rPr lang="en-US" dirty="0"/>
              <a:t>Do you have any questions about the </a:t>
            </a:r>
            <a:r>
              <a:rPr lang="en-US" dirty="0" smtClean="0"/>
              <a:t>Performance Level Descriptors?</a:t>
            </a:r>
            <a:endParaRPr lang="en-US" dirty="0"/>
          </a:p>
          <a:p>
            <a:pPr>
              <a:spcAft>
                <a:spcPts val="1200"/>
              </a:spcAft>
            </a:pPr>
            <a:r>
              <a:rPr lang="en-US" dirty="0"/>
              <a:t>How will </a:t>
            </a:r>
            <a:r>
              <a:rPr lang="en-US" dirty="0" smtClean="0"/>
              <a:t>you use the PLDs </a:t>
            </a:r>
            <a:r>
              <a:rPr lang="en-US" dirty="0"/>
              <a:t>based on your role in the school or district? </a:t>
            </a:r>
            <a:endParaRPr lang="en-US" dirty="0"/>
          </a:p>
        </p:txBody>
      </p:sp>
      <p:sp>
        <p:nvSpPr>
          <p:cNvPr id="3" name="Title 2"/>
          <p:cNvSpPr>
            <a:spLocks noGrp="1"/>
          </p:cNvSpPr>
          <p:nvPr>
            <p:ph type="title"/>
          </p:nvPr>
        </p:nvSpPr>
        <p:spPr/>
        <p:txBody>
          <a:bodyPr/>
          <a:lstStyle/>
          <a:p>
            <a:r>
              <a:rPr lang="en-US" dirty="0"/>
              <a:t>Discussion of PLDs</a:t>
            </a:r>
          </a:p>
        </p:txBody>
      </p:sp>
      <p:sp>
        <p:nvSpPr>
          <p:cNvPr id="4" name="Slide Number Placeholder 3"/>
          <p:cNvSpPr>
            <a:spLocks noGrp="1"/>
          </p:cNvSpPr>
          <p:nvPr>
            <p:ph type="sldNum" sz="quarter" idx="4"/>
          </p:nvPr>
        </p:nvSpPr>
        <p:spPr/>
        <p:txBody>
          <a:bodyPr/>
          <a:lstStyle/>
          <a:p>
            <a:fld id="{79BA4B8F-8B3F-4B52-9164-AF2CA95F68ED}" type="slidenum">
              <a:rPr lang="en-US" smtClean="0"/>
              <a:pPr/>
              <a:t>38</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1674739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smtClean="0"/>
              <a:t>This section includes:</a:t>
            </a:r>
          </a:p>
          <a:p>
            <a:pPr marL="514350" indent="-514350">
              <a:buFont typeface="+mj-lt"/>
              <a:buAutoNum type="arabicPeriod"/>
            </a:pPr>
            <a:r>
              <a:rPr lang="en-US" dirty="0" smtClean="0"/>
              <a:t>How to Access the Assessment Guides</a:t>
            </a:r>
            <a:endParaRPr lang="en-US" dirty="0" smtClean="0"/>
          </a:p>
          <a:p>
            <a:pPr marL="514350" indent="-514350">
              <a:buFont typeface="+mj-lt"/>
              <a:buAutoNum type="arabicPeriod"/>
            </a:pPr>
            <a:r>
              <a:rPr lang="en-US" dirty="0" smtClean="0"/>
              <a:t>Practice </a:t>
            </a:r>
            <a:r>
              <a:rPr lang="en-US" dirty="0" smtClean="0"/>
              <a:t>Test Links </a:t>
            </a:r>
            <a:endParaRPr lang="en-US" dirty="0" smtClean="0"/>
          </a:p>
          <a:p>
            <a:pPr marL="514350" indent="-514350">
              <a:buFont typeface="+mj-lt"/>
              <a:buAutoNum type="arabicPeriod"/>
            </a:pPr>
            <a:r>
              <a:rPr lang="en-US" dirty="0" smtClean="0"/>
              <a:t>Sample </a:t>
            </a:r>
            <a:r>
              <a:rPr lang="en-US" dirty="0" smtClean="0"/>
              <a:t>Items Information</a:t>
            </a:r>
            <a:endParaRPr lang="en-US" dirty="0"/>
          </a:p>
        </p:txBody>
      </p:sp>
      <p:sp>
        <p:nvSpPr>
          <p:cNvPr id="3" name="Title 2"/>
          <p:cNvSpPr>
            <a:spLocks noGrp="1"/>
          </p:cNvSpPr>
          <p:nvPr>
            <p:ph type="title"/>
          </p:nvPr>
        </p:nvSpPr>
        <p:spPr/>
        <p:txBody>
          <a:bodyPr/>
          <a:lstStyle/>
          <a:p>
            <a:r>
              <a:rPr lang="en-US" dirty="0" smtClean="0"/>
              <a:t>Other PARCC Resources</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39</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41499109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marL="525780" indent="-457200">
              <a:lnSpc>
                <a:spcPct val="110000"/>
              </a:lnSpc>
              <a:spcAft>
                <a:spcPts val="600"/>
              </a:spcAft>
            </a:pPr>
            <a:r>
              <a:rPr lang="en-US" b="1" dirty="0">
                <a:cs typeface="Century Gothic"/>
              </a:rPr>
              <a:t>Focus (Math): </a:t>
            </a:r>
            <a:r>
              <a:rPr lang="en-US" dirty="0">
                <a:cs typeface="Century Gothic"/>
              </a:rPr>
              <a:t>where the Standards focus, more time to master concepts at a deeper level</a:t>
            </a:r>
          </a:p>
          <a:p>
            <a:pPr marL="525780" indent="-457200">
              <a:lnSpc>
                <a:spcPct val="110000"/>
              </a:lnSpc>
              <a:spcAft>
                <a:spcPts val="600"/>
              </a:spcAft>
            </a:pPr>
            <a:r>
              <a:rPr lang="en-US" b="1" dirty="0"/>
              <a:t>Problems Worth Doing (Math)</a:t>
            </a:r>
            <a:r>
              <a:rPr lang="en-US" dirty="0"/>
              <a:t>: multi-step problems, conceptual questions, applications, and substantial procedures</a:t>
            </a:r>
          </a:p>
          <a:p>
            <a:pPr marL="525780" indent="-457200">
              <a:lnSpc>
                <a:spcPct val="110000"/>
              </a:lnSpc>
              <a:spcAft>
                <a:spcPts val="600"/>
              </a:spcAft>
            </a:pPr>
            <a:r>
              <a:rPr lang="en-US" b="1" dirty="0">
                <a:ea typeface="ＭＳ Ｐゴシック" pitchFamily="34" charset="-128"/>
              </a:rPr>
              <a:t>Texts Worth Reading (ELA)</a:t>
            </a:r>
            <a:r>
              <a:rPr lang="en-US" dirty="0">
                <a:ea typeface="ＭＳ Ｐゴシック" pitchFamily="34" charset="-128"/>
              </a:rPr>
              <a:t>: authentic texts worthy of study , not artificially produced or commissioned passages</a:t>
            </a:r>
            <a:endParaRPr lang="en-US" altLang="ja-JP" dirty="0">
              <a:ea typeface="ＭＳ Ｐゴシック" pitchFamily="34" charset="-128"/>
            </a:endParaRPr>
          </a:p>
          <a:p>
            <a:pPr marL="525463" indent="-457200">
              <a:lnSpc>
                <a:spcPct val="110000"/>
              </a:lnSpc>
            </a:pPr>
            <a:r>
              <a:rPr lang="en-US" b="1" dirty="0">
                <a:ea typeface="ＭＳ Ｐゴシック" pitchFamily="34" charset="-128"/>
              </a:rPr>
              <a:t>Questions Worth Answering (ELA)</a:t>
            </a:r>
            <a:r>
              <a:rPr lang="en-US" dirty="0">
                <a:ea typeface="ＭＳ Ｐゴシック" pitchFamily="34" charset="-128"/>
              </a:rPr>
              <a:t>: sequences of questions that draw students into deeper encounters with texts, not sets of random questions of varying </a:t>
            </a:r>
            <a:r>
              <a:rPr lang="en-US" dirty="0" smtClean="0">
                <a:ea typeface="ＭＳ Ｐゴシック" pitchFamily="34" charset="-128"/>
              </a:rPr>
              <a:t>quality</a:t>
            </a:r>
            <a:endParaRPr lang="en-US" dirty="0">
              <a:ea typeface="ＭＳ Ｐゴシック" pitchFamily="34" charset="-128"/>
            </a:endParaRPr>
          </a:p>
        </p:txBody>
      </p:sp>
      <p:sp>
        <p:nvSpPr>
          <p:cNvPr id="3" name="Title 2"/>
          <p:cNvSpPr>
            <a:spLocks noGrp="1"/>
          </p:cNvSpPr>
          <p:nvPr>
            <p:ph type="title"/>
          </p:nvPr>
        </p:nvSpPr>
        <p:spPr/>
        <p:txBody>
          <a:bodyPr/>
          <a:lstStyle/>
          <a:p>
            <a:r>
              <a:rPr lang="en-US" dirty="0">
                <a:ea typeface="ＭＳ Ｐゴシック" pitchFamily="34" charset="-128"/>
              </a:rPr>
              <a:t>PARCC</a:t>
            </a:r>
            <a:r>
              <a:rPr lang="en-US" altLang="en-US" dirty="0">
                <a:ea typeface="ＭＳ Ｐゴシック" pitchFamily="34" charset="-128"/>
              </a:rPr>
              <a:t>’</a:t>
            </a:r>
            <a:r>
              <a:rPr lang="en-US" dirty="0">
                <a:ea typeface="ＭＳ Ｐゴシック" pitchFamily="34" charset="-128"/>
              </a:rPr>
              <a:t>s Core Commitments to Assessment Quality </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4</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3573289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44" y="1295401"/>
            <a:ext cx="8961456" cy="1904999"/>
          </a:xfrm>
        </p:spPr>
        <p:txBody>
          <a:bodyPr>
            <a:normAutofit fontScale="85000" lnSpcReduction="20000"/>
          </a:bodyPr>
          <a:lstStyle/>
          <a:p>
            <a:pPr marL="0" lvl="2" indent="0">
              <a:buNone/>
            </a:pPr>
            <a:r>
              <a:rPr lang="en-US" sz="2600" dirty="0" smtClean="0">
                <a:latin typeface="+mn-lt"/>
              </a:rPr>
              <a:t>Can </a:t>
            </a:r>
            <a:r>
              <a:rPr lang="en-US" sz="2600" dirty="0">
                <a:latin typeface="+mn-lt"/>
              </a:rPr>
              <a:t>be found </a:t>
            </a:r>
            <a:r>
              <a:rPr lang="en-US" sz="2600" dirty="0" smtClean="0">
                <a:latin typeface="+mn-lt"/>
              </a:rPr>
              <a:t>at</a:t>
            </a:r>
          </a:p>
          <a:p>
            <a:pPr marL="0" lvl="2" indent="0">
              <a:buNone/>
            </a:pPr>
            <a:r>
              <a:rPr lang="en-US" dirty="0" smtClean="0">
                <a:latin typeface="+mn-lt"/>
                <a:hlinkClick r:id="rId3"/>
              </a:rPr>
              <a:t>http</a:t>
            </a:r>
            <a:r>
              <a:rPr lang="en-US" dirty="0">
                <a:latin typeface="+mn-lt"/>
                <a:hlinkClick r:id="rId3"/>
              </a:rPr>
              <a:t>://</a:t>
            </a:r>
            <a:r>
              <a:rPr lang="en-US" dirty="0" smtClean="0">
                <a:latin typeface="+mn-lt"/>
                <a:hlinkClick r:id="rId3"/>
              </a:rPr>
              <a:t>www.louisianabelieves.com/resources/classroom-support-toolbox/teacher-support-toolbox/end-of-year-assessments</a:t>
            </a:r>
            <a:endParaRPr lang="en-US" dirty="0">
              <a:latin typeface="+mn-lt"/>
            </a:endParaRPr>
          </a:p>
          <a:p>
            <a:pPr marL="342900" lvl="2" indent="-342900"/>
            <a:r>
              <a:rPr lang="en-US" dirty="0" smtClean="0">
                <a:latin typeface="+mn-lt"/>
              </a:rPr>
              <a:t>Grouped </a:t>
            </a:r>
            <a:r>
              <a:rPr lang="en-US" dirty="0">
                <a:latin typeface="+mn-lt"/>
              </a:rPr>
              <a:t>by subject, ELA or mathematics, and grade span, 3-5 or </a:t>
            </a:r>
            <a:r>
              <a:rPr lang="en-US" dirty="0" smtClean="0">
                <a:latin typeface="+mn-lt"/>
              </a:rPr>
              <a:t>6-8</a:t>
            </a:r>
          </a:p>
          <a:p>
            <a:pPr marL="342900" lvl="2" indent="-342900"/>
            <a:r>
              <a:rPr lang="en-US" dirty="0" smtClean="0">
                <a:latin typeface="+mn-lt"/>
              </a:rPr>
              <a:t>Includes </a:t>
            </a:r>
            <a:r>
              <a:rPr lang="en-US" dirty="0">
                <a:latin typeface="+mn-lt"/>
              </a:rPr>
              <a:t>information about evidence statements, test design, tasks types and functionalities, </a:t>
            </a:r>
            <a:r>
              <a:rPr lang="en-US" dirty="0" smtClean="0">
                <a:latin typeface="+mn-lt"/>
              </a:rPr>
              <a:t>item types, sample items, and </a:t>
            </a:r>
            <a:r>
              <a:rPr lang="en-US" dirty="0">
                <a:latin typeface="+mn-lt"/>
              </a:rPr>
              <a:t>administration policies</a:t>
            </a:r>
          </a:p>
          <a:p>
            <a:endParaRPr lang="en-US" dirty="0"/>
          </a:p>
        </p:txBody>
      </p:sp>
      <p:sp>
        <p:nvSpPr>
          <p:cNvPr id="3" name="Title 2"/>
          <p:cNvSpPr>
            <a:spLocks noGrp="1"/>
          </p:cNvSpPr>
          <p:nvPr>
            <p:ph type="title"/>
          </p:nvPr>
        </p:nvSpPr>
        <p:spPr/>
        <p:txBody>
          <a:bodyPr/>
          <a:lstStyle/>
          <a:p>
            <a:r>
              <a:rPr lang="en-US" dirty="0" smtClean="0"/>
              <a:t>PARCC Assessment Guide</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40</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45" y="3187181"/>
            <a:ext cx="8504255" cy="3373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5810518"/>
            <a:ext cx="1957387"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4178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1"/>
            <a:ext cx="8610600" cy="2209799"/>
          </a:xfrm>
        </p:spPr>
        <p:txBody>
          <a:bodyPr numCol="2">
            <a:normAutofit fontScale="47500" lnSpcReduction="20000"/>
          </a:bodyPr>
          <a:lstStyle/>
          <a:p>
            <a:pPr marL="0" indent="0">
              <a:buNone/>
            </a:pPr>
            <a:r>
              <a:rPr lang="en-US" sz="3800" dirty="0" smtClean="0"/>
              <a:t>Can be found in the Toolbox and at </a:t>
            </a:r>
            <a:r>
              <a:rPr lang="en-US" dirty="0" smtClean="0">
                <a:hlinkClick r:id="rId3"/>
              </a:rPr>
              <a:t>https</a:t>
            </a:r>
            <a:r>
              <a:rPr lang="en-US" dirty="0">
                <a:hlinkClick r:id="rId3"/>
              </a:rPr>
              <a:t>://www.parcconline.org/practice-tests</a:t>
            </a:r>
            <a:endParaRPr lang="en-US" dirty="0"/>
          </a:p>
          <a:p>
            <a:pPr marL="0" indent="0">
              <a:buNone/>
            </a:pPr>
            <a:r>
              <a:rPr lang="en-US" sz="3800" dirty="0" smtClean="0"/>
              <a:t>Components</a:t>
            </a:r>
            <a:r>
              <a:rPr lang="en-US" dirty="0" smtClean="0"/>
              <a:t> </a:t>
            </a:r>
            <a:endParaRPr lang="en-US" dirty="0" smtClean="0"/>
          </a:p>
          <a:p>
            <a:r>
              <a:rPr lang="en-US" sz="3400" dirty="0" smtClean="0"/>
              <a:t>PBA only (ELA)</a:t>
            </a:r>
          </a:p>
          <a:p>
            <a:r>
              <a:rPr lang="en-US" sz="3400" dirty="0" smtClean="0"/>
              <a:t>EOY</a:t>
            </a:r>
            <a:r>
              <a:rPr lang="en-US" sz="3400" dirty="0"/>
              <a:t>, only Type I (</a:t>
            </a:r>
            <a:r>
              <a:rPr lang="en-US" sz="3400" dirty="0" smtClean="0"/>
              <a:t>mathematics)</a:t>
            </a:r>
          </a:p>
          <a:p>
            <a:r>
              <a:rPr lang="en-US" sz="3400" dirty="0" smtClean="0"/>
              <a:t>EOY ELA and PBA: anticipated release in </a:t>
            </a:r>
            <a:r>
              <a:rPr lang="en-US" sz="3400" dirty="0"/>
              <a:t>fall </a:t>
            </a:r>
            <a:r>
              <a:rPr lang="en-US" sz="3400" dirty="0" smtClean="0"/>
              <a:t>2014</a:t>
            </a:r>
          </a:p>
          <a:p>
            <a:endParaRPr lang="en-US" sz="3400" dirty="0" smtClean="0"/>
          </a:p>
          <a:p>
            <a:pPr marL="0" indent="0">
              <a:buNone/>
            </a:pPr>
            <a:r>
              <a:rPr lang="en-US" sz="3800" dirty="0" smtClean="0"/>
              <a:t>Purpose</a:t>
            </a:r>
            <a:endParaRPr lang="en-US" sz="3800" dirty="0"/>
          </a:p>
          <a:p>
            <a:r>
              <a:rPr lang="en-US" sz="3400" dirty="0" smtClean="0"/>
              <a:t>Gain </a:t>
            </a:r>
            <a:r>
              <a:rPr lang="en-US" sz="3400" dirty="0"/>
              <a:t>familiarity </a:t>
            </a:r>
            <a:r>
              <a:rPr lang="en-US" sz="3400" dirty="0" smtClean="0"/>
              <a:t>with </a:t>
            </a:r>
            <a:r>
              <a:rPr lang="en-US" sz="3400" dirty="0" smtClean="0"/>
              <a:t>assessment components  and </a:t>
            </a:r>
            <a:r>
              <a:rPr lang="en-US" sz="3400" dirty="0" smtClean="0"/>
              <a:t>system functionalities </a:t>
            </a:r>
          </a:p>
          <a:p>
            <a:r>
              <a:rPr lang="en-US" sz="3400" dirty="0" smtClean="0"/>
              <a:t>See </a:t>
            </a:r>
            <a:r>
              <a:rPr lang="en-US" sz="3400" dirty="0"/>
              <a:t>sample items for </a:t>
            </a:r>
            <a:r>
              <a:rPr lang="en-US" sz="3400" dirty="0" smtClean="0"/>
              <a:t>math and ELA</a:t>
            </a:r>
          </a:p>
          <a:p>
            <a:pPr marL="0" indent="0">
              <a:buNone/>
            </a:pPr>
            <a:r>
              <a:rPr lang="en-US" sz="3800" dirty="0" smtClean="0"/>
              <a:t>Includes</a:t>
            </a:r>
          </a:p>
          <a:p>
            <a:r>
              <a:rPr lang="en-US" sz="3400" dirty="0" smtClean="0"/>
              <a:t>Variety </a:t>
            </a:r>
            <a:r>
              <a:rPr lang="en-US" sz="3400" dirty="0"/>
              <a:t>of </a:t>
            </a:r>
            <a:r>
              <a:rPr lang="en-US" sz="3400" dirty="0" smtClean="0"/>
              <a:t>technology enhanced items</a:t>
            </a:r>
            <a:endParaRPr lang="en-US" sz="3400" dirty="0" smtClean="0"/>
          </a:p>
          <a:p>
            <a:r>
              <a:rPr lang="en-US" sz="3400" dirty="0" smtClean="0"/>
              <a:t>Answer </a:t>
            </a:r>
            <a:r>
              <a:rPr lang="en-US" sz="3400" dirty="0"/>
              <a:t>key with evidence statement </a:t>
            </a:r>
            <a:r>
              <a:rPr lang="en-US" sz="3400" dirty="0" smtClean="0"/>
              <a:t>alignment</a:t>
            </a:r>
            <a:endParaRPr lang="en-US" sz="3400" dirty="0"/>
          </a:p>
        </p:txBody>
      </p:sp>
      <p:sp>
        <p:nvSpPr>
          <p:cNvPr id="3" name="Title 2"/>
          <p:cNvSpPr>
            <a:spLocks noGrp="1"/>
          </p:cNvSpPr>
          <p:nvPr>
            <p:ph type="title"/>
          </p:nvPr>
        </p:nvSpPr>
        <p:spPr/>
        <p:txBody>
          <a:bodyPr/>
          <a:lstStyle/>
          <a:p>
            <a:r>
              <a:rPr lang="en-US" dirty="0" smtClean="0"/>
              <a:t>PARCC Practice Test</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41</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399" y="3713327"/>
            <a:ext cx="7723344"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3886200" y="6019800"/>
            <a:ext cx="1957387"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5073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71600"/>
            <a:ext cx="3810000" cy="4876800"/>
          </a:xfrm>
        </p:spPr>
        <p:txBody>
          <a:bodyPr>
            <a:normAutofit fontScale="62500" lnSpcReduction="20000"/>
          </a:bodyPr>
          <a:lstStyle/>
          <a:p>
            <a:pPr marL="0" indent="0">
              <a:buNone/>
            </a:pPr>
            <a:r>
              <a:rPr lang="en-US" sz="4000" dirty="0"/>
              <a:t>Can be found </a:t>
            </a:r>
            <a:r>
              <a:rPr lang="en-US" sz="4000" dirty="0" smtClean="0"/>
              <a:t>in the Toolbox or at </a:t>
            </a:r>
            <a:r>
              <a:rPr lang="en-US" dirty="0">
                <a:hlinkClick r:id="rId3"/>
              </a:rPr>
              <a:t>https://www.parcconline.org/samples/item-task-prototypes</a:t>
            </a:r>
            <a:endParaRPr lang="en-US" dirty="0"/>
          </a:p>
          <a:p>
            <a:pPr marL="0" indent="0">
              <a:buNone/>
            </a:pPr>
            <a:endParaRPr lang="en-US" sz="4000" dirty="0" smtClean="0"/>
          </a:p>
          <a:p>
            <a:pPr marL="0" indent="0">
              <a:buNone/>
            </a:pPr>
            <a:r>
              <a:rPr lang="en-US" sz="4000" dirty="0" smtClean="0"/>
              <a:t>Purpose</a:t>
            </a:r>
            <a:endParaRPr lang="en-US" sz="4000" dirty="0" smtClean="0"/>
          </a:p>
          <a:p>
            <a:r>
              <a:rPr lang="en-US" dirty="0" smtClean="0"/>
              <a:t>To provide </a:t>
            </a:r>
            <a:r>
              <a:rPr lang="en-US" dirty="0"/>
              <a:t>guidance on PARCC assessment item development</a:t>
            </a:r>
          </a:p>
          <a:p>
            <a:r>
              <a:rPr lang="en-US" dirty="0" smtClean="0"/>
              <a:t>For </a:t>
            </a:r>
            <a:r>
              <a:rPr lang="en-US" dirty="0" smtClean="0"/>
              <a:t>math, </a:t>
            </a:r>
            <a:r>
              <a:rPr lang="en-US" dirty="0" smtClean="0"/>
              <a:t>to gain </a:t>
            </a:r>
            <a:r>
              <a:rPr lang="en-US" dirty="0"/>
              <a:t>clearer understanding of the difference between </a:t>
            </a:r>
            <a:r>
              <a:rPr lang="en-US" dirty="0" smtClean="0"/>
              <a:t>type 1, type 2, and type 3 tasks</a:t>
            </a:r>
          </a:p>
          <a:p>
            <a:r>
              <a:rPr lang="en-US" dirty="0" smtClean="0"/>
              <a:t>For ELA, to present annotated samples of different item types and tasks</a:t>
            </a:r>
            <a:endParaRPr lang="en-US" dirty="0" smtClean="0"/>
          </a:p>
          <a:p>
            <a:pPr marL="0" indent="0">
              <a:buNone/>
            </a:pPr>
            <a:endParaRPr lang="en-US" dirty="0"/>
          </a:p>
        </p:txBody>
      </p:sp>
      <p:sp>
        <p:nvSpPr>
          <p:cNvPr id="3" name="Title 2"/>
          <p:cNvSpPr>
            <a:spLocks noGrp="1"/>
          </p:cNvSpPr>
          <p:nvPr>
            <p:ph type="title"/>
          </p:nvPr>
        </p:nvSpPr>
        <p:spPr/>
        <p:txBody>
          <a:bodyPr/>
          <a:lstStyle/>
          <a:p>
            <a:r>
              <a:rPr lang="en-US" dirty="0"/>
              <a:t>PARCC Task Prototypes and Sample Items</a:t>
            </a:r>
          </a:p>
        </p:txBody>
      </p:sp>
      <p:sp>
        <p:nvSpPr>
          <p:cNvPr id="4" name="Slide Number Placeholder 3"/>
          <p:cNvSpPr>
            <a:spLocks noGrp="1"/>
          </p:cNvSpPr>
          <p:nvPr>
            <p:ph type="sldNum" sz="quarter" idx="4"/>
          </p:nvPr>
        </p:nvSpPr>
        <p:spPr/>
        <p:txBody>
          <a:bodyPr/>
          <a:lstStyle/>
          <a:p>
            <a:fld id="{79BA4B8F-8B3F-4B52-9164-AF2CA95F68ED}" type="slidenum">
              <a:rPr lang="en-US" smtClean="0"/>
              <a:pPr/>
              <a:t>42</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95400"/>
            <a:ext cx="53340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573963" y="5837238"/>
            <a:ext cx="549275"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37674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a:spcAft>
                <a:spcPts val="600"/>
              </a:spcAft>
            </a:pPr>
            <a:r>
              <a:rPr lang="en-US" sz="3600" dirty="0" smtClean="0"/>
              <a:t>What questions do you have concerning these other resources?</a:t>
            </a:r>
          </a:p>
          <a:p>
            <a:r>
              <a:rPr lang="en-US" sz="3600" dirty="0" smtClean="0"/>
              <a:t>How will you use these resources in your role in the district/school?</a:t>
            </a:r>
            <a:endParaRPr lang="en-US" sz="3600" dirty="0" smtClean="0"/>
          </a:p>
          <a:p>
            <a:pPr marL="514350" indent="-514350">
              <a:buAutoNum type="arabicPeriod"/>
            </a:pPr>
            <a:endParaRPr lang="en-US" sz="2600" i="1" dirty="0" smtClean="0">
              <a:solidFill>
                <a:srgbClr val="FF0000"/>
              </a:solidFill>
            </a:endParaRPr>
          </a:p>
          <a:p>
            <a:pPr marL="0" indent="0" algn="ctr">
              <a:buNone/>
            </a:pPr>
            <a:endParaRPr lang="en-US" sz="4000" dirty="0"/>
          </a:p>
        </p:txBody>
      </p:sp>
      <p:sp>
        <p:nvSpPr>
          <p:cNvPr id="3" name="Title 2"/>
          <p:cNvSpPr>
            <a:spLocks noGrp="1"/>
          </p:cNvSpPr>
          <p:nvPr>
            <p:ph type="title"/>
          </p:nvPr>
        </p:nvSpPr>
        <p:spPr/>
        <p:txBody>
          <a:bodyPr/>
          <a:lstStyle/>
          <a:p>
            <a:r>
              <a:rPr lang="en-US" dirty="0" smtClean="0"/>
              <a:t>Discussion of Other Resources</a:t>
            </a:r>
            <a:endParaRPr lang="en-US" sz="4000" b="1" dirty="0"/>
          </a:p>
        </p:txBody>
      </p:sp>
      <p:sp>
        <p:nvSpPr>
          <p:cNvPr id="5" name="Slide Number Placeholder 4"/>
          <p:cNvSpPr>
            <a:spLocks noGrp="1"/>
          </p:cNvSpPr>
          <p:nvPr>
            <p:ph type="sldNum" sz="quarter" idx="4"/>
          </p:nvPr>
        </p:nvSpPr>
        <p:spPr/>
        <p:txBody>
          <a:bodyPr/>
          <a:lstStyle/>
          <a:p>
            <a:fld id="{79BA4B8F-8B3F-4B52-9164-AF2CA95F68ED}" type="slidenum">
              <a:rPr lang="en-US" smtClean="0"/>
              <a:pPr/>
              <a:t>43</a:t>
            </a:fld>
            <a:endParaRPr lang="en-US" dirty="0"/>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Tree>
    <p:extLst>
      <p:ext uri="{BB962C8B-B14F-4D97-AF65-F5344CB8AC3E}">
        <p14:creationId xmlns:p14="http://schemas.microsoft.com/office/powerpoint/2010/main" val="22966989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lgn="ctr">
              <a:buNone/>
            </a:pPr>
            <a:r>
              <a:rPr lang="en-US" sz="4000" dirty="0" smtClean="0"/>
              <a:t>Which of the PARCC documents is most relevant to what you do and how can you use it to help teachers/students?</a:t>
            </a:r>
            <a:endParaRPr lang="en-US" sz="4000" dirty="0"/>
          </a:p>
          <a:p>
            <a:pPr marL="0" indent="0" algn="ctr">
              <a:spcBef>
                <a:spcPts val="1800"/>
              </a:spcBef>
              <a:buNone/>
            </a:pPr>
            <a:r>
              <a:rPr lang="en-US" sz="3900" b="1" i="1" dirty="0" smtClean="0"/>
              <a:t>Post your ideas and discuss </a:t>
            </a:r>
            <a:r>
              <a:rPr lang="en-US" sz="3900" b="1" i="1" dirty="0"/>
              <a:t>with other teachers on our </a:t>
            </a:r>
            <a:r>
              <a:rPr lang="en-US" sz="3900" b="1" i="1" dirty="0" smtClean="0"/>
              <a:t>group space at </a:t>
            </a:r>
            <a:r>
              <a:rPr lang="en-US" sz="3900" b="1" i="1" dirty="0" smtClean="0">
                <a:hlinkClick r:id="rId3"/>
              </a:rPr>
              <a:t>www.edmodo.com</a:t>
            </a:r>
            <a:r>
              <a:rPr lang="en-US" sz="3900" b="1" i="1" dirty="0" smtClean="0"/>
              <a:t>.</a:t>
            </a:r>
            <a:endParaRPr lang="en-US" sz="3900" b="1" i="1" dirty="0"/>
          </a:p>
        </p:txBody>
      </p:sp>
      <p:sp>
        <p:nvSpPr>
          <p:cNvPr id="3" name="Title 2"/>
          <p:cNvSpPr>
            <a:spLocks noGrp="1"/>
          </p:cNvSpPr>
          <p:nvPr>
            <p:ph type="title"/>
          </p:nvPr>
        </p:nvSpPr>
        <p:spPr/>
        <p:txBody>
          <a:bodyPr/>
          <a:lstStyle/>
          <a:p>
            <a:r>
              <a:rPr lang="en-US" dirty="0" smtClean="0"/>
              <a:t>Continue the conversation…</a:t>
            </a:r>
            <a:endParaRPr lang="en-US" sz="4000" b="1" dirty="0">
              <a:latin typeface="Arial" pitchFamily="34" charset="0"/>
              <a:cs typeface="Arial" pitchFamily="34" charset="0"/>
            </a:endParaRPr>
          </a:p>
        </p:txBody>
      </p:sp>
      <p:sp>
        <p:nvSpPr>
          <p:cNvPr id="5" name="Slide Number Placeholder 4"/>
          <p:cNvSpPr>
            <a:spLocks noGrp="1"/>
          </p:cNvSpPr>
          <p:nvPr>
            <p:ph type="sldNum" sz="quarter" idx="4"/>
          </p:nvPr>
        </p:nvSpPr>
        <p:spPr/>
        <p:txBody>
          <a:bodyPr/>
          <a:lstStyle/>
          <a:p>
            <a:fld id="{79BA4B8F-8B3F-4B52-9164-AF2CA95F68ED}" type="slidenum">
              <a:rPr lang="en-US" smtClean="0"/>
              <a:pPr/>
              <a:t>44</a:t>
            </a:fld>
            <a:endParaRPr lang="en-US" dirty="0"/>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Tree>
    <p:extLst>
      <p:ext uri="{BB962C8B-B14F-4D97-AF65-F5344CB8AC3E}">
        <p14:creationId xmlns:p14="http://schemas.microsoft.com/office/powerpoint/2010/main" val="28308048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600200"/>
            <a:ext cx="8305800" cy="4525963"/>
          </a:xfrm>
        </p:spPr>
        <p:txBody>
          <a:bodyPr numCol="2">
            <a:normAutofit/>
          </a:bodyPr>
          <a:lstStyle/>
          <a:p>
            <a:pPr marL="0" indent="0">
              <a:buNone/>
            </a:pPr>
            <a:r>
              <a:rPr lang="en-US" sz="2800" dirty="0" smtClean="0"/>
              <a:t>Kathy Judy,</a:t>
            </a:r>
          </a:p>
          <a:p>
            <a:pPr marL="0" indent="0">
              <a:buNone/>
            </a:pPr>
            <a:r>
              <a:rPr lang="en-US" sz="2800" dirty="0" smtClean="0"/>
              <a:t>ELA Assessment Coordinator</a:t>
            </a:r>
          </a:p>
          <a:p>
            <a:pPr marL="0" indent="0">
              <a:buNone/>
            </a:pPr>
            <a:r>
              <a:rPr lang="en-US" sz="2800" dirty="0" smtClean="0">
                <a:hlinkClick r:id="rId2"/>
              </a:rPr>
              <a:t>kathleen.judy@la.gov</a:t>
            </a:r>
            <a:r>
              <a:rPr lang="en-US" sz="2800" dirty="0" smtClean="0"/>
              <a:t>	</a:t>
            </a:r>
          </a:p>
          <a:p>
            <a:pPr marL="0" indent="0">
              <a:buNone/>
            </a:pPr>
            <a:r>
              <a:rPr lang="en-US" sz="2800" dirty="0" smtClean="0"/>
              <a:t>225-219-4514	</a:t>
            </a:r>
          </a:p>
          <a:p>
            <a:pPr marL="0" indent="0">
              <a:buNone/>
            </a:pPr>
            <a:endParaRPr lang="en-US" sz="2800" dirty="0"/>
          </a:p>
          <a:p>
            <a:pPr marL="0" indent="0">
              <a:buNone/>
            </a:pPr>
            <a:endParaRPr lang="en-US" sz="2800" dirty="0"/>
          </a:p>
          <a:p>
            <a:pPr marL="0" indent="0">
              <a:buNone/>
            </a:pPr>
            <a:endParaRPr lang="en-US" sz="2800" dirty="0" smtClean="0"/>
          </a:p>
          <a:p>
            <a:pPr marL="0" indent="0">
              <a:buNone/>
            </a:pPr>
            <a:r>
              <a:rPr lang="en-US" sz="2800" dirty="0" smtClean="0"/>
              <a:t>Michelle McAdams,</a:t>
            </a:r>
          </a:p>
          <a:p>
            <a:pPr marL="0" indent="0">
              <a:buNone/>
            </a:pPr>
            <a:r>
              <a:rPr lang="en-US" sz="2800" dirty="0" smtClean="0"/>
              <a:t>Mathematics Assessment Coordinator</a:t>
            </a:r>
          </a:p>
          <a:p>
            <a:pPr marL="0" indent="0">
              <a:buNone/>
            </a:pPr>
            <a:r>
              <a:rPr lang="en-US" sz="2800" dirty="0" smtClean="0">
                <a:hlinkClick r:id="rId3"/>
              </a:rPr>
              <a:t>michelle.mcadams@la.gov</a:t>
            </a:r>
            <a:endParaRPr lang="en-US" sz="2800" dirty="0" smtClean="0"/>
          </a:p>
          <a:p>
            <a:pPr marL="0" indent="0">
              <a:buNone/>
            </a:pPr>
            <a:r>
              <a:rPr lang="en-US" sz="2800" dirty="0" smtClean="0"/>
              <a:t>225-342-6811</a:t>
            </a:r>
            <a:endParaRPr lang="en-US" sz="2800" dirty="0"/>
          </a:p>
        </p:txBody>
      </p:sp>
      <p:sp>
        <p:nvSpPr>
          <p:cNvPr id="3" name="Title 2"/>
          <p:cNvSpPr>
            <a:spLocks noGrp="1"/>
          </p:cNvSpPr>
          <p:nvPr>
            <p:ph type="title"/>
          </p:nvPr>
        </p:nvSpPr>
        <p:spPr/>
        <p:txBody>
          <a:bodyPr/>
          <a:lstStyle/>
          <a:p>
            <a:r>
              <a:rPr lang="en-US" dirty="0" smtClean="0"/>
              <a:t>Contact Information</a:t>
            </a:r>
            <a:endParaRPr lang="en-US" dirty="0"/>
          </a:p>
        </p:txBody>
      </p:sp>
      <p:sp>
        <p:nvSpPr>
          <p:cNvPr id="4" name="Slide Number Placeholder 3"/>
          <p:cNvSpPr>
            <a:spLocks noGrp="1"/>
          </p:cNvSpPr>
          <p:nvPr>
            <p:ph type="sldNum" sz="quarter" idx="4"/>
          </p:nvPr>
        </p:nvSpPr>
        <p:spPr/>
        <p:txBody>
          <a:bodyPr/>
          <a:lstStyle/>
          <a:p>
            <a:fld id="{79BA4B8F-8B3F-4B52-9164-AF2CA95F68ED}" type="slidenum">
              <a:rPr lang="en-US" smtClean="0"/>
              <a:pPr/>
              <a:t>45</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2702158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0"/>
            <a:ext cx="8229600" cy="4648200"/>
          </a:xfrm>
          <a:solidFill>
            <a:schemeClr val="bg1"/>
          </a:solidFill>
        </p:spPr>
        <p:txBody>
          <a:bodyPr>
            <a:normAutofit/>
          </a:bodyPr>
          <a:lstStyle/>
          <a:p>
            <a:pPr marL="0" indent="0">
              <a:buNone/>
            </a:pPr>
            <a:r>
              <a:rPr lang="en-US" sz="2600" dirty="0" smtClean="0"/>
              <a:t>This section includes:</a:t>
            </a:r>
          </a:p>
          <a:p>
            <a:pPr marL="514350" indent="-514350">
              <a:buFont typeface="+mj-lt"/>
              <a:buAutoNum type="arabicPeriod"/>
            </a:pPr>
            <a:r>
              <a:rPr lang="en-US" sz="2600" dirty="0" smtClean="0"/>
              <a:t>Evidence-Centered Design </a:t>
            </a:r>
          </a:p>
          <a:p>
            <a:pPr marL="514350" indent="-514350">
              <a:buFont typeface="+mj-lt"/>
              <a:buAutoNum type="arabicPeriod"/>
            </a:pPr>
            <a:r>
              <a:rPr lang="en-US" sz="2600" dirty="0" smtClean="0"/>
              <a:t>Model Content Frameworks</a:t>
            </a:r>
          </a:p>
          <a:p>
            <a:pPr marL="514350" indent="-514350">
              <a:buFont typeface="+mj-lt"/>
              <a:buAutoNum type="arabicPeriod"/>
            </a:pPr>
            <a:r>
              <a:rPr lang="en-US" sz="2600" dirty="0" smtClean="0"/>
              <a:t>Mathematics Evidence Statements</a:t>
            </a:r>
          </a:p>
          <a:p>
            <a:pPr marL="514350" indent="-514350">
              <a:buFont typeface="+mj-lt"/>
              <a:buAutoNum type="arabicPeriod"/>
            </a:pPr>
            <a:r>
              <a:rPr lang="en-US" sz="2600" dirty="0" smtClean="0"/>
              <a:t>Reading </a:t>
            </a:r>
            <a:r>
              <a:rPr lang="en-US" sz="2600" dirty="0" smtClean="0"/>
              <a:t>ELA </a:t>
            </a:r>
            <a:r>
              <a:rPr lang="en-US" sz="2600" dirty="0" smtClean="0"/>
              <a:t>Evidence </a:t>
            </a:r>
            <a:r>
              <a:rPr lang="en-US" sz="2600" dirty="0" smtClean="0"/>
              <a:t>Tables</a:t>
            </a:r>
            <a:endParaRPr lang="en-US" sz="2600" dirty="0" smtClean="0"/>
          </a:p>
          <a:p>
            <a:pPr marL="514350" indent="-514350">
              <a:buFont typeface="+mj-lt"/>
              <a:buAutoNum type="arabicPeriod"/>
            </a:pPr>
            <a:r>
              <a:rPr lang="en-US" sz="2600" dirty="0" smtClean="0"/>
              <a:t>Instructional Uses and Discussion</a:t>
            </a:r>
          </a:p>
          <a:p>
            <a:pPr marL="514350" indent="-514350">
              <a:buAutoNum type="arabicPeriod"/>
            </a:pPr>
            <a:endParaRPr lang="en-US" sz="2600" i="1" dirty="0" smtClean="0">
              <a:solidFill>
                <a:srgbClr val="FF0000"/>
              </a:solidFill>
            </a:endParaRPr>
          </a:p>
          <a:p>
            <a:pPr marL="0" indent="0" algn="ctr">
              <a:buNone/>
            </a:pPr>
            <a:endParaRPr lang="en-US" sz="4000" dirty="0"/>
          </a:p>
        </p:txBody>
      </p:sp>
      <p:sp>
        <p:nvSpPr>
          <p:cNvPr id="3" name="Title 2"/>
          <p:cNvSpPr>
            <a:spLocks noGrp="1"/>
          </p:cNvSpPr>
          <p:nvPr>
            <p:ph type="title"/>
          </p:nvPr>
        </p:nvSpPr>
        <p:spPr/>
        <p:txBody>
          <a:bodyPr/>
          <a:lstStyle/>
          <a:p>
            <a:r>
              <a:rPr lang="en-US" dirty="0"/>
              <a:t>Evidence Statements</a:t>
            </a:r>
          </a:p>
        </p:txBody>
      </p:sp>
      <p:sp>
        <p:nvSpPr>
          <p:cNvPr id="5" name="Slide Number Placeholder 4"/>
          <p:cNvSpPr>
            <a:spLocks noGrp="1"/>
          </p:cNvSpPr>
          <p:nvPr>
            <p:ph type="sldNum" sz="quarter" idx="4"/>
          </p:nvPr>
        </p:nvSpPr>
        <p:spPr/>
        <p:txBody>
          <a:bodyPr/>
          <a:lstStyle/>
          <a:p>
            <a:fld id="{79BA4B8F-8B3F-4B52-9164-AF2CA95F68ED}" type="slidenum">
              <a:rPr lang="en-US" smtClean="0"/>
              <a:pPr/>
              <a:t>5</a:t>
            </a:fld>
            <a:endParaRPr lang="en-US" dirty="0"/>
          </a:p>
        </p:txBody>
      </p:sp>
      <p:sp>
        <p:nvSpPr>
          <p:cNvPr id="4" name="Footer Placeholder 3"/>
          <p:cNvSpPr>
            <a:spLocks noGrp="1"/>
          </p:cNvSpPr>
          <p:nvPr>
            <p:ph type="ftr" sz="quarter" idx="3"/>
          </p:nvPr>
        </p:nvSpPr>
        <p:spPr/>
        <p:txBody>
          <a:bodyPr/>
          <a:lstStyle/>
          <a:p>
            <a:r>
              <a:rPr lang="en-US" dirty="0" smtClean="0"/>
              <a:t>Louisiana Believes.</a:t>
            </a:r>
            <a:endParaRPr lang="en-US" dirty="0"/>
          </a:p>
        </p:txBody>
      </p:sp>
    </p:spTree>
    <p:extLst>
      <p:ext uri="{BB962C8B-B14F-4D97-AF65-F5344CB8AC3E}">
        <p14:creationId xmlns:p14="http://schemas.microsoft.com/office/powerpoint/2010/main" val="19690215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Evidence-Centered Design (ECD) for the PARCC Assessments</a:t>
            </a:r>
          </a:p>
        </p:txBody>
      </p:sp>
      <p:sp>
        <p:nvSpPr>
          <p:cNvPr id="4" name="Slide Number Placeholder 3"/>
          <p:cNvSpPr>
            <a:spLocks noGrp="1"/>
          </p:cNvSpPr>
          <p:nvPr>
            <p:ph type="sldNum" sz="quarter" idx="4"/>
          </p:nvPr>
        </p:nvSpPr>
        <p:spPr/>
        <p:txBody>
          <a:bodyPr/>
          <a:lstStyle/>
          <a:p>
            <a:fld id="{79BA4B8F-8B3F-4B52-9164-AF2CA95F68ED}" type="slidenum">
              <a:rPr lang="en-US" smtClean="0"/>
              <a:pPr/>
              <a:t>6</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53018898"/>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9508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Claims Driving Design:  Mathematics</a:t>
            </a:r>
          </a:p>
        </p:txBody>
      </p:sp>
      <p:sp>
        <p:nvSpPr>
          <p:cNvPr id="4" name="Slide Number Placeholder 3"/>
          <p:cNvSpPr>
            <a:spLocks noGrp="1"/>
          </p:cNvSpPr>
          <p:nvPr>
            <p:ph type="sldNum" sz="quarter" idx="4"/>
          </p:nvPr>
        </p:nvSpPr>
        <p:spPr/>
        <p:txBody>
          <a:bodyPr/>
          <a:lstStyle/>
          <a:p>
            <a:fld id="{79BA4B8F-8B3F-4B52-9164-AF2CA95F68ED}" type="slidenum">
              <a:rPr lang="en-US" smtClean="0"/>
              <a:pPr/>
              <a:t>7</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grpSp>
        <p:nvGrpSpPr>
          <p:cNvPr id="6" name="Group 5"/>
          <p:cNvGrpSpPr/>
          <p:nvPr/>
        </p:nvGrpSpPr>
        <p:grpSpPr>
          <a:xfrm>
            <a:off x="315484" y="1371600"/>
            <a:ext cx="8523716" cy="796667"/>
            <a:chOff x="5341" y="41532"/>
            <a:chExt cx="8828516" cy="1025267"/>
          </a:xfrm>
        </p:grpSpPr>
        <p:sp>
          <p:nvSpPr>
            <p:cNvPr id="7" name="Rounded Rectangle 6"/>
            <p:cNvSpPr/>
            <p:nvPr/>
          </p:nvSpPr>
          <p:spPr>
            <a:xfrm>
              <a:off x="5341" y="41532"/>
              <a:ext cx="8828516" cy="1025267"/>
            </a:xfrm>
            <a:prstGeom prst="roundRect">
              <a:avLst>
                <a:gd name="adj" fmla="val 10000"/>
              </a:avLst>
            </a:prstGeom>
            <a:ln/>
          </p:spPr>
          <p:style>
            <a:lnRef idx="1">
              <a:schemeClr val="accent5"/>
            </a:lnRef>
            <a:fillRef idx="2">
              <a:schemeClr val="accent5"/>
            </a:fillRef>
            <a:effectRef idx="1">
              <a:schemeClr val="accent5"/>
            </a:effectRef>
            <a:fontRef idx="minor">
              <a:schemeClr val="dk1"/>
            </a:fontRef>
          </p:style>
        </p:sp>
        <p:sp>
          <p:nvSpPr>
            <p:cNvPr id="8" name="Rounded Rectangle 4"/>
            <p:cNvSpPr/>
            <p:nvPr/>
          </p:nvSpPr>
          <p:spPr>
            <a:xfrm>
              <a:off x="35370" y="71562"/>
              <a:ext cx="8768458" cy="965209"/>
            </a:xfrm>
            <a:prstGeom prst="rect">
              <a:avLst/>
            </a:prstGeom>
            <a:ln/>
          </p:spPr>
          <p:style>
            <a:lnRef idx="1">
              <a:schemeClr val="accent5"/>
            </a:lnRef>
            <a:fillRef idx="2">
              <a:schemeClr val="accent5"/>
            </a:fillRef>
            <a:effectRef idx="1">
              <a:schemeClr val="accent5"/>
            </a:effectRef>
            <a:fontRef idx="minor">
              <a:schemeClr val="dk1"/>
            </a:fontRef>
          </p:style>
          <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n-US" sz="2800" kern="1200" dirty="0" smtClean="0">
                  <a:solidFill>
                    <a:schemeClr val="tx1"/>
                  </a:solidFill>
                </a:rPr>
                <a:t>Master Claim: Students are on-track or ready for college and careers </a:t>
              </a:r>
              <a:endParaRPr lang="en-US" sz="2800" kern="1200" dirty="0">
                <a:solidFill>
                  <a:schemeClr val="tx1"/>
                </a:solidFill>
              </a:endParaRPr>
            </a:p>
          </p:txBody>
        </p:sp>
      </p:grpSp>
      <p:graphicFrame>
        <p:nvGraphicFramePr>
          <p:cNvPr id="9" name="Picture Placeholder 3"/>
          <p:cNvGraphicFramePr>
            <a:graphicFrameLocks noGrp="1"/>
          </p:cNvGraphicFramePr>
          <p:nvPr>
            <p:ph idx="1"/>
            <p:extLst>
              <p:ext uri="{D42A27DB-BD31-4B8C-83A1-F6EECF244321}">
                <p14:modId xmlns:p14="http://schemas.microsoft.com/office/powerpoint/2010/main" val="3616242150"/>
              </p:ext>
            </p:extLst>
          </p:nvPr>
        </p:nvGraphicFramePr>
        <p:xfrm>
          <a:off x="81542" y="1769934"/>
          <a:ext cx="8991600" cy="5088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79478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Claims for ELA/Literacy</a:t>
            </a:r>
          </a:p>
        </p:txBody>
      </p:sp>
      <p:sp>
        <p:nvSpPr>
          <p:cNvPr id="4" name="Slide Number Placeholder 3"/>
          <p:cNvSpPr>
            <a:spLocks noGrp="1"/>
          </p:cNvSpPr>
          <p:nvPr>
            <p:ph type="sldNum" sz="quarter" idx="4"/>
          </p:nvPr>
        </p:nvSpPr>
        <p:spPr/>
        <p:txBody>
          <a:bodyPr/>
          <a:lstStyle/>
          <a:p>
            <a:fld id="{79BA4B8F-8B3F-4B52-9164-AF2CA95F68ED}" type="slidenum">
              <a:rPr lang="en-US" smtClean="0"/>
              <a:pPr/>
              <a:t>8</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graphicFrame>
        <p:nvGraphicFramePr>
          <p:cNvPr id="9" name="Content Placeholder 5"/>
          <p:cNvGraphicFramePr>
            <a:graphicFrameLocks noGrp="1"/>
          </p:cNvGraphicFramePr>
          <p:nvPr>
            <p:ph idx="1"/>
            <p:extLst>
              <p:ext uri="{D42A27DB-BD31-4B8C-83A1-F6EECF244321}">
                <p14:modId xmlns:p14="http://schemas.microsoft.com/office/powerpoint/2010/main" val="1765467074"/>
              </p:ext>
            </p:extLst>
          </p:nvPr>
        </p:nvGraphicFramePr>
        <p:xfrm>
          <a:off x="0" y="1447800"/>
          <a:ext cx="9144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47581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a:t>PARCC designed the MCF to inform evidence statement development and test design.</a:t>
            </a:r>
          </a:p>
          <a:p>
            <a:pPr marL="0" indent="0">
              <a:spcAft>
                <a:spcPts val="600"/>
              </a:spcAft>
              <a:buNone/>
            </a:pPr>
            <a:r>
              <a:rPr lang="en-US" dirty="0" smtClean="0"/>
              <a:t>It </a:t>
            </a:r>
            <a:r>
              <a:rPr lang="en-US" dirty="0"/>
              <a:t>is encouraged that teachers, instructional strategists, curriculum coordinators, et al. use the MCF in conjunction with the CCSS to inform instructional and assessment decisions for </a:t>
            </a:r>
            <a:r>
              <a:rPr lang="en-US" dirty="0" smtClean="0"/>
              <a:t>grades </a:t>
            </a:r>
            <a:r>
              <a:rPr lang="en-US" dirty="0"/>
              <a:t>3-8</a:t>
            </a:r>
            <a:r>
              <a:rPr lang="en-US" dirty="0" smtClean="0"/>
              <a:t>.</a:t>
            </a:r>
          </a:p>
          <a:p>
            <a:pPr marL="0" indent="0">
              <a:buNone/>
            </a:pPr>
            <a:r>
              <a:rPr lang="en-US" sz="2800" dirty="0" smtClean="0">
                <a:hlinkClick r:id="rId2"/>
              </a:rPr>
              <a:t>ELA Model Content Frameworks</a:t>
            </a:r>
            <a:endParaRPr lang="en-US" sz="2800" dirty="0" smtClean="0"/>
          </a:p>
          <a:p>
            <a:pPr marL="0" indent="0">
              <a:buNone/>
            </a:pPr>
            <a:r>
              <a:rPr lang="en-US" sz="2800" dirty="0" smtClean="0">
                <a:hlinkClick r:id="rId3"/>
              </a:rPr>
              <a:t>Mathematics Model Conten</a:t>
            </a:r>
            <a:r>
              <a:rPr lang="en-US" sz="2800" dirty="0" smtClean="0">
                <a:hlinkClick r:id="rId3"/>
              </a:rPr>
              <a:t>t Frameworks</a:t>
            </a:r>
            <a:endParaRPr lang="en-US" sz="2800" dirty="0"/>
          </a:p>
        </p:txBody>
      </p:sp>
      <p:sp>
        <p:nvSpPr>
          <p:cNvPr id="3" name="Title 2"/>
          <p:cNvSpPr>
            <a:spLocks noGrp="1"/>
          </p:cNvSpPr>
          <p:nvPr>
            <p:ph type="title"/>
          </p:nvPr>
        </p:nvSpPr>
        <p:spPr/>
        <p:txBody>
          <a:bodyPr/>
          <a:lstStyle/>
          <a:p>
            <a:r>
              <a:rPr lang="en-US" dirty="0"/>
              <a:t>Model Content Frameworks</a:t>
            </a:r>
          </a:p>
        </p:txBody>
      </p:sp>
      <p:sp>
        <p:nvSpPr>
          <p:cNvPr id="4" name="Slide Number Placeholder 3"/>
          <p:cNvSpPr>
            <a:spLocks noGrp="1"/>
          </p:cNvSpPr>
          <p:nvPr>
            <p:ph type="sldNum" sz="quarter" idx="4"/>
          </p:nvPr>
        </p:nvSpPr>
        <p:spPr/>
        <p:txBody>
          <a:bodyPr/>
          <a:lstStyle/>
          <a:p>
            <a:fld id="{79BA4B8F-8B3F-4B52-9164-AF2CA95F68ED}" type="slidenum">
              <a:rPr lang="en-US" smtClean="0"/>
              <a:pPr/>
              <a:t>9</a:t>
            </a:fld>
            <a:endParaRPr lang="en-US" dirty="0"/>
          </a:p>
        </p:txBody>
      </p:sp>
      <p:sp>
        <p:nvSpPr>
          <p:cNvPr id="5" name="Footer Placeholder 4"/>
          <p:cNvSpPr>
            <a:spLocks noGrp="1"/>
          </p:cNvSpPr>
          <p:nvPr>
            <p:ph type="ftr" sz="quarter" idx="3"/>
          </p:nvPr>
        </p:nvSpPr>
        <p:spPr/>
        <p:txBody>
          <a:bodyPr/>
          <a:lstStyle/>
          <a:p>
            <a:r>
              <a:rPr lang="en-US" smtClean="0"/>
              <a:t>Louisiana Believes.</a:t>
            </a:r>
            <a:endParaRPr lang="en-US" dirty="0"/>
          </a:p>
        </p:txBody>
      </p:sp>
    </p:spTree>
    <p:extLst>
      <p:ext uri="{BB962C8B-B14F-4D97-AF65-F5344CB8AC3E}">
        <p14:creationId xmlns:p14="http://schemas.microsoft.com/office/powerpoint/2010/main" val="464885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65000"/>
            <a:lumOff val="35000"/>
          </a:schemeClr>
        </a:solidFill>
        <a:ln>
          <a:noFill/>
        </a:ln>
        <a:effectLst/>
      </a:spPr>
      <a:bodyPr vert="horz" wrap="square" lIns="45714" tIns="49315" rIns="45714" bIns="49315" rtlCol="0" anchor="ctr" anchorCtr="0">
        <a:noAutofit/>
      </a:bodyPr>
      <a:lstStyle>
        <a:defPPr algn="ctr">
          <a:lnSpc>
            <a:spcPct val="90000"/>
          </a:lnSpc>
          <a:spcBef>
            <a:spcPct val="0"/>
          </a:spcBef>
          <a:defRPr b="1" dirty="0" smtClean="0">
            <a:solidFill>
              <a:schemeClr val="bg1"/>
            </a:solidFill>
            <a:latin typeface="Calibri" pitchFamily="34" charset="0"/>
            <a:cs typeface="Calibri"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6762</TotalTime>
  <Words>4446</Words>
  <Application>Microsoft Office PowerPoint</Application>
  <PresentationFormat>On-screen Show (4:3)</PresentationFormat>
  <Paragraphs>495</Paragraphs>
  <Slides>45</Slides>
  <Notes>39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Century Gothic</vt:lpstr>
      <vt:lpstr>Chalkduster</vt:lpstr>
      <vt:lpstr>ＭＳ Ｐゴシック</vt:lpstr>
      <vt:lpstr>Steinem</vt:lpstr>
      <vt:lpstr>Steinem Unicode</vt:lpstr>
      <vt:lpstr>Times New Roman</vt:lpstr>
      <vt:lpstr>Default Theme</vt:lpstr>
      <vt:lpstr>Blank</vt:lpstr>
      <vt:lpstr>PowerPoint Presentation</vt:lpstr>
      <vt:lpstr>Objectives</vt:lpstr>
      <vt:lpstr>Overview</vt:lpstr>
      <vt:lpstr>PARCC’s Core Commitments to Assessment Quality </vt:lpstr>
      <vt:lpstr>Evidence Statements</vt:lpstr>
      <vt:lpstr>Evidence-Centered Design (ECD) for the PARCC Assessments</vt:lpstr>
      <vt:lpstr>Claims Driving Design:  Mathematics</vt:lpstr>
      <vt:lpstr>Claims for ELA/Literacy</vt:lpstr>
      <vt:lpstr>Model Content Frameworks</vt:lpstr>
      <vt:lpstr>Model Content Frameworks for Mathematics</vt:lpstr>
      <vt:lpstr>Model Content Frameworks ELA/Literacy</vt:lpstr>
      <vt:lpstr>What are Evidence Statements?</vt:lpstr>
      <vt:lpstr>Evidence Statements for Mathematics</vt:lpstr>
      <vt:lpstr>Evidence Statements for Mathematics</vt:lpstr>
      <vt:lpstr>Reading an  ELA Evidence Table: Reading </vt:lpstr>
      <vt:lpstr>Reading an ELA Evidence Table: Vocabulary</vt:lpstr>
      <vt:lpstr>Reading the Writing Evidence Tables</vt:lpstr>
      <vt:lpstr>Instructional Uses of the Evidence Statements for Teachers </vt:lpstr>
      <vt:lpstr>Discussion of Evidence Statements</vt:lpstr>
      <vt:lpstr>PARCC Assessment Design </vt:lpstr>
      <vt:lpstr>PARCC Summative Assessment Design</vt:lpstr>
      <vt:lpstr>Overview of PARCC Mathematics Task Types</vt:lpstr>
      <vt:lpstr>High-level Math Blueprints</vt:lpstr>
      <vt:lpstr>Performance Based Assessment:  ELA Tasks</vt:lpstr>
      <vt:lpstr>Performance Based Assessment Specifications: ELA</vt:lpstr>
      <vt:lpstr>PowerPoint Presentation</vt:lpstr>
      <vt:lpstr>ELA End-of-Year Form Specifications</vt:lpstr>
      <vt:lpstr>Discussion of Design</vt:lpstr>
      <vt:lpstr>Performance Level Descriptors (PLDs)</vt:lpstr>
      <vt:lpstr>What are Performance Level Descriptors?</vt:lpstr>
      <vt:lpstr>Building on Work to Date</vt:lpstr>
      <vt:lpstr>Purpose of the PLDs</vt:lpstr>
      <vt:lpstr>Sample Math PLDs</vt:lpstr>
      <vt:lpstr>ELA Level Development</vt:lpstr>
      <vt:lpstr>Looking at the PLDs: Reading</vt:lpstr>
      <vt:lpstr>Looking at the PLDs: Written Expression</vt:lpstr>
      <vt:lpstr>Looking at the PLDs: Knowledge of Language and Conventions</vt:lpstr>
      <vt:lpstr>Discussion of PLDs</vt:lpstr>
      <vt:lpstr>Other PARCC Resources</vt:lpstr>
      <vt:lpstr>PARCC Assessment Guide</vt:lpstr>
      <vt:lpstr>PARCC Practice Test</vt:lpstr>
      <vt:lpstr>PARCC Task Prototypes and Sample Items</vt:lpstr>
      <vt:lpstr>Discussion of Other Resources</vt:lpstr>
      <vt:lpstr>Continue the conversation…</vt:lpstr>
      <vt:lpstr>Contact Information</vt:lpstr>
    </vt:vector>
  </TitlesOfParts>
  <Company>LDOE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Louisiana Department of Education</dc:creator>
  <cp:lastModifiedBy>deleteme2</cp:lastModifiedBy>
  <cp:revision>354</cp:revision>
  <cp:lastPrinted>2013-05-28T12:40:21Z</cp:lastPrinted>
  <dcterms:created xsi:type="dcterms:W3CDTF">2013-04-08T19:50:51Z</dcterms:created>
  <dcterms:modified xsi:type="dcterms:W3CDTF">2014-05-28T23:04:40Z</dcterms:modified>
</cp:coreProperties>
</file>