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82" r:id="rId1"/>
  </p:sldMasterIdLst>
  <p:notesMasterIdLst>
    <p:notesMasterId r:id="rId40"/>
  </p:notesMasterIdLst>
  <p:sldIdLst>
    <p:sldId id="256" r:id="rId2"/>
    <p:sldId id="323" r:id="rId3"/>
    <p:sldId id="324" r:id="rId4"/>
    <p:sldId id="285" r:id="rId5"/>
    <p:sldId id="292" r:id="rId6"/>
    <p:sldId id="311" r:id="rId7"/>
    <p:sldId id="294" r:id="rId8"/>
    <p:sldId id="313" r:id="rId9"/>
    <p:sldId id="308" r:id="rId10"/>
    <p:sldId id="338" r:id="rId11"/>
    <p:sldId id="326" r:id="rId12"/>
    <p:sldId id="257" r:id="rId13"/>
    <p:sldId id="318" r:id="rId14"/>
    <p:sldId id="337" r:id="rId15"/>
    <p:sldId id="336" r:id="rId16"/>
    <p:sldId id="321" r:id="rId17"/>
    <p:sldId id="328" r:id="rId18"/>
    <p:sldId id="329" r:id="rId19"/>
    <p:sldId id="331" r:id="rId20"/>
    <p:sldId id="295" r:id="rId21"/>
    <p:sldId id="296" r:id="rId22"/>
    <p:sldId id="297" r:id="rId23"/>
    <p:sldId id="298" r:id="rId24"/>
    <p:sldId id="312" r:id="rId25"/>
    <p:sldId id="299" r:id="rId26"/>
    <p:sldId id="300" r:id="rId27"/>
    <p:sldId id="301" r:id="rId28"/>
    <p:sldId id="309" r:id="rId29"/>
    <p:sldId id="302" r:id="rId30"/>
    <p:sldId id="319" r:id="rId31"/>
    <p:sldId id="303" r:id="rId32"/>
    <p:sldId id="307" r:id="rId33"/>
    <p:sldId id="333" r:id="rId34"/>
    <p:sldId id="315" r:id="rId35"/>
    <p:sldId id="316" r:id="rId36"/>
    <p:sldId id="334" r:id="rId37"/>
    <p:sldId id="335" r:id="rId38"/>
    <p:sldId id="290" r:id="rId39"/>
  </p:sldIdLst>
  <p:sldSz cx="9144000" cy="6858000" type="screen4x3"/>
  <p:notesSz cx="71024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ndi Anderson" initials="WA" lastIdx="5"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9A9C"/>
    <a:srgbClr val="4089C6"/>
    <a:srgbClr val="0000FF"/>
    <a:srgbClr val="7D9FC9"/>
    <a:srgbClr val="7E36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39" autoAdjust="0"/>
    <p:restoredTop sz="88639" autoAdjust="0"/>
  </p:normalViewPr>
  <p:slideViewPr>
    <p:cSldViewPr>
      <p:cViewPr>
        <p:scale>
          <a:sx n="90" d="100"/>
          <a:sy n="90" d="100"/>
        </p:scale>
        <p:origin x="-1776" y="-312"/>
      </p:cViewPr>
      <p:guideLst>
        <p:guide orient="horz" pos="2160"/>
        <p:guide pos="2880"/>
      </p:guideLst>
    </p:cSldViewPr>
  </p:slideViewPr>
  <p:outlineViewPr>
    <p:cViewPr>
      <p:scale>
        <a:sx n="33" d="100"/>
        <a:sy n="33" d="100"/>
      </p:scale>
      <p:origin x="0" y="-3228"/>
    </p:cViewPr>
  </p:outlineViewPr>
  <p:notesTextViewPr>
    <p:cViewPr>
      <p:scale>
        <a:sx n="3" d="2"/>
        <a:sy n="3" d="2"/>
      </p:scale>
      <p:origin x="0" y="0"/>
    </p:cViewPr>
  </p:notesTextViewPr>
  <p:sorterViewPr>
    <p:cViewPr varScale="1">
      <p:scale>
        <a:sx n="1" d="1"/>
        <a:sy n="1" d="1"/>
      </p:scale>
      <p:origin x="0" y="2604"/>
    </p:cViewPr>
  </p:sorterViewPr>
  <p:notesViewPr>
    <p:cSldViewPr>
      <p:cViewPr>
        <p:scale>
          <a:sx n="85" d="100"/>
          <a:sy n="85" d="100"/>
        </p:scale>
        <p:origin x="-1884" y="-72"/>
      </p:cViewPr>
      <p:guideLst>
        <p:guide orient="horz" pos="2951"/>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0B629D-987D-4BD7-9749-1B5F672BCE74}" type="doc">
      <dgm:prSet loTypeId="urn:microsoft.com/office/officeart/2009/3/layout/IncreasingArrowsProcess" loCatId="process" qsTypeId="urn:microsoft.com/office/officeart/2005/8/quickstyle/simple1" qsCatId="simple" csTypeId="urn:microsoft.com/office/officeart/2005/8/colors/accent5_4" csCatId="accent5" phldr="1"/>
      <dgm:spPr/>
      <dgm:t>
        <a:bodyPr/>
        <a:lstStyle/>
        <a:p>
          <a:endParaRPr lang="en-US"/>
        </a:p>
      </dgm:t>
    </dgm:pt>
    <dgm:pt modelId="{DA077ACC-B8D0-42BB-9D8F-6B42596C6721}">
      <dgm:prSet phldrT="[Text]"/>
      <dgm:spPr/>
      <dgm:t>
        <a:bodyPr/>
        <a:lstStyle/>
        <a:p>
          <a:r>
            <a:rPr lang="en-US" b="1" dirty="0" smtClean="0"/>
            <a:t>Claims (Model Content Frameworks)</a:t>
          </a:r>
          <a:endParaRPr lang="en-US" b="1" dirty="0"/>
        </a:p>
      </dgm:t>
    </dgm:pt>
    <dgm:pt modelId="{01BC375E-157F-4E2F-A40C-86802D4BE3C7}" type="parTrans" cxnId="{F4368C0B-ABD5-4A7D-8826-8254419E9679}">
      <dgm:prSet/>
      <dgm:spPr/>
      <dgm:t>
        <a:bodyPr/>
        <a:lstStyle/>
        <a:p>
          <a:endParaRPr lang="en-US"/>
        </a:p>
      </dgm:t>
    </dgm:pt>
    <dgm:pt modelId="{9B8F4C3D-DDD3-4808-A631-27E9D382FD29}" type="sibTrans" cxnId="{F4368C0B-ABD5-4A7D-8826-8254419E9679}">
      <dgm:prSet/>
      <dgm:spPr/>
      <dgm:t>
        <a:bodyPr/>
        <a:lstStyle/>
        <a:p>
          <a:endParaRPr lang="en-US"/>
        </a:p>
      </dgm:t>
    </dgm:pt>
    <dgm:pt modelId="{D7980A55-6845-4B37-AD4F-EA15D5F3D58D}">
      <dgm:prSet phldrT="[Text]"/>
      <dgm:spPr/>
      <dgm:t>
        <a:bodyPr anchor="ctr"/>
        <a:lstStyle/>
        <a:p>
          <a:r>
            <a:rPr lang="en-US" dirty="0" smtClean="0"/>
            <a:t>Design begins with the inferences (</a:t>
          </a:r>
          <a:r>
            <a:rPr lang="en-US" b="1" dirty="0" smtClean="0"/>
            <a:t>claims</a:t>
          </a:r>
          <a:r>
            <a:rPr lang="en-US" dirty="0" smtClean="0"/>
            <a:t>) we want to make about students. These are identified in the MCFs.</a:t>
          </a:r>
          <a:endParaRPr lang="en-US" b="1" dirty="0"/>
        </a:p>
      </dgm:t>
    </dgm:pt>
    <dgm:pt modelId="{87E3F395-3599-4C54-A850-0EF66637AEED}" type="parTrans" cxnId="{97F45988-5328-49C6-8B5D-64A0B5E7D777}">
      <dgm:prSet/>
      <dgm:spPr/>
      <dgm:t>
        <a:bodyPr/>
        <a:lstStyle/>
        <a:p>
          <a:endParaRPr lang="en-US"/>
        </a:p>
      </dgm:t>
    </dgm:pt>
    <dgm:pt modelId="{518AF7A5-BD96-4617-9254-83BC229B4D69}" type="sibTrans" cxnId="{97F45988-5328-49C6-8B5D-64A0B5E7D777}">
      <dgm:prSet/>
      <dgm:spPr/>
      <dgm:t>
        <a:bodyPr/>
        <a:lstStyle/>
        <a:p>
          <a:endParaRPr lang="en-US"/>
        </a:p>
      </dgm:t>
    </dgm:pt>
    <dgm:pt modelId="{3307627D-A544-4BDF-8BC7-11CB2095EDAA}">
      <dgm:prSet phldrT="[Text]"/>
      <dgm:spPr/>
      <dgm:t>
        <a:bodyPr/>
        <a:lstStyle/>
        <a:p>
          <a:r>
            <a:rPr lang="en-US" b="1" dirty="0" smtClean="0"/>
            <a:t>Evidence</a:t>
          </a:r>
          <a:endParaRPr lang="en-US" b="1" dirty="0"/>
        </a:p>
      </dgm:t>
    </dgm:pt>
    <dgm:pt modelId="{55D7C618-5302-4696-9833-E928647C0651}" type="parTrans" cxnId="{4BA63B63-7471-4C2E-8564-745AEBF38CE1}">
      <dgm:prSet/>
      <dgm:spPr/>
      <dgm:t>
        <a:bodyPr/>
        <a:lstStyle/>
        <a:p>
          <a:endParaRPr lang="en-US"/>
        </a:p>
      </dgm:t>
    </dgm:pt>
    <dgm:pt modelId="{85E02606-CFE0-437C-8BFD-58065949F60B}" type="sibTrans" cxnId="{4BA63B63-7471-4C2E-8564-745AEBF38CE1}">
      <dgm:prSet/>
      <dgm:spPr/>
      <dgm:t>
        <a:bodyPr/>
        <a:lstStyle/>
        <a:p>
          <a:endParaRPr lang="en-US"/>
        </a:p>
      </dgm:t>
    </dgm:pt>
    <dgm:pt modelId="{6B2DBE5A-AA1D-44AB-BBB8-B1938EB1DACB}">
      <dgm:prSet phldrT="[Text]"/>
      <dgm:spPr/>
      <dgm:t>
        <a:bodyPr anchor="t"/>
        <a:lstStyle/>
        <a:p>
          <a:r>
            <a:rPr lang="en-US" dirty="0" smtClean="0"/>
            <a:t>In order to support </a:t>
          </a:r>
          <a:r>
            <a:rPr lang="en-US" b="1" dirty="0" smtClean="0"/>
            <a:t>claims</a:t>
          </a:r>
          <a:r>
            <a:rPr lang="en-US" dirty="0" smtClean="0"/>
            <a:t>, we must gather </a:t>
          </a:r>
          <a:r>
            <a:rPr lang="en-US" b="1" dirty="0" smtClean="0"/>
            <a:t>evidence</a:t>
          </a:r>
          <a:endParaRPr lang="en-US" b="1" dirty="0"/>
        </a:p>
      </dgm:t>
    </dgm:pt>
    <dgm:pt modelId="{2B288B95-010F-4DDC-BDC6-657CB9045028}" type="parTrans" cxnId="{8C0E8F3E-1138-4A71-B2EC-8B9D82672952}">
      <dgm:prSet/>
      <dgm:spPr/>
      <dgm:t>
        <a:bodyPr/>
        <a:lstStyle/>
        <a:p>
          <a:endParaRPr lang="en-US"/>
        </a:p>
      </dgm:t>
    </dgm:pt>
    <dgm:pt modelId="{D4748A7C-5FFF-46CA-A0FE-A9061F7C15DE}" type="sibTrans" cxnId="{8C0E8F3E-1138-4A71-B2EC-8B9D82672952}">
      <dgm:prSet/>
      <dgm:spPr/>
      <dgm:t>
        <a:bodyPr/>
        <a:lstStyle/>
        <a:p>
          <a:endParaRPr lang="en-US"/>
        </a:p>
      </dgm:t>
    </dgm:pt>
    <dgm:pt modelId="{D7711AE0-B610-483F-A123-FC012B26936C}">
      <dgm:prSet phldrT="[Text]"/>
      <dgm:spPr/>
      <dgm:t>
        <a:bodyPr/>
        <a:lstStyle/>
        <a:p>
          <a:r>
            <a:rPr lang="en-US" b="1" dirty="0" smtClean="0"/>
            <a:t>Tasks</a:t>
          </a:r>
          <a:endParaRPr lang="en-US" b="1" dirty="0"/>
        </a:p>
      </dgm:t>
    </dgm:pt>
    <dgm:pt modelId="{1F26B121-5155-4564-89EB-34DC95854C4B}" type="parTrans" cxnId="{BEB0D9D8-171F-4D05-A68E-94C0EBE96262}">
      <dgm:prSet/>
      <dgm:spPr/>
      <dgm:t>
        <a:bodyPr/>
        <a:lstStyle/>
        <a:p>
          <a:endParaRPr lang="en-US"/>
        </a:p>
      </dgm:t>
    </dgm:pt>
    <dgm:pt modelId="{297F3185-AC1B-4138-A461-5453A46B6F18}" type="sibTrans" cxnId="{BEB0D9D8-171F-4D05-A68E-94C0EBE96262}">
      <dgm:prSet/>
      <dgm:spPr/>
      <dgm:t>
        <a:bodyPr/>
        <a:lstStyle/>
        <a:p>
          <a:endParaRPr lang="en-US"/>
        </a:p>
      </dgm:t>
    </dgm:pt>
    <dgm:pt modelId="{627BFEC4-9C0D-4751-A199-BBD480289CC5}">
      <dgm:prSet phldrT="[Text]"/>
      <dgm:spPr/>
      <dgm:t>
        <a:bodyPr anchor="t"/>
        <a:lstStyle/>
        <a:p>
          <a:r>
            <a:rPr lang="en-US" b="1" dirty="0" smtClean="0"/>
            <a:t>Tasks</a:t>
          </a:r>
          <a:r>
            <a:rPr lang="en-US" dirty="0" smtClean="0"/>
            <a:t> are designed to elicit specific </a:t>
          </a:r>
          <a:r>
            <a:rPr lang="en-US" b="1" dirty="0" smtClean="0"/>
            <a:t>evidence</a:t>
          </a:r>
          <a:r>
            <a:rPr lang="en-US" dirty="0" smtClean="0"/>
            <a:t> from students in support of </a:t>
          </a:r>
          <a:r>
            <a:rPr lang="en-US" b="1" dirty="0" smtClean="0"/>
            <a:t>claims</a:t>
          </a:r>
          <a:endParaRPr lang="en-US" b="1" dirty="0"/>
        </a:p>
      </dgm:t>
    </dgm:pt>
    <dgm:pt modelId="{A62359AC-58CE-4D04-8FAE-381C78B72332}" type="parTrans" cxnId="{7AB1F8A1-0054-4776-B147-8C8444CCFB73}">
      <dgm:prSet/>
      <dgm:spPr/>
      <dgm:t>
        <a:bodyPr/>
        <a:lstStyle/>
        <a:p>
          <a:endParaRPr lang="en-US"/>
        </a:p>
      </dgm:t>
    </dgm:pt>
    <dgm:pt modelId="{0007151C-BAAC-4401-AB49-6E957F1FC4DC}" type="sibTrans" cxnId="{7AB1F8A1-0054-4776-B147-8C8444CCFB73}">
      <dgm:prSet/>
      <dgm:spPr/>
      <dgm:t>
        <a:bodyPr/>
        <a:lstStyle/>
        <a:p>
          <a:endParaRPr lang="en-US"/>
        </a:p>
      </dgm:t>
    </dgm:pt>
    <dgm:pt modelId="{1BFBA0F0-62FE-43EA-AC91-0BFC7286F9DD}" type="pres">
      <dgm:prSet presAssocID="{D30B629D-987D-4BD7-9749-1B5F672BCE74}" presName="Name0" presStyleCnt="0">
        <dgm:presLayoutVars>
          <dgm:chMax val="5"/>
          <dgm:chPref val="5"/>
          <dgm:dir/>
          <dgm:animLvl val="lvl"/>
        </dgm:presLayoutVars>
      </dgm:prSet>
      <dgm:spPr/>
      <dgm:t>
        <a:bodyPr/>
        <a:lstStyle/>
        <a:p>
          <a:endParaRPr lang="en-US"/>
        </a:p>
      </dgm:t>
    </dgm:pt>
    <dgm:pt modelId="{BFEB0D77-0EA5-4605-A3CD-74E4AD61B38E}" type="pres">
      <dgm:prSet presAssocID="{DA077ACC-B8D0-42BB-9D8F-6B42596C6721}" presName="parentText1" presStyleLbl="node1" presStyleIdx="0" presStyleCnt="3">
        <dgm:presLayoutVars>
          <dgm:chMax/>
          <dgm:chPref val="3"/>
          <dgm:bulletEnabled val="1"/>
        </dgm:presLayoutVars>
      </dgm:prSet>
      <dgm:spPr/>
      <dgm:t>
        <a:bodyPr/>
        <a:lstStyle/>
        <a:p>
          <a:endParaRPr lang="en-US"/>
        </a:p>
      </dgm:t>
    </dgm:pt>
    <dgm:pt modelId="{11E8CAF6-AF83-4EE1-827E-6789C9FD1939}" type="pres">
      <dgm:prSet presAssocID="{DA077ACC-B8D0-42BB-9D8F-6B42596C6721}" presName="childText1" presStyleLbl="solidAlignAcc1" presStyleIdx="0" presStyleCnt="3" custLinFactNeighborX="930" custLinFactNeighborY="-1770">
        <dgm:presLayoutVars>
          <dgm:chMax val="0"/>
          <dgm:chPref val="0"/>
          <dgm:bulletEnabled val="1"/>
        </dgm:presLayoutVars>
      </dgm:prSet>
      <dgm:spPr/>
      <dgm:t>
        <a:bodyPr/>
        <a:lstStyle/>
        <a:p>
          <a:endParaRPr lang="en-US"/>
        </a:p>
      </dgm:t>
    </dgm:pt>
    <dgm:pt modelId="{02663B59-437D-4503-9D2C-C5B9A55361EF}" type="pres">
      <dgm:prSet presAssocID="{3307627D-A544-4BDF-8BC7-11CB2095EDAA}" presName="parentText2" presStyleLbl="node1" presStyleIdx="1" presStyleCnt="3" custLinFactNeighborX="134" custLinFactNeighborY="9339">
        <dgm:presLayoutVars>
          <dgm:chMax/>
          <dgm:chPref val="3"/>
          <dgm:bulletEnabled val="1"/>
        </dgm:presLayoutVars>
      </dgm:prSet>
      <dgm:spPr/>
      <dgm:t>
        <a:bodyPr/>
        <a:lstStyle/>
        <a:p>
          <a:endParaRPr lang="en-US"/>
        </a:p>
      </dgm:t>
    </dgm:pt>
    <dgm:pt modelId="{F159314B-82E7-4763-A308-0D3FAA041FE2}" type="pres">
      <dgm:prSet presAssocID="{3307627D-A544-4BDF-8BC7-11CB2095EDAA}" presName="childText2" presStyleLbl="solidAlignAcc1" presStyleIdx="1" presStyleCnt="3" custScaleY="93308" custLinFactNeighborX="709" custLinFactNeighborY="-3089">
        <dgm:presLayoutVars>
          <dgm:chMax val="0"/>
          <dgm:chPref val="0"/>
          <dgm:bulletEnabled val="1"/>
        </dgm:presLayoutVars>
      </dgm:prSet>
      <dgm:spPr/>
      <dgm:t>
        <a:bodyPr/>
        <a:lstStyle/>
        <a:p>
          <a:endParaRPr lang="en-US"/>
        </a:p>
      </dgm:t>
    </dgm:pt>
    <dgm:pt modelId="{9698BA3F-BAD6-42FB-BF42-3723FC86170B}" type="pres">
      <dgm:prSet presAssocID="{D7711AE0-B610-483F-A123-FC012B26936C}" presName="parentText3" presStyleLbl="node1" presStyleIdx="2" presStyleCnt="3" custLinFactNeighborX="64" custLinFactNeighborY="19450">
        <dgm:presLayoutVars>
          <dgm:chMax/>
          <dgm:chPref val="3"/>
          <dgm:bulletEnabled val="1"/>
        </dgm:presLayoutVars>
      </dgm:prSet>
      <dgm:spPr/>
      <dgm:t>
        <a:bodyPr/>
        <a:lstStyle/>
        <a:p>
          <a:endParaRPr lang="en-US"/>
        </a:p>
      </dgm:t>
    </dgm:pt>
    <dgm:pt modelId="{22DA3D28-D7AC-457F-9302-3331A391A8AE}" type="pres">
      <dgm:prSet presAssocID="{D7711AE0-B610-483F-A123-FC012B26936C}" presName="childText3" presStyleLbl="solidAlignAcc1" presStyleIdx="2" presStyleCnt="3" custScaleY="86922" custLinFactNeighborX="489" custLinFactNeighborY="2318">
        <dgm:presLayoutVars>
          <dgm:chMax val="0"/>
          <dgm:chPref val="0"/>
          <dgm:bulletEnabled val="1"/>
        </dgm:presLayoutVars>
      </dgm:prSet>
      <dgm:spPr/>
      <dgm:t>
        <a:bodyPr/>
        <a:lstStyle/>
        <a:p>
          <a:endParaRPr lang="en-US"/>
        </a:p>
      </dgm:t>
    </dgm:pt>
  </dgm:ptLst>
  <dgm:cxnLst>
    <dgm:cxn modelId="{4BA63B63-7471-4C2E-8564-745AEBF38CE1}" srcId="{D30B629D-987D-4BD7-9749-1B5F672BCE74}" destId="{3307627D-A544-4BDF-8BC7-11CB2095EDAA}" srcOrd="1" destOrd="0" parTransId="{55D7C618-5302-4696-9833-E928647C0651}" sibTransId="{85E02606-CFE0-437C-8BFD-58065949F60B}"/>
    <dgm:cxn modelId="{8C0E8F3E-1138-4A71-B2EC-8B9D82672952}" srcId="{3307627D-A544-4BDF-8BC7-11CB2095EDAA}" destId="{6B2DBE5A-AA1D-44AB-BBB8-B1938EB1DACB}" srcOrd="0" destOrd="0" parTransId="{2B288B95-010F-4DDC-BDC6-657CB9045028}" sibTransId="{D4748A7C-5FFF-46CA-A0FE-A9061F7C15DE}"/>
    <dgm:cxn modelId="{A70DCCC0-F04D-4B85-8652-934A579DB4F4}" type="presOf" srcId="{DA077ACC-B8D0-42BB-9D8F-6B42596C6721}" destId="{BFEB0D77-0EA5-4605-A3CD-74E4AD61B38E}" srcOrd="0" destOrd="0" presId="urn:microsoft.com/office/officeart/2009/3/layout/IncreasingArrowsProcess"/>
    <dgm:cxn modelId="{B1A17446-552B-494F-B8A4-F473CB799523}" type="presOf" srcId="{D7980A55-6845-4B37-AD4F-EA15D5F3D58D}" destId="{11E8CAF6-AF83-4EE1-827E-6789C9FD1939}" srcOrd="0" destOrd="0" presId="urn:microsoft.com/office/officeart/2009/3/layout/IncreasingArrowsProcess"/>
    <dgm:cxn modelId="{76899EFD-730D-4D9C-A7B1-D4AAEB822B6D}" type="presOf" srcId="{627BFEC4-9C0D-4751-A199-BBD480289CC5}" destId="{22DA3D28-D7AC-457F-9302-3331A391A8AE}" srcOrd="0" destOrd="0" presId="urn:microsoft.com/office/officeart/2009/3/layout/IncreasingArrowsProcess"/>
    <dgm:cxn modelId="{45713CC0-8226-49F6-98C9-032BD16E87C7}" type="presOf" srcId="{D7711AE0-B610-483F-A123-FC012B26936C}" destId="{9698BA3F-BAD6-42FB-BF42-3723FC86170B}" srcOrd="0" destOrd="0" presId="urn:microsoft.com/office/officeart/2009/3/layout/IncreasingArrowsProcess"/>
    <dgm:cxn modelId="{F4368C0B-ABD5-4A7D-8826-8254419E9679}" srcId="{D30B629D-987D-4BD7-9749-1B5F672BCE74}" destId="{DA077ACC-B8D0-42BB-9D8F-6B42596C6721}" srcOrd="0" destOrd="0" parTransId="{01BC375E-157F-4E2F-A40C-86802D4BE3C7}" sibTransId="{9B8F4C3D-DDD3-4808-A631-27E9D382FD29}"/>
    <dgm:cxn modelId="{8BB5841D-A9CF-4DB5-A317-92EEFF9A75FD}" type="presOf" srcId="{D30B629D-987D-4BD7-9749-1B5F672BCE74}" destId="{1BFBA0F0-62FE-43EA-AC91-0BFC7286F9DD}" srcOrd="0" destOrd="0" presId="urn:microsoft.com/office/officeart/2009/3/layout/IncreasingArrowsProcess"/>
    <dgm:cxn modelId="{97F45988-5328-49C6-8B5D-64A0B5E7D777}" srcId="{DA077ACC-B8D0-42BB-9D8F-6B42596C6721}" destId="{D7980A55-6845-4B37-AD4F-EA15D5F3D58D}" srcOrd="0" destOrd="0" parTransId="{87E3F395-3599-4C54-A850-0EF66637AEED}" sibTransId="{518AF7A5-BD96-4617-9254-83BC229B4D69}"/>
    <dgm:cxn modelId="{35FC0D9F-AFE2-430E-8C4A-9199D1421976}" type="presOf" srcId="{3307627D-A544-4BDF-8BC7-11CB2095EDAA}" destId="{02663B59-437D-4503-9D2C-C5B9A55361EF}" srcOrd="0" destOrd="0" presId="urn:microsoft.com/office/officeart/2009/3/layout/IncreasingArrowsProcess"/>
    <dgm:cxn modelId="{11B62475-3F41-45E8-A764-821B556CD917}" type="presOf" srcId="{6B2DBE5A-AA1D-44AB-BBB8-B1938EB1DACB}" destId="{F159314B-82E7-4763-A308-0D3FAA041FE2}" srcOrd="0" destOrd="0" presId="urn:microsoft.com/office/officeart/2009/3/layout/IncreasingArrowsProcess"/>
    <dgm:cxn modelId="{BEB0D9D8-171F-4D05-A68E-94C0EBE96262}" srcId="{D30B629D-987D-4BD7-9749-1B5F672BCE74}" destId="{D7711AE0-B610-483F-A123-FC012B26936C}" srcOrd="2" destOrd="0" parTransId="{1F26B121-5155-4564-89EB-34DC95854C4B}" sibTransId="{297F3185-AC1B-4138-A461-5453A46B6F18}"/>
    <dgm:cxn modelId="{7AB1F8A1-0054-4776-B147-8C8444CCFB73}" srcId="{D7711AE0-B610-483F-A123-FC012B26936C}" destId="{627BFEC4-9C0D-4751-A199-BBD480289CC5}" srcOrd="0" destOrd="0" parTransId="{A62359AC-58CE-4D04-8FAE-381C78B72332}" sibTransId="{0007151C-BAAC-4401-AB49-6E957F1FC4DC}"/>
    <dgm:cxn modelId="{56DFF611-A736-4285-9F80-195D184C4910}" type="presParOf" srcId="{1BFBA0F0-62FE-43EA-AC91-0BFC7286F9DD}" destId="{BFEB0D77-0EA5-4605-A3CD-74E4AD61B38E}" srcOrd="0" destOrd="0" presId="urn:microsoft.com/office/officeart/2009/3/layout/IncreasingArrowsProcess"/>
    <dgm:cxn modelId="{152BB8D4-74D7-492E-A908-3F8FF68BAEE8}" type="presParOf" srcId="{1BFBA0F0-62FE-43EA-AC91-0BFC7286F9DD}" destId="{11E8CAF6-AF83-4EE1-827E-6789C9FD1939}" srcOrd="1" destOrd="0" presId="urn:microsoft.com/office/officeart/2009/3/layout/IncreasingArrowsProcess"/>
    <dgm:cxn modelId="{F77E53D3-8693-4DF5-8157-C3B0ECEF46E2}" type="presParOf" srcId="{1BFBA0F0-62FE-43EA-AC91-0BFC7286F9DD}" destId="{02663B59-437D-4503-9D2C-C5B9A55361EF}" srcOrd="2" destOrd="0" presId="urn:microsoft.com/office/officeart/2009/3/layout/IncreasingArrowsProcess"/>
    <dgm:cxn modelId="{22DEAF6B-455E-44B7-AB6F-9CF077C909D9}" type="presParOf" srcId="{1BFBA0F0-62FE-43EA-AC91-0BFC7286F9DD}" destId="{F159314B-82E7-4763-A308-0D3FAA041FE2}" srcOrd="3" destOrd="0" presId="urn:microsoft.com/office/officeart/2009/3/layout/IncreasingArrowsProcess"/>
    <dgm:cxn modelId="{E3691A65-7EF3-4BFE-9133-8BA826C037DB}" type="presParOf" srcId="{1BFBA0F0-62FE-43EA-AC91-0BFC7286F9DD}" destId="{9698BA3F-BAD6-42FB-BF42-3723FC86170B}" srcOrd="4" destOrd="0" presId="urn:microsoft.com/office/officeart/2009/3/layout/IncreasingArrowsProcess"/>
    <dgm:cxn modelId="{BDABCE5F-A887-4141-BB2F-9D1F72C8B184}" type="presParOf" srcId="{1BFBA0F0-62FE-43EA-AC91-0BFC7286F9DD}" destId="{22DA3D28-D7AC-457F-9302-3331A391A8AE}"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EB0D77-0EA5-4605-A3CD-74E4AD61B38E}">
      <dsp:nvSpPr>
        <dsp:cNvPr id="0" name=""/>
        <dsp:cNvSpPr/>
      </dsp:nvSpPr>
      <dsp:spPr>
        <a:xfrm>
          <a:off x="280647" y="85678"/>
          <a:ext cx="8430305" cy="1227773"/>
        </a:xfrm>
        <a:prstGeom prst="rightArrow">
          <a:avLst>
            <a:gd name="adj1" fmla="val 50000"/>
            <a:gd name="adj2" fmla="val 50000"/>
          </a:avLst>
        </a:prstGeom>
        <a:solidFill>
          <a:schemeClr val="accent5">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94909" numCol="1" spcCol="1270" anchor="ctr" anchorCtr="0">
          <a:noAutofit/>
        </a:bodyPr>
        <a:lstStyle/>
        <a:p>
          <a:pPr lvl="0" algn="l" defTabSz="1022350">
            <a:lnSpc>
              <a:spcPct val="90000"/>
            </a:lnSpc>
            <a:spcBef>
              <a:spcPct val="0"/>
            </a:spcBef>
            <a:spcAft>
              <a:spcPct val="35000"/>
            </a:spcAft>
          </a:pPr>
          <a:r>
            <a:rPr lang="en-US" sz="2300" b="1" kern="1200" dirty="0" smtClean="0"/>
            <a:t>Claims (Model Content Frameworks)</a:t>
          </a:r>
          <a:endParaRPr lang="en-US" sz="2300" b="1" kern="1200" dirty="0"/>
        </a:p>
      </dsp:txBody>
      <dsp:txXfrm>
        <a:off x="280647" y="392621"/>
        <a:ext cx="8123362" cy="613887"/>
      </dsp:txXfrm>
    </dsp:sp>
    <dsp:sp modelId="{11E8CAF6-AF83-4EE1-827E-6789C9FD1939}">
      <dsp:nvSpPr>
        <dsp:cNvPr id="0" name=""/>
        <dsp:cNvSpPr/>
      </dsp:nvSpPr>
      <dsp:spPr>
        <a:xfrm>
          <a:off x="304795" y="990605"/>
          <a:ext cx="2596534" cy="2365144"/>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Design begins with the inferences (</a:t>
          </a:r>
          <a:r>
            <a:rPr lang="en-US" sz="2200" b="1" kern="1200" dirty="0" smtClean="0"/>
            <a:t>claims</a:t>
          </a:r>
          <a:r>
            <a:rPr lang="en-US" sz="2200" kern="1200" dirty="0" smtClean="0"/>
            <a:t>) we want to make about students. These are identified in the MCFs.</a:t>
          </a:r>
          <a:endParaRPr lang="en-US" sz="2200" b="1" kern="1200" dirty="0"/>
        </a:p>
      </dsp:txBody>
      <dsp:txXfrm>
        <a:off x="304795" y="990605"/>
        <a:ext cx="2596534" cy="2365144"/>
      </dsp:txXfrm>
    </dsp:sp>
    <dsp:sp modelId="{02663B59-437D-4503-9D2C-C5B9A55361EF}">
      <dsp:nvSpPr>
        <dsp:cNvPr id="0" name=""/>
        <dsp:cNvSpPr/>
      </dsp:nvSpPr>
      <dsp:spPr>
        <a:xfrm>
          <a:off x="2884998" y="609597"/>
          <a:ext cx="5833771" cy="1227773"/>
        </a:xfrm>
        <a:prstGeom prst="rightArrow">
          <a:avLst>
            <a:gd name="adj1" fmla="val 50000"/>
            <a:gd name="adj2" fmla="val 50000"/>
          </a:avLst>
        </a:prstGeom>
        <a:solidFill>
          <a:schemeClr val="accent5">
            <a:shade val="50000"/>
            <a:hueOff val="168648"/>
            <a:satOff val="-3730"/>
            <a:lumOff val="279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94909" numCol="1" spcCol="1270" anchor="ctr" anchorCtr="0">
          <a:noAutofit/>
        </a:bodyPr>
        <a:lstStyle/>
        <a:p>
          <a:pPr lvl="0" algn="l" defTabSz="1022350">
            <a:lnSpc>
              <a:spcPct val="90000"/>
            </a:lnSpc>
            <a:spcBef>
              <a:spcPct val="0"/>
            </a:spcBef>
            <a:spcAft>
              <a:spcPct val="35000"/>
            </a:spcAft>
          </a:pPr>
          <a:r>
            <a:rPr lang="en-US" sz="2300" b="1" kern="1200" dirty="0" smtClean="0"/>
            <a:t>Evidence</a:t>
          </a:r>
          <a:endParaRPr lang="en-US" sz="2300" b="1" kern="1200" dirty="0"/>
        </a:p>
      </dsp:txBody>
      <dsp:txXfrm>
        <a:off x="2884998" y="916540"/>
        <a:ext cx="5526828" cy="613887"/>
      </dsp:txXfrm>
    </dsp:sp>
    <dsp:sp modelId="{F159314B-82E7-4763-A308-0D3FAA041FE2}">
      <dsp:nvSpPr>
        <dsp:cNvPr id="0" name=""/>
        <dsp:cNvSpPr/>
      </dsp:nvSpPr>
      <dsp:spPr>
        <a:xfrm>
          <a:off x="2895590" y="1447805"/>
          <a:ext cx="2596534" cy="2206868"/>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t>In order to support </a:t>
          </a:r>
          <a:r>
            <a:rPr lang="en-US" sz="2200" b="1" kern="1200" dirty="0" smtClean="0"/>
            <a:t>claims</a:t>
          </a:r>
          <a:r>
            <a:rPr lang="en-US" sz="2200" kern="1200" dirty="0" smtClean="0"/>
            <a:t>, we must gather </a:t>
          </a:r>
          <a:r>
            <a:rPr lang="en-US" sz="2200" b="1" kern="1200" dirty="0" smtClean="0"/>
            <a:t>evidence</a:t>
          </a:r>
          <a:endParaRPr lang="en-US" sz="2200" b="1" kern="1200" dirty="0"/>
        </a:p>
      </dsp:txBody>
      <dsp:txXfrm>
        <a:off x="2895590" y="1447805"/>
        <a:ext cx="2596534" cy="2206868"/>
      </dsp:txXfrm>
    </dsp:sp>
    <dsp:sp modelId="{9698BA3F-BAD6-42FB-BF42-3723FC86170B}">
      <dsp:nvSpPr>
        <dsp:cNvPr id="0" name=""/>
        <dsp:cNvSpPr/>
      </dsp:nvSpPr>
      <dsp:spPr>
        <a:xfrm>
          <a:off x="5475787" y="1142996"/>
          <a:ext cx="3237237" cy="1227773"/>
        </a:xfrm>
        <a:prstGeom prst="rightArrow">
          <a:avLst>
            <a:gd name="adj1" fmla="val 50000"/>
            <a:gd name="adj2" fmla="val 50000"/>
          </a:avLst>
        </a:prstGeom>
        <a:solidFill>
          <a:schemeClr val="accent5">
            <a:shade val="50000"/>
            <a:hueOff val="168648"/>
            <a:satOff val="-3730"/>
            <a:lumOff val="279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94909" numCol="1" spcCol="1270" anchor="ctr" anchorCtr="0">
          <a:noAutofit/>
        </a:bodyPr>
        <a:lstStyle/>
        <a:p>
          <a:pPr lvl="0" algn="l" defTabSz="1022350">
            <a:lnSpc>
              <a:spcPct val="90000"/>
            </a:lnSpc>
            <a:spcBef>
              <a:spcPct val="0"/>
            </a:spcBef>
            <a:spcAft>
              <a:spcPct val="35000"/>
            </a:spcAft>
          </a:pPr>
          <a:r>
            <a:rPr lang="en-US" sz="2300" b="1" kern="1200" dirty="0" smtClean="0"/>
            <a:t>Tasks</a:t>
          </a:r>
          <a:endParaRPr lang="en-US" sz="2300" b="1" kern="1200" dirty="0"/>
        </a:p>
      </dsp:txBody>
      <dsp:txXfrm>
        <a:off x="5475787" y="1449939"/>
        <a:ext cx="2930294" cy="613887"/>
      </dsp:txXfrm>
    </dsp:sp>
    <dsp:sp modelId="{22DA3D28-D7AC-457F-9302-3331A391A8AE}">
      <dsp:nvSpPr>
        <dsp:cNvPr id="0" name=""/>
        <dsp:cNvSpPr/>
      </dsp:nvSpPr>
      <dsp:spPr>
        <a:xfrm>
          <a:off x="5486412" y="2057399"/>
          <a:ext cx="2596534" cy="2025743"/>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1" kern="1200" dirty="0" smtClean="0"/>
            <a:t>Tasks</a:t>
          </a:r>
          <a:r>
            <a:rPr lang="en-US" sz="2200" kern="1200" dirty="0" smtClean="0"/>
            <a:t> are designed to elicit specific </a:t>
          </a:r>
          <a:r>
            <a:rPr lang="en-US" sz="2200" b="1" kern="1200" dirty="0" smtClean="0"/>
            <a:t>evidence</a:t>
          </a:r>
          <a:r>
            <a:rPr lang="en-US" sz="2200" kern="1200" dirty="0" smtClean="0"/>
            <a:t> from students in support of </a:t>
          </a:r>
          <a:r>
            <a:rPr lang="en-US" sz="2200" b="1" kern="1200" dirty="0" smtClean="0"/>
            <a:t>claims</a:t>
          </a:r>
          <a:endParaRPr lang="en-US" sz="2200" b="1" kern="1200" dirty="0"/>
        </a:p>
      </dsp:txBody>
      <dsp:txXfrm>
        <a:off x="5486412" y="2057399"/>
        <a:ext cx="2596534" cy="2025743"/>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19" tIns="47060" rIns="94119" bIns="47060" rtlCol="0"/>
          <a:lstStyle>
            <a:lvl1pPr algn="l">
              <a:defRPr sz="1200"/>
            </a:lvl1pPr>
          </a:lstStyle>
          <a:p>
            <a:endParaRPr lang="en-US" dirty="0"/>
          </a:p>
        </p:txBody>
      </p:sp>
      <p:sp>
        <p:nvSpPr>
          <p:cNvPr id="3" name="Date Placeholder 2"/>
          <p:cNvSpPr>
            <a:spLocks noGrp="1"/>
          </p:cNvSpPr>
          <p:nvPr>
            <p:ph type="dt" idx="1"/>
          </p:nvPr>
        </p:nvSpPr>
        <p:spPr>
          <a:xfrm>
            <a:off x="4023092" y="0"/>
            <a:ext cx="3077739" cy="468471"/>
          </a:xfrm>
          <a:prstGeom prst="rect">
            <a:avLst/>
          </a:prstGeom>
        </p:spPr>
        <p:txBody>
          <a:bodyPr vert="horz" lIns="94119" tIns="47060" rIns="94119" bIns="47060" rtlCol="0"/>
          <a:lstStyle>
            <a:lvl1pPr algn="r">
              <a:defRPr sz="1200"/>
            </a:lvl1pPr>
          </a:lstStyle>
          <a:p>
            <a:fld id="{7C1D0FDA-ADCE-47DD-838C-7DE2C791BA24}" type="datetimeFigureOut">
              <a:rPr lang="en-US" smtClean="0"/>
              <a:t>6/7/2014</a:t>
            </a:fld>
            <a:endParaRPr lang="en-US" dirty="0"/>
          </a:p>
        </p:txBody>
      </p:sp>
      <p:sp>
        <p:nvSpPr>
          <p:cNvPr id="4" name="Slide Image Placeholder 3"/>
          <p:cNvSpPr>
            <a:spLocks noGrp="1" noRot="1" noChangeAspect="1"/>
          </p:cNvSpPr>
          <p:nvPr>
            <p:ph type="sldImg" idx="2"/>
          </p:nvPr>
        </p:nvSpPr>
        <p:spPr>
          <a:xfrm>
            <a:off x="1209675" y="703263"/>
            <a:ext cx="4683125" cy="3513137"/>
          </a:xfrm>
          <a:prstGeom prst="rect">
            <a:avLst/>
          </a:prstGeom>
          <a:noFill/>
          <a:ln w="12700">
            <a:solidFill>
              <a:prstClr val="black"/>
            </a:solidFill>
          </a:ln>
        </p:spPr>
        <p:txBody>
          <a:bodyPr vert="horz" lIns="94119" tIns="47060" rIns="94119" bIns="47060" rtlCol="0" anchor="ctr"/>
          <a:lstStyle/>
          <a:p>
            <a:endParaRPr lang="en-US" dirty="0"/>
          </a:p>
        </p:txBody>
      </p:sp>
      <p:sp>
        <p:nvSpPr>
          <p:cNvPr id="5" name="Notes Placeholder 4"/>
          <p:cNvSpPr>
            <a:spLocks noGrp="1"/>
          </p:cNvSpPr>
          <p:nvPr>
            <p:ph type="body" sz="quarter" idx="3"/>
          </p:nvPr>
        </p:nvSpPr>
        <p:spPr>
          <a:xfrm>
            <a:off x="710248" y="4450477"/>
            <a:ext cx="5681980" cy="4216241"/>
          </a:xfrm>
          <a:prstGeom prst="rect">
            <a:avLst/>
          </a:prstGeom>
        </p:spPr>
        <p:txBody>
          <a:bodyPr vert="horz" lIns="94119" tIns="47060" rIns="94119" bIns="4706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9328"/>
            <a:ext cx="3077739" cy="468471"/>
          </a:xfrm>
          <a:prstGeom prst="rect">
            <a:avLst/>
          </a:prstGeom>
        </p:spPr>
        <p:txBody>
          <a:bodyPr vert="horz" lIns="94119" tIns="47060" rIns="94119" bIns="4706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899328"/>
            <a:ext cx="3077739" cy="468471"/>
          </a:xfrm>
          <a:prstGeom prst="rect">
            <a:avLst/>
          </a:prstGeom>
        </p:spPr>
        <p:txBody>
          <a:bodyPr vert="horz" lIns="94119" tIns="47060" rIns="94119" bIns="47060" rtlCol="0" anchor="b"/>
          <a:lstStyle>
            <a:lvl1pPr algn="r">
              <a:defRPr sz="1200"/>
            </a:lvl1pPr>
          </a:lstStyle>
          <a:p>
            <a:fld id="{83B9B980-320B-47FA-82BE-013C7B5297FC}" type="slidenum">
              <a:rPr lang="en-US" smtClean="0"/>
              <a:t>‹#›</a:t>
            </a:fld>
            <a:endParaRPr lang="en-US" dirty="0"/>
          </a:p>
        </p:txBody>
      </p:sp>
    </p:spTree>
    <p:extLst>
      <p:ext uri="{BB962C8B-B14F-4D97-AF65-F5344CB8AC3E}">
        <p14:creationId xmlns:p14="http://schemas.microsoft.com/office/powerpoint/2010/main" val="2659174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722313"/>
            <a:ext cx="4683125" cy="3513137"/>
          </a:xfrm>
        </p:spPr>
      </p:sp>
      <p:sp>
        <p:nvSpPr>
          <p:cNvPr id="3" name="Notes Placeholder 2"/>
          <p:cNvSpPr>
            <a:spLocks noGrp="1"/>
          </p:cNvSpPr>
          <p:nvPr>
            <p:ph type="body" idx="1"/>
          </p:nvPr>
        </p:nvSpPr>
        <p:spPr/>
        <p:txBody>
          <a:bodyPr/>
          <a:lstStyle/>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3B9B980-320B-47FA-82BE-013C7B5297FC}" type="slidenum">
              <a:rPr lang="en-US" smtClean="0"/>
              <a:t>1</a:t>
            </a:fld>
            <a:endParaRPr lang="en-US" dirty="0"/>
          </a:p>
        </p:txBody>
      </p:sp>
    </p:spTree>
    <p:extLst>
      <p:ext uri="{BB962C8B-B14F-4D97-AF65-F5344CB8AC3E}">
        <p14:creationId xmlns:p14="http://schemas.microsoft.com/office/powerpoint/2010/main" val="439938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3B9B980-320B-47FA-82BE-013C7B5297FC}" type="slidenum">
              <a:rPr lang="en-US" smtClean="0"/>
              <a:t>10</a:t>
            </a:fld>
            <a:endParaRPr lang="en-US" dirty="0"/>
          </a:p>
        </p:txBody>
      </p:sp>
    </p:spTree>
    <p:extLst>
      <p:ext uri="{BB962C8B-B14F-4D97-AF65-F5344CB8AC3E}">
        <p14:creationId xmlns:p14="http://schemas.microsoft.com/office/powerpoint/2010/main" val="3438424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B9B980-320B-47FA-82BE-013C7B5297FC}" type="slidenum">
              <a:rPr lang="en-US" smtClean="0"/>
              <a:t>11</a:t>
            </a:fld>
            <a:endParaRPr lang="en-US" dirty="0"/>
          </a:p>
        </p:txBody>
      </p:sp>
    </p:spTree>
    <p:extLst>
      <p:ext uri="{BB962C8B-B14F-4D97-AF65-F5344CB8AC3E}">
        <p14:creationId xmlns:p14="http://schemas.microsoft.com/office/powerpoint/2010/main" val="1530339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a:p>
            <a:endParaRPr lang="en-US" dirty="0"/>
          </a:p>
        </p:txBody>
      </p:sp>
      <p:sp>
        <p:nvSpPr>
          <p:cNvPr id="4" name="Slide Number Placeholder 3"/>
          <p:cNvSpPr>
            <a:spLocks noGrp="1"/>
          </p:cNvSpPr>
          <p:nvPr>
            <p:ph type="sldNum" sz="quarter" idx="10"/>
          </p:nvPr>
        </p:nvSpPr>
        <p:spPr/>
        <p:txBody>
          <a:bodyPr/>
          <a:lstStyle/>
          <a:p>
            <a:fld id="{83B9B980-320B-47FA-82BE-013C7B5297FC}" type="slidenum">
              <a:rPr lang="en-US" smtClean="0"/>
              <a:t>12</a:t>
            </a:fld>
            <a:endParaRPr lang="en-US" dirty="0"/>
          </a:p>
        </p:txBody>
      </p:sp>
    </p:spTree>
    <p:extLst>
      <p:ext uri="{BB962C8B-B14F-4D97-AF65-F5344CB8AC3E}">
        <p14:creationId xmlns:p14="http://schemas.microsoft.com/office/powerpoint/2010/main" val="284040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B9B980-320B-47FA-82BE-013C7B5297FC}" type="slidenum">
              <a:rPr lang="en-US" smtClean="0"/>
              <a:t>13</a:t>
            </a:fld>
            <a:endParaRPr lang="en-US" dirty="0"/>
          </a:p>
        </p:txBody>
      </p:sp>
    </p:spTree>
    <p:extLst>
      <p:ext uri="{BB962C8B-B14F-4D97-AF65-F5344CB8AC3E}">
        <p14:creationId xmlns:p14="http://schemas.microsoft.com/office/powerpoint/2010/main" val="1389452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83B9B980-320B-47FA-82BE-013C7B5297FC}" type="slidenum">
              <a:rPr lang="en-US" smtClean="0"/>
              <a:t>14</a:t>
            </a:fld>
            <a:endParaRPr lang="en-US" dirty="0"/>
          </a:p>
        </p:txBody>
      </p:sp>
    </p:spTree>
    <p:extLst>
      <p:ext uri="{BB962C8B-B14F-4D97-AF65-F5344CB8AC3E}">
        <p14:creationId xmlns:p14="http://schemas.microsoft.com/office/powerpoint/2010/main" val="430408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3B9B980-320B-47FA-82BE-013C7B5297FC}" type="slidenum">
              <a:rPr lang="en-US" smtClean="0"/>
              <a:t>15</a:t>
            </a:fld>
            <a:endParaRPr lang="en-US" dirty="0"/>
          </a:p>
        </p:txBody>
      </p:sp>
    </p:spTree>
    <p:extLst>
      <p:ext uri="{BB962C8B-B14F-4D97-AF65-F5344CB8AC3E}">
        <p14:creationId xmlns:p14="http://schemas.microsoft.com/office/powerpoint/2010/main" val="575930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3B9B980-320B-47FA-82BE-013C7B5297FC}" type="slidenum">
              <a:rPr lang="en-US" smtClean="0"/>
              <a:t>16</a:t>
            </a:fld>
            <a:endParaRPr lang="en-US" dirty="0"/>
          </a:p>
        </p:txBody>
      </p:sp>
    </p:spTree>
    <p:extLst>
      <p:ext uri="{BB962C8B-B14F-4D97-AF65-F5344CB8AC3E}">
        <p14:creationId xmlns:p14="http://schemas.microsoft.com/office/powerpoint/2010/main" val="575930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B9B980-320B-47FA-82BE-013C7B5297FC}" type="slidenum">
              <a:rPr lang="en-US" smtClean="0"/>
              <a:t>17</a:t>
            </a:fld>
            <a:endParaRPr lang="en-US" dirty="0"/>
          </a:p>
        </p:txBody>
      </p:sp>
    </p:spTree>
    <p:extLst>
      <p:ext uri="{BB962C8B-B14F-4D97-AF65-F5344CB8AC3E}">
        <p14:creationId xmlns:p14="http://schemas.microsoft.com/office/powerpoint/2010/main" val="889797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3B9B980-320B-47FA-82BE-013C7B5297FC}" type="slidenum">
              <a:rPr lang="en-US" smtClean="0"/>
              <a:t>18</a:t>
            </a:fld>
            <a:endParaRPr lang="en-US" dirty="0"/>
          </a:p>
        </p:txBody>
      </p:sp>
    </p:spTree>
    <p:extLst>
      <p:ext uri="{BB962C8B-B14F-4D97-AF65-F5344CB8AC3E}">
        <p14:creationId xmlns:p14="http://schemas.microsoft.com/office/powerpoint/2010/main" val="130026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B9B980-320B-47FA-82BE-013C7B5297FC}" type="slidenum">
              <a:rPr lang="en-US" smtClean="0"/>
              <a:t>19</a:t>
            </a:fld>
            <a:endParaRPr lang="en-US" dirty="0"/>
          </a:p>
        </p:txBody>
      </p:sp>
    </p:spTree>
    <p:extLst>
      <p:ext uri="{BB962C8B-B14F-4D97-AF65-F5344CB8AC3E}">
        <p14:creationId xmlns:p14="http://schemas.microsoft.com/office/powerpoint/2010/main" val="3580013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83B9B980-320B-47FA-82BE-013C7B5297FC}" type="slidenum">
              <a:rPr lang="en-US" smtClean="0"/>
              <a:t>2</a:t>
            </a:fld>
            <a:endParaRPr lang="en-US" dirty="0"/>
          </a:p>
        </p:txBody>
      </p:sp>
    </p:spTree>
    <p:extLst>
      <p:ext uri="{BB962C8B-B14F-4D97-AF65-F5344CB8AC3E}">
        <p14:creationId xmlns:p14="http://schemas.microsoft.com/office/powerpoint/2010/main" val="3092578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1287463" y="703263"/>
            <a:ext cx="4684712" cy="3513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endParaRPr lang="en-US" dirty="0" smtClean="0">
              <a:ea typeface="ＭＳ Ｐゴシック" pitchFamily="34" charset="-128"/>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0418" indent="-288622" eaLnBrk="0" hangingPunct="0">
              <a:defRPr>
                <a:solidFill>
                  <a:schemeClr val="tx1"/>
                </a:solidFill>
                <a:latin typeface="Arial" charset="0"/>
                <a:ea typeface="ＭＳ Ｐゴシック" pitchFamily="34" charset="-128"/>
              </a:defRPr>
            </a:lvl2pPr>
            <a:lvl3pPr marL="1154490" indent="-230898" eaLnBrk="0" hangingPunct="0">
              <a:defRPr>
                <a:solidFill>
                  <a:schemeClr val="tx1"/>
                </a:solidFill>
                <a:latin typeface="Arial" charset="0"/>
                <a:ea typeface="ＭＳ Ｐゴシック" pitchFamily="34" charset="-128"/>
              </a:defRPr>
            </a:lvl3pPr>
            <a:lvl4pPr marL="1616285" indent="-230898" eaLnBrk="0" hangingPunct="0">
              <a:defRPr>
                <a:solidFill>
                  <a:schemeClr val="tx1"/>
                </a:solidFill>
                <a:latin typeface="Arial" charset="0"/>
                <a:ea typeface="ＭＳ Ｐゴシック" pitchFamily="34" charset="-128"/>
              </a:defRPr>
            </a:lvl4pPr>
            <a:lvl5pPr marL="2078082" indent="-230898" eaLnBrk="0" hangingPunct="0">
              <a:defRPr>
                <a:solidFill>
                  <a:schemeClr val="tx1"/>
                </a:solidFill>
                <a:latin typeface="Arial" charset="0"/>
                <a:ea typeface="ＭＳ Ｐゴシック" pitchFamily="34" charset="-128"/>
              </a:defRPr>
            </a:lvl5pPr>
            <a:lvl6pPr marL="2539877" indent="-230898" eaLnBrk="0" fontAlgn="base" hangingPunct="0">
              <a:spcBef>
                <a:spcPct val="0"/>
              </a:spcBef>
              <a:spcAft>
                <a:spcPct val="0"/>
              </a:spcAft>
              <a:defRPr>
                <a:solidFill>
                  <a:schemeClr val="tx1"/>
                </a:solidFill>
                <a:latin typeface="Arial" charset="0"/>
                <a:ea typeface="ＭＳ Ｐゴシック" pitchFamily="34" charset="-128"/>
              </a:defRPr>
            </a:lvl6pPr>
            <a:lvl7pPr marL="3001672" indent="-230898" eaLnBrk="0" fontAlgn="base" hangingPunct="0">
              <a:spcBef>
                <a:spcPct val="0"/>
              </a:spcBef>
              <a:spcAft>
                <a:spcPct val="0"/>
              </a:spcAft>
              <a:defRPr>
                <a:solidFill>
                  <a:schemeClr val="tx1"/>
                </a:solidFill>
                <a:latin typeface="Arial" charset="0"/>
                <a:ea typeface="ＭＳ Ｐゴシック" pitchFamily="34" charset="-128"/>
              </a:defRPr>
            </a:lvl7pPr>
            <a:lvl8pPr marL="3463469" indent="-230898" eaLnBrk="0" fontAlgn="base" hangingPunct="0">
              <a:spcBef>
                <a:spcPct val="0"/>
              </a:spcBef>
              <a:spcAft>
                <a:spcPct val="0"/>
              </a:spcAft>
              <a:defRPr>
                <a:solidFill>
                  <a:schemeClr val="tx1"/>
                </a:solidFill>
                <a:latin typeface="Arial" charset="0"/>
                <a:ea typeface="ＭＳ Ｐゴシック" pitchFamily="34" charset="-128"/>
              </a:defRPr>
            </a:lvl8pPr>
            <a:lvl9pPr marL="3925264" indent="-230898"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A7B6B4B4-847F-43C6-9FE3-7E5FF24D8595}" type="slidenum">
              <a:rPr lang="en-US" smtClean="0">
                <a:latin typeface="Calibri" pitchFamily="34" charset="0"/>
              </a:rPr>
              <a:pPr eaLnBrk="1" hangingPunct="1"/>
              <a:t>20</a:t>
            </a:fld>
            <a:endParaRPr lang="en-US" dirty="0" smtClean="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0418" indent="-288622" eaLnBrk="0" hangingPunct="0">
              <a:defRPr>
                <a:solidFill>
                  <a:schemeClr val="tx1"/>
                </a:solidFill>
                <a:latin typeface="Arial" charset="0"/>
                <a:ea typeface="ＭＳ Ｐゴシック" pitchFamily="34" charset="-128"/>
              </a:defRPr>
            </a:lvl2pPr>
            <a:lvl3pPr marL="1154490" indent="-230898" eaLnBrk="0" hangingPunct="0">
              <a:defRPr>
                <a:solidFill>
                  <a:schemeClr val="tx1"/>
                </a:solidFill>
                <a:latin typeface="Arial" charset="0"/>
                <a:ea typeface="ＭＳ Ｐゴシック" pitchFamily="34" charset="-128"/>
              </a:defRPr>
            </a:lvl3pPr>
            <a:lvl4pPr marL="1616285" indent="-230898" eaLnBrk="0" hangingPunct="0">
              <a:defRPr>
                <a:solidFill>
                  <a:schemeClr val="tx1"/>
                </a:solidFill>
                <a:latin typeface="Arial" charset="0"/>
                <a:ea typeface="ＭＳ Ｐゴシック" pitchFamily="34" charset="-128"/>
              </a:defRPr>
            </a:lvl4pPr>
            <a:lvl5pPr marL="2078082" indent="-230898" eaLnBrk="0" hangingPunct="0">
              <a:defRPr>
                <a:solidFill>
                  <a:schemeClr val="tx1"/>
                </a:solidFill>
                <a:latin typeface="Arial" charset="0"/>
                <a:ea typeface="ＭＳ Ｐゴシック" pitchFamily="34" charset="-128"/>
              </a:defRPr>
            </a:lvl5pPr>
            <a:lvl6pPr marL="2539877" indent="-230898" eaLnBrk="0" fontAlgn="base" hangingPunct="0">
              <a:spcBef>
                <a:spcPct val="0"/>
              </a:spcBef>
              <a:spcAft>
                <a:spcPct val="0"/>
              </a:spcAft>
              <a:defRPr>
                <a:solidFill>
                  <a:schemeClr val="tx1"/>
                </a:solidFill>
                <a:latin typeface="Arial" charset="0"/>
                <a:ea typeface="ＭＳ Ｐゴシック" pitchFamily="34" charset="-128"/>
              </a:defRPr>
            </a:lvl6pPr>
            <a:lvl7pPr marL="3001672" indent="-230898" eaLnBrk="0" fontAlgn="base" hangingPunct="0">
              <a:spcBef>
                <a:spcPct val="0"/>
              </a:spcBef>
              <a:spcAft>
                <a:spcPct val="0"/>
              </a:spcAft>
              <a:defRPr>
                <a:solidFill>
                  <a:schemeClr val="tx1"/>
                </a:solidFill>
                <a:latin typeface="Arial" charset="0"/>
                <a:ea typeface="ＭＳ Ｐゴシック" pitchFamily="34" charset="-128"/>
              </a:defRPr>
            </a:lvl7pPr>
            <a:lvl8pPr marL="3463469" indent="-230898" eaLnBrk="0" fontAlgn="base" hangingPunct="0">
              <a:spcBef>
                <a:spcPct val="0"/>
              </a:spcBef>
              <a:spcAft>
                <a:spcPct val="0"/>
              </a:spcAft>
              <a:defRPr>
                <a:solidFill>
                  <a:schemeClr val="tx1"/>
                </a:solidFill>
                <a:latin typeface="Arial" charset="0"/>
                <a:ea typeface="ＭＳ Ｐゴシック" pitchFamily="34" charset="-128"/>
              </a:defRPr>
            </a:lvl8pPr>
            <a:lvl9pPr marL="3925264" indent="-230898"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9A1B7C2D-461B-48FC-A8B0-89EA6DB11C96}" type="slidenum">
              <a:rPr lang="en-US" smtClean="0">
                <a:latin typeface="Calibri" pitchFamily="34" charset="0"/>
              </a:rPr>
              <a:pPr eaLnBrk="1" hangingPunct="1"/>
              <a:t>21</a:t>
            </a:fld>
            <a:endParaRPr lang="en-US" dirty="0" smtClean="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ea typeface="ＭＳ Ｐゴシック" pitchFamily="34" charset="-128"/>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0418" indent="-288622" eaLnBrk="0" hangingPunct="0">
              <a:defRPr>
                <a:solidFill>
                  <a:schemeClr val="tx1"/>
                </a:solidFill>
                <a:latin typeface="Arial" charset="0"/>
                <a:ea typeface="ＭＳ Ｐゴシック" pitchFamily="34" charset="-128"/>
              </a:defRPr>
            </a:lvl2pPr>
            <a:lvl3pPr marL="1154490" indent="-230898" eaLnBrk="0" hangingPunct="0">
              <a:defRPr>
                <a:solidFill>
                  <a:schemeClr val="tx1"/>
                </a:solidFill>
                <a:latin typeface="Arial" charset="0"/>
                <a:ea typeface="ＭＳ Ｐゴシック" pitchFamily="34" charset="-128"/>
              </a:defRPr>
            </a:lvl3pPr>
            <a:lvl4pPr marL="1616285" indent="-230898" eaLnBrk="0" hangingPunct="0">
              <a:defRPr>
                <a:solidFill>
                  <a:schemeClr val="tx1"/>
                </a:solidFill>
                <a:latin typeface="Arial" charset="0"/>
                <a:ea typeface="ＭＳ Ｐゴシック" pitchFamily="34" charset="-128"/>
              </a:defRPr>
            </a:lvl4pPr>
            <a:lvl5pPr marL="2078082" indent="-230898" eaLnBrk="0" hangingPunct="0">
              <a:defRPr>
                <a:solidFill>
                  <a:schemeClr val="tx1"/>
                </a:solidFill>
                <a:latin typeface="Arial" charset="0"/>
                <a:ea typeface="ＭＳ Ｐゴシック" pitchFamily="34" charset="-128"/>
              </a:defRPr>
            </a:lvl5pPr>
            <a:lvl6pPr marL="2539877" indent="-230898" eaLnBrk="0" fontAlgn="base" hangingPunct="0">
              <a:spcBef>
                <a:spcPct val="0"/>
              </a:spcBef>
              <a:spcAft>
                <a:spcPct val="0"/>
              </a:spcAft>
              <a:defRPr>
                <a:solidFill>
                  <a:schemeClr val="tx1"/>
                </a:solidFill>
                <a:latin typeface="Arial" charset="0"/>
                <a:ea typeface="ＭＳ Ｐゴシック" pitchFamily="34" charset="-128"/>
              </a:defRPr>
            </a:lvl6pPr>
            <a:lvl7pPr marL="3001672" indent="-230898" eaLnBrk="0" fontAlgn="base" hangingPunct="0">
              <a:spcBef>
                <a:spcPct val="0"/>
              </a:spcBef>
              <a:spcAft>
                <a:spcPct val="0"/>
              </a:spcAft>
              <a:defRPr>
                <a:solidFill>
                  <a:schemeClr val="tx1"/>
                </a:solidFill>
                <a:latin typeface="Arial" charset="0"/>
                <a:ea typeface="ＭＳ Ｐゴシック" pitchFamily="34" charset="-128"/>
              </a:defRPr>
            </a:lvl7pPr>
            <a:lvl8pPr marL="3463469" indent="-230898" eaLnBrk="0" fontAlgn="base" hangingPunct="0">
              <a:spcBef>
                <a:spcPct val="0"/>
              </a:spcBef>
              <a:spcAft>
                <a:spcPct val="0"/>
              </a:spcAft>
              <a:defRPr>
                <a:solidFill>
                  <a:schemeClr val="tx1"/>
                </a:solidFill>
                <a:latin typeface="Arial" charset="0"/>
                <a:ea typeface="ＭＳ Ｐゴシック" pitchFamily="34" charset="-128"/>
              </a:defRPr>
            </a:lvl8pPr>
            <a:lvl9pPr marL="3925264" indent="-230898"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1E5EDA30-62C6-49F8-AF51-4A6B8BFAB817}" type="slidenum">
              <a:rPr lang="en-US" smtClean="0">
                <a:latin typeface="Calibri" pitchFamily="34" charset="0"/>
              </a:rPr>
              <a:pPr eaLnBrk="1" hangingPunct="1"/>
              <a:t>22</a:t>
            </a:fld>
            <a:endParaRPr lang="en-US" dirty="0" smtClean="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spcAft>
                <a:spcPts val="606"/>
              </a:spcAft>
              <a:defRPr/>
            </a:pPr>
            <a:endParaRPr lang="en-US" dirty="0" smtClean="0"/>
          </a:p>
          <a:p>
            <a:pPr>
              <a:spcAft>
                <a:spcPts val="606"/>
              </a:spcAft>
              <a:defRPr/>
            </a:pPr>
            <a:endParaRPr lang="en-US" dirty="0"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0418" indent="-288622" eaLnBrk="0" hangingPunct="0">
              <a:defRPr>
                <a:solidFill>
                  <a:schemeClr val="tx1"/>
                </a:solidFill>
                <a:latin typeface="Arial" charset="0"/>
                <a:ea typeface="ＭＳ Ｐゴシック" pitchFamily="34" charset="-128"/>
              </a:defRPr>
            </a:lvl2pPr>
            <a:lvl3pPr marL="1154490" indent="-230898" eaLnBrk="0" hangingPunct="0">
              <a:defRPr>
                <a:solidFill>
                  <a:schemeClr val="tx1"/>
                </a:solidFill>
                <a:latin typeface="Arial" charset="0"/>
                <a:ea typeface="ＭＳ Ｐゴシック" pitchFamily="34" charset="-128"/>
              </a:defRPr>
            </a:lvl3pPr>
            <a:lvl4pPr marL="1616285" indent="-230898" eaLnBrk="0" hangingPunct="0">
              <a:defRPr>
                <a:solidFill>
                  <a:schemeClr val="tx1"/>
                </a:solidFill>
                <a:latin typeface="Arial" charset="0"/>
                <a:ea typeface="ＭＳ Ｐゴシック" pitchFamily="34" charset="-128"/>
              </a:defRPr>
            </a:lvl4pPr>
            <a:lvl5pPr marL="2078082" indent="-230898" eaLnBrk="0" hangingPunct="0">
              <a:defRPr>
                <a:solidFill>
                  <a:schemeClr val="tx1"/>
                </a:solidFill>
                <a:latin typeface="Arial" charset="0"/>
                <a:ea typeface="ＭＳ Ｐゴシック" pitchFamily="34" charset="-128"/>
              </a:defRPr>
            </a:lvl5pPr>
            <a:lvl6pPr marL="2539877" indent="-230898" eaLnBrk="0" fontAlgn="base" hangingPunct="0">
              <a:spcBef>
                <a:spcPct val="0"/>
              </a:spcBef>
              <a:spcAft>
                <a:spcPct val="0"/>
              </a:spcAft>
              <a:defRPr>
                <a:solidFill>
                  <a:schemeClr val="tx1"/>
                </a:solidFill>
                <a:latin typeface="Arial" charset="0"/>
                <a:ea typeface="ＭＳ Ｐゴシック" pitchFamily="34" charset="-128"/>
              </a:defRPr>
            </a:lvl6pPr>
            <a:lvl7pPr marL="3001672" indent="-230898" eaLnBrk="0" fontAlgn="base" hangingPunct="0">
              <a:spcBef>
                <a:spcPct val="0"/>
              </a:spcBef>
              <a:spcAft>
                <a:spcPct val="0"/>
              </a:spcAft>
              <a:defRPr>
                <a:solidFill>
                  <a:schemeClr val="tx1"/>
                </a:solidFill>
                <a:latin typeface="Arial" charset="0"/>
                <a:ea typeface="ＭＳ Ｐゴシック" pitchFamily="34" charset="-128"/>
              </a:defRPr>
            </a:lvl7pPr>
            <a:lvl8pPr marL="3463469" indent="-230898" eaLnBrk="0" fontAlgn="base" hangingPunct="0">
              <a:spcBef>
                <a:spcPct val="0"/>
              </a:spcBef>
              <a:spcAft>
                <a:spcPct val="0"/>
              </a:spcAft>
              <a:defRPr>
                <a:solidFill>
                  <a:schemeClr val="tx1"/>
                </a:solidFill>
                <a:latin typeface="Arial" charset="0"/>
                <a:ea typeface="ＭＳ Ｐゴシック" pitchFamily="34" charset="-128"/>
              </a:defRPr>
            </a:lvl8pPr>
            <a:lvl9pPr marL="3925264" indent="-230898"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05C43E0-3C2E-45F0-A86B-3118BEEF2CEE}" type="slidenum">
              <a:rPr lang="en-US" smtClean="0">
                <a:latin typeface="Calibri" pitchFamily="34" charset="0"/>
              </a:rPr>
              <a:pPr eaLnBrk="1" hangingPunct="1"/>
              <a:t>23</a:t>
            </a:fld>
            <a:endParaRPr lang="en-US" dirty="0" smtClean="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450477"/>
            <a:ext cx="5681980" cy="4653835"/>
          </a:xfrm>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3B9B980-320B-47FA-82BE-013C7B5297FC}" type="slidenum">
              <a:rPr lang="en-US" smtClean="0"/>
              <a:t>24</a:t>
            </a:fld>
            <a:endParaRPr lang="en-US" dirty="0"/>
          </a:p>
        </p:txBody>
      </p:sp>
    </p:spTree>
    <p:extLst>
      <p:ext uri="{BB962C8B-B14F-4D97-AF65-F5344CB8AC3E}">
        <p14:creationId xmlns:p14="http://schemas.microsoft.com/office/powerpoint/2010/main" val="9032496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dirty="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0418" indent="-288622" eaLnBrk="0" hangingPunct="0">
              <a:defRPr>
                <a:solidFill>
                  <a:schemeClr val="tx1"/>
                </a:solidFill>
                <a:latin typeface="Arial" charset="0"/>
                <a:ea typeface="ＭＳ Ｐゴシック" pitchFamily="34" charset="-128"/>
              </a:defRPr>
            </a:lvl2pPr>
            <a:lvl3pPr marL="1154490" indent="-230898" eaLnBrk="0" hangingPunct="0">
              <a:defRPr>
                <a:solidFill>
                  <a:schemeClr val="tx1"/>
                </a:solidFill>
                <a:latin typeface="Arial" charset="0"/>
                <a:ea typeface="ＭＳ Ｐゴシック" pitchFamily="34" charset="-128"/>
              </a:defRPr>
            </a:lvl3pPr>
            <a:lvl4pPr marL="1616285" indent="-230898" eaLnBrk="0" hangingPunct="0">
              <a:defRPr>
                <a:solidFill>
                  <a:schemeClr val="tx1"/>
                </a:solidFill>
                <a:latin typeface="Arial" charset="0"/>
                <a:ea typeface="ＭＳ Ｐゴシック" pitchFamily="34" charset="-128"/>
              </a:defRPr>
            </a:lvl4pPr>
            <a:lvl5pPr marL="2078082" indent="-230898" eaLnBrk="0" hangingPunct="0">
              <a:defRPr>
                <a:solidFill>
                  <a:schemeClr val="tx1"/>
                </a:solidFill>
                <a:latin typeface="Arial" charset="0"/>
                <a:ea typeface="ＭＳ Ｐゴシック" pitchFamily="34" charset="-128"/>
              </a:defRPr>
            </a:lvl5pPr>
            <a:lvl6pPr marL="2539877" indent="-230898" eaLnBrk="0" fontAlgn="base" hangingPunct="0">
              <a:spcBef>
                <a:spcPct val="0"/>
              </a:spcBef>
              <a:spcAft>
                <a:spcPct val="0"/>
              </a:spcAft>
              <a:defRPr>
                <a:solidFill>
                  <a:schemeClr val="tx1"/>
                </a:solidFill>
                <a:latin typeface="Arial" charset="0"/>
                <a:ea typeface="ＭＳ Ｐゴシック" pitchFamily="34" charset="-128"/>
              </a:defRPr>
            </a:lvl6pPr>
            <a:lvl7pPr marL="3001672" indent="-230898" eaLnBrk="0" fontAlgn="base" hangingPunct="0">
              <a:spcBef>
                <a:spcPct val="0"/>
              </a:spcBef>
              <a:spcAft>
                <a:spcPct val="0"/>
              </a:spcAft>
              <a:defRPr>
                <a:solidFill>
                  <a:schemeClr val="tx1"/>
                </a:solidFill>
                <a:latin typeface="Arial" charset="0"/>
                <a:ea typeface="ＭＳ Ｐゴシック" pitchFamily="34" charset="-128"/>
              </a:defRPr>
            </a:lvl7pPr>
            <a:lvl8pPr marL="3463469" indent="-230898" eaLnBrk="0" fontAlgn="base" hangingPunct="0">
              <a:spcBef>
                <a:spcPct val="0"/>
              </a:spcBef>
              <a:spcAft>
                <a:spcPct val="0"/>
              </a:spcAft>
              <a:defRPr>
                <a:solidFill>
                  <a:schemeClr val="tx1"/>
                </a:solidFill>
                <a:latin typeface="Arial" charset="0"/>
                <a:ea typeface="ＭＳ Ｐゴシック" pitchFamily="34" charset="-128"/>
              </a:defRPr>
            </a:lvl8pPr>
            <a:lvl9pPr marL="3925264" indent="-230898"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58B7648-CE15-435A-B66C-6497ADB33C01}" type="slidenum">
              <a:rPr lang="en-US" smtClean="0">
                <a:latin typeface="Calibri" pitchFamily="34" charset="0"/>
              </a:rPr>
              <a:pPr eaLnBrk="1" hangingPunct="1"/>
              <a:t>25</a:t>
            </a:fld>
            <a:endParaRPr lang="en-US" dirty="0" smtClean="0">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0418" indent="-288622" eaLnBrk="0" hangingPunct="0">
              <a:defRPr>
                <a:solidFill>
                  <a:schemeClr val="tx1"/>
                </a:solidFill>
                <a:latin typeface="Arial" charset="0"/>
                <a:ea typeface="ＭＳ Ｐゴシック" pitchFamily="34" charset="-128"/>
              </a:defRPr>
            </a:lvl2pPr>
            <a:lvl3pPr marL="1154490" indent="-230898" eaLnBrk="0" hangingPunct="0">
              <a:defRPr>
                <a:solidFill>
                  <a:schemeClr val="tx1"/>
                </a:solidFill>
                <a:latin typeface="Arial" charset="0"/>
                <a:ea typeface="ＭＳ Ｐゴシック" pitchFamily="34" charset="-128"/>
              </a:defRPr>
            </a:lvl3pPr>
            <a:lvl4pPr marL="1616285" indent="-230898" eaLnBrk="0" hangingPunct="0">
              <a:defRPr>
                <a:solidFill>
                  <a:schemeClr val="tx1"/>
                </a:solidFill>
                <a:latin typeface="Arial" charset="0"/>
                <a:ea typeface="ＭＳ Ｐゴシック" pitchFamily="34" charset="-128"/>
              </a:defRPr>
            </a:lvl4pPr>
            <a:lvl5pPr marL="2078082" indent="-230898" eaLnBrk="0" hangingPunct="0">
              <a:defRPr>
                <a:solidFill>
                  <a:schemeClr val="tx1"/>
                </a:solidFill>
                <a:latin typeface="Arial" charset="0"/>
                <a:ea typeface="ＭＳ Ｐゴシック" pitchFamily="34" charset="-128"/>
              </a:defRPr>
            </a:lvl5pPr>
            <a:lvl6pPr marL="2539877" indent="-230898" eaLnBrk="0" fontAlgn="base" hangingPunct="0">
              <a:spcBef>
                <a:spcPct val="0"/>
              </a:spcBef>
              <a:spcAft>
                <a:spcPct val="0"/>
              </a:spcAft>
              <a:defRPr>
                <a:solidFill>
                  <a:schemeClr val="tx1"/>
                </a:solidFill>
                <a:latin typeface="Arial" charset="0"/>
                <a:ea typeface="ＭＳ Ｐゴシック" pitchFamily="34" charset="-128"/>
              </a:defRPr>
            </a:lvl6pPr>
            <a:lvl7pPr marL="3001672" indent="-230898" eaLnBrk="0" fontAlgn="base" hangingPunct="0">
              <a:spcBef>
                <a:spcPct val="0"/>
              </a:spcBef>
              <a:spcAft>
                <a:spcPct val="0"/>
              </a:spcAft>
              <a:defRPr>
                <a:solidFill>
                  <a:schemeClr val="tx1"/>
                </a:solidFill>
                <a:latin typeface="Arial" charset="0"/>
                <a:ea typeface="ＭＳ Ｐゴシック" pitchFamily="34" charset="-128"/>
              </a:defRPr>
            </a:lvl7pPr>
            <a:lvl8pPr marL="3463469" indent="-230898" eaLnBrk="0" fontAlgn="base" hangingPunct="0">
              <a:spcBef>
                <a:spcPct val="0"/>
              </a:spcBef>
              <a:spcAft>
                <a:spcPct val="0"/>
              </a:spcAft>
              <a:defRPr>
                <a:solidFill>
                  <a:schemeClr val="tx1"/>
                </a:solidFill>
                <a:latin typeface="Arial" charset="0"/>
                <a:ea typeface="ＭＳ Ｐゴシック" pitchFamily="34" charset="-128"/>
              </a:defRPr>
            </a:lvl8pPr>
            <a:lvl9pPr marL="3925264" indent="-230898"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AD1A11D4-7897-422B-91F4-F2B88627A338}" type="slidenum">
              <a:rPr lang="en-US" smtClean="0">
                <a:latin typeface="Calibri" pitchFamily="34" charset="0"/>
              </a:rPr>
              <a:pPr eaLnBrk="1" hangingPunct="1"/>
              <a:t>26</a:t>
            </a:fld>
            <a:endParaRPr lang="en-US" dirty="0" smtClean="0">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B9B980-320B-47FA-82BE-013C7B5297FC}" type="slidenum">
              <a:rPr lang="en-US" smtClean="0"/>
              <a:t>27</a:t>
            </a:fld>
            <a:endParaRPr lang="en-US" dirty="0"/>
          </a:p>
        </p:txBody>
      </p:sp>
    </p:spTree>
    <p:extLst>
      <p:ext uri="{BB962C8B-B14F-4D97-AF65-F5344CB8AC3E}">
        <p14:creationId xmlns:p14="http://schemas.microsoft.com/office/powerpoint/2010/main" val="30042769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B9B980-320B-47FA-82BE-013C7B5297FC}" type="slidenum">
              <a:rPr lang="en-US" smtClean="0"/>
              <a:t>28</a:t>
            </a:fld>
            <a:endParaRPr lang="en-US" dirty="0"/>
          </a:p>
        </p:txBody>
      </p:sp>
    </p:spTree>
    <p:extLst>
      <p:ext uri="{BB962C8B-B14F-4D97-AF65-F5344CB8AC3E}">
        <p14:creationId xmlns:p14="http://schemas.microsoft.com/office/powerpoint/2010/main" val="27953624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1265238" y="493713"/>
            <a:ext cx="4683125" cy="3513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xfrm>
            <a:off x="731837" y="4151312"/>
            <a:ext cx="568198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ea typeface="ＭＳ Ｐゴシック" pitchFamily="34" charset="-128"/>
            </a:endParaRPr>
          </a:p>
          <a:p>
            <a:pPr eaLnBrk="1" hangingPunct="1">
              <a:spcBef>
                <a:spcPct val="0"/>
              </a:spcBef>
            </a:pPr>
            <a:endParaRPr lang="en-US" dirty="0" smtClean="0">
              <a:ea typeface="ＭＳ Ｐゴシック" pitchFamily="34" charset="-128"/>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0418" indent="-288622" eaLnBrk="0" hangingPunct="0">
              <a:defRPr>
                <a:solidFill>
                  <a:schemeClr val="tx1"/>
                </a:solidFill>
                <a:latin typeface="Arial" charset="0"/>
                <a:ea typeface="ＭＳ Ｐゴシック" pitchFamily="34" charset="-128"/>
              </a:defRPr>
            </a:lvl2pPr>
            <a:lvl3pPr marL="1154490" indent="-230898" eaLnBrk="0" hangingPunct="0">
              <a:defRPr>
                <a:solidFill>
                  <a:schemeClr val="tx1"/>
                </a:solidFill>
                <a:latin typeface="Arial" charset="0"/>
                <a:ea typeface="ＭＳ Ｐゴシック" pitchFamily="34" charset="-128"/>
              </a:defRPr>
            </a:lvl3pPr>
            <a:lvl4pPr marL="1616285" indent="-230898" eaLnBrk="0" hangingPunct="0">
              <a:defRPr>
                <a:solidFill>
                  <a:schemeClr val="tx1"/>
                </a:solidFill>
                <a:latin typeface="Arial" charset="0"/>
                <a:ea typeface="ＭＳ Ｐゴシック" pitchFamily="34" charset="-128"/>
              </a:defRPr>
            </a:lvl4pPr>
            <a:lvl5pPr marL="2078082" indent="-230898" eaLnBrk="0" hangingPunct="0">
              <a:defRPr>
                <a:solidFill>
                  <a:schemeClr val="tx1"/>
                </a:solidFill>
                <a:latin typeface="Arial" charset="0"/>
                <a:ea typeface="ＭＳ Ｐゴシック" pitchFamily="34" charset="-128"/>
              </a:defRPr>
            </a:lvl5pPr>
            <a:lvl6pPr marL="2539877" indent="-230898" eaLnBrk="0" fontAlgn="base" hangingPunct="0">
              <a:spcBef>
                <a:spcPct val="0"/>
              </a:spcBef>
              <a:spcAft>
                <a:spcPct val="0"/>
              </a:spcAft>
              <a:defRPr>
                <a:solidFill>
                  <a:schemeClr val="tx1"/>
                </a:solidFill>
                <a:latin typeface="Arial" charset="0"/>
                <a:ea typeface="ＭＳ Ｐゴシック" pitchFamily="34" charset="-128"/>
              </a:defRPr>
            </a:lvl6pPr>
            <a:lvl7pPr marL="3001672" indent="-230898" eaLnBrk="0" fontAlgn="base" hangingPunct="0">
              <a:spcBef>
                <a:spcPct val="0"/>
              </a:spcBef>
              <a:spcAft>
                <a:spcPct val="0"/>
              </a:spcAft>
              <a:defRPr>
                <a:solidFill>
                  <a:schemeClr val="tx1"/>
                </a:solidFill>
                <a:latin typeface="Arial" charset="0"/>
                <a:ea typeface="ＭＳ Ｐゴシック" pitchFamily="34" charset="-128"/>
              </a:defRPr>
            </a:lvl7pPr>
            <a:lvl8pPr marL="3463469" indent="-230898" eaLnBrk="0" fontAlgn="base" hangingPunct="0">
              <a:spcBef>
                <a:spcPct val="0"/>
              </a:spcBef>
              <a:spcAft>
                <a:spcPct val="0"/>
              </a:spcAft>
              <a:defRPr>
                <a:solidFill>
                  <a:schemeClr val="tx1"/>
                </a:solidFill>
                <a:latin typeface="Arial" charset="0"/>
                <a:ea typeface="ＭＳ Ｐゴシック" pitchFamily="34" charset="-128"/>
              </a:defRPr>
            </a:lvl8pPr>
            <a:lvl9pPr marL="3925264" indent="-230898"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9A7D04E-A663-485E-9C5C-D6AAD3F37EEA}" type="slidenum">
              <a:rPr lang="en-US" smtClean="0">
                <a:latin typeface="Calibri" pitchFamily="34" charset="0"/>
              </a:rPr>
              <a:pPr eaLnBrk="1" hangingPunct="1"/>
              <a:t>29</a:t>
            </a:fld>
            <a:endParaRPr lang="en-US" dirty="0"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B9B980-320B-47FA-82BE-013C7B5297FC}" type="slidenum">
              <a:rPr lang="en-US" smtClean="0"/>
              <a:t>3</a:t>
            </a:fld>
            <a:endParaRPr lang="en-US" dirty="0"/>
          </a:p>
        </p:txBody>
      </p:sp>
    </p:spTree>
    <p:extLst>
      <p:ext uri="{BB962C8B-B14F-4D97-AF65-F5344CB8AC3E}">
        <p14:creationId xmlns:p14="http://schemas.microsoft.com/office/powerpoint/2010/main" val="9320623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xfrm>
            <a:off x="710248" y="4450477"/>
            <a:ext cx="5681980" cy="45014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0418" indent="-288622" eaLnBrk="0" hangingPunct="0">
              <a:defRPr>
                <a:solidFill>
                  <a:schemeClr val="tx1"/>
                </a:solidFill>
                <a:latin typeface="Arial" charset="0"/>
                <a:ea typeface="ＭＳ Ｐゴシック" pitchFamily="34" charset="-128"/>
              </a:defRPr>
            </a:lvl2pPr>
            <a:lvl3pPr marL="1154490" indent="-230898" eaLnBrk="0" hangingPunct="0">
              <a:defRPr>
                <a:solidFill>
                  <a:schemeClr val="tx1"/>
                </a:solidFill>
                <a:latin typeface="Arial" charset="0"/>
                <a:ea typeface="ＭＳ Ｐゴシック" pitchFamily="34" charset="-128"/>
              </a:defRPr>
            </a:lvl3pPr>
            <a:lvl4pPr marL="1616285" indent="-230898" eaLnBrk="0" hangingPunct="0">
              <a:defRPr>
                <a:solidFill>
                  <a:schemeClr val="tx1"/>
                </a:solidFill>
                <a:latin typeface="Arial" charset="0"/>
                <a:ea typeface="ＭＳ Ｐゴシック" pitchFamily="34" charset="-128"/>
              </a:defRPr>
            </a:lvl4pPr>
            <a:lvl5pPr marL="2078082" indent="-230898" eaLnBrk="0" hangingPunct="0">
              <a:defRPr>
                <a:solidFill>
                  <a:schemeClr val="tx1"/>
                </a:solidFill>
                <a:latin typeface="Arial" charset="0"/>
                <a:ea typeface="ＭＳ Ｐゴシック" pitchFamily="34" charset="-128"/>
              </a:defRPr>
            </a:lvl5pPr>
            <a:lvl6pPr marL="2539877" indent="-230898" eaLnBrk="0" fontAlgn="base" hangingPunct="0">
              <a:spcBef>
                <a:spcPct val="0"/>
              </a:spcBef>
              <a:spcAft>
                <a:spcPct val="0"/>
              </a:spcAft>
              <a:defRPr>
                <a:solidFill>
                  <a:schemeClr val="tx1"/>
                </a:solidFill>
                <a:latin typeface="Arial" charset="0"/>
                <a:ea typeface="ＭＳ Ｐゴシック" pitchFamily="34" charset="-128"/>
              </a:defRPr>
            </a:lvl6pPr>
            <a:lvl7pPr marL="3001672" indent="-230898" eaLnBrk="0" fontAlgn="base" hangingPunct="0">
              <a:spcBef>
                <a:spcPct val="0"/>
              </a:spcBef>
              <a:spcAft>
                <a:spcPct val="0"/>
              </a:spcAft>
              <a:defRPr>
                <a:solidFill>
                  <a:schemeClr val="tx1"/>
                </a:solidFill>
                <a:latin typeface="Arial" charset="0"/>
                <a:ea typeface="ＭＳ Ｐゴシック" pitchFamily="34" charset="-128"/>
              </a:defRPr>
            </a:lvl7pPr>
            <a:lvl8pPr marL="3463469" indent="-230898" eaLnBrk="0" fontAlgn="base" hangingPunct="0">
              <a:spcBef>
                <a:spcPct val="0"/>
              </a:spcBef>
              <a:spcAft>
                <a:spcPct val="0"/>
              </a:spcAft>
              <a:defRPr>
                <a:solidFill>
                  <a:schemeClr val="tx1"/>
                </a:solidFill>
                <a:latin typeface="Arial" charset="0"/>
                <a:ea typeface="ＭＳ Ｐゴシック" pitchFamily="34" charset="-128"/>
              </a:defRPr>
            </a:lvl8pPr>
            <a:lvl9pPr marL="3925264" indent="-230898"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9A7D04E-A663-485E-9C5C-D6AAD3F37EEA}" type="slidenum">
              <a:rPr lang="en-US" smtClean="0">
                <a:latin typeface="Calibri" pitchFamily="34" charset="0"/>
              </a:rPr>
              <a:pPr eaLnBrk="1" hangingPunct="1"/>
              <a:t>30</a:t>
            </a:fld>
            <a:endParaRPr lang="en-US" dirty="0" smtClean="0">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0418" indent="-288622" eaLnBrk="0" hangingPunct="0">
              <a:defRPr>
                <a:solidFill>
                  <a:schemeClr val="tx1"/>
                </a:solidFill>
                <a:latin typeface="Arial" charset="0"/>
                <a:ea typeface="ＭＳ Ｐゴシック" pitchFamily="34" charset="-128"/>
              </a:defRPr>
            </a:lvl2pPr>
            <a:lvl3pPr marL="1154490" indent="-230898" eaLnBrk="0" hangingPunct="0">
              <a:defRPr>
                <a:solidFill>
                  <a:schemeClr val="tx1"/>
                </a:solidFill>
                <a:latin typeface="Arial" charset="0"/>
                <a:ea typeface="ＭＳ Ｐゴシック" pitchFamily="34" charset="-128"/>
              </a:defRPr>
            </a:lvl3pPr>
            <a:lvl4pPr marL="1616285" indent="-230898" eaLnBrk="0" hangingPunct="0">
              <a:defRPr>
                <a:solidFill>
                  <a:schemeClr val="tx1"/>
                </a:solidFill>
                <a:latin typeface="Arial" charset="0"/>
                <a:ea typeface="ＭＳ Ｐゴシック" pitchFamily="34" charset="-128"/>
              </a:defRPr>
            </a:lvl4pPr>
            <a:lvl5pPr marL="2078082" indent="-230898" eaLnBrk="0" hangingPunct="0">
              <a:defRPr>
                <a:solidFill>
                  <a:schemeClr val="tx1"/>
                </a:solidFill>
                <a:latin typeface="Arial" charset="0"/>
                <a:ea typeface="ＭＳ Ｐゴシック" pitchFamily="34" charset="-128"/>
              </a:defRPr>
            </a:lvl5pPr>
            <a:lvl6pPr marL="2539877" indent="-230898" eaLnBrk="0" fontAlgn="base" hangingPunct="0">
              <a:spcBef>
                <a:spcPct val="0"/>
              </a:spcBef>
              <a:spcAft>
                <a:spcPct val="0"/>
              </a:spcAft>
              <a:defRPr>
                <a:solidFill>
                  <a:schemeClr val="tx1"/>
                </a:solidFill>
                <a:latin typeface="Arial" charset="0"/>
                <a:ea typeface="ＭＳ Ｐゴシック" pitchFamily="34" charset="-128"/>
              </a:defRPr>
            </a:lvl6pPr>
            <a:lvl7pPr marL="3001672" indent="-230898" eaLnBrk="0" fontAlgn="base" hangingPunct="0">
              <a:spcBef>
                <a:spcPct val="0"/>
              </a:spcBef>
              <a:spcAft>
                <a:spcPct val="0"/>
              </a:spcAft>
              <a:defRPr>
                <a:solidFill>
                  <a:schemeClr val="tx1"/>
                </a:solidFill>
                <a:latin typeface="Arial" charset="0"/>
                <a:ea typeface="ＭＳ Ｐゴシック" pitchFamily="34" charset="-128"/>
              </a:defRPr>
            </a:lvl7pPr>
            <a:lvl8pPr marL="3463469" indent="-230898" eaLnBrk="0" fontAlgn="base" hangingPunct="0">
              <a:spcBef>
                <a:spcPct val="0"/>
              </a:spcBef>
              <a:spcAft>
                <a:spcPct val="0"/>
              </a:spcAft>
              <a:defRPr>
                <a:solidFill>
                  <a:schemeClr val="tx1"/>
                </a:solidFill>
                <a:latin typeface="Arial" charset="0"/>
                <a:ea typeface="ＭＳ Ｐゴシック" pitchFamily="34" charset="-128"/>
              </a:defRPr>
            </a:lvl8pPr>
            <a:lvl9pPr marL="3925264" indent="-230898"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D4964FA-F59B-44F4-9288-39DFE5586F12}" type="slidenum">
              <a:rPr lang="en-US" smtClean="0">
                <a:latin typeface="Calibri" pitchFamily="34" charset="0"/>
              </a:rPr>
              <a:pPr eaLnBrk="1" hangingPunct="1"/>
              <a:t>31</a:t>
            </a:fld>
            <a:endParaRPr lang="en-US" dirty="0" smtClean="0">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83B9B980-320B-47FA-82BE-013C7B5297FC}" type="slidenum">
              <a:rPr lang="en-US" smtClean="0"/>
              <a:t>32</a:t>
            </a:fld>
            <a:endParaRPr lang="en-US" dirty="0"/>
          </a:p>
        </p:txBody>
      </p:sp>
    </p:spTree>
    <p:extLst>
      <p:ext uri="{BB962C8B-B14F-4D97-AF65-F5344CB8AC3E}">
        <p14:creationId xmlns:p14="http://schemas.microsoft.com/office/powerpoint/2010/main" val="39985377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B9B980-320B-47FA-82BE-013C7B5297FC}" type="slidenum">
              <a:rPr lang="en-US" smtClean="0"/>
              <a:t>33</a:t>
            </a:fld>
            <a:endParaRPr lang="en-US" dirty="0"/>
          </a:p>
        </p:txBody>
      </p:sp>
    </p:spTree>
    <p:extLst>
      <p:ext uri="{BB962C8B-B14F-4D97-AF65-F5344CB8AC3E}">
        <p14:creationId xmlns:p14="http://schemas.microsoft.com/office/powerpoint/2010/main" val="16367734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05894" lvl="1" indent="-235298">
              <a:buAutoNum type="arabicParenR"/>
            </a:pPr>
            <a:endParaRPr lang="en-US" dirty="0" smtClean="0"/>
          </a:p>
          <a:p>
            <a:endParaRPr lang="en-US" dirty="0"/>
          </a:p>
        </p:txBody>
      </p:sp>
      <p:sp>
        <p:nvSpPr>
          <p:cNvPr id="4" name="Slide Number Placeholder 3"/>
          <p:cNvSpPr>
            <a:spLocks noGrp="1"/>
          </p:cNvSpPr>
          <p:nvPr>
            <p:ph type="sldNum" sz="quarter" idx="10"/>
          </p:nvPr>
        </p:nvSpPr>
        <p:spPr/>
        <p:txBody>
          <a:bodyPr/>
          <a:lstStyle/>
          <a:p>
            <a:fld id="{83B9B980-320B-47FA-82BE-013C7B5297FC}" type="slidenum">
              <a:rPr lang="en-US" smtClean="0"/>
              <a:t>34</a:t>
            </a:fld>
            <a:endParaRPr lang="en-US" dirty="0"/>
          </a:p>
        </p:txBody>
      </p:sp>
    </p:spTree>
    <p:extLst>
      <p:ext uri="{BB962C8B-B14F-4D97-AF65-F5344CB8AC3E}">
        <p14:creationId xmlns:p14="http://schemas.microsoft.com/office/powerpoint/2010/main" val="34384240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B9B980-320B-47FA-82BE-013C7B5297FC}" type="slidenum">
              <a:rPr lang="en-US" smtClean="0"/>
              <a:t>35</a:t>
            </a:fld>
            <a:endParaRPr lang="en-US" dirty="0"/>
          </a:p>
        </p:txBody>
      </p:sp>
    </p:spTree>
    <p:extLst>
      <p:ext uri="{BB962C8B-B14F-4D97-AF65-F5344CB8AC3E}">
        <p14:creationId xmlns:p14="http://schemas.microsoft.com/office/powerpoint/2010/main" val="17711517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493713"/>
            <a:ext cx="4683125" cy="3513137"/>
          </a:xfrm>
        </p:spPr>
      </p:sp>
      <p:sp>
        <p:nvSpPr>
          <p:cNvPr id="3" name="Notes Placeholder 2"/>
          <p:cNvSpPr>
            <a:spLocks noGrp="1"/>
          </p:cNvSpPr>
          <p:nvPr>
            <p:ph type="body" idx="1"/>
          </p:nvPr>
        </p:nvSpPr>
        <p:spPr>
          <a:xfrm>
            <a:off x="731837" y="4227512"/>
            <a:ext cx="5681980" cy="4653835"/>
          </a:xfrm>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3B9B980-320B-47FA-82BE-013C7B5297FC}" type="slidenum">
              <a:rPr lang="en-US" smtClean="0"/>
              <a:t>36</a:t>
            </a:fld>
            <a:endParaRPr lang="en-US" dirty="0"/>
          </a:p>
        </p:txBody>
      </p:sp>
    </p:spTree>
    <p:extLst>
      <p:ext uri="{BB962C8B-B14F-4D97-AF65-F5344CB8AC3E}">
        <p14:creationId xmlns:p14="http://schemas.microsoft.com/office/powerpoint/2010/main" val="4988029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B9B980-320B-47FA-82BE-013C7B5297FC}" type="slidenum">
              <a:rPr lang="en-US" smtClean="0"/>
              <a:t>37</a:t>
            </a:fld>
            <a:endParaRPr lang="en-US" dirty="0"/>
          </a:p>
        </p:txBody>
      </p:sp>
    </p:spTree>
    <p:extLst>
      <p:ext uri="{BB962C8B-B14F-4D97-AF65-F5344CB8AC3E}">
        <p14:creationId xmlns:p14="http://schemas.microsoft.com/office/powerpoint/2010/main" val="1920279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xfrm>
            <a:off x="1209675" y="703263"/>
            <a:ext cx="4683125" cy="3513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defTabSz="468184">
              <a:lnSpc>
                <a:spcPts val="3597"/>
              </a:lnSpc>
            </a:pPr>
            <a:endParaRPr lang="en-US" dirty="0">
              <a:latin typeface="Calibri" charset="0"/>
            </a:endParaRPr>
          </a:p>
        </p:txBody>
      </p:sp>
      <p:sp>
        <p:nvSpPr>
          <p:cNvPr id="1024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49" tIns="46173" rIns="92349" bIns="46173"/>
          <a:lstStyle>
            <a:lvl1pPr defTabSz="1032569" eaLnBrk="0" hangingPunct="0">
              <a:defRPr sz="2200">
                <a:solidFill>
                  <a:schemeClr val="tx1"/>
                </a:solidFill>
                <a:latin typeface="Calibri" charset="0"/>
                <a:ea typeface="ＭＳ Ｐゴシック" charset="0"/>
                <a:cs typeface="ＭＳ Ｐゴシック" charset="0"/>
              </a:defRPr>
            </a:lvl1pPr>
            <a:lvl2pPr marL="750377" indent="-288606" defTabSz="1032569" eaLnBrk="0" hangingPunct="0">
              <a:defRPr sz="2200">
                <a:solidFill>
                  <a:schemeClr val="tx1"/>
                </a:solidFill>
                <a:latin typeface="Calibri" charset="0"/>
                <a:ea typeface="ＭＳ Ｐゴシック" charset="0"/>
              </a:defRPr>
            </a:lvl2pPr>
            <a:lvl3pPr marL="1154426" indent="-230884" defTabSz="1032569" eaLnBrk="0" hangingPunct="0">
              <a:defRPr sz="2200">
                <a:solidFill>
                  <a:schemeClr val="tx1"/>
                </a:solidFill>
                <a:latin typeface="Calibri" charset="0"/>
                <a:ea typeface="ＭＳ Ｐゴシック" charset="0"/>
              </a:defRPr>
            </a:lvl3pPr>
            <a:lvl4pPr marL="1616196" indent="-230884" defTabSz="1032569" eaLnBrk="0" hangingPunct="0">
              <a:defRPr sz="2200">
                <a:solidFill>
                  <a:schemeClr val="tx1"/>
                </a:solidFill>
                <a:latin typeface="Calibri" charset="0"/>
                <a:ea typeface="ＭＳ Ｐゴシック" charset="0"/>
              </a:defRPr>
            </a:lvl4pPr>
            <a:lvl5pPr marL="2077967" indent="-230884" defTabSz="1032569" eaLnBrk="0" hangingPunct="0">
              <a:defRPr sz="2200">
                <a:solidFill>
                  <a:schemeClr val="tx1"/>
                </a:solidFill>
                <a:latin typeface="Calibri" charset="0"/>
                <a:ea typeface="ＭＳ Ｐゴシック" charset="0"/>
              </a:defRPr>
            </a:lvl5pPr>
            <a:lvl6pPr marL="2539737" indent="-230884" defTabSz="1032569" eaLnBrk="0" fontAlgn="base" hangingPunct="0">
              <a:spcBef>
                <a:spcPct val="0"/>
              </a:spcBef>
              <a:spcAft>
                <a:spcPct val="0"/>
              </a:spcAft>
              <a:defRPr sz="2200">
                <a:solidFill>
                  <a:schemeClr val="tx1"/>
                </a:solidFill>
                <a:latin typeface="Calibri" charset="0"/>
                <a:ea typeface="ＭＳ Ｐゴシック" charset="0"/>
              </a:defRPr>
            </a:lvl6pPr>
            <a:lvl7pPr marL="3001506" indent="-230884" defTabSz="1032569" eaLnBrk="0" fontAlgn="base" hangingPunct="0">
              <a:spcBef>
                <a:spcPct val="0"/>
              </a:spcBef>
              <a:spcAft>
                <a:spcPct val="0"/>
              </a:spcAft>
              <a:defRPr sz="2200">
                <a:solidFill>
                  <a:schemeClr val="tx1"/>
                </a:solidFill>
                <a:latin typeface="Calibri" charset="0"/>
                <a:ea typeface="ＭＳ Ｐゴシック" charset="0"/>
              </a:defRPr>
            </a:lvl7pPr>
            <a:lvl8pPr marL="3463277" indent="-230884" defTabSz="1032569" eaLnBrk="0" fontAlgn="base" hangingPunct="0">
              <a:spcBef>
                <a:spcPct val="0"/>
              </a:spcBef>
              <a:spcAft>
                <a:spcPct val="0"/>
              </a:spcAft>
              <a:defRPr sz="2200">
                <a:solidFill>
                  <a:schemeClr val="tx1"/>
                </a:solidFill>
                <a:latin typeface="Calibri" charset="0"/>
                <a:ea typeface="ＭＳ Ｐゴシック" charset="0"/>
              </a:defRPr>
            </a:lvl8pPr>
            <a:lvl9pPr marL="3925047" indent="-230884" defTabSz="1032569" eaLnBrk="0" fontAlgn="base" hangingPunct="0">
              <a:spcBef>
                <a:spcPct val="0"/>
              </a:spcBef>
              <a:spcAft>
                <a:spcPct val="0"/>
              </a:spcAft>
              <a:defRPr sz="2200">
                <a:solidFill>
                  <a:schemeClr val="tx1"/>
                </a:solidFill>
                <a:latin typeface="Calibri" charset="0"/>
                <a:ea typeface="ＭＳ Ｐゴシック" charset="0"/>
              </a:defRPr>
            </a:lvl9pPr>
          </a:lstStyle>
          <a:p>
            <a:pPr eaLnBrk="1" hangingPunct="1"/>
            <a:fld id="{5F202BB3-4FB9-E146-8886-FA8FF2195DFB}" type="slidenum">
              <a:rPr lang="en-US" sz="1200">
                <a:solidFill>
                  <a:srgbClr val="000000"/>
                </a:solidFill>
                <a:sym typeface="Helvetica Light" charset="0"/>
              </a:rPr>
              <a:pPr eaLnBrk="1" hangingPunct="1"/>
              <a:t>38</a:t>
            </a:fld>
            <a:endParaRPr lang="en-US" sz="1200" dirty="0">
              <a:solidFill>
                <a:srgbClr val="000000"/>
              </a:solidFill>
              <a:sym typeface="Helvetica Light" charset="0"/>
            </a:endParaRPr>
          </a:p>
        </p:txBody>
      </p:sp>
    </p:spTree>
    <p:extLst>
      <p:ext uri="{BB962C8B-B14F-4D97-AF65-F5344CB8AC3E}">
        <p14:creationId xmlns:p14="http://schemas.microsoft.com/office/powerpoint/2010/main" val="3432312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450477"/>
            <a:ext cx="5681980" cy="4372398"/>
          </a:xfrm>
        </p:spPr>
        <p:txBody>
          <a:bodyPr/>
          <a:lstStyle/>
          <a:p>
            <a:endParaRPr lang="en-US" dirty="0"/>
          </a:p>
          <a:p>
            <a:endParaRPr lang="en-US" dirty="0" smtClean="0"/>
          </a:p>
        </p:txBody>
      </p:sp>
      <p:sp>
        <p:nvSpPr>
          <p:cNvPr id="4" name="Slide Number Placeholder 3"/>
          <p:cNvSpPr>
            <a:spLocks noGrp="1"/>
          </p:cNvSpPr>
          <p:nvPr>
            <p:ph type="sldNum" sz="quarter" idx="10"/>
          </p:nvPr>
        </p:nvSpPr>
        <p:spPr/>
        <p:txBody>
          <a:bodyPr/>
          <a:lstStyle/>
          <a:p>
            <a:fld id="{07239334-D006-4F24-A370-2BF22C877BC4}" type="slidenum">
              <a:rPr lang="en-US" smtClean="0"/>
              <a:pPr/>
              <a:t>4</a:t>
            </a:fld>
            <a:endParaRPr lang="en-US" dirty="0"/>
          </a:p>
        </p:txBody>
      </p:sp>
    </p:spTree>
    <p:extLst>
      <p:ext uri="{BB962C8B-B14F-4D97-AF65-F5344CB8AC3E}">
        <p14:creationId xmlns:p14="http://schemas.microsoft.com/office/powerpoint/2010/main" val="3649533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7833" y="4450477"/>
            <a:ext cx="6786809" cy="4372398"/>
          </a:xfrm>
        </p:spPr>
        <p:txBody>
          <a:bodyPr/>
          <a:lstStyle/>
          <a:p>
            <a:pPr defTabSz="941140">
              <a:defRPr/>
            </a:pPr>
            <a:endParaRPr lang="en-US" dirty="0"/>
          </a:p>
        </p:txBody>
      </p:sp>
      <p:sp>
        <p:nvSpPr>
          <p:cNvPr id="4" name="Slide Number Placeholder 3"/>
          <p:cNvSpPr>
            <a:spLocks noGrp="1"/>
          </p:cNvSpPr>
          <p:nvPr>
            <p:ph type="sldNum" sz="quarter" idx="10"/>
          </p:nvPr>
        </p:nvSpPr>
        <p:spPr>
          <a:xfrm>
            <a:off x="3866903" y="8900954"/>
            <a:ext cx="3077739" cy="468471"/>
          </a:xfrm>
        </p:spPr>
        <p:txBody>
          <a:bodyPr/>
          <a:lstStyle/>
          <a:p>
            <a:fld id="{3146753F-3189-460F-9D8D-E2E7EDADB244}" type="slidenum">
              <a:rPr lang="en-US" smtClean="0"/>
              <a:t>5</a:t>
            </a:fld>
            <a:endParaRPr lang="en-US" dirty="0"/>
          </a:p>
        </p:txBody>
      </p:sp>
    </p:spTree>
    <p:extLst>
      <p:ext uri="{BB962C8B-B14F-4D97-AF65-F5344CB8AC3E}">
        <p14:creationId xmlns:p14="http://schemas.microsoft.com/office/powerpoint/2010/main" val="2596215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B9B980-320B-47FA-82BE-013C7B5297FC}" type="slidenum">
              <a:rPr lang="en-US" smtClean="0"/>
              <a:t>6</a:t>
            </a:fld>
            <a:endParaRPr lang="en-US" dirty="0"/>
          </a:p>
        </p:txBody>
      </p:sp>
    </p:spTree>
    <p:extLst>
      <p:ext uri="{BB962C8B-B14F-4D97-AF65-F5344CB8AC3E}">
        <p14:creationId xmlns:p14="http://schemas.microsoft.com/office/powerpoint/2010/main" val="2987232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236749" y="4450477"/>
            <a:ext cx="6707893" cy="4684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ea typeface="ＭＳ Ｐゴシック" pitchFamily="34" charset="-128"/>
            </a:endParaRPr>
          </a:p>
          <a:p>
            <a:endParaRPr lang="en-US" dirty="0" smtClean="0">
              <a:ea typeface="ＭＳ Ｐゴシック" pitchFamily="34" charset="-128"/>
            </a:endParaRPr>
          </a:p>
        </p:txBody>
      </p:sp>
      <p:sp>
        <p:nvSpPr>
          <p:cNvPr id="38916" name="Slide Number Placeholder 3"/>
          <p:cNvSpPr>
            <a:spLocks noGrp="1"/>
          </p:cNvSpPr>
          <p:nvPr>
            <p:ph type="sldNum" sz="quarter" idx="5"/>
          </p:nvPr>
        </p:nvSpPr>
        <p:spPr bwMode="auto">
          <a:xfrm>
            <a:off x="3866903" y="8881434"/>
            <a:ext cx="3077739" cy="4684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0418" indent="-288622" eaLnBrk="0" hangingPunct="0">
              <a:defRPr>
                <a:solidFill>
                  <a:schemeClr val="tx1"/>
                </a:solidFill>
                <a:latin typeface="Arial" charset="0"/>
                <a:ea typeface="ＭＳ Ｐゴシック" pitchFamily="34" charset="-128"/>
              </a:defRPr>
            </a:lvl2pPr>
            <a:lvl3pPr marL="1154490" indent="-230898" eaLnBrk="0" hangingPunct="0">
              <a:defRPr>
                <a:solidFill>
                  <a:schemeClr val="tx1"/>
                </a:solidFill>
                <a:latin typeface="Arial" charset="0"/>
                <a:ea typeface="ＭＳ Ｐゴシック" pitchFamily="34" charset="-128"/>
              </a:defRPr>
            </a:lvl3pPr>
            <a:lvl4pPr marL="1616285" indent="-230898" eaLnBrk="0" hangingPunct="0">
              <a:defRPr>
                <a:solidFill>
                  <a:schemeClr val="tx1"/>
                </a:solidFill>
                <a:latin typeface="Arial" charset="0"/>
                <a:ea typeface="ＭＳ Ｐゴシック" pitchFamily="34" charset="-128"/>
              </a:defRPr>
            </a:lvl4pPr>
            <a:lvl5pPr marL="2078082" indent="-230898" eaLnBrk="0" hangingPunct="0">
              <a:defRPr>
                <a:solidFill>
                  <a:schemeClr val="tx1"/>
                </a:solidFill>
                <a:latin typeface="Arial" charset="0"/>
                <a:ea typeface="ＭＳ Ｐゴシック" pitchFamily="34" charset="-128"/>
              </a:defRPr>
            </a:lvl5pPr>
            <a:lvl6pPr marL="2539877" indent="-230898" eaLnBrk="0" fontAlgn="base" hangingPunct="0">
              <a:spcBef>
                <a:spcPct val="0"/>
              </a:spcBef>
              <a:spcAft>
                <a:spcPct val="0"/>
              </a:spcAft>
              <a:defRPr>
                <a:solidFill>
                  <a:schemeClr val="tx1"/>
                </a:solidFill>
                <a:latin typeface="Arial" charset="0"/>
                <a:ea typeface="ＭＳ Ｐゴシック" pitchFamily="34" charset="-128"/>
              </a:defRPr>
            </a:lvl6pPr>
            <a:lvl7pPr marL="3001672" indent="-230898" eaLnBrk="0" fontAlgn="base" hangingPunct="0">
              <a:spcBef>
                <a:spcPct val="0"/>
              </a:spcBef>
              <a:spcAft>
                <a:spcPct val="0"/>
              </a:spcAft>
              <a:defRPr>
                <a:solidFill>
                  <a:schemeClr val="tx1"/>
                </a:solidFill>
                <a:latin typeface="Arial" charset="0"/>
                <a:ea typeface="ＭＳ Ｐゴシック" pitchFamily="34" charset="-128"/>
              </a:defRPr>
            </a:lvl7pPr>
            <a:lvl8pPr marL="3463469" indent="-230898" eaLnBrk="0" fontAlgn="base" hangingPunct="0">
              <a:spcBef>
                <a:spcPct val="0"/>
              </a:spcBef>
              <a:spcAft>
                <a:spcPct val="0"/>
              </a:spcAft>
              <a:defRPr>
                <a:solidFill>
                  <a:schemeClr val="tx1"/>
                </a:solidFill>
                <a:latin typeface="Arial" charset="0"/>
                <a:ea typeface="ＭＳ Ｐゴシック" pitchFamily="34" charset="-128"/>
              </a:defRPr>
            </a:lvl8pPr>
            <a:lvl9pPr marL="3925264" indent="-230898"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6CD48BB-B33B-4718-9161-6C002567C00F}" type="slidenum">
              <a:rPr lang="en-US" smtClean="0">
                <a:latin typeface="Calibri" pitchFamily="34" charset="0"/>
              </a:rPr>
              <a:pPr eaLnBrk="1" hangingPunct="1"/>
              <a:t>7</a:t>
            </a:fld>
            <a:endParaRPr lang="en-US" dirty="0"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B9B980-320B-47FA-82BE-013C7B5297FC}" type="slidenum">
              <a:rPr lang="en-US" smtClean="0"/>
              <a:t>8</a:t>
            </a:fld>
            <a:endParaRPr lang="en-US" dirty="0"/>
          </a:p>
        </p:txBody>
      </p:sp>
    </p:spTree>
    <p:extLst>
      <p:ext uri="{BB962C8B-B14F-4D97-AF65-F5344CB8AC3E}">
        <p14:creationId xmlns:p14="http://schemas.microsoft.com/office/powerpoint/2010/main" val="914467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3B9B980-320B-47FA-82BE-013C7B5297FC}" type="slidenum">
              <a:rPr lang="en-US" smtClean="0"/>
              <a:t>9</a:t>
            </a:fld>
            <a:endParaRPr lang="en-US" dirty="0"/>
          </a:p>
        </p:txBody>
      </p:sp>
    </p:spTree>
    <p:extLst>
      <p:ext uri="{BB962C8B-B14F-4D97-AF65-F5344CB8AC3E}">
        <p14:creationId xmlns:p14="http://schemas.microsoft.com/office/powerpoint/2010/main" val="3438424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19" name="Title 16"/>
          <p:cNvSpPr>
            <a:spLocks noGrp="1"/>
          </p:cNvSpPr>
          <p:nvPr>
            <p:ph type="title" hasCustomPrompt="1"/>
          </p:nvPr>
        </p:nvSpPr>
        <p:spPr>
          <a:xfrm>
            <a:off x="0" y="0"/>
            <a:ext cx="9144000" cy="1219200"/>
          </a:xfrm>
          <a:prstGeom prst="rect">
            <a:avLst/>
          </a:prstGeom>
        </p:spPr>
        <p:txBody>
          <a:bodyPr lIns="89879" tIns="44940" rIns="89879" bIns="44940" anchor="ctr"/>
          <a:lstStyle>
            <a:lvl1pPr marL="168524" indent="0" algn="ctr">
              <a:defRPr sz="3200">
                <a:solidFill>
                  <a:schemeClr val="bg1"/>
                </a:solidFill>
                <a:latin typeface="Chalkduster"/>
              </a:defRPr>
            </a:lvl1pPr>
          </a:lstStyle>
          <a:p>
            <a:r>
              <a:rPr lang="en-US" dirty="0" smtClean="0"/>
              <a:t>CLICK TO EDIT MASTER TITLE STYLE</a:t>
            </a:r>
            <a:endParaRPr lang="en-US" dirty="0"/>
          </a:p>
        </p:txBody>
      </p:sp>
      <p:sp>
        <p:nvSpPr>
          <p:cNvPr id="13" name="Text Placeholder 6"/>
          <p:cNvSpPr>
            <a:spLocks noGrp="1"/>
          </p:cNvSpPr>
          <p:nvPr>
            <p:ph type="body" sz="quarter" idx="13"/>
          </p:nvPr>
        </p:nvSpPr>
        <p:spPr>
          <a:xfrm>
            <a:off x="457200" y="1752600"/>
            <a:ext cx="8382000" cy="3810000"/>
          </a:xfrm>
          <a:prstGeom prst="rect">
            <a:avLst/>
          </a:prstGeom>
        </p:spPr>
        <p:txBody>
          <a:bodyPr lIns="89879" tIns="44940" rIns="89879" bIns="4494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3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524000"/>
            <a:ext cx="8839200" cy="4876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smtClean="0"/>
              <a:t>Click to edit Master title style</a:t>
            </a:r>
            <a:endParaRPr lang="en-US" dirty="0"/>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879" tIns="44940" rIns="89879" bIns="44940"/>
          <a:lstStyle>
            <a:lvl3pPr marL="898796" indent="174766">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59729384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879" tIns="44940" rIns="89879" bIns="44940"/>
          <a:lstStyle>
            <a:lvl3pPr marL="898796" indent="174766">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59729384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879" tIns="44940" rIns="89879" bIns="44940"/>
          <a:lstStyle>
            <a:lvl3pPr marL="898796" indent="174766">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59729384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879" tIns="44940" rIns="89879" bIns="44940"/>
          <a:lstStyle>
            <a:lvl3pPr marL="898796" indent="174766">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59729384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879" tIns="44940" rIns="89879" bIns="44940"/>
          <a:lstStyle>
            <a:lvl3pPr marL="898796" indent="174766">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59729384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Picture with Caption">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1066800"/>
          </a:xfrm>
          <a:prstGeom prst="rect">
            <a:avLst/>
          </a:prstGeom>
        </p:spPr>
        <p:txBody>
          <a:bodyPr anchor="ctr"/>
          <a:lstStyle>
            <a:lvl1pPr>
              <a:defRPr sz="3000">
                <a:solidFill>
                  <a:schemeClr val="bg1"/>
                </a:solidFill>
                <a:latin typeface="Chalkduster" pitchFamily="66" charset="0"/>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152400" y="1295400"/>
            <a:ext cx="8839200" cy="51054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709181523"/>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Picture with Caption">
    <p:spTree>
      <p:nvGrpSpPr>
        <p:cNvPr id="1" name=""/>
        <p:cNvGrpSpPr/>
        <p:nvPr/>
      </p:nvGrpSpPr>
      <p:grpSpPr>
        <a:xfrm>
          <a:off x="0" y="0"/>
          <a:ext cx="0" cy="0"/>
          <a:chOff x="0" y="0"/>
          <a:chExt cx="0" cy="0"/>
        </a:xfrm>
      </p:grpSpPr>
      <p:sp>
        <p:nvSpPr>
          <p:cNvPr id="9" name="Title 16"/>
          <p:cNvSpPr>
            <a:spLocks noGrp="1"/>
          </p:cNvSpPr>
          <p:nvPr>
            <p:ph type="title" hasCustomPrompt="1"/>
          </p:nvPr>
        </p:nvSpPr>
        <p:spPr>
          <a:xfrm>
            <a:off x="0" y="0"/>
            <a:ext cx="9144000" cy="1219200"/>
          </a:xfrm>
          <a:prstGeom prst="rect">
            <a:avLst/>
          </a:prstGeom>
        </p:spPr>
        <p:txBody>
          <a:bodyPr lIns="89879" tIns="44940" rIns="89879" bIns="44940" anchor="ctr"/>
          <a:lstStyle>
            <a:lvl1pPr marL="168524" indent="0" algn="ctr">
              <a:defRPr sz="2800">
                <a:solidFill>
                  <a:schemeClr val="bg1"/>
                </a:solidFill>
                <a:latin typeface="Chalkduster"/>
              </a:defRPr>
            </a:lvl1pPr>
          </a:lstStyle>
          <a:p>
            <a:r>
              <a:rPr lang="en-US" dirty="0" smtClean="0"/>
              <a:t>CLICK TO EDIT MASTER TITLE STYLE</a:t>
            </a:r>
            <a:endParaRPr lang="en-US" dirty="0"/>
          </a:p>
        </p:txBody>
      </p:sp>
    </p:spTree>
    <p:extLst>
      <p:ext uri="{BB962C8B-B14F-4D97-AF65-F5344CB8AC3E}">
        <p14:creationId xmlns:p14="http://schemas.microsoft.com/office/powerpoint/2010/main" val="63498183"/>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879" tIns="44940" rIns="89879" bIns="44940"/>
          <a:lstStyle>
            <a:lvl3pPr marL="898796" indent="174766">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59729384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879" tIns="44940" rIns="89879" bIns="44940"/>
          <a:lstStyle>
            <a:lvl3pPr marL="898796" indent="174766">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433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77000"/>
            <a:ext cx="29448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729384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879" tIns="44940" rIns="89879" bIns="44940"/>
          <a:lstStyle>
            <a:lvl3pPr marL="898796" indent="174766">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433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77000"/>
            <a:ext cx="29448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729384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879" tIns="44940" rIns="89879" bIns="44940"/>
          <a:lstStyle>
            <a:lvl3pPr marL="898796" indent="174766">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433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77000"/>
            <a:ext cx="29448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729384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524000"/>
            <a:ext cx="8839200" cy="4876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9" name="Title 16"/>
          <p:cNvSpPr>
            <a:spLocks noGrp="1"/>
          </p:cNvSpPr>
          <p:nvPr>
            <p:ph type="title" hasCustomPrompt="1"/>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879" tIns="44940" rIns="89879" bIns="44940"/>
          <a:lstStyle>
            <a:lvl3pPr marL="898796" indent="174766">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59729384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halkboard-Box-Header.png"/>
          <p:cNvPicPr>
            <a:picLocks noChangeAspect="1"/>
          </p:cNvPicPr>
          <p:nvPr/>
        </p:nvPicPr>
        <p:blipFill>
          <a:blip r:embed="rId19" cstate="print"/>
          <a:stretch>
            <a:fillRect/>
          </a:stretch>
        </p:blipFill>
        <p:spPr>
          <a:xfrm>
            <a:off x="0" y="0"/>
            <a:ext cx="9144000" cy="1270000"/>
          </a:xfrm>
          <a:prstGeom prst="rect">
            <a:avLst/>
          </a:prstGeom>
        </p:spPr>
      </p:pic>
      <p:pic>
        <p:nvPicPr>
          <p:cNvPr id="8" name="Picture 7" descr="Chalkboard-Box-Footer-Blue.png"/>
          <p:cNvPicPr>
            <a:picLocks noChangeAspect="1"/>
          </p:cNvPicPr>
          <p:nvPr/>
        </p:nvPicPr>
        <p:blipFill>
          <a:blip r:embed="rId20" cstate="print"/>
          <a:stretch>
            <a:fillRect/>
          </a:stretch>
        </p:blipFill>
        <p:spPr>
          <a:xfrm>
            <a:off x="-15948" y="6433587"/>
            <a:ext cx="9144000" cy="419099"/>
          </a:xfrm>
          <a:prstGeom prst="rect">
            <a:avLst/>
          </a:prstGeom>
        </p:spPr>
      </p:pic>
      <p:sp>
        <p:nvSpPr>
          <p:cNvPr id="3" name="Text Placeholder 2"/>
          <p:cNvSpPr>
            <a:spLocks noGrp="1"/>
          </p:cNvSpPr>
          <p:nvPr>
            <p:ph type="body" idx="1"/>
          </p:nvPr>
        </p:nvSpPr>
        <p:spPr>
          <a:xfrm>
            <a:off x="152400" y="1295400"/>
            <a:ext cx="8839200" cy="5105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24578" name="Picture 2"/>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8860" y="6477000"/>
            <a:ext cx="294481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1257264"/>
      </p:ext>
    </p:extLst>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 id="2147484089" r:id="rId12"/>
    <p:sldLayoutId id="2147484090" r:id="rId13"/>
    <p:sldLayoutId id="2147484091" r:id="rId14"/>
    <p:sldLayoutId id="2147484092" r:id="rId15"/>
    <p:sldLayoutId id="2147484093" r:id="rId16"/>
    <p:sldLayoutId id="2147484094" r:id="rId17"/>
  </p:sldLayoutIdLst>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practice.parcc.testnav.com/"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hyperlink" Target="http://www.louisianabelieves.com/resources/classroom-support-toolbox/teacher-support-toolbox/end-of-year-assessments"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15.emf"/><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www.corestandards.org/assets/CCSSI_Math%20Standards.pdf" TargetMode="External"/><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www.parcconline.org"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76" y="-23038"/>
            <a:ext cx="9144000" cy="69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ubtitle 2"/>
          <p:cNvSpPr>
            <a:spLocks noGrp="1"/>
          </p:cNvSpPr>
          <p:nvPr>
            <p:ph type="body" sz="quarter" idx="13"/>
          </p:nvPr>
        </p:nvSpPr>
        <p:spPr>
          <a:xfrm>
            <a:off x="533400" y="3581400"/>
            <a:ext cx="8389034" cy="2971800"/>
          </a:xfrm>
        </p:spPr>
        <p:txBody>
          <a:bodyPr/>
          <a:lstStyle/>
          <a:p>
            <a:pPr marL="0" indent="0" algn="ctr">
              <a:buNone/>
            </a:pPr>
            <a:r>
              <a:rPr lang="en-US" sz="3500" b="1" spc="300" dirty="0">
                <a:latin typeface="Steinem" pitchFamily="2" charset="0"/>
                <a:ea typeface="Steinem Unicode" pitchFamily="18" charset="2"/>
                <a:cs typeface="Steinem Unicode" pitchFamily="18" charset="2"/>
              </a:rPr>
              <a:t>Understanding </a:t>
            </a:r>
            <a:r>
              <a:rPr lang="en-US" sz="3500" b="1" spc="300" dirty="0" smtClean="0">
                <a:latin typeface="Steinem" pitchFamily="2" charset="0"/>
                <a:ea typeface="Steinem Unicode" pitchFamily="18" charset="2"/>
                <a:cs typeface="Steinem Unicode" pitchFamily="18" charset="2"/>
              </a:rPr>
              <a:t>PARCC</a:t>
            </a:r>
            <a:endParaRPr lang="en-US" sz="3500" b="1" spc="300" dirty="0">
              <a:latin typeface="Steinem" pitchFamily="2" charset="0"/>
              <a:ea typeface="Steinem Unicode" pitchFamily="18" charset="2"/>
              <a:cs typeface="Steinem Unicode" pitchFamily="18" charset="2"/>
            </a:endParaRPr>
          </a:p>
          <a:p>
            <a:pPr marL="0" indent="0" algn="ctr">
              <a:buNone/>
            </a:pPr>
            <a:r>
              <a:rPr lang="en-US" sz="3500" b="1" spc="300" dirty="0">
                <a:latin typeface="Steinem" pitchFamily="2" charset="0"/>
                <a:ea typeface="Steinem Unicode" pitchFamily="18" charset="2"/>
                <a:cs typeface="Steinem Unicode" pitchFamily="18" charset="2"/>
              </a:rPr>
              <a:t>Evidence </a:t>
            </a:r>
            <a:r>
              <a:rPr lang="en-US" sz="3500" b="1" spc="300" dirty="0" smtClean="0">
                <a:latin typeface="Steinem" pitchFamily="2" charset="0"/>
                <a:ea typeface="Steinem Unicode" pitchFamily="18" charset="2"/>
                <a:cs typeface="Steinem Unicode" pitchFamily="18" charset="2"/>
              </a:rPr>
              <a:t>Statements for Mathematics Part </a:t>
            </a:r>
            <a:r>
              <a:rPr lang="en-US" sz="3500" b="1" spc="300" dirty="0">
                <a:latin typeface="Steinem" pitchFamily="2" charset="0"/>
                <a:ea typeface="Steinem Unicode" pitchFamily="18" charset="2"/>
                <a:cs typeface="Steinem Unicode" pitchFamily="18" charset="2"/>
              </a:rPr>
              <a:t>I</a:t>
            </a:r>
          </a:p>
          <a:p>
            <a:pPr marL="0" indent="0" algn="ctr">
              <a:buNone/>
            </a:pPr>
            <a:r>
              <a:rPr lang="en-US" sz="2000" b="1" spc="300" dirty="0">
                <a:solidFill>
                  <a:schemeClr val="bg1">
                    <a:lumMod val="50000"/>
                  </a:schemeClr>
                </a:solidFill>
                <a:latin typeface="Steinem" pitchFamily="2" charset="0"/>
                <a:ea typeface="Steinem Unicode" pitchFamily="18" charset="2"/>
                <a:cs typeface="Steinem Unicode" pitchFamily="18" charset="2"/>
              </a:rPr>
              <a:t>Adapted from PARCC  Materials</a:t>
            </a:r>
          </a:p>
          <a:p>
            <a:pPr marL="0" indent="0" algn="ctr">
              <a:buNone/>
            </a:pPr>
            <a:endParaRPr lang="en-US" sz="1800" dirty="0" smtClean="0">
              <a:solidFill>
                <a:schemeClr val="bg1">
                  <a:lumMod val="50000"/>
                </a:schemeClr>
              </a:solidFill>
            </a:endParaRPr>
          </a:p>
        </p:txBody>
      </p:sp>
    </p:spTree>
    <p:extLst>
      <p:ext uri="{BB962C8B-B14F-4D97-AF65-F5344CB8AC3E}">
        <p14:creationId xmlns:p14="http://schemas.microsoft.com/office/powerpoint/2010/main" val="316274002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8336212"/>
              </p:ext>
            </p:extLst>
          </p:nvPr>
        </p:nvGraphicFramePr>
        <p:xfrm>
          <a:off x="510806" y="1286201"/>
          <a:ext cx="8077200" cy="4839595"/>
        </p:xfrm>
        <a:graphic>
          <a:graphicData uri="http://schemas.openxmlformats.org/drawingml/2006/table">
            <a:tbl>
              <a:tblPr firstRow="1" bandRow="1">
                <a:tableStyleId>{17292A2E-F333-43FB-9621-5CBBE7FDCDCB}</a:tableStyleId>
              </a:tblPr>
              <a:tblGrid>
                <a:gridCol w="2692400"/>
                <a:gridCol w="2692400"/>
                <a:gridCol w="2692400"/>
              </a:tblGrid>
              <a:tr h="4839595">
                <a:tc>
                  <a:txBody>
                    <a:bodyPr/>
                    <a:lstStyle/>
                    <a:p>
                      <a:r>
                        <a:rPr lang="en-US" sz="2800" b="1" i="0" baseline="0" dirty="0" smtClean="0"/>
                        <a:t>Concepts, skills and procedures</a:t>
                      </a:r>
                    </a:p>
                    <a:p>
                      <a:endParaRPr lang="en-US" sz="2800" b="1" i="0" baseline="0" dirty="0" smtClean="0">
                        <a:solidFill>
                          <a:srgbClr val="FF0000"/>
                        </a:solidFill>
                      </a:endParaRPr>
                    </a:p>
                  </a:txBody>
                  <a:tcPr marL="91444" marR="91444">
                    <a:lnR w="12700" cap="flat" cmpd="sng" algn="ctr">
                      <a:solidFill>
                        <a:prstClr val="white"/>
                      </a:solidFill>
                      <a:prstDash val="solid"/>
                      <a:round/>
                      <a:headEnd type="none" w="med" len="med"/>
                      <a:tailEnd type="none" w="med" len="med"/>
                    </a:lnR>
                    <a:solidFill>
                      <a:srgbClr val="13A2B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i="0" baseline="0" dirty="0" smtClean="0"/>
                        <a:t>Mathematical reasoning  </a:t>
                      </a:r>
                      <a:endParaRPr lang="en-US" sz="1800" b="1" i="0" baseline="0" dirty="0" smtClean="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mn-lt"/>
                        <a:ea typeface="+mn-ea"/>
                        <a:cs typeface="+mn-cs"/>
                      </a:endParaRPr>
                    </a:p>
                    <a:p>
                      <a:endParaRPr lang="en-US" sz="1800" b="0" i="0" baseline="0" dirty="0" smtClean="0">
                        <a:solidFill>
                          <a:srgbClr val="FF0000"/>
                        </a:solidFill>
                      </a:endParaRPr>
                    </a:p>
                  </a:txBody>
                  <a:tcPr marL="91444" marR="91444">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solidFill>
                      <a:srgbClr val="8F22B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i="0" dirty="0" smtClean="0"/>
                        <a:t>Model</a:t>
                      </a:r>
                      <a:r>
                        <a:rPr lang="en-US" sz="2400" b="1" i="0" baseline="0" dirty="0" smtClean="0"/>
                        <a:t> and apply what they know to solve problems</a:t>
                      </a:r>
                    </a:p>
                  </a:txBody>
                  <a:tcPr marL="91444" marR="91444">
                    <a:lnL w="12700" cap="flat" cmpd="sng" algn="ctr">
                      <a:solidFill>
                        <a:prstClr val="white"/>
                      </a:solidFill>
                      <a:prstDash val="solid"/>
                      <a:round/>
                      <a:headEnd type="none" w="med" len="med"/>
                      <a:tailEnd type="none" w="med" len="med"/>
                    </a:lnL>
                    <a:solidFill>
                      <a:srgbClr val="7D9FC9"/>
                    </a:solidFill>
                  </a:tcPr>
                </a:tc>
              </a:tr>
            </a:tbl>
          </a:graphicData>
        </a:graphic>
      </p:graphicFrame>
      <p:sp>
        <p:nvSpPr>
          <p:cNvPr id="11" name="TextBox 10"/>
          <p:cNvSpPr txBox="1"/>
          <p:nvPr/>
        </p:nvSpPr>
        <p:spPr>
          <a:xfrm>
            <a:off x="3443177" y="3031281"/>
            <a:ext cx="2362200" cy="1477328"/>
          </a:xfrm>
          <a:prstGeom prst="rect">
            <a:avLst/>
          </a:prstGeom>
          <a:noFill/>
        </p:spPr>
        <p:txBody>
          <a:bodyPr wrap="square" rtlCol="0">
            <a:spAutoFit/>
          </a:bodyPr>
          <a:lstStyle/>
          <a:p>
            <a:r>
              <a:rPr lang="en-US" dirty="0" smtClean="0">
                <a:solidFill>
                  <a:schemeClr val="bg1"/>
                </a:solidFill>
              </a:rPr>
              <a:t>What is the distance between A (3,6) and </a:t>
            </a:r>
          </a:p>
          <a:p>
            <a:r>
              <a:rPr lang="en-US" dirty="0" smtClean="0">
                <a:solidFill>
                  <a:schemeClr val="bg1"/>
                </a:solidFill>
              </a:rPr>
              <a:t>B (15, 1)? Show your work and justify your answer.</a:t>
            </a:r>
            <a:endParaRPr lang="en-US" dirty="0">
              <a:solidFill>
                <a:schemeClr val="bg1"/>
              </a:solidFill>
            </a:endParaRPr>
          </a:p>
        </p:txBody>
      </p:sp>
      <p:grpSp>
        <p:nvGrpSpPr>
          <p:cNvPr id="17" name="Group 16"/>
          <p:cNvGrpSpPr/>
          <p:nvPr/>
        </p:nvGrpSpPr>
        <p:grpSpPr>
          <a:xfrm>
            <a:off x="556437" y="2984321"/>
            <a:ext cx="2324100" cy="1270015"/>
            <a:chOff x="491756" y="4096251"/>
            <a:chExt cx="2324100" cy="1270015"/>
          </a:xfrm>
        </p:grpSpPr>
        <p:grpSp>
          <p:nvGrpSpPr>
            <p:cNvPr id="15" name="Group 14"/>
            <p:cNvGrpSpPr/>
            <p:nvPr/>
          </p:nvGrpSpPr>
          <p:grpSpPr>
            <a:xfrm>
              <a:off x="491756" y="4096251"/>
              <a:ext cx="2324100" cy="1270015"/>
              <a:chOff x="491756" y="4096251"/>
              <a:chExt cx="2324100" cy="1270015"/>
            </a:xfrm>
          </p:grpSpPr>
          <p:sp>
            <p:nvSpPr>
              <p:cNvPr id="6" name="TextBox 5"/>
              <p:cNvSpPr txBox="1"/>
              <p:nvPr/>
            </p:nvSpPr>
            <p:spPr>
              <a:xfrm>
                <a:off x="491756" y="4444663"/>
                <a:ext cx="381000" cy="369332"/>
              </a:xfrm>
              <a:prstGeom prst="rect">
                <a:avLst/>
              </a:prstGeom>
              <a:noFill/>
            </p:spPr>
            <p:txBody>
              <a:bodyPr wrap="square" rtlCol="0">
                <a:spAutoFit/>
              </a:bodyPr>
              <a:lstStyle/>
              <a:p>
                <a:r>
                  <a:rPr lang="en-US" dirty="0" smtClean="0"/>
                  <a:t>5</a:t>
                </a:r>
                <a:endParaRPr lang="en-US" dirty="0"/>
              </a:p>
            </p:txBody>
          </p:sp>
          <p:sp>
            <p:nvSpPr>
              <p:cNvPr id="8" name="TextBox 7"/>
              <p:cNvSpPr txBox="1"/>
              <p:nvPr/>
            </p:nvSpPr>
            <p:spPr>
              <a:xfrm>
                <a:off x="1672856" y="4096251"/>
                <a:ext cx="381000" cy="369332"/>
              </a:xfrm>
              <a:prstGeom prst="rect">
                <a:avLst/>
              </a:prstGeom>
              <a:noFill/>
            </p:spPr>
            <p:txBody>
              <a:bodyPr wrap="square" rtlCol="0">
                <a:spAutoFit/>
              </a:bodyPr>
              <a:lstStyle/>
              <a:p>
                <a:r>
                  <a:rPr lang="en-US" dirty="0" smtClean="0"/>
                  <a:t>?</a:t>
                </a:r>
                <a:endParaRPr lang="en-US" dirty="0"/>
              </a:p>
            </p:txBody>
          </p:sp>
          <p:sp>
            <p:nvSpPr>
              <p:cNvPr id="9" name="TextBox 8"/>
              <p:cNvSpPr txBox="1"/>
              <p:nvPr/>
            </p:nvSpPr>
            <p:spPr>
              <a:xfrm>
                <a:off x="1476154" y="4996934"/>
                <a:ext cx="593651" cy="369332"/>
              </a:xfrm>
              <a:prstGeom prst="rect">
                <a:avLst/>
              </a:prstGeom>
              <a:noFill/>
            </p:spPr>
            <p:txBody>
              <a:bodyPr wrap="square" rtlCol="0">
                <a:spAutoFit/>
              </a:bodyPr>
              <a:lstStyle/>
              <a:p>
                <a:r>
                  <a:rPr lang="en-US" dirty="0" smtClean="0"/>
                  <a:t>12</a:t>
                </a:r>
                <a:endParaRPr lang="en-US" dirty="0"/>
              </a:p>
            </p:txBody>
          </p:sp>
          <p:sp>
            <p:nvSpPr>
              <p:cNvPr id="13" name="Right Triangle 12"/>
              <p:cNvSpPr/>
              <p:nvPr/>
            </p:nvSpPr>
            <p:spPr>
              <a:xfrm>
                <a:off x="910856" y="4280917"/>
                <a:ext cx="1905000" cy="685800"/>
              </a:xfrm>
              <a:prstGeom prst="rtTriangl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928577" y="4805675"/>
              <a:ext cx="176323" cy="1524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p:nvSpPr>
        <p:spPr>
          <a:xfrm>
            <a:off x="6096000" y="2736503"/>
            <a:ext cx="2590800" cy="3416320"/>
          </a:xfrm>
          <a:prstGeom prst="rect">
            <a:avLst/>
          </a:prstGeom>
          <a:noFill/>
        </p:spPr>
        <p:txBody>
          <a:bodyPr wrap="square" rtlCol="0">
            <a:spAutoFit/>
          </a:bodyPr>
          <a:lstStyle/>
          <a:p>
            <a:r>
              <a:rPr lang="en-US" dirty="0">
                <a:solidFill>
                  <a:schemeClr val="bg1"/>
                </a:solidFill>
              </a:rPr>
              <a:t>A painter is using a 30 foot extension ladder. He follows  the safety regulations, making sure the base of the ladder is</a:t>
            </a:r>
          </a:p>
          <a:p>
            <a:r>
              <a:rPr lang="en-US" dirty="0">
                <a:solidFill>
                  <a:schemeClr val="bg1"/>
                </a:solidFill>
              </a:rPr>
              <a:t>1 foot from the wall for every 4 feet of ladder height. How high up the wall will the ladder reach? Use drawings, equations, and/or words  to explain your solution</a:t>
            </a:r>
            <a:r>
              <a:rPr lang="en-US" dirty="0" smtClean="0">
                <a:solidFill>
                  <a:schemeClr val="bg1"/>
                </a:solidFill>
              </a:rPr>
              <a:t>.</a:t>
            </a:r>
            <a:endParaRPr lang="en-US" dirty="0"/>
          </a:p>
        </p:txBody>
      </p:sp>
      <p:sp>
        <p:nvSpPr>
          <p:cNvPr id="18" name="Title 1"/>
          <p:cNvSpPr>
            <a:spLocks noGrp="1"/>
          </p:cNvSpPr>
          <p:nvPr>
            <p:ph type="title"/>
          </p:nvPr>
        </p:nvSpPr>
        <p:spPr bwMode="auto">
          <a:xfrm>
            <a:off x="0" y="-10510"/>
            <a:ext cx="9172903"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a:bodyPr>
          <a:lstStyle/>
          <a:p>
            <a:pPr marL="168275"/>
            <a:r>
              <a:rPr lang="en-US" sz="3200" dirty="0" smtClean="0"/>
              <a:t>Three Types of Math </a:t>
            </a:r>
            <a:r>
              <a:rPr lang="en-US" sz="3200" dirty="0"/>
              <a:t>T</a:t>
            </a:r>
            <a:r>
              <a:rPr lang="en-US" sz="3200" dirty="0" smtClean="0"/>
              <a:t>asks</a:t>
            </a:r>
            <a:endParaRPr lang="en-US" sz="3200" b="1" dirty="0"/>
          </a:p>
        </p:txBody>
      </p:sp>
      <p:sp>
        <p:nvSpPr>
          <p:cNvPr id="20" name="Slide Number Placeholder 6"/>
          <p:cNvSpPr txBox="1">
            <a:spLocks/>
          </p:cNvSpPr>
          <p:nvPr/>
        </p:nvSpPr>
        <p:spPr>
          <a:xfrm>
            <a:off x="6618758" y="6555158"/>
            <a:ext cx="2133600" cy="3428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9BA4B8F-8B3F-4B52-9164-AF2CA95F68ED}" type="slidenum">
              <a:rPr lang="en-US" smtClean="0">
                <a:solidFill>
                  <a:prstClr val="black">
                    <a:tint val="75000"/>
                  </a:prstClr>
                </a:solidFill>
              </a:rPr>
              <a:pPr algn="r"/>
              <a:t>10</a:t>
            </a:fld>
            <a:endParaRPr lang="en-US" dirty="0">
              <a:solidFill>
                <a:prstClr val="black">
                  <a:tint val="75000"/>
                </a:prstClr>
              </a:solidFill>
            </a:endParaRPr>
          </a:p>
        </p:txBody>
      </p:sp>
    </p:spTree>
    <p:extLst>
      <p:ext uri="{BB962C8B-B14F-4D97-AF65-F5344CB8AC3E}">
        <p14:creationId xmlns:p14="http://schemas.microsoft.com/office/powerpoint/2010/main" val="19313727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6" name="Text Placeholder 3"/>
          <p:cNvSpPr>
            <a:spLocks noGrp="1"/>
          </p:cNvSpPr>
          <p:nvPr>
            <p:ph type="body" sz="quarter" idx="13"/>
          </p:nvPr>
        </p:nvSpPr>
        <p:spPr>
          <a:xfrm>
            <a:off x="457200" y="1752600"/>
            <a:ext cx="8382000" cy="4343400"/>
          </a:xfrm>
          <a:noFill/>
        </p:spPr>
        <p:txBody>
          <a:bodyPr>
            <a:normAutofit fontScale="85000" lnSpcReduction="20000"/>
          </a:bodyPr>
          <a:lstStyle/>
          <a:p>
            <a:pPr>
              <a:spcAft>
                <a:spcPts val="600"/>
              </a:spcAft>
            </a:pPr>
            <a:r>
              <a:rPr lang="en-US" dirty="0" smtClean="0"/>
              <a:t>Understand PARCC’s Evidence Centered Design</a:t>
            </a:r>
          </a:p>
          <a:p>
            <a:pPr lvl="1">
              <a:spcAft>
                <a:spcPts val="1200"/>
              </a:spcAft>
              <a:buSzPct val="80000"/>
              <a:buFont typeface="Courier New" panose="02070309020205020404" pitchFamily="49" charset="0"/>
              <a:buChar char="o"/>
            </a:pPr>
            <a:r>
              <a:rPr lang="en-US" dirty="0"/>
              <a:t>Make connections among </a:t>
            </a:r>
            <a:r>
              <a:rPr lang="en-US" dirty="0" smtClean="0"/>
              <a:t>Task Types, Sub-Claims, Scoring of Items, and  PARCC’s </a:t>
            </a:r>
            <a:r>
              <a:rPr lang="en-US" dirty="0"/>
              <a:t>Summative </a:t>
            </a:r>
            <a:r>
              <a:rPr lang="en-US" dirty="0" smtClean="0"/>
              <a:t>Assessments</a:t>
            </a:r>
            <a:endParaRPr lang="en-US" dirty="0"/>
          </a:p>
          <a:p>
            <a:pPr>
              <a:spcAft>
                <a:spcPts val="600"/>
              </a:spcAft>
            </a:pPr>
            <a:r>
              <a:rPr lang="en-US" b="1" dirty="0" smtClean="0"/>
              <a:t>Focus on Evidence Statements </a:t>
            </a:r>
          </a:p>
          <a:p>
            <a:pPr lvl="1">
              <a:spcAft>
                <a:spcPts val="600"/>
              </a:spcAft>
              <a:buSzPct val="80000"/>
              <a:buFont typeface="Courier New" panose="02070309020205020404" pitchFamily="49" charset="0"/>
              <a:buChar char="o"/>
            </a:pPr>
            <a:r>
              <a:rPr lang="en-US" sz="3300" b="1" dirty="0" smtClean="0">
                <a:solidFill>
                  <a:srgbClr val="319A9C"/>
                </a:solidFill>
              </a:rPr>
              <a:t>Definition and Purpose</a:t>
            </a:r>
          </a:p>
          <a:p>
            <a:pPr lvl="1">
              <a:spcAft>
                <a:spcPts val="600"/>
              </a:spcAft>
              <a:buSzPct val="80000"/>
              <a:buFont typeface="Courier New" panose="02070309020205020404" pitchFamily="49" charset="0"/>
              <a:buChar char="o"/>
            </a:pPr>
            <a:r>
              <a:rPr lang="en-US" dirty="0"/>
              <a:t>Connections to PARCC Summative Assessments </a:t>
            </a:r>
          </a:p>
          <a:p>
            <a:pPr lvl="1">
              <a:spcAft>
                <a:spcPts val="600"/>
              </a:spcAft>
              <a:buSzPct val="80000"/>
              <a:buFont typeface="Courier New" panose="02070309020205020404" pitchFamily="49" charset="0"/>
              <a:buChar char="o"/>
            </a:pPr>
            <a:r>
              <a:rPr lang="en-US" dirty="0" smtClean="0"/>
              <a:t>Classroom Connections</a:t>
            </a:r>
          </a:p>
          <a:p>
            <a:pPr lvl="1">
              <a:spcAft>
                <a:spcPts val="1200"/>
              </a:spcAft>
              <a:buSzPct val="80000"/>
              <a:buFont typeface="Courier New" panose="02070309020205020404" pitchFamily="49" charset="0"/>
              <a:buChar char="o"/>
            </a:pPr>
            <a:r>
              <a:rPr lang="en-US" dirty="0" smtClean="0"/>
              <a:t>Types: How to Read and Interpret </a:t>
            </a:r>
          </a:p>
          <a:p>
            <a:pPr>
              <a:spcAft>
                <a:spcPts val="600"/>
              </a:spcAft>
            </a:pPr>
            <a:r>
              <a:rPr lang="en-US" dirty="0" smtClean="0"/>
              <a:t>Practice Time</a:t>
            </a:r>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437" y="3505200"/>
            <a:ext cx="5791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6"/>
          <p:cNvSpPr txBox="1">
            <a:spLocks/>
          </p:cNvSpPr>
          <p:nvPr/>
        </p:nvSpPr>
        <p:spPr>
          <a:xfrm>
            <a:off x="6618758" y="6555158"/>
            <a:ext cx="2133600" cy="3428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9BA4B8F-8B3F-4B52-9164-AF2CA95F68ED}" type="slidenum">
              <a:rPr lang="en-US" smtClean="0">
                <a:solidFill>
                  <a:prstClr val="black">
                    <a:tint val="75000"/>
                  </a:prstClr>
                </a:solidFill>
              </a:rPr>
              <a:pPr algn="r"/>
              <a:t>11</a:t>
            </a:fld>
            <a:endParaRPr lang="en-US" dirty="0">
              <a:solidFill>
                <a:prstClr val="black">
                  <a:tint val="75000"/>
                </a:prstClr>
              </a:solidFill>
            </a:endParaRPr>
          </a:p>
        </p:txBody>
      </p:sp>
    </p:spTree>
    <p:extLst>
      <p:ext uri="{BB962C8B-B14F-4D97-AF65-F5344CB8AC3E}">
        <p14:creationId xmlns:p14="http://schemas.microsoft.com/office/powerpoint/2010/main" val="158507128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What are Mathematics Evidence Statement Tables and Why are They Needed?</a:t>
            </a:r>
            <a:endParaRPr lang="en-US" sz="2800" dirty="0"/>
          </a:p>
        </p:txBody>
      </p:sp>
      <p:sp>
        <p:nvSpPr>
          <p:cNvPr id="3" name="Content Placeholder 2"/>
          <p:cNvSpPr>
            <a:spLocks noGrp="1"/>
          </p:cNvSpPr>
          <p:nvPr>
            <p:ph sz="quarter" idx="10"/>
          </p:nvPr>
        </p:nvSpPr>
        <p:spPr>
          <a:xfrm>
            <a:off x="457200" y="1219200"/>
            <a:ext cx="8229600" cy="5181600"/>
          </a:xfrm>
        </p:spPr>
        <p:txBody>
          <a:bodyPr>
            <a:noAutofit/>
          </a:bodyPr>
          <a:lstStyle/>
          <a:p>
            <a:pPr>
              <a:spcBef>
                <a:spcPts val="0"/>
              </a:spcBef>
            </a:pPr>
            <a:r>
              <a:rPr lang="en-US" sz="2400" dirty="0" smtClean="0"/>
              <a:t>Describe </a:t>
            </a:r>
            <a:r>
              <a:rPr lang="en-US" sz="2400" dirty="0"/>
              <a:t>what students might say or do to demonstrate mastery of the standards with connections to the mathematical </a:t>
            </a:r>
            <a:r>
              <a:rPr lang="en-US" sz="2400" dirty="0" smtClean="0"/>
              <a:t>practices.</a:t>
            </a:r>
          </a:p>
          <a:p>
            <a:pPr>
              <a:spcBef>
                <a:spcPts val="0"/>
              </a:spcBef>
            </a:pPr>
            <a:endParaRPr lang="en-US" sz="1200" dirty="0"/>
          </a:p>
          <a:p>
            <a:pPr>
              <a:spcBef>
                <a:spcPts val="0"/>
              </a:spcBef>
            </a:pPr>
            <a:r>
              <a:rPr lang="en-US" sz="2400" dirty="0" smtClean="0"/>
              <a:t>Includes all the evidences to be measured on each of the PARCC Summative Assessments and include clarifications for item writing purposes.</a:t>
            </a:r>
          </a:p>
          <a:p>
            <a:pPr>
              <a:spcBef>
                <a:spcPts val="0"/>
              </a:spcBef>
            </a:pPr>
            <a:endParaRPr lang="en-US" sz="1200" dirty="0" smtClean="0"/>
          </a:p>
          <a:p>
            <a:pPr>
              <a:spcBef>
                <a:spcPts val="0"/>
              </a:spcBef>
            </a:pPr>
            <a:r>
              <a:rPr lang="en-US" sz="2400" dirty="0" smtClean="0"/>
              <a:t>Unpack </a:t>
            </a:r>
            <a:r>
              <a:rPr lang="en-US" sz="2400" dirty="0"/>
              <a:t>the standards in a way that is meaningful to test developers and educators</a:t>
            </a:r>
            <a:r>
              <a:rPr lang="en-US" sz="2400" dirty="0" smtClean="0"/>
              <a:t>.</a:t>
            </a:r>
          </a:p>
          <a:p>
            <a:pPr marL="0" indent="0">
              <a:spcBef>
                <a:spcPts val="0"/>
              </a:spcBef>
              <a:buNone/>
            </a:pPr>
            <a:endParaRPr lang="en-US" sz="1200" dirty="0" smtClean="0"/>
          </a:p>
          <a:p>
            <a:pPr>
              <a:spcBef>
                <a:spcPts val="0"/>
              </a:spcBef>
            </a:pPr>
            <a:r>
              <a:rPr lang="en-US" sz="2400" dirty="0" smtClean="0"/>
              <a:t>Are directly aligned </a:t>
            </a:r>
            <a:r>
              <a:rPr lang="en-US" sz="2400" dirty="0"/>
              <a:t>to </a:t>
            </a:r>
            <a:r>
              <a:rPr lang="en-US" sz="2400" dirty="0" smtClean="0"/>
              <a:t>the claims presented by PARCC. </a:t>
            </a:r>
          </a:p>
          <a:p>
            <a:pPr>
              <a:spcBef>
                <a:spcPts val="0"/>
              </a:spcBef>
            </a:pPr>
            <a:endParaRPr lang="en-US" sz="1200" dirty="0"/>
          </a:p>
          <a:p>
            <a:pPr>
              <a:spcBef>
                <a:spcPts val="0"/>
              </a:spcBef>
            </a:pPr>
            <a:r>
              <a:rPr lang="en-US" sz="2400" dirty="0" smtClean="0"/>
              <a:t>Indicate when the PARCC assessment will measure multiple standards and practices.</a:t>
            </a:r>
            <a:endParaRPr lang="en-US" sz="2400" dirty="0"/>
          </a:p>
        </p:txBody>
      </p:sp>
      <p:sp>
        <p:nvSpPr>
          <p:cNvPr id="10" name="Slide Number Placeholder 6"/>
          <p:cNvSpPr txBox="1">
            <a:spLocks/>
          </p:cNvSpPr>
          <p:nvPr/>
        </p:nvSpPr>
        <p:spPr>
          <a:xfrm>
            <a:off x="6618758" y="6555158"/>
            <a:ext cx="2133600" cy="3428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9BA4B8F-8B3F-4B52-9164-AF2CA95F68ED}" type="slidenum">
              <a:rPr lang="en-US" smtClean="0">
                <a:solidFill>
                  <a:prstClr val="black">
                    <a:tint val="75000"/>
                  </a:prstClr>
                </a:solidFill>
              </a:rPr>
              <a:pPr algn="r"/>
              <a:t>12</a:t>
            </a:fld>
            <a:endParaRPr lang="en-US" dirty="0">
              <a:solidFill>
                <a:prstClr val="black">
                  <a:tint val="75000"/>
                </a:prstClr>
              </a:solidFill>
            </a:endParaRPr>
          </a:p>
        </p:txBody>
      </p:sp>
    </p:spTree>
    <p:extLst>
      <p:ext uri="{BB962C8B-B14F-4D97-AF65-F5344CB8AC3E}">
        <p14:creationId xmlns:p14="http://schemas.microsoft.com/office/powerpoint/2010/main" val="191525782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4" name="Text Placeholder 3"/>
          <p:cNvSpPr>
            <a:spLocks noGrp="1"/>
          </p:cNvSpPr>
          <p:nvPr>
            <p:ph type="body" sz="quarter" idx="13"/>
          </p:nvPr>
        </p:nvSpPr>
        <p:spPr>
          <a:xfrm>
            <a:off x="457200" y="1752600"/>
            <a:ext cx="8382000" cy="4343400"/>
          </a:xfrm>
          <a:noFill/>
        </p:spPr>
        <p:txBody>
          <a:bodyPr>
            <a:normAutofit fontScale="85000" lnSpcReduction="20000"/>
          </a:bodyPr>
          <a:lstStyle/>
          <a:p>
            <a:pPr>
              <a:spcAft>
                <a:spcPts val="600"/>
              </a:spcAft>
            </a:pPr>
            <a:r>
              <a:rPr lang="en-US" dirty="0" smtClean="0"/>
              <a:t>Understand PARCC’s Evidence Centered Design</a:t>
            </a:r>
          </a:p>
          <a:p>
            <a:pPr lvl="1">
              <a:spcAft>
                <a:spcPts val="1200"/>
              </a:spcAft>
              <a:buSzPct val="80000"/>
              <a:buFont typeface="Courier New" panose="02070309020205020404" pitchFamily="49" charset="0"/>
              <a:buChar char="o"/>
            </a:pPr>
            <a:r>
              <a:rPr lang="en-US" dirty="0"/>
              <a:t>Make connections among </a:t>
            </a:r>
            <a:r>
              <a:rPr lang="en-US" dirty="0" smtClean="0"/>
              <a:t>Task Types, Sub-Claims, Scoring of Items, and  PARCC’s </a:t>
            </a:r>
            <a:r>
              <a:rPr lang="en-US" dirty="0"/>
              <a:t>Summative </a:t>
            </a:r>
            <a:r>
              <a:rPr lang="en-US" dirty="0" smtClean="0"/>
              <a:t>Assessments</a:t>
            </a:r>
            <a:endParaRPr lang="en-US" dirty="0"/>
          </a:p>
          <a:p>
            <a:pPr>
              <a:spcAft>
                <a:spcPts val="600"/>
              </a:spcAft>
            </a:pPr>
            <a:r>
              <a:rPr lang="en-US" b="1" dirty="0" smtClean="0"/>
              <a:t>Focus on Evidence Statements </a:t>
            </a:r>
          </a:p>
          <a:p>
            <a:pPr lvl="1">
              <a:spcAft>
                <a:spcPts val="600"/>
              </a:spcAft>
              <a:buSzPct val="80000"/>
              <a:buFont typeface="Courier New" panose="02070309020205020404" pitchFamily="49" charset="0"/>
              <a:buChar char="o"/>
            </a:pPr>
            <a:r>
              <a:rPr lang="en-US" dirty="0"/>
              <a:t>Definition and Purpose</a:t>
            </a:r>
          </a:p>
          <a:p>
            <a:pPr lvl="1">
              <a:spcAft>
                <a:spcPts val="600"/>
              </a:spcAft>
              <a:buSzPct val="80000"/>
              <a:buFont typeface="Courier New" panose="02070309020205020404" pitchFamily="49" charset="0"/>
              <a:buChar char="o"/>
            </a:pPr>
            <a:r>
              <a:rPr lang="en-US" sz="3300" b="1" dirty="0" smtClean="0">
                <a:solidFill>
                  <a:srgbClr val="319A9C"/>
                </a:solidFill>
              </a:rPr>
              <a:t>Connections </a:t>
            </a:r>
            <a:r>
              <a:rPr lang="en-US" sz="3300" b="1" dirty="0">
                <a:solidFill>
                  <a:srgbClr val="319A9C"/>
                </a:solidFill>
              </a:rPr>
              <a:t>to </a:t>
            </a:r>
            <a:r>
              <a:rPr lang="en-US" sz="3300" b="1" dirty="0" smtClean="0">
                <a:solidFill>
                  <a:srgbClr val="319A9C"/>
                </a:solidFill>
              </a:rPr>
              <a:t>PARCC </a:t>
            </a:r>
            <a:r>
              <a:rPr lang="en-US" sz="3300" b="1" dirty="0">
                <a:solidFill>
                  <a:srgbClr val="319A9C"/>
                </a:solidFill>
              </a:rPr>
              <a:t>Summative Assessments </a:t>
            </a:r>
          </a:p>
          <a:p>
            <a:pPr lvl="1">
              <a:spcAft>
                <a:spcPts val="600"/>
              </a:spcAft>
              <a:buSzPct val="80000"/>
              <a:buFont typeface="Courier New" panose="02070309020205020404" pitchFamily="49" charset="0"/>
              <a:buChar char="o"/>
            </a:pPr>
            <a:r>
              <a:rPr lang="en-US" dirty="0" smtClean="0"/>
              <a:t>Classroom Connections</a:t>
            </a:r>
          </a:p>
          <a:p>
            <a:pPr lvl="1">
              <a:spcAft>
                <a:spcPts val="1200"/>
              </a:spcAft>
              <a:buSzPct val="80000"/>
              <a:buFont typeface="Courier New" panose="02070309020205020404" pitchFamily="49" charset="0"/>
              <a:buChar char="o"/>
            </a:pPr>
            <a:r>
              <a:rPr lang="en-US" dirty="0" smtClean="0"/>
              <a:t>Types: How to Read and Interpret </a:t>
            </a:r>
          </a:p>
          <a:p>
            <a:pPr>
              <a:spcAft>
                <a:spcPts val="600"/>
              </a:spcAft>
            </a:pPr>
            <a:r>
              <a:rPr lang="en-US" dirty="0" smtClean="0"/>
              <a:t>Practice Time</a:t>
            </a:r>
          </a:p>
          <a:p>
            <a:endParaRPr lang="en-US" dirty="0"/>
          </a:p>
        </p:txBody>
      </p:sp>
      <p:sp>
        <p:nvSpPr>
          <p:cNvPr id="5" name="Rectangle 4"/>
          <p:cNvSpPr/>
          <p:nvPr/>
        </p:nvSpPr>
        <p:spPr>
          <a:xfrm>
            <a:off x="685800" y="3962400"/>
            <a:ext cx="7338237" cy="457200"/>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6"/>
          <p:cNvSpPr txBox="1">
            <a:spLocks/>
          </p:cNvSpPr>
          <p:nvPr/>
        </p:nvSpPr>
        <p:spPr>
          <a:xfrm>
            <a:off x="6618758" y="6555158"/>
            <a:ext cx="2133600" cy="3428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9BA4B8F-8B3F-4B52-9164-AF2CA95F68ED}" type="slidenum">
              <a:rPr lang="en-US" smtClean="0">
                <a:solidFill>
                  <a:prstClr val="black">
                    <a:tint val="75000"/>
                  </a:prstClr>
                </a:solidFill>
              </a:rPr>
              <a:pPr algn="r"/>
              <a:t>13</a:t>
            </a:fld>
            <a:endParaRPr lang="en-US" dirty="0">
              <a:solidFill>
                <a:prstClr val="black">
                  <a:tint val="75000"/>
                </a:prstClr>
              </a:solidFill>
            </a:endParaRPr>
          </a:p>
        </p:txBody>
      </p:sp>
    </p:spTree>
    <p:extLst>
      <p:ext uri="{BB962C8B-B14F-4D97-AF65-F5344CB8AC3E}">
        <p14:creationId xmlns:p14="http://schemas.microsoft.com/office/powerpoint/2010/main" val="184253688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PARCC Blueprints</a:t>
            </a:r>
            <a:endParaRPr lang="en-US" dirty="0"/>
          </a:p>
        </p:txBody>
      </p:sp>
      <p:sp>
        <p:nvSpPr>
          <p:cNvPr id="14" name="Slide Number Placeholder 13"/>
          <p:cNvSpPr>
            <a:spLocks noGrp="1"/>
          </p:cNvSpPr>
          <p:nvPr>
            <p:ph type="sldNum" sz="quarter" idx="4294967295"/>
          </p:nvPr>
        </p:nvSpPr>
        <p:spPr>
          <a:xfrm>
            <a:off x="6858000" y="6515101"/>
            <a:ext cx="2133600" cy="342899"/>
          </a:xfrm>
          <a:prstGeom prst="rect">
            <a:avLst/>
          </a:prstGeom>
        </p:spPr>
        <p:txBody>
          <a:bodyPr/>
          <a:lstStyle/>
          <a:p>
            <a:pPr algn="r"/>
            <a:fld id="{79BA4B8F-8B3F-4B52-9164-AF2CA95F68ED}" type="slidenum">
              <a:rPr lang="en-US" smtClean="0">
                <a:solidFill>
                  <a:prstClr val="black">
                    <a:tint val="75000"/>
                  </a:prstClr>
                </a:solidFill>
              </a:rPr>
              <a:pPr algn="r"/>
              <a:t>14</a:t>
            </a:fld>
            <a:endParaRPr lang="en-US" dirty="0">
              <a:solidFill>
                <a:prstClr val="black">
                  <a:tint val="75000"/>
                </a:prstClr>
              </a:solidFill>
            </a:endParaRPr>
          </a:p>
        </p:txBody>
      </p:sp>
      <p:pic>
        <p:nvPicPr>
          <p:cNvPr id="73730" name="Picture 2"/>
          <p:cNvPicPr>
            <a:picLocks noChangeAspect="1" noChangeArrowheads="1"/>
          </p:cNvPicPr>
          <p:nvPr/>
        </p:nvPicPr>
        <p:blipFill>
          <a:blip r:embed="rId3" cstate="print"/>
          <a:srcRect l="5007" t="25000" r="56641" b="9375"/>
          <a:stretch>
            <a:fillRect/>
          </a:stretch>
        </p:blipFill>
        <p:spPr bwMode="auto">
          <a:xfrm>
            <a:off x="427074" y="834833"/>
            <a:ext cx="8229600" cy="5280660"/>
          </a:xfrm>
          <a:prstGeom prst="rect">
            <a:avLst/>
          </a:prstGeom>
          <a:noFill/>
          <a:ln w="9525">
            <a:noFill/>
            <a:miter lim="800000"/>
            <a:headEnd/>
            <a:tailEnd/>
          </a:ln>
        </p:spPr>
      </p:pic>
      <p:sp>
        <p:nvSpPr>
          <p:cNvPr id="18" name="Oval 17"/>
          <p:cNvSpPr/>
          <p:nvPr/>
        </p:nvSpPr>
        <p:spPr>
          <a:xfrm>
            <a:off x="533400" y="3322763"/>
            <a:ext cx="609600" cy="304800"/>
          </a:xfrm>
          <a:prstGeom prst="ellipse">
            <a:avLst/>
          </a:prstGeom>
          <a:no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endParaRPr lang="en-US" b="1" dirty="0" smtClean="0">
              <a:solidFill>
                <a:schemeClr val="bg1"/>
              </a:solidFill>
              <a:latin typeface="Calibri" pitchFamily="34" charset="0"/>
              <a:cs typeface="Calibri" pitchFamily="34" charset="0"/>
            </a:endParaRPr>
          </a:p>
        </p:txBody>
      </p:sp>
      <p:sp>
        <p:nvSpPr>
          <p:cNvPr id="19" name="Oval 18"/>
          <p:cNvSpPr/>
          <p:nvPr/>
        </p:nvSpPr>
        <p:spPr>
          <a:xfrm>
            <a:off x="533400" y="4419600"/>
            <a:ext cx="609600" cy="304800"/>
          </a:xfrm>
          <a:prstGeom prst="ellipse">
            <a:avLst/>
          </a:prstGeom>
          <a:no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endParaRPr lang="en-US" b="1" dirty="0" smtClean="0">
              <a:solidFill>
                <a:schemeClr val="bg1"/>
              </a:solidFill>
              <a:latin typeface="Calibri" pitchFamily="34" charset="0"/>
              <a:cs typeface="Calibri" pitchFamily="34" charset="0"/>
            </a:endParaRPr>
          </a:p>
        </p:txBody>
      </p:sp>
      <p:sp>
        <p:nvSpPr>
          <p:cNvPr id="20" name="Oval 19"/>
          <p:cNvSpPr/>
          <p:nvPr/>
        </p:nvSpPr>
        <p:spPr>
          <a:xfrm>
            <a:off x="462516" y="5468590"/>
            <a:ext cx="685800" cy="381000"/>
          </a:xfrm>
          <a:prstGeom prst="ellipse">
            <a:avLst/>
          </a:prstGeom>
          <a:no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endParaRPr lang="en-US" b="1" dirty="0" smtClean="0">
              <a:solidFill>
                <a:schemeClr val="bg1"/>
              </a:solidFill>
              <a:latin typeface="Calibri" pitchFamily="34" charset="0"/>
              <a:cs typeface="Calibri" pitchFamily="34" charset="0"/>
            </a:endParaRPr>
          </a:p>
        </p:txBody>
      </p:sp>
      <p:sp>
        <p:nvSpPr>
          <p:cNvPr id="21" name="Oval 20"/>
          <p:cNvSpPr/>
          <p:nvPr/>
        </p:nvSpPr>
        <p:spPr>
          <a:xfrm>
            <a:off x="3300523" y="3379470"/>
            <a:ext cx="609600" cy="304800"/>
          </a:xfrm>
          <a:prstGeom prst="ellipse">
            <a:avLst/>
          </a:prstGeom>
          <a:no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endParaRPr lang="en-US" b="1" dirty="0" smtClean="0">
              <a:solidFill>
                <a:schemeClr val="bg1"/>
              </a:solidFill>
              <a:latin typeface="Calibri" pitchFamily="34" charset="0"/>
              <a:cs typeface="Calibri" pitchFamily="34" charset="0"/>
            </a:endParaRPr>
          </a:p>
        </p:txBody>
      </p:sp>
      <p:sp>
        <p:nvSpPr>
          <p:cNvPr id="22" name="Oval 21"/>
          <p:cNvSpPr/>
          <p:nvPr/>
        </p:nvSpPr>
        <p:spPr>
          <a:xfrm>
            <a:off x="3352800" y="5277293"/>
            <a:ext cx="533400" cy="838200"/>
          </a:xfrm>
          <a:prstGeom prst="ellipse">
            <a:avLst/>
          </a:prstGeom>
          <a:no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endParaRPr lang="en-US" b="1" dirty="0" smtClean="0">
              <a:solidFill>
                <a:schemeClr val="bg1"/>
              </a:solidFill>
              <a:latin typeface="Calibri" pitchFamily="34" charset="0"/>
              <a:cs typeface="Calibri" pitchFamily="34" charset="0"/>
            </a:endParaRPr>
          </a:p>
        </p:txBody>
      </p:sp>
      <p:sp>
        <p:nvSpPr>
          <p:cNvPr id="23" name="TextBox 22"/>
          <p:cNvSpPr txBox="1"/>
          <p:nvPr/>
        </p:nvSpPr>
        <p:spPr>
          <a:xfrm>
            <a:off x="2819400" y="6115493"/>
            <a:ext cx="2133600" cy="338554"/>
          </a:xfrm>
          <a:prstGeom prst="rect">
            <a:avLst/>
          </a:prstGeom>
          <a:noFill/>
        </p:spPr>
        <p:txBody>
          <a:bodyPr wrap="square" rtlCol="0">
            <a:spAutoFit/>
          </a:bodyPr>
          <a:lstStyle/>
          <a:p>
            <a:r>
              <a:rPr lang="en-US" sz="1600" dirty="0" smtClean="0">
                <a:solidFill>
                  <a:srgbClr val="C00000"/>
                </a:solidFill>
              </a:rPr>
              <a:t>PBA Total: 17 items</a:t>
            </a:r>
            <a:endParaRPr lang="en-US" sz="1600" dirty="0">
              <a:solidFill>
                <a:srgbClr val="C00000"/>
              </a:solidFill>
            </a:endParaRPr>
          </a:p>
        </p:txBody>
      </p:sp>
      <p:sp>
        <p:nvSpPr>
          <p:cNvPr id="26" name="Rectangle 25"/>
          <p:cNvSpPr/>
          <p:nvPr/>
        </p:nvSpPr>
        <p:spPr>
          <a:xfrm>
            <a:off x="3320901" y="2610293"/>
            <a:ext cx="533400" cy="3505200"/>
          </a:xfrm>
          <a:prstGeom prst="rect">
            <a:avLst/>
          </a:prstGeom>
          <a:solidFill>
            <a:srgbClr val="FFFF00">
              <a:alpha val="2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endParaRPr lang="en-US" b="1" dirty="0" smtClean="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107355858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Table</a:t>
            </a:r>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166" t="12121" r="9302" b="23880"/>
          <a:stretch/>
        </p:blipFill>
        <p:spPr bwMode="auto">
          <a:xfrm>
            <a:off x="324294" y="1371600"/>
            <a:ext cx="8591108"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6"/>
          <p:cNvSpPr txBox="1">
            <a:spLocks/>
          </p:cNvSpPr>
          <p:nvPr/>
        </p:nvSpPr>
        <p:spPr>
          <a:xfrm>
            <a:off x="6618758" y="6555158"/>
            <a:ext cx="2133600" cy="3428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9BA4B8F-8B3F-4B52-9164-AF2CA95F68ED}" type="slidenum">
              <a:rPr lang="en-US" smtClean="0">
                <a:solidFill>
                  <a:prstClr val="black">
                    <a:tint val="75000"/>
                  </a:prstClr>
                </a:solidFill>
              </a:rPr>
              <a:pPr algn="r"/>
              <a:t>15</a:t>
            </a:fld>
            <a:endParaRPr lang="en-US" dirty="0">
              <a:solidFill>
                <a:prstClr val="black">
                  <a:tint val="75000"/>
                </a:prstClr>
              </a:solidFill>
            </a:endParaRPr>
          </a:p>
        </p:txBody>
      </p:sp>
    </p:spTree>
    <p:extLst>
      <p:ext uri="{BB962C8B-B14F-4D97-AF65-F5344CB8AC3E}">
        <p14:creationId xmlns:p14="http://schemas.microsoft.com/office/powerpoint/2010/main" val="242305972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Table</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558" t="17010" r="11296" b="15056"/>
          <a:stretch/>
        </p:blipFill>
        <p:spPr bwMode="auto">
          <a:xfrm>
            <a:off x="409353" y="1295400"/>
            <a:ext cx="8458199" cy="4716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6"/>
          <p:cNvSpPr txBox="1">
            <a:spLocks/>
          </p:cNvSpPr>
          <p:nvPr/>
        </p:nvSpPr>
        <p:spPr>
          <a:xfrm>
            <a:off x="6618758" y="6555158"/>
            <a:ext cx="2133600" cy="3428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9BA4B8F-8B3F-4B52-9164-AF2CA95F68ED}" type="slidenum">
              <a:rPr lang="en-US" smtClean="0">
                <a:solidFill>
                  <a:prstClr val="black">
                    <a:tint val="75000"/>
                  </a:prstClr>
                </a:solidFill>
              </a:rPr>
              <a:pPr algn="r"/>
              <a:t>16</a:t>
            </a:fld>
            <a:endParaRPr lang="en-US" dirty="0">
              <a:solidFill>
                <a:prstClr val="black">
                  <a:tint val="75000"/>
                </a:prstClr>
              </a:solidFill>
            </a:endParaRPr>
          </a:p>
        </p:txBody>
      </p:sp>
    </p:spTree>
    <p:extLst>
      <p:ext uri="{BB962C8B-B14F-4D97-AF65-F5344CB8AC3E}">
        <p14:creationId xmlns:p14="http://schemas.microsoft.com/office/powerpoint/2010/main" val="226156205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6" name="Text Placeholder 3"/>
          <p:cNvSpPr>
            <a:spLocks noGrp="1"/>
          </p:cNvSpPr>
          <p:nvPr>
            <p:ph type="body" sz="quarter" idx="13"/>
          </p:nvPr>
        </p:nvSpPr>
        <p:spPr>
          <a:xfrm>
            <a:off x="457200" y="1752600"/>
            <a:ext cx="8382000" cy="4343400"/>
          </a:xfrm>
          <a:noFill/>
        </p:spPr>
        <p:txBody>
          <a:bodyPr>
            <a:normAutofit fontScale="85000" lnSpcReduction="20000"/>
          </a:bodyPr>
          <a:lstStyle/>
          <a:p>
            <a:pPr>
              <a:spcAft>
                <a:spcPts val="600"/>
              </a:spcAft>
            </a:pPr>
            <a:r>
              <a:rPr lang="en-US" dirty="0" smtClean="0"/>
              <a:t>Understand PARCC’s Evidence Centered Design</a:t>
            </a:r>
          </a:p>
          <a:p>
            <a:pPr lvl="1">
              <a:spcAft>
                <a:spcPts val="1200"/>
              </a:spcAft>
              <a:buSzPct val="80000"/>
              <a:buFont typeface="Courier New" panose="02070309020205020404" pitchFamily="49" charset="0"/>
              <a:buChar char="o"/>
            </a:pPr>
            <a:r>
              <a:rPr lang="en-US" dirty="0"/>
              <a:t>Make connections among </a:t>
            </a:r>
            <a:r>
              <a:rPr lang="en-US" dirty="0" smtClean="0"/>
              <a:t>Task Types, Sub-Claims, Scoring of Items, and  PARCC’s </a:t>
            </a:r>
            <a:r>
              <a:rPr lang="en-US" dirty="0"/>
              <a:t>Summative </a:t>
            </a:r>
            <a:r>
              <a:rPr lang="en-US" dirty="0" smtClean="0"/>
              <a:t>Assessments</a:t>
            </a:r>
            <a:endParaRPr lang="en-US" dirty="0"/>
          </a:p>
          <a:p>
            <a:pPr>
              <a:spcAft>
                <a:spcPts val="600"/>
              </a:spcAft>
            </a:pPr>
            <a:r>
              <a:rPr lang="en-US" b="1" dirty="0"/>
              <a:t>Focus on Evidence Statements </a:t>
            </a:r>
          </a:p>
          <a:p>
            <a:pPr lvl="1">
              <a:spcAft>
                <a:spcPts val="600"/>
              </a:spcAft>
              <a:buSzPct val="80000"/>
              <a:buFont typeface="Courier New" panose="02070309020205020404" pitchFamily="49" charset="0"/>
              <a:buChar char="o"/>
            </a:pPr>
            <a:r>
              <a:rPr lang="en-US" dirty="0"/>
              <a:t>Definition and Purpose</a:t>
            </a:r>
          </a:p>
          <a:p>
            <a:pPr lvl="1">
              <a:spcAft>
                <a:spcPts val="600"/>
              </a:spcAft>
              <a:buSzPct val="80000"/>
              <a:buFont typeface="Courier New" panose="02070309020205020404" pitchFamily="49" charset="0"/>
              <a:buChar char="o"/>
            </a:pPr>
            <a:r>
              <a:rPr lang="en-US" dirty="0" smtClean="0"/>
              <a:t>Connections </a:t>
            </a:r>
            <a:r>
              <a:rPr lang="en-US" dirty="0"/>
              <a:t>to </a:t>
            </a:r>
            <a:r>
              <a:rPr lang="en-US" dirty="0" smtClean="0"/>
              <a:t>PARCC </a:t>
            </a:r>
            <a:r>
              <a:rPr lang="en-US" dirty="0"/>
              <a:t>Summative Assessments </a:t>
            </a:r>
          </a:p>
          <a:p>
            <a:pPr lvl="1">
              <a:spcAft>
                <a:spcPts val="600"/>
              </a:spcAft>
              <a:buSzPct val="80000"/>
              <a:buFont typeface="Courier New" panose="02070309020205020404" pitchFamily="49" charset="0"/>
              <a:buChar char="o"/>
            </a:pPr>
            <a:r>
              <a:rPr lang="en-US" sz="3300" b="1" dirty="0" smtClean="0">
                <a:solidFill>
                  <a:srgbClr val="319A9C"/>
                </a:solidFill>
              </a:rPr>
              <a:t>Classroom Connections</a:t>
            </a:r>
          </a:p>
          <a:p>
            <a:pPr lvl="1">
              <a:spcAft>
                <a:spcPts val="1200"/>
              </a:spcAft>
              <a:buSzPct val="80000"/>
              <a:buFont typeface="Courier New" panose="02070309020205020404" pitchFamily="49" charset="0"/>
              <a:buChar char="o"/>
            </a:pPr>
            <a:r>
              <a:rPr lang="en-US" dirty="0" smtClean="0"/>
              <a:t>Types: How to Read and Interpret </a:t>
            </a:r>
          </a:p>
          <a:p>
            <a:pPr>
              <a:spcAft>
                <a:spcPts val="600"/>
              </a:spcAft>
            </a:pPr>
            <a:r>
              <a:rPr lang="en-US" dirty="0"/>
              <a:t>Practice Time</a:t>
            </a:r>
          </a:p>
          <a:p>
            <a:endParaRPr lang="en-US" dirty="0"/>
          </a:p>
        </p:txBody>
      </p:sp>
      <p:sp>
        <p:nvSpPr>
          <p:cNvPr id="10" name="Rectangle 9"/>
          <p:cNvSpPr/>
          <p:nvPr/>
        </p:nvSpPr>
        <p:spPr>
          <a:xfrm>
            <a:off x="769078" y="4419600"/>
            <a:ext cx="5791200" cy="457199"/>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6"/>
          <p:cNvSpPr txBox="1">
            <a:spLocks/>
          </p:cNvSpPr>
          <p:nvPr/>
        </p:nvSpPr>
        <p:spPr>
          <a:xfrm>
            <a:off x="6618758" y="6555158"/>
            <a:ext cx="2133600" cy="3428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9BA4B8F-8B3F-4B52-9164-AF2CA95F68ED}" type="slidenum">
              <a:rPr lang="en-US" smtClean="0">
                <a:solidFill>
                  <a:prstClr val="black">
                    <a:tint val="75000"/>
                  </a:prstClr>
                </a:solidFill>
              </a:rPr>
              <a:pPr algn="r"/>
              <a:t>17</a:t>
            </a:fld>
            <a:endParaRPr lang="en-US" dirty="0">
              <a:solidFill>
                <a:prstClr val="black">
                  <a:tint val="75000"/>
                </a:prstClr>
              </a:solidFill>
            </a:endParaRPr>
          </a:p>
        </p:txBody>
      </p:sp>
    </p:spTree>
    <p:extLst>
      <p:ext uri="{BB962C8B-B14F-4D97-AF65-F5344CB8AC3E}">
        <p14:creationId xmlns:p14="http://schemas.microsoft.com/office/powerpoint/2010/main" val="321606978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0"/>
              </a:spcBef>
              <a:spcAft>
                <a:spcPts val="1200"/>
              </a:spcAft>
            </a:pPr>
            <a:r>
              <a:rPr lang="en-US" sz="2800" dirty="0" smtClean="0"/>
              <a:t>Determine how students will be assessed on PARCC Summative Assessments</a:t>
            </a:r>
          </a:p>
          <a:p>
            <a:pPr>
              <a:spcBef>
                <a:spcPts val="0"/>
              </a:spcBef>
            </a:pPr>
            <a:r>
              <a:rPr lang="en-US" sz="2800" dirty="0" smtClean="0"/>
              <a:t>Understand information found in </a:t>
            </a:r>
          </a:p>
          <a:p>
            <a:pPr lvl="1">
              <a:spcBef>
                <a:spcPts val="0"/>
              </a:spcBef>
            </a:pPr>
            <a:r>
              <a:rPr lang="en-US" sz="2400" dirty="0" smtClean="0">
                <a:hlinkClick r:id="rId3"/>
              </a:rPr>
              <a:t>PARCC Sample items and EOY Practice Tests</a:t>
            </a:r>
            <a:endParaRPr lang="en-US" sz="2400" dirty="0" smtClean="0"/>
          </a:p>
          <a:p>
            <a:pPr lvl="1">
              <a:spcBef>
                <a:spcPts val="0"/>
              </a:spcBef>
              <a:spcAft>
                <a:spcPts val="1200"/>
              </a:spcAft>
            </a:pPr>
            <a:r>
              <a:rPr lang="en-US" sz="2400" dirty="0" smtClean="0">
                <a:hlinkClick r:id="rId4"/>
              </a:rPr>
              <a:t>LDOE PARCC Assessment Guide</a:t>
            </a:r>
            <a:endParaRPr lang="en-US" sz="2400" dirty="0" smtClean="0"/>
          </a:p>
          <a:p>
            <a:pPr>
              <a:spcBef>
                <a:spcPts val="0"/>
              </a:spcBef>
            </a:pPr>
            <a:r>
              <a:rPr lang="en-US" sz="2800" dirty="0" smtClean="0"/>
              <a:t>For instructional use, </a:t>
            </a:r>
          </a:p>
          <a:p>
            <a:pPr lvl="1">
              <a:spcBef>
                <a:spcPts val="0"/>
              </a:spcBef>
            </a:pPr>
            <a:r>
              <a:rPr lang="en-US" sz="2400" dirty="0" smtClean="0"/>
              <a:t>evaluate pre-made tasks for alignment to PARCC assessments</a:t>
            </a:r>
          </a:p>
          <a:p>
            <a:pPr lvl="1">
              <a:spcBef>
                <a:spcPts val="0"/>
              </a:spcBef>
            </a:pPr>
            <a:r>
              <a:rPr lang="en-US" sz="2400" dirty="0" smtClean="0"/>
              <a:t>create PARCC-like tasks</a:t>
            </a:r>
            <a:endParaRPr lang="en-US" sz="2400" dirty="0"/>
          </a:p>
        </p:txBody>
      </p:sp>
      <p:sp>
        <p:nvSpPr>
          <p:cNvPr id="4" name="Title 3"/>
          <p:cNvSpPr>
            <a:spLocks noGrp="1"/>
          </p:cNvSpPr>
          <p:nvPr>
            <p:ph type="title" idx="4294967295"/>
          </p:nvPr>
        </p:nvSpPr>
        <p:spPr>
          <a:xfrm>
            <a:off x="0" y="0"/>
            <a:ext cx="9144000" cy="1219200"/>
          </a:xfrm>
          <a:prstGeom prst="rect">
            <a:avLst/>
          </a:prstGeom>
        </p:spPr>
        <p:txBody>
          <a:bodyPr/>
          <a:lstStyle/>
          <a:p>
            <a:r>
              <a:rPr lang="en-US" sz="3200" dirty="0" smtClean="0">
                <a:solidFill>
                  <a:schemeClr val="bg1"/>
                </a:solidFill>
                <a:latin typeface="Chalkduster"/>
              </a:rPr>
              <a:t>Of What Benefit to Teachers Are Evidence Statements?</a:t>
            </a:r>
            <a:endParaRPr lang="en-US" sz="3200" dirty="0">
              <a:solidFill>
                <a:schemeClr val="bg1"/>
              </a:solidFill>
              <a:latin typeface="Chalkduster"/>
            </a:endParaRPr>
          </a:p>
        </p:txBody>
      </p:sp>
      <p:sp>
        <p:nvSpPr>
          <p:cNvPr id="7" name="Slide Number Placeholder 6"/>
          <p:cNvSpPr txBox="1">
            <a:spLocks/>
          </p:cNvSpPr>
          <p:nvPr/>
        </p:nvSpPr>
        <p:spPr>
          <a:xfrm>
            <a:off x="6618758" y="6555158"/>
            <a:ext cx="2133600" cy="3428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9BA4B8F-8B3F-4B52-9164-AF2CA95F68ED}" type="slidenum">
              <a:rPr lang="en-US" smtClean="0">
                <a:solidFill>
                  <a:prstClr val="black">
                    <a:tint val="75000"/>
                  </a:prstClr>
                </a:solidFill>
              </a:rPr>
              <a:pPr algn="r"/>
              <a:t>18</a:t>
            </a:fld>
            <a:endParaRPr lang="en-US" dirty="0">
              <a:solidFill>
                <a:prstClr val="black">
                  <a:tint val="75000"/>
                </a:prstClr>
              </a:solidFill>
            </a:endParaRPr>
          </a:p>
        </p:txBody>
      </p:sp>
    </p:spTree>
    <p:extLst>
      <p:ext uri="{BB962C8B-B14F-4D97-AF65-F5344CB8AC3E}">
        <p14:creationId xmlns:p14="http://schemas.microsoft.com/office/powerpoint/2010/main" val="12218383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1000"/>
                                        <p:tgtEl>
                                          <p:spTgt spid="2">
                                            <p:txEl>
                                              <p:pRg st="3" end="3"/>
                                            </p:txEl>
                                          </p:spTgt>
                                        </p:tgtEl>
                                      </p:cBhvr>
                                    </p:animEffect>
                                    <p:anim calcmode="lin" valueType="num">
                                      <p:cBhvr>
                                        <p:cTn id="2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1000"/>
                                        <p:tgtEl>
                                          <p:spTgt spid="2">
                                            <p:txEl>
                                              <p:pRg st="4" end="4"/>
                                            </p:txEl>
                                          </p:spTgt>
                                        </p:tgtEl>
                                      </p:cBhvr>
                                    </p:animEffect>
                                    <p:anim calcmode="lin" valueType="num">
                                      <p:cBhvr>
                                        <p:cTn id="3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fade">
                                      <p:cBhvr>
                                        <p:cTn id="36" dur="1000"/>
                                        <p:tgtEl>
                                          <p:spTgt spid="2">
                                            <p:txEl>
                                              <p:pRg st="5" end="5"/>
                                            </p:txEl>
                                          </p:spTgt>
                                        </p:tgtEl>
                                      </p:cBhvr>
                                    </p:animEffect>
                                    <p:anim calcmode="lin" valueType="num">
                                      <p:cBhvr>
                                        <p:cTn id="37"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Effect transition="in" filter="fade">
                                      <p:cBhvr>
                                        <p:cTn id="41" dur="1000"/>
                                        <p:tgtEl>
                                          <p:spTgt spid="2">
                                            <p:txEl>
                                              <p:pRg st="6" end="6"/>
                                            </p:txEl>
                                          </p:spTgt>
                                        </p:tgtEl>
                                      </p:cBhvr>
                                    </p:animEffect>
                                    <p:anim calcmode="lin" valueType="num">
                                      <p:cBhvr>
                                        <p:cTn id="42"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6" name="Text Placeholder 3"/>
          <p:cNvSpPr>
            <a:spLocks noGrp="1"/>
          </p:cNvSpPr>
          <p:nvPr>
            <p:ph type="body" sz="quarter" idx="13"/>
          </p:nvPr>
        </p:nvSpPr>
        <p:spPr>
          <a:xfrm>
            <a:off x="457200" y="1752600"/>
            <a:ext cx="8382000" cy="4343400"/>
          </a:xfrm>
          <a:noFill/>
        </p:spPr>
        <p:txBody>
          <a:bodyPr>
            <a:normAutofit fontScale="85000" lnSpcReduction="20000"/>
          </a:bodyPr>
          <a:lstStyle/>
          <a:p>
            <a:pPr>
              <a:spcAft>
                <a:spcPts val="600"/>
              </a:spcAft>
            </a:pPr>
            <a:r>
              <a:rPr lang="en-US" dirty="0"/>
              <a:t>Understand PARCC’s Evidence Centered Design</a:t>
            </a:r>
          </a:p>
          <a:p>
            <a:pPr lvl="1">
              <a:spcAft>
                <a:spcPts val="1200"/>
              </a:spcAft>
              <a:buSzPct val="80000"/>
              <a:buFont typeface="Courier New" panose="02070309020205020404" pitchFamily="49" charset="0"/>
              <a:buChar char="o"/>
            </a:pPr>
            <a:r>
              <a:rPr lang="en-US" dirty="0"/>
              <a:t>Make connections among </a:t>
            </a:r>
            <a:r>
              <a:rPr lang="en-US" dirty="0" smtClean="0"/>
              <a:t>Task Types, Sub-Claims, Scoring of Items, and  PARCC’s </a:t>
            </a:r>
            <a:r>
              <a:rPr lang="en-US" dirty="0"/>
              <a:t>Summative </a:t>
            </a:r>
            <a:r>
              <a:rPr lang="en-US" dirty="0" smtClean="0"/>
              <a:t>Assessments</a:t>
            </a:r>
            <a:endParaRPr lang="en-US" dirty="0"/>
          </a:p>
          <a:p>
            <a:pPr>
              <a:spcAft>
                <a:spcPts val="600"/>
              </a:spcAft>
            </a:pPr>
            <a:r>
              <a:rPr lang="en-US" b="1" dirty="0"/>
              <a:t>Focus on Evidence Statements </a:t>
            </a:r>
          </a:p>
          <a:p>
            <a:pPr lvl="1">
              <a:spcAft>
                <a:spcPts val="600"/>
              </a:spcAft>
              <a:buSzPct val="80000"/>
              <a:buFont typeface="Courier New" panose="02070309020205020404" pitchFamily="49" charset="0"/>
              <a:buChar char="o"/>
            </a:pPr>
            <a:r>
              <a:rPr lang="en-US" dirty="0"/>
              <a:t>Definition and Purpose</a:t>
            </a:r>
          </a:p>
          <a:p>
            <a:pPr lvl="1">
              <a:spcAft>
                <a:spcPts val="600"/>
              </a:spcAft>
              <a:buSzPct val="80000"/>
              <a:buFont typeface="Courier New" panose="02070309020205020404" pitchFamily="49" charset="0"/>
              <a:buChar char="o"/>
            </a:pPr>
            <a:r>
              <a:rPr lang="en-US" dirty="0" smtClean="0"/>
              <a:t>Connections </a:t>
            </a:r>
            <a:r>
              <a:rPr lang="en-US" dirty="0"/>
              <a:t>to </a:t>
            </a:r>
            <a:r>
              <a:rPr lang="en-US" dirty="0" smtClean="0"/>
              <a:t>PARCC </a:t>
            </a:r>
            <a:r>
              <a:rPr lang="en-US" dirty="0"/>
              <a:t>Summative Assessments </a:t>
            </a:r>
          </a:p>
          <a:p>
            <a:pPr lvl="1">
              <a:spcAft>
                <a:spcPts val="600"/>
              </a:spcAft>
              <a:buSzPct val="80000"/>
              <a:buFont typeface="Courier New" panose="02070309020205020404" pitchFamily="49" charset="0"/>
              <a:buChar char="o"/>
            </a:pPr>
            <a:r>
              <a:rPr lang="en-US" dirty="0" smtClean="0"/>
              <a:t>Classroom Connections</a:t>
            </a:r>
          </a:p>
          <a:p>
            <a:pPr lvl="1">
              <a:spcAft>
                <a:spcPts val="1200"/>
              </a:spcAft>
              <a:buSzPct val="80000"/>
              <a:buFont typeface="Courier New" panose="02070309020205020404" pitchFamily="49" charset="0"/>
              <a:buChar char="o"/>
            </a:pPr>
            <a:r>
              <a:rPr lang="en-US" sz="3300" b="1" dirty="0" smtClean="0">
                <a:solidFill>
                  <a:srgbClr val="319A9C"/>
                </a:solidFill>
              </a:rPr>
              <a:t>Types: How to Read and Interpret </a:t>
            </a:r>
          </a:p>
          <a:p>
            <a:pPr>
              <a:spcAft>
                <a:spcPts val="600"/>
              </a:spcAft>
            </a:pPr>
            <a:r>
              <a:rPr lang="en-US" dirty="0"/>
              <a:t>Practice Time</a:t>
            </a:r>
          </a:p>
          <a:p>
            <a:endParaRPr lang="en-US" dirty="0"/>
          </a:p>
        </p:txBody>
      </p:sp>
      <p:sp>
        <p:nvSpPr>
          <p:cNvPr id="8" name="Rectangle 7"/>
          <p:cNvSpPr/>
          <p:nvPr/>
        </p:nvSpPr>
        <p:spPr>
          <a:xfrm>
            <a:off x="661767" y="4855534"/>
            <a:ext cx="5791200" cy="533400"/>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6"/>
          <p:cNvSpPr txBox="1">
            <a:spLocks/>
          </p:cNvSpPr>
          <p:nvPr/>
        </p:nvSpPr>
        <p:spPr>
          <a:xfrm>
            <a:off x="6618758" y="6555158"/>
            <a:ext cx="2133600" cy="3428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9BA4B8F-8B3F-4B52-9164-AF2CA95F68ED}" type="slidenum">
              <a:rPr lang="en-US" smtClean="0">
                <a:solidFill>
                  <a:prstClr val="black">
                    <a:tint val="75000"/>
                  </a:prstClr>
                </a:solidFill>
              </a:rPr>
              <a:pPr algn="r"/>
              <a:t>19</a:t>
            </a:fld>
            <a:endParaRPr lang="en-US" dirty="0">
              <a:solidFill>
                <a:prstClr val="black">
                  <a:tint val="75000"/>
                </a:prstClr>
              </a:solidFill>
            </a:endParaRPr>
          </a:p>
        </p:txBody>
      </p:sp>
    </p:spTree>
    <p:extLst>
      <p:ext uri="{BB962C8B-B14F-4D97-AF65-F5344CB8AC3E}">
        <p14:creationId xmlns:p14="http://schemas.microsoft.com/office/powerpoint/2010/main" val="284418800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latin typeface="Chalkduster"/>
              </a:rPr>
              <a:t>Agenda</a:t>
            </a:r>
            <a:endParaRPr lang="en-US" dirty="0">
              <a:solidFill>
                <a:schemeClr val="bg1"/>
              </a:solidFill>
              <a:latin typeface="Chalkduster"/>
            </a:endParaRPr>
          </a:p>
        </p:txBody>
      </p:sp>
      <p:sp>
        <p:nvSpPr>
          <p:cNvPr id="4" name="Text Placeholder 3"/>
          <p:cNvSpPr>
            <a:spLocks noGrp="1"/>
          </p:cNvSpPr>
          <p:nvPr>
            <p:ph type="body" sz="quarter" idx="13"/>
          </p:nvPr>
        </p:nvSpPr>
        <p:spPr>
          <a:xfrm>
            <a:off x="457200" y="1752600"/>
            <a:ext cx="8382000" cy="4343400"/>
          </a:xfrm>
          <a:noFill/>
        </p:spPr>
        <p:txBody>
          <a:bodyPr>
            <a:normAutofit fontScale="85000" lnSpcReduction="20000"/>
          </a:bodyPr>
          <a:lstStyle/>
          <a:p>
            <a:pPr>
              <a:spcAft>
                <a:spcPts val="600"/>
              </a:spcAft>
            </a:pPr>
            <a:r>
              <a:rPr lang="en-US" b="1" dirty="0" smtClean="0"/>
              <a:t>Understand PARCC’s Evidence Centered Design</a:t>
            </a:r>
          </a:p>
          <a:p>
            <a:pPr lvl="1">
              <a:spcAft>
                <a:spcPts val="1200"/>
              </a:spcAft>
              <a:buSzPct val="80000"/>
              <a:buFont typeface="Courier New" panose="02070309020205020404" pitchFamily="49" charset="0"/>
              <a:buChar char="o"/>
            </a:pPr>
            <a:r>
              <a:rPr lang="en-US" dirty="0"/>
              <a:t>Connections</a:t>
            </a:r>
            <a:r>
              <a:rPr lang="en-US" dirty="0" smtClean="0"/>
              <a:t> among Task Types, Sub-Claims, Scoring of Items, and  PARCC’s Summative Assessments</a:t>
            </a:r>
          </a:p>
          <a:p>
            <a:pPr>
              <a:spcAft>
                <a:spcPts val="600"/>
              </a:spcAft>
            </a:pPr>
            <a:r>
              <a:rPr lang="en-US" b="1" dirty="0" smtClean="0"/>
              <a:t>Focus on Evidence Statements </a:t>
            </a:r>
          </a:p>
          <a:p>
            <a:pPr lvl="1">
              <a:spcAft>
                <a:spcPts val="600"/>
              </a:spcAft>
              <a:buSzPct val="80000"/>
              <a:buFont typeface="Courier New" panose="02070309020205020404" pitchFamily="49" charset="0"/>
              <a:buChar char="o"/>
            </a:pPr>
            <a:r>
              <a:rPr lang="en-US" dirty="0"/>
              <a:t>Definition and Purpose</a:t>
            </a:r>
          </a:p>
          <a:p>
            <a:pPr lvl="1">
              <a:spcAft>
                <a:spcPts val="600"/>
              </a:spcAft>
              <a:buSzPct val="80000"/>
              <a:buFont typeface="Courier New" panose="02070309020205020404" pitchFamily="49" charset="0"/>
              <a:buChar char="o"/>
            </a:pPr>
            <a:r>
              <a:rPr lang="en-US" dirty="0" smtClean="0"/>
              <a:t>Connections </a:t>
            </a:r>
            <a:r>
              <a:rPr lang="en-US" dirty="0"/>
              <a:t>to PARCC Summative Assessments </a:t>
            </a:r>
          </a:p>
          <a:p>
            <a:pPr lvl="1">
              <a:spcAft>
                <a:spcPts val="600"/>
              </a:spcAft>
              <a:buSzPct val="80000"/>
              <a:buFont typeface="Courier New" panose="02070309020205020404" pitchFamily="49" charset="0"/>
              <a:buChar char="o"/>
            </a:pPr>
            <a:r>
              <a:rPr lang="en-US" dirty="0" smtClean="0"/>
              <a:t>Classroom </a:t>
            </a:r>
            <a:r>
              <a:rPr lang="en-US" dirty="0"/>
              <a:t>Connections</a:t>
            </a:r>
          </a:p>
          <a:p>
            <a:pPr lvl="1">
              <a:spcAft>
                <a:spcPts val="1200"/>
              </a:spcAft>
              <a:buSzPct val="80000"/>
              <a:buFont typeface="Courier New" panose="02070309020205020404" pitchFamily="49" charset="0"/>
              <a:buChar char="o"/>
            </a:pPr>
            <a:r>
              <a:rPr lang="en-US" dirty="0"/>
              <a:t>Types</a:t>
            </a:r>
            <a:r>
              <a:rPr lang="en-US" dirty="0" smtClean="0"/>
              <a:t>: How to Read and Interpret </a:t>
            </a:r>
          </a:p>
          <a:p>
            <a:pPr>
              <a:spcAft>
                <a:spcPts val="600"/>
              </a:spcAft>
            </a:pPr>
            <a:r>
              <a:rPr lang="en-US" b="1" dirty="0" smtClean="0"/>
              <a:t>Practice Time</a:t>
            </a:r>
          </a:p>
          <a:p>
            <a:endParaRPr lang="en-US" dirty="0"/>
          </a:p>
        </p:txBody>
      </p:sp>
      <p:sp>
        <p:nvSpPr>
          <p:cNvPr id="11" name="Slide Number Placeholder 6"/>
          <p:cNvSpPr txBox="1">
            <a:spLocks/>
          </p:cNvSpPr>
          <p:nvPr/>
        </p:nvSpPr>
        <p:spPr>
          <a:xfrm>
            <a:off x="6618758" y="6555158"/>
            <a:ext cx="2133600" cy="3428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9BA4B8F-8B3F-4B52-9164-AF2CA95F68ED}" type="slidenum">
              <a:rPr lang="en-US" smtClean="0">
                <a:solidFill>
                  <a:prstClr val="black">
                    <a:tint val="75000"/>
                  </a:prstClr>
                </a:solidFill>
              </a:rPr>
              <a:pPr algn="r"/>
              <a:t>2</a:t>
            </a:fld>
            <a:endParaRPr lang="en-US" dirty="0">
              <a:solidFill>
                <a:prstClr val="black">
                  <a:tint val="75000"/>
                </a:prstClr>
              </a:solidFill>
            </a:endParaRPr>
          </a:p>
        </p:txBody>
      </p:sp>
    </p:spTree>
    <p:extLst>
      <p:ext uri="{BB962C8B-B14F-4D97-AF65-F5344CB8AC3E}">
        <p14:creationId xmlns:p14="http://schemas.microsoft.com/office/powerpoint/2010/main" val="304323049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bwMode="auto">
          <a:xfrm>
            <a:off x="304800" y="1676400"/>
            <a:ext cx="8534400" cy="4648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a:buFont typeface="Arial" pitchFamily="34" charset="0"/>
              <a:buNone/>
              <a:defRPr/>
            </a:pPr>
            <a:r>
              <a:rPr lang="en-US" sz="2800" dirty="0" smtClean="0"/>
              <a:t>Several </a:t>
            </a:r>
            <a:r>
              <a:rPr lang="en-US" sz="2800" dirty="0"/>
              <a:t>types of </a:t>
            </a:r>
            <a:r>
              <a:rPr lang="en-US" sz="2800" dirty="0" smtClean="0"/>
              <a:t>Evidence Statements are used to describe what a task should be assessing, including:</a:t>
            </a:r>
            <a:endParaRPr lang="en-US" sz="2800" dirty="0"/>
          </a:p>
          <a:p>
            <a:pPr marL="457200" indent="-457200">
              <a:buFont typeface="+mj-lt"/>
              <a:buAutoNum type="arabicPeriod"/>
              <a:defRPr/>
            </a:pPr>
            <a:r>
              <a:rPr lang="en-US" sz="2400" dirty="0" smtClean="0"/>
              <a:t>Those </a:t>
            </a:r>
            <a:r>
              <a:rPr lang="en-US" sz="2400" dirty="0"/>
              <a:t>using </a:t>
            </a:r>
            <a:r>
              <a:rPr lang="en-US" sz="2400" b="1" dirty="0"/>
              <a:t>exact standards </a:t>
            </a:r>
            <a:r>
              <a:rPr lang="en-US" sz="2400" b="1" dirty="0" smtClean="0"/>
              <a:t>language</a:t>
            </a:r>
          </a:p>
          <a:p>
            <a:pPr marL="457200" indent="-457200">
              <a:buFont typeface="+mj-lt"/>
              <a:buAutoNum type="arabicPeriod"/>
              <a:defRPr/>
            </a:pPr>
            <a:r>
              <a:rPr lang="en-US" sz="2400" dirty="0" smtClean="0"/>
              <a:t>Those </a:t>
            </a:r>
            <a:r>
              <a:rPr lang="en-US" sz="2400" dirty="0"/>
              <a:t>transparently </a:t>
            </a:r>
            <a:r>
              <a:rPr lang="en-US" sz="2400" b="1" dirty="0"/>
              <a:t>derived from exact standards </a:t>
            </a:r>
            <a:r>
              <a:rPr lang="en-US" sz="2400" dirty="0"/>
              <a:t>language, </a:t>
            </a:r>
            <a:r>
              <a:rPr lang="en-US" sz="2400" dirty="0" smtClean="0"/>
              <a:t>      e.g</a:t>
            </a:r>
            <a:r>
              <a:rPr lang="en-US" sz="2400" dirty="0"/>
              <a:t>., by splitting a content </a:t>
            </a:r>
            <a:r>
              <a:rPr lang="en-US" sz="2400" dirty="0" smtClean="0"/>
              <a:t>standard</a:t>
            </a:r>
          </a:p>
          <a:p>
            <a:pPr marL="457200" indent="-457200">
              <a:buFont typeface="+mj-lt"/>
              <a:buAutoNum type="arabicPeriod"/>
              <a:defRPr/>
            </a:pPr>
            <a:r>
              <a:rPr lang="en-US" sz="2400" b="1" dirty="0" smtClean="0"/>
              <a:t>Integrative </a:t>
            </a:r>
            <a:r>
              <a:rPr lang="en-US" sz="2400" b="1" dirty="0"/>
              <a:t>evidence statements</a:t>
            </a:r>
            <a:r>
              <a:rPr lang="en-US" sz="2400" dirty="0"/>
              <a:t>  indicate proficiencies that align to more than one standard and reinforce coherence reflected in the CCSS</a:t>
            </a:r>
            <a:r>
              <a:rPr lang="en-US" sz="2400" dirty="0" smtClean="0"/>
              <a:t>.*</a:t>
            </a:r>
            <a:endParaRPr lang="en-US" sz="2400" dirty="0"/>
          </a:p>
          <a:p>
            <a:pPr marL="457200" indent="-457200">
              <a:buFont typeface="+mj-lt"/>
              <a:buAutoNum type="arabicPeriod"/>
              <a:defRPr/>
            </a:pPr>
            <a:r>
              <a:rPr lang="en-US" sz="2400" b="1" dirty="0" smtClean="0"/>
              <a:t>Sub-claim C (reasoning)  &amp; D (modeling) </a:t>
            </a:r>
            <a:r>
              <a:rPr lang="en-US" sz="2400" b="1" dirty="0"/>
              <a:t>e</a:t>
            </a:r>
            <a:r>
              <a:rPr lang="en-US" sz="2400" b="1" dirty="0" smtClean="0"/>
              <a:t>vidence </a:t>
            </a:r>
            <a:r>
              <a:rPr lang="en-US" sz="2400" b="1" dirty="0"/>
              <a:t>s</a:t>
            </a:r>
            <a:r>
              <a:rPr lang="en-US" sz="2400" b="1" dirty="0" smtClean="0"/>
              <a:t>tatements</a:t>
            </a:r>
            <a:r>
              <a:rPr lang="en-US" sz="2400" dirty="0" smtClean="0"/>
              <a:t>, which put MP.3, 4, 6 as primary with connections to content </a:t>
            </a:r>
          </a:p>
          <a:p>
            <a:pPr marL="0" indent="0">
              <a:buFont typeface="Arial" charset="0"/>
              <a:buNone/>
              <a:defRPr/>
            </a:pPr>
            <a:endParaRPr lang="en-US" sz="1800" dirty="0" smtClean="0"/>
          </a:p>
        </p:txBody>
      </p:sp>
      <p:sp>
        <p:nvSpPr>
          <p:cNvPr id="2" name="TextBox 1"/>
          <p:cNvSpPr txBox="1"/>
          <p:nvPr/>
        </p:nvSpPr>
        <p:spPr>
          <a:xfrm>
            <a:off x="381000" y="6096000"/>
            <a:ext cx="2505740" cy="369332"/>
          </a:xfrm>
          <a:prstGeom prst="rect">
            <a:avLst/>
          </a:prstGeom>
          <a:noFill/>
        </p:spPr>
        <p:txBody>
          <a:bodyPr wrap="square" rtlCol="0">
            <a:spAutoFit/>
          </a:bodyPr>
          <a:lstStyle/>
          <a:p>
            <a:r>
              <a:rPr lang="en-US" sz="1200" dirty="0" smtClean="0"/>
              <a:t>*</a:t>
            </a:r>
            <a:r>
              <a:rPr lang="en-US" dirty="0" smtClean="0"/>
              <a:t> </a:t>
            </a:r>
            <a:r>
              <a:rPr lang="en-US" sz="1200" dirty="0" smtClean="0"/>
              <a:t>Wording modified by LDOE.</a:t>
            </a:r>
            <a:endParaRPr lang="en-US" sz="1200" dirty="0"/>
          </a:p>
        </p:txBody>
      </p:sp>
      <p:sp>
        <p:nvSpPr>
          <p:cNvPr id="6" name="Title 3"/>
          <p:cNvSpPr txBox="1">
            <a:spLocks/>
          </p:cNvSpPr>
          <p:nvPr/>
        </p:nvSpPr>
        <p:spPr>
          <a:xfrm>
            <a:off x="0" y="0"/>
            <a:ext cx="9144000" cy="1066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100" dirty="0" smtClean="0">
              <a:solidFill>
                <a:schemeClr val="bg1"/>
              </a:solidFill>
              <a:latin typeface="Chalkduster"/>
            </a:endParaRPr>
          </a:p>
          <a:p>
            <a:r>
              <a:rPr lang="en-US" sz="3200" dirty="0" smtClean="0">
                <a:solidFill>
                  <a:schemeClr val="bg1"/>
                </a:solidFill>
                <a:latin typeface="Chalkduster"/>
              </a:rPr>
              <a:t>Types of Evidence Statements</a:t>
            </a:r>
            <a:endParaRPr lang="en-US" sz="3200" dirty="0">
              <a:solidFill>
                <a:schemeClr val="bg1"/>
              </a:solidFill>
              <a:latin typeface="Chalkduster"/>
            </a:endParaRPr>
          </a:p>
        </p:txBody>
      </p:sp>
      <p:sp>
        <p:nvSpPr>
          <p:cNvPr id="7" name="Slide Number Placeholder 6"/>
          <p:cNvSpPr txBox="1">
            <a:spLocks/>
          </p:cNvSpPr>
          <p:nvPr/>
        </p:nvSpPr>
        <p:spPr>
          <a:xfrm>
            <a:off x="6618758" y="6555158"/>
            <a:ext cx="2133600" cy="3428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9BA4B8F-8B3F-4B52-9164-AF2CA95F68ED}" type="slidenum">
              <a:rPr lang="en-US" smtClean="0">
                <a:solidFill>
                  <a:prstClr val="black">
                    <a:tint val="75000"/>
                  </a:prstClr>
                </a:solidFill>
              </a:rPr>
              <a:pPr algn="r"/>
              <a:t>20</a:t>
            </a:fld>
            <a:endParaRPr lang="en-US" dirty="0">
              <a:solidFill>
                <a:prstClr val="black">
                  <a:tint val="75000"/>
                </a:prstClr>
              </a:solidFill>
            </a:endParaRPr>
          </a:p>
        </p:txBody>
      </p:sp>
    </p:spTree>
    <p:extLst>
      <p:ext uri="{BB962C8B-B14F-4D97-AF65-F5344CB8AC3E}">
        <p14:creationId xmlns:p14="http://schemas.microsoft.com/office/powerpoint/2010/main" val="226387428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idx="1"/>
          </p:nvPr>
        </p:nvSpPr>
        <p:spPr bwMode="auto">
          <a:xfrm>
            <a:off x="304800" y="1456660"/>
            <a:ext cx="8534400"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a:buFont typeface="Arial" charset="0"/>
              <a:buNone/>
            </a:pPr>
            <a:r>
              <a:rPr lang="en-US" sz="2400" dirty="0" smtClean="0">
                <a:ea typeface="ＭＳ Ｐゴシック" pitchFamily="34" charset="-128"/>
              </a:rPr>
              <a:t>1.  Those using </a:t>
            </a:r>
            <a:r>
              <a:rPr lang="en-US" sz="2400" b="1" dirty="0" smtClean="0">
                <a:ea typeface="ＭＳ Ｐゴシック" pitchFamily="34" charset="-128"/>
              </a:rPr>
              <a:t>exact standards language</a:t>
            </a:r>
          </a:p>
          <a:p>
            <a:pPr marL="457200" lvl="1" indent="0">
              <a:buFont typeface="Arial" charset="0"/>
              <a:buNone/>
            </a:pPr>
            <a:endParaRPr lang="en-US" sz="2400" dirty="0" smtClean="0">
              <a:ea typeface="ＭＳ Ｐゴシック" pitchFamily="34" charset="-128"/>
            </a:endParaRPr>
          </a:p>
        </p:txBody>
      </p:sp>
      <p:graphicFrame>
        <p:nvGraphicFramePr>
          <p:cNvPr id="2" name="Table 1"/>
          <p:cNvGraphicFramePr>
            <a:graphicFrameLocks noGrp="1"/>
          </p:cNvGraphicFramePr>
          <p:nvPr>
            <p:extLst>
              <p:ext uri="{D42A27DB-BD31-4B8C-83A1-F6EECF244321}">
                <p14:modId xmlns:p14="http://schemas.microsoft.com/office/powerpoint/2010/main" val="2452770748"/>
              </p:ext>
            </p:extLst>
          </p:nvPr>
        </p:nvGraphicFramePr>
        <p:xfrm>
          <a:off x="1036670" y="4468520"/>
          <a:ext cx="7772400" cy="1973736"/>
        </p:xfrm>
        <a:graphic>
          <a:graphicData uri="http://schemas.openxmlformats.org/drawingml/2006/table">
            <a:tbl>
              <a:tblPr>
                <a:tableStyleId>{5C22544A-7EE6-4342-B048-85BDC9FD1C3A}</a:tableStyleId>
              </a:tblPr>
              <a:tblGrid>
                <a:gridCol w="809567"/>
                <a:gridCol w="2551946"/>
                <a:gridCol w="3124200"/>
                <a:gridCol w="457200"/>
                <a:gridCol w="829487"/>
              </a:tblGrid>
              <a:tr h="415683">
                <a:tc gridSpan="5">
                  <a:txBody>
                    <a:bodyPr/>
                    <a:lstStyle/>
                    <a:p>
                      <a:pPr marL="0" marR="0" algn="ctr">
                        <a:lnSpc>
                          <a:spcPct val="115000"/>
                        </a:lnSpc>
                        <a:spcBef>
                          <a:spcPts val="0"/>
                        </a:spcBef>
                        <a:spcAft>
                          <a:spcPts val="1000"/>
                        </a:spcAft>
                      </a:pPr>
                      <a:r>
                        <a:rPr lang="en-US" sz="1100" b="1" dirty="0" smtClean="0">
                          <a:effectLst/>
                          <a:latin typeface="Times New Roman" pitchFamily="18" charset="0"/>
                          <a:ea typeface="Calibri"/>
                          <a:cs typeface="Times New Roman" pitchFamily="18" charset="0"/>
                        </a:rPr>
                        <a:t>Grade 8 - PBA</a:t>
                      </a:r>
                      <a:endParaRPr lang="en-US" sz="1100" b="1" dirty="0">
                        <a:effectLst/>
                        <a:latin typeface="Times New Roman" pitchFamily="18" charset="0"/>
                        <a:ea typeface="Calibri"/>
                        <a:cs typeface="Times New Roman" pitchFamily="18" charset="0"/>
                      </a:endParaRPr>
                    </a:p>
                  </a:txBody>
                  <a:tcPr marL="40640" marR="40640" marT="9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pPr marL="0" marR="0">
                        <a:lnSpc>
                          <a:spcPct val="115000"/>
                        </a:lnSpc>
                        <a:spcBef>
                          <a:spcPts val="0"/>
                        </a:spcBef>
                        <a:spcAft>
                          <a:spcPts val="1000"/>
                        </a:spcAft>
                      </a:pPr>
                      <a:endParaRPr lang="en-US" sz="1100" b="1" dirty="0">
                        <a:effectLst/>
                        <a:latin typeface="Times New Roman" pitchFamily="18" charset="0"/>
                        <a:ea typeface="Calibri"/>
                        <a:cs typeface="Times New Roman" pitchFamily="18" charset="0"/>
                      </a:endParaRPr>
                    </a:p>
                  </a:txBody>
                  <a:tcPr marL="40640" marR="4064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pPr marL="0" marR="0">
                        <a:lnSpc>
                          <a:spcPct val="115000"/>
                        </a:lnSpc>
                        <a:spcBef>
                          <a:spcPts val="0"/>
                        </a:spcBef>
                        <a:spcAft>
                          <a:spcPts val="1000"/>
                        </a:spcAft>
                      </a:pPr>
                      <a:endParaRPr lang="en-US" sz="1100" b="1" dirty="0">
                        <a:effectLst/>
                        <a:latin typeface="Times New Roman" pitchFamily="18" charset="0"/>
                        <a:ea typeface="Calibri"/>
                        <a:cs typeface="Times New Roman" pitchFamily="18"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pPr marL="0" marR="0">
                        <a:lnSpc>
                          <a:spcPct val="115000"/>
                        </a:lnSpc>
                        <a:spcBef>
                          <a:spcPts val="0"/>
                        </a:spcBef>
                        <a:spcAft>
                          <a:spcPts val="1000"/>
                        </a:spcAft>
                      </a:pPr>
                      <a:endParaRPr lang="en-US" sz="1100" b="1" dirty="0">
                        <a:effectLst/>
                        <a:latin typeface="Times New Roman" pitchFamily="18" charset="0"/>
                        <a:ea typeface="Calibri"/>
                        <a:cs typeface="Times New Roman" pitchFamily="18"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pPr marL="0" marR="0" algn="ctr">
                        <a:lnSpc>
                          <a:spcPct val="115000"/>
                        </a:lnSpc>
                        <a:spcBef>
                          <a:spcPts val="0"/>
                        </a:spcBef>
                        <a:spcAft>
                          <a:spcPts val="1000"/>
                        </a:spcAft>
                      </a:pPr>
                      <a:endParaRPr lang="en-US" sz="1100" b="1" dirty="0">
                        <a:effectLst/>
                        <a:latin typeface="Times New Roman" pitchFamily="18" charset="0"/>
                        <a:ea typeface="Calibri"/>
                        <a:cs typeface="Times New Roman" pitchFamily="18" charset="0"/>
                      </a:endParaRPr>
                    </a:p>
                  </a:txBody>
                  <a:tcPr marL="40640" marR="40640" marT="9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415683">
                <a:tc>
                  <a:txBody>
                    <a:bodyPr/>
                    <a:lstStyle/>
                    <a:p>
                      <a:pPr marL="0" marR="0">
                        <a:lnSpc>
                          <a:spcPct val="115000"/>
                        </a:lnSpc>
                        <a:spcBef>
                          <a:spcPts val="0"/>
                        </a:spcBef>
                        <a:spcAft>
                          <a:spcPts val="1000"/>
                        </a:spcAft>
                      </a:pPr>
                      <a:r>
                        <a:rPr lang="en-US" sz="1100" b="1" dirty="0">
                          <a:effectLst/>
                          <a:latin typeface="Times New Roman" pitchFamily="18" charset="0"/>
                          <a:cs typeface="Times New Roman" pitchFamily="18" charset="0"/>
                        </a:rPr>
                        <a:t>Key</a:t>
                      </a:r>
                      <a:endParaRPr lang="en-US" sz="1100" b="1" dirty="0">
                        <a:effectLst/>
                        <a:latin typeface="Times New Roman" pitchFamily="18" charset="0"/>
                        <a:ea typeface="Calibri"/>
                        <a:cs typeface="Times New Roman" pitchFamily="18" charset="0"/>
                      </a:endParaRPr>
                    </a:p>
                  </a:txBody>
                  <a:tcPr marL="40640" marR="40640" marT="9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nSpc>
                          <a:spcPct val="115000"/>
                        </a:lnSpc>
                        <a:spcBef>
                          <a:spcPts val="0"/>
                        </a:spcBef>
                        <a:spcAft>
                          <a:spcPts val="1000"/>
                        </a:spcAft>
                      </a:pPr>
                      <a:r>
                        <a:rPr lang="en-US" sz="1100" b="1" dirty="0">
                          <a:effectLst/>
                          <a:latin typeface="Times New Roman" pitchFamily="18" charset="0"/>
                          <a:cs typeface="Times New Roman" pitchFamily="18" charset="0"/>
                        </a:rPr>
                        <a:t>Evidence Statement Text</a:t>
                      </a:r>
                      <a:endParaRPr lang="en-US" sz="1100" b="1" dirty="0">
                        <a:effectLst/>
                        <a:latin typeface="Times New Roman" pitchFamily="18" charset="0"/>
                        <a:ea typeface="Calibri"/>
                        <a:cs typeface="Times New Roman" pitchFamily="18" charset="0"/>
                      </a:endParaRPr>
                    </a:p>
                  </a:txBody>
                  <a:tcPr marL="40640" marR="40640" marT="9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nSpc>
                          <a:spcPct val="115000"/>
                        </a:lnSpc>
                        <a:spcBef>
                          <a:spcPts val="0"/>
                        </a:spcBef>
                        <a:spcAft>
                          <a:spcPts val="1000"/>
                        </a:spcAft>
                      </a:pPr>
                      <a:r>
                        <a:rPr lang="en-US" sz="1100" b="1" dirty="0">
                          <a:effectLst/>
                          <a:latin typeface="Times New Roman" pitchFamily="18" charset="0"/>
                          <a:cs typeface="Times New Roman" pitchFamily="18" charset="0"/>
                        </a:rPr>
                        <a:t>Clarifications</a:t>
                      </a:r>
                      <a:endParaRPr lang="en-US" sz="1100" b="1" dirty="0">
                        <a:effectLst/>
                        <a:latin typeface="Times New Roman" pitchFamily="18" charset="0"/>
                        <a:ea typeface="Calibri"/>
                        <a:cs typeface="Times New Roman" pitchFamily="18" charset="0"/>
                      </a:endParaRPr>
                    </a:p>
                  </a:txBody>
                  <a:tcPr marL="68580" marR="68580" marT="9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nSpc>
                          <a:spcPct val="115000"/>
                        </a:lnSpc>
                        <a:spcBef>
                          <a:spcPts val="0"/>
                        </a:spcBef>
                        <a:spcAft>
                          <a:spcPts val="1000"/>
                        </a:spcAft>
                      </a:pPr>
                      <a:r>
                        <a:rPr lang="en-US" sz="1100" b="1" dirty="0" smtClean="0">
                          <a:effectLst/>
                          <a:latin typeface="Times New Roman" pitchFamily="18" charset="0"/>
                          <a:ea typeface="Calibri"/>
                          <a:cs typeface="Times New Roman" pitchFamily="18" charset="0"/>
                        </a:rPr>
                        <a:t>MP</a:t>
                      </a:r>
                      <a:endParaRPr lang="en-US" sz="1100" b="1" dirty="0">
                        <a:effectLst/>
                        <a:latin typeface="Times New Roman" pitchFamily="18" charset="0"/>
                        <a:ea typeface="Calibri"/>
                        <a:cs typeface="Times New Roman" pitchFamily="18" charset="0"/>
                      </a:endParaRPr>
                    </a:p>
                  </a:txBody>
                  <a:tcPr marL="68580" marR="68580" marT="9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nSpc>
                          <a:spcPct val="115000"/>
                        </a:lnSpc>
                        <a:spcBef>
                          <a:spcPts val="0"/>
                        </a:spcBef>
                        <a:spcAft>
                          <a:spcPts val="1000"/>
                        </a:spcAft>
                      </a:pPr>
                      <a:r>
                        <a:rPr lang="en-US" sz="1100" b="1" dirty="0" smtClean="0">
                          <a:effectLst/>
                          <a:latin typeface="Times New Roman" pitchFamily="18" charset="0"/>
                          <a:ea typeface="Calibri"/>
                          <a:cs typeface="Times New Roman" pitchFamily="18" charset="0"/>
                        </a:rPr>
                        <a:t>Calculator</a:t>
                      </a:r>
                      <a:endParaRPr lang="en-US" sz="1100" b="1" dirty="0">
                        <a:effectLst/>
                        <a:latin typeface="Times New Roman" pitchFamily="18" charset="0"/>
                        <a:ea typeface="Calibri"/>
                        <a:cs typeface="Times New Roman" pitchFamily="18" charset="0"/>
                      </a:endParaRPr>
                    </a:p>
                  </a:txBody>
                  <a:tcPr marL="68580" marR="68580" marT="9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975209">
                <a:tc>
                  <a:txBody>
                    <a:bodyPr/>
                    <a:lstStyle/>
                    <a:p>
                      <a:pPr marL="0" marR="0">
                        <a:lnSpc>
                          <a:spcPct val="115000"/>
                        </a:lnSpc>
                        <a:spcBef>
                          <a:spcPts val="0"/>
                        </a:spcBef>
                        <a:spcAft>
                          <a:spcPts val="1000"/>
                        </a:spcAft>
                      </a:pPr>
                      <a:r>
                        <a:rPr lang="en-US" sz="1100" dirty="0">
                          <a:effectLst/>
                          <a:latin typeface="Times New Roman" pitchFamily="18" charset="0"/>
                          <a:cs typeface="Times New Roman" pitchFamily="18" charset="0"/>
                        </a:rPr>
                        <a:t>8.EE.1</a:t>
                      </a:r>
                      <a:endParaRPr lang="en-US" sz="1100" dirty="0">
                        <a:effectLst/>
                        <a:latin typeface="Times New Roman" pitchFamily="18" charset="0"/>
                        <a:ea typeface="Calibri"/>
                        <a:cs typeface="Times New Roman" pitchFamily="18" charset="0"/>
                      </a:endParaRPr>
                    </a:p>
                  </a:txBody>
                  <a:tcPr marL="68580" marR="68580" marT="95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100" dirty="0">
                          <a:effectLst/>
                          <a:latin typeface="Times New Roman" pitchFamily="18" charset="0"/>
                          <a:cs typeface="Times New Roman" pitchFamily="18" charset="0"/>
                        </a:rPr>
                        <a:t>Know and apply the properties of integer exponents to generate equivalent numerical expressions.  For example, 3</a:t>
                      </a:r>
                      <a:r>
                        <a:rPr lang="en-US" sz="1100" baseline="30000" dirty="0">
                          <a:effectLst/>
                          <a:latin typeface="Times New Roman" pitchFamily="18" charset="0"/>
                          <a:cs typeface="Times New Roman" pitchFamily="18" charset="0"/>
                        </a:rPr>
                        <a:t>2</a:t>
                      </a:r>
                      <a:r>
                        <a:rPr lang="en-US" sz="1100" dirty="0">
                          <a:effectLst/>
                          <a:latin typeface="Times New Roman" pitchFamily="18" charset="0"/>
                          <a:cs typeface="Times New Roman" pitchFamily="18" charset="0"/>
                        </a:rPr>
                        <a:t> </a:t>
                      </a:r>
                      <a:r>
                        <a:rPr lang="en-US" sz="1100" dirty="0">
                          <a:effectLst/>
                          <a:latin typeface="Times New Roman" pitchFamily="18" charset="0"/>
                          <a:cs typeface="Times New Roman" pitchFamily="18" charset="0"/>
                          <a:sym typeface="Symbol"/>
                        </a:rPr>
                        <a:t></a:t>
                      </a:r>
                      <a:r>
                        <a:rPr lang="en-US" sz="1100" dirty="0">
                          <a:effectLst/>
                          <a:latin typeface="Times New Roman" pitchFamily="18" charset="0"/>
                          <a:cs typeface="Times New Roman" pitchFamily="18" charset="0"/>
                        </a:rPr>
                        <a:t> 3</a:t>
                      </a:r>
                      <a:r>
                        <a:rPr lang="en-US" sz="1100" baseline="30000" dirty="0">
                          <a:effectLst/>
                          <a:latin typeface="Times New Roman" pitchFamily="18" charset="0"/>
                          <a:cs typeface="Times New Roman" pitchFamily="18" charset="0"/>
                        </a:rPr>
                        <a:t>-5</a:t>
                      </a:r>
                      <a:r>
                        <a:rPr lang="en-US" sz="1100" dirty="0">
                          <a:effectLst/>
                          <a:latin typeface="Times New Roman" pitchFamily="18" charset="0"/>
                          <a:cs typeface="Times New Roman" pitchFamily="18" charset="0"/>
                        </a:rPr>
                        <a:t> = 1/3</a:t>
                      </a:r>
                      <a:r>
                        <a:rPr lang="en-US" sz="1100" baseline="30000" dirty="0">
                          <a:effectLst/>
                          <a:latin typeface="Times New Roman" pitchFamily="18" charset="0"/>
                          <a:cs typeface="Times New Roman" pitchFamily="18" charset="0"/>
                        </a:rPr>
                        <a:t>3</a:t>
                      </a:r>
                      <a:r>
                        <a:rPr lang="en-US" sz="1100" dirty="0">
                          <a:effectLst/>
                          <a:latin typeface="Times New Roman" pitchFamily="18" charset="0"/>
                          <a:cs typeface="Times New Roman" pitchFamily="18" charset="0"/>
                        </a:rPr>
                        <a:t> = 1/27.</a:t>
                      </a:r>
                      <a:endParaRPr lang="en-US" sz="1100" dirty="0">
                        <a:effectLst/>
                        <a:latin typeface="Times New Roman" pitchFamily="18" charset="0"/>
                        <a:ea typeface="Calibri"/>
                        <a:cs typeface="Times New Roman" pitchFamily="18" charset="0"/>
                      </a:endParaRPr>
                    </a:p>
                  </a:txBody>
                  <a:tcPr marL="40640" marR="40640" marT="95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1000"/>
                        </a:spcAft>
                      </a:pPr>
                      <a:r>
                        <a:rPr lang="en-US" sz="1100" dirty="0">
                          <a:effectLst/>
                          <a:latin typeface="Times New Roman" pitchFamily="18" charset="0"/>
                          <a:cs typeface="Times New Roman" pitchFamily="18" charset="0"/>
                        </a:rPr>
                        <a:t>i) Tasks do not have a context.</a:t>
                      </a:r>
                    </a:p>
                    <a:p>
                      <a:pPr marL="0" marR="0">
                        <a:lnSpc>
                          <a:spcPct val="100000"/>
                        </a:lnSpc>
                        <a:spcBef>
                          <a:spcPts val="0"/>
                        </a:spcBef>
                        <a:spcAft>
                          <a:spcPts val="1000"/>
                        </a:spcAft>
                      </a:pPr>
                      <a:r>
                        <a:rPr lang="en-US" sz="1100" dirty="0">
                          <a:effectLst/>
                          <a:latin typeface="Times New Roman" pitchFamily="18" charset="0"/>
                          <a:cs typeface="Times New Roman" pitchFamily="18" charset="0"/>
                        </a:rPr>
                        <a:t>ii) Tasks center on the properties and equivalence, not on simplification. For example, a task might ask a student to classify expressions according to whether or not they are equivalent to a given expression. </a:t>
                      </a:r>
                      <a:endParaRPr lang="en-US" sz="1100" dirty="0">
                        <a:effectLst/>
                        <a:latin typeface="Times New Roman" pitchFamily="18" charset="0"/>
                        <a:ea typeface="Calibri"/>
                        <a:cs typeface="Times New Roman" pitchFamily="18" charset="0"/>
                      </a:endParaRPr>
                    </a:p>
                  </a:txBody>
                  <a:tcPr marL="68580" marR="68580" marT="9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100" baseline="0" dirty="0" smtClean="0">
                          <a:effectLst/>
                          <a:latin typeface="Times New Roman" pitchFamily="18" charset="0"/>
                          <a:cs typeface="Times New Roman" pitchFamily="18" charset="0"/>
                        </a:rPr>
                        <a:t>   </a:t>
                      </a:r>
                      <a:r>
                        <a:rPr lang="en-US" sz="1100" dirty="0" smtClean="0">
                          <a:effectLst/>
                          <a:latin typeface="Times New Roman" pitchFamily="18" charset="0"/>
                          <a:cs typeface="Times New Roman" pitchFamily="18" charset="0"/>
                        </a:rPr>
                        <a:t>7</a:t>
                      </a:r>
                      <a:endParaRPr lang="en-US" sz="1100" dirty="0">
                        <a:effectLst/>
                        <a:latin typeface="Times New Roman" pitchFamily="18" charset="0"/>
                        <a:ea typeface="Calibri"/>
                        <a:cs typeface="Times New Roman" pitchFamily="18" charset="0"/>
                      </a:endParaRPr>
                    </a:p>
                  </a:txBody>
                  <a:tcPr marL="40640" marR="40640" marT="95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1000"/>
                        </a:spcAft>
                      </a:pPr>
                      <a:r>
                        <a:rPr lang="en-US" sz="1100" dirty="0" smtClean="0">
                          <a:effectLst/>
                          <a:latin typeface="Times New Roman" pitchFamily="18" charset="0"/>
                          <a:ea typeface="Calibri"/>
                          <a:cs typeface="Times New Roman" pitchFamily="18" charset="0"/>
                        </a:rPr>
                        <a:t> No</a:t>
                      </a:r>
                      <a:endParaRPr lang="en-US" sz="1100" dirty="0">
                        <a:effectLst/>
                        <a:latin typeface="Times New Roman" pitchFamily="18" charset="0"/>
                        <a:ea typeface="Calibri"/>
                        <a:cs typeface="Times New Roman" pitchFamily="18" charset="0"/>
                      </a:endParaRPr>
                    </a:p>
                  </a:txBody>
                  <a:tcPr marL="40640" marR="40640" marT="95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1528" name="Rectangle 1"/>
          <p:cNvSpPr>
            <a:spLocks noChangeArrowheads="1"/>
          </p:cNvSpPr>
          <p:nvPr/>
        </p:nvSpPr>
        <p:spPr bwMode="auto">
          <a:xfrm>
            <a:off x="457200" y="3019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endParaRPr lang="en-US" dirty="0"/>
          </a:p>
        </p:txBody>
      </p:sp>
      <p:pic>
        <p:nvPicPr>
          <p:cNvPr id="215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863" y="1981200"/>
            <a:ext cx="8229600"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a:off x="196850" y="3114675"/>
            <a:ext cx="762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ight Arrow 9"/>
          <p:cNvSpPr/>
          <p:nvPr/>
        </p:nvSpPr>
        <p:spPr>
          <a:xfrm>
            <a:off x="196850" y="5264888"/>
            <a:ext cx="762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TextBox 3"/>
          <p:cNvSpPr txBox="1"/>
          <p:nvPr/>
        </p:nvSpPr>
        <p:spPr>
          <a:xfrm>
            <a:off x="0" y="0"/>
            <a:ext cx="9144000" cy="800219"/>
          </a:xfrm>
          <a:prstGeom prst="rect">
            <a:avLst/>
          </a:prstGeom>
          <a:noFill/>
        </p:spPr>
        <p:txBody>
          <a:bodyPr wrap="square" rtlCol="0">
            <a:spAutoFit/>
          </a:bodyPr>
          <a:lstStyle/>
          <a:p>
            <a:pPr algn="ctr"/>
            <a:endParaRPr lang="en-US" sz="1400" dirty="0" smtClean="0">
              <a:solidFill>
                <a:schemeClr val="bg1"/>
              </a:solidFill>
              <a:latin typeface="Chalkduster"/>
              <a:ea typeface="ＭＳ Ｐゴシック" pitchFamily="34" charset="-128"/>
            </a:endParaRPr>
          </a:p>
          <a:p>
            <a:pPr algn="ctr"/>
            <a:r>
              <a:rPr lang="en-US" sz="3200" dirty="0" smtClean="0">
                <a:solidFill>
                  <a:schemeClr val="bg1"/>
                </a:solidFill>
                <a:latin typeface="Chalkduster"/>
                <a:ea typeface="ＭＳ Ｐゴシック" pitchFamily="34" charset="-128"/>
              </a:rPr>
              <a:t>Evidence </a:t>
            </a:r>
            <a:r>
              <a:rPr lang="en-US" sz="3200" dirty="0">
                <a:solidFill>
                  <a:schemeClr val="bg1"/>
                </a:solidFill>
                <a:latin typeface="Chalkduster"/>
                <a:ea typeface="ＭＳ Ｐゴシック" pitchFamily="34" charset="-128"/>
              </a:rPr>
              <a:t>Statements using Exact Standards</a:t>
            </a:r>
            <a:endParaRPr lang="en-US" sz="3200" dirty="0"/>
          </a:p>
        </p:txBody>
      </p:sp>
      <p:sp>
        <p:nvSpPr>
          <p:cNvPr id="11" name="Slide Number Placeholder 6"/>
          <p:cNvSpPr txBox="1">
            <a:spLocks/>
          </p:cNvSpPr>
          <p:nvPr/>
        </p:nvSpPr>
        <p:spPr>
          <a:xfrm>
            <a:off x="6618758" y="6555158"/>
            <a:ext cx="2133600" cy="3428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9BA4B8F-8B3F-4B52-9164-AF2CA95F68ED}" type="slidenum">
              <a:rPr lang="en-US" smtClean="0">
                <a:solidFill>
                  <a:prstClr val="black">
                    <a:tint val="75000"/>
                  </a:prstClr>
                </a:solidFill>
              </a:rPr>
              <a:pPr algn="r"/>
              <a:t>21</a:t>
            </a:fld>
            <a:endParaRPr lang="en-US" dirty="0">
              <a:solidFill>
                <a:prstClr val="black">
                  <a:tint val="75000"/>
                </a:prstClr>
              </a:solidFill>
            </a:endParaRPr>
          </a:p>
        </p:txBody>
      </p:sp>
    </p:spTree>
    <p:extLst>
      <p:ext uri="{BB962C8B-B14F-4D97-AF65-F5344CB8AC3E}">
        <p14:creationId xmlns:p14="http://schemas.microsoft.com/office/powerpoint/2010/main" val="62748677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p:cNvSpPr>
            <a:spLocks noGrp="1"/>
          </p:cNvSpPr>
          <p:nvPr>
            <p:ph idx="1"/>
          </p:nvPr>
        </p:nvSpPr>
        <p:spPr bwMode="auto">
          <a:xfrm>
            <a:off x="304800" y="1752600"/>
            <a:ext cx="8534400"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a:buFont typeface="Arial" charset="0"/>
              <a:buNone/>
            </a:pPr>
            <a:r>
              <a:rPr lang="en-US" sz="2000" dirty="0" smtClean="0">
                <a:ea typeface="ＭＳ Ｐゴシック" pitchFamily="34" charset="-128"/>
              </a:rPr>
              <a:t>2.  Those transparently </a:t>
            </a:r>
            <a:r>
              <a:rPr lang="en-US" sz="2000" b="1" dirty="0" smtClean="0">
                <a:ea typeface="ＭＳ Ｐゴシック" pitchFamily="34" charset="-128"/>
              </a:rPr>
              <a:t>derived from exact standards </a:t>
            </a:r>
            <a:r>
              <a:rPr lang="en-US" sz="2000" dirty="0" smtClean="0">
                <a:ea typeface="ＭＳ Ｐゴシック" pitchFamily="34" charset="-128"/>
              </a:rPr>
              <a:t>language, e.g., by splitting a content standard. Here 8.F.5 is split into 8.F.5-1 and 8.F.5-2.</a:t>
            </a:r>
          </a:p>
        </p:txBody>
      </p:sp>
      <p:sp>
        <p:nvSpPr>
          <p:cNvPr id="22532" name="Title 3"/>
          <p:cNvSpPr>
            <a:spLocks noGrp="1"/>
          </p:cNvSpPr>
          <p:nvPr>
            <p:ph type="title" idx="4294967295"/>
          </p:nvPr>
        </p:nvSpPr>
        <p:spPr bwMode="auto">
          <a:xfrm>
            <a:off x="0" y="0"/>
            <a:ext cx="9144000" cy="1219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marL="168275" eaLnBrk="1" hangingPunct="1"/>
            <a:r>
              <a:rPr lang="en-US" sz="3200" dirty="0" smtClean="0">
                <a:solidFill>
                  <a:schemeClr val="bg1"/>
                </a:solidFill>
                <a:latin typeface="Chalkduster"/>
                <a:ea typeface="ＭＳ Ｐゴシック" pitchFamily="34" charset="-128"/>
              </a:rPr>
              <a:t>Evidence Statements </a:t>
            </a:r>
            <a:r>
              <a:rPr lang="en-US" sz="3200" dirty="0" smtClean="0">
                <a:solidFill>
                  <a:srgbClr val="FF0000"/>
                </a:solidFill>
                <a:latin typeface="Chalkduster"/>
                <a:ea typeface="ＭＳ Ｐゴシック" pitchFamily="34" charset="-128"/>
              </a:rPr>
              <a:t>Derived</a:t>
            </a:r>
            <a:r>
              <a:rPr lang="en-US" sz="3200" dirty="0" smtClean="0">
                <a:solidFill>
                  <a:schemeClr val="bg1"/>
                </a:solidFill>
                <a:latin typeface="Chalkduster"/>
                <a:ea typeface="ＭＳ Ｐゴシック" pitchFamily="34" charset="-128"/>
              </a:rPr>
              <a:t> from Exact Standards</a:t>
            </a:r>
          </a:p>
        </p:txBody>
      </p:sp>
      <p:graphicFrame>
        <p:nvGraphicFramePr>
          <p:cNvPr id="6" name="Table 5"/>
          <p:cNvGraphicFramePr>
            <a:graphicFrameLocks noGrp="1"/>
          </p:cNvGraphicFramePr>
          <p:nvPr>
            <p:extLst>
              <p:ext uri="{D42A27DB-BD31-4B8C-83A1-F6EECF244321}">
                <p14:modId xmlns:p14="http://schemas.microsoft.com/office/powerpoint/2010/main" val="3828878755"/>
              </p:ext>
            </p:extLst>
          </p:nvPr>
        </p:nvGraphicFramePr>
        <p:xfrm>
          <a:off x="1113565" y="2477222"/>
          <a:ext cx="7708900" cy="2514600"/>
        </p:xfrm>
        <a:graphic>
          <a:graphicData uri="http://schemas.openxmlformats.org/drawingml/2006/table">
            <a:tbl>
              <a:tblPr firstRow="1" firstCol="1" bandRow="1">
                <a:tableStyleId>{5940675A-B579-460E-94D1-54222C63F5DA}</a:tableStyleId>
              </a:tblPr>
              <a:tblGrid>
                <a:gridCol w="694496"/>
                <a:gridCol w="2847431"/>
                <a:gridCol w="2916881"/>
                <a:gridCol w="1250092"/>
              </a:tblGrid>
              <a:tr h="757674">
                <a:tc>
                  <a:txBody>
                    <a:bodyPr/>
                    <a:lstStyle/>
                    <a:p>
                      <a:pPr marL="0" marR="0" algn="ctr">
                        <a:spcBef>
                          <a:spcPts val="0"/>
                        </a:spcBef>
                        <a:spcAft>
                          <a:spcPts val="0"/>
                        </a:spcAft>
                      </a:pPr>
                      <a:r>
                        <a:rPr lang="en-US" sz="1400" b="1" dirty="0" smtClean="0">
                          <a:effectLst/>
                          <a:latin typeface="Calibri"/>
                          <a:ea typeface="Calibri"/>
                        </a:rPr>
                        <a:t>Key</a:t>
                      </a:r>
                      <a:endParaRPr lang="en-US" sz="1400" b="1" dirty="0">
                        <a:effectLst/>
                        <a:latin typeface="Calibri"/>
                        <a:ea typeface="Calibri"/>
                      </a:endParaRPr>
                    </a:p>
                  </a:txBody>
                  <a:tcPr marL="40543" marR="40543" marT="0" marB="0" anchor="ctr">
                    <a:solidFill>
                      <a:schemeClr val="bg1">
                        <a:lumMod val="85000"/>
                      </a:schemeClr>
                    </a:solidFill>
                  </a:tcPr>
                </a:tc>
                <a:tc>
                  <a:txBody>
                    <a:bodyPr/>
                    <a:lstStyle/>
                    <a:p>
                      <a:pPr marL="0" marR="0" algn="ctr">
                        <a:spcBef>
                          <a:spcPts val="0"/>
                        </a:spcBef>
                        <a:spcAft>
                          <a:spcPts val="0"/>
                        </a:spcAft>
                      </a:pPr>
                      <a:r>
                        <a:rPr lang="en-US" sz="1400" b="1" dirty="0" smtClean="0">
                          <a:effectLst/>
                          <a:latin typeface="Calibri"/>
                          <a:ea typeface="Calibri"/>
                        </a:rPr>
                        <a:t>Evidence Statement Text</a:t>
                      </a:r>
                      <a:endParaRPr lang="en-US" sz="1400" b="1" dirty="0">
                        <a:effectLst/>
                        <a:latin typeface="Calibri"/>
                        <a:ea typeface="Calibri"/>
                      </a:endParaRPr>
                    </a:p>
                  </a:txBody>
                  <a:tcPr marL="40543" marR="40543" marT="0" marB="0" anchor="ctr">
                    <a:solidFill>
                      <a:schemeClr val="bg1">
                        <a:lumMod val="85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400" b="1" dirty="0" smtClean="0">
                          <a:effectLst/>
                          <a:latin typeface="Arial Narrow"/>
                          <a:ea typeface="Times New Roman"/>
                          <a:cs typeface="Microsoft Himalaya"/>
                        </a:rPr>
                        <a:t>Clarifications, limits, emphases, and other information intended to ensure appropriate variety in tasks</a:t>
                      </a:r>
                      <a:endParaRPr kumimoji="0" lang="en-US" sz="1400" b="1" i="0" u="none" strike="noStrike" cap="none" normalizeH="0" baseline="0" dirty="0" smtClean="0">
                        <a:ln>
                          <a:noFill/>
                        </a:ln>
                        <a:solidFill>
                          <a:schemeClr val="tx1"/>
                        </a:solidFill>
                        <a:effectLst/>
                        <a:latin typeface="Calibri" pitchFamily="34" charset="0"/>
                        <a:cs typeface="Calibri" pitchFamily="34" charset="0"/>
                      </a:endParaRPr>
                    </a:p>
                  </a:txBody>
                  <a:tcPr marL="68585" marR="68585" marT="0" marB="0" anchor="b">
                    <a:solidFill>
                      <a:schemeClr val="bg1">
                        <a:lumMod val="85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1" kern="1200" dirty="0" smtClean="0">
                          <a:solidFill>
                            <a:schemeClr val="tx1"/>
                          </a:solidFill>
                          <a:effectLst/>
                          <a:latin typeface="+mn-lt"/>
                          <a:ea typeface="Calibri"/>
                          <a:cs typeface="+mn-cs"/>
                        </a:rPr>
                        <a:t>Relationship to MP</a:t>
                      </a:r>
                    </a:p>
                  </a:txBody>
                  <a:tcPr marL="68585" marR="68585" marT="0" marB="0" anchor="b">
                    <a:solidFill>
                      <a:schemeClr val="bg1">
                        <a:lumMod val="85000"/>
                      </a:schemeClr>
                    </a:solidFill>
                  </a:tcPr>
                </a:tc>
              </a:tr>
              <a:tr h="1098079">
                <a:tc>
                  <a:txBody>
                    <a:bodyPr/>
                    <a:lstStyle/>
                    <a:p>
                      <a:pPr marL="0" marR="0">
                        <a:spcBef>
                          <a:spcPts val="0"/>
                        </a:spcBef>
                        <a:spcAft>
                          <a:spcPts val="0"/>
                        </a:spcAft>
                      </a:pPr>
                      <a:r>
                        <a:rPr lang="en-US" sz="1400" dirty="0" smtClean="0">
                          <a:solidFill>
                            <a:srgbClr val="0000FF"/>
                          </a:solidFill>
                          <a:effectLst/>
                          <a:latin typeface="Arial Narrow"/>
                          <a:ea typeface="Calibri"/>
                        </a:rPr>
                        <a:t>8.F.5-1</a:t>
                      </a:r>
                      <a:endParaRPr lang="en-US" sz="1400" dirty="0">
                        <a:solidFill>
                          <a:srgbClr val="0000FF"/>
                        </a:solidFill>
                        <a:effectLst/>
                        <a:latin typeface="Calibri"/>
                        <a:ea typeface="Calibri"/>
                      </a:endParaRPr>
                    </a:p>
                  </a:txBody>
                  <a:tcPr marL="68585" marR="68585" marT="0" marB="0"/>
                </a:tc>
                <a:tc>
                  <a:txBody>
                    <a:bodyPr/>
                    <a:lstStyle/>
                    <a:p>
                      <a:pPr marL="0" marR="0">
                        <a:spcBef>
                          <a:spcPts val="0"/>
                        </a:spcBef>
                        <a:spcAft>
                          <a:spcPts val="0"/>
                        </a:spcAft>
                      </a:pPr>
                      <a:r>
                        <a:rPr lang="en-US" sz="1400" dirty="0" smtClean="0">
                          <a:solidFill>
                            <a:srgbClr val="0000FF"/>
                          </a:solidFill>
                          <a:effectLst/>
                          <a:latin typeface="Arial Narrow"/>
                          <a:ea typeface="Calibri"/>
                        </a:rPr>
                        <a:t>Describe qualitatively the functional relationship between two quantities by analyzing a graph (e.g., where the function is increasing or decreasing, linear or nonlinear).  </a:t>
                      </a:r>
                      <a:endParaRPr lang="en-US" sz="1400" dirty="0">
                        <a:solidFill>
                          <a:srgbClr val="0000FF"/>
                        </a:solidFill>
                        <a:effectLst/>
                        <a:latin typeface="Calibri"/>
                        <a:ea typeface="Calibri"/>
                      </a:endParaRPr>
                    </a:p>
                  </a:txBody>
                  <a:tcPr marL="68585" marR="68585" marT="0" marB="0"/>
                </a:tc>
                <a:tc>
                  <a:txBody>
                    <a:bodyPr/>
                    <a:lstStyle/>
                    <a:p>
                      <a:pPr marL="0" marR="0">
                        <a:lnSpc>
                          <a:spcPct val="115000"/>
                        </a:lnSpc>
                        <a:spcBef>
                          <a:spcPts val="0"/>
                        </a:spcBef>
                        <a:spcAft>
                          <a:spcPts val="0"/>
                        </a:spcAft>
                      </a:pPr>
                      <a:r>
                        <a:rPr lang="en-US" sz="1400" dirty="0" err="1" smtClean="0">
                          <a:solidFill>
                            <a:srgbClr val="0000FF"/>
                          </a:solidFill>
                          <a:effectLst/>
                          <a:latin typeface="Arial Narrow"/>
                          <a:ea typeface="Times New Roman"/>
                          <a:cs typeface="Arial"/>
                        </a:rPr>
                        <a:t>i</a:t>
                      </a:r>
                      <a:r>
                        <a:rPr lang="en-US" sz="1400" dirty="0" smtClean="0">
                          <a:solidFill>
                            <a:srgbClr val="0000FF"/>
                          </a:solidFill>
                          <a:effectLst/>
                          <a:latin typeface="Arial Narrow"/>
                          <a:ea typeface="Times New Roman"/>
                          <a:cs typeface="Arial"/>
                        </a:rPr>
                        <a:t>) Pool should contain tasks with and without contexts.</a:t>
                      </a:r>
                      <a:endParaRPr lang="en-US" sz="1400" dirty="0">
                        <a:solidFill>
                          <a:srgbClr val="0000FF"/>
                        </a:solidFill>
                        <a:effectLst/>
                        <a:latin typeface="Calibri"/>
                        <a:ea typeface="Times New Roman"/>
                        <a:cs typeface="Times New Roman"/>
                      </a:endParaRPr>
                    </a:p>
                  </a:txBody>
                  <a:tcPr marL="68585" marR="68585" marT="0" marB="0"/>
                </a:tc>
                <a:tc>
                  <a:txBody>
                    <a:bodyPr/>
                    <a:lstStyle/>
                    <a:p>
                      <a:pPr marL="0" marR="0">
                        <a:spcBef>
                          <a:spcPts val="0"/>
                        </a:spcBef>
                        <a:spcAft>
                          <a:spcPts val="0"/>
                        </a:spcAft>
                      </a:pPr>
                      <a:r>
                        <a:rPr lang="en-US" sz="1400" kern="1200" dirty="0" smtClean="0">
                          <a:solidFill>
                            <a:srgbClr val="0000FF"/>
                          </a:solidFill>
                          <a:effectLst/>
                          <a:latin typeface="Arial Narrow" pitchFamily="34" charset="0"/>
                          <a:ea typeface="Calibri"/>
                          <a:cs typeface="+mn-cs"/>
                        </a:rPr>
                        <a:t>2, 5</a:t>
                      </a:r>
                      <a:endParaRPr lang="en-US" sz="1400" kern="1200" dirty="0">
                        <a:solidFill>
                          <a:srgbClr val="0000FF"/>
                        </a:solidFill>
                        <a:effectLst/>
                        <a:latin typeface="Arial Narrow" pitchFamily="34" charset="0"/>
                        <a:ea typeface="Calibri"/>
                        <a:cs typeface="+mn-cs"/>
                      </a:endParaRPr>
                    </a:p>
                  </a:txBody>
                  <a:tcPr marL="40543" marR="40543" marT="0" marB="0"/>
                </a:tc>
              </a:tr>
              <a:tr h="658847">
                <a:tc>
                  <a:txBody>
                    <a:bodyPr/>
                    <a:lstStyle/>
                    <a:p>
                      <a:pPr marL="0" marR="0">
                        <a:spcBef>
                          <a:spcPts val="0"/>
                        </a:spcBef>
                        <a:spcAft>
                          <a:spcPts val="0"/>
                        </a:spcAft>
                      </a:pPr>
                      <a:r>
                        <a:rPr lang="en-US" sz="1400" dirty="0" smtClean="0">
                          <a:solidFill>
                            <a:srgbClr val="FF0000"/>
                          </a:solidFill>
                          <a:effectLst/>
                          <a:latin typeface="Arial Narrow"/>
                          <a:ea typeface="Calibri"/>
                        </a:rPr>
                        <a:t>8.F.5-2</a:t>
                      </a:r>
                      <a:endParaRPr lang="en-US" sz="1400" dirty="0">
                        <a:solidFill>
                          <a:srgbClr val="FF0000"/>
                        </a:solidFill>
                        <a:effectLst/>
                        <a:latin typeface="Calibri"/>
                        <a:ea typeface="Calibri"/>
                      </a:endParaRPr>
                    </a:p>
                  </a:txBody>
                  <a:tcPr marL="68585" marR="68585" marT="0" marB="0"/>
                </a:tc>
                <a:tc>
                  <a:txBody>
                    <a:bodyPr/>
                    <a:lstStyle/>
                    <a:p>
                      <a:pPr marL="0" marR="0">
                        <a:spcBef>
                          <a:spcPts val="0"/>
                        </a:spcBef>
                        <a:spcAft>
                          <a:spcPts val="0"/>
                        </a:spcAft>
                      </a:pPr>
                      <a:r>
                        <a:rPr lang="en-US" sz="1400" dirty="0" smtClean="0">
                          <a:solidFill>
                            <a:srgbClr val="FF0000"/>
                          </a:solidFill>
                          <a:effectLst/>
                          <a:latin typeface="Arial Narrow"/>
                          <a:ea typeface="Calibri"/>
                        </a:rPr>
                        <a:t>Sketch a graph that exhibits the qualitative features of a function that has been described verbally. </a:t>
                      </a:r>
                      <a:endParaRPr lang="en-US" sz="1400" dirty="0">
                        <a:solidFill>
                          <a:srgbClr val="FF0000"/>
                        </a:solidFill>
                        <a:effectLst/>
                        <a:latin typeface="Calibri"/>
                        <a:ea typeface="Calibri"/>
                      </a:endParaRPr>
                    </a:p>
                  </a:txBody>
                  <a:tcPr marL="68585" marR="68585" marT="0" marB="0"/>
                </a:tc>
                <a:tc>
                  <a:txBody>
                    <a:bodyPr/>
                    <a:lstStyle/>
                    <a:p>
                      <a:pPr marL="0" marR="0">
                        <a:lnSpc>
                          <a:spcPct val="115000"/>
                        </a:lnSpc>
                        <a:spcBef>
                          <a:spcPts val="0"/>
                        </a:spcBef>
                        <a:spcAft>
                          <a:spcPts val="0"/>
                        </a:spcAft>
                      </a:pPr>
                      <a:r>
                        <a:rPr lang="en-US" sz="1400" dirty="0">
                          <a:solidFill>
                            <a:srgbClr val="FF0000"/>
                          </a:solidFill>
                          <a:effectLst/>
                          <a:latin typeface="Arial Narrow"/>
                          <a:ea typeface="Times New Roman"/>
                          <a:cs typeface="Arial"/>
                        </a:rPr>
                        <a:t>i) Pool should contain tasks with and without contexts</a:t>
                      </a:r>
                      <a:r>
                        <a:rPr lang="en-US" sz="1400" dirty="0" smtClean="0">
                          <a:solidFill>
                            <a:srgbClr val="FF0000"/>
                          </a:solidFill>
                          <a:effectLst/>
                          <a:latin typeface="Arial Narrow"/>
                          <a:ea typeface="Times New Roman"/>
                          <a:cs typeface="Arial"/>
                        </a:rPr>
                        <a:t>.</a:t>
                      </a:r>
                      <a:endParaRPr lang="en-US" sz="1400" dirty="0">
                        <a:solidFill>
                          <a:srgbClr val="FF0000"/>
                        </a:solidFill>
                        <a:effectLst/>
                        <a:latin typeface="Calibri"/>
                        <a:ea typeface="Times New Roman"/>
                        <a:cs typeface="Times New Roman"/>
                      </a:endParaRPr>
                    </a:p>
                  </a:txBody>
                  <a:tcPr marL="68585" marR="68585" marT="0" marB="0" anchor="ctr"/>
                </a:tc>
                <a:tc>
                  <a:txBody>
                    <a:bodyPr/>
                    <a:lstStyle/>
                    <a:p>
                      <a:pPr marL="0" marR="0">
                        <a:spcBef>
                          <a:spcPts val="0"/>
                        </a:spcBef>
                        <a:spcAft>
                          <a:spcPts val="0"/>
                        </a:spcAft>
                      </a:pPr>
                      <a:r>
                        <a:rPr lang="en-US" sz="1400" dirty="0" smtClean="0">
                          <a:solidFill>
                            <a:srgbClr val="FF0000"/>
                          </a:solidFill>
                          <a:effectLst/>
                          <a:latin typeface="Arial Narrow" pitchFamily="34" charset="0"/>
                          <a:ea typeface="Calibri"/>
                        </a:rPr>
                        <a:t>2,  5, 7</a:t>
                      </a:r>
                      <a:endParaRPr lang="en-US" sz="1400" dirty="0">
                        <a:solidFill>
                          <a:srgbClr val="FF0000"/>
                        </a:solidFill>
                        <a:effectLst/>
                        <a:latin typeface="Arial Narrow" pitchFamily="34" charset="0"/>
                        <a:ea typeface="Calibri"/>
                      </a:endParaRPr>
                    </a:p>
                  </a:txBody>
                  <a:tcPr marL="40543" marR="40543" marT="0" marB="0"/>
                </a:tc>
              </a:tr>
            </a:tbl>
          </a:graphicData>
        </a:graphic>
      </p:graphicFrame>
      <p:grpSp>
        <p:nvGrpSpPr>
          <p:cNvPr id="4" name="Group 3"/>
          <p:cNvGrpSpPr/>
          <p:nvPr/>
        </p:nvGrpSpPr>
        <p:grpSpPr>
          <a:xfrm>
            <a:off x="175186" y="3519697"/>
            <a:ext cx="977900" cy="1104900"/>
            <a:chOff x="119063" y="3965575"/>
            <a:chExt cx="977900" cy="1104900"/>
          </a:xfrm>
        </p:grpSpPr>
        <p:sp>
          <p:nvSpPr>
            <p:cNvPr id="2" name="Right Arrow 1"/>
            <p:cNvSpPr/>
            <p:nvPr/>
          </p:nvSpPr>
          <p:spPr>
            <a:xfrm rot="19572386">
              <a:off x="119063" y="3965575"/>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ight Arrow 6"/>
            <p:cNvSpPr/>
            <p:nvPr/>
          </p:nvSpPr>
          <p:spPr>
            <a:xfrm rot="1429045">
              <a:off x="119063" y="4586288"/>
              <a:ext cx="977900"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5" name="TextBox 4"/>
          <p:cNvSpPr txBox="1"/>
          <p:nvPr/>
        </p:nvSpPr>
        <p:spPr>
          <a:xfrm>
            <a:off x="457200" y="5181600"/>
            <a:ext cx="8534400" cy="1200329"/>
          </a:xfrm>
          <a:prstGeom prst="rect">
            <a:avLst/>
          </a:prstGeom>
          <a:noFill/>
        </p:spPr>
        <p:txBody>
          <a:bodyPr wrap="square" rtlCol="0">
            <a:spAutoFit/>
          </a:bodyPr>
          <a:lstStyle/>
          <a:p>
            <a:r>
              <a:rPr lang="en-US" b="1" dirty="0" smtClean="0"/>
              <a:t>CCSS 8.F.5</a:t>
            </a:r>
          </a:p>
          <a:p>
            <a:r>
              <a:rPr lang="en-US" dirty="0" smtClean="0">
                <a:solidFill>
                  <a:srgbClr val="0000FF"/>
                </a:solidFill>
              </a:rPr>
              <a:t>Describe </a:t>
            </a:r>
            <a:r>
              <a:rPr lang="en-US" dirty="0">
                <a:solidFill>
                  <a:srgbClr val="0000FF"/>
                </a:solidFill>
              </a:rPr>
              <a:t>qualitatively the functional relationship between two quantities by analyzing a graph (e.g., where the function is increasing or decreasing, linear or nonlinear). </a:t>
            </a:r>
            <a:r>
              <a:rPr lang="en-US" dirty="0">
                <a:solidFill>
                  <a:srgbClr val="FF0000"/>
                </a:solidFill>
              </a:rPr>
              <a:t>Sketch a graph that exhibits the qualitative features of a function that has been described verbally.</a:t>
            </a:r>
          </a:p>
        </p:txBody>
      </p:sp>
      <p:sp>
        <p:nvSpPr>
          <p:cNvPr id="11" name="Slide Number Placeholder 6"/>
          <p:cNvSpPr txBox="1">
            <a:spLocks/>
          </p:cNvSpPr>
          <p:nvPr/>
        </p:nvSpPr>
        <p:spPr>
          <a:xfrm>
            <a:off x="6618758" y="6555158"/>
            <a:ext cx="2133600" cy="3428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9BA4B8F-8B3F-4B52-9164-AF2CA95F68ED}" type="slidenum">
              <a:rPr lang="en-US" smtClean="0">
                <a:solidFill>
                  <a:prstClr val="black">
                    <a:tint val="75000"/>
                  </a:prstClr>
                </a:solidFill>
              </a:rPr>
              <a:pPr algn="r"/>
              <a:t>22</a:t>
            </a:fld>
            <a:endParaRPr lang="en-US" dirty="0">
              <a:solidFill>
                <a:prstClr val="black">
                  <a:tint val="75000"/>
                </a:prstClr>
              </a:solidFill>
            </a:endParaRPr>
          </a:p>
        </p:txBody>
      </p:sp>
    </p:spTree>
    <p:extLst>
      <p:ext uri="{BB962C8B-B14F-4D97-AF65-F5344CB8AC3E}">
        <p14:creationId xmlns:p14="http://schemas.microsoft.com/office/powerpoint/2010/main" val="316247947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15213"/>
          <a:stretch/>
        </p:blipFill>
        <p:spPr bwMode="auto">
          <a:xfrm>
            <a:off x="844402" y="2016234"/>
            <a:ext cx="7543800" cy="4366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554" name="Title 2"/>
          <p:cNvSpPr>
            <a:spLocks noGrp="1"/>
          </p:cNvSpPr>
          <p:nvPr>
            <p:ph type="title"/>
          </p:nvPr>
        </p:nvSpPr>
        <p:spPr bwMode="auto">
          <a:xfrm>
            <a:off x="0" y="0"/>
            <a:ext cx="91440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marL="168275" algn="ctr"/>
            <a:r>
              <a:rPr lang="en-US" sz="2000" dirty="0" smtClean="0">
                <a:solidFill>
                  <a:schemeClr val="bg1"/>
                </a:solidFill>
                <a:latin typeface="Chalkduster"/>
                <a:ea typeface="ＭＳ Ｐゴシック" pitchFamily="34" charset="-128"/>
              </a:rPr>
              <a:t>Evidence Statements </a:t>
            </a:r>
            <a:r>
              <a:rPr lang="en-US" sz="2000" dirty="0" smtClean="0">
                <a:solidFill>
                  <a:srgbClr val="FF0000"/>
                </a:solidFill>
                <a:latin typeface="Chalkduster"/>
                <a:ea typeface="ＭＳ Ｐゴシック" pitchFamily="34" charset="-128"/>
              </a:rPr>
              <a:t>Derived</a:t>
            </a:r>
            <a:r>
              <a:rPr lang="en-US" sz="2000" dirty="0" smtClean="0">
                <a:solidFill>
                  <a:schemeClr val="bg1"/>
                </a:solidFill>
                <a:latin typeface="Chalkduster"/>
                <a:ea typeface="ＭＳ Ｐゴシック" pitchFamily="34" charset="-128"/>
              </a:rPr>
              <a:t> from Exact Standards</a:t>
            </a:r>
          </a:p>
        </p:txBody>
      </p:sp>
      <p:sp>
        <p:nvSpPr>
          <p:cNvPr id="2" name="Rectangular Callout 1"/>
          <p:cNvSpPr/>
          <p:nvPr/>
        </p:nvSpPr>
        <p:spPr>
          <a:xfrm>
            <a:off x="666307" y="619233"/>
            <a:ext cx="2438400" cy="1397001"/>
          </a:xfrm>
          <a:prstGeom prst="wedgeRectCallout">
            <a:avLst>
              <a:gd name="adj1" fmla="val -37570"/>
              <a:gd name="adj2" fmla="val 118483"/>
            </a:avLst>
          </a:prstGeom>
        </p:spPr>
        <p:style>
          <a:lnRef idx="2">
            <a:schemeClr val="dk1"/>
          </a:lnRef>
          <a:fillRef idx="1">
            <a:schemeClr val="lt1"/>
          </a:fillRef>
          <a:effectRef idx="0">
            <a:schemeClr val="dk1"/>
          </a:effectRef>
          <a:fontRef idx="minor">
            <a:schemeClr val="dk1"/>
          </a:fontRef>
        </p:style>
        <p:txBody>
          <a:bodyPr anchor="ctr"/>
          <a:lstStyle/>
          <a:p>
            <a:pPr>
              <a:defRPr/>
            </a:pPr>
            <a:r>
              <a:rPr lang="en-US" sz="1200" dirty="0">
                <a:latin typeface="Times New Roman" pitchFamily="18" charset="0"/>
                <a:cs typeface="Times New Roman" pitchFamily="18" charset="0"/>
              </a:rPr>
              <a:t>For the PBA, tasks will assess 3.OA.3. This CCSS has been split into 4  Evidence Statements 3.OA.3-1, 3.OA.3-2, 3.OA.3-3 and 3.OA.3-4. The full text of 3.OA.3 is listed in the CCSS.</a:t>
            </a:r>
          </a:p>
        </p:txBody>
      </p:sp>
      <p:sp>
        <p:nvSpPr>
          <p:cNvPr id="3" name="Rectangular Callout 2"/>
          <p:cNvSpPr/>
          <p:nvPr/>
        </p:nvSpPr>
        <p:spPr>
          <a:xfrm>
            <a:off x="3778102" y="2152225"/>
            <a:ext cx="1676400" cy="848796"/>
          </a:xfrm>
          <a:prstGeom prst="wedgeRectCallout">
            <a:avLst>
              <a:gd name="adj1" fmla="val -37169"/>
              <a:gd name="adj2" fmla="val 139459"/>
            </a:avLst>
          </a:prstGeom>
        </p:spPr>
        <p:style>
          <a:lnRef idx="2">
            <a:schemeClr val="dk1"/>
          </a:lnRef>
          <a:fillRef idx="1">
            <a:schemeClr val="lt1"/>
          </a:fillRef>
          <a:effectRef idx="0">
            <a:schemeClr val="dk1"/>
          </a:effectRef>
          <a:fontRef idx="minor">
            <a:schemeClr val="dk1"/>
          </a:fontRef>
        </p:style>
        <p:txBody>
          <a:bodyPr anchor="ctr"/>
          <a:lstStyle/>
          <a:p>
            <a:pPr>
              <a:defRPr/>
            </a:pPr>
            <a:r>
              <a:rPr lang="en-US" sz="1200" dirty="0">
                <a:latin typeface="Times New Roman" pitchFamily="18" charset="0"/>
                <a:cs typeface="Times New Roman" pitchFamily="18" charset="0"/>
              </a:rPr>
              <a:t>For Type 1 tasks, “Evidence Statement Text” may represent all or part of  CCSS. </a:t>
            </a:r>
          </a:p>
        </p:txBody>
      </p:sp>
      <p:sp>
        <p:nvSpPr>
          <p:cNvPr id="5" name="Rectangular Callout 4"/>
          <p:cNvSpPr/>
          <p:nvPr/>
        </p:nvSpPr>
        <p:spPr>
          <a:xfrm>
            <a:off x="5715000" y="619233"/>
            <a:ext cx="1791586" cy="1397001"/>
          </a:xfrm>
          <a:prstGeom prst="wedgeRectCallout">
            <a:avLst>
              <a:gd name="adj1" fmla="val -25584"/>
              <a:gd name="adj2" fmla="val 84741"/>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sz="1400" dirty="0">
                <a:latin typeface="Times New Roman" pitchFamily="18" charset="0"/>
                <a:cs typeface="Times New Roman" pitchFamily="18" charset="0"/>
              </a:rPr>
              <a:t>“</a:t>
            </a:r>
            <a:r>
              <a:rPr lang="en-US" sz="1400" dirty="0" smtClean="0">
                <a:latin typeface="Times New Roman" pitchFamily="18" charset="0"/>
                <a:cs typeface="Times New Roman" pitchFamily="18" charset="0"/>
              </a:rPr>
              <a:t>Clarifications” </a:t>
            </a:r>
            <a:r>
              <a:rPr lang="en-US" sz="1400" dirty="0">
                <a:latin typeface="Times New Roman" pitchFamily="18" charset="0"/>
                <a:cs typeface="Times New Roman" pitchFamily="18" charset="0"/>
              </a:rPr>
              <a:t>provide item developers </a:t>
            </a:r>
            <a:r>
              <a:rPr lang="en-US" sz="1400" dirty="0" smtClean="0">
                <a:latin typeface="Times New Roman" pitchFamily="18" charset="0"/>
                <a:cs typeface="Times New Roman" pitchFamily="18" charset="0"/>
              </a:rPr>
              <a:t> and educators with </a:t>
            </a:r>
            <a:r>
              <a:rPr lang="en-US" sz="1400" dirty="0">
                <a:latin typeface="Times New Roman" pitchFamily="18" charset="0"/>
                <a:cs typeface="Times New Roman" pitchFamily="18" charset="0"/>
              </a:rPr>
              <a:t>guidance on the depth and breadth of the tasks</a:t>
            </a:r>
            <a:r>
              <a:rPr lang="en-US" sz="800" dirty="0">
                <a:latin typeface="Times New Roman" pitchFamily="18" charset="0"/>
                <a:cs typeface="Times New Roman" pitchFamily="18" charset="0"/>
              </a:rPr>
              <a:t>.  </a:t>
            </a:r>
          </a:p>
        </p:txBody>
      </p:sp>
      <p:sp>
        <p:nvSpPr>
          <p:cNvPr id="6" name="Rectangular Callout 5"/>
          <p:cNvSpPr/>
          <p:nvPr/>
        </p:nvSpPr>
        <p:spPr>
          <a:xfrm>
            <a:off x="7620000" y="619233"/>
            <a:ext cx="1466407" cy="1666767"/>
          </a:xfrm>
          <a:prstGeom prst="wedgeRectCallout">
            <a:avLst>
              <a:gd name="adj1" fmla="val -22778"/>
              <a:gd name="adj2" fmla="val 58509"/>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sz="1400" dirty="0">
                <a:latin typeface="Times New Roman" pitchFamily="18" charset="0"/>
                <a:cs typeface="Times New Roman" pitchFamily="18" charset="0"/>
              </a:rPr>
              <a:t>“MP” - Mathematical Practices provide guidance on how  content should be connected to practices</a:t>
            </a:r>
            <a:r>
              <a:rPr lang="en-US" sz="800" dirty="0">
                <a:latin typeface="Times New Roman" pitchFamily="18" charset="0"/>
                <a:cs typeface="Times New Roman" pitchFamily="18" charset="0"/>
              </a:rPr>
              <a:t>.</a:t>
            </a:r>
          </a:p>
        </p:txBody>
      </p:sp>
      <p:sp>
        <p:nvSpPr>
          <p:cNvPr id="7" name="Up Arrow 6"/>
          <p:cNvSpPr/>
          <p:nvPr/>
        </p:nvSpPr>
        <p:spPr>
          <a:xfrm>
            <a:off x="285307" y="2819400"/>
            <a:ext cx="381000" cy="3505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Slide Number Placeholder 6"/>
          <p:cNvSpPr txBox="1">
            <a:spLocks/>
          </p:cNvSpPr>
          <p:nvPr/>
        </p:nvSpPr>
        <p:spPr>
          <a:xfrm>
            <a:off x="6618758" y="6555158"/>
            <a:ext cx="2133600" cy="3428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9BA4B8F-8B3F-4B52-9164-AF2CA95F68ED}" type="slidenum">
              <a:rPr lang="en-US" smtClean="0">
                <a:solidFill>
                  <a:prstClr val="black">
                    <a:tint val="75000"/>
                  </a:prstClr>
                </a:solidFill>
              </a:rPr>
              <a:pPr algn="r"/>
              <a:t>23</a:t>
            </a:fld>
            <a:endParaRPr lang="en-US" dirty="0">
              <a:solidFill>
                <a:prstClr val="black">
                  <a:tint val="75000"/>
                </a:prstClr>
              </a:solidFill>
            </a:endParaRPr>
          </a:p>
        </p:txBody>
      </p:sp>
      <p:sp>
        <p:nvSpPr>
          <p:cNvPr id="4" name="TextBox 3"/>
          <p:cNvSpPr txBox="1"/>
          <p:nvPr/>
        </p:nvSpPr>
        <p:spPr>
          <a:xfrm>
            <a:off x="3663802" y="1524000"/>
            <a:ext cx="1905000" cy="369332"/>
          </a:xfrm>
          <a:prstGeom prst="rect">
            <a:avLst/>
          </a:prstGeom>
          <a:noFill/>
        </p:spPr>
        <p:txBody>
          <a:bodyPr wrap="square" rtlCol="0">
            <a:spAutoFit/>
          </a:bodyPr>
          <a:lstStyle/>
          <a:p>
            <a:r>
              <a:rPr lang="en-US" dirty="0" smtClean="0"/>
              <a:t>Grade 3 PBA</a:t>
            </a:r>
            <a:endParaRPr lang="en-US" dirty="0"/>
          </a:p>
        </p:txBody>
      </p:sp>
    </p:spTree>
    <p:extLst>
      <p:ext uri="{BB962C8B-B14F-4D97-AF65-F5344CB8AC3E}">
        <p14:creationId xmlns:p14="http://schemas.microsoft.com/office/powerpoint/2010/main" val="31012126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0"/>
            <a:ext cx="9144000" cy="1219200"/>
          </a:xfrm>
          <a:prstGeom prst="rect">
            <a:avLst/>
          </a:prstGeom>
        </p:spPr>
        <p:txBody>
          <a:bodyPr/>
          <a:lstStyle/>
          <a:p>
            <a:r>
              <a:rPr lang="en-US" sz="3200" dirty="0" smtClean="0">
                <a:solidFill>
                  <a:schemeClr val="bg1"/>
                </a:solidFill>
                <a:latin typeface="Chalkduster"/>
              </a:rPr>
              <a:t>A Closer Look at Evidence Statements </a:t>
            </a:r>
            <a:br>
              <a:rPr lang="en-US" sz="3200" dirty="0" smtClean="0">
                <a:solidFill>
                  <a:schemeClr val="bg1"/>
                </a:solidFill>
                <a:latin typeface="Chalkduster"/>
              </a:rPr>
            </a:br>
            <a:r>
              <a:rPr lang="en-US" sz="3200" dirty="0" smtClean="0">
                <a:solidFill>
                  <a:schemeClr val="bg1"/>
                </a:solidFill>
                <a:latin typeface="Chalkduster"/>
              </a:rPr>
              <a:t>and Clarifications</a:t>
            </a:r>
            <a:endParaRPr lang="en-US" sz="3200" dirty="0">
              <a:solidFill>
                <a:schemeClr val="bg1"/>
              </a:solidFill>
              <a:latin typeface="Chalkduster"/>
            </a:endParaRPr>
          </a:p>
        </p:txBody>
      </p:sp>
      <p:graphicFrame>
        <p:nvGraphicFramePr>
          <p:cNvPr id="6" name="Table 5"/>
          <p:cNvGraphicFramePr>
            <a:graphicFrameLocks noGrp="1"/>
          </p:cNvGraphicFramePr>
          <p:nvPr>
            <p:extLst>
              <p:ext uri="{D42A27DB-BD31-4B8C-83A1-F6EECF244321}">
                <p14:modId xmlns:p14="http://schemas.microsoft.com/office/powerpoint/2010/main" val="2566342434"/>
              </p:ext>
            </p:extLst>
          </p:nvPr>
        </p:nvGraphicFramePr>
        <p:xfrm>
          <a:off x="228600" y="1905000"/>
          <a:ext cx="8727558" cy="3779520"/>
        </p:xfrm>
        <a:graphic>
          <a:graphicData uri="http://schemas.openxmlformats.org/drawingml/2006/table">
            <a:tbl>
              <a:tblPr firstRow="1" bandRow="1">
                <a:tableStyleId>{5C22544A-7EE6-4342-B048-85BDC9FD1C3A}</a:tableStyleId>
              </a:tblPr>
              <a:tblGrid>
                <a:gridCol w="978088"/>
                <a:gridCol w="3257469"/>
                <a:gridCol w="4492001"/>
              </a:tblGrid>
              <a:tr h="142240">
                <a:tc>
                  <a:txBody>
                    <a:bodyPr/>
                    <a:lstStyle/>
                    <a:p>
                      <a:r>
                        <a:rPr lang="en-US" dirty="0" smtClean="0"/>
                        <a:t>Key</a:t>
                      </a:r>
                      <a:endParaRPr lang="en-US" dirty="0"/>
                    </a:p>
                  </a:txBody>
                  <a:tcPr/>
                </a:tc>
                <a:tc>
                  <a:txBody>
                    <a:bodyPr/>
                    <a:lstStyle/>
                    <a:p>
                      <a:r>
                        <a:rPr lang="en-US" dirty="0" smtClean="0"/>
                        <a:t>Evidence Statement Text</a:t>
                      </a:r>
                      <a:endParaRPr lang="en-US" dirty="0"/>
                    </a:p>
                  </a:txBody>
                  <a:tcPr/>
                </a:tc>
                <a:tc>
                  <a:txBody>
                    <a:bodyPr/>
                    <a:lstStyle/>
                    <a:p>
                      <a:r>
                        <a:rPr lang="en-US" dirty="0" smtClean="0"/>
                        <a:t>Clarifications</a:t>
                      </a:r>
                      <a:endParaRPr lang="en-US" dirty="0"/>
                    </a:p>
                  </a:txBody>
                  <a:tcPr/>
                </a:tc>
              </a:tr>
              <a:tr h="370840">
                <a:tc>
                  <a:txBody>
                    <a:bodyPr/>
                    <a:lstStyle/>
                    <a:p>
                      <a:pPr marL="0" marR="0" indent="0" algn="l" defTabSz="898796"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mn-lt"/>
                          <a:ea typeface="+mn-ea"/>
                          <a:cs typeface="+mn-cs"/>
                        </a:rPr>
                        <a:t>3.OA.3-3</a:t>
                      </a:r>
                    </a:p>
                  </a:txBody>
                  <a:tcPr/>
                </a:tc>
                <a:tc>
                  <a:txBody>
                    <a:bodyPr/>
                    <a:lstStyle/>
                    <a:p>
                      <a:pPr marL="0" marR="0" indent="0" algn="l" defTabSz="898796"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mn-lt"/>
                          <a:ea typeface="+mn-ea"/>
                          <a:cs typeface="+mn-cs"/>
                        </a:rPr>
                        <a:t>Use division within 100 (quotients related to products having both factors less than or equal to 10) to solve word problems in situations involving equal groups, arrays, or area, e.g., by using drawings and equations with a symbol for the unknown number to represent the problem. 	</a:t>
                      </a:r>
                    </a:p>
                    <a:p>
                      <a:endParaRPr lang="en-US" sz="1600" dirty="0"/>
                    </a:p>
                  </a:txBody>
                  <a:tcPr/>
                </a:tc>
                <a:tc>
                  <a:txBody>
                    <a:bodyPr/>
                    <a:lstStyle/>
                    <a:p>
                      <a:pPr marL="0" indent="0">
                        <a:spcAft>
                          <a:spcPts val="600"/>
                        </a:spcAft>
                        <a:buNone/>
                      </a:pPr>
                      <a:r>
                        <a:rPr lang="en-US" sz="1600" b="0" i="0" u="none" strike="noStrike" kern="1200" baseline="0" dirty="0" err="1" smtClean="0">
                          <a:solidFill>
                            <a:schemeClr val="dk1"/>
                          </a:solidFill>
                          <a:latin typeface="+mn-lt"/>
                          <a:ea typeface="+mn-ea"/>
                          <a:cs typeface="+mn-cs"/>
                        </a:rPr>
                        <a:t>i</a:t>
                      </a:r>
                      <a:r>
                        <a:rPr lang="en-US" sz="1600" b="0" i="0" u="none" strike="noStrike" kern="1200" baseline="0" dirty="0" smtClean="0">
                          <a:solidFill>
                            <a:schemeClr val="dk1"/>
                          </a:solidFill>
                          <a:latin typeface="+mn-lt"/>
                          <a:ea typeface="+mn-ea"/>
                          <a:cs typeface="+mn-cs"/>
                        </a:rPr>
                        <a:t>) All quotients are related to products from the harder three quadrants of the times table (where    a &gt; 5 and/or b&gt;5)</a:t>
                      </a:r>
                    </a:p>
                    <a:p>
                      <a:pPr>
                        <a:spcAft>
                          <a:spcPts val="600"/>
                        </a:spcAft>
                      </a:pPr>
                      <a:r>
                        <a:rPr lang="en-US" sz="1600" b="0" i="0" u="none" strike="noStrike" kern="1200" baseline="0" dirty="0" smtClean="0">
                          <a:solidFill>
                            <a:schemeClr val="dk1"/>
                          </a:solidFill>
                          <a:latin typeface="+mn-lt"/>
                          <a:ea typeface="+mn-ea"/>
                          <a:cs typeface="+mn-cs"/>
                        </a:rPr>
                        <a:t>ii) A third of tasks involve dividing to find the number in each equal group or in each equal row/column of an array; a third of tasks involve dividing to find the number of equal groups or the number of equal rows/columns of an array; a third of tasks involve dividing an area by a side length to find an unknown side length. </a:t>
                      </a:r>
                    </a:p>
                    <a:p>
                      <a:r>
                        <a:rPr lang="en-US" sz="1600" b="0" i="0" u="none" strike="noStrike" kern="1200" baseline="0" dirty="0" smtClean="0">
                          <a:solidFill>
                            <a:schemeClr val="dk1"/>
                          </a:solidFill>
                          <a:latin typeface="+mn-lt"/>
                          <a:ea typeface="+mn-ea"/>
                          <a:cs typeface="+mn-cs"/>
                        </a:rPr>
                        <a:t>iii) For more information see CCSS Table 2, p. 89  and the Progression document for Operations and Algebraic Thinking. </a:t>
                      </a:r>
                      <a:endParaRPr lang="en-US" sz="1600" dirty="0"/>
                    </a:p>
                  </a:txBody>
                  <a:tcPr/>
                </a:tc>
              </a:tr>
            </a:tbl>
          </a:graphicData>
        </a:graphic>
      </p:graphicFrame>
      <p:sp>
        <p:nvSpPr>
          <p:cNvPr id="8" name="Slide Number Placeholder 6"/>
          <p:cNvSpPr txBox="1">
            <a:spLocks/>
          </p:cNvSpPr>
          <p:nvPr/>
        </p:nvSpPr>
        <p:spPr>
          <a:xfrm>
            <a:off x="6618758" y="6555158"/>
            <a:ext cx="2133600" cy="3428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9BA4B8F-8B3F-4B52-9164-AF2CA95F68ED}" type="slidenum">
              <a:rPr lang="en-US" smtClean="0">
                <a:solidFill>
                  <a:prstClr val="black">
                    <a:tint val="75000"/>
                  </a:prstClr>
                </a:solidFill>
              </a:rPr>
              <a:pPr algn="r"/>
              <a:t>24</a:t>
            </a:fld>
            <a:endParaRPr lang="en-US" dirty="0">
              <a:solidFill>
                <a:prstClr val="black">
                  <a:tint val="75000"/>
                </a:prstClr>
              </a:solidFill>
            </a:endParaRPr>
          </a:p>
        </p:txBody>
      </p:sp>
    </p:spTree>
    <p:extLst>
      <p:ext uri="{BB962C8B-B14F-4D97-AF65-F5344CB8AC3E}">
        <p14:creationId xmlns:p14="http://schemas.microsoft.com/office/powerpoint/2010/main" val="157564260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bwMode="auto">
          <a:xfrm>
            <a:off x="0" y="0"/>
            <a:ext cx="91440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marL="168275" algn="ctr"/>
            <a:r>
              <a:rPr lang="en-US" sz="3200" dirty="0" smtClean="0">
                <a:solidFill>
                  <a:schemeClr val="bg1"/>
                </a:solidFill>
                <a:latin typeface="Chalkduster"/>
                <a:ea typeface="ＭＳ Ｐゴシック" pitchFamily="34" charset="-128"/>
              </a:rPr>
              <a:t>Integrative Evidence Statements</a:t>
            </a:r>
          </a:p>
        </p:txBody>
      </p:sp>
      <p:sp>
        <p:nvSpPr>
          <p:cNvPr id="5" name="TextBox 4"/>
          <p:cNvSpPr txBox="1"/>
          <p:nvPr/>
        </p:nvSpPr>
        <p:spPr>
          <a:xfrm>
            <a:off x="304800" y="1662223"/>
            <a:ext cx="8686800" cy="3477875"/>
          </a:xfrm>
          <a:prstGeom prst="rect">
            <a:avLst/>
          </a:prstGeom>
          <a:noFill/>
        </p:spPr>
        <p:txBody>
          <a:bodyPr>
            <a:spAutoFit/>
          </a:bodyPr>
          <a:lstStyle/>
          <a:p>
            <a:pPr>
              <a:defRPr/>
            </a:pPr>
            <a:r>
              <a:rPr lang="en-US" sz="2000" b="1" dirty="0" smtClean="0">
                <a:cs typeface="+mn-cs"/>
              </a:rPr>
              <a:t>Integrative </a:t>
            </a:r>
            <a:r>
              <a:rPr lang="en-US" sz="2000" b="1" dirty="0">
                <a:cs typeface="+mn-cs"/>
              </a:rPr>
              <a:t>evidence statements</a:t>
            </a:r>
            <a:r>
              <a:rPr lang="en-US" sz="2000" dirty="0">
                <a:cs typeface="+mn-cs"/>
              </a:rPr>
              <a:t> </a:t>
            </a:r>
            <a:r>
              <a:rPr lang="en-US" sz="2000" dirty="0"/>
              <a:t> </a:t>
            </a:r>
            <a:r>
              <a:rPr lang="en-US" sz="2000" dirty="0" smtClean="0"/>
              <a:t>indicate proficiencies that align to more than one standard and </a:t>
            </a:r>
            <a:r>
              <a:rPr lang="en-US" sz="2000" dirty="0" smtClean="0">
                <a:cs typeface="+mn-cs"/>
              </a:rPr>
              <a:t>reinforce </a:t>
            </a:r>
            <a:r>
              <a:rPr lang="en-US" sz="2000" dirty="0" smtClean="0"/>
              <a:t>coherence reflected in the CCSS.*</a:t>
            </a:r>
            <a:endParaRPr lang="en-US" sz="2000" dirty="0" smtClean="0">
              <a:cs typeface="+mn-cs"/>
            </a:endParaRPr>
          </a:p>
          <a:p>
            <a:pPr>
              <a:defRPr/>
            </a:pPr>
            <a:endParaRPr lang="en-US" sz="2000" dirty="0" smtClean="0"/>
          </a:p>
          <a:p>
            <a:pPr>
              <a:defRPr/>
            </a:pPr>
            <a:r>
              <a:rPr lang="en-US" sz="2000" dirty="0" smtClean="0"/>
              <a:t>Items written to Integrative Evidence Statements will appear only on the EOY assessment.</a:t>
            </a:r>
            <a:endParaRPr lang="en-US" sz="2000" dirty="0"/>
          </a:p>
          <a:p>
            <a:pPr>
              <a:defRPr/>
            </a:pPr>
            <a:endParaRPr lang="en-US" sz="2000" dirty="0" smtClean="0">
              <a:cs typeface="+mn-cs"/>
            </a:endParaRPr>
          </a:p>
          <a:p>
            <a:pPr>
              <a:defRPr/>
            </a:pPr>
            <a:r>
              <a:rPr lang="en-US" sz="2000" dirty="0" smtClean="0">
                <a:cs typeface="+mn-cs"/>
              </a:rPr>
              <a:t>An </a:t>
            </a:r>
            <a:r>
              <a:rPr lang="en-US" sz="2000" dirty="0">
                <a:cs typeface="+mn-cs"/>
              </a:rPr>
              <a:t>Evidence Statement could be integrated across</a:t>
            </a:r>
          </a:p>
          <a:p>
            <a:pPr marL="285750" indent="-285750">
              <a:buFont typeface="Arial" pitchFamily="34" charset="0"/>
              <a:buChar char="•"/>
              <a:defRPr/>
            </a:pPr>
            <a:r>
              <a:rPr lang="en-US" sz="2000" b="1" dirty="0">
                <a:cs typeface="+mn-cs"/>
              </a:rPr>
              <a:t>Grade/Course</a:t>
            </a:r>
            <a:r>
              <a:rPr lang="en-US" sz="2000" dirty="0">
                <a:cs typeface="+mn-cs"/>
              </a:rPr>
              <a:t> </a:t>
            </a:r>
            <a:r>
              <a:rPr lang="en-US" sz="2000" dirty="0" smtClean="0">
                <a:cs typeface="+mn-cs"/>
              </a:rPr>
              <a:t>–4.Int.2 </a:t>
            </a:r>
            <a:r>
              <a:rPr lang="en-US" sz="2000" dirty="0">
                <a:cs typeface="+mn-cs"/>
              </a:rPr>
              <a:t>(Integrated across Grade 4)</a:t>
            </a:r>
          </a:p>
          <a:p>
            <a:pPr marL="285750" indent="-285750">
              <a:buFont typeface="Arial" pitchFamily="34" charset="0"/>
              <a:buChar char="•"/>
              <a:defRPr/>
            </a:pPr>
            <a:r>
              <a:rPr lang="en-US" sz="2000" b="1" dirty="0">
                <a:cs typeface="+mn-cs"/>
              </a:rPr>
              <a:t>Domain</a:t>
            </a:r>
            <a:r>
              <a:rPr lang="en-US" sz="2000" dirty="0">
                <a:cs typeface="+mn-cs"/>
              </a:rPr>
              <a:t> </a:t>
            </a:r>
            <a:r>
              <a:rPr lang="en-US" sz="2000" dirty="0" smtClean="0">
                <a:cs typeface="+mn-cs"/>
              </a:rPr>
              <a:t>–5.</a:t>
            </a:r>
            <a:r>
              <a:rPr lang="en-US" sz="2000" dirty="0" smtClean="0">
                <a:solidFill>
                  <a:srgbClr val="FF0000"/>
                </a:solidFill>
                <a:cs typeface="+mn-cs"/>
              </a:rPr>
              <a:t>NBT</a:t>
            </a:r>
            <a:r>
              <a:rPr lang="en-US" sz="2000" dirty="0" smtClean="0">
                <a:cs typeface="+mn-cs"/>
              </a:rPr>
              <a:t>.Int.1(Integrated </a:t>
            </a:r>
            <a:r>
              <a:rPr lang="en-US" sz="2000" dirty="0">
                <a:cs typeface="+mn-cs"/>
              </a:rPr>
              <a:t>across the </a:t>
            </a:r>
            <a:r>
              <a:rPr lang="en-US" sz="2000" dirty="0" smtClean="0"/>
              <a:t>NBT </a:t>
            </a:r>
            <a:r>
              <a:rPr lang="en-US" sz="2000" dirty="0" smtClean="0">
                <a:cs typeface="+mn-cs"/>
              </a:rPr>
              <a:t>Domain</a:t>
            </a:r>
            <a:r>
              <a:rPr lang="en-US" sz="2000" dirty="0">
                <a:cs typeface="+mn-cs"/>
              </a:rPr>
              <a:t>)</a:t>
            </a:r>
          </a:p>
          <a:p>
            <a:pPr marL="285750" indent="-285750">
              <a:buFont typeface="Arial" pitchFamily="34" charset="0"/>
              <a:buChar char="•"/>
              <a:defRPr/>
            </a:pPr>
            <a:r>
              <a:rPr lang="en-US" sz="2000" b="1" dirty="0">
                <a:cs typeface="+mn-cs"/>
              </a:rPr>
              <a:t>Cluster</a:t>
            </a:r>
            <a:r>
              <a:rPr lang="en-US" sz="2000" dirty="0">
                <a:cs typeface="+mn-cs"/>
              </a:rPr>
              <a:t> </a:t>
            </a:r>
            <a:r>
              <a:rPr lang="en-US" sz="2000" dirty="0" smtClean="0">
                <a:cs typeface="+mn-cs"/>
              </a:rPr>
              <a:t>– 8.EE.</a:t>
            </a:r>
            <a:r>
              <a:rPr lang="en-US" sz="2000" dirty="0" smtClean="0">
                <a:solidFill>
                  <a:srgbClr val="FF0000"/>
                </a:solidFill>
                <a:cs typeface="+mn-cs"/>
              </a:rPr>
              <a:t>C</a:t>
            </a:r>
            <a:r>
              <a:rPr lang="en-US" sz="2000" dirty="0" smtClean="0">
                <a:cs typeface="+mn-cs"/>
              </a:rPr>
              <a:t>. Int.1 </a:t>
            </a:r>
            <a:r>
              <a:rPr lang="en-US" sz="2000" dirty="0">
                <a:cs typeface="+mn-cs"/>
              </a:rPr>
              <a:t>(Integrated across </a:t>
            </a:r>
            <a:r>
              <a:rPr lang="en-US" sz="2000" dirty="0" smtClean="0">
                <a:cs typeface="+mn-cs"/>
              </a:rPr>
              <a:t>Expressions and Equations, Cluster C)</a:t>
            </a:r>
            <a:endParaRPr lang="en-US" sz="2000" dirty="0">
              <a:cs typeface="+mn-cs"/>
            </a:endParaRPr>
          </a:p>
          <a:p>
            <a:pPr>
              <a:defRPr/>
            </a:pPr>
            <a:endParaRPr lang="en-US" sz="2000" dirty="0" smtClean="0">
              <a:cs typeface="+mn-cs"/>
            </a:endParaRPr>
          </a:p>
        </p:txBody>
      </p:sp>
      <p:sp>
        <p:nvSpPr>
          <p:cNvPr id="24581" name="TextBox 5"/>
          <p:cNvSpPr txBox="1">
            <a:spLocks noChangeArrowheads="1"/>
          </p:cNvSpPr>
          <p:nvPr/>
        </p:nvSpPr>
        <p:spPr bwMode="auto">
          <a:xfrm>
            <a:off x="304800" y="4953000"/>
            <a:ext cx="8153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2000" dirty="0">
                <a:latin typeface="+mj-lt"/>
              </a:rPr>
              <a:t>The extension numbers “.1, .2, 3-3” on all “Int” Evidence Statements are used for numbering/ordering purposes for item developers.</a:t>
            </a:r>
          </a:p>
        </p:txBody>
      </p:sp>
      <p:sp>
        <p:nvSpPr>
          <p:cNvPr id="2" name="TextBox 1"/>
          <p:cNvSpPr txBox="1"/>
          <p:nvPr/>
        </p:nvSpPr>
        <p:spPr>
          <a:xfrm>
            <a:off x="152400" y="6096000"/>
            <a:ext cx="3886200" cy="381000"/>
          </a:xfrm>
          <a:prstGeom prst="rect">
            <a:avLst/>
          </a:prstGeom>
          <a:noFill/>
        </p:spPr>
        <p:txBody>
          <a:bodyPr wrap="square" rtlCol="0">
            <a:spAutoFit/>
          </a:bodyPr>
          <a:lstStyle/>
          <a:p>
            <a:r>
              <a:rPr lang="en-US" dirty="0" smtClean="0"/>
              <a:t>*</a:t>
            </a:r>
            <a:r>
              <a:rPr lang="en-US" sz="1200" dirty="0" smtClean="0"/>
              <a:t>Wording modified by LDOE</a:t>
            </a:r>
            <a:endParaRPr lang="en-US" sz="1200" dirty="0"/>
          </a:p>
        </p:txBody>
      </p:sp>
      <p:sp>
        <p:nvSpPr>
          <p:cNvPr id="10" name="Slide Number Placeholder 6"/>
          <p:cNvSpPr txBox="1">
            <a:spLocks/>
          </p:cNvSpPr>
          <p:nvPr/>
        </p:nvSpPr>
        <p:spPr>
          <a:xfrm>
            <a:off x="6618758" y="6555158"/>
            <a:ext cx="2133600" cy="3428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9BA4B8F-8B3F-4B52-9164-AF2CA95F68ED}" type="slidenum">
              <a:rPr lang="en-US" smtClean="0">
                <a:solidFill>
                  <a:prstClr val="black">
                    <a:tint val="75000"/>
                  </a:prstClr>
                </a:solidFill>
              </a:rPr>
              <a:pPr algn="r"/>
              <a:t>25</a:t>
            </a:fld>
            <a:endParaRPr lang="en-US" dirty="0">
              <a:solidFill>
                <a:prstClr val="black">
                  <a:tint val="75000"/>
                </a:prstClr>
              </a:solidFill>
            </a:endParaRPr>
          </a:p>
        </p:txBody>
      </p:sp>
    </p:spTree>
    <p:extLst>
      <p:ext uri="{BB962C8B-B14F-4D97-AF65-F5344CB8AC3E}">
        <p14:creationId xmlns:p14="http://schemas.microsoft.com/office/powerpoint/2010/main" val="395500701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3"/>
          <p:cNvSpPr>
            <a:spLocks noGrp="1"/>
          </p:cNvSpPr>
          <p:nvPr>
            <p:ph type="title" idx="4294967295"/>
          </p:nvPr>
        </p:nvSpPr>
        <p:spPr bwMode="auto">
          <a:xfrm>
            <a:off x="0" y="228600"/>
            <a:ext cx="9144000"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marL="168275" eaLnBrk="1" hangingPunct="1"/>
            <a:r>
              <a:rPr lang="en-US" sz="3200" dirty="0" smtClean="0">
                <a:solidFill>
                  <a:schemeClr val="bg1"/>
                </a:solidFill>
                <a:latin typeface="Chalkduster"/>
                <a:ea typeface="ＭＳ Ｐゴシック" pitchFamily="34" charset="-128"/>
              </a:rPr>
              <a:t>Integrative Evidence Statements</a:t>
            </a:r>
          </a:p>
        </p:txBody>
      </p:sp>
      <p:graphicFrame>
        <p:nvGraphicFramePr>
          <p:cNvPr id="2" name="Table 1"/>
          <p:cNvGraphicFramePr>
            <a:graphicFrameLocks noGrp="1"/>
          </p:cNvGraphicFramePr>
          <p:nvPr>
            <p:extLst>
              <p:ext uri="{D42A27DB-BD31-4B8C-83A1-F6EECF244321}">
                <p14:modId xmlns:p14="http://schemas.microsoft.com/office/powerpoint/2010/main" val="3857960691"/>
              </p:ext>
            </p:extLst>
          </p:nvPr>
        </p:nvGraphicFramePr>
        <p:xfrm>
          <a:off x="248093" y="2438400"/>
          <a:ext cx="8686800" cy="2484628"/>
        </p:xfrm>
        <a:graphic>
          <a:graphicData uri="http://schemas.openxmlformats.org/drawingml/2006/table">
            <a:tbl>
              <a:tblPr firstRow="1" firstCol="1" bandRow="1">
                <a:tableStyleId>{5940675A-B579-460E-94D1-54222C63F5DA}</a:tableStyleId>
              </a:tblPr>
              <a:tblGrid>
                <a:gridCol w="626075"/>
                <a:gridCol w="2426043"/>
                <a:gridCol w="4382530"/>
                <a:gridCol w="1252152"/>
              </a:tblGrid>
              <a:tr h="490690">
                <a:tc>
                  <a:txBody>
                    <a:bodyPr/>
                    <a:lstStyle/>
                    <a:p>
                      <a:pPr marL="0" marR="0" algn="ctr">
                        <a:spcBef>
                          <a:spcPts val="0"/>
                        </a:spcBef>
                        <a:spcAft>
                          <a:spcPts val="0"/>
                        </a:spcAft>
                      </a:pPr>
                      <a:r>
                        <a:rPr lang="en-US" sz="1400" b="1" dirty="0" smtClean="0">
                          <a:effectLst/>
                          <a:latin typeface="Calibri"/>
                          <a:ea typeface="Calibri"/>
                        </a:rPr>
                        <a:t>Key</a:t>
                      </a:r>
                      <a:endParaRPr lang="en-US" sz="1400" b="1" dirty="0">
                        <a:effectLst/>
                        <a:latin typeface="Calibri"/>
                        <a:ea typeface="Calibri"/>
                      </a:endParaRPr>
                    </a:p>
                  </a:txBody>
                  <a:tcPr marL="40540" marR="40540" marT="0" marB="0" anchor="ctr">
                    <a:solidFill>
                      <a:schemeClr val="bg1">
                        <a:lumMod val="85000"/>
                      </a:schemeClr>
                    </a:solidFill>
                  </a:tcPr>
                </a:tc>
                <a:tc>
                  <a:txBody>
                    <a:bodyPr/>
                    <a:lstStyle/>
                    <a:p>
                      <a:pPr marL="0" marR="0" algn="ctr">
                        <a:spcBef>
                          <a:spcPts val="0"/>
                        </a:spcBef>
                        <a:spcAft>
                          <a:spcPts val="0"/>
                        </a:spcAft>
                      </a:pPr>
                      <a:r>
                        <a:rPr lang="en-US" sz="1400" b="1" dirty="0" smtClean="0">
                          <a:effectLst/>
                          <a:latin typeface="Calibri"/>
                          <a:ea typeface="Calibri"/>
                        </a:rPr>
                        <a:t>Evidence Statement Text</a:t>
                      </a:r>
                      <a:endParaRPr lang="en-US" sz="1400" b="1" dirty="0">
                        <a:effectLst/>
                        <a:latin typeface="Calibri"/>
                        <a:ea typeface="Calibri"/>
                      </a:endParaRPr>
                    </a:p>
                  </a:txBody>
                  <a:tcPr marL="40540" marR="40540" marT="0" marB="0" anchor="ctr">
                    <a:solidFill>
                      <a:schemeClr val="bg1">
                        <a:lumMod val="85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400" b="1" dirty="0" smtClean="0">
                          <a:effectLst/>
                          <a:latin typeface="Arial Narrow"/>
                          <a:ea typeface="Times New Roman"/>
                          <a:cs typeface="Microsoft Himalaya"/>
                        </a:rPr>
                        <a:t>Clarifications, limits, emphases, and other information intended to ensure appropriate variety in tasks</a:t>
                      </a:r>
                      <a:endParaRPr kumimoji="0" lang="en-US" sz="1400" b="1" i="0" u="none" strike="noStrike" cap="none" normalizeH="0" baseline="0" dirty="0" smtClean="0">
                        <a:ln>
                          <a:noFill/>
                        </a:ln>
                        <a:solidFill>
                          <a:schemeClr val="tx1"/>
                        </a:solidFill>
                        <a:effectLst/>
                        <a:latin typeface="Calibri" pitchFamily="34" charset="0"/>
                        <a:cs typeface="Calibri" pitchFamily="34" charset="0"/>
                      </a:endParaRPr>
                    </a:p>
                  </a:txBody>
                  <a:tcPr marL="68580" marR="68580" marT="0" marB="0" anchor="b">
                    <a:solidFill>
                      <a:schemeClr val="bg1">
                        <a:lumMod val="85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1" kern="1200" dirty="0" smtClean="0">
                          <a:solidFill>
                            <a:schemeClr val="tx1"/>
                          </a:solidFill>
                          <a:effectLst/>
                          <a:latin typeface="+mn-lt"/>
                          <a:ea typeface="Calibri"/>
                          <a:cs typeface="+mn-cs"/>
                        </a:rPr>
                        <a:t>Relationship</a:t>
                      </a:r>
                      <a:r>
                        <a:rPr lang="en-US" sz="1400" b="1" kern="1200" baseline="0" dirty="0" smtClean="0">
                          <a:solidFill>
                            <a:schemeClr val="tx1"/>
                          </a:solidFill>
                          <a:effectLst/>
                          <a:latin typeface="+mn-lt"/>
                          <a:ea typeface="Calibri"/>
                          <a:cs typeface="+mn-cs"/>
                        </a:rPr>
                        <a:t> to MP</a:t>
                      </a:r>
                      <a:endParaRPr lang="en-US" sz="1400" b="1" kern="1200" dirty="0" smtClean="0">
                        <a:solidFill>
                          <a:schemeClr val="tx1"/>
                        </a:solidFill>
                        <a:effectLst/>
                        <a:latin typeface="+mn-lt"/>
                        <a:ea typeface="Calibri"/>
                        <a:cs typeface="+mn-cs"/>
                      </a:endParaRPr>
                    </a:p>
                  </a:txBody>
                  <a:tcPr marL="68580" marR="68580" marT="0" marB="0" anchor="b">
                    <a:solidFill>
                      <a:schemeClr val="bg1">
                        <a:lumMod val="85000"/>
                      </a:schemeClr>
                    </a:solidFill>
                  </a:tcPr>
                </a:tc>
              </a:tr>
              <a:tr h="1993748">
                <a:tc>
                  <a:txBody>
                    <a:bodyPr/>
                    <a:lstStyle/>
                    <a:p>
                      <a:pPr marL="0" marR="0">
                        <a:spcBef>
                          <a:spcPts val="0"/>
                        </a:spcBef>
                        <a:spcAft>
                          <a:spcPts val="0"/>
                        </a:spcAft>
                      </a:pPr>
                      <a:r>
                        <a:rPr lang="en-US" sz="1400" dirty="0">
                          <a:effectLst/>
                          <a:latin typeface="Arial Narrow" pitchFamily="34" charset="0"/>
                        </a:rPr>
                        <a:t>4.Int.1</a:t>
                      </a:r>
                      <a:endParaRPr lang="en-US" sz="1400" dirty="0">
                        <a:effectLst/>
                        <a:latin typeface="Arial Narrow" pitchFamily="34" charset="0"/>
                        <a:ea typeface="Calibri"/>
                      </a:endParaRPr>
                    </a:p>
                  </a:txBody>
                  <a:tcPr marL="40540" marR="40540" marT="0" marB="0"/>
                </a:tc>
                <a:tc>
                  <a:txBody>
                    <a:bodyPr/>
                    <a:lstStyle/>
                    <a:p>
                      <a:pPr marL="0" marR="0">
                        <a:spcBef>
                          <a:spcPts val="0"/>
                        </a:spcBef>
                        <a:spcAft>
                          <a:spcPts val="0"/>
                        </a:spcAft>
                      </a:pPr>
                      <a:r>
                        <a:rPr lang="en-US" sz="1400" dirty="0">
                          <a:effectLst/>
                          <a:latin typeface="Arial Narrow" pitchFamily="34" charset="0"/>
                        </a:rPr>
                        <a:t>Solve one-step word problems involving adding or subtracting two four-digit numbers.</a:t>
                      </a:r>
                      <a:endParaRPr lang="en-US" sz="1400" dirty="0">
                        <a:effectLst/>
                        <a:latin typeface="Arial Narrow" pitchFamily="34" charset="0"/>
                        <a:ea typeface="Calibri"/>
                      </a:endParaRPr>
                    </a:p>
                  </a:txBody>
                  <a:tcPr marL="40540" marR="40540" marT="0" marB="0"/>
                </a:tc>
                <a:tc>
                  <a:txBody>
                    <a:bodyPr/>
                    <a:lstStyle/>
                    <a:p>
                      <a:pPr marL="0" marR="0">
                        <a:lnSpc>
                          <a:spcPct val="115000"/>
                        </a:lnSpc>
                        <a:spcBef>
                          <a:spcPts val="0"/>
                        </a:spcBef>
                        <a:spcAft>
                          <a:spcPts val="1000"/>
                        </a:spcAft>
                      </a:pPr>
                      <a:r>
                        <a:rPr lang="en-US" sz="1400" dirty="0" smtClean="0">
                          <a:effectLst/>
                          <a:latin typeface="Arial Narrow"/>
                          <a:ea typeface="Times New Roman"/>
                          <a:cs typeface="Arial"/>
                        </a:rPr>
                        <a:t>The given numbers are such as to require an efficient/standard algorithm (e.g., 7263 + 4875, 7263 – 4875, 7406 – 4637). The given numbers do not suggest any obvious</a:t>
                      </a:r>
                      <a:r>
                        <a:rPr lang="en-US" sz="1400" i="1" dirty="0" smtClean="0">
                          <a:effectLst/>
                          <a:latin typeface="Arial Narrow"/>
                          <a:ea typeface="Times New Roman"/>
                          <a:cs typeface="Arial"/>
                        </a:rPr>
                        <a:t> ad hoc</a:t>
                      </a:r>
                      <a:r>
                        <a:rPr lang="en-US" sz="1400" dirty="0" smtClean="0">
                          <a:effectLst/>
                          <a:latin typeface="Arial Narrow"/>
                          <a:ea typeface="Times New Roman"/>
                          <a:cs typeface="Arial"/>
                        </a:rPr>
                        <a:t> or mental strategy (as would be present for example in a case such as16,999 + 3,501 or 7300 – 6301, for example).</a:t>
                      </a:r>
                      <a:endParaRPr lang="en-US" sz="2000" dirty="0" smtClean="0">
                        <a:effectLst/>
                        <a:latin typeface="+mn-lt"/>
                        <a:ea typeface="Times New Roman"/>
                        <a:cs typeface="Times New Roman"/>
                      </a:endParaRPr>
                    </a:p>
                    <a:p>
                      <a:r>
                        <a:rPr lang="en-US" sz="1400" dirty="0" smtClean="0">
                          <a:effectLst/>
                          <a:latin typeface="Arial Narrow"/>
                          <a:ea typeface="Times New Roman"/>
                          <a:cs typeface="Arial"/>
                        </a:rPr>
                        <a:t>i) Grade 4 expectations in CCSSM are limited to whole numbers less than or equal to 1,000,000; for purposes of assessment, both of the given numbers should be limited to 4 digits. </a:t>
                      </a:r>
                      <a:endParaRPr lang="en-US" sz="1400" dirty="0">
                        <a:effectLst/>
                        <a:latin typeface="Arial Narrow" pitchFamily="34" charset="0"/>
                        <a:ea typeface="Calibri"/>
                      </a:endParaRPr>
                    </a:p>
                  </a:txBody>
                  <a:tcPr marL="40540" marR="40540" marT="0" marB="0"/>
                </a:tc>
                <a:tc>
                  <a:txBody>
                    <a:bodyPr/>
                    <a:lstStyle/>
                    <a:p>
                      <a:pPr marL="0" marR="0">
                        <a:spcBef>
                          <a:spcPts val="0"/>
                        </a:spcBef>
                        <a:spcAft>
                          <a:spcPts val="0"/>
                        </a:spcAft>
                      </a:pPr>
                      <a:r>
                        <a:rPr lang="en-US" sz="1400" dirty="0" smtClean="0">
                          <a:effectLst/>
                          <a:latin typeface="Arial Narrow" pitchFamily="34" charset="0"/>
                          <a:ea typeface="Calibri"/>
                        </a:rPr>
                        <a:t>MP.1</a:t>
                      </a:r>
                      <a:endParaRPr lang="en-US" sz="1400" dirty="0">
                        <a:effectLst/>
                        <a:latin typeface="Arial Narrow" pitchFamily="34" charset="0"/>
                        <a:ea typeface="Calibri"/>
                      </a:endParaRPr>
                    </a:p>
                  </a:txBody>
                  <a:tcPr marL="40540" marR="40540" marT="0" marB="0"/>
                </a:tc>
              </a:tr>
            </a:tbl>
          </a:graphicData>
        </a:graphic>
      </p:graphicFrame>
      <p:sp>
        <p:nvSpPr>
          <p:cNvPr id="25622" name="TextBox 4"/>
          <p:cNvSpPr txBox="1">
            <a:spLocks noChangeArrowheads="1"/>
          </p:cNvSpPr>
          <p:nvPr/>
        </p:nvSpPr>
        <p:spPr bwMode="auto">
          <a:xfrm>
            <a:off x="228600" y="1905000"/>
            <a:ext cx="8534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2000" dirty="0">
                <a:latin typeface="+mn-lt"/>
              </a:rPr>
              <a:t>Grade/Course – Ex. 4.Int.1 (Integrated across Grade 4)</a:t>
            </a:r>
          </a:p>
          <a:p>
            <a:pPr eaLnBrk="1" hangingPunct="1"/>
            <a:endParaRPr lang="en-US" sz="2000" dirty="0"/>
          </a:p>
        </p:txBody>
      </p:sp>
      <p:sp>
        <p:nvSpPr>
          <p:cNvPr id="7" name="Rectangular Callout 6"/>
          <p:cNvSpPr/>
          <p:nvPr/>
        </p:nvSpPr>
        <p:spPr>
          <a:xfrm>
            <a:off x="1043763" y="5244509"/>
            <a:ext cx="2438400" cy="838200"/>
          </a:xfrm>
          <a:prstGeom prst="wedgeRectCallout">
            <a:avLst>
              <a:gd name="adj1" fmla="val -75378"/>
              <a:gd name="adj2" fmla="val -270035"/>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dirty="0">
                <a:latin typeface="Times New Roman" pitchFamily="18" charset="0"/>
                <a:cs typeface="Times New Roman" pitchFamily="18" charset="0"/>
              </a:rPr>
              <a:t>Draws on content from ALL of grade 4</a:t>
            </a:r>
          </a:p>
        </p:txBody>
      </p:sp>
      <p:sp>
        <p:nvSpPr>
          <p:cNvPr id="8" name="Slide Number Placeholder 6"/>
          <p:cNvSpPr txBox="1">
            <a:spLocks/>
          </p:cNvSpPr>
          <p:nvPr/>
        </p:nvSpPr>
        <p:spPr>
          <a:xfrm>
            <a:off x="6618758" y="6555158"/>
            <a:ext cx="2133600" cy="3428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9BA4B8F-8B3F-4B52-9164-AF2CA95F68ED}" type="slidenum">
              <a:rPr lang="en-US" smtClean="0">
                <a:solidFill>
                  <a:prstClr val="black">
                    <a:tint val="75000"/>
                  </a:prstClr>
                </a:solidFill>
              </a:rPr>
              <a:pPr algn="r"/>
              <a:t>26</a:t>
            </a:fld>
            <a:endParaRPr lang="en-US" dirty="0">
              <a:solidFill>
                <a:prstClr val="black">
                  <a:tint val="75000"/>
                </a:prstClr>
              </a:solidFill>
            </a:endParaRPr>
          </a:p>
        </p:txBody>
      </p:sp>
    </p:spTree>
    <p:extLst>
      <p:ext uri="{BB962C8B-B14F-4D97-AF65-F5344CB8AC3E}">
        <p14:creationId xmlns:p14="http://schemas.microsoft.com/office/powerpoint/2010/main" val="116455191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TextBox 5"/>
          <p:cNvSpPr txBox="1">
            <a:spLocks noChangeArrowheads="1"/>
          </p:cNvSpPr>
          <p:nvPr/>
        </p:nvSpPr>
        <p:spPr bwMode="auto">
          <a:xfrm>
            <a:off x="152400" y="1828799"/>
            <a:ext cx="8534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2000" b="1" dirty="0">
                <a:latin typeface="+mn-lt"/>
              </a:rPr>
              <a:t>Cluster</a:t>
            </a:r>
            <a:r>
              <a:rPr lang="en-US" sz="2000" dirty="0">
                <a:latin typeface="+mn-lt"/>
              </a:rPr>
              <a:t> </a:t>
            </a:r>
            <a:r>
              <a:rPr lang="en-US" sz="2000" dirty="0" smtClean="0">
                <a:latin typeface="+mn-lt"/>
              </a:rPr>
              <a:t>– 5.NBT.Int.1</a:t>
            </a:r>
            <a:endParaRPr lang="en-US" sz="2000" dirty="0">
              <a:latin typeface="+mn-lt"/>
            </a:endParaRPr>
          </a:p>
          <a:p>
            <a:pPr eaLnBrk="1" hangingPunct="1"/>
            <a:r>
              <a:rPr lang="en-US" sz="2000" dirty="0">
                <a:latin typeface="+mn-lt"/>
              </a:rPr>
              <a:t>(Integrated across </a:t>
            </a:r>
            <a:r>
              <a:rPr lang="en-US" sz="2000" dirty="0" smtClean="0">
                <a:latin typeface="+mn-lt"/>
              </a:rPr>
              <a:t>NBT Domain in Grade 5)</a:t>
            </a:r>
            <a:endParaRPr lang="en-US" sz="2000" dirty="0">
              <a:latin typeface="+mn-lt"/>
            </a:endParaRPr>
          </a:p>
          <a:p>
            <a:pPr eaLnBrk="1" hangingPunct="1"/>
            <a:endParaRPr lang="en-US" sz="2000"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3982" t="72602" r="5029"/>
          <a:stretch/>
        </p:blipFill>
        <p:spPr bwMode="auto">
          <a:xfrm>
            <a:off x="13163106" y="7081284"/>
            <a:ext cx="9994605" cy="2672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657600"/>
            <a:ext cx="3114675" cy="284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162" y="2667000"/>
            <a:ext cx="8380413"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3"/>
          <p:cNvSpPr txBox="1">
            <a:spLocks/>
          </p:cNvSpPr>
          <p:nvPr/>
        </p:nvSpPr>
        <p:spPr bwMode="auto">
          <a:xfrm>
            <a:off x="0" y="228600"/>
            <a:ext cx="9144000"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68275"/>
            <a:r>
              <a:rPr lang="en-US" sz="3200" smtClean="0">
                <a:solidFill>
                  <a:schemeClr val="bg1"/>
                </a:solidFill>
                <a:latin typeface="Chalkduster"/>
                <a:ea typeface="ＭＳ Ｐゴシック" pitchFamily="34" charset="-128"/>
              </a:rPr>
              <a:t>Integrative Evidence Statements</a:t>
            </a:r>
            <a:endParaRPr lang="en-US" sz="3200" dirty="0" smtClean="0">
              <a:solidFill>
                <a:schemeClr val="bg1"/>
              </a:solidFill>
              <a:latin typeface="Chalkduster"/>
              <a:ea typeface="ＭＳ Ｐゴシック" pitchFamily="34" charset="-128"/>
            </a:endParaRPr>
          </a:p>
        </p:txBody>
      </p:sp>
      <p:sp>
        <p:nvSpPr>
          <p:cNvPr id="9" name="Slide Number Placeholder 6"/>
          <p:cNvSpPr txBox="1">
            <a:spLocks/>
          </p:cNvSpPr>
          <p:nvPr/>
        </p:nvSpPr>
        <p:spPr>
          <a:xfrm>
            <a:off x="6618758" y="6555158"/>
            <a:ext cx="2133600" cy="3428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9BA4B8F-8B3F-4B52-9164-AF2CA95F68ED}" type="slidenum">
              <a:rPr lang="en-US" smtClean="0">
                <a:solidFill>
                  <a:prstClr val="black">
                    <a:tint val="75000"/>
                  </a:prstClr>
                </a:solidFill>
              </a:rPr>
              <a:pPr algn="r"/>
              <a:t>27</a:t>
            </a:fld>
            <a:endParaRPr lang="en-US" dirty="0">
              <a:solidFill>
                <a:prstClr val="black">
                  <a:tint val="75000"/>
                </a:prstClr>
              </a:solidFill>
            </a:endParaRPr>
          </a:p>
        </p:txBody>
      </p:sp>
    </p:spTree>
    <p:extLst>
      <p:ext uri="{BB962C8B-B14F-4D97-AF65-F5344CB8AC3E}">
        <p14:creationId xmlns:p14="http://schemas.microsoft.com/office/powerpoint/2010/main" val="189042373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TextBox 5"/>
          <p:cNvSpPr txBox="1">
            <a:spLocks noChangeArrowheads="1"/>
          </p:cNvSpPr>
          <p:nvPr/>
        </p:nvSpPr>
        <p:spPr bwMode="auto">
          <a:xfrm>
            <a:off x="152400" y="1828800"/>
            <a:ext cx="8534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2000" b="1" dirty="0">
                <a:latin typeface="+mn-lt"/>
              </a:rPr>
              <a:t>Cluster</a:t>
            </a:r>
            <a:r>
              <a:rPr lang="en-US" sz="2000" dirty="0">
                <a:latin typeface="+mn-lt"/>
              </a:rPr>
              <a:t> </a:t>
            </a:r>
            <a:r>
              <a:rPr lang="en-US" sz="2000" dirty="0" smtClean="0">
                <a:latin typeface="+mn-lt"/>
              </a:rPr>
              <a:t>– 8.EE.C.Int.1</a:t>
            </a:r>
            <a:endParaRPr lang="en-US" sz="2000" dirty="0">
              <a:latin typeface="+mn-lt"/>
            </a:endParaRPr>
          </a:p>
          <a:p>
            <a:pPr eaLnBrk="1" hangingPunct="1"/>
            <a:r>
              <a:rPr lang="en-US" sz="2000" dirty="0">
                <a:latin typeface="+mn-lt"/>
              </a:rPr>
              <a:t>(Integrated across </a:t>
            </a:r>
            <a:r>
              <a:rPr lang="en-US" sz="2000" dirty="0" smtClean="0">
                <a:latin typeface="+mn-lt"/>
              </a:rPr>
              <a:t>EE Domain, Cluster C)</a:t>
            </a:r>
            <a:endParaRPr lang="en-US" sz="2000" dirty="0">
              <a:latin typeface="+mn-lt"/>
            </a:endParaRPr>
          </a:p>
          <a:p>
            <a:pPr eaLnBrk="1" hangingPunct="1"/>
            <a:endParaRPr lang="en-US" sz="2000"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3982" t="72602" r="5029"/>
          <a:stretch/>
        </p:blipFill>
        <p:spPr bwMode="auto">
          <a:xfrm>
            <a:off x="13163106" y="7081284"/>
            <a:ext cx="9994605" cy="2672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399" y="2514600"/>
            <a:ext cx="810449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3"/>
          <p:cNvSpPr txBox="1">
            <a:spLocks/>
          </p:cNvSpPr>
          <p:nvPr/>
        </p:nvSpPr>
        <p:spPr bwMode="auto">
          <a:xfrm>
            <a:off x="0" y="228600"/>
            <a:ext cx="9144000"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68275"/>
            <a:r>
              <a:rPr lang="en-US" sz="3200" smtClean="0">
                <a:solidFill>
                  <a:schemeClr val="bg1"/>
                </a:solidFill>
                <a:latin typeface="Chalkduster"/>
                <a:ea typeface="ＭＳ Ｐゴシック" pitchFamily="34" charset="-128"/>
              </a:rPr>
              <a:t>Integrative Evidence Statements</a:t>
            </a:r>
            <a:endParaRPr lang="en-US" sz="3200" dirty="0" smtClean="0">
              <a:solidFill>
                <a:schemeClr val="bg1"/>
              </a:solidFill>
              <a:latin typeface="Chalkduster"/>
              <a:ea typeface="ＭＳ Ｐゴシック" pitchFamily="34" charset="-128"/>
            </a:endParaRPr>
          </a:p>
        </p:txBody>
      </p:sp>
      <p:sp>
        <p:nvSpPr>
          <p:cNvPr id="8" name="Slide Number Placeholder 6"/>
          <p:cNvSpPr txBox="1">
            <a:spLocks/>
          </p:cNvSpPr>
          <p:nvPr/>
        </p:nvSpPr>
        <p:spPr>
          <a:xfrm>
            <a:off x="6618758" y="6555158"/>
            <a:ext cx="2133600" cy="3428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9BA4B8F-8B3F-4B52-9164-AF2CA95F68ED}" type="slidenum">
              <a:rPr lang="en-US" smtClean="0">
                <a:solidFill>
                  <a:prstClr val="black">
                    <a:tint val="75000"/>
                  </a:prstClr>
                </a:solidFill>
              </a:rPr>
              <a:pPr algn="r"/>
              <a:t>28</a:t>
            </a:fld>
            <a:endParaRPr lang="en-US" dirty="0">
              <a:solidFill>
                <a:prstClr val="black">
                  <a:tint val="75000"/>
                </a:prstClr>
              </a:solidFill>
            </a:endParaRPr>
          </a:p>
        </p:txBody>
      </p:sp>
    </p:spTree>
    <p:extLst>
      <p:ext uri="{BB962C8B-B14F-4D97-AF65-F5344CB8AC3E}">
        <p14:creationId xmlns:p14="http://schemas.microsoft.com/office/powerpoint/2010/main" val="46784748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idx="1"/>
          </p:nvPr>
        </p:nvSpPr>
        <p:spPr bwMode="auto">
          <a:xfrm>
            <a:off x="304800" y="1828800"/>
            <a:ext cx="8534400"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a:buFont typeface="Arial" charset="0"/>
              <a:buNone/>
            </a:pPr>
            <a:r>
              <a:rPr lang="en-US" sz="2000" dirty="0" smtClean="0">
                <a:ea typeface="ＭＳ Ｐゴシック" pitchFamily="34" charset="-128"/>
              </a:rPr>
              <a:t>4.</a:t>
            </a:r>
            <a:r>
              <a:rPr lang="en-US" sz="2000" b="1" dirty="0" smtClean="0">
                <a:ea typeface="ＭＳ Ｐゴシック" pitchFamily="34" charset="-128"/>
              </a:rPr>
              <a:t>  Sub-claim C (</a:t>
            </a:r>
            <a:r>
              <a:rPr lang="en-US" sz="2000" b="1" dirty="0" smtClean="0">
                <a:solidFill>
                  <a:srgbClr val="FF0000"/>
                </a:solidFill>
                <a:ea typeface="ＭＳ Ｐゴシック" pitchFamily="34" charset="-128"/>
              </a:rPr>
              <a:t>reasoning</a:t>
            </a:r>
            <a:r>
              <a:rPr lang="en-US" sz="2000" b="1" dirty="0" smtClean="0">
                <a:ea typeface="ＭＳ Ｐゴシック" pitchFamily="34" charset="-128"/>
              </a:rPr>
              <a:t>) Evidence Statements</a:t>
            </a:r>
            <a:r>
              <a:rPr lang="en-US" sz="2000" dirty="0" smtClean="0">
                <a:ea typeface="ＭＳ Ｐゴシック" pitchFamily="34" charset="-128"/>
              </a:rPr>
              <a:t>, which put MP.3 and MP.6 as primary with connections to content  </a:t>
            </a: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3971"/>
          <a:stretch/>
        </p:blipFill>
        <p:spPr bwMode="auto">
          <a:xfrm>
            <a:off x="23037" y="2743200"/>
            <a:ext cx="8991600" cy="2895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2"/>
          <p:cNvSpPr txBox="1">
            <a:spLocks/>
          </p:cNvSpPr>
          <p:nvPr/>
        </p:nvSpPr>
        <p:spPr bwMode="auto">
          <a:xfrm>
            <a:off x="-76200" y="152400"/>
            <a:ext cx="9220200"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68275"/>
            <a:r>
              <a:rPr lang="en-US" sz="3200" dirty="0" smtClean="0">
                <a:solidFill>
                  <a:schemeClr val="bg1"/>
                </a:solidFill>
                <a:latin typeface="Chalkduster"/>
                <a:ea typeface="ＭＳ Ｐゴシック" pitchFamily="34" charset="-128"/>
              </a:rPr>
              <a:t>Sub-claim C Evidence Statements</a:t>
            </a:r>
          </a:p>
        </p:txBody>
      </p:sp>
      <p:sp>
        <p:nvSpPr>
          <p:cNvPr id="7" name="Slide Number Placeholder 6"/>
          <p:cNvSpPr txBox="1">
            <a:spLocks/>
          </p:cNvSpPr>
          <p:nvPr/>
        </p:nvSpPr>
        <p:spPr>
          <a:xfrm>
            <a:off x="6618758" y="6555158"/>
            <a:ext cx="2133600" cy="3428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9BA4B8F-8B3F-4B52-9164-AF2CA95F68ED}" type="slidenum">
              <a:rPr lang="en-US" smtClean="0">
                <a:solidFill>
                  <a:prstClr val="black">
                    <a:tint val="75000"/>
                  </a:prstClr>
                </a:solidFill>
              </a:rPr>
              <a:pPr algn="r"/>
              <a:t>29</a:t>
            </a:fld>
            <a:endParaRPr lang="en-US" dirty="0">
              <a:solidFill>
                <a:prstClr val="black">
                  <a:tint val="75000"/>
                </a:prstClr>
              </a:solidFill>
            </a:endParaRPr>
          </a:p>
        </p:txBody>
      </p:sp>
    </p:spTree>
    <p:extLst>
      <p:ext uri="{BB962C8B-B14F-4D97-AF65-F5344CB8AC3E}">
        <p14:creationId xmlns:p14="http://schemas.microsoft.com/office/powerpoint/2010/main" val="16691470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4" name="Text Placeholder 3"/>
          <p:cNvSpPr>
            <a:spLocks noGrp="1"/>
          </p:cNvSpPr>
          <p:nvPr>
            <p:ph type="body" sz="quarter" idx="13"/>
          </p:nvPr>
        </p:nvSpPr>
        <p:spPr>
          <a:xfrm>
            <a:off x="457200" y="1750828"/>
            <a:ext cx="8382000" cy="4343400"/>
          </a:xfrm>
          <a:noFill/>
        </p:spPr>
        <p:txBody>
          <a:bodyPr>
            <a:normAutofit fontScale="85000" lnSpcReduction="20000"/>
          </a:bodyPr>
          <a:lstStyle/>
          <a:p>
            <a:pPr>
              <a:spcAft>
                <a:spcPts val="600"/>
              </a:spcAft>
            </a:pPr>
            <a:r>
              <a:rPr lang="en-US" sz="3800" b="1" dirty="0">
                <a:solidFill>
                  <a:srgbClr val="319A9C"/>
                </a:solidFill>
              </a:rPr>
              <a:t>PARCC’s Evidence Centered Design</a:t>
            </a:r>
          </a:p>
          <a:p>
            <a:pPr lvl="1">
              <a:spcAft>
                <a:spcPts val="1200"/>
              </a:spcAft>
              <a:buSzPct val="80000"/>
              <a:buFont typeface="Courier New" panose="02070309020205020404" pitchFamily="49" charset="0"/>
              <a:buChar char="o"/>
            </a:pPr>
            <a:r>
              <a:rPr lang="en-US" dirty="0"/>
              <a:t>Make connections among </a:t>
            </a:r>
            <a:r>
              <a:rPr lang="en-US" dirty="0" smtClean="0"/>
              <a:t>Task Types, Sub-Claims, Scoring of Items, and  PARCC’s </a:t>
            </a:r>
            <a:r>
              <a:rPr lang="en-US" dirty="0"/>
              <a:t>Summative </a:t>
            </a:r>
            <a:r>
              <a:rPr lang="en-US" dirty="0" smtClean="0"/>
              <a:t>Assessments</a:t>
            </a:r>
            <a:endParaRPr lang="en-US" dirty="0"/>
          </a:p>
          <a:p>
            <a:pPr>
              <a:spcAft>
                <a:spcPts val="600"/>
              </a:spcAft>
            </a:pPr>
            <a:r>
              <a:rPr lang="en-US" dirty="0"/>
              <a:t>Focus on Evidence Statements </a:t>
            </a:r>
          </a:p>
          <a:p>
            <a:pPr lvl="1">
              <a:spcAft>
                <a:spcPts val="600"/>
              </a:spcAft>
              <a:buSzPct val="80000"/>
              <a:buFont typeface="Courier New" panose="02070309020205020404" pitchFamily="49" charset="0"/>
              <a:buChar char="o"/>
            </a:pPr>
            <a:r>
              <a:rPr lang="en-US" dirty="0"/>
              <a:t>Definition and Purpose</a:t>
            </a:r>
          </a:p>
          <a:p>
            <a:pPr lvl="1">
              <a:spcAft>
                <a:spcPts val="600"/>
              </a:spcAft>
              <a:buSzPct val="80000"/>
              <a:buFont typeface="Courier New" panose="02070309020205020404" pitchFamily="49" charset="0"/>
              <a:buChar char="o"/>
            </a:pPr>
            <a:r>
              <a:rPr lang="en-US" dirty="0" smtClean="0"/>
              <a:t>Connections </a:t>
            </a:r>
            <a:r>
              <a:rPr lang="en-US" dirty="0"/>
              <a:t>to </a:t>
            </a:r>
            <a:r>
              <a:rPr lang="en-US" dirty="0" smtClean="0"/>
              <a:t>PARCC </a:t>
            </a:r>
            <a:r>
              <a:rPr lang="en-US" dirty="0"/>
              <a:t>Summative Assessments </a:t>
            </a:r>
          </a:p>
          <a:p>
            <a:pPr lvl="1">
              <a:spcAft>
                <a:spcPts val="600"/>
              </a:spcAft>
              <a:buSzPct val="80000"/>
              <a:buFont typeface="Courier New" panose="02070309020205020404" pitchFamily="49" charset="0"/>
              <a:buChar char="o"/>
            </a:pPr>
            <a:r>
              <a:rPr lang="en-US" dirty="0" smtClean="0"/>
              <a:t>Classroom Connections</a:t>
            </a:r>
          </a:p>
          <a:p>
            <a:pPr lvl="1">
              <a:spcAft>
                <a:spcPts val="1200"/>
              </a:spcAft>
              <a:buSzPct val="80000"/>
              <a:buFont typeface="Courier New" panose="02070309020205020404" pitchFamily="49" charset="0"/>
              <a:buChar char="o"/>
            </a:pPr>
            <a:r>
              <a:rPr lang="en-US" dirty="0" smtClean="0"/>
              <a:t>Types: How to Read and Interpret </a:t>
            </a:r>
          </a:p>
          <a:p>
            <a:pPr>
              <a:spcAft>
                <a:spcPts val="600"/>
              </a:spcAft>
            </a:pPr>
            <a:r>
              <a:rPr lang="en-US" dirty="0" smtClean="0"/>
              <a:t>Practice Time</a:t>
            </a:r>
          </a:p>
          <a:p>
            <a:endParaRPr lang="en-US" dirty="0"/>
          </a:p>
        </p:txBody>
      </p:sp>
      <p:sp>
        <p:nvSpPr>
          <p:cNvPr id="5" name="Rectangle 4"/>
          <p:cNvSpPr/>
          <p:nvPr/>
        </p:nvSpPr>
        <p:spPr>
          <a:xfrm>
            <a:off x="381000" y="1752600"/>
            <a:ext cx="6237758" cy="381000"/>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153400" y="6501977"/>
            <a:ext cx="685800" cy="369332"/>
          </a:xfrm>
          <a:prstGeom prst="rect">
            <a:avLst/>
          </a:prstGeom>
          <a:noFill/>
        </p:spPr>
        <p:txBody>
          <a:bodyPr wrap="square" rtlCol="0">
            <a:spAutoFit/>
          </a:bodyPr>
          <a:lstStyle/>
          <a:p>
            <a:endParaRPr lang="en-US" dirty="0"/>
          </a:p>
        </p:txBody>
      </p:sp>
      <p:sp>
        <p:nvSpPr>
          <p:cNvPr id="11" name="Slide Number Placeholder 6"/>
          <p:cNvSpPr txBox="1">
            <a:spLocks/>
          </p:cNvSpPr>
          <p:nvPr/>
        </p:nvSpPr>
        <p:spPr>
          <a:xfrm>
            <a:off x="6618758" y="6555158"/>
            <a:ext cx="2133600" cy="3428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9BA4B8F-8B3F-4B52-9164-AF2CA95F68ED}" type="slidenum">
              <a:rPr lang="en-US" smtClean="0">
                <a:solidFill>
                  <a:prstClr val="black">
                    <a:tint val="75000"/>
                  </a:prstClr>
                </a:solidFill>
              </a:rPr>
              <a:pPr algn="r"/>
              <a:t>3</a:t>
            </a:fld>
            <a:endParaRPr lang="en-US" dirty="0">
              <a:solidFill>
                <a:prstClr val="black">
                  <a:tint val="75000"/>
                </a:prstClr>
              </a:solidFill>
            </a:endParaRPr>
          </a:p>
        </p:txBody>
      </p:sp>
    </p:spTree>
    <p:extLst>
      <p:ext uri="{BB962C8B-B14F-4D97-AF65-F5344CB8AC3E}">
        <p14:creationId xmlns:p14="http://schemas.microsoft.com/office/powerpoint/2010/main" val="304323049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idx="1"/>
          </p:nvPr>
        </p:nvSpPr>
        <p:spPr bwMode="auto">
          <a:xfrm>
            <a:off x="304800" y="1828800"/>
            <a:ext cx="8534400"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a:buFont typeface="Arial" charset="0"/>
              <a:buNone/>
            </a:pPr>
            <a:r>
              <a:rPr lang="en-US" sz="2000" dirty="0" smtClean="0">
                <a:ea typeface="ＭＳ Ｐゴシック" pitchFamily="34" charset="-128"/>
              </a:rPr>
              <a:t>4.</a:t>
            </a:r>
            <a:r>
              <a:rPr lang="en-US" sz="2000" b="1" dirty="0" smtClean="0">
                <a:ea typeface="ＭＳ Ｐゴシック" pitchFamily="34" charset="-128"/>
              </a:rPr>
              <a:t> Sub-claim D (</a:t>
            </a:r>
            <a:r>
              <a:rPr lang="en-US" sz="2000" b="1" dirty="0" smtClean="0">
                <a:solidFill>
                  <a:srgbClr val="0000FF"/>
                </a:solidFill>
                <a:ea typeface="ＭＳ Ｐゴシック" pitchFamily="34" charset="-128"/>
              </a:rPr>
              <a:t>modeling</a:t>
            </a:r>
            <a:r>
              <a:rPr lang="en-US" sz="2000" b="1" dirty="0" smtClean="0">
                <a:ea typeface="ＭＳ Ｐゴシック" pitchFamily="34" charset="-128"/>
              </a:rPr>
              <a:t>) Evidence Statements</a:t>
            </a:r>
            <a:r>
              <a:rPr lang="en-US" sz="2000" dirty="0" smtClean="0">
                <a:ea typeface="ＭＳ Ｐゴシック" pitchFamily="34" charset="-128"/>
              </a:rPr>
              <a:t>, which put MP. 4 as primary with connections to content  </a:t>
            </a: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4845"/>
          <a:stretch/>
        </p:blipFill>
        <p:spPr bwMode="auto">
          <a:xfrm>
            <a:off x="384447" y="3763931"/>
            <a:ext cx="8571626" cy="1447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p:nvPr/>
        </p:nvPicPr>
        <p:blipFill rotWithShape="1">
          <a:blip r:embed="rId3">
            <a:extLst>
              <a:ext uri="{28A0092B-C50C-407E-A947-70E740481C1C}">
                <a14:useLocalDpi xmlns:a14="http://schemas.microsoft.com/office/drawing/2010/main" val="0"/>
              </a:ext>
            </a:extLst>
          </a:blip>
          <a:srcRect b="77983"/>
          <a:stretch/>
        </p:blipFill>
        <p:spPr bwMode="auto">
          <a:xfrm>
            <a:off x="384447" y="2590800"/>
            <a:ext cx="8571625" cy="1219200"/>
          </a:xfrm>
          <a:prstGeom prst="rect">
            <a:avLst/>
          </a:prstGeom>
          <a:noFill/>
          <a:ln>
            <a:noFill/>
          </a:ln>
          <a:effectLst/>
          <a:extLst>
            <a:ext uri="{53640926-AAD7-44D8-BBD7-CCE9431645EC}">
              <a14:shadowObscured xmlns:a14="http://schemas.microsoft.com/office/drawing/2010/main"/>
            </a:ext>
          </a:extLst>
        </p:spPr>
      </p:pic>
      <p:sp>
        <p:nvSpPr>
          <p:cNvPr id="7" name="Title 2"/>
          <p:cNvSpPr txBox="1">
            <a:spLocks/>
          </p:cNvSpPr>
          <p:nvPr/>
        </p:nvSpPr>
        <p:spPr bwMode="auto">
          <a:xfrm>
            <a:off x="-76200" y="152400"/>
            <a:ext cx="9220200" cy="1219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68275"/>
            <a:r>
              <a:rPr lang="en-US" sz="3200" dirty="0" smtClean="0">
                <a:solidFill>
                  <a:schemeClr val="bg1"/>
                </a:solidFill>
                <a:latin typeface="Chalkduster"/>
                <a:ea typeface="ＭＳ Ｐゴシック" pitchFamily="34" charset="-128"/>
              </a:rPr>
              <a:t>Sub-claim D Evidence Statements</a:t>
            </a:r>
          </a:p>
        </p:txBody>
      </p:sp>
      <p:sp>
        <p:nvSpPr>
          <p:cNvPr id="8" name="Slide Number Placeholder 6"/>
          <p:cNvSpPr txBox="1">
            <a:spLocks/>
          </p:cNvSpPr>
          <p:nvPr/>
        </p:nvSpPr>
        <p:spPr>
          <a:xfrm>
            <a:off x="6618758" y="6555158"/>
            <a:ext cx="2133600" cy="3428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9BA4B8F-8B3F-4B52-9164-AF2CA95F68ED}" type="slidenum">
              <a:rPr lang="en-US" smtClean="0">
                <a:solidFill>
                  <a:prstClr val="black">
                    <a:tint val="75000"/>
                  </a:prstClr>
                </a:solidFill>
              </a:rPr>
              <a:pPr algn="r"/>
              <a:t>30</a:t>
            </a:fld>
            <a:endParaRPr lang="en-US" dirty="0">
              <a:solidFill>
                <a:prstClr val="black">
                  <a:tint val="75000"/>
                </a:prstClr>
              </a:solidFill>
            </a:endParaRPr>
          </a:p>
        </p:txBody>
      </p:sp>
    </p:spTree>
    <p:extLst>
      <p:ext uri="{BB962C8B-B14F-4D97-AF65-F5344CB8AC3E}">
        <p14:creationId xmlns:p14="http://schemas.microsoft.com/office/powerpoint/2010/main" val="166473082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idx="4294967295"/>
          </p:nvPr>
        </p:nvSpPr>
        <p:spPr bwMode="auto">
          <a:xfrm>
            <a:off x="-76200" y="0"/>
            <a:ext cx="9220200" cy="1219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marL="168275" algn="ctr"/>
            <a:r>
              <a:rPr lang="en-US" sz="3200" dirty="0" smtClean="0">
                <a:solidFill>
                  <a:schemeClr val="bg1"/>
                </a:solidFill>
                <a:latin typeface="Chalkduster"/>
                <a:ea typeface="ＭＳ Ｐゴシック" pitchFamily="34" charset="-128"/>
              </a:rPr>
              <a:t>Sub-claims C and D Evidence Statements</a:t>
            </a:r>
          </a:p>
        </p:txBody>
      </p:sp>
      <p:pic>
        <p:nvPicPr>
          <p:cNvPr id="2867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65" y="1752600"/>
            <a:ext cx="907415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6"/>
          <p:cNvSpPr txBox="1">
            <a:spLocks/>
          </p:cNvSpPr>
          <p:nvPr/>
        </p:nvSpPr>
        <p:spPr>
          <a:xfrm>
            <a:off x="6618758" y="6555158"/>
            <a:ext cx="2133600" cy="3428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9BA4B8F-8B3F-4B52-9164-AF2CA95F68ED}" type="slidenum">
              <a:rPr lang="en-US" smtClean="0">
                <a:solidFill>
                  <a:prstClr val="black">
                    <a:tint val="75000"/>
                  </a:prstClr>
                </a:solidFill>
              </a:rPr>
              <a:pPr algn="r"/>
              <a:t>31</a:t>
            </a:fld>
            <a:endParaRPr lang="en-US" dirty="0">
              <a:solidFill>
                <a:prstClr val="black">
                  <a:tint val="75000"/>
                </a:prstClr>
              </a:solidFill>
            </a:endParaRPr>
          </a:p>
        </p:txBody>
      </p:sp>
    </p:spTree>
    <p:extLst>
      <p:ext uri="{BB962C8B-B14F-4D97-AF65-F5344CB8AC3E}">
        <p14:creationId xmlns:p14="http://schemas.microsoft.com/office/powerpoint/2010/main" val="333547223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19400" y="0"/>
            <a:ext cx="6324600" cy="1219200"/>
          </a:xfrm>
          <a:prstGeom prst="rect">
            <a:avLst/>
          </a:prstGeom>
        </p:spPr>
        <p:txBody>
          <a:bodyPr/>
          <a:lstStyle/>
          <a:p>
            <a:endParaRPr lang="en-US"/>
          </a:p>
        </p:txBody>
      </p:sp>
      <p:graphicFrame>
        <p:nvGraphicFramePr>
          <p:cNvPr id="3" name="Table 2"/>
          <p:cNvGraphicFramePr>
            <a:graphicFrameLocks noGrp="1"/>
          </p:cNvGraphicFramePr>
          <p:nvPr>
            <p:extLst>
              <p:ext uri="{D42A27DB-BD31-4B8C-83A1-F6EECF244321}">
                <p14:modId xmlns:p14="http://schemas.microsoft.com/office/powerpoint/2010/main" val="3869912538"/>
              </p:ext>
            </p:extLst>
          </p:nvPr>
        </p:nvGraphicFramePr>
        <p:xfrm>
          <a:off x="0" y="0"/>
          <a:ext cx="9144000" cy="6477000"/>
        </p:xfrm>
        <a:graphic>
          <a:graphicData uri="http://schemas.openxmlformats.org/drawingml/2006/table">
            <a:tbl>
              <a:tblPr firstRow="1" firstCol="1" bandRow="1"/>
              <a:tblGrid>
                <a:gridCol w="762000"/>
                <a:gridCol w="1918281"/>
                <a:gridCol w="2193032"/>
                <a:gridCol w="1385379"/>
                <a:gridCol w="1565504"/>
                <a:gridCol w="1319804"/>
              </a:tblGrid>
              <a:tr h="592432">
                <a:tc>
                  <a:txBody>
                    <a:bodyPr/>
                    <a:lstStyle/>
                    <a:p>
                      <a:pPr marL="0" marR="0" algn="l">
                        <a:spcAft>
                          <a:spcPts val="0"/>
                        </a:spcAft>
                      </a:pPr>
                      <a:r>
                        <a:rPr lang="en-US" sz="1400" b="1" dirty="0">
                          <a:solidFill>
                            <a:srgbClr val="FFFFFF"/>
                          </a:solidFill>
                          <a:effectLst/>
                          <a:latin typeface="Calibri"/>
                          <a:ea typeface="Calibri"/>
                        </a:rPr>
                        <a:t>Task Type</a:t>
                      </a:r>
                      <a:endParaRPr lang="en-US" sz="1400" dirty="0">
                        <a:effectLst/>
                        <a:latin typeface="Times New Roman"/>
                        <a:ea typeface="Calibri"/>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089C6"/>
                    </a:solidFill>
                  </a:tcPr>
                </a:tc>
                <a:tc>
                  <a:txBody>
                    <a:bodyPr/>
                    <a:lstStyle/>
                    <a:p>
                      <a:pPr marL="0" marR="0" algn="l">
                        <a:spcAft>
                          <a:spcPts val="0"/>
                        </a:spcAft>
                      </a:pPr>
                      <a:r>
                        <a:rPr lang="en-US" sz="1400" b="1" dirty="0">
                          <a:solidFill>
                            <a:srgbClr val="FFFFFF"/>
                          </a:solidFill>
                          <a:effectLst/>
                          <a:latin typeface="Calibri"/>
                          <a:ea typeface="Calibri"/>
                        </a:rPr>
                        <a:t>Description</a:t>
                      </a:r>
                      <a:endParaRPr lang="en-US" sz="1400" dirty="0">
                        <a:effectLst/>
                        <a:latin typeface="Times New Roman"/>
                        <a:ea typeface="Calibri"/>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319A9C"/>
                    </a:solidFill>
                  </a:tcPr>
                </a:tc>
                <a:tc>
                  <a:txBody>
                    <a:bodyPr/>
                    <a:lstStyle/>
                    <a:p>
                      <a:pPr marL="0" marR="0" algn="l">
                        <a:spcAft>
                          <a:spcPts val="0"/>
                        </a:spcAft>
                      </a:pPr>
                      <a:r>
                        <a:rPr lang="en-US" sz="1400" b="1" dirty="0">
                          <a:solidFill>
                            <a:srgbClr val="FFFFFF"/>
                          </a:solidFill>
                          <a:effectLst/>
                          <a:latin typeface="Calibri"/>
                          <a:ea typeface="Calibri"/>
                        </a:rPr>
                        <a:t>Reporting Categories</a:t>
                      </a:r>
                      <a:endParaRPr lang="en-US" sz="1400" dirty="0">
                        <a:effectLst/>
                        <a:latin typeface="Times New Roman"/>
                        <a:ea typeface="Calibri"/>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319A9C"/>
                    </a:solidFill>
                  </a:tcPr>
                </a:tc>
                <a:tc>
                  <a:txBody>
                    <a:bodyPr/>
                    <a:lstStyle/>
                    <a:p>
                      <a:pPr marL="0" marR="0" algn="l">
                        <a:spcAft>
                          <a:spcPts val="0"/>
                        </a:spcAft>
                      </a:pPr>
                      <a:r>
                        <a:rPr lang="en-US" sz="1400" b="1" dirty="0">
                          <a:solidFill>
                            <a:srgbClr val="FFFFFF"/>
                          </a:solidFill>
                          <a:effectLst/>
                          <a:latin typeface="Calibri"/>
                          <a:ea typeface="Calibri"/>
                        </a:rPr>
                        <a:t>Scoring Method</a:t>
                      </a:r>
                      <a:endParaRPr lang="en-US" sz="1400" dirty="0">
                        <a:effectLst/>
                        <a:latin typeface="Times New Roman"/>
                        <a:ea typeface="Calibri"/>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319A9C"/>
                    </a:solidFill>
                  </a:tcPr>
                </a:tc>
                <a:tc>
                  <a:txBody>
                    <a:bodyPr/>
                    <a:lstStyle/>
                    <a:p>
                      <a:pPr marL="0" marR="0" algn="l">
                        <a:spcAft>
                          <a:spcPts val="0"/>
                        </a:spcAft>
                      </a:pPr>
                      <a:r>
                        <a:rPr lang="en-US" sz="1400" b="1" dirty="0">
                          <a:solidFill>
                            <a:srgbClr val="FFFFFF"/>
                          </a:solidFill>
                          <a:effectLst/>
                          <a:latin typeface="Calibri"/>
                          <a:ea typeface="Calibri"/>
                        </a:rPr>
                        <a:t>Mathematical Practice(s)</a:t>
                      </a:r>
                      <a:endParaRPr lang="en-US" sz="1400" dirty="0">
                        <a:effectLst/>
                        <a:latin typeface="Times New Roman"/>
                        <a:ea typeface="Calibri"/>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319A9C"/>
                    </a:solidFill>
                  </a:tcPr>
                </a:tc>
                <a:tc>
                  <a:txBody>
                    <a:bodyPr/>
                    <a:lstStyle/>
                    <a:p>
                      <a:pPr marL="0" marR="0" algn="l">
                        <a:spcAft>
                          <a:spcPts val="0"/>
                        </a:spcAft>
                      </a:pPr>
                      <a:r>
                        <a:rPr lang="en-US" sz="1400" b="1" dirty="0">
                          <a:solidFill>
                            <a:srgbClr val="FFFFFF"/>
                          </a:solidFill>
                          <a:effectLst/>
                          <a:latin typeface="Calibri"/>
                          <a:ea typeface="Calibri"/>
                        </a:rPr>
                        <a:t>Summative Assessment</a:t>
                      </a:r>
                      <a:endParaRPr lang="en-US" sz="1400" dirty="0">
                        <a:effectLst/>
                        <a:latin typeface="Times New Roman"/>
                        <a:ea typeface="Calibri"/>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319A9C"/>
                    </a:solidFill>
                  </a:tcPr>
                </a:tc>
              </a:tr>
              <a:tr h="1845968">
                <a:tc>
                  <a:txBody>
                    <a:bodyPr/>
                    <a:lstStyle/>
                    <a:p>
                      <a:pPr marL="0" marR="0" algn="ctr">
                        <a:spcAft>
                          <a:spcPts val="0"/>
                        </a:spcAft>
                      </a:pPr>
                      <a:r>
                        <a:rPr lang="en-US" sz="1400" b="1" dirty="0">
                          <a:solidFill>
                            <a:srgbClr val="FFFFFF"/>
                          </a:solidFill>
                          <a:effectLst/>
                          <a:latin typeface="Calibri"/>
                          <a:ea typeface="Calibri"/>
                        </a:rPr>
                        <a:t>Type I</a:t>
                      </a:r>
                      <a:endParaRPr lang="en-US" sz="1400" dirty="0">
                        <a:effectLst/>
                        <a:latin typeface="Times New Roman"/>
                        <a:ea typeface="Calibri"/>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319A9C"/>
                    </a:solidFill>
                  </a:tcPr>
                </a:tc>
                <a:tc>
                  <a:txBody>
                    <a:bodyPr/>
                    <a:lstStyle/>
                    <a:p>
                      <a:pPr marL="0" marR="0" algn="l">
                        <a:spcBef>
                          <a:spcPts val="0"/>
                        </a:spcBef>
                        <a:spcAft>
                          <a:spcPts val="0"/>
                        </a:spcAft>
                      </a:pPr>
                      <a:r>
                        <a:rPr lang="en-US" sz="1400" dirty="0">
                          <a:effectLst/>
                          <a:latin typeface="Calibri"/>
                          <a:ea typeface="Calibri"/>
                        </a:rPr>
                        <a:t>Conceptual understanding, fluency, and application</a:t>
                      </a:r>
                      <a:endParaRPr lang="en-US" sz="1400" dirty="0">
                        <a:effectLst/>
                        <a:latin typeface="Times New Roman"/>
                        <a:ea typeface="Calibri"/>
                      </a:endParaRPr>
                    </a:p>
                    <a:p>
                      <a:pPr marL="0" marR="0" algn="l">
                        <a:spcAft>
                          <a:spcPts val="0"/>
                        </a:spcAft>
                      </a:pPr>
                      <a:r>
                        <a:rPr lang="en-US" sz="1400" dirty="0">
                          <a:effectLst/>
                          <a:latin typeface="Calibri"/>
                          <a:ea typeface="Calibri"/>
                        </a:rPr>
                        <a:t> </a:t>
                      </a:r>
                      <a:endParaRPr lang="en-US" sz="1400" dirty="0">
                        <a:effectLst/>
                        <a:latin typeface="Times New Roman"/>
                        <a:ea typeface="Calibri"/>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0" marR="228600" algn="l" fontAlgn="base">
                        <a:lnSpc>
                          <a:spcPct val="90000"/>
                        </a:lnSpc>
                        <a:spcBef>
                          <a:spcPts val="0"/>
                        </a:spcBef>
                        <a:spcAft>
                          <a:spcPts val="505"/>
                        </a:spcAft>
                      </a:pPr>
                      <a:r>
                        <a:rPr lang="en-US" sz="1400" b="1" kern="1200" dirty="0">
                          <a:effectLst/>
                          <a:latin typeface="Calibri"/>
                          <a:ea typeface="Times New Roman"/>
                        </a:rPr>
                        <a:t>Sub-claim A:</a:t>
                      </a:r>
                      <a:r>
                        <a:rPr lang="en-US" sz="1400" kern="1200" dirty="0">
                          <a:effectLst/>
                          <a:latin typeface="Calibri"/>
                          <a:ea typeface="Times New Roman"/>
                        </a:rPr>
                        <a:t> Solve problems involving</a:t>
                      </a:r>
                      <a:r>
                        <a:rPr lang="en-US" sz="1400" b="1" kern="1200" dirty="0">
                          <a:effectLst/>
                          <a:latin typeface="Calibri"/>
                          <a:ea typeface="Times New Roman"/>
                        </a:rPr>
                        <a:t> </a:t>
                      </a:r>
                      <a:r>
                        <a:rPr lang="en-US" sz="1400" kern="1200" dirty="0">
                          <a:effectLst/>
                          <a:latin typeface="Calibri"/>
                          <a:ea typeface="Times New Roman"/>
                        </a:rPr>
                        <a:t>the </a:t>
                      </a:r>
                      <a:r>
                        <a:rPr lang="en-US" sz="1400" u="sng" kern="1200" dirty="0">
                          <a:effectLst/>
                          <a:latin typeface="Calibri"/>
                          <a:ea typeface="Times New Roman"/>
                        </a:rPr>
                        <a:t>major content</a:t>
                      </a:r>
                      <a:r>
                        <a:rPr lang="en-US" sz="1400" kern="1200" dirty="0">
                          <a:effectLst/>
                          <a:latin typeface="Calibri"/>
                          <a:ea typeface="Times New Roman"/>
                        </a:rPr>
                        <a:t> for the grade level</a:t>
                      </a:r>
                      <a:r>
                        <a:rPr lang="en-US" sz="1400" kern="1200" baseline="30000" dirty="0">
                          <a:effectLst/>
                          <a:latin typeface="Calibri"/>
                          <a:ea typeface="Times New Roman"/>
                        </a:rPr>
                        <a:t> </a:t>
                      </a:r>
                      <a:endParaRPr lang="en-US" sz="1400" dirty="0">
                        <a:effectLst/>
                        <a:latin typeface="Times New Roman"/>
                        <a:ea typeface="Times New Roman"/>
                      </a:endParaRPr>
                    </a:p>
                    <a:p>
                      <a:pPr marL="0" marR="228600" algn="l" fontAlgn="base">
                        <a:lnSpc>
                          <a:spcPct val="90000"/>
                        </a:lnSpc>
                        <a:spcBef>
                          <a:spcPts val="0"/>
                        </a:spcBef>
                        <a:spcAft>
                          <a:spcPts val="600"/>
                        </a:spcAft>
                      </a:pPr>
                      <a:r>
                        <a:rPr lang="en-US" sz="1400" b="1" kern="1200" dirty="0">
                          <a:effectLst/>
                          <a:latin typeface="Calibri"/>
                          <a:ea typeface="Times New Roman"/>
                        </a:rPr>
                        <a:t>Sub-claim B:</a:t>
                      </a:r>
                      <a:r>
                        <a:rPr lang="en-US" sz="1400" kern="1200" dirty="0">
                          <a:effectLst/>
                          <a:latin typeface="Calibri"/>
                          <a:ea typeface="Times New Roman"/>
                        </a:rPr>
                        <a:t> Solve problems involving the </a:t>
                      </a:r>
                      <a:r>
                        <a:rPr lang="en-US" sz="1400" u="sng" kern="1200" dirty="0">
                          <a:effectLst/>
                          <a:latin typeface="Calibri"/>
                          <a:ea typeface="Times New Roman"/>
                        </a:rPr>
                        <a:t>additional and supporting content</a:t>
                      </a:r>
                      <a:r>
                        <a:rPr lang="en-US" sz="1400" kern="1200" dirty="0">
                          <a:effectLst/>
                          <a:latin typeface="Calibri"/>
                          <a:ea typeface="Times New Roman"/>
                        </a:rPr>
                        <a:t> for the grade level </a:t>
                      </a:r>
                      <a:endParaRPr lang="en-US" sz="1400" dirty="0">
                        <a:effectLst/>
                        <a:latin typeface="Times New Roman"/>
                        <a:ea typeface="Times New Roman"/>
                      </a:endParaRPr>
                    </a:p>
                    <a:p>
                      <a:pPr marL="0" marR="0" algn="l">
                        <a:spcBef>
                          <a:spcPts val="0"/>
                        </a:spcBef>
                        <a:spcAft>
                          <a:spcPts val="0"/>
                        </a:spcAft>
                      </a:pPr>
                      <a:r>
                        <a:rPr lang="en-US" sz="1400" b="1" kern="1200" dirty="0">
                          <a:effectLst/>
                          <a:latin typeface="Calibri"/>
                          <a:ea typeface="Calibri"/>
                        </a:rPr>
                        <a:t>Sub-claim E:</a:t>
                      </a:r>
                      <a:r>
                        <a:rPr lang="en-US" sz="1400" kern="1200" dirty="0">
                          <a:effectLst/>
                          <a:latin typeface="Calibri"/>
                          <a:ea typeface="Calibri"/>
                        </a:rPr>
                        <a:t> Demonstrate </a:t>
                      </a:r>
                      <a:r>
                        <a:rPr lang="en-US" sz="1400" u="sng" kern="1200" dirty="0">
                          <a:effectLst/>
                          <a:latin typeface="Calibri"/>
                          <a:ea typeface="Calibri"/>
                        </a:rPr>
                        <a:t>fluency</a:t>
                      </a:r>
                      <a:r>
                        <a:rPr lang="en-US" sz="1400" kern="1200" dirty="0">
                          <a:effectLst/>
                          <a:latin typeface="Calibri"/>
                          <a:ea typeface="Calibri"/>
                        </a:rPr>
                        <a:t> as indicated in the </a:t>
                      </a:r>
                      <a:r>
                        <a:rPr lang="en-US" sz="1400" u="sng" kern="1200" dirty="0">
                          <a:solidFill>
                            <a:srgbClr val="0000FF"/>
                          </a:solidFill>
                          <a:effectLst/>
                          <a:latin typeface="Calibri"/>
                          <a:ea typeface="Calibri"/>
                          <a:hlinkClick r:id="rId3"/>
                        </a:rPr>
                        <a:t>CCSS</a:t>
                      </a:r>
                      <a:r>
                        <a:rPr lang="en-US" sz="1400" kern="1200" dirty="0">
                          <a:effectLst/>
                          <a:latin typeface="Calibri"/>
                          <a:ea typeface="Calibri"/>
                        </a:rPr>
                        <a:t> for grades 3-6</a:t>
                      </a:r>
                      <a:endParaRPr lang="en-US" sz="1400" dirty="0">
                        <a:effectLst/>
                        <a:latin typeface="Times New Roman"/>
                        <a:ea typeface="Calibri"/>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1400">
                          <a:effectLst/>
                          <a:latin typeface="Calibri"/>
                          <a:ea typeface="Calibri"/>
                        </a:rPr>
                        <a:t>Computer-scored only </a:t>
                      </a:r>
                      <a:endParaRPr lang="en-US" sz="1400">
                        <a:effectLst/>
                        <a:latin typeface="Times New Roman"/>
                        <a:ea typeface="Calibri"/>
                      </a:endParaRPr>
                    </a:p>
                    <a:p>
                      <a:pPr marL="0" marR="0" algn="l">
                        <a:spcAft>
                          <a:spcPts val="0"/>
                        </a:spcAft>
                      </a:pPr>
                      <a:r>
                        <a:rPr lang="en-US" sz="1400">
                          <a:effectLst/>
                          <a:latin typeface="Calibri"/>
                          <a:ea typeface="Calibri"/>
                        </a:rPr>
                        <a:t> </a:t>
                      </a:r>
                      <a:endParaRPr lang="en-US" sz="1400">
                        <a:effectLst/>
                        <a:latin typeface="Times New Roman"/>
                        <a:ea typeface="Calibri"/>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1400">
                          <a:effectLst/>
                          <a:latin typeface="Calibri"/>
                          <a:ea typeface="Calibri"/>
                        </a:rPr>
                        <a:t>Can involve any or all mathematical practice standards</a:t>
                      </a:r>
                      <a:endParaRPr lang="en-US" sz="1400">
                        <a:effectLst/>
                        <a:latin typeface="Times New Roman"/>
                        <a:ea typeface="Calibri"/>
                      </a:endParaRPr>
                    </a:p>
                    <a:p>
                      <a:pPr marL="0" marR="0" algn="l">
                        <a:spcAft>
                          <a:spcPts val="0"/>
                        </a:spcAft>
                      </a:pPr>
                      <a:r>
                        <a:rPr lang="en-US" sz="1400">
                          <a:effectLst/>
                          <a:latin typeface="Calibri"/>
                          <a:ea typeface="Calibri"/>
                        </a:rPr>
                        <a:t> </a:t>
                      </a:r>
                      <a:endParaRPr lang="en-US" sz="1400">
                        <a:effectLst/>
                        <a:latin typeface="Times New Roman"/>
                        <a:ea typeface="Calibri"/>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0" marR="0" algn="l">
                        <a:spcAft>
                          <a:spcPts val="0"/>
                        </a:spcAft>
                      </a:pPr>
                      <a:r>
                        <a:rPr lang="en-US" sz="1400">
                          <a:effectLst/>
                          <a:latin typeface="Calibri"/>
                          <a:ea typeface="Calibri"/>
                        </a:rPr>
                        <a:t>EOY and PBA</a:t>
                      </a:r>
                      <a:endParaRPr lang="en-US" sz="1400">
                        <a:effectLst/>
                        <a:latin typeface="Times New Roman"/>
                        <a:ea typeface="Calibri"/>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r>
              <a:tr h="1777297">
                <a:tc>
                  <a:txBody>
                    <a:bodyPr/>
                    <a:lstStyle/>
                    <a:p>
                      <a:pPr marL="0" marR="0" algn="ctr">
                        <a:spcAft>
                          <a:spcPts val="0"/>
                        </a:spcAft>
                      </a:pPr>
                      <a:r>
                        <a:rPr lang="en-US" sz="1400" b="1" dirty="0">
                          <a:solidFill>
                            <a:srgbClr val="FFFFFF"/>
                          </a:solidFill>
                          <a:effectLst/>
                          <a:latin typeface="Calibri"/>
                          <a:ea typeface="Calibri"/>
                        </a:rPr>
                        <a:t>Type II</a:t>
                      </a:r>
                      <a:endParaRPr lang="en-US" sz="1400" dirty="0">
                        <a:effectLst/>
                        <a:latin typeface="Times New Roman"/>
                        <a:ea typeface="Calibri"/>
                      </a:endParaRPr>
                    </a:p>
                  </a:txBody>
                  <a:tcPr marL="68580" marR="6858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319A9C"/>
                    </a:solidFill>
                  </a:tcPr>
                </a:tc>
                <a:tc>
                  <a:txBody>
                    <a:bodyPr/>
                    <a:lstStyle/>
                    <a:p>
                      <a:pPr marL="0" marR="0" algn="l">
                        <a:spcAft>
                          <a:spcPts val="0"/>
                        </a:spcAft>
                      </a:pPr>
                      <a:r>
                        <a:rPr lang="en-US" sz="1400" dirty="0">
                          <a:effectLst/>
                          <a:latin typeface="Calibri"/>
                          <a:ea typeface="Calibri"/>
                        </a:rPr>
                        <a:t>written arguments/ justifications, critique of reasoning, or precision in mathematical statements</a:t>
                      </a:r>
                      <a:endParaRPr lang="en-US" sz="1400" dirty="0">
                        <a:effectLst/>
                        <a:latin typeface="Times New Roman"/>
                        <a:ea typeface="Calibri"/>
                      </a:endParaRPr>
                    </a:p>
                  </a:txBody>
                  <a:tcPr marL="68580" marR="68580" marT="0" marB="0">
                    <a:lnL>
                      <a:noFill/>
                    </a:lnL>
                    <a:lnR>
                      <a:noFill/>
                    </a:lnR>
                    <a:lnT w="28575"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0" marR="0" algn="l">
                        <a:spcAft>
                          <a:spcPts val="0"/>
                        </a:spcAft>
                      </a:pPr>
                      <a:r>
                        <a:rPr lang="en-US" sz="1400" b="1" dirty="0">
                          <a:effectLst/>
                          <a:latin typeface="Calibri"/>
                          <a:ea typeface="Calibri"/>
                        </a:rPr>
                        <a:t>Sub-claim C:</a:t>
                      </a:r>
                      <a:r>
                        <a:rPr lang="en-US" sz="1400" dirty="0">
                          <a:effectLst/>
                          <a:latin typeface="Calibri"/>
                          <a:ea typeface="Calibri"/>
                        </a:rPr>
                        <a:t>  Express mathematical </a:t>
                      </a:r>
                      <a:r>
                        <a:rPr lang="en-US" sz="1400" u="sng" dirty="0">
                          <a:effectLst/>
                          <a:latin typeface="Calibri"/>
                          <a:ea typeface="Calibri"/>
                        </a:rPr>
                        <a:t>reasoning</a:t>
                      </a:r>
                      <a:r>
                        <a:rPr lang="en-US" sz="1400" dirty="0">
                          <a:effectLst/>
                          <a:latin typeface="Calibri"/>
                          <a:ea typeface="Calibri"/>
                        </a:rPr>
                        <a:t> by constructing mathematical arguments and critiques</a:t>
                      </a:r>
                      <a:endParaRPr lang="en-US" sz="1400" dirty="0">
                        <a:effectLst/>
                        <a:latin typeface="Times New Roman"/>
                        <a:ea typeface="Calibri"/>
                      </a:endParaRPr>
                    </a:p>
                  </a:txBody>
                  <a:tcPr marL="68580" marR="68580" marT="0" marB="0">
                    <a:lnL>
                      <a:noFill/>
                    </a:lnL>
                    <a:lnR>
                      <a:noFill/>
                    </a:lnR>
                    <a:lnT w="28575"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0" marR="0" algn="l">
                        <a:spcAft>
                          <a:spcPts val="0"/>
                        </a:spcAft>
                      </a:pPr>
                      <a:r>
                        <a:rPr lang="en-US" sz="1400" dirty="0">
                          <a:effectLst/>
                          <a:latin typeface="Calibri"/>
                          <a:ea typeface="Calibri"/>
                        </a:rPr>
                        <a:t>a mix of computer-scored and hand-scored tasks</a:t>
                      </a:r>
                      <a:endParaRPr lang="en-US" sz="1400" dirty="0">
                        <a:effectLst/>
                        <a:latin typeface="Times New Roman"/>
                        <a:ea typeface="Calibri"/>
                      </a:endParaRPr>
                    </a:p>
                  </a:txBody>
                  <a:tcPr marL="68580" marR="68580" marT="0" marB="0">
                    <a:lnL>
                      <a:noFill/>
                    </a:lnL>
                    <a:lnR>
                      <a:noFill/>
                    </a:lnR>
                    <a:lnT w="28575"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0" marR="0" algn="l">
                        <a:spcAft>
                          <a:spcPts val="0"/>
                        </a:spcAft>
                      </a:pPr>
                      <a:r>
                        <a:rPr lang="en-US" sz="1400" dirty="0">
                          <a:effectLst/>
                          <a:latin typeface="Calibri"/>
                          <a:ea typeface="Calibri"/>
                        </a:rPr>
                        <a:t>Primarily MP.3 and MP.6, but may also involve any of the other practices</a:t>
                      </a:r>
                      <a:endParaRPr lang="en-US" sz="1400" dirty="0">
                        <a:effectLst/>
                        <a:latin typeface="Times New Roman"/>
                        <a:ea typeface="Calibri"/>
                      </a:endParaRPr>
                    </a:p>
                  </a:txBody>
                  <a:tcPr marL="68580" marR="68580" marT="0" marB="0">
                    <a:lnL>
                      <a:noFill/>
                    </a:lnL>
                    <a:lnR>
                      <a:noFill/>
                    </a:lnR>
                    <a:lnT w="28575"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1400">
                          <a:effectLst/>
                          <a:latin typeface="Calibri"/>
                          <a:ea typeface="Calibri"/>
                        </a:rPr>
                        <a:t>PBA only</a:t>
                      </a:r>
                      <a:endParaRPr lang="en-US" sz="1400">
                        <a:effectLst/>
                        <a:latin typeface="Times New Roman"/>
                        <a:ea typeface="Calibri"/>
                      </a:endParaRPr>
                    </a:p>
                  </a:txBody>
                  <a:tcPr marL="68580" marR="68580" marT="0" marB="0">
                    <a:lnL>
                      <a:noFill/>
                    </a:lnL>
                    <a:lnR>
                      <a:noFill/>
                    </a:lnR>
                    <a:lnT w="28575"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r>
              <a:tr h="1599275">
                <a:tc>
                  <a:txBody>
                    <a:bodyPr/>
                    <a:lstStyle/>
                    <a:p>
                      <a:pPr marL="0" marR="0" algn="ctr">
                        <a:spcAft>
                          <a:spcPts val="0"/>
                        </a:spcAft>
                      </a:pPr>
                      <a:r>
                        <a:rPr lang="en-US" sz="1400" b="1" dirty="0">
                          <a:solidFill>
                            <a:srgbClr val="FFFFFF"/>
                          </a:solidFill>
                          <a:effectLst/>
                          <a:latin typeface="Calibri"/>
                          <a:ea typeface="Calibri"/>
                        </a:rPr>
                        <a:t>Type III</a:t>
                      </a:r>
                      <a:endParaRPr lang="en-US" sz="1400" dirty="0">
                        <a:effectLst/>
                        <a:latin typeface="Times New Roman"/>
                        <a:ea typeface="Calibri"/>
                      </a:endParaRPr>
                    </a:p>
                  </a:txBody>
                  <a:tcPr marL="68580" marR="68580" marT="0" marB="0" anchor="ctr">
                    <a:lnL>
                      <a:noFill/>
                    </a:lnL>
                    <a:lnR>
                      <a:noFill/>
                    </a:lnR>
                    <a:lnT w="381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319A9C"/>
                    </a:solidFill>
                  </a:tcPr>
                </a:tc>
                <a:tc>
                  <a:txBody>
                    <a:bodyPr/>
                    <a:lstStyle/>
                    <a:p>
                      <a:pPr marL="0" marR="0" algn="l">
                        <a:spcAft>
                          <a:spcPts val="0"/>
                        </a:spcAft>
                      </a:pPr>
                      <a:r>
                        <a:rPr lang="en-US" sz="1400" dirty="0">
                          <a:effectLst/>
                          <a:latin typeface="Calibri"/>
                          <a:ea typeface="Calibri"/>
                        </a:rPr>
                        <a:t>modeling/application in a real-world context or scenario</a:t>
                      </a:r>
                      <a:endParaRPr lang="en-US" sz="1400" dirty="0">
                        <a:effectLst/>
                        <a:latin typeface="Times New Roman"/>
                        <a:ea typeface="Calibri"/>
                      </a:endParaRPr>
                    </a:p>
                  </a:txBody>
                  <a:tcPr marL="68580" marR="68580" marT="0" marB="0">
                    <a:lnL>
                      <a:noFill/>
                    </a:lnL>
                    <a:lnR>
                      <a:noFill/>
                    </a:lnR>
                    <a:lnT w="381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0" marR="0" algn="l">
                        <a:spcAft>
                          <a:spcPts val="0"/>
                        </a:spcAft>
                      </a:pPr>
                      <a:r>
                        <a:rPr lang="en-US" sz="1400" b="1">
                          <a:effectLst/>
                          <a:latin typeface="Calibri"/>
                          <a:ea typeface="Calibri"/>
                        </a:rPr>
                        <a:t>Sub-claim D:</a:t>
                      </a:r>
                      <a:r>
                        <a:rPr lang="en-US" sz="1400">
                          <a:effectLst/>
                          <a:latin typeface="Calibri"/>
                          <a:ea typeface="Calibri"/>
                        </a:rPr>
                        <a:t> solve real- world problems engaging particularly in the </a:t>
                      </a:r>
                      <a:r>
                        <a:rPr lang="en-US" sz="1400" u="sng">
                          <a:effectLst/>
                          <a:latin typeface="Calibri"/>
                          <a:ea typeface="Calibri"/>
                        </a:rPr>
                        <a:t>modeling</a:t>
                      </a:r>
                      <a:r>
                        <a:rPr lang="en-US" sz="1400">
                          <a:effectLst/>
                          <a:latin typeface="Calibri"/>
                          <a:ea typeface="Calibri"/>
                        </a:rPr>
                        <a:t> practice</a:t>
                      </a:r>
                      <a:endParaRPr lang="en-US" sz="1400">
                        <a:effectLst/>
                        <a:latin typeface="Times New Roman"/>
                        <a:ea typeface="Calibri"/>
                      </a:endParaRPr>
                    </a:p>
                  </a:txBody>
                  <a:tcPr marL="68580" marR="68580" marT="0" marB="0">
                    <a:lnL>
                      <a:noFill/>
                    </a:lnL>
                    <a:lnR>
                      <a:noFill/>
                    </a:lnR>
                    <a:lnT w="381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0" marR="0" algn="l">
                        <a:spcAft>
                          <a:spcPts val="0"/>
                        </a:spcAft>
                      </a:pPr>
                      <a:r>
                        <a:rPr lang="en-US" sz="1400" dirty="0">
                          <a:effectLst/>
                          <a:latin typeface="Calibri"/>
                          <a:ea typeface="Calibri"/>
                        </a:rPr>
                        <a:t>a mix of computer-scored and hand-scored tasks</a:t>
                      </a:r>
                      <a:endParaRPr lang="en-US" sz="1400" dirty="0">
                        <a:effectLst/>
                        <a:latin typeface="Times New Roman"/>
                        <a:ea typeface="Calibri"/>
                      </a:endParaRPr>
                    </a:p>
                  </a:txBody>
                  <a:tcPr marL="68580" marR="68580" marT="0" marB="0">
                    <a:lnL>
                      <a:noFill/>
                    </a:lnL>
                    <a:lnR>
                      <a:noFill/>
                    </a:lnR>
                    <a:lnT w="381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0" marR="0" algn="l">
                        <a:spcAft>
                          <a:spcPts val="0"/>
                        </a:spcAft>
                      </a:pPr>
                      <a:r>
                        <a:rPr lang="en-US" sz="1400" dirty="0">
                          <a:effectLst/>
                          <a:latin typeface="Calibri"/>
                          <a:ea typeface="Calibri"/>
                        </a:rPr>
                        <a:t>Primarily MP.4, but may also involve any of the other practices</a:t>
                      </a:r>
                      <a:endParaRPr lang="en-US" sz="1400" dirty="0">
                        <a:effectLst/>
                        <a:latin typeface="Times New Roman"/>
                        <a:ea typeface="Calibri"/>
                      </a:endParaRPr>
                    </a:p>
                  </a:txBody>
                  <a:tcPr marL="68580" marR="68580" marT="0" marB="0">
                    <a:lnL>
                      <a:noFill/>
                    </a:lnL>
                    <a:lnR>
                      <a:noFill/>
                    </a:lnR>
                    <a:lnT w="381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1400" dirty="0">
                          <a:effectLst/>
                          <a:latin typeface="Calibri"/>
                          <a:ea typeface="Calibri"/>
                        </a:rPr>
                        <a:t>PBA only</a:t>
                      </a:r>
                      <a:endParaRPr lang="en-US" sz="1400" dirty="0">
                        <a:effectLst/>
                        <a:latin typeface="Times New Roman"/>
                        <a:ea typeface="Calibri"/>
                      </a:endParaRPr>
                    </a:p>
                  </a:txBody>
                  <a:tcPr marL="68580" marR="68580" marT="0" marB="0">
                    <a:lnL>
                      <a:noFill/>
                    </a:lnL>
                    <a:lnR>
                      <a:noFill/>
                    </a:lnR>
                    <a:lnT w="381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r>
            </a:tbl>
          </a:graphicData>
        </a:graphic>
      </p:graphicFrame>
      <p:sp>
        <p:nvSpPr>
          <p:cNvPr id="8" name="Slide Number Placeholder 6"/>
          <p:cNvSpPr txBox="1">
            <a:spLocks/>
          </p:cNvSpPr>
          <p:nvPr/>
        </p:nvSpPr>
        <p:spPr>
          <a:xfrm>
            <a:off x="6618758" y="6555158"/>
            <a:ext cx="2133600" cy="3428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9BA4B8F-8B3F-4B52-9164-AF2CA95F68ED}" type="slidenum">
              <a:rPr lang="en-US" smtClean="0">
                <a:solidFill>
                  <a:prstClr val="black">
                    <a:tint val="75000"/>
                  </a:prstClr>
                </a:solidFill>
              </a:rPr>
              <a:pPr algn="r"/>
              <a:t>32</a:t>
            </a:fld>
            <a:endParaRPr lang="en-US" dirty="0">
              <a:solidFill>
                <a:prstClr val="black">
                  <a:tint val="75000"/>
                </a:prstClr>
              </a:solidFill>
            </a:endParaRPr>
          </a:p>
        </p:txBody>
      </p:sp>
    </p:spTree>
    <p:extLst>
      <p:ext uri="{BB962C8B-B14F-4D97-AF65-F5344CB8AC3E}">
        <p14:creationId xmlns:p14="http://schemas.microsoft.com/office/powerpoint/2010/main" val="148013645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6" name="Text Placeholder 3"/>
          <p:cNvSpPr>
            <a:spLocks noGrp="1"/>
          </p:cNvSpPr>
          <p:nvPr>
            <p:ph type="body" sz="quarter" idx="13"/>
          </p:nvPr>
        </p:nvSpPr>
        <p:spPr>
          <a:xfrm>
            <a:off x="457200" y="1752600"/>
            <a:ext cx="8382000" cy="4343400"/>
          </a:xfrm>
          <a:noFill/>
        </p:spPr>
        <p:txBody>
          <a:bodyPr>
            <a:normAutofit fontScale="85000" lnSpcReduction="20000"/>
          </a:bodyPr>
          <a:lstStyle/>
          <a:p>
            <a:pPr>
              <a:spcAft>
                <a:spcPts val="600"/>
              </a:spcAft>
            </a:pPr>
            <a:r>
              <a:rPr lang="en-US" dirty="0"/>
              <a:t>Understand PARCC’s Evidence Centered Design</a:t>
            </a:r>
          </a:p>
          <a:p>
            <a:pPr lvl="1">
              <a:spcAft>
                <a:spcPts val="1200"/>
              </a:spcAft>
              <a:buSzPct val="80000"/>
              <a:buFont typeface="Courier New" panose="02070309020205020404" pitchFamily="49" charset="0"/>
              <a:buChar char="o"/>
            </a:pPr>
            <a:r>
              <a:rPr lang="en-US" dirty="0"/>
              <a:t>Make connections among </a:t>
            </a:r>
            <a:r>
              <a:rPr lang="en-US" dirty="0" smtClean="0"/>
              <a:t>Task Types, Sub-Claims, Scoring of Items, and  PARCC’s </a:t>
            </a:r>
            <a:r>
              <a:rPr lang="en-US" dirty="0"/>
              <a:t>Summative </a:t>
            </a:r>
            <a:r>
              <a:rPr lang="en-US" dirty="0" smtClean="0"/>
              <a:t>Assessments</a:t>
            </a:r>
            <a:endParaRPr lang="en-US" dirty="0"/>
          </a:p>
          <a:p>
            <a:pPr>
              <a:spcAft>
                <a:spcPts val="600"/>
              </a:spcAft>
            </a:pPr>
            <a:r>
              <a:rPr lang="en-US" dirty="0"/>
              <a:t>Focus on Evidence Statements </a:t>
            </a:r>
          </a:p>
          <a:p>
            <a:pPr lvl="1">
              <a:spcAft>
                <a:spcPts val="600"/>
              </a:spcAft>
              <a:buSzPct val="80000"/>
              <a:buFont typeface="Courier New" panose="02070309020205020404" pitchFamily="49" charset="0"/>
              <a:buChar char="o"/>
            </a:pPr>
            <a:r>
              <a:rPr lang="en-US" dirty="0"/>
              <a:t>Definition and Purpose</a:t>
            </a:r>
          </a:p>
          <a:p>
            <a:pPr lvl="1">
              <a:spcAft>
                <a:spcPts val="600"/>
              </a:spcAft>
              <a:buSzPct val="80000"/>
              <a:buFont typeface="Courier New" panose="02070309020205020404" pitchFamily="49" charset="0"/>
              <a:buChar char="o"/>
            </a:pPr>
            <a:r>
              <a:rPr lang="en-US" dirty="0" smtClean="0"/>
              <a:t>Connections </a:t>
            </a:r>
            <a:r>
              <a:rPr lang="en-US" dirty="0"/>
              <a:t>to </a:t>
            </a:r>
            <a:r>
              <a:rPr lang="en-US" dirty="0" smtClean="0"/>
              <a:t>PARCC </a:t>
            </a:r>
            <a:r>
              <a:rPr lang="en-US" dirty="0"/>
              <a:t>Summative Assessments </a:t>
            </a:r>
          </a:p>
          <a:p>
            <a:pPr lvl="1">
              <a:spcAft>
                <a:spcPts val="600"/>
              </a:spcAft>
              <a:buSzPct val="80000"/>
              <a:buFont typeface="Courier New" panose="02070309020205020404" pitchFamily="49" charset="0"/>
              <a:buChar char="o"/>
            </a:pPr>
            <a:r>
              <a:rPr lang="en-US" dirty="0" smtClean="0"/>
              <a:t>Classroom Connections</a:t>
            </a:r>
          </a:p>
          <a:p>
            <a:pPr lvl="1">
              <a:spcAft>
                <a:spcPts val="1200"/>
              </a:spcAft>
              <a:buSzPct val="80000"/>
              <a:buFont typeface="Courier New" panose="02070309020205020404" pitchFamily="49" charset="0"/>
              <a:buChar char="o"/>
            </a:pPr>
            <a:r>
              <a:rPr lang="en-US" dirty="0" smtClean="0"/>
              <a:t>Types: How to Read and Interpret </a:t>
            </a:r>
          </a:p>
          <a:p>
            <a:pPr>
              <a:spcAft>
                <a:spcPts val="600"/>
              </a:spcAft>
            </a:pPr>
            <a:r>
              <a:rPr lang="en-US" sz="3800" b="1" dirty="0" smtClean="0">
                <a:solidFill>
                  <a:srgbClr val="319A9C"/>
                </a:solidFill>
              </a:rPr>
              <a:t>Practice Time</a:t>
            </a:r>
          </a:p>
          <a:p>
            <a:endParaRPr lang="en-US" dirty="0"/>
          </a:p>
        </p:txBody>
      </p:sp>
      <p:sp>
        <p:nvSpPr>
          <p:cNvPr id="10" name="Rectangle 9"/>
          <p:cNvSpPr/>
          <p:nvPr/>
        </p:nvSpPr>
        <p:spPr>
          <a:xfrm>
            <a:off x="483792" y="5334000"/>
            <a:ext cx="5791200" cy="533400"/>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6"/>
          <p:cNvSpPr txBox="1">
            <a:spLocks/>
          </p:cNvSpPr>
          <p:nvPr/>
        </p:nvSpPr>
        <p:spPr>
          <a:xfrm>
            <a:off x="6618758" y="6555158"/>
            <a:ext cx="2133600" cy="3428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9BA4B8F-8B3F-4B52-9164-AF2CA95F68ED}" type="slidenum">
              <a:rPr lang="en-US" smtClean="0">
                <a:solidFill>
                  <a:prstClr val="black">
                    <a:tint val="75000"/>
                  </a:prstClr>
                </a:solidFill>
              </a:rPr>
              <a:pPr algn="r"/>
              <a:t>33</a:t>
            </a:fld>
            <a:endParaRPr lang="en-US" dirty="0">
              <a:solidFill>
                <a:prstClr val="black">
                  <a:tint val="75000"/>
                </a:prstClr>
              </a:solidFill>
            </a:endParaRPr>
          </a:p>
        </p:txBody>
      </p:sp>
    </p:spTree>
    <p:extLst>
      <p:ext uri="{BB962C8B-B14F-4D97-AF65-F5344CB8AC3E}">
        <p14:creationId xmlns:p14="http://schemas.microsoft.com/office/powerpoint/2010/main" val="284418800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57356253"/>
              </p:ext>
            </p:extLst>
          </p:nvPr>
        </p:nvGraphicFramePr>
        <p:xfrm>
          <a:off x="548020" y="1447800"/>
          <a:ext cx="8077200" cy="4839595"/>
        </p:xfrm>
        <a:graphic>
          <a:graphicData uri="http://schemas.openxmlformats.org/drawingml/2006/table">
            <a:tbl>
              <a:tblPr firstRow="1" bandRow="1">
                <a:tableStyleId>{17292A2E-F333-43FB-9621-5CBBE7FDCDCB}</a:tableStyleId>
              </a:tblPr>
              <a:tblGrid>
                <a:gridCol w="2692400"/>
                <a:gridCol w="2692400"/>
                <a:gridCol w="2692400"/>
              </a:tblGrid>
              <a:tr h="4839595">
                <a:tc>
                  <a:txBody>
                    <a:bodyPr/>
                    <a:lstStyle/>
                    <a:p>
                      <a:r>
                        <a:rPr lang="en-US" sz="2800" b="1" i="0" baseline="0" dirty="0" smtClean="0"/>
                        <a:t>Concepts, skills and procedures</a:t>
                      </a:r>
                    </a:p>
                    <a:p>
                      <a:endParaRPr lang="en-US" sz="2800" b="1" i="0" baseline="0" dirty="0" smtClean="0">
                        <a:solidFill>
                          <a:srgbClr val="FF0000"/>
                        </a:solidFill>
                      </a:endParaRPr>
                    </a:p>
                    <a:p>
                      <a:pPr algn="ctr"/>
                      <a:r>
                        <a:rPr lang="en-US" sz="4000" b="0" i="0" baseline="0" dirty="0" smtClean="0">
                          <a:solidFill>
                            <a:srgbClr val="FFFFFF"/>
                          </a:solidFill>
                        </a:rPr>
                        <a:t>a</a:t>
                      </a:r>
                      <a:r>
                        <a:rPr lang="en-US" sz="4000" b="0" i="0" baseline="30000" dirty="0" smtClean="0">
                          <a:solidFill>
                            <a:srgbClr val="FFFFFF"/>
                          </a:solidFill>
                        </a:rPr>
                        <a:t>2</a:t>
                      </a:r>
                      <a:r>
                        <a:rPr lang="en-US" sz="4000" b="0" i="0" baseline="0" dirty="0" smtClean="0">
                          <a:solidFill>
                            <a:srgbClr val="FFFFFF"/>
                          </a:solidFill>
                        </a:rPr>
                        <a:t>+b</a:t>
                      </a:r>
                      <a:r>
                        <a:rPr lang="en-US" sz="4000" b="0" i="0" baseline="30000" dirty="0" smtClean="0">
                          <a:solidFill>
                            <a:srgbClr val="FFFFFF"/>
                          </a:solidFill>
                        </a:rPr>
                        <a:t>2</a:t>
                      </a:r>
                      <a:r>
                        <a:rPr lang="en-US" sz="4000" b="0" i="0" baseline="0" dirty="0" smtClean="0">
                          <a:solidFill>
                            <a:srgbClr val="FFFFFF"/>
                          </a:solidFill>
                        </a:rPr>
                        <a:t>=c</a:t>
                      </a:r>
                      <a:r>
                        <a:rPr lang="en-US" sz="4000" b="0" i="0" baseline="30000" dirty="0" smtClean="0">
                          <a:solidFill>
                            <a:srgbClr val="FFFFFF"/>
                          </a:solidFill>
                        </a:rPr>
                        <a:t>2</a:t>
                      </a:r>
                      <a:endParaRPr lang="en-US" sz="2800" b="0" i="0" baseline="0" dirty="0" smtClean="0">
                        <a:solidFill>
                          <a:srgbClr val="FFFFFF"/>
                        </a:solidFill>
                      </a:endParaRPr>
                    </a:p>
                  </a:txBody>
                  <a:tcPr marL="91444" marR="91444">
                    <a:lnR w="12700" cap="flat" cmpd="sng" algn="ctr">
                      <a:solidFill>
                        <a:prstClr val="white"/>
                      </a:solidFill>
                      <a:prstDash val="solid"/>
                      <a:round/>
                      <a:headEnd type="none" w="med" len="med"/>
                      <a:tailEnd type="none" w="med" len="med"/>
                    </a:lnR>
                    <a:solidFill>
                      <a:srgbClr val="13A2B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i="0" baseline="0" dirty="0" smtClean="0"/>
                        <a:t>Mathematical reasoning  </a:t>
                      </a:r>
                      <a:endParaRPr lang="en-US" sz="1800" b="1" i="0" baseline="0" dirty="0" smtClean="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FFFFFF"/>
                          </a:solidFill>
                          <a:effectLst/>
                          <a:uLnTx/>
                          <a:uFillTx/>
                          <a:latin typeface="+mn-lt"/>
                          <a:ea typeface="+mn-ea"/>
                          <a:cs typeface="+mn-cs"/>
                        </a:rPr>
                        <a:t>a</a:t>
                      </a:r>
                      <a:r>
                        <a:rPr kumimoji="0" lang="en-US" sz="4000" b="0" i="0" u="none" strike="noStrike" kern="1200" cap="none" spc="0" normalizeH="0" baseline="30000" noProof="0" dirty="0" smtClean="0">
                          <a:ln>
                            <a:noFill/>
                          </a:ln>
                          <a:solidFill>
                            <a:srgbClr val="FFFFFF"/>
                          </a:solidFill>
                          <a:effectLst/>
                          <a:uLnTx/>
                          <a:uFillTx/>
                          <a:latin typeface="+mn-lt"/>
                          <a:ea typeface="+mn-ea"/>
                          <a:cs typeface="+mn-cs"/>
                        </a:rPr>
                        <a:t>2</a:t>
                      </a:r>
                      <a:r>
                        <a:rPr kumimoji="0" lang="en-US" sz="4000" b="0" i="0" u="none" strike="noStrike" kern="1200" cap="none" spc="0" normalizeH="0" baseline="0" noProof="0" dirty="0" smtClean="0">
                          <a:ln>
                            <a:noFill/>
                          </a:ln>
                          <a:solidFill>
                            <a:srgbClr val="FFFFFF"/>
                          </a:solidFill>
                          <a:effectLst/>
                          <a:uLnTx/>
                          <a:uFillTx/>
                          <a:latin typeface="+mn-lt"/>
                          <a:ea typeface="+mn-ea"/>
                          <a:cs typeface="+mn-cs"/>
                        </a:rPr>
                        <a:t>+b</a:t>
                      </a:r>
                      <a:r>
                        <a:rPr kumimoji="0" lang="en-US" sz="4000" b="0" i="0" u="none" strike="noStrike" kern="1200" cap="none" spc="0" normalizeH="0" baseline="30000" noProof="0" dirty="0" smtClean="0">
                          <a:ln>
                            <a:noFill/>
                          </a:ln>
                          <a:solidFill>
                            <a:srgbClr val="FFFFFF"/>
                          </a:solidFill>
                          <a:effectLst/>
                          <a:uLnTx/>
                          <a:uFillTx/>
                          <a:latin typeface="+mn-lt"/>
                          <a:ea typeface="+mn-ea"/>
                          <a:cs typeface="+mn-cs"/>
                        </a:rPr>
                        <a:t>2</a:t>
                      </a:r>
                      <a:r>
                        <a:rPr kumimoji="0" lang="en-US" sz="4000" b="0" i="0" u="none" strike="noStrike" kern="1200" cap="none" spc="0" normalizeH="0" baseline="0" noProof="0" dirty="0" smtClean="0">
                          <a:ln>
                            <a:noFill/>
                          </a:ln>
                          <a:solidFill>
                            <a:srgbClr val="FFFFFF"/>
                          </a:solidFill>
                          <a:effectLst/>
                          <a:uLnTx/>
                          <a:uFillTx/>
                          <a:latin typeface="+mn-lt"/>
                          <a:ea typeface="+mn-ea"/>
                          <a:cs typeface="+mn-cs"/>
                        </a:rPr>
                        <a:t>=c</a:t>
                      </a:r>
                      <a:r>
                        <a:rPr kumimoji="0" lang="en-US" sz="4000" b="0" i="0" u="none" strike="noStrike" kern="1200" cap="none" spc="0" normalizeH="0" baseline="30000" noProof="0" dirty="0" smtClean="0">
                          <a:ln>
                            <a:noFill/>
                          </a:ln>
                          <a:solidFill>
                            <a:srgbClr val="FFFFFF"/>
                          </a:solidFill>
                          <a:effectLst/>
                          <a:uLnTx/>
                          <a:uFillTx/>
                          <a:latin typeface="+mn-lt"/>
                          <a:ea typeface="+mn-ea"/>
                          <a:cs typeface="+mn-cs"/>
                        </a:rPr>
                        <a:t>2</a:t>
                      </a:r>
                      <a:endParaRPr kumimoji="0" lang="en-US" sz="2800" b="0" i="0" u="none" strike="noStrike" kern="1200" cap="none" spc="0" normalizeH="0" baseline="0" noProof="0" dirty="0" smtClean="0">
                        <a:ln>
                          <a:noFill/>
                        </a:ln>
                        <a:solidFill>
                          <a:srgbClr val="FFFFFF"/>
                        </a:solidFill>
                        <a:effectLst/>
                        <a:uLnTx/>
                        <a:uFillTx/>
                        <a:latin typeface="+mn-lt"/>
                        <a:ea typeface="+mn-ea"/>
                        <a:cs typeface="+mn-cs"/>
                      </a:endParaRPr>
                    </a:p>
                    <a:p>
                      <a:endParaRPr lang="en-US" sz="1800" b="0" i="0" baseline="0" dirty="0" smtClean="0">
                        <a:solidFill>
                          <a:srgbClr val="FF0000"/>
                        </a:solidFill>
                      </a:endParaRPr>
                    </a:p>
                  </a:txBody>
                  <a:tcPr marL="91444" marR="91444">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solidFill>
                      <a:srgbClr val="8F22B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i="0" dirty="0" smtClean="0"/>
                        <a:t>Model</a:t>
                      </a:r>
                      <a:r>
                        <a:rPr lang="en-US" sz="2400" b="1" i="0" baseline="0" dirty="0" smtClean="0"/>
                        <a:t> and apply what they know to solve problems</a:t>
                      </a:r>
                    </a:p>
                  </a:txBody>
                  <a:tcPr marL="91444" marR="91444">
                    <a:lnL w="12700" cap="flat" cmpd="sng" algn="ctr">
                      <a:solidFill>
                        <a:prstClr val="white"/>
                      </a:solidFill>
                      <a:prstDash val="solid"/>
                      <a:round/>
                      <a:headEnd type="none" w="med" len="med"/>
                      <a:tailEnd type="none" w="med" len="med"/>
                    </a:lnL>
                    <a:solidFill>
                      <a:srgbClr val="7D9FC9"/>
                    </a:solidFill>
                  </a:tcPr>
                </a:tc>
              </a:tr>
            </a:tbl>
          </a:graphicData>
        </a:graphic>
      </p:graphicFrame>
      <p:sp>
        <p:nvSpPr>
          <p:cNvPr id="10" name="Rectangle 9"/>
          <p:cNvSpPr/>
          <p:nvPr/>
        </p:nvSpPr>
        <p:spPr>
          <a:xfrm>
            <a:off x="890477" y="4881875"/>
            <a:ext cx="76200" cy="84842"/>
          </a:xfrm>
          <a:prstGeom prst="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443177" y="3542253"/>
            <a:ext cx="2362200" cy="1477328"/>
          </a:xfrm>
          <a:prstGeom prst="rect">
            <a:avLst/>
          </a:prstGeom>
          <a:noFill/>
        </p:spPr>
        <p:txBody>
          <a:bodyPr wrap="square" rtlCol="0">
            <a:spAutoFit/>
          </a:bodyPr>
          <a:lstStyle/>
          <a:p>
            <a:r>
              <a:rPr lang="en-US" dirty="0" smtClean="0">
                <a:solidFill>
                  <a:schemeClr val="bg1"/>
                </a:solidFill>
              </a:rPr>
              <a:t>What is the distance between A (3,6) and </a:t>
            </a:r>
          </a:p>
          <a:p>
            <a:r>
              <a:rPr lang="en-US" dirty="0" smtClean="0">
                <a:solidFill>
                  <a:schemeClr val="bg1"/>
                </a:solidFill>
              </a:rPr>
              <a:t>B (15, 1)? Show your work and justify your answer.</a:t>
            </a:r>
            <a:endParaRPr lang="en-US" dirty="0">
              <a:solidFill>
                <a:schemeClr val="bg1"/>
              </a:solidFill>
            </a:endParaRPr>
          </a:p>
        </p:txBody>
      </p:sp>
      <p:grpSp>
        <p:nvGrpSpPr>
          <p:cNvPr id="17" name="Group 16"/>
          <p:cNvGrpSpPr/>
          <p:nvPr/>
        </p:nvGrpSpPr>
        <p:grpSpPr>
          <a:xfrm>
            <a:off x="510806" y="4096251"/>
            <a:ext cx="2324100" cy="1270015"/>
            <a:chOff x="491756" y="4096251"/>
            <a:chExt cx="2324100" cy="1270015"/>
          </a:xfrm>
        </p:grpSpPr>
        <p:grpSp>
          <p:nvGrpSpPr>
            <p:cNvPr id="15" name="Group 14"/>
            <p:cNvGrpSpPr/>
            <p:nvPr/>
          </p:nvGrpSpPr>
          <p:grpSpPr>
            <a:xfrm>
              <a:off x="491756" y="4096251"/>
              <a:ext cx="2324100" cy="1270015"/>
              <a:chOff x="491756" y="4096251"/>
              <a:chExt cx="2324100" cy="1270015"/>
            </a:xfrm>
          </p:grpSpPr>
          <p:sp>
            <p:nvSpPr>
              <p:cNvPr id="6" name="TextBox 5"/>
              <p:cNvSpPr txBox="1"/>
              <p:nvPr/>
            </p:nvSpPr>
            <p:spPr>
              <a:xfrm>
                <a:off x="491756" y="4444663"/>
                <a:ext cx="381000" cy="369332"/>
              </a:xfrm>
              <a:prstGeom prst="rect">
                <a:avLst/>
              </a:prstGeom>
              <a:noFill/>
            </p:spPr>
            <p:txBody>
              <a:bodyPr wrap="square" rtlCol="0">
                <a:spAutoFit/>
              </a:bodyPr>
              <a:lstStyle/>
              <a:p>
                <a:r>
                  <a:rPr lang="en-US" dirty="0" smtClean="0"/>
                  <a:t>5</a:t>
                </a:r>
                <a:endParaRPr lang="en-US" dirty="0"/>
              </a:p>
            </p:txBody>
          </p:sp>
          <p:sp>
            <p:nvSpPr>
              <p:cNvPr id="8" name="TextBox 7"/>
              <p:cNvSpPr txBox="1"/>
              <p:nvPr/>
            </p:nvSpPr>
            <p:spPr>
              <a:xfrm>
                <a:off x="1672856" y="4096251"/>
                <a:ext cx="381000" cy="369332"/>
              </a:xfrm>
              <a:prstGeom prst="rect">
                <a:avLst/>
              </a:prstGeom>
              <a:noFill/>
            </p:spPr>
            <p:txBody>
              <a:bodyPr wrap="square" rtlCol="0">
                <a:spAutoFit/>
              </a:bodyPr>
              <a:lstStyle/>
              <a:p>
                <a:r>
                  <a:rPr lang="en-US" dirty="0" smtClean="0"/>
                  <a:t>?</a:t>
                </a:r>
                <a:endParaRPr lang="en-US" dirty="0"/>
              </a:p>
            </p:txBody>
          </p:sp>
          <p:sp>
            <p:nvSpPr>
              <p:cNvPr id="9" name="TextBox 8"/>
              <p:cNvSpPr txBox="1"/>
              <p:nvPr/>
            </p:nvSpPr>
            <p:spPr>
              <a:xfrm>
                <a:off x="1476154" y="4996934"/>
                <a:ext cx="593651" cy="369332"/>
              </a:xfrm>
              <a:prstGeom prst="rect">
                <a:avLst/>
              </a:prstGeom>
              <a:noFill/>
            </p:spPr>
            <p:txBody>
              <a:bodyPr wrap="square" rtlCol="0">
                <a:spAutoFit/>
              </a:bodyPr>
              <a:lstStyle/>
              <a:p>
                <a:r>
                  <a:rPr lang="en-US" dirty="0" smtClean="0"/>
                  <a:t>12</a:t>
                </a:r>
                <a:endParaRPr lang="en-US" dirty="0"/>
              </a:p>
            </p:txBody>
          </p:sp>
          <p:sp>
            <p:nvSpPr>
              <p:cNvPr id="13" name="Right Triangle 12"/>
              <p:cNvSpPr/>
              <p:nvPr/>
            </p:nvSpPr>
            <p:spPr>
              <a:xfrm>
                <a:off x="910856" y="4280917"/>
                <a:ext cx="1905000" cy="685800"/>
              </a:xfrm>
              <a:prstGeom prst="rtTriangl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928577" y="4805675"/>
              <a:ext cx="176323" cy="1524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p:nvSpPr>
        <p:spPr>
          <a:xfrm>
            <a:off x="5943600" y="2757423"/>
            <a:ext cx="2590800" cy="3416320"/>
          </a:xfrm>
          <a:prstGeom prst="rect">
            <a:avLst/>
          </a:prstGeom>
          <a:noFill/>
        </p:spPr>
        <p:txBody>
          <a:bodyPr wrap="square" rtlCol="0">
            <a:spAutoFit/>
          </a:bodyPr>
          <a:lstStyle/>
          <a:p>
            <a:r>
              <a:rPr lang="en-US" dirty="0">
                <a:solidFill>
                  <a:schemeClr val="bg1"/>
                </a:solidFill>
              </a:rPr>
              <a:t>A painter is using a 30 foot extension ladder. He follows  the safety regulations, making sure the base of the ladder is</a:t>
            </a:r>
          </a:p>
          <a:p>
            <a:r>
              <a:rPr lang="en-US" dirty="0">
                <a:solidFill>
                  <a:schemeClr val="bg1"/>
                </a:solidFill>
              </a:rPr>
              <a:t>1 foot from the wall for every 4 feet of ladder height. How high up the wall will the ladder reach? Use drawings, equations, and/or words  to explain your solution</a:t>
            </a:r>
            <a:r>
              <a:rPr lang="en-US" dirty="0" smtClean="0">
                <a:solidFill>
                  <a:schemeClr val="bg1"/>
                </a:solidFill>
              </a:rPr>
              <a:t>.</a:t>
            </a:r>
            <a:endParaRPr lang="en-US" dirty="0"/>
          </a:p>
        </p:txBody>
      </p:sp>
      <p:sp>
        <p:nvSpPr>
          <p:cNvPr id="18" name="Title 1"/>
          <p:cNvSpPr>
            <a:spLocks noGrp="1"/>
          </p:cNvSpPr>
          <p:nvPr>
            <p:ph type="title"/>
          </p:nvPr>
        </p:nvSpPr>
        <p:spPr bwMode="auto">
          <a:xfrm>
            <a:off x="0" y="-10510"/>
            <a:ext cx="9172903"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a:bodyPr>
          <a:lstStyle/>
          <a:p>
            <a:pPr marL="168275"/>
            <a:r>
              <a:rPr lang="en-US" sz="3200" dirty="0" smtClean="0"/>
              <a:t>Three Types of Math </a:t>
            </a:r>
            <a:r>
              <a:rPr lang="en-US" sz="3200" dirty="0"/>
              <a:t>T</a:t>
            </a:r>
            <a:r>
              <a:rPr lang="en-US" sz="3200" dirty="0" smtClean="0"/>
              <a:t>asks</a:t>
            </a:r>
            <a:endParaRPr lang="en-US" sz="3200" b="1" dirty="0"/>
          </a:p>
        </p:txBody>
      </p:sp>
      <p:sp>
        <p:nvSpPr>
          <p:cNvPr id="20" name="Slide Number Placeholder 6"/>
          <p:cNvSpPr txBox="1">
            <a:spLocks/>
          </p:cNvSpPr>
          <p:nvPr/>
        </p:nvSpPr>
        <p:spPr>
          <a:xfrm>
            <a:off x="6618758" y="6555158"/>
            <a:ext cx="2133600" cy="3428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9BA4B8F-8B3F-4B52-9164-AF2CA95F68ED}" type="slidenum">
              <a:rPr lang="en-US" smtClean="0">
                <a:solidFill>
                  <a:prstClr val="black">
                    <a:tint val="75000"/>
                  </a:prstClr>
                </a:solidFill>
              </a:rPr>
              <a:pPr algn="r"/>
              <a:t>34</a:t>
            </a:fld>
            <a:endParaRPr lang="en-US" dirty="0">
              <a:solidFill>
                <a:prstClr val="black">
                  <a:tint val="75000"/>
                </a:prstClr>
              </a:solidFill>
            </a:endParaRPr>
          </a:p>
        </p:txBody>
      </p:sp>
    </p:spTree>
    <p:extLst>
      <p:ext uri="{BB962C8B-B14F-4D97-AF65-F5344CB8AC3E}">
        <p14:creationId xmlns:p14="http://schemas.microsoft.com/office/powerpoint/2010/main" val="368446120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Pythagorean Theorem Task Analysis</a:t>
            </a:r>
            <a:endParaRPr lang="en-US" dirty="0"/>
          </a:p>
        </p:txBody>
      </p:sp>
      <p:sp>
        <p:nvSpPr>
          <p:cNvPr id="2" name="Content Placeholder 1"/>
          <p:cNvSpPr>
            <a:spLocks noGrp="1"/>
          </p:cNvSpPr>
          <p:nvPr>
            <p:ph sz="quarter" idx="10"/>
          </p:nvPr>
        </p:nvSpPr>
        <p:spPr/>
        <p:txBody>
          <a:bodyPr>
            <a:normAutofit fontScale="92500" lnSpcReduction="10000"/>
          </a:bodyPr>
          <a:lstStyle/>
          <a:p>
            <a:pPr marL="0" indent="0">
              <a:buNone/>
            </a:pPr>
            <a:r>
              <a:rPr lang="en-US" dirty="0" smtClean="0"/>
              <a:t>Use the Grade 8 Evidence Statement Tables to complete this work.</a:t>
            </a:r>
          </a:p>
          <a:p>
            <a:pPr marL="457200" indent="-457200">
              <a:buFont typeface="+mj-lt"/>
              <a:buAutoNum type="arabicPeriod"/>
            </a:pPr>
            <a:r>
              <a:rPr lang="en-US" dirty="0" smtClean="0"/>
              <a:t>Determine the Evidence Statement alignment and task type for each task shown.</a:t>
            </a:r>
          </a:p>
          <a:p>
            <a:pPr marL="457200" indent="-457200">
              <a:buFont typeface="+mj-lt"/>
              <a:buAutoNum type="arabicPeriod"/>
            </a:pPr>
            <a:r>
              <a:rPr lang="en-US" dirty="0" smtClean="0"/>
              <a:t>Decide if each task meets the Evidence Statement and explain why?</a:t>
            </a:r>
          </a:p>
          <a:p>
            <a:pPr marL="457200" indent="-457200">
              <a:buFont typeface="+mj-lt"/>
              <a:buAutoNum type="arabicPeriod"/>
            </a:pPr>
            <a:r>
              <a:rPr lang="en-US" dirty="0" smtClean="0"/>
              <a:t>Now that you better understand Evidence Statements, would you make adjustments to these tasks or to the ones you wrote earlier?</a:t>
            </a:r>
          </a:p>
          <a:p>
            <a:pPr marL="457200" indent="-457200">
              <a:buFont typeface="+mj-lt"/>
              <a:buAutoNum type="arabicPeriod"/>
            </a:pPr>
            <a:r>
              <a:rPr lang="en-US" dirty="0" smtClean="0"/>
              <a:t>Be prepared to share your group’s thoughts in a whole group discussion.</a:t>
            </a:r>
            <a:endParaRPr lang="en-US" dirty="0"/>
          </a:p>
        </p:txBody>
      </p:sp>
      <p:sp>
        <p:nvSpPr>
          <p:cNvPr id="10" name="Slide Number Placeholder 6"/>
          <p:cNvSpPr txBox="1">
            <a:spLocks/>
          </p:cNvSpPr>
          <p:nvPr/>
        </p:nvSpPr>
        <p:spPr>
          <a:xfrm>
            <a:off x="6618758" y="6555158"/>
            <a:ext cx="2133600" cy="3428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9BA4B8F-8B3F-4B52-9164-AF2CA95F68ED}" type="slidenum">
              <a:rPr lang="en-US" smtClean="0">
                <a:solidFill>
                  <a:prstClr val="black">
                    <a:tint val="75000"/>
                  </a:prstClr>
                </a:solidFill>
              </a:rPr>
              <a:pPr algn="r"/>
              <a:t>35</a:t>
            </a:fld>
            <a:endParaRPr lang="en-US" dirty="0">
              <a:solidFill>
                <a:prstClr val="black">
                  <a:tint val="75000"/>
                </a:prstClr>
              </a:solidFill>
            </a:endParaRPr>
          </a:p>
        </p:txBody>
      </p:sp>
    </p:spTree>
    <p:extLst>
      <p:ext uri="{BB962C8B-B14F-4D97-AF65-F5344CB8AC3E}">
        <p14:creationId xmlns:p14="http://schemas.microsoft.com/office/powerpoint/2010/main" val="189550700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 Closer Look at Evidence Statements for </a:t>
            </a:r>
            <a:br>
              <a:rPr lang="en-US" sz="2800" dirty="0" smtClean="0"/>
            </a:br>
            <a:r>
              <a:rPr lang="en-US" sz="2800" dirty="0" smtClean="0"/>
              <a:t>Sub-claims C and D</a:t>
            </a:r>
            <a:endParaRPr lang="en-US" sz="2800" dirty="0"/>
          </a:p>
        </p:txBody>
      </p:sp>
      <p:sp>
        <p:nvSpPr>
          <p:cNvPr id="4" name="Text Placeholder 3"/>
          <p:cNvSpPr>
            <a:spLocks noGrp="1"/>
          </p:cNvSpPr>
          <p:nvPr>
            <p:ph type="body" sz="quarter" idx="13"/>
          </p:nvPr>
        </p:nvSpPr>
        <p:spPr/>
        <p:txBody>
          <a:bodyPr>
            <a:normAutofit fontScale="85000" lnSpcReduction="10000"/>
          </a:bodyPr>
          <a:lstStyle/>
          <a:p>
            <a:pPr marL="0" indent="0">
              <a:buNone/>
            </a:pPr>
            <a:r>
              <a:rPr lang="en-US" dirty="0" smtClean="0"/>
              <a:t>Use the Grade 3 Math PBA Evidence Table to complete the following: </a:t>
            </a:r>
          </a:p>
          <a:p>
            <a:pPr marL="906597" lvl="1" indent="-457200">
              <a:buFont typeface="+mj-lt"/>
              <a:buAutoNum type="arabicPeriod"/>
            </a:pPr>
            <a:r>
              <a:rPr lang="en-US" dirty="0" smtClean="0"/>
              <a:t>How many Evidence Statements are there for Sub-Claim C?</a:t>
            </a:r>
          </a:p>
          <a:p>
            <a:pPr marL="906597" lvl="1" indent="-457200">
              <a:buFont typeface="+mj-lt"/>
              <a:buAutoNum type="arabicPeriod"/>
            </a:pPr>
            <a:r>
              <a:rPr lang="en-US" dirty="0" smtClean="0"/>
              <a:t>List the categories into which these Evidence Statement fall. </a:t>
            </a:r>
            <a:r>
              <a:rPr lang="en-US" dirty="0"/>
              <a:t> </a:t>
            </a:r>
            <a:r>
              <a:rPr lang="en-US" dirty="0" smtClean="0"/>
              <a:t>How might teachers use this information to prepare students for the PARCC PBA?</a:t>
            </a:r>
          </a:p>
          <a:p>
            <a:pPr marL="906597" lvl="1" indent="-457200">
              <a:buFont typeface="+mj-lt"/>
              <a:buAutoNum type="arabicPeriod"/>
            </a:pPr>
            <a:r>
              <a:rPr lang="en-US" dirty="0" smtClean="0"/>
              <a:t>How many Evidence Statements are there for Sub-claim D?  Compare and contrast these. Why is there a need for fewer modeling  Evidence Statements than reasoning Evidence Statements?</a:t>
            </a:r>
            <a:endParaRPr lang="en-US" dirty="0"/>
          </a:p>
        </p:txBody>
      </p:sp>
      <p:sp>
        <p:nvSpPr>
          <p:cNvPr id="7" name="Slide Number Placeholder 6"/>
          <p:cNvSpPr txBox="1">
            <a:spLocks/>
          </p:cNvSpPr>
          <p:nvPr/>
        </p:nvSpPr>
        <p:spPr>
          <a:xfrm>
            <a:off x="6618758" y="6555158"/>
            <a:ext cx="2133600" cy="3428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9BA4B8F-8B3F-4B52-9164-AF2CA95F68ED}" type="slidenum">
              <a:rPr lang="en-US" smtClean="0">
                <a:solidFill>
                  <a:prstClr val="black">
                    <a:tint val="75000"/>
                  </a:prstClr>
                </a:solidFill>
              </a:rPr>
              <a:pPr algn="r"/>
              <a:t>36</a:t>
            </a:fld>
            <a:endParaRPr lang="en-US" dirty="0">
              <a:solidFill>
                <a:prstClr val="black">
                  <a:tint val="75000"/>
                </a:prstClr>
              </a:solidFill>
            </a:endParaRPr>
          </a:p>
        </p:txBody>
      </p:sp>
    </p:spTree>
    <p:extLst>
      <p:ext uri="{BB962C8B-B14F-4D97-AF65-F5344CB8AC3E}">
        <p14:creationId xmlns:p14="http://schemas.microsoft.com/office/powerpoint/2010/main" val="382186754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r>
              <a:rPr lang="en-US" b="1" dirty="0" smtClean="0"/>
              <a:t>Questions?</a:t>
            </a:r>
            <a:endParaRPr lang="en-US" b="1" dirty="0"/>
          </a:p>
        </p:txBody>
      </p:sp>
    </p:spTree>
    <p:extLst>
      <p:ext uri="{BB962C8B-B14F-4D97-AF65-F5344CB8AC3E}">
        <p14:creationId xmlns:p14="http://schemas.microsoft.com/office/powerpoint/2010/main" val="2236780155"/>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219200"/>
          </a:xfrm>
        </p:spPr>
        <p:txBody>
          <a:bodyPr/>
          <a:lstStyle/>
          <a:p>
            <a:r>
              <a:rPr lang="en-US" dirty="0" smtClean="0"/>
              <a:t>Learn More </a:t>
            </a:r>
            <a:r>
              <a:rPr lang="en-US" dirty="0"/>
              <a:t>A</a:t>
            </a:r>
            <a:r>
              <a:rPr lang="en-US" dirty="0" smtClean="0"/>
              <a:t>bout PARCC</a:t>
            </a:r>
            <a:endParaRPr lang="en-US" dirty="0"/>
          </a:p>
        </p:txBody>
      </p:sp>
      <p:sp>
        <p:nvSpPr>
          <p:cNvPr id="101377" name="Text Placeholder 1"/>
          <p:cNvSpPr>
            <a:spLocks noGrp="1"/>
          </p:cNvSpPr>
          <p:nvPr>
            <p:ph sz="quarter" idx="10"/>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algn="ctr" eaLnBrk="1" hangingPunct="1">
              <a:buNone/>
            </a:pPr>
            <a:endParaRPr lang="en-US" sz="2100" b="1" dirty="0" smtClean="0">
              <a:latin typeface="Calibri" charset="0"/>
            </a:endParaRPr>
          </a:p>
          <a:p>
            <a:pPr marL="0" indent="0" algn="ctr" eaLnBrk="1" hangingPunct="1">
              <a:buNone/>
            </a:pPr>
            <a:endParaRPr lang="en-US" sz="2100" b="1" dirty="0">
              <a:latin typeface="Calibri" charset="0"/>
            </a:endParaRPr>
          </a:p>
          <a:p>
            <a:pPr marL="0" indent="0" algn="ctr" eaLnBrk="1" hangingPunct="1">
              <a:buNone/>
            </a:pPr>
            <a:r>
              <a:rPr lang="en-US" sz="2100" b="1" dirty="0">
                <a:latin typeface="Calibri" charset="0"/>
              </a:rPr>
              <a:t>Partnership for Assessment of Readiness for College and Careers</a:t>
            </a:r>
          </a:p>
          <a:p>
            <a:pPr marL="0" indent="0" algn="ctr" eaLnBrk="1" hangingPunct="1">
              <a:buNone/>
            </a:pPr>
            <a:r>
              <a:rPr lang="en-US" sz="2100" b="1" dirty="0">
                <a:latin typeface="Calibri" charset="0"/>
                <a:hlinkClick r:id="rId3"/>
              </a:rPr>
              <a:t>www.parcconline.org</a:t>
            </a:r>
            <a:endParaRPr lang="en-US" sz="2100" b="1" dirty="0">
              <a:latin typeface="Calibri" charset="0"/>
            </a:endParaRPr>
          </a:p>
          <a:p>
            <a:pPr marL="0" indent="0" algn="ctr" eaLnBrk="1" hangingPunct="1">
              <a:buNone/>
            </a:pPr>
            <a:endParaRPr lang="en-US" sz="2100" b="1" dirty="0" smtClean="0">
              <a:latin typeface="Calibri" charset="0"/>
            </a:endParaRPr>
          </a:p>
          <a:p>
            <a:pPr marL="0" indent="0" algn="ctr" eaLnBrk="1" hangingPunct="1">
              <a:buNone/>
            </a:pPr>
            <a:r>
              <a:rPr lang="en-US" sz="2100" b="1" dirty="0" smtClean="0">
                <a:latin typeface="Calibri" charset="0"/>
              </a:rPr>
              <a:t>On Twitter:</a:t>
            </a:r>
          </a:p>
          <a:p>
            <a:pPr marL="0" indent="0" algn="ctr" eaLnBrk="1" hangingPunct="1">
              <a:buNone/>
            </a:pPr>
            <a:r>
              <a:rPr lang="en-US" sz="2100" b="1" dirty="0" smtClean="0">
                <a:latin typeface="Calibri" charset="0"/>
              </a:rPr>
              <a:t>@PARCCPlace</a:t>
            </a:r>
          </a:p>
          <a:p>
            <a:pPr marL="0" indent="0" algn="ctr">
              <a:buNone/>
            </a:pPr>
            <a:r>
              <a:rPr lang="pt-BR" sz="2000" b="1" dirty="0" smtClean="0"/>
              <a:t>#askPARCC &amp; #PARCCELC</a:t>
            </a:r>
            <a:endParaRPr lang="en-US" sz="2100" b="1" dirty="0" smtClean="0">
              <a:latin typeface="Calibri" charset="0"/>
            </a:endParaRPr>
          </a:p>
          <a:p>
            <a:pPr marL="0" indent="0" algn="ctr" eaLnBrk="1" hangingPunct="1">
              <a:buNone/>
            </a:pPr>
            <a:endParaRPr lang="en-US" sz="2100" b="1" dirty="0" smtClean="0">
              <a:latin typeface="Calibri" charset="0"/>
            </a:endParaRPr>
          </a:p>
          <a:p>
            <a:pPr marL="0" indent="0" algn="ctr" eaLnBrk="1" hangingPunct="1">
              <a:buNone/>
            </a:pPr>
            <a:endParaRPr lang="en-US" sz="2100" b="1" dirty="0">
              <a:latin typeface="Calibri" charset="0"/>
            </a:endParaRPr>
          </a:p>
          <a:p>
            <a:pPr marL="0" indent="0" algn="ctr" eaLnBrk="1" hangingPunct="1">
              <a:buNone/>
            </a:pPr>
            <a:endParaRPr lang="en-US" sz="2100" b="1" dirty="0">
              <a:latin typeface="Calibri" charset="0"/>
            </a:endParaRPr>
          </a:p>
          <a:p>
            <a:pPr marL="0" indent="0" algn="ctr" eaLnBrk="1" hangingPunct="1">
              <a:buNone/>
            </a:pPr>
            <a:endParaRPr lang="en-US" sz="2100" b="1" dirty="0">
              <a:latin typeface="Calibri" charset="0"/>
            </a:endParaRPr>
          </a:p>
          <a:p>
            <a:pPr marL="0" indent="0" eaLnBrk="1" hangingPunct="1">
              <a:buNone/>
            </a:pPr>
            <a:endParaRPr lang="en-US" sz="1800" dirty="0">
              <a:latin typeface="Calibri" charset="0"/>
            </a:endParaRPr>
          </a:p>
          <a:p>
            <a:pPr marL="0" indent="0" eaLnBrk="1" hangingPunct="1">
              <a:buNone/>
            </a:pPr>
            <a:endParaRPr lang="en-US" sz="1800" dirty="0">
              <a:latin typeface="Calibri" charset="0"/>
            </a:endParaRPr>
          </a:p>
        </p:txBody>
      </p:sp>
      <p:sp>
        <p:nvSpPr>
          <p:cNvPr id="10" name="Slide Number Placeholder 6"/>
          <p:cNvSpPr txBox="1">
            <a:spLocks/>
          </p:cNvSpPr>
          <p:nvPr/>
        </p:nvSpPr>
        <p:spPr>
          <a:xfrm>
            <a:off x="6618758" y="6555158"/>
            <a:ext cx="2133600" cy="3428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9BA4B8F-8B3F-4B52-9164-AF2CA95F68ED}" type="slidenum">
              <a:rPr lang="en-US" smtClean="0">
                <a:solidFill>
                  <a:prstClr val="black">
                    <a:tint val="75000"/>
                  </a:prstClr>
                </a:solidFill>
              </a:rPr>
              <a:pPr algn="r"/>
              <a:t>38</a:t>
            </a:fld>
            <a:endParaRPr lang="en-US" dirty="0">
              <a:solidFill>
                <a:prstClr val="black">
                  <a:tint val="75000"/>
                </a:prstClr>
              </a:solidFill>
            </a:endParaRPr>
          </a:p>
        </p:txBody>
      </p:sp>
    </p:spTree>
    <p:extLst>
      <p:ext uri="{BB962C8B-B14F-4D97-AF65-F5344CB8AC3E}">
        <p14:creationId xmlns:p14="http://schemas.microsoft.com/office/powerpoint/2010/main" val="149776451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Evidence-Centered Design (ECD)</a:t>
            </a:r>
            <a:endParaRPr lang="en-US" sz="3200" dirty="0"/>
          </a:p>
        </p:txBody>
      </p:sp>
      <p:sp>
        <p:nvSpPr>
          <p:cNvPr id="2" name="Content Placeholder 1"/>
          <p:cNvSpPr>
            <a:spLocks noGrp="1"/>
          </p:cNvSpPr>
          <p:nvPr>
            <p:ph sz="quarter" idx="10"/>
          </p:nvPr>
        </p:nvSpPr>
        <p:spPr>
          <a:xfrm>
            <a:off x="381000" y="5334000"/>
            <a:ext cx="8229600" cy="990600"/>
          </a:xfrm>
        </p:spPr>
        <p:txBody>
          <a:bodyPr>
            <a:normAutofit lnSpcReduction="10000"/>
          </a:bodyPr>
          <a:lstStyle/>
          <a:p>
            <a:pPr marL="0" indent="0" algn="ctr">
              <a:buNone/>
            </a:pPr>
            <a:r>
              <a:rPr lang="en-US" sz="2000" dirty="0" smtClean="0"/>
              <a:t>ECD is a deliberate and systematic approach to assessment development that will help to </a:t>
            </a:r>
            <a:r>
              <a:rPr lang="en-US" sz="2000" b="1" dirty="0" smtClean="0"/>
              <a:t>establish the validity</a:t>
            </a:r>
            <a:r>
              <a:rPr lang="en-US" sz="2000" b="1" i="1" dirty="0" smtClean="0"/>
              <a:t> </a:t>
            </a:r>
            <a:r>
              <a:rPr lang="en-US" sz="2000" dirty="0" smtClean="0"/>
              <a:t>of the assessments, </a:t>
            </a:r>
            <a:r>
              <a:rPr lang="en-US" sz="2000" b="1" dirty="0" smtClean="0"/>
              <a:t>increase the comparability</a:t>
            </a:r>
            <a:r>
              <a:rPr lang="en-US" sz="2000" dirty="0" smtClean="0"/>
              <a:t> of year-to year results, and </a:t>
            </a:r>
            <a:r>
              <a:rPr lang="en-US" sz="2000" b="1" dirty="0" smtClean="0"/>
              <a:t>increase efficiencies/reduce costs</a:t>
            </a:r>
            <a:r>
              <a:rPr lang="en-US" sz="2000" dirty="0" smtClean="0"/>
              <a:t>.</a:t>
            </a:r>
            <a:endParaRPr lang="en-US" sz="2000" dirty="0"/>
          </a:p>
        </p:txBody>
      </p:sp>
      <p:graphicFrame>
        <p:nvGraphicFramePr>
          <p:cNvPr id="4" name="Diagram 3"/>
          <p:cNvGraphicFramePr/>
          <p:nvPr>
            <p:extLst>
              <p:ext uri="{D42A27DB-BD31-4B8C-83A1-F6EECF244321}">
                <p14:modId xmlns:p14="http://schemas.microsoft.com/office/powerpoint/2010/main" val="2714974717"/>
              </p:ext>
            </p:extLst>
          </p:nvPr>
        </p:nvGraphicFramePr>
        <p:xfrm>
          <a:off x="152400" y="1219200"/>
          <a:ext cx="89916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457200" y="5357037"/>
            <a:ext cx="8153400" cy="99060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8153400" y="6501977"/>
            <a:ext cx="685800" cy="369332"/>
          </a:xfrm>
          <a:prstGeom prst="rect">
            <a:avLst/>
          </a:prstGeom>
          <a:noFill/>
        </p:spPr>
        <p:txBody>
          <a:bodyPr wrap="square" rtlCol="0">
            <a:spAutoFit/>
          </a:bodyPr>
          <a:lstStyle/>
          <a:p>
            <a:endParaRPr lang="en-US" dirty="0"/>
          </a:p>
        </p:txBody>
      </p:sp>
      <p:sp>
        <p:nvSpPr>
          <p:cNvPr id="15" name="Slide Number Placeholder 6"/>
          <p:cNvSpPr txBox="1">
            <a:spLocks/>
          </p:cNvSpPr>
          <p:nvPr/>
        </p:nvSpPr>
        <p:spPr>
          <a:xfrm>
            <a:off x="6618758" y="6555158"/>
            <a:ext cx="2133600" cy="3428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9BA4B8F-8B3F-4B52-9164-AF2CA95F68ED}" type="slidenum">
              <a:rPr lang="en-US" smtClean="0">
                <a:solidFill>
                  <a:prstClr val="black">
                    <a:tint val="75000"/>
                  </a:prstClr>
                </a:solidFill>
              </a:rPr>
              <a:pPr algn="r"/>
              <a:t>4</a:t>
            </a:fld>
            <a:endParaRPr lang="en-US" dirty="0">
              <a:solidFill>
                <a:prstClr val="black">
                  <a:tint val="75000"/>
                </a:prstClr>
              </a:solidFill>
            </a:endParaRPr>
          </a:p>
        </p:txBody>
      </p:sp>
    </p:spTree>
    <p:extLst>
      <p:ext uri="{BB962C8B-B14F-4D97-AF65-F5344CB8AC3E}">
        <p14:creationId xmlns:p14="http://schemas.microsoft.com/office/powerpoint/2010/main" val="94577261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305744" y="821938"/>
            <a:ext cx="8470502" cy="903888"/>
          </a:xfrm>
          <a:prstGeom prst="rect">
            <a:avLst/>
          </a:prstGeom>
          <a:solidFill>
            <a:srgbClr val="319A9C"/>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400" dirty="0" smtClean="0">
                <a:solidFill>
                  <a:prstClr val="white"/>
                </a:solidFill>
              </a:rPr>
              <a:t>Master Claim: On-Track for college and career readiness. The degree to which a student is college and career ready (or “on-track” to being ready) in mathematics. The student solves grade-level /course-level problems in mathematics as set forth in the Standards for Mathematical Content with connections to the Standards for Mathematical Practice. </a:t>
            </a:r>
          </a:p>
        </p:txBody>
      </p:sp>
      <p:grpSp>
        <p:nvGrpSpPr>
          <p:cNvPr id="6" name="Group 5"/>
          <p:cNvGrpSpPr/>
          <p:nvPr/>
        </p:nvGrpSpPr>
        <p:grpSpPr>
          <a:xfrm>
            <a:off x="233538" y="2022148"/>
            <a:ext cx="2537756" cy="1479157"/>
            <a:chOff x="311193" y="142867"/>
            <a:chExt cx="2537756" cy="1479157"/>
          </a:xfrm>
        </p:grpSpPr>
        <p:sp>
          <p:nvSpPr>
            <p:cNvPr id="7" name="Rounded Rectangle 6"/>
            <p:cNvSpPr/>
            <p:nvPr/>
          </p:nvSpPr>
          <p:spPr>
            <a:xfrm>
              <a:off x="311193" y="142867"/>
              <a:ext cx="2537756" cy="1479157"/>
            </a:xfrm>
            <a:prstGeom prst="roundRect">
              <a:avLst/>
            </a:prstGeom>
            <a:solidFill>
              <a:schemeClr val="tx2">
                <a:lumMod val="20000"/>
                <a:lumOff val="80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8" name="Rounded Rectangle 4"/>
            <p:cNvSpPr/>
            <p:nvPr/>
          </p:nvSpPr>
          <p:spPr>
            <a:xfrm>
              <a:off x="383399" y="215073"/>
              <a:ext cx="2393344" cy="13347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t" anchorCtr="0">
              <a:noAutofit/>
            </a:bodyPr>
            <a:lstStyle/>
            <a:p>
              <a:pPr algn="ctr" defTabSz="533400">
                <a:lnSpc>
                  <a:spcPct val="90000"/>
                </a:lnSpc>
                <a:spcBef>
                  <a:spcPct val="0"/>
                </a:spcBef>
                <a:spcAft>
                  <a:spcPct val="35000"/>
                </a:spcAft>
              </a:pPr>
              <a:r>
                <a:rPr lang="en-US" sz="1200" b="1" dirty="0" smtClean="0">
                  <a:solidFill>
                    <a:srgbClr val="1F497D"/>
                  </a:solidFill>
                </a:rPr>
                <a:t>Sub-Claim A: </a:t>
              </a:r>
              <a:r>
                <a:rPr lang="en-US" sz="1200" b="1" dirty="0" smtClean="0">
                  <a:solidFill>
                    <a:srgbClr val="FF0000"/>
                  </a:solidFill>
                </a:rPr>
                <a:t>Major</a:t>
              </a:r>
              <a:r>
                <a:rPr lang="en-US" sz="1200" b="1" dirty="0" smtClean="0">
                  <a:solidFill>
                    <a:srgbClr val="1F497D"/>
                  </a:solidFill>
                </a:rPr>
                <a:t> </a:t>
              </a:r>
              <a:r>
                <a:rPr lang="en-US" sz="1200" b="1" dirty="0" smtClean="0">
                  <a:solidFill>
                    <a:srgbClr val="FF0000"/>
                  </a:solidFill>
                </a:rPr>
                <a:t>Content</a:t>
              </a:r>
              <a:r>
                <a:rPr lang="en-US" sz="1200" b="1" baseline="30000" dirty="0" smtClean="0">
                  <a:solidFill>
                    <a:srgbClr val="FF0000"/>
                  </a:solidFill>
                </a:rPr>
                <a:t>1</a:t>
              </a:r>
              <a:r>
                <a:rPr lang="en-US" sz="1200" b="1" baseline="30000" dirty="0" smtClean="0">
                  <a:solidFill>
                    <a:srgbClr val="1F497D"/>
                  </a:solidFill>
                </a:rPr>
                <a:t> </a:t>
              </a:r>
              <a:r>
                <a:rPr lang="en-US" sz="1200" b="1" dirty="0" smtClean="0">
                  <a:solidFill>
                    <a:srgbClr val="1F497D"/>
                  </a:solidFill>
                </a:rPr>
                <a:t>with Connections to Practices</a:t>
              </a:r>
            </a:p>
            <a:p>
              <a:pPr algn="ctr" defTabSz="533400">
                <a:lnSpc>
                  <a:spcPct val="90000"/>
                </a:lnSpc>
                <a:spcBef>
                  <a:spcPct val="0"/>
                </a:spcBef>
                <a:spcAft>
                  <a:spcPct val="35000"/>
                </a:spcAft>
              </a:pPr>
              <a:r>
                <a:rPr lang="en-US" sz="1200" dirty="0" smtClean="0">
                  <a:solidFill>
                    <a:srgbClr val="1F497D"/>
                  </a:solidFill>
                </a:rPr>
                <a:t>The student solves problems involving the Major Content</a:t>
              </a:r>
              <a:r>
                <a:rPr lang="en-US" sz="1200" baseline="30000" dirty="0" smtClean="0">
                  <a:solidFill>
                    <a:srgbClr val="1F497D"/>
                  </a:solidFill>
                </a:rPr>
                <a:t>1</a:t>
              </a:r>
              <a:r>
                <a:rPr lang="en-US" sz="1200" dirty="0" smtClean="0">
                  <a:solidFill>
                    <a:srgbClr val="1F497D"/>
                  </a:solidFill>
                </a:rPr>
                <a:t> for her grade/course with connections to the Standards for Mathematical Practice.</a:t>
              </a:r>
              <a:endParaRPr lang="en-US" sz="1200" dirty="0">
                <a:solidFill>
                  <a:prstClr val="white"/>
                </a:solidFill>
              </a:endParaRPr>
            </a:p>
          </p:txBody>
        </p:sp>
      </p:grpSp>
      <p:grpSp>
        <p:nvGrpSpPr>
          <p:cNvPr id="9" name="Group 8"/>
          <p:cNvGrpSpPr/>
          <p:nvPr/>
        </p:nvGrpSpPr>
        <p:grpSpPr>
          <a:xfrm>
            <a:off x="2953836" y="2022146"/>
            <a:ext cx="2638178" cy="1518879"/>
            <a:chOff x="1732165" y="-4548"/>
            <a:chExt cx="2617925" cy="1467861"/>
          </a:xfrm>
        </p:grpSpPr>
        <p:sp>
          <p:nvSpPr>
            <p:cNvPr id="10" name="Rounded Rectangle 9"/>
            <p:cNvSpPr/>
            <p:nvPr/>
          </p:nvSpPr>
          <p:spPr>
            <a:xfrm>
              <a:off x="1732165" y="-4548"/>
              <a:ext cx="2617925" cy="1467861"/>
            </a:xfrm>
            <a:prstGeom prst="roundRect">
              <a:avLst/>
            </a:prstGeom>
            <a:solidFill>
              <a:schemeClr val="tx2">
                <a:lumMod val="20000"/>
                <a:lumOff val="80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11" name="Rounded Rectangle 4"/>
            <p:cNvSpPr/>
            <p:nvPr/>
          </p:nvSpPr>
          <p:spPr>
            <a:xfrm>
              <a:off x="1759135" y="27988"/>
              <a:ext cx="2474615" cy="13245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t" anchorCtr="0">
              <a:noAutofit/>
            </a:bodyPr>
            <a:lstStyle/>
            <a:p>
              <a:pPr algn="ctr" defTabSz="533400">
                <a:lnSpc>
                  <a:spcPct val="90000"/>
                </a:lnSpc>
                <a:spcBef>
                  <a:spcPct val="0"/>
                </a:spcBef>
                <a:spcAft>
                  <a:spcPct val="35000"/>
                </a:spcAft>
              </a:pPr>
              <a:r>
                <a:rPr lang="en-US" sz="1200" b="1" dirty="0" smtClean="0">
                  <a:solidFill>
                    <a:srgbClr val="1F497D"/>
                  </a:solidFill>
                </a:rPr>
                <a:t>Sub-Claim B: </a:t>
              </a:r>
              <a:r>
                <a:rPr lang="en-US" sz="1200" b="1" dirty="0" smtClean="0">
                  <a:solidFill>
                    <a:srgbClr val="FF0000"/>
                  </a:solidFill>
                </a:rPr>
                <a:t>Additional &amp; Supporting Content</a:t>
              </a:r>
              <a:r>
                <a:rPr lang="en-US" sz="1200" b="1" baseline="30000" dirty="0" smtClean="0">
                  <a:solidFill>
                    <a:srgbClr val="FF0000"/>
                  </a:solidFill>
                </a:rPr>
                <a:t>2</a:t>
              </a:r>
              <a:r>
                <a:rPr lang="en-US" sz="1200" b="1" dirty="0" smtClean="0">
                  <a:solidFill>
                    <a:srgbClr val="FF0000"/>
                  </a:solidFill>
                </a:rPr>
                <a:t> </a:t>
              </a:r>
              <a:r>
                <a:rPr lang="en-US" sz="1200" b="1" dirty="0" smtClean="0">
                  <a:solidFill>
                    <a:srgbClr val="1F497D"/>
                  </a:solidFill>
                </a:rPr>
                <a:t>with Connections to Practices</a:t>
              </a:r>
            </a:p>
            <a:p>
              <a:pPr algn="ctr" defTabSz="533400">
                <a:lnSpc>
                  <a:spcPct val="90000"/>
                </a:lnSpc>
                <a:spcBef>
                  <a:spcPct val="0"/>
                </a:spcBef>
                <a:spcAft>
                  <a:spcPct val="35000"/>
                </a:spcAft>
              </a:pPr>
              <a:r>
                <a:rPr lang="en-US" sz="1200" dirty="0" smtClean="0">
                  <a:solidFill>
                    <a:srgbClr val="1F497D"/>
                  </a:solidFill>
                </a:rPr>
                <a:t>The student solves problems involving the Additional and Supporting Content</a:t>
              </a:r>
              <a:r>
                <a:rPr lang="en-US" sz="1200" baseline="30000" dirty="0" smtClean="0">
                  <a:solidFill>
                    <a:srgbClr val="1F497D"/>
                  </a:solidFill>
                </a:rPr>
                <a:t>2</a:t>
              </a:r>
              <a:r>
                <a:rPr lang="en-US" sz="1200" dirty="0" smtClean="0">
                  <a:solidFill>
                    <a:srgbClr val="1F497D"/>
                  </a:solidFill>
                </a:rPr>
                <a:t> for her grade/course with connections to the Standards for Mathematical Practice.</a:t>
              </a:r>
              <a:endParaRPr lang="en-US" sz="1200" dirty="0">
                <a:solidFill>
                  <a:prstClr val="white"/>
                </a:solidFill>
              </a:endParaRPr>
            </a:p>
          </p:txBody>
        </p:sp>
      </p:grpSp>
      <p:grpSp>
        <p:nvGrpSpPr>
          <p:cNvPr id="12" name="Group 11"/>
          <p:cNvGrpSpPr/>
          <p:nvPr/>
        </p:nvGrpSpPr>
        <p:grpSpPr>
          <a:xfrm>
            <a:off x="5885857" y="4185928"/>
            <a:ext cx="2808996" cy="1605272"/>
            <a:chOff x="3088263" y="56613"/>
            <a:chExt cx="2686704" cy="1594760"/>
          </a:xfrm>
        </p:grpSpPr>
        <p:sp>
          <p:nvSpPr>
            <p:cNvPr id="13" name="Rounded Rectangle 12"/>
            <p:cNvSpPr/>
            <p:nvPr/>
          </p:nvSpPr>
          <p:spPr>
            <a:xfrm>
              <a:off x="3088263" y="56613"/>
              <a:ext cx="2686704" cy="1594760"/>
            </a:xfrm>
            <a:prstGeom prst="roundRect">
              <a:avLst/>
            </a:prstGeom>
            <a:solidFill>
              <a:schemeClr val="tx2">
                <a:lumMod val="20000"/>
                <a:lumOff val="80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14" name="Rounded Rectangle 4"/>
            <p:cNvSpPr/>
            <p:nvPr/>
          </p:nvSpPr>
          <p:spPr>
            <a:xfrm>
              <a:off x="3149929" y="206232"/>
              <a:ext cx="2531004" cy="14390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t" anchorCtr="0">
              <a:noAutofit/>
            </a:bodyPr>
            <a:lstStyle/>
            <a:p>
              <a:pPr algn="ctr" defTabSz="533400">
                <a:lnSpc>
                  <a:spcPct val="90000"/>
                </a:lnSpc>
                <a:spcBef>
                  <a:spcPct val="0"/>
                </a:spcBef>
                <a:spcAft>
                  <a:spcPct val="35000"/>
                </a:spcAft>
              </a:pPr>
              <a:r>
                <a:rPr lang="en-US" sz="1200" b="1" dirty="0" smtClean="0">
                  <a:solidFill>
                    <a:srgbClr val="1F497D"/>
                  </a:solidFill>
                </a:rPr>
                <a:t>Sub-Claim E:</a:t>
              </a:r>
              <a:r>
                <a:rPr lang="en-US" sz="1200" b="1" dirty="0" smtClean="0">
                  <a:solidFill>
                    <a:srgbClr val="FF0000"/>
                  </a:solidFill>
                </a:rPr>
                <a:t> Fluency </a:t>
              </a:r>
              <a:r>
                <a:rPr lang="en-US" sz="1200" b="1" dirty="0" smtClean="0">
                  <a:solidFill>
                    <a:srgbClr val="1F497D"/>
                  </a:solidFill>
                </a:rPr>
                <a:t>in applicable </a:t>
              </a:r>
              <a:r>
                <a:rPr lang="en-US" sz="1200" b="1" dirty="0" smtClean="0">
                  <a:solidFill>
                    <a:srgbClr val="FF0000"/>
                  </a:solidFill>
                </a:rPr>
                <a:t>grades (3-6)</a:t>
              </a:r>
            </a:p>
            <a:p>
              <a:pPr algn="ctr" defTabSz="533400">
                <a:lnSpc>
                  <a:spcPct val="90000"/>
                </a:lnSpc>
                <a:spcBef>
                  <a:spcPct val="0"/>
                </a:spcBef>
                <a:spcAft>
                  <a:spcPct val="35000"/>
                </a:spcAft>
              </a:pPr>
              <a:r>
                <a:rPr lang="en-US" sz="1200" dirty="0" smtClean="0">
                  <a:solidFill>
                    <a:srgbClr val="1F497D"/>
                  </a:solidFill>
                </a:rPr>
                <a:t>The student demonstrates fluency as set forth in the Standards for Mathematical Content in her grade.</a:t>
              </a:r>
            </a:p>
          </p:txBody>
        </p:sp>
      </p:grpSp>
      <p:grpSp>
        <p:nvGrpSpPr>
          <p:cNvPr id="16" name="Group 15"/>
          <p:cNvGrpSpPr/>
          <p:nvPr/>
        </p:nvGrpSpPr>
        <p:grpSpPr>
          <a:xfrm>
            <a:off x="5861880" y="2022148"/>
            <a:ext cx="2832973" cy="2017677"/>
            <a:chOff x="51400" y="2637245"/>
            <a:chExt cx="2791133" cy="2468154"/>
          </a:xfrm>
        </p:grpSpPr>
        <p:sp>
          <p:nvSpPr>
            <p:cNvPr id="17" name="Rounded Rectangle 16"/>
            <p:cNvSpPr/>
            <p:nvPr/>
          </p:nvSpPr>
          <p:spPr>
            <a:xfrm>
              <a:off x="51400" y="2637245"/>
              <a:ext cx="2791133" cy="2468154"/>
            </a:xfrm>
            <a:prstGeom prst="roundRect">
              <a:avLst/>
            </a:prstGeom>
            <a:solidFill>
              <a:schemeClr val="tx2">
                <a:lumMod val="20000"/>
                <a:lumOff val="80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18" name="Rounded Rectangle 4"/>
            <p:cNvSpPr/>
            <p:nvPr/>
          </p:nvSpPr>
          <p:spPr>
            <a:xfrm>
              <a:off x="171885" y="2757730"/>
              <a:ext cx="2550163" cy="22271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t" anchorCtr="0">
              <a:noAutofit/>
            </a:bodyPr>
            <a:lstStyle/>
            <a:p>
              <a:pPr algn="ctr" defTabSz="533400">
                <a:lnSpc>
                  <a:spcPct val="90000"/>
                </a:lnSpc>
                <a:spcBef>
                  <a:spcPct val="0"/>
                </a:spcBef>
                <a:spcAft>
                  <a:spcPct val="35000"/>
                </a:spcAft>
              </a:pPr>
              <a:r>
                <a:rPr lang="en-US" sz="1200" b="1" dirty="0" smtClean="0">
                  <a:solidFill>
                    <a:srgbClr val="1F497D"/>
                  </a:solidFill>
                </a:rPr>
                <a:t>Sub-Claim C: Highlighted Practices MP.3,6 with Connections to Content</a:t>
              </a:r>
              <a:r>
                <a:rPr lang="en-US" sz="1200" b="1" baseline="30000" dirty="0" smtClean="0">
                  <a:solidFill>
                    <a:srgbClr val="1F497D"/>
                  </a:solidFill>
                </a:rPr>
                <a:t>3 </a:t>
              </a:r>
              <a:r>
                <a:rPr lang="en-US" sz="1200" b="1" dirty="0" smtClean="0">
                  <a:solidFill>
                    <a:srgbClr val="1F497D"/>
                  </a:solidFill>
                </a:rPr>
                <a:t>(</a:t>
              </a:r>
              <a:r>
                <a:rPr lang="en-US" sz="1200" b="1" dirty="0" smtClean="0">
                  <a:solidFill>
                    <a:srgbClr val="FF0000"/>
                  </a:solidFill>
                </a:rPr>
                <a:t>expressing mathematical reasoning</a:t>
              </a:r>
              <a:r>
                <a:rPr lang="en-US" sz="1200" b="1" dirty="0" smtClean="0">
                  <a:solidFill>
                    <a:srgbClr val="1F497D"/>
                  </a:solidFill>
                </a:rPr>
                <a:t>)</a:t>
              </a:r>
            </a:p>
            <a:p>
              <a:pPr algn="ctr" defTabSz="533400">
                <a:lnSpc>
                  <a:spcPct val="90000"/>
                </a:lnSpc>
                <a:spcBef>
                  <a:spcPct val="0"/>
                </a:spcBef>
                <a:spcAft>
                  <a:spcPct val="35000"/>
                </a:spcAft>
              </a:pPr>
              <a:r>
                <a:rPr lang="en-US" sz="1200" dirty="0" smtClean="0">
                  <a:solidFill>
                    <a:srgbClr val="1F497D"/>
                  </a:solidFill>
                </a:rPr>
                <a:t>The student expresses grade/course-level appropriate mathematical reasoning by constructing viable arguments, critiquing the reasoning of others, and/or attending to precision when making mathematical statements. </a:t>
              </a:r>
              <a:endParaRPr lang="en-US" sz="1200" dirty="0">
                <a:solidFill>
                  <a:prstClr val="white"/>
                </a:solidFill>
              </a:endParaRPr>
            </a:p>
          </p:txBody>
        </p:sp>
      </p:grpSp>
      <p:grpSp>
        <p:nvGrpSpPr>
          <p:cNvPr id="19" name="Group 18"/>
          <p:cNvGrpSpPr/>
          <p:nvPr/>
        </p:nvGrpSpPr>
        <p:grpSpPr>
          <a:xfrm>
            <a:off x="167981" y="3747300"/>
            <a:ext cx="5521417" cy="2138164"/>
            <a:chOff x="819597" y="-321748"/>
            <a:chExt cx="6144000" cy="2483498"/>
          </a:xfrm>
        </p:grpSpPr>
        <p:sp>
          <p:nvSpPr>
            <p:cNvPr id="20" name="Rounded Rectangle 19"/>
            <p:cNvSpPr/>
            <p:nvPr/>
          </p:nvSpPr>
          <p:spPr>
            <a:xfrm>
              <a:off x="819598" y="-321748"/>
              <a:ext cx="6143999" cy="2483498"/>
            </a:xfrm>
            <a:prstGeom prst="roundRect">
              <a:avLst/>
            </a:prstGeom>
            <a:solidFill>
              <a:schemeClr val="tx2">
                <a:lumMod val="20000"/>
                <a:lumOff val="80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21" name="Rounded Rectangle 4"/>
            <p:cNvSpPr/>
            <p:nvPr/>
          </p:nvSpPr>
          <p:spPr>
            <a:xfrm>
              <a:off x="819597" y="-321748"/>
              <a:ext cx="6026602" cy="24705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sz="1200" b="1" dirty="0" smtClean="0">
                  <a:solidFill>
                    <a:srgbClr val="1F497D"/>
                  </a:solidFill>
                </a:rPr>
                <a:t>Sub-Claim D: Highlighted Practice MP.4 with Connections to Content (</a:t>
              </a:r>
              <a:r>
                <a:rPr lang="en-US" sz="1200" b="1" dirty="0" smtClean="0">
                  <a:solidFill>
                    <a:srgbClr val="FF0000"/>
                  </a:solidFill>
                </a:rPr>
                <a:t>modeling/application</a:t>
              </a:r>
              <a:r>
                <a:rPr lang="en-US" sz="1200" b="1" dirty="0" smtClean="0">
                  <a:solidFill>
                    <a:srgbClr val="1F497D"/>
                  </a:solidFill>
                </a:rPr>
                <a:t>)</a:t>
              </a:r>
            </a:p>
            <a:p>
              <a:pPr algn="ctr" defTabSz="533400">
                <a:lnSpc>
                  <a:spcPct val="90000"/>
                </a:lnSpc>
                <a:spcBef>
                  <a:spcPct val="0"/>
                </a:spcBef>
                <a:spcAft>
                  <a:spcPct val="35000"/>
                </a:spcAft>
              </a:pPr>
              <a:r>
                <a:rPr lang="en-US" sz="1200" dirty="0" smtClean="0">
                  <a:solidFill>
                    <a:srgbClr val="1F497D"/>
                  </a:solidFill>
                </a:rPr>
                <a:t>The student solves real-world problems with a degree of difficulty appropriate to the grade/course by applying knowledge and skills articulated in the standards for the current grade/course (or for more complex problems, knowledge and skills articulated in the standards for previous grades/courses), </a:t>
              </a:r>
              <a:r>
                <a:rPr lang="en-US" sz="1200" i="1" dirty="0" smtClean="0">
                  <a:solidFill>
                    <a:srgbClr val="1F497D"/>
                  </a:solidFill>
                </a:rPr>
                <a:t>engaging particularly in the Modeling practice</a:t>
              </a:r>
              <a:r>
                <a:rPr lang="en-US" sz="1200" dirty="0" smtClean="0">
                  <a:solidFill>
                    <a:srgbClr val="1F497D"/>
                  </a:solidFill>
                </a:rPr>
                <a:t>, and where helpful making sense of problems and persevering to solve them (MP. 1),reasoning abstractly and quantitatively (MP. 2), using appropriate tools strategically (MP.5), looking for and making use of structure (MP.7), and/or looking for and expressing regularity in repeated reasoning (MP.8). </a:t>
              </a:r>
              <a:endParaRPr lang="en-US" sz="1200" dirty="0">
                <a:solidFill>
                  <a:prstClr val="white"/>
                </a:solidFill>
              </a:endParaRPr>
            </a:p>
          </p:txBody>
        </p:sp>
      </p:grpSp>
      <p:sp>
        <p:nvSpPr>
          <p:cNvPr id="22" name="Rectangle 21"/>
          <p:cNvSpPr/>
          <p:nvPr/>
        </p:nvSpPr>
        <p:spPr>
          <a:xfrm>
            <a:off x="7488914" y="1557202"/>
            <a:ext cx="1392107" cy="337247"/>
          </a:xfrm>
          <a:prstGeom prst="rect">
            <a:avLst/>
          </a:prstGeom>
          <a:solidFill>
            <a:schemeClr val="tx2"/>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r>
              <a:rPr lang="en-US" sz="800" dirty="0" smtClean="0">
                <a:solidFill>
                  <a:prstClr val="white"/>
                </a:solidFill>
              </a:rPr>
              <a:t>Total Exam Score Points: </a:t>
            </a:r>
          </a:p>
          <a:p>
            <a:pPr algn="ctr" defTabSz="457200"/>
            <a:r>
              <a:rPr lang="en-US" sz="800" dirty="0">
                <a:solidFill>
                  <a:prstClr val="white"/>
                </a:solidFill>
              </a:rPr>
              <a:t>8</a:t>
            </a:r>
            <a:r>
              <a:rPr lang="en-US" sz="800" dirty="0" smtClean="0">
                <a:solidFill>
                  <a:prstClr val="white"/>
                </a:solidFill>
              </a:rPr>
              <a:t>2 (Grades 3-8), 97 or 107(HS)</a:t>
            </a:r>
            <a:endParaRPr lang="en-US" sz="800" dirty="0">
              <a:solidFill>
                <a:prstClr val="white"/>
              </a:solidFill>
            </a:endParaRPr>
          </a:p>
        </p:txBody>
      </p:sp>
      <p:sp>
        <p:nvSpPr>
          <p:cNvPr id="23" name="Rectangle 22"/>
          <p:cNvSpPr/>
          <p:nvPr/>
        </p:nvSpPr>
        <p:spPr>
          <a:xfrm>
            <a:off x="4540995" y="5692589"/>
            <a:ext cx="1042901" cy="349766"/>
          </a:xfrm>
          <a:prstGeom prst="rect">
            <a:avLst/>
          </a:prstGeom>
          <a:solidFill>
            <a:srgbClr val="002060"/>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r>
              <a:rPr lang="en-US" sz="800" dirty="0" smtClean="0">
                <a:solidFill>
                  <a:schemeClr val="bg1"/>
                </a:solidFill>
              </a:rPr>
              <a:t>12 pts (3-8),</a:t>
            </a:r>
          </a:p>
          <a:p>
            <a:pPr algn="ctr" defTabSz="457200"/>
            <a:r>
              <a:rPr lang="en-US" sz="800" dirty="0" smtClean="0">
                <a:solidFill>
                  <a:schemeClr val="bg1"/>
                </a:solidFill>
              </a:rPr>
              <a:t>18 pts (HS)</a:t>
            </a:r>
          </a:p>
          <a:p>
            <a:pPr algn="ctr" defTabSz="457200"/>
            <a:r>
              <a:rPr lang="en-US" sz="800" dirty="0" smtClean="0">
                <a:solidFill>
                  <a:schemeClr val="bg1"/>
                </a:solidFill>
              </a:rPr>
              <a:t>6 pts (Alg II/Math 3 CCR</a:t>
            </a:r>
            <a:r>
              <a:rPr lang="en-US" sz="800" dirty="0" smtClean="0">
                <a:solidFill>
                  <a:srgbClr val="1F497D"/>
                </a:solidFill>
              </a:rPr>
              <a:t>)</a:t>
            </a:r>
            <a:endParaRPr lang="en-US" sz="800" dirty="0">
              <a:solidFill>
                <a:srgbClr val="1F497D"/>
              </a:solidFill>
            </a:endParaRPr>
          </a:p>
        </p:txBody>
      </p:sp>
      <p:sp>
        <p:nvSpPr>
          <p:cNvPr id="24" name="Rectangle 23"/>
          <p:cNvSpPr/>
          <p:nvPr/>
        </p:nvSpPr>
        <p:spPr>
          <a:xfrm>
            <a:off x="1934251" y="3265391"/>
            <a:ext cx="764837" cy="306681"/>
          </a:xfrm>
          <a:prstGeom prst="rect">
            <a:avLst/>
          </a:prstGeom>
          <a:solidFill>
            <a:srgbClr val="002060"/>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r>
              <a:rPr lang="en-US" sz="800" dirty="0" smtClean="0">
                <a:solidFill>
                  <a:schemeClr val="bg1"/>
                </a:solidFill>
              </a:rPr>
              <a:t>~37 pts (3-8),</a:t>
            </a:r>
          </a:p>
          <a:p>
            <a:pPr algn="ctr" defTabSz="457200"/>
            <a:r>
              <a:rPr lang="en-US" sz="800" dirty="0" smtClean="0">
                <a:solidFill>
                  <a:schemeClr val="bg1"/>
                </a:solidFill>
              </a:rPr>
              <a:t>~42 pts (HS)</a:t>
            </a:r>
            <a:endParaRPr lang="en-US" sz="800" dirty="0">
              <a:solidFill>
                <a:schemeClr val="bg1"/>
              </a:solidFill>
            </a:endParaRPr>
          </a:p>
        </p:txBody>
      </p:sp>
      <p:sp>
        <p:nvSpPr>
          <p:cNvPr id="25" name="Rectangle 24"/>
          <p:cNvSpPr/>
          <p:nvPr/>
        </p:nvSpPr>
        <p:spPr>
          <a:xfrm>
            <a:off x="4969440" y="3340550"/>
            <a:ext cx="796157" cy="321509"/>
          </a:xfrm>
          <a:prstGeom prst="rect">
            <a:avLst/>
          </a:prstGeom>
          <a:solidFill>
            <a:srgbClr val="002060"/>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r>
              <a:rPr lang="en-US" sz="800" dirty="0" smtClean="0">
                <a:solidFill>
                  <a:schemeClr val="bg1"/>
                </a:solidFill>
              </a:rPr>
              <a:t>~14 pts (3-8),</a:t>
            </a:r>
          </a:p>
          <a:p>
            <a:pPr algn="ctr" defTabSz="457200"/>
            <a:r>
              <a:rPr lang="en-US" sz="800" dirty="0" smtClean="0">
                <a:solidFill>
                  <a:schemeClr val="bg1"/>
                </a:solidFill>
              </a:rPr>
              <a:t>~23 pts (HS)</a:t>
            </a:r>
            <a:endParaRPr lang="en-US" sz="800" dirty="0">
              <a:solidFill>
                <a:schemeClr val="bg1"/>
              </a:solidFill>
            </a:endParaRPr>
          </a:p>
        </p:txBody>
      </p:sp>
      <p:sp>
        <p:nvSpPr>
          <p:cNvPr id="26" name="Rectangle 25"/>
          <p:cNvSpPr/>
          <p:nvPr/>
        </p:nvSpPr>
        <p:spPr>
          <a:xfrm>
            <a:off x="7578546" y="3738655"/>
            <a:ext cx="1116305" cy="405352"/>
          </a:xfrm>
          <a:prstGeom prst="rect">
            <a:avLst/>
          </a:prstGeom>
          <a:solidFill>
            <a:schemeClr val="tx2">
              <a:lumMod val="7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r>
              <a:rPr lang="en-US" sz="800" dirty="0" smtClean="0">
                <a:solidFill>
                  <a:schemeClr val="bg1"/>
                </a:solidFill>
              </a:rPr>
              <a:t>14 pts (3-8),</a:t>
            </a:r>
          </a:p>
          <a:p>
            <a:pPr algn="ctr" defTabSz="457200"/>
            <a:r>
              <a:rPr lang="en-US" sz="800" dirty="0" smtClean="0">
                <a:solidFill>
                  <a:schemeClr val="bg1"/>
                </a:solidFill>
              </a:rPr>
              <a:t>14 pts (HS)</a:t>
            </a:r>
          </a:p>
          <a:p>
            <a:pPr algn="ctr" defTabSz="457200"/>
            <a:r>
              <a:rPr lang="en-US" sz="800" dirty="0" smtClean="0">
                <a:solidFill>
                  <a:schemeClr val="bg1"/>
                </a:solidFill>
              </a:rPr>
              <a:t>4 pts (Alg II/Math 3 CCR</a:t>
            </a:r>
            <a:r>
              <a:rPr lang="en-US" sz="800" dirty="0" smtClean="0">
                <a:solidFill>
                  <a:srgbClr val="1F497D"/>
                </a:solidFill>
              </a:rPr>
              <a:t>)</a:t>
            </a:r>
            <a:endParaRPr lang="en-US" sz="800" dirty="0">
              <a:solidFill>
                <a:srgbClr val="1F497D"/>
              </a:solidFill>
            </a:endParaRPr>
          </a:p>
        </p:txBody>
      </p:sp>
      <p:sp>
        <p:nvSpPr>
          <p:cNvPr id="27" name="Rectangle 26"/>
          <p:cNvSpPr/>
          <p:nvPr/>
        </p:nvSpPr>
        <p:spPr>
          <a:xfrm>
            <a:off x="7800382" y="5515636"/>
            <a:ext cx="796157" cy="321509"/>
          </a:xfrm>
          <a:prstGeom prst="rect">
            <a:avLst/>
          </a:prstGeom>
          <a:solidFill>
            <a:srgbClr val="002060"/>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r>
              <a:rPr lang="en-US" sz="800" dirty="0" smtClean="0">
                <a:solidFill>
                  <a:schemeClr val="bg1"/>
                </a:solidFill>
              </a:rPr>
              <a:t>5-7 pts (3-6)</a:t>
            </a:r>
          </a:p>
        </p:txBody>
      </p:sp>
      <p:sp>
        <p:nvSpPr>
          <p:cNvPr id="28" name="TextBox 27"/>
          <p:cNvSpPr txBox="1"/>
          <p:nvPr/>
        </p:nvSpPr>
        <p:spPr>
          <a:xfrm>
            <a:off x="167981" y="6185967"/>
            <a:ext cx="8875259" cy="584775"/>
          </a:xfrm>
          <a:prstGeom prst="rect">
            <a:avLst/>
          </a:prstGeom>
          <a:noFill/>
        </p:spPr>
        <p:txBody>
          <a:bodyPr wrap="square" rtlCol="0">
            <a:spAutoFit/>
          </a:bodyPr>
          <a:lstStyle/>
          <a:p>
            <a:pPr defTabSz="457200"/>
            <a:r>
              <a:rPr lang="en-US" sz="800" baseline="30000" dirty="0" smtClean="0">
                <a:solidFill>
                  <a:srgbClr val="1F497D">
                    <a:lumMod val="75000"/>
                  </a:srgbClr>
                </a:solidFill>
              </a:rPr>
              <a:t>1</a:t>
            </a:r>
            <a:r>
              <a:rPr lang="en-US" sz="800" dirty="0" smtClean="0">
                <a:solidFill>
                  <a:srgbClr val="1F497D">
                    <a:lumMod val="75000"/>
                  </a:srgbClr>
                </a:solidFill>
              </a:rPr>
              <a:t> For the purposes of the PARCC Mathematics assessments, the Major Content in a grade/course is determined by that grade level’s Major Clusters as identified in the </a:t>
            </a:r>
            <a:r>
              <a:rPr lang="en-US" sz="800" i="1" dirty="0" smtClean="0">
                <a:solidFill>
                  <a:srgbClr val="1F497D">
                    <a:lumMod val="75000"/>
                  </a:srgbClr>
                </a:solidFill>
              </a:rPr>
              <a:t>PARCC Model Content Frameworks v.3.0 </a:t>
            </a:r>
            <a:r>
              <a:rPr lang="en-US" sz="800" dirty="0" smtClean="0">
                <a:solidFill>
                  <a:srgbClr val="1F497D">
                    <a:lumMod val="75000"/>
                  </a:srgbClr>
                </a:solidFill>
              </a:rPr>
              <a:t>for Mathematics.  Note that tasks on PARCC assessments providing evidence for this claim will sometimes require the student to apply the knowledge, skills, and understandings from across several Major Clusters.</a:t>
            </a:r>
          </a:p>
          <a:p>
            <a:pPr defTabSz="457200"/>
            <a:r>
              <a:rPr lang="en-US" sz="800" baseline="30000" dirty="0" smtClean="0">
                <a:solidFill>
                  <a:srgbClr val="1F497D">
                    <a:lumMod val="75000"/>
                  </a:srgbClr>
                </a:solidFill>
              </a:rPr>
              <a:t>2</a:t>
            </a:r>
            <a:r>
              <a:rPr lang="en-US" sz="800" dirty="0" smtClean="0">
                <a:solidFill>
                  <a:srgbClr val="1F497D">
                    <a:lumMod val="75000"/>
                  </a:srgbClr>
                </a:solidFill>
              </a:rPr>
              <a:t> The Additional and Supporting Content in a grade/course is determined by that grade level’s Additional and Supporting Clusters as identified in the </a:t>
            </a:r>
            <a:r>
              <a:rPr lang="en-US" sz="800" i="1" dirty="0" smtClean="0">
                <a:solidFill>
                  <a:srgbClr val="1F497D">
                    <a:lumMod val="75000"/>
                  </a:srgbClr>
                </a:solidFill>
              </a:rPr>
              <a:t>PARCC Model Content Frameworks v.3.0 </a:t>
            </a:r>
            <a:r>
              <a:rPr lang="en-US" sz="800" dirty="0" smtClean="0">
                <a:solidFill>
                  <a:srgbClr val="1F497D">
                    <a:lumMod val="75000"/>
                  </a:srgbClr>
                </a:solidFill>
              </a:rPr>
              <a:t>for Mathematics.  </a:t>
            </a:r>
          </a:p>
          <a:p>
            <a:pPr defTabSz="457200"/>
            <a:r>
              <a:rPr lang="en-US" sz="800" baseline="30000" dirty="0" smtClean="0">
                <a:solidFill>
                  <a:srgbClr val="1F497D">
                    <a:lumMod val="75000"/>
                  </a:srgbClr>
                </a:solidFill>
              </a:rPr>
              <a:t>3 </a:t>
            </a:r>
            <a:r>
              <a:rPr lang="en-US" sz="800" dirty="0" smtClean="0">
                <a:solidFill>
                  <a:srgbClr val="1F497D">
                    <a:lumMod val="75000"/>
                  </a:srgbClr>
                </a:solidFill>
              </a:rPr>
              <a:t>For 3 – 8, Sub-Claim C includes only Major Content.  For High School, Sub-Claim C includes  Major, Additional and Supporting Content.</a:t>
            </a:r>
          </a:p>
        </p:txBody>
      </p:sp>
      <p:sp>
        <p:nvSpPr>
          <p:cNvPr id="29" name="Title 2"/>
          <p:cNvSpPr txBox="1">
            <a:spLocks/>
          </p:cNvSpPr>
          <p:nvPr/>
        </p:nvSpPr>
        <p:spPr>
          <a:xfrm>
            <a:off x="305744" y="0"/>
            <a:ext cx="8470502" cy="914400"/>
          </a:xfrm>
          <a:prstGeom prst="rect">
            <a:avLst/>
          </a:prstGeom>
        </p:spPr>
        <p:txBody>
          <a:bodyPr vert="horz" lIns="89879" tIns="44940" rIns="89879" bIns="44940" rtlCol="0" anchor="ctr">
            <a:normAutofit/>
          </a:bodyPr>
          <a:lstStyle>
            <a:lvl1pPr marL="168524" indent="0" algn="l" defTabSz="457200" rtl="0" eaLnBrk="1" latinLnBrk="0" hangingPunct="1">
              <a:spcBef>
                <a:spcPct val="0"/>
              </a:spcBef>
              <a:buNone/>
              <a:defRPr sz="2800" kern="1200">
                <a:solidFill>
                  <a:schemeClr val="tx1"/>
                </a:solidFill>
                <a:latin typeface="+mj-lt"/>
                <a:ea typeface="+mj-ea"/>
                <a:cs typeface="+mj-cs"/>
              </a:defRPr>
            </a:lvl1pPr>
          </a:lstStyle>
          <a:p>
            <a:pPr algn="ctr"/>
            <a:r>
              <a:rPr lang="en-US" sz="2400" dirty="0" smtClean="0">
                <a:latin typeface="Chalkduster"/>
                <a:cs typeface="Lucida Sans Unicode" panose="020B0602030504020204" pitchFamily="34" charset="0"/>
              </a:rPr>
              <a:t>Claims Driving Design: Mathematics for the PARCC Summative Assessments</a:t>
            </a:r>
            <a:endParaRPr lang="en-US" sz="2400" dirty="0">
              <a:latin typeface="Chalkduster"/>
              <a:cs typeface="Lucida Sans Unicode" panose="020B0602030504020204" pitchFamily="34" charset="0"/>
            </a:endParaRPr>
          </a:p>
        </p:txBody>
      </p:sp>
      <p:sp>
        <p:nvSpPr>
          <p:cNvPr id="15" name="Slide Number Placeholder 14"/>
          <p:cNvSpPr>
            <a:spLocks noGrp="1"/>
          </p:cNvSpPr>
          <p:nvPr>
            <p:ph type="sldNum" sz="quarter" idx="4294967295"/>
          </p:nvPr>
        </p:nvSpPr>
        <p:spPr>
          <a:xfrm>
            <a:off x="8305800" y="6569075"/>
            <a:ext cx="609600" cy="288925"/>
          </a:xfrm>
          <a:prstGeom prst="rect">
            <a:avLst/>
          </a:prstGeom>
        </p:spPr>
        <p:txBody>
          <a:bodyPr>
            <a:normAutofit fontScale="85000" lnSpcReduction="20000"/>
          </a:bodyPr>
          <a:lstStyle/>
          <a:p>
            <a:fld id="{CFC53C1E-EA2A-4099-BDC8-9BCDAEB0229E}" type="slidenum">
              <a:rPr lang="en-US" smtClean="0"/>
              <a:pPr/>
              <a:t>5</a:t>
            </a:fld>
            <a:endParaRPr lang="en-US" dirty="0"/>
          </a:p>
        </p:txBody>
      </p:sp>
    </p:spTree>
    <p:extLst>
      <p:ext uri="{BB962C8B-B14F-4D97-AF65-F5344CB8AC3E}">
        <p14:creationId xmlns:p14="http://schemas.microsoft.com/office/powerpoint/2010/main" val="366258832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a:blip r:embed="rId3" cstate="print"/>
          <a:srcRect l="5041" t="27143" r="55506" b="17124"/>
          <a:stretch>
            <a:fillRect/>
          </a:stretch>
        </p:blipFill>
        <p:spPr bwMode="auto">
          <a:xfrm>
            <a:off x="609600" y="1676400"/>
            <a:ext cx="8001000" cy="4419600"/>
          </a:xfrm>
          <a:prstGeom prst="rect">
            <a:avLst/>
          </a:prstGeom>
          <a:noFill/>
          <a:ln w="9525">
            <a:noFill/>
            <a:miter lim="800000"/>
            <a:headEnd/>
            <a:tailEnd/>
          </a:ln>
        </p:spPr>
      </p:pic>
      <p:sp>
        <p:nvSpPr>
          <p:cNvPr id="11" name="Title 10"/>
          <p:cNvSpPr>
            <a:spLocks noGrp="1"/>
          </p:cNvSpPr>
          <p:nvPr>
            <p:ph type="title"/>
          </p:nvPr>
        </p:nvSpPr>
        <p:spPr/>
        <p:txBody>
          <a:bodyPr/>
          <a:lstStyle/>
          <a:p>
            <a:r>
              <a:rPr lang="en-US" sz="3200" dirty="0" smtClean="0"/>
              <a:t>Model Content Frameworks</a:t>
            </a:r>
            <a:r>
              <a:rPr lang="en-US" dirty="0" smtClean="0"/>
              <a:t/>
            </a:r>
            <a:br>
              <a:rPr lang="en-US" dirty="0" smtClean="0"/>
            </a:br>
            <a:r>
              <a:rPr lang="en-US" sz="2400" dirty="0" smtClean="0"/>
              <a:t>Grade 6 Content Emphases</a:t>
            </a:r>
            <a:endParaRPr lang="en-US" sz="2400" dirty="0"/>
          </a:p>
        </p:txBody>
      </p:sp>
      <p:sp>
        <p:nvSpPr>
          <p:cNvPr id="8" name="TextBox 7"/>
          <p:cNvSpPr txBox="1"/>
          <p:nvPr/>
        </p:nvSpPr>
        <p:spPr>
          <a:xfrm>
            <a:off x="4876800" y="5410200"/>
            <a:ext cx="3962400" cy="646331"/>
          </a:xfrm>
          <a:prstGeom prst="rect">
            <a:avLst/>
          </a:prstGeom>
          <a:noFill/>
        </p:spPr>
        <p:txBody>
          <a:bodyPr wrap="square" rtlCol="0">
            <a:spAutoFit/>
          </a:bodyPr>
          <a:lstStyle/>
          <a:p>
            <a:r>
              <a:rPr lang="en-US" b="1" dirty="0" smtClean="0">
                <a:solidFill>
                  <a:srgbClr val="FF0000"/>
                </a:solidFill>
              </a:rPr>
              <a:t>6.NS.2 and 6.NS.3 – </a:t>
            </a:r>
            <a:r>
              <a:rPr lang="en-US" b="1" dirty="0" err="1" smtClean="0">
                <a:solidFill>
                  <a:srgbClr val="FF0000"/>
                </a:solidFill>
              </a:rPr>
              <a:t>Subclaim</a:t>
            </a:r>
            <a:r>
              <a:rPr lang="en-US" b="1" dirty="0" smtClean="0">
                <a:solidFill>
                  <a:srgbClr val="FF0000"/>
                </a:solidFill>
              </a:rPr>
              <a:t> E if timed; </a:t>
            </a:r>
            <a:r>
              <a:rPr lang="en-US" b="1" dirty="0" err="1" smtClean="0">
                <a:solidFill>
                  <a:srgbClr val="FF0000"/>
                </a:solidFill>
              </a:rPr>
              <a:t>Subclaim</a:t>
            </a:r>
            <a:r>
              <a:rPr lang="en-US" b="1" dirty="0" smtClean="0">
                <a:solidFill>
                  <a:srgbClr val="FF0000"/>
                </a:solidFill>
              </a:rPr>
              <a:t> B if untimed </a:t>
            </a:r>
            <a:endParaRPr lang="en-US" b="1" dirty="0">
              <a:solidFill>
                <a:srgbClr val="FF0000"/>
              </a:solidFill>
            </a:endParaRPr>
          </a:p>
        </p:txBody>
      </p:sp>
      <p:cxnSp>
        <p:nvCxnSpPr>
          <p:cNvPr id="9" name="Straight Arrow Connector 8"/>
          <p:cNvCxnSpPr/>
          <p:nvPr/>
        </p:nvCxnSpPr>
        <p:spPr>
          <a:xfrm flipH="1" flipV="1">
            <a:off x="2362200" y="3733800"/>
            <a:ext cx="2514600" cy="1828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00200" y="1981200"/>
            <a:ext cx="1828800" cy="369332"/>
          </a:xfrm>
          <a:prstGeom prst="rect">
            <a:avLst/>
          </a:prstGeom>
          <a:noFill/>
        </p:spPr>
        <p:txBody>
          <a:bodyPr wrap="square" rtlCol="0">
            <a:spAutoFit/>
          </a:bodyPr>
          <a:lstStyle/>
          <a:p>
            <a:r>
              <a:rPr lang="en-US" b="1" dirty="0" err="1" smtClean="0">
                <a:solidFill>
                  <a:srgbClr val="00B050"/>
                </a:solidFill>
              </a:rPr>
              <a:t>Subclaim</a:t>
            </a:r>
            <a:r>
              <a:rPr lang="en-US" b="1" dirty="0" smtClean="0">
                <a:solidFill>
                  <a:srgbClr val="00B050"/>
                </a:solidFill>
              </a:rPr>
              <a:t> A</a:t>
            </a:r>
            <a:endParaRPr lang="en-US" b="1" dirty="0">
              <a:solidFill>
                <a:srgbClr val="00B050"/>
              </a:solidFill>
            </a:endParaRPr>
          </a:p>
        </p:txBody>
      </p:sp>
      <p:sp>
        <p:nvSpPr>
          <p:cNvPr id="15" name="TextBox 14"/>
          <p:cNvSpPr txBox="1"/>
          <p:nvPr/>
        </p:nvSpPr>
        <p:spPr>
          <a:xfrm>
            <a:off x="3886200" y="2057400"/>
            <a:ext cx="1524000" cy="369332"/>
          </a:xfrm>
          <a:prstGeom prst="rect">
            <a:avLst/>
          </a:prstGeom>
          <a:noFill/>
        </p:spPr>
        <p:txBody>
          <a:bodyPr wrap="square" rtlCol="0">
            <a:spAutoFit/>
          </a:bodyPr>
          <a:lstStyle/>
          <a:p>
            <a:r>
              <a:rPr lang="en-US" b="1" dirty="0" err="1" smtClean="0">
                <a:solidFill>
                  <a:srgbClr val="00B0F0"/>
                </a:solidFill>
              </a:rPr>
              <a:t>Subclaim</a:t>
            </a:r>
            <a:r>
              <a:rPr lang="en-US" b="1" dirty="0" smtClean="0">
                <a:solidFill>
                  <a:srgbClr val="00B0F0"/>
                </a:solidFill>
              </a:rPr>
              <a:t> B</a:t>
            </a:r>
            <a:endParaRPr lang="en-US" b="1" dirty="0">
              <a:solidFill>
                <a:srgbClr val="00B0F0"/>
              </a:solidFill>
            </a:endParaRPr>
          </a:p>
        </p:txBody>
      </p:sp>
      <p:cxnSp>
        <p:nvCxnSpPr>
          <p:cNvPr id="16" name="Straight Arrow Connector 15"/>
          <p:cNvCxnSpPr/>
          <p:nvPr/>
        </p:nvCxnSpPr>
        <p:spPr>
          <a:xfrm flipH="1" flipV="1">
            <a:off x="3276600" y="2057400"/>
            <a:ext cx="609600" cy="260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029200" y="2057400"/>
            <a:ext cx="533400" cy="228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4294967295"/>
          </p:nvPr>
        </p:nvSpPr>
        <p:spPr>
          <a:xfrm>
            <a:off x="6618758" y="6555158"/>
            <a:ext cx="2133600" cy="342899"/>
          </a:xfrm>
          <a:prstGeom prst="rect">
            <a:avLst/>
          </a:prstGeom>
        </p:spPr>
        <p:txBody>
          <a:bodyPr/>
          <a:lstStyle/>
          <a:p>
            <a:pPr algn="r"/>
            <a:fld id="{79BA4B8F-8B3F-4B52-9164-AF2CA95F68ED}" type="slidenum">
              <a:rPr lang="en-US" smtClean="0">
                <a:solidFill>
                  <a:prstClr val="black">
                    <a:tint val="75000"/>
                  </a:prstClr>
                </a:solidFill>
              </a:rPr>
              <a:pPr algn="r"/>
              <a:t>6</a:t>
            </a:fld>
            <a:endParaRPr lang="en-US" dirty="0">
              <a:solidFill>
                <a:prstClr val="black">
                  <a:tint val="75000"/>
                </a:prstClr>
              </a:solidFill>
            </a:endParaRPr>
          </a:p>
        </p:txBody>
      </p:sp>
    </p:spTree>
    <p:extLst>
      <p:ext uri="{BB962C8B-B14F-4D97-AF65-F5344CB8AC3E}">
        <p14:creationId xmlns:p14="http://schemas.microsoft.com/office/powerpoint/2010/main" val="107355858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marL="168275"/>
            <a:r>
              <a:rPr lang="en-US" dirty="0" smtClean="0">
                <a:ea typeface="ＭＳ Ｐゴシック" pitchFamily="34" charset="-128"/>
              </a:rPr>
              <a:t>Overview of PARCC Mathematics Task Types</a:t>
            </a:r>
          </a:p>
        </p:txBody>
      </p:sp>
      <p:graphicFrame>
        <p:nvGraphicFramePr>
          <p:cNvPr id="5" name="Table 4"/>
          <p:cNvGraphicFramePr>
            <a:graphicFrameLocks noGrp="1"/>
          </p:cNvGraphicFramePr>
          <p:nvPr>
            <p:extLst>
              <p:ext uri="{D42A27DB-BD31-4B8C-83A1-F6EECF244321}">
                <p14:modId xmlns:p14="http://schemas.microsoft.com/office/powerpoint/2010/main" val="781354427"/>
              </p:ext>
            </p:extLst>
          </p:nvPr>
        </p:nvGraphicFramePr>
        <p:xfrm>
          <a:off x="76200" y="1416050"/>
          <a:ext cx="8991600" cy="4559299"/>
        </p:xfrm>
        <a:graphic>
          <a:graphicData uri="http://schemas.openxmlformats.org/drawingml/2006/table">
            <a:tbl>
              <a:tblPr/>
              <a:tblGrid>
                <a:gridCol w="2123432"/>
                <a:gridCol w="6868168"/>
              </a:tblGrid>
              <a:tr h="335281">
                <a:tc>
                  <a:txBody>
                    <a:bodyPr/>
                    <a:lstStyle/>
                    <a:p>
                      <a:pPr marL="0" marR="0" lvl="0" indent="0" algn="l" defTabSz="898525"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Calibri" pitchFamily="34" charset="0"/>
                          <a:ea typeface="ＭＳ Ｐゴシック" pitchFamily="34" charset="-128"/>
                        </a:rPr>
                        <a:t>Task Type</a:t>
                      </a:r>
                    </a:p>
                  </a:txBody>
                  <a:tcPr marL="91438" marR="91438" horzOverflow="overflow">
                    <a:lnL w="9525" cap="flat" cmpd="sng" algn="ctr">
                      <a:solidFill>
                        <a:srgbClr val="7D60A0"/>
                      </a:solidFill>
                      <a:prstDash val="solid"/>
                      <a:round/>
                      <a:headEnd type="none" w="med" len="med"/>
                      <a:tailEnd type="none" w="med" len="med"/>
                    </a:lnL>
                    <a:lnR>
                      <a:noFill/>
                    </a:lnR>
                    <a:lnT w="9525" cap="flat" cmpd="sng" algn="ctr">
                      <a:solidFill>
                        <a:srgbClr val="7D60A0"/>
                      </a:solidFill>
                      <a:prstDash val="solid"/>
                      <a:round/>
                      <a:headEnd type="none" w="med" len="med"/>
                      <a:tailEnd type="none" w="med" len="med"/>
                    </a:lnT>
                    <a:lnB w="9525" cap="flat" cmpd="sng" algn="ctr">
                      <a:solidFill>
                        <a:srgbClr val="7D60A0"/>
                      </a:solidFill>
                      <a:prstDash val="solid"/>
                      <a:round/>
                      <a:headEnd type="none" w="med" len="med"/>
                      <a:tailEnd type="none" w="med" len="med"/>
                    </a:lnB>
                    <a:lnTlToBr>
                      <a:noFill/>
                    </a:lnTlToBr>
                    <a:lnBlToTr>
                      <a:noFill/>
                    </a:lnBlToTr>
                    <a:solidFill>
                      <a:srgbClr val="319A9C"/>
                    </a:solidFill>
                  </a:tcPr>
                </a:tc>
                <a:tc>
                  <a:txBody>
                    <a:bodyPr/>
                    <a:lstStyle/>
                    <a:p>
                      <a:pPr marL="0" marR="0" lvl="0" indent="0" algn="l" defTabSz="898525"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Calibri" pitchFamily="34" charset="0"/>
                          <a:ea typeface="ＭＳ Ｐゴシック" pitchFamily="34" charset="-128"/>
                        </a:rPr>
                        <a:t>Description of Task Type</a:t>
                      </a:r>
                    </a:p>
                  </a:txBody>
                  <a:tcPr marL="91438" marR="91438" horzOverflow="overflow">
                    <a:lnL>
                      <a:noFill/>
                    </a:lnL>
                    <a:lnR w="9525" cap="flat" cmpd="sng" algn="ctr">
                      <a:solidFill>
                        <a:srgbClr val="7D60A0"/>
                      </a:solidFill>
                      <a:prstDash val="solid"/>
                      <a:round/>
                      <a:headEnd type="none" w="med" len="med"/>
                      <a:tailEnd type="none" w="med" len="med"/>
                    </a:lnR>
                    <a:lnT w="9525" cap="flat" cmpd="sng" algn="ctr">
                      <a:solidFill>
                        <a:srgbClr val="7D60A0"/>
                      </a:solidFill>
                      <a:prstDash val="solid"/>
                      <a:round/>
                      <a:headEnd type="none" w="med" len="med"/>
                      <a:tailEnd type="none" w="med" len="med"/>
                    </a:lnT>
                    <a:lnB w="9525" cap="flat" cmpd="sng" algn="ctr">
                      <a:solidFill>
                        <a:srgbClr val="7D60A0"/>
                      </a:solidFill>
                      <a:prstDash val="solid"/>
                      <a:round/>
                      <a:headEnd type="none" w="med" len="med"/>
                      <a:tailEnd type="none" w="med" len="med"/>
                    </a:lnB>
                    <a:lnTlToBr>
                      <a:noFill/>
                    </a:lnTlToBr>
                    <a:lnBlToTr>
                      <a:noFill/>
                    </a:lnBlToTr>
                    <a:solidFill>
                      <a:srgbClr val="319A9C"/>
                    </a:solidFill>
                  </a:tcPr>
                </a:tc>
              </a:tr>
              <a:tr h="1408006">
                <a:tc>
                  <a:txBody>
                    <a:bodyPr/>
                    <a:lstStyle/>
                    <a:p>
                      <a:pPr marL="0" marR="0" lvl="0" indent="0" algn="l" defTabSz="898525"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ea typeface="ＭＳ Ｐゴシック" pitchFamily="34" charset="-128"/>
                        </a:rPr>
                        <a:t>I. Tasks assessing </a:t>
                      </a:r>
                      <a:r>
                        <a:rPr kumimoji="0" lang="en-US" sz="1800" b="1" i="1" u="none" strike="noStrike" cap="none" normalizeH="0" baseline="0" dirty="0" smtClean="0">
                          <a:ln>
                            <a:noFill/>
                          </a:ln>
                          <a:solidFill>
                            <a:schemeClr val="tx1"/>
                          </a:solidFill>
                          <a:effectLst/>
                          <a:latin typeface="Calibri" pitchFamily="34" charset="0"/>
                          <a:ea typeface="ＭＳ Ｐゴシック" pitchFamily="34" charset="-128"/>
                        </a:rPr>
                        <a:t>concepts, skills and procedures </a:t>
                      </a:r>
                    </a:p>
                  </a:txBody>
                  <a:tcPr marL="91438" marR="91438" horzOverflow="overflow">
                    <a:lnL w="9525" cap="flat" cmpd="sng" algn="ctr">
                      <a:solidFill>
                        <a:srgbClr val="7D60A0"/>
                      </a:solidFill>
                      <a:prstDash val="solid"/>
                      <a:round/>
                      <a:headEnd type="none" w="med" len="med"/>
                      <a:tailEnd type="none" w="med" len="med"/>
                    </a:lnL>
                    <a:lnR>
                      <a:noFill/>
                    </a:lnR>
                    <a:lnT w="9525" cap="flat" cmpd="sng" algn="ctr">
                      <a:solidFill>
                        <a:srgbClr val="7D60A0"/>
                      </a:solidFill>
                      <a:prstDash val="solid"/>
                      <a:round/>
                      <a:headEnd type="none" w="med" len="med"/>
                      <a:tailEnd type="none" w="med" len="med"/>
                    </a:lnT>
                    <a:lnB w="9525" cap="flat" cmpd="sng" algn="ctr">
                      <a:solidFill>
                        <a:srgbClr val="7D60A0"/>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dirty="0" smtClean="0">
                          <a:ln>
                            <a:noFill/>
                          </a:ln>
                          <a:solidFill>
                            <a:schemeClr val="tx1"/>
                          </a:solidFill>
                          <a:effectLst/>
                          <a:latin typeface="Calibri" pitchFamily="34" charset="0"/>
                          <a:ea typeface="ＭＳ Ｐゴシック" pitchFamily="34" charset="-128"/>
                        </a:rPr>
                        <a:t>Balance of </a:t>
                      </a:r>
                      <a:r>
                        <a:rPr kumimoji="0" lang="en-US" sz="1400" b="0" i="0" u="none" strike="noStrike" cap="none" normalizeH="0" baseline="0" dirty="0" smtClean="0">
                          <a:ln>
                            <a:noFill/>
                          </a:ln>
                          <a:solidFill>
                            <a:srgbClr val="FF0000"/>
                          </a:solidFill>
                          <a:effectLst/>
                          <a:latin typeface="Calibri" pitchFamily="34" charset="0"/>
                          <a:ea typeface="ＭＳ Ｐゴシック" pitchFamily="34" charset="-128"/>
                        </a:rPr>
                        <a:t>conceptual understanding, fluency, and application</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dirty="0" smtClean="0">
                          <a:ln>
                            <a:noFill/>
                          </a:ln>
                          <a:solidFill>
                            <a:schemeClr val="tx1"/>
                          </a:solidFill>
                          <a:effectLst/>
                          <a:latin typeface="Calibri" pitchFamily="34" charset="0"/>
                          <a:ea typeface="ＭＳ Ｐゴシック" pitchFamily="34" charset="-128"/>
                        </a:rPr>
                        <a:t>Can involve any or all mathematical practice standards</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dirty="0" smtClean="0">
                          <a:ln>
                            <a:noFill/>
                          </a:ln>
                          <a:solidFill>
                            <a:srgbClr val="FF0000"/>
                          </a:solidFill>
                          <a:effectLst/>
                          <a:latin typeface="Calibri" pitchFamily="34" charset="0"/>
                          <a:ea typeface="ＭＳ Ｐゴシック" pitchFamily="34" charset="-128"/>
                        </a:rPr>
                        <a:t>Machine scorable </a:t>
                      </a:r>
                      <a:r>
                        <a:rPr kumimoji="0" lang="en-US" sz="1400" b="0" i="0" u="none" strike="noStrike" cap="none" normalizeH="0" baseline="0" dirty="0" smtClean="0">
                          <a:ln>
                            <a:noFill/>
                          </a:ln>
                          <a:solidFill>
                            <a:schemeClr val="tx1"/>
                          </a:solidFill>
                          <a:effectLst/>
                          <a:latin typeface="Calibri" pitchFamily="34" charset="0"/>
                          <a:ea typeface="ＭＳ Ｐゴシック" pitchFamily="34" charset="-128"/>
                        </a:rPr>
                        <a:t>including innovative, computer-based formats</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dirty="0" smtClean="0">
                          <a:ln>
                            <a:noFill/>
                          </a:ln>
                          <a:solidFill>
                            <a:schemeClr val="tx1"/>
                          </a:solidFill>
                          <a:effectLst/>
                          <a:latin typeface="Calibri" pitchFamily="34" charset="0"/>
                          <a:ea typeface="ＭＳ Ｐゴシック" pitchFamily="34" charset="-128"/>
                        </a:rPr>
                        <a:t>Will appear on the </a:t>
                      </a:r>
                      <a:r>
                        <a:rPr kumimoji="0" lang="en-US" sz="1400" b="0" i="0" u="none" strike="noStrike" cap="none" normalizeH="0" baseline="0" dirty="0" smtClean="0">
                          <a:ln>
                            <a:noFill/>
                          </a:ln>
                          <a:solidFill>
                            <a:srgbClr val="FF0000"/>
                          </a:solidFill>
                          <a:effectLst/>
                          <a:latin typeface="Calibri" pitchFamily="34" charset="0"/>
                          <a:ea typeface="ＭＳ Ｐゴシック" pitchFamily="34" charset="-128"/>
                        </a:rPr>
                        <a:t>End of Year and Performance Based Assessment </a:t>
                      </a:r>
                      <a:r>
                        <a:rPr kumimoji="0" lang="en-US" sz="1400" b="0" i="0" u="none" strike="noStrike" cap="none" normalizeH="0" baseline="0" dirty="0" smtClean="0">
                          <a:ln>
                            <a:noFill/>
                          </a:ln>
                          <a:solidFill>
                            <a:schemeClr val="tx1"/>
                          </a:solidFill>
                          <a:effectLst/>
                          <a:latin typeface="Calibri" pitchFamily="34" charset="0"/>
                          <a:ea typeface="ＭＳ Ｐゴシック" pitchFamily="34" charset="-128"/>
                        </a:rPr>
                        <a:t>components</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dirty="0" smtClean="0">
                          <a:ln>
                            <a:noFill/>
                          </a:ln>
                          <a:solidFill>
                            <a:schemeClr val="tx1"/>
                          </a:solidFill>
                          <a:effectLst/>
                          <a:latin typeface="Calibri" pitchFamily="34" charset="0"/>
                          <a:ea typeface="ＭＳ Ｐゴシック" pitchFamily="34" charset="-128"/>
                        </a:rPr>
                        <a:t>Sub-claims </a:t>
                      </a:r>
                      <a:r>
                        <a:rPr kumimoji="0" lang="en-US" sz="1400" b="0" i="0" u="none" strike="noStrike" cap="none" normalizeH="0" baseline="0" dirty="0" smtClean="0">
                          <a:ln>
                            <a:noFill/>
                          </a:ln>
                          <a:solidFill>
                            <a:srgbClr val="FF0000"/>
                          </a:solidFill>
                          <a:effectLst/>
                          <a:latin typeface="Calibri" pitchFamily="34" charset="0"/>
                          <a:ea typeface="ＭＳ Ｐゴシック" pitchFamily="34" charset="-128"/>
                        </a:rPr>
                        <a:t>A, B and E</a:t>
                      </a:r>
                    </a:p>
                  </a:txBody>
                  <a:tcPr marL="91438" marR="91438" horzOverflow="overflow">
                    <a:lnL>
                      <a:noFill/>
                    </a:lnL>
                    <a:lnR w="9525" cap="flat" cmpd="sng" algn="ctr">
                      <a:solidFill>
                        <a:srgbClr val="7D60A0"/>
                      </a:solidFill>
                      <a:prstDash val="solid"/>
                      <a:round/>
                      <a:headEnd type="none" w="med" len="med"/>
                      <a:tailEnd type="none" w="med" len="med"/>
                    </a:lnR>
                    <a:lnT w="9525" cap="flat" cmpd="sng" algn="ctr">
                      <a:solidFill>
                        <a:srgbClr val="7D60A0"/>
                      </a:solidFill>
                      <a:prstDash val="solid"/>
                      <a:round/>
                      <a:headEnd type="none" w="med" len="med"/>
                      <a:tailEnd type="none" w="med" len="med"/>
                    </a:lnT>
                    <a:lnB w="9525" cap="flat" cmpd="sng" algn="ctr">
                      <a:solidFill>
                        <a:srgbClr val="7D60A0"/>
                      </a:solidFill>
                      <a:prstDash val="solid"/>
                      <a:round/>
                      <a:headEnd type="none" w="med" len="med"/>
                      <a:tailEnd type="none" w="med" len="med"/>
                    </a:lnB>
                    <a:lnTlToBr>
                      <a:noFill/>
                    </a:lnTlToBr>
                    <a:lnBlToTr>
                      <a:noFill/>
                    </a:lnBlToTr>
                    <a:noFill/>
                  </a:tcPr>
                </a:tc>
              </a:tr>
              <a:tr h="1408006">
                <a:tc>
                  <a:txBody>
                    <a:bodyPr/>
                    <a:lstStyle/>
                    <a:p>
                      <a:pPr marL="0" marR="0" lvl="0" indent="0" algn="l" defTabSz="898525"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ea typeface="ＭＳ Ｐゴシック" pitchFamily="34" charset="-128"/>
                        </a:rPr>
                        <a:t>II. Tasks assessing </a:t>
                      </a:r>
                      <a:r>
                        <a:rPr kumimoji="0" lang="en-US" sz="1800" b="1" i="1" u="none" strike="noStrike" cap="none" normalizeH="0" baseline="0" dirty="0" smtClean="0">
                          <a:ln>
                            <a:noFill/>
                          </a:ln>
                          <a:solidFill>
                            <a:schemeClr val="tx1"/>
                          </a:solidFill>
                          <a:effectLst/>
                          <a:latin typeface="Calibri" pitchFamily="34" charset="0"/>
                          <a:ea typeface="ＭＳ Ｐゴシック" pitchFamily="34" charset="-128"/>
                        </a:rPr>
                        <a:t>expressing mathematical reasoning </a:t>
                      </a:r>
                    </a:p>
                  </a:txBody>
                  <a:tcPr marL="91438" marR="91438" horzOverflow="overflow">
                    <a:lnL w="9525" cap="flat" cmpd="sng" algn="ctr">
                      <a:solidFill>
                        <a:srgbClr val="7D60A0"/>
                      </a:solidFill>
                      <a:prstDash val="solid"/>
                      <a:round/>
                      <a:headEnd type="none" w="med" len="med"/>
                      <a:tailEnd type="none" w="med" len="med"/>
                    </a:lnL>
                    <a:lnR>
                      <a:noFill/>
                    </a:lnR>
                    <a:lnT w="9525" cap="flat" cmpd="sng" algn="ctr">
                      <a:solidFill>
                        <a:srgbClr val="7D60A0"/>
                      </a:solidFill>
                      <a:prstDash val="solid"/>
                      <a:round/>
                      <a:headEnd type="none" w="med" len="med"/>
                      <a:tailEnd type="none" w="med" len="med"/>
                    </a:lnT>
                    <a:lnB w="9525" cap="flat" cmpd="sng" algn="ctr">
                      <a:solidFill>
                        <a:srgbClr val="7D60A0"/>
                      </a:solidFill>
                      <a:prstDash val="solid"/>
                      <a:round/>
                      <a:headEnd type="none" w="med" len="med"/>
                      <a:tailEnd type="none" w="med" len="med"/>
                    </a:lnB>
                    <a:lnTlToBr>
                      <a:noFill/>
                    </a:lnTlToBr>
                    <a:lnBlToTr>
                      <a:noFill/>
                    </a:lnBlToTr>
                    <a:noFill/>
                  </a:tcPr>
                </a:tc>
                <a:tc>
                  <a:txBody>
                    <a:bodyPr/>
                    <a:lstStyle/>
                    <a:p>
                      <a:pPr marL="285750" marR="0" lvl="0" indent="-285750" algn="l" defTabSz="898525"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dirty="0" smtClean="0">
                          <a:ln>
                            <a:noFill/>
                          </a:ln>
                          <a:solidFill>
                            <a:schemeClr val="tx1"/>
                          </a:solidFill>
                          <a:effectLst/>
                          <a:latin typeface="Calibri" pitchFamily="34" charset="0"/>
                          <a:ea typeface="ＭＳ Ｐゴシック" pitchFamily="34" charset="-128"/>
                        </a:rPr>
                        <a:t>Each task calls for </a:t>
                      </a:r>
                      <a:r>
                        <a:rPr kumimoji="0" lang="en-US" sz="1400" b="0" i="0" u="none" strike="noStrike" cap="none" normalizeH="0" baseline="0" dirty="0" smtClean="0">
                          <a:ln>
                            <a:noFill/>
                          </a:ln>
                          <a:solidFill>
                            <a:srgbClr val="FF0000"/>
                          </a:solidFill>
                          <a:effectLst/>
                          <a:latin typeface="Calibri" pitchFamily="34" charset="0"/>
                          <a:ea typeface="ＭＳ Ｐゴシック" pitchFamily="34" charset="-128"/>
                        </a:rPr>
                        <a:t>written arguments / justifications, critique of reasoning, or precision in mathematical statements </a:t>
                      </a:r>
                      <a:r>
                        <a:rPr kumimoji="0" lang="en-US" sz="1400" b="0" i="0" u="none" strike="noStrike" cap="none" normalizeH="0" baseline="0" dirty="0" smtClean="0">
                          <a:ln>
                            <a:noFill/>
                          </a:ln>
                          <a:solidFill>
                            <a:schemeClr val="tx1"/>
                          </a:solidFill>
                          <a:effectLst/>
                          <a:latin typeface="Calibri" pitchFamily="34" charset="0"/>
                          <a:ea typeface="ＭＳ Ｐゴシック" pitchFamily="34" charset="-128"/>
                        </a:rPr>
                        <a:t>(MP.3, 6). </a:t>
                      </a:r>
                    </a:p>
                    <a:p>
                      <a:pPr marL="285750" marR="0" lvl="0" indent="-285750" algn="l" defTabSz="898525"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dirty="0" smtClean="0">
                          <a:ln>
                            <a:noFill/>
                          </a:ln>
                          <a:solidFill>
                            <a:schemeClr val="tx1"/>
                          </a:solidFill>
                          <a:effectLst/>
                          <a:latin typeface="Calibri" pitchFamily="34" charset="0"/>
                          <a:ea typeface="ＭＳ Ｐゴシック" pitchFamily="34" charset="-128"/>
                        </a:rPr>
                        <a:t>Can involve other mathematical practice standards</a:t>
                      </a:r>
                    </a:p>
                    <a:p>
                      <a:pPr marL="285750" marR="0" lvl="0" indent="-285750" algn="l" defTabSz="898525"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dirty="0" smtClean="0">
                          <a:ln>
                            <a:noFill/>
                          </a:ln>
                          <a:solidFill>
                            <a:srgbClr val="FF0000"/>
                          </a:solidFill>
                          <a:effectLst/>
                          <a:latin typeface="Calibri" pitchFamily="34" charset="0"/>
                          <a:ea typeface="ＭＳ Ｐゴシック" pitchFamily="34" charset="-128"/>
                        </a:rPr>
                        <a:t>May include a mix of machine scored and hand scored responses (requires rubric)</a:t>
                      </a:r>
                    </a:p>
                    <a:p>
                      <a:pPr marL="285750" marR="0" lvl="0" indent="-285750" algn="l" defTabSz="898525"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dirty="0" smtClean="0">
                          <a:ln>
                            <a:noFill/>
                          </a:ln>
                          <a:solidFill>
                            <a:schemeClr val="tx1"/>
                          </a:solidFill>
                          <a:effectLst/>
                          <a:latin typeface="Calibri" pitchFamily="34" charset="0"/>
                          <a:ea typeface="ＭＳ Ｐゴシック" pitchFamily="34" charset="-128"/>
                        </a:rPr>
                        <a:t>Included on the </a:t>
                      </a:r>
                      <a:r>
                        <a:rPr kumimoji="0" lang="en-US" sz="1400" b="0" i="0" u="none" strike="noStrike" cap="none" normalizeH="0" baseline="0" dirty="0" smtClean="0">
                          <a:ln>
                            <a:noFill/>
                          </a:ln>
                          <a:solidFill>
                            <a:srgbClr val="FF0000"/>
                          </a:solidFill>
                          <a:effectLst/>
                          <a:latin typeface="Calibri" pitchFamily="34" charset="0"/>
                          <a:ea typeface="ＭＳ Ｐゴシック" pitchFamily="34" charset="-128"/>
                        </a:rPr>
                        <a:t>Performance Based Assessment </a:t>
                      </a:r>
                      <a:r>
                        <a:rPr kumimoji="0" lang="en-US" sz="1400" b="0" i="0" u="none" strike="noStrike" cap="none" normalizeH="0" baseline="0" dirty="0" smtClean="0">
                          <a:ln>
                            <a:noFill/>
                          </a:ln>
                          <a:solidFill>
                            <a:schemeClr val="tx1"/>
                          </a:solidFill>
                          <a:effectLst/>
                          <a:latin typeface="Calibri" pitchFamily="34" charset="0"/>
                          <a:ea typeface="ＭＳ Ｐゴシック" pitchFamily="34" charset="-128"/>
                        </a:rPr>
                        <a:t>component</a:t>
                      </a:r>
                    </a:p>
                    <a:p>
                      <a:pPr marL="285750" marR="0" lvl="0" indent="-285750" algn="l" defTabSz="898525"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dirty="0" smtClean="0">
                          <a:ln>
                            <a:noFill/>
                          </a:ln>
                          <a:solidFill>
                            <a:srgbClr val="FF0000"/>
                          </a:solidFill>
                          <a:effectLst/>
                          <a:latin typeface="Calibri" pitchFamily="34" charset="0"/>
                          <a:ea typeface="ＭＳ Ｐゴシック" pitchFamily="34" charset="-128"/>
                        </a:rPr>
                        <a:t>Sub-claim C</a:t>
                      </a:r>
                    </a:p>
                  </a:txBody>
                  <a:tcPr marL="91438" marR="91438" horzOverflow="overflow">
                    <a:lnL>
                      <a:noFill/>
                    </a:lnL>
                    <a:lnR w="9525" cap="flat" cmpd="sng" algn="ctr">
                      <a:solidFill>
                        <a:srgbClr val="7D60A0"/>
                      </a:solidFill>
                      <a:prstDash val="solid"/>
                      <a:round/>
                      <a:headEnd type="none" w="med" len="med"/>
                      <a:tailEnd type="none" w="med" len="med"/>
                    </a:lnR>
                    <a:lnT w="9525" cap="flat" cmpd="sng" algn="ctr">
                      <a:solidFill>
                        <a:srgbClr val="7D60A0"/>
                      </a:solidFill>
                      <a:prstDash val="solid"/>
                      <a:round/>
                      <a:headEnd type="none" w="med" len="med"/>
                      <a:tailEnd type="none" w="med" len="med"/>
                    </a:lnT>
                    <a:lnB w="9525" cap="flat" cmpd="sng" algn="ctr">
                      <a:solidFill>
                        <a:srgbClr val="7D60A0"/>
                      </a:solidFill>
                      <a:prstDash val="solid"/>
                      <a:round/>
                      <a:headEnd type="none" w="med" len="med"/>
                      <a:tailEnd type="none" w="med" len="med"/>
                    </a:lnB>
                    <a:lnTlToBr>
                      <a:noFill/>
                    </a:lnTlToBr>
                    <a:lnBlToTr>
                      <a:noFill/>
                    </a:lnBlToTr>
                    <a:noFill/>
                  </a:tcPr>
                </a:tc>
              </a:tr>
              <a:tr h="1408006">
                <a:tc>
                  <a:txBody>
                    <a:bodyPr/>
                    <a:lstStyle/>
                    <a:p>
                      <a:pPr marL="0" marR="0" lvl="0" indent="0" algn="l" defTabSz="898525"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ea typeface="ＭＳ Ｐゴシック" pitchFamily="34" charset="-128"/>
                        </a:rPr>
                        <a:t>III. Tasks assessing </a:t>
                      </a:r>
                      <a:r>
                        <a:rPr kumimoji="0" lang="en-US" sz="1800" b="1" i="1" u="none" strike="noStrike" cap="none" normalizeH="0" baseline="0" dirty="0" smtClean="0">
                          <a:ln>
                            <a:noFill/>
                          </a:ln>
                          <a:solidFill>
                            <a:schemeClr val="tx1"/>
                          </a:solidFill>
                          <a:effectLst/>
                          <a:latin typeface="Calibri" pitchFamily="34" charset="0"/>
                          <a:ea typeface="ＭＳ Ｐゴシック" pitchFamily="34" charset="-128"/>
                        </a:rPr>
                        <a:t>modeling / applications </a:t>
                      </a:r>
                    </a:p>
                  </a:txBody>
                  <a:tcPr marL="91438" marR="91438" horzOverflow="overflow">
                    <a:lnL w="9525" cap="flat" cmpd="sng" algn="ctr">
                      <a:solidFill>
                        <a:srgbClr val="7D60A0"/>
                      </a:solidFill>
                      <a:prstDash val="solid"/>
                      <a:round/>
                      <a:headEnd type="none" w="med" len="med"/>
                      <a:tailEnd type="none" w="med" len="med"/>
                    </a:lnL>
                    <a:lnR>
                      <a:noFill/>
                    </a:lnR>
                    <a:lnT w="9525" cap="flat" cmpd="sng" algn="ctr">
                      <a:solidFill>
                        <a:srgbClr val="7D60A0"/>
                      </a:solidFill>
                      <a:prstDash val="solid"/>
                      <a:round/>
                      <a:headEnd type="none" w="med" len="med"/>
                      <a:tailEnd type="none" w="med" len="med"/>
                    </a:lnT>
                    <a:lnB w="9525" cap="flat" cmpd="sng" algn="ctr">
                      <a:solidFill>
                        <a:srgbClr val="7D60A0"/>
                      </a:solidFill>
                      <a:prstDash val="solid"/>
                      <a:round/>
                      <a:headEnd type="none" w="med" len="med"/>
                      <a:tailEnd type="none" w="med" len="med"/>
                    </a:lnB>
                    <a:lnTlToBr>
                      <a:noFill/>
                    </a:lnTlToBr>
                    <a:lnBlToTr>
                      <a:noFill/>
                    </a:lnBlToTr>
                    <a:noFill/>
                  </a:tcPr>
                </a:tc>
                <a:tc>
                  <a:txBody>
                    <a:bodyPr/>
                    <a:lstStyle/>
                    <a:p>
                      <a:pPr marL="285750" marR="0" lvl="0" indent="-285750" algn="l" defTabSz="898525"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dirty="0" smtClean="0">
                          <a:ln>
                            <a:noFill/>
                          </a:ln>
                          <a:solidFill>
                            <a:schemeClr val="tx1"/>
                          </a:solidFill>
                          <a:effectLst/>
                          <a:latin typeface="Calibri" pitchFamily="34" charset="0"/>
                          <a:ea typeface="ＭＳ Ｐゴシック" pitchFamily="34" charset="-128"/>
                        </a:rPr>
                        <a:t>Each task calls for </a:t>
                      </a:r>
                      <a:r>
                        <a:rPr kumimoji="0" lang="en-US" sz="1400" b="0" i="0" u="none" strike="noStrike" cap="none" normalizeH="0" baseline="0" dirty="0" smtClean="0">
                          <a:ln>
                            <a:noFill/>
                          </a:ln>
                          <a:solidFill>
                            <a:srgbClr val="FF0000"/>
                          </a:solidFill>
                          <a:effectLst/>
                          <a:latin typeface="Calibri" pitchFamily="34" charset="0"/>
                          <a:ea typeface="ＭＳ Ｐゴシック" pitchFamily="34" charset="-128"/>
                        </a:rPr>
                        <a:t>modeling/application in a real-world context or scenario </a:t>
                      </a:r>
                      <a:r>
                        <a:rPr kumimoji="0" lang="en-US" sz="1400" b="0" i="0" u="none" strike="noStrike" cap="none" normalizeH="0" baseline="0" dirty="0" smtClean="0">
                          <a:ln>
                            <a:noFill/>
                          </a:ln>
                          <a:solidFill>
                            <a:schemeClr val="tx1"/>
                          </a:solidFill>
                          <a:effectLst/>
                          <a:latin typeface="Calibri" pitchFamily="34" charset="0"/>
                          <a:ea typeface="ＭＳ Ｐゴシック" pitchFamily="34" charset="-128"/>
                        </a:rPr>
                        <a:t>(MP.4) </a:t>
                      </a:r>
                    </a:p>
                    <a:p>
                      <a:pPr marL="285750" marR="0" lvl="0" indent="-285750" algn="l" defTabSz="898525"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dirty="0" smtClean="0">
                          <a:ln>
                            <a:noFill/>
                          </a:ln>
                          <a:solidFill>
                            <a:schemeClr val="tx1"/>
                          </a:solidFill>
                          <a:effectLst/>
                          <a:latin typeface="Calibri" pitchFamily="34" charset="0"/>
                          <a:ea typeface="ＭＳ Ｐゴシック" pitchFamily="34" charset="-128"/>
                        </a:rPr>
                        <a:t>Can involve other mathematical practice standards</a:t>
                      </a:r>
                    </a:p>
                    <a:p>
                      <a:pPr marL="285750" marR="0" lvl="0" indent="-285750" algn="l" defTabSz="898525"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dirty="0" smtClean="0">
                          <a:ln>
                            <a:noFill/>
                          </a:ln>
                          <a:solidFill>
                            <a:schemeClr val="tx1"/>
                          </a:solidFill>
                          <a:effectLst/>
                          <a:latin typeface="Calibri" pitchFamily="34" charset="0"/>
                          <a:ea typeface="ＭＳ Ｐゴシック" pitchFamily="34" charset="-128"/>
                        </a:rPr>
                        <a:t>May include a mix of machine scored and </a:t>
                      </a:r>
                      <a:r>
                        <a:rPr kumimoji="0" lang="en-US" sz="1400" b="0" i="0" u="none" strike="noStrike" cap="none" normalizeH="0" baseline="0" dirty="0" smtClean="0">
                          <a:ln>
                            <a:noFill/>
                          </a:ln>
                          <a:solidFill>
                            <a:srgbClr val="FF0000"/>
                          </a:solidFill>
                          <a:effectLst/>
                          <a:latin typeface="Calibri" pitchFamily="34" charset="0"/>
                          <a:ea typeface="ＭＳ Ｐゴシック" pitchFamily="34" charset="-128"/>
                        </a:rPr>
                        <a:t>hand scored responses (requires rubric)</a:t>
                      </a:r>
                    </a:p>
                    <a:p>
                      <a:pPr marL="285750" marR="0" lvl="0" indent="-285750" algn="l" defTabSz="898525"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dirty="0" smtClean="0">
                          <a:ln>
                            <a:noFill/>
                          </a:ln>
                          <a:solidFill>
                            <a:schemeClr val="tx1"/>
                          </a:solidFill>
                          <a:effectLst/>
                          <a:latin typeface="Calibri" pitchFamily="34" charset="0"/>
                          <a:ea typeface="ＭＳ Ｐゴシック" pitchFamily="34" charset="-128"/>
                        </a:rPr>
                        <a:t>Included on the </a:t>
                      </a:r>
                      <a:r>
                        <a:rPr kumimoji="0" lang="en-US" sz="1400" b="0" i="0" u="none" strike="noStrike" cap="none" normalizeH="0" baseline="0" dirty="0" smtClean="0">
                          <a:ln>
                            <a:noFill/>
                          </a:ln>
                          <a:solidFill>
                            <a:srgbClr val="FF0000"/>
                          </a:solidFill>
                          <a:effectLst/>
                          <a:latin typeface="Calibri" pitchFamily="34" charset="0"/>
                          <a:ea typeface="ＭＳ Ｐゴシック" pitchFamily="34" charset="-128"/>
                        </a:rPr>
                        <a:t>Performance Based Assessment </a:t>
                      </a:r>
                      <a:r>
                        <a:rPr kumimoji="0" lang="en-US" sz="1400" b="0" i="0" u="none" strike="noStrike" cap="none" normalizeH="0" baseline="0" dirty="0" smtClean="0">
                          <a:ln>
                            <a:noFill/>
                          </a:ln>
                          <a:solidFill>
                            <a:schemeClr val="tx1"/>
                          </a:solidFill>
                          <a:effectLst/>
                          <a:latin typeface="Calibri" pitchFamily="34" charset="0"/>
                          <a:ea typeface="ＭＳ Ｐゴシック" pitchFamily="34" charset="-128"/>
                        </a:rPr>
                        <a:t>component</a:t>
                      </a:r>
                    </a:p>
                    <a:p>
                      <a:pPr marL="285750" marR="0" lvl="0" indent="-285750" algn="l" defTabSz="898525"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dirty="0" smtClean="0">
                          <a:ln>
                            <a:noFill/>
                          </a:ln>
                          <a:solidFill>
                            <a:srgbClr val="FF0000"/>
                          </a:solidFill>
                          <a:effectLst/>
                          <a:latin typeface="Calibri" pitchFamily="34" charset="0"/>
                          <a:ea typeface="ＭＳ Ｐゴシック" pitchFamily="34" charset="-128"/>
                        </a:rPr>
                        <a:t>Sub-claim D</a:t>
                      </a:r>
                    </a:p>
                  </a:txBody>
                  <a:tcPr marL="91438" marR="91438" horzOverflow="overflow">
                    <a:lnL>
                      <a:noFill/>
                    </a:lnL>
                    <a:lnR w="9525" cap="flat" cmpd="sng" algn="ctr">
                      <a:solidFill>
                        <a:srgbClr val="7D60A0"/>
                      </a:solidFill>
                      <a:prstDash val="solid"/>
                      <a:round/>
                      <a:headEnd type="none" w="med" len="med"/>
                      <a:tailEnd type="none" w="med" len="med"/>
                    </a:lnR>
                    <a:lnT w="9525" cap="flat" cmpd="sng" algn="ctr">
                      <a:solidFill>
                        <a:srgbClr val="7D60A0"/>
                      </a:solidFill>
                      <a:prstDash val="solid"/>
                      <a:round/>
                      <a:headEnd type="none" w="med" len="med"/>
                      <a:tailEnd type="none" w="med" len="med"/>
                    </a:lnT>
                    <a:lnB w="9525" cap="flat" cmpd="sng" algn="ctr">
                      <a:solidFill>
                        <a:srgbClr val="7D60A0"/>
                      </a:solidFill>
                      <a:prstDash val="solid"/>
                      <a:round/>
                      <a:headEnd type="none" w="med" len="med"/>
                      <a:tailEnd type="none" w="med" len="med"/>
                    </a:lnB>
                    <a:lnTlToBr>
                      <a:noFill/>
                    </a:lnTlToBr>
                    <a:lnBlToTr>
                      <a:noFill/>
                    </a:lnBlToTr>
                    <a:noFill/>
                  </a:tcPr>
                </a:tc>
              </a:tr>
            </a:tbl>
          </a:graphicData>
        </a:graphic>
      </p:graphicFrame>
      <p:sp>
        <p:nvSpPr>
          <p:cNvPr id="6" name="TextBox 5"/>
          <p:cNvSpPr txBox="1"/>
          <p:nvPr/>
        </p:nvSpPr>
        <p:spPr>
          <a:xfrm>
            <a:off x="0" y="6248400"/>
            <a:ext cx="8212138" cy="261938"/>
          </a:xfrm>
          <a:prstGeom prst="rect">
            <a:avLst/>
          </a:prstGeom>
          <a:noFill/>
        </p:spPr>
        <p:txBody>
          <a:bodyPr>
            <a:spAutoFit/>
          </a:bodyPr>
          <a:lstStyle/>
          <a:p>
            <a:pPr>
              <a:defRPr/>
            </a:pPr>
            <a:r>
              <a:rPr lang="en-US" sz="1050" dirty="0">
                <a:latin typeface="Arial" pitchFamily="34" charset="0"/>
                <a:cs typeface="+mn-cs"/>
              </a:rPr>
              <a:t>For more information see PARCC Task Development ITN Appendix D.  </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0"/>
            <a:ext cx="29448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6"/>
          <p:cNvSpPr txBox="1">
            <a:spLocks/>
          </p:cNvSpPr>
          <p:nvPr/>
        </p:nvSpPr>
        <p:spPr>
          <a:xfrm>
            <a:off x="6618758" y="6555158"/>
            <a:ext cx="2133600" cy="3428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9BA4B8F-8B3F-4B52-9164-AF2CA95F68ED}" type="slidenum">
              <a:rPr lang="en-US" smtClean="0">
                <a:solidFill>
                  <a:prstClr val="black">
                    <a:tint val="75000"/>
                  </a:prstClr>
                </a:solidFill>
              </a:rPr>
              <a:pPr algn="r"/>
              <a:t>7</a:t>
            </a:fld>
            <a:endParaRPr lang="en-US" dirty="0">
              <a:solidFill>
                <a:prstClr val="black">
                  <a:tint val="75000"/>
                </a:prstClr>
              </a:solidFill>
            </a:endParaRPr>
          </a:p>
        </p:txBody>
      </p:sp>
    </p:spTree>
    <p:extLst>
      <p:ext uri="{BB962C8B-B14F-4D97-AF65-F5344CB8AC3E}">
        <p14:creationId xmlns:p14="http://schemas.microsoft.com/office/powerpoint/2010/main" val="157038578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152400"/>
            <a:ext cx="9144000" cy="1219200"/>
          </a:xfrm>
          <a:prstGeom prst="rect">
            <a:avLst/>
          </a:prstGeom>
        </p:spPr>
        <p:txBody>
          <a:bodyPr/>
          <a:lstStyle/>
          <a:p>
            <a:r>
              <a:rPr lang="en-US" sz="3200" dirty="0" smtClean="0">
                <a:solidFill>
                  <a:schemeClr val="bg1"/>
                </a:solidFill>
                <a:latin typeface="Chalkduster"/>
              </a:rPr>
              <a:t>Terminology Connections</a:t>
            </a:r>
            <a:r>
              <a:rPr lang="en-US" dirty="0" smtClean="0"/>
              <a:t>	</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028186903"/>
              </p:ext>
            </p:extLst>
          </p:nvPr>
        </p:nvGraphicFramePr>
        <p:xfrm>
          <a:off x="762000" y="2209800"/>
          <a:ext cx="7467600" cy="2337670"/>
        </p:xfrm>
        <a:graphic>
          <a:graphicData uri="http://schemas.openxmlformats.org/drawingml/2006/table">
            <a:tbl>
              <a:tblPr firstRow="1" bandRow="1">
                <a:tableStyleId>{5C22544A-7EE6-4342-B048-85BDC9FD1C3A}</a:tableStyleId>
              </a:tblPr>
              <a:tblGrid>
                <a:gridCol w="1371600"/>
                <a:gridCol w="2133600"/>
                <a:gridCol w="3962400"/>
              </a:tblGrid>
              <a:tr h="665915">
                <a:tc>
                  <a:txBody>
                    <a:bodyPr/>
                    <a:lstStyle/>
                    <a:p>
                      <a:pPr algn="ctr"/>
                      <a:r>
                        <a:rPr lang="en-US" dirty="0" smtClean="0"/>
                        <a:t>Task Type</a:t>
                      </a:r>
                      <a:endParaRPr lang="en-US" dirty="0"/>
                    </a:p>
                  </a:txBody>
                  <a:tcPr>
                    <a:solidFill>
                      <a:srgbClr val="319A9C"/>
                    </a:solidFill>
                  </a:tcPr>
                </a:tc>
                <a:tc>
                  <a:txBody>
                    <a:bodyPr/>
                    <a:lstStyle/>
                    <a:p>
                      <a:pPr algn="ctr"/>
                      <a:r>
                        <a:rPr lang="en-US" dirty="0" smtClean="0"/>
                        <a:t>Sub-Claim(s)</a:t>
                      </a:r>
                      <a:endParaRPr lang="en-US" dirty="0"/>
                    </a:p>
                  </a:txBody>
                  <a:tcPr>
                    <a:solidFill>
                      <a:srgbClr val="319A9C"/>
                    </a:solidFill>
                  </a:tcPr>
                </a:tc>
                <a:tc>
                  <a:txBody>
                    <a:bodyPr/>
                    <a:lstStyle/>
                    <a:p>
                      <a:pPr algn="ctr"/>
                      <a:r>
                        <a:rPr lang="en-US" dirty="0" smtClean="0"/>
                        <a:t>Focus</a:t>
                      </a:r>
                      <a:endParaRPr lang="en-US" dirty="0"/>
                    </a:p>
                  </a:txBody>
                  <a:tcPr>
                    <a:solidFill>
                      <a:srgbClr val="319A9C"/>
                    </a:solidFill>
                  </a:tcPr>
                </a:tc>
              </a:tr>
              <a:tr h="589554">
                <a:tc>
                  <a:txBody>
                    <a:bodyPr/>
                    <a:lstStyle/>
                    <a:p>
                      <a:pPr algn="ctr"/>
                      <a:r>
                        <a:rPr lang="en-US" dirty="0" smtClean="0"/>
                        <a:t>Type</a:t>
                      </a:r>
                      <a:r>
                        <a:rPr lang="en-US" baseline="0" dirty="0" smtClean="0"/>
                        <a:t> I</a:t>
                      </a:r>
                      <a:endParaRPr lang="en-US" dirty="0"/>
                    </a:p>
                  </a:txBody>
                  <a:tcPr/>
                </a:tc>
                <a:tc>
                  <a:txBody>
                    <a:bodyPr/>
                    <a:lstStyle/>
                    <a:p>
                      <a:pPr algn="ctr"/>
                      <a:r>
                        <a:rPr lang="en-US" dirty="0" smtClean="0"/>
                        <a:t>A, B, E</a:t>
                      </a:r>
                      <a:endParaRPr lang="en-US" dirty="0"/>
                    </a:p>
                  </a:txBody>
                  <a:tcPr/>
                </a:tc>
                <a:tc>
                  <a:txBody>
                    <a:bodyPr/>
                    <a:lstStyle/>
                    <a:p>
                      <a:pPr marL="0" marR="0" indent="0" algn="l" defTabSz="898796" rtl="0" eaLnBrk="1" fontAlgn="auto" latinLnBrk="0" hangingPunct="1">
                        <a:lnSpc>
                          <a:spcPct val="100000"/>
                        </a:lnSpc>
                        <a:spcBef>
                          <a:spcPts val="0"/>
                        </a:spcBef>
                        <a:spcAft>
                          <a:spcPts val="0"/>
                        </a:spcAft>
                        <a:buClrTx/>
                        <a:buSzTx/>
                        <a:buFontTx/>
                        <a:buNone/>
                        <a:tabLst/>
                        <a:defRPr/>
                      </a:pPr>
                      <a:r>
                        <a:rPr lang="en-US" dirty="0" smtClean="0"/>
                        <a:t>Conceptual Understanding</a:t>
                      </a:r>
                      <a:r>
                        <a:rPr lang="en-US" baseline="0" dirty="0" smtClean="0"/>
                        <a:t>, Fluency, Application</a:t>
                      </a:r>
                      <a:endParaRPr lang="en-US" dirty="0"/>
                    </a:p>
                  </a:txBody>
                  <a:tcPr/>
                </a:tc>
              </a:tr>
              <a:tr h="364617">
                <a:tc>
                  <a:txBody>
                    <a:bodyPr/>
                    <a:lstStyle/>
                    <a:p>
                      <a:pPr algn="ctr"/>
                      <a:r>
                        <a:rPr lang="en-US" dirty="0" smtClean="0"/>
                        <a:t>Type II</a:t>
                      </a:r>
                      <a:endParaRPr lang="en-US" dirty="0"/>
                    </a:p>
                  </a:txBody>
                  <a:tcPr/>
                </a:tc>
                <a:tc>
                  <a:txBody>
                    <a:bodyPr/>
                    <a:lstStyle/>
                    <a:p>
                      <a:pPr algn="ctr"/>
                      <a:r>
                        <a:rPr lang="en-US" dirty="0" smtClean="0"/>
                        <a:t>C</a:t>
                      </a:r>
                      <a:endParaRPr lang="en-US" dirty="0"/>
                    </a:p>
                  </a:txBody>
                  <a:tcPr/>
                </a:tc>
                <a:tc>
                  <a:txBody>
                    <a:bodyPr/>
                    <a:lstStyle/>
                    <a:p>
                      <a:pPr algn="l"/>
                      <a:r>
                        <a:rPr lang="en-US" dirty="0" smtClean="0"/>
                        <a:t>Reasoning</a:t>
                      </a:r>
                      <a:endParaRPr lang="en-US" dirty="0"/>
                    </a:p>
                  </a:txBody>
                  <a:tcPr/>
                </a:tc>
              </a:tr>
              <a:tr h="665915">
                <a:tc>
                  <a:txBody>
                    <a:bodyPr/>
                    <a:lstStyle/>
                    <a:p>
                      <a:pPr algn="ctr"/>
                      <a:r>
                        <a:rPr lang="en-US" dirty="0" smtClean="0"/>
                        <a:t>Type III</a:t>
                      </a:r>
                      <a:endParaRPr lang="en-US" dirty="0"/>
                    </a:p>
                  </a:txBody>
                  <a:tcPr/>
                </a:tc>
                <a:tc>
                  <a:txBody>
                    <a:bodyPr/>
                    <a:lstStyle/>
                    <a:p>
                      <a:pPr algn="ctr"/>
                      <a:r>
                        <a:rPr lang="en-US" dirty="0" smtClean="0"/>
                        <a:t>D</a:t>
                      </a:r>
                      <a:endParaRPr lang="en-US" dirty="0"/>
                    </a:p>
                  </a:txBody>
                  <a:tcPr/>
                </a:tc>
                <a:tc>
                  <a:txBody>
                    <a:bodyPr/>
                    <a:lstStyle/>
                    <a:p>
                      <a:pPr algn="l"/>
                      <a:r>
                        <a:rPr lang="en-US" dirty="0" smtClean="0"/>
                        <a:t>Modeling</a:t>
                      </a:r>
                      <a:endParaRPr lang="en-US" dirty="0"/>
                    </a:p>
                  </a:txBody>
                  <a:tcPr/>
                </a:tc>
              </a:tr>
            </a:tbl>
          </a:graphicData>
        </a:graphic>
      </p:graphicFrame>
      <p:sp>
        <p:nvSpPr>
          <p:cNvPr id="8" name="Slide Number Placeholder 6"/>
          <p:cNvSpPr txBox="1">
            <a:spLocks/>
          </p:cNvSpPr>
          <p:nvPr/>
        </p:nvSpPr>
        <p:spPr>
          <a:xfrm>
            <a:off x="6618758" y="6555158"/>
            <a:ext cx="2133600" cy="3428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9BA4B8F-8B3F-4B52-9164-AF2CA95F68ED}" type="slidenum">
              <a:rPr lang="en-US" smtClean="0">
                <a:solidFill>
                  <a:prstClr val="black">
                    <a:tint val="75000"/>
                  </a:prstClr>
                </a:solidFill>
              </a:rPr>
              <a:pPr algn="r"/>
              <a:t>8</a:t>
            </a:fld>
            <a:endParaRPr lang="en-US" dirty="0">
              <a:solidFill>
                <a:prstClr val="black">
                  <a:tint val="75000"/>
                </a:prstClr>
              </a:solidFill>
            </a:endParaRPr>
          </a:p>
        </p:txBody>
      </p:sp>
    </p:spTree>
    <p:extLst>
      <p:ext uri="{BB962C8B-B14F-4D97-AF65-F5344CB8AC3E}">
        <p14:creationId xmlns:p14="http://schemas.microsoft.com/office/powerpoint/2010/main" val="60654985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13477999"/>
              </p:ext>
            </p:extLst>
          </p:nvPr>
        </p:nvGraphicFramePr>
        <p:xfrm>
          <a:off x="510806" y="1286201"/>
          <a:ext cx="8077200" cy="4839595"/>
        </p:xfrm>
        <a:graphic>
          <a:graphicData uri="http://schemas.openxmlformats.org/drawingml/2006/table">
            <a:tbl>
              <a:tblPr firstRow="1" bandRow="1">
                <a:tableStyleId>{17292A2E-F333-43FB-9621-5CBBE7FDCDCB}</a:tableStyleId>
              </a:tblPr>
              <a:tblGrid>
                <a:gridCol w="2692400"/>
                <a:gridCol w="2692400"/>
                <a:gridCol w="2692400"/>
              </a:tblGrid>
              <a:tr h="4839595">
                <a:tc>
                  <a:txBody>
                    <a:bodyPr/>
                    <a:lstStyle/>
                    <a:p>
                      <a:r>
                        <a:rPr lang="en-US" sz="2800" b="1" i="0" baseline="0" dirty="0" smtClean="0"/>
                        <a:t>Concepts, skills and procedures</a:t>
                      </a:r>
                    </a:p>
                    <a:p>
                      <a:endParaRPr lang="en-US" sz="2800" b="1" i="0" baseline="0" dirty="0" smtClean="0">
                        <a:solidFill>
                          <a:srgbClr val="FF0000"/>
                        </a:solidFill>
                      </a:endParaRPr>
                    </a:p>
                  </a:txBody>
                  <a:tcPr marL="91444" marR="91444">
                    <a:lnR w="12700" cap="flat" cmpd="sng" algn="ctr">
                      <a:solidFill>
                        <a:prstClr val="white"/>
                      </a:solidFill>
                      <a:prstDash val="solid"/>
                      <a:round/>
                      <a:headEnd type="none" w="med" len="med"/>
                      <a:tailEnd type="none" w="med" len="med"/>
                    </a:lnR>
                    <a:solidFill>
                      <a:srgbClr val="13A2B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i="0" baseline="0" dirty="0" smtClean="0"/>
                        <a:t>Mathematical reasoning  </a:t>
                      </a:r>
                      <a:endParaRPr lang="en-US" sz="1800" b="1" i="0" baseline="0" dirty="0" smtClean="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mn-lt"/>
                        <a:ea typeface="+mn-ea"/>
                        <a:cs typeface="+mn-cs"/>
                      </a:endParaRPr>
                    </a:p>
                    <a:p>
                      <a:endParaRPr lang="en-US" sz="1800" b="0" i="0" baseline="0" dirty="0" smtClean="0">
                        <a:solidFill>
                          <a:srgbClr val="FF0000"/>
                        </a:solidFill>
                      </a:endParaRPr>
                    </a:p>
                  </a:txBody>
                  <a:tcPr marL="91444" marR="91444">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solidFill>
                      <a:srgbClr val="8F22B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i="0" dirty="0" smtClean="0"/>
                        <a:t>Model</a:t>
                      </a:r>
                      <a:r>
                        <a:rPr lang="en-US" sz="2400" b="1" i="0" baseline="0" dirty="0" smtClean="0"/>
                        <a:t> and apply what they know to solve problems</a:t>
                      </a:r>
                    </a:p>
                  </a:txBody>
                  <a:tcPr marL="91444" marR="91444">
                    <a:lnL w="12700" cap="flat" cmpd="sng" algn="ctr">
                      <a:solidFill>
                        <a:prstClr val="white"/>
                      </a:solidFill>
                      <a:prstDash val="solid"/>
                      <a:round/>
                      <a:headEnd type="none" w="med" len="med"/>
                      <a:tailEnd type="none" w="med" len="med"/>
                    </a:lnL>
                    <a:solidFill>
                      <a:srgbClr val="7D9FC9"/>
                    </a:solidFill>
                  </a:tcPr>
                </a:tc>
              </a:tr>
            </a:tbl>
          </a:graphicData>
        </a:graphic>
      </p:graphicFrame>
      <p:sp>
        <p:nvSpPr>
          <p:cNvPr id="18" name="Title 1"/>
          <p:cNvSpPr>
            <a:spLocks noGrp="1"/>
          </p:cNvSpPr>
          <p:nvPr>
            <p:ph type="title"/>
          </p:nvPr>
        </p:nvSpPr>
        <p:spPr bwMode="auto">
          <a:xfrm>
            <a:off x="0" y="-10510"/>
            <a:ext cx="9172903"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a:bodyPr>
          <a:lstStyle/>
          <a:p>
            <a:pPr marL="168275"/>
            <a:r>
              <a:rPr lang="en-US" sz="3200" dirty="0" smtClean="0"/>
              <a:t>Three Types of Math </a:t>
            </a:r>
            <a:r>
              <a:rPr lang="en-US" sz="3200" dirty="0"/>
              <a:t>T</a:t>
            </a:r>
            <a:r>
              <a:rPr lang="en-US" sz="3200" dirty="0" smtClean="0"/>
              <a:t>asks</a:t>
            </a:r>
            <a:endParaRPr lang="en-US" sz="3200" b="1" dirty="0"/>
          </a:p>
        </p:txBody>
      </p:sp>
      <p:sp>
        <p:nvSpPr>
          <p:cNvPr id="20" name="Slide Number Placeholder 6"/>
          <p:cNvSpPr txBox="1">
            <a:spLocks/>
          </p:cNvSpPr>
          <p:nvPr/>
        </p:nvSpPr>
        <p:spPr>
          <a:xfrm>
            <a:off x="6618758" y="6555158"/>
            <a:ext cx="2133600" cy="3428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9BA4B8F-8B3F-4B52-9164-AF2CA95F68ED}" type="slidenum">
              <a:rPr lang="en-US" smtClean="0">
                <a:solidFill>
                  <a:prstClr val="black">
                    <a:tint val="75000"/>
                  </a:prstClr>
                </a:solidFill>
              </a:rPr>
              <a:pPr algn="r"/>
              <a:t>9</a:t>
            </a:fld>
            <a:endParaRPr lang="en-US" dirty="0">
              <a:solidFill>
                <a:prstClr val="black">
                  <a:tint val="75000"/>
                </a:prstClr>
              </a:solidFill>
            </a:endParaRPr>
          </a:p>
        </p:txBody>
      </p:sp>
    </p:spTree>
    <p:extLst>
      <p:ext uri="{BB962C8B-B14F-4D97-AF65-F5344CB8AC3E}">
        <p14:creationId xmlns:p14="http://schemas.microsoft.com/office/powerpoint/2010/main" val="348532954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5_Louisiana Belie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5000"/>
            <a:lumOff val="35000"/>
          </a:schemeClr>
        </a:solidFill>
        <a:ln>
          <a:noFill/>
        </a:ln>
        <a:effectLst/>
      </a:spPr>
      <a:bodyPr vert="horz" wrap="square" lIns="45714" tIns="49315" rIns="45714" bIns="49315" rtlCol="0" anchor="ctr" anchorCtr="0">
        <a:noAutofit/>
      </a:bodyPr>
      <a:lstStyle>
        <a:defPPr algn="ctr">
          <a:lnSpc>
            <a:spcPct val="90000"/>
          </a:lnSpc>
          <a:spcBef>
            <a:spcPct val="0"/>
          </a:spcBef>
          <a:defRPr b="1" dirty="0" smtClean="0">
            <a:solidFill>
              <a:schemeClr val="bg1"/>
            </a:solidFill>
            <a:latin typeface="Calibri" pitchFamily="34" charset="0"/>
            <a:cs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PARCC Design Slides for Power Points</Template>
  <TotalTime>4427</TotalTime>
  <Words>2997</Words>
  <Application>Microsoft Office PowerPoint</Application>
  <PresentationFormat>On-screen Show (4:3)</PresentationFormat>
  <Paragraphs>417</Paragraphs>
  <Slides>38</Slides>
  <Notes>38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15_Louisiana Believes</vt:lpstr>
      <vt:lpstr>PowerPoint Presentation</vt:lpstr>
      <vt:lpstr>Agenda</vt:lpstr>
      <vt:lpstr>Agenda</vt:lpstr>
      <vt:lpstr>Evidence-Centered Design (ECD)</vt:lpstr>
      <vt:lpstr>PowerPoint Presentation</vt:lpstr>
      <vt:lpstr>Model Content Frameworks Grade 6 Content Emphases</vt:lpstr>
      <vt:lpstr>Overview of PARCC Mathematics Task Types</vt:lpstr>
      <vt:lpstr>Terminology Connections </vt:lpstr>
      <vt:lpstr>Three Types of Math Tasks</vt:lpstr>
      <vt:lpstr>Three Types of Math Tasks</vt:lpstr>
      <vt:lpstr>Agenda</vt:lpstr>
      <vt:lpstr>What are Mathematics Evidence Statement Tables and Why are They Needed?</vt:lpstr>
      <vt:lpstr>Agenda</vt:lpstr>
      <vt:lpstr>PARCC Blueprints</vt:lpstr>
      <vt:lpstr>Evidence Table</vt:lpstr>
      <vt:lpstr>Evidence Table</vt:lpstr>
      <vt:lpstr>Agenda</vt:lpstr>
      <vt:lpstr>Of What Benefit to Teachers Are Evidence Statements?</vt:lpstr>
      <vt:lpstr>Agenda</vt:lpstr>
      <vt:lpstr>PowerPoint Presentation</vt:lpstr>
      <vt:lpstr>PowerPoint Presentation</vt:lpstr>
      <vt:lpstr>Evidence Statements Derived from Exact Standards</vt:lpstr>
      <vt:lpstr>Evidence Statements Derived from Exact Standards</vt:lpstr>
      <vt:lpstr>A Closer Look at Evidence Statements  and Clarifications</vt:lpstr>
      <vt:lpstr>Integrative Evidence Statements</vt:lpstr>
      <vt:lpstr>Integrative Evidence Statements</vt:lpstr>
      <vt:lpstr>PowerPoint Presentation</vt:lpstr>
      <vt:lpstr>PowerPoint Presentation</vt:lpstr>
      <vt:lpstr>PowerPoint Presentation</vt:lpstr>
      <vt:lpstr>PowerPoint Presentation</vt:lpstr>
      <vt:lpstr>Sub-claims C and D Evidence Statements</vt:lpstr>
      <vt:lpstr>PowerPoint Presentation</vt:lpstr>
      <vt:lpstr>Agenda</vt:lpstr>
      <vt:lpstr>Three Types of Math Tasks</vt:lpstr>
      <vt:lpstr>Pythagorean Theorem Task Analysis</vt:lpstr>
      <vt:lpstr>A Closer Look at Evidence Statements for  Sub-claims C and D</vt:lpstr>
      <vt:lpstr>PowerPoint Presentation</vt:lpstr>
      <vt:lpstr>Learn More About PARCC</vt:lpstr>
    </vt:vector>
  </TitlesOfParts>
  <Company>Achieve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 Tables</dc:title>
  <dc:creator>newsig</dc:creator>
  <cp:lastModifiedBy>Carolyn Sessions</cp:lastModifiedBy>
  <cp:revision>345</cp:revision>
  <cp:lastPrinted>2014-05-13T01:27:02Z</cp:lastPrinted>
  <dcterms:created xsi:type="dcterms:W3CDTF">2012-05-21T00:29:34Z</dcterms:created>
  <dcterms:modified xsi:type="dcterms:W3CDTF">2014-06-08T02:49:11Z</dcterms:modified>
</cp:coreProperties>
</file>