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  <p:sldMasterId id="2147483661" r:id="rId2"/>
  </p:sldMasterIdLst>
  <p:notesMasterIdLst>
    <p:notesMasterId r:id="rId22"/>
  </p:notesMasterIdLst>
  <p:sldIdLst>
    <p:sldId id="257" r:id="rId3"/>
    <p:sldId id="397" r:id="rId4"/>
    <p:sldId id="399" r:id="rId5"/>
    <p:sldId id="426" r:id="rId6"/>
    <p:sldId id="404" r:id="rId7"/>
    <p:sldId id="406" r:id="rId8"/>
    <p:sldId id="407" r:id="rId9"/>
    <p:sldId id="429" r:id="rId10"/>
    <p:sldId id="430" r:id="rId11"/>
    <p:sldId id="431" r:id="rId12"/>
    <p:sldId id="427" r:id="rId13"/>
    <p:sldId id="403" r:id="rId14"/>
    <p:sldId id="418" r:id="rId15"/>
    <p:sldId id="432" r:id="rId16"/>
    <p:sldId id="433" r:id="rId17"/>
    <p:sldId id="434" r:id="rId18"/>
    <p:sldId id="417" r:id="rId19"/>
    <p:sldId id="428" r:id="rId20"/>
    <p:sldId id="425" r:id="rId21"/>
  </p:sldIdLst>
  <p:sldSz cx="9144000" cy="6858000" type="screen4x3"/>
  <p:notesSz cx="7019925" cy="930592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hitney" initials="W" lastIdx="9" clrIdx="0"/>
  <p:cmAuthor id="1" name="Rebecca Kockler" initials="RK" lastIdx="9" clrIdx="1"/>
  <p:cmAuthor id="2" name="Whitney Whealdon" initials="WW" lastIdx="1" clrIdx="2"/>
  <p:cmAuthor id="3" name="Michelle McAdams" initials="MM" lastIdx="7" clrIdx="3"/>
  <p:cmAuthor id="4" name="deleteme2" initials="d" lastIdx="2" clrIdx="4"/>
  <p:cmAuthor id="5" name="Jessica Baghian" initials="" lastIdx="1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383"/>
    <a:srgbClr val="6D6F77"/>
    <a:srgbClr val="2ABDBA"/>
    <a:srgbClr val="FFCC99"/>
    <a:srgbClr val="DAE57E"/>
    <a:srgbClr val="E7EBF5"/>
    <a:srgbClr val="C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0653" autoAdjust="0"/>
  </p:normalViewPr>
  <p:slideViewPr>
    <p:cSldViewPr>
      <p:cViewPr>
        <p:scale>
          <a:sx n="80" d="100"/>
          <a:sy n="80" d="100"/>
        </p:scale>
        <p:origin x="-1716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166" y="-34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FC773-7FBC-4B1A-99EA-0CE4703C5DC6}" type="doc">
      <dgm:prSet loTypeId="urn:microsoft.com/office/officeart/2005/8/layout/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9DDEB8-B7C8-4049-8E66-E2DF2854A137}">
      <dgm:prSet phldrT="[Text]"/>
      <dgm:spPr/>
      <dgm:t>
        <a:bodyPr/>
        <a:lstStyle/>
        <a:p>
          <a:r>
            <a:rPr lang="en-US" dirty="0" smtClean="0"/>
            <a:t>2012-13:</a:t>
          </a:r>
          <a:endParaRPr lang="en-US" dirty="0"/>
        </a:p>
      </dgm:t>
    </dgm:pt>
    <dgm:pt modelId="{9EE2D25D-940E-40FB-A038-EB7708748E25}" type="parTrans" cxnId="{055751DF-ED73-4644-8B1E-0784648AAAB2}">
      <dgm:prSet/>
      <dgm:spPr/>
      <dgm:t>
        <a:bodyPr/>
        <a:lstStyle/>
        <a:p>
          <a:endParaRPr lang="en-US"/>
        </a:p>
      </dgm:t>
    </dgm:pt>
    <dgm:pt modelId="{EC82C794-9D78-4801-A6B5-45750C6C3BDA}" type="sibTrans" cxnId="{055751DF-ED73-4644-8B1E-0784648AAAB2}">
      <dgm:prSet/>
      <dgm:spPr/>
      <dgm:t>
        <a:bodyPr/>
        <a:lstStyle/>
        <a:p>
          <a:endParaRPr lang="en-US"/>
        </a:p>
      </dgm:t>
    </dgm:pt>
    <dgm:pt modelId="{C016183F-349F-4A38-A5F9-C49BBA235027}">
      <dgm:prSet/>
      <dgm:spPr/>
      <dgm:t>
        <a:bodyPr/>
        <a:lstStyle/>
        <a:p>
          <a:r>
            <a:rPr lang="en-US" dirty="0" smtClean="0"/>
            <a:t>Added new text-based writing prompts at all grades to focus on finding and incorporating evidence </a:t>
          </a:r>
          <a:endParaRPr lang="en-US" dirty="0"/>
        </a:p>
      </dgm:t>
    </dgm:pt>
    <dgm:pt modelId="{7F822C3F-5BF4-4600-9CE9-0B92E8DC14A5}" type="parTrans" cxnId="{DC27D362-632F-4CA2-B9F5-78FAB2D911CA}">
      <dgm:prSet/>
      <dgm:spPr/>
      <dgm:t>
        <a:bodyPr/>
        <a:lstStyle/>
        <a:p>
          <a:endParaRPr lang="en-US"/>
        </a:p>
      </dgm:t>
    </dgm:pt>
    <dgm:pt modelId="{B6E13A6C-DA4D-4D26-88EE-77FAE9B5A279}" type="sibTrans" cxnId="{DC27D362-632F-4CA2-B9F5-78FAB2D911CA}">
      <dgm:prSet/>
      <dgm:spPr/>
      <dgm:t>
        <a:bodyPr/>
        <a:lstStyle/>
        <a:p>
          <a:endParaRPr lang="en-US"/>
        </a:p>
      </dgm:t>
    </dgm:pt>
    <dgm:pt modelId="{9111D97D-CD3F-4141-B74A-9A7B8BDF9A6C}">
      <dgm:prSet/>
      <dgm:spPr/>
      <dgm:t>
        <a:bodyPr/>
        <a:lstStyle/>
        <a:p>
          <a:r>
            <a:rPr lang="en-US" dirty="0" smtClean="0"/>
            <a:t>Focused content on only transitional GLEs/benchmarks related to Common Core State Standards (CCSS)</a:t>
          </a:r>
          <a:endParaRPr lang="en-US" dirty="0"/>
        </a:p>
      </dgm:t>
    </dgm:pt>
    <dgm:pt modelId="{EC5C4ACD-AF0E-411B-9011-D82621AD5DE2}" type="parTrans" cxnId="{6C2473F7-8E4A-43C4-A523-4325AEE5243F}">
      <dgm:prSet/>
      <dgm:spPr/>
      <dgm:t>
        <a:bodyPr/>
        <a:lstStyle/>
        <a:p>
          <a:endParaRPr lang="en-US"/>
        </a:p>
      </dgm:t>
    </dgm:pt>
    <dgm:pt modelId="{0F453B14-3896-4AEA-B0E3-C335CC24A120}" type="sibTrans" cxnId="{6C2473F7-8E4A-43C4-A523-4325AEE5243F}">
      <dgm:prSet/>
      <dgm:spPr/>
      <dgm:t>
        <a:bodyPr/>
        <a:lstStyle/>
        <a:p>
          <a:endParaRPr lang="en-US"/>
        </a:p>
      </dgm:t>
    </dgm:pt>
    <dgm:pt modelId="{83CCB496-ADCB-4EC5-B434-11962B1CB88A}">
      <dgm:prSet/>
      <dgm:spPr/>
      <dgm:t>
        <a:bodyPr/>
        <a:lstStyle/>
        <a:p>
          <a:r>
            <a:rPr lang="en-US" dirty="0" smtClean="0"/>
            <a:t>2013-14:  </a:t>
          </a:r>
        </a:p>
      </dgm:t>
    </dgm:pt>
    <dgm:pt modelId="{DF6C86F3-1AF6-4E39-9A10-0334E4B46FFC}" type="parTrans" cxnId="{44443797-2172-4FAB-9648-FDEF111D21DC}">
      <dgm:prSet/>
      <dgm:spPr/>
      <dgm:t>
        <a:bodyPr/>
        <a:lstStyle/>
        <a:p>
          <a:endParaRPr lang="en-US"/>
        </a:p>
      </dgm:t>
    </dgm:pt>
    <dgm:pt modelId="{9B514E12-B8B8-46E5-9B76-BB35DCF089B2}" type="sibTrans" cxnId="{44443797-2172-4FAB-9648-FDEF111D21DC}">
      <dgm:prSet/>
      <dgm:spPr/>
      <dgm:t>
        <a:bodyPr/>
        <a:lstStyle/>
        <a:p>
          <a:endParaRPr lang="en-US"/>
        </a:p>
      </dgm:t>
    </dgm:pt>
    <dgm:pt modelId="{9F67D618-9D30-4EAE-A60F-CAE7D2DBD8A6}">
      <dgm:prSet/>
      <dgm:spPr/>
      <dgm:t>
        <a:bodyPr/>
        <a:lstStyle/>
        <a:p>
          <a:r>
            <a:rPr lang="en-US" dirty="0" smtClean="0"/>
            <a:t>Aligned items to content of </a:t>
          </a:r>
          <a:r>
            <a:rPr lang="en-US" dirty="0" smtClean="0"/>
            <a:t>CCSS </a:t>
          </a:r>
          <a:r>
            <a:rPr lang="en-US" dirty="0" smtClean="0"/>
            <a:t>only </a:t>
          </a:r>
          <a:endParaRPr lang="en-US" dirty="0"/>
        </a:p>
      </dgm:t>
    </dgm:pt>
    <dgm:pt modelId="{0680F861-08CD-49E7-BD83-8A8FF792470D}" type="parTrans" cxnId="{69BF26D0-0665-41B8-96AC-81D1D4C7B881}">
      <dgm:prSet/>
      <dgm:spPr/>
      <dgm:t>
        <a:bodyPr/>
        <a:lstStyle/>
        <a:p>
          <a:endParaRPr lang="en-US"/>
        </a:p>
      </dgm:t>
    </dgm:pt>
    <dgm:pt modelId="{3CB249FC-DAF4-430A-9E35-93F86DC110BD}" type="sibTrans" cxnId="{69BF26D0-0665-41B8-96AC-81D1D4C7B881}">
      <dgm:prSet/>
      <dgm:spPr/>
      <dgm:t>
        <a:bodyPr/>
        <a:lstStyle/>
        <a:p>
          <a:endParaRPr lang="en-US"/>
        </a:p>
      </dgm:t>
    </dgm:pt>
    <dgm:pt modelId="{ECCCFAB9-15D1-4582-97F4-27842327DA16}">
      <dgm:prSet/>
      <dgm:spPr/>
      <dgm:t>
        <a:bodyPr/>
        <a:lstStyle/>
        <a:p>
          <a:r>
            <a:rPr lang="en-US" dirty="0" smtClean="0"/>
            <a:t>2014-15:</a:t>
          </a:r>
        </a:p>
      </dgm:t>
    </dgm:pt>
    <dgm:pt modelId="{BA76DC30-7FC3-4D1E-B0B8-66704BD79F5C}" type="parTrans" cxnId="{07242B2F-BCF6-4645-B3AE-E392E50CE432}">
      <dgm:prSet/>
      <dgm:spPr/>
      <dgm:t>
        <a:bodyPr/>
        <a:lstStyle/>
        <a:p>
          <a:endParaRPr lang="en-US"/>
        </a:p>
      </dgm:t>
    </dgm:pt>
    <dgm:pt modelId="{F64017BE-0C1D-4195-9C05-A9508C67E55E}" type="sibTrans" cxnId="{07242B2F-BCF6-4645-B3AE-E392E50CE432}">
      <dgm:prSet/>
      <dgm:spPr/>
      <dgm:t>
        <a:bodyPr/>
        <a:lstStyle/>
        <a:p>
          <a:endParaRPr lang="en-US"/>
        </a:p>
      </dgm:t>
    </dgm:pt>
    <dgm:pt modelId="{EE3E658D-BA3F-4DBD-8B4A-FBD62F55D7A1}">
      <dgm:prSet/>
      <dgm:spPr/>
      <dgm:t>
        <a:bodyPr/>
        <a:lstStyle/>
        <a:p>
          <a:r>
            <a:rPr lang="en-US" dirty="0" smtClean="0"/>
            <a:t>Fully aligned to CCSS </a:t>
          </a:r>
        </a:p>
      </dgm:t>
    </dgm:pt>
    <dgm:pt modelId="{74EF4E5E-201B-41D9-9ECB-56AE7709E8AC}" type="parTrans" cxnId="{1D160A22-96E3-47E2-88F7-95AADDD4D768}">
      <dgm:prSet/>
      <dgm:spPr/>
      <dgm:t>
        <a:bodyPr/>
        <a:lstStyle/>
        <a:p>
          <a:endParaRPr lang="en-US"/>
        </a:p>
      </dgm:t>
    </dgm:pt>
    <dgm:pt modelId="{04B78AB3-5973-4C27-BC6D-B35AE859EF8A}" type="sibTrans" cxnId="{1D160A22-96E3-47E2-88F7-95AADDD4D768}">
      <dgm:prSet/>
      <dgm:spPr/>
      <dgm:t>
        <a:bodyPr/>
        <a:lstStyle/>
        <a:p>
          <a:endParaRPr lang="en-US"/>
        </a:p>
      </dgm:t>
    </dgm:pt>
    <dgm:pt modelId="{37498A01-AE26-484A-B73F-90EDAF271837}">
      <dgm:prSet/>
      <dgm:spPr/>
      <dgm:t>
        <a:bodyPr/>
        <a:lstStyle/>
        <a:p>
          <a:r>
            <a:rPr lang="en-US" dirty="0" smtClean="0"/>
            <a:t>Two components, PBA and EOY</a:t>
          </a:r>
          <a:endParaRPr lang="en-US" dirty="0" smtClean="0"/>
        </a:p>
      </dgm:t>
    </dgm:pt>
    <dgm:pt modelId="{15964FE0-3804-4178-877B-A63136E380E6}" type="parTrans" cxnId="{0ECBA399-F7D7-4766-A5F9-E45CB319C658}">
      <dgm:prSet/>
      <dgm:spPr/>
      <dgm:t>
        <a:bodyPr/>
        <a:lstStyle/>
        <a:p>
          <a:endParaRPr lang="en-US"/>
        </a:p>
      </dgm:t>
    </dgm:pt>
    <dgm:pt modelId="{8DCBF54C-6CA5-480B-B158-58CDA958F524}" type="sibTrans" cxnId="{0ECBA399-F7D7-4766-A5F9-E45CB319C658}">
      <dgm:prSet/>
      <dgm:spPr/>
      <dgm:t>
        <a:bodyPr/>
        <a:lstStyle/>
        <a:p>
          <a:endParaRPr lang="en-US"/>
        </a:p>
      </dgm:t>
    </dgm:pt>
    <dgm:pt modelId="{45187DF2-2BC4-41AC-9F33-032A4EC64FD3}">
      <dgm:prSet/>
      <dgm:spPr/>
      <dgm:t>
        <a:bodyPr/>
        <a:lstStyle/>
        <a:p>
          <a:r>
            <a:rPr lang="en-US" dirty="0" smtClean="0"/>
            <a:t>All authentic texts (range of complexities)</a:t>
          </a:r>
        </a:p>
      </dgm:t>
    </dgm:pt>
    <dgm:pt modelId="{07FDA4CF-5BCA-4223-9CAB-4D188E17FF2E}" type="parTrans" cxnId="{3570D7AB-6439-4F7C-8F74-AFBA3AC6DB9C}">
      <dgm:prSet/>
      <dgm:spPr/>
      <dgm:t>
        <a:bodyPr/>
        <a:lstStyle/>
        <a:p>
          <a:endParaRPr lang="en-US"/>
        </a:p>
      </dgm:t>
    </dgm:pt>
    <dgm:pt modelId="{723EDF11-60A0-4C22-8729-F22F1C19EAEE}" type="sibTrans" cxnId="{3570D7AB-6439-4F7C-8F74-AFBA3AC6DB9C}">
      <dgm:prSet/>
      <dgm:spPr/>
      <dgm:t>
        <a:bodyPr/>
        <a:lstStyle/>
        <a:p>
          <a:endParaRPr lang="en-US"/>
        </a:p>
      </dgm:t>
    </dgm:pt>
    <dgm:pt modelId="{4E4B5A1B-C035-49E5-A06C-88BA1CB0F827}">
      <dgm:prSet/>
      <dgm:spPr/>
      <dgm:t>
        <a:bodyPr/>
        <a:lstStyle/>
        <a:p>
          <a:r>
            <a:rPr lang="en-US" dirty="0" smtClean="0"/>
            <a:t>All assessments reported by sessions</a:t>
          </a:r>
        </a:p>
      </dgm:t>
    </dgm:pt>
    <dgm:pt modelId="{61B8F692-E69C-4458-8DDF-B03BD4F69D73}" type="parTrans" cxnId="{5DA68624-5388-42D2-B49E-84FE159E053E}">
      <dgm:prSet/>
      <dgm:spPr/>
      <dgm:t>
        <a:bodyPr/>
        <a:lstStyle/>
        <a:p>
          <a:endParaRPr lang="en-US"/>
        </a:p>
      </dgm:t>
    </dgm:pt>
    <dgm:pt modelId="{66064F73-395A-4CDD-A25C-D2FF55DE1597}" type="sibTrans" cxnId="{5DA68624-5388-42D2-B49E-84FE159E053E}">
      <dgm:prSet/>
      <dgm:spPr/>
      <dgm:t>
        <a:bodyPr/>
        <a:lstStyle/>
        <a:p>
          <a:endParaRPr lang="en-US"/>
        </a:p>
      </dgm:t>
    </dgm:pt>
    <dgm:pt modelId="{C65A84BC-6FC6-4556-BEF6-8AAF5821BCB7}">
      <dgm:prSet/>
      <dgm:spPr/>
      <dgm:t>
        <a:bodyPr/>
        <a:lstStyle/>
        <a:p>
          <a:r>
            <a:rPr lang="en-US" dirty="0" smtClean="0"/>
            <a:t>Required more extensive analysis of texts </a:t>
          </a:r>
          <a:r>
            <a:rPr lang="en-US" dirty="0" smtClean="0"/>
            <a:t>(constructed-response </a:t>
          </a:r>
          <a:r>
            <a:rPr lang="en-US" dirty="0" smtClean="0"/>
            <a:t>items and Research session)</a:t>
          </a:r>
          <a:endParaRPr lang="en-US" dirty="0"/>
        </a:p>
      </dgm:t>
    </dgm:pt>
    <dgm:pt modelId="{436A2746-3C0C-4A37-88F2-BF7CD0A0B1AE}" type="parTrans" cxnId="{0CE58658-D724-43AC-A395-B38E6BC5E7A4}">
      <dgm:prSet/>
      <dgm:spPr/>
      <dgm:t>
        <a:bodyPr/>
        <a:lstStyle/>
        <a:p>
          <a:endParaRPr lang="en-US"/>
        </a:p>
      </dgm:t>
    </dgm:pt>
    <dgm:pt modelId="{B2E08E60-F4E7-4E88-898B-3954B155844F}" type="sibTrans" cxnId="{0CE58658-D724-43AC-A395-B38E6BC5E7A4}">
      <dgm:prSet/>
      <dgm:spPr/>
      <dgm:t>
        <a:bodyPr/>
        <a:lstStyle/>
        <a:p>
          <a:endParaRPr lang="en-US"/>
        </a:p>
      </dgm:t>
    </dgm:pt>
    <dgm:pt modelId="{DCA682C2-7595-45DF-BA52-8BAC623A5D1C}">
      <dgm:prSet/>
      <dgm:spPr/>
      <dgm:t>
        <a:bodyPr/>
        <a:lstStyle/>
        <a:p>
          <a:r>
            <a:rPr lang="en-US" dirty="0" smtClean="0"/>
            <a:t>All grade-specific tests, not grade-span or norm-referenced</a:t>
          </a:r>
          <a:endParaRPr lang="en-US" dirty="0"/>
        </a:p>
      </dgm:t>
    </dgm:pt>
    <dgm:pt modelId="{6F9621AD-54B2-4E0B-82EE-FEE1DC29C7B7}" type="parTrans" cxnId="{312C3005-0E45-4F2B-A928-4FE7D0C59002}">
      <dgm:prSet/>
      <dgm:spPr/>
      <dgm:t>
        <a:bodyPr/>
        <a:lstStyle/>
        <a:p>
          <a:endParaRPr lang="en-US"/>
        </a:p>
      </dgm:t>
    </dgm:pt>
    <dgm:pt modelId="{241AE997-DFE3-4AF7-8E1A-233E55B77323}" type="sibTrans" cxnId="{312C3005-0E45-4F2B-A928-4FE7D0C59002}">
      <dgm:prSet/>
      <dgm:spPr/>
      <dgm:t>
        <a:bodyPr/>
        <a:lstStyle/>
        <a:p>
          <a:endParaRPr lang="en-US"/>
        </a:p>
      </dgm:t>
    </dgm:pt>
    <dgm:pt modelId="{1E0694E7-BBA6-4182-A6A0-BFC5EB3EF686}">
      <dgm:prSet/>
      <dgm:spPr/>
      <dgm:t>
        <a:bodyPr/>
        <a:lstStyle/>
        <a:p>
          <a:r>
            <a:rPr lang="en-US" dirty="0" smtClean="0"/>
            <a:t>Added conventions scoring to </a:t>
          </a:r>
          <a:r>
            <a:rPr lang="en-US" i="1" dirty="0" err="1" smtClean="0"/>
            <a:t>i</a:t>
          </a:r>
          <a:r>
            <a:rPr lang="en-US" dirty="0" err="1" smtClean="0"/>
            <a:t>LEAP</a:t>
          </a:r>
          <a:r>
            <a:rPr lang="en-US" dirty="0" smtClean="0"/>
            <a:t> writing prompts</a:t>
          </a:r>
          <a:endParaRPr lang="en-US" dirty="0"/>
        </a:p>
      </dgm:t>
    </dgm:pt>
    <dgm:pt modelId="{D7BD78E0-F89E-4839-BA6B-4925FF6E81F4}" type="parTrans" cxnId="{7216EAE6-25FE-4649-96FD-3062E095FFBF}">
      <dgm:prSet/>
      <dgm:spPr/>
      <dgm:t>
        <a:bodyPr/>
        <a:lstStyle/>
        <a:p>
          <a:endParaRPr lang="en-US"/>
        </a:p>
      </dgm:t>
    </dgm:pt>
    <dgm:pt modelId="{E85BC669-6738-420C-BCF8-2638ED175EEF}" type="sibTrans" cxnId="{7216EAE6-25FE-4649-96FD-3062E095FFBF}">
      <dgm:prSet/>
      <dgm:spPr/>
      <dgm:t>
        <a:bodyPr/>
        <a:lstStyle/>
        <a:p>
          <a:endParaRPr lang="en-US"/>
        </a:p>
      </dgm:t>
    </dgm:pt>
    <dgm:pt modelId="{D70F69A2-FE67-4DDC-9710-A0A5D13A788F}">
      <dgm:prSet/>
      <dgm:spPr/>
      <dgm:t>
        <a:bodyPr/>
        <a:lstStyle/>
        <a:p>
          <a:endParaRPr lang="en-US" dirty="0" smtClean="0"/>
        </a:p>
      </dgm:t>
    </dgm:pt>
    <dgm:pt modelId="{58E3B642-5323-4550-A19F-EA70F7B62BB1}" type="parTrans" cxnId="{725261B8-18C2-4A42-AC68-3B0ABC861F76}">
      <dgm:prSet/>
      <dgm:spPr/>
      <dgm:t>
        <a:bodyPr/>
        <a:lstStyle/>
        <a:p>
          <a:endParaRPr lang="en-US"/>
        </a:p>
      </dgm:t>
    </dgm:pt>
    <dgm:pt modelId="{B07FBCC1-F5CD-4524-83EE-7BFC01D9E74D}" type="sibTrans" cxnId="{725261B8-18C2-4A42-AC68-3B0ABC861F76}">
      <dgm:prSet/>
      <dgm:spPr/>
      <dgm:t>
        <a:bodyPr/>
        <a:lstStyle/>
        <a:p>
          <a:endParaRPr lang="en-US"/>
        </a:p>
      </dgm:t>
    </dgm:pt>
    <dgm:pt modelId="{778B09A8-7497-416F-BB4B-6BC19A7EC9EF}">
      <dgm:prSet/>
      <dgm:spPr/>
      <dgm:t>
        <a:bodyPr/>
        <a:lstStyle/>
        <a:p>
          <a:endParaRPr lang="en-US" dirty="0" smtClean="0"/>
        </a:p>
      </dgm:t>
    </dgm:pt>
    <dgm:pt modelId="{2B877B65-9281-4625-8964-3C19B76B11F3}" type="parTrans" cxnId="{4DE556CD-A455-46D4-9587-808628AACC71}">
      <dgm:prSet/>
      <dgm:spPr/>
      <dgm:t>
        <a:bodyPr/>
        <a:lstStyle/>
        <a:p>
          <a:endParaRPr lang="en-US"/>
        </a:p>
      </dgm:t>
    </dgm:pt>
    <dgm:pt modelId="{35AAE76D-F5C1-4A5C-AB2D-438288268ECA}" type="sibTrans" cxnId="{4DE556CD-A455-46D4-9587-808628AACC71}">
      <dgm:prSet/>
      <dgm:spPr/>
      <dgm:t>
        <a:bodyPr/>
        <a:lstStyle/>
        <a:p>
          <a:endParaRPr lang="en-US"/>
        </a:p>
      </dgm:t>
    </dgm:pt>
    <dgm:pt modelId="{8E1FD707-F3C5-48BA-87D1-89A14CA5DAAA}">
      <dgm:prSet/>
      <dgm:spPr/>
      <dgm:t>
        <a:bodyPr/>
        <a:lstStyle/>
        <a:p>
          <a:r>
            <a:rPr lang="en-US" dirty="0" smtClean="0"/>
            <a:t>Reported by major claims and sub-claims </a:t>
          </a:r>
        </a:p>
      </dgm:t>
    </dgm:pt>
    <dgm:pt modelId="{23966A49-D277-486E-A681-85BA7F8DE01F}" type="parTrans" cxnId="{24D4E4D5-8750-47B9-9E93-F7931633ED8E}">
      <dgm:prSet/>
      <dgm:spPr/>
      <dgm:t>
        <a:bodyPr/>
        <a:lstStyle/>
        <a:p>
          <a:endParaRPr lang="en-US"/>
        </a:p>
      </dgm:t>
    </dgm:pt>
    <dgm:pt modelId="{F0146E4E-7280-40EE-8E08-007EECD8E752}" type="sibTrans" cxnId="{24D4E4D5-8750-47B9-9E93-F7931633ED8E}">
      <dgm:prSet/>
      <dgm:spPr/>
      <dgm:t>
        <a:bodyPr/>
        <a:lstStyle/>
        <a:p>
          <a:endParaRPr lang="en-US"/>
        </a:p>
      </dgm:t>
    </dgm:pt>
    <dgm:pt modelId="{9765291B-C2D7-4641-9293-1E24B1875962}">
      <dgm:prSet/>
      <dgm:spPr/>
      <dgm:t>
        <a:bodyPr/>
        <a:lstStyle/>
        <a:p>
          <a:r>
            <a:rPr lang="en-US" dirty="0" smtClean="0"/>
            <a:t>Different types of </a:t>
          </a:r>
          <a:br>
            <a:rPr lang="en-US" dirty="0" smtClean="0"/>
          </a:br>
          <a:r>
            <a:rPr lang="en-US" dirty="0" smtClean="0"/>
            <a:t>Items (EBSR, TECR, and PCR)</a:t>
          </a:r>
        </a:p>
      </dgm:t>
    </dgm:pt>
    <dgm:pt modelId="{5644A347-4D87-460E-8D57-51A64960AF08}" type="parTrans" cxnId="{E7B4AECD-ACF9-4FAE-86AB-EA53E323BB1C}">
      <dgm:prSet/>
      <dgm:spPr/>
      <dgm:t>
        <a:bodyPr/>
        <a:lstStyle/>
        <a:p>
          <a:endParaRPr lang="en-US"/>
        </a:p>
      </dgm:t>
    </dgm:pt>
    <dgm:pt modelId="{A8450D2C-25E5-480C-8673-BD925AA99F62}" type="sibTrans" cxnId="{E7B4AECD-ACF9-4FAE-86AB-EA53E323BB1C}">
      <dgm:prSet/>
      <dgm:spPr/>
      <dgm:t>
        <a:bodyPr/>
        <a:lstStyle/>
        <a:p>
          <a:endParaRPr lang="en-US"/>
        </a:p>
      </dgm:t>
    </dgm:pt>
    <dgm:pt modelId="{78A19402-E5E2-4506-80C4-E1550F90C8F6}">
      <dgm:prSet/>
      <dgm:spPr/>
      <dgm:t>
        <a:bodyPr/>
        <a:lstStyle/>
        <a:p>
          <a:r>
            <a:rPr lang="en-US" dirty="0" smtClean="0"/>
            <a:t>More </a:t>
          </a:r>
          <a:r>
            <a:rPr lang="en-US" dirty="0" smtClean="0"/>
            <a:t>writing on PARCC assessments (PBA Tasks driven by Task Models)</a:t>
          </a:r>
        </a:p>
      </dgm:t>
    </dgm:pt>
    <dgm:pt modelId="{117609AA-A8CB-4B13-9C8F-A91D2A7CD414}" type="parTrans" cxnId="{7591AABD-D3CF-4D6F-B7BA-9FABEA531F43}">
      <dgm:prSet/>
      <dgm:spPr/>
    </dgm:pt>
    <dgm:pt modelId="{061ADD42-AD7D-46EC-B948-2B4AED45DADF}" type="sibTrans" cxnId="{7591AABD-D3CF-4D6F-B7BA-9FABEA531F43}">
      <dgm:prSet/>
      <dgm:spPr/>
    </dgm:pt>
    <dgm:pt modelId="{00A73292-6B34-4046-916D-44ADF85E1054}" type="pres">
      <dgm:prSet presAssocID="{AC3FC773-7FBC-4B1A-99EA-0CE4703C5D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A6FEE-AF78-4D49-9794-F7F660019456}" type="pres">
      <dgm:prSet presAssocID="{719DDEB8-B7C8-4049-8E66-E2DF2854A137}" presName="composite" presStyleCnt="0"/>
      <dgm:spPr/>
    </dgm:pt>
    <dgm:pt modelId="{B85E4BCD-F5A8-4995-8DBB-891D24B58FB1}" type="pres">
      <dgm:prSet presAssocID="{719DDEB8-B7C8-4049-8E66-E2DF2854A1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1046-0C4F-4D0A-92CD-CE8BF343D661}" type="pres">
      <dgm:prSet presAssocID="{719DDEB8-B7C8-4049-8E66-E2DF2854A137}" presName="parSh" presStyleLbl="node1" presStyleIdx="0" presStyleCnt="3"/>
      <dgm:spPr/>
      <dgm:t>
        <a:bodyPr/>
        <a:lstStyle/>
        <a:p>
          <a:endParaRPr lang="en-US"/>
        </a:p>
      </dgm:t>
    </dgm:pt>
    <dgm:pt modelId="{6CEF8B66-0F71-4FA7-8E00-C1A8A22BF730}" type="pres">
      <dgm:prSet presAssocID="{719DDEB8-B7C8-4049-8E66-E2DF2854A137}" presName="desTx" presStyleLbl="fgAcc1" presStyleIdx="0" presStyleCnt="3" custLinFactNeighborX="-9166" custLinFactNeighborY="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7FE76-6E11-48B5-B49D-A165EC4F556C}" type="pres">
      <dgm:prSet presAssocID="{EC82C794-9D78-4801-A6B5-45750C6C3B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A9BC290-FC87-4695-92F2-87D5563B08B5}" type="pres">
      <dgm:prSet presAssocID="{EC82C794-9D78-4801-A6B5-45750C6C3BDA}" presName="connTx" presStyleLbl="sibTrans2D1" presStyleIdx="0" presStyleCnt="2"/>
      <dgm:spPr/>
      <dgm:t>
        <a:bodyPr/>
        <a:lstStyle/>
        <a:p>
          <a:endParaRPr lang="en-US"/>
        </a:p>
      </dgm:t>
    </dgm:pt>
    <dgm:pt modelId="{0781FBA5-192D-4187-8D5C-0777B856BD4B}" type="pres">
      <dgm:prSet presAssocID="{83CCB496-ADCB-4EC5-B434-11962B1CB88A}" presName="composite" presStyleCnt="0"/>
      <dgm:spPr/>
    </dgm:pt>
    <dgm:pt modelId="{C8023C75-C790-49FD-BDEA-CC3CC94E856F}" type="pres">
      <dgm:prSet presAssocID="{83CCB496-ADCB-4EC5-B434-11962B1CB8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A3331-A55C-4769-9E7E-21FC6D199425}" type="pres">
      <dgm:prSet presAssocID="{83CCB496-ADCB-4EC5-B434-11962B1CB88A}" presName="parSh" presStyleLbl="node1" presStyleIdx="1" presStyleCnt="3"/>
      <dgm:spPr/>
      <dgm:t>
        <a:bodyPr/>
        <a:lstStyle/>
        <a:p>
          <a:endParaRPr lang="en-US"/>
        </a:p>
      </dgm:t>
    </dgm:pt>
    <dgm:pt modelId="{08F190F6-875C-4EB8-A37F-90E81B6D2091}" type="pres">
      <dgm:prSet presAssocID="{83CCB496-ADCB-4EC5-B434-11962B1CB88A}" presName="desTx" presStyleLbl="fgAcc1" presStyleIdx="1" presStyleCnt="3" custLinFactNeighborX="-15996" custLinFactNeighborY="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C0EDB-2270-4B19-A8D5-6A87F63F2488}" type="pres">
      <dgm:prSet presAssocID="{9B514E12-B8B8-46E5-9B76-BB35DCF089B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3AD2DBE-3AEF-47EF-9B55-36079BC65590}" type="pres">
      <dgm:prSet presAssocID="{9B514E12-B8B8-46E5-9B76-BB35DCF089B2}" presName="connTx" presStyleLbl="sibTrans2D1" presStyleIdx="1" presStyleCnt="2"/>
      <dgm:spPr/>
      <dgm:t>
        <a:bodyPr/>
        <a:lstStyle/>
        <a:p>
          <a:endParaRPr lang="en-US"/>
        </a:p>
      </dgm:t>
    </dgm:pt>
    <dgm:pt modelId="{9EEAE2F0-126A-4BCD-B6DD-C4CCBE3417F4}" type="pres">
      <dgm:prSet presAssocID="{ECCCFAB9-15D1-4582-97F4-27842327DA16}" presName="composite" presStyleCnt="0"/>
      <dgm:spPr/>
    </dgm:pt>
    <dgm:pt modelId="{120BFC7D-B8E6-491A-961F-333FB2816D3A}" type="pres">
      <dgm:prSet presAssocID="{ECCCFAB9-15D1-4582-97F4-27842327DA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9B4D5-EC59-4DFD-AE34-B5E94E2D0BAF}" type="pres">
      <dgm:prSet presAssocID="{ECCCFAB9-15D1-4582-97F4-27842327DA16}" presName="parSh" presStyleLbl="node1" presStyleIdx="2" presStyleCnt="3"/>
      <dgm:spPr/>
      <dgm:t>
        <a:bodyPr/>
        <a:lstStyle/>
        <a:p>
          <a:endParaRPr lang="en-US"/>
        </a:p>
      </dgm:t>
    </dgm:pt>
    <dgm:pt modelId="{DAB2156B-79CB-49FB-86CD-E105AF072CF6}" type="pres">
      <dgm:prSet presAssocID="{ECCCFAB9-15D1-4582-97F4-27842327DA16}" presName="desTx" presStyleLbl="fgAcc1" presStyleIdx="2" presStyleCnt="3" custLinFactNeighborX="-15136" custLinFactNeighborY="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16EAE6-25FE-4649-96FD-3062E095FFBF}" srcId="{83CCB496-ADCB-4EC5-B434-11962B1CB88A}" destId="{1E0694E7-BBA6-4182-A6A0-BFC5EB3EF686}" srcOrd="3" destOrd="0" parTransId="{D7BD78E0-F89E-4839-BA6B-4925FF6E81F4}" sibTransId="{E85BC669-6738-420C-BCF8-2638ED175EEF}"/>
    <dgm:cxn modelId="{335C9C8E-CB98-499B-88C0-B1784125572B}" type="presOf" srcId="{8E1FD707-F3C5-48BA-87D1-89A14CA5DAAA}" destId="{DAB2156B-79CB-49FB-86CD-E105AF072CF6}" srcOrd="0" destOrd="5" presId="urn:microsoft.com/office/officeart/2005/8/layout/process3"/>
    <dgm:cxn modelId="{312C3005-0E45-4F2B-A928-4FE7D0C59002}" srcId="{83CCB496-ADCB-4EC5-B434-11962B1CB88A}" destId="{DCA682C2-7595-45DF-BA52-8BAC623A5D1C}" srcOrd="1" destOrd="0" parTransId="{6F9621AD-54B2-4E0B-82EE-FEE1DC29C7B7}" sibTransId="{241AE997-DFE3-4AF7-8E1A-233E55B77323}"/>
    <dgm:cxn modelId="{5BE8CC5F-4573-44CF-9B7F-10B884803CA3}" type="presOf" srcId="{D70F69A2-FE67-4DDC-9710-A0A5D13A788F}" destId="{DAB2156B-79CB-49FB-86CD-E105AF072CF6}" srcOrd="0" destOrd="7" presId="urn:microsoft.com/office/officeart/2005/8/layout/process3"/>
    <dgm:cxn modelId="{1D160A22-96E3-47E2-88F7-95AADDD4D768}" srcId="{ECCCFAB9-15D1-4582-97F4-27842327DA16}" destId="{EE3E658D-BA3F-4DBD-8B4A-FBD62F55D7A1}" srcOrd="0" destOrd="0" parTransId="{74EF4E5E-201B-41D9-9ECB-56AE7709E8AC}" sibTransId="{04B78AB3-5973-4C27-BC6D-B35AE859EF8A}"/>
    <dgm:cxn modelId="{49C53EBF-77C1-4616-B87F-D3E6AB5B469D}" type="presOf" srcId="{719DDEB8-B7C8-4049-8E66-E2DF2854A137}" destId="{FF6F1046-0C4F-4D0A-92CD-CE8BF343D661}" srcOrd="1" destOrd="0" presId="urn:microsoft.com/office/officeart/2005/8/layout/process3"/>
    <dgm:cxn modelId="{FE18DCAE-3EE0-4BA2-9612-2C3E2658F8EB}" type="presOf" srcId="{719DDEB8-B7C8-4049-8E66-E2DF2854A137}" destId="{B85E4BCD-F5A8-4995-8DBB-891D24B58FB1}" srcOrd="0" destOrd="0" presId="urn:microsoft.com/office/officeart/2005/8/layout/process3"/>
    <dgm:cxn modelId="{06CF38BE-466B-418C-970E-EBAB548515A5}" type="presOf" srcId="{9B514E12-B8B8-46E5-9B76-BB35DCF089B2}" destId="{F9FC0EDB-2270-4B19-A8D5-6A87F63F2488}" srcOrd="0" destOrd="0" presId="urn:microsoft.com/office/officeart/2005/8/layout/process3"/>
    <dgm:cxn modelId="{7591AABD-D3CF-4D6F-B7BA-9FABEA531F43}" srcId="{ECCCFAB9-15D1-4582-97F4-27842327DA16}" destId="{78A19402-E5E2-4506-80C4-E1550F90C8F6}" srcOrd="2" destOrd="0" parTransId="{117609AA-A8CB-4B13-9C8F-A91D2A7CD414}" sibTransId="{061ADD42-AD7D-46EC-B948-2B4AED45DADF}"/>
    <dgm:cxn modelId="{7A07740A-7E64-4950-B8E5-67381ACE54A4}" type="presOf" srcId="{1E0694E7-BBA6-4182-A6A0-BFC5EB3EF686}" destId="{08F190F6-875C-4EB8-A37F-90E81B6D2091}" srcOrd="0" destOrd="3" presId="urn:microsoft.com/office/officeart/2005/8/layout/process3"/>
    <dgm:cxn modelId="{5841746A-61E5-4D02-ACC3-FB21746854B5}" type="presOf" srcId="{9B514E12-B8B8-46E5-9B76-BB35DCF089B2}" destId="{E3AD2DBE-3AEF-47EF-9B55-36079BC65590}" srcOrd="1" destOrd="0" presId="urn:microsoft.com/office/officeart/2005/8/layout/process3"/>
    <dgm:cxn modelId="{B20CC6B9-6AA4-4442-9B04-9C2A337B21DC}" type="presOf" srcId="{EE3E658D-BA3F-4DBD-8B4A-FBD62F55D7A1}" destId="{DAB2156B-79CB-49FB-86CD-E105AF072CF6}" srcOrd="0" destOrd="0" presId="urn:microsoft.com/office/officeart/2005/8/layout/process3"/>
    <dgm:cxn modelId="{24D4E4D5-8750-47B9-9E93-F7931633ED8E}" srcId="{ECCCFAB9-15D1-4582-97F4-27842327DA16}" destId="{8E1FD707-F3C5-48BA-87D1-89A14CA5DAAA}" srcOrd="5" destOrd="0" parTransId="{23966A49-D277-486E-A681-85BA7F8DE01F}" sibTransId="{F0146E4E-7280-40EE-8E08-007EECD8E752}"/>
    <dgm:cxn modelId="{E514426F-2D55-44A1-8A49-FF985AB2D771}" type="presOf" srcId="{EC82C794-9D78-4801-A6B5-45750C6C3BDA}" destId="{BA9BC290-FC87-4695-92F2-87D5563B08B5}" srcOrd="1" destOrd="0" presId="urn:microsoft.com/office/officeart/2005/8/layout/process3"/>
    <dgm:cxn modelId="{05F3A058-B775-4DCA-9A8B-742428E7DAAA}" type="presOf" srcId="{78A19402-E5E2-4506-80C4-E1550F90C8F6}" destId="{DAB2156B-79CB-49FB-86CD-E105AF072CF6}" srcOrd="0" destOrd="2" presId="urn:microsoft.com/office/officeart/2005/8/layout/process3"/>
    <dgm:cxn modelId="{BACE34A8-1E8D-4050-9C54-65E8DFE145AA}" type="presOf" srcId="{ECCCFAB9-15D1-4582-97F4-27842327DA16}" destId="{F629B4D5-EC59-4DFD-AE34-B5E94E2D0BAF}" srcOrd="1" destOrd="0" presId="urn:microsoft.com/office/officeart/2005/8/layout/process3"/>
    <dgm:cxn modelId="{DC27D362-632F-4CA2-B9F5-78FAB2D911CA}" srcId="{719DDEB8-B7C8-4049-8E66-E2DF2854A137}" destId="{C016183F-349F-4A38-A5F9-C49BBA235027}" srcOrd="0" destOrd="0" parTransId="{7F822C3F-5BF4-4600-9CE9-0B92E8DC14A5}" sibTransId="{B6E13A6C-DA4D-4D26-88EE-77FAE9B5A279}"/>
    <dgm:cxn modelId="{ACDDA4F0-E2D4-49E8-A665-E6D0722D4EF2}" type="presOf" srcId="{C65A84BC-6FC6-4556-BEF6-8AAF5821BCB7}" destId="{08F190F6-875C-4EB8-A37F-90E81B6D2091}" srcOrd="0" destOrd="2" presId="urn:microsoft.com/office/officeart/2005/8/layout/process3"/>
    <dgm:cxn modelId="{4DE556CD-A455-46D4-9587-808628AACC71}" srcId="{ECCCFAB9-15D1-4582-97F4-27842327DA16}" destId="{778B09A8-7497-416F-BB4B-6BC19A7EC9EF}" srcOrd="6" destOrd="0" parTransId="{2B877B65-9281-4625-8964-3C19B76B11F3}" sibTransId="{35AAE76D-F5C1-4A5C-AB2D-438288268ECA}"/>
    <dgm:cxn modelId="{602BE7F4-3C6B-4A38-84D9-8946C913E1AD}" type="presOf" srcId="{4E4B5A1B-C035-49E5-A06C-88BA1CB0F827}" destId="{08F190F6-875C-4EB8-A37F-90E81B6D2091}" srcOrd="0" destOrd="4" presId="urn:microsoft.com/office/officeart/2005/8/layout/process3"/>
    <dgm:cxn modelId="{E7B4AECD-ACF9-4FAE-86AB-EA53E323BB1C}" srcId="{ECCCFAB9-15D1-4582-97F4-27842327DA16}" destId="{9765291B-C2D7-4641-9293-1E24B1875962}" srcOrd="4" destOrd="0" parTransId="{5644A347-4D87-460E-8D57-51A64960AF08}" sibTransId="{A8450D2C-25E5-480C-8673-BD925AA99F62}"/>
    <dgm:cxn modelId="{F6CDFF26-B9F1-4097-BCAC-321FE6E19A3F}" type="presOf" srcId="{9765291B-C2D7-4641-9293-1E24B1875962}" destId="{DAB2156B-79CB-49FB-86CD-E105AF072CF6}" srcOrd="0" destOrd="4" presId="urn:microsoft.com/office/officeart/2005/8/layout/process3"/>
    <dgm:cxn modelId="{E8FDFAD6-25B1-4ABA-9245-0D4EA91B8495}" type="presOf" srcId="{DCA682C2-7595-45DF-BA52-8BAC623A5D1C}" destId="{08F190F6-875C-4EB8-A37F-90E81B6D2091}" srcOrd="0" destOrd="1" presId="urn:microsoft.com/office/officeart/2005/8/layout/process3"/>
    <dgm:cxn modelId="{93B43AC9-486A-4B56-AFE5-1FBABEB91A63}" type="presOf" srcId="{37498A01-AE26-484A-B73F-90EDAF271837}" destId="{DAB2156B-79CB-49FB-86CD-E105AF072CF6}" srcOrd="0" destOrd="1" presId="urn:microsoft.com/office/officeart/2005/8/layout/process3"/>
    <dgm:cxn modelId="{5DA68624-5388-42D2-B49E-84FE159E053E}" srcId="{83CCB496-ADCB-4EC5-B434-11962B1CB88A}" destId="{4E4B5A1B-C035-49E5-A06C-88BA1CB0F827}" srcOrd="4" destOrd="0" parTransId="{61B8F692-E69C-4458-8DDF-B03BD4F69D73}" sibTransId="{66064F73-395A-4CDD-A25C-D2FF55DE1597}"/>
    <dgm:cxn modelId="{3570D7AB-6439-4F7C-8F74-AFBA3AC6DB9C}" srcId="{ECCCFAB9-15D1-4582-97F4-27842327DA16}" destId="{45187DF2-2BC4-41AC-9F33-032A4EC64FD3}" srcOrd="3" destOrd="0" parTransId="{07FDA4CF-5BCA-4223-9CAB-4D188E17FF2E}" sibTransId="{723EDF11-60A0-4C22-8729-F22F1C19EAEE}"/>
    <dgm:cxn modelId="{79F9A8B7-8984-4428-83AB-A063232036EE}" type="presOf" srcId="{45187DF2-2BC4-41AC-9F33-032A4EC64FD3}" destId="{DAB2156B-79CB-49FB-86CD-E105AF072CF6}" srcOrd="0" destOrd="3" presId="urn:microsoft.com/office/officeart/2005/8/layout/process3"/>
    <dgm:cxn modelId="{4FB013A0-1B84-45D5-AE41-16D844FF1ABF}" type="presOf" srcId="{9F67D618-9D30-4EAE-A60F-CAE7D2DBD8A6}" destId="{08F190F6-875C-4EB8-A37F-90E81B6D2091}" srcOrd="0" destOrd="0" presId="urn:microsoft.com/office/officeart/2005/8/layout/process3"/>
    <dgm:cxn modelId="{A5637924-2CDD-4EC8-A3F1-7CCCC3C546B8}" type="presOf" srcId="{ECCCFAB9-15D1-4582-97F4-27842327DA16}" destId="{120BFC7D-B8E6-491A-961F-333FB2816D3A}" srcOrd="0" destOrd="0" presId="urn:microsoft.com/office/officeart/2005/8/layout/process3"/>
    <dgm:cxn modelId="{69BF26D0-0665-41B8-96AC-81D1D4C7B881}" srcId="{83CCB496-ADCB-4EC5-B434-11962B1CB88A}" destId="{9F67D618-9D30-4EAE-A60F-CAE7D2DBD8A6}" srcOrd="0" destOrd="0" parTransId="{0680F861-08CD-49E7-BD83-8A8FF792470D}" sibTransId="{3CB249FC-DAF4-430A-9E35-93F86DC110BD}"/>
    <dgm:cxn modelId="{EA077523-F47E-4C5F-A7D4-56C582D343DA}" type="presOf" srcId="{83CCB496-ADCB-4EC5-B434-11962B1CB88A}" destId="{C8023C75-C790-49FD-BDEA-CC3CC94E856F}" srcOrd="0" destOrd="0" presId="urn:microsoft.com/office/officeart/2005/8/layout/process3"/>
    <dgm:cxn modelId="{96B01D13-4492-4C1A-912F-CE0476F47835}" type="presOf" srcId="{C016183F-349F-4A38-A5F9-C49BBA235027}" destId="{6CEF8B66-0F71-4FA7-8E00-C1A8A22BF730}" srcOrd="0" destOrd="0" presId="urn:microsoft.com/office/officeart/2005/8/layout/process3"/>
    <dgm:cxn modelId="{44443797-2172-4FAB-9648-FDEF111D21DC}" srcId="{AC3FC773-7FBC-4B1A-99EA-0CE4703C5DC6}" destId="{83CCB496-ADCB-4EC5-B434-11962B1CB88A}" srcOrd="1" destOrd="0" parTransId="{DF6C86F3-1AF6-4E39-9A10-0334E4B46FFC}" sibTransId="{9B514E12-B8B8-46E5-9B76-BB35DCF089B2}"/>
    <dgm:cxn modelId="{6C2473F7-8E4A-43C4-A523-4325AEE5243F}" srcId="{719DDEB8-B7C8-4049-8E66-E2DF2854A137}" destId="{9111D97D-CD3F-4141-B74A-9A7B8BDF9A6C}" srcOrd="1" destOrd="0" parTransId="{EC5C4ACD-AF0E-411B-9011-D82621AD5DE2}" sibTransId="{0F453B14-3896-4AEA-B0E3-C335CC24A120}"/>
    <dgm:cxn modelId="{0CE58658-D724-43AC-A395-B38E6BC5E7A4}" srcId="{83CCB496-ADCB-4EC5-B434-11962B1CB88A}" destId="{C65A84BC-6FC6-4556-BEF6-8AAF5821BCB7}" srcOrd="2" destOrd="0" parTransId="{436A2746-3C0C-4A37-88F2-BF7CD0A0B1AE}" sibTransId="{B2E08E60-F4E7-4E88-898B-3954B155844F}"/>
    <dgm:cxn modelId="{0ECBA399-F7D7-4766-A5F9-E45CB319C658}" srcId="{ECCCFAB9-15D1-4582-97F4-27842327DA16}" destId="{37498A01-AE26-484A-B73F-90EDAF271837}" srcOrd="1" destOrd="0" parTransId="{15964FE0-3804-4178-877B-A63136E380E6}" sibTransId="{8DCBF54C-6CA5-480B-B158-58CDA958F524}"/>
    <dgm:cxn modelId="{65F88ECF-F46C-494B-94EF-B5E011D78697}" type="presOf" srcId="{778B09A8-7497-416F-BB4B-6BC19A7EC9EF}" destId="{DAB2156B-79CB-49FB-86CD-E105AF072CF6}" srcOrd="0" destOrd="6" presId="urn:microsoft.com/office/officeart/2005/8/layout/process3"/>
    <dgm:cxn modelId="{3F32B07B-92B2-4E82-B8B6-04442C650137}" type="presOf" srcId="{9111D97D-CD3F-4141-B74A-9A7B8BDF9A6C}" destId="{6CEF8B66-0F71-4FA7-8E00-C1A8A22BF730}" srcOrd="0" destOrd="1" presId="urn:microsoft.com/office/officeart/2005/8/layout/process3"/>
    <dgm:cxn modelId="{725261B8-18C2-4A42-AC68-3B0ABC861F76}" srcId="{ECCCFAB9-15D1-4582-97F4-27842327DA16}" destId="{D70F69A2-FE67-4DDC-9710-A0A5D13A788F}" srcOrd="7" destOrd="0" parTransId="{58E3B642-5323-4550-A19F-EA70F7B62BB1}" sibTransId="{B07FBCC1-F5CD-4524-83EE-7BFC01D9E74D}"/>
    <dgm:cxn modelId="{07242B2F-BCF6-4645-B3AE-E392E50CE432}" srcId="{AC3FC773-7FBC-4B1A-99EA-0CE4703C5DC6}" destId="{ECCCFAB9-15D1-4582-97F4-27842327DA16}" srcOrd="2" destOrd="0" parTransId="{BA76DC30-7FC3-4D1E-B0B8-66704BD79F5C}" sibTransId="{F64017BE-0C1D-4195-9C05-A9508C67E55E}"/>
    <dgm:cxn modelId="{3E37E868-5F09-4268-B47F-C9F124BAF7CB}" type="presOf" srcId="{AC3FC773-7FBC-4B1A-99EA-0CE4703C5DC6}" destId="{00A73292-6B34-4046-916D-44ADF85E1054}" srcOrd="0" destOrd="0" presId="urn:microsoft.com/office/officeart/2005/8/layout/process3"/>
    <dgm:cxn modelId="{055751DF-ED73-4644-8B1E-0784648AAAB2}" srcId="{AC3FC773-7FBC-4B1A-99EA-0CE4703C5DC6}" destId="{719DDEB8-B7C8-4049-8E66-E2DF2854A137}" srcOrd="0" destOrd="0" parTransId="{9EE2D25D-940E-40FB-A038-EB7708748E25}" sibTransId="{EC82C794-9D78-4801-A6B5-45750C6C3BDA}"/>
    <dgm:cxn modelId="{4E26FC8F-0066-4C8D-94D4-BD3B97618D2B}" type="presOf" srcId="{EC82C794-9D78-4801-A6B5-45750C6C3BDA}" destId="{6C27FE76-6E11-48B5-B49D-A165EC4F556C}" srcOrd="0" destOrd="0" presId="urn:microsoft.com/office/officeart/2005/8/layout/process3"/>
    <dgm:cxn modelId="{0247A402-D3C5-423A-B3C4-E048062E63C7}" type="presOf" srcId="{83CCB496-ADCB-4EC5-B434-11962B1CB88A}" destId="{DCBA3331-A55C-4769-9E7E-21FC6D199425}" srcOrd="1" destOrd="0" presId="urn:microsoft.com/office/officeart/2005/8/layout/process3"/>
    <dgm:cxn modelId="{1C7748FF-AB23-4CB8-9532-6B2FBF468C77}" type="presParOf" srcId="{00A73292-6B34-4046-916D-44ADF85E1054}" destId="{686A6FEE-AF78-4D49-9794-F7F660019456}" srcOrd="0" destOrd="0" presId="urn:microsoft.com/office/officeart/2005/8/layout/process3"/>
    <dgm:cxn modelId="{D602CF4C-B20A-4638-B586-55393A75A6BC}" type="presParOf" srcId="{686A6FEE-AF78-4D49-9794-F7F660019456}" destId="{B85E4BCD-F5A8-4995-8DBB-891D24B58FB1}" srcOrd="0" destOrd="0" presId="urn:microsoft.com/office/officeart/2005/8/layout/process3"/>
    <dgm:cxn modelId="{80B21929-F7FC-491A-99F3-FA8A4ADAA21B}" type="presParOf" srcId="{686A6FEE-AF78-4D49-9794-F7F660019456}" destId="{FF6F1046-0C4F-4D0A-92CD-CE8BF343D661}" srcOrd="1" destOrd="0" presId="urn:microsoft.com/office/officeart/2005/8/layout/process3"/>
    <dgm:cxn modelId="{389D23F8-76B2-4E39-85E7-0FCBADD3F577}" type="presParOf" srcId="{686A6FEE-AF78-4D49-9794-F7F660019456}" destId="{6CEF8B66-0F71-4FA7-8E00-C1A8A22BF730}" srcOrd="2" destOrd="0" presId="urn:microsoft.com/office/officeart/2005/8/layout/process3"/>
    <dgm:cxn modelId="{4C8E947F-7B39-4190-A671-B1215A936B01}" type="presParOf" srcId="{00A73292-6B34-4046-916D-44ADF85E1054}" destId="{6C27FE76-6E11-48B5-B49D-A165EC4F556C}" srcOrd="1" destOrd="0" presId="urn:microsoft.com/office/officeart/2005/8/layout/process3"/>
    <dgm:cxn modelId="{9B82B66E-6D8C-46D7-9832-9D7768F050DF}" type="presParOf" srcId="{6C27FE76-6E11-48B5-B49D-A165EC4F556C}" destId="{BA9BC290-FC87-4695-92F2-87D5563B08B5}" srcOrd="0" destOrd="0" presId="urn:microsoft.com/office/officeart/2005/8/layout/process3"/>
    <dgm:cxn modelId="{2890125D-65D8-43B6-B095-7B9A37077E1D}" type="presParOf" srcId="{00A73292-6B34-4046-916D-44ADF85E1054}" destId="{0781FBA5-192D-4187-8D5C-0777B856BD4B}" srcOrd="2" destOrd="0" presId="urn:microsoft.com/office/officeart/2005/8/layout/process3"/>
    <dgm:cxn modelId="{CEB338F2-1087-4261-98C5-EBF10A3A1044}" type="presParOf" srcId="{0781FBA5-192D-4187-8D5C-0777B856BD4B}" destId="{C8023C75-C790-49FD-BDEA-CC3CC94E856F}" srcOrd="0" destOrd="0" presId="urn:microsoft.com/office/officeart/2005/8/layout/process3"/>
    <dgm:cxn modelId="{957F6C20-5B66-4B8C-ADA7-953AA99C6479}" type="presParOf" srcId="{0781FBA5-192D-4187-8D5C-0777B856BD4B}" destId="{DCBA3331-A55C-4769-9E7E-21FC6D199425}" srcOrd="1" destOrd="0" presId="urn:microsoft.com/office/officeart/2005/8/layout/process3"/>
    <dgm:cxn modelId="{DC844241-0286-4CBC-B108-05C64AA6E2A6}" type="presParOf" srcId="{0781FBA5-192D-4187-8D5C-0777B856BD4B}" destId="{08F190F6-875C-4EB8-A37F-90E81B6D2091}" srcOrd="2" destOrd="0" presId="urn:microsoft.com/office/officeart/2005/8/layout/process3"/>
    <dgm:cxn modelId="{101B7FE2-582C-418D-8459-B231CF274AC0}" type="presParOf" srcId="{00A73292-6B34-4046-916D-44ADF85E1054}" destId="{F9FC0EDB-2270-4B19-A8D5-6A87F63F2488}" srcOrd="3" destOrd="0" presId="urn:microsoft.com/office/officeart/2005/8/layout/process3"/>
    <dgm:cxn modelId="{89931385-7211-4918-9157-2515DB97BC4B}" type="presParOf" srcId="{F9FC0EDB-2270-4B19-A8D5-6A87F63F2488}" destId="{E3AD2DBE-3AEF-47EF-9B55-36079BC65590}" srcOrd="0" destOrd="0" presId="urn:microsoft.com/office/officeart/2005/8/layout/process3"/>
    <dgm:cxn modelId="{06E62DE0-B211-4348-9411-19559492C67C}" type="presParOf" srcId="{00A73292-6B34-4046-916D-44ADF85E1054}" destId="{9EEAE2F0-126A-4BCD-B6DD-C4CCBE3417F4}" srcOrd="4" destOrd="0" presId="urn:microsoft.com/office/officeart/2005/8/layout/process3"/>
    <dgm:cxn modelId="{F7F39F3C-A9C3-4983-807C-605EDA41F2C4}" type="presParOf" srcId="{9EEAE2F0-126A-4BCD-B6DD-C4CCBE3417F4}" destId="{120BFC7D-B8E6-491A-961F-333FB2816D3A}" srcOrd="0" destOrd="0" presId="urn:microsoft.com/office/officeart/2005/8/layout/process3"/>
    <dgm:cxn modelId="{223C3BF1-755B-4EF9-9FD4-812A2E621B06}" type="presParOf" srcId="{9EEAE2F0-126A-4BCD-B6DD-C4CCBE3417F4}" destId="{F629B4D5-EC59-4DFD-AE34-B5E94E2D0BAF}" srcOrd="1" destOrd="0" presId="urn:microsoft.com/office/officeart/2005/8/layout/process3"/>
    <dgm:cxn modelId="{254F197F-91C7-4C27-820F-D6514A2CAF19}" type="presParOf" srcId="{9EEAE2F0-126A-4BCD-B6DD-C4CCBE3417F4}" destId="{DAB2156B-79CB-49FB-86CD-E105AF072CF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2D1BC-F306-41A9-A16A-8AB1A6F3CF2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0D6A5-28AD-4E7C-9916-CF71723D840C}">
      <dgm:prSet phldrT="[Text]"/>
      <dgm:spPr>
        <a:solidFill>
          <a:srgbClr val="23B383"/>
        </a:solidFill>
      </dgm:spPr>
      <dgm:t>
        <a:bodyPr/>
        <a:lstStyle/>
        <a:p>
          <a:r>
            <a:rPr lang="en-US" dirty="0" smtClean="0"/>
            <a:t>Continue Focus:</a:t>
          </a:r>
          <a:endParaRPr lang="en-US" dirty="0"/>
        </a:p>
      </dgm:t>
    </dgm:pt>
    <dgm:pt modelId="{68738587-27A6-42C3-B87B-D5E269B519FB}" type="parTrans" cxnId="{F268B383-5800-470A-A409-B04654C3BED8}">
      <dgm:prSet/>
      <dgm:spPr/>
      <dgm:t>
        <a:bodyPr/>
        <a:lstStyle/>
        <a:p>
          <a:endParaRPr lang="en-US"/>
        </a:p>
      </dgm:t>
    </dgm:pt>
    <dgm:pt modelId="{85FDCE0E-0380-4C8B-BB98-3C1B92DD3C3C}" type="sibTrans" cxnId="{F268B383-5800-470A-A409-B04654C3BED8}">
      <dgm:prSet/>
      <dgm:spPr/>
      <dgm:t>
        <a:bodyPr/>
        <a:lstStyle/>
        <a:p>
          <a:endParaRPr lang="en-US"/>
        </a:p>
      </dgm:t>
    </dgm:pt>
    <dgm:pt modelId="{8A295E2C-90E4-4C6B-BF49-8C3FD5E14387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US" sz="1600" dirty="0" smtClean="0"/>
            <a:t>Close reading of complex literary and informational text using text-dependent questions</a:t>
          </a:r>
        </a:p>
      </dgm:t>
    </dgm:pt>
    <dgm:pt modelId="{07DA4268-9529-424A-8438-48D41124CD77}" type="parTrans" cxnId="{43650DC9-CC68-47F7-B5D0-643904789CF7}">
      <dgm:prSet/>
      <dgm:spPr/>
      <dgm:t>
        <a:bodyPr/>
        <a:lstStyle/>
        <a:p>
          <a:endParaRPr lang="en-US"/>
        </a:p>
      </dgm:t>
    </dgm:pt>
    <dgm:pt modelId="{D8C89DE0-F895-4414-9F2F-5078C56C218C}" type="sibTrans" cxnId="{43650DC9-CC68-47F7-B5D0-643904789CF7}">
      <dgm:prSet/>
      <dgm:spPr/>
      <dgm:t>
        <a:bodyPr/>
        <a:lstStyle/>
        <a:p>
          <a:endParaRPr lang="en-US"/>
        </a:p>
      </dgm:t>
    </dgm:pt>
    <dgm:pt modelId="{18E60507-EBA1-457B-84E0-AF91967C2911}">
      <dgm:prSet/>
      <dgm:spPr>
        <a:solidFill>
          <a:srgbClr val="23B383"/>
        </a:solidFill>
      </dgm:spPr>
      <dgm:t>
        <a:bodyPr/>
        <a:lstStyle/>
        <a:p>
          <a:r>
            <a:rPr lang="en-US" dirty="0" smtClean="0"/>
            <a:t>Increase Focus:</a:t>
          </a:r>
        </a:p>
      </dgm:t>
    </dgm:pt>
    <dgm:pt modelId="{05CAF7D8-DF13-497C-A6BB-081881D8E491}" type="parTrans" cxnId="{C2C9545B-A9AA-4CC5-A299-BE92D9AC0F7B}">
      <dgm:prSet/>
      <dgm:spPr/>
      <dgm:t>
        <a:bodyPr/>
        <a:lstStyle/>
        <a:p>
          <a:endParaRPr lang="en-US"/>
        </a:p>
      </dgm:t>
    </dgm:pt>
    <dgm:pt modelId="{6EDF3801-7C80-4EB5-A2BA-D1C707617558}" type="sibTrans" cxnId="{C2C9545B-A9AA-4CC5-A299-BE92D9AC0F7B}">
      <dgm:prSet/>
      <dgm:spPr/>
      <dgm:t>
        <a:bodyPr/>
        <a:lstStyle/>
        <a:p>
          <a:endParaRPr lang="en-US"/>
        </a:p>
      </dgm:t>
    </dgm:pt>
    <dgm:pt modelId="{2169D57A-1277-4F16-AD02-91B171E6C746}">
      <dgm:prSet custT="1"/>
      <dgm:spPr/>
      <dgm:t>
        <a:bodyPr/>
        <a:lstStyle/>
        <a:p>
          <a:r>
            <a:rPr lang="en-US" sz="1600" dirty="0" smtClean="0"/>
            <a:t>Analysis of text and Writing analyses:</a:t>
          </a:r>
        </a:p>
      </dgm:t>
    </dgm:pt>
    <dgm:pt modelId="{1AB11A46-3E4E-4783-A8A9-A2D5A399EB2E}" type="parTrans" cxnId="{305FE8E0-9377-43A9-B366-C2A74932B97A}">
      <dgm:prSet/>
      <dgm:spPr/>
      <dgm:t>
        <a:bodyPr/>
        <a:lstStyle/>
        <a:p>
          <a:endParaRPr lang="en-US"/>
        </a:p>
      </dgm:t>
    </dgm:pt>
    <dgm:pt modelId="{4A41A056-1C58-48DE-AA4A-6CA66466E881}" type="sibTrans" cxnId="{305FE8E0-9377-43A9-B366-C2A74932B97A}">
      <dgm:prSet/>
      <dgm:spPr/>
      <dgm:t>
        <a:bodyPr/>
        <a:lstStyle/>
        <a:p>
          <a:endParaRPr lang="en-US"/>
        </a:p>
      </dgm:t>
    </dgm:pt>
    <dgm:pt modelId="{31D3D313-960C-42B0-96F4-50A78FC527DC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Shift Focus Away From:</a:t>
          </a:r>
        </a:p>
      </dgm:t>
    </dgm:pt>
    <dgm:pt modelId="{D7A375F9-C9AA-4952-B28F-AE6C7BCC10F9}" type="parTrans" cxnId="{20B6E28B-BC79-4E99-92CD-C8D3C973FE72}">
      <dgm:prSet/>
      <dgm:spPr/>
      <dgm:t>
        <a:bodyPr/>
        <a:lstStyle/>
        <a:p>
          <a:endParaRPr lang="en-US"/>
        </a:p>
      </dgm:t>
    </dgm:pt>
    <dgm:pt modelId="{ED1D5875-1F5E-4C14-A490-9E531C675133}" type="sibTrans" cxnId="{20B6E28B-BC79-4E99-92CD-C8D3C973FE72}">
      <dgm:prSet/>
      <dgm:spPr/>
      <dgm:t>
        <a:bodyPr/>
        <a:lstStyle/>
        <a:p>
          <a:endParaRPr lang="en-US"/>
        </a:p>
      </dgm:t>
    </dgm:pt>
    <dgm:pt modelId="{2848D6B5-98A3-4323-9FB3-9243BD8AF1D9}">
      <dgm:prSet custT="1"/>
      <dgm:spPr/>
      <dgm:t>
        <a:bodyPr/>
        <a:lstStyle/>
        <a:p>
          <a:r>
            <a:rPr lang="en-US" sz="1600" dirty="0" smtClean="0"/>
            <a:t>Teaching discrete skills (disconnected from texts)</a:t>
          </a:r>
        </a:p>
      </dgm:t>
    </dgm:pt>
    <dgm:pt modelId="{64A04760-B45B-41BC-83E5-F41F2B7200A2}" type="parTrans" cxnId="{D303B952-98A6-4CBE-BE2E-6981E426D814}">
      <dgm:prSet/>
      <dgm:spPr/>
      <dgm:t>
        <a:bodyPr/>
        <a:lstStyle/>
        <a:p>
          <a:endParaRPr lang="en-US"/>
        </a:p>
      </dgm:t>
    </dgm:pt>
    <dgm:pt modelId="{A355C00D-0631-4C7B-B4D9-B47A3C4E5CCA}" type="sibTrans" cxnId="{D303B952-98A6-4CBE-BE2E-6981E426D814}">
      <dgm:prSet/>
      <dgm:spPr/>
      <dgm:t>
        <a:bodyPr/>
        <a:lstStyle/>
        <a:p>
          <a:endParaRPr lang="en-US"/>
        </a:p>
      </dgm:t>
    </dgm:pt>
    <dgm:pt modelId="{ABD1C589-4AB6-4B1E-845C-D8C223839D31}">
      <dgm:prSet custT="1"/>
      <dgm:spPr/>
      <dgm:t>
        <a:bodyPr/>
        <a:lstStyle/>
        <a:p>
          <a:pPr>
            <a:spcBef>
              <a:spcPct val="0"/>
            </a:spcBef>
          </a:pPr>
          <a:endParaRPr lang="en-US" sz="1600" dirty="0" smtClean="0"/>
        </a:p>
      </dgm:t>
    </dgm:pt>
    <dgm:pt modelId="{617D98CB-F71E-4E40-8C5C-30BA03C61990}" type="parTrans" cxnId="{EA6ACC58-0A2E-4FB5-85F2-EE8D0E829DF5}">
      <dgm:prSet/>
      <dgm:spPr/>
      <dgm:t>
        <a:bodyPr/>
        <a:lstStyle/>
        <a:p>
          <a:endParaRPr lang="en-US"/>
        </a:p>
      </dgm:t>
    </dgm:pt>
    <dgm:pt modelId="{EE2AF1A6-474A-4CBE-B5E3-E94318FB6539}" type="sibTrans" cxnId="{EA6ACC58-0A2E-4FB5-85F2-EE8D0E829DF5}">
      <dgm:prSet/>
      <dgm:spPr/>
      <dgm:t>
        <a:bodyPr/>
        <a:lstStyle/>
        <a:p>
          <a:endParaRPr lang="en-US"/>
        </a:p>
      </dgm:t>
    </dgm:pt>
    <dgm:pt modelId="{34EBE7CA-C02D-4023-970D-22B74745DFEF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US" sz="1600" dirty="0" smtClean="0"/>
            <a:t>Evidence-based reading and writing </a:t>
          </a:r>
        </a:p>
      </dgm:t>
    </dgm:pt>
    <dgm:pt modelId="{F9E7FA1A-71C6-4401-92C1-9397FFC97CC2}" type="parTrans" cxnId="{110DE846-DD92-468C-82D2-2DBC7D824404}">
      <dgm:prSet/>
      <dgm:spPr/>
      <dgm:t>
        <a:bodyPr/>
        <a:lstStyle/>
        <a:p>
          <a:endParaRPr lang="en-US"/>
        </a:p>
      </dgm:t>
    </dgm:pt>
    <dgm:pt modelId="{3CC3DF7A-957C-427B-AD0B-2C8B95473F36}" type="sibTrans" cxnId="{110DE846-DD92-468C-82D2-2DBC7D824404}">
      <dgm:prSet/>
      <dgm:spPr/>
      <dgm:t>
        <a:bodyPr/>
        <a:lstStyle/>
        <a:p>
          <a:endParaRPr lang="en-US"/>
        </a:p>
      </dgm:t>
    </dgm:pt>
    <dgm:pt modelId="{71D0D620-BADC-44B0-860F-DA798184F471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US" sz="1600" dirty="0" smtClean="0"/>
            <a:t>General writing skills (focus, organization, </a:t>
          </a:r>
          <a:r>
            <a:rPr lang="en-US" sz="1600" dirty="0" smtClean="0"/>
            <a:t>written expression) </a:t>
          </a:r>
          <a:r>
            <a:rPr lang="en-US" sz="1600" dirty="0" smtClean="0"/>
            <a:t>but connected to texts</a:t>
          </a:r>
        </a:p>
      </dgm:t>
    </dgm:pt>
    <dgm:pt modelId="{9A97F4B7-D730-49A3-9D99-909537446BE1}" type="parTrans" cxnId="{5D3EA8DB-CADB-455B-83DD-0908ACE57D82}">
      <dgm:prSet/>
      <dgm:spPr/>
      <dgm:t>
        <a:bodyPr/>
        <a:lstStyle/>
        <a:p>
          <a:endParaRPr lang="en-US"/>
        </a:p>
      </dgm:t>
    </dgm:pt>
    <dgm:pt modelId="{793CF3B0-975C-41EA-8D50-4D2A340BDA10}" type="sibTrans" cxnId="{5D3EA8DB-CADB-455B-83DD-0908ACE57D82}">
      <dgm:prSet/>
      <dgm:spPr/>
      <dgm:t>
        <a:bodyPr/>
        <a:lstStyle/>
        <a:p>
          <a:endParaRPr lang="en-US"/>
        </a:p>
      </dgm:t>
    </dgm:pt>
    <dgm:pt modelId="{CA89E5E5-4E08-43ED-AE9D-3AF24C080AD7}">
      <dgm:prSet custT="1"/>
      <dgm:spPr/>
      <dgm:t>
        <a:bodyPr/>
        <a:lstStyle/>
        <a:p>
          <a:r>
            <a:rPr lang="en-US" sz="1600" dirty="0" smtClean="0"/>
            <a:t>Literary analysis with at least two texts</a:t>
          </a:r>
        </a:p>
      </dgm:t>
    </dgm:pt>
    <dgm:pt modelId="{B0E69813-ACD0-4279-9234-B8571108B7BA}" type="parTrans" cxnId="{8CB414E4-583F-43BE-A833-3AB47DA79D8B}">
      <dgm:prSet/>
      <dgm:spPr/>
      <dgm:t>
        <a:bodyPr/>
        <a:lstStyle/>
        <a:p>
          <a:endParaRPr lang="en-US"/>
        </a:p>
      </dgm:t>
    </dgm:pt>
    <dgm:pt modelId="{8EE3B06C-514C-4A2A-A058-D159044E709D}" type="sibTrans" cxnId="{8CB414E4-583F-43BE-A833-3AB47DA79D8B}">
      <dgm:prSet/>
      <dgm:spPr/>
      <dgm:t>
        <a:bodyPr/>
        <a:lstStyle/>
        <a:p>
          <a:endParaRPr lang="en-US"/>
        </a:p>
      </dgm:t>
    </dgm:pt>
    <dgm:pt modelId="{6487E494-527C-43EF-B355-4D67653499EC}">
      <dgm:prSet custT="1"/>
      <dgm:spPr/>
      <dgm:t>
        <a:bodyPr/>
        <a:lstStyle/>
        <a:p>
          <a:r>
            <a:rPr lang="en-US" sz="1600" dirty="0" smtClean="0"/>
            <a:t>Research simulation:  synthesis of multiple sources on a given research topic</a:t>
          </a:r>
        </a:p>
      </dgm:t>
    </dgm:pt>
    <dgm:pt modelId="{B88C90F0-2BEC-448C-ADDC-BB79BE357AF9}" type="parTrans" cxnId="{58C496D0-6EFA-44BF-8980-4C26980B2B0C}">
      <dgm:prSet/>
      <dgm:spPr/>
      <dgm:t>
        <a:bodyPr/>
        <a:lstStyle/>
        <a:p>
          <a:endParaRPr lang="en-US"/>
        </a:p>
      </dgm:t>
    </dgm:pt>
    <dgm:pt modelId="{67E6A107-793A-441B-B05E-CBB5DCB57E34}" type="sibTrans" cxnId="{58C496D0-6EFA-44BF-8980-4C26980B2B0C}">
      <dgm:prSet/>
      <dgm:spPr/>
      <dgm:t>
        <a:bodyPr/>
        <a:lstStyle/>
        <a:p>
          <a:endParaRPr lang="en-US"/>
        </a:p>
      </dgm:t>
    </dgm:pt>
    <dgm:pt modelId="{FD64CAE9-B00A-45BC-9A01-26A0B87FFC6C}">
      <dgm:prSet custT="1"/>
      <dgm:spPr/>
      <dgm:t>
        <a:bodyPr/>
        <a:lstStyle/>
        <a:p>
          <a:pPr>
            <a:spcBef>
              <a:spcPts val="600"/>
            </a:spcBef>
          </a:pPr>
          <a:endParaRPr lang="en-US" sz="1600" dirty="0" smtClean="0"/>
        </a:p>
      </dgm:t>
    </dgm:pt>
    <dgm:pt modelId="{AF0524B7-69DE-4470-BF2E-1D9CD3AA0D35}" type="parTrans" cxnId="{3C0C289A-EF82-49ED-8682-7EF3665E1B41}">
      <dgm:prSet/>
      <dgm:spPr/>
    </dgm:pt>
    <dgm:pt modelId="{1C80CE3F-3B29-4A5F-80FD-5A8C8ABB131B}" type="sibTrans" cxnId="{3C0C289A-EF82-49ED-8682-7EF3665E1B41}">
      <dgm:prSet/>
      <dgm:spPr/>
    </dgm:pt>
    <dgm:pt modelId="{59A47566-3B08-479D-8F8B-AB1D35FC8934}" type="pres">
      <dgm:prSet presAssocID="{9E12D1BC-F306-41A9-A16A-8AB1A6F3CF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61A92-01A8-4C20-87B1-47FF06FE4101}" type="pres">
      <dgm:prSet presAssocID="{ED80D6A5-28AD-4E7C-9916-CF71723D840C}" presName="linNode" presStyleCnt="0"/>
      <dgm:spPr/>
    </dgm:pt>
    <dgm:pt modelId="{4444AC61-0B7D-4F91-BC20-308CA40B880A}" type="pres">
      <dgm:prSet presAssocID="{ED80D6A5-28AD-4E7C-9916-CF71723D840C}" presName="parentText" presStyleLbl="node1" presStyleIdx="0" presStyleCnt="3" custScaleX="75439" custLinFactNeighborX="-397" custLinFactNeighborY="-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35CEF-3307-4262-8BCB-9D3CA32FEC22}" type="pres">
      <dgm:prSet presAssocID="{ED80D6A5-28AD-4E7C-9916-CF71723D84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8862A-046A-4C3B-83CC-46FEB97898FA}" type="pres">
      <dgm:prSet presAssocID="{85FDCE0E-0380-4C8B-BB98-3C1B92DD3C3C}" presName="sp" presStyleCnt="0"/>
      <dgm:spPr/>
    </dgm:pt>
    <dgm:pt modelId="{6A0E64FB-4CAE-4611-B338-8AF5A86BD889}" type="pres">
      <dgm:prSet presAssocID="{18E60507-EBA1-457B-84E0-AF91967C2911}" presName="linNode" presStyleCnt="0"/>
      <dgm:spPr/>
    </dgm:pt>
    <dgm:pt modelId="{AADC61B6-CE31-40A4-89BE-59D67F9A0FDA}" type="pres">
      <dgm:prSet presAssocID="{18E60507-EBA1-457B-84E0-AF91967C2911}" presName="parentText" presStyleLbl="node1" presStyleIdx="1" presStyleCnt="3" custScaleX="75439" custScaleY="1250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49941-9818-4430-A1BF-569BCC6C0226}" type="pres">
      <dgm:prSet presAssocID="{18E60507-EBA1-457B-84E0-AF91967C2911}" presName="descendantText" presStyleLbl="alignAccFollowNode1" presStyleIdx="1" presStyleCnt="3" custScaleY="142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C9DED-477F-497C-9D5F-BCF382BB01D2}" type="pres">
      <dgm:prSet presAssocID="{6EDF3801-7C80-4EB5-A2BA-D1C707617558}" presName="sp" presStyleCnt="0"/>
      <dgm:spPr/>
    </dgm:pt>
    <dgm:pt modelId="{15195817-7C95-47C6-B6C1-C11D28FB3AF7}" type="pres">
      <dgm:prSet presAssocID="{31D3D313-960C-42B0-96F4-50A78FC527DC}" presName="linNode" presStyleCnt="0"/>
      <dgm:spPr/>
    </dgm:pt>
    <dgm:pt modelId="{3301EE37-8CAE-4C22-973C-031DB8084474}" type="pres">
      <dgm:prSet presAssocID="{31D3D313-960C-42B0-96F4-50A78FC527DC}" presName="parentText" presStyleLbl="node1" presStyleIdx="2" presStyleCnt="3" custScaleX="75439" custScaleY="628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49CF6-F783-4ECD-9222-4216EFEDD05D}" type="pres">
      <dgm:prSet presAssocID="{31D3D313-960C-42B0-96F4-50A78FC527DC}" presName="descendantText" presStyleLbl="alignAccFollowNode1" presStyleIdx="2" presStyleCnt="3" custScaleY="70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3415D-E2BC-4FC8-9E75-1E19262FF69A}" type="presOf" srcId="{ABD1C589-4AB6-4B1E-845C-D8C223839D31}" destId="{66E35CEF-3307-4262-8BCB-9D3CA32FEC22}" srcOrd="0" destOrd="4" presId="urn:microsoft.com/office/officeart/2005/8/layout/vList5"/>
    <dgm:cxn modelId="{43650DC9-CC68-47F7-B5D0-643904789CF7}" srcId="{ED80D6A5-28AD-4E7C-9916-CF71723D840C}" destId="{8A295E2C-90E4-4C6B-BF49-8C3FD5E14387}" srcOrd="1" destOrd="0" parTransId="{07DA4268-9529-424A-8438-48D41124CD77}" sibTransId="{D8C89DE0-F895-4414-9F2F-5078C56C218C}"/>
    <dgm:cxn modelId="{C00DAA3F-0146-45FF-9AEE-C5CDD2BCEC90}" type="presOf" srcId="{31D3D313-960C-42B0-96F4-50A78FC527DC}" destId="{3301EE37-8CAE-4C22-973C-031DB8084474}" srcOrd="0" destOrd="0" presId="urn:microsoft.com/office/officeart/2005/8/layout/vList5"/>
    <dgm:cxn modelId="{8CB414E4-583F-43BE-A833-3AB47DA79D8B}" srcId="{2169D57A-1277-4F16-AD02-91B171E6C746}" destId="{CA89E5E5-4E08-43ED-AE9D-3AF24C080AD7}" srcOrd="0" destOrd="0" parTransId="{B0E69813-ACD0-4279-9234-B8571108B7BA}" sibTransId="{8EE3B06C-514C-4A2A-A058-D159044E709D}"/>
    <dgm:cxn modelId="{915B6FFD-B9FE-470A-BA49-82120F2D44A5}" type="presOf" srcId="{ED80D6A5-28AD-4E7C-9916-CF71723D840C}" destId="{4444AC61-0B7D-4F91-BC20-308CA40B880A}" srcOrd="0" destOrd="0" presId="urn:microsoft.com/office/officeart/2005/8/layout/vList5"/>
    <dgm:cxn modelId="{094A093D-EFD3-47A1-82FD-71547958AF84}" type="presOf" srcId="{18E60507-EBA1-457B-84E0-AF91967C2911}" destId="{AADC61B6-CE31-40A4-89BE-59D67F9A0FDA}" srcOrd="0" destOrd="0" presId="urn:microsoft.com/office/officeart/2005/8/layout/vList5"/>
    <dgm:cxn modelId="{D303B952-98A6-4CBE-BE2E-6981E426D814}" srcId="{31D3D313-960C-42B0-96F4-50A78FC527DC}" destId="{2848D6B5-98A3-4323-9FB3-9243BD8AF1D9}" srcOrd="0" destOrd="0" parTransId="{64A04760-B45B-41BC-83E5-F41F2B7200A2}" sibTransId="{A355C00D-0631-4C7B-B4D9-B47A3C4E5CCA}"/>
    <dgm:cxn modelId="{305FE8E0-9377-43A9-B366-C2A74932B97A}" srcId="{18E60507-EBA1-457B-84E0-AF91967C2911}" destId="{2169D57A-1277-4F16-AD02-91B171E6C746}" srcOrd="0" destOrd="0" parTransId="{1AB11A46-3E4E-4783-A8A9-A2D5A399EB2E}" sibTransId="{4A41A056-1C58-48DE-AA4A-6CA66466E881}"/>
    <dgm:cxn modelId="{F268B383-5800-470A-A409-B04654C3BED8}" srcId="{9E12D1BC-F306-41A9-A16A-8AB1A6F3CF2F}" destId="{ED80D6A5-28AD-4E7C-9916-CF71723D840C}" srcOrd="0" destOrd="0" parTransId="{68738587-27A6-42C3-B87B-D5E269B519FB}" sibTransId="{85FDCE0E-0380-4C8B-BB98-3C1B92DD3C3C}"/>
    <dgm:cxn modelId="{DE78EB69-6C4D-42B0-BDD7-9C8BF0AADE70}" type="presOf" srcId="{8A295E2C-90E4-4C6B-BF49-8C3FD5E14387}" destId="{66E35CEF-3307-4262-8BCB-9D3CA32FEC22}" srcOrd="0" destOrd="1" presId="urn:microsoft.com/office/officeart/2005/8/layout/vList5"/>
    <dgm:cxn modelId="{E48BB20C-70E8-41E0-9B38-0FAC7B233301}" type="presOf" srcId="{71D0D620-BADC-44B0-860F-DA798184F471}" destId="{66E35CEF-3307-4262-8BCB-9D3CA32FEC22}" srcOrd="0" destOrd="3" presId="urn:microsoft.com/office/officeart/2005/8/layout/vList5"/>
    <dgm:cxn modelId="{0C1980E9-BA82-47DD-B55D-AE1B2CB4C53D}" type="presOf" srcId="{34EBE7CA-C02D-4023-970D-22B74745DFEF}" destId="{66E35CEF-3307-4262-8BCB-9D3CA32FEC22}" srcOrd="0" destOrd="2" presId="urn:microsoft.com/office/officeart/2005/8/layout/vList5"/>
    <dgm:cxn modelId="{41FB63FF-9AF9-4220-863A-C75D86CF4D5C}" type="presOf" srcId="{2848D6B5-98A3-4323-9FB3-9243BD8AF1D9}" destId="{A9049CF6-F783-4ECD-9222-4216EFEDD05D}" srcOrd="0" destOrd="0" presId="urn:microsoft.com/office/officeart/2005/8/layout/vList5"/>
    <dgm:cxn modelId="{893A9BAA-A07F-41C2-8C85-2EE6ECA7DF94}" type="presOf" srcId="{9E12D1BC-F306-41A9-A16A-8AB1A6F3CF2F}" destId="{59A47566-3B08-479D-8F8B-AB1D35FC8934}" srcOrd="0" destOrd="0" presId="urn:microsoft.com/office/officeart/2005/8/layout/vList5"/>
    <dgm:cxn modelId="{3C0C289A-EF82-49ED-8682-7EF3665E1B41}" srcId="{ED80D6A5-28AD-4E7C-9916-CF71723D840C}" destId="{FD64CAE9-B00A-45BC-9A01-26A0B87FFC6C}" srcOrd="0" destOrd="0" parTransId="{AF0524B7-69DE-4470-BF2E-1D9CD3AA0D35}" sibTransId="{1C80CE3F-3B29-4A5F-80FD-5A8C8ABB131B}"/>
    <dgm:cxn modelId="{20B6E28B-BC79-4E99-92CD-C8D3C973FE72}" srcId="{9E12D1BC-F306-41A9-A16A-8AB1A6F3CF2F}" destId="{31D3D313-960C-42B0-96F4-50A78FC527DC}" srcOrd="2" destOrd="0" parTransId="{D7A375F9-C9AA-4952-B28F-AE6C7BCC10F9}" sibTransId="{ED1D5875-1F5E-4C14-A490-9E531C675133}"/>
    <dgm:cxn modelId="{791D65E1-EBF7-43DB-BCD7-118ABC8B0EF5}" type="presOf" srcId="{CA89E5E5-4E08-43ED-AE9D-3AF24C080AD7}" destId="{56949941-9818-4430-A1BF-569BCC6C0226}" srcOrd="0" destOrd="1" presId="urn:microsoft.com/office/officeart/2005/8/layout/vList5"/>
    <dgm:cxn modelId="{58C496D0-6EFA-44BF-8980-4C26980B2B0C}" srcId="{2169D57A-1277-4F16-AD02-91B171E6C746}" destId="{6487E494-527C-43EF-B355-4D67653499EC}" srcOrd="1" destOrd="0" parTransId="{B88C90F0-2BEC-448C-ADDC-BB79BE357AF9}" sibTransId="{67E6A107-793A-441B-B05E-CBB5DCB57E34}"/>
    <dgm:cxn modelId="{5D3EA8DB-CADB-455B-83DD-0908ACE57D82}" srcId="{ED80D6A5-28AD-4E7C-9916-CF71723D840C}" destId="{71D0D620-BADC-44B0-860F-DA798184F471}" srcOrd="3" destOrd="0" parTransId="{9A97F4B7-D730-49A3-9D99-909537446BE1}" sibTransId="{793CF3B0-975C-41EA-8D50-4D2A340BDA10}"/>
    <dgm:cxn modelId="{9C5B685C-F941-4A9B-A7B2-667F8DDC93CF}" type="presOf" srcId="{FD64CAE9-B00A-45BC-9A01-26A0B87FFC6C}" destId="{66E35CEF-3307-4262-8BCB-9D3CA32FEC22}" srcOrd="0" destOrd="0" presId="urn:microsoft.com/office/officeart/2005/8/layout/vList5"/>
    <dgm:cxn modelId="{09DE236A-75F4-41AE-B507-90656A5F32C6}" type="presOf" srcId="{2169D57A-1277-4F16-AD02-91B171E6C746}" destId="{56949941-9818-4430-A1BF-569BCC6C0226}" srcOrd="0" destOrd="0" presId="urn:microsoft.com/office/officeart/2005/8/layout/vList5"/>
    <dgm:cxn modelId="{C2C9545B-A9AA-4CC5-A299-BE92D9AC0F7B}" srcId="{9E12D1BC-F306-41A9-A16A-8AB1A6F3CF2F}" destId="{18E60507-EBA1-457B-84E0-AF91967C2911}" srcOrd="1" destOrd="0" parTransId="{05CAF7D8-DF13-497C-A6BB-081881D8E491}" sibTransId="{6EDF3801-7C80-4EB5-A2BA-D1C707617558}"/>
    <dgm:cxn modelId="{EA6ACC58-0A2E-4FB5-85F2-EE8D0E829DF5}" srcId="{ED80D6A5-28AD-4E7C-9916-CF71723D840C}" destId="{ABD1C589-4AB6-4B1E-845C-D8C223839D31}" srcOrd="4" destOrd="0" parTransId="{617D98CB-F71E-4E40-8C5C-30BA03C61990}" sibTransId="{EE2AF1A6-474A-4CBE-B5E3-E94318FB6539}"/>
    <dgm:cxn modelId="{110DE846-DD92-468C-82D2-2DBC7D824404}" srcId="{ED80D6A5-28AD-4E7C-9916-CF71723D840C}" destId="{34EBE7CA-C02D-4023-970D-22B74745DFEF}" srcOrd="2" destOrd="0" parTransId="{F9E7FA1A-71C6-4401-92C1-9397FFC97CC2}" sibTransId="{3CC3DF7A-957C-427B-AD0B-2C8B95473F36}"/>
    <dgm:cxn modelId="{BC4A5B63-1935-4ABC-8AD6-86410641FFB4}" type="presOf" srcId="{6487E494-527C-43EF-B355-4D67653499EC}" destId="{56949941-9818-4430-A1BF-569BCC6C0226}" srcOrd="0" destOrd="2" presId="urn:microsoft.com/office/officeart/2005/8/layout/vList5"/>
    <dgm:cxn modelId="{4A01F702-B317-4E7E-9CFA-00E0C3E79A53}" type="presParOf" srcId="{59A47566-3B08-479D-8F8B-AB1D35FC8934}" destId="{47F61A92-01A8-4C20-87B1-47FF06FE4101}" srcOrd="0" destOrd="0" presId="urn:microsoft.com/office/officeart/2005/8/layout/vList5"/>
    <dgm:cxn modelId="{E0226418-9336-4FCB-A533-F8B32061844D}" type="presParOf" srcId="{47F61A92-01A8-4C20-87B1-47FF06FE4101}" destId="{4444AC61-0B7D-4F91-BC20-308CA40B880A}" srcOrd="0" destOrd="0" presId="urn:microsoft.com/office/officeart/2005/8/layout/vList5"/>
    <dgm:cxn modelId="{95AFDBBB-DCBE-4611-B60C-D39F33B62069}" type="presParOf" srcId="{47F61A92-01A8-4C20-87B1-47FF06FE4101}" destId="{66E35CEF-3307-4262-8BCB-9D3CA32FEC22}" srcOrd="1" destOrd="0" presId="urn:microsoft.com/office/officeart/2005/8/layout/vList5"/>
    <dgm:cxn modelId="{4DB39FBC-32D4-46E2-8048-5F5CF7953734}" type="presParOf" srcId="{59A47566-3B08-479D-8F8B-AB1D35FC8934}" destId="{C5A8862A-046A-4C3B-83CC-46FEB97898FA}" srcOrd="1" destOrd="0" presId="urn:microsoft.com/office/officeart/2005/8/layout/vList5"/>
    <dgm:cxn modelId="{5FC95CC4-4CA2-4530-BFE9-1FA52A3F0E26}" type="presParOf" srcId="{59A47566-3B08-479D-8F8B-AB1D35FC8934}" destId="{6A0E64FB-4CAE-4611-B338-8AF5A86BD889}" srcOrd="2" destOrd="0" presId="urn:microsoft.com/office/officeart/2005/8/layout/vList5"/>
    <dgm:cxn modelId="{18D20630-4828-4E8B-9DA9-440DF3778731}" type="presParOf" srcId="{6A0E64FB-4CAE-4611-B338-8AF5A86BD889}" destId="{AADC61B6-CE31-40A4-89BE-59D67F9A0FDA}" srcOrd="0" destOrd="0" presId="urn:microsoft.com/office/officeart/2005/8/layout/vList5"/>
    <dgm:cxn modelId="{A6790837-C2BE-48C1-8630-4FC8F3476156}" type="presParOf" srcId="{6A0E64FB-4CAE-4611-B338-8AF5A86BD889}" destId="{56949941-9818-4430-A1BF-569BCC6C0226}" srcOrd="1" destOrd="0" presId="urn:microsoft.com/office/officeart/2005/8/layout/vList5"/>
    <dgm:cxn modelId="{BCA75721-81D2-4DA6-B82C-BA4AC3CC16AC}" type="presParOf" srcId="{59A47566-3B08-479D-8F8B-AB1D35FC8934}" destId="{B51C9DED-477F-497C-9D5F-BCF382BB01D2}" srcOrd="3" destOrd="0" presId="urn:microsoft.com/office/officeart/2005/8/layout/vList5"/>
    <dgm:cxn modelId="{FC306419-D745-4430-A15F-7A11E8CA0464}" type="presParOf" srcId="{59A47566-3B08-479D-8F8B-AB1D35FC8934}" destId="{15195817-7C95-47C6-B6C1-C11D28FB3AF7}" srcOrd="4" destOrd="0" presId="urn:microsoft.com/office/officeart/2005/8/layout/vList5"/>
    <dgm:cxn modelId="{212D4A34-0BBB-4F69-83F1-7781D1ED1C27}" type="presParOf" srcId="{15195817-7C95-47C6-B6C1-C11D28FB3AF7}" destId="{3301EE37-8CAE-4C22-973C-031DB8084474}" srcOrd="0" destOrd="0" presId="urn:microsoft.com/office/officeart/2005/8/layout/vList5"/>
    <dgm:cxn modelId="{ABBCB38E-D521-4ACF-BD8F-6A660A99B34F}" type="presParOf" srcId="{15195817-7C95-47C6-B6C1-C11D28FB3AF7}" destId="{A9049CF6-F783-4ECD-9222-4216EFEDD0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3FC773-7FBC-4B1A-99EA-0CE4703C5DC6}" type="doc">
      <dgm:prSet loTypeId="urn:microsoft.com/office/officeart/2005/8/layout/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9DDEB8-B7C8-4049-8E66-E2DF2854A137}">
      <dgm:prSet phldrT="[Text]"/>
      <dgm:spPr/>
      <dgm:t>
        <a:bodyPr/>
        <a:lstStyle/>
        <a:p>
          <a:r>
            <a:rPr lang="en-US" dirty="0" smtClean="0"/>
            <a:t>2012-13:</a:t>
          </a:r>
          <a:endParaRPr lang="en-US" dirty="0"/>
        </a:p>
      </dgm:t>
    </dgm:pt>
    <dgm:pt modelId="{9EE2D25D-940E-40FB-A038-EB7708748E25}" type="parTrans" cxnId="{055751DF-ED73-4644-8B1E-0784648AAAB2}">
      <dgm:prSet/>
      <dgm:spPr/>
      <dgm:t>
        <a:bodyPr/>
        <a:lstStyle/>
        <a:p>
          <a:endParaRPr lang="en-US"/>
        </a:p>
      </dgm:t>
    </dgm:pt>
    <dgm:pt modelId="{EC82C794-9D78-4801-A6B5-45750C6C3BDA}" type="sibTrans" cxnId="{055751DF-ED73-4644-8B1E-0784648AAAB2}">
      <dgm:prSet/>
      <dgm:spPr/>
      <dgm:t>
        <a:bodyPr/>
        <a:lstStyle/>
        <a:p>
          <a:endParaRPr lang="en-US"/>
        </a:p>
      </dgm:t>
    </dgm:pt>
    <dgm:pt modelId="{C016183F-349F-4A38-A5F9-C49BBA235027}">
      <dgm:prSet/>
      <dgm:spPr/>
      <dgm:t>
        <a:bodyPr/>
        <a:lstStyle/>
        <a:p>
          <a:r>
            <a:rPr lang="en-US" dirty="0" smtClean="0"/>
            <a:t>Removed NRT component from </a:t>
          </a:r>
          <a:r>
            <a:rPr lang="en-US" i="1" dirty="0" err="1" smtClean="0"/>
            <a:t>i</a:t>
          </a:r>
          <a:r>
            <a:rPr lang="en-US" dirty="0" err="1" smtClean="0"/>
            <a:t>LEAP</a:t>
          </a:r>
          <a:r>
            <a:rPr lang="en-US" dirty="0" smtClean="0"/>
            <a:t> assessments</a:t>
          </a:r>
          <a:endParaRPr lang="en-US" dirty="0"/>
        </a:p>
      </dgm:t>
    </dgm:pt>
    <dgm:pt modelId="{7F822C3F-5BF4-4600-9CE9-0B92E8DC14A5}" type="parTrans" cxnId="{DC27D362-632F-4CA2-B9F5-78FAB2D911CA}">
      <dgm:prSet/>
      <dgm:spPr/>
      <dgm:t>
        <a:bodyPr/>
        <a:lstStyle/>
        <a:p>
          <a:endParaRPr lang="en-US"/>
        </a:p>
      </dgm:t>
    </dgm:pt>
    <dgm:pt modelId="{B6E13A6C-DA4D-4D26-88EE-77FAE9B5A279}" type="sibTrans" cxnId="{DC27D362-632F-4CA2-B9F5-78FAB2D911CA}">
      <dgm:prSet/>
      <dgm:spPr/>
      <dgm:t>
        <a:bodyPr/>
        <a:lstStyle/>
        <a:p>
          <a:endParaRPr lang="en-US"/>
        </a:p>
      </dgm:t>
    </dgm:pt>
    <dgm:pt modelId="{9111D97D-CD3F-4141-B74A-9A7B8BDF9A6C}">
      <dgm:prSet/>
      <dgm:spPr/>
      <dgm:t>
        <a:bodyPr/>
        <a:lstStyle/>
        <a:p>
          <a:r>
            <a:rPr lang="en-US" dirty="0" smtClean="0"/>
            <a:t>Focused content on only transitional GLEs for both LEAP/</a:t>
          </a:r>
          <a:r>
            <a:rPr lang="en-US" i="1" dirty="0" err="1" smtClean="0"/>
            <a:t>i</a:t>
          </a:r>
          <a:r>
            <a:rPr lang="en-US" dirty="0" err="1" smtClean="0"/>
            <a:t>LEAP</a:t>
          </a:r>
          <a:endParaRPr lang="en-US" dirty="0"/>
        </a:p>
      </dgm:t>
    </dgm:pt>
    <dgm:pt modelId="{EC5C4ACD-AF0E-411B-9011-D82621AD5DE2}" type="parTrans" cxnId="{6C2473F7-8E4A-43C4-A523-4325AEE5243F}">
      <dgm:prSet/>
      <dgm:spPr/>
      <dgm:t>
        <a:bodyPr/>
        <a:lstStyle/>
        <a:p>
          <a:endParaRPr lang="en-US"/>
        </a:p>
      </dgm:t>
    </dgm:pt>
    <dgm:pt modelId="{0F453B14-3896-4AEA-B0E3-C335CC24A120}" type="sibTrans" cxnId="{6C2473F7-8E4A-43C4-A523-4325AEE5243F}">
      <dgm:prSet/>
      <dgm:spPr/>
      <dgm:t>
        <a:bodyPr/>
        <a:lstStyle/>
        <a:p>
          <a:endParaRPr lang="en-US"/>
        </a:p>
      </dgm:t>
    </dgm:pt>
    <dgm:pt modelId="{4097F6CA-10A0-424B-A86A-B02E211A0DA2}">
      <dgm:prSet/>
      <dgm:spPr/>
      <dgm:t>
        <a:bodyPr/>
        <a:lstStyle/>
        <a:p>
          <a:r>
            <a:rPr lang="en-US" dirty="0" smtClean="0"/>
            <a:t>LEAP grades 4 and 8: no longer comprehensive grade-span assessments</a:t>
          </a:r>
        </a:p>
      </dgm:t>
    </dgm:pt>
    <dgm:pt modelId="{E39B0BEE-86FD-474B-8391-96D3772032A2}" type="parTrans" cxnId="{5E8C6CEB-8C26-4C60-8026-B6B03D316491}">
      <dgm:prSet/>
      <dgm:spPr/>
      <dgm:t>
        <a:bodyPr/>
        <a:lstStyle/>
        <a:p>
          <a:endParaRPr lang="en-US"/>
        </a:p>
      </dgm:t>
    </dgm:pt>
    <dgm:pt modelId="{BBE60C28-3802-4AF1-86E4-92DC085CD7FD}" type="sibTrans" cxnId="{5E8C6CEB-8C26-4C60-8026-B6B03D316491}">
      <dgm:prSet/>
      <dgm:spPr/>
      <dgm:t>
        <a:bodyPr/>
        <a:lstStyle/>
        <a:p>
          <a:endParaRPr lang="en-US"/>
        </a:p>
      </dgm:t>
    </dgm:pt>
    <dgm:pt modelId="{F759AD51-019F-459A-A26C-5D1D2AF4BF60}">
      <dgm:prSet/>
      <dgm:spPr/>
      <dgm:t>
        <a:bodyPr/>
        <a:lstStyle/>
        <a:p>
          <a:r>
            <a:rPr lang="en-US" smtClean="0"/>
            <a:t>All assessments reported by strand</a:t>
          </a:r>
          <a:endParaRPr lang="en-US" dirty="0" smtClean="0"/>
        </a:p>
      </dgm:t>
    </dgm:pt>
    <dgm:pt modelId="{82F00822-A595-47B2-AAA5-8F6349CB6497}" type="parTrans" cxnId="{71895E17-8FFF-41E2-94D1-85DA60A4C982}">
      <dgm:prSet/>
      <dgm:spPr/>
      <dgm:t>
        <a:bodyPr/>
        <a:lstStyle/>
        <a:p>
          <a:endParaRPr lang="en-US"/>
        </a:p>
      </dgm:t>
    </dgm:pt>
    <dgm:pt modelId="{D1954821-77B4-4B4B-95CF-8941E9CE726B}" type="sibTrans" cxnId="{71895E17-8FFF-41E2-94D1-85DA60A4C982}">
      <dgm:prSet/>
      <dgm:spPr/>
      <dgm:t>
        <a:bodyPr/>
        <a:lstStyle/>
        <a:p>
          <a:endParaRPr lang="en-US"/>
        </a:p>
      </dgm:t>
    </dgm:pt>
    <dgm:pt modelId="{83CCB496-ADCB-4EC5-B434-11962B1CB88A}">
      <dgm:prSet/>
      <dgm:spPr/>
      <dgm:t>
        <a:bodyPr/>
        <a:lstStyle/>
        <a:p>
          <a:r>
            <a:rPr lang="en-US" dirty="0" smtClean="0"/>
            <a:t>2013-14:  </a:t>
          </a:r>
        </a:p>
      </dgm:t>
    </dgm:pt>
    <dgm:pt modelId="{DF6C86F3-1AF6-4E39-9A10-0334E4B46FFC}" type="parTrans" cxnId="{44443797-2172-4FAB-9648-FDEF111D21DC}">
      <dgm:prSet/>
      <dgm:spPr/>
      <dgm:t>
        <a:bodyPr/>
        <a:lstStyle/>
        <a:p>
          <a:endParaRPr lang="en-US"/>
        </a:p>
      </dgm:t>
    </dgm:pt>
    <dgm:pt modelId="{9B514E12-B8B8-46E5-9B76-BB35DCF089B2}" type="sibTrans" cxnId="{44443797-2172-4FAB-9648-FDEF111D21DC}">
      <dgm:prSet/>
      <dgm:spPr/>
      <dgm:t>
        <a:bodyPr/>
        <a:lstStyle/>
        <a:p>
          <a:endParaRPr lang="en-US"/>
        </a:p>
      </dgm:t>
    </dgm:pt>
    <dgm:pt modelId="{9F67D618-9D30-4EAE-A60F-CAE7D2DBD8A6}">
      <dgm:prSet/>
      <dgm:spPr/>
      <dgm:t>
        <a:bodyPr/>
        <a:lstStyle/>
        <a:p>
          <a:r>
            <a:rPr lang="en-US" dirty="0" smtClean="0"/>
            <a:t>Grade 3 CR item: changed from 2 points to 4 points</a:t>
          </a:r>
          <a:endParaRPr lang="en-US" dirty="0"/>
        </a:p>
      </dgm:t>
    </dgm:pt>
    <dgm:pt modelId="{0680F861-08CD-49E7-BD83-8A8FF792470D}" type="parTrans" cxnId="{69BF26D0-0665-41B8-96AC-81D1D4C7B881}">
      <dgm:prSet/>
      <dgm:spPr/>
      <dgm:t>
        <a:bodyPr/>
        <a:lstStyle/>
        <a:p>
          <a:endParaRPr lang="en-US"/>
        </a:p>
      </dgm:t>
    </dgm:pt>
    <dgm:pt modelId="{3CB249FC-DAF4-430A-9E35-93F86DC110BD}" type="sibTrans" cxnId="{69BF26D0-0665-41B8-96AC-81D1D4C7B881}">
      <dgm:prSet/>
      <dgm:spPr/>
      <dgm:t>
        <a:bodyPr/>
        <a:lstStyle/>
        <a:p>
          <a:endParaRPr lang="en-US"/>
        </a:p>
      </dgm:t>
    </dgm:pt>
    <dgm:pt modelId="{37E48D00-3D90-4C73-AF2B-C2423D838354}">
      <dgm:prSet/>
      <dgm:spPr/>
      <dgm:t>
        <a:bodyPr/>
        <a:lstStyle/>
        <a:p>
          <a:r>
            <a:rPr lang="en-US" dirty="0" smtClean="0"/>
            <a:t>Focused content on only Common Core State Standards (CCSS)</a:t>
          </a:r>
        </a:p>
      </dgm:t>
    </dgm:pt>
    <dgm:pt modelId="{684ADA30-D169-4639-9185-789D1606150C}" type="parTrans" cxnId="{C95F594D-4B01-4F63-BCAE-88B7B3044F33}">
      <dgm:prSet/>
      <dgm:spPr/>
      <dgm:t>
        <a:bodyPr/>
        <a:lstStyle/>
        <a:p>
          <a:endParaRPr lang="en-US"/>
        </a:p>
      </dgm:t>
    </dgm:pt>
    <dgm:pt modelId="{A3A9FDF8-FFCC-4464-9C5B-4F331A35A5AA}" type="sibTrans" cxnId="{C95F594D-4B01-4F63-BCAE-88B7B3044F33}">
      <dgm:prSet/>
      <dgm:spPr/>
      <dgm:t>
        <a:bodyPr/>
        <a:lstStyle/>
        <a:p>
          <a:endParaRPr lang="en-US"/>
        </a:p>
      </dgm:t>
    </dgm:pt>
    <dgm:pt modelId="{79312297-5860-450D-988C-85400A5215BB}">
      <dgm:prSet/>
      <dgm:spPr/>
      <dgm:t>
        <a:bodyPr/>
        <a:lstStyle/>
        <a:p>
          <a:r>
            <a:rPr lang="en-US" smtClean="0"/>
            <a:t>All assessments reported by domain or combined domains</a:t>
          </a:r>
          <a:endParaRPr lang="en-US" dirty="0"/>
        </a:p>
      </dgm:t>
    </dgm:pt>
    <dgm:pt modelId="{423A435B-40F3-49F8-9C09-4BD114FA862D}" type="parTrans" cxnId="{43B17908-FE95-4A5B-9CDC-3FA93545761C}">
      <dgm:prSet/>
      <dgm:spPr/>
      <dgm:t>
        <a:bodyPr/>
        <a:lstStyle/>
        <a:p>
          <a:endParaRPr lang="en-US"/>
        </a:p>
      </dgm:t>
    </dgm:pt>
    <dgm:pt modelId="{D47B5E6A-9250-4EF6-BA74-A77C7F65DE81}" type="sibTrans" cxnId="{43B17908-FE95-4A5B-9CDC-3FA93545761C}">
      <dgm:prSet/>
      <dgm:spPr/>
      <dgm:t>
        <a:bodyPr/>
        <a:lstStyle/>
        <a:p>
          <a:endParaRPr lang="en-US"/>
        </a:p>
      </dgm:t>
    </dgm:pt>
    <dgm:pt modelId="{ECCCFAB9-15D1-4582-97F4-27842327DA16}">
      <dgm:prSet/>
      <dgm:spPr/>
      <dgm:t>
        <a:bodyPr/>
        <a:lstStyle/>
        <a:p>
          <a:r>
            <a:rPr lang="en-US" dirty="0" smtClean="0"/>
            <a:t>2014-15:</a:t>
          </a:r>
        </a:p>
      </dgm:t>
    </dgm:pt>
    <dgm:pt modelId="{BA76DC30-7FC3-4D1E-B0B8-66704BD79F5C}" type="parTrans" cxnId="{07242B2F-BCF6-4645-B3AE-E392E50CE432}">
      <dgm:prSet/>
      <dgm:spPr/>
      <dgm:t>
        <a:bodyPr/>
        <a:lstStyle/>
        <a:p>
          <a:endParaRPr lang="en-US"/>
        </a:p>
      </dgm:t>
    </dgm:pt>
    <dgm:pt modelId="{F64017BE-0C1D-4195-9C05-A9508C67E55E}" type="sibTrans" cxnId="{07242B2F-BCF6-4645-B3AE-E392E50CE432}">
      <dgm:prSet/>
      <dgm:spPr/>
      <dgm:t>
        <a:bodyPr/>
        <a:lstStyle/>
        <a:p>
          <a:endParaRPr lang="en-US"/>
        </a:p>
      </dgm:t>
    </dgm:pt>
    <dgm:pt modelId="{EE3E658D-BA3F-4DBD-8B4A-FBD62F55D7A1}">
      <dgm:prSet/>
      <dgm:spPr/>
      <dgm:t>
        <a:bodyPr/>
        <a:lstStyle/>
        <a:p>
          <a:r>
            <a:rPr lang="en-US" smtClean="0"/>
            <a:t>PARCC reports by sub-claim, not domain</a:t>
          </a:r>
          <a:endParaRPr lang="en-US" dirty="0" smtClean="0"/>
        </a:p>
      </dgm:t>
    </dgm:pt>
    <dgm:pt modelId="{74EF4E5E-201B-41D9-9ECB-56AE7709E8AC}" type="parTrans" cxnId="{1D160A22-96E3-47E2-88F7-95AADDD4D768}">
      <dgm:prSet/>
      <dgm:spPr/>
      <dgm:t>
        <a:bodyPr/>
        <a:lstStyle/>
        <a:p>
          <a:endParaRPr lang="en-US"/>
        </a:p>
      </dgm:t>
    </dgm:pt>
    <dgm:pt modelId="{04B78AB3-5973-4C27-BC6D-B35AE859EF8A}" type="sibTrans" cxnId="{1D160A22-96E3-47E2-88F7-95AADDD4D768}">
      <dgm:prSet/>
      <dgm:spPr/>
      <dgm:t>
        <a:bodyPr/>
        <a:lstStyle/>
        <a:p>
          <a:endParaRPr lang="en-US"/>
        </a:p>
      </dgm:t>
    </dgm:pt>
    <dgm:pt modelId="{37498A01-AE26-484A-B73F-90EDAF271837}">
      <dgm:prSet/>
      <dgm:spPr/>
      <dgm:t>
        <a:bodyPr/>
        <a:lstStyle/>
        <a:p>
          <a:r>
            <a:rPr lang="en-US" smtClean="0"/>
            <a:t>Many multiple-choice items replaced with technology enhanced items</a:t>
          </a:r>
          <a:endParaRPr lang="en-US" dirty="0" smtClean="0"/>
        </a:p>
      </dgm:t>
    </dgm:pt>
    <dgm:pt modelId="{15964FE0-3804-4178-877B-A63136E380E6}" type="parTrans" cxnId="{0ECBA399-F7D7-4766-A5F9-E45CB319C658}">
      <dgm:prSet/>
      <dgm:spPr/>
      <dgm:t>
        <a:bodyPr/>
        <a:lstStyle/>
        <a:p>
          <a:endParaRPr lang="en-US"/>
        </a:p>
      </dgm:t>
    </dgm:pt>
    <dgm:pt modelId="{8DCBF54C-6CA5-480B-B158-58CDA958F524}" type="sibTrans" cxnId="{0ECBA399-F7D7-4766-A5F9-E45CB319C658}">
      <dgm:prSet/>
      <dgm:spPr/>
      <dgm:t>
        <a:bodyPr/>
        <a:lstStyle/>
        <a:p>
          <a:endParaRPr lang="en-US"/>
        </a:p>
      </dgm:t>
    </dgm:pt>
    <dgm:pt modelId="{45187DF2-2BC4-41AC-9F33-032A4EC64FD3}">
      <dgm:prSet/>
      <dgm:spPr/>
      <dgm:t>
        <a:bodyPr/>
        <a:lstStyle/>
        <a:p>
          <a:r>
            <a:rPr lang="en-US" dirty="0" smtClean="0"/>
            <a:t>Items designed to assess student ability to demonstrate one or more of the Standards for Mathematical Practice</a:t>
          </a:r>
        </a:p>
      </dgm:t>
    </dgm:pt>
    <dgm:pt modelId="{07FDA4CF-5BCA-4223-9CAB-4D188E17FF2E}" type="parTrans" cxnId="{3570D7AB-6439-4F7C-8F74-AFBA3AC6DB9C}">
      <dgm:prSet/>
      <dgm:spPr/>
      <dgm:t>
        <a:bodyPr/>
        <a:lstStyle/>
        <a:p>
          <a:endParaRPr lang="en-US"/>
        </a:p>
      </dgm:t>
    </dgm:pt>
    <dgm:pt modelId="{723EDF11-60A0-4C22-8729-F22F1C19EAEE}" type="sibTrans" cxnId="{3570D7AB-6439-4F7C-8F74-AFBA3AC6DB9C}">
      <dgm:prSet/>
      <dgm:spPr/>
      <dgm:t>
        <a:bodyPr/>
        <a:lstStyle/>
        <a:p>
          <a:endParaRPr lang="en-US"/>
        </a:p>
      </dgm:t>
    </dgm:pt>
    <dgm:pt modelId="{00A73292-6B34-4046-916D-44ADF85E1054}" type="pres">
      <dgm:prSet presAssocID="{AC3FC773-7FBC-4B1A-99EA-0CE4703C5D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A6FEE-AF78-4D49-9794-F7F660019456}" type="pres">
      <dgm:prSet presAssocID="{719DDEB8-B7C8-4049-8E66-E2DF2854A137}" presName="composite" presStyleCnt="0"/>
      <dgm:spPr/>
    </dgm:pt>
    <dgm:pt modelId="{B85E4BCD-F5A8-4995-8DBB-891D24B58FB1}" type="pres">
      <dgm:prSet presAssocID="{719DDEB8-B7C8-4049-8E66-E2DF2854A1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1046-0C4F-4D0A-92CD-CE8BF343D661}" type="pres">
      <dgm:prSet presAssocID="{719DDEB8-B7C8-4049-8E66-E2DF2854A137}" presName="parSh" presStyleLbl="node1" presStyleIdx="0" presStyleCnt="3"/>
      <dgm:spPr/>
      <dgm:t>
        <a:bodyPr/>
        <a:lstStyle/>
        <a:p>
          <a:endParaRPr lang="en-US"/>
        </a:p>
      </dgm:t>
    </dgm:pt>
    <dgm:pt modelId="{6CEF8B66-0F71-4FA7-8E00-C1A8A22BF730}" type="pres">
      <dgm:prSet presAssocID="{719DDEB8-B7C8-4049-8E66-E2DF2854A13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7FE76-6E11-48B5-B49D-A165EC4F556C}" type="pres">
      <dgm:prSet presAssocID="{EC82C794-9D78-4801-A6B5-45750C6C3B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A9BC290-FC87-4695-92F2-87D5563B08B5}" type="pres">
      <dgm:prSet presAssocID="{EC82C794-9D78-4801-A6B5-45750C6C3BDA}" presName="connTx" presStyleLbl="sibTrans2D1" presStyleIdx="0" presStyleCnt="2"/>
      <dgm:spPr/>
      <dgm:t>
        <a:bodyPr/>
        <a:lstStyle/>
        <a:p>
          <a:endParaRPr lang="en-US"/>
        </a:p>
      </dgm:t>
    </dgm:pt>
    <dgm:pt modelId="{0781FBA5-192D-4187-8D5C-0777B856BD4B}" type="pres">
      <dgm:prSet presAssocID="{83CCB496-ADCB-4EC5-B434-11962B1CB88A}" presName="composite" presStyleCnt="0"/>
      <dgm:spPr/>
    </dgm:pt>
    <dgm:pt modelId="{C8023C75-C790-49FD-BDEA-CC3CC94E856F}" type="pres">
      <dgm:prSet presAssocID="{83CCB496-ADCB-4EC5-B434-11962B1CB8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A3331-A55C-4769-9E7E-21FC6D199425}" type="pres">
      <dgm:prSet presAssocID="{83CCB496-ADCB-4EC5-B434-11962B1CB88A}" presName="parSh" presStyleLbl="node1" presStyleIdx="1" presStyleCnt="3"/>
      <dgm:spPr/>
      <dgm:t>
        <a:bodyPr/>
        <a:lstStyle/>
        <a:p>
          <a:endParaRPr lang="en-US"/>
        </a:p>
      </dgm:t>
    </dgm:pt>
    <dgm:pt modelId="{08F190F6-875C-4EB8-A37F-90E81B6D2091}" type="pres">
      <dgm:prSet presAssocID="{83CCB496-ADCB-4EC5-B434-11962B1CB88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C0EDB-2270-4B19-A8D5-6A87F63F2488}" type="pres">
      <dgm:prSet presAssocID="{9B514E12-B8B8-46E5-9B76-BB35DCF089B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3AD2DBE-3AEF-47EF-9B55-36079BC65590}" type="pres">
      <dgm:prSet presAssocID="{9B514E12-B8B8-46E5-9B76-BB35DCF089B2}" presName="connTx" presStyleLbl="sibTrans2D1" presStyleIdx="1" presStyleCnt="2"/>
      <dgm:spPr/>
      <dgm:t>
        <a:bodyPr/>
        <a:lstStyle/>
        <a:p>
          <a:endParaRPr lang="en-US"/>
        </a:p>
      </dgm:t>
    </dgm:pt>
    <dgm:pt modelId="{9EEAE2F0-126A-4BCD-B6DD-C4CCBE3417F4}" type="pres">
      <dgm:prSet presAssocID="{ECCCFAB9-15D1-4582-97F4-27842327DA16}" presName="composite" presStyleCnt="0"/>
      <dgm:spPr/>
    </dgm:pt>
    <dgm:pt modelId="{120BFC7D-B8E6-491A-961F-333FB2816D3A}" type="pres">
      <dgm:prSet presAssocID="{ECCCFAB9-15D1-4582-97F4-27842327DA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9B4D5-EC59-4DFD-AE34-B5E94E2D0BAF}" type="pres">
      <dgm:prSet presAssocID="{ECCCFAB9-15D1-4582-97F4-27842327DA16}" presName="parSh" presStyleLbl="node1" presStyleIdx="2" presStyleCnt="3"/>
      <dgm:spPr/>
      <dgm:t>
        <a:bodyPr/>
        <a:lstStyle/>
        <a:p>
          <a:endParaRPr lang="en-US"/>
        </a:p>
      </dgm:t>
    </dgm:pt>
    <dgm:pt modelId="{DAB2156B-79CB-49FB-86CD-E105AF072CF6}" type="pres">
      <dgm:prSet presAssocID="{ECCCFAB9-15D1-4582-97F4-27842327DA1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43DE6-A216-4A77-B62A-4DC78E583DAC}" type="presOf" srcId="{C016183F-349F-4A38-A5F9-C49BBA235027}" destId="{6CEF8B66-0F71-4FA7-8E00-C1A8A22BF730}" srcOrd="0" destOrd="0" presId="urn:microsoft.com/office/officeart/2005/8/layout/process3"/>
    <dgm:cxn modelId="{2AF70981-C7D0-44F3-86FA-31E47EFF0CB1}" type="presOf" srcId="{83CCB496-ADCB-4EC5-B434-11962B1CB88A}" destId="{C8023C75-C790-49FD-BDEA-CC3CC94E856F}" srcOrd="0" destOrd="0" presId="urn:microsoft.com/office/officeart/2005/8/layout/process3"/>
    <dgm:cxn modelId="{E52633F7-4DCA-44FC-8F00-6525998ACA8E}" type="presOf" srcId="{45187DF2-2BC4-41AC-9F33-032A4EC64FD3}" destId="{DAB2156B-79CB-49FB-86CD-E105AF072CF6}" srcOrd="0" destOrd="2" presId="urn:microsoft.com/office/officeart/2005/8/layout/process3"/>
    <dgm:cxn modelId="{4877238E-5A50-4D09-9131-6752A08C7504}" type="presOf" srcId="{83CCB496-ADCB-4EC5-B434-11962B1CB88A}" destId="{DCBA3331-A55C-4769-9E7E-21FC6D199425}" srcOrd="1" destOrd="0" presId="urn:microsoft.com/office/officeart/2005/8/layout/process3"/>
    <dgm:cxn modelId="{BCEB4BDF-8676-44E1-B2A1-E3F59BDEAEAA}" type="presOf" srcId="{EC82C794-9D78-4801-A6B5-45750C6C3BDA}" destId="{BA9BC290-FC87-4695-92F2-87D5563B08B5}" srcOrd="1" destOrd="0" presId="urn:microsoft.com/office/officeart/2005/8/layout/process3"/>
    <dgm:cxn modelId="{73D9A093-3874-41F9-B64F-F9C6DDCFCA4C}" type="presOf" srcId="{EE3E658D-BA3F-4DBD-8B4A-FBD62F55D7A1}" destId="{DAB2156B-79CB-49FB-86CD-E105AF072CF6}" srcOrd="0" destOrd="0" presId="urn:microsoft.com/office/officeart/2005/8/layout/process3"/>
    <dgm:cxn modelId="{B3A5E0E7-783B-4389-AB65-685128602FB9}" type="presOf" srcId="{4097F6CA-10A0-424B-A86A-B02E211A0DA2}" destId="{6CEF8B66-0F71-4FA7-8E00-C1A8A22BF730}" srcOrd="0" destOrd="2" presId="urn:microsoft.com/office/officeart/2005/8/layout/process3"/>
    <dgm:cxn modelId="{1D160A22-96E3-47E2-88F7-95AADDD4D768}" srcId="{ECCCFAB9-15D1-4582-97F4-27842327DA16}" destId="{EE3E658D-BA3F-4DBD-8B4A-FBD62F55D7A1}" srcOrd="0" destOrd="0" parTransId="{74EF4E5E-201B-41D9-9ECB-56AE7709E8AC}" sibTransId="{04B78AB3-5973-4C27-BC6D-B35AE859EF8A}"/>
    <dgm:cxn modelId="{8831FB47-6445-4C0F-B1CC-812927FB1717}" type="presOf" srcId="{37E48D00-3D90-4C73-AF2B-C2423D838354}" destId="{08F190F6-875C-4EB8-A37F-90E81B6D2091}" srcOrd="0" destOrd="1" presId="urn:microsoft.com/office/officeart/2005/8/layout/process3"/>
    <dgm:cxn modelId="{C95F594D-4B01-4F63-BCAE-88B7B3044F33}" srcId="{83CCB496-ADCB-4EC5-B434-11962B1CB88A}" destId="{37E48D00-3D90-4C73-AF2B-C2423D838354}" srcOrd="1" destOrd="0" parTransId="{684ADA30-D169-4639-9185-789D1606150C}" sibTransId="{A3A9FDF8-FFCC-4464-9C5B-4F331A35A5AA}"/>
    <dgm:cxn modelId="{B543E7BA-A6D6-4B7E-9419-EE4113ACD19F}" type="presOf" srcId="{9B514E12-B8B8-46E5-9B76-BB35DCF089B2}" destId="{E3AD2DBE-3AEF-47EF-9B55-36079BC65590}" srcOrd="1" destOrd="0" presId="urn:microsoft.com/office/officeart/2005/8/layout/process3"/>
    <dgm:cxn modelId="{C8638479-B190-4113-8F94-57F3109F17EB}" type="presOf" srcId="{F759AD51-019F-459A-A26C-5D1D2AF4BF60}" destId="{6CEF8B66-0F71-4FA7-8E00-C1A8A22BF730}" srcOrd="0" destOrd="3" presId="urn:microsoft.com/office/officeart/2005/8/layout/process3"/>
    <dgm:cxn modelId="{7819D5E4-D067-40DA-A51F-7C375DBC2861}" type="presOf" srcId="{719DDEB8-B7C8-4049-8E66-E2DF2854A137}" destId="{FF6F1046-0C4F-4D0A-92CD-CE8BF343D661}" srcOrd="1" destOrd="0" presId="urn:microsoft.com/office/officeart/2005/8/layout/process3"/>
    <dgm:cxn modelId="{71895E17-8FFF-41E2-94D1-85DA60A4C982}" srcId="{719DDEB8-B7C8-4049-8E66-E2DF2854A137}" destId="{F759AD51-019F-459A-A26C-5D1D2AF4BF60}" srcOrd="3" destOrd="0" parTransId="{82F00822-A595-47B2-AAA5-8F6349CB6497}" sibTransId="{D1954821-77B4-4B4B-95CF-8941E9CE726B}"/>
    <dgm:cxn modelId="{2D1637A8-F917-43C7-8C80-6AB3ECAAA67F}" type="presOf" srcId="{ECCCFAB9-15D1-4582-97F4-27842327DA16}" destId="{F629B4D5-EC59-4DFD-AE34-B5E94E2D0BAF}" srcOrd="1" destOrd="0" presId="urn:microsoft.com/office/officeart/2005/8/layout/process3"/>
    <dgm:cxn modelId="{6645CCFE-A297-4706-958B-5B178BEB07D7}" type="presOf" srcId="{9B514E12-B8B8-46E5-9B76-BB35DCF089B2}" destId="{F9FC0EDB-2270-4B19-A8D5-6A87F63F2488}" srcOrd="0" destOrd="0" presId="urn:microsoft.com/office/officeart/2005/8/layout/process3"/>
    <dgm:cxn modelId="{5E8C6CEB-8C26-4C60-8026-B6B03D316491}" srcId="{719DDEB8-B7C8-4049-8E66-E2DF2854A137}" destId="{4097F6CA-10A0-424B-A86A-B02E211A0DA2}" srcOrd="2" destOrd="0" parTransId="{E39B0BEE-86FD-474B-8391-96D3772032A2}" sibTransId="{BBE60C28-3802-4AF1-86E4-92DC085CD7FD}"/>
    <dgm:cxn modelId="{4AE528DB-7B77-4D72-8558-F662890488C7}" type="presOf" srcId="{719DDEB8-B7C8-4049-8E66-E2DF2854A137}" destId="{B85E4BCD-F5A8-4995-8DBB-891D24B58FB1}" srcOrd="0" destOrd="0" presId="urn:microsoft.com/office/officeart/2005/8/layout/process3"/>
    <dgm:cxn modelId="{DC27D362-632F-4CA2-B9F5-78FAB2D911CA}" srcId="{719DDEB8-B7C8-4049-8E66-E2DF2854A137}" destId="{C016183F-349F-4A38-A5F9-C49BBA235027}" srcOrd="0" destOrd="0" parTransId="{7F822C3F-5BF4-4600-9CE9-0B92E8DC14A5}" sibTransId="{B6E13A6C-DA4D-4D26-88EE-77FAE9B5A279}"/>
    <dgm:cxn modelId="{7FF775B4-ED44-4135-85E2-BBA5A86A9C79}" type="presOf" srcId="{EC82C794-9D78-4801-A6B5-45750C6C3BDA}" destId="{6C27FE76-6E11-48B5-B49D-A165EC4F556C}" srcOrd="0" destOrd="0" presId="urn:microsoft.com/office/officeart/2005/8/layout/process3"/>
    <dgm:cxn modelId="{43B17908-FE95-4A5B-9CDC-3FA93545761C}" srcId="{83CCB496-ADCB-4EC5-B434-11962B1CB88A}" destId="{79312297-5860-450D-988C-85400A5215BB}" srcOrd="2" destOrd="0" parTransId="{423A435B-40F3-49F8-9C09-4BD114FA862D}" sibTransId="{D47B5E6A-9250-4EF6-BA74-A77C7F65DE81}"/>
    <dgm:cxn modelId="{FE75689C-0928-4B10-8676-A846A9F20CAF}" type="presOf" srcId="{9111D97D-CD3F-4141-B74A-9A7B8BDF9A6C}" destId="{6CEF8B66-0F71-4FA7-8E00-C1A8A22BF730}" srcOrd="0" destOrd="1" presId="urn:microsoft.com/office/officeart/2005/8/layout/process3"/>
    <dgm:cxn modelId="{3570D7AB-6439-4F7C-8F74-AFBA3AC6DB9C}" srcId="{ECCCFAB9-15D1-4582-97F4-27842327DA16}" destId="{45187DF2-2BC4-41AC-9F33-032A4EC64FD3}" srcOrd="2" destOrd="0" parTransId="{07FDA4CF-5BCA-4223-9CAB-4D188E17FF2E}" sibTransId="{723EDF11-60A0-4C22-8729-F22F1C19EAEE}"/>
    <dgm:cxn modelId="{ECAF8004-6B9F-4FB0-BDE8-1F738C02B65E}" type="presOf" srcId="{37498A01-AE26-484A-B73F-90EDAF271837}" destId="{DAB2156B-79CB-49FB-86CD-E105AF072CF6}" srcOrd="0" destOrd="1" presId="urn:microsoft.com/office/officeart/2005/8/layout/process3"/>
    <dgm:cxn modelId="{69BF26D0-0665-41B8-96AC-81D1D4C7B881}" srcId="{83CCB496-ADCB-4EC5-B434-11962B1CB88A}" destId="{9F67D618-9D30-4EAE-A60F-CAE7D2DBD8A6}" srcOrd="0" destOrd="0" parTransId="{0680F861-08CD-49E7-BD83-8A8FF792470D}" sibTransId="{3CB249FC-DAF4-430A-9E35-93F86DC110BD}"/>
    <dgm:cxn modelId="{75B65DE7-3183-495C-9D5B-ED247DF786FF}" type="presOf" srcId="{ECCCFAB9-15D1-4582-97F4-27842327DA16}" destId="{120BFC7D-B8E6-491A-961F-333FB2816D3A}" srcOrd="0" destOrd="0" presId="urn:microsoft.com/office/officeart/2005/8/layout/process3"/>
    <dgm:cxn modelId="{44443797-2172-4FAB-9648-FDEF111D21DC}" srcId="{AC3FC773-7FBC-4B1A-99EA-0CE4703C5DC6}" destId="{83CCB496-ADCB-4EC5-B434-11962B1CB88A}" srcOrd="1" destOrd="0" parTransId="{DF6C86F3-1AF6-4E39-9A10-0334E4B46FFC}" sibTransId="{9B514E12-B8B8-46E5-9B76-BB35DCF089B2}"/>
    <dgm:cxn modelId="{6C2473F7-8E4A-43C4-A523-4325AEE5243F}" srcId="{719DDEB8-B7C8-4049-8E66-E2DF2854A137}" destId="{9111D97D-CD3F-4141-B74A-9A7B8BDF9A6C}" srcOrd="1" destOrd="0" parTransId="{EC5C4ACD-AF0E-411B-9011-D82621AD5DE2}" sibTransId="{0F453B14-3896-4AEA-B0E3-C335CC24A120}"/>
    <dgm:cxn modelId="{0ECBA399-F7D7-4766-A5F9-E45CB319C658}" srcId="{ECCCFAB9-15D1-4582-97F4-27842327DA16}" destId="{37498A01-AE26-484A-B73F-90EDAF271837}" srcOrd="1" destOrd="0" parTransId="{15964FE0-3804-4178-877B-A63136E380E6}" sibTransId="{8DCBF54C-6CA5-480B-B158-58CDA958F524}"/>
    <dgm:cxn modelId="{8B2213AB-881C-4EB3-A4F8-4043552869C9}" type="presOf" srcId="{79312297-5860-450D-988C-85400A5215BB}" destId="{08F190F6-875C-4EB8-A37F-90E81B6D2091}" srcOrd="0" destOrd="2" presId="urn:microsoft.com/office/officeart/2005/8/layout/process3"/>
    <dgm:cxn modelId="{4B666A09-88D4-4FEB-8A10-30ECF7A700AE}" type="presOf" srcId="{9F67D618-9D30-4EAE-A60F-CAE7D2DBD8A6}" destId="{08F190F6-875C-4EB8-A37F-90E81B6D2091}" srcOrd="0" destOrd="0" presId="urn:microsoft.com/office/officeart/2005/8/layout/process3"/>
    <dgm:cxn modelId="{F85B254C-901A-434B-B4CF-2E0B3A5C31E4}" type="presOf" srcId="{AC3FC773-7FBC-4B1A-99EA-0CE4703C5DC6}" destId="{00A73292-6B34-4046-916D-44ADF85E1054}" srcOrd="0" destOrd="0" presId="urn:microsoft.com/office/officeart/2005/8/layout/process3"/>
    <dgm:cxn modelId="{07242B2F-BCF6-4645-B3AE-E392E50CE432}" srcId="{AC3FC773-7FBC-4B1A-99EA-0CE4703C5DC6}" destId="{ECCCFAB9-15D1-4582-97F4-27842327DA16}" srcOrd="2" destOrd="0" parTransId="{BA76DC30-7FC3-4D1E-B0B8-66704BD79F5C}" sibTransId="{F64017BE-0C1D-4195-9C05-A9508C67E55E}"/>
    <dgm:cxn modelId="{055751DF-ED73-4644-8B1E-0784648AAAB2}" srcId="{AC3FC773-7FBC-4B1A-99EA-0CE4703C5DC6}" destId="{719DDEB8-B7C8-4049-8E66-E2DF2854A137}" srcOrd="0" destOrd="0" parTransId="{9EE2D25D-940E-40FB-A038-EB7708748E25}" sibTransId="{EC82C794-9D78-4801-A6B5-45750C6C3BDA}"/>
    <dgm:cxn modelId="{CF59C047-79AA-47ED-9AB8-52FA91EAB884}" type="presParOf" srcId="{00A73292-6B34-4046-916D-44ADF85E1054}" destId="{686A6FEE-AF78-4D49-9794-F7F660019456}" srcOrd="0" destOrd="0" presId="urn:microsoft.com/office/officeart/2005/8/layout/process3"/>
    <dgm:cxn modelId="{CE1AC7FF-8F42-439A-ACD8-A1D415943F4B}" type="presParOf" srcId="{686A6FEE-AF78-4D49-9794-F7F660019456}" destId="{B85E4BCD-F5A8-4995-8DBB-891D24B58FB1}" srcOrd="0" destOrd="0" presId="urn:microsoft.com/office/officeart/2005/8/layout/process3"/>
    <dgm:cxn modelId="{60878ACA-C1C0-4AD2-A9AD-F173504F6D7B}" type="presParOf" srcId="{686A6FEE-AF78-4D49-9794-F7F660019456}" destId="{FF6F1046-0C4F-4D0A-92CD-CE8BF343D661}" srcOrd="1" destOrd="0" presId="urn:microsoft.com/office/officeart/2005/8/layout/process3"/>
    <dgm:cxn modelId="{CE37F8F1-D23F-446D-A0CD-E3F7298F060D}" type="presParOf" srcId="{686A6FEE-AF78-4D49-9794-F7F660019456}" destId="{6CEF8B66-0F71-4FA7-8E00-C1A8A22BF730}" srcOrd="2" destOrd="0" presId="urn:microsoft.com/office/officeart/2005/8/layout/process3"/>
    <dgm:cxn modelId="{4973F971-FA16-4427-832F-FB7F7077DB35}" type="presParOf" srcId="{00A73292-6B34-4046-916D-44ADF85E1054}" destId="{6C27FE76-6E11-48B5-B49D-A165EC4F556C}" srcOrd="1" destOrd="0" presId="urn:microsoft.com/office/officeart/2005/8/layout/process3"/>
    <dgm:cxn modelId="{C0335A0A-0D06-4228-83F8-89BEAEE1CE41}" type="presParOf" srcId="{6C27FE76-6E11-48B5-B49D-A165EC4F556C}" destId="{BA9BC290-FC87-4695-92F2-87D5563B08B5}" srcOrd="0" destOrd="0" presId="urn:microsoft.com/office/officeart/2005/8/layout/process3"/>
    <dgm:cxn modelId="{E0ABDA0B-1020-4D00-B069-4FC9FFCF13E8}" type="presParOf" srcId="{00A73292-6B34-4046-916D-44ADF85E1054}" destId="{0781FBA5-192D-4187-8D5C-0777B856BD4B}" srcOrd="2" destOrd="0" presId="urn:microsoft.com/office/officeart/2005/8/layout/process3"/>
    <dgm:cxn modelId="{ABEF3A79-C556-4CDB-9493-8D214B52203A}" type="presParOf" srcId="{0781FBA5-192D-4187-8D5C-0777B856BD4B}" destId="{C8023C75-C790-49FD-BDEA-CC3CC94E856F}" srcOrd="0" destOrd="0" presId="urn:microsoft.com/office/officeart/2005/8/layout/process3"/>
    <dgm:cxn modelId="{403FDBD4-F6CB-4BE6-B887-66EF00AED311}" type="presParOf" srcId="{0781FBA5-192D-4187-8D5C-0777B856BD4B}" destId="{DCBA3331-A55C-4769-9E7E-21FC6D199425}" srcOrd="1" destOrd="0" presId="urn:microsoft.com/office/officeart/2005/8/layout/process3"/>
    <dgm:cxn modelId="{63615A24-02B7-4217-AC07-821963E51EBC}" type="presParOf" srcId="{0781FBA5-192D-4187-8D5C-0777B856BD4B}" destId="{08F190F6-875C-4EB8-A37F-90E81B6D2091}" srcOrd="2" destOrd="0" presId="urn:microsoft.com/office/officeart/2005/8/layout/process3"/>
    <dgm:cxn modelId="{872C0A56-EC13-4E0B-B7B2-ACAE38D25071}" type="presParOf" srcId="{00A73292-6B34-4046-916D-44ADF85E1054}" destId="{F9FC0EDB-2270-4B19-A8D5-6A87F63F2488}" srcOrd="3" destOrd="0" presId="urn:microsoft.com/office/officeart/2005/8/layout/process3"/>
    <dgm:cxn modelId="{9B8F35ED-B5F9-42CB-9CDB-3FE33B9D7559}" type="presParOf" srcId="{F9FC0EDB-2270-4B19-A8D5-6A87F63F2488}" destId="{E3AD2DBE-3AEF-47EF-9B55-36079BC65590}" srcOrd="0" destOrd="0" presId="urn:microsoft.com/office/officeart/2005/8/layout/process3"/>
    <dgm:cxn modelId="{6A76EADB-29D1-440F-834F-41A0254314FE}" type="presParOf" srcId="{00A73292-6B34-4046-916D-44ADF85E1054}" destId="{9EEAE2F0-126A-4BCD-B6DD-C4CCBE3417F4}" srcOrd="4" destOrd="0" presId="urn:microsoft.com/office/officeart/2005/8/layout/process3"/>
    <dgm:cxn modelId="{E37CA17E-EC44-4F38-9CA6-B4CC9E858F7A}" type="presParOf" srcId="{9EEAE2F0-126A-4BCD-B6DD-C4CCBE3417F4}" destId="{120BFC7D-B8E6-491A-961F-333FB2816D3A}" srcOrd="0" destOrd="0" presId="urn:microsoft.com/office/officeart/2005/8/layout/process3"/>
    <dgm:cxn modelId="{E32AB4F4-9F44-46E2-A1A2-A6696A99CA71}" type="presParOf" srcId="{9EEAE2F0-126A-4BCD-B6DD-C4CCBE3417F4}" destId="{F629B4D5-EC59-4DFD-AE34-B5E94E2D0BAF}" srcOrd="1" destOrd="0" presId="urn:microsoft.com/office/officeart/2005/8/layout/process3"/>
    <dgm:cxn modelId="{B29B9E0D-0368-4897-B334-0FCE8EB85A08}" type="presParOf" srcId="{9EEAE2F0-126A-4BCD-B6DD-C4CCBE3417F4}" destId="{DAB2156B-79CB-49FB-86CD-E105AF072CF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12D1BC-F306-41A9-A16A-8AB1A6F3CF2F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0D6A5-28AD-4E7C-9916-CF71723D840C}">
      <dgm:prSet phldrT="[Text]"/>
      <dgm:spPr>
        <a:solidFill>
          <a:srgbClr val="23B383"/>
        </a:solidFill>
      </dgm:spPr>
      <dgm:t>
        <a:bodyPr/>
        <a:lstStyle/>
        <a:p>
          <a:r>
            <a:rPr lang="en-US" dirty="0" smtClean="0"/>
            <a:t>Continue Focus:</a:t>
          </a:r>
          <a:endParaRPr lang="en-US" dirty="0"/>
        </a:p>
      </dgm:t>
    </dgm:pt>
    <dgm:pt modelId="{68738587-27A6-42C3-B87B-D5E269B519FB}" type="parTrans" cxnId="{F268B383-5800-470A-A409-B04654C3BED8}">
      <dgm:prSet/>
      <dgm:spPr/>
      <dgm:t>
        <a:bodyPr/>
        <a:lstStyle/>
        <a:p>
          <a:endParaRPr lang="en-US"/>
        </a:p>
      </dgm:t>
    </dgm:pt>
    <dgm:pt modelId="{85FDCE0E-0380-4C8B-BB98-3C1B92DD3C3C}" type="sibTrans" cxnId="{F268B383-5800-470A-A409-B04654C3BED8}">
      <dgm:prSet/>
      <dgm:spPr/>
      <dgm:t>
        <a:bodyPr/>
        <a:lstStyle/>
        <a:p>
          <a:endParaRPr lang="en-US"/>
        </a:p>
      </dgm:t>
    </dgm:pt>
    <dgm:pt modelId="{8A295E2C-90E4-4C6B-BF49-8C3FD5E14387}">
      <dgm:prSet custT="1"/>
      <dgm:spPr/>
      <dgm:t>
        <a:bodyPr/>
        <a:lstStyle/>
        <a:p>
          <a:r>
            <a:rPr lang="en-US" sz="1600" dirty="0" smtClean="0"/>
            <a:t>Incorporate as </a:t>
          </a:r>
          <a:r>
            <a:rPr lang="en-US" sz="1600" dirty="0" smtClean="0"/>
            <a:t>many opportunities </a:t>
          </a:r>
          <a:r>
            <a:rPr lang="en-US" sz="1600" dirty="0" smtClean="0"/>
            <a:t>as possible to </a:t>
          </a:r>
          <a:r>
            <a:rPr lang="en-US" sz="1600" dirty="0" smtClean="0"/>
            <a:t>connect content to various modeling types and modeling </a:t>
          </a:r>
          <a:r>
            <a:rPr lang="en-US" sz="1600" dirty="0" smtClean="0"/>
            <a:t>situations</a:t>
          </a:r>
          <a:endParaRPr lang="en-US" sz="1600" dirty="0" smtClean="0"/>
        </a:p>
      </dgm:t>
    </dgm:pt>
    <dgm:pt modelId="{07DA4268-9529-424A-8438-48D41124CD77}" type="parTrans" cxnId="{43650DC9-CC68-47F7-B5D0-643904789CF7}">
      <dgm:prSet/>
      <dgm:spPr/>
      <dgm:t>
        <a:bodyPr/>
        <a:lstStyle/>
        <a:p>
          <a:endParaRPr lang="en-US"/>
        </a:p>
      </dgm:t>
    </dgm:pt>
    <dgm:pt modelId="{D8C89DE0-F895-4414-9F2F-5078C56C218C}" type="sibTrans" cxnId="{43650DC9-CC68-47F7-B5D0-643904789CF7}">
      <dgm:prSet/>
      <dgm:spPr/>
      <dgm:t>
        <a:bodyPr/>
        <a:lstStyle/>
        <a:p>
          <a:endParaRPr lang="en-US"/>
        </a:p>
      </dgm:t>
    </dgm:pt>
    <dgm:pt modelId="{61092A88-3547-4C03-A5EC-B807A7CB0D59}">
      <dgm:prSet custT="1"/>
      <dgm:spPr/>
      <dgm:t>
        <a:bodyPr/>
        <a:lstStyle/>
        <a:p>
          <a:r>
            <a:rPr lang="en-US" sz="1600" dirty="0" smtClean="0"/>
            <a:t>Apply mathematic concepts to real-world contexts</a:t>
          </a:r>
        </a:p>
      </dgm:t>
    </dgm:pt>
    <dgm:pt modelId="{0D4CEA00-5CFD-47E7-B6D8-C640344FDDA9}" type="parTrans" cxnId="{588D8004-21D9-4676-B7EE-74414481E67D}">
      <dgm:prSet/>
      <dgm:spPr/>
      <dgm:t>
        <a:bodyPr/>
        <a:lstStyle/>
        <a:p>
          <a:endParaRPr lang="en-US"/>
        </a:p>
      </dgm:t>
    </dgm:pt>
    <dgm:pt modelId="{5EA49907-D3E9-4F8F-A167-DA5AA6C3FBD5}" type="sibTrans" cxnId="{588D8004-21D9-4676-B7EE-74414481E67D}">
      <dgm:prSet/>
      <dgm:spPr/>
      <dgm:t>
        <a:bodyPr/>
        <a:lstStyle/>
        <a:p>
          <a:endParaRPr lang="en-US"/>
        </a:p>
      </dgm:t>
    </dgm:pt>
    <dgm:pt modelId="{18E60507-EBA1-457B-84E0-AF91967C2911}">
      <dgm:prSet/>
      <dgm:spPr>
        <a:solidFill>
          <a:srgbClr val="23B383"/>
        </a:solidFill>
      </dgm:spPr>
      <dgm:t>
        <a:bodyPr/>
        <a:lstStyle/>
        <a:p>
          <a:r>
            <a:rPr lang="en-US" dirty="0" smtClean="0"/>
            <a:t>Increase Focus:</a:t>
          </a:r>
        </a:p>
      </dgm:t>
    </dgm:pt>
    <dgm:pt modelId="{05CAF7D8-DF13-497C-A6BB-081881D8E491}" type="parTrans" cxnId="{C2C9545B-A9AA-4CC5-A299-BE92D9AC0F7B}">
      <dgm:prSet/>
      <dgm:spPr/>
      <dgm:t>
        <a:bodyPr/>
        <a:lstStyle/>
        <a:p>
          <a:endParaRPr lang="en-US"/>
        </a:p>
      </dgm:t>
    </dgm:pt>
    <dgm:pt modelId="{6EDF3801-7C80-4EB5-A2BA-D1C707617558}" type="sibTrans" cxnId="{C2C9545B-A9AA-4CC5-A299-BE92D9AC0F7B}">
      <dgm:prSet/>
      <dgm:spPr/>
      <dgm:t>
        <a:bodyPr/>
        <a:lstStyle/>
        <a:p>
          <a:endParaRPr lang="en-US"/>
        </a:p>
      </dgm:t>
    </dgm:pt>
    <dgm:pt modelId="{2169D57A-1277-4F16-AD02-91B171E6C746}">
      <dgm:prSet custT="1"/>
      <dgm:spPr/>
      <dgm:t>
        <a:bodyPr/>
        <a:lstStyle/>
        <a:p>
          <a:r>
            <a:rPr lang="en-US" sz="1600" dirty="0" smtClean="0"/>
            <a:t>Connect modeling tools to written explanations</a:t>
          </a:r>
        </a:p>
      </dgm:t>
    </dgm:pt>
    <dgm:pt modelId="{1AB11A46-3E4E-4783-A8A9-A2D5A399EB2E}" type="parTrans" cxnId="{305FE8E0-9377-43A9-B366-C2A74932B97A}">
      <dgm:prSet/>
      <dgm:spPr/>
      <dgm:t>
        <a:bodyPr/>
        <a:lstStyle/>
        <a:p>
          <a:endParaRPr lang="en-US"/>
        </a:p>
      </dgm:t>
    </dgm:pt>
    <dgm:pt modelId="{4A41A056-1C58-48DE-AA4A-6CA66466E881}" type="sibTrans" cxnId="{305FE8E0-9377-43A9-B366-C2A74932B97A}">
      <dgm:prSet/>
      <dgm:spPr/>
      <dgm:t>
        <a:bodyPr/>
        <a:lstStyle/>
        <a:p>
          <a:endParaRPr lang="en-US"/>
        </a:p>
      </dgm:t>
    </dgm:pt>
    <dgm:pt modelId="{16CFFA3E-C64D-4020-8D6F-276C5232EAC3}">
      <dgm:prSet custT="1"/>
      <dgm:spPr/>
      <dgm:t>
        <a:bodyPr/>
        <a:lstStyle/>
        <a:p>
          <a:r>
            <a:rPr lang="en-US" sz="1600" dirty="0" smtClean="0"/>
            <a:t>Use clear and precise mathematical vocabulary</a:t>
          </a:r>
        </a:p>
      </dgm:t>
    </dgm:pt>
    <dgm:pt modelId="{0D4BE863-52F6-4FCC-85BA-3EE7A873A4B2}" type="parTrans" cxnId="{1E07BB9F-3E80-49EB-A179-CE6024760874}">
      <dgm:prSet/>
      <dgm:spPr/>
      <dgm:t>
        <a:bodyPr/>
        <a:lstStyle/>
        <a:p>
          <a:endParaRPr lang="en-US"/>
        </a:p>
      </dgm:t>
    </dgm:pt>
    <dgm:pt modelId="{DB6B2A69-2912-4F20-8AFA-F94A9948BB5A}" type="sibTrans" cxnId="{1E07BB9F-3E80-49EB-A179-CE6024760874}">
      <dgm:prSet/>
      <dgm:spPr/>
      <dgm:t>
        <a:bodyPr/>
        <a:lstStyle/>
        <a:p>
          <a:endParaRPr lang="en-US"/>
        </a:p>
      </dgm:t>
    </dgm:pt>
    <dgm:pt modelId="{2788943B-8B26-486C-A0D4-8EAC8689A894}">
      <dgm:prSet custT="1"/>
      <dgm:spPr/>
      <dgm:t>
        <a:bodyPr/>
        <a:lstStyle/>
        <a:p>
          <a:r>
            <a:rPr lang="en-US" sz="1600" dirty="0" smtClean="0"/>
            <a:t>Push the line moving from Basic to Mastery</a:t>
          </a:r>
        </a:p>
      </dgm:t>
    </dgm:pt>
    <dgm:pt modelId="{0101043F-9C45-4932-B731-92F115A631B4}" type="parTrans" cxnId="{E8EC939E-F74B-46D9-8F67-1244504BF764}">
      <dgm:prSet/>
      <dgm:spPr/>
      <dgm:t>
        <a:bodyPr/>
        <a:lstStyle/>
        <a:p>
          <a:endParaRPr lang="en-US"/>
        </a:p>
      </dgm:t>
    </dgm:pt>
    <dgm:pt modelId="{ABE08593-EC1E-4A51-80CF-E256FCB5DFEA}" type="sibTrans" cxnId="{E8EC939E-F74B-46D9-8F67-1244504BF764}">
      <dgm:prSet/>
      <dgm:spPr/>
      <dgm:t>
        <a:bodyPr/>
        <a:lstStyle/>
        <a:p>
          <a:endParaRPr lang="en-US"/>
        </a:p>
      </dgm:t>
    </dgm:pt>
    <dgm:pt modelId="{DDA175EA-F6EB-4FA9-B9BD-AC113EFD6392}">
      <dgm:prSet custT="1"/>
      <dgm:spPr/>
      <dgm:t>
        <a:bodyPr/>
        <a:lstStyle/>
        <a:p>
          <a:r>
            <a:rPr lang="en-US" sz="1600" dirty="0" smtClean="0"/>
            <a:t>Use PARCC sample items and practice tests to guide instruction and assessment development</a:t>
          </a:r>
          <a:endParaRPr lang="en-US" sz="1600" dirty="0"/>
        </a:p>
      </dgm:t>
    </dgm:pt>
    <dgm:pt modelId="{C6AC74BC-695C-4C0D-B24C-64524ED311ED}" type="parTrans" cxnId="{846DCCF4-A144-47D2-9910-34BE2C5A8905}">
      <dgm:prSet/>
      <dgm:spPr/>
      <dgm:t>
        <a:bodyPr/>
        <a:lstStyle/>
        <a:p>
          <a:endParaRPr lang="en-US"/>
        </a:p>
      </dgm:t>
    </dgm:pt>
    <dgm:pt modelId="{45C06696-45EF-4907-AA2A-EB3CE9108884}" type="sibTrans" cxnId="{846DCCF4-A144-47D2-9910-34BE2C5A8905}">
      <dgm:prSet/>
      <dgm:spPr/>
      <dgm:t>
        <a:bodyPr/>
        <a:lstStyle/>
        <a:p>
          <a:endParaRPr lang="en-US"/>
        </a:p>
      </dgm:t>
    </dgm:pt>
    <dgm:pt modelId="{86FE93A6-2BB1-4EE2-A335-469E9D64D30B}">
      <dgm:prSet custT="1"/>
      <dgm:spPr/>
      <dgm:t>
        <a:bodyPr/>
        <a:lstStyle/>
        <a:p>
          <a:r>
            <a:rPr lang="en-US" sz="1600" dirty="0" smtClean="0"/>
            <a:t>Take advantage of Curriculum Guides, especially information about Task Readiness, Instructional Tasks, and Constructed-Response Items</a:t>
          </a:r>
        </a:p>
      </dgm:t>
    </dgm:pt>
    <dgm:pt modelId="{2EBD126F-4433-4349-A4EF-3100F50BCEEF}" type="parTrans" cxnId="{6F7C1697-70FF-4BD8-B6BF-D24B698003B7}">
      <dgm:prSet/>
      <dgm:spPr/>
      <dgm:t>
        <a:bodyPr/>
        <a:lstStyle/>
        <a:p>
          <a:endParaRPr lang="en-US"/>
        </a:p>
      </dgm:t>
    </dgm:pt>
    <dgm:pt modelId="{61C580F6-7252-456B-A1CA-88ECEDA45974}" type="sibTrans" cxnId="{6F7C1697-70FF-4BD8-B6BF-D24B698003B7}">
      <dgm:prSet/>
      <dgm:spPr/>
      <dgm:t>
        <a:bodyPr/>
        <a:lstStyle/>
        <a:p>
          <a:endParaRPr lang="en-US"/>
        </a:p>
      </dgm:t>
    </dgm:pt>
    <dgm:pt modelId="{31D3D313-960C-42B0-96F4-50A78FC527DC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Shift Focus Away From:</a:t>
          </a:r>
        </a:p>
      </dgm:t>
    </dgm:pt>
    <dgm:pt modelId="{D7A375F9-C9AA-4952-B28F-AE6C7BCC10F9}" type="parTrans" cxnId="{20B6E28B-BC79-4E99-92CD-C8D3C973FE72}">
      <dgm:prSet/>
      <dgm:spPr/>
      <dgm:t>
        <a:bodyPr/>
        <a:lstStyle/>
        <a:p>
          <a:endParaRPr lang="en-US"/>
        </a:p>
      </dgm:t>
    </dgm:pt>
    <dgm:pt modelId="{ED1D5875-1F5E-4C14-A490-9E531C675133}" type="sibTrans" cxnId="{20B6E28B-BC79-4E99-92CD-C8D3C973FE72}">
      <dgm:prSet/>
      <dgm:spPr/>
      <dgm:t>
        <a:bodyPr/>
        <a:lstStyle/>
        <a:p>
          <a:endParaRPr lang="en-US"/>
        </a:p>
      </dgm:t>
    </dgm:pt>
    <dgm:pt modelId="{2848D6B5-98A3-4323-9FB3-9243BD8AF1D9}">
      <dgm:prSet custT="1"/>
      <dgm:spPr/>
      <dgm:t>
        <a:bodyPr/>
        <a:lstStyle/>
        <a:p>
          <a:r>
            <a:rPr lang="en-US" sz="1600" dirty="0" smtClean="0"/>
            <a:t>Relying on quick fix “short cut” algorithms</a:t>
          </a:r>
        </a:p>
      </dgm:t>
    </dgm:pt>
    <dgm:pt modelId="{64A04760-B45B-41BC-83E5-F41F2B7200A2}" type="parTrans" cxnId="{D303B952-98A6-4CBE-BE2E-6981E426D814}">
      <dgm:prSet/>
      <dgm:spPr/>
      <dgm:t>
        <a:bodyPr/>
        <a:lstStyle/>
        <a:p>
          <a:endParaRPr lang="en-US"/>
        </a:p>
      </dgm:t>
    </dgm:pt>
    <dgm:pt modelId="{A355C00D-0631-4C7B-B4D9-B47A3C4E5CCA}" type="sibTrans" cxnId="{D303B952-98A6-4CBE-BE2E-6981E426D814}">
      <dgm:prSet/>
      <dgm:spPr/>
      <dgm:t>
        <a:bodyPr/>
        <a:lstStyle/>
        <a:p>
          <a:endParaRPr lang="en-US"/>
        </a:p>
      </dgm:t>
    </dgm:pt>
    <dgm:pt modelId="{91D8006C-E6EA-4E37-8C07-D7681CCD765E}">
      <dgm:prSet custT="1"/>
      <dgm:spPr/>
      <dgm:t>
        <a:bodyPr/>
        <a:lstStyle/>
        <a:p>
          <a:r>
            <a:rPr lang="en-US" sz="1600" dirty="0" smtClean="0"/>
            <a:t>Going directly to standard algorithms instead of building student conceptual understanding of standard algorithms</a:t>
          </a:r>
        </a:p>
      </dgm:t>
    </dgm:pt>
    <dgm:pt modelId="{DCA9F025-9B8D-4B77-9F45-2D343A331BBE}" type="parTrans" cxnId="{61B91AD9-696A-4D82-9562-A65EEDB583EB}">
      <dgm:prSet/>
      <dgm:spPr/>
      <dgm:t>
        <a:bodyPr/>
        <a:lstStyle/>
        <a:p>
          <a:endParaRPr lang="en-US"/>
        </a:p>
      </dgm:t>
    </dgm:pt>
    <dgm:pt modelId="{9568CFB5-4814-4DF9-9200-CAFD5D55AAA1}" type="sibTrans" cxnId="{61B91AD9-696A-4D82-9562-A65EEDB583EB}">
      <dgm:prSet/>
      <dgm:spPr/>
      <dgm:t>
        <a:bodyPr/>
        <a:lstStyle/>
        <a:p>
          <a:endParaRPr lang="en-US"/>
        </a:p>
      </dgm:t>
    </dgm:pt>
    <dgm:pt modelId="{F4F0913A-F465-401C-902F-67048665ECD3}">
      <dgm:prSet custT="1"/>
      <dgm:spPr/>
      <dgm:t>
        <a:bodyPr/>
        <a:lstStyle/>
        <a:p>
          <a:r>
            <a:rPr lang="en-US" sz="1600" dirty="0" smtClean="0"/>
            <a:t>Accepting only calculations as an explanation</a:t>
          </a:r>
        </a:p>
      </dgm:t>
    </dgm:pt>
    <dgm:pt modelId="{2F1F2D44-1F63-4433-AF19-B9383433761F}" type="parTrans" cxnId="{9997188A-EAF5-4460-9E92-14EF11F74620}">
      <dgm:prSet/>
      <dgm:spPr/>
      <dgm:t>
        <a:bodyPr/>
        <a:lstStyle/>
        <a:p>
          <a:endParaRPr lang="en-US"/>
        </a:p>
      </dgm:t>
    </dgm:pt>
    <dgm:pt modelId="{98BA067D-F1B6-4E7C-89D4-0EC61EA1DD95}" type="sibTrans" cxnId="{9997188A-EAF5-4460-9E92-14EF11F74620}">
      <dgm:prSet/>
      <dgm:spPr/>
      <dgm:t>
        <a:bodyPr/>
        <a:lstStyle/>
        <a:p>
          <a:endParaRPr lang="en-US"/>
        </a:p>
      </dgm:t>
    </dgm:pt>
    <dgm:pt modelId="{693CF079-98EA-4354-978F-2AB373A1DB9E}">
      <dgm:prSet custT="1"/>
      <dgm:spPr/>
      <dgm:t>
        <a:bodyPr/>
        <a:lstStyle/>
        <a:p>
          <a:r>
            <a:rPr lang="en-US" sz="1600" dirty="0" smtClean="0"/>
            <a:t>Apply strategies across domains and build on strategies learned in the previous grade level</a:t>
          </a:r>
          <a:endParaRPr lang="en-US" sz="1600" dirty="0" smtClean="0"/>
        </a:p>
      </dgm:t>
    </dgm:pt>
    <dgm:pt modelId="{849BD0A7-0FC9-4827-86D3-FC7BDB16A53F}" type="parTrans" cxnId="{759B6F8D-DDD7-4413-8078-630C9A34D1F5}">
      <dgm:prSet/>
      <dgm:spPr/>
    </dgm:pt>
    <dgm:pt modelId="{23B2E6BB-FC0F-4C0A-A53B-FD13E19A26D7}" type="sibTrans" cxnId="{759B6F8D-DDD7-4413-8078-630C9A34D1F5}">
      <dgm:prSet/>
      <dgm:spPr/>
    </dgm:pt>
    <dgm:pt modelId="{59A47566-3B08-479D-8F8B-AB1D35FC8934}" type="pres">
      <dgm:prSet presAssocID="{9E12D1BC-F306-41A9-A16A-8AB1A6F3CF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61A92-01A8-4C20-87B1-47FF06FE4101}" type="pres">
      <dgm:prSet presAssocID="{ED80D6A5-28AD-4E7C-9916-CF71723D840C}" presName="linNode" presStyleCnt="0"/>
      <dgm:spPr/>
    </dgm:pt>
    <dgm:pt modelId="{4444AC61-0B7D-4F91-BC20-308CA40B880A}" type="pres">
      <dgm:prSet presAssocID="{ED80D6A5-28AD-4E7C-9916-CF71723D840C}" presName="parentText" presStyleLbl="node1" presStyleIdx="0" presStyleCnt="3" custScaleX="75439" custLinFactNeighborX="-397" custLinFactNeighborY="-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35CEF-3307-4262-8BCB-9D3CA32FEC22}" type="pres">
      <dgm:prSet presAssocID="{ED80D6A5-28AD-4E7C-9916-CF71723D84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8862A-046A-4C3B-83CC-46FEB97898FA}" type="pres">
      <dgm:prSet presAssocID="{85FDCE0E-0380-4C8B-BB98-3C1B92DD3C3C}" presName="sp" presStyleCnt="0"/>
      <dgm:spPr/>
    </dgm:pt>
    <dgm:pt modelId="{6A0E64FB-4CAE-4611-B338-8AF5A86BD889}" type="pres">
      <dgm:prSet presAssocID="{18E60507-EBA1-457B-84E0-AF91967C2911}" presName="linNode" presStyleCnt="0"/>
      <dgm:spPr/>
    </dgm:pt>
    <dgm:pt modelId="{AADC61B6-CE31-40A4-89BE-59D67F9A0FDA}" type="pres">
      <dgm:prSet presAssocID="{18E60507-EBA1-457B-84E0-AF91967C2911}" presName="parentText" presStyleLbl="node1" presStyleIdx="1" presStyleCnt="3" custScaleX="75439" custScaleY="1250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49941-9818-4430-A1BF-569BCC6C0226}" type="pres">
      <dgm:prSet presAssocID="{18E60507-EBA1-457B-84E0-AF91967C2911}" presName="descendantText" presStyleLbl="alignAccFollowNode1" presStyleIdx="1" presStyleCnt="3" custScaleY="142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C9DED-477F-497C-9D5F-BCF382BB01D2}" type="pres">
      <dgm:prSet presAssocID="{6EDF3801-7C80-4EB5-A2BA-D1C707617558}" presName="sp" presStyleCnt="0"/>
      <dgm:spPr/>
    </dgm:pt>
    <dgm:pt modelId="{15195817-7C95-47C6-B6C1-C11D28FB3AF7}" type="pres">
      <dgm:prSet presAssocID="{31D3D313-960C-42B0-96F4-50A78FC527DC}" presName="linNode" presStyleCnt="0"/>
      <dgm:spPr/>
    </dgm:pt>
    <dgm:pt modelId="{3301EE37-8CAE-4C22-973C-031DB8084474}" type="pres">
      <dgm:prSet presAssocID="{31D3D313-960C-42B0-96F4-50A78FC527DC}" presName="parentText" presStyleLbl="node1" presStyleIdx="2" presStyleCnt="3" custScaleX="75439" custScaleY="628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49CF6-F783-4ECD-9222-4216EFEDD05D}" type="pres">
      <dgm:prSet presAssocID="{31D3D313-960C-42B0-96F4-50A78FC527DC}" presName="descendantText" presStyleLbl="alignAccFollowNode1" presStyleIdx="2" presStyleCnt="3" custScaleY="70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91AD9-696A-4D82-9562-A65EEDB583EB}" srcId="{31D3D313-960C-42B0-96F4-50A78FC527DC}" destId="{91D8006C-E6EA-4E37-8C07-D7681CCD765E}" srcOrd="1" destOrd="0" parTransId="{DCA9F025-9B8D-4B77-9F45-2D343A331BBE}" sibTransId="{9568CFB5-4814-4DF9-9200-CAFD5D55AAA1}"/>
    <dgm:cxn modelId="{43650DC9-CC68-47F7-B5D0-643904789CF7}" srcId="{ED80D6A5-28AD-4E7C-9916-CF71723D840C}" destId="{8A295E2C-90E4-4C6B-BF49-8C3FD5E14387}" srcOrd="0" destOrd="0" parTransId="{07DA4268-9529-424A-8438-48D41124CD77}" sibTransId="{D8C89DE0-F895-4414-9F2F-5078C56C218C}"/>
    <dgm:cxn modelId="{970A29B2-B6E9-447B-8B3B-8A4FAFC4D32E}" type="presOf" srcId="{F4F0913A-F465-401C-902F-67048665ECD3}" destId="{A9049CF6-F783-4ECD-9222-4216EFEDD05D}" srcOrd="0" destOrd="2" presId="urn:microsoft.com/office/officeart/2005/8/layout/vList5"/>
    <dgm:cxn modelId="{1E07BB9F-3E80-49EB-A179-CE6024760874}" srcId="{18E60507-EBA1-457B-84E0-AF91967C2911}" destId="{16CFFA3E-C64D-4020-8D6F-276C5232EAC3}" srcOrd="1" destOrd="0" parTransId="{0D4BE863-52F6-4FCC-85BA-3EE7A873A4B2}" sibTransId="{DB6B2A69-2912-4F20-8AFA-F94A9948BB5A}"/>
    <dgm:cxn modelId="{BE70BCA3-C31D-4529-B435-96A45B23E86F}" type="presOf" srcId="{18E60507-EBA1-457B-84E0-AF91967C2911}" destId="{AADC61B6-CE31-40A4-89BE-59D67F9A0FDA}" srcOrd="0" destOrd="0" presId="urn:microsoft.com/office/officeart/2005/8/layout/vList5"/>
    <dgm:cxn modelId="{A20E92F9-FAA0-4398-88BA-0CA2EB126339}" type="presOf" srcId="{91D8006C-E6EA-4E37-8C07-D7681CCD765E}" destId="{A9049CF6-F783-4ECD-9222-4216EFEDD05D}" srcOrd="0" destOrd="1" presId="urn:microsoft.com/office/officeart/2005/8/layout/vList5"/>
    <dgm:cxn modelId="{D07317B9-3357-4BA0-BF45-FBE483FAF1DA}" type="presOf" srcId="{8A295E2C-90E4-4C6B-BF49-8C3FD5E14387}" destId="{66E35CEF-3307-4262-8BCB-9D3CA32FEC22}" srcOrd="0" destOrd="0" presId="urn:microsoft.com/office/officeart/2005/8/layout/vList5"/>
    <dgm:cxn modelId="{94A16AF7-E930-43FE-819A-80FA8CC6E76B}" type="presOf" srcId="{9E12D1BC-F306-41A9-A16A-8AB1A6F3CF2F}" destId="{59A47566-3B08-479D-8F8B-AB1D35FC8934}" srcOrd="0" destOrd="0" presId="urn:microsoft.com/office/officeart/2005/8/layout/vList5"/>
    <dgm:cxn modelId="{D303B952-98A6-4CBE-BE2E-6981E426D814}" srcId="{31D3D313-960C-42B0-96F4-50A78FC527DC}" destId="{2848D6B5-98A3-4323-9FB3-9243BD8AF1D9}" srcOrd="0" destOrd="0" parTransId="{64A04760-B45B-41BC-83E5-F41F2B7200A2}" sibTransId="{A355C00D-0631-4C7B-B4D9-B47A3C4E5CCA}"/>
    <dgm:cxn modelId="{BBFB59FE-35D1-46E3-A238-22EB25E5B48C}" type="presOf" srcId="{86FE93A6-2BB1-4EE2-A335-469E9D64D30B}" destId="{56949941-9818-4430-A1BF-569BCC6C0226}" srcOrd="0" destOrd="4" presId="urn:microsoft.com/office/officeart/2005/8/layout/vList5"/>
    <dgm:cxn modelId="{305FE8E0-9377-43A9-B366-C2A74932B97A}" srcId="{18E60507-EBA1-457B-84E0-AF91967C2911}" destId="{2169D57A-1277-4F16-AD02-91B171E6C746}" srcOrd="0" destOrd="0" parTransId="{1AB11A46-3E4E-4783-A8A9-A2D5A399EB2E}" sibTransId="{4A41A056-1C58-48DE-AA4A-6CA66466E881}"/>
    <dgm:cxn modelId="{F268B383-5800-470A-A409-B04654C3BED8}" srcId="{9E12D1BC-F306-41A9-A16A-8AB1A6F3CF2F}" destId="{ED80D6A5-28AD-4E7C-9916-CF71723D840C}" srcOrd="0" destOrd="0" parTransId="{68738587-27A6-42C3-B87B-D5E269B519FB}" sibTransId="{85FDCE0E-0380-4C8B-BB98-3C1B92DD3C3C}"/>
    <dgm:cxn modelId="{6F7C1697-70FF-4BD8-B6BF-D24B698003B7}" srcId="{18E60507-EBA1-457B-84E0-AF91967C2911}" destId="{86FE93A6-2BB1-4EE2-A335-469E9D64D30B}" srcOrd="4" destOrd="0" parTransId="{2EBD126F-4433-4349-A4EF-3100F50BCEEF}" sibTransId="{61C580F6-7252-456B-A1CA-88ECEDA45974}"/>
    <dgm:cxn modelId="{D8810AAD-0B7A-4A24-857D-7768D531568E}" type="presOf" srcId="{16CFFA3E-C64D-4020-8D6F-276C5232EAC3}" destId="{56949941-9818-4430-A1BF-569BCC6C0226}" srcOrd="0" destOrd="1" presId="urn:microsoft.com/office/officeart/2005/8/layout/vList5"/>
    <dgm:cxn modelId="{F47B9DF4-B2FD-4FB7-986B-E1F284C21328}" type="presOf" srcId="{61092A88-3547-4C03-A5EC-B807A7CB0D59}" destId="{66E35CEF-3307-4262-8BCB-9D3CA32FEC22}" srcOrd="0" destOrd="2" presId="urn:microsoft.com/office/officeart/2005/8/layout/vList5"/>
    <dgm:cxn modelId="{340699F4-2A6D-430F-800B-B8924A4BDF5C}" type="presOf" srcId="{31D3D313-960C-42B0-96F4-50A78FC527DC}" destId="{3301EE37-8CAE-4C22-973C-031DB8084474}" srcOrd="0" destOrd="0" presId="urn:microsoft.com/office/officeart/2005/8/layout/vList5"/>
    <dgm:cxn modelId="{FD378C2A-BB8F-458F-B58B-0987545416D1}" type="presOf" srcId="{2848D6B5-98A3-4323-9FB3-9243BD8AF1D9}" destId="{A9049CF6-F783-4ECD-9222-4216EFEDD05D}" srcOrd="0" destOrd="0" presId="urn:microsoft.com/office/officeart/2005/8/layout/vList5"/>
    <dgm:cxn modelId="{2176E2DF-FA49-44F1-A6D5-9E9C90E586A7}" type="presOf" srcId="{2788943B-8B26-486C-A0D4-8EAC8689A894}" destId="{56949941-9818-4430-A1BF-569BCC6C0226}" srcOrd="0" destOrd="2" presId="urn:microsoft.com/office/officeart/2005/8/layout/vList5"/>
    <dgm:cxn modelId="{F506D9C9-1302-4753-9542-48E944D1B86B}" type="presOf" srcId="{693CF079-98EA-4354-978F-2AB373A1DB9E}" destId="{66E35CEF-3307-4262-8BCB-9D3CA32FEC22}" srcOrd="0" destOrd="1" presId="urn:microsoft.com/office/officeart/2005/8/layout/vList5"/>
    <dgm:cxn modelId="{22EA428A-11B6-4ECE-9B90-A6AF1846911D}" type="presOf" srcId="{DDA175EA-F6EB-4FA9-B9BD-AC113EFD6392}" destId="{56949941-9818-4430-A1BF-569BCC6C0226}" srcOrd="0" destOrd="3" presId="urn:microsoft.com/office/officeart/2005/8/layout/vList5"/>
    <dgm:cxn modelId="{36EE6C99-1C22-43AF-A2B8-97A78050E390}" type="presOf" srcId="{ED80D6A5-28AD-4E7C-9916-CF71723D840C}" destId="{4444AC61-0B7D-4F91-BC20-308CA40B880A}" srcOrd="0" destOrd="0" presId="urn:microsoft.com/office/officeart/2005/8/layout/vList5"/>
    <dgm:cxn modelId="{E8EC939E-F74B-46D9-8F67-1244504BF764}" srcId="{18E60507-EBA1-457B-84E0-AF91967C2911}" destId="{2788943B-8B26-486C-A0D4-8EAC8689A894}" srcOrd="2" destOrd="0" parTransId="{0101043F-9C45-4932-B731-92F115A631B4}" sibTransId="{ABE08593-EC1E-4A51-80CF-E256FCB5DFEA}"/>
    <dgm:cxn modelId="{9997188A-EAF5-4460-9E92-14EF11F74620}" srcId="{31D3D313-960C-42B0-96F4-50A78FC527DC}" destId="{F4F0913A-F465-401C-902F-67048665ECD3}" srcOrd="2" destOrd="0" parTransId="{2F1F2D44-1F63-4433-AF19-B9383433761F}" sibTransId="{98BA067D-F1B6-4E7C-89D4-0EC61EA1DD95}"/>
    <dgm:cxn modelId="{20B6E28B-BC79-4E99-92CD-C8D3C973FE72}" srcId="{9E12D1BC-F306-41A9-A16A-8AB1A6F3CF2F}" destId="{31D3D313-960C-42B0-96F4-50A78FC527DC}" srcOrd="2" destOrd="0" parTransId="{D7A375F9-C9AA-4952-B28F-AE6C7BCC10F9}" sibTransId="{ED1D5875-1F5E-4C14-A490-9E531C675133}"/>
    <dgm:cxn modelId="{846DCCF4-A144-47D2-9910-34BE2C5A8905}" srcId="{18E60507-EBA1-457B-84E0-AF91967C2911}" destId="{DDA175EA-F6EB-4FA9-B9BD-AC113EFD6392}" srcOrd="3" destOrd="0" parTransId="{C6AC74BC-695C-4C0D-B24C-64524ED311ED}" sibTransId="{45C06696-45EF-4907-AA2A-EB3CE9108884}"/>
    <dgm:cxn modelId="{759B6F8D-DDD7-4413-8078-630C9A34D1F5}" srcId="{ED80D6A5-28AD-4E7C-9916-CF71723D840C}" destId="{693CF079-98EA-4354-978F-2AB373A1DB9E}" srcOrd="1" destOrd="0" parTransId="{849BD0A7-0FC9-4827-86D3-FC7BDB16A53F}" sibTransId="{23B2E6BB-FC0F-4C0A-A53B-FD13E19A26D7}"/>
    <dgm:cxn modelId="{C2C9545B-A9AA-4CC5-A299-BE92D9AC0F7B}" srcId="{9E12D1BC-F306-41A9-A16A-8AB1A6F3CF2F}" destId="{18E60507-EBA1-457B-84E0-AF91967C2911}" srcOrd="1" destOrd="0" parTransId="{05CAF7D8-DF13-497C-A6BB-081881D8E491}" sibTransId="{6EDF3801-7C80-4EB5-A2BA-D1C707617558}"/>
    <dgm:cxn modelId="{588D8004-21D9-4676-B7EE-74414481E67D}" srcId="{ED80D6A5-28AD-4E7C-9916-CF71723D840C}" destId="{61092A88-3547-4C03-A5EC-B807A7CB0D59}" srcOrd="2" destOrd="0" parTransId="{0D4CEA00-5CFD-47E7-B6D8-C640344FDDA9}" sibTransId="{5EA49907-D3E9-4F8F-A167-DA5AA6C3FBD5}"/>
    <dgm:cxn modelId="{58D56359-742D-4AD8-A7CE-8469FD7C1D82}" type="presOf" srcId="{2169D57A-1277-4F16-AD02-91B171E6C746}" destId="{56949941-9818-4430-A1BF-569BCC6C0226}" srcOrd="0" destOrd="0" presId="urn:microsoft.com/office/officeart/2005/8/layout/vList5"/>
    <dgm:cxn modelId="{437292AD-B081-46B7-93AC-85454DF9D8EF}" type="presParOf" srcId="{59A47566-3B08-479D-8F8B-AB1D35FC8934}" destId="{47F61A92-01A8-4C20-87B1-47FF06FE4101}" srcOrd="0" destOrd="0" presId="urn:microsoft.com/office/officeart/2005/8/layout/vList5"/>
    <dgm:cxn modelId="{90107E72-D3C1-4129-8988-B851E8A7E798}" type="presParOf" srcId="{47F61A92-01A8-4C20-87B1-47FF06FE4101}" destId="{4444AC61-0B7D-4F91-BC20-308CA40B880A}" srcOrd="0" destOrd="0" presId="urn:microsoft.com/office/officeart/2005/8/layout/vList5"/>
    <dgm:cxn modelId="{B227FD02-B2DC-41C1-A2F1-A5727466B2B4}" type="presParOf" srcId="{47F61A92-01A8-4C20-87B1-47FF06FE4101}" destId="{66E35CEF-3307-4262-8BCB-9D3CA32FEC22}" srcOrd="1" destOrd="0" presId="urn:microsoft.com/office/officeart/2005/8/layout/vList5"/>
    <dgm:cxn modelId="{C92B8BD1-2076-4CD2-AC35-A224252125DE}" type="presParOf" srcId="{59A47566-3B08-479D-8F8B-AB1D35FC8934}" destId="{C5A8862A-046A-4C3B-83CC-46FEB97898FA}" srcOrd="1" destOrd="0" presId="urn:microsoft.com/office/officeart/2005/8/layout/vList5"/>
    <dgm:cxn modelId="{E91D541C-7469-4A32-ADB2-31A99FFCEC6C}" type="presParOf" srcId="{59A47566-3B08-479D-8F8B-AB1D35FC8934}" destId="{6A0E64FB-4CAE-4611-B338-8AF5A86BD889}" srcOrd="2" destOrd="0" presId="urn:microsoft.com/office/officeart/2005/8/layout/vList5"/>
    <dgm:cxn modelId="{7BA65B41-FA4E-4649-9257-EBC3FC317098}" type="presParOf" srcId="{6A0E64FB-4CAE-4611-B338-8AF5A86BD889}" destId="{AADC61B6-CE31-40A4-89BE-59D67F9A0FDA}" srcOrd="0" destOrd="0" presId="urn:microsoft.com/office/officeart/2005/8/layout/vList5"/>
    <dgm:cxn modelId="{CD353E9B-146D-4DA5-B225-D0FE9008D7F0}" type="presParOf" srcId="{6A0E64FB-4CAE-4611-B338-8AF5A86BD889}" destId="{56949941-9818-4430-A1BF-569BCC6C0226}" srcOrd="1" destOrd="0" presId="urn:microsoft.com/office/officeart/2005/8/layout/vList5"/>
    <dgm:cxn modelId="{13383A28-02D2-4EF0-A1A1-2771E405A9A1}" type="presParOf" srcId="{59A47566-3B08-479D-8F8B-AB1D35FC8934}" destId="{B51C9DED-477F-497C-9D5F-BCF382BB01D2}" srcOrd="3" destOrd="0" presId="urn:microsoft.com/office/officeart/2005/8/layout/vList5"/>
    <dgm:cxn modelId="{B901B79F-0814-4E62-84FC-0CED8DB42620}" type="presParOf" srcId="{59A47566-3B08-479D-8F8B-AB1D35FC8934}" destId="{15195817-7C95-47C6-B6C1-C11D28FB3AF7}" srcOrd="4" destOrd="0" presId="urn:microsoft.com/office/officeart/2005/8/layout/vList5"/>
    <dgm:cxn modelId="{8B990E7A-FD04-4D4B-946A-F81C6F38D844}" type="presParOf" srcId="{15195817-7C95-47C6-B6C1-C11D28FB3AF7}" destId="{3301EE37-8CAE-4C22-973C-031DB8084474}" srcOrd="0" destOrd="0" presId="urn:microsoft.com/office/officeart/2005/8/layout/vList5"/>
    <dgm:cxn modelId="{9A4C881A-CA6B-46AF-AD4F-461E9530DAA2}" type="presParOf" srcId="{15195817-7C95-47C6-B6C1-C11D28FB3AF7}" destId="{A9049CF6-F783-4ECD-9222-4216EFEDD0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F1046-0C4F-4D0A-92CD-CE8BF343D661}">
      <dsp:nvSpPr>
        <dsp:cNvPr id="0" name=""/>
        <dsp:cNvSpPr/>
      </dsp:nvSpPr>
      <dsp:spPr>
        <a:xfrm>
          <a:off x="4358" y="2527"/>
          <a:ext cx="1981687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2012-13:</a:t>
          </a:r>
          <a:endParaRPr lang="en-US" sz="1500" kern="1200" dirty="0"/>
        </a:p>
      </dsp:txBody>
      <dsp:txXfrm>
        <a:off x="4358" y="2527"/>
        <a:ext cx="1981687" cy="432000"/>
      </dsp:txXfrm>
    </dsp:sp>
    <dsp:sp modelId="{6CEF8B66-0F71-4FA7-8E00-C1A8A22BF730}">
      <dsp:nvSpPr>
        <dsp:cNvPr id="0" name=""/>
        <dsp:cNvSpPr/>
      </dsp:nvSpPr>
      <dsp:spPr>
        <a:xfrm>
          <a:off x="228604" y="437054"/>
          <a:ext cx="1981687" cy="46429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Added new text-based writing prompts at all grades to focus on finding and incorporating evidence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Focused content on only transitional GLEs/benchmarks related to Common Core State Standards (CCSS)</a:t>
          </a:r>
          <a:endParaRPr lang="en-US" sz="1500" kern="1200" dirty="0"/>
        </a:p>
      </dsp:txBody>
      <dsp:txXfrm>
        <a:off x="286646" y="495096"/>
        <a:ext cx="1865603" cy="4526861"/>
      </dsp:txXfrm>
    </dsp:sp>
    <dsp:sp modelId="{6C27FE76-6E11-48B5-B49D-A165EC4F556C}">
      <dsp:nvSpPr>
        <dsp:cNvPr id="0" name=""/>
        <dsp:cNvSpPr/>
      </dsp:nvSpPr>
      <dsp:spPr>
        <a:xfrm>
          <a:off x="2286462" y="-28164"/>
          <a:ext cx="636883" cy="493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286462" y="70512"/>
        <a:ext cx="488868" cy="296030"/>
      </dsp:txXfrm>
    </dsp:sp>
    <dsp:sp modelId="{DCBA3331-A55C-4769-9E7E-21FC6D199425}">
      <dsp:nvSpPr>
        <dsp:cNvPr id="0" name=""/>
        <dsp:cNvSpPr/>
      </dsp:nvSpPr>
      <dsp:spPr>
        <a:xfrm>
          <a:off x="3187712" y="2527"/>
          <a:ext cx="1981687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2013-14:  </a:t>
          </a:r>
        </a:p>
      </dsp:txBody>
      <dsp:txXfrm>
        <a:off x="3187712" y="2527"/>
        <a:ext cx="1981687" cy="432000"/>
      </dsp:txXfrm>
    </dsp:sp>
    <dsp:sp modelId="{08F190F6-875C-4EB8-A37F-90E81B6D2091}">
      <dsp:nvSpPr>
        <dsp:cNvPr id="0" name=""/>
        <dsp:cNvSpPr/>
      </dsp:nvSpPr>
      <dsp:spPr>
        <a:xfrm>
          <a:off x="3276609" y="437054"/>
          <a:ext cx="1981687" cy="46429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Aligned items to content of </a:t>
          </a:r>
          <a:r>
            <a:rPr lang="en-US" sz="1500" kern="1200" dirty="0" smtClean="0"/>
            <a:t>CCSS </a:t>
          </a:r>
          <a:r>
            <a:rPr lang="en-US" sz="1500" kern="1200" dirty="0" smtClean="0"/>
            <a:t>only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grade-specific tests, not grade-span or norm-referenced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Required more extensive analysis of texts </a:t>
          </a:r>
          <a:r>
            <a:rPr lang="en-US" sz="1500" kern="1200" dirty="0" smtClean="0"/>
            <a:t>(constructed-response </a:t>
          </a:r>
          <a:r>
            <a:rPr lang="en-US" sz="1500" kern="1200" dirty="0" smtClean="0"/>
            <a:t>items and Research session)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Added conventions scoring to </a:t>
          </a:r>
          <a:r>
            <a:rPr lang="en-US" sz="1500" i="1" kern="1200" dirty="0" err="1" smtClean="0"/>
            <a:t>i</a:t>
          </a:r>
          <a:r>
            <a:rPr lang="en-US" sz="1500" kern="1200" dirty="0" err="1" smtClean="0"/>
            <a:t>LEAP</a:t>
          </a:r>
          <a:r>
            <a:rPr lang="en-US" sz="1500" kern="1200" dirty="0" smtClean="0"/>
            <a:t> writing prompts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assessments reported by sessions</a:t>
          </a:r>
        </a:p>
      </dsp:txBody>
      <dsp:txXfrm>
        <a:off x="3334651" y="495096"/>
        <a:ext cx="1865603" cy="4526861"/>
      </dsp:txXfrm>
    </dsp:sp>
    <dsp:sp modelId="{F9FC0EDB-2270-4B19-A8D5-6A87F63F2488}">
      <dsp:nvSpPr>
        <dsp:cNvPr id="0" name=""/>
        <dsp:cNvSpPr/>
      </dsp:nvSpPr>
      <dsp:spPr>
        <a:xfrm>
          <a:off x="5469816" y="-28164"/>
          <a:ext cx="636883" cy="493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469816" y="70512"/>
        <a:ext cx="488868" cy="296030"/>
      </dsp:txXfrm>
    </dsp:sp>
    <dsp:sp modelId="{F629B4D5-EC59-4DFD-AE34-B5E94E2D0BAF}">
      <dsp:nvSpPr>
        <dsp:cNvPr id="0" name=""/>
        <dsp:cNvSpPr/>
      </dsp:nvSpPr>
      <dsp:spPr>
        <a:xfrm>
          <a:off x="6371066" y="2527"/>
          <a:ext cx="1981687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2014-15:</a:t>
          </a:r>
        </a:p>
      </dsp:txBody>
      <dsp:txXfrm>
        <a:off x="6371066" y="2527"/>
        <a:ext cx="1981687" cy="432000"/>
      </dsp:txXfrm>
    </dsp:sp>
    <dsp:sp modelId="{DAB2156B-79CB-49FB-86CD-E105AF072CF6}">
      <dsp:nvSpPr>
        <dsp:cNvPr id="0" name=""/>
        <dsp:cNvSpPr/>
      </dsp:nvSpPr>
      <dsp:spPr>
        <a:xfrm>
          <a:off x="6477005" y="437054"/>
          <a:ext cx="1981687" cy="46429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Fully aligned to CCSS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Two components, PBA and EOY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</a:t>
          </a:r>
          <a:r>
            <a:rPr lang="en-US" sz="1500" kern="1200" dirty="0" smtClean="0"/>
            <a:t>writing on PARCC assessments (PBA Tasks driven by Task Models)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authentic texts (range of complexities)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Different types of </a:t>
          </a:r>
          <a:br>
            <a:rPr lang="en-US" sz="1500" kern="1200" dirty="0" smtClean="0"/>
          </a:br>
          <a:r>
            <a:rPr lang="en-US" sz="1500" kern="1200" dirty="0" smtClean="0"/>
            <a:t>Items (EBSR, TECR, and PCR)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Reported by major claims and sub-claims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 smtClean="0"/>
        </a:p>
      </dsp:txBody>
      <dsp:txXfrm>
        <a:off x="6535047" y="495096"/>
        <a:ext cx="1865603" cy="4526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35CEF-3307-4262-8BCB-9D3CA32FEC22}">
      <dsp:nvSpPr>
        <dsp:cNvPr id="0" name=""/>
        <dsp:cNvSpPr/>
      </dsp:nvSpPr>
      <dsp:spPr>
        <a:xfrm rot="5400000">
          <a:off x="5097951" y="-2030151"/>
          <a:ext cx="143142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Close reading of complex literary and informational text using text-dependent questions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Evidence-based reading and writing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General writing skills (focus, organization, </a:t>
          </a:r>
          <a:r>
            <a:rPr lang="en-US" sz="1600" kern="1200" dirty="0" smtClean="0"/>
            <a:t>written expression) </a:t>
          </a:r>
          <a:r>
            <a:rPr lang="en-US" sz="1600" kern="1200" dirty="0" smtClean="0"/>
            <a:t>but connected to texts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 smtClean="0"/>
        </a:p>
      </dsp:txBody>
      <dsp:txXfrm rot="-5400000">
        <a:off x="2887586" y="250091"/>
        <a:ext cx="5782283" cy="1291674"/>
      </dsp:txXfrm>
    </dsp:sp>
    <dsp:sp modelId="{4444AC61-0B7D-4F91-BC20-308CA40B880A}">
      <dsp:nvSpPr>
        <dsp:cNvPr id="0" name=""/>
        <dsp:cNvSpPr/>
      </dsp:nvSpPr>
      <dsp:spPr>
        <a:xfrm>
          <a:off x="381021" y="0"/>
          <a:ext cx="2483331" cy="1789286"/>
        </a:xfrm>
        <a:prstGeom prst="roundRect">
          <a:avLst/>
        </a:prstGeom>
        <a:solidFill>
          <a:srgbClr val="23B3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Continue Focus:</a:t>
          </a:r>
          <a:endParaRPr lang="en-US" sz="3200" kern="1200" dirty="0"/>
        </a:p>
      </dsp:txBody>
      <dsp:txXfrm>
        <a:off x="468367" y="87346"/>
        <a:ext cx="2308639" cy="1614594"/>
      </dsp:txXfrm>
    </dsp:sp>
    <dsp:sp modelId="{56949941-9818-4430-A1BF-569BCC6C0226}">
      <dsp:nvSpPr>
        <dsp:cNvPr id="0" name=""/>
        <dsp:cNvSpPr/>
      </dsp:nvSpPr>
      <dsp:spPr>
        <a:xfrm rot="5400000">
          <a:off x="4790472" y="75886"/>
          <a:ext cx="2035821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Analysis of text and Writing analyses: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Literary analysis with at least two texts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Research simulation:  synthesis of multiple sources on a given research topic</a:t>
          </a:r>
        </a:p>
      </dsp:txBody>
      <dsp:txXfrm rot="-5400000">
        <a:off x="2885161" y="2080579"/>
        <a:ext cx="5747063" cy="1837059"/>
      </dsp:txXfrm>
    </dsp:sp>
    <dsp:sp modelId="{AADC61B6-CE31-40A4-89BE-59D67F9A0FDA}">
      <dsp:nvSpPr>
        <dsp:cNvPr id="0" name=""/>
        <dsp:cNvSpPr/>
      </dsp:nvSpPr>
      <dsp:spPr>
        <a:xfrm>
          <a:off x="404254" y="1880036"/>
          <a:ext cx="2480906" cy="2238146"/>
        </a:xfrm>
        <a:prstGeom prst="roundRect">
          <a:avLst/>
        </a:prstGeom>
        <a:solidFill>
          <a:srgbClr val="23B3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Increase Focus:</a:t>
          </a:r>
        </a:p>
      </dsp:txBody>
      <dsp:txXfrm>
        <a:off x="513511" y="1989293"/>
        <a:ext cx="2262392" cy="2019632"/>
      </dsp:txXfrm>
    </dsp:sp>
    <dsp:sp modelId="{A9049CF6-F783-4ECD-9222-4216EFEDD05D}">
      <dsp:nvSpPr>
        <dsp:cNvPr id="0" name=""/>
        <dsp:cNvSpPr/>
      </dsp:nvSpPr>
      <dsp:spPr>
        <a:xfrm rot="5400000">
          <a:off x="5310682" y="1844100"/>
          <a:ext cx="1005965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Teaching discrete skills (disconnected from texts)</a:t>
          </a:r>
        </a:p>
      </dsp:txBody>
      <dsp:txXfrm rot="-5400000">
        <a:off x="2887585" y="4316305"/>
        <a:ext cx="5803053" cy="907751"/>
      </dsp:txXfrm>
    </dsp:sp>
    <dsp:sp modelId="{3301EE37-8CAE-4C22-973C-031DB8084474}">
      <dsp:nvSpPr>
        <dsp:cNvPr id="0" name=""/>
        <dsp:cNvSpPr/>
      </dsp:nvSpPr>
      <dsp:spPr>
        <a:xfrm>
          <a:off x="404254" y="4207646"/>
          <a:ext cx="2483331" cy="1125067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Shift Focus Away From:</a:t>
          </a:r>
        </a:p>
      </dsp:txBody>
      <dsp:txXfrm>
        <a:off x="459175" y="4262567"/>
        <a:ext cx="2373489" cy="1015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F1046-0C4F-4D0A-92CD-CE8BF343D661}">
      <dsp:nvSpPr>
        <dsp:cNvPr id="0" name=""/>
        <dsp:cNvSpPr/>
      </dsp:nvSpPr>
      <dsp:spPr>
        <a:xfrm>
          <a:off x="4358" y="30799"/>
          <a:ext cx="1981687" cy="734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2012-13:</a:t>
          </a:r>
          <a:endParaRPr lang="en-US" sz="1700" kern="1200" dirty="0"/>
        </a:p>
      </dsp:txBody>
      <dsp:txXfrm>
        <a:off x="4358" y="30799"/>
        <a:ext cx="1981687" cy="489600"/>
      </dsp:txXfrm>
    </dsp:sp>
    <dsp:sp modelId="{6CEF8B66-0F71-4FA7-8E00-C1A8A22BF730}">
      <dsp:nvSpPr>
        <dsp:cNvPr id="0" name=""/>
        <dsp:cNvSpPr/>
      </dsp:nvSpPr>
      <dsp:spPr>
        <a:xfrm>
          <a:off x="410246" y="520399"/>
          <a:ext cx="1981687" cy="45288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Removed NRT component from </a:t>
          </a:r>
          <a:r>
            <a:rPr lang="en-US" sz="1700" i="1" kern="1200" dirty="0" err="1" smtClean="0"/>
            <a:t>i</a:t>
          </a:r>
          <a:r>
            <a:rPr lang="en-US" sz="1700" kern="1200" dirty="0" err="1" smtClean="0"/>
            <a:t>LEAP</a:t>
          </a:r>
          <a:r>
            <a:rPr lang="en-US" sz="1700" kern="1200" dirty="0" smtClean="0"/>
            <a:t> assessments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Focused content on only transitional GLEs for both LEAP/</a:t>
          </a:r>
          <a:r>
            <a:rPr lang="en-US" sz="1700" i="1" kern="1200" dirty="0" err="1" smtClean="0"/>
            <a:t>i</a:t>
          </a:r>
          <a:r>
            <a:rPr lang="en-US" sz="1700" kern="1200" dirty="0" err="1" smtClean="0"/>
            <a:t>LEAP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LEAP grades 4 and 8: no longer comprehensive grade-span assessments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All assessments reported by strand</a:t>
          </a:r>
          <a:endParaRPr lang="en-US" sz="1700" kern="1200" dirty="0" smtClean="0"/>
        </a:p>
      </dsp:txBody>
      <dsp:txXfrm>
        <a:off x="468288" y="578441"/>
        <a:ext cx="1865603" cy="4412716"/>
      </dsp:txXfrm>
    </dsp:sp>
    <dsp:sp modelId="{6C27FE76-6E11-48B5-B49D-A165EC4F556C}">
      <dsp:nvSpPr>
        <dsp:cNvPr id="0" name=""/>
        <dsp:cNvSpPr/>
      </dsp:nvSpPr>
      <dsp:spPr>
        <a:xfrm>
          <a:off x="2286462" y="28908"/>
          <a:ext cx="636883" cy="493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86462" y="127584"/>
        <a:ext cx="488868" cy="296030"/>
      </dsp:txXfrm>
    </dsp:sp>
    <dsp:sp modelId="{DCBA3331-A55C-4769-9E7E-21FC6D199425}">
      <dsp:nvSpPr>
        <dsp:cNvPr id="0" name=""/>
        <dsp:cNvSpPr/>
      </dsp:nvSpPr>
      <dsp:spPr>
        <a:xfrm>
          <a:off x="3187712" y="30799"/>
          <a:ext cx="1981687" cy="734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2013-14:  </a:t>
          </a:r>
        </a:p>
      </dsp:txBody>
      <dsp:txXfrm>
        <a:off x="3187712" y="30799"/>
        <a:ext cx="1981687" cy="489600"/>
      </dsp:txXfrm>
    </dsp:sp>
    <dsp:sp modelId="{08F190F6-875C-4EB8-A37F-90E81B6D2091}">
      <dsp:nvSpPr>
        <dsp:cNvPr id="0" name=""/>
        <dsp:cNvSpPr/>
      </dsp:nvSpPr>
      <dsp:spPr>
        <a:xfrm>
          <a:off x="3593600" y="520399"/>
          <a:ext cx="1981687" cy="45288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Grade 3 CR item: changed from 2 points to 4 points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Focused content on only Common Core State Standards (CCSS)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All assessments reported by domain or combined domains</a:t>
          </a:r>
          <a:endParaRPr lang="en-US" sz="1700" kern="1200" dirty="0"/>
        </a:p>
      </dsp:txBody>
      <dsp:txXfrm>
        <a:off x="3651642" y="578441"/>
        <a:ext cx="1865603" cy="4412716"/>
      </dsp:txXfrm>
    </dsp:sp>
    <dsp:sp modelId="{F9FC0EDB-2270-4B19-A8D5-6A87F63F2488}">
      <dsp:nvSpPr>
        <dsp:cNvPr id="0" name=""/>
        <dsp:cNvSpPr/>
      </dsp:nvSpPr>
      <dsp:spPr>
        <a:xfrm>
          <a:off x="5469816" y="28908"/>
          <a:ext cx="636883" cy="493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69816" y="127584"/>
        <a:ext cx="488868" cy="296030"/>
      </dsp:txXfrm>
    </dsp:sp>
    <dsp:sp modelId="{F629B4D5-EC59-4DFD-AE34-B5E94E2D0BAF}">
      <dsp:nvSpPr>
        <dsp:cNvPr id="0" name=""/>
        <dsp:cNvSpPr/>
      </dsp:nvSpPr>
      <dsp:spPr>
        <a:xfrm>
          <a:off x="6371066" y="30799"/>
          <a:ext cx="1981687" cy="734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2014-15:</a:t>
          </a:r>
        </a:p>
      </dsp:txBody>
      <dsp:txXfrm>
        <a:off x="6371066" y="30799"/>
        <a:ext cx="1981687" cy="489600"/>
      </dsp:txXfrm>
    </dsp:sp>
    <dsp:sp modelId="{DAB2156B-79CB-49FB-86CD-E105AF072CF6}">
      <dsp:nvSpPr>
        <dsp:cNvPr id="0" name=""/>
        <dsp:cNvSpPr/>
      </dsp:nvSpPr>
      <dsp:spPr>
        <a:xfrm>
          <a:off x="6776954" y="520399"/>
          <a:ext cx="1981687" cy="45288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PARCC reports by sub-claim, not domain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Many multiple-choice items replaced with technology enhanced items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Items designed to assess student ability to demonstrate one or more of the Standards for Mathematical Practice</a:t>
          </a:r>
        </a:p>
      </dsp:txBody>
      <dsp:txXfrm>
        <a:off x="6834996" y="578441"/>
        <a:ext cx="1865603" cy="4412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35CEF-3307-4262-8BCB-9D3CA32FEC22}">
      <dsp:nvSpPr>
        <dsp:cNvPr id="0" name=""/>
        <dsp:cNvSpPr/>
      </dsp:nvSpPr>
      <dsp:spPr>
        <a:xfrm rot="5400000">
          <a:off x="5097951" y="-2030151"/>
          <a:ext cx="1431428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Incorporate as </a:t>
          </a:r>
          <a:r>
            <a:rPr lang="en-US" sz="1600" kern="1200" dirty="0" smtClean="0"/>
            <a:t>many opportunities </a:t>
          </a:r>
          <a:r>
            <a:rPr lang="en-US" sz="1600" kern="1200" dirty="0" smtClean="0"/>
            <a:t>as possible to </a:t>
          </a:r>
          <a:r>
            <a:rPr lang="en-US" sz="1600" kern="1200" dirty="0" smtClean="0"/>
            <a:t>connect content to various modeling types and modeling </a:t>
          </a:r>
          <a:r>
            <a:rPr lang="en-US" sz="1600" kern="1200" dirty="0" smtClean="0"/>
            <a:t>situations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Apply strategies across domains and build on strategies learned in the previous grade level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Apply mathematic concepts to real-world contexts</a:t>
          </a:r>
        </a:p>
      </dsp:txBody>
      <dsp:txXfrm rot="-5400000">
        <a:off x="2887586" y="250091"/>
        <a:ext cx="5782283" cy="1291674"/>
      </dsp:txXfrm>
    </dsp:sp>
    <dsp:sp modelId="{4444AC61-0B7D-4F91-BC20-308CA40B880A}">
      <dsp:nvSpPr>
        <dsp:cNvPr id="0" name=""/>
        <dsp:cNvSpPr/>
      </dsp:nvSpPr>
      <dsp:spPr>
        <a:xfrm>
          <a:off x="381021" y="0"/>
          <a:ext cx="2483331" cy="1789286"/>
        </a:xfrm>
        <a:prstGeom prst="roundRect">
          <a:avLst/>
        </a:prstGeom>
        <a:solidFill>
          <a:srgbClr val="23B3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Continue Focus:</a:t>
          </a:r>
          <a:endParaRPr lang="en-US" sz="3200" kern="1200" dirty="0"/>
        </a:p>
      </dsp:txBody>
      <dsp:txXfrm>
        <a:off x="468367" y="87346"/>
        <a:ext cx="2308639" cy="1614594"/>
      </dsp:txXfrm>
    </dsp:sp>
    <dsp:sp modelId="{56949941-9818-4430-A1BF-569BCC6C0226}">
      <dsp:nvSpPr>
        <dsp:cNvPr id="0" name=""/>
        <dsp:cNvSpPr/>
      </dsp:nvSpPr>
      <dsp:spPr>
        <a:xfrm rot="5400000">
          <a:off x="4790472" y="75886"/>
          <a:ext cx="2035821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Connect modeling tools to written explanations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clear and precise mathematical vocabulary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Push the line moving from Basic to Mastery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PARCC sample items and practice tests to guide instruction and assessment development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Take advantage of Curriculum Guides, especially information about Task Readiness, Instructional Tasks, and Constructed-Response Items</a:t>
          </a:r>
        </a:p>
      </dsp:txBody>
      <dsp:txXfrm rot="-5400000">
        <a:off x="2885161" y="2080579"/>
        <a:ext cx="5747063" cy="1837059"/>
      </dsp:txXfrm>
    </dsp:sp>
    <dsp:sp modelId="{AADC61B6-CE31-40A4-89BE-59D67F9A0FDA}">
      <dsp:nvSpPr>
        <dsp:cNvPr id="0" name=""/>
        <dsp:cNvSpPr/>
      </dsp:nvSpPr>
      <dsp:spPr>
        <a:xfrm>
          <a:off x="404254" y="1880036"/>
          <a:ext cx="2480906" cy="2238146"/>
        </a:xfrm>
        <a:prstGeom prst="roundRect">
          <a:avLst/>
        </a:prstGeom>
        <a:solidFill>
          <a:srgbClr val="23B38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Increase Focus:</a:t>
          </a:r>
        </a:p>
      </dsp:txBody>
      <dsp:txXfrm>
        <a:off x="513511" y="1989293"/>
        <a:ext cx="2262392" cy="2019632"/>
      </dsp:txXfrm>
    </dsp:sp>
    <dsp:sp modelId="{A9049CF6-F783-4ECD-9222-4216EFEDD05D}">
      <dsp:nvSpPr>
        <dsp:cNvPr id="0" name=""/>
        <dsp:cNvSpPr/>
      </dsp:nvSpPr>
      <dsp:spPr>
        <a:xfrm rot="5400000">
          <a:off x="5310682" y="1844100"/>
          <a:ext cx="1005965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Relying on quick fix “short cut” algorithms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Going directly to standard algorithms instead of building student conceptual understanding of standard algorithms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Accepting only calculations as an explanation</a:t>
          </a:r>
        </a:p>
      </dsp:txBody>
      <dsp:txXfrm rot="-5400000">
        <a:off x="2887585" y="4316305"/>
        <a:ext cx="5803053" cy="907751"/>
      </dsp:txXfrm>
    </dsp:sp>
    <dsp:sp modelId="{3301EE37-8CAE-4C22-973C-031DB8084474}">
      <dsp:nvSpPr>
        <dsp:cNvPr id="0" name=""/>
        <dsp:cNvSpPr/>
      </dsp:nvSpPr>
      <dsp:spPr>
        <a:xfrm>
          <a:off x="404254" y="4207646"/>
          <a:ext cx="2483331" cy="1125067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Shift Focus Away From:</a:t>
          </a:r>
        </a:p>
      </dsp:txBody>
      <dsp:txXfrm>
        <a:off x="459175" y="4262567"/>
        <a:ext cx="2373489" cy="101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F95E1F44-B786-4FB2-9775-B1AB9A03AA22}" type="datetimeFigureOut">
              <a:rPr lang="en-US" smtClean="0"/>
              <a:t>5/29/2014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EBD80347-C5C2-443D-8E28-046FF5B25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5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58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Texts</a:t>
            </a:r>
            <a:r>
              <a:rPr lang="en-US" baseline="0" dirty="0" smtClean="0"/>
              <a:t> are</a:t>
            </a:r>
            <a:r>
              <a:rPr lang="en-US" dirty="0" smtClean="0"/>
              <a:t> on</a:t>
            </a:r>
            <a:r>
              <a:rPr lang="en-US" baseline="0" dirty="0" smtClean="0"/>
              <a:t> grade level and rich enough to allow deep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Texts increase in complexity as the year progresses.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For writing, work with PARCC rubrics to see what is expected in written responses. Link will take you to the sample items; rubrics are at the bottom of the page. They are still in draft form, but should be finalized before school starts. </a:t>
            </a:r>
            <a:r>
              <a:rPr lang="en-US" baseline="0" dirty="0" smtClean="0"/>
              <a:t>(revised </a:t>
            </a:r>
            <a:r>
              <a:rPr lang="en-US" baseline="0" dirty="0" smtClean="0"/>
              <a:t>after </a:t>
            </a:r>
            <a:r>
              <a:rPr lang="en-US" baseline="0" dirty="0" err="1" smtClean="0"/>
              <a:t>Rangefinding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Work</a:t>
            </a:r>
            <a:r>
              <a:rPr lang="en-US" baseline="0" dirty="0" smtClean="0"/>
              <a:t> with students on editing their drafts since all written responses on the PARCC tests will be scored for conventions.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5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CONTINUE</a:t>
            </a:r>
            <a:r>
              <a:rPr lang="en-US" baseline="0" dirty="0" smtClean="0"/>
              <a:t> TO FOCUS on CCSS Shifts: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Integrated approach with grade-level</a:t>
            </a:r>
            <a:r>
              <a:rPr lang="en-US" baseline="0" dirty="0" smtClean="0"/>
              <a:t> texts (literary and informational)</a:t>
            </a:r>
            <a:endParaRPr lang="en-US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Emphasize finding and well-chosen evidence when writing about text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Writing</a:t>
            </a:r>
            <a:r>
              <a:rPr lang="en-US" baseline="0" dirty="0" smtClean="0"/>
              <a:t> skills elaboration: </a:t>
            </a:r>
            <a:r>
              <a:rPr lang="en-US" dirty="0" smtClean="0"/>
              <a:t>presenting a clear focus; developing the focus using appropriate evidence and explanation of evidence;  organizing ideas in a logical way;  and using a variety of words and phrases and sentence structures</a:t>
            </a:r>
          </a:p>
          <a:p>
            <a:pPr lvl="0"/>
            <a:r>
              <a:rPr lang="en-US" dirty="0" smtClean="0"/>
              <a:t>MAJOR FOCUS: Writing</a:t>
            </a:r>
            <a:r>
              <a:rPr lang="en-US" baseline="0" dirty="0" smtClean="0"/>
              <a:t> about text/Analysis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Work with PARCC PBA practice tests, especially focusing on research simulation task (We have NOTHING like it currently.)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PD on writing, especially for teachers who have not received writing or intensive literary analysis instruction in their teacher training programs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Other </a:t>
            </a:r>
            <a:r>
              <a:rPr lang="en-US" baseline="0" dirty="0" smtClean="0"/>
              <a:t>professional </a:t>
            </a:r>
            <a:r>
              <a:rPr lang="en-US" dirty="0" smtClean="0"/>
              <a:t>development: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Ways to use PARCC sample items to guide instruction and assessment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Ways to use PARCC’s Task Models to create classroom tasks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Take advantage of Curriculum Guides, especially information about Cold Read Assessments and the Culminating Tasks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SHIFT AWAY FROM anything</a:t>
            </a:r>
            <a:r>
              <a:rPr lang="en-US" baseline="0" dirty="0" smtClean="0"/>
              <a:t> that is disconnected from discussion of text and text sets</a:t>
            </a:r>
            <a:r>
              <a:rPr lang="en-US" dirty="0" smtClean="0"/>
              <a:t>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Decontextualized prompts, random vocabulary lists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Focusing on literary terms, genres, etc., rather than having them grow out of discussion of texts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Isolated grammar skills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Other examples from participants: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7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2012-13:  </a:t>
            </a:r>
          </a:p>
          <a:p>
            <a:r>
              <a:rPr lang="en-US" dirty="0" smtClean="0"/>
              <a:t>NRT</a:t>
            </a:r>
            <a:r>
              <a:rPr lang="en-US" baseline="0" dirty="0" smtClean="0"/>
              <a:t> component is the “timed” sessions—replaced with untimed multiple-choice items.</a:t>
            </a:r>
          </a:p>
          <a:p>
            <a:r>
              <a:rPr lang="en-US" baseline="0" dirty="0" smtClean="0"/>
              <a:t>LEAP grade 4 did not cover content from grades 3 and 4, only grade 4; LEAP grade 8 did not cover content from grades 5-8, only grade 8.</a:t>
            </a:r>
          </a:p>
          <a:p>
            <a:r>
              <a:rPr lang="en-US" baseline="0" dirty="0" smtClean="0"/>
              <a:t>2013-14:</a:t>
            </a:r>
          </a:p>
          <a:p>
            <a:r>
              <a:rPr lang="en-US" baseline="0" dirty="0" smtClean="0"/>
              <a:t>CCSS-alignment to language of the standard, not necessarily the rigor-intent of standard.  Not PARCC-aligned design.  PARCC reports completely different and PARCC blueprints were still in draft stage during our test development.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6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</a:t>
            </a:r>
            <a:r>
              <a:rPr lang="en-US" baseline="0" dirty="0" smtClean="0"/>
              <a:t> improvement more in grades 3, 4, 6, and 7.  Some improvement was so significant it gave a clear indication that teachers were incorporating more of the best practices demanded of the CCSS. Increased ability to demonstrate number sense in relation to integers</a:t>
            </a:r>
          </a:p>
          <a:p>
            <a:r>
              <a:rPr lang="en-US" baseline="0" dirty="0" smtClean="0"/>
              <a:t>Increased ability to demonstrate new content—volume and ratios/rates; Improvement in reading/interpreting real-world context data from tables and graphs, including from scatter plots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Number lines:  Clear indication that teachers and students are using more modeling in class activities  </a:t>
            </a:r>
          </a:p>
          <a:p>
            <a:r>
              <a:rPr lang="en-US" baseline="0" dirty="0" smtClean="0"/>
              <a:t>With more modeling comes a deeper, more practical understanding of the mathematics, which in turn increases success with non-modeling items. This is a major part of the CCSS. Growth—students are able to connect concepts to the number line in multiple domains:  in OA for multiplicative comparison and problem-solving; in NBT for place value understanding, strategies to perform operations, and conceptual understanding of algorithms; in NF generating, comparing, adding, subtracting, and solving problems with fractions; and in MD solving measurement and word problems and making and solving line plot problems.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Grades 5 &amp; 8: Not bad news: These grade-levels had some of the largest content shifts from the GLEs to the CCSS of any of the other grades.</a:t>
            </a:r>
          </a:p>
          <a:p>
            <a:r>
              <a:rPr lang="en-US" baseline="0" dirty="0" smtClean="0"/>
              <a:t>Teachers at these grade-levels had a lot more new content than teachers at other grade-levels.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06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Clear and Correct:  Students are giving circular arguments, only showing part of a process, just showing a set of calculations with no corresponding explanation </a:t>
            </a:r>
            <a:r>
              <a:rPr lang="en-US" baseline="0" dirty="0" smtClean="0"/>
              <a:t>to </a:t>
            </a:r>
            <a:r>
              <a:rPr lang="en-US" baseline="0" dirty="0" smtClean="0"/>
              <a:t>the relevance of the calculations</a:t>
            </a:r>
          </a:p>
          <a:p>
            <a:r>
              <a:rPr lang="en-US" baseline="0" dirty="0" smtClean="0"/>
              <a:t>Short Cuts: For example: difficulty demonstrating a logical strategy involving place value (outside of using the standard algorithm); student used cross-products short cut to compare two fractions and was unable to explain their reasoning; using the same method when specifically told to use a different method</a:t>
            </a:r>
          </a:p>
          <a:p>
            <a:r>
              <a:rPr lang="en-US" baseline="0" dirty="0" smtClean="0"/>
              <a:t>Inappropriate student responses:  </a:t>
            </a:r>
          </a:p>
          <a:p>
            <a:pPr marL="228851" indent="-228851">
              <a:buAutoNum type="arabicPeriod"/>
            </a:pPr>
            <a:r>
              <a:rPr lang="en-US" baseline="0" dirty="0" smtClean="0"/>
              <a:t>Students say that there is no error when they are told in the stem that an error exists.</a:t>
            </a:r>
          </a:p>
          <a:p>
            <a:pPr marL="228851" indent="-228851">
              <a:buAutoNum type="arabicPeriod"/>
            </a:pPr>
            <a:r>
              <a:rPr lang="en-US" baseline="0" dirty="0" smtClean="0"/>
              <a:t>Students only give a correct answer, but do not provide an explanation for why the given response is wrong</a:t>
            </a:r>
          </a:p>
          <a:p>
            <a:pPr marL="228851" indent="-228851">
              <a:buAutoNum type="arabicPeriod"/>
            </a:pPr>
            <a:r>
              <a:rPr lang="en-US" baseline="0" dirty="0" smtClean="0"/>
              <a:t>Response is so long students eventually give incorrect information when response was initially correct</a:t>
            </a:r>
          </a:p>
          <a:p>
            <a:pPr marL="228851" indent="-228851">
              <a:buAutoNum type="arabicPeriod"/>
            </a:pPr>
            <a:r>
              <a:rPr lang="en-US" baseline="0" dirty="0" smtClean="0"/>
              <a:t>When asked for explanation, students only give a set of calculations but don’t offer any insight as to the significance of the calculations and what the calculations mean in relation to what they have been asked to explain.</a:t>
            </a:r>
          </a:p>
          <a:p>
            <a:r>
              <a:rPr lang="en-US" dirty="0" smtClean="0"/>
              <a:t>Too Vague: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“She needs to do it right.”  “She needs to ask for help.”  “Because my teacher taught me how to do this.”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“It” is difficult to interpret (e.g., “you have to multiply ‘it’ to the number then add ‘it’ to get the answer”)</a:t>
            </a:r>
            <a:endParaRPr lang="en-US" dirty="0" smtClean="0"/>
          </a:p>
          <a:p>
            <a:r>
              <a:rPr lang="en-US" dirty="0" smtClean="0"/>
              <a:t>Precision:  For example:  minor calculation errors  or not using/knowing appropriate mathematical vocabulary (especially relevant in geometry)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40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52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0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7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r>
              <a:rPr lang="en-US" baseline="0" dirty="0" smtClean="0"/>
              <a:t> based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Role each participant plays in their school or district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45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Lessons Learned and how the results inform future assessment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1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2012-13:  </a:t>
            </a:r>
          </a:p>
          <a:p>
            <a:r>
              <a:rPr lang="en-US" dirty="0" smtClean="0"/>
              <a:t>Introduced</a:t>
            </a:r>
            <a:r>
              <a:rPr lang="en-US" baseline="0" dirty="0" smtClean="0"/>
              <a:t> text-based prompts, focused on CCSS shift of importance of using </a:t>
            </a:r>
            <a:r>
              <a:rPr lang="en-US" baseline="0" dirty="0" smtClean="0"/>
              <a:t>evidence</a:t>
            </a:r>
            <a:endParaRPr lang="en-US" baseline="0" dirty="0" smtClean="0"/>
          </a:p>
          <a:p>
            <a:r>
              <a:rPr lang="en-US" b="1" baseline="0" dirty="0" smtClean="0"/>
              <a:t>2013-14:</a:t>
            </a:r>
          </a:p>
          <a:p>
            <a:r>
              <a:rPr lang="en-US" baseline="0" dirty="0" smtClean="0"/>
              <a:t>Continued to use transitional prompts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CCSS</a:t>
            </a:r>
            <a:r>
              <a:rPr lang="en-US" baseline="0" dirty="0" smtClean="0"/>
              <a:t> aligned: CCSS-alignment to language of the standard, not necessarily the rigor-intent of standard.  Not PARCC-aligned design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NRT</a:t>
            </a:r>
            <a:r>
              <a:rPr lang="en-US" baseline="0" dirty="0" smtClean="0"/>
              <a:t> is removed (tests shortened: focus shifts on </a:t>
            </a:r>
            <a:r>
              <a:rPr lang="en-US" baseline="0" dirty="0" err="1" smtClean="0"/>
              <a:t>iLEAP</a:t>
            </a:r>
            <a:r>
              <a:rPr lang="en-US" baseline="0" dirty="0" smtClean="0"/>
              <a:t> to Reading and Writing, rather than grammar skills)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timed sessions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off-grade-level skills: NRT includes below and above grade-level skills (</a:t>
            </a:r>
            <a:r>
              <a:rPr lang="en-US" baseline="0" dirty="0" err="1" smtClean="0"/>
              <a:t>iLEAP</a:t>
            </a:r>
            <a:r>
              <a:rPr lang="en-US" baseline="0" dirty="0" smtClean="0"/>
              <a:t>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LEAP grade 4 did not cover content from grades 3 and 4, only grade 4; LEAP grade 8 did not cover content from grades 5-8, only grade 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More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Introduces analytic writing to all grades, especially </a:t>
            </a:r>
            <a:r>
              <a:rPr lang="en-US" baseline="0" dirty="0" err="1" smtClean="0"/>
              <a:t>iLEAP</a:t>
            </a:r>
            <a:r>
              <a:rPr lang="en-US" baseline="0" dirty="0" smtClean="0"/>
              <a:t> (new 4-pt item)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Important preparation for PARCC Performance Based Assessment (PBA) Literary Analysis Task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LEAP: Grades 4 and 8 had fewer CR items but more complex (2 pointers)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Asked students to carefully read and understand research sources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Conventions scoring (more PARCC-like, application of language skills)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Reporting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-supports integrated approach </a:t>
            </a:r>
          </a:p>
          <a:p>
            <a:r>
              <a:rPr lang="en-US" baseline="0" dirty="0" smtClean="0"/>
              <a:t>  </a:t>
            </a:r>
          </a:p>
          <a:p>
            <a:r>
              <a:rPr lang="en-US" b="1" baseline="0" dirty="0" smtClean="0"/>
              <a:t>2014-15</a:t>
            </a:r>
          </a:p>
          <a:p>
            <a:r>
              <a:rPr lang="en-US" b="0" baseline="0" dirty="0" smtClean="0"/>
              <a:t>PARCC tests (grades 3-8)</a:t>
            </a:r>
          </a:p>
          <a:p>
            <a:r>
              <a:rPr lang="en-US" b="0" baseline="0" dirty="0" smtClean="0"/>
              <a:t>More writing (tasks)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PBA: Literary Analysis Task (4 pointer), Research Simulation (nothing like it in LEAP/</a:t>
            </a:r>
            <a:r>
              <a:rPr lang="en-US" b="0" baseline="0" dirty="0" err="1" smtClean="0"/>
              <a:t>iLEAP</a:t>
            </a:r>
            <a:r>
              <a:rPr lang="en-US" b="0" baseline="0" dirty="0" smtClean="0"/>
              <a:t>), Narrative Task (similar to transitional Narrative writing prompt)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Discuss Tasks vs MC items (tried to do this a bit with the passage/set that included the 4-pt ECR)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Specific Task Models for each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Complexity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LEAP/</a:t>
            </a:r>
            <a:r>
              <a:rPr lang="en-US" b="0" baseline="0" dirty="0" err="1" smtClean="0"/>
              <a:t>iLEAP</a:t>
            </a:r>
            <a:r>
              <a:rPr lang="en-US" b="0" baseline="0" dirty="0" smtClean="0"/>
              <a:t>: mostly readily accessible and moderately complex, very few if any, very complex texts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Item Types (helps with scaffolding and provides ways to measure skills not usually measured on large-scale assessments)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Evidence Based Selected Response (EBSR)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Technology Enhanced Constructed Response (TECR)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Prose Constructed Response (PCR)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Not finalized, has to do with claims and sub-claims (Reading and Writing and then in smaller bits: Reading Information and Literature; Written Expression, Writing and Research; Language, both Conventions and Vocabulary)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6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What may be happening?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close-reading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More text-dependent</a:t>
            </a:r>
            <a:r>
              <a:rPr lang="en-US" baseline="0" dirty="0" smtClean="0"/>
              <a:t>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practice with transitional prompts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informational texts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Teaching</a:t>
            </a:r>
            <a:r>
              <a:rPr lang="en-US" baseline="0" dirty="0" smtClean="0"/>
              <a:t> of CCSS (growth on field test items), especially kind of items on LDOE practice tests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What parts of tests are most PARCC-like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Reading and </a:t>
            </a:r>
            <a:r>
              <a:rPr lang="en-US" baseline="0" dirty="0" smtClean="0"/>
              <a:t>Responding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MC items provide good information about reading and vocabulary skills, similar to PARCC’s selected response items, especially those on the EOY test.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Extended response is most aligned.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Research items 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 information about ability to read and understand </a:t>
            </a:r>
            <a:r>
              <a:rPr lang="en-US" baseline="0" dirty="0" smtClean="0"/>
              <a:t>informational </a:t>
            </a:r>
            <a:r>
              <a:rPr lang="en-US" baseline="0" dirty="0" smtClean="0"/>
              <a:t>texts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Could be used with Reading and Responding results to identify strength of overall reading comprehension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Less Aligned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Writing Prompt 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 similar to PARCC writing tasks, but helps students practice finding and incorporating evidence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Helps develop written expression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Best to pay </a:t>
            </a:r>
            <a:r>
              <a:rPr lang="en-US" baseline="0" dirty="0" smtClean="0"/>
              <a:t>attention to high and low </a:t>
            </a:r>
            <a:r>
              <a:rPr lang="en-US" baseline="0" dirty="0" smtClean="0"/>
              <a:t>scores only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Language (will not be assessed this way on PARCC, only assessed with written responses</a:t>
            </a:r>
            <a:r>
              <a:rPr lang="en-US" baseline="0" dirty="0" smtClean="0"/>
              <a:t>)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Specific</a:t>
            </a:r>
            <a:r>
              <a:rPr lang="en-US" sz="1200" baseline="0" dirty="0" smtClean="0">
                <a:latin typeface="+mn-lt"/>
              </a:rPr>
              <a:t> grade-level information:</a:t>
            </a:r>
            <a:br>
              <a:rPr lang="en-US" sz="1200" baseline="0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Grade 3</a:t>
            </a:r>
            <a:r>
              <a:rPr lang="en-US" sz="1200" dirty="0" smtClean="0">
                <a:latin typeface="+mn-lt"/>
              </a:rPr>
              <a:t>: 2-passage,</a:t>
            </a:r>
            <a:r>
              <a:rPr lang="en-US" sz="1200" baseline="0" dirty="0" smtClean="0">
                <a:latin typeface="+mn-lt"/>
              </a:rPr>
              <a:t> expository (2013: 1-passage, narrative)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fewer </a:t>
            </a:r>
            <a:r>
              <a:rPr lang="en-US" sz="1200" dirty="0" err="1" smtClean="0">
                <a:latin typeface="+mn-lt"/>
              </a:rPr>
              <a:t>nonscorable</a:t>
            </a:r>
            <a:r>
              <a:rPr lang="en-US" sz="1200" dirty="0" smtClean="0">
                <a:latin typeface="+mn-lt"/>
              </a:rPr>
              <a:t> papers (blanks, all copied text, insufficient, off topic), which means that more students were able to formulate a response</a:t>
            </a:r>
          </a:p>
          <a:p>
            <a:r>
              <a:rPr lang="en-US" sz="1200" dirty="0" smtClean="0">
                <a:latin typeface="+mn-lt"/>
              </a:rPr>
              <a:t>At </a:t>
            </a:r>
            <a:r>
              <a:rPr lang="en-US" sz="1200" b="1" dirty="0" smtClean="0">
                <a:latin typeface="+mn-lt"/>
              </a:rPr>
              <a:t>grades 3 and 6</a:t>
            </a:r>
            <a:r>
              <a:rPr lang="en-US" sz="1200" dirty="0" smtClean="0">
                <a:latin typeface="+mn-lt"/>
              </a:rPr>
              <a:t>: fewer 1s and 2s and more 3s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+mn-lt"/>
              </a:rPr>
              <a:t>Grade 4</a:t>
            </a:r>
            <a:r>
              <a:rPr lang="en-US" sz="1200" dirty="0" smtClean="0">
                <a:latin typeface="+mn-lt"/>
              </a:rPr>
              <a:t>: 2-passage, persuasive (2013:</a:t>
            </a:r>
            <a:r>
              <a:rPr lang="en-US" sz="1200" baseline="0" dirty="0" smtClean="0">
                <a:latin typeface="+mn-lt"/>
              </a:rPr>
              <a:t> 2-passage persuasive)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Last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year’s grade 4 students did better than the 2014 fourth graders with a very similar prompt (topic?</a:t>
            </a:r>
            <a:r>
              <a:rPr lang="en-US" sz="1200" baseline="0" dirty="0" smtClean="0">
                <a:latin typeface="+mn-lt"/>
              </a:rPr>
              <a:t> Cohort? Other explanations?)</a:t>
            </a:r>
            <a:endParaRPr lang="en-US" sz="12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improvement in the cohort group, especially on the 2/3 line; 11% moved up from a 2 to a 3.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+mn-lt"/>
              </a:rPr>
              <a:t>Grade 5</a:t>
            </a:r>
            <a:r>
              <a:rPr lang="en-US" sz="1200" dirty="0" smtClean="0">
                <a:latin typeface="+mn-lt"/>
              </a:rPr>
              <a:t>: </a:t>
            </a:r>
            <a:r>
              <a:rPr lang="en-US" dirty="0" smtClean="0"/>
              <a:t>2-passage expository with personal story (2013: 1-passage persuasive, letter, one task)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least growth; highest percentage of 2s (69%)</a:t>
            </a:r>
            <a:r>
              <a:rPr lang="en-US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more difficult prompt,</a:t>
            </a:r>
            <a:r>
              <a:rPr lang="en-US" baseline="0" dirty="0" smtClean="0"/>
              <a:t> less engaging/accessible?</a:t>
            </a:r>
            <a:endParaRPr lang="en-US" dirty="0" smtClean="0"/>
          </a:p>
          <a:p>
            <a:r>
              <a:rPr lang="en-US" b="1" dirty="0" smtClean="0"/>
              <a:t>GRADE 6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1-passage, narrative prompt</a:t>
            </a:r>
            <a:r>
              <a:rPr lang="en-US" baseline="0" dirty="0" smtClean="0"/>
              <a:t> (2013: 1-passage expository)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Practice test was expository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latin typeface="+mn-lt"/>
              </a:rPr>
              <a:t>Grade 7</a:t>
            </a:r>
            <a:r>
              <a:rPr lang="en-US" sz="1200" dirty="0" smtClean="0">
                <a:latin typeface="+mn-lt"/>
              </a:rPr>
              <a:t>: </a:t>
            </a:r>
            <a:r>
              <a:rPr lang="en-US" dirty="0" smtClean="0"/>
              <a:t>2-passage, expository</a:t>
            </a:r>
            <a:r>
              <a:rPr lang="en-US" baseline="0" dirty="0" smtClean="0"/>
              <a:t> (2013: 1-passage expository/opinion)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little change; prompt was most difficult because the task had multiple parts </a:t>
            </a:r>
          </a:p>
          <a:p>
            <a:r>
              <a:rPr lang="en-US" sz="1200" b="1" dirty="0" smtClean="0">
                <a:latin typeface="+mn-lt"/>
              </a:rPr>
              <a:t>Grade 8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2-passage,</a:t>
            </a:r>
            <a:r>
              <a:rPr lang="en-US" sz="1200" baseline="0" dirty="0" smtClean="0">
                <a:latin typeface="+mn-lt"/>
              </a:rPr>
              <a:t> expository (2013: 1-passage expository)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The scores on the grade 8 tests between 2013 and 2014 showed little change.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cohort showed some significant growth with 15% fewer 2s and 12% more 3s Influence of stakes?</a:t>
            </a:r>
            <a:r>
              <a:rPr lang="en-US" sz="1600" dirty="0" smtClean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technical topics (science)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 smtClean="0">
                <a:latin typeface="+mn-lt"/>
              </a:rPr>
              <a:t>GENERAL</a:t>
            </a:r>
            <a:r>
              <a:rPr lang="en-US" sz="1200" dirty="0" smtClean="0">
                <a:latin typeface="+mn-lt"/>
              </a:rPr>
              <a:t>: predominance</a:t>
            </a:r>
            <a:r>
              <a:rPr lang="en-US" sz="1200" baseline="0" dirty="0" smtClean="0">
                <a:latin typeface="+mn-lt"/>
              </a:rPr>
              <a:t> of 2s </a:t>
            </a:r>
            <a:r>
              <a:rPr lang="en-US" sz="1200" dirty="0" smtClean="0">
                <a:latin typeface="+mn-lt"/>
              </a:rPr>
              <a:t>suggests that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students continue to struggle with how to fully respond to the prompt and how to use evidence from the passages effectively.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Summary and paraphrasing of the passages was most prevalent at the early grade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6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Spending a lot of time </a:t>
            </a:r>
            <a:r>
              <a:rPr lang="en-US" sz="1200" baseline="0" dirty="0" smtClean="0"/>
              <a:t>on the ECR because it is most aligned to the PARCC tasks and needs to be a </a:t>
            </a:r>
            <a:r>
              <a:rPr lang="en-US" sz="1200" baseline="0" dirty="0" smtClean="0"/>
              <a:t>focus next year.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 smtClean="0"/>
              <a:t>Weakest </a:t>
            </a:r>
            <a:r>
              <a:rPr lang="en-US" sz="1200" b="1" dirty="0" smtClean="0"/>
              <a:t>area</a:t>
            </a:r>
            <a:r>
              <a:rPr lang="en-US" sz="1200" b="1" baseline="0" dirty="0" smtClean="0"/>
              <a:t> on the entire test. Why?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First time students at grades 3-7 have been asked to write literary analyses.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3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difficult part of the test, but most like PARCC’s Literary Analysis Task on </a:t>
            </a:r>
            <a:r>
              <a:rPr lang="en-US" baseline="0" dirty="0" smtClean="0"/>
              <a:t>PBA</a:t>
            </a:r>
          </a:p>
          <a:p>
            <a:r>
              <a:rPr lang="en-US" baseline="0" dirty="0" smtClean="0"/>
              <a:t>Lots of work to do in looking over these numbers.</a:t>
            </a:r>
          </a:p>
          <a:p>
            <a:r>
              <a:rPr lang="en-US" baseline="0" dirty="0" smtClean="0"/>
              <a:t>Reactions?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25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Most</a:t>
            </a:r>
            <a:r>
              <a:rPr lang="en-US" sz="1200" baseline="0" dirty="0" smtClean="0"/>
              <a:t> texts were readily accessible with a few moderately complex texts.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aseline="0" dirty="0" smtClean="0"/>
              <a:t>Grade 3: didn’t seem to understand how to respond to an extended response and how to analyze, rather than summarize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Grade 4: responded in a limited way, similar to the 2-pt items they are used to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Grades </a:t>
            </a:r>
            <a:r>
              <a:rPr lang="en-US" sz="1200" baseline="0" dirty="0" smtClean="0"/>
              <a:t>5-7: </a:t>
            </a:r>
            <a:r>
              <a:rPr lang="en-US" sz="1200" baseline="0" dirty="0" smtClean="0"/>
              <a:t>seemed to better understand the texts and the concepts being measured but didn’t address all parts of the task or had trouble with providing sufficient and appropriate evidence</a:t>
            </a:r>
          </a:p>
          <a:p>
            <a:r>
              <a:rPr lang="en-US" sz="1200" baseline="0" dirty="0" smtClean="0"/>
              <a:t>Grade </a:t>
            </a:r>
            <a:r>
              <a:rPr lang="en-US" sz="1200" baseline="0" dirty="0" smtClean="0"/>
              <a:t>8: </a:t>
            </a:r>
            <a:r>
              <a:rPr lang="en-US" sz="1200" baseline="0" dirty="0" smtClean="0"/>
              <a:t>had highest scores, but it was not new and a little less complex than new development; still they struggled with </a:t>
            </a:r>
            <a:r>
              <a:rPr lang="en-US" sz="1200" baseline="0" dirty="0" smtClean="0"/>
              <a:t>providing </a:t>
            </a:r>
            <a:r>
              <a:rPr lang="en-US" sz="1200" baseline="0" dirty="0" smtClean="0"/>
              <a:t>balanced explanations of both texts, which meant few high scores.</a:t>
            </a:r>
          </a:p>
          <a:p>
            <a:pPr lvl="0">
              <a:spcBef>
                <a:spcPts val="0"/>
              </a:spcBef>
            </a:pPr>
            <a:r>
              <a:rPr lang="en-US" sz="1200" b="1" dirty="0" smtClean="0">
                <a:latin typeface="+mn-lt"/>
              </a:rPr>
              <a:t>Qualities</a:t>
            </a:r>
            <a:r>
              <a:rPr lang="en-US" sz="1200" b="1" baseline="0" dirty="0" smtClean="0">
                <a:latin typeface="+mn-lt"/>
              </a:rPr>
              <a:t> of the </a:t>
            </a:r>
            <a:r>
              <a:rPr lang="en-US" sz="1200" b="1" dirty="0" smtClean="0">
                <a:latin typeface="+mn-lt"/>
              </a:rPr>
              <a:t>Zeroes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Demonstrated no understanding of the task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Too vague to receive any credit (questionable whether either of the passages had been read)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Random text pulled from the passages with no connection to the task </a:t>
            </a:r>
          </a:p>
          <a:p>
            <a:pPr lvl="1"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Storytelling responses or just too minimal to evaluate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80347-C5C2-443D-8E28-046FF5B259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7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803275" indent="-346075"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6D6F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1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2895600" cy="304800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1"/>
            <a:ext cx="2895600" cy="304800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rgbClr val="2ABDBA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1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6F77"/>
                </a:solidFill>
                <a:latin typeface="+mj-lt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DAE5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45714" tIns="49315" rIns="45714" bIns="49315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conline.org/samples/item-task-prototyp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judy@l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elle.mcadams@l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17127"/>
            <a:ext cx="91440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Lessons Learned from </a:t>
            </a:r>
            <a:r>
              <a:rPr lang="en-US" sz="3200" b="1" dirty="0"/>
              <a:t>t</a:t>
            </a:r>
            <a:r>
              <a:rPr lang="en-US" sz="3200" b="1" dirty="0" smtClean="0"/>
              <a:t>he 2013‐14 LEAP/</a:t>
            </a:r>
            <a:r>
              <a:rPr lang="en-US" sz="3200" b="1" i="1" dirty="0" err="1" smtClean="0"/>
              <a:t>i</a:t>
            </a:r>
            <a:r>
              <a:rPr lang="en-US" sz="3200" b="1" dirty="0" err="1" smtClean="0"/>
              <a:t>LEAP</a:t>
            </a:r>
            <a:endParaRPr lang="en-US" sz="3200" b="1" spc="300" dirty="0" smtClean="0">
              <a:solidFill>
                <a:srgbClr val="FF0000"/>
              </a:solidFill>
              <a:latin typeface="Steinem" pitchFamily="2" charset="0"/>
              <a:ea typeface="Steinem Unicode" pitchFamily="18" charset="2"/>
              <a:cs typeface="Steinem Unicode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15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Deeper understanding of complex literary and informational texts demonstrated by use of well-chosen evidence</a:t>
            </a:r>
          </a:p>
          <a:p>
            <a:pPr lvl="1"/>
            <a:r>
              <a:rPr lang="en-US" dirty="0"/>
              <a:t>Recognizing relationships between and more in-depth understanding of </a:t>
            </a:r>
            <a:r>
              <a:rPr lang="en-US" dirty="0" smtClean="0"/>
              <a:t>development of text focus and text elements</a:t>
            </a:r>
            <a:endParaRPr lang="en-US" dirty="0"/>
          </a:p>
          <a:p>
            <a:pPr lvl="1"/>
            <a:r>
              <a:rPr lang="en-US" dirty="0" smtClean="0"/>
              <a:t>Ability to </a:t>
            </a:r>
            <a:r>
              <a:rPr lang="en-US" dirty="0"/>
              <a:t>compare and contrast information within and between texts </a:t>
            </a:r>
            <a:r>
              <a:rPr lang="en-US" dirty="0" smtClean="0"/>
              <a:t>(theme, characterization</a:t>
            </a:r>
            <a:r>
              <a:rPr lang="en-US" dirty="0"/>
              <a:t>, points of view, </a:t>
            </a:r>
            <a:r>
              <a:rPr lang="en-US" dirty="0" smtClean="0"/>
              <a:t>structure, purpose, </a:t>
            </a:r>
            <a:r>
              <a:rPr lang="en-US" dirty="0"/>
              <a:t>etc</a:t>
            </a:r>
            <a:r>
              <a:rPr lang="en-US" dirty="0" smtClean="0"/>
              <a:t>.)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Ability to synthesize </a:t>
            </a:r>
            <a:r>
              <a:rPr lang="en-US" dirty="0" smtClean="0"/>
              <a:t>ideas from several sources on </a:t>
            </a:r>
            <a:r>
              <a:rPr lang="en-US" dirty="0" smtClean="0"/>
              <a:t>a given research topic</a:t>
            </a:r>
            <a:endParaRPr lang="en-US" dirty="0"/>
          </a:p>
          <a:p>
            <a:r>
              <a:rPr lang="en-US" dirty="0" smtClean="0"/>
              <a:t>Writing that is clear and purposeful </a:t>
            </a:r>
          </a:p>
          <a:p>
            <a:pPr lvl="1"/>
            <a:r>
              <a:rPr lang="en-US" dirty="0" smtClean="0"/>
              <a:t>Full understanding of a multi-part task</a:t>
            </a:r>
          </a:p>
          <a:p>
            <a:pPr lvl="1"/>
            <a:r>
              <a:rPr lang="en-US" dirty="0" smtClean="0"/>
              <a:t>Development of </a:t>
            </a:r>
            <a:r>
              <a:rPr lang="en-US" dirty="0"/>
              <a:t>ideas with sufficient, relevant text-based evidence </a:t>
            </a:r>
          </a:p>
          <a:p>
            <a:pPr lvl="1"/>
            <a:r>
              <a:rPr lang="en-US" dirty="0" smtClean="0"/>
              <a:t>Strategic and logical organization </a:t>
            </a:r>
          </a:p>
          <a:p>
            <a:pPr lvl="1"/>
            <a:r>
              <a:rPr lang="en-US" dirty="0" smtClean="0"/>
              <a:t>Variety in word choice and sentence structure</a:t>
            </a:r>
          </a:p>
          <a:p>
            <a:pPr lvl="1"/>
            <a:r>
              <a:rPr lang="en-US" dirty="0" smtClean="0"/>
              <a:t>Reasonable command of language conventions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400" dirty="0" smtClean="0">
                <a:hlinkClick r:id="rId3"/>
              </a:rPr>
              <a:t>PARCC Rubrics </a:t>
            </a:r>
            <a:endParaRPr lang="en-US" sz="3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from Basic to Mastery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5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Assessment and Instruction—ELA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1286487"/>
              </p:ext>
            </p:extLst>
          </p:nvPr>
        </p:nvGraphicFramePr>
        <p:xfrm>
          <a:off x="0" y="12954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1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Test Design—Mathematics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5175021"/>
              </p:ext>
            </p:extLst>
          </p:nvPr>
        </p:nvGraphicFramePr>
        <p:xfrm>
          <a:off x="228600" y="1397000"/>
          <a:ext cx="8763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92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In all grade-levels: improved performance on new CCSS-aligned multiple-choice items from field-testing to operational testing, especially grades 3, 4, 6, and 7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Marked improvement </a:t>
            </a:r>
            <a:r>
              <a:rPr lang="en-US" sz="2400" dirty="0">
                <a:latin typeface="+mn-lt"/>
              </a:rPr>
              <a:t>across </a:t>
            </a:r>
            <a:r>
              <a:rPr lang="en-US" sz="2400" dirty="0" smtClean="0">
                <a:latin typeface="+mn-lt"/>
              </a:rPr>
              <a:t>grade-levels (3—8) and across domains </a:t>
            </a:r>
            <a:r>
              <a:rPr lang="en-US" sz="2400" dirty="0">
                <a:latin typeface="+mn-lt"/>
              </a:rPr>
              <a:t>in items involving number lines and </a:t>
            </a:r>
            <a:r>
              <a:rPr lang="en-US" sz="2400" dirty="0" smtClean="0">
                <a:latin typeface="+mn-lt"/>
              </a:rPr>
              <a:t>modeling </a:t>
            </a:r>
            <a:r>
              <a:rPr lang="en-US" sz="2400" dirty="0">
                <a:latin typeface="+mn-lt"/>
              </a:rPr>
              <a:t> </a:t>
            </a:r>
            <a:endParaRPr lang="en-US" sz="2400" dirty="0" smtClean="0">
              <a:latin typeface="+mn-lt"/>
            </a:endParaRP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Significant improvement in Number and Operations—Fractions domain, but still has most room for </a:t>
            </a:r>
            <a:r>
              <a:rPr lang="en-US" sz="2400" dirty="0" smtClean="0">
                <a:latin typeface="+mn-lt"/>
              </a:rPr>
              <a:t>growth (grades 3—5)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Grades </a:t>
            </a:r>
            <a:r>
              <a:rPr lang="en-US" sz="2400" dirty="0">
                <a:latin typeface="+mn-lt"/>
              </a:rPr>
              <a:t>5 and </a:t>
            </a:r>
            <a:r>
              <a:rPr lang="en-US" sz="2400" dirty="0" smtClean="0">
                <a:latin typeface="+mn-lt"/>
              </a:rPr>
              <a:t>8: similar to last year with a slight decline</a:t>
            </a:r>
            <a:r>
              <a:rPr lang="en-US" sz="2400" dirty="0">
                <a:latin typeface="+mn-lt"/>
              </a:rPr>
              <a:t> </a:t>
            </a:r>
            <a:r>
              <a:rPr lang="en-US" sz="1800" dirty="0">
                <a:latin typeface="+mn-lt"/>
              </a:rPr>
              <a:t> </a:t>
            </a:r>
            <a:endParaRPr lang="en-US" sz="1800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br>
              <a:rPr lang="en-US" dirty="0" smtClean="0"/>
            </a:br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+mn-lt"/>
              </a:rPr>
              <a:t>First time grade 3 has a 4-point CR</a:t>
            </a:r>
          </a:p>
          <a:p>
            <a:r>
              <a:rPr lang="en-US" sz="2600" dirty="0" smtClean="0">
                <a:latin typeface="+mn-lt"/>
              </a:rPr>
              <a:t>Difficulty </a:t>
            </a:r>
            <a:r>
              <a:rPr lang="en-US" sz="2600" dirty="0">
                <a:latin typeface="+mn-lt"/>
              </a:rPr>
              <a:t>providing a clear and correct explanation to support a </a:t>
            </a:r>
            <a:r>
              <a:rPr lang="en-US" sz="2600" dirty="0" smtClean="0">
                <a:latin typeface="+mn-lt"/>
              </a:rPr>
              <a:t>response or validate a claim</a:t>
            </a:r>
            <a:endParaRPr lang="en-US" sz="2600" dirty="0">
              <a:latin typeface="+mn-lt"/>
            </a:endParaRPr>
          </a:p>
          <a:p>
            <a:r>
              <a:rPr lang="en-US" sz="2600" dirty="0">
                <a:latin typeface="+mn-lt"/>
              </a:rPr>
              <a:t>Students demonstrating “short cut” algorithms had difficulty demonstrating conceptual understanding when asked to provide an explanation</a:t>
            </a:r>
          </a:p>
          <a:p>
            <a:r>
              <a:rPr lang="en-US" sz="2600" dirty="0" smtClean="0">
                <a:latin typeface="+mn-lt"/>
              </a:rPr>
              <a:t>Students </a:t>
            </a:r>
            <a:r>
              <a:rPr lang="en-US" sz="2600" dirty="0">
                <a:latin typeface="+mn-lt"/>
              </a:rPr>
              <a:t>are not responding appropriately to </a:t>
            </a:r>
            <a:r>
              <a:rPr lang="en-US" sz="2600" dirty="0" smtClean="0">
                <a:latin typeface="+mn-lt"/>
              </a:rPr>
              <a:t>task, responses </a:t>
            </a:r>
            <a:r>
              <a:rPr lang="en-US" sz="2600" dirty="0">
                <a:latin typeface="+mn-lt"/>
              </a:rPr>
              <a:t>are too </a:t>
            </a:r>
            <a:r>
              <a:rPr lang="en-US" sz="2600" dirty="0" smtClean="0">
                <a:latin typeface="+mn-lt"/>
              </a:rPr>
              <a:t>vague, or do </a:t>
            </a:r>
            <a:r>
              <a:rPr lang="en-US" sz="2600" dirty="0">
                <a:latin typeface="+mn-lt"/>
              </a:rPr>
              <a:t>not answer what is being asked and provide correct but irrelevant </a:t>
            </a:r>
            <a:r>
              <a:rPr lang="en-US" sz="2600" dirty="0" smtClean="0">
                <a:latin typeface="+mn-lt"/>
              </a:rPr>
              <a:t>information</a:t>
            </a:r>
          </a:p>
          <a:p>
            <a:r>
              <a:rPr lang="en-US" sz="2600" dirty="0">
                <a:latin typeface="+mn-lt"/>
              </a:rPr>
              <a:t>Not attending to precision </a:t>
            </a:r>
            <a:endParaRPr lang="en-US" sz="2600" dirty="0" smtClean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Difficulty </a:t>
            </a:r>
            <a:r>
              <a:rPr lang="en-US" sz="2600" dirty="0">
                <a:latin typeface="+mn-lt"/>
              </a:rPr>
              <a:t>determining which information was relevant to solve which part of the </a:t>
            </a:r>
            <a:r>
              <a:rPr lang="en-US" sz="2600" dirty="0" smtClean="0">
                <a:latin typeface="+mn-lt"/>
              </a:rPr>
              <a:t>item or ignoring/overlooking </a:t>
            </a:r>
            <a:r>
              <a:rPr lang="en-US" sz="2600" dirty="0">
                <a:latin typeface="+mn-lt"/>
              </a:rPr>
              <a:t>relevant details required to solve the problem </a:t>
            </a:r>
            <a:r>
              <a:rPr lang="en-US" sz="2600" dirty="0" smtClean="0">
                <a:latin typeface="+mn-lt"/>
              </a:rPr>
              <a:t>correctly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Takeaways:  Mathematics Constructed-Response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5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Takeaways:  Mathematics </a:t>
            </a:r>
            <a:br>
              <a:rPr lang="en-US" sz="3200" dirty="0" smtClean="0"/>
            </a:br>
            <a:r>
              <a:rPr lang="en-US" sz="3200" dirty="0" smtClean="0"/>
              <a:t>Constructed-Response Score Distributions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51649"/>
              </p:ext>
            </p:extLst>
          </p:nvPr>
        </p:nvGraphicFramePr>
        <p:xfrm>
          <a:off x="685800" y="1676400"/>
          <a:ext cx="8077200" cy="46024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85800"/>
                <a:gridCol w="2971800"/>
                <a:gridCol w="762000"/>
                <a:gridCol w="762000"/>
                <a:gridCol w="762000"/>
                <a:gridCol w="762000"/>
                <a:gridCol w="762000"/>
                <a:gridCol w="6096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Grade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Domain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 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 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 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 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</a:t>
                      </a:r>
                      <a:r>
                        <a:rPr lang="en-US" sz="1400" b="1" baseline="0" dirty="0" smtClean="0"/>
                        <a:t> 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Blank</a:t>
                      </a:r>
                      <a:endParaRPr lang="en-US" sz="1400" b="1" dirty="0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Number and Operations--Fractions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31%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Number and Operations--Fractions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18%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33%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18%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14%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Measurement and Data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22%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Numbers and Operations in Base</a:t>
                      </a:r>
                      <a:r>
                        <a:rPr lang="en-US" sz="1400" b="1" baseline="0" dirty="0" smtClean="0"/>
                        <a:t> Ten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26%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34%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20%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13%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Operations</a:t>
                      </a:r>
                      <a:r>
                        <a:rPr lang="en-US" sz="1400" b="1" baseline="0" dirty="0" smtClean="0"/>
                        <a:t> and Algebraic Thinking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35%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12%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Geometry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30%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15%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Geometry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25%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48%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14%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The Number System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14%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22%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16%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7%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Geometry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31%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39%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16%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Statistics</a:t>
                      </a:r>
                      <a:r>
                        <a:rPr lang="en-US" sz="1400" b="1" baseline="0" dirty="0" smtClean="0"/>
                        <a:t> and Probability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34%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29%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26%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Expressions</a:t>
                      </a:r>
                      <a:r>
                        <a:rPr lang="en-US" sz="1400" b="1" baseline="0" dirty="0" smtClean="0"/>
                        <a:t> and Equations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41%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12%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12%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6%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Statistics and Probability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35%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23%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2%</a:t>
                      </a:r>
                      <a:endParaRPr lang="en-US" sz="1400" b="1" dirty="0"/>
                    </a:p>
                  </a:txBody>
                  <a:tcPr/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Geometry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18%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27%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23%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22%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</a:tr>
              <a:tr h="268288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Functions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37%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34%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16%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93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Students moving from basic to mastery can demonstrate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onceptual understanding </a:t>
            </a:r>
            <a:r>
              <a:rPr lang="en-US" dirty="0"/>
              <a:t>of </a:t>
            </a:r>
            <a:r>
              <a:rPr lang="en-US" dirty="0" smtClean="0"/>
              <a:t>fractions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Operations and problem-solving with </a:t>
            </a:r>
            <a:r>
              <a:rPr lang="en-US" dirty="0" smtClean="0"/>
              <a:t>fractions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nterpretation </a:t>
            </a:r>
            <a:r>
              <a:rPr lang="en-US" dirty="0"/>
              <a:t>of mathematics from various domains in real-world context or practical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Conceptual understanding of place value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Geometric reasoning </a:t>
            </a:r>
            <a:r>
              <a:rPr lang="en-US" dirty="0" smtClean="0"/>
              <a:t>with precision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Creating </a:t>
            </a:r>
            <a:r>
              <a:rPr lang="en-US" dirty="0"/>
              <a:t>and using </a:t>
            </a:r>
            <a:r>
              <a:rPr lang="en-US" dirty="0" smtClean="0"/>
              <a:t>expressions/equations from real-world contexts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Problem-solving with </a:t>
            </a:r>
            <a:r>
              <a:rPr lang="en-US" dirty="0" smtClean="0"/>
              <a:t>rates/ratios/percentages (grades 6-7)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Operations and problem-solving with scientific </a:t>
            </a:r>
            <a:r>
              <a:rPr lang="en-US" dirty="0" smtClean="0"/>
              <a:t>notation </a:t>
            </a:r>
            <a:r>
              <a:rPr lang="en-US" dirty="0" smtClean="0"/>
              <a:t>(</a:t>
            </a:r>
            <a:r>
              <a:rPr lang="en-US" dirty="0" smtClean="0"/>
              <a:t>grade 8)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sense involving irrational </a:t>
            </a:r>
            <a:r>
              <a:rPr lang="en-US" dirty="0" smtClean="0"/>
              <a:t>numbers (grade 8)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Conceptual </a:t>
            </a:r>
            <a:r>
              <a:rPr lang="en-US" dirty="0"/>
              <a:t>understanding of algebraic and functional </a:t>
            </a:r>
            <a:r>
              <a:rPr lang="en-US" dirty="0" smtClean="0"/>
              <a:t>reasoning (grade 8)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Takeaways:  Mathematics Moving from Basic to Mastery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2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Assessment and Instruction—Mathematics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31579824"/>
              </p:ext>
            </p:extLst>
          </p:nvPr>
        </p:nvGraphicFramePr>
        <p:xfrm>
          <a:off x="0" y="12954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0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Confirmations</a:t>
            </a:r>
          </a:p>
          <a:p>
            <a:r>
              <a:rPr lang="en-US" sz="4400" dirty="0" smtClean="0"/>
              <a:t>Surprises</a:t>
            </a:r>
          </a:p>
          <a:p>
            <a:r>
              <a:rPr lang="en-US" sz="4400" dirty="0" smtClean="0"/>
              <a:t>Questions</a:t>
            </a:r>
          </a:p>
          <a:p>
            <a:r>
              <a:rPr lang="en-US" sz="4400" dirty="0" smtClean="0"/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Think About Your Takeaways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2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720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Kathy Judy</a:t>
            </a:r>
          </a:p>
          <a:p>
            <a:pPr marL="0" indent="0">
              <a:buNone/>
            </a:pPr>
            <a:r>
              <a:rPr lang="en-US" sz="2800" dirty="0" smtClean="0"/>
              <a:t>ELA Assessment Coordinator</a:t>
            </a:r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kathleen.judy@la.gov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225-219-4514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Michelle McAdams	</a:t>
            </a:r>
          </a:p>
          <a:p>
            <a:pPr marL="0" indent="0">
              <a:buNone/>
            </a:pPr>
            <a:r>
              <a:rPr lang="en-US" sz="2800" dirty="0" smtClean="0"/>
              <a:t>Mathematics Assessment Coordinator</a:t>
            </a:r>
          </a:p>
          <a:p>
            <a:pPr marL="0" indent="0">
              <a:buNone/>
            </a:pPr>
            <a:r>
              <a:rPr lang="en-US" sz="2800" dirty="0" smtClean="0">
                <a:hlinkClick r:id="rId4"/>
              </a:rPr>
              <a:t>michelle.mcadams@la.gov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225-342-6811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6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By the end of this presentation, participants will learn what the student performance on spring 2013-14 LEAP/</a:t>
            </a:r>
            <a:r>
              <a:rPr lang="en-US" i="1" dirty="0" err="1" smtClean="0"/>
              <a:t>i</a:t>
            </a:r>
            <a:r>
              <a:rPr lang="en-US" dirty="0" err="1" smtClean="0"/>
              <a:t>LEAP</a:t>
            </a:r>
            <a:r>
              <a:rPr lang="en-US" dirty="0" smtClean="0"/>
              <a:t> assessments in English language arts and mathematics can tell us as we move towards the PARCC assessments.</a:t>
            </a: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dirty="0"/>
          </a:p>
          <a:p>
            <a:pPr marL="0" indent="0" algn="ctr">
              <a:buNone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ELA</a:t>
            </a:r>
          </a:p>
          <a:p>
            <a:pPr marL="974725" lvl="1" indent="-514350"/>
            <a:r>
              <a:rPr lang="en-US" dirty="0" smtClean="0"/>
              <a:t>Shifts in design</a:t>
            </a:r>
          </a:p>
          <a:p>
            <a:pPr marL="974725" lvl="1" indent="-514350"/>
            <a:r>
              <a:rPr lang="en-US" dirty="0" smtClean="0"/>
              <a:t>Key takeaways </a:t>
            </a:r>
          </a:p>
          <a:p>
            <a:pPr marL="974725" lvl="1" indent="-514350"/>
            <a:r>
              <a:rPr lang="en-US" dirty="0" smtClean="0"/>
              <a:t>Implications for assessment and instruction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Mathematics</a:t>
            </a:r>
          </a:p>
          <a:p>
            <a:pPr marL="974725" lvl="1" indent="-514350"/>
            <a:r>
              <a:rPr lang="en-US" dirty="0" smtClean="0"/>
              <a:t>Shifts in design</a:t>
            </a:r>
          </a:p>
          <a:p>
            <a:pPr marL="974725" lvl="1" indent="-514350"/>
            <a:r>
              <a:rPr lang="en-US" dirty="0" smtClean="0"/>
              <a:t>Key takeaways</a:t>
            </a:r>
          </a:p>
          <a:p>
            <a:pPr marL="974725" lvl="1" indent="-514350"/>
            <a:r>
              <a:rPr lang="en-US" dirty="0" smtClean="0"/>
              <a:t>Implications for assessment and instruction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Test Design—ELA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4245238"/>
              </p:ext>
            </p:extLst>
          </p:nvPr>
        </p:nvGraphicFramePr>
        <p:xfrm>
          <a:off x="228600" y="1397000"/>
          <a:ext cx="8763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73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8610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Attention paid to CCSS shifts and new focus areas</a:t>
            </a:r>
            <a:endParaRPr lang="en-US" dirty="0"/>
          </a:p>
          <a:p>
            <a:pPr lvl="2"/>
            <a:r>
              <a:rPr lang="en-US" dirty="0" smtClean="0"/>
              <a:t>Some improvement </a:t>
            </a:r>
            <a:r>
              <a:rPr lang="en-US" dirty="0"/>
              <a:t>in finding and using evidence when reading and </a:t>
            </a:r>
            <a:r>
              <a:rPr lang="en-US" dirty="0" smtClean="0"/>
              <a:t>writing</a:t>
            </a:r>
            <a:endParaRPr lang="en-US" dirty="0"/>
          </a:p>
          <a:p>
            <a:pPr lvl="2"/>
            <a:r>
              <a:rPr lang="en-US" dirty="0" smtClean="0"/>
              <a:t>Some improvement across </a:t>
            </a:r>
            <a:r>
              <a:rPr lang="en-US" dirty="0"/>
              <a:t>grade levels </a:t>
            </a:r>
            <a:r>
              <a:rPr lang="en-US" dirty="0" smtClean="0"/>
              <a:t>with </a:t>
            </a:r>
            <a:r>
              <a:rPr lang="en-US" dirty="0"/>
              <a:t>informational </a:t>
            </a:r>
            <a:r>
              <a:rPr lang="en-US" dirty="0" smtClean="0"/>
              <a:t>texts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Grades 3, 5, and 7 </a:t>
            </a:r>
            <a:r>
              <a:rPr lang="en-US" dirty="0" err="1"/>
              <a:t>iLEAP</a:t>
            </a:r>
            <a:r>
              <a:rPr lang="en-US" dirty="0"/>
              <a:t> </a:t>
            </a:r>
            <a:r>
              <a:rPr lang="en-US" dirty="0" smtClean="0"/>
              <a:t>tests: substantial </a:t>
            </a:r>
            <a:r>
              <a:rPr lang="en-US" dirty="0"/>
              <a:t>improvement on the poetry </a:t>
            </a:r>
            <a:r>
              <a:rPr lang="en-US" dirty="0" smtClean="0"/>
              <a:t>items</a:t>
            </a:r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Student performance on almost all of the new items increased across all grade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Takeaways: ELA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A</a:t>
            </a:r>
            <a:r>
              <a:rPr lang="en-US" sz="2400" dirty="0" smtClean="0">
                <a:latin typeface="+mn-lt"/>
              </a:rPr>
              <a:t>sked students to read one or two passages and use evidence from the text(s) to support their response to the topic</a:t>
            </a:r>
          </a:p>
          <a:p>
            <a:r>
              <a:rPr lang="en-US" sz="2400" dirty="0" smtClean="0">
                <a:latin typeface="+mn-lt"/>
              </a:rPr>
              <a:t>The prompts overall were more </a:t>
            </a:r>
            <a:r>
              <a:rPr lang="en-US" sz="2400" dirty="0" smtClean="0">
                <a:latin typeface="+mn-lt"/>
              </a:rPr>
              <a:t>difficult.</a:t>
            </a:r>
            <a:endParaRPr lang="en-US" sz="2400" dirty="0" smtClean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All but grade 6 prompt asked students to respond to two texts.</a:t>
            </a:r>
          </a:p>
          <a:p>
            <a:pPr lvl="1"/>
            <a:r>
              <a:rPr lang="en-US" sz="2000" dirty="0" smtClean="0">
                <a:latin typeface="+mn-lt"/>
              </a:rPr>
              <a:t>Most asked for expository writing and included multi-part tasks.</a:t>
            </a:r>
          </a:p>
          <a:p>
            <a:r>
              <a:rPr lang="en-US" sz="2400" dirty="0" smtClean="0">
                <a:latin typeface="+mn-lt"/>
              </a:rPr>
              <a:t>The growth was inconsistent, but some students showed improvement, moving from the </a:t>
            </a:r>
            <a:r>
              <a:rPr lang="en-US" sz="2400" dirty="0" smtClean="0">
                <a:latin typeface="+mn-lt"/>
              </a:rPr>
              <a:t>2- </a:t>
            </a:r>
            <a:r>
              <a:rPr lang="en-US" sz="2400" dirty="0" smtClean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3- </a:t>
            </a:r>
            <a:r>
              <a:rPr lang="en-US" sz="2400" dirty="0" smtClean="0">
                <a:latin typeface="+mn-lt"/>
              </a:rPr>
              <a:t>score point in Content dimension.</a:t>
            </a:r>
          </a:p>
          <a:p>
            <a:pPr lvl="1"/>
            <a:r>
              <a:rPr lang="en-US" sz="2000" dirty="0" smtClean="0">
                <a:latin typeface="+mn-lt"/>
              </a:rPr>
              <a:t>This means that students handled evidence better (more of it, more relevant, better explanations connected to focus of compositions).</a:t>
            </a:r>
          </a:p>
          <a:p>
            <a:pPr marL="0" indent="0">
              <a:buNone/>
            </a:pPr>
            <a:r>
              <a:rPr lang="en-US" sz="2200" b="1" dirty="0" smtClean="0">
                <a:latin typeface="+mn-lt"/>
              </a:rPr>
              <a:t>Challenge as we move to PARCC: </a:t>
            </a:r>
            <a:r>
              <a:rPr lang="en-US" sz="220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ransitioning from using text information to support a personal opinion/idea to analyzing the texts themselves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Takeaways: ELA Writing Prompts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Asked students to read one or two literary texts and write an essay that analyzes the text(s)</a:t>
            </a:r>
          </a:p>
          <a:p>
            <a:r>
              <a:rPr lang="en-US" sz="2600" dirty="0" smtClean="0"/>
              <a:t>Asked students to address multi-part tasks 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dentifying common theme or central idea and explaining </a:t>
            </a:r>
            <a:r>
              <a:rPr lang="en-US" sz="2200" dirty="0" smtClean="0"/>
              <a:t> and/or comparing and contrasting its </a:t>
            </a:r>
            <a:r>
              <a:rPr lang="en-US" sz="2200" dirty="0" smtClean="0"/>
              <a:t>development 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omparing/contrasting characters and how they respond to situations</a:t>
            </a:r>
          </a:p>
          <a:p>
            <a:pPr lvl="1"/>
            <a:r>
              <a:rPr lang="en-US" sz="2200" dirty="0" smtClean="0"/>
              <a:t>Describing a character and how his/her actions contribute to the plot of the story</a:t>
            </a:r>
          </a:p>
          <a:p>
            <a:r>
              <a:rPr lang="en-US" sz="2600" dirty="0" smtClean="0"/>
              <a:t>Asked students to use specific and well-chosen evidence to support analysis of the text(s)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Writing: ELA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Extended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Response Takeaways:</a:t>
            </a:r>
            <a:br>
              <a:rPr lang="en-US" dirty="0" smtClean="0"/>
            </a:br>
            <a:r>
              <a:rPr lang="en-US" dirty="0" smtClean="0"/>
              <a:t>Score Distributions by 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34989"/>
              </p:ext>
            </p:extLst>
          </p:nvPr>
        </p:nvGraphicFramePr>
        <p:xfrm>
          <a:off x="1447800" y="1981200"/>
          <a:ext cx="6096002" cy="33527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18866"/>
                <a:gridCol w="909851"/>
                <a:gridCol w="909851"/>
                <a:gridCol w="909851"/>
                <a:gridCol w="909851"/>
                <a:gridCol w="909851"/>
                <a:gridCol w="727881"/>
              </a:tblGrid>
              <a:tr h="5323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Grade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 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</a:t>
                      </a:r>
                      <a:r>
                        <a:rPr lang="en-US" sz="1400" b="1" baseline="0" dirty="0" smtClean="0"/>
                        <a:t> 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 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Score 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Score 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Blank</a:t>
                      </a:r>
                      <a:endParaRPr lang="en-US" sz="1400" b="1" dirty="0"/>
                    </a:p>
                  </a:txBody>
                  <a:tcPr/>
                </a:tc>
              </a:tr>
              <a:tr h="4700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24%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</a:p>
                  </a:txBody>
                  <a:tcPr/>
                </a:tc>
              </a:tr>
              <a:tr h="4700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57%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29%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3%</a:t>
                      </a:r>
                      <a:endParaRPr lang="en-US" sz="1400" b="1" dirty="0"/>
                    </a:p>
                  </a:txBody>
                  <a:tcPr/>
                </a:tc>
              </a:tr>
              <a:tr h="4700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39%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18%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</a:tr>
              <a:tr h="4700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18%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45%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34%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/>
                </a:tc>
              </a:tr>
              <a:tr h="4700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25%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40%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2%</a:t>
                      </a:r>
                      <a:endParaRPr lang="en-US" sz="1400" b="1" dirty="0"/>
                    </a:p>
                  </a:txBody>
                  <a:tcPr/>
                </a:tc>
              </a:tr>
              <a:tr h="4700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21%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32%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36%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9%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0%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2%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21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Understood text(s) and seemed engaged, but didn’t understand how to analyze text(s)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Included lengthy summaries rather than focusing on task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Didn’t address/understand all parts of the task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Identified common theme but couldn’t explain its development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Described character but not how actions contributed to the events</a:t>
            </a:r>
          </a:p>
          <a:p>
            <a:pPr lvl="0"/>
            <a:r>
              <a:rPr lang="en-US" dirty="0" smtClean="0"/>
              <a:t>Lacked </a:t>
            </a:r>
            <a:r>
              <a:rPr lang="en-US" dirty="0"/>
              <a:t>well-chosen evidence </a:t>
            </a:r>
            <a:r>
              <a:rPr lang="en-US" dirty="0" smtClean="0"/>
              <a:t>and/or included little </a:t>
            </a:r>
            <a:r>
              <a:rPr lang="en-US" dirty="0"/>
              <a:t>explanation of the evidence </a:t>
            </a:r>
            <a:r>
              <a:rPr lang="en-US" dirty="0" smtClean="0"/>
              <a:t>(most </a:t>
            </a:r>
            <a:r>
              <a:rPr lang="en-US" dirty="0"/>
              <a:t>common for a score of 2)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Lack of understanding or superficial treatment of the concept being assessed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</a:t>
            </a:r>
            <a:r>
              <a:rPr lang="en-US" dirty="0" smtClean="0"/>
              <a:t>nderstood </a:t>
            </a:r>
            <a:r>
              <a:rPr lang="en-US" dirty="0"/>
              <a:t>how to compare and contrast characters but </a:t>
            </a:r>
            <a:r>
              <a:rPr lang="en-US" dirty="0" smtClean="0"/>
              <a:t>included </a:t>
            </a:r>
            <a:r>
              <a:rPr lang="en-US" dirty="0"/>
              <a:t>very literal responses (“one is a boy and one is a girl</a:t>
            </a:r>
            <a:r>
              <a:rPr lang="en-US" dirty="0" smtClean="0"/>
              <a:t>”)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</a:t>
            </a:r>
            <a:r>
              <a:rPr lang="en-US" dirty="0" smtClean="0"/>
              <a:t>ocused </a:t>
            </a:r>
            <a:r>
              <a:rPr lang="en-US" dirty="0"/>
              <a:t>on other literary elements that are not part of the task (setting, point of view, plot, mood, etc</a:t>
            </a:r>
            <a:r>
              <a:rPr lang="en-US" dirty="0" smtClean="0"/>
              <a:t>.), rather than theme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Included compare and contrast but not of theme or characterization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Response Takeaways:</a:t>
            </a:r>
            <a:br>
              <a:rPr lang="en-US" dirty="0" smtClean="0"/>
            </a:br>
            <a:r>
              <a:rPr lang="en-US" dirty="0" smtClean="0"/>
              <a:t>Characteristics </a:t>
            </a:r>
            <a:r>
              <a:rPr lang="en-US" dirty="0" smtClean="0"/>
              <a:t>of Responses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835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7644</TotalTime>
  <Words>2915</Words>
  <Application>Microsoft Office PowerPoint</Application>
  <PresentationFormat>On-screen Show (4:3)</PresentationFormat>
  <Paragraphs>517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Steinem</vt:lpstr>
      <vt:lpstr>Chalkduster</vt:lpstr>
      <vt:lpstr>Calibri</vt:lpstr>
      <vt:lpstr>Steinem Unicode</vt:lpstr>
      <vt:lpstr>Default Theme</vt:lpstr>
      <vt:lpstr>Blank</vt:lpstr>
      <vt:lpstr>PowerPoint Presentation</vt:lpstr>
      <vt:lpstr>Objectives</vt:lpstr>
      <vt:lpstr>Overview</vt:lpstr>
      <vt:lpstr>Shifts in Test Design—ELA </vt:lpstr>
      <vt:lpstr>Key Takeaways: ELA</vt:lpstr>
      <vt:lpstr>Key Takeaways: ELA Writing Prompts</vt:lpstr>
      <vt:lpstr>Reading and Writing: ELA Extended Response</vt:lpstr>
      <vt:lpstr>Extended Response Takeaways: Score Distributions by Grade</vt:lpstr>
      <vt:lpstr>Extended Response Takeaways: Characteristics of Responses</vt:lpstr>
      <vt:lpstr>Moving from Basic to Mastery</vt:lpstr>
      <vt:lpstr>Implications for Assessment and Instruction—ELA </vt:lpstr>
      <vt:lpstr>Shifts in Test Design—Mathematics </vt:lpstr>
      <vt:lpstr>Key Takeaways Mathematics</vt:lpstr>
      <vt:lpstr>Key Takeaways:  Mathematics Constructed-Response Items</vt:lpstr>
      <vt:lpstr>Key Takeaways:  Mathematics  Constructed-Response Score Distributions</vt:lpstr>
      <vt:lpstr>Key Takeaways:  Mathematics Moving from Basic to Mastery</vt:lpstr>
      <vt:lpstr>Implications for Assessment and Instruction—Mathematics </vt:lpstr>
      <vt:lpstr>Think About Your Takeaways </vt:lpstr>
      <vt:lpstr>Contact Information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Louisiana Department of Education</dc:creator>
  <cp:lastModifiedBy>deleteme2</cp:lastModifiedBy>
  <cp:revision>421</cp:revision>
  <cp:lastPrinted>2014-05-29T13:48:06Z</cp:lastPrinted>
  <dcterms:created xsi:type="dcterms:W3CDTF">2013-04-08T19:50:51Z</dcterms:created>
  <dcterms:modified xsi:type="dcterms:W3CDTF">2014-05-29T20:47:55Z</dcterms:modified>
</cp:coreProperties>
</file>