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6" r:id="rId2"/>
  </p:sldMasterIdLst>
  <p:notesMasterIdLst>
    <p:notesMasterId r:id="rId33"/>
  </p:notesMasterIdLst>
  <p:sldIdLst>
    <p:sldId id="256" r:id="rId3"/>
    <p:sldId id="311" r:id="rId4"/>
    <p:sldId id="312" r:id="rId5"/>
    <p:sldId id="266" r:id="rId6"/>
    <p:sldId id="262" r:id="rId7"/>
    <p:sldId id="267" r:id="rId8"/>
    <p:sldId id="268" r:id="rId9"/>
    <p:sldId id="269" r:id="rId10"/>
    <p:sldId id="275" r:id="rId11"/>
    <p:sldId id="276" r:id="rId12"/>
    <p:sldId id="279" r:id="rId13"/>
    <p:sldId id="297" r:id="rId14"/>
    <p:sldId id="278" r:id="rId15"/>
    <p:sldId id="302" r:id="rId16"/>
    <p:sldId id="261" r:id="rId17"/>
    <p:sldId id="263" r:id="rId18"/>
    <p:sldId id="300" r:id="rId19"/>
    <p:sldId id="296" r:id="rId20"/>
    <p:sldId id="265" r:id="rId21"/>
    <p:sldId id="303" r:id="rId22"/>
    <p:sldId id="301" r:id="rId23"/>
    <p:sldId id="280" r:id="rId24"/>
    <p:sldId id="281" r:id="rId25"/>
    <p:sldId id="282" r:id="rId26"/>
    <p:sldId id="283" r:id="rId27"/>
    <p:sldId id="307" r:id="rId28"/>
    <p:sldId id="308" r:id="rId29"/>
    <p:sldId id="309" r:id="rId30"/>
    <p:sldId id="310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82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2728-0252-401A-B1B3-EA31CCAF9B34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41FE0-28C3-40F3-869F-AB443F5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ED8AB5-59AE-4F81-9960-043BE74ED5D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7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2EF6D83-ED06-4DBC-BF43-FD4CBF0066CE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B7D1-4187-43B8-9F38-DABC2A52EE5F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4D69E-3B9B-4468-9FA2-63A1F89D4586}" type="slidenum">
              <a:rPr lang="en-US"/>
              <a:pPr/>
              <a:t>6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84CAC-5B02-4B6E-A7F5-AB6DCA26801B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C4DD2-9B63-4BC6-9AA0-68E43B022243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25CBD-9C4F-4B05-A3D9-BD6426DD6DE8}" type="slidenum">
              <a:rPr lang="en-US"/>
              <a:pPr/>
              <a:t>24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1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48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96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1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7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DE1C50-18B9-4B51-A17B-330E9D3DD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3962"/>
      </p:ext>
    </p:extLst>
  </p:cSld>
  <p:clrMapOvr>
    <a:masterClrMapping/>
  </p:clrMapOvr>
  <p:transition>
    <p:fade thruBlk="1"/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Steinem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>
                <a:solidFill>
                  <a:srgbClr val="EEECE1">
                    <a:lumMod val="50000"/>
                  </a:srgbClr>
                </a:solidFill>
                <a:latin typeface="Chalkduster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2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6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5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735A-3E19-4F3E-AB09-D6906B0BD73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DE8AFD-80EA-4B28-9853-EE58CADD4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halkboard-Box-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Chalkboard-Box-Footer-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954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Steinem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900"/>
          </a:xfrm>
          <a:prstGeom prst="rect">
            <a:avLst/>
          </a:prstGeom>
          <a:noFill/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EEECE1">
                    <a:lumMod val="50000"/>
                  </a:srgbClr>
                </a:solidFill>
                <a:latin typeface="Chalkduster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4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461963" indent="-231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2pPr>
      <a:lvl3pPr marL="684213" indent="-2222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467600" cy="2590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cs typeface="Andalus" panose="02020603050405020304" pitchFamily="18" charset="-78"/>
              </a:rPr>
              <a:t>LDE Unit Plans: </a:t>
            </a:r>
            <a:br>
              <a:rPr lang="en-US" dirty="0" smtClean="0">
                <a:solidFill>
                  <a:schemeClr val="accent1"/>
                </a:solidFill>
                <a:cs typeface="Andalus" panose="02020603050405020304" pitchFamily="18" charset="-78"/>
              </a:rPr>
            </a:br>
            <a:r>
              <a:rPr lang="en-US" sz="4400" dirty="0" smtClean="0">
                <a:solidFill>
                  <a:schemeClr val="accent2"/>
                </a:solidFill>
                <a:cs typeface="Andalus" panose="02020603050405020304" pitchFamily="18" charset="-78"/>
              </a:rPr>
              <a:t>Integrating Social Studies Through Interactive Notebooks</a:t>
            </a:r>
            <a:endParaRPr lang="en-US" sz="4400" dirty="0">
              <a:solidFill>
                <a:schemeClr val="accent2"/>
              </a:solidFill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858000" cy="1655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+mj-lt"/>
                <a:cs typeface="Andalus" panose="02020603050405020304" pitchFamily="18" charset="-78"/>
              </a:rPr>
              <a:t>“Lapin Plays Possum” &amp; </a:t>
            </a:r>
          </a:p>
          <a:p>
            <a:pPr algn="ctr"/>
            <a:r>
              <a:rPr lang="en-US" sz="4000" dirty="0" smtClean="0">
                <a:solidFill>
                  <a:schemeClr val="accent6"/>
                </a:solidFill>
                <a:latin typeface="+mj-lt"/>
                <a:cs typeface="Andalus" panose="02020603050405020304" pitchFamily="18" charset="-78"/>
              </a:rPr>
              <a:t>“The Louisiana Purchase” </a:t>
            </a:r>
            <a:endParaRPr lang="en-US" sz="4000" dirty="0">
              <a:solidFill>
                <a:schemeClr val="accent6"/>
              </a:solidFill>
              <a:latin typeface="+mj-lt"/>
              <a:cs typeface="Andalus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cs typeface="Andalus" panose="02020603050405020304" pitchFamily="18" charset="-78"/>
              </a:rPr>
              <a:t>“Lapin Plays Possum” </a:t>
            </a:r>
            <a:endParaRPr lang="en-US" sz="4800" b="1" dirty="0">
              <a:solidFill>
                <a:schemeClr val="accent1"/>
              </a:solidFill>
              <a:cs typeface="Andalus" panose="02020603050405020304" pitchFamily="18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6591985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Table of Contents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Cajun Expressions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“Tricky” Vocabulary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Lapin Literacy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My Thoughts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 Love Louisiana!</a:t>
            </a:r>
            <a:endParaRPr lang="en-US" sz="32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5122" name="Picture 2" descr="http://d202m5krfqbpi5.cloudfront.net/books/1312009092l/2099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69810"/>
            <a:ext cx="30289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cs typeface="Andalus" panose="02020603050405020304" pitchFamily="18" charset="-78"/>
              </a:rPr>
              <a:t>Table of Contents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136706"/>
            <a:ext cx="4073147" cy="472129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This is the student’s organizing page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Is </a:t>
            </a:r>
            <a:r>
              <a:rPr lang="en-US" sz="24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an outline of their notebook and can be filled in as they go or completed at the end of the unit.  </a:t>
            </a:r>
            <a:r>
              <a:rPr lang="en-US" sz="2400" b="1" i="1" u="sng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It is easier to fill in as you go</a:t>
            </a:r>
            <a:r>
              <a:rPr lang="en-US" sz="2400" b="1" i="1" u="sng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!</a:t>
            </a:r>
          </a:p>
          <a:p>
            <a:pPr>
              <a:lnSpc>
                <a:spcPct val="90000"/>
              </a:lnSpc>
            </a:pPr>
            <a:endParaRPr lang="en-US" sz="2400" b="1" i="1" u="sng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Make sure students leave enough room, especially for big units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Cajun Expressions</a:t>
            </a:r>
            <a:endParaRPr lang="en-US" sz="4400" b="1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6706"/>
            <a:ext cx="4073147" cy="456889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A list of memorable words from the text that have Cajun origins.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French or Cajun terms that will come up throughout the unit that impact the meaning of the text.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Record these terms using split-page note taking.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These words can be found in the introductions.  </a:t>
            </a:r>
            <a:endParaRPr lang="en-US" sz="28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2050" name="Picture 2" descr="http://www.cajunoriginal.com/siteimages/certified%20cajun%20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975">
            <a:off x="7001585" y="812369"/>
            <a:ext cx="194466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7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“Tricky” Vocabulary</a:t>
            </a:r>
            <a:endParaRPr lang="en-US" sz="4800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2136706"/>
            <a:ext cx="3844547" cy="4568894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Word Wall Pages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Cajun Dialect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Dialogue Tags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Walking Words</a:t>
            </a:r>
          </a:p>
          <a:p>
            <a:pPr lvl="1"/>
            <a:endParaRPr lang="en-US" sz="31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 lvl="1"/>
            <a:r>
              <a:rPr lang="en-US" sz="36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Landmark Vocabulary Pages</a:t>
            </a:r>
          </a:p>
          <a:p>
            <a:pPr lvl="2"/>
            <a:r>
              <a:rPr lang="en-US" sz="25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New vocabulary words in context</a:t>
            </a:r>
            <a:endParaRPr lang="en-US" sz="25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2620">
            <a:off x="5704064" y="2251332"/>
            <a:ext cx="2436403" cy="2889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3" y="1828800"/>
            <a:ext cx="3967151" cy="48867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" y="1982210"/>
            <a:ext cx="3879317" cy="408623"/>
            <a:chOff x="-908556" y="348768"/>
            <a:chExt cx="4844016" cy="549637"/>
          </a:xfrm>
        </p:grpSpPr>
        <p:sp>
          <p:nvSpPr>
            <p:cNvPr id="7" name="Right Arrow 6"/>
            <p:cNvSpPr/>
            <p:nvPr/>
          </p:nvSpPr>
          <p:spPr>
            <a:xfrm>
              <a:off x="738769" y="425467"/>
              <a:ext cx="3196691" cy="30406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908556" y="348768"/>
              <a:ext cx="1647325" cy="54963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new word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 rot="20370461">
            <a:off x="1661289" y="2628233"/>
            <a:ext cx="1163352" cy="2664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561819"/>
            <a:ext cx="1792433" cy="5449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2"/>
                </a:solidFill>
              </a:rPr>
              <a:t>original sentence from text</a:t>
            </a:r>
            <a:endParaRPr lang="en-US" sz="1300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87369" y="2799280"/>
            <a:ext cx="3580431" cy="578882"/>
            <a:chOff x="-835738" y="228600"/>
            <a:chExt cx="3276600" cy="778649"/>
          </a:xfrm>
        </p:grpSpPr>
        <p:sp>
          <p:nvSpPr>
            <p:cNvPr id="13" name="Right Arrow 12"/>
            <p:cNvSpPr/>
            <p:nvPr/>
          </p:nvSpPr>
          <p:spPr>
            <a:xfrm flipH="1">
              <a:off x="-835738" y="381000"/>
              <a:ext cx="14478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382" y="228600"/>
              <a:ext cx="2231480" cy="77864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w</a:t>
              </a:r>
              <a:r>
                <a:rPr lang="en-US" sz="1400" dirty="0" smtClean="0">
                  <a:solidFill>
                    <a:schemeClr val="accent2"/>
                  </a:solidFill>
                </a:rPr>
                <a:t>orking definition, context clues, and inferences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3581401"/>
            <a:ext cx="2040127" cy="715089"/>
            <a:chOff x="457200" y="228600"/>
            <a:chExt cx="2017267" cy="752531"/>
          </a:xfrm>
        </p:grpSpPr>
        <p:sp>
          <p:nvSpPr>
            <p:cNvPr id="16" name="Right Arrow 15"/>
            <p:cNvSpPr/>
            <p:nvPr/>
          </p:nvSpPr>
          <p:spPr>
            <a:xfrm>
              <a:off x="1752600" y="397841"/>
              <a:ext cx="721867" cy="33242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228600"/>
              <a:ext cx="1295400" cy="752531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linguistic structure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1" y="4612095"/>
            <a:ext cx="2497326" cy="817245"/>
            <a:chOff x="457200" y="76200"/>
            <a:chExt cx="2068555" cy="1099268"/>
          </a:xfrm>
        </p:grpSpPr>
        <p:sp>
          <p:nvSpPr>
            <p:cNvPr id="19" name="Right Arrow 18"/>
            <p:cNvSpPr/>
            <p:nvPr/>
          </p:nvSpPr>
          <p:spPr>
            <a:xfrm>
              <a:off x="1752600" y="353377"/>
              <a:ext cx="773155" cy="33242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" y="76200"/>
              <a:ext cx="1463851" cy="1099268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words with similar word parts; 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i.e. jealousy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6113991"/>
            <a:ext cx="2268727" cy="427025"/>
            <a:chOff x="457200" y="228600"/>
            <a:chExt cx="2095500" cy="376149"/>
          </a:xfrm>
        </p:grpSpPr>
        <p:sp>
          <p:nvSpPr>
            <p:cNvPr id="22" name="Right Arrow 21"/>
            <p:cNvSpPr/>
            <p:nvPr/>
          </p:nvSpPr>
          <p:spPr>
            <a:xfrm>
              <a:off x="1752600" y="304799"/>
              <a:ext cx="800100" cy="29995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228600"/>
              <a:ext cx="1295400" cy="35994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synonyms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87369" y="4125496"/>
            <a:ext cx="3199431" cy="598903"/>
            <a:chOff x="-835738" y="228600"/>
            <a:chExt cx="3276600" cy="578882"/>
          </a:xfrm>
        </p:grpSpPr>
        <p:sp>
          <p:nvSpPr>
            <p:cNvPr id="25" name="Right Arrow 24"/>
            <p:cNvSpPr/>
            <p:nvPr/>
          </p:nvSpPr>
          <p:spPr>
            <a:xfrm flipH="1">
              <a:off x="-835738" y="381000"/>
              <a:ext cx="14478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228600"/>
              <a:ext cx="1983662" cy="578882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s</a:t>
              </a:r>
              <a:r>
                <a:rPr lang="en-US" sz="1400" dirty="0" smtClean="0">
                  <a:solidFill>
                    <a:schemeClr val="accent2"/>
                  </a:solidFill>
                </a:rPr>
                <a:t>tudent illustration to SHOW MEANING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48393" y="5351690"/>
            <a:ext cx="3214607" cy="578850"/>
            <a:chOff x="-835738" y="228600"/>
            <a:chExt cx="3276600" cy="578882"/>
          </a:xfrm>
        </p:grpSpPr>
        <p:sp>
          <p:nvSpPr>
            <p:cNvPr id="28" name="Right Arrow 27"/>
            <p:cNvSpPr/>
            <p:nvPr/>
          </p:nvSpPr>
          <p:spPr>
            <a:xfrm flipH="1">
              <a:off x="-835738" y="381000"/>
              <a:ext cx="14478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" y="228600"/>
              <a:ext cx="1983662" cy="578882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</a:rPr>
                <a:t>student sentence to SHOW MEANING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52648" y="6138134"/>
            <a:ext cx="2710352" cy="408623"/>
            <a:chOff x="-835738" y="342124"/>
            <a:chExt cx="2490539" cy="379700"/>
          </a:xfrm>
        </p:grpSpPr>
        <p:sp>
          <p:nvSpPr>
            <p:cNvPr id="31" name="Right Arrow 30"/>
            <p:cNvSpPr/>
            <p:nvPr/>
          </p:nvSpPr>
          <p:spPr>
            <a:xfrm flipH="1">
              <a:off x="-835738" y="381000"/>
              <a:ext cx="1447800" cy="3048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" y="342124"/>
              <a:ext cx="1197601" cy="3797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antonyms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“Landmark”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Lapin Literacy</a:t>
            </a:r>
            <a:endParaRPr lang="en-US" sz="4800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136706"/>
            <a:ext cx="3844547" cy="47212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What is a Folktale/Trickster Tale ?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Graphic Organizers for literacy skills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Character Traits Word Walls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Character Motivation Chart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Figurative Language Tab-book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4412">
            <a:off x="5409204" y="1611866"/>
            <a:ext cx="3305175" cy="2457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1377">
            <a:off x="5853360" y="4602241"/>
            <a:ext cx="2838450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My Thoughts</a:t>
            </a:r>
            <a:endParaRPr lang="en-US" sz="4400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2438376"/>
            <a:ext cx="3276895" cy="260989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Daily writing response to text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Short questions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Writing prompts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Mental Images</a:t>
            </a:r>
            <a:endParaRPr lang="en-US" sz="28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86000"/>
            <a:ext cx="3886200" cy="2914650"/>
          </a:xfrm>
        </p:spPr>
      </p:pic>
      <p:pic>
        <p:nvPicPr>
          <p:cNvPr id="3076" name="Picture 4" descr="http://www.clker.com/cliparts/r/K/T/F/J/l/cartoon-thought-bubbl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56" y="310357"/>
            <a:ext cx="17032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I Love Louisiana!</a:t>
            </a:r>
            <a:endParaRPr lang="en-US" sz="4800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136706"/>
            <a:ext cx="4114800" cy="45688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Louisiana Terms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Bayou / Swamp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Types of Resources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Natural Resources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Land of Louisiana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The Mighty Mississippi </a:t>
            </a:r>
          </a:p>
          <a:p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0482">
            <a:off x="6259093" y="1794820"/>
            <a:ext cx="2024682" cy="2319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859">
            <a:off x="5739120" y="4626716"/>
            <a:ext cx="2678345" cy="16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7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cs typeface="Andalus" panose="02020603050405020304" pitchFamily="18" charset="-78"/>
              </a:rPr>
              <a:t>What Social Studies Standards Can Be Addressed?  </a:t>
            </a:r>
            <a:endParaRPr lang="en-US" sz="4400" dirty="0">
              <a:solidFill>
                <a:schemeClr val="accent1"/>
              </a:solidFill>
              <a:cs typeface="Andalus" panose="02020603050405020304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48904"/>
            <a:ext cx="4114800" cy="495669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+mj-lt"/>
              </a:rPr>
              <a:t>Describe and compare the physical characteristics of various regions of Louisiana (G-1B-E1)</a:t>
            </a:r>
          </a:p>
          <a:p>
            <a:r>
              <a:rPr lang="en-US" sz="1800" dirty="0" smtClean="0">
                <a:latin typeface="+mj-lt"/>
              </a:rPr>
              <a:t>Use maps, charts, and pictures to describe how places in Louisiana are different (e.g., land use, vegetation, architecture) (G-1B-E4) </a:t>
            </a:r>
          </a:p>
          <a:p>
            <a:r>
              <a:rPr lang="en-US" sz="1800" dirty="0" smtClean="0">
                <a:latin typeface="+mj-lt"/>
              </a:rPr>
              <a:t>Identify the relationship between geography and economic activities in Louisiana (G-1C-E5)</a:t>
            </a:r>
          </a:p>
          <a:p>
            <a:r>
              <a:rPr lang="en-US" sz="1800" dirty="0" smtClean="0">
                <a:latin typeface="+mj-lt"/>
              </a:rPr>
              <a:t>Identify natural resources in Louisiana and describe their uses and importance (G-1D-E4)</a:t>
            </a:r>
          </a:p>
          <a:p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  <a:cs typeface="Andalus" panose="02020603050405020304" pitchFamily="18" charset="-78"/>
              </a:rPr>
              <a:t>Identify the concepts of specialization (i.e., being an expert in one job) and interdependence (i.e., depending on others) in the production of goods and services (E-1A-E7) </a:t>
            </a:r>
          </a:p>
          <a:p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4114800" cy="493395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+mj-lt"/>
              </a:rPr>
              <a:t>Describe ways in which people are producers and consumers and why they depend on one another (E-1A-E5)</a:t>
            </a:r>
          </a:p>
          <a:p>
            <a:r>
              <a:rPr lang="en-US" sz="1800" dirty="0" smtClean="0">
                <a:latin typeface="+mj-lt"/>
              </a:rPr>
              <a:t>Identify examples of natural, human, and capital resources used to produce goods and services (E-1A-E6)</a:t>
            </a:r>
          </a:p>
          <a:p>
            <a:r>
              <a:rPr lang="en-US" sz="1800" dirty="0" smtClean="0">
                <a:latin typeface="+mj-lt"/>
              </a:rPr>
              <a:t>Describe the characteristics of various jobs and describe a job well performed. (E-1A-E6)</a:t>
            </a:r>
          </a:p>
          <a:p>
            <a:r>
              <a:rPr lang="en-US" sz="1800" dirty="0" smtClean="0">
                <a:latin typeface="+mj-lt"/>
              </a:rPr>
              <a:t>Identify goods that are produced within the local community and Louisiana and describe how they are shipped elsewhere for sale (E-1A-E9) </a:t>
            </a:r>
          </a:p>
          <a:p>
            <a:r>
              <a:rPr lang="en-US" sz="1800" dirty="0" smtClean="0">
                <a:latin typeface="+mj-lt"/>
                <a:cs typeface="Andalus" panose="02020603050405020304" pitchFamily="18" charset="-78"/>
              </a:rPr>
              <a:t>Identify cultural elements that have contributed to our state heritage (e.g., Mardi Gras, Cajun/Creole cooking) (H-1C-E4)</a:t>
            </a:r>
            <a:endParaRPr lang="en-US" sz="1800" dirty="0">
              <a:latin typeface="+mj-lt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593891"/>
      </p:ext>
    </p:extLst>
  </p:cSld>
  <p:clrMapOvr>
    <a:masterClrMapping/>
  </p:clrMapOvr>
  <p:transition>
    <p:fade thruBlk="1"/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When Can I Address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E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ach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S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tandard? </a:t>
            </a:r>
            <a:endParaRPr lang="en-US" sz="4000" dirty="0">
              <a:solidFill>
                <a:schemeClr val="accent5"/>
              </a:solidFill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90800"/>
            <a:ext cx="4301747" cy="33133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Why Lapin’s Ears Are Long” 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Describe and compare the physical characteristics of various regions of Louisiana (G-1B-E1)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Use maps, charts, and pictures to describe how places in Louisiana are different (e.g., land use, vegetation, architecture) (G-1B-E4) 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3185326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549CD4-CBD5-40F9-B611-53369176C530}" type="slidenum">
              <a:rPr lang="en-US" altLang="en-US" smtClean="0">
                <a:solidFill>
                  <a:srgbClr val="898989"/>
                </a:solidFill>
                <a:latin typeface="Steinem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898989"/>
              </a:solidFill>
              <a:latin typeface="Steine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52400" y="1143000"/>
            <a:ext cx="8839200" cy="53340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200" dirty="0" smtClean="0"/>
              <a:t>To meet these raised expectations, we must clarify our focus on what our students need. Specifically, we must ensure this year that our students…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200" b="1" dirty="0" smtClean="0"/>
              <a:t>English language arts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Comprehend (access) meaningful, on level texts 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Speak </a:t>
            </a:r>
            <a:r>
              <a:rPr lang="en-US" sz="2200" dirty="0"/>
              <a:t>and write in response to meaningful texts 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200" b="1" dirty="0" smtClean="0"/>
              <a:t>Math</a:t>
            </a:r>
            <a:r>
              <a:rPr lang="en-US" sz="2200" b="1" dirty="0"/>
              <a:t> </a:t>
            </a:r>
            <a:r>
              <a:rPr lang="en-US" sz="2200" b="1" dirty="0" smtClean="0"/>
              <a:t>students 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 smtClean="0"/>
              <a:t>Master </a:t>
            </a:r>
            <a:r>
              <a:rPr lang="en-US" sz="2200" dirty="0"/>
              <a:t>math concepts of priority, on level content and practice standards (not just procedures) 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/>
              <a:t>Master  targeted remedial content that allows practice faster focus of on level </a:t>
            </a:r>
            <a:r>
              <a:rPr lang="en-US" sz="2200" dirty="0" smtClean="0"/>
              <a:t>content</a:t>
            </a:r>
            <a:endParaRPr lang="en-US" sz="2200" dirty="0"/>
          </a:p>
          <a:p>
            <a:pPr marL="0" indent="0">
              <a:buFont typeface="Arial" charset="0"/>
              <a:buNone/>
              <a:defRPr/>
            </a:pPr>
            <a:endParaRPr lang="en-US" sz="2200" dirty="0"/>
          </a:p>
          <a:p>
            <a:pPr>
              <a:buFontTx/>
              <a:buChar char="-"/>
              <a:defRPr/>
            </a:pPr>
            <a:endParaRPr lang="en-US" sz="2200" dirty="0" smtClean="0"/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>
                <a:latin typeface="Chalkduster"/>
              </a:rPr>
              <a:t>Instructional Vision</a:t>
            </a:r>
          </a:p>
        </p:txBody>
      </p:sp>
    </p:spTree>
    <p:extLst>
      <p:ext uri="{BB962C8B-B14F-4D97-AF65-F5344CB8AC3E}">
        <p14:creationId xmlns:p14="http://schemas.microsoft.com/office/powerpoint/2010/main" val="31274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120">
            <a:off x="4495800" y="533400"/>
            <a:ext cx="3995519" cy="273623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53">
            <a:off x="713537" y="495606"/>
            <a:ext cx="2853083" cy="36776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38600"/>
            <a:ext cx="3943943" cy="25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6706"/>
            <a:ext cx="4301747" cy="37673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Why Lapin’s Tale is Short”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natural resources in Louisiana and describe their uses and importance (G-1D-E4) 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10" y="2895600"/>
            <a:ext cx="3185326" cy="2438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When Can I Address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E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ach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S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tandard? </a:t>
            </a:r>
            <a:endParaRPr lang="en-US" sz="4000" dirty="0">
              <a:solidFill>
                <a:schemeClr val="accent5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242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6706"/>
            <a:ext cx="4301747" cy="3767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“</a:t>
            </a:r>
            <a:r>
              <a:rPr lang="en-US" sz="2800" dirty="0" err="1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Bouki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 Over A Barrel” </a:t>
            </a:r>
            <a:endParaRPr lang="en-US" sz="28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7997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natural resources in Louisiana and describe their uses and importance (G-1D-E4)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Describe the characteristics of various jobs and describe a job well performed. (E-1A-E6)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goods that are produced within the local community and Louisiana and describe how they are shipped elsewhere for sale (E-1A-E9)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the concepts of specialization (i.e., being an expert in one job) and interdependence (i.e., depending on others) in the production of goods and services (E-1A-E7) </a:t>
            </a:r>
          </a:p>
          <a:p>
            <a:endParaRPr lang="en-US" sz="2000" dirty="0" smtClean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2612195" cy="28942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When Can I Address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E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ach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S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tandard? </a:t>
            </a:r>
            <a:endParaRPr lang="en-US" sz="4000" dirty="0">
              <a:solidFill>
                <a:schemeClr val="accent5"/>
              </a:solidFill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6706"/>
            <a:ext cx="4073147" cy="3767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“ Lapin Plays Possum”</a:t>
            </a:r>
            <a:endParaRPr lang="en-US" sz="32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377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Describe ways in which people are producers and consumers and why they depend on one another (E-1A-E5)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examples of natural, human, and capital resources used to produce goods and services (E-1A-E6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goods that are produced within the local community and Louisiana and describe how they are shipped elsewhere for sale (E-1A-E9)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 Identify the relationship between geography and economic activities in Louisiana (G-1C-E5)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Identify natural resources in Louisiana and describe their uses and importance (G-1D-E4)</a:t>
            </a:r>
          </a:p>
          <a:p>
            <a:endParaRPr lang="en-US" sz="1800" dirty="0" smtClean="0">
              <a:solidFill>
                <a:schemeClr val="tx2"/>
              </a:solidFill>
              <a:latin typeface="+mj-lt"/>
            </a:endParaRPr>
          </a:p>
          <a:p>
            <a:endParaRPr lang="en-US" sz="1800" dirty="0" smtClean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2612195" cy="28942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When Can I Address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E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ach </a:t>
            </a:r>
            <a:r>
              <a:rPr lang="en-US" sz="4000" dirty="0">
                <a:solidFill>
                  <a:schemeClr val="accent5"/>
                </a:solidFill>
                <a:cs typeface="Andalus" panose="02020603050405020304" pitchFamily="18" charset="-78"/>
              </a:rPr>
              <a:t>S</a:t>
            </a:r>
            <a:r>
              <a:rPr lang="en-US" sz="4000" dirty="0" smtClean="0">
                <a:solidFill>
                  <a:schemeClr val="accent5"/>
                </a:solidFill>
                <a:cs typeface="Andalus" panose="02020603050405020304" pitchFamily="18" charset="-78"/>
              </a:rPr>
              <a:t>tandard? </a:t>
            </a:r>
            <a:endParaRPr lang="en-US" sz="4000" dirty="0">
              <a:solidFill>
                <a:schemeClr val="accent5"/>
              </a:solidFill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“The Louisiana Purchase”</a:t>
            </a:r>
            <a:endParaRPr lang="en-US" sz="4000" b="1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Table of Contents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Vocabulary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Famous People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Literacy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My Thoughts </a:t>
            </a:r>
            <a:endParaRPr lang="en-US" sz="28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4098" name="Picture 2" descr="http://images.enslow.com/large/9780766029026.jpg.ashx?width=300&amp;404=myPres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037" y="2315369"/>
            <a:ext cx="2857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Vocabulary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610619">
            <a:off x="6334447" y="908578"/>
            <a:ext cx="2301267" cy="25237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143000" y="2131019"/>
            <a:ext cx="3197531" cy="840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Vocabulary from the anchor text.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6643">
            <a:off x="5930390" y="3848369"/>
            <a:ext cx="2274648" cy="260508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76008" y="3455391"/>
            <a:ext cx="22860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3322" y="3615752"/>
            <a:ext cx="2109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Description: </a:t>
            </a:r>
          </a:p>
          <a:p>
            <a:r>
              <a:rPr lang="en-US" dirty="0" smtClean="0"/>
              <a:t>a place where ships can load and unload their cargo.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82283" y="3455391"/>
            <a:ext cx="2286000" cy="243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6157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Illustration: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85194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Famous People</a:t>
            </a:r>
            <a:endParaRPr lang="en-US" sz="4000" dirty="0"/>
          </a:p>
        </p:txBody>
      </p:sp>
      <p:pic>
        <p:nvPicPr>
          <p:cNvPr id="5" name="Content Placeholder 4" descr="slide36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0302" y="1905000"/>
            <a:ext cx="3206498" cy="3998913"/>
          </a:xfrm>
          <a:prstGeom prst="rect">
            <a:avLst/>
          </a:prstGeom>
        </p:spPr>
      </p:pic>
      <p:pic>
        <p:nvPicPr>
          <p:cNvPr id="6" name="Content Placeholder 5" descr="http://etc.usf.edu/clipart/600/659/jefferson_8_lg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657600"/>
            <a:ext cx="990600" cy="10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991039" y="3379767"/>
            <a:ext cx="2185023" cy="27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Thomas Jefferson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90500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Character Traits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Evidence from Text</a:t>
            </a:r>
          </a:p>
          <a:p>
            <a:r>
              <a:rPr lang="en-US" sz="2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Sequence of events using temporal words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1905000"/>
            <a:ext cx="1788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5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117066"/>
            <a:ext cx="3692147" cy="3767397"/>
          </a:xfrm>
        </p:spPr>
        <p:txBody>
          <a:bodyPr/>
          <a:lstStyle/>
          <a:p>
            <a:r>
              <a:rPr lang="en-US" sz="2400" dirty="0" smtClean="0"/>
              <a:t>Main Idea / Details Organizers</a:t>
            </a:r>
          </a:p>
          <a:p>
            <a:r>
              <a:rPr lang="en-US" sz="2400" dirty="0" smtClean="0"/>
              <a:t>Temporal Phrases Chart</a:t>
            </a:r>
          </a:p>
          <a:p>
            <a:r>
              <a:rPr lang="en-US" sz="2400" dirty="0" smtClean="0"/>
              <a:t>Evidence Charts</a:t>
            </a:r>
          </a:p>
          <a:p>
            <a:r>
              <a:rPr lang="en-US" sz="2400" dirty="0" smtClean="0"/>
              <a:t>Prediction 4-Square</a:t>
            </a:r>
          </a:p>
          <a:p>
            <a:r>
              <a:rPr lang="en-US" sz="2400" dirty="0" smtClean="0"/>
              <a:t>Venn Diagrams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6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550" y="741189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My Thoughts</a:t>
            </a:r>
            <a:endParaRPr lang="en-US" sz="4400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399" y="2438376"/>
            <a:ext cx="3276895" cy="260989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Daily writing response to text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Short questions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Writing prompts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Mental Images</a:t>
            </a:r>
            <a:endParaRPr lang="en-US" sz="2800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86000"/>
            <a:ext cx="3886200" cy="2914650"/>
          </a:xfrm>
        </p:spPr>
      </p:pic>
      <p:pic>
        <p:nvPicPr>
          <p:cNvPr id="3076" name="Picture 4" descr="http://www.clker.com/cliparts/r/K/T/F/J/l/cartoon-thought-bubbl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1189"/>
            <a:ext cx="17032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4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391400" cy="1280890"/>
          </a:xfrm>
        </p:spPr>
        <p:txBody>
          <a:bodyPr/>
          <a:lstStyle/>
          <a:p>
            <a:pPr algn="ctr"/>
            <a:r>
              <a:rPr lang="en-US" dirty="0" smtClean="0"/>
              <a:t>What Social Studies Standards Can Be Addressed?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130713"/>
            <a:ext cx="3810000" cy="44224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Describe characteristics and uses of various maps (e.g., physical, political, </a:t>
            </a:r>
            <a:r>
              <a:rPr lang="en-US" dirty="0" smtClean="0"/>
              <a:t>topographical</a:t>
            </a:r>
            <a:r>
              <a:rPr lang="en-US" dirty="0"/>
              <a:t>, population) (G-1A-E1</a:t>
            </a:r>
            <a:r>
              <a:rPr lang="en-US" dirty="0" smtClean="0"/>
              <a:t>)</a:t>
            </a:r>
          </a:p>
          <a:p>
            <a:r>
              <a:rPr lang="en-US" dirty="0"/>
              <a:t>Locate major geographic features of Louisiana on a map (G-1A-E2</a:t>
            </a:r>
            <a:r>
              <a:rPr lang="en-US" dirty="0" smtClean="0"/>
              <a:t>)</a:t>
            </a:r>
          </a:p>
          <a:p>
            <a:r>
              <a:rPr lang="en-US" dirty="0"/>
              <a:t>Complete a timeline based on given information (H-1A-E1</a:t>
            </a:r>
            <a:r>
              <a:rPr lang="en-US" dirty="0" smtClean="0"/>
              <a:t>)</a:t>
            </a:r>
          </a:p>
          <a:p>
            <a:r>
              <a:rPr lang="en-US" dirty="0"/>
              <a:t>Use information in a map, table, or graph to describe the past (H-1A-E3</a:t>
            </a:r>
            <a:r>
              <a:rPr lang="en-US" dirty="0" smtClean="0"/>
              <a:t>)</a:t>
            </a:r>
          </a:p>
          <a:p>
            <a:r>
              <a:rPr lang="en-US" dirty="0"/>
              <a:t>Describe changes in community life, comparing a given time in history to the present </a:t>
            </a:r>
            <a:r>
              <a:rPr lang="en-US" dirty="0" smtClean="0"/>
              <a:t>(</a:t>
            </a:r>
            <a:r>
              <a:rPr lang="en-US" dirty="0"/>
              <a:t>H-1B-E2)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2136706"/>
            <a:ext cx="3657600" cy="41116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Describe family life at a given time in history and compare it with present-day family </a:t>
            </a:r>
            <a:r>
              <a:rPr lang="en-US" dirty="0" smtClean="0"/>
              <a:t>life </a:t>
            </a:r>
            <a:r>
              <a:rPr lang="en-US" dirty="0"/>
              <a:t>(H-1B-E1) </a:t>
            </a:r>
          </a:p>
          <a:p>
            <a:r>
              <a:rPr lang="en-US" dirty="0"/>
              <a:t>Identify and describe early settlers in Louisiana (H-1C-E1</a:t>
            </a:r>
            <a:r>
              <a:rPr lang="en-US" dirty="0" smtClean="0"/>
              <a:t>)</a:t>
            </a:r>
          </a:p>
          <a:p>
            <a:r>
              <a:rPr lang="en-US" dirty="0"/>
              <a:t>Identify people and their influence in the early development of Louisiana (H-1C-E1</a:t>
            </a:r>
            <a:r>
              <a:rPr lang="en-US" dirty="0" smtClean="0"/>
              <a:t>)</a:t>
            </a:r>
          </a:p>
          <a:p>
            <a:r>
              <a:rPr lang="en-US" dirty="0"/>
              <a:t>Describe the importance of events and ideas significant to Louisiana’s development </a:t>
            </a:r>
            <a:r>
              <a:rPr lang="en-US" dirty="0" smtClean="0"/>
              <a:t>(</a:t>
            </a:r>
            <a:r>
              <a:rPr lang="en-US" dirty="0"/>
              <a:t>H-1C-E1)</a:t>
            </a:r>
          </a:p>
        </p:txBody>
      </p:sp>
    </p:spTree>
    <p:extLst>
      <p:ext uri="{BB962C8B-B14F-4D97-AF65-F5344CB8AC3E}">
        <p14:creationId xmlns:p14="http://schemas.microsoft.com/office/powerpoint/2010/main" val="275504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0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halkduster"/>
              </a:rPr>
              <a:t>Teacher Leader Summit: Day 1 Ready!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This Summit will prepare teachers to make these shifts beginning the first day of the 14-15 school year. This will include focused training on:  </a:t>
            </a:r>
          </a:p>
          <a:p>
            <a:pPr>
              <a:defRPr/>
            </a:pPr>
            <a:r>
              <a:rPr lang="en-US" sz="2200" dirty="0" smtClean="0"/>
              <a:t>Student Learning Targets </a:t>
            </a:r>
          </a:p>
          <a:p>
            <a:pPr>
              <a:defRPr/>
            </a:pPr>
            <a:r>
              <a:rPr lang="en-US" sz="2200" dirty="0" smtClean="0"/>
              <a:t>Assessment </a:t>
            </a:r>
          </a:p>
          <a:p>
            <a:pPr>
              <a:defRPr/>
            </a:pPr>
            <a:r>
              <a:rPr lang="en-US" sz="2200" dirty="0" smtClean="0"/>
              <a:t>Standards, curricula, and instructional strategies </a:t>
            </a:r>
          </a:p>
          <a:p>
            <a:pPr marL="0" indent="0">
              <a:buFont typeface="Arial" charset="0"/>
              <a:buNone/>
              <a:defRPr/>
            </a:pP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C7E123-B77B-43F6-AEE0-B2111133A593}" type="slidenum">
              <a:rPr lang="en-US" altLang="en-US" smtClean="0">
                <a:solidFill>
                  <a:srgbClr val="898989"/>
                </a:solidFill>
                <a:latin typeface="Steinem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898989"/>
              </a:solidFill>
              <a:latin typeface="Steinem"/>
            </a:endParaRPr>
          </a:p>
        </p:txBody>
      </p:sp>
    </p:spTree>
    <p:extLst>
      <p:ext uri="{BB962C8B-B14F-4D97-AF65-F5344CB8AC3E}">
        <p14:creationId xmlns:p14="http://schemas.microsoft.com/office/powerpoint/2010/main" val="20314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495300"/>
            <a:ext cx="772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It’s that simple!!!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14525"/>
            <a:ext cx="6400800" cy="177165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/>
                </a:solidFill>
                <a:latin typeface="+mj-lt"/>
              </a:rPr>
              <a:t>You can do it!  We did and the kids loved it!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62400"/>
            <a:ext cx="3581400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640">
            <a:off x="1384047" y="3061443"/>
            <a:ext cx="3243179" cy="2432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011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cs typeface="Andalus" panose="02020603050405020304" pitchFamily="18" charset="-78"/>
              </a:rPr>
              <a:t>What are Interactive Notebooks?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82000" cy="5257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A </a:t>
            </a: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note taking process that allows students to record information in a personal and meaningful way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A way for students use teacher supplied notes to draw whatever illustration makes sense to them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A way for students to personalize their work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A way for students to organize and keep up with their learning.</a:t>
            </a:r>
            <a:endParaRPr lang="en-US" sz="28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347" y="152400"/>
            <a:ext cx="6589200" cy="128089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  <a:cs typeface="Andalus" panose="02020603050405020304" pitchFamily="18" charset="-78"/>
              </a:rPr>
              <a:t>Interactive vs. Regular Notebooks</a:t>
            </a:r>
            <a:endParaRPr lang="en-US" sz="4800" dirty="0">
              <a:solidFill>
                <a:schemeClr val="accent4"/>
              </a:solidFill>
              <a:cs typeface="Andalus" panose="02020603050405020304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136706"/>
            <a:ext cx="3962400" cy="46450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+mj-lt"/>
                <a:cs typeface="Andalus" panose="02020603050405020304" pitchFamily="18" charset="-78"/>
              </a:rPr>
              <a:t>Interactive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Creative, independent thinkers and learners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Students express their own ideas in addition to teacher instruction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Synthesis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Evaluation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1200" y="2136604"/>
            <a:ext cx="3197093" cy="37673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cs typeface="Andalus" panose="02020603050405020304" pitchFamily="18" charset="-78"/>
              </a:rPr>
              <a:t>Regular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Students record notes from a teacher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Worksheets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Knowledge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Comprehension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cs typeface="Andalus" panose="02020603050405020304" pitchFamily="18" charset="-78"/>
              </a:rPr>
              <a:t>This Process…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825625"/>
            <a:ext cx="6781800" cy="43513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Can be challenging</a:t>
            </a:r>
          </a:p>
          <a:p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Takes a bit of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patience and planning</a:t>
            </a:r>
            <a:endParaRPr lang="en-US" sz="28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Requires modeling, modeling, modeling</a:t>
            </a:r>
          </a:p>
          <a:p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Must consistently be reinforced</a:t>
            </a:r>
          </a:p>
          <a:p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Takes time to learn </a:t>
            </a:r>
            <a:r>
              <a:rPr lang="en-US" sz="2800" b="1" u="sng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both for the teacher and for the students </a:t>
            </a: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to develop their own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309">
            <a:off x="179902" y="306408"/>
            <a:ext cx="1814925" cy="136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7021">
            <a:off x="586178" y="1833279"/>
            <a:ext cx="1596232" cy="119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755">
            <a:off x="502187" y="4702557"/>
            <a:ext cx="1478700" cy="19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t="8924" r="20807" b="29965"/>
          <a:stretch/>
        </p:blipFill>
        <p:spPr>
          <a:xfrm>
            <a:off x="240755" y="3342210"/>
            <a:ext cx="1588045" cy="1455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cs typeface="Andalus" panose="02020603050405020304" pitchFamily="18" charset="-78"/>
              </a:rPr>
              <a:t>The Payoff…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543800" cy="45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Is a way for students to organize their work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Uses </a:t>
            </a:r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reading strategies within a content area, such as science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or social studies </a:t>
            </a:r>
            <a:endParaRPr lang="en-US" sz="32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Helps students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keep up with useful information throughout a unit of study</a:t>
            </a:r>
            <a:endParaRPr lang="en-US" sz="32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…</a:t>
            </a:r>
            <a:r>
              <a:rPr lang="en-US" sz="4800" b="1" dirty="0">
                <a:solidFill>
                  <a:schemeClr val="accent4"/>
                </a:solidFill>
                <a:cs typeface="Andalus" panose="02020603050405020304" pitchFamily="18" charset="-78"/>
              </a:rPr>
              <a:t>And Finally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Students make their own meaningful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connections</a:t>
            </a:r>
            <a:endParaRPr lang="en-US" sz="32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It encourages pride in student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work</a:t>
            </a:r>
            <a:endParaRPr lang="en-US" sz="3200" b="1" dirty="0">
              <a:solidFill>
                <a:schemeClr val="tx2"/>
              </a:solidFill>
              <a:latin typeface="+mj-lt"/>
              <a:cs typeface="Andalus" panose="02020603050405020304" pitchFamily="18" charset="-78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It encourages cooperative learning</a:t>
            </a:r>
          </a:p>
          <a:p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It appeals to multiple intelligences</a:t>
            </a:r>
          </a:p>
          <a:p>
            <a:r>
              <a:rPr lang="en-US" sz="32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The kids love it and learn so much!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cs typeface="Andalus" panose="02020603050405020304" pitchFamily="18" charset="-78"/>
              </a:rPr>
              <a:t>What Students Need…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543800" cy="4552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The notebook-loose leaf paper in a three pronged folder, spiral notebook, or composition book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Pencils, regular and colored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Liquid glue or a glue stick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Scissors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Ruler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Teacher supplied notes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ndalus" panose="02020603050405020304" pitchFamily="18" charset="-78"/>
              </a:rPr>
              <a:t>Grading expectations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4419600"/>
            <a:ext cx="3251200" cy="2438400"/>
          </a:xfrm>
          <a:prstGeom prst="rect">
            <a:avLst/>
          </a:prstGeom>
        </p:spPr>
      </p:pic>
      <p:pic>
        <p:nvPicPr>
          <p:cNvPr id="22532" name="Picture 4" descr="HH00669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62800" y="3330245"/>
            <a:ext cx="1442321" cy="1089355"/>
          </a:xfrm>
          <a:noFill/>
          <a:ln/>
        </p:spPr>
      </p:pic>
    </p:spTree>
  </p:cSld>
  <p:clrMapOvr>
    <a:masterClrMapping/>
  </p:clrMapOvr>
  <p:transition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2019</TotalTime>
  <Words>1380</Words>
  <Application>Microsoft Office PowerPoint</Application>
  <PresentationFormat>On-screen Show (4:3)</PresentationFormat>
  <Paragraphs>206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MS PGothic</vt:lpstr>
      <vt:lpstr>MS PGothic</vt:lpstr>
      <vt:lpstr>Andalus</vt:lpstr>
      <vt:lpstr>Arial</vt:lpstr>
      <vt:lpstr>Calibri</vt:lpstr>
      <vt:lpstr>Cambria</vt:lpstr>
      <vt:lpstr>Chalkduster</vt:lpstr>
      <vt:lpstr>Elephant</vt:lpstr>
      <vt:lpstr>Steinem</vt:lpstr>
      <vt:lpstr>Times New Roman</vt:lpstr>
      <vt:lpstr>Wingdings 3</vt:lpstr>
      <vt:lpstr>Wisp</vt:lpstr>
      <vt:lpstr>1_Louisiana Believes</vt:lpstr>
      <vt:lpstr>LDE Unit Plans:  Integrating Social Studies Through Interactive Notebooks</vt:lpstr>
      <vt:lpstr>Instructional Vision</vt:lpstr>
      <vt:lpstr>Teacher Leader Summit: Day 1 Ready!</vt:lpstr>
      <vt:lpstr>What are Interactive Notebooks?</vt:lpstr>
      <vt:lpstr>Interactive vs. Regular Notebooks</vt:lpstr>
      <vt:lpstr>This Process…</vt:lpstr>
      <vt:lpstr>The Payoff…</vt:lpstr>
      <vt:lpstr>…And Finally</vt:lpstr>
      <vt:lpstr>What Students Need…</vt:lpstr>
      <vt:lpstr>“Lapin Plays Possum” </vt:lpstr>
      <vt:lpstr>Table of Contents</vt:lpstr>
      <vt:lpstr>Cajun Expressions</vt:lpstr>
      <vt:lpstr>“Tricky” Vocabulary</vt:lpstr>
      <vt:lpstr>“Landmark” Vocabulary</vt:lpstr>
      <vt:lpstr>Lapin Literacy</vt:lpstr>
      <vt:lpstr>My Thoughts</vt:lpstr>
      <vt:lpstr>I Love Louisiana!</vt:lpstr>
      <vt:lpstr>What Social Studies Standards Can Be Addressed?  </vt:lpstr>
      <vt:lpstr>When Can I Address Each Standard? </vt:lpstr>
      <vt:lpstr>PowerPoint Presentation</vt:lpstr>
      <vt:lpstr>When Can I Address Each Standard? </vt:lpstr>
      <vt:lpstr>When Can I Address Each Standard? </vt:lpstr>
      <vt:lpstr>When Can I Address Each Standard? </vt:lpstr>
      <vt:lpstr>“The Louisiana Purchase”</vt:lpstr>
      <vt:lpstr>Vocabulary</vt:lpstr>
      <vt:lpstr>Famous People</vt:lpstr>
      <vt:lpstr>Louisiana Literacy</vt:lpstr>
      <vt:lpstr>My Thoughts</vt:lpstr>
      <vt:lpstr>What Social Studies Standards Can Be Addressed? </vt:lpstr>
      <vt:lpstr>It’s that simple!!!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Notebooks</dc:title>
  <dc:creator>Baby Goose</dc:creator>
  <cp:lastModifiedBy>meredith starks</cp:lastModifiedBy>
  <cp:revision>71</cp:revision>
  <dcterms:created xsi:type="dcterms:W3CDTF">2013-04-26T13:49:01Z</dcterms:created>
  <dcterms:modified xsi:type="dcterms:W3CDTF">2014-05-23T04:15:14Z</dcterms:modified>
</cp:coreProperties>
</file>