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theme/theme6.xml" ContentType="application/vnd.openxmlformats-officedocument.theme+xml"/>
  <Override PartName="/ppt/slideLayouts/slideLayout15.xml" ContentType="application/vnd.openxmlformats-officedocument.presentationml.slideLayout+xml"/>
  <Override PartName="/ppt/theme/theme7.xml" ContentType="application/vnd.openxmlformats-officedocument.theme+xml"/>
  <Override PartName="/ppt/slideLayouts/slideLayout16.xml" ContentType="application/vnd.openxmlformats-officedocument.presentationml.slideLayout+xml"/>
  <Override PartName="/ppt/theme/theme8.xml" ContentType="application/vnd.openxmlformats-officedocument.theme+xml"/>
  <Override PartName="/ppt/slideLayouts/slideLayout17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1" r:id="rId2"/>
    <p:sldMasterId id="2147483663" r:id="rId3"/>
    <p:sldMasterId id="2147483665" r:id="rId4"/>
    <p:sldMasterId id="2147483671" r:id="rId5"/>
    <p:sldMasterId id="2147483677" r:id="rId6"/>
    <p:sldMasterId id="2147483679" r:id="rId7"/>
    <p:sldMasterId id="2147483681" r:id="rId8"/>
    <p:sldMasterId id="2147483683" r:id="rId9"/>
  </p:sldMasterIdLst>
  <p:notesMasterIdLst>
    <p:notesMasterId r:id="rId40"/>
  </p:notesMasterIdLst>
  <p:handoutMasterIdLst>
    <p:handoutMasterId r:id="rId41"/>
  </p:handoutMasterIdLst>
  <p:sldIdLst>
    <p:sldId id="487" r:id="rId10"/>
    <p:sldId id="489" r:id="rId11"/>
    <p:sldId id="491" r:id="rId12"/>
    <p:sldId id="663" r:id="rId13"/>
    <p:sldId id="625" r:id="rId14"/>
    <p:sldId id="657" r:id="rId15"/>
    <p:sldId id="684" r:id="rId16"/>
    <p:sldId id="627" r:id="rId17"/>
    <p:sldId id="639" r:id="rId18"/>
    <p:sldId id="656" r:id="rId19"/>
    <p:sldId id="628" r:id="rId20"/>
    <p:sldId id="664" r:id="rId21"/>
    <p:sldId id="665" r:id="rId22"/>
    <p:sldId id="666" r:id="rId23"/>
    <p:sldId id="667" r:id="rId24"/>
    <p:sldId id="668" r:id="rId25"/>
    <p:sldId id="669" r:id="rId26"/>
    <p:sldId id="670" r:id="rId27"/>
    <p:sldId id="671" r:id="rId28"/>
    <p:sldId id="632" r:id="rId29"/>
    <p:sldId id="672" r:id="rId30"/>
    <p:sldId id="673" r:id="rId31"/>
    <p:sldId id="674" r:id="rId32"/>
    <p:sldId id="675" r:id="rId33"/>
    <p:sldId id="680" r:id="rId34"/>
    <p:sldId id="681" r:id="rId35"/>
    <p:sldId id="682" r:id="rId36"/>
    <p:sldId id="637" r:id="rId37"/>
    <p:sldId id="683" r:id="rId38"/>
    <p:sldId id="480" r:id="rId39"/>
  </p:sldIdLst>
  <p:sldSz cx="9144000" cy="6858000" type="screen4x3"/>
  <p:notesSz cx="7010400" cy="9236075"/>
  <p:embeddedFontLst>
    <p:embeddedFont>
      <p:font typeface="Bradley Hand ITC" panose="03070402050302030203" pitchFamily="66" charset="0"/>
      <p:regular r:id="rId42"/>
    </p:embeddedFont>
    <p:embeddedFont>
      <p:font typeface="Georgia" panose="02040502050405020303" pitchFamily="18" charset="0"/>
      <p:regular r:id="rId43"/>
      <p:bold r:id="rId44"/>
      <p:italic r:id="rId45"/>
      <p:boldItalic r:id="rId46"/>
    </p:embeddedFont>
    <p:embeddedFont>
      <p:font typeface="Book Antiqua" panose="02040602050305030304" pitchFamily="18" charset="0"/>
      <p:regular r:id="rId47"/>
      <p:bold r:id="rId48"/>
      <p:italic r:id="rId49"/>
      <p:boldItalic r:id="rId50"/>
    </p:embeddedFont>
    <p:embeddedFont>
      <p:font typeface="Wingdings 2" panose="05020102010507070707" pitchFamily="18" charset="2"/>
      <p:regular r:id="rId51"/>
    </p:embeddedFont>
    <p:embeddedFont>
      <p:font typeface="Calibri" panose="020F0502020204030204" pitchFamily="34" charset="0"/>
      <p:regular r:id="rId52"/>
      <p:bold r:id="rId53"/>
      <p:italic r:id="rId54"/>
      <p:boldItalic r:id="rId55"/>
    </p:embeddedFont>
    <p:embeddedFont>
      <p:font typeface="Garamond" panose="02020404030301010803" pitchFamily="18" charset="0"/>
      <p:regular r:id="rId56"/>
      <p:bold r:id="rId57"/>
      <p:italic r:id="rId5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ouisiana Department of Education" initials="LDoE" lastIdx="15" clrIdx="0"/>
  <p:cmAuthor id="7" name="Julie Stephenson" initials="JS" lastIdx="13" clrIdx="7"/>
  <p:cmAuthor id="1" name="deleteme2" initials="d" lastIdx="10" clrIdx="1"/>
  <p:cmAuthor id="2" name="mhorstma" initials="mkh" lastIdx="62" clrIdx="2"/>
  <p:cmAuthor id="3" name="Chris Henderson" initials="CH" lastIdx="15" clrIdx="3"/>
  <p:cmAuthor id="4" name="Emma S. Cartwright" initials="ESC" lastIdx="4" clrIdx="4"/>
  <p:cmAuthor id="5" name="Annie Morrison" initials="AM" lastIdx="22" clrIdx="5"/>
  <p:cmAuthor id="6" name="Melissa Mainiero" initials="MM" lastIdx="31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0000FF"/>
    <a:srgbClr val="9E4C65"/>
    <a:srgbClr val="AF5D8C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39" autoAdjust="0"/>
    <p:restoredTop sz="85435" autoAdjust="0"/>
  </p:normalViewPr>
  <p:slideViewPr>
    <p:cSldViewPr>
      <p:cViewPr>
        <p:scale>
          <a:sx n="50" d="100"/>
          <a:sy n="50" d="100"/>
        </p:scale>
        <p:origin x="-1914" y="-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90" d="100"/>
          <a:sy n="90" d="100"/>
        </p:scale>
        <p:origin x="-2076" y="504"/>
      </p:cViewPr>
      <p:guideLst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font" Target="fonts/font14.fntdata"/><Relationship Id="rId63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8" Type="http://schemas.openxmlformats.org/officeDocument/2006/relationships/font" Target="fonts/font17.fntdata"/><Relationship Id="rId5" Type="http://schemas.openxmlformats.org/officeDocument/2006/relationships/slideMaster" Target="slideMasters/slideMaster5.xml"/><Relationship Id="rId61" Type="http://schemas.openxmlformats.org/officeDocument/2006/relationships/viewProps" Target="viewProps.xml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font" Target="fonts/font15.fntdata"/><Relationship Id="rId8" Type="http://schemas.openxmlformats.org/officeDocument/2006/relationships/slideMaster" Target="slideMasters/slideMaster8.xml"/><Relationship Id="rId51" Type="http://schemas.openxmlformats.org/officeDocument/2006/relationships/font" Target="fonts/font10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font" Target="fonts/font5.fntdata"/><Relationship Id="rId59" Type="http://schemas.openxmlformats.org/officeDocument/2006/relationships/commentAuthors" Target="commentAuthors.xml"/><Relationship Id="rId20" Type="http://schemas.openxmlformats.org/officeDocument/2006/relationships/slide" Target="slides/slide11.xml"/><Relationship Id="rId41" Type="http://schemas.openxmlformats.org/officeDocument/2006/relationships/handoutMaster" Target="handoutMasters/handoutMaster1.xml"/><Relationship Id="rId54" Type="http://schemas.openxmlformats.org/officeDocument/2006/relationships/font" Target="fonts/font13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font" Target="fonts/font8.fntdata"/><Relationship Id="rId57" Type="http://schemas.openxmlformats.org/officeDocument/2006/relationships/font" Target="fonts/font16.fntdata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font" Target="fonts/font3.fntdata"/><Relationship Id="rId52" Type="http://schemas.openxmlformats.org/officeDocument/2006/relationships/font" Target="fonts/font11.fntdata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E80181-85CB-4339-8A35-2F0A792E795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A908B-BC80-4E23-A60B-6694C1A1AB20}">
      <dgm:prSet phldrT="[Text]"/>
      <dgm:spPr/>
      <dgm:t>
        <a:bodyPr/>
        <a:lstStyle/>
        <a:p>
          <a:r>
            <a:rPr lang="en-US" dirty="0" smtClean="0"/>
            <a:t>Goal Setting</a:t>
          </a:r>
          <a:endParaRPr lang="en-US" dirty="0"/>
        </a:p>
      </dgm:t>
    </dgm:pt>
    <dgm:pt modelId="{D11073C5-4461-4E99-AF1C-30B4D0F3A65A}" type="parTrans" cxnId="{CEE95F0E-12F2-4547-9428-C5E67DE8853A}">
      <dgm:prSet/>
      <dgm:spPr/>
      <dgm:t>
        <a:bodyPr/>
        <a:lstStyle/>
        <a:p>
          <a:endParaRPr lang="en-US"/>
        </a:p>
      </dgm:t>
    </dgm:pt>
    <dgm:pt modelId="{776908B2-86AE-4640-A7EA-73FBA445DB37}" type="sibTrans" cxnId="{CEE95F0E-12F2-4547-9428-C5E67DE8853A}">
      <dgm:prSet/>
      <dgm:spPr/>
      <dgm:t>
        <a:bodyPr/>
        <a:lstStyle/>
        <a:p>
          <a:endParaRPr lang="en-US"/>
        </a:p>
      </dgm:t>
    </dgm:pt>
    <dgm:pt modelId="{3878878E-3348-43ED-96A1-E2804859B74B}">
      <dgm:prSet phldrT="[Text]"/>
      <dgm:spPr/>
      <dgm:t>
        <a:bodyPr/>
        <a:lstStyle/>
        <a:p>
          <a:r>
            <a:rPr lang="en-US" dirty="0" smtClean="0"/>
            <a:t>What should students know/be able to do by the end of the year?</a:t>
          </a:r>
          <a:endParaRPr lang="en-US" dirty="0"/>
        </a:p>
      </dgm:t>
    </dgm:pt>
    <dgm:pt modelId="{33F19799-8A8B-458C-A697-158E24BF2DF3}" type="parTrans" cxnId="{29660CE0-3A5F-4B10-9DAE-3CA699E7CA47}">
      <dgm:prSet/>
      <dgm:spPr/>
      <dgm:t>
        <a:bodyPr/>
        <a:lstStyle/>
        <a:p>
          <a:endParaRPr lang="en-US"/>
        </a:p>
      </dgm:t>
    </dgm:pt>
    <dgm:pt modelId="{18AD54C7-2703-4894-909A-90A91AB3DD64}" type="sibTrans" cxnId="{29660CE0-3A5F-4B10-9DAE-3CA699E7CA47}">
      <dgm:prSet/>
      <dgm:spPr/>
      <dgm:t>
        <a:bodyPr/>
        <a:lstStyle/>
        <a:p>
          <a:endParaRPr lang="en-US"/>
        </a:p>
      </dgm:t>
    </dgm:pt>
    <dgm:pt modelId="{6D44DD76-2CB5-4B8D-8FE8-C6CD2D0871E0}">
      <dgm:prSet phldrT="[Text]"/>
      <dgm:spPr/>
      <dgm:t>
        <a:bodyPr/>
        <a:lstStyle/>
        <a:p>
          <a:r>
            <a:rPr lang="en-US" dirty="0" smtClean="0"/>
            <a:t>Priority Content</a:t>
          </a:r>
          <a:endParaRPr lang="en-US" dirty="0"/>
        </a:p>
      </dgm:t>
    </dgm:pt>
    <dgm:pt modelId="{E7D2A614-DF79-4491-9041-822B0F7DD130}" type="parTrans" cxnId="{0A4B1E1C-7E7B-4239-AC96-7FD0A6649518}">
      <dgm:prSet/>
      <dgm:spPr/>
      <dgm:t>
        <a:bodyPr/>
        <a:lstStyle/>
        <a:p>
          <a:endParaRPr lang="en-US"/>
        </a:p>
      </dgm:t>
    </dgm:pt>
    <dgm:pt modelId="{762C7E04-2EB6-42C1-81A9-71EC4EB6922D}" type="sibTrans" cxnId="{0A4B1E1C-7E7B-4239-AC96-7FD0A6649518}">
      <dgm:prSet/>
      <dgm:spPr/>
      <dgm:t>
        <a:bodyPr/>
        <a:lstStyle/>
        <a:p>
          <a:endParaRPr lang="en-US"/>
        </a:p>
      </dgm:t>
    </dgm:pt>
    <dgm:pt modelId="{DEDB7AB1-D4DC-4954-A53D-B56BD198761E}">
      <dgm:prSet phldrT="[Text]"/>
      <dgm:spPr/>
      <dgm:t>
        <a:bodyPr/>
        <a:lstStyle/>
        <a:p>
          <a:r>
            <a:rPr lang="en-US" dirty="0" smtClean="0"/>
            <a:t>What do you want students to learn?</a:t>
          </a:r>
          <a:endParaRPr lang="en-US" dirty="0"/>
        </a:p>
      </dgm:t>
    </dgm:pt>
    <dgm:pt modelId="{5C634036-1215-4AB5-AEBE-5932E89C6B5C}" type="parTrans" cxnId="{DBEE3598-EDD0-433D-B707-62D26C9CBA3B}">
      <dgm:prSet/>
      <dgm:spPr/>
      <dgm:t>
        <a:bodyPr/>
        <a:lstStyle/>
        <a:p>
          <a:endParaRPr lang="en-US"/>
        </a:p>
      </dgm:t>
    </dgm:pt>
    <dgm:pt modelId="{E5FF23C6-08BF-4DB7-9A4E-EB41B66F1A23}" type="sibTrans" cxnId="{DBEE3598-EDD0-433D-B707-62D26C9CBA3B}">
      <dgm:prSet/>
      <dgm:spPr/>
      <dgm:t>
        <a:bodyPr/>
        <a:lstStyle/>
        <a:p>
          <a:endParaRPr lang="en-US"/>
        </a:p>
      </dgm:t>
    </dgm:pt>
    <dgm:pt modelId="{5606AA27-6174-4423-9967-C72CC4E38277}">
      <dgm:prSet phldrT="[Text]"/>
      <dgm:spPr/>
      <dgm:t>
        <a:bodyPr/>
        <a:lstStyle/>
        <a:p>
          <a:r>
            <a:rPr lang="en-US" dirty="0" smtClean="0"/>
            <a:t>Conceptual Understanding</a:t>
          </a:r>
          <a:endParaRPr lang="en-US" dirty="0"/>
        </a:p>
      </dgm:t>
    </dgm:pt>
    <dgm:pt modelId="{57858492-DA23-4EE3-8797-ED8EB2349AD8}" type="parTrans" cxnId="{D3FD151A-0B5D-42C4-901D-14764FDA3A84}">
      <dgm:prSet/>
      <dgm:spPr/>
      <dgm:t>
        <a:bodyPr/>
        <a:lstStyle/>
        <a:p>
          <a:endParaRPr lang="en-US"/>
        </a:p>
      </dgm:t>
    </dgm:pt>
    <dgm:pt modelId="{C990AE45-05FA-47A0-BF39-AB091331E5BE}" type="sibTrans" cxnId="{D3FD151A-0B5D-42C4-901D-14764FDA3A84}">
      <dgm:prSet/>
      <dgm:spPr/>
      <dgm:t>
        <a:bodyPr/>
        <a:lstStyle/>
        <a:p>
          <a:endParaRPr lang="en-US"/>
        </a:p>
      </dgm:t>
    </dgm:pt>
    <dgm:pt modelId="{EB9A418B-4790-4A27-B085-9C984F8CF703}">
      <dgm:prSet phldrT="[Text]"/>
      <dgm:spPr/>
      <dgm:t>
        <a:bodyPr/>
        <a:lstStyle/>
        <a:p>
          <a:r>
            <a:rPr lang="en-US" dirty="0" smtClean="0"/>
            <a:t>What evidence do I have that they’ve learned it?</a:t>
          </a:r>
          <a:endParaRPr lang="en-US" dirty="0"/>
        </a:p>
      </dgm:t>
    </dgm:pt>
    <dgm:pt modelId="{6EA1ECA0-72AC-405D-BF5D-FA87AF82BFD8}" type="parTrans" cxnId="{85F96A97-7887-4E97-A92F-088D16BDF220}">
      <dgm:prSet/>
      <dgm:spPr/>
      <dgm:t>
        <a:bodyPr/>
        <a:lstStyle/>
        <a:p>
          <a:endParaRPr lang="en-US"/>
        </a:p>
      </dgm:t>
    </dgm:pt>
    <dgm:pt modelId="{2EC6302B-55F2-41D0-A022-94AE7C8AD191}" type="sibTrans" cxnId="{85F96A97-7887-4E97-A92F-088D16BDF220}">
      <dgm:prSet/>
      <dgm:spPr/>
      <dgm:t>
        <a:bodyPr/>
        <a:lstStyle/>
        <a:p>
          <a:endParaRPr lang="en-US"/>
        </a:p>
      </dgm:t>
    </dgm:pt>
    <dgm:pt modelId="{7D4A7585-033E-4BC9-BAA7-65B6B82336C7}">
      <dgm:prSet phldrT="[Text]"/>
      <dgm:spPr/>
      <dgm:t>
        <a:bodyPr/>
        <a:lstStyle/>
        <a:p>
          <a:r>
            <a:rPr lang="en-US" dirty="0" smtClean="0"/>
            <a:t>Daily Instructional Tasks</a:t>
          </a:r>
          <a:endParaRPr lang="en-US" dirty="0"/>
        </a:p>
      </dgm:t>
    </dgm:pt>
    <dgm:pt modelId="{8FBE9148-0618-4732-9BCD-A191094459E0}" type="parTrans" cxnId="{6AC92C04-BDB6-4A54-AB03-7CE100C9F463}">
      <dgm:prSet/>
      <dgm:spPr/>
      <dgm:t>
        <a:bodyPr/>
        <a:lstStyle/>
        <a:p>
          <a:endParaRPr lang="en-US"/>
        </a:p>
      </dgm:t>
    </dgm:pt>
    <dgm:pt modelId="{C498C755-ACE9-4467-9DBA-79CF783FA65F}" type="sibTrans" cxnId="{6AC92C04-BDB6-4A54-AB03-7CE100C9F463}">
      <dgm:prSet/>
      <dgm:spPr/>
      <dgm:t>
        <a:bodyPr/>
        <a:lstStyle/>
        <a:p>
          <a:endParaRPr lang="en-US"/>
        </a:p>
      </dgm:t>
    </dgm:pt>
    <dgm:pt modelId="{FD1CA569-231F-42D7-A5E3-3D90632CBABE}">
      <dgm:prSet phldrT="[Text]"/>
      <dgm:spPr/>
      <dgm:t>
        <a:bodyPr/>
        <a:lstStyle/>
        <a:p>
          <a:r>
            <a:rPr lang="en-US" dirty="0" smtClean="0"/>
            <a:t>How can I help them learn it?</a:t>
          </a:r>
          <a:endParaRPr lang="en-US" dirty="0"/>
        </a:p>
      </dgm:t>
    </dgm:pt>
    <dgm:pt modelId="{B47E2E71-9332-4CDF-A0E6-01294AE6160A}" type="parTrans" cxnId="{786A47CF-B1EC-4CDC-94E0-2B060A2974A4}">
      <dgm:prSet/>
      <dgm:spPr/>
      <dgm:t>
        <a:bodyPr/>
        <a:lstStyle/>
        <a:p>
          <a:endParaRPr lang="en-US"/>
        </a:p>
      </dgm:t>
    </dgm:pt>
    <dgm:pt modelId="{3E12E894-FD58-49AE-BC6F-DBBA1921601C}" type="sibTrans" cxnId="{786A47CF-B1EC-4CDC-94E0-2B060A2974A4}">
      <dgm:prSet/>
      <dgm:spPr/>
      <dgm:t>
        <a:bodyPr/>
        <a:lstStyle/>
        <a:p>
          <a:endParaRPr lang="en-US"/>
        </a:p>
      </dgm:t>
    </dgm:pt>
    <dgm:pt modelId="{B0966590-FE83-4B23-8A0A-A0EDD4265A25}">
      <dgm:prSet phldrT="[Text]"/>
      <dgm:spPr/>
      <dgm:t>
        <a:bodyPr/>
        <a:lstStyle/>
        <a:p>
          <a:r>
            <a:rPr lang="en-US" dirty="0" smtClean="0"/>
            <a:t>Master math concepts of priority, on grade level standards (not just procedures) </a:t>
          </a:r>
          <a:endParaRPr lang="en-US" dirty="0"/>
        </a:p>
      </dgm:t>
    </dgm:pt>
    <dgm:pt modelId="{8106EBDE-A135-4277-9D06-7AF3BB4A4B35}" type="parTrans" cxnId="{8F8DC223-AB7A-44B9-9B76-5063FCDAF574}">
      <dgm:prSet/>
      <dgm:spPr/>
      <dgm:t>
        <a:bodyPr/>
        <a:lstStyle/>
        <a:p>
          <a:endParaRPr lang="en-US"/>
        </a:p>
      </dgm:t>
    </dgm:pt>
    <dgm:pt modelId="{3C02ED47-DB31-452A-9DD6-2544A58D4610}" type="sibTrans" cxnId="{8F8DC223-AB7A-44B9-9B76-5063FCDAF574}">
      <dgm:prSet/>
      <dgm:spPr/>
      <dgm:t>
        <a:bodyPr/>
        <a:lstStyle/>
        <a:p>
          <a:endParaRPr lang="en-US"/>
        </a:p>
      </dgm:t>
    </dgm:pt>
    <dgm:pt modelId="{CD7E1B27-A30E-48D6-AFB9-9667917FD9AA}">
      <dgm:prSet phldrT="[Text]"/>
      <dgm:spPr/>
      <dgm:t>
        <a:bodyPr/>
        <a:lstStyle/>
        <a:p>
          <a:r>
            <a:rPr lang="en-US" dirty="0" smtClean="0"/>
            <a:t>Priority content by grade level</a:t>
          </a:r>
          <a:endParaRPr lang="en-US" dirty="0"/>
        </a:p>
      </dgm:t>
    </dgm:pt>
    <dgm:pt modelId="{0418E0A6-7784-4B48-AB78-D98AC7C409B6}" type="parTrans" cxnId="{9E4F3BD8-9083-4DF2-B8AC-131FDA65DCDB}">
      <dgm:prSet/>
      <dgm:spPr/>
      <dgm:t>
        <a:bodyPr/>
        <a:lstStyle/>
        <a:p>
          <a:endParaRPr lang="en-US"/>
        </a:p>
      </dgm:t>
    </dgm:pt>
    <dgm:pt modelId="{EECD4370-B4DF-4328-AEDC-65D074845CD1}" type="sibTrans" cxnId="{9E4F3BD8-9083-4DF2-B8AC-131FDA65DCDB}">
      <dgm:prSet/>
      <dgm:spPr/>
      <dgm:t>
        <a:bodyPr/>
        <a:lstStyle/>
        <a:p>
          <a:endParaRPr lang="en-US"/>
        </a:p>
      </dgm:t>
    </dgm:pt>
    <dgm:pt modelId="{48928D58-EE23-4C6D-9F53-EFF4B014A4DA}">
      <dgm:prSet phldrT="[Text]"/>
      <dgm:spPr/>
      <dgm:t>
        <a:bodyPr/>
        <a:lstStyle/>
        <a:p>
          <a:r>
            <a:rPr lang="en-US" dirty="0" smtClean="0"/>
            <a:t>Grade level fluencies</a:t>
          </a:r>
          <a:endParaRPr lang="en-US" dirty="0"/>
        </a:p>
      </dgm:t>
    </dgm:pt>
    <dgm:pt modelId="{CEC2FC6C-DEE6-42B9-B1CD-8A4DC5EDF904}" type="parTrans" cxnId="{1DAEDA0B-9F83-4475-9055-8111DDFCFA66}">
      <dgm:prSet/>
      <dgm:spPr/>
      <dgm:t>
        <a:bodyPr/>
        <a:lstStyle/>
        <a:p>
          <a:endParaRPr lang="en-US"/>
        </a:p>
      </dgm:t>
    </dgm:pt>
    <dgm:pt modelId="{CDAAED22-9348-44FB-9549-F18A3CC4E411}" type="sibTrans" cxnId="{1DAEDA0B-9F83-4475-9055-8111DDFCFA66}">
      <dgm:prSet/>
      <dgm:spPr/>
      <dgm:t>
        <a:bodyPr/>
        <a:lstStyle/>
        <a:p>
          <a:endParaRPr lang="en-US"/>
        </a:p>
      </dgm:t>
    </dgm:pt>
    <dgm:pt modelId="{90546817-2CFC-491A-8B5A-58203B61A8D2}">
      <dgm:prSet phldrT="[Text]"/>
      <dgm:spPr/>
      <dgm:t>
        <a:bodyPr/>
        <a:lstStyle/>
        <a:p>
          <a:r>
            <a:rPr lang="en-US" dirty="0" smtClean="0"/>
            <a:t>Use of math practices to master concepts</a:t>
          </a:r>
          <a:endParaRPr lang="en-US" dirty="0"/>
        </a:p>
      </dgm:t>
    </dgm:pt>
    <dgm:pt modelId="{158E7AF1-A52B-446A-BC4C-40A88C5F4336}" type="parTrans" cxnId="{78D054C2-FDA8-42C2-9852-92164FB4C4C9}">
      <dgm:prSet/>
      <dgm:spPr/>
      <dgm:t>
        <a:bodyPr/>
        <a:lstStyle/>
        <a:p>
          <a:endParaRPr lang="en-US"/>
        </a:p>
      </dgm:t>
    </dgm:pt>
    <dgm:pt modelId="{996D7554-1A05-430E-9CAE-016E802877E1}" type="sibTrans" cxnId="{78D054C2-FDA8-42C2-9852-92164FB4C4C9}">
      <dgm:prSet/>
      <dgm:spPr/>
      <dgm:t>
        <a:bodyPr/>
        <a:lstStyle/>
        <a:p>
          <a:endParaRPr lang="en-US"/>
        </a:p>
      </dgm:t>
    </dgm:pt>
    <dgm:pt modelId="{AFA9F379-F466-470C-B66D-1EEDEA90CBC0}">
      <dgm:prSet phldrT="[Text]"/>
      <dgm:spPr/>
      <dgm:t>
        <a:bodyPr/>
        <a:lstStyle/>
        <a:p>
          <a:r>
            <a:rPr lang="en-US" dirty="0" smtClean="0"/>
            <a:t>Plan, instruct and assess using  tasks that build conceptual understanding of priority standards</a:t>
          </a:r>
          <a:endParaRPr lang="en-US" dirty="0"/>
        </a:p>
      </dgm:t>
    </dgm:pt>
    <dgm:pt modelId="{42D092D9-6C56-49DF-BE68-DBA69D5D0E7B}" type="parTrans" cxnId="{979434C4-8F07-4661-A277-8006B41E4D4D}">
      <dgm:prSet/>
      <dgm:spPr/>
      <dgm:t>
        <a:bodyPr/>
        <a:lstStyle/>
        <a:p>
          <a:endParaRPr lang="en-US"/>
        </a:p>
      </dgm:t>
    </dgm:pt>
    <dgm:pt modelId="{3B7C6B09-526B-4738-BBA3-C52863590630}" type="sibTrans" cxnId="{979434C4-8F07-4661-A277-8006B41E4D4D}">
      <dgm:prSet/>
      <dgm:spPr/>
      <dgm:t>
        <a:bodyPr/>
        <a:lstStyle/>
        <a:p>
          <a:endParaRPr lang="en-US"/>
        </a:p>
      </dgm:t>
    </dgm:pt>
    <dgm:pt modelId="{DF1DAE4C-E05E-412D-82E0-3641C2AC25ED}">
      <dgm:prSet/>
      <dgm:spPr/>
      <dgm:t>
        <a:bodyPr/>
        <a:lstStyle/>
        <a:p>
          <a:r>
            <a:rPr lang="en-US" dirty="0" smtClean="0"/>
            <a:t>Master targeted remedial content that allows practice with a faster focus of on grade level content</a:t>
          </a:r>
          <a:endParaRPr lang="en-US" dirty="0"/>
        </a:p>
      </dgm:t>
    </dgm:pt>
    <dgm:pt modelId="{F3C97CEF-A66A-446D-ADFB-E9F4C43F0C76}" type="parTrans" cxnId="{5E3F6C2A-856D-4CE6-83AB-4710CD89649C}">
      <dgm:prSet/>
      <dgm:spPr/>
      <dgm:t>
        <a:bodyPr/>
        <a:lstStyle/>
        <a:p>
          <a:endParaRPr lang="en-US"/>
        </a:p>
      </dgm:t>
    </dgm:pt>
    <dgm:pt modelId="{45F5331A-6634-4FE1-9AA5-CDA2A01D4B67}" type="sibTrans" cxnId="{5E3F6C2A-856D-4CE6-83AB-4710CD89649C}">
      <dgm:prSet/>
      <dgm:spPr/>
      <dgm:t>
        <a:bodyPr/>
        <a:lstStyle/>
        <a:p>
          <a:endParaRPr lang="en-US"/>
        </a:p>
      </dgm:t>
    </dgm:pt>
    <dgm:pt modelId="{F592FC4A-B9DC-43C6-8255-7DD515CC8EA8}">
      <dgm:prSet/>
      <dgm:spPr/>
      <dgm:t>
        <a:bodyPr/>
        <a:lstStyle/>
        <a:p>
          <a:pPr rtl="0"/>
          <a:r>
            <a:rPr lang="en-US" dirty="0" smtClean="0"/>
            <a:t>Plan, instruct and assess using  tasks  that require fluency and use of math practices to master concepts</a:t>
          </a:r>
        </a:p>
      </dgm:t>
    </dgm:pt>
    <dgm:pt modelId="{EB007377-1EE2-4A8F-A4CF-4D191A37401B}" type="parTrans" cxnId="{BD3D44DE-5D5F-4A64-B23C-9A41CBB01B0C}">
      <dgm:prSet/>
      <dgm:spPr/>
      <dgm:t>
        <a:bodyPr/>
        <a:lstStyle/>
        <a:p>
          <a:endParaRPr lang="en-US"/>
        </a:p>
      </dgm:t>
    </dgm:pt>
    <dgm:pt modelId="{FDC494B9-EC32-4D3E-8E85-39F197693BED}" type="sibTrans" cxnId="{BD3D44DE-5D5F-4A64-B23C-9A41CBB01B0C}">
      <dgm:prSet/>
      <dgm:spPr/>
      <dgm:t>
        <a:bodyPr/>
        <a:lstStyle/>
        <a:p>
          <a:endParaRPr lang="en-US"/>
        </a:p>
      </dgm:t>
    </dgm:pt>
    <dgm:pt modelId="{D2184465-B3B2-4DCD-890A-EBFF185F9A25}">
      <dgm:prSet/>
      <dgm:spPr/>
      <dgm:t>
        <a:bodyPr/>
        <a:lstStyle/>
        <a:p>
          <a:pPr rtl="0"/>
          <a:r>
            <a:rPr lang="en-US" dirty="0" smtClean="0"/>
            <a:t>Plan, instruct and assess using  just enough remediation to help students practice on grade level content as quickly as possible</a:t>
          </a:r>
        </a:p>
      </dgm:t>
    </dgm:pt>
    <dgm:pt modelId="{6E1CAC10-AE31-4EA4-948E-F00819331CF6}" type="parTrans" cxnId="{C3931C4D-F1FF-4860-BC3B-9460F4FEF3C5}">
      <dgm:prSet/>
      <dgm:spPr/>
      <dgm:t>
        <a:bodyPr/>
        <a:lstStyle/>
        <a:p>
          <a:endParaRPr lang="en-US"/>
        </a:p>
      </dgm:t>
    </dgm:pt>
    <dgm:pt modelId="{82CE44F1-EBCF-431F-9FF8-7888D49D66B7}" type="sibTrans" cxnId="{C3931C4D-F1FF-4860-BC3B-9460F4FEF3C5}">
      <dgm:prSet/>
      <dgm:spPr/>
      <dgm:t>
        <a:bodyPr/>
        <a:lstStyle/>
        <a:p>
          <a:endParaRPr lang="en-US"/>
        </a:p>
      </dgm:t>
    </dgm:pt>
    <dgm:pt modelId="{F3E2CBBA-3D02-4D9F-B333-F0B7073DC0E1}" type="pres">
      <dgm:prSet presAssocID="{27E80181-85CB-4339-8A35-2F0A792E795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0E54CF-9E22-433D-A084-74E8830DB5C8}" type="pres">
      <dgm:prSet presAssocID="{A04A908B-BC80-4E23-A60B-6694C1A1AB2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49941A-1DF3-48BB-AA3C-5A705DC45F46}" type="pres">
      <dgm:prSet presAssocID="{A04A908B-BC80-4E23-A60B-6694C1A1AB20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F1C71C-7B35-4538-B5F9-8E5D0F891B88}" type="pres">
      <dgm:prSet presAssocID="{6D44DD76-2CB5-4B8D-8FE8-C6CD2D0871E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1FD8F-5BD2-4C45-A654-A743D954542E}" type="pres">
      <dgm:prSet presAssocID="{6D44DD76-2CB5-4B8D-8FE8-C6CD2D0871E0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C05F64-F14B-4B82-8023-BFBCE71D525E}" type="pres">
      <dgm:prSet presAssocID="{5606AA27-6174-4423-9967-C72CC4E3827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01511D-6182-4161-966B-2177B3CCEDF7}" type="pres">
      <dgm:prSet presAssocID="{5606AA27-6174-4423-9967-C72CC4E38277}" presName="childText" presStyleLbl="revTx" presStyleIdx="2" presStyleCnt="4" custLinFactNeighborY="65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2DB273-0403-4B0D-9F4D-4631D37A18BD}" type="pres">
      <dgm:prSet presAssocID="{7D4A7585-033E-4BC9-BAA7-65B6B82336C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18BB3B-0DB3-4C2D-BCB1-FB1B805468A0}" type="pres">
      <dgm:prSet presAssocID="{7D4A7585-033E-4BC9-BAA7-65B6B82336C7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5F96A97-7887-4E97-A92F-088D16BDF220}" srcId="{5606AA27-6174-4423-9967-C72CC4E38277}" destId="{EB9A418B-4790-4A27-B085-9C984F8CF703}" srcOrd="0" destOrd="0" parTransId="{6EA1ECA0-72AC-405D-BF5D-FA87AF82BFD8}" sibTransId="{2EC6302B-55F2-41D0-A022-94AE7C8AD191}"/>
    <dgm:cxn modelId="{2A3CF61E-70CC-4A88-AC47-CC24DAA988E8}" type="presOf" srcId="{F592FC4A-B9DC-43C6-8255-7DD515CC8EA8}" destId="{A118BB3B-0DB3-4C2D-BCB1-FB1B805468A0}" srcOrd="0" destOrd="2" presId="urn:microsoft.com/office/officeart/2005/8/layout/vList2"/>
    <dgm:cxn modelId="{6AC92C04-BDB6-4A54-AB03-7CE100C9F463}" srcId="{27E80181-85CB-4339-8A35-2F0A792E7958}" destId="{7D4A7585-033E-4BC9-BAA7-65B6B82336C7}" srcOrd="3" destOrd="0" parTransId="{8FBE9148-0618-4732-9BCD-A191094459E0}" sibTransId="{C498C755-ACE9-4467-9DBA-79CF783FA65F}"/>
    <dgm:cxn modelId="{786A47CF-B1EC-4CDC-94E0-2B060A2974A4}" srcId="{7D4A7585-033E-4BC9-BAA7-65B6B82336C7}" destId="{FD1CA569-231F-42D7-A5E3-3D90632CBABE}" srcOrd="0" destOrd="0" parTransId="{B47E2E71-9332-4CDF-A0E6-01294AE6160A}" sibTransId="{3E12E894-FD58-49AE-BC6F-DBBA1921601C}"/>
    <dgm:cxn modelId="{DD425123-ADC6-4AA7-986B-039024D2AD7A}" type="presOf" srcId="{7D4A7585-033E-4BC9-BAA7-65B6B82336C7}" destId="{F22DB273-0403-4B0D-9F4D-4631D37A18BD}" srcOrd="0" destOrd="0" presId="urn:microsoft.com/office/officeart/2005/8/layout/vList2"/>
    <dgm:cxn modelId="{DB7ADDA5-C2F7-44BB-B162-3E4E1CB6BDD8}" type="presOf" srcId="{DF1DAE4C-E05E-412D-82E0-3641C2AC25ED}" destId="{E449941A-1DF3-48BB-AA3C-5A705DC45F46}" srcOrd="0" destOrd="2" presId="urn:microsoft.com/office/officeart/2005/8/layout/vList2"/>
    <dgm:cxn modelId="{07F917E8-A9E6-4E75-B5E3-478822F1D385}" type="presOf" srcId="{CD7E1B27-A30E-48D6-AFB9-9667917FD9AA}" destId="{26E1FD8F-5BD2-4C45-A654-A743D954542E}" srcOrd="0" destOrd="1" presId="urn:microsoft.com/office/officeart/2005/8/layout/vList2"/>
    <dgm:cxn modelId="{9E4F3BD8-9083-4DF2-B8AC-131FDA65DCDB}" srcId="{DEDB7AB1-D4DC-4954-A53D-B56BD198761E}" destId="{CD7E1B27-A30E-48D6-AFB9-9667917FD9AA}" srcOrd="0" destOrd="0" parTransId="{0418E0A6-7784-4B48-AB78-D98AC7C409B6}" sibTransId="{EECD4370-B4DF-4328-AEDC-65D074845CD1}"/>
    <dgm:cxn modelId="{88CFF5F4-4A21-4CFC-89BA-799C014429FD}" type="presOf" srcId="{48928D58-EE23-4C6D-9F53-EFF4B014A4DA}" destId="{26E1FD8F-5BD2-4C45-A654-A743D954542E}" srcOrd="0" destOrd="2" presId="urn:microsoft.com/office/officeart/2005/8/layout/vList2"/>
    <dgm:cxn modelId="{4FC812B4-F44F-4564-866C-9DA5EFCC859B}" type="presOf" srcId="{EB9A418B-4790-4A27-B085-9C984F8CF703}" destId="{1401511D-6182-4161-966B-2177B3CCEDF7}" srcOrd="0" destOrd="0" presId="urn:microsoft.com/office/officeart/2005/8/layout/vList2"/>
    <dgm:cxn modelId="{FC9A6393-A8F9-454F-96CF-B15686BAB880}" type="presOf" srcId="{FD1CA569-231F-42D7-A5E3-3D90632CBABE}" destId="{A118BB3B-0DB3-4C2D-BCB1-FB1B805468A0}" srcOrd="0" destOrd="0" presId="urn:microsoft.com/office/officeart/2005/8/layout/vList2"/>
    <dgm:cxn modelId="{CEE95F0E-12F2-4547-9428-C5E67DE8853A}" srcId="{27E80181-85CB-4339-8A35-2F0A792E7958}" destId="{A04A908B-BC80-4E23-A60B-6694C1A1AB20}" srcOrd="0" destOrd="0" parTransId="{D11073C5-4461-4E99-AF1C-30B4D0F3A65A}" sibTransId="{776908B2-86AE-4640-A7EA-73FBA445DB37}"/>
    <dgm:cxn modelId="{8F8DC223-AB7A-44B9-9B76-5063FCDAF574}" srcId="{3878878E-3348-43ED-96A1-E2804859B74B}" destId="{B0966590-FE83-4B23-8A0A-A0EDD4265A25}" srcOrd="0" destOrd="0" parTransId="{8106EBDE-A135-4277-9D06-7AF3BB4A4B35}" sibTransId="{3C02ED47-DB31-452A-9DD6-2544A58D4610}"/>
    <dgm:cxn modelId="{F5DDE806-079C-4392-B4EA-6DCF2D62207C}" type="presOf" srcId="{6D44DD76-2CB5-4B8D-8FE8-C6CD2D0871E0}" destId="{A1F1C71C-7B35-4538-B5F9-8E5D0F891B88}" srcOrd="0" destOrd="0" presId="urn:microsoft.com/office/officeart/2005/8/layout/vList2"/>
    <dgm:cxn modelId="{20E0FDB5-A7FA-4955-A020-11DAB732C802}" type="presOf" srcId="{3878878E-3348-43ED-96A1-E2804859B74B}" destId="{E449941A-1DF3-48BB-AA3C-5A705DC45F46}" srcOrd="0" destOrd="0" presId="urn:microsoft.com/office/officeart/2005/8/layout/vList2"/>
    <dgm:cxn modelId="{5E3F6C2A-856D-4CE6-83AB-4710CD89649C}" srcId="{3878878E-3348-43ED-96A1-E2804859B74B}" destId="{DF1DAE4C-E05E-412D-82E0-3641C2AC25ED}" srcOrd="1" destOrd="0" parTransId="{F3C97CEF-A66A-446D-ADFB-E9F4C43F0C76}" sibTransId="{45F5331A-6634-4FE1-9AA5-CDA2A01D4B67}"/>
    <dgm:cxn modelId="{0A4B1E1C-7E7B-4239-AC96-7FD0A6649518}" srcId="{27E80181-85CB-4339-8A35-2F0A792E7958}" destId="{6D44DD76-2CB5-4B8D-8FE8-C6CD2D0871E0}" srcOrd="1" destOrd="0" parTransId="{E7D2A614-DF79-4491-9041-822B0F7DD130}" sibTransId="{762C7E04-2EB6-42C1-81A9-71EC4EB6922D}"/>
    <dgm:cxn modelId="{1E4A9935-43D8-48FD-BEBF-F9DF893519C2}" type="presOf" srcId="{B0966590-FE83-4B23-8A0A-A0EDD4265A25}" destId="{E449941A-1DF3-48BB-AA3C-5A705DC45F46}" srcOrd="0" destOrd="1" presId="urn:microsoft.com/office/officeart/2005/8/layout/vList2"/>
    <dgm:cxn modelId="{F6FBDC05-5C0B-4194-94F5-720ACE2FBD03}" type="presOf" srcId="{D2184465-B3B2-4DCD-890A-EBFF185F9A25}" destId="{A118BB3B-0DB3-4C2D-BCB1-FB1B805468A0}" srcOrd="0" destOrd="3" presId="urn:microsoft.com/office/officeart/2005/8/layout/vList2"/>
    <dgm:cxn modelId="{DBEE3598-EDD0-433D-B707-62D26C9CBA3B}" srcId="{6D44DD76-2CB5-4B8D-8FE8-C6CD2D0871E0}" destId="{DEDB7AB1-D4DC-4954-A53D-B56BD198761E}" srcOrd="0" destOrd="0" parTransId="{5C634036-1215-4AB5-AEBE-5932E89C6B5C}" sibTransId="{E5FF23C6-08BF-4DB7-9A4E-EB41B66F1A23}"/>
    <dgm:cxn modelId="{BD3D44DE-5D5F-4A64-B23C-9A41CBB01B0C}" srcId="{FD1CA569-231F-42D7-A5E3-3D90632CBABE}" destId="{F592FC4A-B9DC-43C6-8255-7DD515CC8EA8}" srcOrd="1" destOrd="0" parTransId="{EB007377-1EE2-4A8F-A4CF-4D191A37401B}" sibTransId="{FDC494B9-EC32-4D3E-8E85-39F197693BED}"/>
    <dgm:cxn modelId="{29660CE0-3A5F-4B10-9DAE-3CA699E7CA47}" srcId="{A04A908B-BC80-4E23-A60B-6694C1A1AB20}" destId="{3878878E-3348-43ED-96A1-E2804859B74B}" srcOrd="0" destOrd="0" parTransId="{33F19799-8A8B-458C-A697-158E24BF2DF3}" sibTransId="{18AD54C7-2703-4894-909A-90A91AB3DD64}"/>
    <dgm:cxn modelId="{B10D8DA6-C5BB-47DC-8F75-F97AB5BF0C5D}" type="presOf" srcId="{AFA9F379-F466-470C-B66D-1EEDEA90CBC0}" destId="{A118BB3B-0DB3-4C2D-BCB1-FB1B805468A0}" srcOrd="0" destOrd="1" presId="urn:microsoft.com/office/officeart/2005/8/layout/vList2"/>
    <dgm:cxn modelId="{56216A3F-4804-4FE7-95B0-77C0AC0DFDB7}" type="presOf" srcId="{27E80181-85CB-4339-8A35-2F0A792E7958}" destId="{F3E2CBBA-3D02-4D9F-B333-F0B7073DC0E1}" srcOrd="0" destOrd="0" presId="urn:microsoft.com/office/officeart/2005/8/layout/vList2"/>
    <dgm:cxn modelId="{78D054C2-FDA8-42C2-9852-92164FB4C4C9}" srcId="{EB9A418B-4790-4A27-B085-9C984F8CF703}" destId="{90546817-2CFC-491A-8B5A-58203B61A8D2}" srcOrd="0" destOrd="0" parTransId="{158E7AF1-A52B-446A-BC4C-40A88C5F4336}" sibTransId="{996D7554-1A05-430E-9CAE-016E802877E1}"/>
    <dgm:cxn modelId="{81B952E5-F9CA-4D38-8A3A-EF4847F8F9BA}" type="presOf" srcId="{A04A908B-BC80-4E23-A60B-6694C1A1AB20}" destId="{D80E54CF-9E22-433D-A084-74E8830DB5C8}" srcOrd="0" destOrd="0" presId="urn:microsoft.com/office/officeart/2005/8/layout/vList2"/>
    <dgm:cxn modelId="{91431ACB-FFD5-44A7-8F12-5B49F902A657}" type="presOf" srcId="{DEDB7AB1-D4DC-4954-A53D-B56BD198761E}" destId="{26E1FD8F-5BD2-4C45-A654-A743D954542E}" srcOrd="0" destOrd="0" presId="urn:microsoft.com/office/officeart/2005/8/layout/vList2"/>
    <dgm:cxn modelId="{979434C4-8F07-4661-A277-8006B41E4D4D}" srcId="{FD1CA569-231F-42D7-A5E3-3D90632CBABE}" destId="{AFA9F379-F466-470C-B66D-1EEDEA90CBC0}" srcOrd="0" destOrd="0" parTransId="{42D092D9-6C56-49DF-BE68-DBA69D5D0E7B}" sibTransId="{3B7C6B09-526B-4738-BBA3-C52863590630}"/>
    <dgm:cxn modelId="{C3931C4D-F1FF-4860-BC3B-9460F4FEF3C5}" srcId="{FD1CA569-231F-42D7-A5E3-3D90632CBABE}" destId="{D2184465-B3B2-4DCD-890A-EBFF185F9A25}" srcOrd="2" destOrd="0" parTransId="{6E1CAC10-AE31-4EA4-948E-F00819331CF6}" sibTransId="{82CE44F1-EBCF-431F-9FF8-7888D49D66B7}"/>
    <dgm:cxn modelId="{D3FD151A-0B5D-42C4-901D-14764FDA3A84}" srcId="{27E80181-85CB-4339-8A35-2F0A792E7958}" destId="{5606AA27-6174-4423-9967-C72CC4E38277}" srcOrd="2" destOrd="0" parTransId="{57858492-DA23-4EE3-8797-ED8EB2349AD8}" sibTransId="{C990AE45-05FA-47A0-BF39-AB091331E5BE}"/>
    <dgm:cxn modelId="{1DAEDA0B-9F83-4475-9055-8111DDFCFA66}" srcId="{DEDB7AB1-D4DC-4954-A53D-B56BD198761E}" destId="{48928D58-EE23-4C6D-9F53-EFF4B014A4DA}" srcOrd="1" destOrd="0" parTransId="{CEC2FC6C-DEE6-42B9-B1CD-8A4DC5EDF904}" sibTransId="{CDAAED22-9348-44FB-9549-F18A3CC4E411}"/>
    <dgm:cxn modelId="{F4BA0332-8328-4FA9-95BE-BEB16BD14FBA}" type="presOf" srcId="{5606AA27-6174-4423-9967-C72CC4E38277}" destId="{19C05F64-F14B-4B82-8023-BFBCE71D525E}" srcOrd="0" destOrd="0" presId="urn:microsoft.com/office/officeart/2005/8/layout/vList2"/>
    <dgm:cxn modelId="{57129511-2B8A-4171-9239-085EF32D8B8B}" type="presOf" srcId="{90546817-2CFC-491A-8B5A-58203B61A8D2}" destId="{1401511D-6182-4161-966B-2177B3CCEDF7}" srcOrd="0" destOrd="1" presId="urn:microsoft.com/office/officeart/2005/8/layout/vList2"/>
    <dgm:cxn modelId="{9101752A-A018-4247-8388-239F1C68F258}" type="presParOf" srcId="{F3E2CBBA-3D02-4D9F-B333-F0B7073DC0E1}" destId="{D80E54CF-9E22-433D-A084-74E8830DB5C8}" srcOrd="0" destOrd="0" presId="urn:microsoft.com/office/officeart/2005/8/layout/vList2"/>
    <dgm:cxn modelId="{BCF1731D-4BB9-48B0-A920-EC7848FE2BA1}" type="presParOf" srcId="{F3E2CBBA-3D02-4D9F-B333-F0B7073DC0E1}" destId="{E449941A-1DF3-48BB-AA3C-5A705DC45F46}" srcOrd="1" destOrd="0" presId="urn:microsoft.com/office/officeart/2005/8/layout/vList2"/>
    <dgm:cxn modelId="{A76929D6-5AF0-4EBC-9B15-229702636595}" type="presParOf" srcId="{F3E2CBBA-3D02-4D9F-B333-F0B7073DC0E1}" destId="{A1F1C71C-7B35-4538-B5F9-8E5D0F891B88}" srcOrd="2" destOrd="0" presId="urn:microsoft.com/office/officeart/2005/8/layout/vList2"/>
    <dgm:cxn modelId="{969A04C6-83EE-4978-86E0-29E0331B0748}" type="presParOf" srcId="{F3E2CBBA-3D02-4D9F-B333-F0B7073DC0E1}" destId="{26E1FD8F-5BD2-4C45-A654-A743D954542E}" srcOrd="3" destOrd="0" presId="urn:microsoft.com/office/officeart/2005/8/layout/vList2"/>
    <dgm:cxn modelId="{50759659-4D7F-498A-B3BA-E2922C8689AA}" type="presParOf" srcId="{F3E2CBBA-3D02-4D9F-B333-F0B7073DC0E1}" destId="{19C05F64-F14B-4B82-8023-BFBCE71D525E}" srcOrd="4" destOrd="0" presId="urn:microsoft.com/office/officeart/2005/8/layout/vList2"/>
    <dgm:cxn modelId="{48067D3E-0C09-44F8-85C2-F55824A7F227}" type="presParOf" srcId="{F3E2CBBA-3D02-4D9F-B333-F0B7073DC0E1}" destId="{1401511D-6182-4161-966B-2177B3CCEDF7}" srcOrd="5" destOrd="0" presId="urn:microsoft.com/office/officeart/2005/8/layout/vList2"/>
    <dgm:cxn modelId="{5D38EA61-ECB1-4164-A54E-FEDE522E9C5F}" type="presParOf" srcId="{F3E2CBBA-3D02-4D9F-B333-F0B7073DC0E1}" destId="{F22DB273-0403-4B0D-9F4D-4631D37A18BD}" srcOrd="6" destOrd="0" presId="urn:microsoft.com/office/officeart/2005/8/layout/vList2"/>
    <dgm:cxn modelId="{C7E18BF2-4C7C-4135-9765-7B74043A9A19}" type="presParOf" srcId="{F3E2CBBA-3D02-4D9F-B333-F0B7073DC0E1}" destId="{A118BB3B-0DB3-4C2D-BCB1-FB1B805468A0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E80181-85CB-4339-8A35-2F0A792E7958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A04A908B-BC80-4E23-A60B-6694C1A1AB20}">
      <dgm:prSet phldrT="[Text]" custT="1"/>
      <dgm:spPr/>
      <dgm:t>
        <a:bodyPr/>
        <a:lstStyle/>
        <a:p>
          <a:r>
            <a:rPr lang="en-US" sz="2400" b="1" dirty="0" smtClean="0"/>
            <a:t>Step 1: What should students know and be able to do? </a:t>
          </a:r>
        </a:p>
        <a:p>
          <a:r>
            <a:rPr lang="en-US" sz="2400" b="1" dirty="0" smtClean="0"/>
            <a:t>              How will I measure success?</a:t>
          </a:r>
          <a:endParaRPr lang="en-US" sz="2400" b="1" dirty="0"/>
        </a:p>
      </dgm:t>
    </dgm:pt>
    <dgm:pt modelId="{D11073C5-4461-4E99-AF1C-30B4D0F3A65A}" type="parTrans" cxnId="{CEE95F0E-12F2-4547-9428-C5E67DE8853A}">
      <dgm:prSet/>
      <dgm:spPr/>
      <dgm:t>
        <a:bodyPr/>
        <a:lstStyle/>
        <a:p>
          <a:endParaRPr lang="en-US"/>
        </a:p>
      </dgm:t>
    </dgm:pt>
    <dgm:pt modelId="{776908B2-86AE-4640-A7EA-73FBA445DB37}" type="sibTrans" cxnId="{CEE95F0E-12F2-4547-9428-C5E67DE8853A}">
      <dgm:prSet/>
      <dgm:spPr/>
      <dgm:t>
        <a:bodyPr/>
        <a:lstStyle/>
        <a:p>
          <a:endParaRPr lang="en-US"/>
        </a:p>
      </dgm:t>
    </dgm:pt>
    <dgm:pt modelId="{6D44DD76-2CB5-4B8D-8FE8-C6CD2D0871E0}">
      <dgm:prSet phldrT="[Text]" custT="1"/>
      <dgm:spPr/>
      <dgm:t>
        <a:bodyPr/>
        <a:lstStyle/>
        <a:p>
          <a:r>
            <a:rPr lang="en-US" sz="2400" b="1" dirty="0" smtClean="0"/>
            <a:t>Step 2: What do students know and what are they able to do now?</a:t>
          </a:r>
          <a:endParaRPr lang="en-US" sz="2400" b="1" dirty="0"/>
        </a:p>
      </dgm:t>
    </dgm:pt>
    <dgm:pt modelId="{E7D2A614-DF79-4491-9041-822B0F7DD130}" type="parTrans" cxnId="{0A4B1E1C-7E7B-4239-AC96-7FD0A6649518}">
      <dgm:prSet/>
      <dgm:spPr/>
      <dgm:t>
        <a:bodyPr/>
        <a:lstStyle/>
        <a:p>
          <a:endParaRPr lang="en-US"/>
        </a:p>
      </dgm:t>
    </dgm:pt>
    <dgm:pt modelId="{762C7E04-2EB6-42C1-81A9-71EC4EB6922D}" type="sibTrans" cxnId="{0A4B1E1C-7E7B-4239-AC96-7FD0A6649518}">
      <dgm:prSet/>
      <dgm:spPr/>
      <dgm:t>
        <a:bodyPr/>
        <a:lstStyle/>
        <a:p>
          <a:endParaRPr lang="en-US"/>
        </a:p>
      </dgm:t>
    </dgm:pt>
    <dgm:pt modelId="{5606AA27-6174-4423-9967-C72CC4E38277}">
      <dgm:prSet phldrT="[Text]" custT="1"/>
      <dgm:spPr/>
      <dgm:t>
        <a:bodyPr/>
        <a:lstStyle/>
        <a:p>
          <a:r>
            <a:rPr lang="en-US" sz="2400" b="1" dirty="0" smtClean="0"/>
            <a:t>Step 3: Is there a group of students on which I should focus this  </a:t>
          </a:r>
          <a:br>
            <a:rPr lang="en-US" sz="2400" b="1" dirty="0" smtClean="0"/>
          </a:br>
          <a:r>
            <a:rPr lang="en-US" sz="2400" b="1" dirty="0" smtClean="0"/>
            <a:t>             learning target?</a:t>
          </a:r>
        </a:p>
        <a:p>
          <a:r>
            <a:rPr lang="en-US" sz="2400" b="1" dirty="0" smtClean="0"/>
            <a:t>             - Student Learning Target</a:t>
          </a:r>
        </a:p>
        <a:p>
          <a:r>
            <a:rPr lang="en-US" sz="2400" b="1" dirty="0" smtClean="0"/>
            <a:t>             - Scoring Plan</a:t>
          </a:r>
        </a:p>
      </dgm:t>
    </dgm:pt>
    <dgm:pt modelId="{57858492-DA23-4EE3-8797-ED8EB2349AD8}" type="parTrans" cxnId="{D3FD151A-0B5D-42C4-901D-14764FDA3A84}">
      <dgm:prSet/>
      <dgm:spPr/>
      <dgm:t>
        <a:bodyPr/>
        <a:lstStyle/>
        <a:p>
          <a:endParaRPr lang="en-US"/>
        </a:p>
      </dgm:t>
    </dgm:pt>
    <dgm:pt modelId="{C990AE45-05FA-47A0-BF39-AB091331E5BE}" type="sibTrans" cxnId="{D3FD151A-0B5D-42C4-901D-14764FDA3A84}">
      <dgm:prSet/>
      <dgm:spPr/>
      <dgm:t>
        <a:bodyPr/>
        <a:lstStyle/>
        <a:p>
          <a:endParaRPr lang="en-US"/>
        </a:p>
      </dgm:t>
    </dgm:pt>
    <dgm:pt modelId="{A36229D2-3097-4A02-8085-B731438D4D08}">
      <dgm:prSet phldrT="[Text]" custT="1"/>
      <dgm:spPr/>
      <dgm:t>
        <a:bodyPr/>
        <a:lstStyle/>
        <a:p>
          <a:r>
            <a:rPr lang="en-US" sz="2400" b="1" dirty="0" smtClean="0"/>
            <a:t>Step 4: How will I monitor Progress?</a:t>
          </a:r>
          <a:endParaRPr lang="en-US" sz="2400" b="1" dirty="0"/>
        </a:p>
      </dgm:t>
    </dgm:pt>
    <dgm:pt modelId="{93DD425E-1076-48F1-81A7-98515C15E134}" type="parTrans" cxnId="{A2A1C69B-E905-4AF0-8DED-6060626C6DC8}">
      <dgm:prSet/>
      <dgm:spPr/>
      <dgm:t>
        <a:bodyPr/>
        <a:lstStyle/>
        <a:p>
          <a:endParaRPr lang="en-US"/>
        </a:p>
      </dgm:t>
    </dgm:pt>
    <dgm:pt modelId="{68746926-5F5A-491F-8E5F-E7B719B346A0}" type="sibTrans" cxnId="{A2A1C69B-E905-4AF0-8DED-6060626C6DC8}">
      <dgm:prSet/>
      <dgm:spPr/>
      <dgm:t>
        <a:bodyPr/>
        <a:lstStyle/>
        <a:p>
          <a:endParaRPr lang="en-US"/>
        </a:p>
      </dgm:t>
    </dgm:pt>
    <dgm:pt modelId="{F3E2CBBA-3D02-4D9F-B333-F0B7073DC0E1}" type="pres">
      <dgm:prSet presAssocID="{27E80181-85CB-4339-8A35-2F0A792E795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0E54CF-9E22-433D-A084-74E8830DB5C8}" type="pres">
      <dgm:prSet presAssocID="{A04A908B-BC80-4E23-A60B-6694C1A1AB20}" presName="parentText" presStyleLbl="node1" presStyleIdx="0" presStyleCnt="4" custScaleY="56944" custLinFactNeighborY="3677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A4E065-A1BB-44B4-A9B4-AA4E31BAA950}" type="pres">
      <dgm:prSet presAssocID="{776908B2-86AE-4640-A7EA-73FBA445DB37}" presName="spacer" presStyleCnt="0"/>
      <dgm:spPr/>
      <dgm:t>
        <a:bodyPr/>
        <a:lstStyle/>
        <a:p>
          <a:endParaRPr lang="en-US"/>
        </a:p>
      </dgm:t>
    </dgm:pt>
    <dgm:pt modelId="{A1F1C71C-7B35-4538-B5F9-8E5D0F891B88}" type="pres">
      <dgm:prSet presAssocID="{6D44DD76-2CB5-4B8D-8FE8-C6CD2D0871E0}" presName="parentText" presStyleLbl="node1" presStyleIdx="1" presStyleCnt="4" custScaleY="41696" custLinFactNeighborY="2653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8FEDB5-8D6E-4C51-B2BA-EC1A16D6347B}" type="pres">
      <dgm:prSet presAssocID="{762C7E04-2EB6-42C1-81A9-71EC4EB6922D}" presName="spacer" presStyleCnt="0"/>
      <dgm:spPr/>
      <dgm:t>
        <a:bodyPr/>
        <a:lstStyle/>
        <a:p>
          <a:endParaRPr lang="en-US"/>
        </a:p>
      </dgm:t>
    </dgm:pt>
    <dgm:pt modelId="{19C05F64-F14B-4B82-8023-BFBCE71D525E}" type="pres">
      <dgm:prSet presAssocID="{5606AA27-6174-4423-9967-C72CC4E38277}" presName="parentText" presStyleLbl="node1" presStyleIdx="2" presStyleCnt="4" custLinFactNeighborY="1339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73ABF8-FBC9-4B55-9499-5B1404FBCDE4}" type="pres">
      <dgm:prSet presAssocID="{C990AE45-05FA-47A0-BF39-AB091331E5BE}" presName="spacer" presStyleCnt="0"/>
      <dgm:spPr/>
      <dgm:t>
        <a:bodyPr/>
        <a:lstStyle/>
        <a:p>
          <a:endParaRPr lang="en-US"/>
        </a:p>
      </dgm:t>
    </dgm:pt>
    <dgm:pt modelId="{80256121-1A14-401E-A65C-D1AD0606329D}" type="pres">
      <dgm:prSet presAssocID="{A36229D2-3097-4A02-8085-B731438D4D08}" presName="parentText" presStyleLbl="node1" presStyleIdx="3" presStyleCnt="4" custScaleY="41453" custLinFactNeighborY="456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CB6EDC3-844A-4E3C-B2B4-043A7A2E52AC}" type="presOf" srcId="{27E80181-85CB-4339-8A35-2F0A792E7958}" destId="{F3E2CBBA-3D02-4D9F-B333-F0B7073DC0E1}" srcOrd="0" destOrd="0" presId="urn:microsoft.com/office/officeart/2005/8/layout/vList2"/>
    <dgm:cxn modelId="{A2A1C69B-E905-4AF0-8DED-6060626C6DC8}" srcId="{27E80181-85CB-4339-8A35-2F0A792E7958}" destId="{A36229D2-3097-4A02-8085-B731438D4D08}" srcOrd="3" destOrd="0" parTransId="{93DD425E-1076-48F1-81A7-98515C15E134}" sibTransId="{68746926-5F5A-491F-8E5F-E7B719B346A0}"/>
    <dgm:cxn modelId="{CEE95F0E-12F2-4547-9428-C5E67DE8853A}" srcId="{27E80181-85CB-4339-8A35-2F0A792E7958}" destId="{A04A908B-BC80-4E23-A60B-6694C1A1AB20}" srcOrd="0" destOrd="0" parTransId="{D11073C5-4461-4E99-AF1C-30B4D0F3A65A}" sibTransId="{776908B2-86AE-4640-A7EA-73FBA445DB37}"/>
    <dgm:cxn modelId="{69ED10EE-D525-40D0-A2E2-5217C9F79474}" type="presOf" srcId="{A04A908B-BC80-4E23-A60B-6694C1A1AB20}" destId="{D80E54CF-9E22-433D-A084-74E8830DB5C8}" srcOrd="0" destOrd="0" presId="urn:microsoft.com/office/officeart/2005/8/layout/vList2"/>
    <dgm:cxn modelId="{0A4B1E1C-7E7B-4239-AC96-7FD0A6649518}" srcId="{27E80181-85CB-4339-8A35-2F0A792E7958}" destId="{6D44DD76-2CB5-4B8D-8FE8-C6CD2D0871E0}" srcOrd="1" destOrd="0" parTransId="{E7D2A614-DF79-4491-9041-822B0F7DD130}" sibTransId="{762C7E04-2EB6-42C1-81A9-71EC4EB6922D}"/>
    <dgm:cxn modelId="{8C388EE1-8CBB-4C40-A2CF-F8C573E267BE}" type="presOf" srcId="{5606AA27-6174-4423-9967-C72CC4E38277}" destId="{19C05F64-F14B-4B82-8023-BFBCE71D525E}" srcOrd="0" destOrd="0" presId="urn:microsoft.com/office/officeart/2005/8/layout/vList2"/>
    <dgm:cxn modelId="{CFFBD1CA-9A53-4D84-99AB-4567FBB84368}" type="presOf" srcId="{6D44DD76-2CB5-4B8D-8FE8-C6CD2D0871E0}" destId="{A1F1C71C-7B35-4538-B5F9-8E5D0F891B88}" srcOrd="0" destOrd="0" presId="urn:microsoft.com/office/officeart/2005/8/layout/vList2"/>
    <dgm:cxn modelId="{D3FD151A-0B5D-42C4-901D-14764FDA3A84}" srcId="{27E80181-85CB-4339-8A35-2F0A792E7958}" destId="{5606AA27-6174-4423-9967-C72CC4E38277}" srcOrd="2" destOrd="0" parTransId="{57858492-DA23-4EE3-8797-ED8EB2349AD8}" sibTransId="{C990AE45-05FA-47A0-BF39-AB091331E5BE}"/>
    <dgm:cxn modelId="{E68998DA-088C-48B7-BFCE-3B0BE1CC3967}" type="presOf" srcId="{A36229D2-3097-4A02-8085-B731438D4D08}" destId="{80256121-1A14-401E-A65C-D1AD0606329D}" srcOrd="0" destOrd="0" presId="urn:microsoft.com/office/officeart/2005/8/layout/vList2"/>
    <dgm:cxn modelId="{E7C3227F-92E4-4618-9681-5CD597F993B5}" type="presParOf" srcId="{F3E2CBBA-3D02-4D9F-B333-F0B7073DC0E1}" destId="{D80E54CF-9E22-433D-A084-74E8830DB5C8}" srcOrd="0" destOrd="0" presId="urn:microsoft.com/office/officeart/2005/8/layout/vList2"/>
    <dgm:cxn modelId="{2A29D0DA-0C34-4F50-BB5C-676296BEBAA1}" type="presParOf" srcId="{F3E2CBBA-3D02-4D9F-B333-F0B7073DC0E1}" destId="{70A4E065-A1BB-44B4-A9B4-AA4E31BAA950}" srcOrd="1" destOrd="0" presId="urn:microsoft.com/office/officeart/2005/8/layout/vList2"/>
    <dgm:cxn modelId="{5C725202-CF44-4506-A69E-70F0FE25D316}" type="presParOf" srcId="{F3E2CBBA-3D02-4D9F-B333-F0B7073DC0E1}" destId="{A1F1C71C-7B35-4538-B5F9-8E5D0F891B88}" srcOrd="2" destOrd="0" presId="urn:microsoft.com/office/officeart/2005/8/layout/vList2"/>
    <dgm:cxn modelId="{6238848D-3E8F-46B0-8B9E-C08CA2057F88}" type="presParOf" srcId="{F3E2CBBA-3D02-4D9F-B333-F0B7073DC0E1}" destId="{B98FEDB5-8D6E-4C51-B2BA-EC1A16D6347B}" srcOrd="3" destOrd="0" presId="urn:microsoft.com/office/officeart/2005/8/layout/vList2"/>
    <dgm:cxn modelId="{C996A749-BC65-445E-AA2B-68340A1335F7}" type="presParOf" srcId="{F3E2CBBA-3D02-4D9F-B333-F0B7073DC0E1}" destId="{19C05F64-F14B-4B82-8023-BFBCE71D525E}" srcOrd="4" destOrd="0" presId="urn:microsoft.com/office/officeart/2005/8/layout/vList2"/>
    <dgm:cxn modelId="{23707DDC-5BF3-405A-952B-0C9AF59D0E59}" type="presParOf" srcId="{F3E2CBBA-3D02-4D9F-B333-F0B7073DC0E1}" destId="{1C73ABF8-FBC9-4B55-9499-5B1404FBCDE4}" srcOrd="5" destOrd="0" presId="urn:microsoft.com/office/officeart/2005/8/layout/vList2"/>
    <dgm:cxn modelId="{E7985F18-DF0A-4B80-84ED-5CA9DC4B51EA}" type="presParOf" srcId="{F3E2CBBA-3D02-4D9F-B333-F0B7073DC0E1}" destId="{80256121-1A14-401E-A65C-D1AD0606329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E80181-85CB-4339-8A35-2F0A792E795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C86F03-D342-4A06-BE0C-7261F5EA6954}">
      <dgm:prSet phldrT="[Text]" custT="1"/>
      <dgm:spPr/>
      <dgm:t>
        <a:bodyPr/>
        <a:lstStyle/>
        <a:p>
          <a:r>
            <a:rPr lang="en-US" sz="2600" dirty="0" smtClean="0"/>
            <a:t>What assessment  will provide the best evidence of my student’s master of the priority content at the end of the year?</a:t>
          </a:r>
          <a:endParaRPr lang="en-US" sz="2600" dirty="0"/>
        </a:p>
      </dgm:t>
    </dgm:pt>
    <dgm:pt modelId="{D4B5A32D-2E73-46B2-B1E7-AAFC6369E4D6}" type="parTrans" cxnId="{2D088100-629F-4289-A3A9-A7797DB6DCD2}">
      <dgm:prSet/>
      <dgm:spPr/>
      <dgm:t>
        <a:bodyPr/>
        <a:lstStyle/>
        <a:p>
          <a:endParaRPr lang="en-US"/>
        </a:p>
      </dgm:t>
    </dgm:pt>
    <dgm:pt modelId="{C8537BB8-B03B-4EBF-8F80-79CCEF2F4526}" type="sibTrans" cxnId="{2D088100-629F-4289-A3A9-A7797DB6DCD2}">
      <dgm:prSet/>
      <dgm:spPr/>
      <dgm:t>
        <a:bodyPr/>
        <a:lstStyle/>
        <a:p>
          <a:endParaRPr lang="en-US"/>
        </a:p>
      </dgm:t>
    </dgm:pt>
    <dgm:pt modelId="{3878878E-3348-43ED-96A1-E2804859B74B}">
      <dgm:prSet phldrT="[Text]" custT="1"/>
      <dgm:spPr/>
      <dgm:t>
        <a:bodyPr/>
        <a:lstStyle/>
        <a:p>
          <a:r>
            <a:rPr lang="en-US" sz="2600" dirty="0" smtClean="0"/>
            <a:t>What content will I prioritize?</a:t>
          </a:r>
          <a:endParaRPr lang="en-US" sz="2600" dirty="0"/>
        </a:p>
      </dgm:t>
    </dgm:pt>
    <dgm:pt modelId="{18AD54C7-2703-4894-909A-90A91AB3DD64}" type="sibTrans" cxnId="{29660CE0-3A5F-4B10-9DAE-3CA699E7CA47}">
      <dgm:prSet/>
      <dgm:spPr/>
      <dgm:t>
        <a:bodyPr/>
        <a:lstStyle/>
        <a:p>
          <a:endParaRPr lang="en-US"/>
        </a:p>
      </dgm:t>
    </dgm:pt>
    <dgm:pt modelId="{33F19799-8A8B-458C-A697-158E24BF2DF3}" type="parTrans" cxnId="{29660CE0-3A5F-4B10-9DAE-3CA699E7CA47}">
      <dgm:prSet/>
      <dgm:spPr/>
      <dgm:t>
        <a:bodyPr/>
        <a:lstStyle/>
        <a:p>
          <a:endParaRPr lang="en-US"/>
        </a:p>
      </dgm:t>
    </dgm:pt>
    <dgm:pt modelId="{A04A908B-BC80-4E23-A60B-6694C1A1AB20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2600" b="1" dirty="0" smtClean="0"/>
            <a:t>Step 1: What should students know and be able to do? How will I measure success?</a:t>
          </a:r>
          <a:endParaRPr lang="en-US" sz="2600" b="1" dirty="0"/>
        </a:p>
      </dgm:t>
    </dgm:pt>
    <dgm:pt modelId="{776908B2-86AE-4640-A7EA-73FBA445DB37}" type="sibTrans" cxnId="{CEE95F0E-12F2-4547-9428-C5E67DE8853A}">
      <dgm:prSet/>
      <dgm:spPr/>
      <dgm:t>
        <a:bodyPr/>
        <a:lstStyle/>
        <a:p>
          <a:endParaRPr lang="en-US"/>
        </a:p>
      </dgm:t>
    </dgm:pt>
    <dgm:pt modelId="{D11073C5-4461-4E99-AF1C-30B4D0F3A65A}" type="parTrans" cxnId="{CEE95F0E-12F2-4547-9428-C5E67DE8853A}">
      <dgm:prSet/>
      <dgm:spPr/>
      <dgm:t>
        <a:bodyPr/>
        <a:lstStyle/>
        <a:p>
          <a:endParaRPr lang="en-US"/>
        </a:p>
      </dgm:t>
    </dgm:pt>
    <dgm:pt modelId="{8C7EAC7D-BB77-4837-82AD-08A113E8EF6F}">
      <dgm:prSet phldrT="[Text]" custT="1"/>
      <dgm:spPr/>
      <dgm:t>
        <a:bodyPr/>
        <a:lstStyle/>
        <a:p>
          <a:endParaRPr lang="en-US" sz="1200" dirty="0"/>
        </a:p>
      </dgm:t>
    </dgm:pt>
    <dgm:pt modelId="{1E3EB1E7-E4D0-416F-972C-19DE9FB05D91}" type="parTrans" cxnId="{06F0309B-2A92-49EC-8183-82C6999981EE}">
      <dgm:prSet/>
      <dgm:spPr/>
      <dgm:t>
        <a:bodyPr/>
        <a:lstStyle/>
        <a:p>
          <a:endParaRPr lang="en-US"/>
        </a:p>
      </dgm:t>
    </dgm:pt>
    <dgm:pt modelId="{DFEC4B80-521E-4DF1-92DB-BFC0FCAEFD12}" type="sibTrans" cxnId="{06F0309B-2A92-49EC-8183-82C6999981EE}">
      <dgm:prSet/>
      <dgm:spPr/>
      <dgm:t>
        <a:bodyPr/>
        <a:lstStyle/>
        <a:p>
          <a:endParaRPr lang="en-US"/>
        </a:p>
      </dgm:t>
    </dgm:pt>
    <dgm:pt modelId="{F3E2CBBA-3D02-4D9F-B333-F0B7073DC0E1}" type="pres">
      <dgm:prSet presAssocID="{27E80181-85CB-4339-8A35-2F0A792E795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0E54CF-9E22-433D-A084-74E8830DB5C8}" type="pres">
      <dgm:prSet presAssocID="{A04A908B-BC80-4E23-A60B-6694C1A1AB20}" presName="parentText" presStyleLbl="node1" presStyleIdx="0" presStyleCnt="1" custLinFactNeighborX="126" custLinFactNeighborY="-169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49941A-1DF3-48BB-AA3C-5A705DC45F46}" type="pres">
      <dgm:prSet presAssocID="{A04A908B-BC80-4E23-A60B-6694C1A1AB20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F0309B-2A92-49EC-8183-82C6999981EE}" srcId="{A04A908B-BC80-4E23-A60B-6694C1A1AB20}" destId="{8C7EAC7D-BB77-4837-82AD-08A113E8EF6F}" srcOrd="0" destOrd="0" parTransId="{1E3EB1E7-E4D0-416F-972C-19DE9FB05D91}" sibTransId="{DFEC4B80-521E-4DF1-92DB-BFC0FCAEFD12}"/>
    <dgm:cxn modelId="{ACBA9A79-BB8C-4BC5-8582-7C1066B4133A}" type="presOf" srcId="{3878878E-3348-43ED-96A1-E2804859B74B}" destId="{E449941A-1DF3-48BB-AA3C-5A705DC45F46}" srcOrd="0" destOrd="1" presId="urn:microsoft.com/office/officeart/2005/8/layout/vList2"/>
    <dgm:cxn modelId="{98391896-B219-4BC9-9982-61D06B25DA41}" type="presOf" srcId="{B3C86F03-D342-4A06-BE0C-7261F5EA6954}" destId="{E449941A-1DF3-48BB-AA3C-5A705DC45F46}" srcOrd="0" destOrd="2" presId="urn:microsoft.com/office/officeart/2005/8/layout/vList2"/>
    <dgm:cxn modelId="{CEE95F0E-12F2-4547-9428-C5E67DE8853A}" srcId="{27E80181-85CB-4339-8A35-2F0A792E7958}" destId="{A04A908B-BC80-4E23-A60B-6694C1A1AB20}" srcOrd="0" destOrd="0" parTransId="{D11073C5-4461-4E99-AF1C-30B4D0F3A65A}" sibTransId="{776908B2-86AE-4640-A7EA-73FBA445DB37}"/>
    <dgm:cxn modelId="{1A4E9715-F8A4-482E-A159-DC0278783258}" type="presOf" srcId="{8C7EAC7D-BB77-4837-82AD-08A113E8EF6F}" destId="{E449941A-1DF3-48BB-AA3C-5A705DC45F46}" srcOrd="0" destOrd="0" presId="urn:microsoft.com/office/officeart/2005/8/layout/vList2"/>
    <dgm:cxn modelId="{2D088100-629F-4289-A3A9-A7797DB6DCD2}" srcId="{A04A908B-BC80-4E23-A60B-6694C1A1AB20}" destId="{B3C86F03-D342-4A06-BE0C-7261F5EA6954}" srcOrd="2" destOrd="0" parTransId="{D4B5A32D-2E73-46B2-B1E7-AAFC6369E4D6}" sibTransId="{C8537BB8-B03B-4EBF-8F80-79CCEF2F4526}"/>
    <dgm:cxn modelId="{11EF67A8-D038-4B73-BFE5-6EC46962F9E2}" type="presOf" srcId="{27E80181-85CB-4339-8A35-2F0A792E7958}" destId="{F3E2CBBA-3D02-4D9F-B333-F0B7073DC0E1}" srcOrd="0" destOrd="0" presId="urn:microsoft.com/office/officeart/2005/8/layout/vList2"/>
    <dgm:cxn modelId="{29660CE0-3A5F-4B10-9DAE-3CA699E7CA47}" srcId="{A04A908B-BC80-4E23-A60B-6694C1A1AB20}" destId="{3878878E-3348-43ED-96A1-E2804859B74B}" srcOrd="1" destOrd="0" parTransId="{33F19799-8A8B-458C-A697-158E24BF2DF3}" sibTransId="{18AD54C7-2703-4894-909A-90A91AB3DD64}"/>
    <dgm:cxn modelId="{ECFA1402-3776-44E6-8094-C5E9AAC32FBA}" type="presOf" srcId="{A04A908B-BC80-4E23-A60B-6694C1A1AB20}" destId="{D80E54CF-9E22-433D-A084-74E8830DB5C8}" srcOrd="0" destOrd="0" presId="urn:microsoft.com/office/officeart/2005/8/layout/vList2"/>
    <dgm:cxn modelId="{73B1F118-766D-474E-9359-FCA0A7EAF5F5}" type="presParOf" srcId="{F3E2CBBA-3D02-4D9F-B333-F0B7073DC0E1}" destId="{D80E54CF-9E22-433D-A084-74E8830DB5C8}" srcOrd="0" destOrd="0" presId="urn:microsoft.com/office/officeart/2005/8/layout/vList2"/>
    <dgm:cxn modelId="{41854664-04F1-4215-AF7C-DAFDC39A5464}" type="presParOf" srcId="{F3E2CBBA-3D02-4D9F-B333-F0B7073DC0E1}" destId="{E449941A-1DF3-48BB-AA3C-5A705DC45F46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7E80181-85CB-4339-8A35-2F0A792E795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44DD76-2CB5-4B8D-8FE8-C6CD2D0871E0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2800" b="1" dirty="0" smtClean="0"/>
            <a:t>Step 2: What do students know and what are they able to do now?</a:t>
          </a:r>
          <a:endParaRPr lang="en-US" sz="2800" b="1" dirty="0"/>
        </a:p>
      </dgm:t>
    </dgm:pt>
    <dgm:pt modelId="{E7D2A614-DF79-4491-9041-822B0F7DD130}" type="parTrans" cxnId="{0A4B1E1C-7E7B-4239-AC96-7FD0A6649518}">
      <dgm:prSet/>
      <dgm:spPr/>
      <dgm:t>
        <a:bodyPr/>
        <a:lstStyle/>
        <a:p>
          <a:endParaRPr lang="en-US"/>
        </a:p>
      </dgm:t>
    </dgm:pt>
    <dgm:pt modelId="{762C7E04-2EB6-42C1-81A9-71EC4EB6922D}" type="sibTrans" cxnId="{0A4B1E1C-7E7B-4239-AC96-7FD0A6649518}">
      <dgm:prSet/>
      <dgm:spPr/>
      <dgm:t>
        <a:bodyPr/>
        <a:lstStyle/>
        <a:p>
          <a:endParaRPr lang="en-US"/>
        </a:p>
      </dgm:t>
    </dgm:pt>
    <dgm:pt modelId="{DEDB7AB1-D4DC-4954-A53D-B56BD198761E}">
      <dgm:prSet phldrT="[Text]" custT="1"/>
      <dgm:spPr/>
      <dgm:t>
        <a:bodyPr/>
        <a:lstStyle/>
        <a:p>
          <a:r>
            <a:rPr lang="en-US" sz="2600" dirty="0" smtClean="0"/>
            <a:t>What knowledge/skills are related to success with this year’s priority content?</a:t>
          </a:r>
          <a:endParaRPr lang="en-US" sz="2600" dirty="0"/>
        </a:p>
      </dgm:t>
    </dgm:pt>
    <dgm:pt modelId="{5C634036-1215-4AB5-AEBE-5932E89C6B5C}" type="parTrans" cxnId="{DBEE3598-EDD0-433D-B707-62D26C9CBA3B}">
      <dgm:prSet/>
      <dgm:spPr/>
      <dgm:t>
        <a:bodyPr/>
        <a:lstStyle/>
        <a:p>
          <a:endParaRPr lang="en-US"/>
        </a:p>
      </dgm:t>
    </dgm:pt>
    <dgm:pt modelId="{E5FF23C6-08BF-4DB7-9A4E-EB41B66F1A23}" type="sibTrans" cxnId="{DBEE3598-EDD0-433D-B707-62D26C9CBA3B}">
      <dgm:prSet/>
      <dgm:spPr/>
      <dgm:t>
        <a:bodyPr/>
        <a:lstStyle/>
        <a:p>
          <a:endParaRPr lang="en-US"/>
        </a:p>
      </dgm:t>
    </dgm:pt>
    <dgm:pt modelId="{32EE7ED8-738A-47E0-B41D-EA32B045C034}">
      <dgm:prSet custT="1"/>
      <dgm:spPr/>
      <dgm:t>
        <a:bodyPr/>
        <a:lstStyle/>
        <a:p>
          <a:r>
            <a:rPr lang="en-US" sz="2600" dirty="0" smtClean="0"/>
            <a:t>What data sources and background information are available? </a:t>
          </a:r>
          <a:endParaRPr lang="en-US" sz="2600" dirty="0"/>
        </a:p>
      </dgm:t>
    </dgm:pt>
    <dgm:pt modelId="{FAC10DF1-C746-4ABB-A365-59609A740E57}" type="parTrans" cxnId="{8393C1A7-9676-4F2D-9C87-DE4C79FF407A}">
      <dgm:prSet/>
      <dgm:spPr/>
      <dgm:t>
        <a:bodyPr/>
        <a:lstStyle/>
        <a:p>
          <a:endParaRPr lang="en-US"/>
        </a:p>
      </dgm:t>
    </dgm:pt>
    <dgm:pt modelId="{EA8F7E44-01F4-4D71-B1FD-13AC734E4E32}" type="sibTrans" cxnId="{8393C1A7-9676-4F2D-9C87-DE4C79FF407A}">
      <dgm:prSet/>
      <dgm:spPr/>
      <dgm:t>
        <a:bodyPr/>
        <a:lstStyle/>
        <a:p>
          <a:endParaRPr lang="en-US"/>
        </a:p>
      </dgm:t>
    </dgm:pt>
    <dgm:pt modelId="{B2544864-7F26-43F4-9E94-A067039DAC3E}">
      <dgm:prSet custT="1"/>
      <dgm:spPr/>
      <dgm:t>
        <a:bodyPr/>
        <a:lstStyle/>
        <a:p>
          <a:r>
            <a:rPr lang="en-US" sz="2600" dirty="0" smtClean="0"/>
            <a:t>What diagnostic assessment resources are available?</a:t>
          </a:r>
          <a:endParaRPr lang="en-US" sz="2600" dirty="0"/>
        </a:p>
      </dgm:t>
    </dgm:pt>
    <dgm:pt modelId="{642543DD-71C3-48B0-AED2-2EFE1ECC40F4}" type="parTrans" cxnId="{B40C0847-3AC3-4B05-857F-FBE8D255822F}">
      <dgm:prSet/>
      <dgm:spPr/>
      <dgm:t>
        <a:bodyPr/>
        <a:lstStyle/>
        <a:p>
          <a:endParaRPr lang="en-US"/>
        </a:p>
      </dgm:t>
    </dgm:pt>
    <dgm:pt modelId="{F547D012-4CA6-44F4-8508-721D4D5F7746}" type="sibTrans" cxnId="{B40C0847-3AC3-4B05-857F-FBE8D255822F}">
      <dgm:prSet/>
      <dgm:spPr/>
      <dgm:t>
        <a:bodyPr/>
        <a:lstStyle/>
        <a:p>
          <a:endParaRPr lang="en-US"/>
        </a:p>
      </dgm:t>
    </dgm:pt>
    <dgm:pt modelId="{4419A7CE-D4D5-4F1A-8E72-3FA6D2E1F3BC}">
      <dgm:prSet custT="1"/>
      <dgm:spPr/>
      <dgm:t>
        <a:bodyPr/>
        <a:lstStyle/>
        <a:p>
          <a:r>
            <a:rPr lang="en-US" sz="2600" dirty="0" smtClean="0"/>
            <a:t>What can I </a:t>
          </a:r>
          <a:r>
            <a:rPr lang="en-US" sz="2600" dirty="0" smtClean="0"/>
            <a:t>conclude </a:t>
          </a:r>
          <a:r>
            <a:rPr lang="en-US" sz="2600" dirty="0" smtClean="0"/>
            <a:t>about students’ mastery of prior knowledge and skills?</a:t>
          </a:r>
          <a:endParaRPr lang="en-US" sz="2600" dirty="0"/>
        </a:p>
      </dgm:t>
    </dgm:pt>
    <dgm:pt modelId="{25D22BE2-49DE-4946-A77A-2689F411E177}" type="parTrans" cxnId="{1DFE9E16-0E79-4B93-9BD7-ADA269EEF7AD}">
      <dgm:prSet/>
      <dgm:spPr/>
      <dgm:t>
        <a:bodyPr/>
        <a:lstStyle/>
        <a:p>
          <a:endParaRPr lang="en-US"/>
        </a:p>
      </dgm:t>
    </dgm:pt>
    <dgm:pt modelId="{EFACECD5-6292-43F8-B481-04EF9C18451F}" type="sibTrans" cxnId="{1DFE9E16-0E79-4B93-9BD7-ADA269EEF7AD}">
      <dgm:prSet/>
      <dgm:spPr/>
      <dgm:t>
        <a:bodyPr/>
        <a:lstStyle/>
        <a:p>
          <a:endParaRPr lang="en-US"/>
        </a:p>
      </dgm:t>
    </dgm:pt>
    <dgm:pt modelId="{0FC422CF-EF87-48E2-9D6F-66847D8BF8E0}">
      <dgm:prSet custT="1"/>
      <dgm:spPr/>
      <dgm:t>
        <a:bodyPr/>
        <a:lstStyle/>
        <a:p>
          <a:r>
            <a:rPr lang="en-US" sz="2600" dirty="0" smtClean="0"/>
            <a:t>Based on the data, what can I conclude about students’ readiness?  </a:t>
          </a:r>
          <a:endParaRPr lang="en-US" sz="2600" dirty="0"/>
        </a:p>
      </dgm:t>
    </dgm:pt>
    <dgm:pt modelId="{39432B39-44D3-46BE-B454-2DA1A08C6F7E}" type="parTrans" cxnId="{BEDBA536-AAE4-43C4-B7DF-D1A5CC1725F7}">
      <dgm:prSet/>
      <dgm:spPr/>
      <dgm:t>
        <a:bodyPr/>
        <a:lstStyle/>
        <a:p>
          <a:endParaRPr lang="en-US"/>
        </a:p>
      </dgm:t>
    </dgm:pt>
    <dgm:pt modelId="{FC1F6CB5-0005-4CB3-A020-810BFBC69E95}" type="sibTrans" cxnId="{BEDBA536-AAE4-43C4-B7DF-D1A5CC1725F7}">
      <dgm:prSet/>
      <dgm:spPr/>
      <dgm:t>
        <a:bodyPr/>
        <a:lstStyle/>
        <a:p>
          <a:endParaRPr lang="en-US"/>
        </a:p>
      </dgm:t>
    </dgm:pt>
    <dgm:pt modelId="{6592820D-8B32-49EA-B370-F085B6EFC752}">
      <dgm:prSet phldrT="[Text]" custT="1"/>
      <dgm:spPr/>
      <dgm:t>
        <a:bodyPr/>
        <a:lstStyle/>
        <a:p>
          <a:endParaRPr lang="en-US" sz="1200" dirty="0"/>
        </a:p>
      </dgm:t>
    </dgm:pt>
    <dgm:pt modelId="{F4F58B2D-A8F1-421A-AF73-7F9D7E9D6829}" type="parTrans" cxnId="{44C782FF-961B-4053-99A4-8777AB71E2EB}">
      <dgm:prSet/>
      <dgm:spPr/>
      <dgm:t>
        <a:bodyPr/>
        <a:lstStyle/>
        <a:p>
          <a:endParaRPr lang="en-US"/>
        </a:p>
      </dgm:t>
    </dgm:pt>
    <dgm:pt modelId="{6C95285E-5628-4276-9CB7-6F3875361565}" type="sibTrans" cxnId="{44C782FF-961B-4053-99A4-8777AB71E2EB}">
      <dgm:prSet/>
      <dgm:spPr/>
      <dgm:t>
        <a:bodyPr/>
        <a:lstStyle/>
        <a:p>
          <a:endParaRPr lang="en-US"/>
        </a:p>
      </dgm:t>
    </dgm:pt>
    <dgm:pt modelId="{F3E2CBBA-3D02-4D9F-B333-F0B7073DC0E1}" type="pres">
      <dgm:prSet presAssocID="{27E80181-85CB-4339-8A35-2F0A792E795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1F1C71C-7B35-4538-B5F9-8E5D0F891B88}" type="pres">
      <dgm:prSet presAssocID="{6D44DD76-2CB5-4B8D-8FE8-C6CD2D0871E0}" presName="parentText" presStyleLbl="node1" presStyleIdx="0" presStyleCnt="1" custScaleY="156549" custLinFactNeighborY="-266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1FD8F-5BD2-4C45-A654-A743D954542E}" type="pres">
      <dgm:prSet presAssocID="{6D44DD76-2CB5-4B8D-8FE8-C6CD2D0871E0}" presName="childText" presStyleLbl="revTx" presStyleIdx="0" presStyleCnt="1" custScaleY="1271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16AD23-76B9-47A5-B985-882810D77118}" type="presOf" srcId="{0FC422CF-EF87-48E2-9D6F-66847D8BF8E0}" destId="{26E1FD8F-5BD2-4C45-A654-A743D954542E}" srcOrd="0" destOrd="5" presId="urn:microsoft.com/office/officeart/2005/8/layout/vList2"/>
    <dgm:cxn modelId="{ABC7023D-7E23-42FF-9E86-060BF54C5143}" type="presOf" srcId="{6592820D-8B32-49EA-B370-F085B6EFC752}" destId="{26E1FD8F-5BD2-4C45-A654-A743D954542E}" srcOrd="0" destOrd="0" presId="urn:microsoft.com/office/officeart/2005/8/layout/vList2"/>
    <dgm:cxn modelId="{23C77720-44CA-4E3C-952D-951520098F89}" type="presOf" srcId="{B2544864-7F26-43F4-9E94-A067039DAC3E}" destId="{26E1FD8F-5BD2-4C45-A654-A743D954542E}" srcOrd="0" destOrd="3" presId="urn:microsoft.com/office/officeart/2005/8/layout/vList2"/>
    <dgm:cxn modelId="{8393C1A7-9676-4F2D-9C87-DE4C79FF407A}" srcId="{6D44DD76-2CB5-4B8D-8FE8-C6CD2D0871E0}" destId="{32EE7ED8-738A-47E0-B41D-EA32B045C034}" srcOrd="2" destOrd="0" parTransId="{FAC10DF1-C746-4ABB-A365-59609A740E57}" sibTransId="{EA8F7E44-01F4-4D71-B1FD-13AC734E4E32}"/>
    <dgm:cxn modelId="{0A4B1E1C-7E7B-4239-AC96-7FD0A6649518}" srcId="{27E80181-85CB-4339-8A35-2F0A792E7958}" destId="{6D44DD76-2CB5-4B8D-8FE8-C6CD2D0871E0}" srcOrd="0" destOrd="0" parTransId="{E7D2A614-DF79-4491-9041-822B0F7DD130}" sibTransId="{762C7E04-2EB6-42C1-81A9-71EC4EB6922D}"/>
    <dgm:cxn modelId="{1DFE9E16-0E79-4B93-9BD7-ADA269EEF7AD}" srcId="{6D44DD76-2CB5-4B8D-8FE8-C6CD2D0871E0}" destId="{4419A7CE-D4D5-4F1A-8E72-3FA6D2E1F3BC}" srcOrd="4" destOrd="0" parTransId="{25D22BE2-49DE-4946-A77A-2689F411E177}" sibTransId="{EFACECD5-6292-43F8-B481-04EF9C18451F}"/>
    <dgm:cxn modelId="{45B2CF0D-42FE-4FD5-A518-65603057476B}" type="presOf" srcId="{4419A7CE-D4D5-4F1A-8E72-3FA6D2E1F3BC}" destId="{26E1FD8F-5BD2-4C45-A654-A743D954542E}" srcOrd="0" destOrd="4" presId="urn:microsoft.com/office/officeart/2005/8/layout/vList2"/>
    <dgm:cxn modelId="{DBEE3598-EDD0-433D-B707-62D26C9CBA3B}" srcId="{6D44DD76-2CB5-4B8D-8FE8-C6CD2D0871E0}" destId="{DEDB7AB1-D4DC-4954-A53D-B56BD198761E}" srcOrd="1" destOrd="0" parTransId="{5C634036-1215-4AB5-AEBE-5932E89C6B5C}" sibTransId="{E5FF23C6-08BF-4DB7-9A4E-EB41B66F1A23}"/>
    <dgm:cxn modelId="{7D0189AE-FA9F-489B-AFD3-83485A1A1A6A}" type="presOf" srcId="{32EE7ED8-738A-47E0-B41D-EA32B045C034}" destId="{26E1FD8F-5BD2-4C45-A654-A743D954542E}" srcOrd="0" destOrd="2" presId="urn:microsoft.com/office/officeart/2005/8/layout/vList2"/>
    <dgm:cxn modelId="{038429CA-3B4D-4DEB-88C7-A6C5CA387855}" type="presOf" srcId="{27E80181-85CB-4339-8A35-2F0A792E7958}" destId="{F3E2CBBA-3D02-4D9F-B333-F0B7073DC0E1}" srcOrd="0" destOrd="0" presId="urn:microsoft.com/office/officeart/2005/8/layout/vList2"/>
    <dgm:cxn modelId="{BEDBA536-AAE4-43C4-B7DF-D1A5CC1725F7}" srcId="{6D44DD76-2CB5-4B8D-8FE8-C6CD2D0871E0}" destId="{0FC422CF-EF87-48E2-9D6F-66847D8BF8E0}" srcOrd="5" destOrd="0" parTransId="{39432B39-44D3-46BE-B454-2DA1A08C6F7E}" sibTransId="{FC1F6CB5-0005-4CB3-A020-810BFBC69E95}"/>
    <dgm:cxn modelId="{34210FAD-4AD9-4B87-915F-EDF788EE718F}" type="presOf" srcId="{6D44DD76-2CB5-4B8D-8FE8-C6CD2D0871E0}" destId="{A1F1C71C-7B35-4538-B5F9-8E5D0F891B88}" srcOrd="0" destOrd="0" presId="urn:microsoft.com/office/officeart/2005/8/layout/vList2"/>
    <dgm:cxn modelId="{080836AC-AAA7-4A6F-98B8-099893C599B6}" type="presOf" srcId="{DEDB7AB1-D4DC-4954-A53D-B56BD198761E}" destId="{26E1FD8F-5BD2-4C45-A654-A743D954542E}" srcOrd="0" destOrd="1" presId="urn:microsoft.com/office/officeart/2005/8/layout/vList2"/>
    <dgm:cxn modelId="{44C782FF-961B-4053-99A4-8777AB71E2EB}" srcId="{6D44DD76-2CB5-4B8D-8FE8-C6CD2D0871E0}" destId="{6592820D-8B32-49EA-B370-F085B6EFC752}" srcOrd="0" destOrd="0" parTransId="{F4F58B2D-A8F1-421A-AF73-7F9D7E9D6829}" sibTransId="{6C95285E-5628-4276-9CB7-6F3875361565}"/>
    <dgm:cxn modelId="{B40C0847-3AC3-4B05-857F-FBE8D255822F}" srcId="{6D44DD76-2CB5-4B8D-8FE8-C6CD2D0871E0}" destId="{B2544864-7F26-43F4-9E94-A067039DAC3E}" srcOrd="3" destOrd="0" parTransId="{642543DD-71C3-48B0-AED2-2EFE1ECC40F4}" sibTransId="{F547D012-4CA6-44F4-8508-721D4D5F7746}"/>
    <dgm:cxn modelId="{DC000784-9855-4D59-96EC-0D9E01A84993}" type="presParOf" srcId="{F3E2CBBA-3D02-4D9F-B333-F0B7073DC0E1}" destId="{A1F1C71C-7B35-4538-B5F9-8E5D0F891B88}" srcOrd="0" destOrd="0" presId="urn:microsoft.com/office/officeart/2005/8/layout/vList2"/>
    <dgm:cxn modelId="{1A44A24F-800B-41DD-A879-E068A6111377}" type="presParOf" srcId="{F3E2CBBA-3D02-4D9F-B333-F0B7073DC0E1}" destId="{26E1FD8F-5BD2-4C45-A654-A743D954542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7E80181-85CB-4339-8A35-2F0A792E795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06AA27-6174-4423-9967-C72CC4E38277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2600" b="1" dirty="0" smtClean="0"/>
            <a:t>Step 3: Is there a group of students on which I should focus this learning target? </a:t>
          </a:r>
          <a:endParaRPr lang="en-US" sz="2600" b="1" dirty="0"/>
        </a:p>
      </dgm:t>
    </dgm:pt>
    <dgm:pt modelId="{57858492-DA23-4EE3-8797-ED8EB2349AD8}" type="parTrans" cxnId="{D3FD151A-0B5D-42C4-901D-14764FDA3A84}">
      <dgm:prSet/>
      <dgm:spPr/>
      <dgm:t>
        <a:bodyPr/>
        <a:lstStyle/>
        <a:p>
          <a:endParaRPr lang="en-US"/>
        </a:p>
      </dgm:t>
    </dgm:pt>
    <dgm:pt modelId="{C990AE45-05FA-47A0-BF39-AB091331E5BE}" type="sibTrans" cxnId="{D3FD151A-0B5D-42C4-901D-14764FDA3A84}">
      <dgm:prSet/>
      <dgm:spPr/>
      <dgm:t>
        <a:bodyPr/>
        <a:lstStyle/>
        <a:p>
          <a:endParaRPr lang="en-US"/>
        </a:p>
      </dgm:t>
    </dgm:pt>
    <dgm:pt modelId="{EB9A418B-4790-4A27-B085-9C984F8CF703}">
      <dgm:prSet phldrT="[Text]" custT="1"/>
      <dgm:spPr/>
      <dgm:t>
        <a:bodyPr/>
        <a:lstStyle/>
        <a:p>
          <a:r>
            <a:rPr lang="en-US" sz="2600" dirty="0" smtClean="0"/>
            <a:t>Have I set learning targets for all of my students?</a:t>
          </a:r>
          <a:endParaRPr lang="en-US" sz="2600" dirty="0"/>
        </a:p>
      </dgm:t>
    </dgm:pt>
    <dgm:pt modelId="{6EA1ECA0-72AC-405D-BF5D-FA87AF82BFD8}" type="parTrans" cxnId="{85F96A97-7887-4E97-A92F-088D16BDF220}">
      <dgm:prSet/>
      <dgm:spPr/>
      <dgm:t>
        <a:bodyPr/>
        <a:lstStyle/>
        <a:p>
          <a:endParaRPr lang="en-US"/>
        </a:p>
      </dgm:t>
    </dgm:pt>
    <dgm:pt modelId="{2EC6302B-55F2-41D0-A022-94AE7C8AD191}" type="sibTrans" cxnId="{85F96A97-7887-4E97-A92F-088D16BDF220}">
      <dgm:prSet/>
      <dgm:spPr/>
      <dgm:t>
        <a:bodyPr/>
        <a:lstStyle/>
        <a:p>
          <a:endParaRPr lang="en-US"/>
        </a:p>
      </dgm:t>
    </dgm:pt>
    <dgm:pt modelId="{B533ED38-A1B8-4676-B7AF-7D723486DA72}">
      <dgm:prSet custT="1"/>
      <dgm:spPr/>
      <dgm:t>
        <a:bodyPr/>
        <a:lstStyle/>
        <a:p>
          <a:r>
            <a:rPr lang="en-US" sz="2600" dirty="0" smtClean="0"/>
            <a:t>Which subgroups in my school population need additional support to achieve success? </a:t>
          </a:r>
          <a:endParaRPr lang="en-US" sz="2600" dirty="0"/>
        </a:p>
      </dgm:t>
    </dgm:pt>
    <dgm:pt modelId="{773833A4-45E4-44E5-842A-B05496FC63BA}" type="parTrans" cxnId="{25D72C91-25D4-464A-9F76-F2AC2D5AE5EE}">
      <dgm:prSet/>
      <dgm:spPr/>
      <dgm:t>
        <a:bodyPr/>
        <a:lstStyle/>
        <a:p>
          <a:endParaRPr lang="en-US"/>
        </a:p>
      </dgm:t>
    </dgm:pt>
    <dgm:pt modelId="{FED4D5AB-0A23-4A46-8C8E-7CD46C45E598}" type="sibTrans" cxnId="{25D72C91-25D4-464A-9F76-F2AC2D5AE5EE}">
      <dgm:prSet/>
      <dgm:spPr/>
      <dgm:t>
        <a:bodyPr/>
        <a:lstStyle/>
        <a:p>
          <a:endParaRPr lang="en-US"/>
        </a:p>
      </dgm:t>
    </dgm:pt>
    <dgm:pt modelId="{C55B6EC7-82DF-4D2C-A808-BEF4D0479A21}">
      <dgm:prSet custT="1"/>
      <dgm:spPr/>
      <dgm:t>
        <a:bodyPr/>
        <a:lstStyle/>
        <a:p>
          <a:r>
            <a:rPr lang="en-US" sz="2600" dirty="0" smtClean="0"/>
            <a:t>Which students will need additional support to achieve success?</a:t>
          </a:r>
          <a:endParaRPr lang="en-US" sz="2600" dirty="0"/>
        </a:p>
      </dgm:t>
    </dgm:pt>
    <dgm:pt modelId="{314A6F98-E3F0-4BC2-A00B-3CBF1D062A53}" type="parTrans" cxnId="{4D59F8B4-A091-48B5-9203-19E6BB43B45A}">
      <dgm:prSet/>
      <dgm:spPr/>
      <dgm:t>
        <a:bodyPr/>
        <a:lstStyle/>
        <a:p>
          <a:endParaRPr lang="en-US"/>
        </a:p>
      </dgm:t>
    </dgm:pt>
    <dgm:pt modelId="{27B5C336-DFF6-4BBE-A815-5EA07232BDC2}" type="sibTrans" cxnId="{4D59F8B4-A091-48B5-9203-19E6BB43B45A}">
      <dgm:prSet/>
      <dgm:spPr/>
      <dgm:t>
        <a:bodyPr/>
        <a:lstStyle/>
        <a:p>
          <a:endParaRPr lang="en-US"/>
        </a:p>
      </dgm:t>
    </dgm:pt>
    <dgm:pt modelId="{F3E2CBBA-3D02-4D9F-B333-F0B7073DC0E1}" type="pres">
      <dgm:prSet presAssocID="{27E80181-85CB-4339-8A35-2F0A792E795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9C05F64-F14B-4B82-8023-BFBCE71D525E}" type="pres">
      <dgm:prSet presAssocID="{5606AA27-6174-4423-9967-C72CC4E38277}" presName="parentText" presStyleLbl="node1" presStyleIdx="0" presStyleCnt="1" custScaleY="68914" custLinFactNeighborX="847" custLinFactNeighborY="-5857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01511D-6182-4161-966B-2177B3CCEDF7}" type="pres">
      <dgm:prSet presAssocID="{5606AA27-6174-4423-9967-C72CC4E38277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3FD151A-0B5D-42C4-901D-14764FDA3A84}" srcId="{27E80181-85CB-4339-8A35-2F0A792E7958}" destId="{5606AA27-6174-4423-9967-C72CC4E38277}" srcOrd="0" destOrd="0" parTransId="{57858492-DA23-4EE3-8797-ED8EB2349AD8}" sibTransId="{C990AE45-05FA-47A0-BF39-AB091331E5BE}"/>
    <dgm:cxn modelId="{85F96A97-7887-4E97-A92F-088D16BDF220}" srcId="{5606AA27-6174-4423-9967-C72CC4E38277}" destId="{EB9A418B-4790-4A27-B085-9C984F8CF703}" srcOrd="0" destOrd="0" parTransId="{6EA1ECA0-72AC-405D-BF5D-FA87AF82BFD8}" sibTransId="{2EC6302B-55F2-41D0-A022-94AE7C8AD191}"/>
    <dgm:cxn modelId="{F12D9EB4-DD22-463A-98A4-68D69A3F3608}" type="presOf" srcId="{B533ED38-A1B8-4676-B7AF-7D723486DA72}" destId="{1401511D-6182-4161-966B-2177B3CCEDF7}" srcOrd="0" destOrd="1" presId="urn:microsoft.com/office/officeart/2005/8/layout/vList2"/>
    <dgm:cxn modelId="{7B9EEA2A-48D6-4C2F-A8DA-D51AD66CFBE6}" type="presOf" srcId="{C55B6EC7-82DF-4D2C-A808-BEF4D0479A21}" destId="{1401511D-6182-4161-966B-2177B3CCEDF7}" srcOrd="0" destOrd="2" presId="urn:microsoft.com/office/officeart/2005/8/layout/vList2"/>
    <dgm:cxn modelId="{4C89355C-BEBE-4543-B715-9A23E68391DE}" type="presOf" srcId="{27E80181-85CB-4339-8A35-2F0A792E7958}" destId="{F3E2CBBA-3D02-4D9F-B333-F0B7073DC0E1}" srcOrd="0" destOrd="0" presId="urn:microsoft.com/office/officeart/2005/8/layout/vList2"/>
    <dgm:cxn modelId="{25D72C91-25D4-464A-9F76-F2AC2D5AE5EE}" srcId="{5606AA27-6174-4423-9967-C72CC4E38277}" destId="{B533ED38-A1B8-4676-B7AF-7D723486DA72}" srcOrd="1" destOrd="0" parTransId="{773833A4-45E4-44E5-842A-B05496FC63BA}" sibTransId="{FED4D5AB-0A23-4A46-8C8E-7CD46C45E598}"/>
    <dgm:cxn modelId="{B736F792-4297-4F20-8E69-32AB02E537B9}" type="presOf" srcId="{5606AA27-6174-4423-9967-C72CC4E38277}" destId="{19C05F64-F14B-4B82-8023-BFBCE71D525E}" srcOrd="0" destOrd="0" presId="urn:microsoft.com/office/officeart/2005/8/layout/vList2"/>
    <dgm:cxn modelId="{4D59F8B4-A091-48B5-9203-19E6BB43B45A}" srcId="{5606AA27-6174-4423-9967-C72CC4E38277}" destId="{C55B6EC7-82DF-4D2C-A808-BEF4D0479A21}" srcOrd="2" destOrd="0" parTransId="{314A6F98-E3F0-4BC2-A00B-3CBF1D062A53}" sibTransId="{27B5C336-DFF6-4BBE-A815-5EA07232BDC2}"/>
    <dgm:cxn modelId="{8A46E3E3-5D78-45BC-8017-9562E492F79F}" type="presOf" srcId="{EB9A418B-4790-4A27-B085-9C984F8CF703}" destId="{1401511D-6182-4161-966B-2177B3CCEDF7}" srcOrd="0" destOrd="0" presId="urn:microsoft.com/office/officeart/2005/8/layout/vList2"/>
    <dgm:cxn modelId="{689170A4-2B36-43ED-BDF8-47FC5ACE0462}" type="presParOf" srcId="{F3E2CBBA-3D02-4D9F-B333-F0B7073DC0E1}" destId="{19C05F64-F14B-4B82-8023-BFBCE71D525E}" srcOrd="0" destOrd="0" presId="urn:microsoft.com/office/officeart/2005/8/layout/vList2"/>
    <dgm:cxn modelId="{8FEA4539-D08C-4B1C-98F6-2027735EE976}" type="presParOf" srcId="{F3E2CBBA-3D02-4D9F-B333-F0B7073DC0E1}" destId="{1401511D-6182-4161-966B-2177B3CCEDF7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7E80181-85CB-4339-8A35-2F0A792E795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A908B-BC80-4E23-A60B-6694C1A1AB20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2800" b="1" dirty="0" smtClean="0"/>
            <a:t>Step 3: Student Learning Target</a:t>
          </a:r>
          <a:endParaRPr lang="en-US" sz="2800" dirty="0"/>
        </a:p>
      </dgm:t>
    </dgm:pt>
    <dgm:pt modelId="{D11073C5-4461-4E99-AF1C-30B4D0F3A65A}" type="parTrans" cxnId="{CEE95F0E-12F2-4547-9428-C5E67DE8853A}">
      <dgm:prSet/>
      <dgm:spPr/>
      <dgm:t>
        <a:bodyPr/>
        <a:lstStyle/>
        <a:p>
          <a:endParaRPr lang="en-US"/>
        </a:p>
      </dgm:t>
    </dgm:pt>
    <dgm:pt modelId="{776908B2-86AE-4640-A7EA-73FBA445DB37}" type="sibTrans" cxnId="{CEE95F0E-12F2-4547-9428-C5E67DE8853A}">
      <dgm:prSet/>
      <dgm:spPr/>
      <dgm:t>
        <a:bodyPr/>
        <a:lstStyle/>
        <a:p>
          <a:endParaRPr lang="en-US"/>
        </a:p>
      </dgm:t>
    </dgm:pt>
    <dgm:pt modelId="{3878878E-3348-43ED-96A1-E2804859B74B}">
      <dgm:prSet phldrT="[Text]"/>
      <dgm:spPr/>
      <dgm:t>
        <a:bodyPr/>
        <a:lstStyle/>
        <a:p>
          <a:r>
            <a:rPr lang="en-US" sz="2500" dirty="0" smtClean="0"/>
            <a:t>What level of performance on the end-of-year assessment from Step 1 do I expect the identified student population to achieve?</a:t>
          </a:r>
          <a:endParaRPr lang="en-US" sz="2500" dirty="0"/>
        </a:p>
      </dgm:t>
    </dgm:pt>
    <dgm:pt modelId="{33F19799-8A8B-458C-A697-158E24BF2DF3}" type="parTrans" cxnId="{29660CE0-3A5F-4B10-9DAE-3CA699E7CA47}">
      <dgm:prSet/>
      <dgm:spPr/>
      <dgm:t>
        <a:bodyPr/>
        <a:lstStyle/>
        <a:p>
          <a:endParaRPr lang="en-US"/>
        </a:p>
      </dgm:t>
    </dgm:pt>
    <dgm:pt modelId="{18AD54C7-2703-4894-909A-90A91AB3DD64}" type="sibTrans" cxnId="{29660CE0-3A5F-4B10-9DAE-3CA699E7CA47}">
      <dgm:prSet/>
      <dgm:spPr/>
      <dgm:t>
        <a:bodyPr/>
        <a:lstStyle/>
        <a:p>
          <a:endParaRPr lang="en-US"/>
        </a:p>
      </dgm:t>
    </dgm:pt>
    <dgm:pt modelId="{45124689-B08B-4E0C-97DD-E54564967EFA}">
      <dgm:prSet phldrT="[Text]" custT="1"/>
      <dgm:spPr/>
      <dgm:t>
        <a:bodyPr/>
        <a:lstStyle/>
        <a:p>
          <a:endParaRPr lang="en-US" sz="2000" dirty="0"/>
        </a:p>
      </dgm:t>
    </dgm:pt>
    <dgm:pt modelId="{5983F73A-080A-4106-8145-D5A7E1821F93}" type="parTrans" cxnId="{F3DB54B0-DFCE-4E66-8D30-23378244A05A}">
      <dgm:prSet/>
      <dgm:spPr/>
      <dgm:t>
        <a:bodyPr/>
        <a:lstStyle/>
        <a:p>
          <a:endParaRPr lang="en-US"/>
        </a:p>
      </dgm:t>
    </dgm:pt>
    <dgm:pt modelId="{5CA0B174-1194-497D-B5C2-F45609EA6305}" type="sibTrans" cxnId="{F3DB54B0-DFCE-4E66-8D30-23378244A05A}">
      <dgm:prSet/>
      <dgm:spPr/>
      <dgm:t>
        <a:bodyPr/>
        <a:lstStyle/>
        <a:p>
          <a:endParaRPr lang="en-US"/>
        </a:p>
      </dgm:t>
    </dgm:pt>
    <dgm:pt modelId="{F3E2CBBA-3D02-4D9F-B333-F0B7073DC0E1}" type="pres">
      <dgm:prSet presAssocID="{27E80181-85CB-4339-8A35-2F0A792E795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0E54CF-9E22-433D-A084-74E8830DB5C8}" type="pres">
      <dgm:prSet presAssocID="{A04A908B-BC80-4E23-A60B-6694C1A1AB2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49941A-1DF3-48BB-AA3C-5A705DC45F46}" type="pres">
      <dgm:prSet presAssocID="{A04A908B-BC80-4E23-A60B-6694C1A1AB20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53B87A-13A1-4E13-BD18-9B6514E15657}" type="presOf" srcId="{A04A908B-BC80-4E23-A60B-6694C1A1AB20}" destId="{D80E54CF-9E22-433D-A084-74E8830DB5C8}" srcOrd="0" destOrd="0" presId="urn:microsoft.com/office/officeart/2005/8/layout/vList2"/>
    <dgm:cxn modelId="{84C3A97E-81F1-4BA8-8E28-6111ECC970B9}" type="presOf" srcId="{27E80181-85CB-4339-8A35-2F0A792E7958}" destId="{F3E2CBBA-3D02-4D9F-B333-F0B7073DC0E1}" srcOrd="0" destOrd="0" presId="urn:microsoft.com/office/officeart/2005/8/layout/vList2"/>
    <dgm:cxn modelId="{CEE95F0E-12F2-4547-9428-C5E67DE8853A}" srcId="{27E80181-85CB-4339-8A35-2F0A792E7958}" destId="{A04A908B-BC80-4E23-A60B-6694C1A1AB20}" srcOrd="0" destOrd="0" parTransId="{D11073C5-4461-4E99-AF1C-30B4D0F3A65A}" sibTransId="{776908B2-86AE-4640-A7EA-73FBA445DB37}"/>
    <dgm:cxn modelId="{F3DB54B0-DFCE-4E66-8D30-23378244A05A}" srcId="{A04A908B-BC80-4E23-A60B-6694C1A1AB20}" destId="{45124689-B08B-4E0C-97DD-E54564967EFA}" srcOrd="0" destOrd="0" parTransId="{5983F73A-080A-4106-8145-D5A7E1821F93}" sibTransId="{5CA0B174-1194-497D-B5C2-F45609EA6305}"/>
    <dgm:cxn modelId="{09723C34-3FD6-4B2B-A6E2-0F021229E469}" type="presOf" srcId="{45124689-B08B-4E0C-97DD-E54564967EFA}" destId="{E449941A-1DF3-48BB-AA3C-5A705DC45F46}" srcOrd="0" destOrd="0" presId="urn:microsoft.com/office/officeart/2005/8/layout/vList2"/>
    <dgm:cxn modelId="{43058DA8-A4D7-48FC-9AC1-6ACB319310C2}" type="presOf" srcId="{3878878E-3348-43ED-96A1-E2804859B74B}" destId="{E449941A-1DF3-48BB-AA3C-5A705DC45F46}" srcOrd="0" destOrd="1" presId="urn:microsoft.com/office/officeart/2005/8/layout/vList2"/>
    <dgm:cxn modelId="{29660CE0-3A5F-4B10-9DAE-3CA699E7CA47}" srcId="{A04A908B-BC80-4E23-A60B-6694C1A1AB20}" destId="{3878878E-3348-43ED-96A1-E2804859B74B}" srcOrd="1" destOrd="0" parTransId="{33F19799-8A8B-458C-A697-158E24BF2DF3}" sibTransId="{18AD54C7-2703-4894-909A-90A91AB3DD64}"/>
    <dgm:cxn modelId="{5FE958B9-F099-4F48-8E59-13E672E58C50}" type="presParOf" srcId="{F3E2CBBA-3D02-4D9F-B333-F0B7073DC0E1}" destId="{D80E54CF-9E22-433D-A084-74E8830DB5C8}" srcOrd="0" destOrd="0" presId="urn:microsoft.com/office/officeart/2005/8/layout/vList2"/>
    <dgm:cxn modelId="{83E8728B-0BCF-4CC3-B411-FCFCD2A2B059}" type="presParOf" srcId="{F3E2CBBA-3D02-4D9F-B333-F0B7073DC0E1}" destId="{E449941A-1DF3-48BB-AA3C-5A705DC45F46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7E80181-85CB-4339-8A35-2F0A792E795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44DD76-2CB5-4B8D-8FE8-C6CD2D0871E0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2800" b="1" dirty="0" smtClean="0"/>
            <a:t>Step 3: Scoring Plan</a:t>
          </a:r>
          <a:endParaRPr lang="en-US" sz="2800" b="1" dirty="0"/>
        </a:p>
      </dgm:t>
    </dgm:pt>
    <dgm:pt modelId="{E7D2A614-DF79-4491-9041-822B0F7DD130}" type="parTrans" cxnId="{0A4B1E1C-7E7B-4239-AC96-7FD0A6649518}">
      <dgm:prSet/>
      <dgm:spPr/>
      <dgm:t>
        <a:bodyPr/>
        <a:lstStyle/>
        <a:p>
          <a:endParaRPr lang="en-US"/>
        </a:p>
      </dgm:t>
    </dgm:pt>
    <dgm:pt modelId="{762C7E04-2EB6-42C1-81A9-71EC4EB6922D}" type="sibTrans" cxnId="{0A4B1E1C-7E7B-4239-AC96-7FD0A6649518}">
      <dgm:prSet/>
      <dgm:spPr/>
      <dgm:t>
        <a:bodyPr/>
        <a:lstStyle/>
        <a:p>
          <a:endParaRPr lang="en-US"/>
        </a:p>
      </dgm:t>
    </dgm:pt>
    <dgm:pt modelId="{DEDB7AB1-D4DC-4954-A53D-B56BD198761E}">
      <dgm:prSet phldrT="[Text]" custT="1"/>
      <dgm:spPr/>
      <dgm:t>
        <a:bodyPr/>
        <a:lstStyle/>
        <a:p>
          <a:r>
            <a:rPr lang="en-US" sz="2800" dirty="0" smtClean="0"/>
            <a:t>How will you measure your students’ success?</a:t>
          </a:r>
          <a:endParaRPr lang="en-US" sz="2800" dirty="0"/>
        </a:p>
      </dgm:t>
    </dgm:pt>
    <dgm:pt modelId="{5C634036-1215-4AB5-AEBE-5932E89C6B5C}" type="parTrans" cxnId="{DBEE3598-EDD0-433D-B707-62D26C9CBA3B}">
      <dgm:prSet/>
      <dgm:spPr/>
      <dgm:t>
        <a:bodyPr/>
        <a:lstStyle/>
        <a:p>
          <a:endParaRPr lang="en-US"/>
        </a:p>
      </dgm:t>
    </dgm:pt>
    <dgm:pt modelId="{E5FF23C6-08BF-4DB7-9A4E-EB41B66F1A23}" type="sibTrans" cxnId="{DBEE3598-EDD0-433D-B707-62D26C9CBA3B}">
      <dgm:prSet/>
      <dgm:spPr/>
      <dgm:t>
        <a:bodyPr/>
        <a:lstStyle/>
        <a:p>
          <a:endParaRPr lang="en-US"/>
        </a:p>
      </dgm:t>
    </dgm:pt>
    <dgm:pt modelId="{2D4A5B70-81C4-4CDD-9601-453D410DF232}">
      <dgm:prSet custT="1"/>
      <dgm:spPr/>
      <dgm:t>
        <a:bodyPr/>
        <a:lstStyle/>
        <a:p>
          <a:r>
            <a:rPr lang="en-US" sz="2800" dirty="0" smtClean="0"/>
            <a:t>Based on students’ baseline data, how many students can </a:t>
          </a:r>
          <a:r>
            <a:rPr lang="en-US" sz="2800" u="sng" dirty="0" smtClean="0"/>
            <a:t>reasonably</a:t>
          </a:r>
          <a:r>
            <a:rPr lang="en-US" sz="2800" dirty="0" smtClean="0"/>
            <a:t> be expected to meet or exceed the expected level of performance?</a:t>
          </a:r>
          <a:endParaRPr lang="en-US" sz="2800" dirty="0"/>
        </a:p>
      </dgm:t>
    </dgm:pt>
    <dgm:pt modelId="{4418F52E-F9EE-46BC-8064-7CF857BE6FB0}" type="parTrans" cxnId="{E05E7C9C-D051-4B36-BD6D-C78B73BBCE08}">
      <dgm:prSet/>
      <dgm:spPr/>
      <dgm:t>
        <a:bodyPr/>
        <a:lstStyle/>
        <a:p>
          <a:endParaRPr lang="en-US"/>
        </a:p>
      </dgm:t>
    </dgm:pt>
    <dgm:pt modelId="{4E99BD0A-6C7D-4C28-8684-3AA1B61B00C3}" type="sibTrans" cxnId="{E05E7C9C-D051-4B36-BD6D-C78B73BBCE08}">
      <dgm:prSet/>
      <dgm:spPr/>
      <dgm:t>
        <a:bodyPr/>
        <a:lstStyle/>
        <a:p>
          <a:endParaRPr lang="en-US"/>
        </a:p>
      </dgm:t>
    </dgm:pt>
    <dgm:pt modelId="{ADCAB5AA-70AB-4694-8453-A8335A42917B}">
      <dgm:prSet phldrT="[Text]" custT="1"/>
      <dgm:spPr/>
      <dgm:t>
        <a:bodyPr/>
        <a:lstStyle/>
        <a:p>
          <a:endParaRPr lang="en-US" sz="1200" dirty="0"/>
        </a:p>
      </dgm:t>
    </dgm:pt>
    <dgm:pt modelId="{AB64479B-D4FA-4596-90D4-764A36E8FF25}" type="parTrans" cxnId="{35B21649-051A-4BAA-9970-00A6CBAFCF61}">
      <dgm:prSet/>
      <dgm:spPr/>
      <dgm:t>
        <a:bodyPr/>
        <a:lstStyle/>
        <a:p>
          <a:endParaRPr lang="en-US"/>
        </a:p>
      </dgm:t>
    </dgm:pt>
    <dgm:pt modelId="{B2F2FE5A-C653-4F96-924E-02221C4C30BE}" type="sibTrans" cxnId="{35B21649-051A-4BAA-9970-00A6CBAFCF61}">
      <dgm:prSet/>
      <dgm:spPr/>
      <dgm:t>
        <a:bodyPr/>
        <a:lstStyle/>
        <a:p>
          <a:endParaRPr lang="en-US"/>
        </a:p>
      </dgm:t>
    </dgm:pt>
    <dgm:pt modelId="{771166DC-4096-4348-B4F9-94418B00CD6A}">
      <dgm:prSet custT="1"/>
      <dgm:spPr/>
      <dgm:t>
        <a:bodyPr/>
        <a:lstStyle/>
        <a:p>
          <a:r>
            <a:rPr lang="en-US" sz="2800" dirty="0" smtClean="0"/>
            <a:t>Based on students’ baseline data, what is the minimum level of performance I expect from the identified students?</a:t>
          </a:r>
          <a:endParaRPr lang="en-US" sz="2800" dirty="0"/>
        </a:p>
      </dgm:t>
    </dgm:pt>
    <dgm:pt modelId="{45FF6DFA-4E74-4ACC-A1BB-5B0B906771DB}" type="sibTrans" cxnId="{69B10F6E-6D78-485E-B28D-86B7A27E56C1}">
      <dgm:prSet/>
      <dgm:spPr/>
      <dgm:t>
        <a:bodyPr/>
        <a:lstStyle/>
        <a:p>
          <a:endParaRPr lang="en-US"/>
        </a:p>
      </dgm:t>
    </dgm:pt>
    <dgm:pt modelId="{3CDAF53A-DBA7-4BEF-A7FE-5820CB069CF4}" type="parTrans" cxnId="{69B10F6E-6D78-485E-B28D-86B7A27E56C1}">
      <dgm:prSet/>
      <dgm:spPr/>
      <dgm:t>
        <a:bodyPr/>
        <a:lstStyle/>
        <a:p>
          <a:endParaRPr lang="en-US"/>
        </a:p>
      </dgm:t>
    </dgm:pt>
    <dgm:pt modelId="{AB62C5CA-335D-4B72-AA1D-9EBF71912721}">
      <dgm:prSet custT="1"/>
      <dgm:spPr/>
      <dgm:t>
        <a:bodyPr/>
        <a:lstStyle/>
        <a:p>
          <a:endParaRPr lang="en-US" sz="1200" dirty="0"/>
        </a:p>
      </dgm:t>
    </dgm:pt>
    <dgm:pt modelId="{D525334A-B711-4EBB-BFE5-816A27A7F28C}" type="parTrans" cxnId="{6471AE2C-4CCA-432A-AA61-44BE18ED3697}">
      <dgm:prSet/>
      <dgm:spPr/>
      <dgm:t>
        <a:bodyPr/>
        <a:lstStyle/>
        <a:p>
          <a:endParaRPr lang="en-US"/>
        </a:p>
      </dgm:t>
    </dgm:pt>
    <dgm:pt modelId="{3FE79910-9E87-41F7-9AC9-39D9E7128662}" type="sibTrans" cxnId="{6471AE2C-4CCA-432A-AA61-44BE18ED3697}">
      <dgm:prSet/>
      <dgm:spPr/>
      <dgm:t>
        <a:bodyPr/>
        <a:lstStyle/>
        <a:p>
          <a:endParaRPr lang="en-US"/>
        </a:p>
      </dgm:t>
    </dgm:pt>
    <dgm:pt modelId="{3437F242-1825-4DE9-9E52-E77CCE43FE59}">
      <dgm:prSet phldrT="[Text]" custT="1"/>
      <dgm:spPr/>
      <dgm:t>
        <a:bodyPr/>
        <a:lstStyle/>
        <a:p>
          <a:endParaRPr lang="en-US" sz="1200" dirty="0"/>
        </a:p>
      </dgm:t>
    </dgm:pt>
    <dgm:pt modelId="{F3833EC7-4578-4F7A-A32B-0C01FBD205ED}" type="parTrans" cxnId="{C2883926-88BB-499C-97BD-DFDE8B1A7E71}">
      <dgm:prSet/>
      <dgm:spPr/>
      <dgm:t>
        <a:bodyPr/>
        <a:lstStyle/>
        <a:p>
          <a:endParaRPr lang="en-US"/>
        </a:p>
      </dgm:t>
    </dgm:pt>
    <dgm:pt modelId="{9499B3DC-FE1D-4C5D-ABB1-63BC7E3C5268}" type="sibTrans" cxnId="{C2883926-88BB-499C-97BD-DFDE8B1A7E71}">
      <dgm:prSet/>
      <dgm:spPr/>
      <dgm:t>
        <a:bodyPr/>
        <a:lstStyle/>
        <a:p>
          <a:endParaRPr lang="en-US"/>
        </a:p>
      </dgm:t>
    </dgm:pt>
    <dgm:pt modelId="{F3E2CBBA-3D02-4D9F-B333-F0B7073DC0E1}" type="pres">
      <dgm:prSet presAssocID="{27E80181-85CB-4339-8A35-2F0A792E795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1F1C71C-7B35-4538-B5F9-8E5D0F891B88}" type="pres">
      <dgm:prSet presAssocID="{6D44DD76-2CB5-4B8D-8FE8-C6CD2D0871E0}" presName="parentText" presStyleLbl="node1" presStyleIdx="0" presStyleCnt="1" custScaleY="120839" custLinFactNeighborX="-208" custLinFactNeighborY="-515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1FD8F-5BD2-4C45-A654-A743D954542E}" type="pres">
      <dgm:prSet presAssocID="{6D44DD76-2CB5-4B8D-8FE8-C6CD2D0871E0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1191E35-75D7-4567-81DE-C153D06115E9}" type="presOf" srcId="{AB62C5CA-335D-4B72-AA1D-9EBF71912721}" destId="{26E1FD8F-5BD2-4C45-A654-A743D954542E}" srcOrd="0" destOrd="4" presId="urn:microsoft.com/office/officeart/2005/8/layout/vList2"/>
    <dgm:cxn modelId="{50FB371F-55A3-4B97-8D24-9948663CC168}" type="presOf" srcId="{ADCAB5AA-70AB-4694-8453-A8335A42917B}" destId="{26E1FD8F-5BD2-4C45-A654-A743D954542E}" srcOrd="0" destOrd="2" presId="urn:microsoft.com/office/officeart/2005/8/layout/vList2"/>
    <dgm:cxn modelId="{EB5B229F-7F8E-4EAB-BBBB-985E128A89C3}" type="presOf" srcId="{DEDB7AB1-D4DC-4954-A53D-B56BD198761E}" destId="{26E1FD8F-5BD2-4C45-A654-A743D954542E}" srcOrd="0" destOrd="1" presId="urn:microsoft.com/office/officeart/2005/8/layout/vList2"/>
    <dgm:cxn modelId="{4EF0B11E-5AA1-4AE0-B6F5-0E58AAABAE7B}" type="presOf" srcId="{771166DC-4096-4348-B4F9-94418B00CD6A}" destId="{26E1FD8F-5BD2-4C45-A654-A743D954542E}" srcOrd="0" destOrd="3" presId="urn:microsoft.com/office/officeart/2005/8/layout/vList2"/>
    <dgm:cxn modelId="{69B10F6E-6D78-485E-B28D-86B7A27E56C1}" srcId="{6D44DD76-2CB5-4B8D-8FE8-C6CD2D0871E0}" destId="{771166DC-4096-4348-B4F9-94418B00CD6A}" srcOrd="3" destOrd="0" parTransId="{3CDAF53A-DBA7-4BEF-A7FE-5820CB069CF4}" sibTransId="{45FF6DFA-4E74-4ACC-A1BB-5B0B906771DB}"/>
    <dgm:cxn modelId="{DBEE3598-EDD0-433D-B707-62D26C9CBA3B}" srcId="{6D44DD76-2CB5-4B8D-8FE8-C6CD2D0871E0}" destId="{DEDB7AB1-D4DC-4954-A53D-B56BD198761E}" srcOrd="1" destOrd="0" parTransId="{5C634036-1215-4AB5-AEBE-5932E89C6B5C}" sibTransId="{E5FF23C6-08BF-4DB7-9A4E-EB41B66F1A23}"/>
    <dgm:cxn modelId="{0A4B1E1C-7E7B-4239-AC96-7FD0A6649518}" srcId="{27E80181-85CB-4339-8A35-2F0A792E7958}" destId="{6D44DD76-2CB5-4B8D-8FE8-C6CD2D0871E0}" srcOrd="0" destOrd="0" parTransId="{E7D2A614-DF79-4491-9041-822B0F7DD130}" sibTransId="{762C7E04-2EB6-42C1-81A9-71EC4EB6922D}"/>
    <dgm:cxn modelId="{B933B3C1-A2F7-484C-BC2F-EFA6A5436ABE}" type="presOf" srcId="{27E80181-85CB-4339-8A35-2F0A792E7958}" destId="{F3E2CBBA-3D02-4D9F-B333-F0B7073DC0E1}" srcOrd="0" destOrd="0" presId="urn:microsoft.com/office/officeart/2005/8/layout/vList2"/>
    <dgm:cxn modelId="{DEC98D08-988B-4D84-85C6-BE79500ABA83}" type="presOf" srcId="{2D4A5B70-81C4-4CDD-9601-453D410DF232}" destId="{26E1FD8F-5BD2-4C45-A654-A743D954542E}" srcOrd="0" destOrd="5" presId="urn:microsoft.com/office/officeart/2005/8/layout/vList2"/>
    <dgm:cxn modelId="{B81B5930-CF9C-4D60-8E98-CF8799B5ABE2}" type="presOf" srcId="{6D44DD76-2CB5-4B8D-8FE8-C6CD2D0871E0}" destId="{A1F1C71C-7B35-4538-B5F9-8E5D0F891B88}" srcOrd="0" destOrd="0" presId="urn:microsoft.com/office/officeart/2005/8/layout/vList2"/>
    <dgm:cxn modelId="{C2883926-88BB-499C-97BD-DFDE8B1A7E71}" srcId="{6D44DD76-2CB5-4B8D-8FE8-C6CD2D0871E0}" destId="{3437F242-1825-4DE9-9E52-E77CCE43FE59}" srcOrd="0" destOrd="0" parTransId="{F3833EC7-4578-4F7A-A32B-0C01FBD205ED}" sibTransId="{9499B3DC-FE1D-4C5D-ABB1-63BC7E3C5268}"/>
    <dgm:cxn modelId="{E05E7C9C-D051-4B36-BD6D-C78B73BBCE08}" srcId="{6D44DD76-2CB5-4B8D-8FE8-C6CD2D0871E0}" destId="{2D4A5B70-81C4-4CDD-9601-453D410DF232}" srcOrd="5" destOrd="0" parTransId="{4418F52E-F9EE-46BC-8064-7CF857BE6FB0}" sibTransId="{4E99BD0A-6C7D-4C28-8684-3AA1B61B00C3}"/>
    <dgm:cxn modelId="{35B21649-051A-4BAA-9970-00A6CBAFCF61}" srcId="{6D44DD76-2CB5-4B8D-8FE8-C6CD2D0871E0}" destId="{ADCAB5AA-70AB-4694-8453-A8335A42917B}" srcOrd="2" destOrd="0" parTransId="{AB64479B-D4FA-4596-90D4-764A36E8FF25}" sibTransId="{B2F2FE5A-C653-4F96-924E-02221C4C30BE}"/>
    <dgm:cxn modelId="{6471AE2C-4CCA-432A-AA61-44BE18ED3697}" srcId="{6D44DD76-2CB5-4B8D-8FE8-C6CD2D0871E0}" destId="{AB62C5CA-335D-4B72-AA1D-9EBF71912721}" srcOrd="4" destOrd="0" parTransId="{D525334A-B711-4EBB-BFE5-816A27A7F28C}" sibTransId="{3FE79910-9E87-41F7-9AC9-39D9E7128662}"/>
    <dgm:cxn modelId="{77D11A79-3145-4D82-984F-964F9ADBC372}" type="presOf" srcId="{3437F242-1825-4DE9-9E52-E77CCE43FE59}" destId="{26E1FD8F-5BD2-4C45-A654-A743D954542E}" srcOrd="0" destOrd="0" presId="urn:microsoft.com/office/officeart/2005/8/layout/vList2"/>
    <dgm:cxn modelId="{BBC6FD69-7DAC-4E8F-855C-AD3AB74190BD}" type="presParOf" srcId="{F3E2CBBA-3D02-4D9F-B333-F0B7073DC0E1}" destId="{A1F1C71C-7B35-4538-B5F9-8E5D0F891B88}" srcOrd="0" destOrd="0" presId="urn:microsoft.com/office/officeart/2005/8/layout/vList2"/>
    <dgm:cxn modelId="{45FF3DDB-0F2D-405F-B976-69D941A9ADBE}" type="presParOf" srcId="{F3E2CBBA-3D02-4D9F-B333-F0B7073DC0E1}" destId="{26E1FD8F-5BD2-4C45-A654-A743D954542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7E80181-85CB-4339-8A35-2F0A792E795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A908B-BC80-4E23-A60B-6694C1A1AB20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2800" b="1" dirty="0" smtClean="0"/>
            <a:t>Step 4: How will I monitor Progress?</a:t>
          </a:r>
          <a:endParaRPr lang="en-US" sz="2800" dirty="0"/>
        </a:p>
      </dgm:t>
    </dgm:pt>
    <dgm:pt modelId="{D11073C5-4461-4E99-AF1C-30B4D0F3A65A}" type="parTrans" cxnId="{CEE95F0E-12F2-4547-9428-C5E67DE8853A}">
      <dgm:prSet/>
      <dgm:spPr/>
      <dgm:t>
        <a:bodyPr/>
        <a:lstStyle/>
        <a:p>
          <a:endParaRPr lang="en-US"/>
        </a:p>
      </dgm:t>
    </dgm:pt>
    <dgm:pt modelId="{776908B2-86AE-4640-A7EA-73FBA445DB37}" type="sibTrans" cxnId="{CEE95F0E-12F2-4547-9428-C5E67DE8853A}">
      <dgm:prSet/>
      <dgm:spPr/>
      <dgm:t>
        <a:bodyPr/>
        <a:lstStyle/>
        <a:p>
          <a:endParaRPr lang="en-US"/>
        </a:p>
      </dgm:t>
    </dgm:pt>
    <dgm:pt modelId="{AAABBFFA-2C56-407B-8FEF-BFF9B2187AD0}">
      <dgm:prSet custT="1"/>
      <dgm:spPr/>
      <dgm:t>
        <a:bodyPr/>
        <a:lstStyle/>
        <a:p>
          <a:r>
            <a:rPr lang="en-US" sz="2000" dirty="0" smtClean="0"/>
            <a:t>Are these assessment methods aligned with the end-of-year assessment identified in Step 1?</a:t>
          </a:r>
          <a:endParaRPr lang="en-US" sz="2400" dirty="0"/>
        </a:p>
      </dgm:t>
    </dgm:pt>
    <dgm:pt modelId="{8AC97ADE-74A3-4A37-B701-EC85271F360D}" type="sibTrans" cxnId="{17C41983-EA2D-400E-AE32-1576A5722F5C}">
      <dgm:prSet/>
      <dgm:spPr/>
      <dgm:t>
        <a:bodyPr/>
        <a:lstStyle/>
        <a:p>
          <a:endParaRPr lang="en-US"/>
        </a:p>
      </dgm:t>
    </dgm:pt>
    <dgm:pt modelId="{7FE80084-795A-41F8-8E5D-B9D697657CB2}" type="parTrans" cxnId="{17C41983-EA2D-400E-AE32-1576A5722F5C}">
      <dgm:prSet/>
      <dgm:spPr/>
      <dgm:t>
        <a:bodyPr/>
        <a:lstStyle/>
        <a:p>
          <a:endParaRPr lang="en-US"/>
        </a:p>
      </dgm:t>
    </dgm:pt>
    <dgm:pt modelId="{BC5B6AFA-5E7B-45F4-A076-763B78A890B0}">
      <dgm:prSet custT="1"/>
      <dgm:spPr/>
      <dgm:t>
        <a:bodyPr/>
        <a:lstStyle/>
        <a:p>
          <a:r>
            <a:rPr lang="en-US" sz="2000" dirty="0" smtClean="0"/>
            <a:t>What curricular resources and assessment methods will I use to determine students’ mastery of the priority content on an on-going basis?</a:t>
          </a:r>
          <a:endParaRPr lang="en-US" sz="2000" dirty="0"/>
        </a:p>
      </dgm:t>
    </dgm:pt>
    <dgm:pt modelId="{A1FD501B-6FE1-4E89-8B79-8E5D4093410A}" type="sibTrans" cxnId="{4EC354DD-3768-40E5-BA7B-A4271173A25A}">
      <dgm:prSet/>
      <dgm:spPr/>
      <dgm:t>
        <a:bodyPr/>
        <a:lstStyle/>
        <a:p>
          <a:endParaRPr lang="en-US"/>
        </a:p>
      </dgm:t>
    </dgm:pt>
    <dgm:pt modelId="{3A161087-CC71-4C84-BFB5-FC44D2E758F6}" type="parTrans" cxnId="{4EC354DD-3768-40E5-BA7B-A4271173A25A}">
      <dgm:prSet/>
      <dgm:spPr/>
      <dgm:t>
        <a:bodyPr/>
        <a:lstStyle/>
        <a:p>
          <a:endParaRPr lang="en-US"/>
        </a:p>
      </dgm:t>
    </dgm:pt>
    <dgm:pt modelId="{3878878E-3348-43ED-96A1-E2804859B74B}">
      <dgm:prSet phldrT="[Text]" custT="1"/>
      <dgm:spPr/>
      <dgm:t>
        <a:bodyPr/>
        <a:lstStyle/>
        <a:p>
          <a:r>
            <a:rPr lang="en-US" sz="2000" dirty="0" smtClean="0"/>
            <a:t>When will I monitor students’ developing mastery of the priority content?</a:t>
          </a:r>
          <a:endParaRPr lang="en-US" sz="2000" dirty="0"/>
        </a:p>
      </dgm:t>
    </dgm:pt>
    <dgm:pt modelId="{18AD54C7-2703-4894-909A-90A91AB3DD64}" type="sibTrans" cxnId="{29660CE0-3A5F-4B10-9DAE-3CA699E7CA47}">
      <dgm:prSet/>
      <dgm:spPr/>
      <dgm:t>
        <a:bodyPr/>
        <a:lstStyle/>
        <a:p>
          <a:endParaRPr lang="en-US"/>
        </a:p>
      </dgm:t>
    </dgm:pt>
    <dgm:pt modelId="{33F19799-8A8B-458C-A697-158E24BF2DF3}" type="parTrans" cxnId="{29660CE0-3A5F-4B10-9DAE-3CA699E7CA47}">
      <dgm:prSet/>
      <dgm:spPr/>
      <dgm:t>
        <a:bodyPr/>
        <a:lstStyle/>
        <a:p>
          <a:endParaRPr lang="en-US"/>
        </a:p>
      </dgm:t>
    </dgm:pt>
    <dgm:pt modelId="{F3E2CBBA-3D02-4D9F-B333-F0B7073DC0E1}" type="pres">
      <dgm:prSet presAssocID="{27E80181-85CB-4339-8A35-2F0A792E795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0E54CF-9E22-433D-A084-74E8830DB5C8}" type="pres">
      <dgm:prSet presAssocID="{A04A908B-BC80-4E23-A60B-6694C1A1AB20}" presName="parentText" presStyleLbl="node1" presStyleIdx="0" presStyleCnt="1" custScaleY="42131" custLinFactNeighborY="-2193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49941A-1DF3-48BB-AA3C-5A705DC45F46}" type="pres">
      <dgm:prSet presAssocID="{A04A908B-BC80-4E23-A60B-6694C1A1AB20}" presName="childText" presStyleLbl="revTx" presStyleIdx="0" presStyleCnt="1" custScaleX="96552" custScaleY="99055" custLinFactNeighborX="-1289" custLinFactNeighborY="-35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CC58D0-5E53-4D2A-AB28-C412906F3294}" type="presOf" srcId="{BC5B6AFA-5E7B-45F4-A076-763B78A890B0}" destId="{E449941A-1DF3-48BB-AA3C-5A705DC45F46}" srcOrd="0" destOrd="1" presId="urn:microsoft.com/office/officeart/2005/8/layout/vList2"/>
    <dgm:cxn modelId="{17C41983-EA2D-400E-AE32-1576A5722F5C}" srcId="{A04A908B-BC80-4E23-A60B-6694C1A1AB20}" destId="{AAABBFFA-2C56-407B-8FEF-BFF9B2187AD0}" srcOrd="2" destOrd="0" parTransId="{7FE80084-795A-41F8-8E5D-B9D697657CB2}" sibTransId="{8AC97ADE-74A3-4A37-B701-EC85271F360D}"/>
    <dgm:cxn modelId="{CEE95F0E-12F2-4547-9428-C5E67DE8853A}" srcId="{27E80181-85CB-4339-8A35-2F0A792E7958}" destId="{A04A908B-BC80-4E23-A60B-6694C1A1AB20}" srcOrd="0" destOrd="0" parTransId="{D11073C5-4461-4E99-AF1C-30B4D0F3A65A}" sibTransId="{776908B2-86AE-4640-A7EA-73FBA445DB37}"/>
    <dgm:cxn modelId="{4EC354DD-3768-40E5-BA7B-A4271173A25A}" srcId="{A04A908B-BC80-4E23-A60B-6694C1A1AB20}" destId="{BC5B6AFA-5E7B-45F4-A076-763B78A890B0}" srcOrd="1" destOrd="0" parTransId="{3A161087-CC71-4C84-BFB5-FC44D2E758F6}" sibTransId="{A1FD501B-6FE1-4E89-8B79-8E5D4093410A}"/>
    <dgm:cxn modelId="{AD550CD6-76D0-4270-BC82-1315616CC9BC}" type="presOf" srcId="{27E80181-85CB-4339-8A35-2F0A792E7958}" destId="{F3E2CBBA-3D02-4D9F-B333-F0B7073DC0E1}" srcOrd="0" destOrd="0" presId="urn:microsoft.com/office/officeart/2005/8/layout/vList2"/>
    <dgm:cxn modelId="{61B81CEF-BE8B-46D9-81A4-F2220CBFDCF6}" type="presOf" srcId="{3878878E-3348-43ED-96A1-E2804859B74B}" destId="{E449941A-1DF3-48BB-AA3C-5A705DC45F46}" srcOrd="0" destOrd="0" presId="urn:microsoft.com/office/officeart/2005/8/layout/vList2"/>
    <dgm:cxn modelId="{F6FA85B7-59BC-4910-8F60-435858DAC0EF}" type="presOf" srcId="{A04A908B-BC80-4E23-A60B-6694C1A1AB20}" destId="{D80E54CF-9E22-433D-A084-74E8830DB5C8}" srcOrd="0" destOrd="0" presId="urn:microsoft.com/office/officeart/2005/8/layout/vList2"/>
    <dgm:cxn modelId="{49B16412-B7E1-41B5-9E90-89CE7ACE7E61}" type="presOf" srcId="{AAABBFFA-2C56-407B-8FEF-BFF9B2187AD0}" destId="{E449941A-1DF3-48BB-AA3C-5A705DC45F46}" srcOrd="0" destOrd="2" presId="urn:microsoft.com/office/officeart/2005/8/layout/vList2"/>
    <dgm:cxn modelId="{29660CE0-3A5F-4B10-9DAE-3CA699E7CA47}" srcId="{A04A908B-BC80-4E23-A60B-6694C1A1AB20}" destId="{3878878E-3348-43ED-96A1-E2804859B74B}" srcOrd="0" destOrd="0" parTransId="{33F19799-8A8B-458C-A697-158E24BF2DF3}" sibTransId="{18AD54C7-2703-4894-909A-90A91AB3DD64}"/>
    <dgm:cxn modelId="{8686315B-C784-421D-B422-233D34DE8CF7}" type="presParOf" srcId="{F3E2CBBA-3D02-4D9F-B333-F0B7073DC0E1}" destId="{D80E54CF-9E22-433D-A084-74E8830DB5C8}" srcOrd="0" destOrd="0" presId="urn:microsoft.com/office/officeart/2005/8/layout/vList2"/>
    <dgm:cxn modelId="{296B40C0-941A-402E-9A12-ADA77A06D770}" type="presParOf" srcId="{F3E2CBBA-3D02-4D9F-B333-F0B7073DC0E1}" destId="{E449941A-1DF3-48BB-AA3C-5A705DC45F46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0E54CF-9E22-433D-A084-74E8830DB5C8}">
      <dsp:nvSpPr>
        <dsp:cNvPr id="0" name=""/>
        <dsp:cNvSpPr/>
      </dsp:nvSpPr>
      <dsp:spPr>
        <a:xfrm>
          <a:off x="0" y="140902"/>
          <a:ext cx="8839200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Goal Setting</a:t>
          </a:r>
          <a:endParaRPr lang="en-US" sz="1900" kern="1200" dirty="0"/>
        </a:p>
      </dsp:txBody>
      <dsp:txXfrm>
        <a:off x="22246" y="163148"/>
        <a:ext cx="8794708" cy="411223"/>
      </dsp:txXfrm>
    </dsp:sp>
    <dsp:sp modelId="{E449941A-1DF3-48BB-AA3C-5A705DC45F46}">
      <dsp:nvSpPr>
        <dsp:cNvPr id="0" name=""/>
        <dsp:cNvSpPr/>
      </dsp:nvSpPr>
      <dsp:spPr>
        <a:xfrm>
          <a:off x="0" y="596617"/>
          <a:ext cx="8839200" cy="786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0645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kern="1200" dirty="0" smtClean="0"/>
            <a:t>What should students know/be able to do by the end of the year?</a:t>
          </a:r>
          <a:endParaRPr lang="en-US" sz="1500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kern="1200" dirty="0" smtClean="0"/>
            <a:t>Master math concepts of priority, on grade level standards (not just procedures) </a:t>
          </a:r>
          <a:endParaRPr lang="en-US" sz="1500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kern="1200" dirty="0" smtClean="0"/>
            <a:t>Master targeted remedial content that allows practice with a faster focus of on grade level content</a:t>
          </a:r>
          <a:endParaRPr lang="en-US" sz="1500" kern="1200" dirty="0"/>
        </a:p>
      </dsp:txBody>
      <dsp:txXfrm>
        <a:off x="0" y="596617"/>
        <a:ext cx="8839200" cy="786599"/>
      </dsp:txXfrm>
    </dsp:sp>
    <dsp:sp modelId="{A1F1C71C-7B35-4538-B5F9-8E5D0F891B88}">
      <dsp:nvSpPr>
        <dsp:cNvPr id="0" name=""/>
        <dsp:cNvSpPr/>
      </dsp:nvSpPr>
      <dsp:spPr>
        <a:xfrm>
          <a:off x="0" y="1383217"/>
          <a:ext cx="8839200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Priority Content</a:t>
          </a:r>
          <a:endParaRPr lang="en-US" sz="1900" kern="1200" dirty="0"/>
        </a:p>
      </dsp:txBody>
      <dsp:txXfrm>
        <a:off x="22246" y="1405463"/>
        <a:ext cx="8794708" cy="411223"/>
      </dsp:txXfrm>
    </dsp:sp>
    <dsp:sp modelId="{26E1FD8F-5BD2-4C45-A654-A743D954542E}">
      <dsp:nvSpPr>
        <dsp:cNvPr id="0" name=""/>
        <dsp:cNvSpPr/>
      </dsp:nvSpPr>
      <dsp:spPr>
        <a:xfrm>
          <a:off x="0" y="1838932"/>
          <a:ext cx="8839200" cy="786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0645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kern="1200" dirty="0" smtClean="0"/>
            <a:t>What do you want students to learn?</a:t>
          </a:r>
          <a:endParaRPr lang="en-US" sz="1500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kern="1200" dirty="0" smtClean="0"/>
            <a:t>Priority content by grade level</a:t>
          </a:r>
          <a:endParaRPr lang="en-US" sz="1500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kern="1200" dirty="0" smtClean="0"/>
            <a:t>Grade level fluencies</a:t>
          </a:r>
          <a:endParaRPr lang="en-US" sz="1500" kern="1200" dirty="0"/>
        </a:p>
      </dsp:txBody>
      <dsp:txXfrm>
        <a:off x="0" y="1838932"/>
        <a:ext cx="8839200" cy="786599"/>
      </dsp:txXfrm>
    </dsp:sp>
    <dsp:sp modelId="{19C05F64-F14B-4B82-8023-BFBCE71D525E}">
      <dsp:nvSpPr>
        <dsp:cNvPr id="0" name=""/>
        <dsp:cNvSpPr/>
      </dsp:nvSpPr>
      <dsp:spPr>
        <a:xfrm>
          <a:off x="0" y="2625532"/>
          <a:ext cx="8839200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Conceptual Understanding</a:t>
          </a:r>
          <a:endParaRPr lang="en-US" sz="1900" kern="1200" dirty="0"/>
        </a:p>
      </dsp:txBody>
      <dsp:txXfrm>
        <a:off x="22246" y="2647778"/>
        <a:ext cx="8794708" cy="411223"/>
      </dsp:txXfrm>
    </dsp:sp>
    <dsp:sp modelId="{1401511D-6182-4161-966B-2177B3CCEDF7}">
      <dsp:nvSpPr>
        <dsp:cNvPr id="0" name=""/>
        <dsp:cNvSpPr/>
      </dsp:nvSpPr>
      <dsp:spPr>
        <a:xfrm>
          <a:off x="0" y="3110882"/>
          <a:ext cx="8839200" cy="521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0645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kern="1200" dirty="0" smtClean="0"/>
            <a:t>What evidence do I have that they’ve learned it?</a:t>
          </a:r>
          <a:endParaRPr lang="en-US" sz="1500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kern="1200" dirty="0" smtClean="0"/>
            <a:t>Use of math practices to master concepts</a:t>
          </a:r>
          <a:endParaRPr lang="en-US" sz="1500" kern="1200" dirty="0"/>
        </a:p>
      </dsp:txBody>
      <dsp:txXfrm>
        <a:off x="0" y="3110882"/>
        <a:ext cx="8839200" cy="521122"/>
      </dsp:txXfrm>
    </dsp:sp>
    <dsp:sp modelId="{F22DB273-0403-4B0D-9F4D-4631D37A18BD}">
      <dsp:nvSpPr>
        <dsp:cNvPr id="0" name=""/>
        <dsp:cNvSpPr/>
      </dsp:nvSpPr>
      <dsp:spPr>
        <a:xfrm>
          <a:off x="0" y="3602369"/>
          <a:ext cx="8839200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Daily Instructional Tasks</a:t>
          </a:r>
          <a:endParaRPr lang="en-US" sz="1900" kern="1200" dirty="0"/>
        </a:p>
      </dsp:txBody>
      <dsp:txXfrm>
        <a:off x="22246" y="3624615"/>
        <a:ext cx="8794708" cy="411223"/>
      </dsp:txXfrm>
    </dsp:sp>
    <dsp:sp modelId="{A118BB3B-0DB3-4C2D-BCB1-FB1B805468A0}">
      <dsp:nvSpPr>
        <dsp:cNvPr id="0" name=""/>
        <dsp:cNvSpPr/>
      </dsp:nvSpPr>
      <dsp:spPr>
        <a:xfrm>
          <a:off x="0" y="4058084"/>
          <a:ext cx="8839200" cy="1238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0645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kern="1200" dirty="0" smtClean="0"/>
            <a:t>How can I help them learn it?</a:t>
          </a:r>
          <a:endParaRPr lang="en-US" sz="1500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kern="1200" dirty="0" smtClean="0"/>
            <a:t>Plan, instruct and assess using  tasks that build conceptual understanding of priority standards</a:t>
          </a:r>
          <a:endParaRPr lang="en-US" sz="1500" kern="1200" dirty="0"/>
        </a:p>
        <a:p>
          <a:pPr marL="228600" lvl="2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kern="1200" dirty="0" smtClean="0"/>
            <a:t>Plan, instruct and assess using  tasks  that require fluency and use of math practices to master concepts</a:t>
          </a:r>
        </a:p>
        <a:p>
          <a:pPr marL="228600" lvl="2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kern="1200" dirty="0" smtClean="0"/>
            <a:t>Plan, instruct and assess using  just enough remediation to help students practice on grade level content as quickly as possible</a:t>
          </a:r>
        </a:p>
      </dsp:txBody>
      <dsp:txXfrm>
        <a:off x="0" y="4058084"/>
        <a:ext cx="8839200" cy="12388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0E54CF-9E22-433D-A084-74E8830DB5C8}">
      <dsp:nvSpPr>
        <dsp:cNvPr id="0" name=""/>
        <dsp:cNvSpPr/>
      </dsp:nvSpPr>
      <dsp:spPr>
        <a:xfrm>
          <a:off x="0" y="152400"/>
          <a:ext cx="8839200" cy="1129951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Step 1: What should students know and be able to do?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              How will I measure success?</a:t>
          </a:r>
          <a:endParaRPr lang="en-US" sz="2400" b="1" kern="1200" dirty="0"/>
        </a:p>
      </dsp:txBody>
      <dsp:txXfrm>
        <a:off x="55160" y="207560"/>
        <a:ext cx="8728880" cy="1019631"/>
      </dsp:txXfrm>
    </dsp:sp>
    <dsp:sp modelId="{A1F1C71C-7B35-4538-B5F9-8E5D0F891B88}">
      <dsp:nvSpPr>
        <dsp:cNvPr id="0" name=""/>
        <dsp:cNvSpPr/>
      </dsp:nvSpPr>
      <dsp:spPr>
        <a:xfrm>
          <a:off x="0" y="1447801"/>
          <a:ext cx="8839200" cy="827382"/>
        </a:xfrm>
        <a:prstGeom prst="roundRect">
          <a:avLst/>
        </a:prstGeom>
        <a:solidFill>
          <a:schemeClr val="accent1">
            <a:shade val="80000"/>
            <a:hueOff val="102082"/>
            <a:satOff val="-1464"/>
            <a:lumOff val="85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Step 2: What do students know and what are they able to do now?</a:t>
          </a:r>
          <a:endParaRPr lang="en-US" sz="2400" b="1" kern="1200" dirty="0"/>
        </a:p>
      </dsp:txBody>
      <dsp:txXfrm>
        <a:off x="40389" y="1488190"/>
        <a:ext cx="8758422" cy="746604"/>
      </dsp:txXfrm>
    </dsp:sp>
    <dsp:sp modelId="{19C05F64-F14B-4B82-8023-BFBCE71D525E}">
      <dsp:nvSpPr>
        <dsp:cNvPr id="0" name=""/>
        <dsp:cNvSpPr/>
      </dsp:nvSpPr>
      <dsp:spPr>
        <a:xfrm>
          <a:off x="0" y="2435279"/>
          <a:ext cx="8839200" cy="1984320"/>
        </a:xfrm>
        <a:prstGeom prst="roundRect">
          <a:avLst/>
        </a:prstGeom>
        <a:solidFill>
          <a:schemeClr val="accent1">
            <a:shade val="80000"/>
            <a:hueOff val="204164"/>
            <a:satOff val="-2928"/>
            <a:lumOff val="170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Step 3: Is there a group of students on which I should focus this  </a:t>
          </a:r>
          <a:br>
            <a:rPr lang="en-US" sz="2400" b="1" kern="1200" dirty="0" smtClean="0"/>
          </a:br>
          <a:r>
            <a:rPr lang="en-US" sz="2400" b="1" kern="1200" dirty="0" smtClean="0"/>
            <a:t>             learning target?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             - Student Learning Target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             - Scoring Plan</a:t>
          </a:r>
        </a:p>
      </dsp:txBody>
      <dsp:txXfrm>
        <a:off x="96867" y="2532146"/>
        <a:ext cx="8645466" cy="1790586"/>
      </dsp:txXfrm>
    </dsp:sp>
    <dsp:sp modelId="{80256121-1A14-401E-A65C-D1AD0606329D}">
      <dsp:nvSpPr>
        <dsp:cNvPr id="0" name=""/>
        <dsp:cNvSpPr/>
      </dsp:nvSpPr>
      <dsp:spPr>
        <a:xfrm>
          <a:off x="0" y="4587640"/>
          <a:ext cx="8839200" cy="822560"/>
        </a:xfrm>
        <a:prstGeom prst="roundRect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Step 4: How will I monitor Progress?</a:t>
          </a:r>
          <a:endParaRPr lang="en-US" sz="2400" b="1" kern="1200" dirty="0"/>
        </a:p>
      </dsp:txBody>
      <dsp:txXfrm>
        <a:off x="40154" y="4627794"/>
        <a:ext cx="8758892" cy="7422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0E54CF-9E22-433D-A084-74E8830DB5C8}">
      <dsp:nvSpPr>
        <dsp:cNvPr id="0" name=""/>
        <dsp:cNvSpPr/>
      </dsp:nvSpPr>
      <dsp:spPr>
        <a:xfrm>
          <a:off x="0" y="0"/>
          <a:ext cx="8686800" cy="981383"/>
        </a:xfrm>
        <a:prstGeom prst="round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/>
            <a:t>Step 1: What should students know and be able to do? How will I measure success?</a:t>
          </a:r>
          <a:endParaRPr lang="en-US" sz="2600" b="1" kern="1200" dirty="0"/>
        </a:p>
      </dsp:txBody>
      <dsp:txXfrm>
        <a:off x="47907" y="47907"/>
        <a:ext cx="8590986" cy="885569"/>
      </dsp:txXfrm>
    </dsp:sp>
    <dsp:sp modelId="{E449941A-1DF3-48BB-AA3C-5A705DC45F46}">
      <dsp:nvSpPr>
        <dsp:cNvPr id="0" name=""/>
        <dsp:cNvSpPr/>
      </dsp:nvSpPr>
      <dsp:spPr>
        <a:xfrm>
          <a:off x="0" y="983505"/>
          <a:ext cx="8686800" cy="16968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806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12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600" kern="1200" dirty="0" smtClean="0"/>
            <a:t>What content will I prioritize?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600" kern="1200" dirty="0" smtClean="0"/>
            <a:t>What assessment  will provide the best evidence of my student’s master of the priority content at the end of the year?</a:t>
          </a:r>
          <a:endParaRPr lang="en-US" sz="2600" kern="1200" dirty="0"/>
        </a:p>
      </dsp:txBody>
      <dsp:txXfrm>
        <a:off x="0" y="983505"/>
        <a:ext cx="8686800" cy="16968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F1C71C-7B35-4538-B5F9-8E5D0F891B88}">
      <dsp:nvSpPr>
        <dsp:cNvPr id="0" name=""/>
        <dsp:cNvSpPr/>
      </dsp:nvSpPr>
      <dsp:spPr>
        <a:xfrm>
          <a:off x="0" y="0"/>
          <a:ext cx="8839200" cy="1267732"/>
        </a:xfrm>
        <a:prstGeom prst="round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Step 2: What do students know and what are they able to do now?</a:t>
          </a:r>
          <a:endParaRPr lang="en-US" sz="2800" b="1" kern="1200" dirty="0"/>
        </a:p>
      </dsp:txBody>
      <dsp:txXfrm>
        <a:off x="61886" y="61886"/>
        <a:ext cx="8715428" cy="1143960"/>
      </dsp:txXfrm>
    </dsp:sp>
    <dsp:sp modelId="{26E1FD8F-5BD2-4C45-A654-A743D954542E}">
      <dsp:nvSpPr>
        <dsp:cNvPr id="0" name=""/>
        <dsp:cNvSpPr/>
      </dsp:nvSpPr>
      <dsp:spPr>
        <a:xfrm>
          <a:off x="0" y="1271717"/>
          <a:ext cx="8839200" cy="32962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0645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12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600" kern="1200" dirty="0" smtClean="0"/>
            <a:t>What knowledge/skills are related to success with this year’s priority content?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600" kern="1200" dirty="0" smtClean="0"/>
            <a:t>What data sources and background information are available? 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600" kern="1200" dirty="0" smtClean="0"/>
            <a:t>What diagnostic assessment resources are available?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600" kern="1200" dirty="0" smtClean="0"/>
            <a:t>What can I </a:t>
          </a:r>
          <a:r>
            <a:rPr lang="en-US" sz="2600" kern="1200" dirty="0" smtClean="0"/>
            <a:t>conclude </a:t>
          </a:r>
          <a:r>
            <a:rPr lang="en-US" sz="2600" kern="1200" dirty="0" smtClean="0"/>
            <a:t>about students’ mastery of prior knowledge and skills?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600" kern="1200" dirty="0" smtClean="0"/>
            <a:t>Based on the data, what can I conclude about students’ readiness?  </a:t>
          </a:r>
          <a:endParaRPr lang="en-US" sz="2600" kern="1200" dirty="0"/>
        </a:p>
      </dsp:txBody>
      <dsp:txXfrm>
        <a:off x="0" y="1271717"/>
        <a:ext cx="8839200" cy="329629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C05F64-F14B-4B82-8023-BFBCE71D525E}">
      <dsp:nvSpPr>
        <dsp:cNvPr id="0" name=""/>
        <dsp:cNvSpPr/>
      </dsp:nvSpPr>
      <dsp:spPr>
        <a:xfrm>
          <a:off x="0" y="0"/>
          <a:ext cx="8610600" cy="825644"/>
        </a:xfrm>
        <a:prstGeom prst="round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/>
            <a:t>Step 3: Is there a group of students on which I should focus this learning target? </a:t>
          </a:r>
          <a:endParaRPr lang="en-US" sz="2600" b="1" kern="1200" dirty="0"/>
        </a:p>
      </dsp:txBody>
      <dsp:txXfrm>
        <a:off x="40305" y="40305"/>
        <a:ext cx="8529990" cy="745034"/>
      </dsp:txXfrm>
    </dsp:sp>
    <dsp:sp modelId="{1401511D-6182-4161-966B-2177B3CCEDF7}">
      <dsp:nvSpPr>
        <dsp:cNvPr id="0" name=""/>
        <dsp:cNvSpPr/>
      </dsp:nvSpPr>
      <dsp:spPr>
        <a:xfrm>
          <a:off x="0" y="1022913"/>
          <a:ext cx="8610600" cy="2053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3387" tIns="33020" rIns="184912" bIns="3302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600" kern="1200" dirty="0" smtClean="0"/>
            <a:t>Have I set learning targets for all of my students?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600" kern="1200" dirty="0" smtClean="0"/>
            <a:t>Which subgroups in my school population need additional support to achieve success? 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600" kern="1200" dirty="0" smtClean="0"/>
            <a:t>Which students will need additional support to achieve success?</a:t>
          </a:r>
          <a:endParaRPr lang="en-US" sz="2600" kern="1200" dirty="0"/>
        </a:p>
      </dsp:txBody>
      <dsp:txXfrm>
        <a:off x="0" y="1022913"/>
        <a:ext cx="8610600" cy="20534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0E54CF-9E22-433D-A084-74E8830DB5C8}">
      <dsp:nvSpPr>
        <dsp:cNvPr id="0" name=""/>
        <dsp:cNvSpPr/>
      </dsp:nvSpPr>
      <dsp:spPr>
        <a:xfrm>
          <a:off x="0" y="13585"/>
          <a:ext cx="8534400" cy="767520"/>
        </a:xfrm>
        <a:prstGeom prst="round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Step 3: Student Learning Target</a:t>
          </a:r>
          <a:endParaRPr lang="en-US" sz="2800" kern="1200" dirty="0"/>
        </a:p>
      </dsp:txBody>
      <dsp:txXfrm>
        <a:off x="37467" y="51052"/>
        <a:ext cx="8459466" cy="692586"/>
      </dsp:txXfrm>
    </dsp:sp>
    <dsp:sp modelId="{E449941A-1DF3-48BB-AA3C-5A705DC45F46}">
      <dsp:nvSpPr>
        <dsp:cNvPr id="0" name=""/>
        <dsp:cNvSpPr/>
      </dsp:nvSpPr>
      <dsp:spPr>
        <a:xfrm>
          <a:off x="0" y="781106"/>
          <a:ext cx="8534400" cy="1442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967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0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500" kern="1200" dirty="0" smtClean="0"/>
            <a:t>What level of performance on the end-of-year assessment from Step 1 do I expect the identified student population to achieve?</a:t>
          </a:r>
          <a:endParaRPr lang="en-US" sz="2500" kern="1200" dirty="0"/>
        </a:p>
      </dsp:txBody>
      <dsp:txXfrm>
        <a:off x="0" y="781106"/>
        <a:ext cx="8534400" cy="144279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F1C71C-7B35-4538-B5F9-8E5D0F891B88}">
      <dsp:nvSpPr>
        <dsp:cNvPr id="0" name=""/>
        <dsp:cNvSpPr/>
      </dsp:nvSpPr>
      <dsp:spPr>
        <a:xfrm>
          <a:off x="0" y="0"/>
          <a:ext cx="8610600" cy="783212"/>
        </a:xfrm>
        <a:prstGeom prst="round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Step 3: Scoring Plan</a:t>
          </a:r>
          <a:endParaRPr lang="en-US" sz="2800" b="1" kern="1200" dirty="0"/>
        </a:p>
      </dsp:txBody>
      <dsp:txXfrm>
        <a:off x="38233" y="38233"/>
        <a:ext cx="8534134" cy="706746"/>
      </dsp:txXfrm>
    </dsp:sp>
    <dsp:sp modelId="{26E1FD8F-5BD2-4C45-A654-A743D954542E}">
      <dsp:nvSpPr>
        <dsp:cNvPr id="0" name=""/>
        <dsp:cNvSpPr/>
      </dsp:nvSpPr>
      <dsp:spPr>
        <a:xfrm>
          <a:off x="0" y="786799"/>
          <a:ext cx="8610600" cy="3400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3387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12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kern="1200" dirty="0" smtClean="0"/>
            <a:t>How will you measure your students’ success?</a:t>
          </a:r>
          <a:endParaRPr lang="en-US" sz="28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12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kern="1200" dirty="0" smtClean="0"/>
            <a:t>Based on students’ baseline data, what is the minimum level of performance I expect from the identified students?</a:t>
          </a:r>
          <a:endParaRPr lang="en-US" sz="28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12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kern="1200" dirty="0" smtClean="0"/>
            <a:t>Based on students’ baseline data, how many students can </a:t>
          </a:r>
          <a:r>
            <a:rPr lang="en-US" sz="2800" u="sng" kern="1200" dirty="0" smtClean="0"/>
            <a:t>reasonably</a:t>
          </a:r>
          <a:r>
            <a:rPr lang="en-US" sz="2800" kern="1200" dirty="0" smtClean="0"/>
            <a:t> be expected to meet or exceed the expected level of performance?</a:t>
          </a:r>
          <a:endParaRPr lang="en-US" sz="2800" kern="1200" dirty="0"/>
        </a:p>
      </dsp:txBody>
      <dsp:txXfrm>
        <a:off x="0" y="786799"/>
        <a:ext cx="8610600" cy="340061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0E54CF-9E22-433D-A084-74E8830DB5C8}">
      <dsp:nvSpPr>
        <dsp:cNvPr id="0" name=""/>
        <dsp:cNvSpPr/>
      </dsp:nvSpPr>
      <dsp:spPr>
        <a:xfrm>
          <a:off x="0" y="0"/>
          <a:ext cx="8763000" cy="504763"/>
        </a:xfrm>
        <a:prstGeom prst="round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Step 4: How will I monitor Progress?</a:t>
          </a:r>
          <a:endParaRPr lang="en-US" sz="2800" kern="1200" dirty="0"/>
        </a:p>
      </dsp:txBody>
      <dsp:txXfrm>
        <a:off x="24640" y="24640"/>
        <a:ext cx="8713720" cy="455483"/>
      </dsp:txXfrm>
    </dsp:sp>
    <dsp:sp modelId="{E449941A-1DF3-48BB-AA3C-5A705DC45F46}">
      <dsp:nvSpPr>
        <dsp:cNvPr id="0" name=""/>
        <dsp:cNvSpPr/>
      </dsp:nvSpPr>
      <dsp:spPr>
        <a:xfrm>
          <a:off x="38119" y="592675"/>
          <a:ext cx="8460851" cy="1574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8225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/>
            <a:t>When will I monitor students’ developing mastery of the priority content?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/>
            <a:t>What curricular resources and assessment methods will I use to determine students’ mastery of the priority content on an on-going basis?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/>
            <a:t>Are these assessment methods aligned with the end-of-year assessment identified in Step 1?</a:t>
          </a:r>
          <a:endParaRPr lang="en-US" sz="2400" kern="1200" dirty="0"/>
        </a:p>
      </dsp:txBody>
      <dsp:txXfrm>
        <a:off x="38119" y="592675"/>
        <a:ext cx="8460851" cy="15747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386DFC0B-0794-4AFD-BD8A-181E06725F27}" type="datetimeFigureOut">
              <a:rPr lang="en-US" smtClean="0"/>
              <a:t>5/28/2014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CCD0207C-B002-435E-99D1-C3D69078E9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924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641CA6CE-8A7F-4E37-A715-9178284F6F81}" type="datetimeFigureOut">
              <a:rPr lang="en-US" smtClean="0"/>
              <a:t>5/28/2014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0A7D4113-607C-4C8C-A317-57A1D107AA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28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D4113-607C-4C8C-A317-57A1D107AA5D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8276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033463"/>
            <a:ext cx="4678362" cy="35083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81012" y="5387711"/>
            <a:ext cx="6431766" cy="1668726"/>
          </a:xfrm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620935" y="8851240"/>
            <a:ext cx="288398" cy="2797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A252A07-E80E-4254-BBCA-0AEAE504703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6786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A020F-5B36-477D-8D27-5E33B385EBF8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2750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D4113-607C-4C8C-A317-57A1D107AA5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1339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D4113-607C-4C8C-A317-57A1D107AA5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1339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D4113-607C-4C8C-A317-57A1D107AA5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1339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\</a:t>
            </a:r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D4113-607C-4C8C-A317-57A1D107AA5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1339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033463"/>
            <a:ext cx="4678362" cy="35083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81012" y="5387711"/>
            <a:ext cx="6431766" cy="1668726"/>
          </a:xfrm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620935" y="8851240"/>
            <a:ext cx="288398" cy="2797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A252A07-E80E-4254-BBCA-0AEAE504703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6786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57275" y="1000125"/>
            <a:ext cx="4757738" cy="3567113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81012" y="5387711"/>
            <a:ext cx="6431766" cy="3116526"/>
          </a:xfrm>
          <a:prstGeom prst="rect">
            <a:avLst/>
          </a:prstGeom>
        </p:spPr>
        <p:txBody>
          <a:bodyPr/>
          <a:lstStyle/>
          <a:p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153574" y="8697306"/>
            <a:ext cx="755759" cy="43372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A252A07-E80E-4254-BBCA-0AEAE504703E}" type="slidenum">
              <a:rPr lang="en-US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4967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57275" y="1000125"/>
            <a:ext cx="4757738" cy="3567113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81012" y="4848940"/>
            <a:ext cx="6431766" cy="296949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997787" y="8774274"/>
            <a:ext cx="911545" cy="35675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A252A07-E80E-4254-BBCA-0AEAE504703E}" type="slidenum">
              <a:rPr lang="en-US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1534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12AE4-F212-4715-9F28-E8607F7F571B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017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8713" y="1000125"/>
            <a:ext cx="4754562" cy="356552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04800" y="4922837"/>
            <a:ext cx="6431766" cy="384836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620934" y="8851240"/>
            <a:ext cx="288399" cy="2797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A252A07-E80E-4254-BBCA-0AEAE504703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53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57275" y="1000125"/>
            <a:ext cx="4757738" cy="3567113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81012" y="5387711"/>
            <a:ext cx="6431766" cy="3421326"/>
          </a:xfrm>
          <a:prstGeom prst="rect">
            <a:avLst/>
          </a:prstGeom>
        </p:spPr>
        <p:txBody>
          <a:bodyPr/>
          <a:lstStyle/>
          <a:p>
            <a:pPr defTabSz="928133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153574" y="8543372"/>
            <a:ext cx="755759" cy="58765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A252A07-E80E-4254-BBCA-0AEAE504703E}" type="slidenum">
              <a:rPr lang="en-US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1408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8400" y="1000125"/>
            <a:ext cx="4675188" cy="35052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81012" y="5387711"/>
            <a:ext cx="6431766" cy="2964126"/>
          </a:xfrm>
          <a:prstGeom prst="rect">
            <a:avLst/>
          </a:prstGeom>
        </p:spPr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620935" y="8851240"/>
            <a:ext cx="288398" cy="2797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A252A07-E80E-4254-BBCA-0AEAE504703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352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D4113-607C-4C8C-A317-57A1D107AA5D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1214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D4113-607C-4C8C-A317-57A1D107AA5D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1214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033463"/>
            <a:ext cx="4678362" cy="35083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81012" y="5387711"/>
            <a:ext cx="6431766" cy="1668726"/>
          </a:xfrm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620935" y="8851240"/>
            <a:ext cx="288398" cy="2797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A252A07-E80E-4254-BBCA-0AEAE504703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6786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D4113-607C-4C8C-A317-57A1D107AA5D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3996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57275" y="1000125"/>
            <a:ext cx="4757738" cy="3567113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81012" y="5387711"/>
            <a:ext cx="6431766" cy="1865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764109" y="8774273"/>
            <a:ext cx="1145224" cy="35675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A252A07-E80E-4254-BBCA-0AEAE504703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289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033463"/>
            <a:ext cx="4678362" cy="35083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81012" y="5387711"/>
            <a:ext cx="6431766" cy="1668726"/>
          </a:xfrm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620935" y="8851240"/>
            <a:ext cx="288398" cy="2797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A252A07-E80E-4254-BBCA-0AEAE504703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678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57275" y="1000125"/>
            <a:ext cx="4757738" cy="3567113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81012" y="5387711"/>
            <a:ext cx="6431766" cy="3421326"/>
          </a:xfrm>
          <a:prstGeom prst="rect">
            <a:avLst/>
          </a:prstGeom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075680" y="8620339"/>
            <a:ext cx="833652" cy="51069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A252A07-E80E-4254-BBCA-0AEAE504703E}" type="slidenum">
              <a:rPr lang="en-US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920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 dirty="0" smtClean="0"/>
          </a:p>
          <a:p>
            <a:pPr marL="0" indent="0"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D4113-607C-4C8C-A317-57A1D107AA5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695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D4113-607C-4C8C-A317-57A1D107AA5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1339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57275" y="1000125"/>
            <a:ext cx="4757738" cy="3567113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81012" y="5387710"/>
            <a:ext cx="6431766" cy="3309594"/>
          </a:xfrm>
          <a:prstGeom prst="rect">
            <a:avLst/>
          </a:prstGeom>
        </p:spPr>
        <p:txBody>
          <a:bodyPr/>
          <a:lstStyle/>
          <a:p>
            <a:pPr defTabSz="878078">
              <a:defRPr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919894" y="8620338"/>
            <a:ext cx="989439" cy="51069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A252A07-E80E-4254-BBCA-0AEAE504703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2600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57275" y="1000125"/>
            <a:ext cx="4757738" cy="3567113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81012" y="5387710"/>
            <a:ext cx="6431766" cy="3309594"/>
          </a:xfrm>
          <a:prstGeom prst="rect">
            <a:avLst/>
          </a:prstGeom>
        </p:spPr>
        <p:txBody>
          <a:bodyPr/>
          <a:lstStyle/>
          <a:p>
            <a:pPr defTabSz="878078">
              <a:defRPr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919894" y="8620338"/>
            <a:ext cx="989439" cy="51069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A252A07-E80E-4254-BBCA-0AEAE504703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2600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57275" y="1000125"/>
            <a:ext cx="4757738" cy="3567113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81012" y="5387710"/>
            <a:ext cx="6431766" cy="3309594"/>
          </a:xfrm>
          <a:prstGeom prst="rect">
            <a:avLst/>
          </a:prstGeom>
        </p:spPr>
        <p:txBody>
          <a:bodyPr/>
          <a:lstStyle/>
          <a:p>
            <a:pPr defTabSz="878078">
              <a:defRPr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919894" y="8620338"/>
            <a:ext cx="989439" cy="51069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A252A07-E80E-4254-BBCA-0AEAE504703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260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6800"/>
          </a:xfrm>
          <a:prstGeom prst="rect">
            <a:avLst/>
          </a:prstGeom>
        </p:spPr>
        <p:txBody>
          <a:bodyPr anchor="ctr"/>
          <a:lstStyle>
            <a:lvl1pPr>
              <a:defRPr sz="3000">
                <a:solidFill>
                  <a:schemeClr val="bg1"/>
                </a:solidFill>
                <a:latin typeface="Chalkduster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553200"/>
            <a:ext cx="2133600" cy="342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teinem" pitchFamily="2" charset="0"/>
              </a:defRPr>
            </a:lvl1pPr>
          </a:lstStyle>
          <a:p>
            <a:fld id="{79BA4B8F-8B3F-4B52-9164-AF2CA95F68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" y="6553200"/>
            <a:ext cx="2895600" cy="342899"/>
          </a:xfrm>
          <a:prstGeom prst="rect">
            <a:avLst/>
          </a:prstGeom>
          <a:noFill/>
        </p:spPr>
        <p:txBody>
          <a:bodyPr/>
          <a:lstStyle>
            <a:lvl1pPr>
              <a:defRPr sz="1800">
                <a:solidFill>
                  <a:schemeClr val="bg2">
                    <a:lumMod val="50000"/>
                  </a:schemeClr>
                </a:solidFill>
                <a:latin typeface="Chalkduster" pitchFamily="66" charset="0"/>
              </a:defRPr>
            </a:lvl1pPr>
          </a:lstStyle>
          <a:p>
            <a:r>
              <a:rPr lang="en-US" dirty="0" smtClean="0"/>
              <a:t>Louisiana Believes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52400" y="1295400"/>
            <a:ext cx="8839200" cy="5105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09181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9" y="1527054"/>
            <a:ext cx="8503920" cy="4572000"/>
          </a:xfrm>
          <a:prstGeom prst="rect">
            <a:avLst/>
          </a:prstGeom>
        </p:spPr>
        <p:txBody>
          <a:bodyPr lIns="93226" tIns="46614" rIns="93226" bIns="46614"/>
          <a:lstStyle>
            <a:lvl1pPr>
              <a:buClr>
                <a:srgbClr val="8E002A"/>
              </a:buClr>
              <a:defRPr>
                <a:solidFill>
                  <a:srgbClr val="000000"/>
                </a:solidFill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-2" y="1078562"/>
            <a:ext cx="9144000" cy="0"/>
          </a:xfrm>
          <a:prstGeom prst="line">
            <a:avLst/>
          </a:prstGeom>
          <a:ln w="19050">
            <a:solidFill>
              <a:srgbClr val="BFD7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4810"/>
            <a:ext cx="9144000" cy="684180"/>
          </a:xfrm>
          <a:prstGeom prst="rect">
            <a:avLst/>
          </a:prstGeom>
        </p:spPr>
        <p:txBody>
          <a:bodyPr lIns="93226" tIns="46614" rIns="93226" bIns="46614" anchor="t"/>
          <a:lstStyle>
            <a:lvl1pPr algn="l">
              <a:defRPr sz="2900" b="1">
                <a:solidFill>
                  <a:srgbClr val="8E002A"/>
                </a:solidFill>
                <a:latin typeface="Garamond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1191" y="6485227"/>
            <a:ext cx="1144255" cy="371246"/>
          </a:xfrm>
          <a:prstGeom prst="rect">
            <a:avLst/>
          </a:prstGeom>
        </p:spPr>
      </p:pic>
      <p:sp>
        <p:nvSpPr>
          <p:cNvPr id="11" name="TextBox 5"/>
          <p:cNvSpPr txBox="1">
            <a:spLocks noChangeArrowheads="1"/>
          </p:cNvSpPr>
          <p:nvPr userDrawn="1"/>
        </p:nvSpPr>
        <p:spPr bwMode="auto">
          <a:xfrm>
            <a:off x="7848606" y="6515252"/>
            <a:ext cx="1295400" cy="37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65" tIns="45681" rIns="91365" bIns="45681" anchor="ctr">
            <a:spAutoFit/>
          </a:bodyPr>
          <a:lstStyle/>
          <a:p>
            <a:pPr algn="r" defTabSz="914109"/>
            <a:fld id="{EB931DCB-24E1-4C70-A095-F9FDA8978A32}" type="slidenum">
              <a:rPr lang="en-US" b="1">
                <a:solidFill>
                  <a:srgbClr val="8E002A"/>
                </a:solidFill>
                <a:latin typeface="Garamond" pitchFamily="18" charset="0"/>
                <a:cs typeface="Arial" pitchFamily="34" charset="0"/>
              </a:rPr>
              <a:pPr algn="r" defTabSz="914109"/>
              <a:t>‹#›</a:t>
            </a:fld>
            <a:endParaRPr lang="en-US" sz="1400" b="1" dirty="0">
              <a:solidFill>
                <a:srgbClr val="8E002A"/>
              </a:solidFill>
              <a:latin typeface="Garamond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2052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4810"/>
            <a:ext cx="9144000" cy="684180"/>
          </a:xfrm>
          <a:prstGeom prst="rect">
            <a:avLst/>
          </a:prstGeom>
        </p:spPr>
        <p:txBody>
          <a:bodyPr lIns="93226" tIns="46614" rIns="93226" bIns="46614" anchor="t"/>
          <a:lstStyle>
            <a:lvl1pPr algn="l">
              <a:defRPr sz="2900" b="1">
                <a:solidFill>
                  <a:srgbClr val="8E002A"/>
                </a:solidFill>
                <a:latin typeface="Garamond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-2" y="693533"/>
            <a:ext cx="9144000" cy="0"/>
          </a:xfrm>
          <a:prstGeom prst="line">
            <a:avLst/>
          </a:prstGeom>
          <a:ln w="19050">
            <a:solidFill>
              <a:srgbClr val="BFD7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7"/>
          <p:cNvSpPr>
            <a:spLocks noGrp="1"/>
          </p:cNvSpPr>
          <p:nvPr>
            <p:ph sz="quarter" idx="1"/>
          </p:nvPr>
        </p:nvSpPr>
        <p:spPr>
          <a:xfrm>
            <a:off x="301759" y="1527054"/>
            <a:ext cx="8503920" cy="4572000"/>
          </a:xfrm>
          <a:prstGeom prst="rect">
            <a:avLst/>
          </a:prstGeom>
        </p:spPr>
        <p:txBody>
          <a:bodyPr lIns="93226" tIns="46614" rIns="93226" bIns="46614"/>
          <a:lstStyle>
            <a:lvl1pPr>
              <a:buClr>
                <a:srgbClr val="8E002A"/>
              </a:buClr>
              <a:defRPr>
                <a:solidFill>
                  <a:srgbClr val="000000"/>
                </a:solidFill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6" name="Picture 5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1191" y="6485227"/>
            <a:ext cx="1144255" cy="371246"/>
          </a:xfrm>
          <a:prstGeom prst="rect">
            <a:avLst/>
          </a:prstGeom>
        </p:spPr>
      </p:pic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7848606" y="6515252"/>
            <a:ext cx="1295400" cy="37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65" tIns="45681" rIns="91365" bIns="45681" anchor="ctr">
            <a:spAutoFit/>
          </a:bodyPr>
          <a:lstStyle/>
          <a:p>
            <a:pPr algn="r" defTabSz="914109"/>
            <a:fld id="{EB931DCB-24E1-4C70-A095-F9FDA8978A32}" type="slidenum">
              <a:rPr lang="en-US" b="1">
                <a:solidFill>
                  <a:srgbClr val="8E002A"/>
                </a:solidFill>
                <a:latin typeface="Garamond" pitchFamily="18" charset="0"/>
                <a:cs typeface="Arial" pitchFamily="34" charset="0"/>
              </a:rPr>
              <a:pPr algn="r" defTabSz="914109"/>
              <a:t>‹#›</a:t>
            </a:fld>
            <a:endParaRPr lang="en-US" sz="1400" b="1" dirty="0">
              <a:solidFill>
                <a:srgbClr val="8E002A"/>
              </a:solidFill>
              <a:latin typeface="Garamond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7547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4810"/>
            <a:ext cx="9144000" cy="684180"/>
          </a:xfrm>
          <a:prstGeom prst="rect">
            <a:avLst/>
          </a:prstGeom>
        </p:spPr>
        <p:txBody>
          <a:bodyPr lIns="93226" tIns="46614" rIns="93226" bIns="46614" anchor="t"/>
          <a:lstStyle>
            <a:lvl1pPr algn="l">
              <a:defRPr sz="2900" b="1">
                <a:solidFill>
                  <a:srgbClr val="8E002A"/>
                </a:solidFill>
                <a:latin typeface="Garamond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-2" y="693533"/>
            <a:ext cx="9144000" cy="0"/>
          </a:xfrm>
          <a:prstGeom prst="line">
            <a:avLst/>
          </a:prstGeom>
          <a:ln w="19050">
            <a:solidFill>
              <a:srgbClr val="BFD7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7"/>
          <p:cNvSpPr>
            <a:spLocks noGrp="1"/>
          </p:cNvSpPr>
          <p:nvPr>
            <p:ph sz="quarter" idx="1"/>
          </p:nvPr>
        </p:nvSpPr>
        <p:spPr>
          <a:xfrm>
            <a:off x="4726659" y="1025246"/>
            <a:ext cx="4079020" cy="5290264"/>
          </a:xfrm>
          <a:prstGeom prst="rect">
            <a:avLst/>
          </a:prstGeom>
        </p:spPr>
        <p:txBody>
          <a:bodyPr lIns="93226" tIns="46614" rIns="93226" bIns="46614"/>
          <a:lstStyle>
            <a:lvl1pPr>
              <a:buClr>
                <a:srgbClr val="8E002A"/>
              </a:buClr>
              <a:defRPr>
                <a:solidFill>
                  <a:srgbClr val="000000"/>
                </a:solidFill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6" name="Picture 5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1191" y="6485227"/>
            <a:ext cx="1144255" cy="371246"/>
          </a:xfrm>
          <a:prstGeom prst="rect">
            <a:avLst/>
          </a:prstGeom>
        </p:spPr>
      </p:pic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7848606" y="6515252"/>
            <a:ext cx="1295400" cy="37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65" tIns="45681" rIns="91365" bIns="45681" anchor="ctr">
            <a:spAutoFit/>
          </a:bodyPr>
          <a:lstStyle/>
          <a:p>
            <a:pPr algn="r" defTabSz="914109"/>
            <a:fld id="{EB931DCB-24E1-4C70-A095-F9FDA8978A32}" type="slidenum">
              <a:rPr lang="en-US" b="1">
                <a:solidFill>
                  <a:srgbClr val="8E002A"/>
                </a:solidFill>
                <a:latin typeface="Garamond" pitchFamily="18" charset="0"/>
                <a:cs typeface="Arial" pitchFamily="34" charset="0"/>
              </a:rPr>
              <a:pPr algn="r" defTabSz="914109"/>
              <a:t>‹#›</a:t>
            </a:fld>
            <a:endParaRPr lang="en-US" sz="1400" b="1" dirty="0">
              <a:solidFill>
                <a:srgbClr val="8E002A"/>
              </a:solidFill>
              <a:latin typeface="Garamond" pitchFamily="18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28866" y="1035018"/>
            <a:ext cx="4090097" cy="5280368"/>
          </a:xfrm>
          <a:prstGeom prst="rect">
            <a:avLst/>
          </a:prstGeom>
        </p:spPr>
        <p:txBody>
          <a:bodyPr lIns="93296" tIns="46648" rIns="93296" bIns="46648"/>
          <a:lstStyle>
            <a:lvl1pPr>
              <a:defRPr>
                <a:solidFill>
                  <a:srgbClr val="000000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4427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 hidden="1"/>
          <p:cNvSpPr>
            <a:spLocks noChangeArrowheads="1"/>
          </p:cNvSpPr>
          <p:nvPr userDrawn="1"/>
        </p:nvSpPr>
        <p:spPr bwMode="auto">
          <a:xfrm>
            <a:off x="0" y="0"/>
            <a:ext cx="161984" cy="161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26" tIns="46614" rIns="93226" bIns="46614"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 userDrawn="1"/>
        </p:nvSpPr>
        <p:spPr bwMode="auto">
          <a:xfrm>
            <a:off x="7848606" y="6525504"/>
            <a:ext cx="1295400" cy="37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65" tIns="45681" rIns="91365" bIns="45681" anchor="ctr">
            <a:spAutoFit/>
          </a:bodyPr>
          <a:lstStyle/>
          <a:p>
            <a:pPr algn="r" defTabSz="914109"/>
            <a:fld id="{EB931DCB-24E1-4C70-A095-F9FDA8978A32}" type="slidenum">
              <a:rPr lang="en-US" b="1">
                <a:solidFill>
                  <a:srgbClr val="8E002A"/>
                </a:solidFill>
                <a:latin typeface="Garamond" pitchFamily="18" charset="0"/>
                <a:cs typeface="Arial" pitchFamily="34" charset="0"/>
              </a:rPr>
              <a:pPr algn="r" defTabSz="914109"/>
              <a:t>‹#›</a:t>
            </a:fld>
            <a:endParaRPr lang="en-US" sz="1400" b="1" dirty="0">
              <a:solidFill>
                <a:srgbClr val="8E002A"/>
              </a:solidFill>
              <a:latin typeface="Garamond" pitchFamily="18" charset="0"/>
              <a:cs typeface="Arial" pitchFamily="34" charset="0"/>
            </a:endParaRPr>
          </a:p>
        </p:txBody>
      </p:sp>
      <p:pic>
        <p:nvPicPr>
          <p:cNvPr id="5" name="Picture 4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1191" y="6485227"/>
            <a:ext cx="1144255" cy="3712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1" y="0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8E002A"/>
                </a:solidFill>
                <a:latin typeface="Garamond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9627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6800"/>
          </a:xfrm>
          <a:prstGeom prst="rect">
            <a:avLst/>
          </a:prstGeom>
        </p:spPr>
        <p:txBody>
          <a:bodyPr anchor="ctr"/>
          <a:lstStyle>
            <a:lvl1pPr>
              <a:defRPr sz="3000">
                <a:solidFill>
                  <a:schemeClr val="bg1"/>
                </a:solidFill>
                <a:latin typeface="Chalkduster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553200"/>
            <a:ext cx="2133600" cy="342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teinem" pitchFamily="2" charset="0"/>
              </a:defRPr>
            </a:lvl1pPr>
          </a:lstStyle>
          <a:p>
            <a:fld id="{79BA4B8F-8B3F-4B52-9164-AF2CA95F68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" y="6553200"/>
            <a:ext cx="2895600" cy="342899"/>
          </a:xfrm>
          <a:prstGeom prst="rect">
            <a:avLst/>
          </a:prstGeom>
          <a:noFill/>
        </p:spPr>
        <p:txBody>
          <a:bodyPr/>
          <a:lstStyle>
            <a:lvl1pPr>
              <a:defRPr sz="1800">
                <a:solidFill>
                  <a:schemeClr val="bg2">
                    <a:lumMod val="50000"/>
                  </a:schemeClr>
                </a:solidFill>
                <a:latin typeface="Chalkduster" pitchFamily="66" charset="0"/>
              </a:defRPr>
            </a:lvl1pPr>
          </a:lstStyle>
          <a:p>
            <a:r>
              <a:rPr lang="en-US" dirty="0" smtClean="0">
                <a:solidFill>
                  <a:srgbClr val="EEECE1">
                    <a:lumMod val="50000"/>
                  </a:srgbClr>
                </a:solidFill>
              </a:rPr>
              <a:t>Louisiana Believes</a:t>
            </a:r>
            <a:endParaRPr lang="en-US" dirty="0">
              <a:solidFill>
                <a:srgbClr val="EEECE1">
                  <a:lumMod val="50000"/>
                </a:srgb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52400" y="1295400"/>
            <a:ext cx="8839200" cy="5105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28377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6800"/>
          </a:xfrm>
          <a:prstGeom prst="rect">
            <a:avLst/>
          </a:prstGeom>
        </p:spPr>
        <p:txBody>
          <a:bodyPr anchor="ctr"/>
          <a:lstStyle>
            <a:lvl1pPr>
              <a:defRPr sz="3000">
                <a:solidFill>
                  <a:schemeClr val="bg1"/>
                </a:solidFill>
                <a:latin typeface="Chalkduster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553200"/>
            <a:ext cx="2133600" cy="342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teinem" pitchFamily="2" charset="0"/>
              </a:defRPr>
            </a:lvl1pPr>
          </a:lstStyle>
          <a:p>
            <a:fld id="{79BA4B8F-8B3F-4B52-9164-AF2CA95F68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" y="6553200"/>
            <a:ext cx="2895600" cy="342899"/>
          </a:xfrm>
          <a:prstGeom prst="rect">
            <a:avLst/>
          </a:prstGeom>
          <a:noFill/>
        </p:spPr>
        <p:txBody>
          <a:bodyPr/>
          <a:lstStyle>
            <a:lvl1pPr>
              <a:defRPr sz="1800">
                <a:solidFill>
                  <a:schemeClr val="bg2">
                    <a:lumMod val="50000"/>
                  </a:schemeClr>
                </a:solidFill>
                <a:latin typeface="Chalkduster" pitchFamily="66" charset="0"/>
              </a:defRPr>
            </a:lvl1pPr>
          </a:lstStyle>
          <a:p>
            <a:r>
              <a:rPr lang="en-US" dirty="0" smtClean="0">
                <a:solidFill>
                  <a:srgbClr val="EEECE1">
                    <a:lumMod val="50000"/>
                  </a:srgbClr>
                </a:solidFill>
              </a:rPr>
              <a:t>Louisiana Believes</a:t>
            </a:r>
            <a:endParaRPr lang="en-US" dirty="0">
              <a:solidFill>
                <a:srgbClr val="EEECE1">
                  <a:lumMod val="50000"/>
                </a:srgb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52400" y="1295400"/>
            <a:ext cx="8839200" cy="5105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28377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6800"/>
          </a:xfrm>
          <a:prstGeom prst="rect">
            <a:avLst/>
          </a:prstGeom>
        </p:spPr>
        <p:txBody>
          <a:bodyPr anchor="ctr"/>
          <a:lstStyle>
            <a:lvl1pPr>
              <a:defRPr sz="3000">
                <a:solidFill>
                  <a:schemeClr val="bg1"/>
                </a:solidFill>
                <a:latin typeface="Chalkduster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553200"/>
            <a:ext cx="2133600" cy="342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teinem" pitchFamily="2" charset="0"/>
              </a:defRPr>
            </a:lvl1pPr>
          </a:lstStyle>
          <a:p>
            <a:fld id="{79BA4B8F-8B3F-4B52-9164-AF2CA95F68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" y="6553200"/>
            <a:ext cx="2895600" cy="342899"/>
          </a:xfrm>
          <a:prstGeom prst="rect">
            <a:avLst/>
          </a:prstGeom>
          <a:noFill/>
        </p:spPr>
        <p:txBody>
          <a:bodyPr/>
          <a:lstStyle>
            <a:lvl1pPr>
              <a:defRPr sz="1800">
                <a:solidFill>
                  <a:schemeClr val="bg2">
                    <a:lumMod val="50000"/>
                  </a:schemeClr>
                </a:solidFill>
                <a:latin typeface="Chalkduster" pitchFamily="66" charset="0"/>
              </a:defRPr>
            </a:lvl1pPr>
          </a:lstStyle>
          <a:p>
            <a:r>
              <a:rPr lang="en-US" dirty="0" smtClean="0">
                <a:solidFill>
                  <a:srgbClr val="EEECE1">
                    <a:lumMod val="50000"/>
                  </a:srgbClr>
                </a:solidFill>
              </a:rPr>
              <a:t>Louisiana Believes</a:t>
            </a:r>
            <a:endParaRPr lang="en-US" dirty="0">
              <a:solidFill>
                <a:srgbClr val="EEECE1">
                  <a:lumMod val="50000"/>
                </a:srgb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52400" y="1295400"/>
            <a:ext cx="8839200" cy="5105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89907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6800"/>
          </a:xfrm>
          <a:prstGeom prst="rect">
            <a:avLst/>
          </a:prstGeom>
        </p:spPr>
        <p:txBody>
          <a:bodyPr anchor="ctr"/>
          <a:lstStyle>
            <a:lvl1pPr>
              <a:defRPr sz="3000">
                <a:solidFill>
                  <a:schemeClr val="bg1"/>
                </a:solidFill>
                <a:latin typeface="Chalkduster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553200"/>
            <a:ext cx="2133600" cy="342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teinem" pitchFamily="2" charset="0"/>
              </a:defRPr>
            </a:lvl1pPr>
          </a:lstStyle>
          <a:p>
            <a:fld id="{79BA4B8F-8B3F-4B52-9164-AF2CA95F68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" y="6553200"/>
            <a:ext cx="2895600" cy="342899"/>
          </a:xfrm>
          <a:prstGeom prst="rect">
            <a:avLst/>
          </a:prstGeom>
          <a:noFill/>
        </p:spPr>
        <p:txBody>
          <a:bodyPr/>
          <a:lstStyle>
            <a:lvl1pPr>
              <a:defRPr sz="1800">
                <a:solidFill>
                  <a:schemeClr val="bg2">
                    <a:lumMod val="50000"/>
                  </a:schemeClr>
                </a:solidFill>
                <a:latin typeface="Chalkduster" pitchFamily="66" charset="0"/>
              </a:defRPr>
            </a:lvl1pPr>
          </a:lstStyle>
          <a:p>
            <a:r>
              <a:rPr lang="en-US" dirty="0" smtClean="0">
                <a:solidFill>
                  <a:srgbClr val="EEECE1">
                    <a:lumMod val="50000"/>
                  </a:srgbClr>
                </a:solidFill>
              </a:rPr>
              <a:t>Louisiana Believes</a:t>
            </a:r>
            <a:endParaRPr lang="en-US" dirty="0">
              <a:solidFill>
                <a:srgbClr val="EEECE1">
                  <a:lumMod val="50000"/>
                </a:srgb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52400" y="1295400"/>
            <a:ext cx="8839200" cy="5105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64415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4693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0804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 hidden="1"/>
          <p:cNvSpPr>
            <a:spLocks noChangeArrowheads="1"/>
          </p:cNvSpPr>
          <p:nvPr userDrawn="1"/>
        </p:nvSpPr>
        <p:spPr bwMode="auto">
          <a:xfrm>
            <a:off x="0" y="0"/>
            <a:ext cx="161984" cy="161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16" tIns="46609" rIns="93216" bIns="46609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1" y="3608944"/>
            <a:ext cx="6400800" cy="1065576"/>
          </a:xfrm>
          <a:prstGeom prst="rect">
            <a:avLst/>
          </a:prstGeom>
        </p:spPr>
        <p:txBody>
          <a:bodyPr lIns="93216" tIns="46609" rIns="93216" bIns="46609"/>
          <a:lstStyle>
            <a:lvl1pPr marL="0" indent="0" algn="ctr">
              <a:buNone/>
              <a:defRPr sz="1600" b="1" cap="all" spc="250" baseline="0">
                <a:solidFill>
                  <a:srgbClr val="8E002A"/>
                </a:solidFill>
                <a:latin typeface="Calibri" pitchFamily="34" charset="0"/>
              </a:defRPr>
            </a:lvl1pPr>
            <a:lvl2pPr marL="456768" indent="0" algn="ctr">
              <a:buNone/>
            </a:lvl2pPr>
            <a:lvl3pPr marL="913529" indent="0" algn="ctr">
              <a:buNone/>
            </a:lvl3pPr>
            <a:lvl4pPr marL="1370292" indent="0" algn="ctr">
              <a:buNone/>
            </a:lvl4pPr>
            <a:lvl5pPr marL="1827056" indent="0" algn="ctr">
              <a:buNone/>
            </a:lvl5pPr>
            <a:lvl6pPr marL="2283821" indent="0" algn="ctr">
              <a:buNone/>
            </a:lvl6pPr>
            <a:lvl7pPr marL="2740585" indent="0" algn="ctr">
              <a:buNone/>
            </a:lvl7pPr>
            <a:lvl8pPr marL="3197349" indent="0" algn="ctr">
              <a:buNone/>
            </a:lvl8pPr>
            <a:lvl9pPr marL="3654113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1879365"/>
            <a:ext cx="7772400" cy="562176"/>
          </a:xfrm>
          <a:prstGeom prst="rect">
            <a:avLst/>
          </a:prstGeom>
        </p:spPr>
        <p:txBody>
          <a:bodyPr lIns="93216" tIns="46609" rIns="93216" bIns="46609"/>
          <a:lstStyle>
            <a:lvl1pPr>
              <a:defRPr sz="4200" b="1" i="0" cap="all" baseline="0">
                <a:solidFill>
                  <a:srgbClr val="8E002A"/>
                </a:solidFill>
                <a:latin typeface="Garamond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6506475"/>
            <a:ext cx="9330281" cy="315829"/>
          </a:xfrm>
          <a:prstGeom prst="rect">
            <a:avLst/>
          </a:prstGeom>
        </p:spPr>
        <p:txBody>
          <a:bodyPr lIns="95067" tIns="47535" rIns="95067" bIns="47535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spc="1145" dirty="0">
                <a:solidFill>
                  <a:srgbClr val="BFD730"/>
                </a:solidFill>
                <a:latin typeface="Garamond" pitchFamily="18" charset="0"/>
                <a:ea typeface="Adobe Kaiti Std R" pitchFamily="18" charset="-128"/>
                <a:cs typeface="Arial" charset="0"/>
              </a:rPr>
              <a:t>LOUISIANA DEPARTMENT OF EDUCATION</a:t>
            </a:r>
            <a:endParaRPr lang="en-US" sz="1400" b="1" spc="1145" dirty="0">
              <a:solidFill>
                <a:srgbClr val="BFD730"/>
              </a:solidFill>
              <a:latin typeface="Garamond" pitchFamily="18" charset="0"/>
              <a:cs typeface="Arial" charset="0"/>
            </a:endParaRPr>
          </a:p>
        </p:txBody>
      </p:sp>
      <p:pic>
        <p:nvPicPr>
          <p:cNvPr id="6" name="Picture 5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999874" y="5611612"/>
            <a:ext cx="1144255" cy="371246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974040" y="3364859"/>
            <a:ext cx="7320682" cy="0"/>
          </a:xfrm>
          <a:prstGeom prst="line">
            <a:avLst/>
          </a:prstGeom>
          <a:ln w="19050">
            <a:solidFill>
              <a:srgbClr val="BFD7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88509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9" y="1527054"/>
            <a:ext cx="8503920" cy="4572000"/>
          </a:xfrm>
          <a:prstGeom prst="rect">
            <a:avLst/>
          </a:prstGeom>
        </p:spPr>
        <p:txBody>
          <a:bodyPr lIns="93226" tIns="46614" rIns="93226" bIns="46614"/>
          <a:lstStyle>
            <a:lvl1pPr>
              <a:buClr>
                <a:srgbClr val="8E002A"/>
              </a:buClr>
              <a:defRPr>
                <a:solidFill>
                  <a:srgbClr val="000000"/>
                </a:solidFill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-2" y="1078562"/>
            <a:ext cx="9144000" cy="0"/>
          </a:xfrm>
          <a:prstGeom prst="line">
            <a:avLst/>
          </a:prstGeom>
          <a:ln w="19050">
            <a:solidFill>
              <a:srgbClr val="BFD7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4810"/>
            <a:ext cx="9144000" cy="684180"/>
          </a:xfrm>
          <a:prstGeom prst="rect">
            <a:avLst/>
          </a:prstGeom>
        </p:spPr>
        <p:txBody>
          <a:bodyPr lIns="93226" tIns="46614" rIns="93226" bIns="46614" anchor="t"/>
          <a:lstStyle>
            <a:lvl1pPr algn="l">
              <a:defRPr sz="2900" b="1">
                <a:solidFill>
                  <a:srgbClr val="8E002A"/>
                </a:solidFill>
                <a:latin typeface="Garamond" pitchFamily="18" charset="0"/>
              </a:defRPr>
            </a:lvl1pPr>
          </a:lstStyle>
          <a:p>
            <a:endParaRPr lang="en-US" dirty="0"/>
          </a:p>
        </p:txBody>
      </p:sp>
      <p:pic>
        <p:nvPicPr>
          <p:cNvPr id="9" name="Picture 8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1191" y="6485227"/>
            <a:ext cx="1144255" cy="371246"/>
          </a:xfrm>
          <a:prstGeom prst="rect">
            <a:avLst/>
          </a:prstGeom>
        </p:spPr>
      </p:pic>
      <p:sp>
        <p:nvSpPr>
          <p:cNvPr id="11" name="TextBox 5"/>
          <p:cNvSpPr txBox="1">
            <a:spLocks noChangeArrowheads="1"/>
          </p:cNvSpPr>
          <p:nvPr userDrawn="1"/>
        </p:nvSpPr>
        <p:spPr bwMode="auto">
          <a:xfrm>
            <a:off x="7848606" y="6515252"/>
            <a:ext cx="1295400" cy="37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65" tIns="45681" rIns="91365" bIns="45681" anchor="ctr">
            <a:spAutoFit/>
          </a:bodyPr>
          <a:lstStyle/>
          <a:p>
            <a:pPr algn="r" defTabSz="914109"/>
            <a:fld id="{EB931DCB-24E1-4C70-A095-F9FDA8978A32}" type="slidenum">
              <a:rPr lang="en-US" b="1">
                <a:solidFill>
                  <a:srgbClr val="8E002A"/>
                </a:solidFill>
                <a:latin typeface="Garamond" pitchFamily="18" charset="0"/>
                <a:cs typeface="Arial" pitchFamily="34" charset="0"/>
              </a:rPr>
              <a:pPr algn="r" defTabSz="914109"/>
              <a:t>‹#›</a:t>
            </a:fld>
            <a:endParaRPr lang="en-US" sz="1400" b="1" dirty="0">
              <a:solidFill>
                <a:srgbClr val="8E002A"/>
              </a:solidFill>
              <a:latin typeface="Garamond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094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4810"/>
            <a:ext cx="9144000" cy="684180"/>
          </a:xfrm>
          <a:prstGeom prst="rect">
            <a:avLst/>
          </a:prstGeom>
        </p:spPr>
        <p:txBody>
          <a:bodyPr lIns="93226" tIns="46614" rIns="93226" bIns="46614" anchor="t"/>
          <a:lstStyle>
            <a:lvl1pPr algn="l">
              <a:defRPr sz="2900" b="1">
                <a:solidFill>
                  <a:srgbClr val="8E002A"/>
                </a:solidFill>
                <a:latin typeface="Garamond" pitchFamily="18" charset="0"/>
              </a:defRPr>
            </a:lvl1pPr>
          </a:lstStyle>
          <a:p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-2" y="693533"/>
            <a:ext cx="9144000" cy="0"/>
          </a:xfrm>
          <a:prstGeom prst="line">
            <a:avLst/>
          </a:prstGeom>
          <a:ln w="19050">
            <a:solidFill>
              <a:srgbClr val="BFD7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7"/>
          <p:cNvSpPr>
            <a:spLocks noGrp="1"/>
          </p:cNvSpPr>
          <p:nvPr>
            <p:ph sz="quarter" idx="1"/>
          </p:nvPr>
        </p:nvSpPr>
        <p:spPr>
          <a:xfrm>
            <a:off x="301759" y="1527054"/>
            <a:ext cx="8503920" cy="4572000"/>
          </a:xfrm>
          <a:prstGeom prst="rect">
            <a:avLst/>
          </a:prstGeom>
        </p:spPr>
        <p:txBody>
          <a:bodyPr lIns="93226" tIns="46614" rIns="93226" bIns="46614"/>
          <a:lstStyle>
            <a:lvl1pPr>
              <a:buClr>
                <a:srgbClr val="8E002A"/>
              </a:buClr>
              <a:defRPr>
                <a:solidFill>
                  <a:srgbClr val="000000"/>
                </a:solidFill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6" name="Picture 5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1191" y="6485227"/>
            <a:ext cx="1144255" cy="371246"/>
          </a:xfrm>
          <a:prstGeom prst="rect">
            <a:avLst/>
          </a:prstGeom>
        </p:spPr>
      </p:pic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7848606" y="6515252"/>
            <a:ext cx="1295400" cy="37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65" tIns="45681" rIns="91365" bIns="45681" anchor="ctr">
            <a:spAutoFit/>
          </a:bodyPr>
          <a:lstStyle/>
          <a:p>
            <a:pPr algn="r" defTabSz="914109"/>
            <a:fld id="{EB931DCB-24E1-4C70-A095-F9FDA8978A32}" type="slidenum">
              <a:rPr lang="en-US" b="1">
                <a:solidFill>
                  <a:srgbClr val="8E002A"/>
                </a:solidFill>
                <a:latin typeface="Garamond" pitchFamily="18" charset="0"/>
                <a:cs typeface="Arial" pitchFamily="34" charset="0"/>
              </a:rPr>
              <a:pPr algn="r" defTabSz="914109"/>
              <a:t>‹#›</a:t>
            </a:fld>
            <a:endParaRPr lang="en-US" sz="1400" b="1" dirty="0">
              <a:solidFill>
                <a:srgbClr val="8E002A"/>
              </a:solidFill>
              <a:latin typeface="Garamond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3982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4810"/>
            <a:ext cx="9144000" cy="684180"/>
          </a:xfrm>
          <a:prstGeom prst="rect">
            <a:avLst/>
          </a:prstGeom>
        </p:spPr>
        <p:txBody>
          <a:bodyPr lIns="93226" tIns="46614" rIns="93226" bIns="46614" anchor="t"/>
          <a:lstStyle>
            <a:lvl1pPr algn="l">
              <a:defRPr sz="2900" b="1">
                <a:solidFill>
                  <a:srgbClr val="8E002A"/>
                </a:solidFill>
                <a:latin typeface="Garamond" pitchFamily="18" charset="0"/>
              </a:defRPr>
            </a:lvl1pPr>
          </a:lstStyle>
          <a:p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-2" y="693533"/>
            <a:ext cx="9144000" cy="0"/>
          </a:xfrm>
          <a:prstGeom prst="line">
            <a:avLst/>
          </a:prstGeom>
          <a:ln w="19050">
            <a:solidFill>
              <a:srgbClr val="BFD7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7"/>
          <p:cNvSpPr>
            <a:spLocks noGrp="1"/>
          </p:cNvSpPr>
          <p:nvPr>
            <p:ph sz="quarter" idx="1"/>
          </p:nvPr>
        </p:nvSpPr>
        <p:spPr>
          <a:xfrm>
            <a:off x="4726659" y="1025246"/>
            <a:ext cx="4079020" cy="5290264"/>
          </a:xfrm>
          <a:prstGeom prst="rect">
            <a:avLst/>
          </a:prstGeom>
        </p:spPr>
        <p:txBody>
          <a:bodyPr lIns="93226" tIns="46614" rIns="93226" bIns="46614"/>
          <a:lstStyle>
            <a:lvl1pPr>
              <a:buClr>
                <a:srgbClr val="8E002A"/>
              </a:buClr>
              <a:defRPr>
                <a:solidFill>
                  <a:srgbClr val="000000"/>
                </a:solidFill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6" name="Picture 5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1191" y="6485227"/>
            <a:ext cx="1144255" cy="371246"/>
          </a:xfrm>
          <a:prstGeom prst="rect">
            <a:avLst/>
          </a:prstGeom>
        </p:spPr>
      </p:pic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7848606" y="6515252"/>
            <a:ext cx="1295400" cy="37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65" tIns="45681" rIns="91365" bIns="45681" anchor="ctr">
            <a:spAutoFit/>
          </a:bodyPr>
          <a:lstStyle/>
          <a:p>
            <a:pPr algn="r" defTabSz="914109"/>
            <a:fld id="{EB931DCB-24E1-4C70-A095-F9FDA8978A32}" type="slidenum">
              <a:rPr lang="en-US" b="1">
                <a:solidFill>
                  <a:srgbClr val="8E002A"/>
                </a:solidFill>
                <a:latin typeface="Garamond" pitchFamily="18" charset="0"/>
                <a:cs typeface="Arial" pitchFamily="34" charset="0"/>
              </a:rPr>
              <a:pPr algn="r" defTabSz="914109"/>
              <a:t>‹#›</a:t>
            </a:fld>
            <a:endParaRPr lang="en-US" sz="1400" b="1" dirty="0">
              <a:solidFill>
                <a:srgbClr val="8E002A"/>
              </a:solidFill>
              <a:latin typeface="Garamond" pitchFamily="18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28866" y="1035018"/>
            <a:ext cx="4090097" cy="5280368"/>
          </a:xfrm>
          <a:prstGeom prst="rect">
            <a:avLst/>
          </a:prstGeom>
        </p:spPr>
        <p:txBody>
          <a:bodyPr lIns="93296" tIns="46648" rIns="93296" bIns="46648"/>
          <a:lstStyle>
            <a:lvl1pPr>
              <a:defRPr>
                <a:solidFill>
                  <a:srgbClr val="000000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6925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 hidden="1"/>
          <p:cNvSpPr>
            <a:spLocks noChangeArrowheads="1"/>
          </p:cNvSpPr>
          <p:nvPr userDrawn="1"/>
        </p:nvSpPr>
        <p:spPr bwMode="auto">
          <a:xfrm>
            <a:off x="0" y="0"/>
            <a:ext cx="161984" cy="161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26" tIns="46614" rIns="93226" bIns="46614"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 userDrawn="1"/>
        </p:nvSpPr>
        <p:spPr bwMode="auto">
          <a:xfrm>
            <a:off x="7848606" y="6525504"/>
            <a:ext cx="1295400" cy="37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65" tIns="45681" rIns="91365" bIns="45681" anchor="ctr">
            <a:spAutoFit/>
          </a:bodyPr>
          <a:lstStyle/>
          <a:p>
            <a:pPr algn="r" defTabSz="914109"/>
            <a:fld id="{EB931DCB-24E1-4C70-A095-F9FDA8978A32}" type="slidenum">
              <a:rPr lang="en-US" b="1">
                <a:solidFill>
                  <a:srgbClr val="8E002A"/>
                </a:solidFill>
                <a:latin typeface="Garamond" pitchFamily="18" charset="0"/>
                <a:cs typeface="Arial" pitchFamily="34" charset="0"/>
              </a:rPr>
              <a:pPr algn="r" defTabSz="914109"/>
              <a:t>‹#›</a:t>
            </a:fld>
            <a:endParaRPr lang="en-US" sz="1400" b="1" dirty="0">
              <a:solidFill>
                <a:srgbClr val="8E002A"/>
              </a:solidFill>
              <a:latin typeface="Garamond" pitchFamily="18" charset="0"/>
              <a:cs typeface="Arial" pitchFamily="34" charset="0"/>
            </a:endParaRPr>
          </a:p>
        </p:txBody>
      </p:sp>
      <p:pic>
        <p:nvPicPr>
          <p:cNvPr id="5" name="Picture 4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1191" y="6485227"/>
            <a:ext cx="1144255" cy="3712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1" y="0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8E002A"/>
                </a:solidFill>
                <a:latin typeface="Garamond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9962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 hidden="1"/>
          <p:cNvSpPr>
            <a:spLocks noChangeArrowheads="1"/>
          </p:cNvSpPr>
          <p:nvPr userDrawn="1"/>
        </p:nvSpPr>
        <p:spPr bwMode="auto">
          <a:xfrm>
            <a:off x="0" y="0"/>
            <a:ext cx="161984" cy="161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16" tIns="46609" rIns="93216" bIns="46609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1" y="3608944"/>
            <a:ext cx="6400800" cy="1065576"/>
          </a:xfrm>
          <a:prstGeom prst="rect">
            <a:avLst/>
          </a:prstGeom>
        </p:spPr>
        <p:txBody>
          <a:bodyPr lIns="93216" tIns="46609" rIns="93216" bIns="46609"/>
          <a:lstStyle>
            <a:lvl1pPr marL="0" indent="0" algn="ctr">
              <a:buNone/>
              <a:defRPr sz="1600" b="1" cap="all" spc="250" baseline="0">
                <a:solidFill>
                  <a:srgbClr val="8E002A"/>
                </a:solidFill>
                <a:latin typeface="Calibri" pitchFamily="34" charset="0"/>
              </a:defRPr>
            </a:lvl1pPr>
            <a:lvl2pPr marL="456768" indent="0" algn="ctr">
              <a:buNone/>
            </a:lvl2pPr>
            <a:lvl3pPr marL="913529" indent="0" algn="ctr">
              <a:buNone/>
            </a:lvl3pPr>
            <a:lvl4pPr marL="1370292" indent="0" algn="ctr">
              <a:buNone/>
            </a:lvl4pPr>
            <a:lvl5pPr marL="1827056" indent="0" algn="ctr">
              <a:buNone/>
            </a:lvl5pPr>
            <a:lvl6pPr marL="2283821" indent="0" algn="ctr">
              <a:buNone/>
            </a:lvl6pPr>
            <a:lvl7pPr marL="2740585" indent="0" algn="ctr">
              <a:buNone/>
            </a:lvl7pPr>
            <a:lvl8pPr marL="3197349" indent="0" algn="ctr">
              <a:buNone/>
            </a:lvl8pPr>
            <a:lvl9pPr marL="3654113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1879365"/>
            <a:ext cx="7772400" cy="562176"/>
          </a:xfrm>
          <a:prstGeom prst="rect">
            <a:avLst/>
          </a:prstGeom>
        </p:spPr>
        <p:txBody>
          <a:bodyPr lIns="93216" tIns="46609" rIns="93216" bIns="46609"/>
          <a:lstStyle>
            <a:lvl1pPr>
              <a:defRPr sz="4200" b="1" i="0" cap="all" baseline="0">
                <a:solidFill>
                  <a:srgbClr val="8E002A"/>
                </a:solidFill>
                <a:latin typeface="Garamond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6506475"/>
            <a:ext cx="9330281" cy="315829"/>
          </a:xfrm>
          <a:prstGeom prst="rect">
            <a:avLst/>
          </a:prstGeom>
        </p:spPr>
        <p:txBody>
          <a:bodyPr lIns="95067" tIns="47535" rIns="95067" bIns="47535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spc="1145" dirty="0">
                <a:solidFill>
                  <a:srgbClr val="BFD730"/>
                </a:solidFill>
                <a:latin typeface="Garamond" pitchFamily="18" charset="0"/>
                <a:ea typeface="Adobe Kaiti Std R" pitchFamily="18" charset="-128"/>
                <a:cs typeface="Arial" charset="0"/>
              </a:rPr>
              <a:t>LOUISIANA DEPARTMENT OF EDUCATION</a:t>
            </a:r>
            <a:endParaRPr lang="en-US" sz="1400" b="1" spc="1145" dirty="0">
              <a:solidFill>
                <a:srgbClr val="BFD730"/>
              </a:solidFill>
              <a:latin typeface="Garamond" pitchFamily="18" charset="0"/>
              <a:cs typeface="Arial" charset="0"/>
            </a:endParaRPr>
          </a:p>
        </p:txBody>
      </p:sp>
      <p:pic>
        <p:nvPicPr>
          <p:cNvPr id="6" name="Picture 5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999874" y="5611612"/>
            <a:ext cx="1144255" cy="371246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974040" y="3364859"/>
            <a:ext cx="7320682" cy="0"/>
          </a:xfrm>
          <a:prstGeom prst="line">
            <a:avLst/>
          </a:prstGeom>
          <a:ln w="19050">
            <a:solidFill>
              <a:srgbClr val="BFD7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43695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alkboard-Box-Header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270000"/>
          </a:xfrm>
          <a:prstGeom prst="rect">
            <a:avLst/>
          </a:prstGeom>
        </p:spPr>
      </p:pic>
      <p:pic>
        <p:nvPicPr>
          <p:cNvPr id="8" name="Picture 7" descr="Chalkboard-Box-Footer-Blu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6477000"/>
            <a:ext cx="9144000" cy="41909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295400"/>
            <a:ext cx="88392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553200"/>
            <a:ext cx="2133600" cy="342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teinem" pitchFamily="2" charset="0"/>
              </a:defRPr>
            </a:lvl1pPr>
          </a:lstStyle>
          <a:p>
            <a:fld id="{79BA4B8F-8B3F-4B52-9164-AF2CA95F68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" y="6553200"/>
            <a:ext cx="2895600" cy="342899"/>
          </a:xfrm>
          <a:prstGeom prst="rect">
            <a:avLst/>
          </a:prstGeom>
          <a:noFill/>
        </p:spPr>
        <p:txBody>
          <a:bodyPr/>
          <a:lstStyle>
            <a:lvl1pPr>
              <a:defRPr sz="1800">
                <a:solidFill>
                  <a:schemeClr val="bg2">
                    <a:lumMod val="50000"/>
                  </a:schemeClr>
                </a:solidFill>
                <a:latin typeface="Chalkduster" pitchFamily="66" charset="0"/>
              </a:defRPr>
            </a:lvl1pPr>
          </a:lstStyle>
          <a:p>
            <a:r>
              <a:rPr lang="en-US" dirty="0" smtClean="0"/>
              <a:t>Louisiana Believes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257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188" indent="-230188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j-lt"/>
          <a:ea typeface="+mn-ea"/>
          <a:cs typeface="+mn-cs"/>
        </a:defRPr>
      </a:lvl1pPr>
      <a:lvl2pPr marL="461963" indent="-231775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2pPr>
      <a:lvl3pPr marL="684213" indent="-22225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5045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43200"/>
            <a:ext cx="914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323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138" name="Rectangle 12" hidden="1"/>
          <p:cNvSpPr>
            <a:spLocks noChangeArrowheads="1"/>
          </p:cNvSpPr>
          <p:nvPr userDrawn="1"/>
        </p:nvSpPr>
        <p:spPr bwMode="auto">
          <a:xfrm>
            <a:off x="0" y="0"/>
            <a:ext cx="161984" cy="161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26" tIns="46614" rIns="93226" bIns="46614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808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</p:sldLayoutIdLst>
  <p:transition spd="med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164C6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164C6C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164C6C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164C6C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164C6C"/>
          </a:solidFill>
          <a:latin typeface="Georgia" pitchFamily="18" charset="0"/>
        </a:defRPr>
      </a:lvl5pPr>
      <a:lvl6pPr marL="466131" algn="ctr" rtl="0" fontAlgn="base">
        <a:spcBef>
          <a:spcPct val="0"/>
        </a:spcBef>
        <a:spcAft>
          <a:spcPct val="0"/>
        </a:spcAft>
        <a:defRPr sz="3300">
          <a:solidFill>
            <a:srgbClr val="164C6C"/>
          </a:solidFill>
          <a:latin typeface="Georgia" pitchFamily="18" charset="0"/>
        </a:defRPr>
      </a:lvl6pPr>
      <a:lvl7pPr marL="932271" algn="ctr" rtl="0" fontAlgn="base">
        <a:spcBef>
          <a:spcPct val="0"/>
        </a:spcBef>
        <a:spcAft>
          <a:spcPct val="0"/>
        </a:spcAft>
        <a:defRPr sz="3300">
          <a:solidFill>
            <a:srgbClr val="164C6C"/>
          </a:solidFill>
          <a:latin typeface="Georgia" pitchFamily="18" charset="0"/>
        </a:defRPr>
      </a:lvl7pPr>
      <a:lvl8pPr marL="1398407" algn="ctr" rtl="0" fontAlgn="base">
        <a:spcBef>
          <a:spcPct val="0"/>
        </a:spcBef>
        <a:spcAft>
          <a:spcPct val="0"/>
        </a:spcAft>
        <a:defRPr sz="3300">
          <a:solidFill>
            <a:srgbClr val="164C6C"/>
          </a:solidFill>
          <a:latin typeface="Georgia" pitchFamily="18" charset="0"/>
        </a:defRPr>
      </a:lvl8pPr>
      <a:lvl9pPr marL="1864540" algn="ctr" rtl="0" fontAlgn="base">
        <a:spcBef>
          <a:spcPct val="0"/>
        </a:spcBef>
        <a:spcAft>
          <a:spcPct val="0"/>
        </a:spcAft>
        <a:defRPr sz="3300">
          <a:solidFill>
            <a:srgbClr val="164C6C"/>
          </a:solidFill>
          <a:latin typeface="Georgia" pitchFamily="18" charset="0"/>
        </a:defRPr>
      </a:lvl9pPr>
    </p:titleStyle>
    <p:bodyStyle>
      <a:lvl1pPr marL="273531" indent="-273531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061" indent="-273531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211" indent="-228211" algn="l" rtl="0" eaLnBrk="0" fontAlgn="base" hangingPunct="0">
        <a:spcBef>
          <a:spcPct val="20000"/>
        </a:spcBef>
        <a:spcAft>
          <a:spcPct val="0"/>
        </a:spcAft>
        <a:buClr>
          <a:srgbClr val="1B587C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5743" indent="-228211" algn="l" rtl="0" eaLnBrk="0" fontAlgn="base" hangingPunct="0">
        <a:spcBef>
          <a:spcPct val="20000"/>
        </a:spcBef>
        <a:spcAft>
          <a:spcPct val="0"/>
        </a:spcAft>
        <a:buClr>
          <a:srgbClr val="4E8542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69273" indent="-228211" algn="l" rtl="0" eaLnBrk="0" fontAlgn="base" hangingPunct="0">
        <a:spcBef>
          <a:spcPct val="20000"/>
        </a:spcBef>
        <a:spcAft>
          <a:spcPct val="0"/>
        </a:spcAft>
        <a:buClr>
          <a:srgbClr val="604878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4527" indent="-182725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8612" indent="-182725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1337" indent="-182725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5424" indent="-182725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68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36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04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72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40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08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76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138" name="Rectangle 12" hidden="1"/>
          <p:cNvSpPr>
            <a:spLocks noChangeArrowheads="1"/>
          </p:cNvSpPr>
          <p:nvPr/>
        </p:nvSpPr>
        <p:spPr bwMode="auto">
          <a:xfrm>
            <a:off x="0" y="0"/>
            <a:ext cx="161984" cy="161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26" tIns="46614" rIns="93226" bIns="46614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373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</p:sldLayoutIdLst>
  <p:transition spd="med"/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 kern="1200">
          <a:solidFill>
            <a:srgbClr val="164C6C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164C6C"/>
          </a:solidFill>
          <a:latin typeface="Georgi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164C6C"/>
          </a:solidFill>
          <a:latin typeface="Georgi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164C6C"/>
          </a:solidFill>
          <a:latin typeface="Georgi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164C6C"/>
          </a:solidFill>
          <a:latin typeface="Georgia" pitchFamily="18" charset="0"/>
        </a:defRPr>
      </a:lvl5pPr>
      <a:lvl6pPr marL="466131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164C6C"/>
          </a:solidFill>
          <a:latin typeface="Georgia" pitchFamily="18" charset="0"/>
        </a:defRPr>
      </a:lvl6pPr>
      <a:lvl7pPr marL="932271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164C6C"/>
          </a:solidFill>
          <a:latin typeface="Georgia" pitchFamily="18" charset="0"/>
        </a:defRPr>
      </a:lvl7pPr>
      <a:lvl8pPr marL="1398407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164C6C"/>
          </a:solidFill>
          <a:latin typeface="Georgia" pitchFamily="18" charset="0"/>
        </a:defRPr>
      </a:lvl8pPr>
      <a:lvl9pPr marL="186454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164C6C"/>
          </a:solidFill>
          <a:latin typeface="Georgia" pitchFamily="18" charset="0"/>
        </a:defRPr>
      </a:lvl9pPr>
    </p:titleStyle>
    <p:bodyStyle>
      <a:lvl1pPr marL="273531" indent="-27353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061" indent="-273531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211" indent="-228211" algn="l" rtl="0" eaLnBrk="1" fontAlgn="base" hangingPunct="1">
        <a:spcBef>
          <a:spcPct val="20000"/>
        </a:spcBef>
        <a:spcAft>
          <a:spcPct val="0"/>
        </a:spcAft>
        <a:buClr>
          <a:srgbClr val="1B587C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5743" indent="-228211" algn="l" rtl="0" eaLnBrk="1" fontAlgn="base" hangingPunct="1">
        <a:spcBef>
          <a:spcPct val="20000"/>
        </a:spcBef>
        <a:spcAft>
          <a:spcPct val="0"/>
        </a:spcAft>
        <a:buClr>
          <a:srgbClr val="4E8542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69273" indent="-228211" algn="l" rtl="0" eaLnBrk="1" fontAlgn="base" hangingPunct="1">
        <a:spcBef>
          <a:spcPct val="20000"/>
        </a:spcBef>
        <a:spcAft>
          <a:spcPct val="0"/>
        </a:spcAft>
        <a:buClr>
          <a:srgbClr val="604878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4527" indent="-182725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8612" indent="-182725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1337" indent="-182725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5424" indent="-182725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68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36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04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72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40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08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76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alkboard-Box-Header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270000"/>
          </a:xfrm>
          <a:prstGeom prst="rect">
            <a:avLst/>
          </a:prstGeom>
        </p:spPr>
      </p:pic>
      <p:pic>
        <p:nvPicPr>
          <p:cNvPr id="8" name="Picture 7" descr="Chalkboard-Box-Footer-Blu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6477000"/>
            <a:ext cx="9144000" cy="41909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295400"/>
            <a:ext cx="88392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553200"/>
            <a:ext cx="2133600" cy="342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teinem" pitchFamily="2" charset="0"/>
              </a:defRPr>
            </a:lvl1pPr>
          </a:lstStyle>
          <a:p>
            <a:fld id="{79BA4B8F-8B3F-4B52-9164-AF2CA95F68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" y="6553200"/>
            <a:ext cx="2895600" cy="342899"/>
          </a:xfrm>
          <a:prstGeom prst="rect">
            <a:avLst/>
          </a:prstGeom>
          <a:noFill/>
        </p:spPr>
        <p:txBody>
          <a:bodyPr/>
          <a:lstStyle>
            <a:lvl1pPr>
              <a:defRPr sz="1800">
                <a:solidFill>
                  <a:schemeClr val="bg2">
                    <a:lumMod val="50000"/>
                  </a:schemeClr>
                </a:solidFill>
                <a:latin typeface="Chalkduster" pitchFamily="66" charset="0"/>
              </a:defRPr>
            </a:lvl1pPr>
          </a:lstStyle>
          <a:p>
            <a:r>
              <a:rPr lang="en-US" dirty="0" smtClean="0">
                <a:solidFill>
                  <a:srgbClr val="EEECE1">
                    <a:lumMod val="50000"/>
                  </a:srgbClr>
                </a:solidFill>
              </a:rPr>
              <a:t>Louisiana Believes</a:t>
            </a:r>
            <a:endParaRPr lang="en-US" dirty="0">
              <a:solidFill>
                <a:srgbClr val="EEECE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147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188" indent="-230188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j-lt"/>
          <a:ea typeface="+mn-ea"/>
          <a:cs typeface="+mn-cs"/>
        </a:defRPr>
      </a:lvl1pPr>
      <a:lvl2pPr marL="461963" indent="-231775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2pPr>
      <a:lvl3pPr marL="684213" indent="-22225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alkboard-Box-Header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270000"/>
          </a:xfrm>
          <a:prstGeom prst="rect">
            <a:avLst/>
          </a:prstGeom>
        </p:spPr>
      </p:pic>
      <p:pic>
        <p:nvPicPr>
          <p:cNvPr id="8" name="Picture 7" descr="Chalkboard-Box-Footer-Blu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6477000"/>
            <a:ext cx="9144000" cy="41909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295400"/>
            <a:ext cx="88392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553200"/>
            <a:ext cx="2133600" cy="342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teinem" pitchFamily="2" charset="0"/>
              </a:defRPr>
            </a:lvl1pPr>
          </a:lstStyle>
          <a:p>
            <a:fld id="{79BA4B8F-8B3F-4B52-9164-AF2CA95F68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" y="6553200"/>
            <a:ext cx="2895600" cy="342899"/>
          </a:xfrm>
          <a:prstGeom prst="rect">
            <a:avLst/>
          </a:prstGeom>
          <a:noFill/>
        </p:spPr>
        <p:txBody>
          <a:bodyPr/>
          <a:lstStyle>
            <a:lvl1pPr>
              <a:defRPr sz="1800">
                <a:solidFill>
                  <a:schemeClr val="bg2">
                    <a:lumMod val="50000"/>
                  </a:schemeClr>
                </a:solidFill>
                <a:latin typeface="Chalkduster" pitchFamily="66" charset="0"/>
              </a:defRPr>
            </a:lvl1pPr>
          </a:lstStyle>
          <a:p>
            <a:r>
              <a:rPr lang="en-US" dirty="0" smtClean="0">
                <a:solidFill>
                  <a:srgbClr val="EEECE1">
                    <a:lumMod val="50000"/>
                  </a:srgbClr>
                </a:solidFill>
              </a:rPr>
              <a:t>Louisiana Believes</a:t>
            </a:r>
            <a:endParaRPr lang="en-US" dirty="0">
              <a:solidFill>
                <a:srgbClr val="EEECE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147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188" indent="-230188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j-lt"/>
          <a:ea typeface="+mn-ea"/>
          <a:cs typeface="+mn-cs"/>
        </a:defRPr>
      </a:lvl1pPr>
      <a:lvl2pPr marL="461963" indent="-231775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2pPr>
      <a:lvl3pPr marL="684213" indent="-22225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alkboard-Box-Header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270000"/>
          </a:xfrm>
          <a:prstGeom prst="rect">
            <a:avLst/>
          </a:prstGeom>
        </p:spPr>
      </p:pic>
      <p:pic>
        <p:nvPicPr>
          <p:cNvPr id="8" name="Picture 7" descr="Chalkboard-Box-Footer-Blu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6477000"/>
            <a:ext cx="9144000" cy="41909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295400"/>
            <a:ext cx="88392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553200"/>
            <a:ext cx="2133600" cy="342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teinem" pitchFamily="2" charset="0"/>
              </a:defRPr>
            </a:lvl1pPr>
          </a:lstStyle>
          <a:p>
            <a:fld id="{79BA4B8F-8B3F-4B52-9164-AF2CA95F68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" y="6553200"/>
            <a:ext cx="2895600" cy="342899"/>
          </a:xfrm>
          <a:prstGeom prst="rect">
            <a:avLst/>
          </a:prstGeom>
          <a:noFill/>
        </p:spPr>
        <p:txBody>
          <a:bodyPr/>
          <a:lstStyle>
            <a:lvl1pPr>
              <a:defRPr sz="1800">
                <a:solidFill>
                  <a:schemeClr val="bg2">
                    <a:lumMod val="50000"/>
                  </a:schemeClr>
                </a:solidFill>
                <a:latin typeface="Chalkduster" pitchFamily="66" charset="0"/>
              </a:defRPr>
            </a:lvl1pPr>
          </a:lstStyle>
          <a:p>
            <a:r>
              <a:rPr lang="en-US" dirty="0" smtClean="0">
                <a:solidFill>
                  <a:srgbClr val="EEECE1">
                    <a:lumMod val="50000"/>
                  </a:srgbClr>
                </a:solidFill>
              </a:rPr>
              <a:t>Louisiana Believes</a:t>
            </a:r>
            <a:endParaRPr lang="en-US" dirty="0">
              <a:solidFill>
                <a:srgbClr val="EEECE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060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188" indent="-230188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j-lt"/>
          <a:ea typeface="+mn-ea"/>
          <a:cs typeface="+mn-cs"/>
        </a:defRPr>
      </a:lvl1pPr>
      <a:lvl2pPr marL="461963" indent="-231775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2pPr>
      <a:lvl3pPr marL="684213" indent="-22225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alkboard-Box-Header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270000"/>
          </a:xfrm>
          <a:prstGeom prst="rect">
            <a:avLst/>
          </a:prstGeom>
        </p:spPr>
      </p:pic>
      <p:pic>
        <p:nvPicPr>
          <p:cNvPr id="8" name="Picture 7" descr="Chalkboard-Box-Footer-Blu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6477000"/>
            <a:ext cx="9144000" cy="41909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295400"/>
            <a:ext cx="88392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553200"/>
            <a:ext cx="2133600" cy="342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teinem" pitchFamily="2" charset="0"/>
              </a:defRPr>
            </a:lvl1pPr>
          </a:lstStyle>
          <a:p>
            <a:fld id="{79BA4B8F-8B3F-4B52-9164-AF2CA95F68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" y="6553200"/>
            <a:ext cx="2895600" cy="342899"/>
          </a:xfrm>
          <a:prstGeom prst="rect">
            <a:avLst/>
          </a:prstGeom>
          <a:noFill/>
        </p:spPr>
        <p:txBody>
          <a:bodyPr/>
          <a:lstStyle>
            <a:lvl1pPr>
              <a:defRPr sz="1800">
                <a:solidFill>
                  <a:schemeClr val="bg2">
                    <a:lumMod val="50000"/>
                  </a:schemeClr>
                </a:solidFill>
                <a:latin typeface="Chalkduster" pitchFamily="66" charset="0"/>
              </a:defRPr>
            </a:lvl1pPr>
          </a:lstStyle>
          <a:p>
            <a:r>
              <a:rPr lang="en-US" dirty="0" smtClean="0">
                <a:solidFill>
                  <a:srgbClr val="EEECE1">
                    <a:lumMod val="50000"/>
                  </a:srgbClr>
                </a:solidFill>
              </a:rPr>
              <a:t>Louisiana Believes</a:t>
            </a:r>
            <a:endParaRPr lang="en-US" dirty="0">
              <a:solidFill>
                <a:srgbClr val="EEECE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372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188" indent="-230188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j-lt"/>
          <a:ea typeface="+mn-ea"/>
          <a:cs typeface="+mn-cs"/>
        </a:defRPr>
      </a:lvl1pPr>
      <a:lvl2pPr marL="461963" indent="-231775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2pPr>
      <a:lvl3pPr marL="684213" indent="-22225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ouisianabelieves.com/resources/library/test-results" TargetMode="External"/><Relationship Id="rId3" Type="http://schemas.openxmlformats.org/officeDocument/2006/relationships/hyperlink" Target="http://www.corestandards.org/Math/" TargetMode="External"/><Relationship Id="rId7" Type="http://schemas.openxmlformats.org/officeDocument/2006/relationships/hyperlink" Target="http://www.louisianabelieves.com/docs/default-source/teacher-toolbox-resources/2014-math-high-school-curriculum-guidebook.pdf?sfvrsn=6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louisianabelieves.com/docs/default-source/teacher-toolbox-resources/2014-math-6-8-curriculum-guidebook.pdf?sfvrsn=12" TargetMode="External"/><Relationship Id="rId5" Type="http://schemas.openxmlformats.org/officeDocument/2006/relationships/hyperlink" Target="http://www.louisianabelieves.com/docs/default-source/teacher-toolbox-resources/2014-math-3-5-curriculum-guidebook.pdf?sfvrsn=4" TargetMode="External"/><Relationship Id="rId4" Type="http://schemas.openxmlformats.org/officeDocument/2006/relationships/hyperlink" Target="http://www.louisianabelieves.com/resources/classroom-support-toolbox/teacher-support-toolbox/end-of-year-assessments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ouisianabelieves.com/docs/default-source/teacher-toolbox-resources/2014-math-3-5-curriculum-guidebook.pdf?sfvrsn=4" TargetMode="External"/><Relationship Id="rId3" Type="http://schemas.openxmlformats.org/officeDocument/2006/relationships/hyperlink" Target="http://www.louisianabelieves.com/resources/library/test-results" TargetMode="External"/><Relationship Id="rId7" Type="http://schemas.openxmlformats.org/officeDocument/2006/relationships/hyperlink" Target="http://www.louisianabelieves.com/assessment/eagle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louisianabelieves.com/resources/library/assessment-guidance-2013-2014" TargetMode="External"/><Relationship Id="rId5" Type="http://schemas.openxmlformats.org/officeDocument/2006/relationships/hyperlink" Target="http://www.louisianabelieves.com/resources/classroom-support-toolbox/teacher-support-toolbox/end-of-year-assessments" TargetMode="External"/><Relationship Id="rId10" Type="http://schemas.openxmlformats.org/officeDocument/2006/relationships/hyperlink" Target="http://www.louisianabelieves.com/docs/default-source/teacher-toolbox-resources/2014-math-high-school-curriculum-guidebook.pdf?sfvrsn=6" TargetMode="External"/><Relationship Id="rId4" Type="http://schemas.openxmlformats.org/officeDocument/2006/relationships/hyperlink" Target="http://www.corestandards.org/Math/" TargetMode="External"/><Relationship Id="rId9" Type="http://schemas.openxmlformats.org/officeDocument/2006/relationships/hyperlink" Target="http://www.louisianabelieves.com/docs/default-source/teacher-toolbox-resources/2014-math-6-8-curriculum-guidebook.pdf?sfvrsn=12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3400" y="3847490"/>
            <a:ext cx="8077200" cy="156966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3200" b="1" spc="300" dirty="0" smtClean="0">
                <a:solidFill>
                  <a:prstClr val="black"/>
                </a:solidFill>
                <a:latin typeface="Chalkduster"/>
                <a:ea typeface="Steinem Unicode" pitchFamily="18" charset="2"/>
                <a:cs typeface="Steinem Unicode" pitchFamily="18" charset="2"/>
              </a:rPr>
              <a:t>Student Learning Targets in the CCSS Classroom:</a:t>
            </a:r>
          </a:p>
          <a:p>
            <a:pPr algn="ctr"/>
            <a:r>
              <a:rPr lang="en-US" sz="3200" b="1" spc="300" dirty="0" smtClean="0">
                <a:solidFill>
                  <a:prstClr val="black"/>
                </a:solidFill>
                <a:latin typeface="Chalkduster"/>
                <a:ea typeface="Steinem Unicode" pitchFamily="18" charset="2"/>
                <a:cs typeface="Steinem Unicode" pitchFamily="18" charset="2"/>
              </a:rPr>
              <a:t>Mathematics</a:t>
            </a:r>
            <a:endParaRPr lang="en-US" sz="3200" b="1" spc="300" dirty="0">
              <a:solidFill>
                <a:prstClr val="black"/>
              </a:solidFill>
              <a:latin typeface="Chalkduster"/>
              <a:ea typeface="Steinem Unicode" pitchFamily="18" charset="2"/>
              <a:cs typeface="Steinem Unicode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2707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Setting Goals that Support Student Priorities </a:t>
            </a:r>
            <a:r>
              <a:rPr lang="en-US" sz="3200" dirty="0" smtClean="0"/>
              <a:t>(2/2</a:t>
            </a:r>
            <a:r>
              <a:rPr lang="en-US" sz="3200" dirty="0"/>
              <a:t>)</a:t>
            </a:r>
          </a:p>
        </p:txBody>
      </p:sp>
      <p:sp>
        <p:nvSpPr>
          <p:cNvPr id="5" name="AutoShape 16"/>
          <p:cNvSpPr>
            <a:spLocks noChangeArrowheads="1"/>
          </p:cNvSpPr>
          <p:nvPr/>
        </p:nvSpPr>
        <p:spPr bwMode="auto">
          <a:xfrm>
            <a:off x="457200" y="1457872"/>
            <a:ext cx="8382000" cy="5019128"/>
          </a:xfrm>
          <a:prstGeom prst="roundRect">
            <a:avLst>
              <a:gd name="adj" fmla="val 5130"/>
            </a:avLst>
          </a:prstGeom>
          <a:noFill/>
          <a:ln w="38100" algn="ctr">
            <a:solidFill>
              <a:schemeClr val="tx2"/>
            </a:solidFill>
            <a:round/>
            <a:headEnd/>
            <a:tailEnd/>
          </a:ln>
        </p:spPr>
        <p:txBody>
          <a:bodyPr lIns="89611" tIns="44806" rIns="89611" bIns="44806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5277" indent="1588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2134" indent="1588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68993" indent="1588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5860" indent="1588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4306" algn="l" defTabSz="913722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1164" algn="l" defTabSz="913722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198025" algn="l" defTabSz="913722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4888" algn="l" defTabSz="913722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endParaRPr lang="en-US" dirty="0">
              <a:solidFill>
                <a:srgbClr val="000000"/>
              </a:solidFill>
              <a:latin typeface="Book Antiqua" pitchFamily="18" charset="0"/>
            </a:endParaRPr>
          </a:p>
        </p:txBody>
      </p:sp>
      <p:sp>
        <p:nvSpPr>
          <p:cNvPr id="8" name="Content Placeholder 5"/>
          <p:cNvSpPr>
            <a:spLocks noGrp="1"/>
          </p:cNvSpPr>
          <p:nvPr>
            <p:ph sz="quarter" idx="10"/>
          </p:nvPr>
        </p:nvSpPr>
        <p:spPr>
          <a:xfrm>
            <a:off x="633248" y="1831290"/>
            <a:ext cx="8053552" cy="456951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5434524"/>
              </p:ext>
            </p:extLst>
          </p:nvPr>
        </p:nvGraphicFramePr>
        <p:xfrm>
          <a:off x="633248" y="1676400"/>
          <a:ext cx="7977352" cy="43195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8676"/>
                <a:gridCol w="3988676"/>
              </a:tblGrid>
              <a:tr h="623492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If students must</a:t>
                      </a:r>
                      <a:r>
                        <a:rPr lang="en-US" sz="2200" baseline="0" dirty="0" smtClean="0"/>
                        <a:t> be able to</a:t>
                      </a:r>
                      <a:r>
                        <a:rPr lang="en-US" sz="2200" dirty="0" smtClean="0"/>
                        <a:t>: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Then educators should</a:t>
                      </a:r>
                      <a:r>
                        <a:rPr lang="en-US" sz="2200" baseline="0" dirty="0" smtClean="0"/>
                        <a:t> set goals for students that:</a:t>
                      </a:r>
                      <a:endParaRPr lang="en-US" sz="2200" dirty="0"/>
                    </a:p>
                  </a:txBody>
                  <a:tcPr anchor="ctr"/>
                </a:tc>
              </a:tr>
              <a:tr h="2027069">
                <a:tc>
                  <a:txBody>
                    <a:bodyPr/>
                    <a:lstStyle/>
                    <a:p>
                      <a:pPr marL="0" indent="0">
                        <a:lnSpc>
                          <a:spcPct val="90000"/>
                        </a:lnSpc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Master priority concepts and practice standards (not just procedures)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lvl="0"/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Require mastery of grade level concepts</a:t>
                      </a:r>
                    </a:p>
                    <a:p>
                      <a:pPr lvl="0"/>
                      <a:endParaRPr lang="en-US" sz="2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endParaRPr lang="en-US" sz="2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endParaRPr lang="en-US" sz="2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Require mastery of targeted remedial content, when necessary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dirty="0" smtClean="0"/>
                    </a:p>
                  </a:txBody>
                  <a:tcPr/>
                </a:tc>
              </a:tr>
              <a:tr h="1530486">
                <a:tc>
                  <a:txBody>
                    <a:bodyPr/>
                    <a:lstStyle/>
                    <a:p>
                      <a:pPr marL="0" indent="0">
                        <a:lnSpc>
                          <a:spcPct val="90000"/>
                        </a:lnSpc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Master targeted remedial content that allows faster on grade level practice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1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ight Arrow 5"/>
          <p:cNvSpPr/>
          <p:nvPr/>
        </p:nvSpPr>
        <p:spPr bwMode="auto">
          <a:xfrm>
            <a:off x="457200" y="1084459"/>
            <a:ext cx="6172199" cy="746831"/>
          </a:xfrm>
          <a:prstGeom prst="rightArrow">
            <a:avLst/>
          </a:prstGeom>
          <a:solidFill>
            <a:schemeClr val="accent1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9611" tIns="44806" rIns="89611" bIns="44806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5277" indent="1588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2134" indent="1588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68993" indent="1588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5860" indent="1588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4306" algn="l" defTabSz="913722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1164" algn="l" defTabSz="913722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198025" algn="l" defTabSz="913722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4888" algn="l" defTabSz="913722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US" dirty="0">
              <a:ln>
                <a:solidFill>
                  <a:srgbClr val="8E002A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7" name="Rectangle 6"/>
          <p:cNvSpPr>
            <a:spLocks/>
          </p:cNvSpPr>
          <p:nvPr/>
        </p:nvSpPr>
        <p:spPr bwMode="auto">
          <a:xfrm>
            <a:off x="666230" y="1066800"/>
            <a:ext cx="4555399" cy="7468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7338" tIns="37338" rIns="37338" bIns="37338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5277" indent="1588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2134" indent="1588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68993" indent="1588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5860" indent="1588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4306" algn="l" defTabSz="913722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1164" algn="l" defTabSz="913722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198025" algn="l" defTabSz="913722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4888" algn="l" defTabSz="913722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2000" b="1" dirty="0" smtClean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>SQUARE-SHARE Activity</a:t>
            </a:r>
            <a:endParaRPr lang="en-US" sz="2000" b="1" dirty="0">
              <a:solidFill>
                <a:schemeClr val="bg1"/>
              </a:solidFill>
              <a:latin typeface="Calibri" pitchFamily="34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35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941190" y="2609850"/>
            <a:ext cx="7517009" cy="59167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941190" y="1386417"/>
            <a:ext cx="8334137" cy="4480983"/>
          </a:xfrm>
          <a:prstGeom prst="rect">
            <a:avLst/>
          </a:prstGeom>
        </p:spPr>
        <p:txBody>
          <a:bodyPr vert="horz" lIns="89564" tIns="44782" rIns="89564" bIns="44782" rtlCol="0">
            <a:noAutofit/>
          </a:bodyPr>
          <a:lstStyle>
            <a:lvl1pPr marL="342900" indent="-3429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1B587C"/>
              </a:buClr>
              <a:buSzPct val="75000"/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4E8542"/>
              </a:buClr>
              <a:buSzPct val="70000"/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604878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Font typeface="Arial"/>
              <a:buChar char="•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Font typeface="Arial"/>
              <a:buChar char="•"/>
              <a:defRPr kumimoji="0" sz="20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DDDDDD"/>
              </a:buClr>
              <a:buFont typeface="Arial"/>
              <a:buNone/>
            </a:pPr>
            <a:endParaRPr lang="en-US" sz="2400" dirty="0" smtClean="0">
              <a:solidFill>
                <a:prstClr val="black"/>
              </a:solidFill>
            </a:endParaRPr>
          </a:p>
          <a:p>
            <a:pPr marL="457200" lvl="1" indent="0">
              <a:buClr>
                <a:srgbClr val="B2B2B2"/>
              </a:buClr>
              <a:buNone/>
            </a:pPr>
            <a:r>
              <a:rPr lang="en-US" sz="2400" dirty="0" smtClean="0">
                <a:solidFill>
                  <a:srgbClr val="000000"/>
                </a:solidFill>
                <a:cs typeface="Calibri" pitchFamily="34" charset="0"/>
              </a:rPr>
              <a:t>Why do we set goals?</a:t>
            </a:r>
            <a:endParaRPr lang="en-US" sz="2400" dirty="0">
              <a:solidFill>
                <a:srgbClr val="000000"/>
              </a:solidFill>
              <a:cs typeface="Calibri" pitchFamily="34" charset="0"/>
            </a:endParaRPr>
          </a:p>
          <a:p>
            <a:pPr marL="456955" lvl="1" indent="0">
              <a:buClr>
                <a:srgbClr val="B2B2B2"/>
              </a:buClr>
              <a:buFont typeface="Arial"/>
              <a:buNone/>
            </a:pPr>
            <a:endParaRPr lang="en-US" sz="2400" dirty="0" smtClean="0">
              <a:solidFill>
                <a:prstClr val="black"/>
              </a:solidFill>
              <a:cs typeface="Calibri" pitchFamily="34" charset="0"/>
            </a:endParaRPr>
          </a:p>
          <a:p>
            <a:pPr marL="457200" lvl="1" indent="0">
              <a:buClr>
                <a:srgbClr val="B2B2B2"/>
              </a:buClr>
              <a:buNone/>
            </a:pPr>
            <a:r>
              <a:rPr lang="en-US" sz="2400" b="1" dirty="0">
                <a:solidFill>
                  <a:srgbClr val="000000"/>
                </a:solidFill>
                <a:cs typeface="Calibri" pitchFamily="34" charset="0"/>
              </a:rPr>
              <a:t>How do </a:t>
            </a:r>
            <a:r>
              <a:rPr lang="en-US" sz="2400" b="1" dirty="0" smtClean="0">
                <a:solidFill>
                  <a:srgbClr val="000000"/>
                </a:solidFill>
                <a:cs typeface="Calibri" pitchFamily="34" charset="0"/>
              </a:rPr>
              <a:t>we set goals?</a:t>
            </a:r>
            <a:endParaRPr lang="en-US" sz="2400" b="1" dirty="0">
              <a:solidFill>
                <a:srgbClr val="000000"/>
              </a:solidFill>
              <a:cs typeface="Calibri" pitchFamily="34" charset="0"/>
            </a:endParaRPr>
          </a:p>
          <a:p>
            <a:pPr marL="457200" lvl="1" indent="0">
              <a:buClr>
                <a:srgbClr val="B2B2B2"/>
              </a:buClr>
              <a:buFont typeface="Arial"/>
              <a:buNone/>
            </a:pPr>
            <a:endParaRPr lang="en-US" sz="2400" dirty="0" smtClean="0">
              <a:solidFill>
                <a:prstClr val="black"/>
              </a:solidFill>
              <a:cs typeface="Calibri" pitchFamily="34" charset="0"/>
            </a:endParaRPr>
          </a:p>
          <a:p>
            <a:pPr marL="457200" lvl="1" indent="0">
              <a:buClr>
                <a:srgbClr val="B2B2B2"/>
              </a:buClr>
              <a:buNone/>
            </a:pPr>
            <a:r>
              <a:rPr lang="en-US" sz="2400" dirty="0">
                <a:solidFill>
                  <a:prstClr val="black"/>
                </a:solidFill>
                <a:cs typeface="Calibri" pitchFamily="34" charset="0"/>
              </a:rPr>
              <a:t>How does setting goals help achieve the </a:t>
            </a:r>
            <a:r>
              <a:rPr lang="en-US" sz="2400" dirty="0" smtClean="0">
                <a:solidFill>
                  <a:prstClr val="black"/>
                </a:solidFill>
                <a:cs typeface="Calibri" pitchFamily="34" charset="0"/>
              </a:rPr>
              <a:t>focus areas in mathematics?</a:t>
            </a:r>
            <a:endParaRPr lang="en-US" sz="2400" dirty="0">
              <a:solidFill>
                <a:prstClr val="black"/>
              </a:solidFill>
              <a:cs typeface="Calibri" pitchFamily="34" charset="0"/>
            </a:endParaRPr>
          </a:p>
          <a:p>
            <a:pPr marL="457200" lvl="1" indent="0">
              <a:buClr>
                <a:srgbClr val="B2B2B2"/>
              </a:buClr>
              <a:buFont typeface="Arial"/>
              <a:buNone/>
            </a:pPr>
            <a:endParaRPr lang="en-US" sz="2400" dirty="0">
              <a:solidFill>
                <a:prstClr val="black"/>
              </a:solidFill>
              <a:cs typeface="Calibri" pitchFamily="34" charset="0"/>
            </a:endParaRPr>
          </a:p>
          <a:p>
            <a:pPr marL="457200" lvl="1" indent="0">
              <a:buClr>
                <a:srgbClr val="B2B2B2"/>
              </a:buClr>
              <a:buFont typeface="Arial"/>
              <a:buNone/>
            </a:pPr>
            <a:r>
              <a:rPr lang="en-US" sz="2400" dirty="0" smtClean="0">
                <a:solidFill>
                  <a:prstClr val="black"/>
                </a:solidFill>
              </a:rPr>
              <a:t>What are our next steps?</a:t>
            </a:r>
            <a:endParaRPr lang="en-US" sz="2400" dirty="0"/>
          </a:p>
          <a:p>
            <a:pPr marL="399837" lvl="1" indent="0">
              <a:spcBef>
                <a:spcPts val="1200"/>
              </a:spcBef>
              <a:buClr>
                <a:srgbClr val="B2B2B2"/>
              </a:buClr>
              <a:buNone/>
              <a:defRPr/>
            </a:pP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3" name="Title 6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3200" dirty="0" smtClean="0"/>
              <a:t>Agenda</a:t>
            </a:r>
            <a:endParaRPr lang="en-US" sz="3200" dirty="0"/>
          </a:p>
        </p:txBody>
      </p:sp>
      <p:sp>
        <p:nvSpPr>
          <p:cNvPr id="15" name="Isosceles Triangle 14"/>
          <p:cNvSpPr/>
          <p:nvPr/>
        </p:nvSpPr>
        <p:spPr>
          <a:xfrm rot="5400000">
            <a:off x="1079123" y="2810435"/>
            <a:ext cx="255496" cy="221876"/>
          </a:xfrm>
          <a:prstGeom prst="triangl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61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The Goal-Setting Process</a:t>
            </a:r>
            <a:endParaRPr lang="en-U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381000" y="1600200"/>
            <a:ext cx="8229600" cy="457200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What should students know and be able to do? How will I measure success?</a:t>
            </a:r>
          </a:p>
          <a:p>
            <a:pPr marL="0" indent="0">
              <a:buNone/>
            </a:pPr>
            <a:endParaRPr lang="en-US" sz="1200" dirty="0" smtClean="0"/>
          </a:p>
          <a:p>
            <a:pPr marL="514350" indent="-514350">
              <a:buAutoNum type="arabicPeriod" startAt="2"/>
            </a:pPr>
            <a:r>
              <a:rPr lang="en-US" dirty="0" smtClean="0"/>
              <a:t>What do students know and what are they able to do now?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dirty="0" smtClean="0"/>
              <a:t>3.  On which students will I focus the target?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dirty="0" smtClean="0"/>
              <a:t>4.  How will I monitor progress?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58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BA4B8F-8B3F-4B52-9164-AF2CA95F68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EEECE1">
                    <a:lumMod val="50000"/>
                  </a:srgbClr>
                </a:solidFill>
              </a:rPr>
              <a:t>Louisiana Believes</a:t>
            </a:r>
            <a:endParaRPr lang="en-US" dirty="0">
              <a:solidFill>
                <a:srgbClr val="EEECE1">
                  <a:lumMod val="50000"/>
                </a:srgbClr>
              </a:solidFill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137650851"/>
              </p:ext>
            </p:extLst>
          </p:nvPr>
        </p:nvGraphicFramePr>
        <p:xfrm>
          <a:off x="152400" y="1066800"/>
          <a:ext cx="88392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r>
              <a:rPr lang="en-US" sz="3200" dirty="0" smtClean="0"/>
              <a:t>Updated SLT Guide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12254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BA4B8F-8B3F-4B52-9164-AF2CA95F68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EEECE1">
                    <a:lumMod val="50000"/>
                  </a:srgbClr>
                </a:solidFill>
              </a:rPr>
              <a:t>Louisiana Believes</a:t>
            </a:r>
            <a:endParaRPr lang="en-US" dirty="0">
              <a:solidFill>
                <a:srgbClr val="EEECE1">
                  <a:lumMod val="50000"/>
                </a:srgb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2860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Bef>
                <a:spcPct val="0"/>
              </a:spcBef>
            </a:pPr>
            <a:r>
              <a:rPr lang="en-US" sz="3200" dirty="0" smtClean="0">
                <a:solidFill>
                  <a:schemeClr val="bg1"/>
                </a:solidFill>
                <a:latin typeface="Chalkduster" pitchFamily="66" charset="0"/>
                <a:ea typeface="+mj-ea"/>
                <a:cs typeface="+mj-cs"/>
              </a:rPr>
              <a:t>Priority Content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86603" y="1219200"/>
            <a:ext cx="8552597" cy="2348639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45714" tIns="49315" rIns="45714" bIns="49315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endParaRPr lang="en-US" b="1" dirty="0" smtClean="0">
              <a:solidFill>
                <a:prstClr val="white"/>
              </a:solidFill>
              <a:cs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1259515"/>
            <a:ext cx="85105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 smtClean="0"/>
              <a:t>MATHEMATICS:</a:t>
            </a:r>
          </a:p>
          <a:p>
            <a:pPr algn="ctr"/>
            <a:endParaRPr lang="en-US" sz="1200" dirty="0"/>
          </a:p>
          <a:p>
            <a:pPr marL="793750" indent="-4572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Master priority concepts and practice standards (not just procedures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marL="336550">
              <a:lnSpc>
                <a:spcPct val="90000"/>
              </a:lnSpc>
              <a:spcBef>
                <a:spcPct val="0"/>
              </a:spcBef>
            </a:pP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793750" indent="-4572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Master targeted remedial content that allows faster on grade level practice</a:t>
            </a: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2995164602"/>
              </p:ext>
            </p:extLst>
          </p:nvPr>
        </p:nvGraphicFramePr>
        <p:xfrm>
          <a:off x="228600" y="3733800"/>
          <a:ext cx="8686800" cy="2682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42017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BA4B8F-8B3F-4B52-9164-AF2CA95F68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EEECE1">
                    <a:lumMod val="50000"/>
                  </a:srgbClr>
                </a:solidFill>
              </a:rPr>
              <a:t>Louisiana Believes</a:t>
            </a:r>
            <a:endParaRPr lang="en-US" dirty="0">
              <a:solidFill>
                <a:srgbClr val="EEECE1">
                  <a:lumMod val="50000"/>
                </a:srgb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-762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Bef>
                <a:spcPct val="0"/>
              </a:spcBef>
            </a:pPr>
            <a:endParaRPr lang="en-US" sz="3600" dirty="0">
              <a:solidFill>
                <a:schemeClr val="bg1"/>
              </a:solidFill>
              <a:latin typeface="Chalkduster" pitchFamily="66" charset="0"/>
              <a:ea typeface="+mj-ea"/>
              <a:cs typeface="+mj-cs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201743797"/>
              </p:ext>
            </p:extLst>
          </p:nvPr>
        </p:nvGraphicFramePr>
        <p:xfrm>
          <a:off x="152400" y="1371600"/>
          <a:ext cx="8839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6"/>
          <p:cNvSpPr/>
          <p:nvPr/>
        </p:nvSpPr>
        <p:spPr>
          <a:xfrm>
            <a:off x="0" y="259080"/>
            <a:ext cx="9144000" cy="73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Bef>
                <a:spcPct val="0"/>
              </a:spcBef>
            </a:pPr>
            <a:r>
              <a:rPr lang="en-US" sz="3200" dirty="0" smtClean="0">
                <a:solidFill>
                  <a:schemeClr val="bg1"/>
                </a:solidFill>
                <a:latin typeface="Chalkduster" pitchFamily="66" charset="0"/>
                <a:ea typeface="+mj-ea"/>
                <a:cs typeface="+mj-cs"/>
              </a:rPr>
              <a:t>Understanding Students’ Starting Points</a:t>
            </a:r>
          </a:p>
        </p:txBody>
      </p:sp>
    </p:spTree>
    <p:extLst>
      <p:ext uri="{BB962C8B-B14F-4D97-AF65-F5344CB8AC3E}">
        <p14:creationId xmlns:p14="http://schemas.microsoft.com/office/powerpoint/2010/main" val="3273151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BA4B8F-8B3F-4B52-9164-AF2CA95F68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EEECE1">
                    <a:lumMod val="50000"/>
                  </a:srgbClr>
                </a:solidFill>
              </a:rPr>
              <a:t>Louisiana Believes</a:t>
            </a:r>
            <a:endParaRPr lang="en-US" dirty="0">
              <a:solidFill>
                <a:srgbClr val="EEECE1">
                  <a:lumMod val="50000"/>
                </a:srgb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2860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Bef>
                <a:spcPct val="0"/>
              </a:spcBef>
            </a:pPr>
            <a:r>
              <a:rPr lang="en-US" sz="3200" dirty="0">
                <a:solidFill>
                  <a:schemeClr val="bg1"/>
                </a:solidFill>
                <a:latin typeface="Chalkduster" pitchFamily="66" charset="0"/>
              </a:rPr>
              <a:t>Setting Targets for </a:t>
            </a:r>
            <a:r>
              <a:rPr lang="en-US" sz="3200" u="sng" dirty="0">
                <a:solidFill>
                  <a:schemeClr val="bg1"/>
                </a:solidFill>
                <a:latin typeface="Chalkduster" pitchFamily="66" charset="0"/>
              </a:rPr>
              <a:t>All</a:t>
            </a:r>
            <a:r>
              <a:rPr lang="en-US" sz="3200" dirty="0">
                <a:solidFill>
                  <a:schemeClr val="bg1"/>
                </a:solidFill>
                <a:latin typeface="Chalkduster" pitchFamily="66" charset="0"/>
              </a:rPr>
              <a:t> Students</a:t>
            </a:r>
            <a:endParaRPr lang="en-US" sz="3200" dirty="0" smtClean="0">
              <a:solidFill>
                <a:schemeClr val="bg1"/>
              </a:solidFill>
              <a:latin typeface="Chalkduster" pitchFamily="66" charset="0"/>
              <a:ea typeface="+mj-ea"/>
              <a:cs typeface="+mj-cs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04800" y="1143000"/>
            <a:ext cx="8534400" cy="2163973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45714" tIns="49315" rIns="45714" bIns="49315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endParaRPr lang="en-US" b="1" dirty="0" smtClean="0">
              <a:solidFill>
                <a:prstClr val="white"/>
              </a:solidFill>
              <a:cs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" y="1143000"/>
            <a:ext cx="8382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 smtClean="0"/>
              <a:t>MATHEMATICS:</a:t>
            </a:r>
            <a:endParaRPr lang="en-US" sz="2400" dirty="0"/>
          </a:p>
          <a:p>
            <a:pPr marL="793750" indent="-4572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Master priority concepts and practice standards (not just procedures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marL="336550">
              <a:lnSpc>
                <a:spcPct val="90000"/>
              </a:lnSpc>
              <a:spcBef>
                <a:spcPct val="0"/>
              </a:spcBef>
            </a:pP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793750" indent="-4572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Master targeted remedial content that allows faster on grade level practice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537755949"/>
              </p:ext>
            </p:extLst>
          </p:nvPr>
        </p:nvGraphicFramePr>
        <p:xfrm>
          <a:off x="228600" y="3508177"/>
          <a:ext cx="8610600" cy="3273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363693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BA4B8F-8B3F-4B52-9164-AF2CA95F68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395792300"/>
              </p:ext>
            </p:extLst>
          </p:nvPr>
        </p:nvGraphicFramePr>
        <p:xfrm>
          <a:off x="228600" y="1600200"/>
          <a:ext cx="8534400" cy="2237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241012"/>
            <a:ext cx="91440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Bef>
                <a:spcPct val="0"/>
              </a:spcBef>
            </a:pPr>
            <a:r>
              <a:rPr lang="en-US" sz="3200" dirty="0" smtClean="0">
                <a:solidFill>
                  <a:schemeClr val="bg1"/>
                </a:solidFill>
                <a:latin typeface="Chalkduster" pitchFamily="66" charset="0"/>
                <a:ea typeface="+mj-ea"/>
                <a:cs typeface="+mj-cs"/>
              </a:rPr>
              <a:t>Setting the Target</a:t>
            </a:r>
            <a:endParaRPr lang="en-US" sz="3200" dirty="0">
              <a:solidFill>
                <a:schemeClr val="bg1"/>
              </a:solidFill>
              <a:latin typeface="Chalkduster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831555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241012"/>
            <a:ext cx="91440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Bef>
                <a:spcPct val="0"/>
              </a:spcBef>
            </a:pPr>
            <a:r>
              <a:rPr lang="en-US" sz="3200" dirty="0" smtClean="0">
                <a:solidFill>
                  <a:schemeClr val="bg1"/>
                </a:solidFill>
                <a:latin typeface="Chalkduster" pitchFamily="66" charset="0"/>
                <a:ea typeface="+mj-ea"/>
                <a:cs typeface="+mj-cs"/>
              </a:rPr>
              <a:t>Defining Success</a:t>
            </a:r>
            <a:endParaRPr lang="en-US" sz="3200" dirty="0">
              <a:solidFill>
                <a:schemeClr val="bg1"/>
              </a:solidFill>
              <a:latin typeface="Chalkduster" pitchFamily="66" charset="0"/>
              <a:ea typeface="+mj-ea"/>
              <a:cs typeface="+mj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BA4B8F-8B3F-4B52-9164-AF2CA95F68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EEECE1">
                    <a:lumMod val="50000"/>
                  </a:srgbClr>
                </a:solidFill>
              </a:rPr>
              <a:t>Louisiana Believes</a:t>
            </a:r>
            <a:endParaRPr lang="en-US" dirty="0">
              <a:solidFill>
                <a:srgbClr val="EEECE1">
                  <a:lumMod val="50000"/>
                </a:srgbClr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50002697"/>
              </p:ext>
            </p:extLst>
          </p:nvPr>
        </p:nvGraphicFramePr>
        <p:xfrm>
          <a:off x="152400" y="1524000"/>
          <a:ext cx="86106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06332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BA4B8F-8B3F-4B52-9164-AF2CA95F68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EECE1">
                    <a:lumMod val="50000"/>
                  </a:srgbClr>
                </a:solidFill>
              </a:rPr>
              <a:t>Louisiana Believes</a:t>
            </a:r>
            <a:endParaRPr lang="en-US" dirty="0">
              <a:solidFill>
                <a:srgbClr val="EEECE1">
                  <a:lumMod val="50000"/>
                </a:srgbClr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620040302"/>
              </p:ext>
            </p:extLst>
          </p:nvPr>
        </p:nvGraphicFramePr>
        <p:xfrm>
          <a:off x="228600" y="4213746"/>
          <a:ext cx="8763000" cy="2339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307777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Bef>
                <a:spcPct val="0"/>
              </a:spcBef>
            </a:pPr>
            <a:r>
              <a:rPr lang="en-US" sz="3200" dirty="0" smtClean="0">
                <a:solidFill>
                  <a:schemeClr val="bg1"/>
                </a:solidFill>
                <a:latin typeface="Chalkduster" pitchFamily="66" charset="0"/>
                <a:ea typeface="+mj-ea"/>
                <a:cs typeface="+mj-cs"/>
              </a:rPr>
              <a:t>Monitoring Progress</a:t>
            </a:r>
            <a:endParaRPr lang="en-US" sz="3200" dirty="0">
              <a:solidFill>
                <a:schemeClr val="bg1"/>
              </a:solidFill>
              <a:latin typeface="Chalkduster" pitchFamily="66" charset="0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" y="1356277"/>
            <a:ext cx="8610600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Math teachers plan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, instruct &amp;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assess using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: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 marL="109538" indent="-109538">
              <a:spcBef>
                <a:spcPct val="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Tasks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that build conceptual understanding of priority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standards</a:t>
            </a:r>
          </a:p>
          <a:p>
            <a:pPr>
              <a:spcBef>
                <a:spcPct val="0"/>
              </a:spcBef>
            </a:pPr>
            <a:endParaRPr lang="en-US" sz="1200" dirty="0" smtClean="0">
              <a:latin typeface="Calibri" pitchFamily="34" charset="0"/>
              <a:cs typeface="Calibri" pitchFamily="34" charset="0"/>
            </a:endParaRPr>
          </a:p>
          <a:p>
            <a:pPr marL="109538" indent="-109538">
              <a:spcBef>
                <a:spcPct val="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Tasks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that require fluency and use of math practices to master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concepts</a:t>
            </a:r>
          </a:p>
          <a:p>
            <a:pPr>
              <a:spcBef>
                <a:spcPct val="0"/>
              </a:spcBef>
            </a:pPr>
            <a:endParaRPr lang="en-US" sz="1200" dirty="0" smtClean="0">
              <a:latin typeface="Calibri" pitchFamily="34" charset="0"/>
              <a:cs typeface="Calibri" pitchFamily="34" charset="0"/>
            </a:endParaRPr>
          </a:p>
          <a:p>
            <a:pPr marL="109538" indent="-109538">
              <a:spcBef>
                <a:spcPct val="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Just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enough remediation to help students practice on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grade level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content as quickly as possible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28600" y="1233800"/>
            <a:ext cx="8763000" cy="2833813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45714" tIns="49315" rIns="45714" bIns="49315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endParaRPr lang="en-US" b="1" dirty="0" smtClean="0">
              <a:solidFill>
                <a:prstClr val="white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998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 anchor="ctr"/>
          <a:lstStyle/>
          <a:p>
            <a:pPr eaLnBrk="1" hangingPunct="1"/>
            <a:r>
              <a:rPr lang="en-US" sz="3200" dirty="0" smtClean="0"/>
              <a:t>Objectives</a:t>
            </a:r>
          </a:p>
        </p:txBody>
      </p:sp>
      <p:sp>
        <p:nvSpPr>
          <p:cNvPr id="4" name="Rectangle 3"/>
          <p:cNvSpPr/>
          <p:nvPr/>
        </p:nvSpPr>
        <p:spPr>
          <a:xfrm>
            <a:off x="285749" y="1447800"/>
            <a:ext cx="868680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By the end of the session, participants will be able to: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Explain </a:t>
            </a:r>
            <a:r>
              <a:rPr lang="en-US" sz="2800" dirty="0"/>
              <a:t>how goals drive classroom instruction </a:t>
            </a:r>
            <a:endParaRPr lang="en-US" sz="28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Explain </a:t>
            </a:r>
            <a:r>
              <a:rPr lang="en-US" sz="2800" dirty="0"/>
              <a:t>how each step of the goal-setting process supports </a:t>
            </a:r>
            <a:r>
              <a:rPr lang="en-US" sz="2800" dirty="0" smtClean="0"/>
              <a:t>the instructional priorities in a mathematics course</a:t>
            </a:r>
            <a:endParaRPr lang="en-US" sz="2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Explain </a:t>
            </a:r>
            <a:r>
              <a:rPr lang="en-US" sz="2800" dirty="0"/>
              <a:t>how the Toolbox resources </a:t>
            </a:r>
            <a:r>
              <a:rPr lang="en-US" sz="2800" dirty="0" smtClean="0"/>
              <a:t>support </a:t>
            </a:r>
            <a:r>
              <a:rPr lang="en-US" sz="2800" dirty="0"/>
              <a:t>the goal-setting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Identify </a:t>
            </a:r>
            <a:r>
              <a:rPr lang="en-US" sz="2800" dirty="0"/>
              <a:t>the aspects of a rigorous </a:t>
            </a:r>
            <a:r>
              <a:rPr lang="en-US" sz="2800" dirty="0" smtClean="0"/>
              <a:t>mathematics SLT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00683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06822" y="3626908"/>
            <a:ext cx="7956178" cy="86889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941190" y="1386417"/>
            <a:ext cx="8334137" cy="4480983"/>
          </a:xfrm>
          <a:prstGeom prst="rect">
            <a:avLst/>
          </a:prstGeom>
        </p:spPr>
        <p:txBody>
          <a:bodyPr vert="horz" lIns="89564" tIns="44782" rIns="89564" bIns="44782" rtlCol="0">
            <a:noAutofit/>
          </a:bodyPr>
          <a:lstStyle>
            <a:lvl1pPr marL="342900" indent="-3429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1B587C"/>
              </a:buClr>
              <a:buSzPct val="75000"/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4E8542"/>
              </a:buClr>
              <a:buSzPct val="70000"/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604878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Font typeface="Arial"/>
              <a:buChar char="•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Font typeface="Arial"/>
              <a:buChar char="•"/>
              <a:defRPr kumimoji="0" sz="20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DDDDDD"/>
              </a:buClr>
              <a:buFont typeface="Arial"/>
              <a:buNone/>
            </a:pPr>
            <a:endParaRPr lang="en-US" sz="2400" dirty="0" smtClean="0">
              <a:solidFill>
                <a:prstClr val="black"/>
              </a:solidFill>
            </a:endParaRPr>
          </a:p>
          <a:p>
            <a:pPr marL="457200" lvl="1" indent="0">
              <a:buClr>
                <a:srgbClr val="B2B2B2"/>
              </a:buClr>
              <a:buNone/>
            </a:pPr>
            <a:r>
              <a:rPr lang="en-US" sz="2400" dirty="0" smtClean="0">
                <a:solidFill>
                  <a:srgbClr val="000000"/>
                </a:solidFill>
                <a:cs typeface="Calibri" pitchFamily="34" charset="0"/>
              </a:rPr>
              <a:t>Why do we set goals?</a:t>
            </a:r>
            <a:endParaRPr lang="en-US" sz="2400" dirty="0">
              <a:solidFill>
                <a:srgbClr val="000000"/>
              </a:solidFill>
              <a:cs typeface="Calibri" pitchFamily="34" charset="0"/>
            </a:endParaRPr>
          </a:p>
          <a:p>
            <a:pPr marL="456955" lvl="1" indent="0">
              <a:buClr>
                <a:srgbClr val="B2B2B2"/>
              </a:buClr>
              <a:buFont typeface="Arial"/>
              <a:buNone/>
            </a:pPr>
            <a:endParaRPr lang="en-US" sz="2400" dirty="0" smtClean="0">
              <a:solidFill>
                <a:prstClr val="black"/>
              </a:solidFill>
              <a:cs typeface="Calibri" pitchFamily="34" charset="0"/>
            </a:endParaRPr>
          </a:p>
          <a:p>
            <a:pPr marL="457200" lvl="1" indent="0">
              <a:buClr>
                <a:srgbClr val="B2B2B2"/>
              </a:buClr>
              <a:buNone/>
            </a:pPr>
            <a:r>
              <a:rPr lang="en-US" sz="2400" dirty="0">
                <a:solidFill>
                  <a:srgbClr val="000000"/>
                </a:solidFill>
                <a:cs typeface="Calibri" pitchFamily="34" charset="0"/>
              </a:rPr>
              <a:t>How do </a:t>
            </a:r>
            <a:r>
              <a:rPr lang="en-US" sz="2400" dirty="0" smtClean="0">
                <a:solidFill>
                  <a:srgbClr val="000000"/>
                </a:solidFill>
                <a:cs typeface="Calibri" pitchFamily="34" charset="0"/>
              </a:rPr>
              <a:t>we set goals?</a:t>
            </a:r>
            <a:endParaRPr lang="en-US" sz="2400" dirty="0">
              <a:solidFill>
                <a:srgbClr val="000000"/>
              </a:solidFill>
              <a:cs typeface="Calibri" pitchFamily="34" charset="0"/>
            </a:endParaRPr>
          </a:p>
          <a:p>
            <a:pPr marL="457200" lvl="1" indent="0">
              <a:buClr>
                <a:srgbClr val="B2B2B2"/>
              </a:buClr>
              <a:buFont typeface="Arial"/>
              <a:buNone/>
            </a:pPr>
            <a:endParaRPr lang="en-US" sz="2400" dirty="0" smtClean="0">
              <a:solidFill>
                <a:prstClr val="black"/>
              </a:solidFill>
              <a:cs typeface="Calibri" pitchFamily="34" charset="0"/>
            </a:endParaRPr>
          </a:p>
          <a:p>
            <a:pPr marL="457200" lvl="1" indent="0">
              <a:buClr>
                <a:srgbClr val="B2B2B2"/>
              </a:buClr>
              <a:buNone/>
            </a:pPr>
            <a:r>
              <a:rPr lang="en-US" sz="2400" dirty="0">
                <a:solidFill>
                  <a:prstClr val="black"/>
                </a:solidFill>
                <a:cs typeface="Calibri" pitchFamily="34" charset="0"/>
              </a:rPr>
              <a:t>How does </a:t>
            </a:r>
            <a:r>
              <a:rPr lang="en-US" sz="2400" dirty="0" smtClean="0">
                <a:solidFill>
                  <a:prstClr val="black"/>
                </a:solidFill>
                <a:cs typeface="Calibri" pitchFamily="34" charset="0"/>
              </a:rPr>
              <a:t>goal-setting help </a:t>
            </a:r>
            <a:r>
              <a:rPr lang="en-US" sz="2400" dirty="0">
                <a:solidFill>
                  <a:prstClr val="black"/>
                </a:solidFill>
                <a:cs typeface="Calibri" pitchFamily="34" charset="0"/>
              </a:rPr>
              <a:t>achieve the </a:t>
            </a:r>
            <a:r>
              <a:rPr lang="en-US" sz="2400" dirty="0" smtClean="0">
                <a:solidFill>
                  <a:prstClr val="black"/>
                </a:solidFill>
                <a:cs typeface="Calibri" pitchFamily="34" charset="0"/>
              </a:rPr>
              <a:t>focus areas in </a:t>
            </a:r>
            <a:r>
              <a:rPr lang="en-US" sz="2400" dirty="0">
                <a:solidFill>
                  <a:prstClr val="black"/>
                </a:solidFill>
                <a:cs typeface="Calibri" pitchFamily="34" charset="0"/>
              </a:rPr>
              <a:t>mathematics?</a:t>
            </a:r>
          </a:p>
          <a:p>
            <a:pPr marL="457200" lvl="1" indent="0">
              <a:buClr>
                <a:srgbClr val="B2B2B2"/>
              </a:buClr>
              <a:buFont typeface="Arial"/>
              <a:buNone/>
            </a:pPr>
            <a:endParaRPr lang="en-US" sz="2400" dirty="0">
              <a:solidFill>
                <a:prstClr val="black"/>
              </a:solidFill>
              <a:cs typeface="Calibri" pitchFamily="34" charset="0"/>
            </a:endParaRPr>
          </a:p>
          <a:p>
            <a:pPr marL="457200" lvl="1" indent="0">
              <a:buClr>
                <a:srgbClr val="B2B2B2"/>
              </a:buClr>
              <a:buFont typeface="Arial"/>
              <a:buNone/>
            </a:pPr>
            <a:r>
              <a:rPr lang="en-US" sz="2400" dirty="0" smtClean="0">
                <a:solidFill>
                  <a:prstClr val="black"/>
                </a:solidFill>
              </a:rPr>
              <a:t>What are our next steps?</a:t>
            </a:r>
            <a:endParaRPr lang="en-US" sz="2400" dirty="0"/>
          </a:p>
          <a:p>
            <a:pPr marL="399837" lvl="1" indent="0">
              <a:spcBef>
                <a:spcPts val="1200"/>
              </a:spcBef>
              <a:buClr>
                <a:srgbClr val="B2B2B2"/>
              </a:buClr>
              <a:buNone/>
              <a:defRPr/>
            </a:pP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3" name="Title 6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3400" dirty="0" smtClean="0"/>
              <a:t>Agenda</a:t>
            </a:r>
            <a:endParaRPr lang="en-US" sz="3400" dirty="0"/>
          </a:p>
        </p:txBody>
      </p:sp>
      <p:sp>
        <p:nvSpPr>
          <p:cNvPr id="15" name="Isosceles Triangle 14"/>
          <p:cNvSpPr/>
          <p:nvPr/>
        </p:nvSpPr>
        <p:spPr>
          <a:xfrm rot="5400000">
            <a:off x="1079123" y="3822668"/>
            <a:ext cx="255496" cy="221876"/>
          </a:xfrm>
          <a:prstGeom prst="triangl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78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200" dirty="0" smtClean="0"/>
              <a:t>Sample Math SLT (1/4)</a:t>
            </a:r>
            <a:endParaRPr lang="en-US" sz="3200" dirty="0"/>
          </a:p>
        </p:txBody>
      </p:sp>
      <p:sp>
        <p:nvSpPr>
          <p:cNvPr id="11" name="Rounded Rectangle 10"/>
          <p:cNvSpPr/>
          <p:nvPr/>
        </p:nvSpPr>
        <p:spPr>
          <a:xfrm>
            <a:off x="609600" y="1143000"/>
            <a:ext cx="7848600" cy="2120292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45714" tIns="49315" rIns="45714" bIns="49315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endParaRPr lang="en-US" b="1" dirty="0" smtClean="0">
              <a:solidFill>
                <a:prstClr val="white"/>
              </a:solidFill>
              <a:cs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9600" y="1219200"/>
            <a:ext cx="78486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u="sng" dirty="0" smtClean="0"/>
              <a:t>MATHEMATICS:</a:t>
            </a: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Master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priority concepts and practice standards (not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just</a:t>
            </a:r>
          </a:p>
          <a:p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   procedures)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Master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targeted remedial content that allows faster on grade level practice</a:t>
            </a:r>
          </a:p>
          <a:p>
            <a:endParaRPr lang="en-US" u="sng" dirty="0">
              <a:solidFill>
                <a:srgbClr val="4BACC6">
                  <a:lumMod val="75000"/>
                </a:srgb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3396642"/>
            <a:ext cx="7791450" cy="3013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120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Sample </a:t>
            </a:r>
            <a:r>
              <a:rPr lang="en-US" sz="3200" dirty="0" smtClean="0"/>
              <a:t>Math SLT (2/4)</a:t>
            </a:r>
            <a:endParaRPr lang="en-US" sz="3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28725"/>
            <a:ext cx="6705600" cy="520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961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Sample </a:t>
            </a:r>
            <a:r>
              <a:rPr lang="en-US" sz="3200" dirty="0" smtClean="0"/>
              <a:t>Math SLT (3/4)</a:t>
            </a:r>
            <a:endParaRPr lang="en-US" sz="3200" dirty="0"/>
          </a:p>
        </p:txBody>
      </p:sp>
      <p:sp>
        <p:nvSpPr>
          <p:cNvPr id="11" name="Rounded Rectangle 10"/>
          <p:cNvSpPr/>
          <p:nvPr/>
        </p:nvSpPr>
        <p:spPr>
          <a:xfrm>
            <a:off x="838200" y="1216811"/>
            <a:ext cx="7772400" cy="1599414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45714" tIns="49315" rIns="45714" bIns="49315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endParaRPr lang="en-US" b="1" dirty="0" smtClean="0">
              <a:solidFill>
                <a:prstClr val="white"/>
              </a:solidFill>
              <a:cs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1159396"/>
            <a:ext cx="73914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u="sng" dirty="0" smtClean="0"/>
              <a:t>Math </a:t>
            </a:r>
            <a:r>
              <a:rPr lang="en-US" sz="2200" b="1" u="sng" dirty="0"/>
              <a:t>Teachers Set Goals that</a:t>
            </a:r>
            <a:r>
              <a:rPr lang="en-US" sz="2200" b="1" u="sng" dirty="0" smtClean="0"/>
              <a:t>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Require </a:t>
            </a:r>
            <a:r>
              <a:rPr lang="en-US" sz="2200" dirty="0"/>
              <a:t>students to master on </a:t>
            </a:r>
            <a:r>
              <a:rPr lang="en-US" sz="2200" dirty="0" smtClean="0"/>
              <a:t>grade level  concepts</a:t>
            </a:r>
          </a:p>
          <a:p>
            <a:pPr lvl="0"/>
            <a:endParaRPr lang="en-US" sz="1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Require students to master targeted remedial content, when </a:t>
            </a:r>
            <a:r>
              <a:rPr lang="en-US" sz="2200" dirty="0" smtClean="0"/>
              <a:t>necessary</a:t>
            </a:r>
            <a:endParaRPr lang="en-US" sz="2200" u="sng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3048000"/>
            <a:ext cx="779747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445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Sample </a:t>
            </a:r>
            <a:r>
              <a:rPr lang="en-US" sz="3200" dirty="0" smtClean="0"/>
              <a:t>Math SLT (4/4)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381000" y="1296751"/>
            <a:ext cx="8534400" cy="1917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2200" b="1" u="sng" dirty="0" smtClean="0">
                <a:latin typeface="Calibri" pitchFamily="34" charset="0"/>
                <a:cs typeface="Calibri" pitchFamily="34" charset="0"/>
              </a:rPr>
              <a:t>Math teachers plan</a:t>
            </a:r>
            <a:r>
              <a:rPr lang="en-US" sz="2200" b="1" u="sng" dirty="0">
                <a:latin typeface="Calibri" pitchFamily="34" charset="0"/>
                <a:cs typeface="Calibri" pitchFamily="34" charset="0"/>
              </a:rPr>
              <a:t>, instruct &amp;</a:t>
            </a:r>
            <a:r>
              <a:rPr lang="en-US" sz="2200" b="1" u="sng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b="1" u="sng" dirty="0">
                <a:latin typeface="Calibri" pitchFamily="34" charset="0"/>
                <a:cs typeface="Calibri" pitchFamily="34" charset="0"/>
              </a:rPr>
              <a:t>assess using</a:t>
            </a:r>
            <a:r>
              <a:rPr lang="en-US" sz="2200" b="1" u="sng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endParaRPr lang="en-US" sz="1200" b="1" u="sng" dirty="0">
              <a:latin typeface="Calibri" pitchFamily="34" charset="0"/>
              <a:cs typeface="Calibri" pitchFamily="34" charset="0"/>
            </a:endParaRPr>
          </a:p>
          <a:p>
            <a:pPr marL="109538" indent="-109538">
              <a:spcBef>
                <a:spcPct val="0"/>
              </a:spcBef>
              <a:buFont typeface="Arial" pitchFamily="34" charset="0"/>
              <a:buChar char="•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Tasks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that build conceptual understanding of priority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standards</a:t>
            </a:r>
            <a:endParaRPr lang="en-US" sz="2200" dirty="0">
              <a:latin typeface="Calibri" pitchFamily="34" charset="0"/>
              <a:cs typeface="Calibri" pitchFamily="34" charset="0"/>
            </a:endParaRPr>
          </a:p>
          <a:p>
            <a:pPr marL="109538" indent="-109538">
              <a:spcBef>
                <a:spcPct val="0"/>
              </a:spcBef>
              <a:buFont typeface="Arial" pitchFamily="34" charset="0"/>
              <a:buChar char="•"/>
            </a:pPr>
            <a:r>
              <a:rPr lang="en-US" sz="2200" dirty="0">
                <a:latin typeface="Calibri" pitchFamily="34" charset="0"/>
                <a:cs typeface="Calibri" pitchFamily="34" charset="0"/>
              </a:rPr>
              <a:t>Tasks that require fluency and use of math practices to master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concepts</a:t>
            </a:r>
            <a:endParaRPr lang="en-US" sz="2200" dirty="0">
              <a:latin typeface="Calibri" pitchFamily="34" charset="0"/>
              <a:cs typeface="Calibri" pitchFamily="34" charset="0"/>
            </a:endParaRPr>
          </a:p>
          <a:p>
            <a:pPr marL="109538" indent="-109538">
              <a:spcBef>
                <a:spcPct val="0"/>
              </a:spcBef>
              <a:buFont typeface="Arial" pitchFamily="34" charset="0"/>
              <a:buChar char="•"/>
            </a:pPr>
            <a:r>
              <a:rPr lang="en-US" sz="2200" dirty="0">
                <a:latin typeface="Calibri" pitchFamily="34" charset="0"/>
                <a:cs typeface="Calibri" pitchFamily="34" charset="0"/>
              </a:rPr>
              <a:t>Just enough remediation to help students practice on 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grade level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content as quickly as possible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52605" y="1233801"/>
            <a:ext cx="8586595" cy="2116694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45714" tIns="49315" rIns="45714" bIns="49315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endParaRPr lang="en-US" b="1" dirty="0" smtClean="0">
              <a:solidFill>
                <a:prstClr val="white"/>
              </a:solidFill>
              <a:cs typeface="Calibri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22" y="3581400"/>
            <a:ext cx="836377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957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Activity: Developing Strong Math SLTs</a:t>
            </a:r>
            <a:endParaRPr lang="en-US" sz="32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90443" y="1905001"/>
            <a:ext cx="8466869" cy="4267200"/>
          </a:xfrm>
          <a:prstGeom prst="rect">
            <a:avLst/>
          </a:prstGeom>
        </p:spPr>
        <p:txBody>
          <a:bodyPr lIns="93216" tIns="46609" rIns="93216" bIns="46609" anchor="t"/>
          <a:lstStyle/>
          <a:p>
            <a:pPr defTabSz="932863" eaLnBrk="0" fontAlgn="base" hangingPunct="0"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Pct val="85000"/>
              <a:defRPr/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Individually, take 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5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minutes to review the SLT example in full and consider: </a:t>
            </a:r>
          </a:p>
          <a:p>
            <a:pPr marL="628873" lvl="1" indent="-171673" defTabSz="932863" eaLnBrk="0" fontAlgn="base" hangingPunct="0"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Does this SLT reflect the student focus 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areas 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for math?</a:t>
            </a:r>
          </a:p>
          <a:p>
            <a:pPr lvl="1" defTabSz="932863" eaLnBrk="0" fontAlgn="base" hangingPunct="0"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Pct val="85000"/>
              <a:defRPr/>
            </a:pPr>
            <a:endParaRPr lang="en-US" sz="2400" dirty="0">
              <a:solidFill>
                <a:srgbClr val="000000"/>
              </a:solidFill>
              <a:latin typeface="Calibri" pitchFamily="34" charset="0"/>
            </a:endParaRPr>
          </a:p>
          <a:p>
            <a:pPr marL="628873" lvl="1" indent="-171673" defTabSz="932863" eaLnBrk="0" fontAlgn="base" hangingPunct="0"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What 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will it take to get your teachers to set goals such as the exemplar provided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?</a:t>
            </a:r>
          </a:p>
          <a:p>
            <a:pPr lvl="1" defTabSz="932863" eaLnBrk="0" fontAlgn="base" hangingPunct="0"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Pct val="85000"/>
              <a:defRPr/>
            </a:pPr>
            <a:endParaRPr lang="en-US" sz="24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628873" lvl="1" indent="-171673" defTabSz="932863" eaLnBrk="0" fontAlgn="base" hangingPunct="0"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What materials/resources are available to guide teachers in this process?</a:t>
            </a:r>
            <a:endParaRPr lang="en-US" sz="2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" name="AutoShape 16"/>
          <p:cNvSpPr>
            <a:spLocks noChangeArrowheads="1"/>
          </p:cNvSpPr>
          <p:nvPr/>
        </p:nvSpPr>
        <p:spPr bwMode="auto">
          <a:xfrm>
            <a:off x="290444" y="1524000"/>
            <a:ext cx="8466869" cy="4648201"/>
          </a:xfrm>
          <a:prstGeom prst="roundRect">
            <a:avLst>
              <a:gd name="adj" fmla="val 5130"/>
            </a:avLst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</p:spPr>
        <p:txBody>
          <a:bodyPr lIns="91420" tIns="45711" rIns="91420" bIns="45711" anchor="ctr"/>
          <a:lstStyle/>
          <a:p>
            <a:pPr algn="ctr" eaLnBrk="0" hangingPunct="0">
              <a:spcBef>
                <a:spcPct val="50000"/>
              </a:spcBef>
            </a:pPr>
            <a:endParaRPr lang="en-US" dirty="0">
              <a:solidFill>
                <a:srgbClr val="000000"/>
              </a:solidFill>
              <a:latin typeface="Book Antiqua" pitchFamily="18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290444" y="1139395"/>
            <a:ext cx="5534670" cy="762000"/>
          </a:xfrm>
          <a:prstGeom prst="rightArrow">
            <a:avLst/>
          </a:prstGeom>
          <a:solidFill>
            <a:schemeClr val="accent1"/>
          </a:solidFill>
          <a:ln w="254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20" tIns="45711" rIns="91420" bIns="45711"/>
          <a:lstStyle/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2"/>
          <p:cNvSpPr>
            <a:spLocks/>
          </p:cNvSpPr>
          <p:nvPr/>
        </p:nvSpPr>
        <p:spPr bwMode="auto">
          <a:xfrm>
            <a:off x="386970" y="1143000"/>
            <a:ext cx="4648201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8092" tIns="38092" rIns="38092" bIns="38092" anchor="ctr"/>
          <a:lstStyle/>
          <a:p>
            <a:r>
              <a:rPr lang="en-US" sz="2000" b="1" dirty="0" smtClean="0">
                <a:solidFill>
                  <a:srgbClr val="F8F8F8"/>
                </a:solidFill>
                <a:latin typeface="Calibri" pitchFamily="34" charset="0"/>
                <a:sym typeface="Arial" charset="0"/>
              </a:rPr>
              <a:t>Small group activity</a:t>
            </a:r>
            <a:endParaRPr lang="en-US" sz="2000" b="1" dirty="0">
              <a:solidFill>
                <a:srgbClr val="F8F8F8"/>
              </a:solidFill>
              <a:latin typeface="Calibri" pitchFamily="34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1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BA4B8F-8B3F-4B52-9164-AF2CA95F68ED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Louisiana Believes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" y="0"/>
            <a:ext cx="9144000" cy="10668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Chalkduster" pitchFamily="66" charset="0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Math Goal-Setting Resources (1/2)</a:t>
            </a:r>
            <a:endParaRPr lang="en-US" sz="32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795399"/>
              </p:ext>
            </p:extLst>
          </p:nvPr>
        </p:nvGraphicFramePr>
        <p:xfrm>
          <a:off x="228600" y="1658401"/>
          <a:ext cx="8686800" cy="353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9019"/>
                <a:gridCol w="4607781"/>
              </a:tblGrid>
              <a:tr h="25743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Goal Setting Step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Resources</a:t>
                      </a:r>
                      <a:endParaRPr lang="en-US" dirty="0"/>
                    </a:p>
                  </a:txBody>
                  <a:tcPr/>
                </a:tc>
              </a:tr>
              <a:tr h="1417821">
                <a:tc>
                  <a:txBody>
                    <a:bodyPr/>
                    <a:lstStyle/>
                    <a:p>
                      <a:r>
                        <a:rPr lang="en-US" dirty="0" smtClean="0"/>
                        <a:t>Step</a:t>
                      </a:r>
                      <a:r>
                        <a:rPr lang="en-US" baseline="0" dirty="0" smtClean="0"/>
                        <a:t> 1:  What do they need to know &amp; how will I measure?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800" dirty="0" smtClean="0">
                          <a:hlinkClick r:id="rId3"/>
                        </a:rPr>
                        <a:t>CCSS Mathematics</a:t>
                      </a:r>
                      <a:endParaRPr lang="en-US" sz="180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800" dirty="0" smtClean="0">
                          <a:hlinkClick r:id="rId4"/>
                        </a:rPr>
                        <a:t>2014-2015 Assessment Guidance</a:t>
                      </a:r>
                      <a:endParaRPr lang="en-US" sz="1800" dirty="0" smtClean="0"/>
                    </a:p>
                    <a:p>
                      <a:r>
                        <a:rPr lang="en-US" sz="1800" b="1" u="sng" dirty="0" smtClean="0"/>
                        <a:t>LDE Guidebooks: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</a:rPr>
                        <a:t>Grades K-2 Mathematics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hlinkClick r:id="rId5"/>
                        </a:rPr>
                        <a:t>Grades 3-5 Mathematics</a:t>
                      </a:r>
                      <a:endParaRPr lang="en-US" sz="18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hlinkClick r:id="rId6"/>
                        </a:rPr>
                        <a:t>Grades 6-8 Mathematics</a:t>
                      </a:r>
                      <a:endParaRPr lang="en-US" sz="18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hlinkClick r:id="rId7"/>
                        </a:rPr>
                        <a:t>High School Mathematics</a:t>
                      </a:r>
                      <a:endParaRPr lang="en-US" dirty="0"/>
                    </a:p>
                  </a:txBody>
                  <a:tcPr/>
                </a:tc>
              </a:tr>
              <a:tr h="986825">
                <a:tc>
                  <a:txBody>
                    <a:bodyPr/>
                    <a:lstStyle/>
                    <a:p>
                      <a:r>
                        <a:rPr lang="en-US" dirty="0" smtClean="0"/>
                        <a:t>Step 2:  What do they know and what are they able to do?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US" sz="1800" dirty="0" smtClean="0"/>
                        <a:t>Baseline</a:t>
                      </a:r>
                      <a:r>
                        <a:rPr lang="en-US" sz="1800" baseline="0" dirty="0" smtClean="0"/>
                        <a:t> Data – readiness assessments, diagnostics</a:t>
                      </a:r>
                      <a:endParaRPr lang="en-US" sz="180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800" dirty="0" smtClean="0"/>
                        <a:t>Assessment Data </a:t>
                      </a:r>
                      <a:r>
                        <a:rPr lang="en-US" sz="1600" dirty="0" smtClean="0"/>
                        <a:t>(District benchmark data/</a:t>
                      </a:r>
                      <a:r>
                        <a:rPr lang="en-US" sz="1600" u="sng" dirty="0" smtClean="0">
                          <a:hlinkClick r:id="rId8"/>
                        </a:rPr>
                        <a:t>State test results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839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BA4B8F-8B3F-4B52-9164-AF2CA95F68ED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Louisiana Believes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" y="0"/>
            <a:ext cx="8839200" cy="10668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Chalkduster" pitchFamily="66" charset="0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Math Goal-Setting Resources (2/2)</a:t>
            </a:r>
            <a:endParaRPr lang="en-US" sz="32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4899487"/>
              </p:ext>
            </p:extLst>
          </p:nvPr>
        </p:nvGraphicFramePr>
        <p:xfrm>
          <a:off x="152400" y="1219200"/>
          <a:ext cx="8915400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3657600"/>
                <a:gridCol w="3657600"/>
              </a:tblGrid>
              <a:tr h="25743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Goal Setting Step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Resources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08954">
                <a:tc>
                  <a:txBody>
                    <a:bodyPr/>
                    <a:lstStyle/>
                    <a:p>
                      <a:r>
                        <a:rPr lang="en-US" dirty="0" smtClean="0"/>
                        <a:t>Step 3</a:t>
                      </a:r>
                      <a:r>
                        <a:rPr lang="en-US" cap="none" baseline="0" dirty="0" smtClean="0"/>
                        <a:t>: Is there a group of students on which I should focus this learning target?</a:t>
                      </a:r>
                      <a:endParaRPr lang="en-US" cap="none" baseline="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/>
                        <a:t>Baseline Data (class, subgroups, major content of prior grades)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/>
                        <a:t>School Leader SLTs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/>
                        <a:t>2013-2014 SLT results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/>
                        <a:t>Assessment data (District benchmark data/</a:t>
                      </a:r>
                      <a:r>
                        <a:rPr lang="en-US" sz="1800" u="sng" dirty="0" smtClean="0">
                          <a:hlinkClick r:id="rId3"/>
                        </a:rPr>
                        <a:t>State test results</a:t>
                      </a:r>
                      <a:r>
                        <a:rPr lang="en-US" sz="1800" u="sng" dirty="0" smtClean="0"/>
                        <a:t>)</a:t>
                      </a:r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1366">
                <a:tc>
                  <a:txBody>
                    <a:bodyPr/>
                    <a:lstStyle/>
                    <a:p>
                      <a:r>
                        <a:rPr lang="en-US" dirty="0" smtClean="0"/>
                        <a:t>Step 4: How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will I monitor progress?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800" dirty="0" smtClean="0">
                          <a:hlinkClick r:id="rId4"/>
                        </a:rPr>
                        <a:t>CCSS Mathematics</a:t>
                      </a:r>
                      <a:endParaRPr lang="en-US" sz="180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800" dirty="0" smtClean="0">
                          <a:hlinkClick r:id="rId5"/>
                        </a:rPr>
                        <a:t>2014-2015 Assessment Guidance</a:t>
                      </a:r>
                      <a:endParaRPr lang="en-US" sz="1800" dirty="0" smtClean="0"/>
                    </a:p>
                    <a:p>
                      <a:pPr lvl="0"/>
                      <a:r>
                        <a:rPr lang="en-US" sz="1800" b="1" u="sng" dirty="0" smtClean="0">
                          <a:hlinkClick r:id="rId6"/>
                        </a:rPr>
                        <a:t>Assessment Resources:</a:t>
                      </a:r>
                      <a:endParaRPr lang="en-US" sz="1800" b="1" u="sng" dirty="0" smtClean="0"/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/>
                        <a:t>Common Benchmark Assessments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hlinkClick r:id="rId7"/>
                        </a:rPr>
                        <a:t>EAGLE</a:t>
                      </a:r>
                      <a:endParaRPr lang="en-US" sz="1800" dirty="0" smtClean="0"/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/>
                        <a:t>Sample Assessment Items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/>
                        <a:t>Eureka Math - Mid and End of Module Assessments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u="sng" dirty="0" smtClean="0"/>
                        <a:t>LDE Guidebooks Tasks &amp; Remediation Guides: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</a:rPr>
                        <a:t>Grades K-2 Mathematics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hlinkClick r:id="rId8"/>
                        </a:rPr>
                        <a:t>Grades 3-5 Mathematics</a:t>
                      </a:r>
                      <a:endParaRPr lang="en-US" sz="18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hlinkClick r:id="rId9"/>
                        </a:rPr>
                        <a:t>Grades 6-8 Mathematics</a:t>
                      </a:r>
                      <a:endParaRPr lang="en-US" sz="18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hlinkClick r:id="rId10"/>
                        </a:rPr>
                        <a:t>High School Mathematics</a:t>
                      </a:r>
                      <a:endParaRPr lang="en-US" sz="180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8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563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369348" y="4935071"/>
            <a:ext cx="7431752" cy="59167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394009" y="1447800"/>
            <a:ext cx="8334137" cy="4480983"/>
          </a:xfrm>
          <a:prstGeom prst="rect">
            <a:avLst/>
          </a:prstGeom>
        </p:spPr>
        <p:txBody>
          <a:bodyPr vert="horz" lIns="89564" tIns="44782" rIns="89564" bIns="44782" rtlCol="0">
            <a:noAutofit/>
          </a:bodyPr>
          <a:lstStyle>
            <a:lvl1pPr marL="342900" indent="-3429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1B587C"/>
              </a:buClr>
              <a:buSzPct val="75000"/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4E8542"/>
              </a:buClr>
              <a:buSzPct val="70000"/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604878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Font typeface="Arial"/>
              <a:buChar char="•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Font typeface="Arial"/>
              <a:buChar char="•"/>
              <a:defRPr kumimoji="0" sz="20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DDDDDD"/>
              </a:buClr>
              <a:buFont typeface="Arial"/>
              <a:buNone/>
            </a:pPr>
            <a:endParaRPr lang="en-US" sz="2400" dirty="0" smtClean="0">
              <a:solidFill>
                <a:prstClr val="black"/>
              </a:solidFill>
            </a:endParaRPr>
          </a:p>
          <a:p>
            <a:pPr marL="457200" lvl="1" indent="0">
              <a:buClr>
                <a:srgbClr val="B2B2B2"/>
              </a:buClr>
              <a:buNone/>
            </a:pPr>
            <a:r>
              <a:rPr lang="en-US" sz="2400" dirty="0" smtClean="0">
                <a:solidFill>
                  <a:srgbClr val="000000"/>
                </a:solidFill>
                <a:cs typeface="Calibri" pitchFamily="34" charset="0"/>
              </a:rPr>
              <a:t>Why do we set goals?</a:t>
            </a:r>
            <a:endParaRPr lang="en-US" sz="2400" dirty="0">
              <a:solidFill>
                <a:srgbClr val="000000"/>
              </a:solidFill>
              <a:cs typeface="Calibri" pitchFamily="34" charset="0"/>
            </a:endParaRPr>
          </a:p>
          <a:p>
            <a:pPr marL="456955" lvl="1" indent="0">
              <a:buClr>
                <a:srgbClr val="B2B2B2"/>
              </a:buClr>
              <a:buFont typeface="Arial"/>
              <a:buNone/>
            </a:pPr>
            <a:endParaRPr lang="en-US" sz="2400" dirty="0" smtClean="0">
              <a:solidFill>
                <a:prstClr val="black"/>
              </a:solidFill>
              <a:cs typeface="Calibri" pitchFamily="34" charset="0"/>
            </a:endParaRPr>
          </a:p>
          <a:p>
            <a:pPr marL="457200" lvl="1" indent="0">
              <a:buClr>
                <a:srgbClr val="B2B2B2"/>
              </a:buClr>
              <a:buFont typeface="Arial"/>
              <a:buNone/>
            </a:pPr>
            <a:r>
              <a:rPr lang="en-US" sz="2400" dirty="0" smtClean="0">
                <a:solidFill>
                  <a:srgbClr val="000000"/>
                </a:solidFill>
                <a:cs typeface="Calibri" pitchFamily="34" charset="0"/>
              </a:rPr>
              <a:t>How do we set goals?  </a:t>
            </a:r>
          </a:p>
          <a:p>
            <a:pPr marL="457200" lvl="1" indent="0">
              <a:buClr>
                <a:srgbClr val="B2B2B2"/>
              </a:buClr>
              <a:buFont typeface="Arial"/>
              <a:buNone/>
            </a:pPr>
            <a:endParaRPr lang="en-US" sz="2400" dirty="0" smtClean="0">
              <a:solidFill>
                <a:prstClr val="black"/>
              </a:solidFill>
              <a:cs typeface="Calibri" pitchFamily="34" charset="0"/>
            </a:endParaRPr>
          </a:p>
          <a:p>
            <a:pPr marL="457200" lvl="1" indent="0">
              <a:buClr>
                <a:srgbClr val="B2B2B2"/>
              </a:buClr>
              <a:buNone/>
            </a:pPr>
            <a:r>
              <a:rPr lang="en-US" sz="2400" dirty="0">
                <a:solidFill>
                  <a:prstClr val="black"/>
                </a:solidFill>
                <a:cs typeface="Calibri" pitchFamily="34" charset="0"/>
              </a:rPr>
              <a:t>How does goal-setting help achieve the </a:t>
            </a:r>
            <a:r>
              <a:rPr lang="en-US" sz="2400" dirty="0" smtClean="0">
                <a:solidFill>
                  <a:prstClr val="black"/>
                </a:solidFill>
                <a:cs typeface="Calibri" pitchFamily="34" charset="0"/>
              </a:rPr>
              <a:t>focus areas </a:t>
            </a:r>
            <a:r>
              <a:rPr lang="en-US" sz="2400" dirty="0">
                <a:solidFill>
                  <a:prstClr val="black"/>
                </a:solidFill>
                <a:cs typeface="Calibri" pitchFamily="34" charset="0"/>
              </a:rPr>
              <a:t>in mathematics?</a:t>
            </a:r>
          </a:p>
          <a:p>
            <a:pPr marL="457200" lvl="1" indent="0">
              <a:buClr>
                <a:srgbClr val="B2B2B2"/>
              </a:buClr>
              <a:buFont typeface="Arial"/>
              <a:buNone/>
            </a:pPr>
            <a:endParaRPr lang="en-US" sz="2400" dirty="0">
              <a:solidFill>
                <a:prstClr val="black"/>
              </a:solidFill>
              <a:cs typeface="Calibri" pitchFamily="34" charset="0"/>
            </a:endParaRPr>
          </a:p>
          <a:p>
            <a:pPr marL="457200" lvl="1" indent="0">
              <a:buClr>
                <a:srgbClr val="B2B2B2"/>
              </a:buClr>
              <a:buFont typeface="Arial"/>
              <a:buNone/>
            </a:pPr>
            <a:r>
              <a:rPr lang="en-US" sz="2400" b="1" dirty="0" smtClean="0">
                <a:solidFill>
                  <a:prstClr val="black"/>
                </a:solidFill>
              </a:rPr>
              <a:t>What are our next steps?</a:t>
            </a:r>
            <a:endParaRPr lang="en-US" sz="2400" b="1" dirty="0"/>
          </a:p>
          <a:p>
            <a:pPr marL="399837" lvl="1" indent="0">
              <a:spcBef>
                <a:spcPts val="1200"/>
              </a:spcBef>
              <a:buClr>
                <a:srgbClr val="B2B2B2"/>
              </a:buClr>
              <a:buNone/>
              <a:defRPr/>
            </a:pP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3" name="Title 6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3200" dirty="0" smtClean="0"/>
              <a:t>Agenda</a:t>
            </a:r>
            <a:endParaRPr lang="en-US" sz="3200" dirty="0"/>
          </a:p>
        </p:txBody>
      </p:sp>
      <p:sp>
        <p:nvSpPr>
          <p:cNvPr id="15" name="Isosceles Triangle 14"/>
          <p:cNvSpPr/>
          <p:nvPr/>
        </p:nvSpPr>
        <p:spPr>
          <a:xfrm rot="5400000">
            <a:off x="1574414" y="5069540"/>
            <a:ext cx="255496" cy="221876"/>
          </a:xfrm>
          <a:prstGeom prst="triangl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66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Next Steps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BA4B8F-8B3F-4B52-9164-AF2CA95F68ED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Louisiana Believes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546479" y="2209800"/>
            <a:ext cx="8216521" cy="3429000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en-US" sz="2400" dirty="0"/>
              <a:t>Who should be involved in disseminating this information</a:t>
            </a:r>
            <a:r>
              <a:rPr lang="en-US" sz="2400" dirty="0" smtClean="0"/>
              <a:t>?</a:t>
            </a:r>
          </a:p>
          <a:p>
            <a:pPr marL="230188" lvl="1" indent="0">
              <a:buNone/>
            </a:pPr>
            <a:endParaRPr lang="en-US" sz="2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/>
              <a:t>What structures are already in place to guide this process</a:t>
            </a:r>
            <a:r>
              <a:rPr lang="en-US" sz="2400" dirty="0" smtClean="0"/>
              <a:t>?</a:t>
            </a:r>
          </a:p>
          <a:p>
            <a:pPr marL="230188" lvl="1" indent="0">
              <a:buNone/>
            </a:pPr>
            <a:endParaRPr lang="en-US" sz="2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/>
              <a:t>What </a:t>
            </a:r>
            <a:r>
              <a:rPr lang="en-US" sz="2400" dirty="0"/>
              <a:t>will </a:t>
            </a:r>
            <a:r>
              <a:rPr lang="en-US" sz="2400" dirty="0" smtClean="0"/>
              <a:t>teachers </a:t>
            </a:r>
            <a:r>
              <a:rPr lang="en-US" sz="2400" dirty="0"/>
              <a:t>need help with</a:t>
            </a:r>
            <a:r>
              <a:rPr lang="en-US" sz="2400" dirty="0" smtClean="0"/>
              <a:t>?</a:t>
            </a:r>
          </a:p>
          <a:p>
            <a:pPr marL="230188" lvl="1" indent="0">
              <a:buNone/>
            </a:pPr>
            <a:endParaRPr lang="en-US" sz="2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/>
              <a:t>How can the Toolbox resources support them</a:t>
            </a:r>
            <a:r>
              <a:rPr lang="en-US" sz="2400" dirty="0" smtClean="0"/>
              <a:t>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81000" y="1752600"/>
            <a:ext cx="8534400" cy="4267200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45714" tIns="49315" rIns="45714" bIns="49315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endParaRPr lang="en-US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546478" y="1219200"/>
            <a:ext cx="3111122" cy="838200"/>
          </a:xfrm>
          <a:prstGeom prst="rightArrow">
            <a:avLst/>
          </a:prstGeom>
          <a:solidFill>
            <a:schemeClr val="tx2"/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45714" tIns="49315" rIns="45714" bIns="49315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endParaRPr lang="en-US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7812" y="1447800"/>
            <a:ext cx="17443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Making a Plan 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270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06822" y="1770529"/>
            <a:ext cx="7651378" cy="59167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941191" y="1386417"/>
            <a:ext cx="7821810" cy="4480983"/>
          </a:xfrm>
          <a:prstGeom prst="rect">
            <a:avLst/>
          </a:prstGeom>
        </p:spPr>
        <p:txBody>
          <a:bodyPr vert="horz" lIns="89564" tIns="44782" rIns="89564" bIns="44782" rtlCol="0">
            <a:noAutofit/>
          </a:bodyPr>
          <a:lstStyle>
            <a:lvl1pPr marL="342900" indent="-3429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1B587C"/>
              </a:buClr>
              <a:buSzPct val="75000"/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4E8542"/>
              </a:buClr>
              <a:buSzPct val="70000"/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604878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Font typeface="Arial"/>
              <a:buChar char="•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Font typeface="Arial"/>
              <a:buChar char="•"/>
              <a:defRPr kumimoji="0" sz="20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DDDDDD"/>
              </a:buClr>
              <a:buFont typeface="Arial"/>
              <a:buNone/>
            </a:pPr>
            <a:endParaRPr lang="en-US" sz="2400" dirty="0" smtClean="0">
              <a:solidFill>
                <a:prstClr val="black"/>
              </a:solidFill>
            </a:endParaRPr>
          </a:p>
          <a:p>
            <a:pPr marL="457200" lvl="1" indent="0">
              <a:buClr>
                <a:srgbClr val="B2B2B2"/>
              </a:buClr>
              <a:buNone/>
            </a:pPr>
            <a:r>
              <a:rPr lang="en-US" sz="2400" b="1" dirty="0" smtClean="0">
                <a:solidFill>
                  <a:srgbClr val="000000"/>
                </a:solidFill>
                <a:cs typeface="Calibri" pitchFamily="34" charset="0"/>
              </a:rPr>
              <a:t>Why do we set goals?</a:t>
            </a:r>
            <a:endParaRPr lang="en-US" sz="2400" b="1" dirty="0">
              <a:solidFill>
                <a:srgbClr val="000000"/>
              </a:solidFill>
              <a:cs typeface="Calibri" pitchFamily="34" charset="0"/>
            </a:endParaRPr>
          </a:p>
          <a:p>
            <a:pPr marL="456955" lvl="1" indent="0">
              <a:buClr>
                <a:srgbClr val="B2B2B2"/>
              </a:buClr>
              <a:buFont typeface="Arial"/>
              <a:buNone/>
            </a:pPr>
            <a:endParaRPr lang="en-US" sz="2400" dirty="0" smtClean="0">
              <a:solidFill>
                <a:prstClr val="black"/>
              </a:solidFill>
              <a:cs typeface="Calibri" pitchFamily="34" charset="0"/>
            </a:endParaRPr>
          </a:p>
          <a:p>
            <a:pPr marL="457200" lvl="1" indent="0">
              <a:buClr>
                <a:srgbClr val="B2B2B2"/>
              </a:buClr>
              <a:buFont typeface="Arial"/>
              <a:buNone/>
            </a:pPr>
            <a:r>
              <a:rPr lang="en-US" sz="2400" dirty="0" smtClean="0">
                <a:solidFill>
                  <a:srgbClr val="000000"/>
                </a:solidFill>
                <a:cs typeface="Calibri" pitchFamily="34" charset="0"/>
              </a:rPr>
              <a:t>How do goals drive what happens in a classroom?</a:t>
            </a:r>
          </a:p>
          <a:p>
            <a:pPr marL="457200" lvl="1" indent="0">
              <a:buClr>
                <a:srgbClr val="B2B2B2"/>
              </a:buClr>
              <a:buFont typeface="Arial"/>
              <a:buNone/>
            </a:pPr>
            <a:endParaRPr lang="en-US" sz="2400" dirty="0" smtClean="0">
              <a:solidFill>
                <a:prstClr val="black"/>
              </a:solidFill>
              <a:cs typeface="Calibri" pitchFamily="34" charset="0"/>
            </a:endParaRPr>
          </a:p>
          <a:p>
            <a:pPr marL="457200" lvl="1" indent="0">
              <a:buClr>
                <a:srgbClr val="B2B2B2"/>
              </a:buClr>
              <a:buNone/>
            </a:pPr>
            <a:r>
              <a:rPr lang="en-US" sz="2400" dirty="0" smtClean="0">
                <a:solidFill>
                  <a:prstClr val="black"/>
                </a:solidFill>
                <a:cs typeface="Calibri" pitchFamily="34" charset="0"/>
              </a:rPr>
              <a:t>How does setting goals help achieve the focus areas for mathematics?</a:t>
            </a:r>
            <a:endParaRPr lang="en-US" sz="2400" dirty="0">
              <a:solidFill>
                <a:prstClr val="black"/>
              </a:solidFill>
              <a:cs typeface="Calibri" pitchFamily="34" charset="0"/>
            </a:endParaRPr>
          </a:p>
          <a:p>
            <a:pPr marL="457200" lvl="1" indent="0">
              <a:buClr>
                <a:srgbClr val="B2B2B2"/>
              </a:buClr>
              <a:buFont typeface="Arial"/>
              <a:buNone/>
            </a:pPr>
            <a:endParaRPr lang="en-US" sz="2400" dirty="0">
              <a:solidFill>
                <a:prstClr val="black"/>
              </a:solidFill>
              <a:cs typeface="Calibri" pitchFamily="34" charset="0"/>
            </a:endParaRPr>
          </a:p>
          <a:p>
            <a:pPr marL="457200" lvl="1" indent="0">
              <a:buClr>
                <a:srgbClr val="B2B2B2"/>
              </a:buClr>
              <a:buFont typeface="Arial"/>
              <a:buNone/>
            </a:pPr>
            <a:r>
              <a:rPr lang="en-US" sz="2400" dirty="0" smtClean="0">
                <a:solidFill>
                  <a:prstClr val="black"/>
                </a:solidFill>
              </a:rPr>
              <a:t>What are our next steps?</a:t>
            </a:r>
            <a:endParaRPr lang="en-US" sz="2400" dirty="0"/>
          </a:p>
          <a:p>
            <a:pPr marL="399837" lvl="1" indent="0">
              <a:spcBef>
                <a:spcPts val="1200"/>
              </a:spcBef>
              <a:buClr>
                <a:srgbClr val="B2B2B2"/>
              </a:buClr>
              <a:buNone/>
              <a:defRPr/>
            </a:pP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3" name="Title 6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3200" dirty="0" smtClean="0"/>
              <a:t>Agenda</a:t>
            </a:r>
            <a:endParaRPr lang="en-US" sz="3200" dirty="0"/>
          </a:p>
        </p:txBody>
      </p:sp>
      <p:sp>
        <p:nvSpPr>
          <p:cNvPr id="15" name="Isosceles Triangle 14"/>
          <p:cNvSpPr/>
          <p:nvPr/>
        </p:nvSpPr>
        <p:spPr>
          <a:xfrm rot="5400000">
            <a:off x="1079123" y="1971114"/>
            <a:ext cx="255496" cy="221876"/>
          </a:xfrm>
          <a:prstGeom prst="triangl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70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y-Teacher-Table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E2E6E7"/>
              </a:clrFrom>
              <a:clrTo>
                <a:srgbClr val="E2E6E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3000" y="857402"/>
            <a:ext cx="6858000" cy="51431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Questions? </a:t>
            </a:r>
            <a:endParaRPr lang="en-US" sz="3200" dirty="0"/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0" y="3352800"/>
            <a:ext cx="9144000" cy="3218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166" tIns="46584" rIns="93166" bIns="46584" anchor="ctr">
            <a:spAutoFit/>
          </a:bodyPr>
          <a:lstStyle/>
          <a:p>
            <a:pPr algn="ctr"/>
            <a:r>
              <a:rPr lang="en-US" sz="4300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Contact</a:t>
            </a:r>
            <a:r>
              <a:rPr lang="en-US" sz="43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:</a:t>
            </a:r>
          </a:p>
          <a:p>
            <a:pPr algn="ctr"/>
            <a:r>
              <a:rPr lang="en-US" sz="43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Compass@la.gov</a:t>
            </a:r>
          </a:p>
          <a:p>
            <a:pPr algn="ctr"/>
            <a:r>
              <a:rPr lang="en-US" sz="43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or visit</a:t>
            </a:r>
          </a:p>
          <a:p>
            <a:pPr algn="ctr"/>
            <a:r>
              <a:rPr lang="en-US" sz="37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http://www.louisianabelieves.com/teaching/compass</a:t>
            </a:r>
            <a:endParaRPr lang="en-US" sz="4300" b="1" dirty="0">
              <a:solidFill>
                <a:schemeClr val="accent5">
                  <a:lumMod val="50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28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Why do we set goals?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181391" y="1219200"/>
            <a:ext cx="8753059" cy="5416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Student learning targets (SLTs) are measureable goals for </a:t>
            </a:r>
            <a:r>
              <a:rPr lang="en-US" sz="2400" dirty="0"/>
              <a:t>student achievement </a:t>
            </a:r>
            <a:r>
              <a:rPr lang="en-US" sz="2400" dirty="0" smtClean="0"/>
              <a:t>that reflect </a:t>
            </a:r>
            <a:r>
              <a:rPr lang="en-US" sz="2400" dirty="0"/>
              <a:t>an ambitious, but reasonable, expectation for growth. 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Strong  teacher  SLTs: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Are aligned with a path to college or career readiness;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Prioritize </a:t>
            </a:r>
            <a:r>
              <a:rPr lang="en-US" sz="2400" dirty="0">
                <a:solidFill>
                  <a:srgbClr val="000000"/>
                </a:solidFill>
              </a:rPr>
              <a:t>content that is aligned to CCSS;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Identify </a:t>
            </a:r>
            <a:r>
              <a:rPr lang="en-US" sz="2400" dirty="0">
                <a:solidFill>
                  <a:srgbClr val="000000"/>
                </a:solidFill>
              </a:rPr>
              <a:t>a high-quality assessment to measure student progress</a:t>
            </a:r>
            <a:r>
              <a:rPr lang="en-US" sz="2400" dirty="0" smtClean="0">
                <a:solidFill>
                  <a:srgbClr val="000000"/>
                </a:solidFill>
              </a:rPr>
              <a:t>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Are </a:t>
            </a:r>
            <a:r>
              <a:rPr lang="en-US" sz="2400" dirty="0">
                <a:solidFill>
                  <a:srgbClr val="000000"/>
                </a:solidFill>
              </a:rPr>
              <a:t>aligned to leader goals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</a:p>
          <a:p>
            <a:pPr marL="800100" lvl="1" indent="-342900" algn="ctr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000000"/>
              </a:solidFill>
            </a:endParaRPr>
          </a:p>
          <a:p>
            <a:pPr algn="ctr"/>
            <a:r>
              <a:rPr lang="en-US" sz="2400" b="1" dirty="0">
                <a:latin typeface="Calibri" pitchFamily="34" charset="0"/>
                <a:cs typeface="Calibri" pitchFamily="34" charset="0"/>
              </a:rPr>
              <a:t>Student learning targets establish a vision for what students should know or be able to do at the end of the year and guide the educator’s planning and instructional 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decisions</a:t>
            </a:r>
            <a:r>
              <a:rPr lang="en-US" sz="2400" b="1" dirty="0" smtClean="0"/>
              <a:t>.</a:t>
            </a: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6447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Math Focus in 2014-15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BA4B8F-8B3F-4B52-9164-AF2CA95F68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EECE1">
                    <a:lumMod val="50000"/>
                  </a:srgbClr>
                </a:solidFill>
              </a:rPr>
              <a:t>Louisiana Believes</a:t>
            </a:r>
            <a:endParaRPr lang="en-US" dirty="0">
              <a:solidFill>
                <a:srgbClr val="EEECE1">
                  <a:lumMod val="5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3084673"/>
            <a:ext cx="861060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4BACC6">
                    <a:lumMod val="75000"/>
                  </a:srgbClr>
                </a:solidFill>
              </a:rPr>
              <a:t>MATHEMATICS:</a:t>
            </a:r>
          </a:p>
          <a:p>
            <a:pPr algn="ctr"/>
            <a:endParaRPr lang="en-US" sz="1200" u="sng" dirty="0" smtClean="0">
              <a:solidFill>
                <a:srgbClr val="4BACC6">
                  <a:lumMod val="75000"/>
                </a:srgbClr>
              </a:solidFill>
            </a:endParaRPr>
          </a:p>
          <a:p>
            <a:pPr marL="793750" indent="-4572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Master priority concepts and practice standards (not just procedures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marL="336550">
              <a:lnSpc>
                <a:spcPct val="90000"/>
              </a:lnSpc>
              <a:spcBef>
                <a:spcPct val="0"/>
              </a:spcBef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793750" indent="-4572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Master targeted remedial content that allows faster on grade level practice</a:t>
            </a:r>
          </a:p>
          <a:p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28600" y="2999870"/>
            <a:ext cx="8686800" cy="2885570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45714" tIns="49315" rIns="45714" bIns="49315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endParaRPr lang="en-US" b="1" dirty="0" smtClean="0">
              <a:solidFill>
                <a:prstClr val="white"/>
              </a:solidFill>
              <a:cs typeface="Calibri" pitchFamily="34" charset="0"/>
            </a:endParaRPr>
          </a:p>
        </p:txBody>
      </p:sp>
      <p:sp>
        <p:nvSpPr>
          <p:cNvPr id="22" name="Content Placeholder 5"/>
          <p:cNvSpPr txBox="1">
            <a:spLocks noGrp="1"/>
          </p:cNvSpPr>
          <p:nvPr>
            <p:ph sz="quarter" idx="10"/>
          </p:nvPr>
        </p:nvSpPr>
        <p:spPr>
          <a:xfrm>
            <a:off x="323850" y="1447800"/>
            <a:ext cx="8458200" cy="1117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Aft>
                <a:spcPts val="600"/>
              </a:spcAft>
              <a:buClr>
                <a:srgbClr val="C00000"/>
              </a:buClr>
              <a:buNone/>
            </a:pP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Below are focus areas for students in 2014-15.  </a:t>
            </a:r>
            <a:endParaRPr lang="en-US" sz="28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spcAft>
                <a:spcPts val="600"/>
              </a:spcAft>
              <a:buClr>
                <a:srgbClr val="C00000"/>
              </a:buClr>
              <a:buNone/>
            </a:pP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Educators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’ goals should be built around these key skills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1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BA4B8F-8B3F-4B52-9164-AF2CA95F68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EECE1">
                    <a:lumMod val="50000"/>
                  </a:srgbClr>
                </a:solidFill>
              </a:rPr>
              <a:t>Louisiana Believes</a:t>
            </a:r>
            <a:endParaRPr lang="en-US" dirty="0">
              <a:solidFill>
                <a:srgbClr val="EEECE1">
                  <a:lumMod val="50000"/>
                </a:srgb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0"/>
            <a:ext cx="81381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Bef>
                <a:spcPct val="0"/>
              </a:spcBef>
            </a:pPr>
            <a:r>
              <a:rPr lang="en-US" sz="3200" dirty="0" smtClean="0">
                <a:solidFill>
                  <a:schemeClr val="bg1"/>
                </a:solidFill>
                <a:latin typeface="Chalkduster" pitchFamily="66" charset="0"/>
                <a:ea typeface="+mj-ea"/>
                <a:cs typeface="+mj-cs"/>
              </a:rPr>
              <a:t>How do we align goal-setting with the 2014-15 Math focus areas?</a:t>
            </a:r>
            <a:endParaRPr lang="en-US" sz="3200" dirty="0">
              <a:solidFill>
                <a:schemeClr val="bg1"/>
              </a:solidFill>
              <a:latin typeface="Chalkduster" pitchFamily="66" charset="0"/>
              <a:ea typeface="+mj-ea"/>
              <a:cs typeface="+mj-cs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411060944"/>
              </p:ext>
            </p:extLst>
          </p:nvPr>
        </p:nvGraphicFramePr>
        <p:xfrm>
          <a:off x="152400" y="1115318"/>
          <a:ext cx="8839200" cy="5437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90224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Math Example or Non-Example?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BA4B8F-8B3F-4B52-9164-AF2CA95F68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EEECE1">
                    <a:lumMod val="50000"/>
                  </a:srgbClr>
                </a:solidFill>
              </a:rPr>
              <a:t>Louisiana Believes</a:t>
            </a:r>
            <a:endParaRPr lang="en-US" dirty="0">
              <a:solidFill>
                <a:srgbClr val="EEECE1">
                  <a:lumMod val="50000"/>
                </a:srgb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000" dirty="0" smtClean="0"/>
              <a:t>Based on what you currently know and understand about SLTs and the focus areas for 2014-2015, identify each as a quality example or non-example SLT.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800" u="sng" dirty="0" smtClean="0"/>
              <a:t>4th </a:t>
            </a:r>
            <a:r>
              <a:rPr lang="en-US" sz="2800" u="sng" dirty="0"/>
              <a:t>Grade </a:t>
            </a:r>
            <a:r>
              <a:rPr lang="en-US" sz="2800" u="sng" dirty="0" smtClean="0"/>
              <a:t>Math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>80% of my students will achieve a score of 80% or higher on the end of year common assessment focused on the major math content for 4</a:t>
            </a:r>
            <a:r>
              <a:rPr lang="en-US" sz="2800" baseline="30000" dirty="0"/>
              <a:t>th</a:t>
            </a:r>
            <a:r>
              <a:rPr lang="en-US" sz="2800" dirty="0"/>
              <a:t> </a:t>
            </a:r>
            <a:r>
              <a:rPr lang="en-US" sz="2800" dirty="0" smtClean="0"/>
              <a:t>grade.</a:t>
            </a:r>
          </a:p>
          <a:p>
            <a:pPr marL="0" indent="0">
              <a:buNone/>
            </a:pPr>
            <a:endParaRPr lang="en-US" sz="2400" i="1" dirty="0" smtClean="0"/>
          </a:p>
          <a:p>
            <a:pPr marL="0" indent="0">
              <a:buNone/>
            </a:pPr>
            <a:r>
              <a:rPr lang="en-US" sz="2800" u="sng" dirty="0" smtClean="0"/>
              <a:t>3rd </a:t>
            </a:r>
            <a:r>
              <a:rPr lang="en-US" sz="2800" u="sng" dirty="0"/>
              <a:t>Grade </a:t>
            </a:r>
            <a:r>
              <a:rPr lang="en-US" sz="2800" u="sng" dirty="0" smtClean="0"/>
              <a:t>Math</a:t>
            </a:r>
            <a:endParaRPr lang="en-US" sz="2400" i="1" dirty="0"/>
          </a:p>
          <a:p>
            <a:pPr marL="0" indent="0">
              <a:buNone/>
            </a:pPr>
            <a:r>
              <a:rPr lang="en-US" sz="2800" dirty="0" smtClean="0"/>
              <a:t>By the end of the year, 100% of my students will know </a:t>
            </a:r>
            <a:r>
              <a:rPr lang="en-US" sz="2800" dirty="0"/>
              <a:t>from memory all products of two one-digit numbers.</a:t>
            </a:r>
            <a:br>
              <a:rPr lang="en-US" sz="2800" dirty="0"/>
            </a:b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1910314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619499" y="2895600"/>
            <a:ext cx="1371600" cy="2476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45714" tIns="49315" rIns="45714" bIns="49315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endParaRPr lang="en-US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472" y="0"/>
            <a:ext cx="9144000" cy="1066800"/>
          </a:xfrm>
        </p:spPr>
        <p:txBody>
          <a:bodyPr/>
          <a:lstStyle/>
          <a:p>
            <a:r>
              <a:rPr lang="en-US" sz="3200" dirty="0" smtClean="0"/>
              <a:t>What does this look like in practice?</a:t>
            </a:r>
            <a:endParaRPr lang="en-US" sz="3200" dirty="0"/>
          </a:p>
        </p:txBody>
      </p:sp>
      <p:sp>
        <p:nvSpPr>
          <p:cNvPr id="5" name="AutoShape 16"/>
          <p:cNvSpPr>
            <a:spLocks noChangeArrowheads="1"/>
          </p:cNvSpPr>
          <p:nvPr/>
        </p:nvSpPr>
        <p:spPr bwMode="auto">
          <a:xfrm>
            <a:off x="457200" y="1457872"/>
            <a:ext cx="8382000" cy="5019128"/>
          </a:xfrm>
          <a:prstGeom prst="roundRect">
            <a:avLst>
              <a:gd name="adj" fmla="val 5130"/>
            </a:avLst>
          </a:prstGeom>
          <a:noFill/>
          <a:ln w="38100" algn="ctr">
            <a:solidFill>
              <a:schemeClr val="tx2"/>
            </a:solidFill>
            <a:round/>
            <a:headEnd/>
            <a:tailEnd/>
          </a:ln>
        </p:spPr>
        <p:txBody>
          <a:bodyPr lIns="89611" tIns="44806" rIns="89611" bIns="44806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5277" indent="1588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2134" indent="1588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68993" indent="1588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5860" indent="1588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4306" algn="l" defTabSz="913722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1164" algn="l" defTabSz="913722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198025" algn="l" defTabSz="913722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4888" algn="l" defTabSz="913722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endParaRPr lang="en-US" dirty="0">
              <a:solidFill>
                <a:srgbClr val="000000"/>
              </a:solidFill>
              <a:latin typeface="Book Antiqua" pitchFamily="18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457200" y="1084459"/>
            <a:ext cx="6172199" cy="746831"/>
          </a:xfrm>
          <a:prstGeom prst="rightArrow">
            <a:avLst/>
          </a:prstGeom>
          <a:solidFill>
            <a:schemeClr val="accent1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9611" tIns="44806" rIns="89611" bIns="44806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5277" indent="1588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2134" indent="1588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68993" indent="1588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5860" indent="1588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4306" algn="l" defTabSz="913722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1164" algn="l" defTabSz="913722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198025" algn="l" defTabSz="913722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4888" algn="l" defTabSz="913722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US" dirty="0">
              <a:ln>
                <a:solidFill>
                  <a:srgbClr val="8E002A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7" name="Rectangle 6"/>
          <p:cNvSpPr>
            <a:spLocks/>
          </p:cNvSpPr>
          <p:nvPr/>
        </p:nvSpPr>
        <p:spPr bwMode="auto">
          <a:xfrm>
            <a:off x="633248" y="1084459"/>
            <a:ext cx="4555399" cy="7468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7338" tIns="37338" rIns="37338" bIns="37338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5277" indent="1588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2134" indent="1588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68993" indent="1588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5860" indent="1588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4306" algn="l" defTabSz="913722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1164" algn="l" defTabSz="913722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198025" algn="l" defTabSz="913722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4888" algn="l" defTabSz="913722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2000" b="1" dirty="0" smtClean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>Partner Activity</a:t>
            </a:r>
            <a:endParaRPr lang="en-US" sz="2000" b="1" dirty="0">
              <a:solidFill>
                <a:schemeClr val="bg1"/>
              </a:solidFill>
              <a:latin typeface="Calibri" pitchFamily="34" charset="0"/>
              <a:sym typeface="Arial" charset="0"/>
            </a:endParaRPr>
          </a:p>
        </p:txBody>
      </p:sp>
      <p:sp>
        <p:nvSpPr>
          <p:cNvPr id="8" name="Content Placeholder 5"/>
          <p:cNvSpPr>
            <a:spLocks noGrp="1"/>
          </p:cNvSpPr>
          <p:nvPr>
            <p:ph sz="quarter" idx="10"/>
          </p:nvPr>
        </p:nvSpPr>
        <p:spPr>
          <a:xfrm>
            <a:off x="633248" y="1831290"/>
            <a:ext cx="8053552" cy="456951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38200" y="2074610"/>
            <a:ext cx="7620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400" dirty="0" smtClean="0"/>
              <a:t>Read your assigned section from the Math Guidebooks about the two priorities of Rigor and Remediation.  </a:t>
            </a:r>
          </a:p>
          <a:p>
            <a:pPr marL="457200">
              <a:tabLst>
                <a:tab pos="457200" algn="l"/>
              </a:tabLst>
            </a:pPr>
            <a:r>
              <a:rPr lang="en-US" sz="2400" b="1" dirty="0" smtClean="0">
                <a:latin typeface="Bradley Hand ITC" panose="03070402050302030203" pitchFamily="66" charset="0"/>
              </a:rPr>
              <a:t>Note</a:t>
            </a:r>
            <a:r>
              <a:rPr lang="en-US" sz="2400" dirty="0" smtClean="0"/>
              <a:t>, </a:t>
            </a:r>
            <a:r>
              <a:rPr lang="en-US" sz="2400" u="sng" dirty="0" smtClean="0"/>
              <a:t>underline</a:t>
            </a:r>
            <a:r>
              <a:rPr lang="en-US" sz="2400" dirty="0" smtClean="0"/>
              <a:t>, or highlight aspects of your assigned section that reflect the focus areas.</a:t>
            </a:r>
          </a:p>
          <a:p>
            <a:pPr indent="457200">
              <a:buFont typeface="Wingdings" panose="05000000000000000000" pitchFamily="2" charset="2"/>
              <a:buChar char="ü"/>
              <a:tabLst>
                <a:tab pos="457200" algn="l"/>
              </a:tabLst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n-US" sz="2400" dirty="0" smtClean="0"/>
              <a:t>Be prepared to discuss the following: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/>
              <a:t>What are the actions a math teacher should take to ensure that students are successful under the two priorities?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6245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Setting Goals that Support Student Priorities (1/2)</a:t>
            </a:r>
          </a:p>
        </p:txBody>
      </p:sp>
      <p:sp>
        <p:nvSpPr>
          <p:cNvPr id="5" name="AutoShape 16"/>
          <p:cNvSpPr>
            <a:spLocks noChangeArrowheads="1"/>
          </p:cNvSpPr>
          <p:nvPr/>
        </p:nvSpPr>
        <p:spPr bwMode="auto">
          <a:xfrm>
            <a:off x="457200" y="1457872"/>
            <a:ext cx="8382000" cy="5019128"/>
          </a:xfrm>
          <a:prstGeom prst="roundRect">
            <a:avLst>
              <a:gd name="adj" fmla="val 5130"/>
            </a:avLst>
          </a:prstGeom>
          <a:noFill/>
          <a:ln w="38100" algn="ctr">
            <a:solidFill>
              <a:schemeClr val="tx2"/>
            </a:solidFill>
            <a:round/>
            <a:headEnd/>
            <a:tailEnd/>
          </a:ln>
        </p:spPr>
        <p:txBody>
          <a:bodyPr lIns="89611" tIns="44806" rIns="89611" bIns="44806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5277" indent="1588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2134" indent="1588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68993" indent="1588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5860" indent="1588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4306" algn="l" defTabSz="913722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1164" algn="l" defTabSz="913722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198025" algn="l" defTabSz="913722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4888" algn="l" defTabSz="913722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endParaRPr lang="en-US" dirty="0">
              <a:solidFill>
                <a:srgbClr val="000000"/>
              </a:solidFill>
              <a:latin typeface="Book Antiqua" pitchFamily="18" charset="0"/>
            </a:endParaRPr>
          </a:p>
        </p:txBody>
      </p:sp>
      <p:sp>
        <p:nvSpPr>
          <p:cNvPr id="8" name="Content Placeholder 5"/>
          <p:cNvSpPr>
            <a:spLocks noGrp="1"/>
          </p:cNvSpPr>
          <p:nvPr>
            <p:ph sz="quarter" idx="10"/>
          </p:nvPr>
        </p:nvSpPr>
        <p:spPr>
          <a:xfrm>
            <a:off x="633248" y="1831290"/>
            <a:ext cx="8053552" cy="456951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5238266"/>
              </p:ext>
            </p:extLst>
          </p:nvPr>
        </p:nvGraphicFramePr>
        <p:xfrm>
          <a:off x="633248" y="1808365"/>
          <a:ext cx="7977352" cy="4440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8676"/>
                <a:gridCol w="3988676"/>
              </a:tblGrid>
              <a:tr h="62349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If students must</a:t>
                      </a:r>
                      <a:r>
                        <a:rPr lang="en-US" sz="2400" baseline="0" dirty="0" smtClean="0"/>
                        <a:t> be able to</a:t>
                      </a:r>
                      <a:r>
                        <a:rPr lang="en-US" sz="2400" dirty="0" smtClean="0"/>
                        <a:t>: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Then educators should</a:t>
                      </a:r>
                      <a:r>
                        <a:rPr lang="en-US" sz="2400" baseline="0" dirty="0" smtClean="0"/>
                        <a:t>  set goals for students that:</a:t>
                      </a:r>
                      <a:endParaRPr lang="en-US" sz="2400" dirty="0" smtClean="0"/>
                    </a:p>
                  </a:txBody>
                  <a:tcPr anchor="ctr"/>
                </a:tc>
              </a:tr>
              <a:tr h="1621926">
                <a:tc>
                  <a:txBody>
                    <a:bodyPr/>
                    <a:lstStyle/>
                    <a:p>
                      <a:pPr marL="0" indent="0">
                        <a:lnSpc>
                          <a:spcPct val="90000"/>
                        </a:lnSpc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Master priority concepts and practice standards (not just procedures)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/>
                    </a:p>
                  </a:txBody>
                  <a:tcPr/>
                </a:tc>
              </a:tr>
              <a:tr h="1995149">
                <a:tc>
                  <a:txBody>
                    <a:bodyPr/>
                    <a:lstStyle/>
                    <a:p>
                      <a:pPr marL="0" indent="0">
                        <a:lnSpc>
                          <a:spcPct val="90000"/>
                        </a:lnSpc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Master targeted remedial content that allows faster on grade level practice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ight Arrow 5"/>
          <p:cNvSpPr/>
          <p:nvPr/>
        </p:nvSpPr>
        <p:spPr bwMode="auto">
          <a:xfrm>
            <a:off x="457200" y="1084459"/>
            <a:ext cx="6172199" cy="746831"/>
          </a:xfrm>
          <a:prstGeom prst="rightArrow">
            <a:avLst/>
          </a:prstGeom>
          <a:solidFill>
            <a:schemeClr val="accent1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9611" tIns="44806" rIns="89611" bIns="44806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5277" indent="1588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2134" indent="1588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68993" indent="1588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5860" indent="1588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4306" algn="l" defTabSz="913722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1164" algn="l" defTabSz="913722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198025" algn="l" defTabSz="913722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4888" algn="l" defTabSz="913722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US" dirty="0">
              <a:ln>
                <a:solidFill>
                  <a:srgbClr val="8E002A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7" name="Rectangle 6"/>
          <p:cNvSpPr>
            <a:spLocks/>
          </p:cNvSpPr>
          <p:nvPr/>
        </p:nvSpPr>
        <p:spPr bwMode="auto">
          <a:xfrm>
            <a:off x="633247" y="1082023"/>
            <a:ext cx="4555399" cy="7468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7338" tIns="37338" rIns="37338" bIns="37338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5277" indent="1588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2134" indent="1588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68993" indent="1588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5860" indent="1588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4306" algn="l" defTabSz="913722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1164" algn="l" defTabSz="913722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198025" algn="l" defTabSz="913722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4888" algn="l" defTabSz="913722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2000" b="1" dirty="0" smtClean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>SQUARE-SHARE Activity</a:t>
            </a:r>
            <a:endParaRPr lang="en-US" sz="2000" b="1" dirty="0">
              <a:solidFill>
                <a:schemeClr val="bg1"/>
              </a:solidFill>
              <a:latin typeface="Calibri" pitchFamily="34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46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Louisiana Believ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65000"/>
            <a:lumOff val="35000"/>
          </a:schemeClr>
        </a:solidFill>
        <a:ln>
          <a:noFill/>
        </a:ln>
        <a:effectLst/>
      </a:spPr>
      <a:bodyPr vert="horz" wrap="square" lIns="45714" tIns="49315" rIns="45714" bIns="49315" rtlCol="0" anchor="ctr" anchorCtr="0">
        <a:noAutofit/>
      </a:bodyPr>
      <a:lstStyle>
        <a:defPPr algn="ctr">
          <a:lnSpc>
            <a:spcPct val="90000"/>
          </a:lnSpc>
          <a:spcBef>
            <a:spcPct val="0"/>
          </a:spcBef>
          <a:defRPr b="1" dirty="0" smtClean="0">
            <a:solidFill>
              <a:schemeClr val="bg1"/>
            </a:solidFill>
            <a:latin typeface="Calibri" pitchFamily="34" charset="0"/>
            <a:cs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ec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ivic">
  <a:themeElements>
    <a:clrScheme name="LDOE COMPASS">
      <a:dk1>
        <a:srgbClr val="8E002A"/>
      </a:dk1>
      <a:lt1>
        <a:sysClr val="window" lastClr="FFFFFF"/>
      </a:lt1>
      <a:dk2>
        <a:srgbClr val="BFD730"/>
      </a:dk2>
      <a:lt2>
        <a:srgbClr val="F6F4B8"/>
      </a:lt2>
      <a:accent1>
        <a:srgbClr val="8E002A"/>
      </a:accent1>
      <a:accent2>
        <a:srgbClr val="BFD730"/>
      </a:accent2>
      <a:accent3>
        <a:srgbClr val="1B587C"/>
      </a:accent3>
      <a:accent4>
        <a:srgbClr val="F6F4B8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ompass_Day1EvaluatorTraining_UpdatedDraft_July9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Louisiana Believ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65000"/>
            <a:lumOff val="35000"/>
          </a:schemeClr>
        </a:solidFill>
        <a:ln>
          <a:noFill/>
        </a:ln>
        <a:effectLst/>
      </a:spPr>
      <a:bodyPr vert="horz" wrap="square" lIns="45714" tIns="49315" rIns="45714" bIns="49315" rtlCol="0" anchor="ctr" anchorCtr="0">
        <a:noAutofit/>
      </a:bodyPr>
      <a:lstStyle>
        <a:defPPr algn="ctr">
          <a:lnSpc>
            <a:spcPct val="90000"/>
          </a:lnSpc>
          <a:spcBef>
            <a:spcPct val="0"/>
          </a:spcBef>
          <a:defRPr b="1" dirty="0" smtClean="0">
            <a:solidFill>
              <a:schemeClr val="bg1"/>
            </a:solidFill>
            <a:latin typeface="Calibri" pitchFamily="34" charset="0"/>
            <a:cs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2_Louisiana Believ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65000"/>
            <a:lumOff val="35000"/>
          </a:schemeClr>
        </a:solidFill>
        <a:ln>
          <a:noFill/>
        </a:ln>
        <a:effectLst/>
      </a:spPr>
      <a:bodyPr vert="horz" wrap="square" lIns="45714" tIns="49315" rIns="45714" bIns="49315" rtlCol="0" anchor="ctr" anchorCtr="0">
        <a:noAutofit/>
      </a:bodyPr>
      <a:lstStyle>
        <a:defPPr algn="ctr">
          <a:lnSpc>
            <a:spcPct val="90000"/>
          </a:lnSpc>
          <a:spcBef>
            <a:spcPct val="0"/>
          </a:spcBef>
          <a:defRPr b="1" dirty="0" smtClean="0">
            <a:solidFill>
              <a:schemeClr val="bg1"/>
            </a:solidFill>
            <a:latin typeface="Calibri" pitchFamily="34" charset="0"/>
            <a:cs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3_Louisiana Believ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65000"/>
            <a:lumOff val="35000"/>
          </a:schemeClr>
        </a:solidFill>
        <a:ln>
          <a:noFill/>
        </a:ln>
        <a:effectLst/>
      </a:spPr>
      <a:bodyPr vert="horz" wrap="square" lIns="45714" tIns="49315" rIns="45714" bIns="49315" rtlCol="0" anchor="ctr" anchorCtr="0">
        <a:noAutofit/>
      </a:bodyPr>
      <a:lstStyle>
        <a:defPPr algn="ctr">
          <a:lnSpc>
            <a:spcPct val="90000"/>
          </a:lnSpc>
          <a:spcBef>
            <a:spcPct val="0"/>
          </a:spcBef>
          <a:defRPr b="1" dirty="0" smtClean="0">
            <a:solidFill>
              <a:schemeClr val="bg1"/>
            </a:solidFill>
            <a:latin typeface="Calibri" pitchFamily="34" charset="0"/>
            <a:cs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4_Louisiana Believ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65000"/>
            <a:lumOff val="35000"/>
          </a:schemeClr>
        </a:solidFill>
        <a:ln>
          <a:noFill/>
        </a:ln>
        <a:effectLst/>
      </a:spPr>
      <a:bodyPr vert="horz" wrap="square" lIns="45714" tIns="49315" rIns="45714" bIns="49315" rtlCol="0" anchor="ctr" anchorCtr="0">
        <a:noAutofit/>
      </a:bodyPr>
      <a:lstStyle>
        <a:defPPr algn="ctr">
          <a:lnSpc>
            <a:spcPct val="90000"/>
          </a:lnSpc>
          <a:spcBef>
            <a:spcPct val="0"/>
          </a:spcBef>
          <a:defRPr b="1" dirty="0" smtClean="0">
            <a:solidFill>
              <a:schemeClr val="bg1"/>
            </a:solidFill>
            <a:latin typeface="Calibri" pitchFamily="34" charset="0"/>
            <a:cs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10904</TotalTime>
  <Words>1733</Words>
  <Application>Microsoft Office PowerPoint</Application>
  <PresentationFormat>On-screen Show (4:3)</PresentationFormat>
  <Paragraphs>305</Paragraphs>
  <Slides>30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30</vt:i4>
      </vt:variant>
    </vt:vector>
  </HeadingPairs>
  <TitlesOfParts>
    <vt:vector size="52" baseType="lpstr">
      <vt:lpstr>Arial</vt:lpstr>
      <vt:lpstr>Courier New</vt:lpstr>
      <vt:lpstr>Bradley Hand ITC</vt:lpstr>
      <vt:lpstr>Steinem Unicode</vt:lpstr>
      <vt:lpstr>Georgia</vt:lpstr>
      <vt:lpstr>Steinem</vt:lpstr>
      <vt:lpstr>Book Antiqua</vt:lpstr>
      <vt:lpstr>Adobe Kaiti Std R</vt:lpstr>
      <vt:lpstr>Wingdings 2</vt:lpstr>
      <vt:lpstr>Wingdings</vt:lpstr>
      <vt:lpstr>Chalkduster</vt:lpstr>
      <vt:lpstr>Calibri</vt:lpstr>
      <vt:lpstr>Garamond</vt:lpstr>
      <vt:lpstr>Louisiana Believes</vt:lpstr>
      <vt:lpstr>Blank</vt:lpstr>
      <vt:lpstr>Section</vt:lpstr>
      <vt:lpstr>2_Civic</vt:lpstr>
      <vt:lpstr>Compass_Day1EvaluatorTraining_UpdatedDraft_July9</vt:lpstr>
      <vt:lpstr>1_Louisiana Believes</vt:lpstr>
      <vt:lpstr>2_Louisiana Believes</vt:lpstr>
      <vt:lpstr>3_Louisiana Believes</vt:lpstr>
      <vt:lpstr>4_Louisiana Believes</vt:lpstr>
      <vt:lpstr>PowerPoint Presentation</vt:lpstr>
      <vt:lpstr>Objectives</vt:lpstr>
      <vt:lpstr>Agenda</vt:lpstr>
      <vt:lpstr>Why do we set goals?</vt:lpstr>
      <vt:lpstr>Math Focus in 2014-15</vt:lpstr>
      <vt:lpstr>PowerPoint Presentation</vt:lpstr>
      <vt:lpstr>Math Example or Non-Example?</vt:lpstr>
      <vt:lpstr>What does this look like in practice?</vt:lpstr>
      <vt:lpstr>Setting Goals that Support Student Priorities (1/2)</vt:lpstr>
      <vt:lpstr>Setting Goals that Support Student Priorities (2/2)</vt:lpstr>
      <vt:lpstr>Agenda</vt:lpstr>
      <vt:lpstr>The Goal-Setting Process</vt:lpstr>
      <vt:lpstr>Updated SLT Guide</vt:lpstr>
      <vt:lpstr>PowerPoint Presentation</vt:lpstr>
      <vt:lpstr>PowerPoint Presentation</vt:lpstr>
      <vt:lpstr>PowerPoint Presentation</vt:lpstr>
      <vt:lpstr>Setting the Target</vt:lpstr>
      <vt:lpstr>Defining Success</vt:lpstr>
      <vt:lpstr>Monitoring Progress</vt:lpstr>
      <vt:lpstr>Agenda</vt:lpstr>
      <vt:lpstr>Sample Math SLT (1/4)</vt:lpstr>
      <vt:lpstr>Sample Math SLT (2/4)</vt:lpstr>
      <vt:lpstr>Sample Math SLT (3/4)</vt:lpstr>
      <vt:lpstr>Sample Math SLT (4/4)</vt:lpstr>
      <vt:lpstr>Activity: Developing Strong Math SLTs</vt:lpstr>
      <vt:lpstr>PowerPoint Presentation</vt:lpstr>
      <vt:lpstr>PowerPoint Presentation</vt:lpstr>
      <vt:lpstr>Agenda</vt:lpstr>
      <vt:lpstr>Next Steps</vt:lpstr>
      <vt:lpstr>Questions? </vt:lpstr>
    </vt:vector>
  </TitlesOfParts>
  <Company>LDOE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 Team Training  Opening Session</dc:title>
  <dc:creator>Louisiana Department of Education</dc:creator>
  <cp:lastModifiedBy>Annie Morrison</cp:lastModifiedBy>
  <cp:revision>514</cp:revision>
  <dcterms:created xsi:type="dcterms:W3CDTF">2012-07-26T15:41:14Z</dcterms:created>
  <dcterms:modified xsi:type="dcterms:W3CDTF">2014-05-28T20:31:57Z</dcterms:modified>
</cp:coreProperties>
</file>