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5.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53"/>
  </p:notesMasterIdLst>
  <p:handoutMasterIdLst>
    <p:handoutMasterId r:id="rId154"/>
  </p:handoutMasterIdLst>
  <p:sldIdLst>
    <p:sldId id="382" r:id="rId5"/>
    <p:sldId id="259" r:id="rId6"/>
    <p:sldId id="623" r:id="rId7"/>
    <p:sldId id="261" r:id="rId8"/>
    <p:sldId id="268" r:id="rId9"/>
    <p:sldId id="376" r:id="rId10"/>
    <p:sldId id="379" r:id="rId11"/>
    <p:sldId id="380" r:id="rId12"/>
    <p:sldId id="264" r:id="rId13"/>
    <p:sldId id="383" r:id="rId14"/>
    <p:sldId id="385" r:id="rId15"/>
    <p:sldId id="384" r:id="rId16"/>
    <p:sldId id="419" r:id="rId17"/>
    <p:sldId id="420" r:id="rId18"/>
    <p:sldId id="422" r:id="rId19"/>
    <p:sldId id="421" r:id="rId20"/>
    <p:sldId id="390" r:id="rId21"/>
    <p:sldId id="392" r:id="rId22"/>
    <p:sldId id="393" r:id="rId23"/>
    <p:sldId id="397" r:id="rId24"/>
    <p:sldId id="399" r:id="rId25"/>
    <p:sldId id="400" r:id="rId26"/>
    <p:sldId id="525" r:id="rId27"/>
    <p:sldId id="299" r:id="rId28"/>
    <p:sldId id="265" r:id="rId29"/>
    <p:sldId id="266" r:id="rId30"/>
    <p:sldId id="263" r:id="rId31"/>
    <p:sldId id="404" r:id="rId32"/>
    <p:sldId id="406" r:id="rId33"/>
    <p:sldId id="407" r:id="rId34"/>
    <p:sldId id="408" r:id="rId35"/>
    <p:sldId id="409" r:id="rId36"/>
    <p:sldId id="410" r:id="rId37"/>
    <p:sldId id="411" r:id="rId38"/>
    <p:sldId id="414" r:id="rId39"/>
    <p:sldId id="562" r:id="rId40"/>
    <p:sldId id="416" r:id="rId41"/>
    <p:sldId id="302" r:id="rId42"/>
    <p:sldId id="303" r:id="rId43"/>
    <p:sldId id="304" r:id="rId44"/>
    <p:sldId id="305" r:id="rId45"/>
    <p:sldId id="557" r:id="rId46"/>
    <p:sldId id="423" r:id="rId47"/>
    <p:sldId id="558" r:id="rId48"/>
    <p:sldId id="306" r:id="rId49"/>
    <p:sldId id="563" r:id="rId50"/>
    <p:sldId id="307" r:id="rId51"/>
    <p:sldId id="564" r:id="rId52"/>
    <p:sldId id="489" r:id="rId53"/>
    <p:sldId id="554" r:id="rId54"/>
    <p:sldId id="503" r:id="rId55"/>
    <p:sldId id="488" r:id="rId56"/>
    <p:sldId id="487" r:id="rId57"/>
    <p:sldId id="427" r:id="rId58"/>
    <p:sldId id="490" r:id="rId59"/>
    <p:sldId id="491" r:id="rId60"/>
    <p:sldId id="492" r:id="rId61"/>
    <p:sldId id="559" r:id="rId62"/>
    <p:sldId id="566" r:id="rId63"/>
    <p:sldId id="493" r:id="rId64"/>
    <p:sldId id="495" r:id="rId65"/>
    <p:sldId id="496" r:id="rId66"/>
    <p:sldId id="526" r:id="rId67"/>
    <p:sldId id="602" r:id="rId68"/>
    <p:sldId id="603" r:id="rId69"/>
    <p:sldId id="604" r:id="rId70"/>
    <p:sldId id="605" r:id="rId71"/>
    <p:sldId id="606" r:id="rId72"/>
    <p:sldId id="607" r:id="rId73"/>
    <p:sldId id="608" r:id="rId74"/>
    <p:sldId id="609" r:id="rId75"/>
    <p:sldId id="610" r:id="rId76"/>
    <p:sldId id="611" r:id="rId77"/>
    <p:sldId id="612" r:id="rId78"/>
    <p:sldId id="613" r:id="rId79"/>
    <p:sldId id="614" r:id="rId80"/>
    <p:sldId id="618" r:id="rId81"/>
    <p:sldId id="579" r:id="rId82"/>
    <p:sldId id="580" r:id="rId83"/>
    <p:sldId id="581" r:id="rId84"/>
    <p:sldId id="582" r:id="rId85"/>
    <p:sldId id="583" r:id="rId86"/>
    <p:sldId id="619" r:id="rId87"/>
    <p:sldId id="269" r:id="rId88"/>
    <p:sldId id="270" r:id="rId89"/>
    <p:sldId id="498" r:id="rId90"/>
    <p:sldId id="370" r:id="rId91"/>
    <p:sldId id="369" r:id="rId92"/>
    <p:sldId id="497" r:id="rId93"/>
    <p:sldId id="499" r:id="rId94"/>
    <p:sldId id="500" r:id="rId95"/>
    <p:sldId id="501" r:id="rId96"/>
    <p:sldId id="560" r:id="rId97"/>
    <p:sldId id="567" r:id="rId98"/>
    <p:sldId id="271" r:id="rId99"/>
    <p:sldId id="272" r:id="rId100"/>
    <p:sldId id="273" r:id="rId101"/>
    <p:sldId id="502" r:id="rId102"/>
    <p:sldId id="274" r:id="rId103"/>
    <p:sldId id="275" r:id="rId104"/>
    <p:sldId id="620" r:id="rId105"/>
    <p:sldId id="621" r:id="rId106"/>
    <p:sldId id="556" r:id="rId107"/>
    <p:sldId id="506" r:id="rId108"/>
    <p:sldId id="277" r:id="rId109"/>
    <p:sldId id="378" r:id="rId110"/>
    <p:sldId id="504" r:id="rId111"/>
    <p:sldId id="374" r:id="rId112"/>
    <p:sldId id="505" r:id="rId113"/>
    <p:sldId id="279" r:id="rId114"/>
    <p:sldId id="508" r:id="rId115"/>
    <p:sldId id="509" r:id="rId116"/>
    <p:sldId id="368" r:id="rId117"/>
    <p:sldId id="280" r:id="rId118"/>
    <p:sldId id="569" r:id="rId119"/>
    <p:sldId id="570" r:id="rId120"/>
    <p:sldId id="571" r:id="rId121"/>
    <p:sldId id="512" r:id="rId122"/>
    <p:sldId id="516" r:id="rId123"/>
    <p:sldId id="513" r:id="rId124"/>
    <p:sldId id="517" r:id="rId125"/>
    <p:sldId id="518" r:id="rId126"/>
    <p:sldId id="622" r:id="rId127"/>
    <p:sldId id="616" r:id="rId128"/>
    <p:sldId id="615" r:id="rId129"/>
    <p:sldId id="377" r:id="rId130"/>
    <p:sldId id="282" r:id="rId131"/>
    <p:sldId id="283" r:id="rId132"/>
    <p:sldId id="572" r:id="rId133"/>
    <p:sldId id="573" r:id="rId134"/>
    <p:sldId id="527" r:id="rId135"/>
    <p:sldId id="585" r:id="rId136"/>
    <p:sldId id="586" r:id="rId137"/>
    <p:sldId id="587" r:id="rId138"/>
    <p:sldId id="588" r:id="rId139"/>
    <p:sldId id="589" r:id="rId140"/>
    <p:sldId id="590" r:id="rId141"/>
    <p:sldId id="591" r:id="rId142"/>
    <p:sldId id="592" r:id="rId143"/>
    <p:sldId id="593" r:id="rId144"/>
    <p:sldId id="594" r:id="rId145"/>
    <p:sldId id="595" r:id="rId146"/>
    <p:sldId id="596" r:id="rId147"/>
    <p:sldId id="597" r:id="rId148"/>
    <p:sldId id="598" r:id="rId149"/>
    <p:sldId id="599" r:id="rId150"/>
    <p:sldId id="600" r:id="rId151"/>
    <p:sldId id="601" r:id="rId152"/>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G+XCL6gkuLs8mDz5uAApAA==" hashData="3dn2nKcH7AfIialcpn2JOxS9uMAtjhhWWwAiKejDJbZjpLbL7DLMgvPvbI86tCvnQipbEJVqQmAwFDm7E1O3WQ=="/>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7548"/>
    <a:srgbClr val="DF6316"/>
    <a:srgbClr val="194467"/>
    <a:srgbClr val="969696"/>
    <a:srgbClr val="DF6314"/>
    <a:srgbClr val="636466"/>
    <a:srgbClr val="F09372"/>
    <a:srgbClr val="D4F9E2"/>
    <a:srgbClr val="D4F9F6"/>
    <a:srgbClr val="C8D9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8" autoAdjust="0"/>
    <p:restoredTop sz="84023" autoAdjust="0"/>
  </p:normalViewPr>
  <p:slideViewPr>
    <p:cSldViewPr snapToObjects="1">
      <p:cViewPr varScale="1">
        <p:scale>
          <a:sx n="62" d="100"/>
          <a:sy n="62" d="100"/>
        </p:scale>
        <p:origin x="1506" y="78"/>
      </p:cViewPr>
      <p:guideLst>
        <p:guide orient="horz" pos="2160"/>
        <p:guide pos="2880"/>
      </p:guideLst>
    </p:cSldViewPr>
  </p:slideViewPr>
  <p:outlineViewPr>
    <p:cViewPr>
      <p:scale>
        <a:sx n="33" d="100"/>
        <a:sy n="33" d="100"/>
      </p:scale>
      <p:origin x="0" y="3342"/>
    </p:cViewPr>
  </p:outlineViewPr>
  <p:notesTextViewPr>
    <p:cViewPr>
      <p:scale>
        <a:sx n="150" d="100"/>
        <a:sy n="150" d="100"/>
      </p:scale>
      <p:origin x="0" y="0"/>
    </p:cViewPr>
  </p:notesTextViewPr>
  <p:sorterViewPr>
    <p:cViewPr>
      <p:scale>
        <a:sx n="100" d="100"/>
        <a:sy n="100" d="100"/>
      </p:scale>
      <p:origin x="0" y="0"/>
    </p:cViewPr>
  </p:sorterViewPr>
  <p:notesViewPr>
    <p:cSldViewPr snapToObjects="1">
      <p:cViewPr>
        <p:scale>
          <a:sx n="150" d="100"/>
          <a:sy n="150" d="100"/>
        </p:scale>
        <p:origin x="738" y="-556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38" Type="http://schemas.openxmlformats.org/officeDocument/2006/relationships/slide" Target="slides/slide134.xml"/><Relationship Id="rId154" Type="http://schemas.openxmlformats.org/officeDocument/2006/relationships/handoutMaster" Target="handoutMasters/handoutMaster1.xml"/><Relationship Id="rId159"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144" Type="http://schemas.openxmlformats.org/officeDocument/2006/relationships/slide" Target="slides/slide140.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commentAuthors" Target="commentAuthor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32" Type="http://schemas.openxmlformats.org/officeDocument/2006/relationships/slide" Target="slides/slide128.xml"/><Relationship Id="rId140" Type="http://schemas.openxmlformats.org/officeDocument/2006/relationships/slide" Target="slides/slide136.xml"/><Relationship Id="rId145" Type="http://schemas.openxmlformats.org/officeDocument/2006/relationships/slide" Target="slides/slide141.xml"/><Relationship Id="rId153"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slide" Target="slides/slide126.xml"/><Relationship Id="rId135" Type="http://schemas.openxmlformats.org/officeDocument/2006/relationships/slide" Target="slides/slide131.xml"/><Relationship Id="rId143" Type="http://schemas.openxmlformats.org/officeDocument/2006/relationships/slide" Target="slides/slide139.xml"/><Relationship Id="rId148" Type="http://schemas.openxmlformats.org/officeDocument/2006/relationships/slide" Target="slides/slide144.xml"/><Relationship Id="rId151" Type="http://schemas.openxmlformats.org/officeDocument/2006/relationships/slide" Target="slides/slide147.xml"/><Relationship Id="rId15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3"/>
    </mc:Choice>
    <mc:Fallback>
      <c:style val="33"/>
    </mc:Fallback>
  </mc:AlternateContent>
  <c:chart>
    <c:title>
      <c:tx>
        <c:rich>
          <a:bodyPr/>
          <a:lstStyle/>
          <a:p>
            <a:pPr>
              <a:defRPr/>
            </a:pPr>
            <a:r>
              <a:rPr lang="en-US"/>
              <a:t>Jasmine’s Fruit Salad</a:t>
            </a:r>
          </a:p>
        </c:rich>
      </c:tx>
      <c:overlay val="0"/>
    </c:title>
    <c:autoTitleDeleted val="0"/>
    <c:plotArea>
      <c:layout/>
      <c:scatterChart>
        <c:scatterStyle val="lineMarker"/>
        <c:varyColors val="0"/>
        <c:ser>
          <c:idx val="0"/>
          <c:order val="0"/>
          <c:tx>
            <c:strRef>
              <c:f>Sheet1!$B$1</c:f>
              <c:strCache>
                <c:ptCount val="1"/>
                <c:pt idx="0">
                  <c:v>Y-Value 1</c:v>
                </c:pt>
              </c:strCache>
            </c:strRef>
          </c:tx>
          <c:spPr>
            <a:ln w="47625">
              <a:noFill/>
            </a:ln>
          </c:spPr>
          <c:xVal>
            <c:numRef>
              <c:f>Sheet1!$A$2:$A$6</c:f>
              <c:numCache>
                <c:formatCode>General</c:formatCode>
                <c:ptCount val="5"/>
                <c:pt idx="0">
                  <c:v>5</c:v>
                </c:pt>
                <c:pt idx="1">
                  <c:v>10</c:v>
                </c:pt>
                <c:pt idx="2">
                  <c:v>15</c:v>
                </c:pt>
                <c:pt idx="3">
                  <c:v>20</c:v>
                </c:pt>
                <c:pt idx="4">
                  <c:v>25</c:v>
                </c:pt>
              </c:numCache>
            </c:numRef>
          </c:xVal>
          <c:yVal>
            <c:numRef>
              <c:f>Sheet1!$B$2:$B$6</c:f>
              <c:numCache>
                <c:formatCode>General</c:formatCode>
                <c:ptCount val="5"/>
                <c:pt idx="0">
                  <c:v>2</c:v>
                </c:pt>
                <c:pt idx="1">
                  <c:v>4</c:v>
                </c:pt>
                <c:pt idx="2">
                  <c:v>6</c:v>
                </c:pt>
                <c:pt idx="3">
                  <c:v>8</c:v>
                </c:pt>
                <c:pt idx="4">
                  <c:v>10</c:v>
                </c:pt>
              </c:numCache>
            </c:numRef>
          </c:yVal>
          <c:smooth val="0"/>
        </c:ser>
        <c:dLbls>
          <c:showLegendKey val="0"/>
          <c:showVal val="0"/>
          <c:showCatName val="0"/>
          <c:showSerName val="0"/>
          <c:showPercent val="0"/>
          <c:showBubbleSize val="0"/>
        </c:dLbls>
        <c:axId val="243790552"/>
        <c:axId val="243787024"/>
      </c:scatterChart>
      <c:valAx>
        <c:axId val="243790552"/>
        <c:scaling>
          <c:orientation val="minMax"/>
          <c:max val="25"/>
        </c:scaling>
        <c:delete val="0"/>
        <c:axPos val="b"/>
        <c:numFmt formatCode="General" sourceLinked="1"/>
        <c:majorTickMark val="out"/>
        <c:minorTickMark val="out"/>
        <c:tickLblPos val="nextTo"/>
        <c:crossAx val="243787024"/>
        <c:crosses val="autoZero"/>
        <c:crossBetween val="midCat"/>
        <c:majorUnit val="5"/>
        <c:minorUnit val="1"/>
      </c:valAx>
      <c:valAx>
        <c:axId val="243787024"/>
        <c:scaling>
          <c:orientation val="minMax"/>
          <c:max val="25"/>
        </c:scaling>
        <c:delete val="0"/>
        <c:axPos val="l"/>
        <c:majorGridlines/>
        <c:numFmt formatCode="General" sourceLinked="1"/>
        <c:majorTickMark val="out"/>
        <c:minorTickMark val="out"/>
        <c:tickLblPos val="nextTo"/>
        <c:crossAx val="243790552"/>
        <c:crosses val="autoZero"/>
        <c:crossBetween val="midCat"/>
        <c:majorUnit val="5"/>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3"/>
    </mc:Choice>
    <mc:Fallback>
      <c:style val="33"/>
    </mc:Fallback>
  </mc:AlternateContent>
  <c:chart>
    <c:title>
      <c:tx>
        <c:rich>
          <a:bodyPr/>
          <a:lstStyle/>
          <a:p>
            <a:pPr>
              <a:defRPr/>
            </a:pPr>
            <a:r>
              <a:rPr lang="en-US"/>
              <a:t>Jasmine’s Fruit Salad</a:t>
            </a:r>
          </a:p>
        </c:rich>
      </c:tx>
      <c:overlay val="0"/>
    </c:title>
    <c:autoTitleDeleted val="0"/>
    <c:plotArea>
      <c:layout/>
      <c:scatterChart>
        <c:scatterStyle val="lineMarker"/>
        <c:varyColors val="0"/>
        <c:ser>
          <c:idx val="0"/>
          <c:order val="0"/>
          <c:tx>
            <c:strRef>
              <c:f>Sheet1!$B$1</c:f>
              <c:strCache>
                <c:ptCount val="1"/>
                <c:pt idx="0">
                  <c:v>Y-Value 1</c:v>
                </c:pt>
              </c:strCache>
            </c:strRef>
          </c:tx>
          <c:spPr>
            <a:ln w="47625">
              <a:noFill/>
            </a:ln>
          </c:spPr>
          <c:xVal>
            <c:numRef>
              <c:f>Sheet1!$A$2:$A$6</c:f>
              <c:numCache>
                <c:formatCode>General</c:formatCode>
                <c:ptCount val="5"/>
                <c:pt idx="0">
                  <c:v>2</c:v>
                </c:pt>
                <c:pt idx="1">
                  <c:v>4</c:v>
                </c:pt>
                <c:pt idx="2">
                  <c:v>6</c:v>
                </c:pt>
                <c:pt idx="3">
                  <c:v>8</c:v>
                </c:pt>
                <c:pt idx="4">
                  <c:v>10</c:v>
                </c:pt>
              </c:numCache>
            </c:numRef>
          </c:xVal>
          <c:yVal>
            <c:numRef>
              <c:f>Sheet1!$B$2:$B$6</c:f>
              <c:numCache>
                <c:formatCode>General</c:formatCode>
                <c:ptCount val="5"/>
                <c:pt idx="0">
                  <c:v>5</c:v>
                </c:pt>
                <c:pt idx="1">
                  <c:v>10</c:v>
                </c:pt>
                <c:pt idx="2">
                  <c:v>15</c:v>
                </c:pt>
                <c:pt idx="3">
                  <c:v>20</c:v>
                </c:pt>
                <c:pt idx="4">
                  <c:v>25</c:v>
                </c:pt>
              </c:numCache>
            </c:numRef>
          </c:yVal>
          <c:smooth val="0"/>
        </c:ser>
        <c:dLbls>
          <c:showLegendKey val="0"/>
          <c:showVal val="0"/>
          <c:showCatName val="0"/>
          <c:showSerName val="0"/>
          <c:showPercent val="0"/>
          <c:showBubbleSize val="0"/>
        </c:dLbls>
        <c:axId val="243791728"/>
        <c:axId val="243792120"/>
      </c:scatterChart>
      <c:valAx>
        <c:axId val="243791728"/>
        <c:scaling>
          <c:orientation val="minMax"/>
          <c:max val="25"/>
        </c:scaling>
        <c:delete val="0"/>
        <c:axPos val="b"/>
        <c:numFmt formatCode="General" sourceLinked="1"/>
        <c:majorTickMark val="out"/>
        <c:minorTickMark val="out"/>
        <c:tickLblPos val="nextTo"/>
        <c:crossAx val="243792120"/>
        <c:crosses val="autoZero"/>
        <c:crossBetween val="midCat"/>
        <c:majorUnit val="5"/>
        <c:minorUnit val="1"/>
      </c:valAx>
      <c:valAx>
        <c:axId val="243792120"/>
        <c:scaling>
          <c:orientation val="minMax"/>
          <c:max val="25"/>
        </c:scaling>
        <c:delete val="0"/>
        <c:axPos val="l"/>
        <c:majorGridlines/>
        <c:numFmt formatCode="General" sourceLinked="1"/>
        <c:majorTickMark val="out"/>
        <c:minorTickMark val="out"/>
        <c:tickLblPos val="nextTo"/>
        <c:crossAx val="243791728"/>
        <c:crosses val="autoZero"/>
        <c:crossBetween val="midCat"/>
        <c:majorUnit val="5"/>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3"/>
    </mc:Choice>
    <mc:Fallback>
      <c:style val="33"/>
    </mc:Fallback>
  </mc:AlternateContent>
  <c:chart>
    <c:title>
      <c:tx>
        <c:rich>
          <a:bodyPr/>
          <a:lstStyle/>
          <a:p>
            <a:pPr>
              <a:defRPr/>
            </a:pPr>
            <a:r>
              <a:rPr lang="en-US" dirty="0" smtClean="0"/>
              <a:t>Jack’s Hike</a:t>
            </a:r>
            <a:endParaRPr lang="en-US" dirty="0"/>
          </a:p>
        </c:rich>
      </c:tx>
      <c:overlay val="0"/>
    </c:title>
    <c:autoTitleDeleted val="0"/>
    <c:plotArea>
      <c:layout/>
      <c:scatterChart>
        <c:scatterStyle val="lineMarker"/>
        <c:varyColors val="0"/>
        <c:ser>
          <c:idx val="0"/>
          <c:order val="0"/>
          <c:tx>
            <c:strRef>
              <c:f>Sheet1!$B$1</c:f>
              <c:strCache>
                <c:ptCount val="1"/>
                <c:pt idx="0">
                  <c:v>Y-Value 1</c:v>
                </c:pt>
              </c:strCache>
            </c:strRef>
          </c:tx>
          <c:spPr>
            <a:ln w="47625">
              <a:noFill/>
            </a:ln>
          </c:spPr>
          <c:xVal>
            <c:numRef>
              <c:f>Sheet1!$A$2:$A$6</c:f>
              <c:numCache>
                <c:formatCode>General</c:formatCode>
                <c:ptCount val="5"/>
                <c:pt idx="0">
                  <c:v>5</c:v>
                </c:pt>
                <c:pt idx="1">
                  <c:v>6</c:v>
                </c:pt>
                <c:pt idx="2">
                  <c:v>7</c:v>
                </c:pt>
                <c:pt idx="3">
                  <c:v>8</c:v>
                </c:pt>
                <c:pt idx="4">
                  <c:v>9</c:v>
                </c:pt>
              </c:numCache>
            </c:numRef>
          </c:xVal>
          <c:yVal>
            <c:numRef>
              <c:f>Sheet1!$B$2:$B$6</c:f>
              <c:numCache>
                <c:formatCode>General</c:formatCode>
                <c:ptCount val="5"/>
                <c:pt idx="0">
                  <c:v>2</c:v>
                </c:pt>
                <c:pt idx="1">
                  <c:v>2.4</c:v>
                </c:pt>
                <c:pt idx="2">
                  <c:v>2.8</c:v>
                </c:pt>
                <c:pt idx="3">
                  <c:v>3.2</c:v>
                </c:pt>
                <c:pt idx="4">
                  <c:v>3.6</c:v>
                </c:pt>
              </c:numCache>
            </c:numRef>
          </c:yVal>
          <c:smooth val="0"/>
        </c:ser>
        <c:dLbls>
          <c:showLegendKey val="0"/>
          <c:showVal val="0"/>
          <c:showCatName val="0"/>
          <c:showSerName val="0"/>
          <c:showPercent val="0"/>
          <c:showBubbleSize val="0"/>
        </c:dLbls>
        <c:axId val="242434128"/>
        <c:axId val="242440400"/>
      </c:scatterChart>
      <c:valAx>
        <c:axId val="242434128"/>
        <c:scaling>
          <c:orientation val="minMax"/>
          <c:max val="10"/>
          <c:min val="0"/>
        </c:scaling>
        <c:delete val="0"/>
        <c:axPos val="b"/>
        <c:numFmt formatCode="General" sourceLinked="1"/>
        <c:majorTickMark val="out"/>
        <c:minorTickMark val="none"/>
        <c:tickLblPos val="nextTo"/>
        <c:crossAx val="242440400"/>
        <c:crosses val="autoZero"/>
        <c:crossBetween val="midCat"/>
        <c:majorUnit val="1"/>
      </c:valAx>
      <c:valAx>
        <c:axId val="242440400"/>
        <c:scaling>
          <c:orientation val="minMax"/>
          <c:max val="10"/>
        </c:scaling>
        <c:delete val="0"/>
        <c:axPos val="l"/>
        <c:majorGridlines/>
        <c:numFmt formatCode="General" sourceLinked="1"/>
        <c:majorTickMark val="out"/>
        <c:minorTickMark val="none"/>
        <c:tickLblPos val="nextTo"/>
        <c:crossAx val="242434128"/>
        <c:crosses val="autoZero"/>
        <c:crossBetween val="midCat"/>
        <c:majorUnit val="1"/>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3"/>
    </mc:Choice>
    <mc:Fallback>
      <c:style val="33"/>
    </mc:Fallback>
  </mc:AlternateContent>
  <c:chart>
    <c:title>
      <c:tx>
        <c:rich>
          <a:bodyPr/>
          <a:lstStyle/>
          <a:p>
            <a:pPr>
              <a:defRPr/>
            </a:pPr>
            <a:r>
              <a:rPr lang="en-US" dirty="0" smtClean="0"/>
              <a:t>Jack’s Hike</a:t>
            </a:r>
            <a:endParaRPr lang="en-US" dirty="0"/>
          </a:p>
        </c:rich>
      </c:tx>
      <c:overlay val="0"/>
    </c:title>
    <c:autoTitleDeleted val="0"/>
    <c:plotArea>
      <c:layout/>
      <c:scatterChart>
        <c:scatterStyle val="lineMarker"/>
        <c:varyColors val="0"/>
        <c:ser>
          <c:idx val="0"/>
          <c:order val="0"/>
          <c:tx>
            <c:strRef>
              <c:f>Sheet1!$B$1</c:f>
              <c:strCache>
                <c:ptCount val="1"/>
                <c:pt idx="0">
                  <c:v>Y-Value 1</c:v>
                </c:pt>
              </c:strCache>
            </c:strRef>
          </c:tx>
          <c:spPr>
            <a:ln w="47625">
              <a:noFill/>
            </a:ln>
          </c:spPr>
          <c:xVal>
            <c:numRef>
              <c:f>Sheet1!$A$2:$A$6</c:f>
              <c:numCache>
                <c:formatCode>General</c:formatCode>
                <c:ptCount val="5"/>
                <c:pt idx="0">
                  <c:v>2</c:v>
                </c:pt>
                <c:pt idx="1">
                  <c:v>2.4</c:v>
                </c:pt>
                <c:pt idx="2">
                  <c:v>2.8</c:v>
                </c:pt>
                <c:pt idx="3">
                  <c:v>3.2</c:v>
                </c:pt>
                <c:pt idx="4">
                  <c:v>3.6</c:v>
                </c:pt>
              </c:numCache>
            </c:numRef>
          </c:xVal>
          <c:yVal>
            <c:numRef>
              <c:f>Sheet1!$B$2:$B$6</c:f>
              <c:numCache>
                <c:formatCode>General</c:formatCode>
                <c:ptCount val="5"/>
                <c:pt idx="0">
                  <c:v>5</c:v>
                </c:pt>
                <c:pt idx="1">
                  <c:v>6</c:v>
                </c:pt>
                <c:pt idx="2">
                  <c:v>7</c:v>
                </c:pt>
                <c:pt idx="3">
                  <c:v>8</c:v>
                </c:pt>
                <c:pt idx="4">
                  <c:v>9</c:v>
                </c:pt>
              </c:numCache>
            </c:numRef>
          </c:yVal>
          <c:smooth val="0"/>
        </c:ser>
        <c:dLbls>
          <c:showLegendKey val="0"/>
          <c:showVal val="0"/>
          <c:showCatName val="0"/>
          <c:showSerName val="0"/>
          <c:showPercent val="0"/>
          <c:showBubbleSize val="0"/>
        </c:dLbls>
        <c:axId val="242432952"/>
        <c:axId val="242434520"/>
      </c:scatterChart>
      <c:valAx>
        <c:axId val="242432952"/>
        <c:scaling>
          <c:orientation val="minMax"/>
          <c:max val="10"/>
          <c:min val="0"/>
        </c:scaling>
        <c:delete val="0"/>
        <c:axPos val="b"/>
        <c:numFmt formatCode="General" sourceLinked="1"/>
        <c:majorTickMark val="out"/>
        <c:minorTickMark val="none"/>
        <c:tickLblPos val="nextTo"/>
        <c:crossAx val="242434520"/>
        <c:crosses val="autoZero"/>
        <c:crossBetween val="midCat"/>
        <c:majorUnit val="1"/>
        <c:minorUnit val="0.4"/>
      </c:valAx>
      <c:valAx>
        <c:axId val="242434520"/>
        <c:scaling>
          <c:orientation val="minMax"/>
          <c:max val="10"/>
          <c:min val="0"/>
        </c:scaling>
        <c:delete val="0"/>
        <c:axPos val="l"/>
        <c:majorGridlines/>
        <c:numFmt formatCode="General" sourceLinked="1"/>
        <c:majorTickMark val="out"/>
        <c:minorTickMark val="none"/>
        <c:tickLblPos val="nextTo"/>
        <c:crossAx val="242432952"/>
        <c:crosses val="autoZero"/>
        <c:crossBetween val="midCat"/>
        <c:majorUnit val="1"/>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3"/>
    </mc:Choice>
    <mc:Fallback>
      <c:style val="33"/>
    </mc:Fallback>
  </mc:AlternateContent>
  <c:chart>
    <c:title>
      <c:tx>
        <c:rich>
          <a:bodyPr/>
          <a:lstStyle/>
          <a:p>
            <a:pPr>
              <a:defRPr/>
            </a:pPr>
            <a:r>
              <a:rPr lang="en-US"/>
              <a:t>Jasmine’s Fruit Salad</a:t>
            </a:r>
          </a:p>
        </c:rich>
      </c:tx>
      <c:overlay val="0"/>
    </c:title>
    <c:autoTitleDeleted val="0"/>
    <c:plotArea>
      <c:layout/>
      <c:scatterChart>
        <c:scatterStyle val="lineMarker"/>
        <c:varyColors val="0"/>
        <c:ser>
          <c:idx val="0"/>
          <c:order val="0"/>
          <c:tx>
            <c:strRef>
              <c:f>Sheet1!$B$1</c:f>
              <c:strCache>
                <c:ptCount val="1"/>
                <c:pt idx="0">
                  <c:v>Y-Value 1</c:v>
                </c:pt>
              </c:strCache>
            </c:strRef>
          </c:tx>
          <c:spPr>
            <a:ln w="47625">
              <a:noFill/>
            </a:ln>
          </c:spPr>
          <c:xVal>
            <c:numRef>
              <c:f>Sheet1!$A$2:$A$6</c:f>
              <c:numCache>
                <c:formatCode>General</c:formatCode>
                <c:ptCount val="5"/>
                <c:pt idx="0">
                  <c:v>5</c:v>
                </c:pt>
                <c:pt idx="1">
                  <c:v>10</c:v>
                </c:pt>
                <c:pt idx="2">
                  <c:v>15</c:v>
                </c:pt>
                <c:pt idx="3">
                  <c:v>20</c:v>
                </c:pt>
                <c:pt idx="4">
                  <c:v>25</c:v>
                </c:pt>
              </c:numCache>
            </c:numRef>
          </c:xVal>
          <c:yVal>
            <c:numRef>
              <c:f>Sheet1!$B$2:$B$6</c:f>
              <c:numCache>
                <c:formatCode>General</c:formatCode>
                <c:ptCount val="5"/>
                <c:pt idx="0">
                  <c:v>2</c:v>
                </c:pt>
                <c:pt idx="1">
                  <c:v>4</c:v>
                </c:pt>
                <c:pt idx="2">
                  <c:v>6</c:v>
                </c:pt>
                <c:pt idx="3">
                  <c:v>8</c:v>
                </c:pt>
                <c:pt idx="4">
                  <c:v>10</c:v>
                </c:pt>
              </c:numCache>
            </c:numRef>
          </c:yVal>
          <c:smooth val="0"/>
        </c:ser>
        <c:dLbls>
          <c:showLegendKey val="0"/>
          <c:showVal val="0"/>
          <c:showCatName val="0"/>
          <c:showSerName val="0"/>
          <c:showPercent val="0"/>
          <c:showBubbleSize val="0"/>
        </c:dLbls>
        <c:axId val="242436088"/>
        <c:axId val="242433736"/>
      </c:scatterChart>
      <c:valAx>
        <c:axId val="242436088"/>
        <c:scaling>
          <c:orientation val="minMax"/>
          <c:max val="25"/>
        </c:scaling>
        <c:delete val="0"/>
        <c:axPos val="b"/>
        <c:numFmt formatCode="General" sourceLinked="1"/>
        <c:majorTickMark val="out"/>
        <c:minorTickMark val="out"/>
        <c:tickLblPos val="nextTo"/>
        <c:crossAx val="242433736"/>
        <c:crosses val="autoZero"/>
        <c:crossBetween val="midCat"/>
        <c:majorUnit val="5"/>
        <c:minorUnit val="1"/>
      </c:valAx>
      <c:valAx>
        <c:axId val="242433736"/>
        <c:scaling>
          <c:orientation val="minMax"/>
          <c:max val="25"/>
        </c:scaling>
        <c:delete val="0"/>
        <c:axPos val="l"/>
        <c:majorGridlines/>
        <c:numFmt formatCode="General" sourceLinked="1"/>
        <c:majorTickMark val="out"/>
        <c:minorTickMark val="out"/>
        <c:tickLblPos val="nextTo"/>
        <c:crossAx val="242436088"/>
        <c:crosses val="autoZero"/>
        <c:crossBetween val="midCat"/>
        <c:majorUnit val="5"/>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image" Target="../media/image7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r>
              <a:rPr lang="en-US" i="1" dirty="0"/>
              <a:t>Eureka Math: A Story of Ratios </a:t>
            </a:r>
            <a:r>
              <a:rPr lang="en-US" dirty="0" smtClean="0"/>
              <a:t>www.CommonCore.org</a:t>
            </a:r>
            <a:endParaRPr lang="en-US" dirty="0"/>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r>
              <a:rPr lang="en-US" i="1" dirty="0" smtClean="0"/>
              <a:t>Major </a:t>
            </a:r>
            <a:r>
              <a:rPr lang="en-US" i="1" dirty="0" smtClean="0"/>
              <a:t>Work of the Grade </a:t>
            </a:r>
            <a:r>
              <a:rPr lang="en-US" i="1" dirty="0" smtClean="0"/>
              <a:t>Band </a:t>
            </a:r>
            <a:r>
              <a:rPr lang="en-US" i="1" dirty="0" smtClean="0"/>
              <a:t>6-8</a:t>
            </a:r>
            <a:endParaRPr lang="en-US" dirty="0"/>
          </a:p>
        </p:txBody>
      </p:sp>
      <p:sp>
        <p:nvSpPr>
          <p:cNvPr id="4" name="Footer Placeholder 3"/>
          <p:cNvSpPr>
            <a:spLocks noGrp="1"/>
          </p:cNvSpPr>
          <p:nvPr>
            <p:ph type="ftr" sz="quarter" idx="2"/>
          </p:nvPr>
        </p:nvSpPr>
        <p:spPr>
          <a:xfrm>
            <a:off x="0" y="9119474"/>
            <a:ext cx="4214191" cy="480060"/>
          </a:xfrm>
          <a:prstGeom prst="rect">
            <a:avLst/>
          </a:prstGeom>
        </p:spPr>
        <p:txBody>
          <a:bodyPr vert="horz" lIns="96653" tIns="48327" rIns="96653" bIns="48327" rtlCol="0" anchor="b"/>
          <a:lstStyle>
            <a:lvl1pPr algn="l">
              <a:defRPr sz="1200"/>
            </a:lvl1pPr>
          </a:lstStyle>
          <a:p>
            <a:r>
              <a:rPr lang="en-US" dirty="0"/>
              <a:t>©2014.  Duplication and/or distribution of this material is prohibited without written consent from Common Core, Inc.</a:t>
            </a: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D36FBE45-CF8A-445E-B02B-3C65F956A173}" type="slidenum">
              <a:rPr lang="en-US" smtClean="0"/>
              <a:t>‹#›</a:t>
            </a:fld>
            <a:endParaRPr lang="en-US"/>
          </a:p>
        </p:txBody>
      </p:sp>
    </p:spTree>
    <p:extLst>
      <p:ext uri="{BB962C8B-B14F-4D97-AF65-F5344CB8AC3E}">
        <p14:creationId xmlns:p14="http://schemas.microsoft.com/office/powerpoint/2010/main" val="275566888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19113" y="768350"/>
            <a:ext cx="3838575" cy="2879725"/>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487680" y="3840480"/>
            <a:ext cx="6827520" cy="5760720"/>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5"/>
            <a:ext cx="4214191" cy="481726"/>
          </a:xfrm>
          <a:prstGeom prst="rect">
            <a:avLst/>
          </a:prstGeom>
        </p:spPr>
        <p:txBody>
          <a:bodyPr vert="horz" lIns="96653" tIns="48327" rIns="96653" bIns="48327" rtlCol="0" anchor="b"/>
          <a:lstStyle>
            <a:lvl1pPr algn="l">
              <a:defRPr sz="1200"/>
            </a:lvl1pPr>
          </a:lstStyle>
          <a:p>
            <a:r>
              <a:rPr lang="en-US" dirty="0" smtClean="0"/>
              <a:t>©2014.  Duplication and/or distribution of this material is prohibited without written consent from Common Core, Inc.</a:t>
            </a:r>
            <a:endParaRPr lang="en-US" dirty="0"/>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3EF9A488-CB88-4D38-94D1-E470376C4AFA}" type="slidenum">
              <a:rPr lang="en-US" smtClean="0"/>
              <a:t>‹#›</a:t>
            </a:fld>
            <a:endParaRPr lang="en-US"/>
          </a:p>
        </p:txBody>
      </p:sp>
      <p:sp>
        <p:nvSpPr>
          <p:cNvPr id="8" name="Header Placeholder 7"/>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r>
              <a:rPr lang="en-US" dirty="0" smtClean="0"/>
              <a:t>Eureka Math:  A Story of Ratios</a:t>
            </a:r>
          </a:p>
          <a:p>
            <a:r>
              <a:rPr lang="en-US" dirty="0" smtClean="0"/>
              <a:t>www.CommonCore.org</a:t>
            </a:r>
            <a:endParaRPr lang="en-US" dirty="0"/>
          </a:p>
        </p:txBody>
      </p:sp>
      <p:sp>
        <p:nvSpPr>
          <p:cNvPr id="9" name="Date Placeholder 8"/>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r>
              <a:rPr lang="en-US" i="1" dirty="0" smtClean="0"/>
              <a:t>Major Work of the Grade Band 6-8</a:t>
            </a:r>
            <a:endParaRPr lang="en-US" dirty="0"/>
          </a:p>
        </p:txBody>
      </p:sp>
    </p:spTree>
    <p:extLst>
      <p:ext uri="{BB962C8B-B14F-4D97-AF65-F5344CB8AC3E}">
        <p14:creationId xmlns:p14="http://schemas.microsoft.com/office/powerpoint/2010/main" val="309251901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1175" y="717550"/>
            <a:ext cx="3752850" cy="2814638"/>
          </a:xfrm>
        </p:spPr>
      </p:sp>
      <p:sp>
        <p:nvSpPr>
          <p:cNvPr id="3" name="Notes Placeholder 2"/>
          <p:cNvSpPr>
            <a:spLocks noGrp="1"/>
          </p:cNvSpPr>
          <p:nvPr>
            <p:ph type="body" idx="1"/>
          </p:nvPr>
        </p:nvSpPr>
        <p:spPr/>
        <p:txBody>
          <a:bodyPr/>
          <a:lstStyle/>
          <a:p>
            <a:r>
              <a:rPr lang="en-US" dirty="0" smtClean="0"/>
              <a:t>Post the</a:t>
            </a:r>
            <a:r>
              <a:rPr lang="en-US" baseline="0" dirty="0" smtClean="0"/>
              <a:t> following slide and guide participants to do one or both of the problems.  After allotting a few minutes time, inform the participants that we will revisit the problem at the end of this presentation.</a:t>
            </a:r>
            <a:endParaRPr lang="en-US"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1</a:t>
            </a:fld>
            <a:endParaRPr lang="en-US" dirty="0"/>
          </a:p>
        </p:txBody>
      </p:sp>
      <p:sp>
        <p:nvSpPr>
          <p:cNvPr id="10" name="Date Placeholder 9"/>
          <p:cNvSpPr>
            <a:spLocks noGrp="1"/>
          </p:cNvSpPr>
          <p:nvPr>
            <p:ph type="dt" idx="11"/>
          </p:nvPr>
        </p:nvSpPr>
        <p:spPr/>
        <p:txBody>
          <a:bodyPr/>
          <a:lstStyle/>
          <a:p>
            <a:r>
              <a:rPr lang="en-US" smtClean="0"/>
              <a:t>Tape Diagrams</a:t>
            </a:r>
            <a:endParaRPr lang="en-US" dirty="0" smtClean="0"/>
          </a:p>
        </p:txBody>
      </p:sp>
      <p:sp>
        <p:nvSpPr>
          <p:cNvPr id="11" name="Footer Placeholder 10"/>
          <p:cNvSpPr>
            <a:spLocks noGrp="1"/>
          </p:cNvSpPr>
          <p:nvPr>
            <p:ph type="ftr" sz="quarter" idx="12"/>
          </p:nvPr>
        </p:nvSpPr>
        <p:spPr/>
        <p:txBody>
          <a:bodyPr/>
          <a:lstStyle/>
          <a:p>
            <a:r>
              <a:rPr lang="en-US" smtClean="0"/>
              <a:t>www.CommonCore.org</a:t>
            </a:r>
            <a:endParaRPr lang="en-US" dirty="0" smtClean="0"/>
          </a:p>
        </p:txBody>
      </p:sp>
      <p:sp>
        <p:nvSpPr>
          <p:cNvPr id="12" name="Header Placeholder 11"/>
          <p:cNvSpPr>
            <a:spLocks noGrp="1"/>
          </p:cNvSpPr>
          <p:nvPr>
            <p:ph type="hdr" sz="quarter" idx="13"/>
          </p:nvPr>
        </p:nvSpPr>
        <p:spPr/>
        <p:txBody>
          <a:bodyPr/>
          <a:lstStyle/>
          <a:p>
            <a:r>
              <a:rPr lang="en-US" smtClean="0"/>
              <a:t>East Meadow School District</a:t>
            </a:r>
          </a:p>
          <a:p>
            <a:r>
              <a:rPr lang="en-US" smtClean="0"/>
              <a:t>October, 2013</a:t>
            </a:r>
            <a:endParaRPr lang="en-US" dirty="0"/>
          </a:p>
        </p:txBody>
      </p:sp>
    </p:spTree>
    <p:extLst>
      <p:ext uri="{BB962C8B-B14F-4D97-AF65-F5344CB8AC3E}">
        <p14:creationId xmlns:p14="http://schemas.microsoft.com/office/powerpoint/2010/main" val="139567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1175" y="717550"/>
            <a:ext cx="3752850" cy="2814638"/>
          </a:xfrm>
        </p:spPr>
      </p:sp>
      <p:sp>
        <p:nvSpPr>
          <p:cNvPr id="3" name="Notes Placeholder 2"/>
          <p:cNvSpPr>
            <a:spLocks noGrp="1"/>
          </p:cNvSpPr>
          <p:nvPr>
            <p:ph type="body" idx="1"/>
          </p:nvPr>
        </p:nvSpPr>
        <p:spPr/>
        <p:txBody>
          <a:bodyPr/>
          <a:lstStyle/>
          <a:p>
            <a:r>
              <a:rPr lang="en-US" dirty="0" smtClean="0"/>
              <a:t>Before we begin, consider</a:t>
            </a:r>
            <a:r>
              <a:rPr lang="en-US" baseline="0" dirty="0" smtClean="0"/>
              <a:t> that the use of tape diagrams goes hand in hand with word problems and that our delivery should promote perseverance in problem solving and develop independence in students’ ability to work through problems.  We want the process and the questioning to be naturally internalized by students.  </a:t>
            </a:r>
          </a:p>
          <a:p>
            <a:endParaRPr lang="en-US" baseline="0" dirty="0" smtClean="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10</a:t>
            </a:fld>
            <a:endParaRPr lang="en-US" dirty="0"/>
          </a:p>
        </p:txBody>
      </p:sp>
      <p:sp>
        <p:nvSpPr>
          <p:cNvPr id="10" name="Date Placeholder 9"/>
          <p:cNvSpPr>
            <a:spLocks noGrp="1"/>
          </p:cNvSpPr>
          <p:nvPr>
            <p:ph type="dt" idx="11"/>
          </p:nvPr>
        </p:nvSpPr>
        <p:spPr/>
        <p:txBody>
          <a:bodyPr/>
          <a:lstStyle/>
          <a:p>
            <a:r>
              <a:rPr lang="en-US" smtClean="0"/>
              <a:t>Tape Diagrams</a:t>
            </a:r>
            <a:endParaRPr lang="en-US" dirty="0" smtClean="0"/>
          </a:p>
        </p:txBody>
      </p:sp>
      <p:sp>
        <p:nvSpPr>
          <p:cNvPr id="11" name="Footer Placeholder 10"/>
          <p:cNvSpPr>
            <a:spLocks noGrp="1"/>
          </p:cNvSpPr>
          <p:nvPr>
            <p:ph type="ftr" sz="quarter" idx="12"/>
          </p:nvPr>
        </p:nvSpPr>
        <p:spPr/>
        <p:txBody>
          <a:bodyPr/>
          <a:lstStyle/>
          <a:p>
            <a:r>
              <a:rPr lang="en-US" smtClean="0"/>
              <a:t>www.CommonCore.org</a:t>
            </a:r>
            <a:endParaRPr lang="en-US" dirty="0" smtClean="0"/>
          </a:p>
        </p:txBody>
      </p:sp>
      <p:sp>
        <p:nvSpPr>
          <p:cNvPr id="12" name="Header Placeholder 11"/>
          <p:cNvSpPr>
            <a:spLocks noGrp="1"/>
          </p:cNvSpPr>
          <p:nvPr>
            <p:ph type="hdr" sz="quarter" idx="13"/>
          </p:nvPr>
        </p:nvSpPr>
        <p:spPr/>
        <p:txBody>
          <a:bodyPr/>
          <a:lstStyle/>
          <a:p>
            <a:r>
              <a:rPr lang="en-US" smtClean="0"/>
              <a:t>East Meadow School District</a:t>
            </a:r>
          </a:p>
          <a:p>
            <a:r>
              <a:rPr lang="en-US" smtClean="0"/>
              <a:t>October, 2013</a:t>
            </a:r>
            <a:endParaRPr lang="en-US" dirty="0"/>
          </a:p>
        </p:txBody>
      </p:sp>
    </p:spTree>
    <p:extLst>
      <p:ext uri="{BB962C8B-B14F-4D97-AF65-F5344CB8AC3E}">
        <p14:creationId xmlns:p14="http://schemas.microsoft.com/office/powerpoint/2010/main" val="4271052238"/>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-5(0) = 0</a:t>
            </a:r>
          </a:p>
          <a:p>
            <a:r>
              <a:rPr lang="en-US" baseline="0" dirty="0" smtClean="0"/>
              <a:t>-5(3 + -3) = 0 This still has to equal zero because 3 + -3 = 0</a:t>
            </a:r>
          </a:p>
          <a:p>
            <a:r>
              <a:rPr lang="en-US" baseline="0" dirty="0" smtClean="0"/>
              <a:t>The distributive property tells me that  -5(3) + -5(-3) has to equal zero.</a:t>
            </a:r>
          </a:p>
          <a:p>
            <a:r>
              <a:rPr lang="en-US" baseline="0" dirty="0" smtClean="0"/>
              <a:t>-5(3) + -5(-3) =0</a:t>
            </a:r>
          </a:p>
          <a:p>
            <a:r>
              <a:rPr lang="en-US" baseline="0" dirty="0" smtClean="0"/>
              <a:t>-15 + ? = 0 That unknown number must be positive fifteen in order to satisfy the equation. </a:t>
            </a:r>
          </a:p>
          <a:p>
            <a:endParaRPr lang="en-US" baseline="0" dirty="0" smtClean="0"/>
          </a:p>
          <a:p>
            <a:r>
              <a:rPr lang="en-US" baseline="0" dirty="0" smtClean="0"/>
              <a:t>Commutative property of multiplication, distributive, as well as any number times zero is zero.  </a:t>
            </a:r>
          </a:p>
          <a:p>
            <a:endParaRPr lang="en-US" baseline="0" dirty="0" smtClean="0"/>
          </a:p>
          <a:p>
            <a:r>
              <a:rPr lang="en-US" baseline="0" dirty="0" smtClean="0"/>
              <a:t>Show area model problem.  Caveat, </a:t>
            </a:r>
            <a:r>
              <a:rPr lang="en-US" baseline="0" dirty="0" smtClean="0">
                <a:solidFill>
                  <a:srgbClr val="E27548"/>
                </a:solidFill>
              </a:rPr>
              <a:t>area can’t be negative</a:t>
            </a:r>
            <a:r>
              <a:rPr lang="en-US" baseline="0" dirty="0" smtClean="0"/>
              <a:t>-it’s just a model.  </a:t>
            </a:r>
          </a:p>
          <a:p>
            <a:endParaRPr lang="en-US" baseline="0" dirty="0" smtClean="0"/>
          </a:p>
          <a:p>
            <a:r>
              <a:rPr lang="en-US" baseline="0" dirty="0" smtClean="0">
                <a:solidFill>
                  <a:srgbClr val="E27548"/>
                </a:solidFill>
              </a:rPr>
              <a:t>[Beau]:  Use the integer game to model this…Multiplying a positive</a:t>
            </a:r>
            <a:r>
              <a:rPr lang="en-US" dirty="0" smtClean="0">
                <a:solidFill>
                  <a:srgbClr val="E27548"/>
                </a:solidFill>
              </a:rPr>
              <a:t> number is repeat addition, and multiplying a negative number is repeat subtraction.  Consider the following card hands:</a:t>
            </a:r>
          </a:p>
          <a:p>
            <a:endParaRPr lang="en-US" baseline="0" dirty="0">
              <a:solidFill>
                <a:srgbClr val="E27548"/>
              </a:solidFill>
            </a:endParaRPr>
          </a:p>
          <a:p>
            <a:r>
              <a:rPr lang="en-US" dirty="0" smtClean="0">
                <a:solidFill>
                  <a:srgbClr val="E27548"/>
                </a:solidFill>
              </a:rPr>
              <a:t>Pick up (+) three                      card value	Effect on the total of card values in your hand</a:t>
            </a:r>
          </a:p>
          <a:p>
            <a:r>
              <a:rPr lang="en-US" baseline="0" dirty="0">
                <a:solidFill>
                  <a:srgbClr val="E27548"/>
                </a:solidFill>
              </a:rPr>
              <a:t> </a:t>
            </a:r>
            <a:r>
              <a:rPr lang="en-US" baseline="0" dirty="0" smtClean="0">
                <a:solidFill>
                  <a:srgbClr val="E27548"/>
                </a:solidFill>
              </a:rPr>
              <a:t>       3	</a:t>
            </a:r>
            <a:r>
              <a:rPr lang="en-US" dirty="0" smtClean="0">
                <a:solidFill>
                  <a:srgbClr val="E27548"/>
                </a:solidFill>
              </a:rPr>
              <a:t>    x 	5 	Increase of 15		3 x 5 = 15</a:t>
            </a:r>
          </a:p>
          <a:p>
            <a:r>
              <a:rPr lang="en-US" dirty="0">
                <a:solidFill>
                  <a:srgbClr val="E27548"/>
                </a:solidFill>
              </a:rPr>
              <a:t> </a:t>
            </a:r>
            <a:r>
              <a:rPr lang="en-US" dirty="0" smtClean="0">
                <a:solidFill>
                  <a:srgbClr val="E27548"/>
                </a:solidFill>
              </a:rPr>
              <a:t>       3 	    x                   (-5)	Decrease of 15	3 x (-5) = -15</a:t>
            </a:r>
          </a:p>
          <a:p>
            <a:r>
              <a:rPr lang="en-US" baseline="0" dirty="0" smtClean="0">
                <a:solidFill>
                  <a:srgbClr val="E27548"/>
                </a:solidFill>
              </a:rPr>
              <a:t>Lay</a:t>
            </a:r>
            <a:r>
              <a:rPr lang="en-US" dirty="0" smtClean="0">
                <a:solidFill>
                  <a:srgbClr val="E27548"/>
                </a:solidFill>
              </a:rPr>
              <a:t> Down (-) three                  card value</a:t>
            </a:r>
            <a:endParaRPr lang="en-US" dirty="0"/>
          </a:p>
          <a:p>
            <a:r>
              <a:rPr lang="en-US" dirty="0">
                <a:solidFill>
                  <a:srgbClr val="E27548"/>
                </a:solidFill>
              </a:rPr>
              <a:t> </a:t>
            </a:r>
            <a:r>
              <a:rPr lang="en-US" dirty="0" smtClean="0">
                <a:solidFill>
                  <a:srgbClr val="E27548"/>
                </a:solidFill>
              </a:rPr>
              <a:t>      -3                   x                     5	Decrease of 15	(-3)x 5 = -15</a:t>
            </a:r>
          </a:p>
          <a:p>
            <a:r>
              <a:rPr lang="en-US" dirty="0">
                <a:solidFill>
                  <a:srgbClr val="E27548"/>
                </a:solidFill>
              </a:rPr>
              <a:t>  </a:t>
            </a:r>
            <a:r>
              <a:rPr lang="en-US" dirty="0" smtClean="0">
                <a:solidFill>
                  <a:srgbClr val="E27548"/>
                </a:solidFill>
              </a:rPr>
              <a:t>     -3                   x                    (-5)	Increase of 15		(-3)x(-5)=15</a:t>
            </a:r>
            <a:endParaRPr lang="en-US" baseline="0" dirty="0" smtClean="0">
              <a:solidFill>
                <a:srgbClr val="E27548"/>
              </a:solidFill>
            </a:endParaRPr>
          </a:p>
        </p:txBody>
      </p:sp>
      <p:sp>
        <p:nvSpPr>
          <p:cNvPr id="4" name="Slide Number Placeholder 3"/>
          <p:cNvSpPr>
            <a:spLocks noGrp="1"/>
          </p:cNvSpPr>
          <p:nvPr>
            <p:ph type="sldNum" sz="quarter" idx="10"/>
          </p:nvPr>
        </p:nvSpPr>
        <p:spPr/>
        <p:txBody>
          <a:bodyPr/>
          <a:lstStyle/>
          <a:p>
            <a:fld id="{3EF9A488-CB88-4D38-94D1-E470376C4AFA}" type="slidenum">
              <a:rPr lang="en-US" smtClean="0"/>
              <a:t>101</a:t>
            </a:fld>
            <a:endParaRPr lang="en-US"/>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0604921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-5(0) = 0</a:t>
            </a:r>
          </a:p>
          <a:p>
            <a:r>
              <a:rPr lang="en-US" baseline="0" dirty="0" smtClean="0"/>
              <a:t>-5(3 + -3) = 0 This still has to equal zero because 3 + -3 = 0</a:t>
            </a:r>
          </a:p>
          <a:p>
            <a:r>
              <a:rPr lang="en-US" baseline="0" dirty="0" smtClean="0"/>
              <a:t>The distributive property tells me that  -5(3) + -5(-3) has to equal zero.</a:t>
            </a:r>
          </a:p>
          <a:p>
            <a:r>
              <a:rPr lang="en-US" baseline="0" dirty="0" smtClean="0"/>
              <a:t>-5(3) + -5(-3) =0</a:t>
            </a:r>
          </a:p>
          <a:p>
            <a:r>
              <a:rPr lang="en-US" baseline="0" dirty="0" smtClean="0"/>
              <a:t>-15 + ? = 0 That unknown number must be positive fifteen in order to satisfy the equation. </a:t>
            </a:r>
          </a:p>
          <a:p>
            <a:endParaRPr lang="en-US" baseline="0" dirty="0" smtClean="0"/>
          </a:p>
          <a:p>
            <a:r>
              <a:rPr lang="en-US" baseline="0" dirty="0" smtClean="0"/>
              <a:t>Commutative property of multiplication, distributive, as well as any number times zero is zero.  </a:t>
            </a:r>
          </a:p>
          <a:p>
            <a:endParaRPr lang="en-US" baseline="0" dirty="0" smtClean="0"/>
          </a:p>
          <a:p>
            <a:r>
              <a:rPr lang="en-US" baseline="0" dirty="0" smtClean="0"/>
              <a:t>Show area model problem.  Caveat, </a:t>
            </a:r>
            <a:r>
              <a:rPr lang="en-US" baseline="0" dirty="0" smtClean="0">
                <a:solidFill>
                  <a:srgbClr val="E27548"/>
                </a:solidFill>
              </a:rPr>
              <a:t>area can’t be negative</a:t>
            </a:r>
            <a:r>
              <a:rPr lang="en-US" baseline="0" dirty="0" smtClean="0"/>
              <a:t>-it’s just a model.  </a:t>
            </a:r>
          </a:p>
          <a:p>
            <a:endParaRPr lang="en-US" baseline="0" dirty="0" smtClean="0"/>
          </a:p>
          <a:p>
            <a:r>
              <a:rPr lang="en-US" baseline="0" dirty="0" smtClean="0">
                <a:solidFill>
                  <a:srgbClr val="E27548"/>
                </a:solidFill>
              </a:rPr>
              <a:t>[Beau]:  Use the integer game to model this…Multiplying a positive</a:t>
            </a:r>
            <a:r>
              <a:rPr lang="en-US" dirty="0" smtClean="0">
                <a:solidFill>
                  <a:srgbClr val="E27548"/>
                </a:solidFill>
              </a:rPr>
              <a:t> number is repeat addition, and multiplying a negative number is repeat subtraction.  Consider the following card hands:</a:t>
            </a:r>
          </a:p>
          <a:p>
            <a:endParaRPr lang="en-US" baseline="0" dirty="0">
              <a:solidFill>
                <a:srgbClr val="E27548"/>
              </a:solidFill>
            </a:endParaRPr>
          </a:p>
          <a:p>
            <a:r>
              <a:rPr lang="en-US" dirty="0" smtClean="0">
                <a:solidFill>
                  <a:srgbClr val="E27548"/>
                </a:solidFill>
              </a:rPr>
              <a:t>Pick up (+) three                      card value	Effect on the total of card values in your hand</a:t>
            </a:r>
          </a:p>
          <a:p>
            <a:r>
              <a:rPr lang="en-US" baseline="0" dirty="0">
                <a:solidFill>
                  <a:srgbClr val="E27548"/>
                </a:solidFill>
              </a:rPr>
              <a:t> </a:t>
            </a:r>
            <a:r>
              <a:rPr lang="en-US" baseline="0" dirty="0" smtClean="0">
                <a:solidFill>
                  <a:srgbClr val="E27548"/>
                </a:solidFill>
              </a:rPr>
              <a:t>       3	</a:t>
            </a:r>
            <a:r>
              <a:rPr lang="en-US" dirty="0" smtClean="0">
                <a:solidFill>
                  <a:srgbClr val="E27548"/>
                </a:solidFill>
              </a:rPr>
              <a:t>    x 	5 	Increase of 15		3 x 5 = 15</a:t>
            </a:r>
          </a:p>
          <a:p>
            <a:r>
              <a:rPr lang="en-US" dirty="0">
                <a:solidFill>
                  <a:srgbClr val="E27548"/>
                </a:solidFill>
              </a:rPr>
              <a:t> </a:t>
            </a:r>
            <a:r>
              <a:rPr lang="en-US" dirty="0" smtClean="0">
                <a:solidFill>
                  <a:srgbClr val="E27548"/>
                </a:solidFill>
              </a:rPr>
              <a:t>       3 	    x                   (-5)	Decrease of 15	3 x (-5) = -15</a:t>
            </a:r>
          </a:p>
          <a:p>
            <a:r>
              <a:rPr lang="en-US" baseline="0" dirty="0" smtClean="0">
                <a:solidFill>
                  <a:srgbClr val="E27548"/>
                </a:solidFill>
              </a:rPr>
              <a:t>Lay</a:t>
            </a:r>
            <a:r>
              <a:rPr lang="en-US" dirty="0" smtClean="0">
                <a:solidFill>
                  <a:srgbClr val="E27548"/>
                </a:solidFill>
              </a:rPr>
              <a:t> Down (-) three                  card value</a:t>
            </a:r>
            <a:endParaRPr lang="en-US" dirty="0"/>
          </a:p>
          <a:p>
            <a:r>
              <a:rPr lang="en-US" dirty="0">
                <a:solidFill>
                  <a:srgbClr val="E27548"/>
                </a:solidFill>
              </a:rPr>
              <a:t> </a:t>
            </a:r>
            <a:r>
              <a:rPr lang="en-US" dirty="0" smtClean="0">
                <a:solidFill>
                  <a:srgbClr val="E27548"/>
                </a:solidFill>
              </a:rPr>
              <a:t>      -3                   x                     5	Decrease of 15	(-3)x 5 = -15</a:t>
            </a:r>
          </a:p>
          <a:p>
            <a:r>
              <a:rPr lang="en-US" dirty="0">
                <a:solidFill>
                  <a:srgbClr val="E27548"/>
                </a:solidFill>
              </a:rPr>
              <a:t>  </a:t>
            </a:r>
            <a:r>
              <a:rPr lang="en-US" dirty="0" smtClean="0">
                <a:solidFill>
                  <a:srgbClr val="E27548"/>
                </a:solidFill>
              </a:rPr>
              <a:t>     -3                   x                    (-5)	Increase of 15		(-3)x(-5)=15</a:t>
            </a:r>
            <a:endParaRPr lang="en-US" baseline="0" dirty="0" smtClean="0">
              <a:solidFill>
                <a:srgbClr val="E27548"/>
              </a:solidFill>
            </a:endParaRPr>
          </a:p>
        </p:txBody>
      </p:sp>
      <p:sp>
        <p:nvSpPr>
          <p:cNvPr id="4" name="Slide Number Placeholder 3"/>
          <p:cNvSpPr>
            <a:spLocks noGrp="1"/>
          </p:cNvSpPr>
          <p:nvPr>
            <p:ph type="sldNum" sz="quarter" idx="10"/>
          </p:nvPr>
        </p:nvSpPr>
        <p:spPr/>
        <p:txBody>
          <a:bodyPr/>
          <a:lstStyle/>
          <a:p>
            <a:fld id="{3EF9A488-CB88-4D38-94D1-E470376C4AFA}" type="slidenum">
              <a:rPr lang="en-US" smtClean="0"/>
              <a:t>102</a:t>
            </a:fld>
            <a:endParaRPr lang="en-US"/>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0604921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Jill’s area model examples</a:t>
            </a:r>
          </a:p>
          <a:p>
            <a:endParaRPr lang="en-US" dirty="0"/>
          </a:p>
          <a:p>
            <a:r>
              <a:rPr lang="en-US" baseline="0" dirty="0" smtClean="0">
                <a:solidFill>
                  <a:srgbClr val="E27548"/>
                </a:solidFill>
              </a:rPr>
              <a:t>[Beau]: We make a point in module 3 lesson 4 of not using rectangular</a:t>
            </a:r>
            <a:r>
              <a:rPr lang="en-US" dirty="0" smtClean="0">
                <a:solidFill>
                  <a:srgbClr val="E27548"/>
                </a:solidFill>
              </a:rPr>
              <a:t> arrays for negative numbers because it makes no sense mathematically…should consider this if we choose to use area models to show negative integer products.</a:t>
            </a:r>
            <a:endParaRPr lang="en-US" baseline="0" dirty="0" smtClean="0">
              <a:solidFill>
                <a:srgbClr val="E27548"/>
              </a:solidFill>
            </a:endParaRP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103</a:t>
            </a:fld>
            <a:endParaRPr lang="en-US"/>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06049211"/>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7680" y="3840480"/>
            <a:ext cx="6583680" cy="5520690"/>
          </a:xfrm>
        </p:spPr>
        <p:txBody>
          <a:bodyPr/>
          <a:lstStyle/>
          <a:p>
            <a:pPr marL="483265" indent="-483265">
              <a:buFont typeface="Arial"/>
              <a:buChar char="•"/>
            </a:pPr>
            <a:r>
              <a:rPr lang="en-US" dirty="0" smtClean="0"/>
              <a:t>Ratios &amp; Proportional Relationships (70 min) 9:50-11:00  BREAK</a:t>
            </a:r>
          </a:p>
          <a:p>
            <a:pPr marL="483265" indent="-483265">
              <a:buFont typeface="Arial"/>
              <a:buChar char="•"/>
            </a:pPr>
            <a:r>
              <a:rPr lang="en-US" dirty="0" smtClean="0"/>
              <a:t>The Number System (40 min) 11:10-11:50</a:t>
            </a:r>
          </a:p>
          <a:p>
            <a:pPr marL="483265" indent="-483265">
              <a:buFont typeface="Arial"/>
              <a:buChar char="•"/>
            </a:pPr>
            <a:r>
              <a:rPr lang="en-US" dirty="0" smtClean="0"/>
              <a:t>Expressions and Equations (90 min)  11:15-12</a:t>
            </a:r>
            <a:r>
              <a:rPr lang="en-US" baseline="0" dirty="0" smtClean="0"/>
              <a:t> then LUNCH then 1-1:45</a:t>
            </a:r>
            <a:endParaRPr lang="en-US" dirty="0" smtClean="0"/>
          </a:p>
          <a:p>
            <a:pPr marL="483265" indent="-483265" defTabSz="948507">
              <a:buFont typeface="Arial"/>
              <a:buChar char="•"/>
              <a:defRPr/>
            </a:pPr>
            <a:r>
              <a:rPr lang="en-US" dirty="0" smtClean="0"/>
              <a:t>Geometry (90 min) 2:15-3:45</a:t>
            </a:r>
            <a:r>
              <a:rPr lang="en-US" baseline="0" dirty="0" smtClean="0"/>
              <a:t> then Q&amp;A</a:t>
            </a:r>
            <a:endParaRPr lang="en-US" dirty="0" smtClean="0"/>
          </a:p>
          <a:p>
            <a:pPr marL="483265" indent="-483265">
              <a:buFont typeface="Arial"/>
              <a:buChar char="•"/>
            </a:pPr>
            <a:r>
              <a:rPr lang="en-US" dirty="0" smtClean="0"/>
              <a:t>Linear Equations and Functions (20 min) 1:45-</a:t>
            </a:r>
            <a:r>
              <a:rPr lang="en-US" baseline="0" dirty="0" smtClean="0"/>
              <a:t>2:05 then BREAK</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pPr/>
              <a:t>104</a:t>
            </a:fld>
            <a:endParaRPr lang="en-US"/>
          </a:p>
        </p:txBody>
      </p:sp>
      <p:sp>
        <p:nvSpPr>
          <p:cNvPr id="5" name="Date Placeholder 4"/>
          <p:cNvSpPr>
            <a:spLocks noGrp="1"/>
          </p:cNvSpPr>
          <p:nvPr>
            <p:ph type="dt" idx="11"/>
          </p:nvPr>
        </p:nvSpPr>
        <p:spPr/>
        <p:txBody>
          <a:bodyPr/>
          <a:lstStyle/>
          <a:p>
            <a:r>
              <a:rPr lang="en-US" smtClean="0"/>
              <a:t>A Story of Units                                               Major Work of the Grade Band 3-5</a:t>
            </a:r>
            <a:endParaRPr lang="en-US" dirty="0"/>
          </a:p>
        </p:txBody>
      </p:sp>
      <p:sp>
        <p:nvSpPr>
          <p:cNvPr id="6" name="Notes Placeholder 1"/>
          <p:cNvSpPr txBox="1">
            <a:spLocks/>
          </p:cNvSpPr>
          <p:nvPr/>
        </p:nvSpPr>
        <p:spPr>
          <a:xfrm>
            <a:off x="4572792" y="768096"/>
            <a:ext cx="2837411" cy="2880360"/>
          </a:xfrm>
          <a:prstGeom prst="rect">
            <a:avLst/>
          </a:prstGeom>
        </p:spPr>
        <p:txBody>
          <a:bodyPr vert="horz" lIns="96653" tIns="48327" rIns="96653" bIns="4832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a:t>
            </a:r>
            <a:r>
              <a:rPr lang="en-US" baseline="0" dirty="0" smtClean="0"/>
              <a:t>2 minutes </a:t>
            </a:r>
          </a:p>
          <a:p>
            <a:endParaRPr lang="en-US" dirty="0" smtClean="0"/>
          </a:p>
          <a:p>
            <a:r>
              <a:rPr lang="en-US" dirty="0" smtClean="0"/>
              <a:t>MATERIALS NEEDED:</a:t>
            </a:r>
          </a:p>
          <a:p>
            <a:pPr marL="484943" lvl="1" indent="-302040">
              <a:buFont typeface="Arial" pitchFamily="34" charset="0"/>
              <a:buChar char="•"/>
            </a:pPr>
            <a:r>
              <a:rPr lang="en-US" dirty="0" smtClean="0"/>
              <a:t>x</a:t>
            </a:r>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1166187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105</a:t>
            </a:fld>
            <a:endParaRPr lang="en-US"/>
          </a:p>
        </p:txBody>
      </p:sp>
      <p:sp>
        <p:nvSpPr>
          <p:cNvPr id="5" name="Date Placeholder 4"/>
          <p:cNvSpPr>
            <a:spLocks noGrp="1"/>
          </p:cNvSpPr>
          <p:nvPr>
            <p:ph type="dt" idx="11"/>
          </p:nvPr>
        </p:nvSpPr>
        <p:spPr/>
        <p:txBody>
          <a:bodyPr/>
          <a:lstStyle/>
          <a:p>
            <a:r>
              <a:rPr lang="en-US" i="1" smtClean="0"/>
              <a:t>A Story of Units</a:t>
            </a:r>
            <a:r>
              <a:rPr lang="en-US" smtClean="0"/>
              <a:t> </a:t>
            </a:r>
          </a:p>
          <a:p>
            <a:r>
              <a:rPr lang="en-US" smtClean="0"/>
              <a:t>Curriculum Overview</a:t>
            </a:r>
            <a:endParaRPr lang="en-US" dirty="0"/>
          </a:p>
        </p:txBody>
      </p:sp>
    </p:spTree>
    <p:extLst>
      <p:ext uri="{BB962C8B-B14F-4D97-AF65-F5344CB8AC3E}">
        <p14:creationId xmlns:p14="http://schemas.microsoft.com/office/powerpoint/2010/main" val="272330742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smtClean="0"/>
              <a:t>Header</a:t>
            </a:r>
            <a:endParaRPr lang="en-US" dirty="0"/>
          </a:p>
        </p:txBody>
      </p:sp>
      <p:sp>
        <p:nvSpPr>
          <p:cNvPr id="5" name="Date Placeholder 4"/>
          <p:cNvSpPr>
            <a:spLocks noGrp="1"/>
          </p:cNvSpPr>
          <p:nvPr>
            <p:ph type="dt" idx="11"/>
          </p:nvPr>
        </p:nvSpPr>
        <p:spPr/>
        <p:txBody>
          <a:bodyPr/>
          <a:lstStyle/>
          <a:p>
            <a:pPr>
              <a:defRPr/>
            </a:pPr>
            <a:r>
              <a:rPr lang="en-US" smtClean="0"/>
              <a:t>July 2013 </a:t>
            </a:r>
          </a:p>
          <a:p>
            <a:pPr>
              <a:defRPr/>
            </a:pPr>
            <a:r>
              <a:rPr lang="en-US" smtClean="0"/>
              <a:t>Network Team Institute</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106</a:t>
            </a:fld>
            <a:endParaRPr lang="en-US" dirty="0"/>
          </a:p>
        </p:txBody>
      </p:sp>
      <p:sp>
        <p:nvSpPr>
          <p:cNvPr id="7" name="Notes Placeholder 1"/>
          <p:cNvSpPr txBox="1">
            <a:spLocks/>
          </p:cNvSpPr>
          <p:nvPr/>
        </p:nvSpPr>
        <p:spPr>
          <a:xfrm>
            <a:off x="4431239" y="750125"/>
            <a:ext cx="2749578" cy="2812965"/>
          </a:xfrm>
          <a:prstGeom prst="rect">
            <a:avLst/>
          </a:prstGeom>
        </p:spPr>
        <p:txBody>
          <a:bodyPr vert="horz" lIns="94073" tIns="47035" rIns="94073" bIns="47035"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15 minutes(118)</a:t>
            </a:r>
          </a:p>
          <a:p>
            <a:endParaRPr lang="en-US" sz="1900" dirty="0"/>
          </a:p>
          <a:p>
            <a:r>
              <a:rPr lang="en-US" sz="1900" dirty="0"/>
              <a:t>MATERIALS NEEDED:</a:t>
            </a:r>
          </a:p>
        </p:txBody>
      </p:sp>
    </p:spTree>
    <p:extLst>
      <p:ext uri="{BB962C8B-B14F-4D97-AF65-F5344CB8AC3E}">
        <p14:creationId xmlns:p14="http://schemas.microsoft.com/office/powerpoint/2010/main" val="158178345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r>
              <a:rPr lang="en-US" dirty="0" smtClean="0"/>
              <a:t>We do not say that a variable varies.</a:t>
            </a:r>
          </a:p>
          <a:p>
            <a:endParaRPr lang="en-US" dirty="0"/>
          </a:p>
        </p:txBody>
      </p:sp>
      <p:sp>
        <p:nvSpPr>
          <p:cNvPr id="4" name="Header Placeholder 3"/>
          <p:cNvSpPr>
            <a:spLocks noGrp="1"/>
          </p:cNvSpPr>
          <p:nvPr>
            <p:ph type="hdr" sz="quarter" idx="10"/>
          </p:nvPr>
        </p:nvSpPr>
        <p:spPr/>
        <p:txBody>
          <a:bodyPr/>
          <a:lstStyle/>
          <a:p>
            <a:pPr>
              <a:defRPr/>
            </a:pPr>
            <a:r>
              <a:rPr lang="en-US" smtClean="0"/>
              <a:t>Header</a:t>
            </a:r>
            <a:endParaRPr lang="en-US" dirty="0"/>
          </a:p>
        </p:txBody>
      </p:sp>
      <p:sp>
        <p:nvSpPr>
          <p:cNvPr id="5" name="Date Placeholder 4"/>
          <p:cNvSpPr>
            <a:spLocks noGrp="1"/>
          </p:cNvSpPr>
          <p:nvPr>
            <p:ph type="dt" idx="11"/>
          </p:nvPr>
        </p:nvSpPr>
        <p:spPr/>
        <p:txBody>
          <a:bodyPr/>
          <a:lstStyle/>
          <a:p>
            <a:pPr>
              <a:defRPr/>
            </a:pPr>
            <a:r>
              <a:rPr lang="en-US" smtClean="0"/>
              <a:t>July 2013 </a:t>
            </a:r>
          </a:p>
          <a:p>
            <a:pPr>
              <a:defRPr/>
            </a:pPr>
            <a:r>
              <a:rPr lang="en-US" smtClean="0"/>
              <a:t>Network Team Institute</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107</a:t>
            </a:fld>
            <a:endParaRPr lang="en-US" dirty="0"/>
          </a:p>
        </p:txBody>
      </p:sp>
      <p:sp>
        <p:nvSpPr>
          <p:cNvPr id="7" name="Notes Placeholder 1"/>
          <p:cNvSpPr txBox="1">
            <a:spLocks/>
          </p:cNvSpPr>
          <p:nvPr/>
        </p:nvSpPr>
        <p:spPr>
          <a:xfrm>
            <a:off x="4431239" y="750125"/>
            <a:ext cx="2749578" cy="2812965"/>
          </a:xfrm>
          <a:prstGeom prst="rect">
            <a:avLst/>
          </a:prstGeom>
        </p:spPr>
        <p:txBody>
          <a:bodyPr vert="horz" lIns="94073" tIns="47035" rIns="94073" bIns="47035"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15 minutes(118)</a:t>
            </a:r>
          </a:p>
          <a:p>
            <a:endParaRPr lang="en-US" sz="1900" dirty="0"/>
          </a:p>
          <a:p>
            <a:r>
              <a:rPr lang="en-US" sz="1900" dirty="0"/>
              <a:t>MATERIALS NEEDED:</a:t>
            </a:r>
          </a:p>
        </p:txBody>
      </p:sp>
    </p:spTree>
    <p:extLst>
      <p:ext uri="{BB962C8B-B14F-4D97-AF65-F5344CB8AC3E}">
        <p14:creationId xmlns:p14="http://schemas.microsoft.com/office/powerpoint/2010/main" val="1581783451"/>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r>
              <a:rPr lang="en-US" dirty="0" smtClean="0"/>
              <a:t>Trigonometry</a:t>
            </a:r>
            <a:r>
              <a:rPr lang="en-US" baseline="0" dirty="0" smtClean="0"/>
              <a:t> (originally called </a:t>
            </a:r>
            <a:r>
              <a:rPr lang="en-US" baseline="0" dirty="0" err="1" smtClean="0"/>
              <a:t>circleometry</a:t>
            </a:r>
            <a:r>
              <a:rPr lang="en-US" baseline="0" dirty="0" smtClean="0"/>
              <a:t>) – curiosity about the positioning of the stars</a:t>
            </a:r>
            <a:endParaRPr lang="en-US" dirty="0"/>
          </a:p>
        </p:txBody>
      </p:sp>
      <p:sp>
        <p:nvSpPr>
          <p:cNvPr id="4" name="Header Placeholder 3"/>
          <p:cNvSpPr>
            <a:spLocks noGrp="1"/>
          </p:cNvSpPr>
          <p:nvPr>
            <p:ph type="hdr" sz="quarter" idx="10"/>
          </p:nvPr>
        </p:nvSpPr>
        <p:spPr/>
        <p:txBody>
          <a:bodyPr/>
          <a:lstStyle/>
          <a:p>
            <a:pPr>
              <a:defRPr/>
            </a:pPr>
            <a:r>
              <a:rPr lang="en-US" smtClean="0"/>
              <a:t>Header</a:t>
            </a:r>
            <a:endParaRPr lang="en-US" dirty="0"/>
          </a:p>
        </p:txBody>
      </p:sp>
      <p:sp>
        <p:nvSpPr>
          <p:cNvPr id="5" name="Date Placeholder 4"/>
          <p:cNvSpPr>
            <a:spLocks noGrp="1"/>
          </p:cNvSpPr>
          <p:nvPr>
            <p:ph type="dt" idx="11"/>
          </p:nvPr>
        </p:nvSpPr>
        <p:spPr/>
        <p:txBody>
          <a:bodyPr/>
          <a:lstStyle/>
          <a:p>
            <a:pPr>
              <a:defRPr/>
            </a:pPr>
            <a:r>
              <a:rPr lang="en-US" smtClean="0"/>
              <a:t>July 2013 </a:t>
            </a:r>
          </a:p>
          <a:p>
            <a:pPr>
              <a:defRPr/>
            </a:pPr>
            <a:r>
              <a:rPr lang="en-US" smtClean="0"/>
              <a:t>Network Team Institute</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108</a:t>
            </a:fld>
            <a:endParaRPr lang="en-US" dirty="0"/>
          </a:p>
        </p:txBody>
      </p:sp>
      <p:sp>
        <p:nvSpPr>
          <p:cNvPr id="7" name="Notes Placeholder 1"/>
          <p:cNvSpPr txBox="1">
            <a:spLocks/>
          </p:cNvSpPr>
          <p:nvPr/>
        </p:nvSpPr>
        <p:spPr>
          <a:xfrm>
            <a:off x="4431239" y="750125"/>
            <a:ext cx="2749578" cy="2812965"/>
          </a:xfrm>
          <a:prstGeom prst="rect">
            <a:avLst/>
          </a:prstGeom>
        </p:spPr>
        <p:txBody>
          <a:bodyPr vert="horz" lIns="94073" tIns="47035" rIns="94073" bIns="47035"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15 minutes(118)</a:t>
            </a:r>
          </a:p>
          <a:p>
            <a:endParaRPr lang="en-US" sz="1900" dirty="0"/>
          </a:p>
          <a:p>
            <a:r>
              <a:rPr lang="en-US" sz="1900" dirty="0"/>
              <a:t>MATERIALS NEEDED:</a:t>
            </a:r>
          </a:p>
        </p:txBody>
      </p:sp>
    </p:spTree>
    <p:extLst>
      <p:ext uri="{BB962C8B-B14F-4D97-AF65-F5344CB8AC3E}">
        <p14:creationId xmlns:p14="http://schemas.microsoft.com/office/powerpoint/2010/main" val="158178345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endParaRPr lang="en-US" dirty="0">
              <a:solidFill>
                <a:srgbClr val="E27548"/>
              </a:solidFill>
            </a:endParaRPr>
          </a:p>
        </p:txBody>
      </p:sp>
      <p:sp>
        <p:nvSpPr>
          <p:cNvPr id="4" name="Header Placeholder 3"/>
          <p:cNvSpPr>
            <a:spLocks noGrp="1"/>
          </p:cNvSpPr>
          <p:nvPr>
            <p:ph type="hdr" sz="quarter" idx="10"/>
          </p:nvPr>
        </p:nvSpPr>
        <p:spPr/>
        <p:txBody>
          <a:bodyPr/>
          <a:lstStyle/>
          <a:p>
            <a:pPr>
              <a:defRPr/>
            </a:pPr>
            <a:r>
              <a:rPr lang="en-US" smtClean="0"/>
              <a:t>Header</a:t>
            </a:r>
            <a:endParaRPr lang="en-US" dirty="0"/>
          </a:p>
        </p:txBody>
      </p:sp>
      <p:sp>
        <p:nvSpPr>
          <p:cNvPr id="5" name="Date Placeholder 4"/>
          <p:cNvSpPr>
            <a:spLocks noGrp="1"/>
          </p:cNvSpPr>
          <p:nvPr>
            <p:ph type="dt" idx="11"/>
          </p:nvPr>
        </p:nvSpPr>
        <p:spPr/>
        <p:txBody>
          <a:bodyPr/>
          <a:lstStyle/>
          <a:p>
            <a:pPr>
              <a:defRPr/>
            </a:pPr>
            <a:r>
              <a:rPr lang="en-US" smtClean="0"/>
              <a:t>July 2013 </a:t>
            </a:r>
          </a:p>
          <a:p>
            <a:pPr>
              <a:defRPr/>
            </a:pPr>
            <a:r>
              <a:rPr lang="en-US" smtClean="0"/>
              <a:t>Network Team Institute</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109</a:t>
            </a:fld>
            <a:endParaRPr lang="en-US" dirty="0"/>
          </a:p>
        </p:txBody>
      </p:sp>
      <p:sp>
        <p:nvSpPr>
          <p:cNvPr id="7" name="Notes Placeholder 1"/>
          <p:cNvSpPr txBox="1">
            <a:spLocks/>
          </p:cNvSpPr>
          <p:nvPr/>
        </p:nvSpPr>
        <p:spPr>
          <a:xfrm>
            <a:off x="4431239" y="750125"/>
            <a:ext cx="2749578" cy="2812965"/>
          </a:xfrm>
          <a:prstGeom prst="rect">
            <a:avLst/>
          </a:prstGeom>
        </p:spPr>
        <p:txBody>
          <a:bodyPr vert="horz" lIns="94073" tIns="47035" rIns="94073" bIns="47035"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15 minutes(118)</a:t>
            </a:r>
          </a:p>
          <a:p>
            <a:endParaRPr lang="en-US" sz="1900" dirty="0"/>
          </a:p>
          <a:p>
            <a:r>
              <a:rPr lang="en-US" sz="1900" dirty="0"/>
              <a:t>MATERIALS NEEDED:</a:t>
            </a:r>
          </a:p>
        </p:txBody>
      </p:sp>
    </p:spTree>
    <p:extLst>
      <p:ext uri="{BB962C8B-B14F-4D97-AF65-F5344CB8AC3E}">
        <p14:creationId xmlns:p14="http://schemas.microsoft.com/office/powerpoint/2010/main" val="1581783451"/>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r>
              <a:rPr lang="en-US" i="0" dirty="0" smtClean="0"/>
              <a:t>Students</a:t>
            </a:r>
            <a:r>
              <a:rPr lang="en-US" i="0" baseline="0" dirty="0" smtClean="0"/>
              <a:t> recall from early grades that, a number sentence is a statement of equality between two numerical expressions.  One can say with certainty that a number sentence is either true or false.  </a:t>
            </a:r>
          </a:p>
          <a:p>
            <a:endParaRPr lang="en-US" i="0" baseline="0" dirty="0" smtClean="0"/>
          </a:p>
          <a:p>
            <a:pPr defTabSz="470362" eaLnBrk="0" fontAlgn="base" hangingPunct="0">
              <a:spcBef>
                <a:spcPct val="30000"/>
              </a:spcBef>
              <a:spcAft>
                <a:spcPct val="0"/>
              </a:spcAft>
              <a:defRPr/>
            </a:pPr>
            <a:endParaRPr lang="en-US" dirty="0"/>
          </a:p>
          <a:p>
            <a:endParaRPr lang="en-US" i="0" dirty="0"/>
          </a:p>
        </p:txBody>
      </p:sp>
      <p:sp>
        <p:nvSpPr>
          <p:cNvPr id="4" name="Header Placeholder 3"/>
          <p:cNvSpPr>
            <a:spLocks noGrp="1"/>
          </p:cNvSpPr>
          <p:nvPr>
            <p:ph type="hdr" sz="quarter" idx="10"/>
          </p:nvPr>
        </p:nvSpPr>
        <p:spPr/>
        <p:txBody>
          <a:bodyPr/>
          <a:lstStyle/>
          <a:p>
            <a:pPr>
              <a:defRPr/>
            </a:pPr>
            <a:r>
              <a:rPr lang="en-US" smtClean="0"/>
              <a:t>Header</a:t>
            </a:r>
            <a:endParaRPr lang="en-US" dirty="0"/>
          </a:p>
        </p:txBody>
      </p:sp>
      <p:sp>
        <p:nvSpPr>
          <p:cNvPr id="5" name="Date Placeholder 4"/>
          <p:cNvSpPr>
            <a:spLocks noGrp="1"/>
          </p:cNvSpPr>
          <p:nvPr>
            <p:ph type="dt" idx="11"/>
          </p:nvPr>
        </p:nvSpPr>
        <p:spPr/>
        <p:txBody>
          <a:bodyPr/>
          <a:lstStyle/>
          <a:p>
            <a:pPr>
              <a:defRPr/>
            </a:pPr>
            <a:r>
              <a:rPr lang="en-US" smtClean="0"/>
              <a:t>July 2013 </a:t>
            </a:r>
          </a:p>
          <a:p>
            <a:pPr>
              <a:defRPr/>
            </a:pPr>
            <a:r>
              <a:rPr lang="en-US" smtClean="0"/>
              <a:t>Network Team Institute</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110</a:t>
            </a:fld>
            <a:endParaRPr lang="en-US" dirty="0"/>
          </a:p>
        </p:txBody>
      </p:sp>
      <p:sp>
        <p:nvSpPr>
          <p:cNvPr id="7" name="Notes Placeholder 1"/>
          <p:cNvSpPr txBox="1">
            <a:spLocks/>
          </p:cNvSpPr>
          <p:nvPr/>
        </p:nvSpPr>
        <p:spPr>
          <a:xfrm>
            <a:off x="4431239" y="750125"/>
            <a:ext cx="2749578" cy="2812965"/>
          </a:xfrm>
          <a:prstGeom prst="rect">
            <a:avLst/>
          </a:prstGeom>
        </p:spPr>
        <p:txBody>
          <a:bodyPr vert="horz" lIns="94073" tIns="47035" rIns="94073" bIns="47035"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5 minutes(160)</a:t>
            </a:r>
          </a:p>
          <a:p>
            <a:endParaRPr lang="en-US" sz="1900" dirty="0"/>
          </a:p>
          <a:p>
            <a:r>
              <a:rPr lang="en-US" sz="1900" dirty="0"/>
              <a:t>MATERIALS NEEDED:</a:t>
            </a:r>
          </a:p>
          <a:p>
            <a:pPr marL="471994" lvl="1" indent="-293975">
              <a:buFont typeface="Arial" pitchFamily="34" charset="0"/>
              <a:buChar char="•"/>
            </a:pPr>
            <a:r>
              <a:rPr lang="en-US" sz="1100" dirty="0"/>
              <a:t>1 copy for facilitator of lesson 4 pp. xx to xx.</a:t>
            </a:r>
          </a:p>
        </p:txBody>
      </p:sp>
    </p:spTree>
    <p:extLst>
      <p:ext uri="{BB962C8B-B14F-4D97-AF65-F5344CB8AC3E}">
        <p14:creationId xmlns:p14="http://schemas.microsoft.com/office/powerpoint/2010/main" val="2910440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1175" y="717550"/>
            <a:ext cx="3752850" cy="2814638"/>
          </a:xfrm>
        </p:spPr>
      </p:sp>
      <p:sp>
        <p:nvSpPr>
          <p:cNvPr id="3" name="Notes Placeholder 2"/>
          <p:cNvSpPr>
            <a:spLocks noGrp="1"/>
          </p:cNvSpPr>
          <p:nvPr>
            <p:ph type="body" idx="1"/>
          </p:nvPr>
        </p:nvSpPr>
        <p:spPr/>
        <p:txBody>
          <a:bodyPr/>
          <a:lstStyle/>
          <a:p>
            <a:r>
              <a:rPr lang="en-US" dirty="0" smtClean="0"/>
              <a:t>In the</a:t>
            </a:r>
            <a:r>
              <a:rPr lang="en-US" baseline="0" dirty="0" smtClean="0"/>
              <a:t> very early grades, we count out objects, and do comparisons of quantities (e.g., Who has more? Who has fewer? How many more?  How many fewer?).  It is important that students see groups of objects in many arrangements and learn to instantly recognize quantities up to 5 or 6.  But it is equally important that we begin modeling for students the laying out of objects in an organized fashion that previews bar modeling, in both the end-to-end fashion and the comparison fashion.  This is especially appropriate when working with word problems of addition and subtraction.   </a:t>
            </a:r>
          </a:p>
          <a:p>
            <a:endParaRPr lang="en-US" baseline="0" dirty="0" smtClean="0"/>
          </a:p>
          <a:p>
            <a:r>
              <a:rPr lang="en-US" baseline="0" dirty="0" smtClean="0"/>
              <a:t>As the teacher, model a comparison of two quantities in the manor that makes the comparison easiest to see.  It is not recommended to become overly structured in forcing students to model it a certain way every time.  The suggestion, ”This time can you lay yours out like I have mine</a:t>
            </a:r>
            <a:r>
              <a:rPr lang="en-US" dirty="0" smtClean="0"/>
              <a:t>”</a:t>
            </a:r>
            <a:r>
              <a:rPr lang="en-US" baseline="0" dirty="0" smtClean="0"/>
              <a:t> will serve to build this habit </a:t>
            </a:r>
            <a:r>
              <a:rPr lang="en-US" dirty="0"/>
              <a:t>of setting up items in rows to support counting, comparison, and the model of using rectangular bars</a:t>
            </a:r>
            <a:r>
              <a:rPr lang="en-US" baseline="0" dirty="0" smtClean="0"/>
              <a:t>.</a:t>
            </a:r>
          </a:p>
          <a:p>
            <a:endParaRPr lang="en-US" baseline="0" dirty="0" smtClean="0"/>
          </a:p>
          <a:p>
            <a:r>
              <a:rPr lang="en-US" dirty="0" smtClean="0"/>
              <a:t>A benefit of using rectangular bars without the markings of individual items is that students can now model non-discrete quantities – like measurements of distance or weight – as well as being able to represent unknown quantities.  </a:t>
            </a:r>
          </a:p>
          <a:p>
            <a:endParaRPr lang="en-US" dirty="0" smtClean="0"/>
          </a:p>
          <a:p>
            <a:r>
              <a:rPr lang="en-US" dirty="0" smtClean="0"/>
              <a:t>In these examples, the number of items that each bar represents is known.  As students begin using bars without the individual markings, they initially are restricted to using bars that represent known quantities.  Then the next jump in complexity is in moving from a problem where both bar segments represent known quantities and the unknown is the total or the difference, to a problem where the total or difference is known and the bar is representing an unknown.  </a:t>
            </a:r>
          </a:p>
          <a:p>
            <a:endParaRPr lang="en-US"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11</a:t>
            </a:fld>
            <a:endParaRPr lang="en-US" dirty="0"/>
          </a:p>
        </p:txBody>
      </p:sp>
      <p:sp>
        <p:nvSpPr>
          <p:cNvPr id="10" name="Date Placeholder 9"/>
          <p:cNvSpPr>
            <a:spLocks noGrp="1"/>
          </p:cNvSpPr>
          <p:nvPr>
            <p:ph type="dt" idx="11"/>
          </p:nvPr>
        </p:nvSpPr>
        <p:spPr/>
        <p:txBody>
          <a:bodyPr/>
          <a:lstStyle/>
          <a:p>
            <a:r>
              <a:rPr lang="en-US" smtClean="0"/>
              <a:t>Tape Diagrams</a:t>
            </a:r>
            <a:endParaRPr lang="en-US" dirty="0" smtClean="0"/>
          </a:p>
        </p:txBody>
      </p:sp>
      <p:sp>
        <p:nvSpPr>
          <p:cNvPr id="11" name="Footer Placeholder 10"/>
          <p:cNvSpPr>
            <a:spLocks noGrp="1"/>
          </p:cNvSpPr>
          <p:nvPr>
            <p:ph type="ftr" sz="quarter" idx="12"/>
          </p:nvPr>
        </p:nvSpPr>
        <p:spPr/>
        <p:txBody>
          <a:bodyPr/>
          <a:lstStyle/>
          <a:p>
            <a:r>
              <a:rPr lang="en-US" smtClean="0"/>
              <a:t>www.CommonCore.org</a:t>
            </a:r>
            <a:endParaRPr lang="en-US" dirty="0" smtClean="0"/>
          </a:p>
        </p:txBody>
      </p:sp>
      <p:sp>
        <p:nvSpPr>
          <p:cNvPr id="12" name="Header Placeholder 11"/>
          <p:cNvSpPr>
            <a:spLocks noGrp="1"/>
          </p:cNvSpPr>
          <p:nvPr>
            <p:ph type="hdr" sz="quarter" idx="13"/>
          </p:nvPr>
        </p:nvSpPr>
        <p:spPr/>
        <p:txBody>
          <a:bodyPr/>
          <a:lstStyle/>
          <a:p>
            <a:r>
              <a:rPr lang="en-US" smtClean="0"/>
              <a:t>East Meadow School District</a:t>
            </a:r>
          </a:p>
          <a:p>
            <a:r>
              <a:rPr lang="en-US" smtClean="0"/>
              <a:t>October, 2013</a:t>
            </a:r>
            <a:endParaRPr lang="en-US" dirty="0"/>
          </a:p>
        </p:txBody>
      </p:sp>
    </p:spTree>
    <p:extLst>
      <p:ext uri="{BB962C8B-B14F-4D97-AF65-F5344CB8AC3E}">
        <p14:creationId xmlns:p14="http://schemas.microsoft.com/office/powerpoint/2010/main" val="402723456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defTabSz="470362" eaLnBrk="0" fontAlgn="base" hangingPunct="0">
              <a:spcBef>
                <a:spcPct val="30000"/>
              </a:spcBef>
              <a:spcAft>
                <a:spcPct val="0"/>
              </a:spcAft>
              <a:defRPr/>
            </a:pPr>
            <a:r>
              <a:rPr lang="en-US" i="0" dirty="0" smtClean="0">
                <a:solidFill>
                  <a:srgbClr val="E27548"/>
                </a:solidFill>
              </a:rPr>
              <a:t>It is grade 8 when students examine all the possible solutions to algebraic</a:t>
            </a:r>
            <a:r>
              <a:rPr lang="en-US" i="0" baseline="0" dirty="0" smtClean="0">
                <a:solidFill>
                  <a:srgbClr val="E27548"/>
                </a:solidFill>
              </a:rPr>
              <a:t> equations.  </a:t>
            </a:r>
            <a:endParaRPr lang="en-US" i="0" dirty="0">
              <a:solidFill>
                <a:srgbClr val="E27548"/>
              </a:solidFill>
            </a:endParaRPr>
          </a:p>
        </p:txBody>
      </p:sp>
      <p:sp>
        <p:nvSpPr>
          <p:cNvPr id="4" name="Header Placeholder 3"/>
          <p:cNvSpPr>
            <a:spLocks noGrp="1"/>
          </p:cNvSpPr>
          <p:nvPr>
            <p:ph type="hdr" sz="quarter" idx="10"/>
          </p:nvPr>
        </p:nvSpPr>
        <p:spPr/>
        <p:txBody>
          <a:bodyPr/>
          <a:lstStyle/>
          <a:p>
            <a:pPr>
              <a:defRPr/>
            </a:pPr>
            <a:r>
              <a:rPr lang="en-US" smtClean="0"/>
              <a:t>Header</a:t>
            </a:r>
            <a:endParaRPr lang="en-US" dirty="0"/>
          </a:p>
        </p:txBody>
      </p:sp>
      <p:sp>
        <p:nvSpPr>
          <p:cNvPr id="5" name="Date Placeholder 4"/>
          <p:cNvSpPr>
            <a:spLocks noGrp="1"/>
          </p:cNvSpPr>
          <p:nvPr>
            <p:ph type="dt" idx="11"/>
          </p:nvPr>
        </p:nvSpPr>
        <p:spPr/>
        <p:txBody>
          <a:bodyPr/>
          <a:lstStyle/>
          <a:p>
            <a:pPr>
              <a:defRPr/>
            </a:pPr>
            <a:r>
              <a:rPr lang="en-US" smtClean="0"/>
              <a:t>July 2013 </a:t>
            </a:r>
          </a:p>
          <a:p>
            <a:pPr>
              <a:defRPr/>
            </a:pPr>
            <a:r>
              <a:rPr lang="en-US" smtClean="0"/>
              <a:t>Network Team Institute</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111</a:t>
            </a:fld>
            <a:endParaRPr lang="en-US" dirty="0"/>
          </a:p>
        </p:txBody>
      </p:sp>
      <p:sp>
        <p:nvSpPr>
          <p:cNvPr id="7" name="Notes Placeholder 1"/>
          <p:cNvSpPr txBox="1">
            <a:spLocks/>
          </p:cNvSpPr>
          <p:nvPr/>
        </p:nvSpPr>
        <p:spPr>
          <a:xfrm>
            <a:off x="4431239" y="750125"/>
            <a:ext cx="2749578" cy="2812965"/>
          </a:xfrm>
          <a:prstGeom prst="rect">
            <a:avLst/>
          </a:prstGeom>
        </p:spPr>
        <p:txBody>
          <a:bodyPr vert="horz" lIns="94073" tIns="47035" rIns="94073" bIns="47035"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5 minutes(160)</a:t>
            </a:r>
          </a:p>
          <a:p>
            <a:endParaRPr lang="en-US" sz="1900" dirty="0"/>
          </a:p>
          <a:p>
            <a:r>
              <a:rPr lang="en-US" sz="1900" dirty="0"/>
              <a:t>MATERIALS NEEDED:</a:t>
            </a:r>
          </a:p>
          <a:p>
            <a:pPr marL="471994" lvl="1" indent="-293975">
              <a:buFont typeface="Arial" pitchFamily="34" charset="0"/>
              <a:buChar char="•"/>
            </a:pPr>
            <a:r>
              <a:rPr lang="en-US" sz="1100" dirty="0"/>
              <a:t>1 copy for facilitator of lesson 4 pp. xx to xx.</a:t>
            </a:r>
          </a:p>
        </p:txBody>
      </p:sp>
    </p:spTree>
    <p:extLst>
      <p:ext uri="{BB962C8B-B14F-4D97-AF65-F5344CB8AC3E}">
        <p14:creationId xmlns:p14="http://schemas.microsoft.com/office/powerpoint/2010/main" val="291044081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r>
              <a:rPr lang="en-US" i="0" dirty="0" smtClean="0"/>
              <a:t>Let’s remove these slides where we list out these capacities and go directly </a:t>
            </a:r>
          </a:p>
          <a:p>
            <a:endParaRPr lang="en-US" i="0" dirty="0" smtClean="0"/>
          </a:p>
          <a:p>
            <a:r>
              <a:rPr lang="en-US" i="0" dirty="0" smtClean="0"/>
              <a:t>Progression of properties</a:t>
            </a:r>
            <a:r>
              <a:rPr lang="en-US" i="0" baseline="0" dirty="0" smtClean="0"/>
              <a:t> of equality… </a:t>
            </a:r>
            <a:endParaRPr lang="en-US" i="0" dirty="0" smtClean="0"/>
          </a:p>
          <a:p>
            <a:endParaRPr lang="en-US" i="0" dirty="0" smtClean="0"/>
          </a:p>
          <a:p>
            <a:endParaRPr lang="en-US" i="0" dirty="0" smtClean="0"/>
          </a:p>
          <a:p>
            <a:endParaRPr lang="en-US" i="0" dirty="0" smtClean="0"/>
          </a:p>
          <a:p>
            <a:r>
              <a:rPr lang="en-US" i="0" strike="sngStrike" dirty="0" smtClean="0"/>
              <a:t>Students</a:t>
            </a:r>
            <a:r>
              <a:rPr lang="en-US" i="0" strike="sngStrike" baseline="0" dirty="0" smtClean="0"/>
              <a:t> recall from early grades that, a number sentence is a statement of equality between two numerical expressions.  One can say with certainty that a number sentence is either true or false.  </a:t>
            </a:r>
          </a:p>
          <a:p>
            <a:endParaRPr lang="en-US" i="0" strike="sngStrike" baseline="0" dirty="0" smtClean="0"/>
          </a:p>
          <a:p>
            <a:r>
              <a:rPr lang="en-US" i="0" strike="sngStrike" baseline="0" dirty="0" smtClean="0"/>
              <a:t>(Click to advance animation.)</a:t>
            </a:r>
          </a:p>
          <a:p>
            <a:pPr defTabSz="470362" eaLnBrk="0" fontAlgn="base" hangingPunct="0">
              <a:spcBef>
                <a:spcPct val="30000"/>
              </a:spcBef>
              <a:spcAft>
                <a:spcPct val="0"/>
              </a:spcAft>
              <a:defRPr/>
            </a:pPr>
            <a:r>
              <a:rPr lang="en-US" i="0" strike="sngStrike" dirty="0" smtClean="0"/>
              <a:t>Find</a:t>
            </a:r>
            <a:r>
              <a:rPr lang="en-US" i="0" strike="sngStrike" baseline="0" dirty="0" smtClean="0"/>
              <a:t> the handout at the end of your package of slides.  Titled Lesson 10 Exercise 2 and complete as many as you can within the next 2-3 minutes.  (Allow 2-3 minutes).</a:t>
            </a:r>
            <a:endParaRPr lang="en-US" i="0" strike="sngStrike" dirty="0" smtClean="0"/>
          </a:p>
          <a:p>
            <a:endParaRPr lang="en-US" i="0" dirty="0"/>
          </a:p>
        </p:txBody>
      </p:sp>
      <p:sp>
        <p:nvSpPr>
          <p:cNvPr id="4" name="Header Placeholder 3"/>
          <p:cNvSpPr>
            <a:spLocks noGrp="1"/>
          </p:cNvSpPr>
          <p:nvPr>
            <p:ph type="hdr" sz="quarter" idx="10"/>
          </p:nvPr>
        </p:nvSpPr>
        <p:spPr/>
        <p:txBody>
          <a:bodyPr/>
          <a:lstStyle/>
          <a:p>
            <a:pPr>
              <a:defRPr/>
            </a:pPr>
            <a:r>
              <a:rPr lang="en-US" smtClean="0"/>
              <a:t>Header</a:t>
            </a:r>
            <a:endParaRPr lang="en-US" dirty="0"/>
          </a:p>
        </p:txBody>
      </p:sp>
      <p:sp>
        <p:nvSpPr>
          <p:cNvPr id="5" name="Date Placeholder 4"/>
          <p:cNvSpPr>
            <a:spLocks noGrp="1"/>
          </p:cNvSpPr>
          <p:nvPr>
            <p:ph type="dt" idx="11"/>
          </p:nvPr>
        </p:nvSpPr>
        <p:spPr/>
        <p:txBody>
          <a:bodyPr/>
          <a:lstStyle/>
          <a:p>
            <a:pPr>
              <a:defRPr/>
            </a:pPr>
            <a:r>
              <a:rPr lang="en-US" smtClean="0"/>
              <a:t>July 2013 </a:t>
            </a:r>
          </a:p>
          <a:p>
            <a:pPr>
              <a:defRPr/>
            </a:pPr>
            <a:r>
              <a:rPr lang="en-US" smtClean="0"/>
              <a:t>Network Team Institute</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112</a:t>
            </a:fld>
            <a:endParaRPr lang="en-US" dirty="0"/>
          </a:p>
        </p:txBody>
      </p:sp>
      <p:sp>
        <p:nvSpPr>
          <p:cNvPr id="7" name="Notes Placeholder 1"/>
          <p:cNvSpPr txBox="1">
            <a:spLocks/>
          </p:cNvSpPr>
          <p:nvPr/>
        </p:nvSpPr>
        <p:spPr>
          <a:xfrm>
            <a:off x="4431239" y="750125"/>
            <a:ext cx="2749578" cy="2812965"/>
          </a:xfrm>
          <a:prstGeom prst="rect">
            <a:avLst/>
          </a:prstGeom>
        </p:spPr>
        <p:txBody>
          <a:bodyPr vert="horz" lIns="94073" tIns="47035" rIns="94073" bIns="47035"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5 minutes(160)</a:t>
            </a:r>
          </a:p>
          <a:p>
            <a:endParaRPr lang="en-US" sz="1900" dirty="0"/>
          </a:p>
          <a:p>
            <a:r>
              <a:rPr lang="en-US" sz="1900" dirty="0"/>
              <a:t>MATERIALS NEEDED:</a:t>
            </a:r>
          </a:p>
          <a:p>
            <a:pPr marL="471994" lvl="1" indent="-293975">
              <a:buFont typeface="Arial" pitchFamily="34" charset="0"/>
              <a:buChar char="•"/>
            </a:pPr>
            <a:r>
              <a:rPr lang="en-US" sz="1100" dirty="0"/>
              <a:t>1 copy for facilitator of lesson 4 pp. xx to xx.</a:t>
            </a:r>
          </a:p>
        </p:txBody>
      </p:sp>
    </p:spTree>
    <p:extLst>
      <p:ext uri="{BB962C8B-B14F-4D97-AF65-F5344CB8AC3E}">
        <p14:creationId xmlns:p14="http://schemas.microsoft.com/office/powerpoint/2010/main" val="2910440813"/>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r>
              <a:rPr lang="en-US" dirty="0" smtClean="0"/>
              <a:t>Take a minute now and answer the following for yourself: </a:t>
            </a:r>
          </a:p>
          <a:p>
            <a:pPr defTabSz="966529">
              <a:defRPr/>
            </a:pPr>
            <a:r>
              <a:rPr lang="en-US" dirty="0">
                <a:solidFill>
                  <a:srgbClr val="194467"/>
                </a:solidFill>
              </a:rPr>
              <a:t>What does it mean for two algebraic expressions to be algebraically equivalent?</a:t>
            </a:r>
          </a:p>
          <a:p>
            <a:r>
              <a:rPr lang="en-US" dirty="0" smtClean="0"/>
              <a:t>Give</a:t>
            </a:r>
            <a:r>
              <a:rPr lang="en-US" baseline="0" dirty="0" smtClean="0"/>
              <a:t> your best effort at a textbook definition for algebraically equivalent expressions.</a:t>
            </a:r>
          </a:p>
          <a:p>
            <a:endParaRPr lang="en-US" baseline="0" dirty="0" smtClean="0"/>
          </a:p>
          <a:p>
            <a:r>
              <a:rPr lang="en-US" dirty="0">
                <a:solidFill>
                  <a:srgbClr val="194467"/>
                </a:solidFill>
              </a:rPr>
              <a:t>Revisiting the definition of </a:t>
            </a:r>
            <a:r>
              <a:rPr lang="en-US" b="1" dirty="0">
                <a:solidFill>
                  <a:srgbClr val="194467"/>
                </a:solidFill>
              </a:rPr>
              <a:t>algebraic equivalence</a:t>
            </a:r>
            <a:r>
              <a:rPr lang="en-US" dirty="0">
                <a:solidFill>
                  <a:srgbClr val="194467"/>
                </a:solidFill>
              </a:rPr>
              <a:t>:</a:t>
            </a:r>
          </a:p>
          <a:p>
            <a:r>
              <a:rPr lang="en-US" dirty="0">
                <a:solidFill>
                  <a:srgbClr val="194467"/>
                </a:solidFill>
              </a:rPr>
              <a:t>	Two algebraic expressions are equivalent if we can convert one expression into the other by repeatedly applying the Commutative, Associative, and Distributive properties and the properties of rational exponents to components of the first expression</a:t>
            </a:r>
            <a:r>
              <a:rPr lang="en-US" dirty="0" smtClean="0">
                <a:solidFill>
                  <a:srgbClr val="194467"/>
                </a:solidFill>
              </a:rPr>
              <a:t>.</a:t>
            </a:r>
          </a:p>
          <a:p>
            <a:endParaRPr lang="en-US" dirty="0">
              <a:solidFill>
                <a:srgbClr val="194467"/>
              </a:solidFill>
            </a:endParaRPr>
          </a:p>
          <a:p>
            <a:endParaRPr lang="en-US" dirty="0">
              <a:solidFill>
                <a:srgbClr val="194467"/>
              </a:solidFill>
            </a:endParaRPr>
          </a:p>
          <a:p>
            <a:endParaRPr lang="en-US" dirty="0" smtClean="0"/>
          </a:p>
          <a:p>
            <a:endParaRPr lang="en-US" dirty="0"/>
          </a:p>
        </p:txBody>
      </p:sp>
      <p:sp>
        <p:nvSpPr>
          <p:cNvPr id="4" name="Header Placeholder 3"/>
          <p:cNvSpPr>
            <a:spLocks noGrp="1"/>
          </p:cNvSpPr>
          <p:nvPr>
            <p:ph type="hdr" sz="quarter" idx="10"/>
          </p:nvPr>
        </p:nvSpPr>
        <p:spPr/>
        <p:txBody>
          <a:bodyPr/>
          <a:lstStyle/>
          <a:p>
            <a:pPr>
              <a:defRPr/>
            </a:pPr>
            <a:r>
              <a:rPr lang="en-US" smtClean="0"/>
              <a:t>Header</a:t>
            </a:r>
            <a:endParaRPr lang="en-US" dirty="0"/>
          </a:p>
        </p:txBody>
      </p:sp>
      <p:sp>
        <p:nvSpPr>
          <p:cNvPr id="5" name="Date Placeholder 4"/>
          <p:cNvSpPr>
            <a:spLocks noGrp="1"/>
          </p:cNvSpPr>
          <p:nvPr>
            <p:ph type="dt" idx="11"/>
          </p:nvPr>
        </p:nvSpPr>
        <p:spPr/>
        <p:txBody>
          <a:bodyPr/>
          <a:lstStyle/>
          <a:p>
            <a:pPr>
              <a:defRPr/>
            </a:pPr>
            <a:r>
              <a:rPr lang="en-US" smtClean="0"/>
              <a:t>July 2013 </a:t>
            </a:r>
          </a:p>
          <a:p>
            <a:pPr>
              <a:defRPr/>
            </a:pPr>
            <a:r>
              <a:rPr lang="en-US" smtClean="0"/>
              <a:t>Network Team Institute</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113</a:t>
            </a:fld>
            <a:endParaRPr lang="en-US" dirty="0"/>
          </a:p>
        </p:txBody>
      </p:sp>
      <p:sp>
        <p:nvSpPr>
          <p:cNvPr id="7" name="Notes Placeholder 1"/>
          <p:cNvSpPr txBox="1">
            <a:spLocks/>
          </p:cNvSpPr>
          <p:nvPr/>
        </p:nvSpPr>
        <p:spPr>
          <a:xfrm>
            <a:off x="4431239" y="750125"/>
            <a:ext cx="2749578" cy="2812965"/>
          </a:xfrm>
          <a:prstGeom prst="rect">
            <a:avLst/>
          </a:prstGeom>
        </p:spPr>
        <p:txBody>
          <a:bodyPr vert="horz" lIns="94073" tIns="47035" rIns="94073" bIns="47035"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15 minutes(118)</a:t>
            </a:r>
          </a:p>
          <a:p>
            <a:endParaRPr lang="en-US" sz="1900" dirty="0"/>
          </a:p>
          <a:p>
            <a:r>
              <a:rPr lang="en-US" sz="1900" dirty="0"/>
              <a:t>MATERIALS NEEDED:</a:t>
            </a:r>
          </a:p>
        </p:txBody>
      </p:sp>
    </p:spTree>
    <p:extLst>
      <p:ext uri="{BB962C8B-B14F-4D97-AF65-F5344CB8AC3E}">
        <p14:creationId xmlns:p14="http://schemas.microsoft.com/office/powerpoint/2010/main" val="158178345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r>
              <a:rPr lang="en-US" i="0" dirty="0" smtClean="0"/>
              <a:t>Continuing</a:t>
            </a:r>
            <a:r>
              <a:rPr lang="en-US" i="0" baseline="0" dirty="0" smtClean="0"/>
              <a:t> with our analogy between English sentences and equations.  Let’s consider a scenario that mimics our use of equations.</a:t>
            </a:r>
          </a:p>
          <a:p>
            <a:r>
              <a:rPr lang="en-US" dirty="0" smtClean="0"/>
              <a:t>Julie is 300 feet away from her friend’s front porch and observes, </a:t>
            </a:r>
            <a:r>
              <a:rPr lang="en-US" b="1" dirty="0" smtClean="0"/>
              <a:t>“Someone is sitting on the porch.”  </a:t>
            </a:r>
          </a:p>
          <a:p>
            <a:r>
              <a:rPr lang="en-US" dirty="0" smtClean="0"/>
              <a:t>What in this sentence is similar to a variable that we use in a mathematical equation?  (Someone.) </a:t>
            </a:r>
          </a:p>
          <a:p>
            <a:r>
              <a:rPr lang="en-US" dirty="0" smtClean="0"/>
              <a:t>(Click to advance animation.)</a:t>
            </a:r>
          </a:p>
          <a:p>
            <a:pPr>
              <a:buFont typeface="Arial" pitchFamily="34" charset="0"/>
              <a:buChar char="•"/>
            </a:pPr>
            <a:r>
              <a:rPr lang="en-US" dirty="0" smtClean="0"/>
              <a:t>Given that she didn’t specify otherwise, we would assume that the ‘someone’ Julie thinks she sees is a human.</a:t>
            </a:r>
          </a:p>
          <a:p>
            <a:pPr>
              <a:buFont typeface="Arial" pitchFamily="34" charset="0"/>
              <a:buNone/>
            </a:pPr>
            <a:r>
              <a:rPr lang="en-US" dirty="0" smtClean="0"/>
              <a:t>This assumption is very similar to our often unstated but important assumption that the variable in our equation is representing a real number.</a:t>
            </a:r>
          </a:p>
          <a:p>
            <a:pPr defTabSz="470362" eaLnBrk="0" fontAlgn="base" hangingPunct="0">
              <a:spcBef>
                <a:spcPct val="30000"/>
              </a:spcBef>
              <a:spcAft>
                <a:spcPct val="0"/>
              </a:spcAft>
              <a:defRPr/>
            </a:pPr>
            <a:r>
              <a:rPr lang="en-US" dirty="0" smtClean="0"/>
              <a:t>(Click to advance animation.)</a:t>
            </a:r>
          </a:p>
          <a:p>
            <a:pPr>
              <a:buFont typeface="Arial" pitchFamily="34" charset="0"/>
              <a:buChar char="•"/>
            </a:pPr>
            <a:r>
              <a:rPr lang="en-US" dirty="0" smtClean="0"/>
              <a:t>We can’t guarantee that Julie’s observatory statement is true.  It could be that Julie’s friend has something on the porch that merely looks like a human from far away.  </a:t>
            </a:r>
          </a:p>
          <a:p>
            <a:pPr>
              <a:buFont typeface="Arial" pitchFamily="34" charset="0"/>
              <a:buNone/>
            </a:pPr>
            <a:r>
              <a:rPr lang="en-US" dirty="0" smtClean="0"/>
              <a:t>Recall the standard A-REI.1 that says, “starting with the assumption that the original equation has a solution.”</a:t>
            </a:r>
          </a:p>
          <a:p>
            <a:pPr defTabSz="470362" eaLnBrk="0" fontAlgn="base" hangingPunct="0">
              <a:spcBef>
                <a:spcPct val="30000"/>
              </a:spcBef>
              <a:spcAft>
                <a:spcPct val="0"/>
              </a:spcAft>
              <a:defRPr/>
            </a:pPr>
            <a:r>
              <a:rPr lang="en-US" dirty="0" smtClean="0"/>
              <a:t>(Click to advance animation.)</a:t>
            </a:r>
          </a:p>
          <a:p>
            <a:pPr>
              <a:buFont typeface="Arial" pitchFamily="34" charset="0"/>
              <a:buChar char="•"/>
            </a:pPr>
            <a:r>
              <a:rPr lang="en-US" dirty="0" smtClean="0"/>
              <a:t>Julie assumes she is correct, and moves closer to see if she can figure out who it is.  As she nears the porch she declares, “Ah, it is our friend, John Berry.”</a:t>
            </a:r>
          </a:p>
          <a:p>
            <a:pPr defTabSz="470362" eaLnBrk="0" fontAlgn="base" hangingPunct="0">
              <a:spcBef>
                <a:spcPct val="30000"/>
              </a:spcBef>
              <a:spcAft>
                <a:spcPct val="0"/>
              </a:spcAft>
              <a:defRPr/>
            </a:pPr>
            <a:r>
              <a:rPr lang="en-US" dirty="0" smtClean="0"/>
              <a:t>(Click to advance animation.)</a:t>
            </a:r>
          </a:p>
          <a:p>
            <a:endParaRPr lang="en-US" i="0" dirty="0" smtClean="0"/>
          </a:p>
          <a:p>
            <a:r>
              <a:rPr lang="en-US" i="0" dirty="0" smtClean="0"/>
              <a:t>What do we use equations for in</a:t>
            </a:r>
            <a:r>
              <a:rPr lang="en-US" i="0" baseline="0" dirty="0" smtClean="0"/>
              <a:t> the real world?  We have some information that we suspect or know to be true about the relationship between quantities, and we are not sure what measure of a given quantity will make it true.  We write out the equation, and then we “get closer” and closer until we can reveal the value or measure that makes the equation true, or find that our “someone” does not exist.  Perhaps it was a </a:t>
            </a:r>
            <a:r>
              <a:rPr lang="en-US" i="0" baseline="0" dirty="0" err="1" smtClean="0"/>
              <a:t>halloween</a:t>
            </a:r>
            <a:r>
              <a:rPr lang="en-US" i="0" baseline="0" dirty="0" smtClean="0"/>
              <a:t> gag – a scarecrow of sorts, perhaps there is no value that can make it true.</a:t>
            </a:r>
            <a:endParaRPr lang="en-US" i="0" dirty="0"/>
          </a:p>
        </p:txBody>
      </p:sp>
      <p:sp>
        <p:nvSpPr>
          <p:cNvPr id="4" name="Header Placeholder 3"/>
          <p:cNvSpPr>
            <a:spLocks noGrp="1"/>
          </p:cNvSpPr>
          <p:nvPr>
            <p:ph type="hdr" sz="quarter" idx="10"/>
          </p:nvPr>
        </p:nvSpPr>
        <p:spPr/>
        <p:txBody>
          <a:bodyPr/>
          <a:lstStyle/>
          <a:p>
            <a:pPr>
              <a:defRPr/>
            </a:pPr>
            <a:r>
              <a:rPr lang="en-US" smtClean="0"/>
              <a:t>Header</a:t>
            </a:r>
            <a:endParaRPr lang="en-US" dirty="0"/>
          </a:p>
        </p:txBody>
      </p:sp>
      <p:sp>
        <p:nvSpPr>
          <p:cNvPr id="5" name="Date Placeholder 4"/>
          <p:cNvSpPr>
            <a:spLocks noGrp="1"/>
          </p:cNvSpPr>
          <p:nvPr>
            <p:ph type="dt" idx="11"/>
          </p:nvPr>
        </p:nvSpPr>
        <p:spPr/>
        <p:txBody>
          <a:bodyPr/>
          <a:lstStyle/>
          <a:p>
            <a:pPr>
              <a:defRPr/>
            </a:pPr>
            <a:r>
              <a:rPr lang="en-US" smtClean="0"/>
              <a:t>July 2013 </a:t>
            </a:r>
          </a:p>
          <a:p>
            <a:pPr>
              <a:defRPr/>
            </a:pPr>
            <a:r>
              <a:rPr lang="en-US" smtClean="0"/>
              <a:t>Network Team Institute</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114</a:t>
            </a:fld>
            <a:endParaRPr lang="en-US" dirty="0"/>
          </a:p>
        </p:txBody>
      </p:sp>
      <p:sp>
        <p:nvSpPr>
          <p:cNvPr id="7" name="Notes Placeholder 1"/>
          <p:cNvSpPr txBox="1">
            <a:spLocks/>
          </p:cNvSpPr>
          <p:nvPr/>
        </p:nvSpPr>
        <p:spPr>
          <a:xfrm>
            <a:off x="4431239" y="750125"/>
            <a:ext cx="2749578" cy="2812965"/>
          </a:xfrm>
          <a:prstGeom prst="rect">
            <a:avLst/>
          </a:prstGeom>
        </p:spPr>
        <p:txBody>
          <a:bodyPr vert="horz" lIns="94073" tIns="47035" rIns="94073" bIns="47035"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5 minutes(160)</a:t>
            </a:r>
          </a:p>
          <a:p>
            <a:endParaRPr lang="en-US" sz="1900" dirty="0"/>
          </a:p>
          <a:p>
            <a:r>
              <a:rPr lang="en-US" sz="1900" dirty="0"/>
              <a:t>MATERIALS NEEDED:</a:t>
            </a:r>
          </a:p>
          <a:p>
            <a:pPr marL="471994" lvl="1" indent="-293975">
              <a:buFont typeface="Arial" pitchFamily="34" charset="0"/>
              <a:buChar char="•"/>
            </a:pPr>
            <a:r>
              <a:rPr lang="en-US" sz="1100" dirty="0"/>
              <a:t>1 copy for facilitator of lesson 4 pp. xx to xx.</a:t>
            </a:r>
          </a:p>
        </p:txBody>
      </p:sp>
    </p:spTree>
    <p:extLst>
      <p:ext uri="{BB962C8B-B14F-4D97-AF65-F5344CB8AC3E}">
        <p14:creationId xmlns:p14="http://schemas.microsoft.com/office/powerpoint/2010/main" val="291044081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endParaRPr lang="en-US" i="0" dirty="0"/>
          </a:p>
        </p:txBody>
      </p:sp>
      <p:sp>
        <p:nvSpPr>
          <p:cNvPr id="4" name="Header Placeholder 3"/>
          <p:cNvSpPr>
            <a:spLocks noGrp="1"/>
          </p:cNvSpPr>
          <p:nvPr>
            <p:ph type="hdr" sz="quarter" idx="10"/>
          </p:nvPr>
        </p:nvSpPr>
        <p:spPr/>
        <p:txBody>
          <a:bodyPr/>
          <a:lstStyle/>
          <a:p>
            <a:pPr>
              <a:defRPr/>
            </a:pPr>
            <a:r>
              <a:rPr lang="en-US" smtClean="0"/>
              <a:t>Header</a:t>
            </a:r>
            <a:endParaRPr lang="en-US" dirty="0"/>
          </a:p>
        </p:txBody>
      </p:sp>
      <p:sp>
        <p:nvSpPr>
          <p:cNvPr id="5" name="Date Placeholder 4"/>
          <p:cNvSpPr>
            <a:spLocks noGrp="1"/>
          </p:cNvSpPr>
          <p:nvPr>
            <p:ph type="dt" idx="11"/>
          </p:nvPr>
        </p:nvSpPr>
        <p:spPr/>
        <p:txBody>
          <a:bodyPr/>
          <a:lstStyle/>
          <a:p>
            <a:pPr>
              <a:defRPr/>
            </a:pPr>
            <a:r>
              <a:rPr lang="en-US" smtClean="0"/>
              <a:t>July 2013 </a:t>
            </a:r>
          </a:p>
          <a:p>
            <a:pPr>
              <a:defRPr/>
            </a:pPr>
            <a:r>
              <a:rPr lang="en-US" smtClean="0"/>
              <a:t>Network Team Institute</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115</a:t>
            </a:fld>
            <a:endParaRPr lang="en-US" dirty="0"/>
          </a:p>
        </p:txBody>
      </p:sp>
      <p:sp>
        <p:nvSpPr>
          <p:cNvPr id="7" name="Notes Placeholder 1"/>
          <p:cNvSpPr txBox="1">
            <a:spLocks/>
          </p:cNvSpPr>
          <p:nvPr/>
        </p:nvSpPr>
        <p:spPr>
          <a:xfrm>
            <a:off x="4431239" y="750125"/>
            <a:ext cx="2749578" cy="2812965"/>
          </a:xfrm>
          <a:prstGeom prst="rect">
            <a:avLst/>
          </a:prstGeom>
        </p:spPr>
        <p:txBody>
          <a:bodyPr vert="horz" lIns="94073" tIns="47035" rIns="94073" bIns="47035"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5 minutes(160)</a:t>
            </a:r>
          </a:p>
          <a:p>
            <a:endParaRPr lang="en-US" sz="1900" dirty="0"/>
          </a:p>
          <a:p>
            <a:r>
              <a:rPr lang="en-US" sz="1900" dirty="0"/>
              <a:t>MATERIALS NEEDED:</a:t>
            </a:r>
          </a:p>
          <a:p>
            <a:pPr marL="471994" lvl="1" indent="-293975">
              <a:buFont typeface="Arial" pitchFamily="34" charset="0"/>
              <a:buChar char="•"/>
            </a:pPr>
            <a:r>
              <a:rPr lang="en-US" sz="1100" dirty="0"/>
              <a:t>1 copy for facilitator of lesson 4 pp. xx to xx.</a:t>
            </a:r>
          </a:p>
        </p:txBody>
      </p:sp>
    </p:spTree>
    <p:extLst>
      <p:ext uri="{BB962C8B-B14F-4D97-AF65-F5344CB8AC3E}">
        <p14:creationId xmlns:p14="http://schemas.microsoft.com/office/powerpoint/2010/main" val="291044081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endParaRPr lang="en-US" i="0" dirty="0"/>
          </a:p>
        </p:txBody>
      </p:sp>
      <p:sp>
        <p:nvSpPr>
          <p:cNvPr id="4" name="Header Placeholder 3"/>
          <p:cNvSpPr>
            <a:spLocks noGrp="1"/>
          </p:cNvSpPr>
          <p:nvPr>
            <p:ph type="hdr" sz="quarter" idx="10"/>
          </p:nvPr>
        </p:nvSpPr>
        <p:spPr/>
        <p:txBody>
          <a:bodyPr/>
          <a:lstStyle/>
          <a:p>
            <a:pPr>
              <a:defRPr/>
            </a:pPr>
            <a:r>
              <a:rPr lang="en-US" smtClean="0"/>
              <a:t>Header</a:t>
            </a:r>
            <a:endParaRPr lang="en-US" dirty="0"/>
          </a:p>
        </p:txBody>
      </p:sp>
      <p:sp>
        <p:nvSpPr>
          <p:cNvPr id="5" name="Date Placeholder 4"/>
          <p:cNvSpPr>
            <a:spLocks noGrp="1"/>
          </p:cNvSpPr>
          <p:nvPr>
            <p:ph type="dt" idx="11"/>
          </p:nvPr>
        </p:nvSpPr>
        <p:spPr/>
        <p:txBody>
          <a:bodyPr/>
          <a:lstStyle/>
          <a:p>
            <a:pPr>
              <a:defRPr/>
            </a:pPr>
            <a:r>
              <a:rPr lang="en-US" smtClean="0"/>
              <a:t>July 2013 </a:t>
            </a:r>
          </a:p>
          <a:p>
            <a:pPr>
              <a:defRPr/>
            </a:pPr>
            <a:r>
              <a:rPr lang="en-US" smtClean="0"/>
              <a:t>Network Team Institute</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116</a:t>
            </a:fld>
            <a:endParaRPr lang="en-US" dirty="0"/>
          </a:p>
        </p:txBody>
      </p:sp>
      <p:sp>
        <p:nvSpPr>
          <p:cNvPr id="7" name="Notes Placeholder 1"/>
          <p:cNvSpPr txBox="1">
            <a:spLocks/>
          </p:cNvSpPr>
          <p:nvPr/>
        </p:nvSpPr>
        <p:spPr>
          <a:xfrm>
            <a:off x="4431239" y="750125"/>
            <a:ext cx="2749578" cy="2812965"/>
          </a:xfrm>
          <a:prstGeom prst="rect">
            <a:avLst/>
          </a:prstGeom>
        </p:spPr>
        <p:txBody>
          <a:bodyPr vert="horz" lIns="94073" tIns="47035" rIns="94073" bIns="47035"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5 minutes(160)</a:t>
            </a:r>
          </a:p>
          <a:p>
            <a:endParaRPr lang="en-US" sz="1900" dirty="0"/>
          </a:p>
          <a:p>
            <a:r>
              <a:rPr lang="en-US" sz="1900" dirty="0"/>
              <a:t>MATERIALS NEEDED:</a:t>
            </a:r>
          </a:p>
          <a:p>
            <a:pPr marL="471994" lvl="1" indent="-293975">
              <a:buFont typeface="Arial" pitchFamily="34" charset="0"/>
              <a:buChar char="•"/>
            </a:pPr>
            <a:r>
              <a:rPr lang="en-US" sz="1100" dirty="0"/>
              <a:t>1 copy for facilitator of lesson 4 pp. xx to xx.</a:t>
            </a:r>
          </a:p>
        </p:txBody>
      </p:sp>
    </p:spTree>
    <p:extLst>
      <p:ext uri="{BB962C8B-B14F-4D97-AF65-F5344CB8AC3E}">
        <p14:creationId xmlns:p14="http://schemas.microsoft.com/office/powerpoint/2010/main" val="291044081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endParaRPr lang="en-US" i="0" dirty="0"/>
          </a:p>
        </p:txBody>
      </p:sp>
      <p:sp>
        <p:nvSpPr>
          <p:cNvPr id="4" name="Header Placeholder 3"/>
          <p:cNvSpPr>
            <a:spLocks noGrp="1"/>
          </p:cNvSpPr>
          <p:nvPr>
            <p:ph type="hdr" sz="quarter" idx="10"/>
          </p:nvPr>
        </p:nvSpPr>
        <p:spPr/>
        <p:txBody>
          <a:bodyPr/>
          <a:lstStyle/>
          <a:p>
            <a:pPr>
              <a:defRPr/>
            </a:pPr>
            <a:r>
              <a:rPr lang="en-US" smtClean="0"/>
              <a:t>Header</a:t>
            </a:r>
            <a:endParaRPr lang="en-US" dirty="0"/>
          </a:p>
        </p:txBody>
      </p:sp>
      <p:sp>
        <p:nvSpPr>
          <p:cNvPr id="5" name="Date Placeholder 4"/>
          <p:cNvSpPr>
            <a:spLocks noGrp="1"/>
          </p:cNvSpPr>
          <p:nvPr>
            <p:ph type="dt" idx="11"/>
          </p:nvPr>
        </p:nvSpPr>
        <p:spPr/>
        <p:txBody>
          <a:bodyPr/>
          <a:lstStyle/>
          <a:p>
            <a:pPr>
              <a:defRPr/>
            </a:pPr>
            <a:r>
              <a:rPr lang="en-US" smtClean="0"/>
              <a:t>July 2013 </a:t>
            </a:r>
          </a:p>
          <a:p>
            <a:pPr>
              <a:defRPr/>
            </a:pPr>
            <a:r>
              <a:rPr lang="en-US" smtClean="0"/>
              <a:t>Network Team Institute</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117</a:t>
            </a:fld>
            <a:endParaRPr lang="en-US" dirty="0"/>
          </a:p>
        </p:txBody>
      </p:sp>
      <p:sp>
        <p:nvSpPr>
          <p:cNvPr id="7" name="Notes Placeholder 1"/>
          <p:cNvSpPr txBox="1">
            <a:spLocks/>
          </p:cNvSpPr>
          <p:nvPr/>
        </p:nvSpPr>
        <p:spPr>
          <a:xfrm>
            <a:off x="4431239" y="750125"/>
            <a:ext cx="2749578" cy="2812965"/>
          </a:xfrm>
          <a:prstGeom prst="rect">
            <a:avLst/>
          </a:prstGeom>
        </p:spPr>
        <p:txBody>
          <a:bodyPr vert="horz" lIns="94073" tIns="47035" rIns="94073" bIns="47035"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5 minutes(160)</a:t>
            </a:r>
          </a:p>
          <a:p>
            <a:endParaRPr lang="en-US" sz="1900" dirty="0"/>
          </a:p>
          <a:p>
            <a:r>
              <a:rPr lang="en-US" sz="1900" dirty="0"/>
              <a:t>MATERIALS NEEDED:</a:t>
            </a:r>
          </a:p>
          <a:p>
            <a:pPr marL="471994" lvl="1" indent="-293975">
              <a:buFont typeface="Arial" pitchFamily="34" charset="0"/>
              <a:buChar char="•"/>
            </a:pPr>
            <a:r>
              <a:rPr lang="en-US" sz="1100" dirty="0"/>
              <a:t>1 copy for facilitator of lesson 4 pp. xx to xx.</a:t>
            </a:r>
          </a:p>
        </p:txBody>
      </p:sp>
    </p:spTree>
    <p:extLst>
      <p:ext uri="{BB962C8B-B14F-4D97-AF65-F5344CB8AC3E}">
        <p14:creationId xmlns:p14="http://schemas.microsoft.com/office/powerpoint/2010/main" val="291044081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endParaRPr lang="en-US" i="0" dirty="0"/>
          </a:p>
        </p:txBody>
      </p:sp>
      <p:sp>
        <p:nvSpPr>
          <p:cNvPr id="4" name="Header Placeholder 3"/>
          <p:cNvSpPr>
            <a:spLocks noGrp="1"/>
          </p:cNvSpPr>
          <p:nvPr>
            <p:ph type="hdr" sz="quarter" idx="10"/>
          </p:nvPr>
        </p:nvSpPr>
        <p:spPr/>
        <p:txBody>
          <a:bodyPr/>
          <a:lstStyle/>
          <a:p>
            <a:pPr>
              <a:defRPr/>
            </a:pPr>
            <a:r>
              <a:rPr lang="en-US" smtClean="0"/>
              <a:t>Header</a:t>
            </a:r>
            <a:endParaRPr lang="en-US" dirty="0"/>
          </a:p>
        </p:txBody>
      </p:sp>
      <p:sp>
        <p:nvSpPr>
          <p:cNvPr id="5" name="Date Placeholder 4"/>
          <p:cNvSpPr>
            <a:spLocks noGrp="1"/>
          </p:cNvSpPr>
          <p:nvPr>
            <p:ph type="dt" idx="11"/>
          </p:nvPr>
        </p:nvSpPr>
        <p:spPr/>
        <p:txBody>
          <a:bodyPr/>
          <a:lstStyle/>
          <a:p>
            <a:pPr>
              <a:defRPr/>
            </a:pPr>
            <a:r>
              <a:rPr lang="en-US" smtClean="0"/>
              <a:t>July 2013 </a:t>
            </a:r>
          </a:p>
          <a:p>
            <a:pPr>
              <a:defRPr/>
            </a:pPr>
            <a:r>
              <a:rPr lang="en-US" smtClean="0"/>
              <a:t>Network Team Institute</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118</a:t>
            </a:fld>
            <a:endParaRPr lang="en-US" dirty="0"/>
          </a:p>
        </p:txBody>
      </p:sp>
      <p:sp>
        <p:nvSpPr>
          <p:cNvPr id="7" name="Notes Placeholder 1"/>
          <p:cNvSpPr txBox="1">
            <a:spLocks/>
          </p:cNvSpPr>
          <p:nvPr/>
        </p:nvSpPr>
        <p:spPr>
          <a:xfrm>
            <a:off x="4431239" y="750125"/>
            <a:ext cx="2749578" cy="2812965"/>
          </a:xfrm>
          <a:prstGeom prst="rect">
            <a:avLst/>
          </a:prstGeom>
        </p:spPr>
        <p:txBody>
          <a:bodyPr vert="horz" lIns="94073" tIns="47035" rIns="94073" bIns="47035"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5 minutes(160)</a:t>
            </a:r>
          </a:p>
          <a:p>
            <a:endParaRPr lang="en-US" sz="1900" dirty="0"/>
          </a:p>
          <a:p>
            <a:r>
              <a:rPr lang="en-US" sz="1900" dirty="0"/>
              <a:t>MATERIALS NEEDED:</a:t>
            </a:r>
          </a:p>
          <a:p>
            <a:pPr marL="471994" lvl="1" indent="-293975">
              <a:buFont typeface="Arial" pitchFamily="34" charset="0"/>
              <a:buChar char="•"/>
            </a:pPr>
            <a:r>
              <a:rPr lang="en-US" sz="1100" dirty="0"/>
              <a:t>1 copy for facilitator of lesson 4 pp. xx to xx.</a:t>
            </a:r>
          </a:p>
        </p:txBody>
      </p:sp>
    </p:spTree>
    <p:extLst>
      <p:ext uri="{BB962C8B-B14F-4D97-AF65-F5344CB8AC3E}">
        <p14:creationId xmlns:p14="http://schemas.microsoft.com/office/powerpoint/2010/main" val="291044081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r>
              <a:rPr lang="en-US" i="0" dirty="0" smtClean="0"/>
              <a:t>Compare</a:t>
            </a:r>
            <a:r>
              <a:rPr lang="en-US" i="0" baseline="0" dirty="0" smtClean="0"/>
              <a:t> how expressions and equations begin in grade 6 and then continue with the work in grade 8.</a:t>
            </a:r>
          </a:p>
        </p:txBody>
      </p:sp>
      <p:sp>
        <p:nvSpPr>
          <p:cNvPr id="4" name="Header Placeholder 3"/>
          <p:cNvSpPr>
            <a:spLocks noGrp="1"/>
          </p:cNvSpPr>
          <p:nvPr>
            <p:ph type="hdr" sz="quarter" idx="10"/>
          </p:nvPr>
        </p:nvSpPr>
        <p:spPr/>
        <p:txBody>
          <a:bodyPr/>
          <a:lstStyle/>
          <a:p>
            <a:pPr>
              <a:defRPr/>
            </a:pPr>
            <a:r>
              <a:rPr lang="en-US" smtClean="0"/>
              <a:t>Header</a:t>
            </a:r>
            <a:endParaRPr lang="en-US" dirty="0"/>
          </a:p>
        </p:txBody>
      </p:sp>
      <p:sp>
        <p:nvSpPr>
          <p:cNvPr id="5" name="Date Placeholder 4"/>
          <p:cNvSpPr>
            <a:spLocks noGrp="1"/>
          </p:cNvSpPr>
          <p:nvPr>
            <p:ph type="dt" idx="11"/>
          </p:nvPr>
        </p:nvSpPr>
        <p:spPr/>
        <p:txBody>
          <a:bodyPr/>
          <a:lstStyle/>
          <a:p>
            <a:pPr>
              <a:defRPr/>
            </a:pPr>
            <a:r>
              <a:rPr lang="en-US" smtClean="0"/>
              <a:t>July 2013 </a:t>
            </a:r>
          </a:p>
          <a:p>
            <a:pPr>
              <a:defRPr/>
            </a:pPr>
            <a:r>
              <a:rPr lang="en-US" smtClean="0"/>
              <a:t>Network Team Institute</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119</a:t>
            </a:fld>
            <a:endParaRPr lang="en-US" dirty="0"/>
          </a:p>
        </p:txBody>
      </p:sp>
      <p:sp>
        <p:nvSpPr>
          <p:cNvPr id="7" name="Notes Placeholder 1"/>
          <p:cNvSpPr txBox="1">
            <a:spLocks/>
          </p:cNvSpPr>
          <p:nvPr/>
        </p:nvSpPr>
        <p:spPr>
          <a:xfrm>
            <a:off x="4431239" y="750125"/>
            <a:ext cx="2749578" cy="2812965"/>
          </a:xfrm>
          <a:prstGeom prst="rect">
            <a:avLst/>
          </a:prstGeom>
        </p:spPr>
        <p:txBody>
          <a:bodyPr vert="horz" lIns="94073" tIns="47035" rIns="94073" bIns="47035"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5 minutes(160)</a:t>
            </a:r>
          </a:p>
          <a:p>
            <a:endParaRPr lang="en-US" sz="1900" dirty="0"/>
          </a:p>
          <a:p>
            <a:r>
              <a:rPr lang="en-US" sz="1900" dirty="0"/>
              <a:t>MATERIALS NEEDED:</a:t>
            </a:r>
          </a:p>
          <a:p>
            <a:pPr marL="471994" lvl="1" indent="-293975">
              <a:buFont typeface="Arial" pitchFamily="34" charset="0"/>
              <a:buChar char="•"/>
            </a:pPr>
            <a:r>
              <a:rPr lang="en-US" sz="1100" dirty="0"/>
              <a:t>1 copy for facilitator of lesson 4 pp. xx to xx.</a:t>
            </a:r>
          </a:p>
        </p:txBody>
      </p:sp>
    </p:spTree>
    <p:extLst>
      <p:ext uri="{BB962C8B-B14F-4D97-AF65-F5344CB8AC3E}">
        <p14:creationId xmlns:p14="http://schemas.microsoft.com/office/powerpoint/2010/main" val="291044081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r>
              <a:rPr lang="en-US" i="0" dirty="0" smtClean="0"/>
              <a:t>Work through</a:t>
            </a:r>
            <a:r>
              <a:rPr lang="en-US" i="0" baseline="0" dirty="0" smtClean="0"/>
              <a:t> the examples/exercises in the lesson excerpt.</a:t>
            </a:r>
          </a:p>
          <a:p>
            <a:pPr defTabSz="948507">
              <a:defRPr/>
            </a:pPr>
            <a:endParaRPr lang="en-US" i="0" baseline="0" dirty="0" smtClean="0">
              <a:solidFill>
                <a:schemeClr val="tx1"/>
              </a:solidFill>
              <a:latin typeface="+mn-lt"/>
              <a:ea typeface="+mn-ea"/>
              <a:cs typeface="+mn-cs"/>
            </a:endParaRPr>
          </a:p>
          <a:p>
            <a:pPr defTabSz="948507">
              <a:defRPr/>
            </a:pPr>
            <a:r>
              <a:rPr lang="en-US" dirty="0" smtClean="0">
                <a:solidFill>
                  <a:srgbClr val="548235"/>
                </a:solidFill>
                <a:latin typeface="Calibri" charset="0"/>
                <a:ea typeface="ＭＳ Ｐゴシック" charset="-128"/>
                <a:cs typeface="ＭＳ Ｐゴシック" charset="-128"/>
              </a:rPr>
              <a:t>In grade 8, we make use of equivalent expressions to explain how to use the substitution method for solving a linear system.  When two expressions are equal to the same number, then the expressions are equal to one another.  EX: If {6+8x=y and 3x-4=y  then 6+8x=3x-4.</a:t>
            </a:r>
            <a:endParaRPr lang="en-US" dirty="0" smtClean="0"/>
          </a:p>
          <a:p>
            <a:endParaRPr lang="en-US" i="0" dirty="0"/>
          </a:p>
        </p:txBody>
      </p:sp>
      <p:sp>
        <p:nvSpPr>
          <p:cNvPr id="4" name="Header Placeholder 3"/>
          <p:cNvSpPr>
            <a:spLocks noGrp="1"/>
          </p:cNvSpPr>
          <p:nvPr>
            <p:ph type="hdr" sz="quarter" idx="10"/>
          </p:nvPr>
        </p:nvSpPr>
        <p:spPr/>
        <p:txBody>
          <a:bodyPr/>
          <a:lstStyle/>
          <a:p>
            <a:pPr>
              <a:defRPr/>
            </a:pPr>
            <a:r>
              <a:rPr lang="en-US" smtClean="0"/>
              <a:t>Header</a:t>
            </a:r>
            <a:endParaRPr lang="en-US" dirty="0"/>
          </a:p>
        </p:txBody>
      </p:sp>
      <p:sp>
        <p:nvSpPr>
          <p:cNvPr id="5" name="Date Placeholder 4"/>
          <p:cNvSpPr>
            <a:spLocks noGrp="1"/>
          </p:cNvSpPr>
          <p:nvPr>
            <p:ph type="dt" idx="11"/>
          </p:nvPr>
        </p:nvSpPr>
        <p:spPr/>
        <p:txBody>
          <a:bodyPr/>
          <a:lstStyle/>
          <a:p>
            <a:pPr>
              <a:defRPr/>
            </a:pPr>
            <a:r>
              <a:rPr lang="en-US" smtClean="0"/>
              <a:t>July 2013 </a:t>
            </a:r>
          </a:p>
          <a:p>
            <a:pPr>
              <a:defRPr/>
            </a:pPr>
            <a:r>
              <a:rPr lang="en-US" smtClean="0"/>
              <a:t>Network Team Institute</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120</a:t>
            </a:fld>
            <a:endParaRPr lang="en-US" dirty="0"/>
          </a:p>
        </p:txBody>
      </p:sp>
      <p:sp>
        <p:nvSpPr>
          <p:cNvPr id="7" name="Notes Placeholder 1"/>
          <p:cNvSpPr txBox="1">
            <a:spLocks/>
          </p:cNvSpPr>
          <p:nvPr/>
        </p:nvSpPr>
        <p:spPr>
          <a:xfrm>
            <a:off x="4431239" y="750125"/>
            <a:ext cx="2749578" cy="2812965"/>
          </a:xfrm>
          <a:prstGeom prst="rect">
            <a:avLst/>
          </a:prstGeom>
        </p:spPr>
        <p:txBody>
          <a:bodyPr vert="horz" lIns="94073" tIns="47035" rIns="94073" bIns="47035"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5 minutes(160)</a:t>
            </a:r>
          </a:p>
          <a:p>
            <a:endParaRPr lang="en-US" sz="1900" dirty="0"/>
          </a:p>
          <a:p>
            <a:r>
              <a:rPr lang="en-US" sz="1900" dirty="0"/>
              <a:t>MATERIALS NEEDED:</a:t>
            </a:r>
          </a:p>
          <a:p>
            <a:pPr marL="471994" lvl="1" indent="-293975">
              <a:buFont typeface="Arial" pitchFamily="34" charset="0"/>
              <a:buChar char="•"/>
            </a:pPr>
            <a:r>
              <a:rPr lang="en-US" sz="1100" dirty="0"/>
              <a:t>1 copy for facilitator of lesson 4 pp. xx to xx.</a:t>
            </a:r>
          </a:p>
        </p:txBody>
      </p:sp>
    </p:spTree>
    <p:extLst>
      <p:ext uri="{BB962C8B-B14F-4D97-AF65-F5344CB8AC3E}">
        <p14:creationId xmlns:p14="http://schemas.microsoft.com/office/powerpoint/2010/main" val="2910440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1175" y="717550"/>
            <a:ext cx="3752850" cy="2814638"/>
          </a:xfrm>
        </p:spPr>
      </p:sp>
      <p:sp>
        <p:nvSpPr>
          <p:cNvPr id="3" name="Notes Placeholder 2"/>
          <p:cNvSpPr>
            <a:spLocks noGrp="1"/>
          </p:cNvSpPr>
          <p:nvPr>
            <p:ph type="body" idx="1"/>
          </p:nvPr>
        </p:nvSpPr>
        <p:spPr/>
        <p:txBody>
          <a:bodyPr/>
          <a:lstStyle/>
          <a:p>
            <a:r>
              <a:rPr lang="en-US" dirty="0"/>
              <a:t>There are two basic forms of the bar diagram model.  The first form is sometimes called the part-whole model; it uses bar segments placed end-to-end.  The second form, sometimes called the comparison model, uses two or more bars stacked in rows that are left-justified; in this form the whole is depicted off to the side. </a:t>
            </a:r>
          </a:p>
          <a:p>
            <a:endParaRPr lang="en-US" dirty="0"/>
          </a:p>
          <a:p>
            <a:r>
              <a:rPr lang="en-US" dirty="0" smtClean="0"/>
              <a:t>We</a:t>
            </a:r>
            <a:r>
              <a:rPr lang="en-US" baseline="0" dirty="0" smtClean="0"/>
              <a:t> will reflect on the nuances of the two forms when we have finished this section.  For now, you can use whichever works best for you with any given problem.</a:t>
            </a:r>
            <a:endParaRPr lang="en-US"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12</a:t>
            </a:fld>
            <a:endParaRPr lang="en-US" dirty="0"/>
          </a:p>
        </p:txBody>
      </p:sp>
      <p:sp>
        <p:nvSpPr>
          <p:cNvPr id="10" name="Date Placeholder 9"/>
          <p:cNvSpPr>
            <a:spLocks noGrp="1"/>
          </p:cNvSpPr>
          <p:nvPr>
            <p:ph type="dt" idx="11"/>
          </p:nvPr>
        </p:nvSpPr>
        <p:spPr/>
        <p:txBody>
          <a:bodyPr/>
          <a:lstStyle/>
          <a:p>
            <a:r>
              <a:rPr lang="en-US" smtClean="0"/>
              <a:t>Tape Diagrams</a:t>
            </a:r>
            <a:endParaRPr lang="en-US" dirty="0" smtClean="0"/>
          </a:p>
        </p:txBody>
      </p:sp>
      <p:sp>
        <p:nvSpPr>
          <p:cNvPr id="11" name="Footer Placeholder 10"/>
          <p:cNvSpPr>
            <a:spLocks noGrp="1"/>
          </p:cNvSpPr>
          <p:nvPr>
            <p:ph type="ftr" sz="quarter" idx="12"/>
          </p:nvPr>
        </p:nvSpPr>
        <p:spPr/>
        <p:txBody>
          <a:bodyPr/>
          <a:lstStyle/>
          <a:p>
            <a:r>
              <a:rPr lang="en-US" smtClean="0"/>
              <a:t>www.CommonCore.org</a:t>
            </a:r>
            <a:endParaRPr lang="en-US" dirty="0" smtClean="0"/>
          </a:p>
        </p:txBody>
      </p:sp>
      <p:sp>
        <p:nvSpPr>
          <p:cNvPr id="12" name="Header Placeholder 11"/>
          <p:cNvSpPr>
            <a:spLocks noGrp="1"/>
          </p:cNvSpPr>
          <p:nvPr>
            <p:ph type="hdr" sz="quarter" idx="13"/>
          </p:nvPr>
        </p:nvSpPr>
        <p:spPr/>
        <p:txBody>
          <a:bodyPr/>
          <a:lstStyle/>
          <a:p>
            <a:r>
              <a:rPr lang="en-US" smtClean="0"/>
              <a:t>East Meadow School District</a:t>
            </a:r>
          </a:p>
          <a:p>
            <a:r>
              <a:rPr lang="en-US" smtClean="0"/>
              <a:t>October, 2013</a:t>
            </a:r>
            <a:endParaRPr lang="en-US" dirty="0"/>
          </a:p>
        </p:txBody>
      </p:sp>
    </p:spTree>
    <p:extLst>
      <p:ext uri="{BB962C8B-B14F-4D97-AF65-F5344CB8AC3E}">
        <p14:creationId xmlns:p14="http://schemas.microsoft.com/office/powerpoint/2010/main" val="71911551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endParaRPr lang="en-US" i="0" dirty="0"/>
          </a:p>
        </p:txBody>
      </p:sp>
      <p:sp>
        <p:nvSpPr>
          <p:cNvPr id="4" name="Header Placeholder 3"/>
          <p:cNvSpPr>
            <a:spLocks noGrp="1"/>
          </p:cNvSpPr>
          <p:nvPr>
            <p:ph type="hdr" sz="quarter" idx="10"/>
          </p:nvPr>
        </p:nvSpPr>
        <p:spPr/>
        <p:txBody>
          <a:bodyPr/>
          <a:lstStyle/>
          <a:p>
            <a:pPr>
              <a:defRPr/>
            </a:pPr>
            <a:r>
              <a:rPr lang="en-US" smtClean="0"/>
              <a:t>Header</a:t>
            </a:r>
            <a:endParaRPr lang="en-US" dirty="0"/>
          </a:p>
        </p:txBody>
      </p:sp>
      <p:sp>
        <p:nvSpPr>
          <p:cNvPr id="5" name="Date Placeholder 4"/>
          <p:cNvSpPr>
            <a:spLocks noGrp="1"/>
          </p:cNvSpPr>
          <p:nvPr>
            <p:ph type="dt" idx="11"/>
          </p:nvPr>
        </p:nvSpPr>
        <p:spPr/>
        <p:txBody>
          <a:bodyPr/>
          <a:lstStyle/>
          <a:p>
            <a:pPr>
              <a:defRPr/>
            </a:pPr>
            <a:r>
              <a:rPr lang="en-US" smtClean="0"/>
              <a:t>July 2013 </a:t>
            </a:r>
          </a:p>
          <a:p>
            <a:pPr>
              <a:defRPr/>
            </a:pPr>
            <a:r>
              <a:rPr lang="en-US" smtClean="0"/>
              <a:t>Network Team Institute</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121</a:t>
            </a:fld>
            <a:endParaRPr lang="en-US" dirty="0"/>
          </a:p>
        </p:txBody>
      </p:sp>
      <p:sp>
        <p:nvSpPr>
          <p:cNvPr id="7" name="Notes Placeholder 1"/>
          <p:cNvSpPr txBox="1">
            <a:spLocks/>
          </p:cNvSpPr>
          <p:nvPr/>
        </p:nvSpPr>
        <p:spPr>
          <a:xfrm>
            <a:off x="4431239" y="750125"/>
            <a:ext cx="2749578" cy="2812965"/>
          </a:xfrm>
          <a:prstGeom prst="rect">
            <a:avLst/>
          </a:prstGeom>
        </p:spPr>
        <p:txBody>
          <a:bodyPr vert="horz" lIns="94073" tIns="47035" rIns="94073" bIns="47035"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5 minutes(160)</a:t>
            </a:r>
          </a:p>
          <a:p>
            <a:endParaRPr lang="en-US" sz="1900" dirty="0"/>
          </a:p>
          <a:p>
            <a:r>
              <a:rPr lang="en-US" sz="1900" dirty="0"/>
              <a:t>MATERIALS NEEDED:</a:t>
            </a:r>
          </a:p>
          <a:p>
            <a:pPr marL="471994" lvl="1" indent="-293975">
              <a:buFont typeface="Arial" pitchFamily="34" charset="0"/>
              <a:buChar char="•"/>
            </a:pPr>
            <a:r>
              <a:rPr lang="en-US" sz="1100" dirty="0"/>
              <a:t>1 copy for facilitator of lesson 4 pp. xx to xx.</a:t>
            </a:r>
          </a:p>
        </p:txBody>
      </p:sp>
    </p:spTree>
    <p:extLst>
      <p:ext uri="{BB962C8B-B14F-4D97-AF65-F5344CB8AC3E}">
        <p14:creationId xmlns:p14="http://schemas.microsoft.com/office/powerpoint/2010/main" val="2910440813"/>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r>
              <a:rPr lang="en-US" i="0" dirty="0" smtClean="0"/>
              <a:t>Should most of what</a:t>
            </a:r>
            <a:r>
              <a:rPr lang="en-US" i="0" baseline="0" dirty="0" smtClean="0"/>
              <a:t> is written below be deleted?</a:t>
            </a:r>
            <a:endParaRPr lang="en-US" i="0" dirty="0" smtClean="0"/>
          </a:p>
          <a:p>
            <a:r>
              <a:rPr lang="en-US" i="0" dirty="0" smtClean="0"/>
              <a:t>Continuing</a:t>
            </a:r>
            <a:r>
              <a:rPr lang="en-US" i="0" baseline="0" dirty="0" smtClean="0"/>
              <a:t> with our analogy between English sentences and equations.  Let’s consider a scenario that mimics our use of equations.</a:t>
            </a:r>
          </a:p>
          <a:p>
            <a:r>
              <a:rPr lang="en-US" dirty="0"/>
              <a:t>Julie is 300 feet away from her friend’s front porch and observes, </a:t>
            </a:r>
            <a:r>
              <a:rPr lang="en-US" b="1" dirty="0"/>
              <a:t>“Someone is sitting on the porch.”  </a:t>
            </a:r>
          </a:p>
          <a:p>
            <a:r>
              <a:rPr lang="en-US" dirty="0"/>
              <a:t>What in this sentence is similar to a variable that we use in a mathematical equation?  (Someone.) </a:t>
            </a:r>
          </a:p>
          <a:p>
            <a:r>
              <a:rPr lang="en-US" dirty="0"/>
              <a:t>(Click to advance animation.)</a:t>
            </a:r>
          </a:p>
          <a:p>
            <a:pPr>
              <a:buFont typeface="Arial" pitchFamily="34" charset="0"/>
              <a:buChar char="•"/>
            </a:pPr>
            <a:r>
              <a:rPr lang="en-US" dirty="0"/>
              <a:t>Given that she didn’t specify otherwise, we would assume that the ‘someone’ Julie thinks she sees is a human.</a:t>
            </a:r>
          </a:p>
          <a:p>
            <a:pPr>
              <a:buFont typeface="Arial" pitchFamily="34" charset="0"/>
              <a:buNone/>
            </a:pPr>
            <a:r>
              <a:rPr lang="en-US" dirty="0"/>
              <a:t>This assumption is very similar to our often unstated but important assumption that the variable in our equation is representing a real number.</a:t>
            </a:r>
          </a:p>
          <a:p>
            <a:pPr defTabSz="470362" eaLnBrk="0" fontAlgn="base" hangingPunct="0">
              <a:spcBef>
                <a:spcPct val="30000"/>
              </a:spcBef>
              <a:spcAft>
                <a:spcPct val="0"/>
              </a:spcAft>
              <a:defRPr/>
            </a:pPr>
            <a:r>
              <a:rPr lang="en-US" dirty="0"/>
              <a:t>(Click to advance animation.)</a:t>
            </a:r>
          </a:p>
          <a:p>
            <a:pPr>
              <a:buFont typeface="Arial" pitchFamily="34" charset="0"/>
              <a:buChar char="•"/>
            </a:pPr>
            <a:r>
              <a:rPr lang="en-US" dirty="0"/>
              <a:t>We can’t guarantee that Julie’s observatory statement is true.  It could be that Julie’s friend has something on the porch that merely looks like a human from far away.  </a:t>
            </a:r>
          </a:p>
          <a:p>
            <a:pPr>
              <a:buFont typeface="Arial" pitchFamily="34" charset="0"/>
              <a:buNone/>
            </a:pPr>
            <a:r>
              <a:rPr lang="en-US" dirty="0"/>
              <a:t>Recall the standard A-REI.1 that says, “starting with the assumption that the original equation has a solution.”</a:t>
            </a:r>
          </a:p>
          <a:p>
            <a:pPr defTabSz="470362" eaLnBrk="0" fontAlgn="base" hangingPunct="0">
              <a:spcBef>
                <a:spcPct val="30000"/>
              </a:spcBef>
              <a:spcAft>
                <a:spcPct val="0"/>
              </a:spcAft>
              <a:defRPr/>
            </a:pPr>
            <a:r>
              <a:rPr lang="en-US" dirty="0"/>
              <a:t>(Click to advance animation.)</a:t>
            </a:r>
          </a:p>
          <a:p>
            <a:pPr>
              <a:buFont typeface="Arial" pitchFamily="34" charset="0"/>
              <a:buChar char="•"/>
            </a:pPr>
            <a:r>
              <a:rPr lang="en-US" dirty="0"/>
              <a:t>Julie assumes she is correct, and moves closer to see if she can figure out who it is.  As she nears the porch she declares, “Ah, it is our friend, John Berry.”</a:t>
            </a:r>
          </a:p>
          <a:p>
            <a:pPr defTabSz="470362" eaLnBrk="0" fontAlgn="base" hangingPunct="0">
              <a:spcBef>
                <a:spcPct val="30000"/>
              </a:spcBef>
              <a:spcAft>
                <a:spcPct val="0"/>
              </a:spcAft>
              <a:defRPr/>
            </a:pPr>
            <a:r>
              <a:rPr lang="en-US" dirty="0"/>
              <a:t>(Click to advance animation.)</a:t>
            </a:r>
          </a:p>
          <a:p>
            <a:endParaRPr lang="en-US" i="0" dirty="0" smtClean="0"/>
          </a:p>
          <a:p>
            <a:r>
              <a:rPr lang="en-US" i="0" dirty="0" smtClean="0"/>
              <a:t>Do not delete this part.</a:t>
            </a:r>
          </a:p>
          <a:p>
            <a:r>
              <a:rPr lang="en-US" i="0" dirty="0" smtClean="0"/>
              <a:t>What do we use equations for in</a:t>
            </a:r>
            <a:r>
              <a:rPr lang="en-US" i="0" baseline="0" dirty="0" smtClean="0"/>
              <a:t> the real world?  We have some information that we suspect or know to be true about the relationship between quantities, and we are not sure what measure of a given quantity will make it true.  We write out the equation, and then we “get closer” and closer until we can reveal the value or measure that makes the equation true, or find that our “someone” does not exist.  Perhaps it was a Halloween gag – a scarecrow of sorts, perhaps there is no value that can make it true.</a:t>
            </a:r>
            <a:endParaRPr lang="en-US" i="0" dirty="0"/>
          </a:p>
        </p:txBody>
      </p:sp>
      <p:sp>
        <p:nvSpPr>
          <p:cNvPr id="4" name="Header Placeholder 3"/>
          <p:cNvSpPr>
            <a:spLocks noGrp="1"/>
          </p:cNvSpPr>
          <p:nvPr>
            <p:ph type="hdr" sz="quarter" idx="10"/>
          </p:nvPr>
        </p:nvSpPr>
        <p:spPr/>
        <p:txBody>
          <a:bodyPr/>
          <a:lstStyle/>
          <a:p>
            <a:pPr>
              <a:defRPr/>
            </a:pPr>
            <a:r>
              <a:rPr lang="en-US" smtClean="0"/>
              <a:t>Header</a:t>
            </a:r>
            <a:endParaRPr lang="en-US" dirty="0"/>
          </a:p>
        </p:txBody>
      </p:sp>
      <p:sp>
        <p:nvSpPr>
          <p:cNvPr id="5" name="Date Placeholder 4"/>
          <p:cNvSpPr>
            <a:spLocks noGrp="1"/>
          </p:cNvSpPr>
          <p:nvPr>
            <p:ph type="dt" idx="11"/>
          </p:nvPr>
        </p:nvSpPr>
        <p:spPr/>
        <p:txBody>
          <a:bodyPr/>
          <a:lstStyle/>
          <a:p>
            <a:pPr>
              <a:defRPr/>
            </a:pPr>
            <a:r>
              <a:rPr lang="en-US" smtClean="0"/>
              <a:t>July 2013 </a:t>
            </a:r>
          </a:p>
          <a:p>
            <a:pPr>
              <a:defRPr/>
            </a:pPr>
            <a:r>
              <a:rPr lang="en-US" smtClean="0"/>
              <a:t>Network Team Institute</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122</a:t>
            </a:fld>
            <a:endParaRPr lang="en-US" dirty="0"/>
          </a:p>
        </p:txBody>
      </p:sp>
      <p:sp>
        <p:nvSpPr>
          <p:cNvPr id="7" name="Notes Placeholder 1"/>
          <p:cNvSpPr txBox="1">
            <a:spLocks/>
          </p:cNvSpPr>
          <p:nvPr/>
        </p:nvSpPr>
        <p:spPr>
          <a:xfrm>
            <a:off x="4431239" y="750125"/>
            <a:ext cx="2749578" cy="2812965"/>
          </a:xfrm>
          <a:prstGeom prst="rect">
            <a:avLst/>
          </a:prstGeom>
        </p:spPr>
        <p:txBody>
          <a:bodyPr vert="horz" lIns="94073" tIns="47035" rIns="94073" bIns="47035"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5 minutes(160)</a:t>
            </a:r>
          </a:p>
          <a:p>
            <a:endParaRPr lang="en-US" sz="1900" dirty="0"/>
          </a:p>
          <a:p>
            <a:r>
              <a:rPr lang="en-US" sz="1900" dirty="0"/>
              <a:t>MATERIALS NEEDED:</a:t>
            </a:r>
          </a:p>
          <a:p>
            <a:pPr marL="471994" lvl="1" indent="-293975">
              <a:buFont typeface="Arial" pitchFamily="34" charset="0"/>
              <a:buChar char="•"/>
            </a:pPr>
            <a:r>
              <a:rPr lang="en-US" sz="1100" dirty="0"/>
              <a:t>1 copy for facilitator of lesson 4 pp. xx to xx.</a:t>
            </a:r>
          </a:p>
        </p:txBody>
      </p:sp>
    </p:spTree>
    <p:extLst>
      <p:ext uri="{BB962C8B-B14F-4D97-AF65-F5344CB8AC3E}">
        <p14:creationId xmlns:p14="http://schemas.microsoft.com/office/powerpoint/2010/main" val="2910440813"/>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359304" lvl="1" indent="-352771">
              <a:spcAft>
                <a:spcPts val="617"/>
              </a:spcAft>
            </a:pPr>
            <a:endParaRPr lang="en-US" sz="1000" dirty="0">
              <a:solidFill>
                <a:srgbClr val="FF0000"/>
              </a:solidFill>
              <a:latin typeface="Calibri" charset="0"/>
              <a:ea typeface="ＭＳ Ｐゴシック" charset="-128"/>
              <a:cs typeface="ＭＳ Ｐゴシック" charset="-128"/>
            </a:endParaRPr>
          </a:p>
        </p:txBody>
      </p:sp>
      <p:sp>
        <p:nvSpPr>
          <p:cNvPr id="4" name="Header Placeholder 3"/>
          <p:cNvSpPr>
            <a:spLocks noGrp="1"/>
          </p:cNvSpPr>
          <p:nvPr>
            <p:ph type="hdr" sz="quarter" idx="10"/>
          </p:nvPr>
        </p:nvSpPr>
        <p:spPr/>
        <p:txBody>
          <a:bodyPr/>
          <a:lstStyle/>
          <a:p>
            <a:pPr>
              <a:defRPr/>
            </a:pPr>
            <a:r>
              <a:rPr lang="en-US" smtClean="0"/>
              <a:t>Header</a:t>
            </a:r>
            <a:endParaRPr lang="en-US" dirty="0"/>
          </a:p>
        </p:txBody>
      </p:sp>
      <p:sp>
        <p:nvSpPr>
          <p:cNvPr id="5" name="Date Placeholder 4"/>
          <p:cNvSpPr>
            <a:spLocks noGrp="1"/>
          </p:cNvSpPr>
          <p:nvPr>
            <p:ph type="dt" idx="11"/>
          </p:nvPr>
        </p:nvSpPr>
        <p:spPr/>
        <p:txBody>
          <a:bodyPr/>
          <a:lstStyle/>
          <a:p>
            <a:pPr>
              <a:defRPr/>
            </a:pPr>
            <a:r>
              <a:rPr lang="en-US" smtClean="0"/>
              <a:t>July 2013 </a:t>
            </a:r>
          </a:p>
          <a:p>
            <a:pPr>
              <a:defRPr/>
            </a:pPr>
            <a:r>
              <a:rPr lang="en-US" smtClean="0"/>
              <a:t>Network Team Institute</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123</a:t>
            </a:fld>
            <a:endParaRPr lang="en-US" dirty="0"/>
          </a:p>
        </p:txBody>
      </p:sp>
      <p:sp>
        <p:nvSpPr>
          <p:cNvPr id="7" name="Notes Placeholder 1"/>
          <p:cNvSpPr txBox="1">
            <a:spLocks/>
          </p:cNvSpPr>
          <p:nvPr/>
        </p:nvSpPr>
        <p:spPr>
          <a:xfrm>
            <a:off x="4431239" y="750125"/>
            <a:ext cx="2749578" cy="2812965"/>
          </a:xfrm>
          <a:prstGeom prst="rect">
            <a:avLst/>
          </a:prstGeom>
        </p:spPr>
        <p:txBody>
          <a:bodyPr vert="horz" lIns="94073" tIns="47035" rIns="94073" bIns="47035"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5 minutes(170)</a:t>
            </a:r>
          </a:p>
          <a:p>
            <a:endParaRPr lang="en-US" sz="1900" dirty="0"/>
          </a:p>
          <a:p>
            <a:r>
              <a:rPr lang="en-US" sz="1900" dirty="0"/>
              <a:t>MATERIALS NEEDED:</a:t>
            </a:r>
          </a:p>
          <a:p>
            <a:pPr marL="471994" lvl="1" indent="-293975">
              <a:buFont typeface="Arial" pitchFamily="34" charset="0"/>
              <a:buChar char="•"/>
            </a:pPr>
            <a:r>
              <a:rPr lang="en-US" sz="1900" dirty="0"/>
              <a:t>Module overview</a:t>
            </a:r>
          </a:p>
        </p:txBody>
      </p:sp>
    </p:spTree>
    <p:extLst>
      <p:ext uri="{BB962C8B-B14F-4D97-AF65-F5344CB8AC3E}">
        <p14:creationId xmlns:p14="http://schemas.microsoft.com/office/powerpoint/2010/main" val="196941660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359304" lvl="1" indent="-352771">
              <a:spcAft>
                <a:spcPts val="617"/>
              </a:spcAft>
            </a:pPr>
            <a:endParaRPr lang="en-US" sz="1000" dirty="0">
              <a:latin typeface="Calibri" charset="0"/>
              <a:ea typeface="ＭＳ Ｐゴシック" charset="-128"/>
              <a:cs typeface="ＭＳ Ｐゴシック" charset="-128"/>
            </a:endParaRPr>
          </a:p>
        </p:txBody>
      </p:sp>
      <p:sp>
        <p:nvSpPr>
          <p:cNvPr id="4" name="Header Placeholder 3"/>
          <p:cNvSpPr>
            <a:spLocks noGrp="1"/>
          </p:cNvSpPr>
          <p:nvPr>
            <p:ph type="hdr" sz="quarter" idx="10"/>
          </p:nvPr>
        </p:nvSpPr>
        <p:spPr/>
        <p:txBody>
          <a:bodyPr/>
          <a:lstStyle/>
          <a:p>
            <a:pPr>
              <a:defRPr/>
            </a:pPr>
            <a:r>
              <a:rPr lang="en-US" smtClean="0"/>
              <a:t>Header</a:t>
            </a:r>
            <a:endParaRPr lang="en-US" dirty="0"/>
          </a:p>
        </p:txBody>
      </p:sp>
      <p:sp>
        <p:nvSpPr>
          <p:cNvPr id="5" name="Date Placeholder 4"/>
          <p:cNvSpPr>
            <a:spLocks noGrp="1"/>
          </p:cNvSpPr>
          <p:nvPr>
            <p:ph type="dt" idx="11"/>
          </p:nvPr>
        </p:nvSpPr>
        <p:spPr/>
        <p:txBody>
          <a:bodyPr/>
          <a:lstStyle/>
          <a:p>
            <a:pPr>
              <a:defRPr/>
            </a:pPr>
            <a:r>
              <a:rPr lang="en-US" smtClean="0"/>
              <a:t>July 2013 </a:t>
            </a:r>
          </a:p>
          <a:p>
            <a:pPr>
              <a:defRPr/>
            </a:pPr>
            <a:r>
              <a:rPr lang="en-US" smtClean="0"/>
              <a:t>Network Team Institute</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124</a:t>
            </a:fld>
            <a:endParaRPr lang="en-US" dirty="0"/>
          </a:p>
        </p:txBody>
      </p:sp>
      <p:sp>
        <p:nvSpPr>
          <p:cNvPr id="7" name="Notes Placeholder 1"/>
          <p:cNvSpPr txBox="1">
            <a:spLocks/>
          </p:cNvSpPr>
          <p:nvPr/>
        </p:nvSpPr>
        <p:spPr>
          <a:xfrm>
            <a:off x="4431239" y="750125"/>
            <a:ext cx="2749578" cy="2812965"/>
          </a:xfrm>
          <a:prstGeom prst="rect">
            <a:avLst/>
          </a:prstGeom>
        </p:spPr>
        <p:txBody>
          <a:bodyPr vert="horz" lIns="94073" tIns="47035" rIns="94073" bIns="47035"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5 minutes(170)</a:t>
            </a:r>
          </a:p>
          <a:p>
            <a:endParaRPr lang="en-US" sz="1900" dirty="0"/>
          </a:p>
          <a:p>
            <a:r>
              <a:rPr lang="en-US" sz="1900" dirty="0"/>
              <a:t>MATERIALS NEEDED:</a:t>
            </a:r>
          </a:p>
          <a:p>
            <a:pPr marL="471994" lvl="1" indent="-293975">
              <a:buFont typeface="Arial" pitchFamily="34" charset="0"/>
              <a:buChar char="•"/>
            </a:pPr>
            <a:r>
              <a:rPr lang="en-US" sz="1900" dirty="0"/>
              <a:t>Module overview</a:t>
            </a:r>
          </a:p>
        </p:txBody>
      </p:sp>
    </p:spTree>
    <p:extLst>
      <p:ext uri="{BB962C8B-B14F-4D97-AF65-F5344CB8AC3E}">
        <p14:creationId xmlns:p14="http://schemas.microsoft.com/office/powerpoint/2010/main" val="196941660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r>
              <a:rPr lang="en-US" sz="1000" dirty="0" err="1">
                <a:solidFill>
                  <a:srgbClr val="548235"/>
                </a:solidFill>
                <a:latin typeface="Calibri" charset="0"/>
                <a:ea typeface="ＭＳ Ｐゴシック" charset="-128"/>
                <a:cs typeface="ＭＳ Ｐゴシック" charset="-128"/>
              </a:rPr>
              <a:t>Stef</a:t>
            </a:r>
            <a:r>
              <a:rPr lang="en-US" sz="1000" dirty="0">
                <a:solidFill>
                  <a:srgbClr val="548235"/>
                </a:solidFill>
                <a:latin typeface="Calibri" charset="0"/>
                <a:ea typeface="ＭＳ Ｐゴシック" charset="-128"/>
                <a:cs typeface="ＭＳ Ｐゴシック" charset="-128"/>
              </a:rPr>
              <a:t>: </a:t>
            </a:r>
            <a:r>
              <a:rPr lang="en-US" sz="1000" dirty="0">
                <a:solidFill>
                  <a:srgbClr val="548235"/>
                </a:solidFill>
                <a:latin typeface="Calibri" charset="0"/>
                <a:ea typeface="ＭＳ Ｐゴシック" charset="-128"/>
                <a:cs typeface="ＭＳ Ｐゴシック" charset="-128"/>
              </a:rPr>
              <a:t>Show an example of how the distributive property is used to “combine like terms.”  This is new to most teachers.  EX:  4x+9x=(4+9)x=13x.</a:t>
            </a:r>
          </a:p>
          <a:p>
            <a:r>
              <a:rPr lang="en-US" sz="1000" dirty="0">
                <a:solidFill>
                  <a:srgbClr val="E27548"/>
                </a:solidFill>
                <a:latin typeface="Calibri" charset="0"/>
                <a:ea typeface="ＭＳ Ｐゴシック" charset="-128"/>
                <a:cs typeface="ＭＳ Ｐゴシック" charset="-128"/>
              </a:rPr>
              <a:t>[Beau]:  Agreed…EE Progressions says “Collecting like terms …should be seen as an application of the distributive law, not as a separate method.” </a:t>
            </a:r>
            <a:r>
              <a:rPr lang="en-US" sz="1000" dirty="0" err="1">
                <a:solidFill>
                  <a:srgbClr val="E27548"/>
                </a:solidFill>
                <a:latin typeface="Calibri" charset="0"/>
                <a:ea typeface="ＭＳ Ｐゴシック" charset="-128"/>
                <a:cs typeface="ＭＳ Ｐゴシック" charset="-128"/>
              </a:rPr>
              <a:t>pg</a:t>
            </a:r>
            <a:r>
              <a:rPr lang="en-US" sz="1000" dirty="0">
                <a:solidFill>
                  <a:srgbClr val="E27548"/>
                </a:solidFill>
                <a:latin typeface="Calibri" charset="0"/>
                <a:ea typeface="ＭＳ Ｐゴシック" charset="-128"/>
                <a:cs typeface="ＭＳ Ｐゴシック" charset="-128"/>
              </a:rPr>
              <a:t> 6  There is a nice progression of combining like terms in G7M3 Lesson 1.</a:t>
            </a:r>
          </a:p>
          <a:p>
            <a:r>
              <a:rPr lang="en-US" sz="1000" dirty="0">
                <a:solidFill>
                  <a:srgbClr val="FF0000"/>
                </a:solidFill>
                <a:latin typeface="Calibri" charset="0"/>
                <a:ea typeface="ＭＳ Ｐゴシック" charset="-128"/>
                <a:cs typeface="ＭＳ Ｐゴシック" charset="-128"/>
              </a:rPr>
              <a:t>Erika – As well as in grade 6.  This is where I referred to in my email: making the progression of how students use the distributive property in all three grade levels.  From tape diagrams to area model to GCF to…. 7</a:t>
            </a:r>
            <a:r>
              <a:rPr lang="en-US" sz="1000" baseline="30000" dirty="0">
                <a:solidFill>
                  <a:srgbClr val="FF0000"/>
                </a:solidFill>
                <a:latin typeface="Calibri" charset="0"/>
                <a:ea typeface="ＭＳ Ｐゴシック" charset="-128"/>
                <a:cs typeface="ＭＳ Ｐゴシック" charset="-128"/>
              </a:rPr>
              <a:t>th</a:t>
            </a:r>
            <a:r>
              <a:rPr lang="en-US" sz="1000" dirty="0">
                <a:solidFill>
                  <a:srgbClr val="FF0000"/>
                </a:solidFill>
                <a:latin typeface="Calibri" charset="0"/>
                <a:ea typeface="ＭＳ Ｐゴシック" charset="-128"/>
                <a:cs typeface="ＭＳ Ｐゴシック" charset="-128"/>
              </a:rPr>
              <a:t> and 8</a:t>
            </a:r>
            <a:r>
              <a:rPr lang="en-US" sz="1000" baseline="30000" dirty="0">
                <a:solidFill>
                  <a:srgbClr val="FF0000"/>
                </a:solidFill>
                <a:latin typeface="Calibri" charset="0"/>
                <a:ea typeface="ＭＳ Ｐゴシック" charset="-128"/>
                <a:cs typeface="ＭＳ Ｐゴシック" charset="-128"/>
              </a:rPr>
              <a:t>th</a:t>
            </a:r>
            <a:r>
              <a:rPr lang="en-US" sz="1000" dirty="0">
                <a:solidFill>
                  <a:srgbClr val="FF0000"/>
                </a:solidFill>
                <a:latin typeface="Calibri" charset="0"/>
                <a:ea typeface="ＭＳ Ｐゴシック" charset="-128"/>
                <a:cs typeface="ＭＳ Ｐゴシック" charset="-128"/>
              </a:rPr>
              <a:t> representations/methods. We also use the phrase “collect like terms” </a:t>
            </a:r>
            <a:endParaRPr lang="en-US" sz="1000" dirty="0">
              <a:solidFill>
                <a:srgbClr val="FF0000"/>
              </a:solidFill>
              <a:latin typeface="Calibri" charset="0"/>
              <a:ea typeface="ＭＳ Ｐゴシック" charset="-128"/>
              <a:cs typeface="ＭＳ Ｐゴシック" charset="-128"/>
            </a:endParaRPr>
          </a:p>
        </p:txBody>
      </p:sp>
      <p:sp>
        <p:nvSpPr>
          <p:cNvPr id="4" name="Header Placeholder 3"/>
          <p:cNvSpPr>
            <a:spLocks noGrp="1"/>
          </p:cNvSpPr>
          <p:nvPr>
            <p:ph type="hdr" sz="quarter" idx="10"/>
          </p:nvPr>
        </p:nvSpPr>
        <p:spPr/>
        <p:txBody>
          <a:bodyPr/>
          <a:lstStyle/>
          <a:p>
            <a:pPr>
              <a:defRPr/>
            </a:pPr>
            <a:r>
              <a:rPr lang="en-US" smtClean="0"/>
              <a:t>Header</a:t>
            </a:r>
            <a:endParaRPr lang="en-US" dirty="0"/>
          </a:p>
        </p:txBody>
      </p:sp>
      <p:sp>
        <p:nvSpPr>
          <p:cNvPr id="5" name="Date Placeholder 4"/>
          <p:cNvSpPr>
            <a:spLocks noGrp="1"/>
          </p:cNvSpPr>
          <p:nvPr>
            <p:ph type="dt" idx="11"/>
          </p:nvPr>
        </p:nvSpPr>
        <p:spPr/>
        <p:txBody>
          <a:bodyPr/>
          <a:lstStyle/>
          <a:p>
            <a:pPr>
              <a:defRPr/>
            </a:pPr>
            <a:r>
              <a:rPr lang="en-US" smtClean="0"/>
              <a:t>July 2013 </a:t>
            </a:r>
          </a:p>
          <a:p>
            <a:pPr>
              <a:defRPr/>
            </a:pPr>
            <a:r>
              <a:rPr lang="en-US" smtClean="0"/>
              <a:t>Network Team Institute</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125</a:t>
            </a:fld>
            <a:endParaRPr lang="en-US" dirty="0"/>
          </a:p>
        </p:txBody>
      </p:sp>
      <p:sp>
        <p:nvSpPr>
          <p:cNvPr id="7" name="Notes Placeholder 1"/>
          <p:cNvSpPr txBox="1">
            <a:spLocks/>
          </p:cNvSpPr>
          <p:nvPr/>
        </p:nvSpPr>
        <p:spPr>
          <a:xfrm>
            <a:off x="4431239" y="750125"/>
            <a:ext cx="2749578" cy="2812965"/>
          </a:xfrm>
          <a:prstGeom prst="rect">
            <a:avLst/>
          </a:prstGeom>
        </p:spPr>
        <p:txBody>
          <a:bodyPr vert="horz" lIns="94073" tIns="47035" rIns="94073" bIns="47035"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5 minutes(170)</a:t>
            </a:r>
          </a:p>
          <a:p>
            <a:endParaRPr lang="en-US" sz="1900" dirty="0"/>
          </a:p>
          <a:p>
            <a:r>
              <a:rPr lang="en-US" sz="1900" dirty="0"/>
              <a:t>MATERIALS NEEDED:</a:t>
            </a:r>
          </a:p>
          <a:p>
            <a:pPr marL="471994" lvl="1" indent="-293975">
              <a:buFont typeface="Arial" pitchFamily="34" charset="0"/>
              <a:buChar char="•"/>
            </a:pPr>
            <a:r>
              <a:rPr lang="en-US" sz="1900" dirty="0"/>
              <a:t>Module overview</a:t>
            </a:r>
          </a:p>
        </p:txBody>
      </p:sp>
    </p:spTree>
    <p:extLst>
      <p:ext uri="{BB962C8B-B14F-4D97-AF65-F5344CB8AC3E}">
        <p14:creationId xmlns:p14="http://schemas.microsoft.com/office/powerpoint/2010/main" val="196941660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pPr marL="359304" lvl="1" indent="-352771">
              <a:spcAft>
                <a:spcPts val="617"/>
              </a:spcAft>
            </a:pPr>
            <a:r>
              <a:rPr lang="en-US" sz="1000" dirty="0">
                <a:latin typeface="Calibri" charset="0"/>
                <a:ea typeface="ＭＳ Ｐゴシック" charset="-128"/>
                <a:cs typeface="ＭＳ Ｐゴシック" charset="-128"/>
              </a:rPr>
              <a:t>So, in summary we have learned that </a:t>
            </a:r>
            <a:r>
              <a:rPr lang="en-US" dirty="0">
                <a:solidFill>
                  <a:srgbClr val="617656"/>
                </a:solidFill>
                <a:latin typeface="Calibri" charset="0"/>
                <a:ea typeface="ＭＳ Ｐゴシック" charset="-128"/>
                <a:cs typeface="ＭＳ Ｐゴシック" charset="-128"/>
              </a:rPr>
              <a:t>applying the properties of Equality is guaranteed to preserve the solution set.  And that applying the Distributive,  Associative, and Commutative Properties or the properties of rational exponents to either side is also guaranteed to preserve the solution set.</a:t>
            </a:r>
          </a:p>
          <a:p>
            <a:pPr lvl="0"/>
            <a:endParaRPr lang="en-US" sz="1000" dirty="0">
              <a:latin typeface="Calibri" charset="0"/>
              <a:ea typeface="ＭＳ Ｐゴシック" charset="-128"/>
              <a:cs typeface="ＭＳ Ｐゴシック" charset="-128"/>
            </a:endParaRPr>
          </a:p>
          <a:p>
            <a:pPr lvl="0"/>
            <a:r>
              <a:rPr lang="en-US" sz="1000" dirty="0">
                <a:latin typeface="Calibri" charset="0"/>
                <a:ea typeface="ＭＳ Ｐゴシック" charset="-128"/>
                <a:cs typeface="ＭＳ Ｐゴシック" charset="-128"/>
              </a:rPr>
              <a:t>Let’s take a look at what else we can do to equations</a:t>
            </a:r>
            <a:r>
              <a:rPr lang="en-US" sz="1000" dirty="0">
                <a:latin typeface="Calibri" charset="0"/>
                <a:ea typeface="ＭＳ Ｐゴシック" charset="-128"/>
                <a:cs typeface="ＭＳ Ｐゴシック" charset="-128"/>
              </a:rPr>
              <a:t>.</a:t>
            </a:r>
          </a:p>
          <a:p>
            <a:pPr lvl="0"/>
            <a:endParaRPr lang="en-US" sz="1000" dirty="0">
              <a:latin typeface="Calibri" charset="0"/>
              <a:ea typeface="ＭＳ Ｐゴシック" charset="-128"/>
              <a:cs typeface="ＭＳ Ｐゴシック" charset="-128"/>
            </a:endParaRPr>
          </a:p>
          <a:p>
            <a:r>
              <a:rPr lang="en-US" sz="1000" dirty="0" err="1">
                <a:solidFill>
                  <a:srgbClr val="548235"/>
                </a:solidFill>
                <a:latin typeface="Calibri" charset="0"/>
                <a:ea typeface="ＭＳ Ｐゴシック" charset="-128"/>
                <a:cs typeface="ＭＳ Ｐゴシック" charset="-128"/>
              </a:rPr>
              <a:t>Stef</a:t>
            </a:r>
            <a:r>
              <a:rPr lang="en-US" sz="1000" dirty="0">
                <a:solidFill>
                  <a:srgbClr val="548235"/>
                </a:solidFill>
                <a:latin typeface="Calibri" charset="0"/>
                <a:ea typeface="ＭＳ Ｐゴシック" charset="-128"/>
                <a:cs typeface="ＭＳ Ｐゴシック" charset="-128"/>
              </a:rPr>
              <a:t>: </a:t>
            </a:r>
            <a:r>
              <a:rPr lang="en-US" sz="1000" dirty="0">
                <a:solidFill>
                  <a:srgbClr val="548235"/>
                </a:solidFill>
                <a:latin typeface="Calibri" charset="0"/>
                <a:ea typeface="ＭＳ Ｐゴシック" charset="-128"/>
                <a:cs typeface="ＭＳ Ｐゴシック" charset="-128"/>
              </a:rPr>
              <a:t>In grade 8 students learn that a transformed equation of the form a = b has no solutions, a=a has infinitely many solutions and x=a has one solution.</a:t>
            </a:r>
            <a:endParaRPr lang="en-US" sz="1000" dirty="0"/>
          </a:p>
          <a:p>
            <a:pPr lvl="0"/>
            <a:endParaRPr lang="en-US" sz="1000" dirty="0">
              <a:latin typeface="Calibri" charset="0"/>
              <a:ea typeface="ＭＳ Ｐゴシック" charset="-128"/>
              <a:cs typeface="ＭＳ Ｐゴシック" charset="-128"/>
            </a:endParaRPr>
          </a:p>
          <a:p>
            <a:pPr lvl="0"/>
            <a:r>
              <a:rPr lang="en-US" sz="1000" dirty="0">
                <a:solidFill>
                  <a:srgbClr val="FF0000"/>
                </a:solidFill>
                <a:latin typeface="Calibri" charset="0"/>
                <a:ea typeface="ＭＳ Ｐゴシック" charset="-128"/>
                <a:cs typeface="ＭＳ Ｐゴシック" charset="-128"/>
              </a:rPr>
              <a:t>Erika – Students in grade 6 also use solution sets to determine which values make equations and inequalities true.  </a:t>
            </a:r>
            <a:endParaRPr lang="en-US" sz="1000" dirty="0">
              <a:solidFill>
                <a:srgbClr val="FF0000"/>
              </a:solidFill>
              <a:latin typeface="Calibri" charset="0"/>
              <a:ea typeface="ＭＳ Ｐゴシック" charset="-128"/>
              <a:cs typeface="ＭＳ Ｐゴシック" charset="-128"/>
            </a:endParaRPr>
          </a:p>
        </p:txBody>
      </p:sp>
      <p:sp>
        <p:nvSpPr>
          <p:cNvPr id="4" name="Header Placeholder 3"/>
          <p:cNvSpPr>
            <a:spLocks noGrp="1"/>
          </p:cNvSpPr>
          <p:nvPr>
            <p:ph type="hdr" sz="quarter" idx="10"/>
          </p:nvPr>
        </p:nvSpPr>
        <p:spPr/>
        <p:txBody>
          <a:bodyPr/>
          <a:lstStyle/>
          <a:p>
            <a:pPr>
              <a:defRPr/>
            </a:pPr>
            <a:r>
              <a:rPr lang="en-US" smtClean="0"/>
              <a:t>Header</a:t>
            </a:r>
            <a:endParaRPr lang="en-US" dirty="0"/>
          </a:p>
        </p:txBody>
      </p:sp>
      <p:sp>
        <p:nvSpPr>
          <p:cNvPr id="5" name="Date Placeholder 4"/>
          <p:cNvSpPr>
            <a:spLocks noGrp="1"/>
          </p:cNvSpPr>
          <p:nvPr>
            <p:ph type="dt" idx="11"/>
          </p:nvPr>
        </p:nvSpPr>
        <p:spPr/>
        <p:txBody>
          <a:bodyPr/>
          <a:lstStyle/>
          <a:p>
            <a:pPr>
              <a:defRPr/>
            </a:pPr>
            <a:r>
              <a:rPr lang="en-US" smtClean="0"/>
              <a:t>July 2013 </a:t>
            </a:r>
          </a:p>
          <a:p>
            <a:pPr>
              <a:defRPr/>
            </a:pPr>
            <a:r>
              <a:rPr lang="en-US" smtClean="0"/>
              <a:t>Network Team Institute</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126</a:t>
            </a:fld>
            <a:endParaRPr lang="en-US" dirty="0"/>
          </a:p>
        </p:txBody>
      </p:sp>
      <p:sp>
        <p:nvSpPr>
          <p:cNvPr id="7" name="Notes Placeholder 1"/>
          <p:cNvSpPr txBox="1">
            <a:spLocks/>
          </p:cNvSpPr>
          <p:nvPr/>
        </p:nvSpPr>
        <p:spPr>
          <a:xfrm>
            <a:off x="4431239" y="750125"/>
            <a:ext cx="2749578" cy="2812965"/>
          </a:xfrm>
          <a:prstGeom prst="rect">
            <a:avLst/>
          </a:prstGeom>
        </p:spPr>
        <p:txBody>
          <a:bodyPr vert="horz" lIns="94073" tIns="47035" rIns="94073" bIns="47035"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5 minutes(170)</a:t>
            </a:r>
          </a:p>
          <a:p>
            <a:endParaRPr lang="en-US" sz="1900" dirty="0"/>
          </a:p>
          <a:p>
            <a:r>
              <a:rPr lang="en-US" sz="1900" dirty="0"/>
              <a:t>MATERIALS NEEDED:</a:t>
            </a:r>
          </a:p>
          <a:p>
            <a:pPr marL="471994" lvl="1" indent="-293975">
              <a:buFont typeface="Arial" pitchFamily="34" charset="0"/>
              <a:buChar char="•"/>
            </a:pPr>
            <a:r>
              <a:rPr lang="en-US" sz="1900" dirty="0"/>
              <a:t>Module overview</a:t>
            </a:r>
          </a:p>
        </p:txBody>
      </p:sp>
    </p:spTree>
    <p:extLst>
      <p:ext uri="{BB962C8B-B14F-4D97-AF65-F5344CB8AC3E}">
        <p14:creationId xmlns:p14="http://schemas.microsoft.com/office/powerpoint/2010/main" val="196941660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7363" y="749300"/>
            <a:ext cx="3752850" cy="2814638"/>
          </a:xfrm>
        </p:spPr>
      </p:sp>
      <p:sp>
        <p:nvSpPr>
          <p:cNvPr id="3" name="Notes Placeholder 2"/>
          <p:cNvSpPr>
            <a:spLocks noGrp="1"/>
          </p:cNvSpPr>
          <p:nvPr>
            <p:ph type="body" idx="1"/>
          </p:nvPr>
        </p:nvSpPr>
        <p:spPr/>
        <p:txBody>
          <a:bodyPr/>
          <a:lstStyle/>
          <a:p>
            <a:r>
              <a:rPr lang="en-US" i="0" dirty="0" smtClean="0"/>
              <a:t>(Walk</a:t>
            </a:r>
            <a:r>
              <a:rPr lang="en-US" i="0" baseline="0" dirty="0" smtClean="0"/>
              <a:t> participants through the exercise, click once to advance the first animation and continue through the exercise, then click again to advance the last animation and ask.)  Why did my solution set get altered?  Did I do something that wasn’t guaranteed to preserve my solution set?</a:t>
            </a:r>
          </a:p>
          <a:p>
            <a:r>
              <a:rPr lang="en-US" i="0" baseline="0" dirty="0" smtClean="0"/>
              <a:t>(When multiplying through by x, we don’t know that x is not zero.)</a:t>
            </a:r>
          </a:p>
          <a:p>
            <a:endParaRPr lang="en-US" i="0" dirty="0"/>
          </a:p>
        </p:txBody>
      </p:sp>
      <p:sp>
        <p:nvSpPr>
          <p:cNvPr id="4" name="Header Placeholder 3"/>
          <p:cNvSpPr>
            <a:spLocks noGrp="1"/>
          </p:cNvSpPr>
          <p:nvPr>
            <p:ph type="hdr" sz="quarter" idx="10"/>
          </p:nvPr>
        </p:nvSpPr>
        <p:spPr/>
        <p:txBody>
          <a:bodyPr/>
          <a:lstStyle/>
          <a:p>
            <a:pPr>
              <a:defRPr/>
            </a:pPr>
            <a:r>
              <a:rPr lang="en-US" smtClean="0"/>
              <a:t>Header</a:t>
            </a:r>
            <a:endParaRPr lang="en-US" dirty="0"/>
          </a:p>
        </p:txBody>
      </p:sp>
      <p:sp>
        <p:nvSpPr>
          <p:cNvPr id="5" name="Date Placeholder 4"/>
          <p:cNvSpPr>
            <a:spLocks noGrp="1"/>
          </p:cNvSpPr>
          <p:nvPr>
            <p:ph type="dt" idx="11"/>
          </p:nvPr>
        </p:nvSpPr>
        <p:spPr/>
        <p:txBody>
          <a:bodyPr/>
          <a:lstStyle/>
          <a:p>
            <a:pPr>
              <a:defRPr/>
            </a:pPr>
            <a:r>
              <a:rPr lang="en-US" smtClean="0"/>
              <a:t>July 2013 </a:t>
            </a:r>
          </a:p>
          <a:p>
            <a:pPr>
              <a:defRPr/>
            </a:pPr>
            <a:r>
              <a:rPr lang="en-US" smtClean="0"/>
              <a:t>Network Team Institute</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127</a:t>
            </a:fld>
            <a:endParaRPr lang="en-US" dirty="0"/>
          </a:p>
        </p:txBody>
      </p:sp>
      <p:sp>
        <p:nvSpPr>
          <p:cNvPr id="7" name="Notes Placeholder 1"/>
          <p:cNvSpPr txBox="1">
            <a:spLocks/>
          </p:cNvSpPr>
          <p:nvPr/>
        </p:nvSpPr>
        <p:spPr>
          <a:xfrm>
            <a:off x="4431239" y="750125"/>
            <a:ext cx="2749578" cy="2812965"/>
          </a:xfrm>
          <a:prstGeom prst="rect">
            <a:avLst/>
          </a:prstGeom>
        </p:spPr>
        <p:txBody>
          <a:bodyPr vert="horz" lIns="94073" tIns="47035" rIns="94073" bIns="47035"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900" dirty="0"/>
              <a:t>TIME ALLOTTED FOR THIS SLIDE:  	</a:t>
            </a:r>
          </a:p>
          <a:p>
            <a:r>
              <a:rPr lang="en-US" sz="1900" dirty="0"/>
              <a:t>	5 minutes(170)</a:t>
            </a:r>
          </a:p>
          <a:p>
            <a:endParaRPr lang="en-US" sz="1900" dirty="0"/>
          </a:p>
          <a:p>
            <a:r>
              <a:rPr lang="en-US" sz="1900" dirty="0"/>
              <a:t>MATERIALS NEEDED:</a:t>
            </a:r>
          </a:p>
          <a:p>
            <a:pPr marL="471994" lvl="1" indent="-293975">
              <a:buFont typeface="Arial" pitchFamily="34" charset="0"/>
              <a:buChar char="•"/>
            </a:pPr>
            <a:r>
              <a:rPr lang="en-US" sz="1900" dirty="0"/>
              <a:t>Module overview</a:t>
            </a:r>
          </a:p>
        </p:txBody>
      </p:sp>
    </p:spTree>
    <p:extLst>
      <p:ext uri="{BB962C8B-B14F-4D97-AF65-F5344CB8AC3E}">
        <p14:creationId xmlns:p14="http://schemas.microsoft.com/office/powerpoint/2010/main" val="1969416602"/>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Erika – Just a reminder that we very informally speak to discrete data and continuous data in grade 6  which will explain why most graphing opportunities do not call for the use of a ray to connect the points. </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3EF9A488-CB88-4D38-94D1-E470376C4AFA}" type="slidenum">
              <a:rPr lang="en-US" smtClean="0"/>
              <a:t>128</a:t>
            </a:fld>
            <a:endParaRPr lang="en-US"/>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607119542"/>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Erika – Just a reminder that we very informally speak to discrete data and continuous data in grade 6  which will explain why most graphing opportunities do not call for the use of a ray to connect the points. </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3EF9A488-CB88-4D38-94D1-E470376C4AFA}" type="slidenum">
              <a:rPr lang="en-US" smtClean="0"/>
              <a:t>129</a:t>
            </a:fld>
            <a:endParaRPr lang="en-US"/>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607119542"/>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Erika – Just a reminder that we very informally speak to discrete data and continuous data in grade 6  which will explain why most graphing opportunities do not call for the use of a ray to connect the points. </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3EF9A488-CB88-4D38-94D1-E470376C4AFA}" type="slidenum">
              <a:rPr lang="en-US" smtClean="0"/>
              <a:t>130</a:t>
            </a:fld>
            <a:endParaRPr lang="en-US"/>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607119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start by asking a question about the whole,</a:t>
            </a:r>
            <a:r>
              <a:rPr lang="en-US" baseline="0" dirty="0" smtClean="0"/>
              <a:t> then students advance to finding the part.</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13</a:t>
            </a:fld>
            <a:endParaRPr lang="en-US"/>
          </a:p>
        </p:txBody>
      </p:sp>
      <p:sp>
        <p:nvSpPr>
          <p:cNvPr id="5" name="Date Placeholder 4"/>
          <p:cNvSpPr>
            <a:spLocks noGrp="1"/>
          </p:cNvSpPr>
          <p:nvPr>
            <p:ph type="dt" idx="11"/>
          </p:nvPr>
        </p:nvSpPr>
        <p:spPr/>
        <p:txBody>
          <a:bodyPr/>
          <a:lstStyle/>
          <a:p>
            <a:r>
              <a:rPr lang="en-US" i="1" smtClean="0"/>
              <a:t>A Story of Units                                               Major Work of the Grade Band 3-5</a:t>
            </a:r>
            <a:endParaRPr lang="en-US" dirty="0"/>
          </a:p>
        </p:txBody>
      </p:sp>
    </p:spTree>
    <p:extLst>
      <p:ext uri="{BB962C8B-B14F-4D97-AF65-F5344CB8AC3E}">
        <p14:creationId xmlns:p14="http://schemas.microsoft.com/office/powerpoint/2010/main" val="475097476"/>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7680" y="3840480"/>
            <a:ext cx="6583680" cy="5520690"/>
          </a:xfrm>
        </p:spPr>
        <p:txBody>
          <a:bodyPr/>
          <a:lstStyle/>
          <a:p>
            <a:r>
              <a:rPr lang="en-US" dirty="0" smtClean="0"/>
              <a:t>Discuss how the material is coherently</a:t>
            </a:r>
            <a:r>
              <a:rPr lang="en-US" baseline="0" dirty="0" smtClean="0"/>
              <a:t> linked making a choice of sequencing difficult.</a:t>
            </a:r>
            <a:endParaRPr lang="en-US" dirty="0" smtClean="0"/>
          </a:p>
          <a:p>
            <a:pPr marL="483265" indent="-483265">
              <a:buFont typeface="Arial"/>
              <a:buChar char="•"/>
            </a:pPr>
            <a:r>
              <a:rPr lang="en-US" dirty="0" smtClean="0"/>
              <a:t>Ratios &amp; Proportional Relationships (70 min) 9:50-11:00  BREAK</a:t>
            </a:r>
          </a:p>
          <a:p>
            <a:pPr marL="483265" indent="-483265">
              <a:buFont typeface="Arial"/>
              <a:buChar char="•"/>
            </a:pPr>
            <a:r>
              <a:rPr lang="en-US" dirty="0" smtClean="0"/>
              <a:t>The Number System (40 min) 11:10-11:50</a:t>
            </a:r>
          </a:p>
          <a:p>
            <a:pPr marL="483265" indent="-483265">
              <a:buFont typeface="Arial"/>
              <a:buChar char="•"/>
            </a:pPr>
            <a:r>
              <a:rPr lang="en-US" dirty="0" smtClean="0"/>
              <a:t>Expressions and Equations (90 min)  11:15-12</a:t>
            </a:r>
            <a:r>
              <a:rPr lang="en-US" baseline="0" dirty="0" smtClean="0"/>
              <a:t> then LUNCH then 1-1:45</a:t>
            </a:r>
            <a:endParaRPr lang="en-US" dirty="0" smtClean="0"/>
          </a:p>
          <a:p>
            <a:pPr marL="483265" indent="-483265">
              <a:buFont typeface="Arial"/>
              <a:buChar char="•"/>
            </a:pPr>
            <a:r>
              <a:rPr lang="en-US" dirty="0" smtClean="0"/>
              <a:t>Functions (20 min) 1:45-</a:t>
            </a:r>
            <a:r>
              <a:rPr lang="en-US" baseline="0" dirty="0" smtClean="0"/>
              <a:t>2:05 then BREAK</a:t>
            </a:r>
            <a:endParaRPr lang="en-US" dirty="0" smtClean="0"/>
          </a:p>
          <a:p>
            <a:pPr marL="483265" indent="-483265">
              <a:buFont typeface="Arial"/>
              <a:buChar char="•"/>
            </a:pPr>
            <a:r>
              <a:rPr lang="en-US" dirty="0" smtClean="0"/>
              <a:t>Geometry (90 min) 2:15-3:45</a:t>
            </a:r>
            <a:r>
              <a:rPr lang="en-US" baseline="0" dirty="0" smtClean="0"/>
              <a:t> then Q&amp;A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pPr/>
              <a:t>131</a:t>
            </a:fld>
            <a:endParaRPr lang="en-US"/>
          </a:p>
        </p:txBody>
      </p:sp>
      <p:sp>
        <p:nvSpPr>
          <p:cNvPr id="5" name="Date Placeholder 4"/>
          <p:cNvSpPr>
            <a:spLocks noGrp="1"/>
          </p:cNvSpPr>
          <p:nvPr>
            <p:ph type="dt" idx="11"/>
          </p:nvPr>
        </p:nvSpPr>
        <p:spPr/>
        <p:txBody>
          <a:bodyPr/>
          <a:lstStyle/>
          <a:p>
            <a:r>
              <a:rPr lang="en-US" smtClean="0"/>
              <a:t>A Story of Units                                               Major Work of the Grade Band 3-5</a:t>
            </a:r>
            <a:endParaRPr lang="en-US" dirty="0"/>
          </a:p>
        </p:txBody>
      </p:sp>
      <p:sp>
        <p:nvSpPr>
          <p:cNvPr id="6" name="Notes Placeholder 1"/>
          <p:cNvSpPr txBox="1">
            <a:spLocks/>
          </p:cNvSpPr>
          <p:nvPr/>
        </p:nvSpPr>
        <p:spPr>
          <a:xfrm>
            <a:off x="4572792" y="768096"/>
            <a:ext cx="2837411" cy="2880360"/>
          </a:xfrm>
          <a:prstGeom prst="rect">
            <a:avLst/>
          </a:prstGeom>
        </p:spPr>
        <p:txBody>
          <a:bodyPr vert="horz" lIns="96653" tIns="48327" rIns="96653" bIns="4832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a:t>
            </a:r>
            <a:r>
              <a:rPr lang="en-US" baseline="0" dirty="0" smtClean="0"/>
              <a:t>2 minutes </a:t>
            </a:r>
          </a:p>
          <a:p>
            <a:endParaRPr lang="en-US" dirty="0" smtClean="0"/>
          </a:p>
          <a:p>
            <a:r>
              <a:rPr lang="en-US" dirty="0" smtClean="0"/>
              <a:t>MATERIALS NEEDED:</a:t>
            </a:r>
          </a:p>
          <a:p>
            <a:pPr marL="484943" lvl="1" indent="-302040">
              <a:buFont typeface="Arial" pitchFamily="34" charset="0"/>
              <a:buChar char="•"/>
            </a:pPr>
            <a:r>
              <a:rPr lang="en-US" dirty="0" smtClean="0"/>
              <a:t>x</a:t>
            </a:r>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1166187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132</a:t>
            </a:fld>
            <a:endParaRPr lang="en-US"/>
          </a:p>
        </p:txBody>
      </p:sp>
      <p:sp>
        <p:nvSpPr>
          <p:cNvPr id="5" name="Date Placeholder 4"/>
          <p:cNvSpPr>
            <a:spLocks noGrp="1"/>
          </p:cNvSpPr>
          <p:nvPr>
            <p:ph type="dt" idx="11"/>
          </p:nvPr>
        </p:nvSpPr>
        <p:spPr/>
        <p:txBody>
          <a:bodyPr/>
          <a:lstStyle/>
          <a:p>
            <a:r>
              <a:rPr lang="en-US" i="1" smtClean="0"/>
              <a:t>A Story of Units                                               Major Work of the Grade Band 3-5</a:t>
            </a:r>
            <a:endParaRPr lang="en-US" dirty="0"/>
          </a:p>
        </p:txBody>
      </p:sp>
    </p:spTree>
    <p:extLst>
      <p:ext uri="{BB962C8B-B14F-4D97-AF65-F5344CB8AC3E}">
        <p14:creationId xmlns:p14="http://schemas.microsoft.com/office/powerpoint/2010/main" val="347885433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7680" y="3840480"/>
            <a:ext cx="6583680" cy="5520690"/>
          </a:xfrm>
        </p:spPr>
        <p:txBody>
          <a:bodyPr/>
          <a:lstStyle/>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pPr/>
              <a:t>133</a:t>
            </a:fld>
            <a:endParaRPr lang="en-US"/>
          </a:p>
        </p:txBody>
      </p:sp>
      <p:sp>
        <p:nvSpPr>
          <p:cNvPr id="5" name="Date Placeholder 4"/>
          <p:cNvSpPr>
            <a:spLocks noGrp="1"/>
          </p:cNvSpPr>
          <p:nvPr>
            <p:ph type="dt" idx="11"/>
          </p:nvPr>
        </p:nvSpPr>
        <p:spPr/>
        <p:txBody>
          <a:bodyPr/>
          <a:lstStyle/>
          <a:p>
            <a:r>
              <a:rPr lang="en-US" smtClean="0"/>
              <a:t>A Story of Units                                               Major Work of the Grade Band 3-5</a:t>
            </a:r>
            <a:endParaRPr lang="en-US" dirty="0"/>
          </a:p>
        </p:txBody>
      </p:sp>
      <p:sp>
        <p:nvSpPr>
          <p:cNvPr id="6" name="Notes Placeholder 1"/>
          <p:cNvSpPr txBox="1">
            <a:spLocks/>
          </p:cNvSpPr>
          <p:nvPr/>
        </p:nvSpPr>
        <p:spPr>
          <a:xfrm>
            <a:off x="4572792" y="768096"/>
            <a:ext cx="2837411" cy="2880360"/>
          </a:xfrm>
          <a:prstGeom prst="rect">
            <a:avLst/>
          </a:prstGeom>
        </p:spPr>
        <p:txBody>
          <a:bodyPr vert="horz" lIns="96653" tIns="48327" rIns="96653" bIns="4832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a:t>
            </a:r>
            <a:r>
              <a:rPr lang="en-US" baseline="0" dirty="0" smtClean="0"/>
              <a:t>2 minutes </a:t>
            </a:r>
          </a:p>
          <a:p>
            <a:endParaRPr lang="en-US" dirty="0" smtClean="0"/>
          </a:p>
          <a:p>
            <a:r>
              <a:rPr lang="en-US" dirty="0" smtClean="0"/>
              <a:t>MATERIALS NEEDED:</a:t>
            </a:r>
          </a:p>
          <a:p>
            <a:pPr marL="484943" lvl="1" indent="-302040">
              <a:buFont typeface="Arial" pitchFamily="34" charset="0"/>
              <a:buChar char="•"/>
            </a:pPr>
            <a:r>
              <a:rPr lang="en-US" dirty="0" smtClean="0"/>
              <a:t>x</a:t>
            </a:r>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11661875"/>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Deriving the equation is based</a:t>
            </a:r>
            <a:r>
              <a:rPr lang="en-US" baseline="0" dirty="0" smtClean="0"/>
              <a:t> on students understanding that slope</a:t>
            </a:r>
            <a:r>
              <a:rPr lang="en-US" i="1" baseline="0" dirty="0" smtClean="0"/>
              <a:t>,</a:t>
            </a:r>
            <a:r>
              <a:rPr lang="en-US" i="0" baseline="0" dirty="0" smtClean="0"/>
              <a:t> m</a:t>
            </a:r>
            <a:r>
              <a:rPr lang="en-US" i="1" baseline="0" dirty="0" smtClean="0"/>
              <a:t>,</a:t>
            </a:r>
            <a:r>
              <a:rPr lang="en-US" i="0" baseline="0" dirty="0" smtClean="0"/>
              <a:t> is equal to the unit rate of a proportional relationship and their knowledge of similar figures having corresponding side lengths that are equal in ratio.</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134</a:t>
            </a:fld>
            <a:endParaRPr lang="en-US"/>
          </a:p>
        </p:txBody>
      </p:sp>
      <p:sp>
        <p:nvSpPr>
          <p:cNvPr id="5" name="Date Placeholder 4"/>
          <p:cNvSpPr>
            <a:spLocks noGrp="1"/>
          </p:cNvSpPr>
          <p:nvPr>
            <p:ph type="dt" idx="11"/>
          </p:nvPr>
        </p:nvSpPr>
        <p:spPr/>
        <p:txBody>
          <a:bodyPr/>
          <a:lstStyle/>
          <a:p>
            <a:r>
              <a:rPr lang="en-US" i="1" smtClean="0"/>
              <a:t>A Story of Units                                               Major Work of the Grade Band 3-5</a:t>
            </a:r>
            <a:endParaRPr lang="en-US" dirty="0"/>
          </a:p>
        </p:txBody>
      </p:sp>
    </p:spTree>
    <p:extLst>
      <p:ext uri="{BB962C8B-B14F-4D97-AF65-F5344CB8AC3E}">
        <p14:creationId xmlns:p14="http://schemas.microsoft.com/office/powerpoint/2010/main" val="347885433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smtClean="0"/>
              <a:t>The only difference between</a:t>
            </a:r>
            <a:r>
              <a:rPr lang="en-US" baseline="0" dirty="0" smtClean="0"/>
              <a:t> this equation and the last one is that the line has been translated </a:t>
            </a:r>
            <a:r>
              <a:rPr lang="en-US" i="1" baseline="0" dirty="0" smtClean="0"/>
              <a:t>b</a:t>
            </a:r>
            <a:r>
              <a:rPr lang="en-US" i="0" baseline="0" dirty="0" smtClean="0"/>
              <a:t> units along the </a:t>
            </a:r>
            <a:r>
              <a:rPr lang="en-US" i="1" baseline="0" dirty="0" smtClean="0"/>
              <a:t>y-</a:t>
            </a:r>
            <a:r>
              <a:rPr lang="en-US" i="0" baseline="0" dirty="0" smtClean="0"/>
              <a:t>axis.  Therefore the derivation of the equation </a:t>
            </a:r>
            <a:r>
              <a:rPr lang="en-US" i="1" baseline="0" dirty="0" smtClean="0"/>
              <a:t>y = </a:t>
            </a:r>
            <a:r>
              <a:rPr lang="en-US" i="1" baseline="0" dirty="0" err="1" smtClean="0"/>
              <a:t>mx+b</a:t>
            </a:r>
            <a:r>
              <a:rPr lang="en-US" i="0" baseline="0" dirty="0" smtClean="0"/>
              <a:t>, is just like </a:t>
            </a:r>
            <a:r>
              <a:rPr lang="en-US" i="1" baseline="0" dirty="0" smtClean="0"/>
              <a:t>y=mx</a:t>
            </a:r>
            <a:r>
              <a:rPr lang="en-US" i="0" baseline="0" dirty="0" smtClean="0"/>
              <a:t> except that we have to account for the corresponding side lengths being translated </a:t>
            </a:r>
            <a:r>
              <a:rPr lang="en-US" i="1" baseline="0" dirty="0" smtClean="0"/>
              <a:t>b</a:t>
            </a:r>
            <a:r>
              <a:rPr lang="en-US" i="0" baseline="0" dirty="0" smtClean="0"/>
              <a:t> units as well.</a:t>
            </a:r>
            <a:endParaRPr lang="en-US" dirty="0" smtClean="0"/>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135</a:t>
            </a:fld>
            <a:endParaRPr lang="en-US"/>
          </a:p>
        </p:txBody>
      </p:sp>
      <p:sp>
        <p:nvSpPr>
          <p:cNvPr id="5" name="Date Placeholder 4"/>
          <p:cNvSpPr>
            <a:spLocks noGrp="1"/>
          </p:cNvSpPr>
          <p:nvPr>
            <p:ph type="dt" idx="11"/>
          </p:nvPr>
        </p:nvSpPr>
        <p:spPr/>
        <p:txBody>
          <a:bodyPr/>
          <a:lstStyle/>
          <a:p>
            <a:r>
              <a:rPr lang="en-US" i="1" smtClean="0"/>
              <a:t>A Story of Units                                               Major Work of the Grade Band 3-5</a:t>
            </a:r>
            <a:endParaRPr lang="en-US" dirty="0"/>
          </a:p>
        </p:txBody>
      </p:sp>
    </p:spTree>
    <p:extLst>
      <p:ext uri="{BB962C8B-B14F-4D97-AF65-F5344CB8AC3E}">
        <p14:creationId xmlns:p14="http://schemas.microsoft.com/office/powerpoint/2010/main" val="347885433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7680" y="3840480"/>
            <a:ext cx="6583680" cy="5520690"/>
          </a:xfrm>
        </p:spPr>
        <p:txBody>
          <a:bodyPr/>
          <a:lstStyle/>
          <a:p>
            <a:r>
              <a:rPr lang="en-US" dirty="0" smtClean="0"/>
              <a:t>Participants read through examples.  Elicit their ideas</a:t>
            </a:r>
            <a:r>
              <a:rPr lang="en-US" baseline="0" dirty="0" smtClean="0"/>
              <a:t> on what the main points of the examples are, ultimately discerning that not everything in the world is linear, therefore we need to create functions to make predictions about the world around us.  </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pPr/>
              <a:t>136</a:t>
            </a:fld>
            <a:endParaRPr lang="en-US"/>
          </a:p>
        </p:txBody>
      </p:sp>
      <p:sp>
        <p:nvSpPr>
          <p:cNvPr id="5" name="Date Placeholder 4"/>
          <p:cNvSpPr>
            <a:spLocks noGrp="1"/>
          </p:cNvSpPr>
          <p:nvPr>
            <p:ph type="dt" idx="11"/>
          </p:nvPr>
        </p:nvSpPr>
        <p:spPr/>
        <p:txBody>
          <a:bodyPr/>
          <a:lstStyle/>
          <a:p>
            <a:r>
              <a:rPr lang="en-US" smtClean="0"/>
              <a:t>A Story of Units                                               Major Work of the Grade Band 3-5</a:t>
            </a:r>
            <a:endParaRPr lang="en-US" dirty="0"/>
          </a:p>
        </p:txBody>
      </p:sp>
      <p:sp>
        <p:nvSpPr>
          <p:cNvPr id="6" name="Notes Placeholder 1"/>
          <p:cNvSpPr txBox="1">
            <a:spLocks/>
          </p:cNvSpPr>
          <p:nvPr/>
        </p:nvSpPr>
        <p:spPr>
          <a:xfrm>
            <a:off x="4572792" y="768096"/>
            <a:ext cx="2837411" cy="2880360"/>
          </a:xfrm>
          <a:prstGeom prst="rect">
            <a:avLst/>
          </a:prstGeom>
        </p:spPr>
        <p:txBody>
          <a:bodyPr vert="horz" lIns="96653" tIns="48327" rIns="96653" bIns="4832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a:t>
            </a:r>
            <a:r>
              <a:rPr lang="en-US" baseline="0" dirty="0" smtClean="0"/>
              <a:t>2 minutes </a:t>
            </a:r>
          </a:p>
          <a:p>
            <a:endParaRPr lang="en-US" dirty="0" smtClean="0"/>
          </a:p>
          <a:p>
            <a:r>
              <a:rPr lang="en-US" dirty="0" smtClean="0"/>
              <a:t>MATERIALS NEEDED:</a:t>
            </a:r>
          </a:p>
          <a:p>
            <a:pPr marL="484943" lvl="1" indent="-302040">
              <a:buFont typeface="Arial" pitchFamily="34" charset="0"/>
              <a:buChar char="•"/>
            </a:pPr>
            <a:r>
              <a:rPr lang="en-US" dirty="0" smtClean="0"/>
              <a:t>x</a:t>
            </a:r>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1166187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7680" y="3840480"/>
            <a:ext cx="6583680" cy="5520690"/>
          </a:xfrm>
        </p:spPr>
        <p:txBody>
          <a:bodyPr/>
          <a:lstStyle/>
          <a:p>
            <a:r>
              <a:rPr lang="en-US" dirty="0" smtClean="0"/>
              <a:t>Note that transformations</a:t>
            </a:r>
            <a:r>
              <a:rPr lang="en-US" baseline="0" dirty="0" smtClean="0"/>
              <a:t> of the plane were functions with planes as inputs and planes as outputs.</a:t>
            </a:r>
          </a:p>
        </p:txBody>
      </p:sp>
      <p:sp>
        <p:nvSpPr>
          <p:cNvPr id="4" name="Slide Number Placeholder 3"/>
          <p:cNvSpPr>
            <a:spLocks noGrp="1"/>
          </p:cNvSpPr>
          <p:nvPr>
            <p:ph type="sldNum" sz="quarter" idx="10"/>
          </p:nvPr>
        </p:nvSpPr>
        <p:spPr/>
        <p:txBody>
          <a:bodyPr/>
          <a:lstStyle/>
          <a:p>
            <a:fld id="{3EF9A488-CB88-4D38-94D1-E470376C4AFA}" type="slidenum">
              <a:rPr lang="en-US" smtClean="0"/>
              <a:pPr/>
              <a:t>137</a:t>
            </a:fld>
            <a:endParaRPr lang="en-US"/>
          </a:p>
        </p:txBody>
      </p:sp>
      <p:sp>
        <p:nvSpPr>
          <p:cNvPr id="5" name="Date Placeholder 4"/>
          <p:cNvSpPr>
            <a:spLocks noGrp="1"/>
          </p:cNvSpPr>
          <p:nvPr>
            <p:ph type="dt" idx="11"/>
          </p:nvPr>
        </p:nvSpPr>
        <p:spPr/>
        <p:txBody>
          <a:bodyPr/>
          <a:lstStyle/>
          <a:p>
            <a:r>
              <a:rPr lang="en-US" smtClean="0"/>
              <a:t>A Story of Units                                               Major Work of the Grade Band 3-5</a:t>
            </a:r>
            <a:endParaRPr lang="en-US" dirty="0"/>
          </a:p>
        </p:txBody>
      </p:sp>
      <p:sp>
        <p:nvSpPr>
          <p:cNvPr id="6" name="Notes Placeholder 1"/>
          <p:cNvSpPr txBox="1">
            <a:spLocks/>
          </p:cNvSpPr>
          <p:nvPr/>
        </p:nvSpPr>
        <p:spPr>
          <a:xfrm>
            <a:off x="4572792" y="768096"/>
            <a:ext cx="2837411" cy="2880360"/>
          </a:xfrm>
          <a:prstGeom prst="rect">
            <a:avLst/>
          </a:prstGeom>
        </p:spPr>
        <p:txBody>
          <a:bodyPr vert="horz" lIns="96653" tIns="48327" rIns="96653" bIns="4832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a:t>
            </a:r>
            <a:r>
              <a:rPr lang="en-US" baseline="0" dirty="0" smtClean="0"/>
              <a:t>2 minutes </a:t>
            </a:r>
          </a:p>
          <a:p>
            <a:endParaRPr lang="en-US" dirty="0" smtClean="0"/>
          </a:p>
          <a:p>
            <a:r>
              <a:rPr lang="en-US" dirty="0" smtClean="0"/>
              <a:t>MATERIALS NEEDED:</a:t>
            </a:r>
          </a:p>
          <a:p>
            <a:pPr marL="484943" lvl="1" indent="-302040">
              <a:buFont typeface="Arial" pitchFamily="34" charset="0"/>
              <a:buChar char="•"/>
            </a:pPr>
            <a:r>
              <a:rPr lang="en-US" dirty="0" smtClean="0"/>
              <a:t>x</a:t>
            </a:r>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1166187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138</a:t>
            </a:fld>
            <a:endParaRPr lang="en-US"/>
          </a:p>
        </p:txBody>
      </p:sp>
      <p:sp>
        <p:nvSpPr>
          <p:cNvPr id="5" name="Date Placeholder 4"/>
          <p:cNvSpPr>
            <a:spLocks noGrp="1"/>
          </p:cNvSpPr>
          <p:nvPr>
            <p:ph type="dt" idx="11"/>
          </p:nvPr>
        </p:nvSpPr>
        <p:spPr/>
        <p:txBody>
          <a:bodyPr/>
          <a:lstStyle/>
          <a:p>
            <a:r>
              <a:rPr lang="en-US" i="1" smtClean="0"/>
              <a:t>A Story of Units                                               Major Work of the Grade Band 3-5</a:t>
            </a:r>
            <a:endParaRPr lang="en-US" dirty="0"/>
          </a:p>
        </p:txBody>
      </p:sp>
    </p:spTree>
    <p:extLst>
      <p:ext uri="{BB962C8B-B14F-4D97-AF65-F5344CB8AC3E}">
        <p14:creationId xmlns:p14="http://schemas.microsoft.com/office/powerpoint/2010/main" val="2623752419"/>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139</a:t>
            </a:fld>
            <a:endParaRPr lang="en-US"/>
          </a:p>
        </p:txBody>
      </p:sp>
      <p:sp>
        <p:nvSpPr>
          <p:cNvPr id="5" name="Date Placeholder 4"/>
          <p:cNvSpPr>
            <a:spLocks noGrp="1"/>
          </p:cNvSpPr>
          <p:nvPr>
            <p:ph type="dt" idx="11"/>
          </p:nvPr>
        </p:nvSpPr>
        <p:spPr/>
        <p:txBody>
          <a:bodyPr/>
          <a:lstStyle/>
          <a:p>
            <a:r>
              <a:rPr lang="en-US" i="1" smtClean="0"/>
              <a:t>A Story of Units                                               Major Work of the Grade Band 3-5</a:t>
            </a:r>
            <a:endParaRPr lang="en-US" dirty="0"/>
          </a:p>
        </p:txBody>
      </p:sp>
    </p:spTree>
    <p:extLst>
      <p:ext uri="{BB962C8B-B14F-4D97-AF65-F5344CB8AC3E}">
        <p14:creationId xmlns:p14="http://schemas.microsoft.com/office/powerpoint/2010/main" val="262375241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7680" y="3840480"/>
            <a:ext cx="6583680" cy="5520690"/>
          </a:xfrm>
        </p:spPr>
        <p:txBody>
          <a:bodyPr/>
          <a:lstStyle/>
          <a:p>
            <a:pPr defTabSz="948507">
              <a:defRPr/>
            </a:pPr>
            <a:r>
              <a:rPr lang="en-US" dirty="0" smtClean="0"/>
              <a:t>In the handout there is an example from Lesson 7, Module</a:t>
            </a:r>
            <a:r>
              <a:rPr lang="en-US" baseline="0" dirty="0" smtClean="0"/>
              <a:t> 5, Exercise 4 where the students are given a graph and an input/output table, and they have to compare the function that are represented in these two ways.  They are comparing the features of the representations which is very similar to a lesson in Grade 6.  The main difference between the two is in grade 8, students are focusing on the y-intercept and rate of change.  </a:t>
            </a:r>
            <a:endParaRPr lang="en-US" dirty="0" smtClean="0"/>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pPr/>
              <a:t>140</a:t>
            </a:fld>
            <a:endParaRPr lang="en-US"/>
          </a:p>
        </p:txBody>
      </p:sp>
      <p:sp>
        <p:nvSpPr>
          <p:cNvPr id="5" name="Date Placeholder 4"/>
          <p:cNvSpPr>
            <a:spLocks noGrp="1"/>
          </p:cNvSpPr>
          <p:nvPr>
            <p:ph type="dt" idx="11"/>
          </p:nvPr>
        </p:nvSpPr>
        <p:spPr/>
        <p:txBody>
          <a:bodyPr/>
          <a:lstStyle/>
          <a:p>
            <a:r>
              <a:rPr lang="en-US" smtClean="0"/>
              <a:t>A Story of Units                                               Major Work of the Grade Band 3-5</a:t>
            </a:r>
            <a:endParaRPr lang="en-US" dirty="0"/>
          </a:p>
        </p:txBody>
      </p:sp>
      <p:sp>
        <p:nvSpPr>
          <p:cNvPr id="6" name="Notes Placeholder 1"/>
          <p:cNvSpPr txBox="1">
            <a:spLocks/>
          </p:cNvSpPr>
          <p:nvPr/>
        </p:nvSpPr>
        <p:spPr>
          <a:xfrm>
            <a:off x="4572792" y="768096"/>
            <a:ext cx="2837411" cy="2880360"/>
          </a:xfrm>
          <a:prstGeom prst="rect">
            <a:avLst/>
          </a:prstGeom>
        </p:spPr>
        <p:txBody>
          <a:bodyPr vert="horz" lIns="96653" tIns="48327" rIns="96653" bIns="4832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a:t>
            </a:r>
            <a:r>
              <a:rPr lang="en-US" baseline="0" dirty="0" smtClean="0"/>
              <a:t>2 minutes </a:t>
            </a:r>
          </a:p>
          <a:p>
            <a:endParaRPr lang="en-US" dirty="0" smtClean="0"/>
          </a:p>
          <a:p>
            <a:r>
              <a:rPr lang="en-US" dirty="0" smtClean="0"/>
              <a:t>MATERIALS NEEDED:</a:t>
            </a:r>
          </a:p>
          <a:p>
            <a:pPr marL="484943" lvl="1" indent="-302040">
              <a:buFont typeface="Arial" pitchFamily="34" charset="0"/>
              <a:buChar char="•"/>
            </a:pPr>
            <a:r>
              <a:rPr lang="en-US" dirty="0" smtClean="0"/>
              <a:t>x</a:t>
            </a:r>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11661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9A488-CB88-4D38-94D1-E470376C4AFA}" type="slidenum">
              <a:rPr lang="en-US" smtClean="0"/>
              <a:t>14</a:t>
            </a:fld>
            <a:endParaRPr lang="en-US"/>
          </a:p>
        </p:txBody>
      </p:sp>
      <p:sp>
        <p:nvSpPr>
          <p:cNvPr id="5" name="Date Placeholder 4"/>
          <p:cNvSpPr>
            <a:spLocks noGrp="1"/>
          </p:cNvSpPr>
          <p:nvPr>
            <p:ph type="dt" idx="11"/>
          </p:nvPr>
        </p:nvSpPr>
        <p:spPr/>
        <p:txBody>
          <a:bodyPr/>
          <a:lstStyle/>
          <a:p>
            <a:r>
              <a:rPr lang="en-US" i="1" smtClean="0"/>
              <a:t>A Story of Units                                               Major Work of the Grade Band 3-5</a:t>
            </a:r>
            <a:endParaRPr lang="en-US" dirty="0"/>
          </a:p>
        </p:txBody>
      </p:sp>
    </p:spTree>
    <p:extLst>
      <p:ext uri="{BB962C8B-B14F-4D97-AF65-F5344CB8AC3E}">
        <p14:creationId xmlns:p14="http://schemas.microsoft.com/office/powerpoint/2010/main" val="2020122904"/>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7680" y="3840480"/>
            <a:ext cx="6583680" cy="5520690"/>
          </a:xfrm>
        </p:spPr>
        <p:txBody>
          <a:bodyPr/>
          <a:lstStyle/>
          <a:p>
            <a:pPr defTabSz="948507">
              <a:defRPr/>
            </a:pPr>
            <a:r>
              <a:rPr lang="en-US" dirty="0" smtClean="0"/>
              <a:t>The definition</a:t>
            </a:r>
            <a:r>
              <a:rPr lang="en-US" baseline="0" dirty="0" smtClean="0"/>
              <a:t> in grade 9 for average rate is just like average rate in grade 8:  distance traveled over a specific time interval divided by the time interval.  </a:t>
            </a:r>
            <a:endParaRPr lang="en-US" dirty="0" smtClean="0"/>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pPr/>
              <a:t>141</a:t>
            </a:fld>
            <a:endParaRPr lang="en-US"/>
          </a:p>
        </p:txBody>
      </p:sp>
      <p:sp>
        <p:nvSpPr>
          <p:cNvPr id="5" name="Date Placeholder 4"/>
          <p:cNvSpPr>
            <a:spLocks noGrp="1"/>
          </p:cNvSpPr>
          <p:nvPr>
            <p:ph type="dt" idx="11"/>
          </p:nvPr>
        </p:nvSpPr>
        <p:spPr/>
        <p:txBody>
          <a:bodyPr/>
          <a:lstStyle/>
          <a:p>
            <a:r>
              <a:rPr lang="en-US" smtClean="0"/>
              <a:t>A Story of Units                                               Major Work of the Grade Band 3-5</a:t>
            </a:r>
            <a:endParaRPr lang="en-US" dirty="0"/>
          </a:p>
        </p:txBody>
      </p:sp>
      <p:sp>
        <p:nvSpPr>
          <p:cNvPr id="6" name="Notes Placeholder 1"/>
          <p:cNvSpPr txBox="1">
            <a:spLocks/>
          </p:cNvSpPr>
          <p:nvPr/>
        </p:nvSpPr>
        <p:spPr>
          <a:xfrm>
            <a:off x="4572792" y="768096"/>
            <a:ext cx="2837411" cy="2880360"/>
          </a:xfrm>
          <a:prstGeom prst="rect">
            <a:avLst/>
          </a:prstGeom>
        </p:spPr>
        <p:txBody>
          <a:bodyPr vert="horz" lIns="96653" tIns="48327" rIns="96653" bIns="4832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a:t>
            </a:r>
            <a:r>
              <a:rPr lang="en-US" baseline="0" dirty="0" smtClean="0"/>
              <a:t>2 minutes </a:t>
            </a:r>
          </a:p>
          <a:p>
            <a:endParaRPr lang="en-US" dirty="0" smtClean="0"/>
          </a:p>
          <a:p>
            <a:r>
              <a:rPr lang="en-US" dirty="0" smtClean="0"/>
              <a:t>MATERIALS NEEDED:</a:t>
            </a:r>
          </a:p>
          <a:p>
            <a:pPr marL="484943" lvl="1" indent="-302040">
              <a:buFont typeface="Arial" pitchFamily="34" charset="0"/>
              <a:buChar char="•"/>
            </a:pPr>
            <a:r>
              <a:rPr lang="en-US" dirty="0" smtClean="0"/>
              <a:t>x</a:t>
            </a:r>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1166187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by doing a simple example!  Lesson EXCERT</a:t>
            </a:r>
            <a:r>
              <a:rPr lang="en-US" baseline="0" dirty="0" smtClean="0"/>
              <a:t> here</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142</a:t>
            </a:fld>
            <a:endParaRPr lang="en-US"/>
          </a:p>
        </p:txBody>
      </p:sp>
      <p:sp>
        <p:nvSpPr>
          <p:cNvPr id="5" name="Date Placeholder 4"/>
          <p:cNvSpPr>
            <a:spLocks noGrp="1"/>
          </p:cNvSpPr>
          <p:nvPr>
            <p:ph type="dt" idx="11"/>
          </p:nvPr>
        </p:nvSpPr>
        <p:spPr/>
        <p:txBody>
          <a:bodyPr/>
          <a:lstStyle/>
          <a:p>
            <a:r>
              <a:rPr lang="en-US" i="1" smtClean="0"/>
              <a:t>A Story of Units</a:t>
            </a:r>
            <a:r>
              <a:rPr lang="en-US" smtClean="0"/>
              <a:t> </a:t>
            </a:r>
          </a:p>
          <a:p>
            <a:r>
              <a:rPr lang="en-US" smtClean="0"/>
              <a:t>Curriculum Overview</a:t>
            </a:r>
            <a:endParaRPr lang="en-US" dirty="0"/>
          </a:p>
        </p:txBody>
      </p:sp>
    </p:spTree>
    <p:extLst>
      <p:ext uri="{BB962C8B-B14F-4D97-AF65-F5344CB8AC3E}">
        <p14:creationId xmlns:p14="http://schemas.microsoft.com/office/powerpoint/2010/main" val="197457964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9A488-CB88-4D38-94D1-E470376C4AFA}" type="slidenum">
              <a:rPr lang="en-US" smtClean="0"/>
              <a:t>143</a:t>
            </a:fld>
            <a:endParaRPr lang="en-US"/>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488813772"/>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9A488-CB88-4D38-94D1-E470376C4AFA}" type="slidenum">
              <a:rPr lang="en-US" smtClean="0"/>
              <a:t>144</a:t>
            </a:fld>
            <a:endParaRPr lang="en-US"/>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687457517"/>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9A488-CB88-4D38-94D1-E470376C4AFA}" type="slidenum">
              <a:rPr lang="en-US" smtClean="0"/>
              <a:t>145</a:t>
            </a:fld>
            <a:endParaRPr lang="en-US"/>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5962730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9A488-CB88-4D38-94D1-E470376C4AFA}" type="slidenum">
              <a:rPr lang="en-US" smtClean="0"/>
              <a:t>146</a:t>
            </a:fld>
            <a:endParaRPr lang="en-US"/>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468361429"/>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9A488-CB88-4D38-94D1-E470376C4AFA}" type="slidenum">
              <a:rPr lang="en-US" smtClean="0"/>
              <a:t>147</a:t>
            </a:fld>
            <a:endParaRPr lang="en-US"/>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711857496"/>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9A488-CB88-4D38-94D1-E470376C4AFA}" type="slidenum">
              <a:rPr lang="en-US" smtClean="0"/>
              <a:t>148</a:t>
            </a:fld>
            <a:endParaRPr lang="en-US"/>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7118574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07">
              <a:defRPr/>
            </a:pPr>
            <a:r>
              <a:rPr lang="en-US" dirty="0" smtClean="0"/>
              <a:t>***Beginning the tape diagram process can sometimes bring rise to student comments of, “But, I can solve this without a diagram.”  In general you can convey to students that you are asking them to explain or prove that their thinking is correct, so they can share their thinking with their friends and justify their answers. </a:t>
            </a:r>
            <a:endParaRPr lang="en-US" b="1" i="1" dirty="0" smtClean="0"/>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15</a:t>
            </a:fld>
            <a:endParaRPr lang="en-US"/>
          </a:p>
        </p:txBody>
      </p:sp>
      <p:sp>
        <p:nvSpPr>
          <p:cNvPr id="5" name="Date Placeholder 4"/>
          <p:cNvSpPr>
            <a:spLocks noGrp="1"/>
          </p:cNvSpPr>
          <p:nvPr>
            <p:ph type="dt" idx="11"/>
          </p:nvPr>
        </p:nvSpPr>
        <p:spPr/>
        <p:txBody>
          <a:bodyPr/>
          <a:lstStyle/>
          <a:p>
            <a:r>
              <a:rPr lang="en-US" i="1" smtClean="0"/>
              <a:t>A Story of Units                                               Major Work of the Grade Band 3-5</a:t>
            </a:r>
            <a:endParaRPr lang="en-US" dirty="0"/>
          </a:p>
        </p:txBody>
      </p:sp>
    </p:spTree>
    <p:extLst>
      <p:ext uri="{BB962C8B-B14F-4D97-AF65-F5344CB8AC3E}">
        <p14:creationId xmlns:p14="http://schemas.microsoft.com/office/powerpoint/2010/main" val="3169116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multiplicative comparison.</a:t>
            </a:r>
            <a:endParaRPr lang="en-US" dirty="0"/>
          </a:p>
        </p:txBody>
      </p:sp>
      <p:sp>
        <p:nvSpPr>
          <p:cNvPr id="4" name="Footer Placeholder 3"/>
          <p:cNvSpPr>
            <a:spLocks noGrp="1"/>
          </p:cNvSpPr>
          <p:nvPr>
            <p:ph type="ftr" sz="quarter" idx="10"/>
          </p:nvPr>
        </p:nvSpPr>
        <p:spPr/>
        <p:txBody>
          <a:bodyPr/>
          <a:lstStyle/>
          <a:p>
            <a:r>
              <a:rPr lang="en-US" smtClean="0"/>
              <a:t>www.CommonCore.org</a:t>
            </a:r>
            <a:endParaRPr lang="en-US" dirty="0" smtClean="0"/>
          </a:p>
        </p:txBody>
      </p:sp>
      <p:sp>
        <p:nvSpPr>
          <p:cNvPr id="5" name="Slide Number Placeholder 4"/>
          <p:cNvSpPr>
            <a:spLocks noGrp="1"/>
          </p:cNvSpPr>
          <p:nvPr>
            <p:ph type="sldNum" sz="quarter" idx="11"/>
          </p:nvPr>
        </p:nvSpPr>
        <p:spPr/>
        <p:txBody>
          <a:bodyPr/>
          <a:lstStyle/>
          <a:p>
            <a:fld id="{3EF9A488-CB88-4D38-94D1-E470376C4AFA}" type="slidenum">
              <a:rPr lang="en-US" smtClean="0"/>
              <a:t>16</a:t>
            </a:fld>
            <a:endParaRPr lang="en-US"/>
          </a:p>
        </p:txBody>
      </p:sp>
      <p:sp>
        <p:nvSpPr>
          <p:cNvPr id="6" name="Header Placeholder 5"/>
          <p:cNvSpPr>
            <a:spLocks noGrp="1"/>
          </p:cNvSpPr>
          <p:nvPr>
            <p:ph type="hdr" sz="quarter" idx="12"/>
          </p:nvPr>
        </p:nvSpPr>
        <p:spPr/>
        <p:txBody>
          <a:bodyPr/>
          <a:lstStyle/>
          <a:p>
            <a:r>
              <a:rPr lang="en-US" smtClean="0"/>
              <a:t>East Meadow School District</a:t>
            </a:r>
          </a:p>
          <a:p>
            <a:r>
              <a:rPr lang="en-US" smtClean="0"/>
              <a:t>October, 2013</a:t>
            </a:r>
            <a:endParaRPr lang="en-US" dirty="0"/>
          </a:p>
        </p:txBody>
      </p:sp>
      <p:sp>
        <p:nvSpPr>
          <p:cNvPr id="7" name="Date Placeholder 6"/>
          <p:cNvSpPr>
            <a:spLocks noGrp="1"/>
          </p:cNvSpPr>
          <p:nvPr>
            <p:ph type="dt" idx="13"/>
          </p:nvPr>
        </p:nvSpPr>
        <p:spPr/>
        <p:txBody>
          <a:bodyPr/>
          <a:lstStyle/>
          <a:p>
            <a:r>
              <a:rPr lang="en-US" smtClean="0"/>
              <a:t>Tape Diagrams</a:t>
            </a:r>
            <a:endParaRPr lang="en-US" dirty="0" smtClean="0"/>
          </a:p>
        </p:txBody>
      </p:sp>
    </p:spTree>
    <p:extLst>
      <p:ext uri="{BB962C8B-B14F-4D97-AF65-F5344CB8AC3E}">
        <p14:creationId xmlns:p14="http://schemas.microsoft.com/office/powerpoint/2010/main" val="1447400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1175" y="717550"/>
            <a:ext cx="3752850" cy="2814638"/>
          </a:xfrm>
        </p:spPr>
      </p:sp>
      <p:sp>
        <p:nvSpPr>
          <p:cNvPr id="3" name="Notes Placeholder 2"/>
          <p:cNvSpPr>
            <a:spLocks noGrp="1"/>
          </p:cNvSpPr>
          <p:nvPr>
            <p:ph type="body" idx="1"/>
          </p:nvPr>
        </p:nvSpPr>
        <p:spPr>
          <a:xfrm>
            <a:off x="255000" y="3769376"/>
            <a:ext cx="6805203" cy="5382142"/>
          </a:xfrm>
        </p:spPr>
        <p:txBody>
          <a:bodyPr/>
          <a:lstStyle/>
          <a:p>
            <a:r>
              <a:rPr lang="en-US" dirty="0"/>
              <a:t>Beginning the tape diagram process can sometimes bring rise to student comments of, “But, I can solve this without a diagram.”  In general you can convey to students that you are asking them to explain or prove that their thinking is correct, so they can share their thinking with their friends and justify their answers. </a:t>
            </a:r>
            <a:endParaRPr lang="en-US" b="1" i="1" dirty="0" smtClean="0"/>
          </a:p>
          <a:p>
            <a:r>
              <a:rPr lang="en-US" b="0" i="0" dirty="0" smtClean="0"/>
              <a:t>As</a:t>
            </a:r>
            <a:r>
              <a:rPr lang="en-US" b="0" i="0" baseline="0" dirty="0" smtClean="0"/>
              <a:t> we work through the problems I will model the presentation of the problems as though I am the teacher and you are the students…</a:t>
            </a:r>
          </a:p>
          <a:p>
            <a:endParaRPr lang="en-US" b="0" i="0" baseline="0" dirty="0" smtClean="0"/>
          </a:p>
          <a:p>
            <a:pPr defTabSz="966529">
              <a:defRPr/>
            </a:pPr>
            <a:r>
              <a:rPr lang="en-US" dirty="0" smtClean="0"/>
              <a:t>We have many of these problems to do, so while I will demonstrate quite a bit of delivery as I just did, I am not going to go through the entire delivery of every problem.   And, in particular we will not be taking time to write out the answer in a complete sentence as shown here.  Those steps can be very important with students, but to make most efficient use of our time, we will focus on the tape diagram leading to the answer and then move on to the next example. </a:t>
            </a:r>
            <a:endParaRPr lang="en-US" i="1" dirty="0" smtClean="0"/>
          </a:p>
          <a:p>
            <a:endParaRPr lang="en-US" b="0" i="0" dirty="0" smtClean="0"/>
          </a:p>
          <a:p>
            <a:endParaRPr lang="en-US" b="1" i="1" dirty="0" smtClean="0"/>
          </a:p>
          <a:p>
            <a:r>
              <a:rPr lang="en-US" b="1" i="1" dirty="0" smtClean="0"/>
              <a:t>(</a:t>
            </a:r>
            <a:r>
              <a:rPr lang="en-US" b="1" i="1" dirty="0"/>
              <a:t>EXAMPLE 1)  </a:t>
            </a:r>
            <a:r>
              <a:rPr lang="en-US" dirty="0"/>
              <a:t>Let’s consider the first example.  </a:t>
            </a:r>
          </a:p>
          <a:p>
            <a:pPr marL="231907"/>
            <a:r>
              <a:rPr lang="en-US" dirty="0"/>
              <a:t>Read the first sentence with me. </a:t>
            </a:r>
            <a:r>
              <a:rPr lang="en-US" dirty="0" smtClean="0"/>
              <a:t>Do I know how many stamps Sam has?  </a:t>
            </a:r>
          </a:p>
          <a:p>
            <a:pPr marL="231907"/>
            <a:r>
              <a:rPr lang="en-US" dirty="0" smtClean="0"/>
              <a:t>Do I know how many stamps Joe has?</a:t>
            </a:r>
          </a:p>
          <a:p>
            <a:pPr marL="231907"/>
            <a:r>
              <a:rPr lang="en-US" dirty="0" smtClean="0"/>
              <a:t>What do we know?</a:t>
            </a:r>
          </a:p>
          <a:p>
            <a:pPr marL="231907"/>
            <a:r>
              <a:rPr lang="en-US" dirty="0"/>
              <a:t>Can we draw something to show this?  Make your drawing look like mine today. </a:t>
            </a:r>
            <a:endParaRPr lang="en-US" i="1" dirty="0"/>
          </a:p>
          <a:p>
            <a:pPr marL="231907"/>
            <a:r>
              <a:rPr lang="en-US" dirty="0"/>
              <a:t>I’m going to draw a bar to represent the number of stamps Sam has first.</a:t>
            </a:r>
          </a:p>
          <a:p>
            <a:pPr marL="231907"/>
            <a:r>
              <a:rPr lang="en-US" dirty="0" smtClean="0"/>
              <a:t>So who </a:t>
            </a:r>
            <a:r>
              <a:rPr lang="en-US" dirty="0"/>
              <a:t>has </a:t>
            </a:r>
            <a:r>
              <a:rPr lang="en-US" dirty="0" smtClean="0"/>
              <a:t>more stamps, Sam </a:t>
            </a:r>
            <a:r>
              <a:rPr lang="en-US" dirty="0"/>
              <a:t>or Joe</a:t>
            </a:r>
            <a:r>
              <a:rPr lang="en-US" dirty="0" smtClean="0"/>
              <a:t>?  </a:t>
            </a:r>
          </a:p>
          <a:p>
            <a:pPr marL="231907"/>
            <a:r>
              <a:rPr lang="en-US" dirty="0" smtClean="0"/>
              <a:t>So when I draw a bar to represent Joe’s stamps will it be longer or shorter?  </a:t>
            </a:r>
          </a:p>
          <a:p>
            <a:pPr marL="231907"/>
            <a:r>
              <a:rPr lang="en-US" dirty="0" smtClean="0"/>
              <a:t>OK, I’ll start drawing you tell me when to stop.</a:t>
            </a:r>
            <a:endParaRPr lang="en-US" dirty="0"/>
          </a:p>
          <a:p>
            <a:pPr marL="231907"/>
            <a:r>
              <a:rPr lang="en-US" dirty="0" smtClean="0"/>
              <a:t>Can I label something?  What else do you see?</a:t>
            </a:r>
            <a:endParaRPr lang="en-US" dirty="0"/>
          </a:p>
          <a:p>
            <a:pPr marL="231907"/>
            <a:r>
              <a:rPr lang="en-US" dirty="0" smtClean="0"/>
              <a:t>Read </a:t>
            </a:r>
            <a:r>
              <a:rPr lang="en-US" dirty="0"/>
              <a:t>the next sentence with me. </a:t>
            </a:r>
            <a:r>
              <a:rPr lang="en-US" dirty="0" smtClean="0"/>
              <a:t>“They</a:t>
            </a:r>
            <a:r>
              <a:rPr lang="en-US" baseline="0" dirty="0" smtClean="0"/>
              <a:t> have 45 stamps altogether</a:t>
            </a:r>
            <a:r>
              <a:rPr lang="en-US" dirty="0" smtClean="0"/>
              <a:t>.”  </a:t>
            </a:r>
          </a:p>
          <a:p>
            <a:pPr marL="231907"/>
            <a:r>
              <a:rPr lang="en-US" dirty="0" smtClean="0"/>
              <a:t>What can I draw or label to show this in the problem?   What else do I see in my diagram?  Is there anything else I can label?</a:t>
            </a:r>
          </a:p>
          <a:p>
            <a:pPr marL="231907"/>
            <a:r>
              <a:rPr lang="en-US" dirty="0" smtClean="0"/>
              <a:t>Let’s go ahead and read </a:t>
            </a:r>
            <a:r>
              <a:rPr lang="en-US" dirty="0"/>
              <a:t>the </a:t>
            </a:r>
            <a:r>
              <a:rPr lang="en-US" dirty="0" smtClean="0"/>
              <a:t>final </a:t>
            </a:r>
            <a:r>
              <a:rPr lang="en-US" dirty="0"/>
              <a:t>sentence </a:t>
            </a:r>
            <a:r>
              <a:rPr lang="en-US" dirty="0" smtClean="0"/>
              <a:t>“</a:t>
            </a:r>
            <a:r>
              <a:rPr lang="en-US" dirty="0"/>
              <a:t>How many stamps does </a:t>
            </a:r>
            <a:r>
              <a:rPr lang="en-US" dirty="0" smtClean="0"/>
              <a:t>each boy have?”  </a:t>
            </a:r>
          </a:p>
          <a:p>
            <a:pPr marL="231907"/>
            <a:r>
              <a:rPr lang="en-US" dirty="0" smtClean="0"/>
              <a:t>What are we being asked to find?  Let’s label what we’re being asked with ? marks.</a:t>
            </a:r>
          </a:p>
          <a:p>
            <a:pPr marL="4899"/>
            <a:endParaRPr lang="en-US" i="1" dirty="0" smtClean="0"/>
          </a:p>
          <a:p>
            <a:r>
              <a:rPr lang="en-US" dirty="0"/>
              <a:t>Is this piece (the part that is separated from the 7) of Jamal’s bar longer or shorter than Thomas’ bar?  Or is it the same?  Do we know how many stamps is represented by this piece of the bar?  What do we know?  Could it be a number as big as 100?  Could it be as big as 20? This problem is introducing a fundamental concept to bar modeling… the use of equal sized bar segments to </a:t>
            </a:r>
            <a:r>
              <a:rPr lang="en-US" dirty="0" smtClean="0"/>
              <a:t>represent equal numbers. </a:t>
            </a:r>
            <a:endParaRPr lang="en-US" dirty="0"/>
          </a:p>
          <a:p>
            <a:endParaRPr lang="en-US" dirty="0" smtClean="0"/>
          </a:p>
          <a:p>
            <a:pPr marL="4899"/>
            <a:r>
              <a:rPr lang="en-US" i="0" dirty="0" smtClean="0"/>
              <a:t>Scaffold by setting up a problem with smaller numbers.  Consider giving them starburst to use to model the situation.  This is the beginning of algebraic</a:t>
            </a:r>
            <a:r>
              <a:rPr lang="en-US" i="0" baseline="0" dirty="0" smtClean="0"/>
              <a:t> thinking.  You can’t add the numbers in the problem or multiply, divide, or subtract to get the answer.  It’s worth taking the time to hone this skill before working with ratios and proportional relationships.  </a:t>
            </a:r>
            <a:endParaRPr lang="en-US" i="0" dirty="0" smtClean="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17</a:t>
            </a:fld>
            <a:endParaRPr lang="en-US" dirty="0"/>
          </a:p>
        </p:txBody>
      </p:sp>
      <p:sp>
        <p:nvSpPr>
          <p:cNvPr id="10" name="Date Placeholder 9"/>
          <p:cNvSpPr>
            <a:spLocks noGrp="1"/>
          </p:cNvSpPr>
          <p:nvPr>
            <p:ph type="dt" idx="11"/>
          </p:nvPr>
        </p:nvSpPr>
        <p:spPr/>
        <p:txBody>
          <a:bodyPr/>
          <a:lstStyle/>
          <a:p>
            <a:r>
              <a:rPr lang="en-US" smtClean="0"/>
              <a:t>Tape Diagrams</a:t>
            </a:r>
            <a:endParaRPr lang="en-US" dirty="0" smtClean="0"/>
          </a:p>
        </p:txBody>
      </p:sp>
      <p:sp>
        <p:nvSpPr>
          <p:cNvPr id="11" name="Footer Placeholder 10"/>
          <p:cNvSpPr>
            <a:spLocks noGrp="1"/>
          </p:cNvSpPr>
          <p:nvPr>
            <p:ph type="ftr" sz="quarter" idx="12"/>
          </p:nvPr>
        </p:nvSpPr>
        <p:spPr/>
        <p:txBody>
          <a:bodyPr/>
          <a:lstStyle/>
          <a:p>
            <a:r>
              <a:rPr lang="en-US" smtClean="0"/>
              <a:t>www.CommonCore.org</a:t>
            </a:r>
            <a:endParaRPr lang="en-US" dirty="0" smtClean="0"/>
          </a:p>
        </p:txBody>
      </p:sp>
      <p:sp>
        <p:nvSpPr>
          <p:cNvPr id="12" name="Header Placeholder 11"/>
          <p:cNvSpPr>
            <a:spLocks noGrp="1"/>
          </p:cNvSpPr>
          <p:nvPr>
            <p:ph type="hdr" sz="quarter" idx="13"/>
          </p:nvPr>
        </p:nvSpPr>
        <p:spPr/>
        <p:txBody>
          <a:bodyPr/>
          <a:lstStyle/>
          <a:p>
            <a:r>
              <a:rPr lang="en-US" smtClean="0"/>
              <a:t>East Meadow School District</a:t>
            </a:r>
          </a:p>
          <a:p>
            <a:r>
              <a:rPr lang="en-US" smtClean="0"/>
              <a:t>October, 2013</a:t>
            </a:r>
            <a:endParaRPr lang="en-US" dirty="0"/>
          </a:p>
        </p:txBody>
      </p:sp>
    </p:spTree>
    <p:extLst>
      <p:ext uri="{BB962C8B-B14F-4D97-AF65-F5344CB8AC3E}">
        <p14:creationId xmlns:p14="http://schemas.microsoft.com/office/powerpoint/2010/main" val="1476516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1175" y="717550"/>
            <a:ext cx="3752850" cy="2814638"/>
          </a:xfrm>
        </p:spPr>
      </p:sp>
      <p:sp>
        <p:nvSpPr>
          <p:cNvPr id="3" name="Notes Placeholder 2"/>
          <p:cNvSpPr>
            <a:spLocks noGrp="1"/>
          </p:cNvSpPr>
          <p:nvPr>
            <p:ph type="body" idx="1"/>
          </p:nvPr>
        </p:nvSpPr>
        <p:spPr>
          <a:xfrm>
            <a:off x="255000" y="3769376"/>
            <a:ext cx="6805203" cy="5382142"/>
          </a:xfrm>
        </p:spPr>
        <p:txBody>
          <a:bodyPr/>
          <a:lstStyle/>
          <a:p>
            <a:endParaRPr lang="en-US" i="1" dirty="0" smtClean="0"/>
          </a:p>
          <a:p>
            <a:r>
              <a:rPr lang="en-US" dirty="0" smtClean="0"/>
              <a:t>Do my last two questions seem inappropriate – why would I ask them when there is nothing else that I really need the students to label or notice yet?  I don’t want the students developing a dependency on the teacher to suggest what to do next, instead I want them internalizing the habit of pausing after each reading or drawing to ask if there is anything more to see or note.</a:t>
            </a:r>
          </a:p>
          <a:p>
            <a:endParaRPr lang="en-US" i="1" dirty="0" smtClean="0"/>
          </a:p>
          <a:p>
            <a:pPr defTabSz="966529">
              <a:defRPr/>
            </a:pPr>
            <a:r>
              <a:rPr lang="en-US" dirty="0" smtClean="0"/>
              <a:t>With multiplication and division problems, the use of a consistently sized bar to represent equal parts becomes</a:t>
            </a:r>
            <a:r>
              <a:rPr lang="en-US" baseline="0" dirty="0" smtClean="0"/>
              <a:t> even more obvious and central to solving</a:t>
            </a:r>
            <a:r>
              <a:rPr lang="en-US" dirty="0" smtClean="0"/>
              <a:t>.  We refer to this quantity as a unit, and then reason through the problem with this language:  6 units</a:t>
            </a:r>
            <a:r>
              <a:rPr lang="en-US" baseline="0" dirty="0" smtClean="0"/>
              <a:t> is 42 toy cars.  Reasoning with this relationship, 3 units would be 21 cars.  </a:t>
            </a:r>
            <a:r>
              <a:rPr lang="en-US" dirty="0" smtClean="0"/>
              <a:t>1 unit would be 7 toy cars, and 5 units would then be 35 toy cars.  </a:t>
            </a:r>
          </a:p>
          <a:p>
            <a:pPr defTabSz="966529">
              <a:defRPr/>
            </a:pPr>
            <a:endParaRPr lang="en-US" dirty="0" smtClean="0"/>
          </a:p>
          <a:p>
            <a:pPr defTabSz="966529">
              <a:defRPr/>
            </a:pPr>
            <a:r>
              <a:rPr lang="en-US" dirty="0" smtClean="0"/>
              <a:t>Wh</a:t>
            </a:r>
            <a:r>
              <a:rPr lang="en-US" baseline="0" dirty="0" smtClean="0"/>
              <a:t>o has more cars?  Whose bar should be longer?  If this is how many cars Desmond has, tell me when to stop drawing the bar to represent Luke.  It looks like I’ll need to add to the diagram for Desmond to show the equal parts.</a:t>
            </a:r>
          </a:p>
          <a:p>
            <a:pPr defTabSz="966529">
              <a:defRPr/>
            </a:pPr>
            <a:endParaRPr lang="en-US" baseline="0" dirty="0" smtClean="0"/>
          </a:p>
          <a:p>
            <a:pPr defTabSz="966529">
              <a:defRPr/>
            </a:pPr>
            <a:r>
              <a:rPr lang="en-US" baseline="0" dirty="0" smtClean="0"/>
              <a:t>Did anyone solve it differently?  What matters is whether or not the model is useful.</a:t>
            </a:r>
            <a:endParaRPr lang="en-US" dirty="0" smtClean="0"/>
          </a:p>
          <a:p>
            <a:pPr defTabSz="966529">
              <a:defRPr/>
            </a:pPr>
            <a:endParaRPr lang="en-US" dirty="0" smtClean="0"/>
          </a:p>
          <a:p>
            <a:pPr defTabSz="966529">
              <a:defRPr/>
            </a:pPr>
            <a:endParaRPr lang="en-US" dirty="0" smtClean="0"/>
          </a:p>
          <a:p>
            <a:pPr defTabSz="966529">
              <a:defRPr/>
            </a:pPr>
            <a:r>
              <a:rPr lang="en-US" dirty="0" smtClean="0"/>
              <a:t>  </a:t>
            </a:r>
          </a:p>
          <a:p>
            <a:endParaRPr lang="en-US" i="1" dirty="0" smtClean="0"/>
          </a:p>
          <a:p>
            <a:endParaRPr lang="en-US" i="1" dirty="0" smtClean="0"/>
          </a:p>
          <a:p>
            <a:endParaRPr lang="en-US" i="1"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18</a:t>
            </a:fld>
            <a:endParaRPr lang="en-US" dirty="0"/>
          </a:p>
        </p:txBody>
      </p:sp>
      <p:sp>
        <p:nvSpPr>
          <p:cNvPr id="10" name="Date Placeholder 9"/>
          <p:cNvSpPr>
            <a:spLocks noGrp="1"/>
          </p:cNvSpPr>
          <p:nvPr>
            <p:ph type="dt" idx="11"/>
          </p:nvPr>
        </p:nvSpPr>
        <p:spPr/>
        <p:txBody>
          <a:bodyPr/>
          <a:lstStyle/>
          <a:p>
            <a:r>
              <a:rPr lang="en-US" smtClean="0"/>
              <a:t>Tape Diagrams</a:t>
            </a:r>
            <a:endParaRPr lang="en-US" dirty="0" smtClean="0"/>
          </a:p>
        </p:txBody>
      </p:sp>
      <p:sp>
        <p:nvSpPr>
          <p:cNvPr id="11" name="Footer Placeholder 10"/>
          <p:cNvSpPr>
            <a:spLocks noGrp="1"/>
          </p:cNvSpPr>
          <p:nvPr>
            <p:ph type="ftr" sz="quarter" idx="12"/>
          </p:nvPr>
        </p:nvSpPr>
        <p:spPr/>
        <p:txBody>
          <a:bodyPr/>
          <a:lstStyle/>
          <a:p>
            <a:r>
              <a:rPr lang="en-US" smtClean="0"/>
              <a:t>www.CommonCore.org</a:t>
            </a:r>
            <a:endParaRPr lang="en-US" dirty="0" smtClean="0"/>
          </a:p>
        </p:txBody>
      </p:sp>
      <p:sp>
        <p:nvSpPr>
          <p:cNvPr id="12" name="Header Placeholder 11"/>
          <p:cNvSpPr>
            <a:spLocks noGrp="1"/>
          </p:cNvSpPr>
          <p:nvPr>
            <p:ph type="hdr" sz="quarter" idx="13"/>
          </p:nvPr>
        </p:nvSpPr>
        <p:spPr/>
        <p:txBody>
          <a:bodyPr/>
          <a:lstStyle/>
          <a:p>
            <a:r>
              <a:rPr lang="en-US" smtClean="0"/>
              <a:t>East Meadow School District</a:t>
            </a:r>
          </a:p>
          <a:p>
            <a:r>
              <a:rPr lang="en-US" smtClean="0"/>
              <a:t>October, 2013</a:t>
            </a:r>
            <a:endParaRPr lang="en-US" dirty="0"/>
          </a:p>
        </p:txBody>
      </p:sp>
    </p:spTree>
    <p:extLst>
      <p:ext uri="{BB962C8B-B14F-4D97-AF65-F5344CB8AC3E}">
        <p14:creationId xmlns:p14="http://schemas.microsoft.com/office/powerpoint/2010/main" val="1476516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1175" y="717550"/>
            <a:ext cx="3752850" cy="2814638"/>
          </a:xfrm>
        </p:spPr>
      </p:sp>
      <p:sp>
        <p:nvSpPr>
          <p:cNvPr id="3" name="Notes Placeholder 2"/>
          <p:cNvSpPr>
            <a:spLocks noGrp="1"/>
          </p:cNvSpPr>
          <p:nvPr>
            <p:ph type="body" idx="1"/>
          </p:nvPr>
        </p:nvSpPr>
        <p:spPr/>
        <p:txBody>
          <a:bodyPr/>
          <a:lstStyle/>
          <a:p>
            <a:r>
              <a:rPr lang="en-US" b="1" i="1" dirty="0"/>
              <a:t>(EXAMPLE </a:t>
            </a:r>
            <a:r>
              <a:rPr lang="en-US" b="1" i="1" dirty="0" smtClean="0"/>
              <a:t>3)  </a:t>
            </a:r>
            <a:r>
              <a:rPr lang="en-US" dirty="0"/>
              <a:t>Read problem 3</a:t>
            </a:r>
            <a:r>
              <a:rPr lang="en-US" dirty="0" smtClean="0"/>
              <a:t>.  </a:t>
            </a:r>
            <a:r>
              <a:rPr lang="en-US" dirty="0"/>
              <a:t>Work the problem and share your tape diagram and answer with a partner</a:t>
            </a:r>
            <a:r>
              <a:rPr lang="en-US" dirty="0" smtClean="0"/>
              <a:t>.</a:t>
            </a:r>
          </a:p>
          <a:p>
            <a:endParaRPr lang="en-US" dirty="0" smtClean="0"/>
          </a:p>
          <a:p>
            <a:r>
              <a:rPr lang="en-US" i="1" dirty="0"/>
              <a:t>(CLICK TO REVEAL SOLUTION.) </a:t>
            </a:r>
            <a:endParaRPr lang="en-US" dirty="0"/>
          </a:p>
          <a:p>
            <a:r>
              <a:rPr lang="en-US" dirty="0"/>
              <a:t>What mistake are students most likely to make when solving this problem?  (</a:t>
            </a:r>
            <a:r>
              <a:rPr lang="en-US" i="1" dirty="0"/>
              <a:t>Allow someone to share – we are looking for them to say that students might take the information ‘4 times as heavy’ and interpret that as Sean is 4 times as heavy as William, leading to an answer of 160 kg.)  </a:t>
            </a:r>
            <a:endParaRPr lang="en-US" i="1" dirty="0" smtClean="0"/>
          </a:p>
          <a:p>
            <a:endParaRPr lang="en-US" dirty="0"/>
          </a:p>
          <a:p>
            <a:r>
              <a:rPr lang="en-US" dirty="0"/>
              <a:t>This reason right here is a case in point of why teachers want students to internalize a specific habit from the RDW process.  Whenever a second quantity is introduced in any of the comparison styles, ask the students, ‘who has more’ or, in this case, “Who weighs more, William or Sean?”  That simple reflection should be a standard part of reading a word problem with a comparison.  </a:t>
            </a:r>
            <a:endParaRPr lang="en-US" dirty="0" smtClean="0"/>
          </a:p>
          <a:p>
            <a:endParaRPr lang="en-US" dirty="0"/>
          </a:p>
          <a:p>
            <a:r>
              <a:rPr lang="en-US" dirty="0"/>
              <a:t>Once internalized, students will be much less likely to make these mistakes of </a:t>
            </a:r>
            <a:r>
              <a:rPr lang="en-US" dirty="0" smtClean="0"/>
              <a:t>misrepresenting </a:t>
            </a:r>
            <a:r>
              <a:rPr lang="en-US" dirty="0"/>
              <a:t>the relationship stated.  They will instead have a habit of reflecting on who has more, and when asked directly they are much more likely to make a thoughtful reply, double checking the wording if they are unsure.</a:t>
            </a:r>
          </a:p>
          <a:p>
            <a:endParaRPr lang="en-US"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19</a:t>
            </a:fld>
            <a:endParaRPr lang="en-US" dirty="0"/>
          </a:p>
        </p:txBody>
      </p:sp>
      <p:sp>
        <p:nvSpPr>
          <p:cNvPr id="10" name="Date Placeholder 9"/>
          <p:cNvSpPr>
            <a:spLocks noGrp="1"/>
          </p:cNvSpPr>
          <p:nvPr>
            <p:ph type="dt" idx="11"/>
          </p:nvPr>
        </p:nvSpPr>
        <p:spPr/>
        <p:txBody>
          <a:bodyPr/>
          <a:lstStyle/>
          <a:p>
            <a:r>
              <a:rPr lang="en-US" smtClean="0"/>
              <a:t>Tape Diagrams</a:t>
            </a:r>
            <a:endParaRPr lang="en-US" dirty="0" smtClean="0"/>
          </a:p>
        </p:txBody>
      </p:sp>
      <p:sp>
        <p:nvSpPr>
          <p:cNvPr id="11" name="Footer Placeholder 10"/>
          <p:cNvSpPr>
            <a:spLocks noGrp="1"/>
          </p:cNvSpPr>
          <p:nvPr>
            <p:ph type="ftr" sz="quarter" idx="12"/>
          </p:nvPr>
        </p:nvSpPr>
        <p:spPr/>
        <p:txBody>
          <a:bodyPr/>
          <a:lstStyle/>
          <a:p>
            <a:r>
              <a:rPr lang="en-US" smtClean="0"/>
              <a:t>www.CommonCore.org</a:t>
            </a:r>
            <a:endParaRPr lang="en-US" dirty="0" smtClean="0"/>
          </a:p>
        </p:txBody>
      </p:sp>
      <p:sp>
        <p:nvSpPr>
          <p:cNvPr id="12" name="Header Placeholder 11"/>
          <p:cNvSpPr>
            <a:spLocks noGrp="1"/>
          </p:cNvSpPr>
          <p:nvPr>
            <p:ph type="hdr" sz="quarter" idx="13"/>
          </p:nvPr>
        </p:nvSpPr>
        <p:spPr/>
        <p:txBody>
          <a:bodyPr/>
          <a:lstStyle/>
          <a:p>
            <a:r>
              <a:rPr lang="en-US" smtClean="0"/>
              <a:t>East Meadow School District</a:t>
            </a:r>
          </a:p>
          <a:p>
            <a:r>
              <a:rPr lang="en-US" smtClean="0"/>
              <a:t>October, 2013</a:t>
            </a:r>
            <a:endParaRPr lang="en-US" dirty="0"/>
          </a:p>
        </p:txBody>
      </p:sp>
    </p:spTree>
    <p:extLst>
      <p:ext uri="{BB962C8B-B14F-4D97-AF65-F5344CB8AC3E}">
        <p14:creationId xmlns:p14="http://schemas.microsoft.com/office/powerpoint/2010/main" val="1476516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9113" y="768350"/>
            <a:ext cx="3838575" cy="2879725"/>
          </a:xfrm>
        </p:spPr>
      </p:sp>
      <p:sp>
        <p:nvSpPr>
          <p:cNvPr id="3" name="Notes Placeholder 2"/>
          <p:cNvSpPr>
            <a:spLocks noGrp="1"/>
          </p:cNvSpPr>
          <p:nvPr>
            <p:ph type="body" idx="1"/>
          </p:nvPr>
        </p:nvSpPr>
        <p:spPr>
          <a:xfrm>
            <a:off x="487681" y="3840480"/>
            <a:ext cx="6664961" cy="5520690"/>
          </a:xfrm>
        </p:spPr>
        <p:txBody>
          <a:bodyPr/>
          <a:lstStyle/>
          <a:p>
            <a:r>
              <a:rPr lang="en-US" b="1" i="1" dirty="0"/>
              <a:t>NOTE THAT THIS SESSION IS DESIGNED TO BE </a:t>
            </a:r>
            <a:r>
              <a:rPr lang="en-US" b="1" i="1" dirty="0" smtClean="0"/>
              <a:t>6 HOURS IN </a:t>
            </a:r>
            <a:r>
              <a:rPr lang="en-US" b="1" i="1" dirty="0"/>
              <a:t>LENGTH</a:t>
            </a:r>
          </a:p>
          <a:p>
            <a:pPr>
              <a:defRPr/>
            </a:pPr>
            <a:endParaRPr lang="en-US" b="1" i="1" dirty="0"/>
          </a:p>
          <a:p>
            <a:pPr lvl="0"/>
            <a:r>
              <a:rPr lang="en-US" dirty="0" smtClean="0">
                <a:latin typeface="Calibri" charset="0"/>
                <a:ea typeface="ＭＳ Ｐゴシック" charset="-128"/>
                <a:cs typeface="ＭＳ Ｐゴシック" charset="-128"/>
              </a:rPr>
              <a:t>This</a:t>
            </a:r>
            <a:r>
              <a:rPr lang="en-US" baseline="0" dirty="0" smtClean="0">
                <a:latin typeface="Calibri" charset="0"/>
                <a:ea typeface="ＭＳ Ｐゴシック" charset="-128"/>
                <a:cs typeface="ＭＳ Ｐゴシック" charset="-128"/>
              </a:rPr>
              <a:t> full day session is intended to support a school-wide implementation of a story of units.   This session highlights the progression of multiplication and division from third grade through fifth grade.  Educators teaching and supporting these grade levels will understand how the concepts and skills taught at each grade level 3-5, fit together and ultimately play a key role in the profound understanding of multiplication and division.  </a:t>
            </a:r>
          </a:p>
          <a:p>
            <a:pPr lvl="0"/>
            <a:endParaRPr lang="en-US" dirty="0" smtClean="0">
              <a:latin typeface="Calibri" charset="0"/>
              <a:ea typeface="ＭＳ Ｐゴシック" charset="-128"/>
              <a:cs typeface="ＭＳ Ｐゴシック" charset="-128"/>
            </a:endParaRPr>
          </a:p>
          <a:p>
            <a:pPr lvl="0"/>
            <a:endParaRPr lang="en-US" dirty="0">
              <a:latin typeface="Calibri" charset="0"/>
              <a:ea typeface="ＭＳ Ｐゴシック" charset="-128"/>
              <a:cs typeface="ＭＳ Ｐゴシック" charset="-128"/>
            </a:endParaRPr>
          </a:p>
          <a:p>
            <a:pPr lvl="0"/>
            <a:endParaRPr lang="en-US" dirty="0" smtClean="0">
              <a:latin typeface="Calibri" charset="0"/>
              <a:ea typeface="ＭＳ Ｐゴシック" charset="-128"/>
              <a:cs typeface="ＭＳ Ｐゴシック" charset="-128"/>
            </a:endParaRPr>
          </a:p>
          <a:p>
            <a:pPr lvl="0"/>
            <a:r>
              <a:rPr lang="en-US" i="1" dirty="0" smtClean="0">
                <a:latin typeface="Calibri" charset="0"/>
                <a:ea typeface="ＭＳ Ｐゴシック" charset="-128"/>
                <a:cs typeface="ＭＳ Ｐゴシック" charset="-128"/>
              </a:rPr>
              <a:t>Timing – 6 hours total</a:t>
            </a:r>
            <a:endParaRPr lang="en-US" i="1" dirty="0">
              <a:latin typeface="Calibri" charset="0"/>
              <a:ea typeface="ＭＳ Ｐゴシック" charset="-128"/>
              <a:cs typeface="ＭＳ Ｐゴシック" charset="-128"/>
            </a:endParaRPr>
          </a:p>
          <a:p>
            <a:pPr lvl="0"/>
            <a:r>
              <a:rPr lang="en-US" i="1" dirty="0" smtClean="0">
                <a:latin typeface="Calibri" charset="0"/>
                <a:ea typeface="ＭＳ Ｐゴシック" charset="-128"/>
                <a:cs typeface="ＭＳ Ｐゴシック" charset="-128"/>
              </a:rPr>
              <a:t>Opening – 16 minutes</a:t>
            </a:r>
            <a:endParaRPr lang="en-US" i="1" dirty="0">
              <a:latin typeface="Calibri" charset="0"/>
              <a:ea typeface="ＭＳ Ｐゴシック" charset="-128"/>
              <a:cs typeface="ＭＳ Ｐゴシック" charset="-128"/>
            </a:endParaRPr>
          </a:p>
          <a:p>
            <a:pPr lvl="0"/>
            <a:r>
              <a:rPr lang="en-US" i="1" dirty="0" smtClean="0">
                <a:latin typeface="Calibri" charset="0"/>
                <a:ea typeface="ＭＳ Ｐゴシック" charset="-128"/>
                <a:cs typeface="ＭＳ Ｐゴシック" charset="-128"/>
              </a:rPr>
              <a:t>Grade 3 –  110 minutes</a:t>
            </a:r>
            <a:endParaRPr lang="en-US" i="1" dirty="0">
              <a:latin typeface="Calibri" charset="0"/>
              <a:ea typeface="ＭＳ Ｐゴシック" charset="-128"/>
              <a:cs typeface="ＭＳ Ｐゴシック" charset="-128"/>
            </a:endParaRPr>
          </a:p>
          <a:p>
            <a:pPr lvl="0"/>
            <a:r>
              <a:rPr lang="en-US" i="1" dirty="0" smtClean="0">
                <a:latin typeface="Calibri" charset="0"/>
                <a:ea typeface="ＭＳ Ｐゴシック" charset="-128"/>
                <a:cs typeface="ＭＳ Ｐゴシック" charset="-128"/>
              </a:rPr>
              <a:t>Grade 4 – 108 minutes </a:t>
            </a:r>
            <a:r>
              <a:rPr lang="en-US" i="1" dirty="0" smtClean="0">
                <a:solidFill>
                  <a:srgbClr val="FF0000"/>
                </a:solidFill>
                <a:latin typeface="Calibri" charset="0"/>
                <a:ea typeface="ＭＳ Ｐゴシック" charset="-128"/>
                <a:cs typeface="ＭＳ Ｐゴシック" charset="-128"/>
              </a:rPr>
              <a:t>(Can cut it down once you all put in your numbers if needed.)</a:t>
            </a:r>
            <a:endParaRPr lang="en-US" i="1" dirty="0">
              <a:solidFill>
                <a:srgbClr val="FF0000"/>
              </a:solidFill>
              <a:latin typeface="Calibri" charset="0"/>
              <a:ea typeface="ＭＳ Ｐゴシック" charset="-128"/>
              <a:cs typeface="ＭＳ Ｐゴシック" charset="-128"/>
            </a:endParaRPr>
          </a:p>
          <a:p>
            <a:pPr lvl="0"/>
            <a:r>
              <a:rPr lang="en-US" i="1" dirty="0" smtClean="0">
                <a:latin typeface="Calibri" charset="0"/>
                <a:ea typeface="ＭＳ Ｐゴシック" charset="-128"/>
                <a:cs typeface="ＭＳ Ｐゴシック" charset="-128"/>
              </a:rPr>
              <a:t>Grade 5</a:t>
            </a:r>
            <a:r>
              <a:rPr lang="en-US" i="1" baseline="0" dirty="0" smtClean="0">
                <a:latin typeface="Calibri" charset="0"/>
                <a:ea typeface="ＭＳ Ｐゴシック" charset="-128"/>
                <a:cs typeface="ＭＳ Ｐゴシック" charset="-128"/>
              </a:rPr>
              <a:t> – </a:t>
            </a:r>
          </a:p>
          <a:p>
            <a:pPr lvl="0"/>
            <a:r>
              <a:rPr lang="en-US" i="1" dirty="0" smtClean="0"/>
              <a:t>Closing – 2+ minutes</a:t>
            </a:r>
          </a:p>
          <a:p>
            <a:pPr lvl="0"/>
            <a:endParaRPr lang="en-US" dirty="0"/>
          </a:p>
          <a:p>
            <a:endParaRPr lang="en-US" dirty="0"/>
          </a:p>
        </p:txBody>
      </p:sp>
      <p:sp>
        <p:nvSpPr>
          <p:cNvPr id="7" name="Date Placeholder 6"/>
          <p:cNvSpPr>
            <a:spLocks noGrp="1"/>
          </p:cNvSpPr>
          <p:nvPr>
            <p:ph type="dt" idx="10"/>
          </p:nvPr>
        </p:nvSpPr>
        <p:spPr/>
        <p:txBody>
          <a:bodyPr/>
          <a:lstStyle/>
          <a:p>
            <a:r>
              <a:rPr lang="en-US" i="1" smtClean="0"/>
              <a:t>A Story of Units                                               Major Work of the Grade Band 3-5</a:t>
            </a:r>
            <a:endParaRPr lang="en-US" dirty="0"/>
          </a:p>
        </p:txBody>
      </p:sp>
      <p:sp>
        <p:nvSpPr>
          <p:cNvPr id="8" name="Slide Number Placeholder 7"/>
          <p:cNvSpPr>
            <a:spLocks noGrp="1"/>
          </p:cNvSpPr>
          <p:nvPr>
            <p:ph type="sldNum" sz="quarter" idx="11"/>
          </p:nvPr>
        </p:nvSpPr>
        <p:spPr/>
        <p:txBody>
          <a:bodyPr/>
          <a:lstStyle/>
          <a:p>
            <a:fld id="{3EF9A488-CB88-4D38-94D1-E470376C4AFA}" type="slidenum">
              <a:rPr lang="en-US" smtClean="0"/>
              <a:t>2</a:t>
            </a:fld>
            <a:endParaRPr lang="en-US"/>
          </a:p>
        </p:txBody>
      </p:sp>
      <p:sp>
        <p:nvSpPr>
          <p:cNvPr id="9" name="Notes Placeholder 1"/>
          <p:cNvSpPr txBox="1">
            <a:spLocks/>
          </p:cNvSpPr>
          <p:nvPr/>
        </p:nvSpPr>
        <p:spPr>
          <a:xfrm>
            <a:off x="4572792" y="768096"/>
            <a:ext cx="2579849" cy="2880360"/>
          </a:xfrm>
          <a:prstGeom prst="rect">
            <a:avLst/>
          </a:prstGeom>
        </p:spPr>
        <p:txBody>
          <a:bodyPr vert="horz" lIns="96653" tIns="48327" rIns="96653" bIns="4832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1 minutes</a:t>
            </a:r>
          </a:p>
          <a:p>
            <a:endParaRPr lang="en-US" dirty="0" smtClean="0"/>
          </a:p>
          <a:p>
            <a:r>
              <a:rPr lang="en-US" dirty="0" smtClean="0"/>
              <a:t>MATERIALS NEEDED:</a:t>
            </a:r>
          </a:p>
          <a:p>
            <a:pPr marL="484943" lvl="1" indent="-302040">
              <a:buFont typeface="Arial" pitchFamily="34" charset="0"/>
              <a:buChar char="•"/>
            </a:pPr>
            <a:r>
              <a:rPr lang="en-US" dirty="0"/>
              <a:t>Session PowerPoint</a:t>
            </a:r>
          </a:p>
          <a:p>
            <a:pPr marL="182903" lvl="1"/>
            <a:endParaRPr lang="en-US" i="1" dirty="0"/>
          </a:p>
        </p:txBody>
      </p:sp>
    </p:spTree>
    <p:extLst>
      <p:ext uri="{BB962C8B-B14F-4D97-AF65-F5344CB8AC3E}">
        <p14:creationId xmlns:p14="http://schemas.microsoft.com/office/powerpoint/2010/main" val="37970568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1175" y="717550"/>
            <a:ext cx="3752850" cy="2814638"/>
          </a:xfrm>
        </p:spPr>
      </p:sp>
      <p:sp>
        <p:nvSpPr>
          <p:cNvPr id="3" name="Notes Placeholder 2"/>
          <p:cNvSpPr>
            <a:spLocks noGrp="1"/>
          </p:cNvSpPr>
          <p:nvPr>
            <p:ph type="body" idx="1"/>
          </p:nvPr>
        </p:nvSpPr>
        <p:spPr>
          <a:xfrm>
            <a:off x="255000" y="3769376"/>
            <a:ext cx="6805203" cy="5382142"/>
          </a:xfrm>
        </p:spPr>
        <p:txBody>
          <a:bodyPr/>
          <a:lstStyle/>
          <a:p>
            <a:r>
              <a:rPr lang="en-US" b="1" i="1" dirty="0" smtClean="0"/>
              <a:t>(</a:t>
            </a:r>
            <a:r>
              <a:rPr lang="en-US" b="1" i="1" dirty="0"/>
              <a:t>EXAMPLE </a:t>
            </a:r>
            <a:r>
              <a:rPr lang="en-US" b="1" i="1" dirty="0" smtClean="0"/>
              <a:t>1)  </a:t>
            </a:r>
            <a:r>
              <a:rPr lang="en-US" i="1" dirty="0"/>
              <a:t>(Use judgment to either allow participants to try on their own, or follow the optional scaffold provided below.)</a:t>
            </a:r>
            <a:endParaRPr lang="en-US" dirty="0"/>
          </a:p>
          <a:p>
            <a:r>
              <a:rPr lang="en-US" dirty="0"/>
              <a:t>I think based on the previous work we’ve done from sessions 2 and 3 that you can try this first problem independently.  </a:t>
            </a:r>
            <a:r>
              <a:rPr lang="en-US" i="1" dirty="0"/>
              <a:t>(Allow participants 1-3 minutes to work the problem.)</a:t>
            </a:r>
            <a:endParaRPr lang="en-US" dirty="0"/>
          </a:p>
          <a:p>
            <a:r>
              <a:rPr lang="en-US" dirty="0"/>
              <a:t>Compare your model with a partner at your table.  </a:t>
            </a:r>
            <a:r>
              <a:rPr lang="en-US" i="1" dirty="0"/>
              <a:t>(Allow participants 1 minute to compare their work.)  </a:t>
            </a:r>
            <a:endParaRPr lang="en-US" dirty="0"/>
          </a:p>
          <a:p>
            <a:r>
              <a:rPr lang="en-US" dirty="0"/>
              <a:t>Who has answer?  </a:t>
            </a:r>
            <a:r>
              <a:rPr lang="en-US" i="1" dirty="0"/>
              <a:t>(Allow for 1 or more people to answer.)</a:t>
            </a:r>
            <a:r>
              <a:rPr lang="en-US" dirty="0"/>
              <a:t>  Is he/she right?  Did anyone get something different?  </a:t>
            </a:r>
            <a:r>
              <a:rPr lang="en-US" i="1" dirty="0"/>
              <a:t>(If there is any difference of opinion, allow 2 participants with different answers to draw their solutions on flip </a:t>
            </a:r>
            <a:r>
              <a:rPr lang="en-US" i="1" dirty="0" smtClean="0"/>
              <a:t>charts or</a:t>
            </a:r>
            <a:r>
              <a:rPr lang="en-US" i="1" baseline="0" dirty="0" smtClean="0"/>
              <a:t> on the document camera</a:t>
            </a:r>
            <a:r>
              <a:rPr lang="en-US" i="1" dirty="0" smtClean="0"/>
              <a:t>.  Allow the two participants </a:t>
            </a:r>
            <a:r>
              <a:rPr lang="en-US" i="1" dirty="0"/>
              <a:t>a chance to explain their reasoning.)  </a:t>
            </a:r>
            <a:endParaRPr lang="en-US" dirty="0"/>
          </a:p>
          <a:p>
            <a:r>
              <a:rPr lang="en-US" i="1" dirty="0"/>
              <a:t>(CLICK TO REVEAL SOLUTION</a:t>
            </a:r>
            <a:r>
              <a:rPr lang="en-US" i="1" dirty="0" smtClean="0"/>
              <a:t>.)  </a:t>
            </a:r>
          </a:p>
          <a:p>
            <a:r>
              <a:rPr lang="en-US" dirty="0" smtClean="0"/>
              <a:t>Optional </a:t>
            </a:r>
            <a:r>
              <a:rPr lang="en-US" dirty="0"/>
              <a:t>scaffold:  </a:t>
            </a:r>
          </a:p>
          <a:p>
            <a:r>
              <a:rPr lang="en-US" dirty="0"/>
              <a:t>Let’s read the first sentence together, “David spent 2/5 of his money on a storybook</a:t>
            </a:r>
            <a:r>
              <a:rPr lang="en-US" dirty="0" smtClean="0"/>
              <a:t>.”  Who </a:t>
            </a:r>
            <a:r>
              <a:rPr lang="en-US" dirty="0"/>
              <a:t>is the story about?  (David.)  What do we know so far?  (That he spent 2/5 of his money on a book</a:t>
            </a:r>
            <a:r>
              <a:rPr lang="en-US" dirty="0" smtClean="0"/>
              <a:t>.)  Can </a:t>
            </a:r>
            <a:r>
              <a:rPr lang="en-US" dirty="0"/>
              <a:t>we draw something?  </a:t>
            </a:r>
          </a:p>
          <a:p>
            <a:r>
              <a:rPr lang="en-US" dirty="0"/>
              <a:t>What will our bar represent?  (David’s money)  </a:t>
            </a:r>
            <a:r>
              <a:rPr lang="en-US" i="1" dirty="0"/>
              <a:t>(Draw one bar that is long enough to be partitioned into five equal parts</a:t>
            </a:r>
            <a:r>
              <a:rPr lang="en-US" i="1" dirty="0" smtClean="0"/>
              <a:t>.)  </a:t>
            </a:r>
            <a:r>
              <a:rPr lang="en-US" dirty="0" smtClean="0"/>
              <a:t>What </a:t>
            </a:r>
            <a:r>
              <a:rPr lang="en-US" dirty="0"/>
              <a:t>does two fifths of David’s money look like?  Can you imagine it here?  Go ahead and show me on the diagram.  </a:t>
            </a:r>
            <a:r>
              <a:rPr lang="en-US" i="1" dirty="0"/>
              <a:t>(Partition it into five equal parts.)</a:t>
            </a:r>
            <a:r>
              <a:rPr lang="en-US" dirty="0"/>
              <a:t>  </a:t>
            </a:r>
          </a:p>
          <a:p>
            <a:r>
              <a:rPr lang="en-US" dirty="0"/>
              <a:t>What can we label on our diagram?</a:t>
            </a:r>
          </a:p>
          <a:p>
            <a:r>
              <a:rPr lang="en-US" dirty="0"/>
              <a:t>Use’s whale’s tale’s to show 2/5 and label it book.  Write David’s money to the left of the bar.</a:t>
            </a:r>
          </a:p>
          <a:p>
            <a:r>
              <a:rPr lang="en-US" dirty="0"/>
              <a:t>Is there anything else we can draw, or label?  What do we see?</a:t>
            </a:r>
          </a:p>
          <a:p>
            <a:r>
              <a:rPr lang="en-US" dirty="0"/>
              <a:t>Let’s read the next sentence.  “The storybook cost $20</a:t>
            </a:r>
            <a:r>
              <a:rPr lang="en-US" dirty="0" smtClean="0"/>
              <a:t>.”  Can </a:t>
            </a:r>
            <a:r>
              <a:rPr lang="en-US" dirty="0"/>
              <a:t>we revise or add a label to our diagram to include this new information?  </a:t>
            </a:r>
          </a:p>
          <a:p>
            <a:r>
              <a:rPr lang="en-US" dirty="0"/>
              <a:t>What else do we see? (That each fifth represents $10.)  Can we label something else?</a:t>
            </a:r>
          </a:p>
          <a:p>
            <a:r>
              <a:rPr lang="en-US" dirty="0"/>
              <a:t>What else does our diagram tell us?  (That the whole is representing $50.)  Where can we add that information</a:t>
            </a:r>
            <a:r>
              <a:rPr lang="en-US" dirty="0" smtClean="0"/>
              <a:t>?</a:t>
            </a:r>
          </a:p>
          <a:p>
            <a:endParaRPr lang="en-US" dirty="0" smtClean="0"/>
          </a:p>
          <a:p>
            <a:r>
              <a:rPr lang="en-US" dirty="0" smtClean="0"/>
              <a:t>Scaffold my removing 2/5 from the problem and just say</a:t>
            </a:r>
            <a:r>
              <a:rPr lang="en-US" baseline="0" dirty="0" smtClean="0"/>
              <a:t> that David spent a fraction of his money.  Can you picture what that would be like?  Then put in the fraction 2/5 and solve.</a:t>
            </a:r>
            <a:endParaRPr lang="en-US" dirty="0"/>
          </a:p>
          <a:p>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20</a:t>
            </a:fld>
            <a:endParaRPr lang="en-US" dirty="0"/>
          </a:p>
        </p:txBody>
      </p:sp>
      <p:sp>
        <p:nvSpPr>
          <p:cNvPr id="10" name="Date Placeholder 9"/>
          <p:cNvSpPr>
            <a:spLocks noGrp="1"/>
          </p:cNvSpPr>
          <p:nvPr>
            <p:ph type="dt" idx="13"/>
          </p:nvPr>
        </p:nvSpPr>
        <p:spPr/>
        <p:txBody>
          <a:bodyPr/>
          <a:lstStyle/>
          <a:p>
            <a:r>
              <a:rPr lang="en-US" smtClean="0"/>
              <a:t>Tape Diagrams</a:t>
            </a:r>
            <a:endParaRPr lang="en-US" dirty="0" smtClean="0"/>
          </a:p>
        </p:txBody>
      </p:sp>
      <p:sp>
        <p:nvSpPr>
          <p:cNvPr id="11" name="Footer Placeholder 10"/>
          <p:cNvSpPr>
            <a:spLocks noGrp="1"/>
          </p:cNvSpPr>
          <p:nvPr>
            <p:ph type="ftr" sz="quarter" idx="14"/>
          </p:nvPr>
        </p:nvSpPr>
        <p:spPr/>
        <p:txBody>
          <a:bodyPr/>
          <a:lstStyle/>
          <a:p>
            <a:r>
              <a:rPr lang="en-US" smtClean="0"/>
              <a:t>www.CommonCore.org</a:t>
            </a:r>
            <a:endParaRPr lang="en-US" dirty="0" smtClean="0"/>
          </a:p>
        </p:txBody>
      </p:sp>
      <p:sp>
        <p:nvSpPr>
          <p:cNvPr id="12" name="Header Placeholder 11"/>
          <p:cNvSpPr>
            <a:spLocks noGrp="1"/>
          </p:cNvSpPr>
          <p:nvPr>
            <p:ph type="hdr" sz="quarter" idx="15"/>
          </p:nvPr>
        </p:nvSpPr>
        <p:spPr/>
        <p:txBody>
          <a:bodyPr/>
          <a:lstStyle/>
          <a:p>
            <a:r>
              <a:rPr lang="en-US" smtClean="0"/>
              <a:t>East Meadow School District</a:t>
            </a:r>
          </a:p>
          <a:p>
            <a:r>
              <a:rPr lang="en-US" smtClean="0"/>
              <a:t>October, 2013</a:t>
            </a:r>
            <a:endParaRPr lang="en-US" dirty="0"/>
          </a:p>
        </p:txBody>
      </p:sp>
    </p:spTree>
    <p:extLst>
      <p:ext uri="{BB962C8B-B14F-4D97-AF65-F5344CB8AC3E}">
        <p14:creationId xmlns:p14="http://schemas.microsoft.com/office/powerpoint/2010/main" val="2020148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1175" y="717550"/>
            <a:ext cx="3752850" cy="2814638"/>
          </a:xfrm>
        </p:spPr>
      </p:sp>
      <p:sp>
        <p:nvSpPr>
          <p:cNvPr id="3" name="Notes Placeholder 2"/>
          <p:cNvSpPr>
            <a:spLocks noGrp="1"/>
          </p:cNvSpPr>
          <p:nvPr>
            <p:ph type="body" idx="1"/>
          </p:nvPr>
        </p:nvSpPr>
        <p:spPr>
          <a:xfrm>
            <a:off x="255000" y="3769376"/>
            <a:ext cx="6805203" cy="5382142"/>
          </a:xfrm>
        </p:spPr>
        <p:txBody>
          <a:bodyPr/>
          <a:lstStyle/>
          <a:p>
            <a:r>
              <a:rPr lang="en-US" b="1" i="1" dirty="0"/>
              <a:t>(EXAMPLE </a:t>
            </a:r>
            <a:r>
              <a:rPr lang="en-US" b="1" i="1" dirty="0" smtClean="0"/>
              <a:t>2)  </a:t>
            </a:r>
            <a:r>
              <a:rPr lang="en-US" dirty="0" smtClean="0"/>
              <a:t> </a:t>
            </a:r>
            <a:r>
              <a:rPr lang="en-US" i="1" dirty="0" smtClean="0"/>
              <a:t>(Have </a:t>
            </a:r>
            <a:r>
              <a:rPr lang="en-US" i="1" dirty="0"/>
              <a:t>participants try Example </a:t>
            </a:r>
            <a:r>
              <a:rPr lang="en-US" i="1" dirty="0" smtClean="0"/>
              <a:t>2 </a:t>
            </a:r>
            <a:r>
              <a:rPr lang="en-US" i="1" dirty="0"/>
              <a:t>on their </a:t>
            </a:r>
            <a:r>
              <a:rPr lang="en-US" i="1" dirty="0" smtClean="0"/>
              <a:t>own.)</a:t>
            </a:r>
          </a:p>
          <a:p>
            <a:endParaRPr lang="en-US" i="1" dirty="0" smtClean="0"/>
          </a:p>
          <a:p>
            <a:r>
              <a:rPr lang="en-US" i="1" dirty="0" smtClean="0"/>
              <a:t>What can we draw?  Let’s draw a bar for Max’s money.  Can you image what 3/5 looks like?  Can you imagine what ¼ of the remainder looks like?  Where’s the remainder in the diagram?  </a:t>
            </a:r>
          </a:p>
          <a:p>
            <a:endParaRPr lang="en-US" i="1" dirty="0" smtClean="0"/>
          </a:p>
          <a:p>
            <a:r>
              <a:rPr lang="en-US" i="1" dirty="0" smtClean="0"/>
              <a:t>Some people think it’s easier</a:t>
            </a:r>
            <a:r>
              <a:rPr lang="en-US" i="1" baseline="0" dirty="0" smtClean="0"/>
              <a:t> to see when a new bar is drawn below the existing one to represent the ¼.  </a:t>
            </a:r>
          </a:p>
          <a:p>
            <a:endParaRPr lang="en-US" i="1" baseline="0" dirty="0" smtClean="0"/>
          </a:p>
          <a:p>
            <a:r>
              <a:rPr lang="en-US" i="1" baseline="0" dirty="0" smtClean="0"/>
              <a:t>Where should I put the $90?  Each of these parts would be ($30) because the remainder has three equal parts.  Now we can label the rest of the diagram to find out how much money he had at first.</a:t>
            </a:r>
            <a:endParaRPr lang="en-US" i="1" dirty="0" smtClean="0"/>
          </a:p>
          <a:p>
            <a:endParaRPr lang="en-US" i="1" dirty="0" smtClean="0"/>
          </a:p>
          <a:p>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21</a:t>
            </a:fld>
            <a:endParaRPr lang="en-US" dirty="0"/>
          </a:p>
        </p:txBody>
      </p:sp>
      <p:sp>
        <p:nvSpPr>
          <p:cNvPr id="10" name="Date Placeholder 9"/>
          <p:cNvSpPr>
            <a:spLocks noGrp="1"/>
          </p:cNvSpPr>
          <p:nvPr>
            <p:ph type="dt" idx="13"/>
          </p:nvPr>
        </p:nvSpPr>
        <p:spPr/>
        <p:txBody>
          <a:bodyPr/>
          <a:lstStyle/>
          <a:p>
            <a:r>
              <a:rPr lang="en-US" smtClean="0"/>
              <a:t>Tape Diagrams</a:t>
            </a:r>
            <a:endParaRPr lang="en-US" dirty="0" smtClean="0"/>
          </a:p>
        </p:txBody>
      </p:sp>
      <p:sp>
        <p:nvSpPr>
          <p:cNvPr id="11" name="Footer Placeholder 10"/>
          <p:cNvSpPr>
            <a:spLocks noGrp="1"/>
          </p:cNvSpPr>
          <p:nvPr>
            <p:ph type="ftr" sz="quarter" idx="14"/>
          </p:nvPr>
        </p:nvSpPr>
        <p:spPr/>
        <p:txBody>
          <a:bodyPr/>
          <a:lstStyle/>
          <a:p>
            <a:r>
              <a:rPr lang="en-US" smtClean="0"/>
              <a:t>www.CommonCore.org</a:t>
            </a:r>
            <a:endParaRPr lang="en-US" dirty="0" smtClean="0"/>
          </a:p>
        </p:txBody>
      </p:sp>
      <p:sp>
        <p:nvSpPr>
          <p:cNvPr id="12" name="Header Placeholder 11"/>
          <p:cNvSpPr>
            <a:spLocks noGrp="1"/>
          </p:cNvSpPr>
          <p:nvPr>
            <p:ph type="hdr" sz="quarter" idx="15"/>
          </p:nvPr>
        </p:nvSpPr>
        <p:spPr/>
        <p:txBody>
          <a:bodyPr/>
          <a:lstStyle/>
          <a:p>
            <a:r>
              <a:rPr lang="en-US" smtClean="0"/>
              <a:t>East Meadow School District</a:t>
            </a:r>
          </a:p>
          <a:p>
            <a:r>
              <a:rPr lang="en-US" smtClean="0"/>
              <a:t>October, 2013</a:t>
            </a:r>
            <a:endParaRPr lang="en-US" dirty="0"/>
          </a:p>
        </p:txBody>
      </p:sp>
    </p:spTree>
    <p:extLst>
      <p:ext uri="{BB962C8B-B14F-4D97-AF65-F5344CB8AC3E}">
        <p14:creationId xmlns:p14="http://schemas.microsoft.com/office/powerpoint/2010/main" val="27757192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1175" y="717550"/>
            <a:ext cx="3752850" cy="2814638"/>
          </a:xfrm>
        </p:spPr>
      </p:sp>
      <p:sp>
        <p:nvSpPr>
          <p:cNvPr id="3" name="Notes Placeholder 2"/>
          <p:cNvSpPr>
            <a:spLocks noGrp="1"/>
          </p:cNvSpPr>
          <p:nvPr>
            <p:ph type="body" idx="1"/>
          </p:nvPr>
        </p:nvSpPr>
        <p:spPr>
          <a:xfrm>
            <a:off x="255000" y="3769376"/>
            <a:ext cx="6805203" cy="5382142"/>
          </a:xfrm>
        </p:spPr>
        <p:txBody>
          <a:bodyPr/>
          <a:lstStyle/>
          <a:p>
            <a:r>
              <a:rPr lang="en-US" dirty="0" smtClean="0"/>
              <a:t>Example</a:t>
            </a:r>
            <a:r>
              <a:rPr lang="en-US" baseline="0" dirty="0" smtClean="0"/>
              <a:t> 6</a:t>
            </a:r>
          </a:p>
          <a:p>
            <a:endParaRPr lang="en-US" baseline="0" dirty="0" smtClean="0"/>
          </a:p>
          <a:p>
            <a:r>
              <a:rPr lang="en-US" baseline="0" dirty="0" smtClean="0"/>
              <a:t>Who do you think has more money?  Yes, because Lena’s money is just a fraction of what Jan has.  </a:t>
            </a:r>
          </a:p>
          <a:p>
            <a:endParaRPr lang="en-US" baseline="0" dirty="0" smtClean="0"/>
          </a:p>
          <a:p>
            <a:r>
              <a:rPr lang="en-US" baseline="0" dirty="0" smtClean="0"/>
              <a:t>Let’s draw Jan’s money.  I’d like to be able to visualize 3/5 of it.  That’s twice as much as Lena.  Since Lena’s money is between two of Jan’s parts, let’s split each of the fifths of Jan’s money into 2 part.  Now we see that the answer is 3/10.</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22</a:t>
            </a:fld>
            <a:endParaRPr lang="en-US" dirty="0"/>
          </a:p>
        </p:txBody>
      </p:sp>
      <p:sp>
        <p:nvSpPr>
          <p:cNvPr id="10" name="Date Placeholder 9"/>
          <p:cNvSpPr>
            <a:spLocks noGrp="1"/>
          </p:cNvSpPr>
          <p:nvPr>
            <p:ph type="dt" idx="13"/>
          </p:nvPr>
        </p:nvSpPr>
        <p:spPr/>
        <p:txBody>
          <a:bodyPr/>
          <a:lstStyle/>
          <a:p>
            <a:r>
              <a:rPr lang="en-US" smtClean="0"/>
              <a:t>Tape Diagrams</a:t>
            </a:r>
            <a:endParaRPr lang="en-US" dirty="0" smtClean="0"/>
          </a:p>
        </p:txBody>
      </p:sp>
      <p:sp>
        <p:nvSpPr>
          <p:cNvPr id="11" name="Footer Placeholder 10"/>
          <p:cNvSpPr>
            <a:spLocks noGrp="1"/>
          </p:cNvSpPr>
          <p:nvPr>
            <p:ph type="ftr" sz="quarter" idx="14"/>
          </p:nvPr>
        </p:nvSpPr>
        <p:spPr/>
        <p:txBody>
          <a:bodyPr/>
          <a:lstStyle/>
          <a:p>
            <a:r>
              <a:rPr lang="en-US" smtClean="0"/>
              <a:t>www.CommonCore.org</a:t>
            </a:r>
            <a:endParaRPr lang="en-US" dirty="0" smtClean="0"/>
          </a:p>
        </p:txBody>
      </p:sp>
      <p:sp>
        <p:nvSpPr>
          <p:cNvPr id="12" name="Header Placeholder 11"/>
          <p:cNvSpPr>
            <a:spLocks noGrp="1"/>
          </p:cNvSpPr>
          <p:nvPr>
            <p:ph type="hdr" sz="quarter" idx="15"/>
          </p:nvPr>
        </p:nvSpPr>
        <p:spPr/>
        <p:txBody>
          <a:bodyPr/>
          <a:lstStyle/>
          <a:p>
            <a:r>
              <a:rPr lang="en-US" smtClean="0"/>
              <a:t>East Meadow School District</a:t>
            </a:r>
          </a:p>
          <a:p>
            <a:r>
              <a:rPr lang="en-US" smtClean="0"/>
              <a:t>October, 2013</a:t>
            </a:r>
            <a:endParaRPr lang="en-US" dirty="0"/>
          </a:p>
        </p:txBody>
      </p:sp>
    </p:spTree>
    <p:extLst>
      <p:ext uri="{BB962C8B-B14F-4D97-AF65-F5344CB8AC3E}">
        <p14:creationId xmlns:p14="http://schemas.microsoft.com/office/powerpoint/2010/main" val="41090053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7680" y="3840480"/>
            <a:ext cx="6583680" cy="5520690"/>
          </a:xfrm>
        </p:spPr>
        <p:txBody>
          <a:bodyPr/>
          <a:lstStyle/>
          <a:p>
            <a:r>
              <a:rPr lang="en-US" dirty="0" smtClean="0"/>
              <a:t>Discuss how the material is coherently</a:t>
            </a:r>
            <a:r>
              <a:rPr lang="en-US" baseline="0" dirty="0" smtClean="0"/>
              <a:t> linked making a choice of sequencing difficult.</a:t>
            </a:r>
            <a:endParaRPr lang="en-US" dirty="0" smtClean="0"/>
          </a:p>
          <a:p>
            <a:pPr marL="483265" indent="-483265">
              <a:buFont typeface="Arial"/>
              <a:buChar char="•"/>
            </a:pPr>
            <a:r>
              <a:rPr lang="en-US" dirty="0" smtClean="0"/>
              <a:t>Tape Diagrams (30 min) </a:t>
            </a:r>
          </a:p>
          <a:p>
            <a:pPr marL="483265" indent="-483265">
              <a:buFont typeface="Arial"/>
              <a:buChar char="•"/>
            </a:pPr>
            <a:r>
              <a:rPr lang="en-US" dirty="0" smtClean="0"/>
              <a:t>Ratios &amp; Proportional Relationships (70 min) BREAK</a:t>
            </a:r>
          </a:p>
          <a:p>
            <a:pPr marL="483265" indent="-483265">
              <a:buFont typeface="Arial"/>
              <a:buChar char="•"/>
            </a:pPr>
            <a:r>
              <a:rPr lang="en-US" dirty="0" smtClean="0"/>
              <a:t>The Number System (40 min) </a:t>
            </a:r>
          </a:p>
          <a:p>
            <a:pPr marL="483265" indent="-483265">
              <a:buFont typeface="Arial"/>
              <a:buChar char="•"/>
            </a:pPr>
            <a:r>
              <a:rPr lang="en-US" dirty="0" smtClean="0"/>
              <a:t>Expressions and Equations (90 min) </a:t>
            </a:r>
            <a:r>
              <a:rPr lang="en-US" baseline="0" dirty="0" smtClean="0"/>
              <a:t>LUNCH </a:t>
            </a:r>
          </a:p>
          <a:p>
            <a:pPr marL="483265" indent="-483265">
              <a:buFont typeface="Arial"/>
              <a:buChar char="•"/>
            </a:pPr>
            <a:r>
              <a:rPr lang="en-US" dirty="0" smtClean="0"/>
              <a:t>Functions (20 min) </a:t>
            </a:r>
            <a:r>
              <a:rPr lang="en-US" baseline="0" dirty="0" smtClean="0"/>
              <a:t>BREAK</a:t>
            </a:r>
            <a:endParaRPr lang="en-US" dirty="0" smtClean="0"/>
          </a:p>
          <a:p>
            <a:pPr marL="483265" indent="-483265">
              <a:buFont typeface="Arial"/>
              <a:buChar char="•"/>
            </a:pPr>
            <a:r>
              <a:rPr lang="en-US" dirty="0" smtClean="0"/>
              <a:t>Geometry (90 min) </a:t>
            </a:r>
            <a:r>
              <a:rPr lang="en-US" baseline="0" dirty="0" smtClean="0"/>
              <a:t>Q&amp;A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pPr/>
              <a:t>23</a:t>
            </a:fld>
            <a:endParaRPr lang="en-US"/>
          </a:p>
        </p:txBody>
      </p:sp>
      <p:sp>
        <p:nvSpPr>
          <p:cNvPr id="5" name="Date Placeholder 4"/>
          <p:cNvSpPr>
            <a:spLocks noGrp="1"/>
          </p:cNvSpPr>
          <p:nvPr>
            <p:ph type="dt" idx="11"/>
          </p:nvPr>
        </p:nvSpPr>
        <p:spPr/>
        <p:txBody>
          <a:bodyPr/>
          <a:lstStyle/>
          <a:p>
            <a:r>
              <a:rPr lang="en-US" smtClean="0"/>
              <a:t>A Story of Units                                               Major Work of the Grade Band 3-5</a:t>
            </a:r>
            <a:endParaRPr lang="en-US" dirty="0"/>
          </a:p>
        </p:txBody>
      </p:sp>
      <p:sp>
        <p:nvSpPr>
          <p:cNvPr id="6" name="Notes Placeholder 1"/>
          <p:cNvSpPr txBox="1">
            <a:spLocks/>
          </p:cNvSpPr>
          <p:nvPr/>
        </p:nvSpPr>
        <p:spPr>
          <a:xfrm>
            <a:off x="4572792" y="768096"/>
            <a:ext cx="2837411" cy="2880360"/>
          </a:xfrm>
          <a:prstGeom prst="rect">
            <a:avLst/>
          </a:prstGeom>
        </p:spPr>
        <p:txBody>
          <a:bodyPr vert="horz" lIns="96653" tIns="48327" rIns="96653" bIns="4832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a:t>
            </a:r>
            <a:r>
              <a:rPr lang="en-US" baseline="0" dirty="0" smtClean="0"/>
              <a:t>2 minutes </a:t>
            </a:r>
          </a:p>
          <a:p>
            <a:endParaRPr lang="en-US" dirty="0" smtClean="0"/>
          </a:p>
          <a:p>
            <a:r>
              <a:rPr lang="en-US" dirty="0" smtClean="0"/>
              <a:t>MATERIALS NEEDED:</a:t>
            </a:r>
          </a:p>
          <a:p>
            <a:pPr marL="484943" lvl="1" indent="-302040">
              <a:buFont typeface="Arial" pitchFamily="34" charset="0"/>
              <a:buChar char="•"/>
            </a:pPr>
            <a:r>
              <a:rPr lang="en-US" dirty="0" smtClean="0"/>
              <a:t>x</a:t>
            </a:r>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11661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7680" y="3840480"/>
            <a:ext cx="6583680" cy="5520690"/>
          </a:xfrm>
        </p:spPr>
        <p:txBody>
          <a:bodyPr/>
          <a:lstStyle/>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pPr/>
              <a:t>24</a:t>
            </a:fld>
            <a:endParaRPr lang="en-US"/>
          </a:p>
        </p:txBody>
      </p:sp>
      <p:sp>
        <p:nvSpPr>
          <p:cNvPr id="5" name="Date Placeholder 4"/>
          <p:cNvSpPr>
            <a:spLocks noGrp="1"/>
          </p:cNvSpPr>
          <p:nvPr>
            <p:ph type="dt" idx="11"/>
          </p:nvPr>
        </p:nvSpPr>
        <p:spPr/>
        <p:txBody>
          <a:bodyPr/>
          <a:lstStyle/>
          <a:p>
            <a:r>
              <a:rPr lang="en-US" smtClean="0"/>
              <a:t>A Story of Units                                               Major Work of the Grade Band 3-5</a:t>
            </a:r>
            <a:endParaRPr lang="en-US" dirty="0"/>
          </a:p>
        </p:txBody>
      </p:sp>
      <p:sp>
        <p:nvSpPr>
          <p:cNvPr id="6" name="Notes Placeholder 1"/>
          <p:cNvSpPr txBox="1">
            <a:spLocks/>
          </p:cNvSpPr>
          <p:nvPr/>
        </p:nvSpPr>
        <p:spPr>
          <a:xfrm>
            <a:off x="4572792" y="768096"/>
            <a:ext cx="2837411" cy="2880360"/>
          </a:xfrm>
          <a:prstGeom prst="rect">
            <a:avLst/>
          </a:prstGeom>
        </p:spPr>
        <p:txBody>
          <a:bodyPr vert="horz" lIns="96653" tIns="48327" rIns="96653" bIns="4832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a:t>
            </a:r>
            <a:r>
              <a:rPr lang="en-US" baseline="0" dirty="0" smtClean="0"/>
              <a:t>2 minutes </a:t>
            </a:r>
          </a:p>
          <a:p>
            <a:endParaRPr lang="en-US" dirty="0" smtClean="0"/>
          </a:p>
          <a:p>
            <a:r>
              <a:rPr lang="en-US" dirty="0" smtClean="0"/>
              <a:t>MATERIALS NEEDED:</a:t>
            </a:r>
          </a:p>
          <a:p>
            <a:pPr marL="484943" lvl="1" indent="-302040">
              <a:buFont typeface="Arial" pitchFamily="34" charset="0"/>
              <a:buChar char="•"/>
            </a:pPr>
            <a:r>
              <a:rPr lang="en-US" dirty="0" smtClean="0"/>
              <a:t>x</a:t>
            </a:r>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116618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7680" y="3840480"/>
            <a:ext cx="6583680" cy="5520690"/>
          </a:xfrm>
        </p:spPr>
        <p:txBody>
          <a:bodyPr/>
          <a:lstStyle/>
          <a:p>
            <a:r>
              <a:rPr lang="en-US" dirty="0" smtClean="0"/>
              <a:t>Jimmy’s allowance is twice</a:t>
            </a:r>
            <a:r>
              <a:rPr lang="en-US" baseline="0" dirty="0" smtClean="0"/>
              <a:t> as much as Johnny’s and Jeremy’s is 4/5 of Johnny’s.  How much allowance does Jimmy get?  The problems are so contrived…if you really want to know what Jimmy’s allowance is just go ask!  </a:t>
            </a:r>
          </a:p>
          <a:p>
            <a:endParaRPr lang="en-US" baseline="0" dirty="0" smtClean="0"/>
          </a:p>
          <a:p>
            <a:r>
              <a:rPr lang="en-US" baseline="0" dirty="0" smtClean="0"/>
              <a:t>How do you write a real world ratio problem?  How many different situations can you come up with?  Allow time for participants to share their situations and time to reflect on the problems they have encountered previously when creating situations that are not contrived.  </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pPr/>
              <a:t>25</a:t>
            </a:fld>
            <a:endParaRPr lang="en-US"/>
          </a:p>
        </p:txBody>
      </p:sp>
      <p:sp>
        <p:nvSpPr>
          <p:cNvPr id="5" name="Date Placeholder 4"/>
          <p:cNvSpPr>
            <a:spLocks noGrp="1"/>
          </p:cNvSpPr>
          <p:nvPr>
            <p:ph type="dt" idx="11"/>
          </p:nvPr>
        </p:nvSpPr>
        <p:spPr/>
        <p:txBody>
          <a:bodyPr/>
          <a:lstStyle/>
          <a:p>
            <a:r>
              <a:rPr lang="en-US" smtClean="0"/>
              <a:t>A Story of Units                                               Major Work of the Grade Band 3-5</a:t>
            </a:r>
            <a:endParaRPr lang="en-US" dirty="0"/>
          </a:p>
        </p:txBody>
      </p:sp>
      <p:sp>
        <p:nvSpPr>
          <p:cNvPr id="6" name="Notes Placeholder 1"/>
          <p:cNvSpPr txBox="1">
            <a:spLocks/>
          </p:cNvSpPr>
          <p:nvPr/>
        </p:nvSpPr>
        <p:spPr>
          <a:xfrm>
            <a:off x="4572792" y="768096"/>
            <a:ext cx="2837411" cy="2880360"/>
          </a:xfrm>
          <a:prstGeom prst="rect">
            <a:avLst/>
          </a:prstGeom>
        </p:spPr>
        <p:txBody>
          <a:bodyPr vert="horz" lIns="96653" tIns="48327" rIns="96653" bIns="4832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a:t>
            </a:r>
            <a:r>
              <a:rPr lang="en-US" baseline="0" dirty="0" smtClean="0"/>
              <a:t>2 minutes </a:t>
            </a:r>
          </a:p>
          <a:p>
            <a:endParaRPr lang="en-US" dirty="0" smtClean="0"/>
          </a:p>
          <a:p>
            <a:r>
              <a:rPr lang="en-US" dirty="0" smtClean="0"/>
              <a:t>MATERIALS NEEDED:</a:t>
            </a:r>
          </a:p>
          <a:p>
            <a:pPr marL="484943" lvl="1" indent="-302040">
              <a:buFont typeface="Arial" pitchFamily="34" charset="0"/>
              <a:buChar char="•"/>
            </a:pPr>
            <a:r>
              <a:rPr lang="en-US" dirty="0" smtClean="0"/>
              <a:t>x</a:t>
            </a:r>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116618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7680" y="3840480"/>
            <a:ext cx="6583680" cy="5520690"/>
          </a:xfrm>
        </p:spPr>
        <p:txBody>
          <a:bodyPr/>
          <a:lstStyle/>
          <a:p>
            <a:r>
              <a:rPr lang="en-US" dirty="0" smtClean="0"/>
              <a:t>Students have solved problems</a:t>
            </a:r>
            <a:r>
              <a:rPr lang="en-US" baseline="0" dirty="0" smtClean="0"/>
              <a:t> of multiplicative comparisons since grade three.  Take a look at this example.  What seems problematic about this question?  What would motivate a student to want to use ratios to describe this type of situation?  </a:t>
            </a:r>
            <a:r>
              <a:rPr lang="en-US" dirty="0" smtClean="0"/>
              <a:t>Multiplicative comparisons</a:t>
            </a:r>
            <a:r>
              <a:rPr lang="en-US" baseline="0" dirty="0" smtClean="0"/>
              <a:t> motivate us to talk in terms of ratios.  We need to remember that when we represent this, 4 units will represent the girls, and 1 unit will represent the boys, totaling 5 units.  If 5 units represent 30 kids, then it is an easy determination that each unit represents six kids.  The multiplicative comparison resides in understanding that if one unit represents six kids, then for the number of boys, which is represented by one unit, is six.  </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pPr/>
              <a:t>26</a:t>
            </a:fld>
            <a:endParaRPr lang="en-US"/>
          </a:p>
        </p:txBody>
      </p:sp>
      <p:sp>
        <p:nvSpPr>
          <p:cNvPr id="5" name="Date Placeholder 4"/>
          <p:cNvSpPr>
            <a:spLocks noGrp="1"/>
          </p:cNvSpPr>
          <p:nvPr>
            <p:ph type="dt" idx="11"/>
          </p:nvPr>
        </p:nvSpPr>
        <p:spPr/>
        <p:txBody>
          <a:bodyPr/>
          <a:lstStyle/>
          <a:p>
            <a:r>
              <a:rPr lang="en-US" smtClean="0"/>
              <a:t>A Story of Units                                               Major Work of the Grade Band 3-5</a:t>
            </a:r>
            <a:endParaRPr lang="en-US" dirty="0"/>
          </a:p>
        </p:txBody>
      </p:sp>
      <p:sp>
        <p:nvSpPr>
          <p:cNvPr id="6" name="Notes Placeholder 1"/>
          <p:cNvSpPr txBox="1">
            <a:spLocks/>
          </p:cNvSpPr>
          <p:nvPr/>
        </p:nvSpPr>
        <p:spPr>
          <a:xfrm>
            <a:off x="4572792" y="768096"/>
            <a:ext cx="2837411" cy="2880360"/>
          </a:xfrm>
          <a:prstGeom prst="rect">
            <a:avLst/>
          </a:prstGeom>
        </p:spPr>
        <p:txBody>
          <a:bodyPr vert="horz" lIns="96653" tIns="48327" rIns="96653" bIns="4832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a:t>
            </a:r>
            <a:r>
              <a:rPr lang="en-US" baseline="0" dirty="0" smtClean="0"/>
              <a:t>2 minutes </a:t>
            </a:r>
          </a:p>
          <a:p>
            <a:endParaRPr lang="en-US" dirty="0" smtClean="0"/>
          </a:p>
          <a:p>
            <a:r>
              <a:rPr lang="en-US" dirty="0" smtClean="0"/>
              <a:t>MATERIALS NEEDED:</a:t>
            </a:r>
          </a:p>
          <a:p>
            <a:pPr marL="484943" lvl="1" indent="-302040">
              <a:buFont typeface="Arial" pitchFamily="34" charset="0"/>
              <a:buChar char="•"/>
            </a:pPr>
            <a:r>
              <a:rPr lang="en-US" dirty="0" smtClean="0"/>
              <a:t>x</a:t>
            </a:r>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11661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7680" y="3840480"/>
            <a:ext cx="6583680" cy="5520690"/>
          </a:xfrm>
        </p:spPr>
        <p:txBody>
          <a:bodyPr/>
          <a:lstStyle/>
          <a:p>
            <a:r>
              <a:rPr lang="en-US" dirty="0" smtClean="0"/>
              <a:t>Have</a:t>
            </a:r>
            <a:r>
              <a:rPr lang="en-US" baseline="0" dirty="0" smtClean="0"/>
              <a:t> participants t</a:t>
            </a:r>
            <a:r>
              <a:rPr lang="en-US" dirty="0" smtClean="0"/>
              <a:t>ry this as</a:t>
            </a:r>
            <a:r>
              <a:rPr lang="en-US" baseline="0" dirty="0" smtClean="0"/>
              <a:t> a self-quiz first and share their answers.  Summarize their thoughts with the following definitions or descriptions.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EF9A488-CB88-4D38-94D1-E470376C4AFA}" type="slidenum">
              <a:rPr lang="en-US" smtClean="0"/>
              <a:pPr/>
              <a:t>27</a:t>
            </a:fld>
            <a:endParaRPr lang="en-US"/>
          </a:p>
        </p:txBody>
      </p:sp>
      <p:sp>
        <p:nvSpPr>
          <p:cNvPr id="5" name="Date Placeholder 4"/>
          <p:cNvSpPr>
            <a:spLocks noGrp="1"/>
          </p:cNvSpPr>
          <p:nvPr>
            <p:ph type="dt" idx="11"/>
          </p:nvPr>
        </p:nvSpPr>
        <p:spPr/>
        <p:txBody>
          <a:bodyPr/>
          <a:lstStyle/>
          <a:p>
            <a:r>
              <a:rPr lang="en-US" smtClean="0"/>
              <a:t>A Story of Units                                               Major Work of the Grade Band 3-5</a:t>
            </a:r>
            <a:endParaRPr lang="en-US" dirty="0"/>
          </a:p>
        </p:txBody>
      </p:sp>
      <p:sp>
        <p:nvSpPr>
          <p:cNvPr id="6" name="Notes Placeholder 1"/>
          <p:cNvSpPr txBox="1">
            <a:spLocks/>
          </p:cNvSpPr>
          <p:nvPr/>
        </p:nvSpPr>
        <p:spPr>
          <a:xfrm>
            <a:off x="4572792" y="768096"/>
            <a:ext cx="2837411" cy="2880360"/>
          </a:xfrm>
          <a:prstGeom prst="rect">
            <a:avLst/>
          </a:prstGeom>
        </p:spPr>
        <p:txBody>
          <a:bodyPr vert="horz" lIns="96653" tIns="48327" rIns="96653" bIns="4832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a:t>
            </a:r>
            <a:r>
              <a:rPr lang="en-US" baseline="0" dirty="0" smtClean="0"/>
              <a:t>2 minutes </a:t>
            </a:r>
          </a:p>
          <a:p>
            <a:endParaRPr lang="en-US" dirty="0" smtClean="0"/>
          </a:p>
          <a:p>
            <a:r>
              <a:rPr lang="en-US" dirty="0" smtClean="0"/>
              <a:t>MATERIALS NEEDED:</a:t>
            </a:r>
          </a:p>
          <a:p>
            <a:pPr marL="484943" lvl="1" indent="-302040">
              <a:buFont typeface="Arial" pitchFamily="34" charset="0"/>
              <a:buChar char="•"/>
            </a:pPr>
            <a:r>
              <a:rPr lang="en-US" dirty="0" smtClean="0"/>
              <a:t>x</a:t>
            </a:r>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116618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1175" y="717550"/>
            <a:ext cx="3752850" cy="2814638"/>
          </a:xfrm>
        </p:spPr>
      </p:sp>
      <p:sp>
        <p:nvSpPr>
          <p:cNvPr id="3" name="Notes Placeholder 2"/>
          <p:cNvSpPr>
            <a:spLocks noGrp="1"/>
          </p:cNvSpPr>
          <p:nvPr>
            <p:ph type="body" idx="1"/>
          </p:nvPr>
        </p:nvSpPr>
        <p:spPr>
          <a:xfrm>
            <a:off x="255000" y="3769376"/>
            <a:ext cx="6805203" cy="5382142"/>
          </a:xfrm>
        </p:spPr>
        <p:txBody>
          <a:bodyPr/>
          <a:lstStyle/>
          <a:p>
            <a:r>
              <a:rPr lang="en-US" dirty="0" smtClean="0"/>
              <a:t>Example 3 </a:t>
            </a:r>
          </a:p>
          <a:p>
            <a:r>
              <a:rPr lang="en-US" dirty="0" smtClean="0"/>
              <a:t>Read the first two</a:t>
            </a:r>
            <a:r>
              <a:rPr lang="en-US" baseline="0" dirty="0" smtClean="0"/>
              <a:t> sentences of this problem with me.  Can we draw something?   (Show comparison model)</a:t>
            </a:r>
          </a:p>
          <a:p>
            <a:endParaRPr lang="en-US" baseline="0" dirty="0"/>
          </a:p>
          <a:p>
            <a:r>
              <a:rPr lang="en-US" baseline="0" dirty="0" smtClean="0"/>
              <a:t>What kind of additional information and question could we provide from here? Allow audience members to make suggestions and then have the audience rank each suggestion in order of complexity or difficulty for students.  Here are 3 examples provided in order of complexity.</a:t>
            </a:r>
          </a:p>
          <a:p>
            <a:endParaRPr lang="en-US" baseline="0" dirty="0" smtClean="0"/>
          </a:p>
          <a:p>
            <a:r>
              <a:rPr lang="en-US" baseline="0" dirty="0" smtClean="0"/>
              <a:t>If she uses 8 pints of yellow paint, how many pints of green paint does she need?</a:t>
            </a:r>
          </a:p>
          <a:p>
            <a:endParaRPr lang="en-US" baseline="0" dirty="0" smtClean="0"/>
          </a:p>
          <a:p>
            <a:r>
              <a:rPr lang="en-US" baseline="0" dirty="0" smtClean="0"/>
              <a:t>If she makes 25 pints altogether, how many pints of green paint did she use?  </a:t>
            </a:r>
          </a:p>
          <a:p>
            <a:endParaRPr lang="en-US" baseline="0" dirty="0" smtClean="0"/>
          </a:p>
          <a:p>
            <a:r>
              <a:rPr lang="en-US" baseline="0" dirty="0" smtClean="0"/>
              <a:t>If she uses</a:t>
            </a:r>
            <a:r>
              <a:rPr lang="en-US" b="1" dirty="0" smtClean="0">
                <a:solidFill>
                  <a:srgbClr val="FF0000"/>
                </a:solidFill>
              </a:rPr>
              <a:t> </a:t>
            </a:r>
            <a:r>
              <a:rPr lang="en-US" b="1" dirty="0" smtClean="0">
                <a:solidFill>
                  <a:srgbClr val="FF6600"/>
                </a:solidFill>
              </a:rPr>
              <a:t>6</a:t>
            </a:r>
            <a:r>
              <a:rPr lang="en-US" b="1" dirty="0" smtClean="0">
                <a:solidFill>
                  <a:srgbClr val="FF0000"/>
                </a:solidFill>
              </a:rPr>
              <a:t> </a:t>
            </a:r>
            <a:r>
              <a:rPr lang="en-US" baseline="0" dirty="0" smtClean="0"/>
              <a:t>more pints of green paint than yellow paint, how many pints of green paint did she use?</a:t>
            </a:r>
          </a:p>
          <a:p>
            <a:endParaRPr lang="en-US" baseline="0" dirty="0" smtClean="0"/>
          </a:p>
          <a:p>
            <a:r>
              <a:rPr lang="en-US" baseline="0" dirty="0" smtClean="0"/>
              <a:t>(Other examples that have come up are asking for a different unit, like if I used 2 gallons of yellow, how many gallons of paint would I have.  Or having fractions like, if I want ½ a pint of paint, how much yellow and how much green.)</a:t>
            </a:r>
          </a:p>
          <a:p>
            <a:r>
              <a:rPr lang="en-US" baseline="0" dirty="0" smtClean="0"/>
              <a:t>If you have 1 pint of yellow, how much green will you need?</a:t>
            </a:r>
          </a:p>
          <a:p>
            <a:endParaRPr lang="en-US" baseline="0" dirty="0" smtClean="0"/>
          </a:p>
          <a:p>
            <a:r>
              <a:rPr lang="en-US" baseline="0" dirty="0" smtClean="0"/>
              <a:t>These are the three main ways you can give more information – giving one either the number of green pints or the number of yellow pints, giving the total pints, or giving the difference in number of green pints and yellow pints.  Then one can ask any one of the missing pieces of information – number of yellow pints, number of green pints, total number of pints, or difference between number of green pints and number of yellow pints.</a:t>
            </a:r>
          </a:p>
          <a:p>
            <a:endParaRPr lang="en-US" baseline="0" dirty="0" smtClean="0"/>
          </a:p>
          <a:p>
            <a:r>
              <a:rPr lang="en-US" baseline="0" dirty="0" smtClean="0"/>
              <a:t>Which of the above was the easiest question to answer?  Which would be next?  </a:t>
            </a:r>
          </a:p>
          <a:p>
            <a:endParaRPr lang="en-US" baseline="0" dirty="0" smtClean="0"/>
          </a:p>
          <a:p>
            <a:r>
              <a:rPr lang="en-US" baseline="0" dirty="0" smtClean="0"/>
              <a:t>We want to develop rigor.  The three components are rigor are conceptual understanding, then fluency (being able to do something quickly and accurately), and application.  This line of thinking is also setting students up for their work with associated ratios later in the module.  </a:t>
            </a:r>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28</a:t>
            </a:fld>
            <a:endParaRPr lang="en-US" dirty="0"/>
          </a:p>
        </p:txBody>
      </p:sp>
      <p:sp>
        <p:nvSpPr>
          <p:cNvPr id="10" name="Date Placeholder 9"/>
          <p:cNvSpPr>
            <a:spLocks noGrp="1"/>
          </p:cNvSpPr>
          <p:nvPr>
            <p:ph type="dt" idx="13"/>
          </p:nvPr>
        </p:nvSpPr>
        <p:spPr/>
        <p:txBody>
          <a:bodyPr/>
          <a:lstStyle/>
          <a:p>
            <a:r>
              <a:rPr lang="en-US" smtClean="0"/>
              <a:t>Tape Diagrams</a:t>
            </a:r>
            <a:endParaRPr lang="en-US" dirty="0" smtClean="0"/>
          </a:p>
        </p:txBody>
      </p:sp>
      <p:sp>
        <p:nvSpPr>
          <p:cNvPr id="11" name="Footer Placeholder 10"/>
          <p:cNvSpPr>
            <a:spLocks noGrp="1"/>
          </p:cNvSpPr>
          <p:nvPr>
            <p:ph type="ftr" sz="quarter" idx="14"/>
          </p:nvPr>
        </p:nvSpPr>
        <p:spPr/>
        <p:txBody>
          <a:bodyPr/>
          <a:lstStyle/>
          <a:p>
            <a:r>
              <a:rPr lang="en-US" smtClean="0"/>
              <a:t>www.CommonCore.org</a:t>
            </a:r>
            <a:endParaRPr lang="en-US" dirty="0" smtClean="0"/>
          </a:p>
        </p:txBody>
      </p:sp>
      <p:sp>
        <p:nvSpPr>
          <p:cNvPr id="12" name="Header Placeholder 11"/>
          <p:cNvSpPr>
            <a:spLocks noGrp="1"/>
          </p:cNvSpPr>
          <p:nvPr>
            <p:ph type="hdr" sz="quarter" idx="15"/>
          </p:nvPr>
        </p:nvSpPr>
        <p:spPr/>
        <p:txBody>
          <a:bodyPr/>
          <a:lstStyle/>
          <a:p>
            <a:r>
              <a:rPr lang="en-US" smtClean="0"/>
              <a:t>East Meadow School District</a:t>
            </a:r>
          </a:p>
          <a:p>
            <a:r>
              <a:rPr lang="en-US" smtClean="0"/>
              <a:t>October, 2013</a:t>
            </a:r>
            <a:endParaRPr lang="en-US" dirty="0"/>
          </a:p>
        </p:txBody>
      </p:sp>
    </p:spTree>
    <p:extLst>
      <p:ext uri="{BB962C8B-B14F-4D97-AF65-F5344CB8AC3E}">
        <p14:creationId xmlns:p14="http://schemas.microsoft.com/office/powerpoint/2010/main" val="21084013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1175" y="717550"/>
            <a:ext cx="3752850" cy="2814638"/>
          </a:xfrm>
        </p:spPr>
      </p:sp>
      <p:sp>
        <p:nvSpPr>
          <p:cNvPr id="3" name="Notes Placeholder 2"/>
          <p:cNvSpPr>
            <a:spLocks noGrp="1"/>
          </p:cNvSpPr>
          <p:nvPr>
            <p:ph type="body" idx="1"/>
          </p:nvPr>
        </p:nvSpPr>
        <p:spPr>
          <a:xfrm>
            <a:off x="255000" y="3769376"/>
            <a:ext cx="6805203" cy="5382142"/>
          </a:xfrm>
        </p:spPr>
        <p:txBody>
          <a:bodyPr/>
          <a:lstStyle/>
          <a:p>
            <a:r>
              <a:rPr lang="en-US" dirty="0" smtClean="0"/>
              <a:t>Example 4</a:t>
            </a:r>
          </a:p>
          <a:p>
            <a:r>
              <a:rPr lang="en-US" dirty="0" smtClean="0"/>
              <a:t>(Allow participants to read and work the problem independently, then review</a:t>
            </a:r>
            <a:r>
              <a:rPr lang="en-US" baseline="0" dirty="0" smtClean="0"/>
              <a:t> the solution.)</a:t>
            </a:r>
          </a:p>
          <a:p>
            <a:endParaRPr lang="en-US" baseline="0" dirty="0" smtClean="0"/>
          </a:p>
          <a:p>
            <a:r>
              <a:rPr lang="en-US" baseline="0" dirty="0" smtClean="0"/>
              <a:t>Often times, when there is an event within the problem that changes the relationships between the quantities, it can be helpful to have a before diagram and an ‘after’ diagram.  </a:t>
            </a:r>
          </a:p>
          <a:p>
            <a:endParaRPr lang="en-US" baseline="0" dirty="0" smtClean="0"/>
          </a:p>
          <a:p>
            <a:r>
              <a:rPr lang="en-US" baseline="0" dirty="0" smtClean="0"/>
              <a:t>Since Lena is taking half of what is in Box A, half of that diagram is 2 units.  We move those two units to Box B that currently has 3 units.  Since we took 2 away from the 4 units in A, there are 2 units left.  When we moved those 2 units to Box B, there are now 5 units.  The ratio of the number of packs of paper in Box A to the number of packs of paper in Box B is now 2:5.  </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29</a:t>
            </a:fld>
            <a:endParaRPr lang="en-US" dirty="0"/>
          </a:p>
        </p:txBody>
      </p:sp>
      <p:sp>
        <p:nvSpPr>
          <p:cNvPr id="10" name="Date Placeholder 9"/>
          <p:cNvSpPr>
            <a:spLocks noGrp="1"/>
          </p:cNvSpPr>
          <p:nvPr>
            <p:ph type="dt" idx="13"/>
          </p:nvPr>
        </p:nvSpPr>
        <p:spPr/>
        <p:txBody>
          <a:bodyPr/>
          <a:lstStyle/>
          <a:p>
            <a:r>
              <a:rPr lang="en-US" smtClean="0"/>
              <a:t>Tape Diagrams</a:t>
            </a:r>
            <a:endParaRPr lang="en-US" dirty="0" smtClean="0"/>
          </a:p>
        </p:txBody>
      </p:sp>
      <p:sp>
        <p:nvSpPr>
          <p:cNvPr id="11" name="Footer Placeholder 10"/>
          <p:cNvSpPr>
            <a:spLocks noGrp="1"/>
          </p:cNvSpPr>
          <p:nvPr>
            <p:ph type="ftr" sz="quarter" idx="14"/>
          </p:nvPr>
        </p:nvSpPr>
        <p:spPr/>
        <p:txBody>
          <a:bodyPr/>
          <a:lstStyle/>
          <a:p>
            <a:r>
              <a:rPr lang="en-US" smtClean="0"/>
              <a:t>www.CommonCore.org</a:t>
            </a:r>
            <a:endParaRPr lang="en-US" dirty="0" smtClean="0"/>
          </a:p>
        </p:txBody>
      </p:sp>
      <p:sp>
        <p:nvSpPr>
          <p:cNvPr id="12" name="Header Placeholder 11"/>
          <p:cNvSpPr>
            <a:spLocks noGrp="1"/>
          </p:cNvSpPr>
          <p:nvPr>
            <p:ph type="hdr" sz="quarter" idx="15"/>
          </p:nvPr>
        </p:nvSpPr>
        <p:spPr/>
        <p:txBody>
          <a:bodyPr/>
          <a:lstStyle/>
          <a:p>
            <a:r>
              <a:rPr lang="en-US" smtClean="0"/>
              <a:t>East Meadow School District</a:t>
            </a:r>
          </a:p>
          <a:p>
            <a:r>
              <a:rPr lang="en-US" smtClean="0"/>
              <a:t>October, 2013</a:t>
            </a:r>
            <a:endParaRPr lang="en-US" dirty="0"/>
          </a:p>
        </p:txBody>
      </p:sp>
    </p:spTree>
    <p:extLst>
      <p:ext uri="{BB962C8B-B14F-4D97-AF65-F5344CB8AC3E}">
        <p14:creationId xmlns:p14="http://schemas.microsoft.com/office/powerpoint/2010/main" val="2108401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3EF9A488-CB88-4D38-94D1-E470376C4AFA}" type="slidenum">
              <a:rPr lang="en-US" smtClean="0"/>
              <a:t>3</a:t>
            </a:fld>
            <a:endParaRPr lang="en-US"/>
          </a:p>
        </p:txBody>
      </p:sp>
      <p:sp>
        <p:nvSpPr>
          <p:cNvPr id="6" name="Header Placeholder 5"/>
          <p:cNvSpPr>
            <a:spLocks noGrp="1"/>
          </p:cNvSpPr>
          <p:nvPr>
            <p:ph type="hdr" sz="quarter" idx="12"/>
          </p:nvPr>
        </p:nvSpPr>
        <p:spPr/>
        <p:txBody>
          <a:bodyPr/>
          <a:lstStyle/>
          <a:p>
            <a:r>
              <a:rPr lang="en-US" smtClean="0"/>
              <a:t>Eureka Math:  Tape Diagrams     www.CommonCore.org</a:t>
            </a:r>
            <a:endParaRPr lang="en-US" dirty="0"/>
          </a:p>
        </p:txBody>
      </p:sp>
      <p:sp>
        <p:nvSpPr>
          <p:cNvPr id="7" name="Footer Placeholder 6"/>
          <p:cNvSpPr>
            <a:spLocks noGrp="1"/>
          </p:cNvSpPr>
          <p:nvPr>
            <p:ph type="ftr" sz="quarter" idx="13"/>
          </p:nvPr>
        </p:nvSpPr>
        <p:spPr/>
        <p:txBody>
          <a:bodyPr/>
          <a:lstStyle/>
          <a:p>
            <a:r>
              <a:rPr lang="en-US" smtClean="0"/>
              <a:t>©2014.  Duplication and/or distribution of this material is prohibited without written consent from Common Core, Inc.</a:t>
            </a:r>
            <a:endParaRPr lang="en-US" dirty="0"/>
          </a:p>
        </p:txBody>
      </p:sp>
    </p:spTree>
    <p:extLst>
      <p:ext uri="{BB962C8B-B14F-4D97-AF65-F5344CB8AC3E}">
        <p14:creationId xmlns:p14="http://schemas.microsoft.com/office/powerpoint/2010/main" val="25503713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1175" y="717550"/>
            <a:ext cx="3752850" cy="2814638"/>
          </a:xfrm>
        </p:spPr>
      </p:sp>
      <p:sp>
        <p:nvSpPr>
          <p:cNvPr id="3" name="Notes Placeholder 2"/>
          <p:cNvSpPr>
            <a:spLocks noGrp="1"/>
          </p:cNvSpPr>
          <p:nvPr>
            <p:ph type="body" idx="1"/>
          </p:nvPr>
        </p:nvSpPr>
        <p:spPr>
          <a:xfrm>
            <a:off x="255000" y="3769376"/>
            <a:ext cx="6805203" cy="5382142"/>
          </a:xfrm>
        </p:spPr>
        <p:txBody>
          <a:bodyPr/>
          <a:lstStyle/>
          <a:p>
            <a:pPr defTabSz="469829" eaLnBrk="0" fontAlgn="base" hangingPunct="0">
              <a:spcBef>
                <a:spcPct val="30000"/>
              </a:spcBef>
              <a:spcAft>
                <a:spcPct val="0"/>
              </a:spcAft>
              <a:defRPr/>
            </a:pPr>
            <a:r>
              <a:rPr lang="en-US" dirty="0" smtClean="0"/>
              <a:t>Example 5 – Changing Ratios Example</a:t>
            </a:r>
          </a:p>
          <a:p>
            <a:pPr defTabSz="469829" eaLnBrk="0" fontAlgn="base" hangingPunct="0">
              <a:spcBef>
                <a:spcPct val="30000"/>
              </a:spcBef>
              <a:spcAft>
                <a:spcPct val="0"/>
              </a:spcAft>
              <a:defRPr/>
            </a:pPr>
            <a:r>
              <a:rPr lang="en-US" dirty="0" smtClean="0"/>
              <a:t>(Allow participants to read and work the problem independently, then review</a:t>
            </a:r>
            <a:r>
              <a:rPr lang="en-US" baseline="0" dirty="0" smtClean="0"/>
              <a:t> the solution.)</a:t>
            </a:r>
          </a:p>
          <a:p>
            <a:pPr defTabSz="469829" eaLnBrk="0" fontAlgn="base" hangingPunct="0">
              <a:spcBef>
                <a:spcPct val="30000"/>
              </a:spcBef>
              <a:spcAft>
                <a:spcPct val="0"/>
              </a:spcAft>
              <a:defRPr/>
            </a:pPr>
            <a:endParaRPr lang="en-US" baseline="0" dirty="0" smtClean="0"/>
          </a:p>
          <a:p>
            <a:pPr defTabSz="469829" eaLnBrk="0" fontAlgn="base" hangingPunct="0">
              <a:spcBef>
                <a:spcPct val="30000"/>
              </a:spcBef>
              <a:spcAft>
                <a:spcPct val="0"/>
              </a:spcAft>
              <a:defRPr/>
            </a:pPr>
            <a:r>
              <a:rPr lang="en-US" baseline="0" dirty="0" smtClean="0"/>
              <a:t>Draw the comparison model to represent 2:3.  Then draw another model for 5:6.  Should I draw the same sized boxes?  If so, that would imply that Amy collected more bottle caps.  So I can draw a bar of the same length, but divide each part into 2 equal pieces.  Then it would illustrate the situation appropriately.  Similarly, we would divide the existing two parts for Sana into 2 equal parts.  Then the change in ratio has us add one more box to Sana, which represents the 8 bottle caps.  Therefore Amy has 48 bottle caps.</a:t>
            </a:r>
          </a:p>
          <a:p>
            <a:pPr defTabSz="469829" eaLnBrk="0" fontAlgn="base" hangingPunct="0">
              <a:spcBef>
                <a:spcPct val="30000"/>
              </a:spcBef>
              <a:spcAft>
                <a:spcPct val="0"/>
              </a:spcAft>
              <a:defRPr/>
            </a:pPr>
            <a:endParaRPr lang="en-US" baseline="0" dirty="0" smtClean="0"/>
          </a:p>
          <a:p>
            <a:pPr defTabSz="469829" eaLnBrk="0" fontAlgn="base" hangingPunct="0">
              <a:spcBef>
                <a:spcPct val="30000"/>
              </a:spcBef>
              <a:spcAft>
                <a:spcPct val="0"/>
              </a:spcAft>
              <a:defRPr/>
            </a:pPr>
            <a:endParaRPr lang="en-US" baseline="0" dirty="0" smtClean="0"/>
          </a:p>
          <a:p>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30</a:t>
            </a:fld>
            <a:endParaRPr lang="en-US" dirty="0"/>
          </a:p>
        </p:txBody>
      </p:sp>
      <p:sp>
        <p:nvSpPr>
          <p:cNvPr id="10" name="Date Placeholder 9"/>
          <p:cNvSpPr>
            <a:spLocks noGrp="1"/>
          </p:cNvSpPr>
          <p:nvPr>
            <p:ph type="dt" idx="13"/>
          </p:nvPr>
        </p:nvSpPr>
        <p:spPr/>
        <p:txBody>
          <a:bodyPr/>
          <a:lstStyle/>
          <a:p>
            <a:r>
              <a:rPr lang="en-US" smtClean="0"/>
              <a:t>Tape Diagrams</a:t>
            </a:r>
            <a:endParaRPr lang="en-US" dirty="0" smtClean="0"/>
          </a:p>
        </p:txBody>
      </p:sp>
      <p:sp>
        <p:nvSpPr>
          <p:cNvPr id="11" name="Footer Placeholder 10"/>
          <p:cNvSpPr>
            <a:spLocks noGrp="1"/>
          </p:cNvSpPr>
          <p:nvPr>
            <p:ph type="ftr" sz="quarter" idx="14"/>
          </p:nvPr>
        </p:nvSpPr>
        <p:spPr/>
        <p:txBody>
          <a:bodyPr/>
          <a:lstStyle/>
          <a:p>
            <a:r>
              <a:rPr lang="en-US" smtClean="0"/>
              <a:t>www.CommonCore.org</a:t>
            </a:r>
            <a:endParaRPr lang="en-US" dirty="0" smtClean="0"/>
          </a:p>
        </p:txBody>
      </p:sp>
      <p:sp>
        <p:nvSpPr>
          <p:cNvPr id="12" name="Header Placeholder 11"/>
          <p:cNvSpPr>
            <a:spLocks noGrp="1"/>
          </p:cNvSpPr>
          <p:nvPr>
            <p:ph type="hdr" sz="quarter" idx="15"/>
          </p:nvPr>
        </p:nvSpPr>
        <p:spPr/>
        <p:txBody>
          <a:bodyPr/>
          <a:lstStyle/>
          <a:p>
            <a:r>
              <a:rPr lang="en-US" smtClean="0"/>
              <a:t>East Meadow School District</a:t>
            </a:r>
          </a:p>
          <a:p>
            <a:r>
              <a:rPr lang="en-US" smtClean="0"/>
              <a:t>October, 2013</a:t>
            </a:r>
            <a:endParaRPr lang="en-US" dirty="0"/>
          </a:p>
        </p:txBody>
      </p:sp>
    </p:spTree>
    <p:extLst>
      <p:ext uri="{BB962C8B-B14F-4D97-AF65-F5344CB8AC3E}">
        <p14:creationId xmlns:p14="http://schemas.microsoft.com/office/powerpoint/2010/main" val="21084013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1175" y="717550"/>
            <a:ext cx="3752850" cy="2814638"/>
          </a:xfrm>
        </p:spPr>
      </p:sp>
      <p:sp>
        <p:nvSpPr>
          <p:cNvPr id="3" name="Notes Placeholder 2"/>
          <p:cNvSpPr>
            <a:spLocks noGrp="1"/>
          </p:cNvSpPr>
          <p:nvPr>
            <p:ph type="body" idx="1"/>
          </p:nvPr>
        </p:nvSpPr>
        <p:spPr>
          <a:xfrm>
            <a:off x="255000" y="3769376"/>
            <a:ext cx="6805203" cy="5382142"/>
          </a:xfrm>
        </p:spPr>
        <p:txBody>
          <a:bodyPr/>
          <a:lstStyle/>
          <a:p>
            <a:pPr defTabSz="469829" eaLnBrk="0" fontAlgn="base" hangingPunct="0">
              <a:spcBef>
                <a:spcPct val="30000"/>
              </a:spcBef>
              <a:spcAft>
                <a:spcPct val="0"/>
              </a:spcAft>
              <a:defRPr/>
            </a:pPr>
            <a:r>
              <a:rPr lang="en-US" dirty="0" smtClean="0"/>
              <a:t>Example 6</a:t>
            </a:r>
          </a:p>
          <a:p>
            <a:pPr defTabSz="469829" eaLnBrk="0" fontAlgn="base" hangingPunct="0">
              <a:spcBef>
                <a:spcPct val="30000"/>
              </a:spcBef>
              <a:spcAft>
                <a:spcPct val="0"/>
              </a:spcAft>
              <a:defRPr/>
            </a:pPr>
            <a:r>
              <a:rPr lang="en-US" dirty="0" smtClean="0"/>
              <a:t>(Allow participants to read and work the problem independently, then review</a:t>
            </a:r>
            <a:r>
              <a:rPr lang="en-US" baseline="0" dirty="0" smtClean="0"/>
              <a:t> the solution.)</a:t>
            </a:r>
          </a:p>
          <a:p>
            <a:pPr defTabSz="469829" eaLnBrk="0" fontAlgn="base" hangingPunct="0">
              <a:spcBef>
                <a:spcPct val="30000"/>
              </a:spcBef>
              <a:spcAft>
                <a:spcPct val="0"/>
              </a:spcAft>
              <a:defRPr/>
            </a:pPr>
            <a:endParaRPr lang="en-US" baseline="0" dirty="0" smtClean="0"/>
          </a:p>
          <a:p>
            <a:pPr defTabSz="469829" eaLnBrk="0" fontAlgn="base" hangingPunct="0">
              <a:spcBef>
                <a:spcPct val="30000"/>
              </a:spcBef>
              <a:spcAft>
                <a:spcPct val="0"/>
              </a:spcAft>
              <a:defRPr/>
            </a:pPr>
            <a:r>
              <a:rPr lang="en-US" baseline="0" dirty="0" smtClean="0"/>
              <a:t>We begin with the ratio of the number of songs on </a:t>
            </a:r>
            <a:r>
              <a:rPr lang="en-US" baseline="0" dirty="0" err="1" smtClean="0"/>
              <a:t>Jessa’s</a:t>
            </a:r>
            <a:r>
              <a:rPr lang="en-US" baseline="0" dirty="0" smtClean="0"/>
              <a:t> phone to the number of songs on Tessie’s phone.  That is 2:3.  We represent the ratio with a tape diagram, 2 units for </a:t>
            </a:r>
            <a:r>
              <a:rPr lang="en-US" baseline="0" dirty="0" err="1" smtClean="0"/>
              <a:t>Jessa</a:t>
            </a:r>
            <a:r>
              <a:rPr lang="en-US" baseline="0" dirty="0" smtClean="0"/>
              <a:t> and 3 units for Tessie.  If Tessie deletes half of her songs, we represent this on the diagram.  Notice that we have to split one of the units in half.  Once Tessie deletes half of her songs, she now has 60 songs fewer than </a:t>
            </a:r>
            <a:r>
              <a:rPr lang="en-US" baseline="0" dirty="0" err="1" smtClean="0"/>
              <a:t>Jessa</a:t>
            </a:r>
            <a:r>
              <a:rPr lang="en-US" baseline="0" dirty="0" smtClean="0"/>
              <a:t>.  Notice how we recreated the tape diagram using those “halves.”  We now see that there is a portion or one of the new units that is larger than Tessie’s.  That unit represents 60 songs.  If one unit represents 60 songs, 3 units (or Tessie’s songs) represents 180 songs because three times sixty is 180, and four units (or </a:t>
            </a:r>
            <a:r>
              <a:rPr lang="en-US" baseline="0" dirty="0" err="1" smtClean="0"/>
              <a:t>Jessa’s</a:t>
            </a:r>
            <a:r>
              <a:rPr lang="en-US" baseline="0" dirty="0" smtClean="0"/>
              <a:t> songs) represents 240 songs because each of those four units represents 60.  Four times sixty is 240.  </a:t>
            </a:r>
          </a:p>
          <a:p>
            <a:pPr defTabSz="469829" eaLnBrk="0" fontAlgn="base" hangingPunct="0">
              <a:spcBef>
                <a:spcPct val="30000"/>
              </a:spcBef>
              <a:spcAft>
                <a:spcPct val="0"/>
              </a:spcAft>
              <a:defRPr/>
            </a:pPr>
            <a:endParaRPr lang="en-US" baseline="0" dirty="0" smtClean="0"/>
          </a:p>
          <a:p>
            <a:pPr defTabSz="469829" eaLnBrk="0" fontAlgn="base" hangingPunct="0">
              <a:spcBef>
                <a:spcPct val="30000"/>
              </a:spcBef>
              <a:spcAft>
                <a:spcPct val="0"/>
              </a:spcAft>
              <a:defRPr/>
            </a:pPr>
            <a:endParaRPr lang="en-US" baseline="0" dirty="0" smtClean="0"/>
          </a:p>
          <a:p>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31</a:t>
            </a:fld>
            <a:endParaRPr lang="en-US" dirty="0"/>
          </a:p>
        </p:txBody>
      </p:sp>
      <p:sp>
        <p:nvSpPr>
          <p:cNvPr id="10" name="Date Placeholder 9"/>
          <p:cNvSpPr>
            <a:spLocks noGrp="1"/>
          </p:cNvSpPr>
          <p:nvPr>
            <p:ph type="dt" idx="13"/>
          </p:nvPr>
        </p:nvSpPr>
        <p:spPr/>
        <p:txBody>
          <a:bodyPr/>
          <a:lstStyle/>
          <a:p>
            <a:r>
              <a:rPr lang="en-US" smtClean="0"/>
              <a:t>Tape Diagrams</a:t>
            </a:r>
            <a:endParaRPr lang="en-US" dirty="0" smtClean="0"/>
          </a:p>
        </p:txBody>
      </p:sp>
      <p:sp>
        <p:nvSpPr>
          <p:cNvPr id="11" name="Footer Placeholder 10"/>
          <p:cNvSpPr>
            <a:spLocks noGrp="1"/>
          </p:cNvSpPr>
          <p:nvPr>
            <p:ph type="ftr" sz="quarter" idx="14"/>
          </p:nvPr>
        </p:nvSpPr>
        <p:spPr/>
        <p:txBody>
          <a:bodyPr/>
          <a:lstStyle/>
          <a:p>
            <a:r>
              <a:rPr lang="en-US" smtClean="0"/>
              <a:t>www.CommonCore.org</a:t>
            </a:r>
            <a:endParaRPr lang="en-US" dirty="0" smtClean="0"/>
          </a:p>
        </p:txBody>
      </p:sp>
      <p:sp>
        <p:nvSpPr>
          <p:cNvPr id="12" name="Header Placeholder 11"/>
          <p:cNvSpPr>
            <a:spLocks noGrp="1"/>
          </p:cNvSpPr>
          <p:nvPr>
            <p:ph type="hdr" sz="quarter" idx="15"/>
          </p:nvPr>
        </p:nvSpPr>
        <p:spPr/>
        <p:txBody>
          <a:bodyPr/>
          <a:lstStyle/>
          <a:p>
            <a:r>
              <a:rPr lang="en-US" smtClean="0"/>
              <a:t>East Meadow School District</a:t>
            </a:r>
          </a:p>
          <a:p>
            <a:r>
              <a:rPr lang="en-US" smtClean="0"/>
              <a:t>October, 2013</a:t>
            </a:r>
            <a:endParaRPr lang="en-US" dirty="0"/>
          </a:p>
        </p:txBody>
      </p:sp>
    </p:spTree>
    <p:extLst>
      <p:ext uri="{BB962C8B-B14F-4D97-AF65-F5344CB8AC3E}">
        <p14:creationId xmlns:p14="http://schemas.microsoft.com/office/powerpoint/2010/main" val="21084013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1175" y="717550"/>
            <a:ext cx="3752850" cy="2814638"/>
          </a:xfrm>
        </p:spPr>
      </p:sp>
      <p:sp>
        <p:nvSpPr>
          <p:cNvPr id="3" name="Notes Placeholder 2"/>
          <p:cNvSpPr>
            <a:spLocks noGrp="1"/>
          </p:cNvSpPr>
          <p:nvPr>
            <p:ph type="body" idx="1"/>
          </p:nvPr>
        </p:nvSpPr>
        <p:spPr>
          <a:xfrm>
            <a:off x="255000" y="3769376"/>
            <a:ext cx="6805203" cy="5382142"/>
          </a:xfrm>
        </p:spPr>
        <p:txBody>
          <a:bodyPr/>
          <a:lstStyle/>
          <a:p>
            <a:pPr defTabSz="469829" eaLnBrk="0" fontAlgn="base" hangingPunct="0">
              <a:spcBef>
                <a:spcPct val="30000"/>
              </a:spcBef>
              <a:spcAft>
                <a:spcPct val="0"/>
              </a:spcAft>
              <a:defRPr/>
            </a:pPr>
            <a:r>
              <a:rPr lang="en-US" dirty="0" smtClean="0"/>
              <a:t>Example</a:t>
            </a:r>
            <a:r>
              <a:rPr lang="en-US" baseline="0" dirty="0" smtClean="0"/>
              <a:t> 7</a:t>
            </a:r>
          </a:p>
          <a:p>
            <a:pPr defTabSz="469829" eaLnBrk="0" fontAlgn="base" hangingPunct="0">
              <a:spcBef>
                <a:spcPct val="30000"/>
              </a:spcBef>
              <a:spcAft>
                <a:spcPct val="0"/>
              </a:spcAft>
              <a:defRPr/>
            </a:pPr>
            <a:r>
              <a:rPr lang="en-US" dirty="0" smtClean="0"/>
              <a:t>(Allow participants to read and work the problem independently, then review</a:t>
            </a:r>
            <a:r>
              <a:rPr lang="en-US" baseline="0" dirty="0" smtClean="0"/>
              <a:t> the solution.)</a:t>
            </a:r>
          </a:p>
          <a:p>
            <a:pPr defTabSz="469829" eaLnBrk="0" fontAlgn="base" hangingPunct="0">
              <a:spcBef>
                <a:spcPct val="30000"/>
              </a:spcBef>
              <a:spcAft>
                <a:spcPct val="0"/>
              </a:spcAft>
              <a:defRPr/>
            </a:pPr>
            <a:endParaRPr lang="en-US" baseline="0" dirty="0" smtClean="0"/>
          </a:p>
          <a:p>
            <a:pPr defTabSz="469829" eaLnBrk="0" fontAlgn="base" hangingPunct="0">
              <a:spcBef>
                <a:spcPct val="30000"/>
              </a:spcBef>
              <a:spcAft>
                <a:spcPct val="0"/>
              </a:spcAft>
              <a:defRPr/>
            </a:pPr>
            <a:r>
              <a:rPr lang="en-US" baseline="0" dirty="0" smtClean="0"/>
              <a:t>Note we start with the same amount for Jack and </a:t>
            </a:r>
            <a:r>
              <a:rPr lang="en-US" baseline="0" dirty="0" err="1" smtClean="0"/>
              <a:t>Matteo</a:t>
            </a:r>
            <a:r>
              <a:rPr lang="en-US" baseline="0" dirty="0" smtClean="0"/>
              <a:t>.  Jack spent 38 dollars, which is represented in the diagram, and </a:t>
            </a:r>
            <a:r>
              <a:rPr lang="en-US" baseline="0" dirty="0" err="1" smtClean="0"/>
              <a:t>Matteo</a:t>
            </a:r>
            <a:r>
              <a:rPr lang="en-US" baseline="0" dirty="0" smtClean="0"/>
              <a:t> spent 32 dollars, represented, which is six dollars less than Jack, also represented.  We now know that after they spent this money, the ratio of their money is 3:5.  Since </a:t>
            </a:r>
            <a:r>
              <a:rPr lang="en-US" baseline="0" dirty="0" err="1" smtClean="0"/>
              <a:t>Matteo</a:t>
            </a:r>
            <a:r>
              <a:rPr lang="en-US" baseline="0" dirty="0" smtClean="0"/>
              <a:t> has six dollars more, since Jack spent six dollars more than him, we know the extra two units on </a:t>
            </a:r>
            <a:r>
              <a:rPr lang="en-US" baseline="0" dirty="0" err="1" smtClean="0"/>
              <a:t>Matteo’s</a:t>
            </a:r>
            <a:r>
              <a:rPr lang="en-US" baseline="0" dirty="0" smtClean="0"/>
              <a:t> diagram represents that six dollars.  If two units represents six dollars, then one unit represents three dollars.  Since each unit represents three dollars, then three units represents 9 dollars and five units represents 15, we can determine that Jack spent $47 because 38+9=47, and </a:t>
            </a:r>
            <a:r>
              <a:rPr lang="en-US" baseline="0" dirty="0" err="1" smtClean="0"/>
              <a:t>Matteo</a:t>
            </a:r>
            <a:r>
              <a:rPr lang="en-US" baseline="0" dirty="0" smtClean="0"/>
              <a:t> also spent $47 dollars because 32+15=47.  </a:t>
            </a:r>
          </a:p>
          <a:p>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32</a:t>
            </a:fld>
            <a:endParaRPr lang="en-US" dirty="0"/>
          </a:p>
        </p:txBody>
      </p:sp>
      <p:sp>
        <p:nvSpPr>
          <p:cNvPr id="10" name="Date Placeholder 9"/>
          <p:cNvSpPr>
            <a:spLocks noGrp="1"/>
          </p:cNvSpPr>
          <p:nvPr>
            <p:ph type="dt" idx="13"/>
          </p:nvPr>
        </p:nvSpPr>
        <p:spPr/>
        <p:txBody>
          <a:bodyPr/>
          <a:lstStyle/>
          <a:p>
            <a:r>
              <a:rPr lang="en-US" smtClean="0"/>
              <a:t>Tape Diagrams</a:t>
            </a:r>
            <a:endParaRPr lang="en-US" dirty="0" smtClean="0"/>
          </a:p>
        </p:txBody>
      </p:sp>
      <p:sp>
        <p:nvSpPr>
          <p:cNvPr id="11" name="Footer Placeholder 10"/>
          <p:cNvSpPr>
            <a:spLocks noGrp="1"/>
          </p:cNvSpPr>
          <p:nvPr>
            <p:ph type="ftr" sz="quarter" idx="14"/>
          </p:nvPr>
        </p:nvSpPr>
        <p:spPr/>
        <p:txBody>
          <a:bodyPr/>
          <a:lstStyle/>
          <a:p>
            <a:r>
              <a:rPr lang="en-US" smtClean="0"/>
              <a:t>www.CommonCore.org</a:t>
            </a:r>
            <a:endParaRPr lang="en-US" dirty="0" smtClean="0"/>
          </a:p>
        </p:txBody>
      </p:sp>
      <p:sp>
        <p:nvSpPr>
          <p:cNvPr id="12" name="Header Placeholder 11"/>
          <p:cNvSpPr>
            <a:spLocks noGrp="1"/>
          </p:cNvSpPr>
          <p:nvPr>
            <p:ph type="hdr" sz="quarter" idx="15"/>
          </p:nvPr>
        </p:nvSpPr>
        <p:spPr/>
        <p:txBody>
          <a:bodyPr/>
          <a:lstStyle/>
          <a:p>
            <a:r>
              <a:rPr lang="en-US" smtClean="0"/>
              <a:t>East Meadow School District</a:t>
            </a:r>
          </a:p>
          <a:p>
            <a:r>
              <a:rPr lang="en-US" smtClean="0"/>
              <a:t>October, 2013</a:t>
            </a:r>
            <a:endParaRPr lang="en-US" dirty="0"/>
          </a:p>
        </p:txBody>
      </p:sp>
    </p:spTree>
    <p:extLst>
      <p:ext uri="{BB962C8B-B14F-4D97-AF65-F5344CB8AC3E}">
        <p14:creationId xmlns:p14="http://schemas.microsoft.com/office/powerpoint/2010/main" val="21084013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1175" y="717550"/>
            <a:ext cx="3752850" cy="2814638"/>
          </a:xfrm>
        </p:spPr>
      </p:sp>
      <p:sp>
        <p:nvSpPr>
          <p:cNvPr id="3" name="Notes Placeholder 2"/>
          <p:cNvSpPr>
            <a:spLocks noGrp="1"/>
          </p:cNvSpPr>
          <p:nvPr>
            <p:ph type="body" idx="1"/>
          </p:nvPr>
        </p:nvSpPr>
        <p:spPr>
          <a:xfrm>
            <a:off x="255000" y="3769376"/>
            <a:ext cx="6805203" cy="5382142"/>
          </a:xfrm>
        </p:spPr>
        <p:txBody>
          <a:bodyPr/>
          <a:lstStyle/>
          <a:p>
            <a:pPr defTabSz="469829" eaLnBrk="0" fontAlgn="base" hangingPunct="0">
              <a:spcBef>
                <a:spcPct val="30000"/>
              </a:spcBef>
              <a:spcAft>
                <a:spcPct val="0"/>
              </a:spcAft>
              <a:defRPr/>
            </a:pPr>
            <a:r>
              <a:rPr lang="en-US" dirty="0" smtClean="0"/>
              <a:t>Example 8</a:t>
            </a:r>
          </a:p>
          <a:p>
            <a:pPr defTabSz="469829" eaLnBrk="0" fontAlgn="base" hangingPunct="0">
              <a:spcBef>
                <a:spcPct val="30000"/>
              </a:spcBef>
              <a:spcAft>
                <a:spcPct val="0"/>
              </a:spcAft>
              <a:defRPr/>
            </a:pPr>
            <a:r>
              <a:rPr lang="en-US" dirty="0" smtClean="0"/>
              <a:t>(Allow participants to read and work the problem independently, then review</a:t>
            </a:r>
            <a:r>
              <a:rPr lang="en-US" baseline="0" dirty="0" smtClean="0"/>
              <a:t> the solution.)</a:t>
            </a:r>
          </a:p>
          <a:p>
            <a:pPr defTabSz="469829" eaLnBrk="0" fontAlgn="base" hangingPunct="0">
              <a:spcBef>
                <a:spcPct val="30000"/>
              </a:spcBef>
              <a:spcAft>
                <a:spcPct val="0"/>
              </a:spcAft>
              <a:defRPr/>
            </a:pPr>
            <a:r>
              <a:rPr lang="en-US" baseline="0" dirty="0" smtClean="0"/>
              <a:t>Notice that we begin the diagram with the number of stamps Ingrid has being represented by 3 units and the number of stamps Ray has being represented by 7 units.  Ingrid gives one-sixth of her stamps to Ray.  Since Ingrid’s stamps are being represented by three units, we can split each of the units in half to determine sixths.  Now that we do that, we can give that sixth of Ingrid’s stamps to Ray.  Since we split each of the units in half for Ingrid, we do the same for Ray.  Before given the sixth from Ingrid, he had 14 sixths.  With the additional sixth, he has 15.  Now we can determine that the ratio representing the number of Ingrid’s stamps to the number of Ray’s stamps is now 5:15, or even 1:3.  </a:t>
            </a:r>
          </a:p>
          <a:p>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33</a:t>
            </a:fld>
            <a:endParaRPr lang="en-US" dirty="0"/>
          </a:p>
        </p:txBody>
      </p:sp>
      <p:sp>
        <p:nvSpPr>
          <p:cNvPr id="10" name="Date Placeholder 9"/>
          <p:cNvSpPr>
            <a:spLocks noGrp="1"/>
          </p:cNvSpPr>
          <p:nvPr>
            <p:ph type="dt" idx="13"/>
          </p:nvPr>
        </p:nvSpPr>
        <p:spPr/>
        <p:txBody>
          <a:bodyPr/>
          <a:lstStyle/>
          <a:p>
            <a:r>
              <a:rPr lang="en-US" smtClean="0"/>
              <a:t>Tape Diagrams</a:t>
            </a:r>
            <a:endParaRPr lang="en-US" dirty="0" smtClean="0"/>
          </a:p>
        </p:txBody>
      </p:sp>
      <p:sp>
        <p:nvSpPr>
          <p:cNvPr id="11" name="Footer Placeholder 10"/>
          <p:cNvSpPr>
            <a:spLocks noGrp="1"/>
          </p:cNvSpPr>
          <p:nvPr>
            <p:ph type="ftr" sz="quarter" idx="14"/>
          </p:nvPr>
        </p:nvSpPr>
        <p:spPr/>
        <p:txBody>
          <a:bodyPr/>
          <a:lstStyle/>
          <a:p>
            <a:r>
              <a:rPr lang="en-US" smtClean="0"/>
              <a:t>www.CommonCore.org</a:t>
            </a:r>
            <a:endParaRPr lang="en-US" dirty="0" smtClean="0"/>
          </a:p>
        </p:txBody>
      </p:sp>
      <p:sp>
        <p:nvSpPr>
          <p:cNvPr id="12" name="Header Placeholder 11"/>
          <p:cNvSpPr>
            <a:spLocks noGrp="1"/>
          </p:cNvSpPr>
          <p:nvPr>
            <p:ph type="hdr" sz="quarter" idx="15"/>
          </p:nvPr>
        </p:nvSpPr>
        <p:spPr/>
        <p:txBody>
          <a:bodyPr/>
          <a:lstStyle/>
          <a:p>
            <a:r>
              <a:rPr lang="en-US" smtClean="0"/>
              <a:t>East Meadow School District</a:t>
            </a:r>
          </a:p>
          <a:p>
            <a:r>
              <a:rPr lang="en-US" smtClean="0"/>
              <a:t>October, 2013</a:t>
            </a:r>
            <a:endParaRPr lang="en-US" dirty="0"/>
          </a:p>
        </p:txBody>
      </p:sp>
    </p:spTree>
    <p:extLst>
      <p:ext uri="{BB962C8B-B14F-4D97-AF65-F5344CB8AC3E}">
        <p14:creationId xmlns:p14="http://schemas.microsoft.com/office/powerpoint/2010/main" val="21084013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1175" y="717550"/>
            <a:ext cx="3752850" cy="2814638"/>
          </a:xfrm>
        </p:spPr>
      </p:sp>
      <p:sp>
        <p:nvSpPr>
          <p:cNvPr id="3" name="Notes Placeholder 2"/>
          <p:cNvSpPr>
            <a:spLocks noGrp="1"/>
          </p:cNvSpPr>
          <p:nvPr>
            <p:ph type="body" idx="1"/>
          </p:nvPr>
        </p:nvSpPr>
        <p:spPr>
          <a:xfrm>
            <a:off x="255000" y="3769376"/>
            <a:ext cx="6805203" cy="5382142"/>
          </a:xfrm>
        </p:spPr>
        <p:txBody>
          <a:bodyPr/>
          <a:lstStyle/>
          <a:p>
            <a:pPr defTabSz="469829" eaLnBrk="0" fontAlgn="base" hangingPunct="0">
              <a:spcBef>
                <a:spcPct val="30000"/>
              </a:spcBef>
              <a:spcAft>
                <a:spcPct val="0"/>
              </a:spcAft>
              <a:defRPr/>
            </a:pPr>
            <a:r>
              <a:rPr lang="en-US" dirty="0" smtClean="0"/>
              <a:t>Example 8</a:t>
            </a:r>
          </a:p>
          <a:p>
            <a:pPr defTabSz="469829" eaLnBrk="0" fontAlgn="base" hangingPunct="0">
              <a:spcBef>
                <a:spcPct val="30000"/>
              </a:spcBef>
              <a:spcAft>
                <a:spcPct val="0"/>
              </a:spcAft>
              <a:defRPr/>
            </a:pPr>
            <a:r>
              <a:rPr lang="en-US" dirty="0" smtClean="0"/>
              <a:t>(Allow participants to read and work the problem independently, then review</a:t>
            </a:r>
            <a:r>
              <a:rPr lang="en-US" baseline="0" dirty="0" smtClean="0"/>
              <a:t> the solution.)</a:t>
            </a:r>
          </a:p>
          <a:p>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34</a:t>
            </a:fld>
            <a:endParaRPr lang="en-US" dirty="0"/>
          </a:p>
        </p:txBody>
      </p:sp>
      <p:sp>
        <p:nvSpPr>
          <p:cNvPr id="10" name="Date Placeholder 9"/>
          <p:cNvSpPr>
            <a:spLocks noGrp="1"/>
          </p:cNvSpPr>
          <p:nvPr>
            <p:ph type="dt" idx="13"/>
          </p:nvPr>
        </p:nvSpPr>
        <p:spPr/>
        <p:txBody>
          <a:bodyPr/>
          <a:lstStyle/>
          <a:p>
            <a:r>
              <a:rPr lang="en-US" smtClean="0"/>
              <a:t>Tape Diagrams</a:t>
            </a:r>
            <a:endParaRPr lang="en-US" dirty="0" smtClean="0"/>
          </a:p>
        </p:txBody>
      </p:sp>
      <p:sp>
        <p:nvSpPr>
          <p:cNvPr id="11" name="Footer Placeholder 10"/>
          <p:cNvSpPr>
            <a:spLocks noGrp="1"/>
          </p:cNvSpPr>
          <p:nvPr>
            <p:ph type="ftr" sz="quarter" idx="14"/>
          </p:nvPr>
        </p:nvSpPr>
        <p:spPr/>
        <p:txBody>
          <a:bodyPr/>
          <a:lstStyle/>
          <a:p>
            <a:r>
              <a:rPr lang="en-US" smtClean="0"/>
              <a:t>www.CommonCore.org</a:t>
            </a:r>
            <a:endParaRPr lang="en-US" dirty="0" smtClean="0"/>
          </a:p>
        </p:txBody>
      </p:sp>
      <p:sp>
        <p:nvSpPr>
          <p:cNvPr id="12" name="Header Placeholder 11"/>
          <p:cNvSpPr>
            <a:spLocks noGrp="1"/>
          </p:cNvSpPr>
          <p:nvPr>
            <p:ph type="hdr" sz="quarter" idx="15"/>
          </p:nvPr>
        </p:nvSpPr>
        <p:spPr/>
        <p:txBody>
          <a:bodyPr/>
          <a:lstStyle/>
          <a:p>
            <a:r>
              <a:rPr lang="en-US" smtClean="0"/>
              <a:t>East Meadow School District</a:t>
            </a:r>
          </a:p>
          <a:p>
            <a:r>
              <a:rPr lang="en-US" smtClean="0"/>
              <a:t>October, 2013</a:t>
            </a:r>
            <a:endParaRPr lang="en-US" dirty="0"/>
          </a:p>
        </p:txBody>
      </p:sp>
    </p:spTree>
    <p:extLst>
      <p:ext uri="{BB962C8B-B14F-4D97-AF65-F5344CB8AC3E}">
        <p14:creationId xmlns:p14="http://schemas.microsoft.com/office/powerpoint/2010/main" val="21084013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1175" y="717550"/>
            <a:ext cx="3752850" cy="2814638"/>
          </a:xfrm>
        </p:spPr>
      </p:sp>
      <p:sp>
        <p:nvSpPr>
          <p:cNvPr id="3" name="Notes Placeholder 2"/>
          <p:cNvSpPr>
            <a:spLocks noGrp="1"/>
          </p:cNvSpPr>
          <p:nvPr>
            <p:ph type="body" idx="1"/>
          </p:nvPr>
        </p:nvSpPr>
        <p:spPr/>
        <p:txBody>
          <a:bodyPr/>
          <a:lstStyle/>
          <a:p>
            <a:r>
              <a:rPr lang="en-US" dirty="0" smtClean="0"/>
              <a:t>Give participants a few</a:t>
            </a:r>
            <a:r>
              <a:rPr lang="en-US" baseline="0" dirty="0" smtClean="0"/>
              <a:t> minutes to revisit the opening exercise and see if they can now complete the problems or would change their approaches in each.  Reveal the answers.  </a:t>
            </a:r>
          </a:p>
          <a:p>
            <a:endParaRPr lang="en-US" baseline="0" dirty="0" smtClean="0"/>
          </a:p>
          <a:p>
            <a:r>
              <a:rPr lang="en-US" baseline="0" dirty="0" smtClean="0"/>
              <a:t>Note how we begin with the total amount of books, which is 94.  We show that 58 of those books are non-fiction and 36 of the books are fiction.  We take that whole and split it up first into thirds, and then into sevenths.  We show that one of the thirds represents the boys who prefer fiction and three of the sevenths represent the girls who prefer fiction.  We see that the difference between nonfiction books and fiction books is 58-36, which provides us with 22 total students.  We see the difference between 36 of the fiction and 22 of the students is 14.  Fourteen represents two units, so one unit represents 7 girls.  If one unit represents seven girls, then three units represents 21 girls because 3 times 7 is 21.  </a:t>
            </a:r>
            <a:endParaRPr lang="en-US"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35</a:t>
            </a:fld>
            <a:endParaRPr lang="en-US" dirty="0"/>
          </a:p>
        </p:txBody>
      </p:sp>
      <p:sp>
        <p:nvSpPr>
          <p:cNvPr id="10" name="Date Placeholder 9"/>
          <p:cNvSpPr>
            <a:spLocks noGrp="1"/>
          </p:cNvSpPr>
          <p:nvPr>
            <p:ph type="dt" idx="11"/>
          </p:nvPr>
        </p:nvSpPr>
        <p:spPr/>
        <p:txBody>
          <a:bodyPr/>
          <a:lstStyle/>
          <a:p>
            <a:r>
              <a:rPr lang="en-US" smtClean="0"/>
              <a:t>Tape Diagrams</a:t>
            </a:r>
            <a:endParaRPr lang="en-US" dirty="0" smtClean="0"/>
          </a:p>
        </p:txBody>
      </p:sp>
      <p:sp>
        <p:nvSpPr>
          <p:cNvPr id="11" name="Footer Placeholder 10"/>
          <p:cNvSpPr>
            <a:spLocks noGrp="1"/>
          </p:cNvSpPr>
          <p:nvPr>
            <p:ph type="ftr" sz="quarter" idx="12"/>
          </p:nvPr>
        </p:nvSpPr>
        <p:spPr/>
        <p:txBody>
          <a:bodyPr/>
          <a:lstStyle/>
          <a:p>
            <a:r>
              <a:rPr lang="en-US" smtClean="0"/>
              <a:t>www.CommonCore.org</a:t>
            </a:r>
            <a:endParaRPr lang="en-US" dirty="0" smtClean="0"/>
          </a:p>
        </p:txBody>
      </p:sp>
      <p:sp>
        <p:nvSpPr>
          <p:cNvPr id="12" name="Header Placeholder 11"/>
          <p:cNvSpPr>
            <a:spLocks noGrp="1"/>
          </p:cNvSpPr>
          <p:nvPr>
            <p:ph type="hdr" sz="quarter" idx="13"/>
          </p:nvPr>
        </p:nvSpPr>
        <p:spPr/>
        <p:txBody>
          <a:bodyPr/>
          <a:lstStyle/>
          <a:p>
            <a:r>
              <a:rPr lang="en-US" smtClean="0"/>
              <a:t>East Meadow School District</a:t>
            </a:r>
          </a:p>
          <a:p>
            <a:r>
              <a:rPr lang="en-US" smtClean="0"/>
              <a:t>October, 2013</a:t>
            </a:r>
            <a:endParaRPr lang="en-US" dirty="0"/>
          </a:p>
        </p:txBody>
      </p:sp>
    </p:spTree>
    <p:extLst>
      <p:ext uri="{BB962C8B-B14F-4D97-AF65-F5344CB8AC3E}">
        <p14:creationId xmlns:p14="http://schemas.microsoft.com/office/powerpoint/2010/main" val="13956742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1175" y="717550"/>
            <a:ext cx="3752850" cy="2814638"/>
          </a:xfrm>
        </p:spPr>
      </p:sp>
      <p:sp>
        <p:nvSpPr>
          <p:cNvPr id="3" name="Notes Placeholder 2"/>
          <p:cNvSpPr>
            <a:spLocks noGrp="1"/>
          </p:cNvSpPr>
          <p:nvPr>
            <p:ph type="body" idx="1"/>
          </p:nvPr>
        </p:nvSpPr>
        <p:spPr/>
        <p:txBody>
          <a:bodyPr/>
          <a:lstStyle/>
          <a:p>
            <a:r>
              <a:rPr lang="en-US" dirty="0" smtClean="0"/>
              <a:t>Draw</a:t>
            </a:r>
            <a:r>
              <a:rPr lang="en-US" baseline="0" dirty="0" smtClean="0"/>
              <a:t> a bar to represent Jess’ money.  Show 1/3 of it being spent on the phone.  It’s not easy to show fifths with the thirds we have, so lets divide each of the thirds into fifths.  Is the 2/5 just two of the bars?  No, it’s four of them.  </a:t>
            </a:r>
          </a:p>
          <a:p>
            <a:r>
              <a:rPr lang="en-US" baseline="0" dirty="0" smtClean="0"/>
              <a:t>Now I need to show the ratio, (draw a bar with 4 parts where the original drawing was 3 parts).  Divide the four parts into 5 equal parts each.  Then the $350 that her parents gave her is represented by 14 out of the 20 parts, then 2 units is $50 and 1 unit is $25.  What Jess had to begin with was 15 units so Jess had $375.  </a:t>
            </a:r>
            <a:endParaRPr lang="en-US"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36</a:t>
            </a:fld>
            <a:endParaRPr lang="en-US" dirty="0"/>
          </a:p>
        </p:txBody>
      </p:sp>
      <p:sp>
        <p:nvSpPr>
          <p:cNvPr id="10" name="Date Placeholder 9"/>
          <p:cNvSpPr>
            <a:spLocks noGrp="1"/>
          </p:cNvSpPr>
          <p:nvPr>
            <p:ph type="dt" idx="11"/>
          </p:nvPr>
        </p:nvSpPr>
        <p:spPr/>
        <p:txBody>
          <a:bodyPr/>
          <a:lstStyle/>
          <a:p>
            <a:r>
              <a:rPr lang="en-US" smtClean="0"/>
              <a:t>Tape Diagrams</a:t>
            </a:r>
            <a:endParaRPr lang="en-US" dirty="0" smtClean="0"/>
          </a:p>
        </p:txBody>
      </p:sp>
      <p:sp>
        <p:nvSpPr>
          <p:cNvPr id="11" name="Footer Placeholder 10"/>
          <p:cNvSpPr>
            <a:spLocks noGrp="1"/>
          </p:cNvSpPr>
          <p:nvPr>
            <p:ph type="ftr" sz="quarter" idx="12"/>
          </p:nvPr>
        </p:nvSpPr>
        <p:spPr/>
        <p:txBody>
          <a:bodyPr/>
          <a:lstStyle/>
          <a:p>
            <a:r>
              <a:rPr lang="en-US" smtClean="0"/>
              <a:t>www.CommonCore.org</a:t>
            </a:r>
            <a:endParaRPr lang="en-US" dirty="0" smtClean="0"/>
          </a:p>
        </p:txBody>
      </p:sp>
      <p:sp>
        <p:nvSpPr>
          <p:cNvPr id="12" name="Header Placeholder 11"/>
          <p:cNvSpPr>
            <a:spLocks noGrp="1"/>
          </p:cNvSpPr>
          <p:nvPr>
            <p:ph type="hdr" sz="quarter" idx="13"/>
          </p:nvPr>
        </p:nvSpPr>
        <p:spPr/>
        <p:txBody>
          <a:bodyPr/>
          <a:lstStyle/>
          <a:p>
            <a:r>
              <a:rPr lang="en-US" smtClean="0"/>
              <a:t>East Meadow School District</a:t>
            </a:r>
          </a:p>
          <a:p>
            <a:r>
              <a:rPr lang="en-US" smtClean="0"/>
              <a:t>October, 2013</a:t>
            </a:r>
            <a:endParaRPr lang="en-US" dirty="0"/>
          </a:p>
        </p:txBody>
      </p:sp>
    </p:spTree>
    <p:extLst>
      <p:ext uri="{BB962C8B-B14F-4D97-AF65-F5344CB8AC3E}">
        <p14:creationId xmlns:p14="http://schemas.microsoft.com/office/powerpoint/2010/main" val="13956742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81175" y="717550"/>
            <a:ext cx="3752850" cy="2814638"/>
          </a:xfrm>
        </p:spPr>
      </p:sp>
      <p:sp>
        <p:nvSpPr>
          <p:cNvPr id="3" name="Notes Placeholder 2"/>
          <p:cNvSpPr>
            <a:spLocks noGrp="1"/>
          </p:cNvSpPr>
          <p:nvPr>
            <p:ph type="body" idx="1"/>
          </p:nvPr>
        </p:nvSpPr>
        <p:spPr/>
        <p:txBody>
          <a:bodyPr/>
          <a:lstStyle/>
          <a:p>
            <a:pPr defTabSz="470347">
              <a:defRPr/>
            </a:pPr>
            <a:r>
              <a:rPr lang="en-US" dirty="0" smtClean="0"/>
              <a:t>Draw</a:t>
            </a:r>
            <a:r>
              <a:rPr lang="en-US" baseline="0" dirty="0" smtClean="0"/>
              <a:t> two number lines using the document camera.  At 12 on the copy number line it is the same as 36 on the seconds number line.  Break the lines down.  If I can do 12 copies in 36 seconds, then I can do 6 in 18 seconds, 3 in 9 seconds and 1 in 3 seconds.  I’m looking for the number of copies at 60 seconds, which is 20 copies.  Why would we use this strategy instead of, say, a tape diagram? </a:t>
            </a:r>
            <a:endParaRPr lang="en-US" dirty="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37</a:t>
            </a:fld>
            <a:endParaRPr lang="en-US" dirty="0"/>
          </a:p>
        </p:txBody>
      </p:sp>
      <p:sp>
        <p:nvSpPr>
          <p:cNvPr id="10" name="Date Placeholder 9"/>
          <p:cNvSpPr>
            <a:spLocks noGrp="1"/>
          </p:cNvSpPr>
          <p:nvPr>
            <p:ph type="dt" idx="13"/>
          </p:nvPr>
        </p:nvSpPr>
        <p:spPr/>
        <p:txBody>
          <a:bodyPr/>
          <a:lstStyle/>
          <a:p>
            <a:r>
              <a:rPr lang="en-US" smtClean="0"/>
              <a:t>Tape Diagrams</a:t>
            </a:r>
            <a:endParaRPr lang="en-US" dirty="0" smtClean="0"/>
          </a:p>
        </p:txBody>
      </p:sp>
      <p:sp>
        <p:nvSpPr>
          <p:cNvPr id="11" name="Footer Placeholder 10"/>
          <p:cNvSpPr>
            <a:spLocks noGrp="1"/>
          </p:cNvSpPr>
          <p:nvPr>
            <p:ph type="ftr" sz="quarter" idx="14"/>
          </p:nvPr>
        </p:nvSpPr>
        <p:spPr/>
        <p:txBody>
          <a:bodyPr/>
          <a:lstStyle/>
          <a:p>
            <a:r>
              <a:rPr lang="en-US" smtClean="0"/>
              <a:t>www.CommonCore.org</a:t>
            </a:r>
            <a:endParaRPr lang="en-US" dirty="0" smtClean="0"/>
          </a:p>
        </p:txBody>
      </p:sp>
      <p:sp>
        <p:nvSpPr>
          <p:cNvPr id="12" name="Header Placeholder 11"/>
          <p:cNvSpPr>
            <a:spLocks noGrp="1"/>
          </p:cNvSpPr>
          <p:nvPr>
            <p:ph type="hdr" sz="quarter" idx="15"/>
          </p:nvPr>
        </p:nvSpPr>
        <p:spPr/>
        <p:txBody>
          <a:bodyPr/>
          <a:lstStyle/>
          <a:p>
            <a:r>
              <a:rPr lang="en-US" smtClean="0"/>
              <a:t>East Meadow School District</a:t>
            </a:r>
          </a:p>
          <a:p>
            <a:r>
              <a:rPr lang="en-US" smtClean="0"/>
              <a:t>October, 2013</a:t>
            </a:r>
            <a:endParaRPr lang="en-US" dirty="0"/>
          </a:p>
        </p:txBody>
      </p:sp>
    </p:spTree>
    <p:extLst>
      <p:ext uri="{BB962C8B-B14F-4D97-AF65-F5344CB8AC3E}">
        <p14:creationId xmlns:p14="http://schemas.microsoft.com/office/powerpoint/2010/main" val="736808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our goal that students develop intuition</a:t>
            </a:r>
            <a:r>
              <a:rPr lang="en-US" baseline="0" dirty="0" smtClean="0"/>
              <a:t> about representation(s) that would be most helpful in answering questions.  So far, they have seen tape diagrams and double number lines.  These are the representations that are used in Grade 6 and Grade 7.  </a:t>
            </a:r>
          </a:p>
          <a:p>
            <a:endParaRPr lang="en-US" baseline="0" dirty="0" smtClean="0"/>
          </a:p>
          <a:p>
            <a:r>
              <a:rPr lang="en-US" baseline="0" dirty="0" smtClean="0"/>
              <a:t>Further, in all grades 6 – 8 students use tables and graphs to represent equivalent ratios.  Note the proportional relationship is represented in quadrant one.  Is there a proportional relationship that you can think of that would go beyond quadrant 1? Most proportional relationships do not warrant the use of negative values.  </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38</a:t>
            </a:fld>
            <a:endParaRPr lang="en-US"/>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8602418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minutes</a:t>
            </a:r>
            <a:r>
              <a:rPr lang="en-US" baseline="0" dirty="0" smtClean="0"/>
              <a:t>) Use either a tape diagram or a double number line diagram to support your answer. Explain your reasoning for using the chosen visual. </a:t>
            </a:r>
          </a:p>
          <a:p>
            <a:r>
              <a:rPr lang="en-US" dirty="0" smtClean="0"/>
              <a:t>Explain to participants</a:t>
            </a:r>
            <a:r>
              <a:rPr lang="en-US" baseline="0" dirty="0" smtClean="0"/>
              <a:t> that s</a:t>
            </a:r>
            <a:r>
              <a:rPr lang="en-US" dirty="0" smtClean="0"/>
              <a:t>ame units use tape</a:t>
            </a:r>
            <a:r>
              <a:rPr lang="en-US" baseline="0" dirty="0" smtClean="0"/>
              <a:t> diagram (#2- bottom) and different units use double number line diagrams. (#1- top).</a:t>
            </a:r>
            <a:endParaRPr lang="en-US"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39</a:t>
            </a:fld>
            <a:endParaRPr lang="en-US"/>
          </a:p>
        </p:txBody>
      </p:sp>
    </p:spTree>
    <p:extLst>
      <p:ext uri="{BB962C8B-B14F-4D97-AF65-F5344CB8AC3E}">
        <p14:creationId xmlns:p14="http://schemas.microsoft.com/office/powerpoint/2010/main" val="1109954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7680" y="3840480"/>
            <a:ext cx="6583680" cy="5520690"/>
          </a:xfrm>
        </p:spPr>
        <p:txBody>
          <a:bodyPr/>
          <a:lstStyle/>
          <a:p>
            <a:r>
              <a:rPr lang="en-US" dirty="0" smtClean="0"/>
              <a:t>Our objectives for this session are to:  </a:t>
            </a:r>
          </a:p>
          <a:p>
            <a:endParaRPr lang="en-US" dirty="0" smtClean="0"/>
          </a:p>
          <a:p>
            <a:r>
              <a:rPr lang="en-US" dirty="0" smtClean="0"/>
              <a:t>Goal is to give teachers an</a:t>
            </a:r>
            <a:r>
              <a:rPr lang="en-US" baseline="0" dirty="0" smtClean="0"/>
              <a:t> idea of what happens across the band.  I’ll be reaching back to grade 5 and looking ahead as well.</a:t>
            </a:r>
            <a:endParaRPr lang="en-US" dirty="0" smtClean="0"/>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pPr/>
              <a:t>4</a:t>
            </a:fld>
            <a:endParaRPr lang="en-US"/>
          </a:p>
        </p:txBody>
      </p:sp>
      <p:sp>
        <p:nvSpPr>
          <p:cNvPr id="5" name="Date Placeholder 4"/>
          <p:cNvSpPr>
            <a:spLocks noGrp="1"/>
          </p:cNvSpPr>
          <p:nvPr>
            <p:ph type="dt" idx="11"/>
          </p:nvPr>
        </p:nvSpPr>
        <p:spPr/>
        <p:txBody>
          <a:bodyPr/>
          <a:lstStyle/>
          <a:p>
            <a:r>
              <a:rPr lang="en-US" smtClean="0"/>
              <a:t>A Story of Units                                               Major Work of the Grade Band 3-5</a:t>
            </a:r>
            <a:endParaRPr lang="en-US" dirty="0"/>
          </a:p>
        </p:txBody>
      </p:sp>
      <p:sp>
        <p:nvSpPr>
          <p:cNvPr id="6" name="Notes Placeholder 1"/>
          <p:cNvSpPr txBox="1">
            <a:spLocks/>
          </p:cNvSpPr>
          <p:nvPr/>
        </p:nvSpPr>
        <p:spPr>
          <a:xfrm>
            <a:off x="4572792" y="768096"/>
            <a:ext cx="2837411" cy="2880360"/>
          </a:xfrm>
          <a:prstGeom prst="rect">
            <a:avLst/>
          </a:prstGeom>
        </p:spPr>
        <p:txBody>
          <a:bodyPr vert="horz" lIns="96653" tIns="48327" rIns="96653" bIns="4832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a:t>
            </a:r>
            <a:r>
              <a:rPr lang="en-US" baseline="0" dirty="0" smtClean="0"/>
              <a:t>2 minutes </a:t>
            </a:r>
          </a:p>
          <a:p>
            <a:endParaRPr lang="en-US" dirty="0" smtClean="0"/>
          </a:p>
          <a:p>
            <a:r>
              <a:rPr lang="en-US" dirty="0" smtClean="0"/>
              <a:t>MATERIALS NEEDED:</a:t>
            </a:r>
          </a:p>
          <a:p>
            <a:pPr marL="484943" lvl="1" indent="-302040">
              <a:buFont typeface="Arial" pitchFamily="34" charset="0"/>
              <a:buChar char="•"/>
            </a:pPr>
            <a:r>
              <a:rPr lang="en-US" dirty="0" smtClean="0"/>
              <a:t>x</a:t>
            </a:r>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116618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ratio of miles to hours is 180</a:t>
            </a:r>
            <a:r>
              <a:rPr lang="en-US" baseline="0" dirty="0" smtClean="0"/>
              <a:t> to 3</a:t>
            </a:r>
            <a:r>
              <a:rPr lang="en-US" dirty="0" smtClean="0"/>
              <a:t>.  In this instance, the ratio</a:t>
            </a:r>
            <a:r>
              <a:rPr lang="en-US" baseline="0" dirty="0" smtClean="0"/>
              <a:t> </a:t>
            </a:r>
            <a:r>
              <a:rPr lang="en-US" baseline="0" dirty="0" err="1" smtClean="0"/>
              <a:t>x:y</a:t>
            </a:r>
            <a:r>
              <a:rPr lang="en-US" baseline="0" dirty="0" smtClean="0"/>
              <a:t> is represented with 180:3.  </a:t>
            </a:r>
            <a:r>
              <a:rPr lang="en-US" dirty="0" smtClean="0"/>
              <a:t>We figure out the distance in 1 hour to determine the rate.  The rate</a:t>
            </a:r>
            <a:r>
              <a:rPr lang="en-US" baseline="0" dirty="0" smtClean="0"/>
              <a:t> has a unit, that is mph, it’s the comparison of miles and hours.</a:t>
            </a:r>
            <a:endParaRPr lang="en-US" dirty="0" smtClean="0"/>
          </a:p>
          <a:p>
            <a:endParaRPr lang="en-US" dirty="0" smtClean="0"/>
          </a:p>
          <a:p>
            <a:r>
              <a:rPr lang="en-US" dirty="0" smtClean="0"/>
              <a:t>The unit rate is the numerical portion of the rate, so just the number 60.  </a:t>
            </a:r>
          </a:p>
          <a:p>
            <a:endParaRPr lang="en-US" dirty="0" smtClean="0"/>
          </a:p>
          <a:p>
            <a:r>
              <a:rPr lang="en-US" dirty="0" smtClean="0"/>
              <a:t>The rate’s unit is mph,</a:t>
            </a:r>
            <a:r>
              <a:rPr lang="en-US" baseline="0" dirty="0" smtClean="0"/>
              <a:t> it is the measure of the rate.  </a:t>
            </a:r>
            <a:endParaRPr lang="en-US" dirty="0" smtClean="0"/>
          </a:p>
          <a:p>
            <a:endParaRPr lang="en-US" dirty="0">
              <a:solidFill>
                <a:srgbClr val="E27548"/>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40</a:t>
            </a:fld>
            <a:endParaRPr lang="en-US"/>
          </a:p>
        </p:txBody>
      </p:sp>
      <p:sp>
        <p:nvSpPr>
          <p:cNvPr id="5" name="Date Placeholder 4"/>
          <p:cNvSpPr>
            <a:spLocks noGrp="1"/>
          </p:cNvSpPr>
          <p:nvPr>
            <p:ph type="dt" idx="11"/>
          </p:nvPr>
        </p:nvSpPr>
        <p:spPr/>
        <p:txBody>
          <a:bodyPr/>
          <a:lstStyle/>
          <a:p>
            <a:r>
              <a:rPr lang="en-US" i="1" smtClean="0"/>
              <a:t>A Story of Units</a:t>
            </a:r>
            <a:r>
              <a:rPr lang="en-US" smtClean="0"/>
              <a:t> </a:t>
            </a:r>
          </a:p>
          <a:p>
            <a:r>
              <a:rPr lang="en-US" smtClean="0"/>
              <a:t>Curriculum Overview</a:t>
            </a:r>
            <a:endParaRPr lang="en-US" dirty="0"/>
          </a:p>
        </p:txBody>
      </p:sp>
    </p:spTree>
    <p:extLst>
      <p:ext uri="{BB962C8B-B14F-4D97-AF65-F5344CB8AC3E}">
        <p14:creationId xmlns:p14="http://schemas.microsoft.com/office/powerpoint/2010/main" val="7880085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participants time to work through the Exercise.  </a:t>
            </a:r>
          </a:p>
        </p:txBody>
      </p:sp>
      <p:sp>
        <p:nvSpPr>
          <p:cNvPr id="4" name="Slide Number Placeholder 3"/>
          <p:cNvSpPr>
            <a:spLocks noGrp="1"/>
          </p:cNvSpPr>
          <p:nvPr>
            <p:ph type="sldNum" sz="quarter" idx="10"/>
          </p:nvPr>
        </p:nvSpPr>
        <p:spPr/>
        <p:txBody>
          <a:bodyPr/>
          <a:lstStyle/>
          <a:p>
            <a:fld id="{3EF9A488-CB88-4D38-94D1-E470376C4AFA}" type="slidenum">
              <a:rPr lang="en-US" smtClean="0"/>
              <a:t>41</a:t>
            </a:fld>
            <a:endParaRPr lang="en-US"/>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132966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Students will begin organizing the information using a table.  They determine that the ratio of cups of grapes to cups of peaches is 5:2. Because the unit rate represents</a:t>
            </a:r>
            <a:r>
              <a:rPr lang="en-US" baseline="0" dirty="0" smtClean="0">
                <a:solidFill>
                  <a:srgbClr val="FF0000"/>
                </a:solidFill>
              </a:rPr>
              <a:t> the relationship of B:A and the </a:t>
            </a:r>
            <a:r>
              <a:rPr lang="en-US" dirty="0" smtClean="0">
                <a:solidFill>
                  <a:srgbClr val="FF0000"/>
                </a:solidFill>
              </a:rPr>
              <a:t>constant of proportionality is determined by the equation y=</a:t>
            </a:r>
            <a:r>
              <a:rPr lang="en-US" dirty="0" err="1" smtClean="0">
                <a:solidFill>
                  <a:srgbClr val="FF0000"/>
                </a:solidFill>
              </a:rPr>
              <a:t>kx</a:t>
            </a:r>
            <a:r>
              <a:rPr lang="en-US" dirty="0" smtClean="0">
                <a:solidFill>
                  <a:srgbClr val="FF0000"/>
                </a:solidFill>
              </a:rPr>
              <a:t>,</a:t>
            </a:r>
            <a:r>
              <a:rPr lang="en-US" baseline="0" dirty="0" smtClean="0">
                <a:solidFill>
                  <a:srgbClr val="FF0000"/>
                </a:solidFill>
              </a:rPr>
              <a:t> </a:t>
            </a:r>
            <a:r>
              <a:rPr lang="en-US" dirty="0" smtClean="0">
                <a:solidFill>
                  <a:srgbClr val="FF0000"/>
                </a:solidFill>
              </a:rPr>
              <a:t>students understand they can determine the value of k (or the unit rate or the constant of proportionality) to be the quotient of y/x.  So, in this example students will determine that the constant of proportionality is 2/5 and further determine that the equation that represents this relationship is y=2/5x.</a:t>
            </a:r>
          </a:p>
          <a:p>
            <a:r>
              <a:rPr lang="en-US" dirty="0" smtClean="0">
                <a:solidFill>
                  <a:srgbClr val="FF0000"/>
                </a:solidFill>
              </a:rPr>
              <a:t> Similarly in the next example, students notice the ratio relationship of cups of peaches to cups of grapes to be 2:5.  Using their knowledge of constant of proportionality, they can determine that the y value is 5 in this example and the x value is 2, and discover that the constant of proportionality, or the unit rate is 5/2.  Therefore, they can determine the equation that represents this relationship is y=5/2x.</a:t>
            </a: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3EF9A488-CB88-4D38-94D1-E470376C4AFA}" type="slidenum">
              <a:rPr lang="en-US" smtClean="0"/>
              <a:t>42</a:t>
            </a:fld>
            <a:endParaRPr lang="en-US"/>
          </a:p>
        </p:txBody>
      </p:sp>
      <p:sp>
        <p:nvSpPr>
          <p:cNvPr id="5" name="Date Placeholder 4"/>
          <p:cNvSpPr>
            <a:spLocks noGrp="1"/>
          </p:cNvSpPr>
          <p:nvPr>
            <p:ph type="dt" idx="11"/>
          </p:nvPr>
        </p:nvSpPr>
        <p:spPr/>
        <p:txBody>
          <a:bodyPr/>
          <a:lstStyle/>
          <a:p>
            <a:r>
              <a:rPr lang="en-US" i="1" smtClean="0"/>
              <a:t>A Story of Units                                               Major Work of the Grade Band 3-5</a:t>
            </a:r>
            <a:endParaRPr lang="en-US" dirty="0"/>
          </a:p>
        </p:txBody>
      </p:sp>
    </p:spTree>
    <p:extLst>
      <p:ext uri="{BB962C8B-B14F-4D97-AF65-F5344CB8AC3E}">
        <p14:creationId xmlns:p14="http://schemas.microsoft.com/office/powerpoint/2010/main" val="27557327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43</a:t>
            </a:fld>
            <a:endParaRPr lang="en-US"/>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132966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srgbClr val="FF0000"/>
                </a:solidFill>
              </a:rPr>
              <a:t>Students will begin organizing the information using a table.  They determine that the ratio of number of miles to number of hours is 5:2.  Because the unit rate represents</a:t>
            </a:r>
            <a:r>
              <a:rPr lang="en-US" baseline="0" dirty="0" smtClean="0">
                <a:solidFill>
                  <a:srgbClr val="FF0000"/>
                </a:solidFill>
              </a:rPr>
              <a:t> the relationship of B:A and the </a:t>
            </a:r>
            <a:r>
              <a:rPr lang="en-US" dirty="0" smtClean="0">
                <a:solidFill>
                  <a:srgbClr val="FF0000"/>
                </a:solidFill>
              </a:rPr>
              <a:t>constant of proportionality is determined by the equation y=</a:t>
            </a:r>
            <a:r>
              <a:rPr lang="en-US" dirty="0" err="1" smtClean="0">
                <a:solidFill>
                  <a:srgbClr val="FF0000"/>
                </a:solidFill>
              </a:rPr>
              <a:t>kx</a:t>
            </a:r>
            <a:r>
              <a:rPr lang="en-US" dirty="0" smtClean="0">
                <a:solidFill>
                  <a:srgbClr val="FF0000"/>
                </a:solidFill>
              </a:rPr>
              <a:t>, students understand they can determine the value of k (or the unit rate or the constant of proportionality) to be the quotient of y/x.  So, in this example students will determine that the constant of proportionality is 2/5 and further determine that the equation that represents this relationship is y=2/5x.</a:t>
            </a:r>
          </a:p>
          <a:p>
            <a:r>
              <a:rPr lang="en-US" dirty="0" smtClean="0">
                <a:solidFill>
                  <a:srgbClr val="FF0000"/>
                </a:solidFill>
              </a:rPr>
              <a:t> Similarly in the next example, students notice the ratio relationship of the number of</a:t>
            </a:r>
            <a:r>
              <a:rPr lang="en-US" baseline="0" dirty="0" smtClean="0">
                <a:solidFill>
                  <a:srgbClr val="FF0000"/>
                </a:solidFill>
              </a:rPr>
              <a:t> hours to the number of miles is </a:t>
            </a:r>
            <a:r>
              <a:rPr lang="en-US" dirty="0" smtClean="0">
                <a:solidFill>
                  <a:srgbClr val="FF0000"/>
                </a:solidFill>
              </a:rPr>
              <a:t>2:5.  Using their knowledge of constant of proportionality, they can determine that the y value is 5 in this example and the x value is 2, and discover that the constant of proportionality, or the unit rate is 5/2.  Therefore, they can determine the equation that represents this relationship is y=5/2x.</a:t>
            </a:r>
            <a:endParaRPr lang="en-US" dirty="0">
              <a:solidFill>
                <a:srgbClr val="FF0000"/>
              </a:solidFill>
            </a:endParaRPr>
          </a:p>
        </p:txBody>
      </p:sp>
      <p:sp>
        <p:nvSpPr>
          <p:cNvPr id="4" name="Slide Number Placeholder 3"/>
          <p:cNvSpPr>
            <a:spLocks noGrp="1"/>
          </p:cNvSpPr>
          <p:nvPr>
            <p:ph type="sldNum" sz="quarter" idx="10"/>
          </p:nvPr>
        </p:nvSpPr>
        <p:spPr/>
        <p:txBody>
          <a:bodyPr/>
          <a:lstStyle/>
          <a:p>
            <a:fld id="{3EF9A488-CB88-4D38-94D1-E470376C4AFA}" type="slidenum">
              <a:rPr lang="en-US" smtClean="0"/>
              <a:t>44</a:t>
            </a:fld>
            <a:endParaRPr lang="en-US"/>
          </a:p>
        </p:txBody>
      </p:sp>
      <p:sp>
        <p:nvSpPr>
          <p:cNvPr id="5" name="Date Placeholder 4"/>
          <p:cNvSpPr>
            <a:spLocks noGrp="1"/>
          </p:cNvSpPr>
          <p:nvPr>
            <p:ph type="dt" idx="11"/>
          </p:nvPr>
        </p:nvSpPr>
        <p:spPr/>
        <p:txBody>
          <a:bodyPr/>
          <a:lstStyle/>
          <a:p>
            <a:r>
              <a:rPr lang="en-US" i="1" smtClean="0"/>
              <a:t>A Story of Units                                               Major Work of the Grade Band 3-5</a:t>
            </a:r>
            <a:endParaRPr lang="en-US" dirty="0"/>
          </a:p>
        </p:txBody>
      </p:sp>
    </p:spTree>
    <p:extLst>
      <p:ext uri="{BB962C8B-B14F-4D97-AF65-F5344CB8AC3E}">
        <p14:creationId xmlns:p14="http://schemas.microsoft.com/office/powerpoint/2010/main" val="275573270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defTabSz="966529">
                  <a:defRPr/>
                </a:pPr>
                <a:r>
                  <a:rPr lang="en-US" dirty="0" smtClean="0"/>
                  <a:t>See page 14 of the 6-7 Ratio and Proportional Relationships Progression document for a definition of constant of proportionality.</a:t>
                </a:r>
              </a:p>
              <a:p>
                <a:pPr defTabSz="966529">
                  <a:defRPr/>
                </a:pPr>
                <a:endParaRPr lang="en-US" dirty="0"/>
              </a:p>
              <a:p>
                <a:pPr defTabSz="966529">
                  <a:defRPr/>
                </a:pPr>
                <a:endParaRPr lang="en-US" dirty="0" smtClean="0"/>
              </a:p>
              <a:p>
                <a:endParaRPr lang="en-US" dirty="0"/>
              </a:p>
            </p:txBody>
          </p:sp>
        </mc:Choice>
        <mc:Fallback xmlns="">
          <p:sp>
            <p:nvSpPr>
              <p:cNvPr id="3" name="Notes Placeholder 2"/>
              <p:cNvSpPr>
                <a:spLocks noGrp="1"/>
              </p:cNvSpPr>
              <p:nvPr>
                <p:ph type="body" idx="1"/>
              </p:nvPr>
            </p:nvSpPr>
            <p:spPr/>
            <p:txBody>
              <a:bodyPr/>
              <a:lstStyle/>
              <a:p>
                <a:pPr defTabSz="931774">
                  <a:defRPr/>
                </a:pPr>
                <a:r>
                  <a:rPr lang="en-US" dirty="0" smtClean="0"/>
                  <a:t>See page 14 of the 6-7 Ratio and Proportional Relationships Progression document for a definition of constant of proportionality.</a:t>
                </a:r>
              </a:p>
              <a:p>
                <a:pPr defTabSz="931774">
                  <a:defRPr/>
                </a:pPr>
                <a:endParaRPr lang="en-US" dirty="0"/>
              </a:p>
              <a:p>
                <a:pPr defTabSz="931774">
                  <a:defRPr/>
                </a:pPr>
                <a:r>
                  <a:rPr lang="en-US" dirty="0" smtClean="0">
                    <a:solidFill>
                      <a:srgbClr val="E27548"/>
                    </a:solidFill>
                  </a:rPr>
                  <a:t>[Beau] :  The equation </a:t>
                </a:r>
                <a:r>
                  <a:rPr lang="en-US" b="0" i="0" smtClean="0">
                    <a:solidFill>
                      <a:srgbClr val="E27548"/>
                    </a:solidFill>
                    <a:latin typeface="Cambria Math"/>
                  </a:rPr>
                  <a:t>y=2/3 x </a:t>
                </a:r>
                <a:r>
                  <a:rPr lang="en-US" dirty="0">
                    <a:solidFill>
                      <a:srgbClr val="E27548"/>
                    </a:solidFill>
                  </a:rPr>
                  <a:t>i</a:t>
                </a:r>
                <a:r>
                  <a:rPr lang="en-US" dirty="0" smtClean="0">
                    <a:solidFill>
                      <a:srgbClr val="E27548"/>
                    </a:solidFill>
                  </a:rPr>
                  <a:t>s equivalent to </a:t>
                </a:r>
                <a:r>
                  <a:rPr lang="en-US" b="0" i="0" smtClean="0">
                    <a:solidFill>
                      <a:srgbClr val="E27548"/>
                    </a:solidFill>
                    <a:latin typeface="Cambria Math"/>
                  </a:rPr>
                  <a:t>y/x=2/3</a:t>
                </a:r>
                <a:r>
                  <a:rPr lang="en-US" dirty="0" smtClean="0">
                    <a:solidFill>
                      <a:srgbClr val="E27548"/>
                    </a:solidFill>
                  </a:rPr>
                  <a:t>, and is also equivalent to </a:t>
                </a:r>
                <a:r>
                  <a:rPr lang="en-US" b="0" i="0" smtClean="0">
                    <a:solidFill>
                      <a:srgbClr val="E27548"/>
                    </a:solidFill>
                    <a:latin typeface="Cambria Math"/>
                  </a:rPr>
                  <a:t>𝑥/𝑦=3/2</a:t>
                </a:r>
                <a:r>
                  <a:rPr lang="en-US" dirty="0" smtClean="0">
                    <a:solidFill>
                      <a:srgbClr val="E27548"/>
                    </a:solidFill>
                  </a:rPr>
                  <a:t>.  Because we are defining </a:t>
                </a:r>
                <a:r>
                  <a:rPr lang="en-US" b="0" i="0" smtClean="0">
                    <a:solidFill>
                      <a:srgbClr val="E27548"/>
                    </a:solidFill>
                    <a:latin typeface="Cambria Math"/>
                  </a:rPr>
                  <a:t>𝑦</a:t>
                </a:r>
                <a:r>
                  <a:rPr lang="en-US" dirty="0" smtClean="0">
                    <a:solidFill>
                      <a:srgbClr val="E27548"/>
                    </a:solidFill>
                  </a:rPr>
                  <a:t> as the independent variable (or y-axis), each y-value depends on a given x-value and the constant of proportionality.  This means we desire the equation </a:t>
                </a:r>
                <a:r>
                  <a:rPr lang="en-US" b="0" i="0" smtClean="0">
                    <a:solidFill>
                      <a:srgbClr val="E27548"/>
                    </a:solidFill>
                    <a:latin typeface="Cambria Math"/>
                  </a:rPr>
                  <a:t>𝑦=𝑘𝑥</a:t>
                </a:r>
                <a:r>
                  <a:rPr lang="en-US" dirty="0" smtClean="0">
                    <a:solidFill>
                      <a:srgbClr val="E27548"/>
                    </a:solidFill>
                  </a:rPr>
                  <a:t> where </a:t>
                </a:r>
                <a:r>
                  <a:rPr lang="en-US" b="0" i="0" smtClean="0">
                    <a:solidFill>
                      <a:srgbClr val="E27548"/>
                    </a:solidFill>
                    <a:latin typeface="Cambria Math"/>
                  </a:rPr>
                  <a:t>𝑘</a:t>
                </a:r>
                <a:r>
                  <a:rPr lang="en-US" dirty="0" smtClean="0">
                    <a:solidFill>
                      <a:srgbClr val="E27548"/>
                    </a:solidFill>
                  </a:rPr>
                  <a:t> is the constant of proportionality.  </a:t>
                </a:r>
              </a:p>
              <a:p>
                <a:pPr defTabSz="931774">
                  <a:defRPr/>
                </a:pPr>
                <a:r>
                  <a:rPr lang="en-US" dirty="0" smtClean="0">
                    <a:solidFill>
                      <a:srgbClr val="E27548"/>
                    </a:solidFill>
                  </a:rPr>
                  <a:t>I would be careful of the language on the second bullet on the slide as I am afraid that will be confusing to people.  I think it would be more helpful to compare the equivalent equations from above.</a:t>
                </a:r>
              </a:p>
              <a:p>
                <a:pPr defTabSz="931774">
                  <a:defRPr/>
                </a:pPr>
                <a:endParaRPr lang="en-US" dirty="0">
                  <a:solidFill>
                    <a:srgbClr val="E27548"/>
                  </a:solidFill>
                </a:endParaRPr>
              </a:p>
              <a:p>
                <a:pPr defTabSz="931774">
                  <a:defRPr/>
                </a:pPr>
                <a:r>
                  <a:rPr lang="en-US" b="0" i="0" smtClean="0">
                    <a:solidFill>
                      <a:srgbClr val="E27548"/>
                    </a:solidFill>
                    <a:latin typeface="Cambria Math"/>
                  </a:rPr>
                  <a:t>𝑦=2/3 𝑥   </a:t>
                </a:r>
                <a:r>
                  <a:rPr lang="en-US" b="0" i="0" smtClean="0">
                    <a:solidFill>
                      <a:srgbClr val="E27548"/>
                    </a:solidFill>
                    <a:latin typeface="Cambria Math"/>
                    <a:ea typeface="Cambria Math"/>
                  </a:rPr>
                  <a:t>→    𝑦/𝑥=2/3    →    𝑥/𝑦=3/2    →   𝑥=3/2 𝑦</a:t>
                </a:r>
                <a:r>
                  <a:rPr lang="en-US" dirty="0" smtClean="0">
                    <a:solidFill>
                      <a:srgbClr val="E27548"/>
                    </a:solidFill>
                  </a:rPr>
                  <a:t> </a:t>
                </a:r>
                <a:endParaRPr lang="en-US" dirty="0" smtClean="0">
                  <a:solidFill>
                    <a:srgbClr val="E27548"/>
                  </a:solidFill>
                </a:endParaRPr>
              </a:p>
              <a:p>
                <a:pPr defTabSz="931774">
                  <a:defRPr/>
                </a:pPr>
                <a:endParaRPr lang="en-US" dirty="0" smtClean="0"/>
              </a:p>
              <a:p>
                <a:endParaRPr lang="en-US" dirty="0"/>
              </a:p>
            </p:txBody>
          </p:sp>
        </mc:Fallback>
      </mc:AlternateContent>
      <p:sp>
        <p:nvSpPr>
          <p:cNvPr id="4" name="Slide Number Placeholder 3"/>
          <p:cNvSpPr>
            <a:spLocks noGrp="1"/>
          </p:cNvSpPr>
          <p:nvPr>
            <p:ph type="sldNum" sz="quarter" idx="10"/>
          </p:nvPr>
        </p:nvSpPr>
        <p:spPr/>
        <p:txBody>
          <a:bodyPr/>
          <a:lstStyle/>
          <a:p>
            <a:fld id="{3EF9A488-CB88-4D38-94D1-E470376C4AFA}" type="slidenum">
              <a:rPr lang="en-US" smtClean="0"/>
              <a:t>45</a:t>
            </a:fld>
            <a:endParaRPr lang="en-US"/>
          </a:p>
        </p:txBody>
      </p:sp>
      <p:sp>
        <p:nvSpPr>
          <p:cNvPr id="5" name="Date Placeholder 4"/>
          <p:cNvSpPr>
            <a:spLocks noGrp="1"/>
          </p:cNvSpPr>
          <p:nvPr>
            <p:ph type="dt" idx="11"/>
          </p:nvPr>
        </p:nvSpPr>
        <p:spPr/>
        <p:txBody>
          <a:bodyPr/>
          <a:lstStyle/>
          <a:p>
            <a:r>
              <a:rPr lang="en-US" i="1" smtClean="0"/>
              <a:t>A Story of Units</a:t>
            </a:r>
            <a:r>
              <a:rPr lang="en-US" smtClean="0"/>
              <a:t> </a:t>
            </a:r>
          </a:p>
          <a:p>
            <a:r>
              <a:rPr lang="en-US" smtClean="0"/>
              <a:t>Curriculum Overview</a:t>
            </a:r>
            <a:endParaRPr lang="en-US" dirty="0"/>
          </a:p>
        </p:txBody>
      </p:sp>
    </p:spTree>
    <p:extLst>
      <p:ext uri="{BB962C8B-B14F-4D97-AF65-F5344CB8AC3E}">
        <p14:creationId xmlns:p14="http://schemas.microsoft.com/office/powerpoint/2010/main" val="2491231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smtClean="0"/>
                  <a:t>Note to the participants that students’ first encounter with slope is looking</a:t>
                </a:r>
                <a:r>
                  <a:rPr lang="en-US" baseline="0" dirty="0" smtClean="0"/>
                  <a:t> at the unit rate of a proportional relationship.  In this example it is clear that the constant of proportionality is 2/5, which is also the unit rate of y to x, and is also the slope.  </a:t>
                </a:r>
                <a:endParaRPr lang="en-US" dirty="0"/>
              </a:p>
            </p:txBody>
          </p:sp>
        </mc:Choice>
        <mc:Fallback xmlns="">
          <p:sp>
            <p:nvSpPr>
              <p:cNvPr id="3" name="Notes Placeholder 2"/>
              <p:cNvSpPr>
                <a:spLocks noGrp="1"/>
              </p:cNvSpPr>
              <p:nvPr>
                <p:ph type="body" idx="1"/>
              </p:nvPr>
            </p:nvSpPr>
            <p:spPr/>
            <p:txBody>
              <a:bodyPr/>
              <a:lstStyle/>
              <a:p>
                <a:pPr defTabSz="931774">
                  <a:defRPr/>
                </a:pPr>
                <a:r>
                  <a:rPr lang="en-US" dirty="0" smtClean="0"/>
                  <a:t>See page 14 of the 6-7 Ratio and Proportional Relationships Progression document for a definition of constant of proportionality.</a:t>
                </a:r>
              </a:p>
              <a:p>
                <a:pPr defTabSz="931774">
                  <a:defRPr/>
                </a:pPr>
                <a:endParaRPr lang="en-US" dirty="0"/>
              </a:p>
              <a:p>
                <a:pPr defTabSz="931774">
                  <a:defRPr/>
                </a:pPr>
                <a:r>
                  <a:rPr lang="en-US" dirty="0" smtClean="0">
                    <a:solidFill>
                      <a:srgbClr val="E27548"/>
                    </a:solidFill>
                  </a:rPr>
                  <a:t>[Beau] :  The equation </a:t>
                </a:r>
                <a:r>
                  <a:rPr lang="en-US" b="0" i="0" smtClean="0">
                    <a:solidFill>
                      <a:srgbClr val="E27548"/>
                    </a:solidFill>
                    <a:latin typeface="Cambria Math"/>
                  </a:rPr>
                  <a:t>y=2/3 x </a:t>
                </a:r>
                <a:r>
                  <a:rPr lang="en-US" dirty="0">
                    <a:solidFill>
                      <a:srgbClr val="E27548"/>
                    </a:solidFill>
                  </a:rPr>
                  <a:t>i</a:t>
                </a:r>
                <a:r>
                  <a:rPr lang="en-US" dirty="0" smtClean="0">
                    <a:solidFill>
                      <a:srgbClr val="E27548"/>
                    </a:solidFill>
                  </a:rPr>
                  <a:t>s equivalent to </a:t>
                </a:r>
                <a:r>
                  <a:rPr lang="en-US" b="0" i="0" smtClean="0">
                    <a:solidFill>
                      <a:srgbClr val="E27548"/>
                    </a:solidFill>
                    <a:latin typeface="Cambria Math"/>
                  </a:rPr>
                  <a:t>y/x=2/3</a:t>
                </a:r>
                <a:r>
                  <a:rPr lang="en-US" dirty="0" smtClean="0">
                    <a:solidFill>
                      <a:srgbClr val="E27548"/>
                    </a:solidFill>
                  </a:rPr>
                  <a:t>, and is also equivalent to </a:t>
                </a:r>
                <a:r>
                  <a:rPr lang="en-US" b="0" i="0" smtClean="0">
                    <a:solidFill>
                      <a:srgbClr val="E27548"/>
                    </a:solidFill>
                    <a:latin typeface="Cambria Math"/>
                  </a:rPr>
                  <a:t>𝑥/𝑦=3/2</a:t>
                </a:r>
                <a:r>
                  <a:rPr lang="en-US" dirty="0" smtClean="0">
                    <a:solidFill>
                      <a:srgbClr val="E27548"/>
                    </a:solidFill>
                  </a:rPr>
                  <a:t>.  Because we are defining </a:t>
                </a:r>
                <a:r>
                  <a:rPr lang="en-US" b="0" i="0" smtClean="0">
                    <a:solidFill>
                      <a:srgbClr val="E27548"/>
                    </a:solidFill>
                    <a:latin typeface="Cambria Math"/>
                  </a:rPr>
                  <a:t>𝑦</a:t>
                </a:r>
                <a:r>
                  <a:rPr lang="en-US" dirty="0" smtClean="0">
                    <a:solidFill>
                      <a:srgbClr val="E27548"/>
                    </a:solidFill>
                  </a:rPr>
                  <a:t> as the independent variable (or y-axis), each y-value depends on a given x-value and the constant of proportionality.  This means we desire the equation </a:t>
                </a:r>
                <a:r>
                  <a:rPr lang="en-US" b="0" i="0" smtClean="0">
                    <a:solidFill>
                      <a:srgbClr val="E27548"/>
                    </a:solidFill>
                    <a:latin typeface="Cambria Math"/>
                  </a:rPr>
                  <a:t>𝑦=𝑘𝑥</a:t>
                </a:r>
                <a:r>
                  <a:rPr lang="en-US" dirty="0" smtClean="0">
                    <a:solidFill>
                      <a:srgbClr val="E27548"/>
                    </a:solidFill>
                  </a:rPr>
                  <a:t> where </a:t>
                </a:r>
                <a:r>
                  <a:rPr lang="en-US" b="0" i="0" smtClean="0">
                    <a:solidFill>
                      <a:srgbClr val="E27548"/>
                    </a:solidFill>
                    <a:latin typeface="Cambria Math"/>
                  </a:rPr>
                  <a:t>𝑘</a:t>
                </a:r>
                <a:r>
                  <a:rPr lang="en-US" dirty="0" smtClean="0">
                    <a:solidFill>
                      <a:srgbClr val="E27548"/>
                    </a:solidFill>
                  </a:rPr>
                  <a:t> is the constant of proportionality.  </a:t>
                </a:r>
              </a:p>
              <a:p>
                <a:pPr defTabSz="931774">
                  <a:defRPr/>
                </a:pPr>
                <a:r>
                  <a:rPr lang="en-US" dirty="0" smtClean="0">
                    <a:solidFill>
                      <a:srgbClr val="E27548"/>
                    </a:solidFill>
                  </a:rPr>
                  <a:t>I would be careful of the language on the second bullet on the slide as I am afraid that will be confusing to people.  I think it would be more helpful to compare the equivalent equations from above.</a:t>
                </a:r>
              </a:p>
              <a:p>
                <a:pPr defTabSz="931774">
                  <a:defRPr/>
                </a:pPr>
                <a:endParaRPr lang="en-US" dirty="0">
                  <a:solidFill>
                    <a:srgbClr val="E27548"/>
                  </a:solidFill>
                </a:endParaRPr>
              </a:p>
              <a:p>
                <a:pPr defTabSz="931774">
                  <a:defRPr/>
                </a:pPr>
                <a:r>
                  <a:rPr lang="en-US" b="0" i="0" smtClean="0">
                    <a:solidFill>
                      <a:srgbClr val="E27548"/>
                    </a:solidFill>
                    <a:latin typeface="Cambria Math"/>
                  </a:rPr>
                  <a:t>𝑦=2/3 𝑥   </a:t>
                </a:r>
                <a:r>
                  <a:rPr lang="en-US" b="0" i="0" smtClean="0">
                    <a:solidFill>
                      <a:srgbClr val="E27548"/>
                    </a:solidFill>
                    <a:latin typeface="Cambria Math"/>
                    <a:ea typeface="Cambria Math"/>
                  </a:rPr>
                  <a:t>→    𝑦/𝑥=2/3    →    𝑥/𝑦=3/2    →   𝑥=3/2 𝑦</a:t>
                </a:r>
                <a:r>
                  <a:rPr lang="en-US" dirty="0" smtClean="0">
                    <a:solidFill>
                      <a:srgbClr val="E27548"/>
                    </a:solidFill>
                  </a:rPr>
                  <a:t> </a:t>
                </a:r>
                <a:endParaRPr lang="en-US" dirty="0" smtClean="0">
                  <a:solidFill>
                    <a:srgbClr val="E27548"/>
                  </a:solidFill>
                </a:endParaRPr>
              </a:p>
              <a:p>
                <a:pPr defTabSz="931774">
                  <a:defRPr/>
                </a:pPr>
                <a:endParaRPr lang="en-US" dirty="0" smtClean="0"/>
              </a:p>
              <a:p>
                <a:endParaRPr lang="en-US" dirty="0"/>
              </a:p>
            </p:txBody>
          </p:sp>
        </mc:Fallback>
      </mc:AlternateContent>
      <p:sp>
        <p:nvSpPr>
          <p:cNvPr id="4" name="Slide Number Placeholder 3"/>
          <p:cNvSpPr>
            <a:spLocks noGrp="1"/>
          </p:cNvSpPr>
          <p:nvPr>
            <p:ph type="sldNum" sz="quarter" idx="10"/>
          </p:nvPr>
        </p:nvSpPr>
        <p:spPr/>
        <p:txBody>
          <a:bodyPr/>
          <a:lstStyle/>
          <a:p>
            <a:fld id="{3EF9A488-CB88-4D38-94D1-E470376C4AFA}" type="slidenum">
              <a:rPr lang="en-US" smtClean="0"/>
              <a:t>46</a:t>
            </a:fld>
            <a:endParaRPr lang="en-US"/>
          </a:p>
        </p:txBody>
      </p:sp>
      <p:sp>
        <p:nvSpPr>
          <p:cNvPr id="5" name="Date Placeholder 4"/>
          <p:cNvSpPr>
            <a:spLocks noGrp="1"/>
          </p:cNvSpPr>
          <p:nvPr>
            <p:ph type="dt" idx="11"/>
          </p:nvPr>
        </p:nvSpPr>
        <p:spPr/>
        <p:txBody>
          <a:bodyPr/>
          <a:lstStyle/>
          <a:p>
            <a:r>
              <a:rPr lang="en-US" i="1" smtClean="0"/>
              <a:t>A Story of Units</a:t>
            </a:r>
            <a:r>
              <a:rPr lang="en-US" smtClean="0"/>
              <a:t> </a:t>
            </a:r>
          </a:p>
          <a:p>
            <a:r>
              <a:rPr lang="en-US" smtClean="0"/>
              <a:t>Curriculum Overview</a:t>
            </a:r>
            <a:endParaRPr lang="en-US" dirty="0"/>
          </a:p>
        </p:txBody>
      </p:sp>
    </p:spTree>
    <p:extLst>
      <p:ext uri="{BB962C8B-B14F-4D97-AF65-F5344CB8AC3E}">
        <p14:creationId xmlns:p14="http://schemas.microsoft.com/office/powerpoint/2010/main" val="2491231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minutes) Take a</a:t>
            </a:r>
            <a:r>
              <a:rPr lang="en-US" baseline="0" dirty="0" smtClean="0"/>
              <a:t> couple of moments now to r</a:t>
            </a:r>
            <a:r>
              <a:rPr lang="en-US" dirty="0" smtClean="0"/>
              <a:t>eview pages</a:t>
            </a:r>
            <a:r>
              <a:rPr lang="en-US" baseline="0" dirty="0" smtClean="0"/>
              <a:t> 8 and 9 looking for the visual representations used in Grade 7 to depict a proportional relationship.  For each way, make note of how the constant of proportionality is represented.  Make sure the following is noted: </a:t>
            </a:r>
          </a:p>
          <a:p>
            <a:pPr marL="176186" indent="-176186">
              <a:buFont typeface="Arial" pitchFamily="34" charset="0"/>
              <a:buChar char="•"/>
            </a:pPr>
            <a:r>
              <a:rPr lang="en-US" baseline="0" dirty="0" smtClean="0"/>
              <a:t>In grade 7, students identify value of a ratio, or unit rate of y to x, as the constant of proportionality and focus on its representation in equations and graphs.  </a:t>
            </a:r>
          </a:p>
          <a:p>
            <a:pPr marL="176186" indent="-176186">
              <a:buFont typeface="Arial" pitchFamily="34" charset="0"/>
              <a:buChar char="•"/>
            </a:pPr>
            <a:r>
              <a:rPr lang="en-US" baseline="0" dirty="0" smtClean="0"/>
              <a:t>Students will write equations in the form y = cx, where c is the constant of proportionality, or unit rate. This unit rate can be seen on the graph as the amount of increase in y as x increases by 1, and also located at the point (1, r). For each increase of 1 on the x-axis, you increase by 3 on the y=axis. </a:t>
            </a:r>
          </a:p>
          <a:p>
            <a:pPr marL="176186" indent="-176186" defTabSz="939660">
              <a:buFont typeface="Arial" pitchFamily="34" charset="0"/>
              <a:buChar char="•"/>
              <a:defRPr/>
            </a:pPr>
            <a:r>
              <a:rPr lang="en-US" baseline="0" dirty="0" smtClean="0"/>
              <a:t>When looking at the graph, the proportional relationship is indicated by a straight line going through the origin. This understanding forms the foundation for linear equations in grade 8. </a:t>
            </a:r>
          </a:p>
          <a:p>
            <a:pPr marL="176186" indent="-176186" defTabSz="939660">
              <a:buFont typeface="Arial" pitchFamily="34" charset="0"/>
              <a:buChar char="•"/>
              <a:defRPr/>
            </a:pPr>
            <a:endParaRPr lang="en-US" dirty="0"/>
          </a:p>
          <a:p>
            <a:pPr defTabSz="939660">
              <a:defRPr/>
            </a:pPr>
            <a:r>
              <a:rPr lang="en-US" dirty="0" smtClean="0">
                <a:solidFill>
                  <a:srgbClr val="548235"/>
                </a:solidFill>
                <a:latin typeface="Calibri" charset="0"/>
                <a:ea typeface="ＭＳ Ｐゴシック" charset="-128"/>
                <a:cs typeface="ＭＳ Ｐゴシック" charset="-128"/>
              </a:rPr>
              <a:t>In </a:t>
            </a:r>
            <a:r>
              <a:rPr lang="en-US" dirty="0">
                <a:solidFill>
                  <a:srgbClr val="548235"/>
                </a:solidFill>
                <a:latin typeface="Calibri" charset="0"/>
                <a:ea typeface="ＭＳ Ｐゴシック" charset="-128"/>
                <a:cs typeface="ＭＳ Ｐゴシック" charset="-128"/>
              </a:rPr>
              <a:t>grade 8 students understand that the unit </a:t>
            </a:r>
            <a:r>
              <a:rPr lang="en-US" dirty="0" smtClean="0">
                <a:solidFill>
                  <a:srgbClr val="548235"/>
                </a:solidFill>
                <a:latin typeface="Calibri" charset="0"/>
                <a:ea typeface="ＭＳ Ｐゴシック" charset="-128"/>
                <a:cs typeface="ＭＳ Ｐゴシック" charset="-128"/>
              </a:rPr>
              <a:t>rate B:A </a:t>
            </a:r>
            <a:r>
              <a:rPr lang="en-US" dirty="0">
                <a:solidFill>
                  <a:srgbClr val="548235"/>
                </a:solidFill>
                <a:latin typeface="Calibri" charset="0"/>
                <a:ea typeface="ＭＳ Ｐゴシック" charset="-128"/>
                <a:cs typeface="ＭＳ Ｐゴシック" charset="-128"/>
              </a:rPr>
              <a:t>of a proportional relationship is the same as the slope of the graph of the relationship.  </a:t>
            </a:r>
            <a:r>
              <a:rPr lang="en-US" dirty="0" smtClean="0">
                <a:solidFill>
                  <a:srgbClr val="548235"/>
                </a:solidFill>
                <a:latin typeface="Calibri" charset="0"/>
                <a:ea typeface="ＭＳ Ｐゴシック" charset="-128"/>
                <a:cs typeface="ＭＳ Ｐゴシック" charset="-128"/>
              </a:rPr>
              <a:t>Because the unit rate is a number that</a:t>
            </a:r>
            <a:r>
              <a:rPr lang="en-US" baseline="0" dirty="0" smtClean="0">
                <a:solidFill>
                  <a:srgbClr val="548235"/>
                </a:solidFill>
                <a:latin typeface="Calibri" charset="0"/>
                <a:ea typeface="ＭＳ Ｐゴシック" charset="-128"/>
                <a:cs typeface="ＭＳ Ｐゴシック" charset="-128"/>
              </a:rPr>
              <a:t> does not include a label, this can be clarified by the labels on the x and y axes.  We see that the unit rate of B:A, or the constant of proportionality, or the slope is 3.  The rate unit is the amount of dollars per download.  </a:t>
            </a:r>
            <a:endParaRPr lang="en-US" dirty="0" smtClean="0">
              <a:solidFill>
                <a:srgbClr val="548235"/>
              </a:solidFill>
              <a:latin typeface="Calibri" charset="0"/>
              <a:ea typeface="ＭＳ Ｐゴシック" charset="-128"/>
              <a:cs typeface="ＭＳ Ｐゴシック" charset="-128"/>
            </a:endParaRPr>
          </a:p>
          <a:p>
            <a:pPr defTabSz="939660">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47</a:t>
            </a:fld>
            <a:endParaRPr lang="en-US"/>
          </a:p>
        </p:txBody>
      </p:sp>
    </p:spTree>
    <p:extLst>
      <p:ext uri="{BB962C8B-B14F-4D97-AF65-F5344CB8AC3E}">
        <p14:creationId xmlns:p14="http://schemas.microsoft.com/office/powerpoint/2010/main" val="41115155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defTabSz="966529">
                  <a:defRPr/>
                </a:pPr>
                <a:r>
                  <a:rPr lang="en-US" b="1" dirty="0" smtClean="0"/>
                  <a:t>Read and interpret</a:t>
                </a:r>
              </a:p>
              <a:p>
                <a:pPr defTabSz="966529">
                  <a:defRPr/>
                </a:pPr>
                <a:r>
                  <a:rPr lang="en-US" b="1" dirty="0" smtClean="0"/>
                  <a:t>Grade 8 M4 Lesson</a:t>
                </a:r>
                <a:r>
                  <a:rPr lang="en-US" b="1" baseline="0" dirty="0" smtClean="0"/>
                  <a:t> 10, let’s look at example 1 together.  Challenge this.  Now look at example 2 and read through the dialogue points</a:t>
                </a:r>
                <a:endParaRPr lang="en-US" b="1" dirty="0" smtClean="0"/>
              </a:p>
              <a:p>
                <a:pPr defTabSz="966529">
                  <a:defRPr/>
                </a:pPr>
                <a:endParaRPr lang="en-US" dirty="0" smtClean="0"/>
              </a:p>
              <a:p>
                <a:pPr defTabSz="966529">
                  <a:defRPr/>
                </a:pPr>
                <a:r>
                  <a:rPr lang="en-US" dirty="0" smtClean="0"/>
                  <a:t>A constant rate occurs when a situation can be directly modeled by a proportional relationship—that is, when a motion or rate is directly modeled by an equation of the form .</a:t>
                </a:r>
              </a:p>
              <a:p>
                <a:pPr defTabSz="966529">
                  <a:defRPr/>
                </a:pPr>
                <a:endParaRPr lang="en-US" dirty="0" smtClean="0"/>
              </a:p>
            </p:txBody>
          </p:sp>
        </mc:Choice>
        <mc:Fallback xmlns="">
          <p:sp>
            <p:nvSpPr>
              <p:cNvPr id="3" name="Notes Placeholder 2"/>
              <p:cNvSpPr>
                <a:spLocks noGrp="1"/>
              </p:cNvSpPr>
              <p:nvPr>
                <p:ph type="body" idx="1"/>
              </p:nvPr>
            </p:nvSpPr>
            <p:spPr/>
            <p:txBody>
              <a:bodyPr/>
              <a:lstStyle/>
              <a:p>
                <a:pPr defTabSz="931774">
                  <a:defRPr/>
                </a:pPr>
                <a:r>
                  <a:rPr lang="en-US" b="1" dirty="0" smtClean="0"/>
                  <a:t>Read and interpret</a:t>
                </a:r>
              </a:p>
              <a:p>
                <a:pPr defTabSz="931774">
                  <a:defRPr/>
                </a:pPr>
                <a:r>
                  <a:rPr lang="en-US" b="1" dirty="0" smtClean="0"/>
                  <a:t>Grade 8 M4 Lesson</a:t>
                </a:r>
                <a:r>
                  <a:rPr lang="en-US" b="1" baseline="0" dirty="0" smtClean="0"/>
                  <a:t> 10, let’s look at example 1 together.  Challenge this.  Now look at example 2 and read through the dialogue points</a:t>
                </a:r>
                <a:endParaRPr lang="en-US" b="1" dirty="0" smtClean="0"/>
              </a:p>
              <a:p>
                <a:pPr defTabSz="931774">
                  <a:defRPr/>
                </a:pPr>
                <a:endParaRPr lang="en-US" dirty="0" smtClean="0"/>
              </a:p>
              <a:p>
                <a:pPr defTabSz="931774">
                  <a:defRPr/>
                </a:pPr>
                <a:r>
                  <a:rPr lang="en-US" dirty="0" smtClean="0"/>
                  <a:t>A constant rate occurs when a situation can be directly modeled by a proportional relationship—that is, when a motion or rate is directly modeled by an equation of the form </a:t>
                </a:r>
                <a:r>
                  <a:rPr lang="en-US" i="0">
                    <a:latin typeface="Cambria Math"/>
                  </a:rPr>
                  <a:t>𝑦=𝑘𝑥</a:t>
                </a:r>
                <a:r>
                  <a:rPr lang="en-US" dirty="0" smtClean="0"/>
                  <a:t>.</a:t>
                </a:r>
              </a:p>
              <a:p>
                <a:pPr defTabSz="931774">
                  <a:defRPr/>
                </a:pPr>
                <a:endParaRPr lang="en-US" dirty="0" smtClean="0"/>
              </a:p>
              <a:p>
                <a:r>
                  <a:rPr lang="en-US" dirty="0" smtClean="0">
                    <a:solidFill>
                      <a:srgbClr val="FF0000"/>
                    </a:solidFill>
                  </a:rPr>
                  <a:t>Erika – In grade 6 students speak to constant speed but do not find average speed.  They do, however utilize the formula for average speed.  </a:t>
                </a:r>
                <a:endParaRPr lang="en-US" dirty="0">
                  <a:solidFill>
                    <a:srgbClr val="FF0000"/>
                  </a:solidFill>
                </a:endParaRPr>
              </a:p>
            </p:txBody>
          </p:sp>
        </mc:Fallback>
      </mc:AlternateContent>
      <p:sp>
        <p:nvSpPr>
          <p:cNvPr id="4" name="Slide Number Placeholder 3"/>
          <p:cNvSpPr>
            <a:spLocks noGrp="1"/>
          </p:cNvSpPr>
          <p:nvPr>
            <p:ph type="sldNum" sz="quarter" idx="10"/>
          </p:nvPr>
        </p:nvSpPr>
        <p:spPr/>
        <p:txBody>
          <a:bodyPr/>
          <a:lstStyle/>
          <a:p>
            <a:fld id="{3EF9A488-CB88-4D38-94D1-E470376C4AFA}" type="slidenum">
              <a:rPr lang="en-US" smtClean="0"/>
              <a:t>48</a:t>
            </a:fld>
            <a:endParaRPr lang="en-US"/>
          </a:p>
        </p:txBody>
      </p:sp>
      <p:sp>
        <p:nvSpPr>
          <p:cNvPr id="5" name="Date Placeholder 4"/>
          <p:cNvSpPr>
            <a:spLocks noGrp="1"/>
          </p:cNvSpPr>
          <p:nvPr>
            <p:ph type="dt" idx="11"/>
          </p:nvPr>
        </p:nvSpPr>
        <p:spPr/>
        <p:txBody>
          <a:bodyPr/>
          <a:lstStyle/>
          <a:p>
            <a:r>
              <a:rPr lang="en-US" i="1" smtClean="0"/>
              <a:t>A Story of Units                                               Major Work of the Grade Band 3-5</a:t>
            </a:r>
            <a:endParaRPr lang="en-US" dirty="0"/>
          </a:p>
        </p:txBody>
      </p:sp>
    </p:spTree>
    <p:extLst>
      <p:ext uri="{BB962C8B-B14F-4D97-AF65-F5344CB8AC3E}">
        <p14:creationId xmlns:p14="http://schemas.microsoft.com/office/powerpoint/2010/main" val="2349172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7680" y="3840480"/>
            <a:ext cx="6583680" cy="5520690"/>
          </a:xfrm>
        </p:spPr>
        <p:txBody>
          <a:bodyPr/>
          <a:lstStyle/>
          <a:p>
            <a:r>
              <a:rPr lang="en-US" dirty="0" smtClean="0"/>
              <a:t>Have participants</a:t>
            </a:r>
            <a:r>
              <a:rPr lang="en-US" baseline="0" dirty="0" smtClean="0"/>
              <a:t> w</a:t>
            </a:r>
            <a:r>
              <a:rPr lang="en-US" dirty="0" smtClean="0"/>
              <a:t>ork Exercises 1-3.  Then talk through the bullets.</a:t>
            </a:r>
          </a:p>
          <a:p>
            <a:r>
              <a:rPr lang="en-US" dirty="0" smtClean="0"/>
              <a:t>We are testing for proportional relationships in the three exercises</a:t>
            </a:r>
            <a:r>
              <a:rPr lang="en-US" baseline="0" dirty="0" smtClean="0"/>
              <a:t> from G7.  From there, we are really looking at the average rate of each row of data.  When each row of data yields the same average rate, then we know we are looking at a proportional relationship because each average rate is equal to the same constant.  Further, if the data in each row does not yield the same constant, as in Exercise 1, then the relationship is not proportional, nor is it a constant rate.  </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pPr/>
              <a:t>49</a:t>
            </a:fld>
            <a:endParaRPr lang="en-US"/>
          </a:p>
        </p:txBody>
      </p:sp>
      <p:sp>
        <p:nvSpPr>
          <p:cNvPr id="5" name="Date Placeholder 4"/>
          <p:cNvSpPr>
            <a:spLocks noGrp="1"/>
          </p:cNvSpPr>
          <p:nvPr>
            <p:ph type="dt" idx="11"/>
          </p:nvPr>
        </p:nvSpPr>
        <p:spPr/>
        <p:txBody>
          <a:bodyPr/>
          <a:lstStyle/>
          <a:p>
            <a:r>
              <a:rPr lang="en-US" smtClean="0"/>
              <a:t>A Story of Units                                               Major Work of the Grade Band 3-5</a:t>
            </a:r>
            <a:endParaRPr lang="en-US" dirty="0"/>
          </a:p>
        </p:txBody>
      </p:sp>
      <p:sp>
        <p:nvSpPr>
          <p:cNvPr id="6" name="Notes Placeholder 1"/>
          <p:cNvSpPr txBox="1">
            <a:spLocks/>
          </p:cNvSpPr>
          <p:nvPr/>
        </p:nvSpPr>
        <p:spPr>
          <a:xfrm>
            <a:off x="4572792" y="768096"/>
            <a:ext cx="2837411" cy="2880360"/>
          </a:xfrm>
          <a:prstGeom prst="rect">
            <a:avLst/>
          </a:prstGeom>
        </p:spPr>
        <p:txBody>
          <a:bodyPr vert="horz" lIns="96653" tIns="48327" rIns="96653" bIns="4832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a:t>
            </a:r>
            <a:r>
              <a:rPr lang="en-US" baseline="0" dirty="0" smtClean="0"/>
              <a:t>2 minutes </a:t>
            </a:r>
          </a:p>
          <a:p>
            <a:endParaRPr lang="en-US" dirty="0" smtClean="0"/>
          </a:p>
          <a:p>
            <a:r>
              <a:rPr lang="en-US" dirty="0" smtClean="0"/>
              <a:t>MATERIALS NEEDED:</a:t>
            </a:r>
          </a:p>
          <a:p>
            <a:pPr marL="484943" lvl="1" indent="-302040">
              <a:buFont typeface="Arial" pitchFamily="34" charset="0"/>
              <a:buChar char="•"/>
            </a:pPr>
            <a:r>
              <a:rPr lang="en-US" dirty="0" smtClean="0"/>
              <a:t>x</a:t>
            </a:r>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11661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charset="0"/>
                <a:ea typeface="ＭＳ Ｐゴシック" charset="-128"/>
                <a:cs typeface="ＭＳ Ｐゴシック" charset="-128"/>
              </a:rPr>
              <a:t>You probably recognize this chart put out by SAP on their Achieve the Core website.  In Grades 3-5 students focused on multiplication and division, and in particular they began to make multiplicative comparisons such as Tom has 4 times as much as Erika.  They also studied fractions including what it means for Erika to have 1 fourth as much as Tom.  Those ideas are what prepare students for thinking about ratios and proportional reasoning – which, as we shall examine, takes on the form of a basic linear relationship whose graph goes through the origin.  </a:t>
            </a:r>
            <a:endParaRPr lang="en-US" dirty="0" smtClean="0">
              <a:latin typeface="Calibri" charset="0"/>
              <a:ea typeface="ＭＳ Ｐゴシック" charset="-128"/>
              <a:cs typeface="ＭＳ Ｐゴシック" charset="-128"/>
            </a:endParaRPr>
          </a:p>
          <a:p>
            <a:endParaRPr lang="en-US" dirty="0">
              <a:latin typeface="Calibri" charset="0"/>
              <a:ea typeface="ＭＳ Ｐゴシック" charset="-128"/>
              <a:cs typeface="ＭＳ Ｐゴシック" charset="-128"/>
            </a:endParaRPr>
          </a:p>
          <a:p>
            <a:r>
              <a:rPr lang="en-US" dirty="0" smtClean="0">
                <a:solidFill>
                  <a:srgbClr val="FF0000"/>
                </a:solidFill>
                <a:latin typeface="Calibri" charset="0"/>
                <a:ea typeface="ＭＳ Ｐゴシック" charset="-128"/>
                <a:cs typeface="ＭＳ Ｐゴシック" charset="-128"/>
              </a:rPr>
              <a:t>Erika: I think including reference to division of fractions is a good idea here. We could speak to the connection from grade 5 – division of unit fractions, and then extend the progression to later grades where students fluently divide fractions when solving equations in grades 6, 7, and 8.</a:t>
            </a:r>
          </a:p>
          <a:p>
            <a:endParaRPr lang="en-US" dirty="0">
              <a:solidFill>
                <a:srgbClr val="548235"/>
              </a:solidFill>
              <a:latin typeface="Calibri"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E929375C-F076-478A-B9B0-5F9213CA33B4}" type="slidenum">
              <a:rPr lang="en-US" smtClean="0"/>
              <a:pPr>
                <a:defRPr/>
              </a:pPr>
              <a:t>5</a:t>
            </a:fld>
            <a:endParaRPr lang="en-US"/>
          </a:p>
        </p:txBody>
      </p:sp>
    </p:spTree>
    <p:extLst>
      <p:ext uri="{BB962C8B-B14F-4D97-AF65-F5344CB8AC3E}">
        <p14:creationId xmlns:p14="http://schemas.microsoft.com/office/powerpoint/2010/main" val="13002112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Notes Placeholder 2"/>
              <p:cNvSpPr>
                <a:spLocks noGrp="1"/>
              </p:cNvSpPr>
              <p:nvPr>
                <p:ph type="body" idx="1"/>
              </p:nvPr>
            </p:nvSpPr>
            <p:spPr>
              <a:xfrm>
                <a:off x="487680" y="3840480"/>
                <a:ext cx="6583680" cy="5520690"/>
              </a:xfrm>
            </p:spPr>
            <p:txBody>
              <a:bodyPr/>
              <a:lstStyle/>
              <a:p>
                <a:r>
                  <a:rPr lang="en-US" dirty="0" smtClean="0">
                    <a:solidFill>
                      <a:srgbClr val="E27548"/>
                    </a:solidFill>
                  </a:rPr>
                  <a:t>Creating</a:t>
                </a:r>
                <a:r>
                  <a:rPr lang="en-US" baseline="0" dirty="0" smtClean="0">
                    <a:solidFill>
                      <a:srgbClr val="E27548"/>
                    </a:solidFill>
                  </a:rPr>
                  <a:t> a scale drawing never effects the measure of the angles in a drawing.  They will remain the same size.  </a:t>
                </a:r>
                <a:endParaRPr lang="en-US" dirty="0">
                  <a:solidFill>
                    <a:srgbClr val="E27548"/>
                  </a:solidFill>
                </a:endParaRPr>
              </a:p>
            </p:txBody>
          </p:sp>
        </mc:Choice>
        <mc:Fallback xmlns="">
          <p:sp>
            <p:nvSpPr>
              <p:cNvPr id="3" name="Notes Placeholder 2"/>
              <p:cNvSpPr>
                <a:spLocks noGrp="1"/>
              </p:cNvSpPr>
              <p:nvPr>
                <p:ph type="body" idx="1"/>
              </p:nvPr>
            </p:nvSpPr>
            <p:spPr>
              <a:xfrm>
                <a:off x="467360" y="3718560"/>
                <a:ext cx="6309360" cy="5345430"/>
              </a:xfrm>
            </p:spPr>
            <p:txBody>
              <a:bodyPr/>
              <a:lstStyle/>
              <a:p>
                <a:r>
                  <a:rPr lang="en-US" dirty="0" smtClean="0"/>
                  <a:t>Have participants</a:t>
                </a:r>
                <a:r>
                  <a:rPr lang="en-US" baseline="0" dirty="0" smtClean="0"/>
                  <a:t> work the item.  Then talk through the bullets</a:t>
                </a:r>
                <a:r>
                  <a:rPr lang="en-US" baseline="0" dirty="0" smtClean="0"/>
                  <a:t>.</a:t>
                </a:r>
              </a:p>
              <a:p>
                <a:endParaRPr lang="en-US" dirty="0"/>
              </a:p>
              <a:p>
                <a:r>
                  <a:rPr lang="en-US" dirty="0" smtClean="0">
                    <a:solidFill>
                      <a:srgbClr val="E27548"/>
                    </a:solidFill>
                  </a:rPr>
                  <a:t>[Beau]</a:t>
                </a:r>
              </a:p>
              <a:p>
                <a:r>
                  <a:rPr lang="en-US" dirty="0" smtClean="0">
                    <a:solidFill>
                      <a:srgbClr val="E27548"/>
                    </a:solidFill>
                  </a:rPr>
                  <a:t>Ratio </a:t>
                </a:r>
                <a:r>
                  <a:rPr lang="en-US" dirty="0" smtClean="0">
                    <a:solidFill>
                      <a:srgbClr val="E27548"/>
                    </a:solidFill>
                    <a:sym typeface="Wingdings" panose="05000000000000000000" pitchFamily="2" charset="2"/>
                  </a:rPr>
                  <a:t> scale factor   Original(x):Scale Drawing (y)</a:t>
                </a:r>
              </a:p>
              <a:p>
                <a:r>
                  <a:rPr lang="en-US" dirty="0" smtClean="0">
                    <a:solidFill>
                      <a:srgbClr val="E27548"/>
                    </a:solidFill>
                    <a:sym typeface="Wingdings" panose="05000000000000000000" pitchFamily="2" charset="2"/>
                  </a:rPr>
                  <a:t>Dimensions on a scale drawing are the result of the scale factor acting upon a distance from the original drawing.  If the ratio is 3:5, then the scale drawing is an enlargement requiring a scale factor greater than 1.  In equation form, </a:t>
                </a:r>
                <a:r>
                  <a:rPr lang="en-US" b="0" i="0" smtClean="0">
                    <a:solidFill>
                      <a:srgbClr val="E27548"/>
                    </a:solidFill>
                    <a:latin typeface="Cambria Math"/>
                    <a:sym typeface="Wingdings" panose="05000000000000000000" pitchFamily="2" charset="2"/>
                  </a:rPr>
                  <a:t>𝑥/𝑦=3/5</a:t>
                </a:r>
                <a:r>
                  <a:rPr lang="en-US" dirty="0" smtClean="0">
                    <a:solidFill>
                      <a:srgbClr val="E27548"/>
                    </a:solidFill>
                  </a:rPr>
                  <a:t>, which is equivalently </a:t>
                </a:r>
                <a:r>
                  <a:rPr lang="en-US" b="0" i="0" smtClean="0">
                    <a:solidFill>
                      <a:srgbClr val="E27548"/>
                    </a:solidFill>
                    <a:latin typeface="Cambria Math"/>
                  </a:rPr>
                  <a:t>𝑦/𝑥=5/3</a:t>
                </a:r>
                <a:r>
                  <a:rPr lang="en-US" dirty="0" smtClean="0">
                    <a:solidFill>
                      <a:srgbClr val="E27548"/>
                    </a:solidFill>
                  </a:rPr>
                  <a:t>, which when solved for </a:t>
                </a:r>
                <a:r>
                  <a:rPr lang="en-US" b="0" i="0" smtClean="0">
                    <a:solidFill>
                      <a:srgbClr val="E27548"/>
                    </a:solidFill>
                    <a:latin typeface="Cambria Math"/>
                  </a:rPr>
                  <a:t>𝑦</a:t>
                </a:r>
                <a:r>
                  <a:rPr lang="en-US" dirty="0" smtClean="0">
                    <a:solidFill>
                      <a:srgbClr val="E27548"/>
                    </a:solidFill>
                  </a:rPr>
                  <a:t> gives </a:t>
                </a:r>
                <a:r>
                  <a:rPr lang="en-US" b="0" i="0" smtClean="0">
                    <a:solidFill>
                      <a:srgbClr val="E27548"/>
                    </a:solidFill>
                    <a:latin typeface="Cambria Math"/>
                  </a:rPr>
                  <a:t>𝑦=5/3 𝑥</a:t>
                </a:r>
                <a:r>
                  <a:rPr lang="en-US" dirty="0" smtClean="0">
                    <a:solidFill>
                      <a:srgbClr val="E27548"/>
                    </a:solidFill>
                  </a:rPr>
                  <a:t>, revealing a scale factor greater than 1.</a:t>
                </a:r>
                <a:endParaRPr lang="en-US" dirty="0">
                  <a:solidFill>
                    <a:srgbClr val="E27548"/>
                  </a:solidFill>
                </a:endParaRPr>
              </a:p>
            </p:txBody>
          </p:sp>
        </mc:Fallback>
      </mc:AlternateContent>
      <p:sp>
        <p:nvSpPr>
          <p:cNvPr id="4" name="Slide Number Placeholder 3"/>
          <p:cNvSpPr>
            <a:spLocks noGrp="1"/>
          </p:cNvSpPr>
          <p:nvPr>
            <p:ph type="sldNum" sz="quarter" idx="10"/>
          </p:nvPr>
        </p:nvSpPr>
        <p:spPr/>
        <p:txBody>
          <a:bodyPr/>
          <a:lstStyle/>
          <a:p>
            <a:fld id="{3EF9A488-CB88-4D38-94D1-E470376C4AFA}" type="slidenum">
              <a:rPr lang="en-US" smtClean="0"/>
              <a:pPr/>
              <a:t>50</a:t>
            </a:fld>
            <a:endParaRPr lang="en-US"/>
          </a:p>
        </p:txBody>
      </p:sp>
      <p:sp>
        <p:nvSpPr>
          <p:cNvPr id="5" name="Date Placeholder 4"/>
          <p:cNvSpPr>
            <a:spLocks noGrp="1"/>
          </p:cNvSpPr>
          <p:nvPr>
            <p:ph type="dt" idx="11"/>
          </p:nvPr>
        </p:nvSpPr>
        <p:spPr/>
        <p:txBody>
          <a:bodyPr/>
          <a:lstStyle/>
          <a:p>
            <a:r>
              <a:rPr lang="en-US" smtClean="0"/>
              <a:t>A Story of Units                                               Major Work of the Grade Band 3-5</a:t>
            </a:r>
            <a:endParaRPr lang="en-US" dirty="0"/>
          </a:p>
        </p:txBody>
      </p:sp>
      <p:sp>
        <p:nvSpPr>
          <p:cNvPr id="6" name="Notes Placeholder 1"/>
          <p:cNvSpPr txBox="1">
            <a:spLocks/>
          </p:cNvSpPr>
          <p:nvPr/>
        </p:nvSpPr>
        <p:spPr>
          <a:xfrm>
            <a:off x="4572792" y="768096"/>
            <a:ext cx="2837411" cy="2880360"/>
          </a:xfrm>
          <a:prstGeom prst="rect">
            <a:avLst/>
          </a:prstGeom>
        </p:spPr>
        <p:txBody>
          <a:bodyPr vert="horz" lIns="96653" tIns="48327" rIns="96653" bIns="4832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a:t>
            </a:r>
            <a:r>
              <a:rPr lang="en-US" baseline="0" dirty="0" smtClean="0"/>
              <a:t>2 minutes </a:t>
            </a:r>
          </a:p>
          <a:p>
            <a:endParaRPr lang="en-US" dirty="0" smtClean="0"/>
          </a:p>
          <a:p>
            <a:r>
              <a:rPr lang="en-US" dirty="0" smtClean="0"/>
              <a:t>MATERIALS NEEDED:</a:t>
            </a:r>
          </a:p>
          <a:p>
            <a:pPr marL="484943" lvl="1" indent="-302040">
              <a:buFont typeface="Arial" pitchFamily="34" charset="0"/>
              <a:buChar char="•"/>
            </a:pPr>
            <a:r>
              <a:rPr lang="en-US" dirty="0" smtClean="0"/>
              <a:t>x</a:t>
            </a:r>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116618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7680" y="3840480"/>
            <a:ext cx="6583680" cy="5520690"/>
          </a:xfrm>
        </p:spPr>
        <p:txBody>
          <a:bodyPr/>
          <a:lstStyle/>
          <a:p>
            <a:r>
              <a:rPr lang="en-US" dirty="0" smtClean="0"/>
              <a:t>As you have noticed, we have been addressing associated ratios throughout our</a:t>
            </a:r>
            <a:r>
              <a:rPr lang="en-US" baseline="0" dirty="0" smtClean="0"/>
              <a:t> discussion of ratios and proportional relationships.  We categorize associated ratios as A:B, B:A, A:A+B, B:B+A.  </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pPr/>
              <a:t>51</a:t>
            </a:fld>
            <a:endParaRPr lang="en-US"/>
          </a:p>
        </p:txBody>
      </p:sp>
      <p:sp>
        <p:nvSpPr>
          <p:cNvPr id="5" name="Date Placeholder 4"/>
          <p:cNvSpPr>
            <a:spLocks noGrp="1"/>
          </p:cNvSpPr>
          <p:nvPr>
            <p:ph type="dt" idx="11"/>
          </p:nvPr>
        </p:nvSpPr>
        <p:spPr/>
        <p:txBody>
          <a:bodyPr/>
          <a:lstStyle/>
          <a:p>
            <a:r>
              <a:rPr lang="en-US" smtClean="0"/>
              <a:t>A Story of Units                                               Major Work of the Grade Band 3-5</a:t>
            </a:r>
            <a:endParaRPr lang="en-US" dirty="0"/>
          </a:p>
        </p:txBody>
      </p:sp>
      <p:sp>
        <p:nvSpPr>
          <p:cNvPr id="6" name="Notes Placeholder 1"/>
          <p:cNvSpPr txBox="1">
            <a:spLocks/>
          </p:cNvSpPr>
          <p:nvPr/>
        </p:nvSpPr>
        <p:spPr>
          <a:xfrm>
            <a:off x="4572792" y="768096"/>
            <a:ext cx="2837411" cy="2880360"/>
          </a:xfrm>
          <a:prstGeom prst="rect">
            <a:avLst/>
          </a:prstGeom>
        </p:spPr>
        <p:txBody>
          <a:bodyPr vert="horz" lIns="96653" tIns="48327" rIns="96653" bIns="4832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a:t>
            </a:r>
            <a:r>
              <a:rPr lang="en-US" baseline="0" dirty="0" smtClean="0"/>
              <a:t>2 minutes </a:t>
            </a:r>
          </a:p>
          <a:p>
            <a:endParaRPr lang="en-US" dirty="0" smtClean="0"/>
          </a:p>
          <a:p>
            <a:r>
              <a:rPr lang="en-US" dirty="0" smtClean="0"/>
              <a:t>MATERIALS NEEDED:</a:t>
            </a:r>
          </a:p>
          <a:p>
            <a:pPr marL="484943" lvl="1" indent="-302040">
              <a:buFont typeface="Arial" pitchFamily="34" charset="0"/>
              <a:buChar char="•"/>
            </a:pPr>
            <a:r>
              <a:rPr lang="en-US" dirty="0" smtClean="0"/>
              <a:t>x</a:t>
            </a:r>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116618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7680" y="3840480"/>
            <a:ext cx="6583680" cy="5520690"/>
          </a:xfrm>
        </p:spPr>
        <p:txBody>
          <a:bodyPr/>
          <a:lstStyle/>
          <a:p>
            <a:r>
              <a:rPr lang="en-US" dirty="0" smtClean="0"/>
              <a:t>BEGIN EMPHASIZING</a:t>
            </a:r>
            <a:r>
              <a:rPr lang="en-US" baseline="0" dirty="0" smtClean="0"/>
              <a:t> IT’S ALL ABOUT IDENTIFYING THE WHOLE</a:t>
            </a:r>
          </a:p>
          <a:p>
            <a:r>
              <a:rPr lang="en-US" dirty="0" smtClean="0"/>
              <a:t>The key stumbling block for students is in recognizing</a:t>
            </a:r>
            <a:r>
              <a:rPr lang="en-US" baseline="0" dirty="0" smtClean="0"/>
              <a:t> the hidden ratio problem within.  The scaffold I am suggesting for addressing that stumbling block starts with this exact exercise.</a:t>
            </a:r>
          </a:p>
        </p:txBody>
      </p:sp>
      <p:sp>
        <p:nvSpPr>
          <p:cNvPr id="4" name="Slide Number Placeholder 3"/>
          <p:cNvSpPr>
            <a:spLocks noGrp="1"/>
          </p:cNvSpPr>
          <p:nvPr>
            <p:ph type="sldNum" sz="quarter" idx="10"/>
          </p:nvPr>
        </p:nvSpPr>
        <p:spPr/>
        <p:txBody>
          <a:bodyPr/>
          <a:lstStyle/>
          <a:p>
            <a:fld id="{3EF9A488-CB88-4D38-94D1-E470376C4AFA}" type="slidenum">
              <a:rPr lang="en-US" smtClean="0"/>
              <a:pPr/>
              <a:t>52</a:t>
            </a:fld>
            <a:endParaRPr lang="en-US"/>
          </a:p>
        </p:txBody>
      </p:sp>
      <p:sp>
        <p:nvSpPr>
          <p:cNvPr id="5" name="Date Placeholder 4"/>
          <p:cNvSpPr>
            <a:spLocks noGrp="1"/>
          </p:cNvSpPr>
          <p:nvPr>
            <p:ph type="dt" idx="11"/>
          </p:nvPr>
        </p:nvSpPr>
        <p:spPr/>
        <p:txBody>
          <a:bodyPr/>
          <a:lstStyle/>
          <a:p>
            <a:r>
              <a:rPr lang="en-US" smtClean="0"/>
              <a:t>A Story of Units                                               Major Work of the Grade Band 3-5</a:t>
            </a:r>
            <a:endParaRPr lang="en-US" dirty="0"/>
          </a:p>
        </p:txBody>
      </p:sp>
      <p:sp>
        <p:nvSpPr>
          <p:cNvPr id="6" name="Notes Placeholder 1"/>
          <p:cNvSpPr txBox="1">
            <a:spLocks/>
          </p:cNvSpPr>
          <p:nvPr/>
        </p:nvSpPr>
        <p:spPr>
          <a:xfrm>
            <a:off x="4572792" y="768096"/>
            <a:ext cx="2837411" cy="2880360"/>
          </a:xfrm>
          <a:prstGeom prst="rect">
            <a:avLst/>
          </a:prstGeom>
        </p:spPr>
        <p:txBody>
          <a:bodyPr vert="horz" lIns="96653" tIns="48327" rIns="96653" bIns="4832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a:t>
            </a:r>
            <a:r>
              <a:rPr lang="en-US" baseline="0" dirty="0" smtClean="0"/>
              <a:t>2 minutes </a:t>
            </a:r>
          </a:p>
          <a:p>
            <a:endParaRPr lang="en-US" dirty="0" smtClean="0"/>
          </a:p>
          <a:p>
            <a:r>
              <a:rPr lang="en-US" dirty="0" smtClean="0"/>
              <a:t>MATERIALS NEEDED:</a:t>
            </a:r>
          </a:p>
          <a:p>
            <a:pPr marL="484943" lvl="1" indent="-302040">
              <a:buFont typeface="Arial" pitchFamily="34" charset="0"/>
              <a:buChar char="•"/>
            </a:pPr>
            <a:r>
              <a:rPr lang="en-US" dirty="0" smtClean="0"/>
              <a:t>x</a:t>
            </a:r>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1166187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7680" y="3840480"/>
            <a:ext cx="6583680" cy="5520690"/>
          </a:xfrm>
        </p:spPr>
        <p:txBody>
          <a:bodyPr/>
          <a:lstStyle/>
          <a:p>
            <a:r>
              <a:rPr lang="en-US" dirty="0" smtClean="0"/>
              <a:t>So I recommend</a:t>
            </a:r>
            <a:r>
              <a:rPr lang="en-US" baseline="0" dirty="0" smtClean="0"/>
              <a:t> scaffolding with exercises such as these.  Start by simply asking students to translate percent statements into ratio statements.</a:t>
            </a:r>
          </a:p>
          <a:p>
            <a:endParaRPr lang="en-US" baseline="0" dirty="0" smtClean="0"/>
          </a:p>
          <a:p>
            <a:r>
              <a:rPr lang="en-US" baseline="0" dirty="0" smtClean="0"/>
              <a:t>Students can do ratios but have difficulty with percent.  </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pPr/>
              <a:t>53</a:t>
            </a:fld>
            <a:endParaRPr lang="en-US"/>
          </a:p>
        </p:txBody>
      </p:sp>
      <p:sp>
        <p:nvSpPr>
          <p:cNvPr id="5" name="Date Placeholder 4"/>
          <p:cNvSpPr>
            <a:spLocks noGrp="1"/>
          </p:cNvSpPr>
          <p:nvPr>
            <p:ph type="dt" idx="11"/>
          </p:nvPr>
        </p:nvSpPr>
        <p:spPr/>
        <p:txBody>
          <a:bodyPr/>
          <a:lstStyle/>
          <a:p>
            <a:r>
              <a:rPr lang="en-US" smtClean="0"/>
              <a:t>A Story of Units                                               Major Work of the Grade Band 3-5</a:t>
            </a:r>
            <a:endParaRPr lang="en-US" dirty="0"/>
          </a:p>
        </p:txBody>
      </p:sp>
      <p:sp>
        <p:nvSpPr>
          <p:cNvPr id="6" name="Notes Placeholder 1"/>
          <p:cNvSpPr txBox="1">
            <a:spLocks/>
          </p:cNvSpPr>
          <p:nvPr/>
        </p:nvSpPr>
        <p:spPr>
          <a:xfrm>
            <a:off x="4572792" y="768096"/>
            <a:ext cx="2837411" cy="2880360"/>
          </a:xfrm>
          <a:prstGeom prst="rect">
            <a:avLst/>
          </a:prstGeom>
        </p:spPr>
        <p:txBody>
          <a:bodyPr vert="horz" lIns="96653" tIns="48327" rIns="96653" bIns="4832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a:t>
            </a:r>
            <a:r>
              <a:rPr lang="en-US" baseline="0" dirty="0" smtClean="0"/>
              <a:t>2 minutes </a:t>
            </a:r>
          </a:p>
          <a:p>
            <a:endParaRPr lang="en-US" dirty="0" smtClean="0"/>
          </a:p>
          <a:p>
            <a:r>
              <a:rPr lang="en-US" dirty="0" smtClean="0"/>
              <a:t>MATERIALS NEEDED:</a:t>
            </a:r>
          </a:p>
          <a:p>
            <a:pPr marL="484943" lvl="1" indent="-302040">
              <a:buFont typeface="Arial" pitchFamily="34" charset="0"/>
              <a:buChar char="•"/>
            </a:pPr>
            <a:r>
              <a:rPr lang="en-US" dirty="0" smtClean="0"/>
              <a:t>x</a:t>
            </a:r>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116618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7680" y="3840480"/>
            <a:ext cx="6583680" cy="5520690"/>
          </a:xfrm>
        </p:spPr>
        <p:txBody>
          <a:bodyPr/>
          <a:lstStyle/>
          <a:p>
            <a:r>
              <a:rPr lang="en-US" dirty="0" smtClean="0"/>
              <a:t>Commentary.  .6</a:t>
            </a:r>
            <a:r>
              <a:rPr lang="en-US" baseline="0" dirty="0" smtClean="0"/>
              <a:t> is a number on the number line.  </a:t>
            </a:r>
          </a:p>
          <a:p>
            <a:endParaRPr lang="en-US" baseline="0" dirty="0" smtClean="0"/>
          </a:p>
          <a:p>
            <a:r>
              <a:rPr lang="en-US" baseline="0" dirty="0" smtClean="0"/>
              <a:t>What is 60%?  The standards call us to convey that 60% is a rate.  The unit rate, for the rate 60% is the number .6.   When we draw a number line or say that 60% = .6, we are saying that 60% of 1 is equal to .6 of 1.</a:t>
            </a:r>
          </a:p>
          <a:p>
            <a:endParaRPr lang="en-US" baseline="0" dirty="0" smtClean="0"/>
          </a:p>
          <a:p>
            <a:r>
              <a:rPr lang="en-US" baseline="0" dirty="0" smtClean="0"/>
              <a:t>I recommend developing fluency of these relationships in context, before doing so out of context.  i.e., convert .35 to a percent.  This is an abstraction.</a:t>
            </a:r>
          </a:p>
          <a:p>
            <a:endParaRPr lang="en-US" dirty="0"/>
          </a:p>
          <a:p>
            <a:r>
              <a:rPr lang="en-US" baseline="0" dirty="0" smtClean="0">
                <a:solidFill>
                  <a:srgbClr val="FF0000"/>
                </a:solidFill>
              </a:rPr>
              <a:t>Erika – There are sprints on this in grade 6 and 7.</a:t>
            </a:r>
            <a:r>
              <a:rPr lang="en-US" dirty="0" smtClean="0">
                <a:solidFill>
                  <a:srgbClr val="FF0000"/>
                </a:solidFill>
              </a:rPr>
              <a:t> </a:t>
            </a:r>
            <a:endParaRPr lang="en-US" baseline="0" dirty="0" smtClean="0">
              <a:solidFill>
                <a:srgbClr val="FF0000"/>
              </a:solidFill>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pPr/>
              <a:t>54</a:t>
            </a:fld>
            <a:endParaRPr lang="en-US"/>
          </a:p>
        </p:txBody>
      </p:sp>
      <p:sp>
        <p:nvSpPr>
          <p:cNvPr id="5" name="Date Placeholder 4"/>
          <p:cNvSpPr>
            <a:spLocks noGrp="1"/>
          </p:cNvSpPr>
          <p:nvPr>
            <p:ph type="dt" idx="11"/>
          </p:nvPr>
        </p:nvSpPr>
        <p:spPr/>
        <p:txBody>
          <a:bodyPr/>
          <a:lstStyle/>
          <a:p>
            <a:r>
              <a:rPr lang="en-US" smtClean="0"/>
              <a:t>A Story of Units                                               Major Work of the Grade Band 3-5</a:t>
            </a:r>
            <a:endParaRPr lang="en-US" dirty="0"/>
          </a:p>
        </p:txBody>
      </p:sp>
      <p:sp>
        <p:nvSpPr>
          <p:cNvPr id="6" name="Notes Placeholder 1"/>
          <p:cNvSpPr txBox="1">
            <a:spLocks/>
          </p:cNvSpPr>
          <p:nvPr/>
        </p:nvSpPr>
        <p:spPr>
          <a:xfrm>
            <a:off x="4572792" y="768096"/>
            <a:ext cx="2837411" cy="2880360"/>
          </a:xfrm>
          <a:prstGeom prst="rect">
            <a:avLst/>
          </a:prstGeom>
        </p:spPr>
        <p:txBody>
          <a:bodyPr vert="horz" lIns="96653" tIns="48327" rIns="96653" bIns="4832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a:t>
            </a:r>
            <a:r>
              <a:rPr lang="en-US" baseline="0" dirty="0" smtClean="0"/>
              <a:t>2 minutes </a:t>
            </a:r>
          </a:p>
          <a:p>
            <a:endParaRPr lang="en-US" dirty="0" smtClean="0"/>
          </a:p>
          <a:p>
            <a:r>
              <a:rPr lang="en-US" dirty="0" smtClean="0"/>
              <a:t>MATERIALS NEEDED:</a:t>
            </a:r>
          </a:p>
          <a:p>
            <a:pPr marL="484943" lvl="1" indent="-302040">
              <a:buFont typeface="Arial" pitchFamily="34" charset="0"/>
              <a:buChar char="•"/>
            </a:pPr>
            <a:r>
              <a:rPr lang="en-US" dirty="0" smtClean="0"/>
              <a:t>x</a:t>
            </a:r>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1166187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7680" y="3840480"/>
            <a:ext cx="6583680" cy="5520690"/>
          </a:xfrm>
        </p:spPr>
        <p:txBody>
          <a:bodyPr/>
          <a:lstStyle/>
          <a:p>
            <a:r>
              <a:rPr lang="en-US" dirty="0" smtClean="0"/>
              <a:t>The ratio of the number of broken crayons</a:t>
            </a:r>
            <a:r>
              <a:rPr lang="en-US" baseline="0" dirty="0" smtClean="0"/>
              <a:t> to the total number of crayons is 40 to 100.  How many broken crayons are there if there are 150 crayons in all?</a:t>
            </a:r>
          </a:p>
          <a:p>
            <a:endParaRPr lang="en-US" baseline="0" dirty="0" smtClean="0"/>
          </a:p>
          <a:p>
            <a:r>
              <a:rPr lang="en-US" baseline="0" dirty="0" smtClean="0"/>
              <a:t>Write the first statement as a ratio statement.  The ratio is part to whole:  The ratio of girls that play on the travel team to the girls that play soccer as a whole.  This sets us up for percent of increase/decrease.</a:t>
            </a:r>
          </a:p>
          <a:p>
            <a:endParaRPr lang="en-US" baseline="0" dirty="0" smtClean="0"/>
          </a:p>
          <a:p>
            <a:r>
              <a:rPr lang="en-US" baseline="0" dirty="0" smtClean="0"/>
              <a:t>100 boxes would be ridiculous to draw.  I might do 4 to 10 or use a double number line.</a:t>
            </a:r>
          </a:p>
          <a:p>
            <a:r>
              <a:rPr lang="en-US" baseline="0" dirty="0" smtClean="0"/>
              <a:t>Travel team:  Mark 40. </a:t>
            </a:r>
          </a:p>
          <a:p>
            <a:r>
              <a:rPr lang="en-US" baseline="0" dirty="0" smtClean="0"/>
              <a:t>Total girls on “school team”:  Mark 100. Find 25 on the number line.</a:t>
            </a:r>
          </a:p>
          <a:p>
            <a:r>
              <a:rPr lang="en-US" baseline="0" dirty="0" smtClean="0"/>
              <a:t>The number at 25 on the number line is associated with 10 on the travel team number line.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pPr/>
              <a:t>55</a:t>
            </a:fld>
            <a:endParaRPr lang="en-US"/>
          </a:p>
        </p:txBody>
      </p:sp>
      <p:sp>
        <p:nvSpPr>
          <p:cNvPr id="5" name="Date Placeholder 4"/>
          <p:cNvSpPr>
            <a:spLocks noGrp="1"/>
          </p:cNvSpPr>
          <p:nvPr>
            <p:ph type="dt" idx="11"/>
          </p:nvPr>
        </p:nvSpPr>
        <p:spPr/>
        <p:txBody>
          <a:bodyPr/>
          <a:lstStyle/>
          <a:p>
            <a:r>
              <a:rPr lang="en-US" smtClean="0"/>
              <a:t>A Story of Units                                               Major Work of the Grade Band 3-5</a:t>
            </a:r>
            <a:endParaRPr lang="en-US" dirty="0"/>
          </a:p>
        </p:txBody>
      </p:sp>
      <p:sp>
        <p:nvSpPr>
          <p:cNvPr id="6" name="Notes Placeholder 1"/>
          <p:cNvSpPr txBox="1">
            <a:spLocks/>
          </p:cNvSpPr>
          <p:nvPr/>
        </p:nvSpPr>
        <p:spPr>
          <a:xfrm>
            <a:off x="4572792" y="768096"/>
            <a:ext cx="2837411" cy="2880360"/>
          </a:xfrm>
          <a:prstGeom prst="rect">
            <a:avLst/>
          </a:prstGeom>
        </p:spPr>
        <p:txBody>
          <a:bodyPr vert="horz" lIns="96653" tIns="48327" rIns="96653" bIns="4832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a:t>
            </a:r>
            <a:r>
              <a:rPr lang="en-US" baseline="0" dirty="0" smtClean="0"/>
              <a:t>2 minutes </a:t>
            </a:r>
          </a:p>
          <a:p>
            <a:endParaRPr lang="en-US" dirty="0" smtClean="0"/>
          </a:p>
          <a:p>
            <a:r>
              <a:rPr lang="en-US" dirty="0" smtClean="0"/>
              <a:t>MATERIALS NEEDED:</a:t>
            </a:r>
          </a:p>
          <a:p>
            <a:pPr marL="484943" lvl="1" indent="-302040">
              <a:buFont typeface="Arial" pitchFamily="34" charset="0"/>
              <a:buChar char="•"/>
            </a:pPr>
            <a:r>
              <a:rPr lang="en-US" dirty="0" smtClean="0"/>
              <a:t>x</a:t>
            </a:r>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116618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7680" y="3840480"/>
            <a:ext cx="6583680" cy="5520690"/>
          </a:xfrm>
        </p:spPr>
        <p:txBody>
          <a:bodyPr/>
          <a:lstStyle/>
          <a:p>
            <a:r>
              <a:rPr lang="en-US" dirty="0" smtClean="0"/>
              <a:t>Write this as a ratio statement.  The ratio of part to whole is 40 to 100.  The problem implies that 60 is the whole.  I’m setting up an equivalent</a:t>
            </a:r>
            <a:r>
              <a:rPr lang="en-US" baseline="0" dirty="0" smtClean="0"/>
              <a:t> ratio problem.  </a:t>
            </a:r>
          </a:p>
          <a:p>
            <a:r>
              <a:rPr lang="en-US" baseline="0" dirty="0" smtClean="0"/>
              <a:t>We don’t always want students to go back to the tape diagrams or other models, but it allows them to understand the concept of percent being part of a whole.  In G6 and G7, we move students to greater levels of abstraction.  In G6 they write the equation but don’t solve it right away, then in G7 they write an equation and are expected to solve it and use it to answer problems.  We have students represent situations in more than one way to unify the thinking about the problem.</a:t>
            </a:r>
          </a:p>
          <a:p>
            <a:endParaRPr lang="en-US" baseline="0" dirty="0" smtClean="0"/>
          </a:p>
          <a:p>
            <a:r>
              <a:rPr lang="en-US" baseline="0" dirty="0" smtClean="0"/>
              <a:t>Context:  There were 60 problems on a test and I only got 40% of them right.</a:t>
            </a:r>
          </a:p>
          <a:p>
            <a:endParaRPr lang="en-US" baseline="0" dirty="0" smtClean="0"/>
          </a:p>
          <a:p>
            <a:r>
              <a:rPr lang="en-US" baseline="0" dirty="0" smtClean="0"/>
              <a:t>If I think of 40% as a rate, how can I put that on a number line?  I can convert it to 0.4, what is the whole?  It’s one.  Abstraction begins by first understanding percent as a rate, then just the number.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pPr/>
              <a:t>56</a:t>
            </a:fld>
            <a:endParaRPr lang="en-US"/>
          </a:p>
        </p:txBody>
      </p:sp>
      <p:sp>
        <p:nvSpPr>
          <p:cNvPr id="5" name="Date Placeholder 4"/>
          <p:cNvSpPr>
            <a:spLocks noGrp="1"/>
          </p:cNvSpPr>
          <p:nvPr>
            <p:ph type="dt" idx="11"/>
          </p:nvPr>
        </p:nvSpPr>
        <p:spPr/>
        <p:txBody>
          <a:bodyPr/>
          <a:lstStyle/>
          <a:p>
            <a:r>
              <a:rPr lang="en-US" smtClean="0"/>
              <a:t>A Story of Units                                               Major Work of the Grade Band 3-5</a:t>
            </a:r>
            <a:endParaRPr lang="en-US" dirty="0"/>
          </a:p>
        </p:txBody>
      </p:sp>
      <p:sp>
        <p:nvSpPr>
          <p:cNvPr id="6" name="Notes Placeholder 1"/>
          <p:cNvSpPr txBox="1">
            <a:spLocks/>
          </p:cNvSpPr>
          <p:nvPr/>
        </p:nvSpPr>
        <p:spPr>
          <a:xfrm>
            <a:off x="4572792" y="768096"/>
            <a:ext cx="2837411" cy="2880360"/>
          </a:xfrm>
          <a:prstGeom prst="rect">
            <a:avLst/>
          </a:prstGeom>
        </p:spPr>
        <p:txBody>
          <a:bodyPr vert="horz" lIns="96653" tIns="48327" rIns="96653" bIns="4832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a:t>
            </a:r>
            <a:r>
              <a:rPr lang="en-US" baseline="0" dirty="0" smtClean="0"/>
              <a:t>2 minutes </a:t>
            </a:r>
          </a:p>
          <a:p>
            <a:endParaRPr lang="en-US" dirty="0" smtClean="0"/>
          </a:p>
          <a:p>
            <a:r>
              <a:rPr lang="en-US" dirty="0" smtClean="0"/>
              <a:t>MATERIALS NEEDED:</a:t>
            </a:r>
          </a:p>
          <a:p>
            <a:pPr marL="484943" lvl="1" indent="-302040">
              <a:buFont typeface="Arial" pitchFamily="34" charset="0"/>
              <a:buChar char="•"/>
            </a:pPr>
            <a:r>
              <a:rPr lang="en-US" dirty="0" smtClean="0"/>
              <a:t>x</a:t>
            </a:r>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116618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7680" y="3840480"/>
            <a:ext cx="6583680" cy="5520690"/>
          </a:xfrm>
        </p:spPr>
        <p:txBody>
          <a:bodyPr/>
          <a:lstStyle/>
          <a:p>
            <a:r>
              <a:rPr lang="en-US" dirty="0" smtClean="0"/>
              <a:t>What’s the ratio statement?  What does</a:t>
            </a:r>
            <a:r>
              <a:rPr lang="en-US" baseline="0" dirty="0" smtClean="0"/>
              <a:t> 20 : 100 represent?  </a:t>
            </a:r>
          </a:p>
          <a:p>
            <a:r>
              <a:rPr lang="en-US" dirty="0" smtClean="0"/>
              <a:t>Show using a tape diagram</a:t>
            </a:r>
            <a:r>
              <a:rPr lang="en-US" baseline="0" dirty="0" smtClean="0"/>
              <a:t> and perhaps a double number line diagram. </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3EF9A488-CB88-4D38-94D1-E470376C4AFA}" type="slidenum">
              <a:rPr lang="en-US" smtClean="0"/>
              <a:pPr/>
              <a:t>57</a:t>
            </a:fld>
            <a:endParaRPr lang="en-US"/>
          </a:p>
        </p:txBody>
      </p:sp>
      <p:sp>
        <p:nvSpPr>
          <p:cNvPr id="5" name="Date Placeholder 4"/>
          <p:cNvSpPr>
            <a:spLocks noGrp="1"/>
          </p:cNvSpPr>
          <p:nvPr>
            <p:ph type="dt" idx="11"/>
          </p:nvPr>
        </p:nvSpPr>
        <p:spPr/>
        <p:txBody>
          <a:bodyPr/>
          <a:lstStyle/>
          <a:p>
            <a:r>
              <a:rPr lang="en-US" smtClean="0"/>
              <a:t>A Story of Units                                               Major Work of the Grade Band 3-5</a:t>
            </a:r>
            <a:endParaRPr lang="en-US" dirty="0"/>
          </a:p>
        </p:txBody>
      </p:sp>
      <p:sp>
        <p:nvSpPr>
          <p:cNvPr id="6" name="Notes Placeholder 1"/>
          <p:cNvSpPr txBox="1">
            <a:spLocks/>
          </p:cNvSpPr>
          <p:nvPr/>
        </p:nvSpPr>
        <p:spPr>
          <a:xfrm>
            <a:off x="4572792" y="768096"/>
            <a:ext cx="2837411" cy="2880360"/>
          </a:xfrm>
          <a:prstGeom prst="rect">
            <a:avLst/>
          </a:prstGeom>
        </p:spPr>
        <p:txBody>
          <a:bodyPr vert="horz" lIns="96653" tIns="48327" rIns="96653" bIns="4832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a:t>
            </a:r>
            <a:r>
              <a:rPr lang="en-US" baseline="0" dirty="0" smtClean="0"/>
              <a:t>2 minutes </a:t>
            </a:r>
          </a:p>
          <a:p>
            <a:endParaRPr lang="en-US" dirty="0" smtClean="0"/>
          </a:p>
          <a:p>
            <a:r>
              <a:rPr lang="en-US" dirty="0" smtClean="0"/>
              <a:t>MATERIALS NEEDED:</a:t>
            </a:r>
          </a:p>
          <a:p>
            <a:pPr marL="484943" lvl="1" indent="-302040">
              <a:buFont typeface="Arial" pitchFamily="34" charset="0"/>
              <a:buChar char="•"/>
            </a:pPr>
            <a:r>
              <a:rPr lang="en-US" dirty="0" smtClean="0"/>
              <a:t>x</a:t>
            </a:r>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116618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Students begin</a:t>
            </a:r>
            <a:r>
              <a:rPr lang="en-US" baseline="0" dirty="0" smtClean="0"/>
              <a:t> differentiating between percent, part, and whole in Grade 6.  Here you see that students are identifying these parts in order to determine the original price of a TV.  They use visual representations and move to an algebraic form where they are representing mathematically what is depicted in the visual representation.  </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58</a:t>
            </a:fld>
            <a:endParaRPr lang="en-US"/>
          </a:p>
        </p:txBody>
      </p:sp>
      <p:sp>
        <p:nvSpPr>
          <p:cNvPr id="5" name="Date Placeholder 4"/>
          <p:cNvSpPr>
            <a:spLocks noGrp="1"/>
          </p:cNvSpPr>
          <p:nvPr>
            <p:ph type="dt" idx="11"/>
          </p:nvPr>
        </p:nvSpPr>
        <p:spPr/>
        <p:txBody>
          <a:bodyPr/>
          <a:lstStyle/>
          <a:p>
            <a:r>
              <a:rPr lang="en-US" i="1" smtClean="0"/>
              <a:t>A Story of Units                                               Major Work of the Grade Band 3-5</a:t>
            </a:r>
            <a:endParaRPr lang="en-US" dirty="0"/>
          </a:p>
        </p:txBody>
      </p:sp>
    </p:spTree>
    <p:extLst>
      <p:ext uri="{BB962C8B-B14F-4D97-AF65-F5344CB8AC3E}">
        <p14:creationId xmlns:p14="http://schemas.microsoft.com/office/powerpoint/2010/main" val="29857453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there, students in Grade 7 analyze scenarios to find</a:t>
            </a:r>
            <a:r>
              <a:rPr lang="en-US" baseline="0" dirty="0" smtClean="0"/>
              <a:t> whole units in each situation.  (CLICK) Then, they investigate problems to determine the part, percent and whole in order to find the missing value. (CLICK) Students use visual representations to find the whole when given the part and the percent, and then through exploration, (CLICK) students formally use the equation Part=Percent x Whole to find missing values.  </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59</a:t>
            </a:fld>
            <a:endParaRPr lang="en-US"/>
          </a:p>
        </p:txBody>
      </p:sp>
      <p:sp>
        <p:nvSpPr>
          <p:cNvPr id="5" name="Date Placeholder 4"/>
          <p:cNvSpPr>
            <a:spLocks noGrp="1"/>
          </p:cNvSpPr>
          <p:nvPr>
            <p:ph type="dt" idx="11"/>
          </p:nvPr>
        </p:nvSpPr>
        <p:spPr/>
        <p:txBody>
          <a:bodyPr/>
          <a:lstStyle/>
          <a:p>
            <a:r>
              <a:rPr lang="en-US" i="1" smtClean="0"/>
              <a:t>A Story of Units                                               Major Work of the Grade Band 3-5</a:t>
            </a:r>
            <a:endParaRPr lang="en-US" dirty="0"/>
          </a:p>
        </p:txBody>
      </p:sp>
    </p:spTree>
    <p:extLst>
      <p:ext uri="{BB962C8B-B14F-4D97-AF65-F5344CB8AC3E}">
        <p14:creationId xmlns:p14="http://schemas.microsoft.com/office/powerpoint/2010/main" val="3381898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7680" y="3840480"/>
            <a:ext cx="6583680" cy="5520690"/>
          </a:xfrm>
        </p:spPr>
        <p:txBody>
          <a:bodyPr/>
          <a:lstStyle/>
          <a:p>
            <a:r>
              <a:rPr lang="en-US" dirty="0" smtClean="0"/>
              <a:t>We will only be looking at those clusters</a:t>
            </a:r>
            <a:r>
              <a:rPr lang="en-US" baseline="0" dirty="0" smtClean="0"/>
              <a:t> that were on the previous slide, though we will spend a fair amount of time on Geometry because of its implications for understanding linear equations and functions, and we will also spend time on division of fractions by fractions in support of students’ ability to solve equations.</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pPr/>
              <a:t>6</a:t>
            </a:fld>
            <a:endParaRPr lang="en-US"/>
          </a:p>
        </p:txBody>
      </p:sp>
      <p:sp>
        <p:nvSpPr>
          <p:cNvPr id="5" name="Date Placeholder 4"/>
          <p:cNvSpPr>
            <a:spLocks noGrp="1"/>
          </p:cNvSpPr>
          <p:nvPr>
            <p:ph type="dt" idx="11"/>
          </p:nvPr>
        </p:nvSpPr>
        <p:spPr/>
        <p:txBody>
          <a:bodyPr/>
          <a:lstStyle/>
          <a:p>
            <a:r>
              <a:rPr lang="en-US" smtClean="0"/>
              <a:t>A Story of Units                                               Major Work of the Grade Band 3-5</a:t>
            </a:r>
            <a:endParaRPr lang="en-US" dirty="0"/>
          </a:p>
        </p:txBody>
      </p:sp>
      <p:sp>
        <p:nvSpPr>
          <p:cNvPr id="6" name="Notes Placeholder 1"/>
          <p:cNvSpPr txBox="1">
            <a:spLocks/>
          </p:cNvSpPr>
          <p:nvPr/>
        </p:nvSpPr>
        <p:spPr>
          <a:xfrm>
            <a:off x="4572792" y="768096"/>
            <a:ext cx="2837411" cy="2880360"/>
          </a:xfrm>
          <a:prstGeom prst="rect">
            <a:avLst/>
          </a:prstGeom>
        </p:spPr>
        <p:txBody>
          <a:bodyPr vert="horz" lIns="96653" tIns="48327" rIns="96653" bIns="4832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a:t>
            </a:r>
            <a:r>
              <a:rPr lang="en-US" baseline="0" dirty="0" smtClean="0"/>
              <a:t>2 minutes </a:t>
            </a:r>
          </a:p>
          <a:p>
            <a:endParaRPr lang="en-US" dirty="0" smtClean="0"/>
          </a:p>
          <a:p>
            <a:r>
              <a:rPr lang="en-US" dirty="0" smtClean="0"/>
              <a:t>MATERIALS NEEDED:</a:t>
            </a:r>
          </a:p>
          <a:p>
            <a:pPr marL="484943" lvl="1" indent="-302040">
              <a:buFont typeface="Arial" pitchFamily="34" charset="0"/>
              <a:buChar char="•"/>
            </a:pPr>
            <a:r>
              <a:rPr lang="en-US" dirty="0" smtClean="0"/>
              <a:t>x</a:t>
            </a:r>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116618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7680" y="3840480"/>
            <a:ext cx="6583680" cy="5520690"/>
          </a:xfrm>
        </p:spPr>
        <p:txBody>
          <a:bodyPr/>
          <a:lstStyle/>
          <a:p>
            <a:r>
              <a:rPr lang="en-US" baseline="0" dirty="0" smtClean="0"/>
              <a:t>Have participants solve the first problem in the exit ticket for G7M4, Lesson 3.  If time permits, allow a participant model their work using the document camera.   Elicit responses for each solution:  algebraic, numeric, and the alternate numeric solution as depicted by the following:</a:t>
            </a:r>
            <a:endParaRPr lang="en-US" dirty="0" smtClean="0"/>
          </a:p>
          <a:p>
            <a:endParaRPr lang="en-US" dirty="0" smtClean="0"/>
          </a:p>
          <a:p>
            <a:r>
              <a:rPr lang="en-US" dirty="0" smtClean="0"/>
              <a:t>12:90		</a:t>
            </a:r>
          </a:p>
          <a:p>
            <a:r>
              <a:rPr lang="en-US" dirty="0" smtClean="0"/>
              <a:t>X:100</a:t>
            </a:r>
          </a:p>
          <a:p>
            <a:r>
              <a:rPr lang="en-US" dirty="0" smtClean="0"/>
              <a:t>90 is 100%</a:t>
            </a:r>
          </a:p>
          <a:p>
            <a:r>
              <a:rPr lang="en-US" dirty="0" smtClean="0"/>
              <a:t>9 is 10%</a:t>
            </a:r>
          </a:p>
          <a:p>
            <a:r>
              <a:rPr lang="en-US" dirty="0" smtClean="0"/>
              <a:t>3 is 10/3 %</a:t>
            </a:r>
          </a:p>
          <a:p>
            <a:r>
              <a:rPr lang="en-US" dirty="0" smtClean="0"/>
              <a:t>12 is 40/3 %</a:t>
            </a:r>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pPr/>
              <a:t>60</a:t>
            </a:fld>
            <a:endParaRPr lang="en-US"/>
          </a:p>
        </p:txBody>
      </p:sp>
      <p:sp>
        <p:nvSpPr>
          <p:cNvPr id="5" name="Date Placeholder 4"/>
          <p:cNvSpPr>
            <a:spLocks noGrp="1"/>
          </p:cNvSpPr>
          <p:nvPr>
            <p:ph type="dt" idx="11"/>
          </p:nvPr>
        </p:nvSpPr>
        <p:spPr/>
        <p:txBody>
          <a:bodyPr/>
          <a:lstStyle/>
          <a:p>
            <a:r>
              <a:rPr lang="en-US" smtClean="0"/>
              <a:t>A Story of Units                                               Major Work of the Grade Band 3-5</a:t>
            </a:r>
            <a:endParaRPr lang="en-US" dirty="0"/>
          </a:p>
        </p:txBody>
      </p:sp>
      <p:sp>
        <p:nvSpPr>
          <p:cNvPr id="6" name="Notes Placeholder 1"/>
          <p:cNvSpPr txBox="1">
            <a:spLocks/>
          </p:cNvSpPr>
          <p:nvPr/>
        </p:nvSpPr>
        <p:spPr>
          <a:xfrm>
            <a:off x="4572792" y="768096"/>
            <a:ext cx="2837411" cy="2880360"/>
          </a:xfrm>
          <a:prstGeom prst="rect">
            <a:avLst/>
          </a:prstGeom>
        </p:spPr>
        <p:txBody>
          <a:bodyPr vert="horz" lIns="96653" tIns="48327" rIns="96653" bIns="4832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a:t>
            </a:r>
            <a:r>
              <a:rPr lang="en-US" baseline="0" dirty="0" smtClean="0"/>
              <a:t>2 minutes </a:t>
            </a:r>
          </a:p>
          <a:p>
            <a:endParaRPr lang="en-US" dirty="0" smtClean="0"/>
          </a:p>
          <a:p>
            <a:r>
              <a:rPr lang="en-US" dirty="0" smtClean="0"/>
              <a:t>MATERIALS NEEDED:</a:t>
            </a:r>
          </a:p>
          <a:p>
            <a:pPr marL="484943" lvl="1" indent="-302040">
              <a:buFont typeface="Arial" pitchFamily="34" charset="0"/>
              <a:buChar char="•"/>
            </a:pPr>
            <a:r>
              <a:rPr lang="en-US" dirty="0" smtClean="0"/>
              <a:t>x</a:t>
            </a:r>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116618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7680" y="3840480"/>
            <a:ext cx="6583680" cy="5520690"/>
          </a:xfrm>
        </p:spPr>
        <p:txBody>
          <a:bodyPr/>
          <a:lstStyle/>
          <a:p>
            <a:r>
              <a:rPr lang="en-US" dirty="0" smtClean="0"/>
              <a:t>If</a:t>
            </a:r>
            <a:r>
              <a:rPr lang="en-US" baseline="0" dirty="0" smtClean="0"/>
              <a:t> timing is problematic, m</a:t>
            </a:r>
            <a:r>
              <a:rPr lang="en-US" dirty="0" smtClean="0"/>
              <a:t>ove this fluency discussion to G8 Expressions and Equations work.</a:t>
            </a:r>
          </a:p>
          <a:p>
            <a:endParaRPr lang="en-US" dirty="0" smtClean="0"/>
          </a:p>
          <a:p>
            <a:r>
              <a:rPr lang="en-US" dirty="0" smtClean="0"/>
              <a:t>Let’s say</a:t>
            </a:r>
            <a:r>
              <a:rPr lang="en-US" baseline="0" dirty="0" smtClean="0"/>
              <a:t> we wanted to work on a fluency for finding </a:t>
            </a:r>
            <a:r>
              <a:rPr lang="en-US" baseline="0" dirty="0" err="1" smtClean="0"/>
              <a:t>percents</a:t>
            </a:r>
            <a:r>
              <a:rPr lang="en-US" baseline="0" dirty="0" smtClean="0"/>
              <a:t> of a whole.  </a:t>
            </a:r>
          </a:p>
          <a:p>
            <a:r>
              <a:rPr lang="en-US" baseline="0" dirty="0" smtClean="0"/>
              <a:t>Explain how to do the white board exchange.</a:t>
            </a:r>
          </a:p>
          <a:p>
            <a:r>
              <a:rPr lang="en-US" baseline="0" dirty="0" smtClean="0"/>
              <a:t>What is 10% of 500.  “Yes, yes, yes, look again…”</a:t>
            </a:r>
          </a:p>
          <a:p>
            <a:r>
              <a:rPr lang="en-US" baseline="0" dirty="0" smtClean="0"/>
              <a:t>What is 15% of 60.</a:t>
            </a:r>
          </a:p>
          <a:p>
            <a:r>
              <a:rPr lang="en-US" baseline="0" dirty="0" smtClean="0"/>
              <a:t>I went from easy to difficult very quickly.</a:t>
            </a:r>
          </a:p>
          <a:p>
            <a:r>
              <a:rPr lang="en-US" baseline="0" dirty="0" smtClean="0"/>
              <a:t>Becoming fluent (quick and accurate) requires adrenalin!  Giving 100 problems to take home and practice is not going to make you fluent.  </a:t>
            </a:r>
          </a:p>
          <a:p>
            <a:endParaRPr lang="en-US" baseline="0" dirty="0" smtClean="0"/>
          </a:p>
          <a:p>
            <a:r>
              <a:rPr lang="en-US" baseline="0" dirty="0" smtClean="0"/>
              <a:t>Point to sample of sprint in lesson excerpts and describe how to implement.  Explain the first 11, second 11 and so on.  After you acknowledge the top sprinters, then “cool down” by asking students to finish the problems on the sprint.  </a:t>
            </a:r>
          </a:p>
          <a:p>
            <a:endParaRPr lang="en-US" dirty="0">
              <a:solidFill>
                <a:srgbClr val="E27548"/>
              </a:solidFill>
            </a:endParaRPr>
          </a:p>
        </p:txBody>
      </p:sp>
      <p:sp>
        <p:nvSpPr>
          <p:cNvPr id="4" name="Slide Number Placeholder 3"/>
          <p:cNvSpPr>
            <a:spLocks noGrp="1"/>
          </p:cNvSpPr>
          <p:nvPr>
            <p:ph type="sldNum" sz="quarter" idx="10"/>
          </p:nvPr>
        </p:nvSpPr>
        <p:spPr/>
        <p:txBody>
          <a:bodyPr/>
          <a:lstStyle/>
          <a:p>
            <a:fld id="{3EF9A488-CB88-4D38-94D1-E470376C4AFA}" type="slidenum">
              <a:rPr lang="en-US" smtClean="0"/>
              <a:pPr/>
              <a:t>61</a:t>
            </a:fld>
            <a:endParaRPr lang="en-US"/>
          </a:p>
        </p:txBody>
      </p:sp>
      <p:sp>
        <p:nvSpPr>
          <p:cNvPr id="5" name="Date Placeholder 4"/>
          <p:cNvSpPr>
            <a:spLocks noGrp="1"/>
          </p:cNvSpPr>
          <p:nvPr>
            <p:ph type="dt" idx="11"/>
          </p:nvPr>
        </p:nvSpPr>
        <p:spPr/>
        <p:txBody>
          <a:bodyPr/>
          <a:lstStyle/>
          <a:p>
            <a:r>
              <a:rPr lang="en-US" smtClean="0"/>
              <a:t>A Story of Units                                               Major Work of the Grade Band 3-5</a:t>
            </a:r>
            <a:endParaRPr lang="en-US" dirty="0"/>
          </a:p>
        </p:txBody>
      </p:sp>
      <p:sp>
        <p:nvSpPr>
          <p:cNvPr id="6" name="Notes Placeholder 1"/>
          <p:cNvSpPr txBox="1">
            <a:spLocks/>
          </p:cNvSpPr>
          <p:nvPr/>
        </p:nvSpPr>
        <p:spPr>
          <a:xfrm>
            <a:off x="4572792" y="768096"/>
            <a:ext cx="2837411" cy="2880360"/>
          </a:xfrm>
          <a:prstGeom prst="rect">
            <a:avLst/>
          </a:prstGeom>
        </p:spPr>
        <p:txBody>
          <a:bodyPr vert="horz" lIns="96653" tIns="48327" rIns="96653" bIns="4832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a:t>
            </a:r>
            <a:r>
              <a:rPr lang="en-US" baseline="0" dirty="0" smtClean="0"/>
              <a:t>2 minutes </a:t>
            </a:r>
          </a:p>
          <a:p>
            <a:endParaRPr lang="en-US" dirty="0" smtClean="0"/>
          </a:p>
          <a:p>
            <a:r>
              <a:rPr lang="en-US" dirty="0" smtClean="0"/>
              <a:t>MATERIALS NEEDED:</a:t>
            </a:r>
          </a:p>
          <a:p>
            <a:pPr marL="484943" lvl="1" indent="-302040">
              <a:buFont typeface="Arial" pitchFamily="34" charset="0"/>
              <a:buChar char="•"/>
            </a:pPr>
            <a:r>
              <a:rPr lang="en-US" dirty="0" smtClean="0"/>
              <a:t>x</a:t>
            </a:r>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1166187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7680" y="3840480"/>
            <a:ext cx="6583680" cy="5520690"/>
          </a:xfrm>
        </p:spPr>
        <p:txBody>
          <a:bodyPr/>
          <a:lstStyle/>
          <a:p>
            <a:r>
              <a:rPr lang="en-US" dirty="0" smtClean="0"/>
              <a:t>Have</a:t>
            </a:r>
            <a:r>
              <a:rPr lang="en-US" baseline="0" dirty="0" smtClean="0"/>
              <a:t> participants do them.  Work the problems out using the document camera.  For scaffolding, model with double number line diagrams and/or tape diagrams.  </a:t>
            </a:r>
            <a:endParaRPr lang="en-US"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pPr/>
              <a:t>62</a:t>
            </a:fld>
            <a:endParaRPr lang="en-US"/>
          </a:p>
        </p:txBody>
      </p:sp>
      <p:sp>
        <p:nvSpPr>
          <p:cNvPr id="5" name="Date Placeholder 4"/>
          <p:cNvSpPr>
            <a:spLocks noGrp="1"/>
          </p:cNvSpPr>
          <p:nvPr>
            <p:ph type="dt" idx="11"/>
          </p:nvPr>
        </p:nvSpPr>
        <p:spPr/>
        <p:txBody>
          <a:bodyPr/>
          <a:lstStyle/>
          <a:p>
            <a:r>
              <a:rPr lang="en-US" smtClean="0"/>
              <a:t>A Story of Units                                               Major Work of the Grade Band 3-5</a:t>
            </a:r>
            <a:endParaRPr lang="en-US" dirty="0"/>
          </a:p>
        </p:txBody>
      </p:sp>
      <p:sp>
        <p:nvSpPr>
          <p:cNvPr id="6" name="Notes Placeholder 1"/>
          <p:cNvSpPr txBox="1">
            <a:spLocks/>
          </p:cNvSpPr>
          <p:nvPr/>
        </p:nvSpPr>
        <p:spPr>
          <a:xfrm>
            <a:off x="4572792" y="768096"/>
            <a:ext cx="2837411" cy="2880360"/>
          </a:xfrm>
          <a:prstGeom prst="rect">
            <a:avLst/>
          </a:prstGeom>
        </p:spPr>
        <p:txBody>
          <a:bodyPr vert="horz" lIns="96653" tIns="48327" rIns="96653" bIns="4832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a:t>
            </a:r>
            <a:r>
              <a:rPr lang="en-US" baseline="0" dirty="0" smtClean="0"/>
              <a:t>2 minutes </a:t>
            </a:r>
          </a:p>
          <a:p>
            <a:endParaRPr lang="en-US" dirty="0" smtClean="0"/>
          </a:p>
          <a:p>
            <a:r>
              <a:rPr lang="en-US" dirty="0" smtClean="0"/>
              <a:t>MATERIALS NEEDED:</a:t>
            </a:r>
          </a:p>
          <a:p>
            <a:pPr marL="484943" lvl="1" indent="-302040">
              <a:buFont typeface="Arial" pitchFamily="34" charset="0"/>
              <a:buChar char="•"/>
            </a:pPr>
            <a:r>
              <a:rPr lang="en-US" dirty="0" smtClean="0"/>
              <a:t>x</a:t>
            </a:r>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116618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7680" y="3840480"/>
            <a:ext cx="6583680" cy="5520690"/>
          </a:xfrm>
        </p:spPr>
        <p:txBody>
          <a:bodyPr/>
          <a:lstStyle/>
          <a:p>
            <a:r>
              <a:rPr lang="en-US" dirty="0" smtClean="0"/>
              <a:t>Discuss how the material is coherently</a:t>
            </a:r>
            <a:r>
              <a:rPr lang="en-US" baseline="0" dirty="0" smtClean="0"/>
              <a:t> linked making a choice of sequencing difficult.</a:t>
            </a:r>
            <a:endParaRPr lang="en-US" dirty="0" smtClean="0"/>
          </a:p>
          <a:p>
            <a:pPr marL="483265" indent="-483265">
              <a:buFont typeface="Arial"/>
              <a:buChar char="•"/>
            </a:pPr>
            <a:r>
              <a:rPr lang="en-US" dirty="0" smtClean="0"/>
              <a:t>Ratios &amp; Proportional Relationships (70 min) 9:50-11:00  BREAK</a:t>
            </a:r>
          </a:p>
          <a:p>
            <a:pPr marL="483265" indent="-483265">
              <a:buFont typeface="Arial"/>
              <a:buChar char="•"/>
            </a:pPr>
            <a:r>
              <a:rPr lang="en-US" dirty="0" smtClean="0"/>
              <a:t>The Number System (40 min) 11:10-11:50</a:t>
            </a:r>
          </a:p>
          <a:p>
            <a:pPr marL="483265" indent="-483265">
              <a:buFont typeface="Arial"/>
              <a:buChar char="•"/>
            </a:pPr>
            <a:r>
              <a:rPr lang="en-US" dirty="0" smtClean="0"/>
              <a:t>Expressions and Equations (90 min)  11:15-12</a:t>
            </a:r>
            <a:r>
              <a:rPr lang="en-US" baseline="0" dirty="0" smtClean="0"/>
              <a:t> then LUNCH then 1-1:45</a:t>
            </a:r>
            <a:endParaRPr lang="en-US" dirty="0" smtClean="0"/>
          </a:p>
          <a:p>
            <a:pPr marL="483265" indent="-483265">
              <a:buFont typeface="Arial"/>
              <a:buChar char="•"/>
            </a:pPr>
            <a:r>
              <a:rPr lang="en-US" dirty="0" smtClean="0"/>
              <a:t>Functions (20 min) 1:45-</a:t>
            </a:r>
            <a:r>
              <a:rPr lang="en-US" baseline="0" dirty="0" smtClean="0"/>
              <a:t>2:05 then BREAK</a:t>
            </a:r>
            <a:endParaRPr lang="en-US" dirty="0" smtClean="0"/>
          </a:p>
          <a:p>
            <a:pPr marL="483265" indent="-483265">
              <a:buFont typeface="Arial"/>
              <a:buChar char="•"/>
            </a:pPr>
            <a:r>
              <a:rPr lang="en-US" dirty="0" smtClean="0"/>
              <a:t>Geometry (90 min) 2:15-3:45</a:t>
            </a:r>
            <a:r>
              <a:rPr lang="en-US" baseline="0" dirty="0" smtClean="0"/>
              <a:t> then Q&amp;A</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pPr/>
              <a:t>63</a:t>
            </a:fld>
            <a:endParaRPr lang="en-US"/>
          </a:p>
        </p:txBody>
      </p:sp>
      <p:sp>
        <p:nvSpPr>
          <p:cNvPr id="5" name="Date Placeholder 4"/>
          <p:cNvSpPr>
            <a:spLocks noGrp="1"/>
          </p:cNvSpPr>
          <p:nvPr>
            <p:ph type="dt" idx="11"/>
          </p:nvPr>
        </p:nvSpPr>
        <p:spPr/>
        <p:txBody>
          <a:bodyPr/>
          <a:lstStyle/>
          <a:p>
            <a:r>
              <a:rPr lang="en-US" smtClean="0"/>
              <a:t>A Story of Units                                               Major Work of the Grade Band 3-5</a:t>
            </a:r>
            <a:endParaRPr lang="en-US" dirty="0"/>
          </a:p>
        </p:txBody>
      </p:sp>
      <p:sp>
        <p:nvSpPr>
          <p:cNvPr id="6" name="Notes Placeholder 1"/>
          <p:cNvSpPr txBox="1">
            <a:spLocks/>
          </p:cNvSpPr>
          <p:nvPr/>
        </p:nvSpPr>
        <p:spPr>
          <a:xfrm>
            <a:off x="4572792" y="768096"/>
            <a:ext cx="2837411" cy="2880360"/>
          </a:xfrm>
          <a:prstGeom prst="rect">
            <a:avLst/>
          </a:prstGeom>
        </p:spPr>
        <p:txBody>
          <a:bodyPr vert="horz" lIns="96653" tIns="48327" rIns="96653" bIns="4832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a:t>
            </a:r>
            <a:r>
              <a:rPr lang="en-US" baseline="0" dirty="0" smtClean="0"/>
              <a:t>2 minutes </a:t>
            </a:r>
          </a:p>
          <a:p>
            <a:endParaRPr lang="en-US" dirty="0" smtClean="0"/>
          </a:p>
          <a:p>
            <a:r>
              <a:rPr lang="en-US" dirty="0" smtClean="0"/>
              <a:t>MATERIALS NEEDED:</a:t>
            </a:r>
          </a:p>
          <a:p>
            <a:pPr marL="484943" lvl="1" indent="-302040">
              <a:buFont typeface="Arial" pitchFamily="34" charset="0"/>
              <a:buChar char="•"/>
            </a:pPr>
            <a:r>
              <a:rPr lang="en-US" dirty="0" smtClean="0"/>
              <a:t>x</a:t>
            </a:r>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1166187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7680" y="3840480"/>
            <a:ext cx="6583680" cy="5520690"/>
          </a:xfrm>
        </p:spPr>
        <p:txBody>
          <a:bodyPr/>
          <a:lstStyle/>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pPr/>
              <a:t>64</a:t>
            </a:fld>
            <a:endParaRPr lang="en-US"/>
          </a:p>
        </p:txBody>
      </p:sp>
      <p:sp>
        <p:nvSpPr>
          <p:cNvPr id="5" name="Date Placeholder 4"/>
          <p:cNvSpPr>
            <a:spLocks noGrp="1"/>
          </p:cNvSpPr>
          <p:nvPr>
            <p:ph type="dt" idx="11"/>
          </p:nvPr>
        </p:nvSpPr>
        <p:spPr/>
        <p:txBody>
          <a:bodyPr/>
          <a:lstStyle/>
          <a:p>
            <a:r>
              <a:rPr lang="en-US" smtClean="0"/>
              <a:t>A Story of Units                                               Major Work of the Grade Band 3-5</a:t>
            </a:r>
            <a:endParaRPr lang="en-US" dirty="0"/>
          </a:p>
        </p:txBody>
      </p:sp>
      <p:sp>
        <p:nvSpPr>
          <p:cNvPr id="6" name="Notes Placeholder 1"/>
          <p:cNvSpPr txBox="1">
            <a:spLocks/>
          </p:cNvSpPr>
          <p:nvPr/>
        </p:nvSpPr>
        <p:spPr>
          <a:xfrm>
            <a:off x="4572792" y="768096"/>
            <a:ext cx="2837411" cy="2880360"/>
          </a:xfrm>
          <a:prstGeom prst="rect">
            <a:avLst/>
          </a:prstGeom>
        </p:spPr>
        <p:txBody>
          <a:bodyPr vert="horz" lIns="96653" tIns="48327" rIns="96653" bIns="4832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a:t>
            </a:r>
            <a:r>
              <a:rPr lang="en-US" baseline="0" dirty="0" smtClean="0"/>
              <a:t>2 minutes </a:t>
            </a:r>
          </a:p>
          <a:p>
            <a:endParaRPr lang="en-US" dirty="0" smtClean="0"/>
          </a:p>
          <a:p>
            <a:r>
              <a:rPr lang="en-US" dirty="0" smtClean="0"/>
              <a:t>MATERIALS NEEDED:</a:t>
            </a:r>
          </a:p>
          <a:p>
            <a:pPr marL="484943" lvl="1" indent="-302040">
              <a:buFont typeface="Arial" pitchFamily="34" charset="0"/>
              <a:buChar char="•"/>
            </a:pPr>
            <a:r>
              <a:rPr lang="en-US" dirty="0" smtClean="0"/>
              <a:t>x</a:t>
            </a:r>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1166187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a:t>
            </a:r>
            <a:r>
              <a:rPr lang="en-US" baseline="0" dirty="0" smtClean="0"/>
              <a:t> a transparency sheet and fine white board marker</a:t>
            </a:r>
          </a:p>
          <a:p>
            <a:pPr defTabSz="966529"/>
            <a:r>
              <a:rPr lang="en-US" i="1" dirty="0" smtClean="0"/>
              <a:t>Slide the original figure to the image (1) until they coincide.  Slide the original figure to (2), then flip it so they coincide.  Slide the original figure to (3), then turn it until they coincide. </a:t>
            </a:r>
          </a:p>
          <a:p>
            <a:pPr defTabSz="966529"/>
            <a:r>
              <a:rPr lang="en-US" i="0" dirty="0" smtClean="0"/>
              <a:t>The descriptions are intuitive, a transparency should not yet be used.</a:t>
            </a:r>
          </a:p>
          <a:p>
            <a:endParaRPr lang="en-US" dirty="0" smtClean="0"/>
          </a:p>
        </p:txBody>
      </p:sp>
      <p:sp>
        <p:nvSpPr>
          <p:cNvPr id="4" name="Slide Number Placeholder 3"/>
          <p:cNvSpPr>
            <a:spLocks noGrp="1"/>
          </p:cNvSpPr>
          <p:nvPr>
            <p:ph type="sldNum" sz="quarter" idx="10"/>
          </p:nvPr>
        </p:nvSpPr>
        <p:spPr/>
        <p:txBody>
          <a:bodyPr/>
          <a:lstStyle/>
          <a:p>
            <a:fld id="{3EF9A488-CB88-4D38-94D1-E470376C4AFA}" type="slidenum">
              <a:rPr lang="en-US" smtClean="0"/>
              <a:t>65</a:t>
            </a:fld>
            <a:endParaRPr lang="en-US"/>
          </a:p>
        </p:txBody>
      </p:sp>
      <p:sp>
        <p:nvSpPr>
          <p:cNvPr id="5" name="Date Placeholder 4"/>
          <p:cNvSpPr>
            <a:spLocks noGrp="1"/>
          </p:cNvSpPr>
          <p:nvPr>
            <p:ph type="dt" idx="11"/>
          </p:nvPr>
        </p:nvSpPr>
        <p:spPr/>
        <p:txBody>
          <a:bodyPr/>
          <a:lstStyle/>
          <a:p>
            <a:r>
              <a:rPr lang="en-US" i="1" smtClean="0"/>
              <a:t>A Story of Units                                               Major Work of the Grade Band 3-5</a:t>
            </a:r>
            <a:endParaRPr lang="en-US" dirty="0"/>
          </a:p>
        </p:txBody>
      </p:sp>
    </p:spTree>
    <p:extLst>
      <p:ext uri="{BB962C8B-B14F-4D97-AF65-F5344CB8AC3E}">
        <p14:creationId xmlns:p14="http://schemas.microsoft.com/office/powerpoint/2010/main" val="161916575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7680" y="3840480"/>
            <a:ext cx="6583680" cy="5520690"/>
          </a:xfrm>
        </p:spPr>
        <p:txBody>
          <a:bodyPr/>
          <a:lstStyle/>
          <a:p>
            <a:r>
              <a:rPr lang="en-US" dirty="0" smtClean="0"/>
              <a:t>All of the examples mentioned</a:t>
            </a:r>
            <a:r>
              <a:rPr lang="en-US" baseline="0" dirty="0" smtClean="0"/>
              <a:t> here show that without a doubt, a transformation is of the </a:t>
            </a:r>
            <a:r>
              <a:rPr lang="en-US" i="1" baseline="0" dirty="0" smtClean="0"/>
              <a:t>Plane</a:t>
            </a:r>
            <a:r>
              <a:rPr lang="en-US" i="0" baseline="0" dirty="0" smtClean="0"/>
              <a:t>.  We are not just moving a few points or segments or figures.  </a:t>
            </a:r>
            <a:r>
              <a:rPr lang="en-US" i="1" baseline="0" dirty="0" smtClean="0"/>
              <a:t>Everything </a:t>
            </a:r>
            <a:r>
              <a:rPr lang="en-US" i="0" baseline="0" dirty="0" smtClean="0"/>
              <a:t>in the plane is transformed just as </a:t>
            </a:r>
            <a:r>
              <a:rPr lang="en-US" i="1" baseline="0" dirty="0" smtClean="0"/>
              <a:t>everything</a:t>
            </a:r>
            <a:r>
              <a:rPr lang="en-US" i="0" baseline="0" dirty="0" smtClean="0"/>
              <a:t> on the transparency has moved, even the “white space”.</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pPr/>
              <a:t>66</a:t>
            </a:fld>
            <a:endParaRPr lang="en-US"/>
          </a:p>
        </p:txBody>
      </p:sp>
      <p:sp>
        <p:nvSpPr>
          <p:cNvPr id="5" name="Date Placeholder 4"/>
          <p:cNvSpPr>
            <a:spLocks noGrp="1"/>
          </p:cNvSpPr>
          <p:nvPr>
            <p:ph type="dt" idx="11"/>
          </p:nvPr>
        </p:nvSpPr>
        <p:spPr/>
        <p:txBody>
          <a:bodyPr/>
          <a:lstStyle/>
          <a:p>
            <a:r>
              <a:rPr lang="en-US" smtClean="0"/>
              <a:t>A Story of Units                                               Major Work of the Grade Band 3-5</a:t>
            </a:r>
            <a:endParaRPr lang="en-US" dirty="0"/>
          </a:p>
        </p:txBody>
      </p:sp>
      <p:sp>
        <p:nvSpPr>
          <p:cNvPr id="6" name="Notes Placeholder 1"/>
          <p:cNvSpPr txBox="1">
            <a:spLocks/>
          </p:cNvSpPr>
          <p:nvPr/>
        </p:nvSpPr>
        <p:spPr>
          <a:xfrm>
            <a:off x="4572792" y="768096"/>
            <a:ext cx="2837411" cy="2880360"/>
          </a:xfrm>
          <a:prstGeom prst="rect">
            <a:avLst/>
          </a:prstGeom>
        </p:spPr>
        <p:txBody>
          <a:bodyPr vert="horz" lIns="96653" tIns="48327" rIns="96653" bIns="4832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a:t>
            </a:r>
            <a:r>
              <a:rPr lang="en-US" baseline="0" dirty="0" smtClean="0"/>
              <a:t>2 minutes </a:t>
            </a:r>
          </a:p>
          <a:p>
            <a:endParaRPr lang="en-US" dirty="0" smtClean="0"/>
          </a:p>
          <a:p>
            <a:r>
              <a:rPr lang="en-US" dirty="0" smtClean="0"/>
              <a:t>MATERIALS NEEDED:</a:t>
            </a:r>
          </a:p>
          <a:p>
            <a:pPr marL="484943" lvl="1" indent="-302040">
              <a:buFont typeface="Arial" pitchFamily="34" charset="0"/>
              <a:buChar char="•"/>
            </a:pPr>
            <a:r>
              <a:rPr lang="en-US" dirty="0" smtClean="0"/>
              <a:t>x</a:t>
            </a:r>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116618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7680" y="3840480"/>
            <a:ext cx="6583680" cy="5520690"/>
          </a:xfrm>
        </p:spPr>
        <p:txBody>
          <a:bodyPr/>
          <a:lstStyle/>
          <a:p>
            <a:r>
              <a:rPr lang="en-US" dirty="0" smtClean="0"/>
              <a:t>Switch over to the document camera and model a translation, reflection and rotation.  </a:t>
            </a:r>
          </a:p>
          <a:p>
            <a:r>
              <a:rPr lang="en-US" dirty="0" smtClean="0"/>
              <a:t>In </a:t>
            </a:r>
            <a:r>
              <a:rPr lang="en-US" baseline="0" dirty="0" smtClean="0"/>
              <a:t>grade 8 geometry there is an emphasis on precision.  When you translate along a vector you must name the vector.  When you reflect across a line the line must be specified.  When you rotate, you rotate around a point and a certain degree.  </a:t>
            </a:r>
          </a:p>
          <a:p>
            <a:r>
              <a:rPr lang="en-US" baseline="0" dirty="0" smtClean="0"/>
              <a:t>Have participants draw a line, a vector, a point, an angle, and a curved figure on a white piece of paper.  </a:t>
            </a:r>
          </a:p>
          <a:p>
            <a:r>
              <a:rPr lang="en-US" baseline="0" dirty="0" smtClean="0"/>
              <a:t>Have participants trace each onto a transparency, and show them that when we translate, this is what happens.  </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pPr/>
              <a:t>67</a:t>
            </a:fld>
            <a:endParaRPr lang="en-US"/>
          </a:p>
        </p:txBody>
      </p:sp>
      <p:sp>
        <p:nvSpPr>
          <p:cNvPr id="5" name="Date Placeholder 4"/>
          <p:cNvSpPr>
            <a:spLocks noGrp="1"/>
          </p:cNvSpPr>
          <p:nvPr>
            <p:ph type="dt" idx="11"/>
          </p:nvPr>
        </p:nvSpPr>
        <p:spPr/>
        <p:txBody>
          <a:bodyPr/>
          <a:lstStyle/>
          <a:p>
            <a:r>
              <a:rPr lang="en-US" smtClean="0"/>
              <a:t>A Story of Units                                               Major Work of the Grade Band 3-5</a:t>
            </a:r>
            <a:endParaRPr lang="en-US" dirty="0"/>
          </a:p>
        </p:txBody>
      </p:sp>
      <p:sp>
        <p:nvSpPr>
          <p:cNvPr id="6" name="Notes Placeholder 1"/>
          <p:cNvSpPr txBox="1">
            <a:spLocks/>
          </p:cNvSpPr>
          <p:nvPr/>
        </p:nvSpPr>
        <p:spPr>
          <a:xfrm>
            <a:off x="4572792" y="768096"/>
            <a:ext cx="2837411" cy="2880360"/>
          </a:xfrm>
          <a:prstGeom prst="rect">
            <a:avLst/>
          </a:prstGeom>
        </p:spPr>
        <p:txBody>
          <a:bodyPr vert="horz" lIns="96653" tIns="48327" rIns="96653" bIns="4832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a:t>
            </a:r>
            <a:r>
              <a:rPr lang="en-US" baseline="0" dirty="0" smtClean="0"/>
              <a:t>2 minutes </a:t>
            </a:r>
          </a:p>
          <a:p>
            <a:endParaRPr lang="en-US" dirty="0" smtClean="0"/>
          </a:p>
          <a:p>
            <a:r>
              <a:rPr lang="en-US" dirty="0" smtClean="0"/>
              <a:t>MATERIALS NEEDED:</a:t>
            </a:r>
          </a:p>
          <a:p>
            <a:pPr marL="484943" lvl="1" indent="-302040">
              <a:buFont typeface="Arial" pitchFamily="34" charset="0"/>
              <a:buChar char="•"/>
            </a:pPr>
            <a:r>
              <a:rPr lang="en-US" dirty="0" smtClean="0"/>
              <a:t>x</a:t>
            </a:r>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116618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7680" y="3840480"/>
            <a:ext cx="6583680" cy="5520690"/>
          </a:xfrm>
        </p:spPr>
        <p:txBody>
          <a:bodyPr/>
          <a:lstStyle/>
          <a:p>
            <a:pPr defTabSz="469781">
              <a:defRPr/>
            </a:pPr>
            <a:r>
              <a:rPr lang="en-US" b="1" dirty="0" smtClean="0"/>
              <a:t>(1 min)</a:t>
            </a:r>
          </a:p>
          <a:p>
            <a:endParaRPr lang="en-US" dirty="0" smtClean="0"/>
          </a:p>
          <a:p>
            <a:r>
              <a:rPr lang="en-US" dirty="0" smtClean="0"/>
              <a:t>“In Lesson 2, students learn about the rigid motion, </a:t>
            </a:r>
            <a:r>
              <a:rPr lang="en-US" i="1" dirty="0" smtClean="0"/>
              <a:t>translation</a:t>
            </a:r>
            <a:r>
              <a:rPr lang="en-US" dirty="0" smtClean="0"/>
              <a:t>, and its properties.”</a:t>
            </a:r>
          </a:p>
          <a:p>
            <a:r>
              <a:rPr lang="en-US" dirty="0" smtClean="0"/>
              <a:t>Jill – how do they know</a:t>
            </a:r>
            <a:r>
              <a:rPr lang="en-US" baseline="0" dirty="0" smtClean="0"/>
              <a:t> that this is true?</a:t>
            </a:r>
          </a:p>
          <a:p>
            <a:r>
              <a:rPr lang="en-US" baseline="0" dirty="0" smtClean="0"/>
              <a:t>Students verify the properties experimentally.  L2EX2</a:t>
            </a:r>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pPr/>
              <a:t>68</a:t>
            </a:fld>
            <a:endParaRPr lang="en-US"/>
          </a:p>
        </p:txBody>
      </p:sp>
      <p:sp>
        <p:nvSpPr>
          <p:cNvPr id="5" name="Date Placeholder 4"/>
          <p:cNvSpPr>
            <a:spLocks noGrp="1"/>
          </p:cNvSpPr>
          <p:nvPr>
            <p:ph type="dt" idx="11"/>
          </p:nvPr>
        </p:nvSpPr>
        <p:spPr/>
        <p:txBody>
          <a:bodyPr/>
          <a:lstStyle/>
          <a:p>
            <a:r>
              <a:rPr lang="en-US" smtClean="0"/>
              <a:t>A Story of Units                                               Major Work of the Grade Band 3-5</a:t>
            </a:r>
            <a:endParaRPr lang="en-US" dirty="0"/>
          </a:p>
        </p:txBody>
      </p:sp>
      <p:sp>
        <p:nvSpPr>
          <p:cNvPr id="6" name="Notes Placeholder 1"/>
          <p:cNvSpPr txBox="1">
            <a:spLocks/>
          </p:cNvSpPr>
          <p:nvPr/>
        </p:nvSpPr>
        <p:spPr>
          <a:xfrm>
            <a:off x="4572792" y="768096"/>
            <a:ext cx="2837411" cy="2880360"/>
          </a:xfrm>
          <a:prstGeom prst="rect">
            <a:avLst/>
          </a:prstGeom>
        </p:spPr>
        <p:txBody>
          <a:bodyPr vert="horz" lIns="96653" tIns="48327" rIns="96653" bIns="4832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a:t>
            </a:r>
            <a:r>
              <a:rPr lang="en-US" baseline="0" dirty="0" smtClean="0"/>
              <a:t>2 minutes </a:t>
            </a:r>
          </a:p>
          <a:p>
            <a:endParaRPr lang="en-US" dirty="0" smtClean="0"/>
          </a:p>
          <a:p>
            <a:r>
              <a:rPr lang="en-US" dirty="0" smtClean="0"/>
              <a:t>MATERIALS NEEDED:</a:t>
            </a:r>
          </a:p>
          <a:p>
            <a:pPr marL="484943" lvl="1" indent="-302040">
              <a:buFont typeface="Arial" pitchFamily="34" charset="0"/>
              <a:buChar char="•"/>
            </a:pPr>
            <a:r>
              <a:rPr lang="en-US" dirty="0" smtClean="0"/>
              <a:t>x</a:t>
            </a:r>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116618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7680" y="3840480"/>
            <a:ext cx="6583680" cy="5520690"/>
          </a:xfrm>
        </p:spPr>
        <p:txBody>
          <a:bodyPr/>
          <a:lstStyle/>
          <a:p>
            <a:pPr defTabSz="469781">
              <a:defRPr/>
            </a:pPr>
            <a:r>
              <a:rPr lang="en-US" b="1" dirty="0" smtClean="0"/>
              <a:t>(1 min)</a:t>
            </a:r>
          </a:p>
          <a:p>
            <a:endParaRPr lang="en-US" dirty="0" smtClean="0"/>
          </a:p>
          <a:p>
            <a:r>
              <a:rPr lang="en-US" dirty="0" smtClean="0"/>
              <a:t>The</a:t>
            </a:r>
            <a:r>
              <a:rPr lang="en-US" baseline="0" dirty="0" smtClean="0"/>
              <a:t> work with rigid motions (translation, reflection, rotation) provides the foundation for understanding congruence.  That is, two figures are congruent if a sequence of rigid motions can map one figure onto the other.</a:t>
            </a:r>
          </a:p>
          <a:p>
            <a:r>
              <a:rPr lang="en-US" dirty="0" smtClean="0"/>
              <a:t>Participants sample problem showing an</a:t>
            </a:r>
            <a:r>
              <a:rPr lang="en-US" baseline="0" dirty="0" smtClean="0"/>
              <a:t> example of congruence and a non-example of congruence.  </a:t>
            </a:r>
          </a:p>
          <a:p>
            <a:r>
              <a:rPr lang="en-US" dirty="0" smtClean="0"/>
              <a:t>Emphasize the precision of naming the vector </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pPr/>
              <a:t>69</a:t>
            </a:fld>
            <a:endParaRPr lang="en-US"/>
          </a:p>
        </p:txBody>
      </p:sp>
      <p:sp>
        <p:nvSpPr>
          <p:cNvPr id="5" name="Date Placeholder 4"/>
          <p:cNvSpPr>
            <a:spLocks noGrp="1"/>
          </p:cNvSpPr>
          <p:nvPr>
            <p:ph type="dt" idx="11"/>
          </p:nvPr>
        </p:nvSpPr>
        <p:spPr/>
        <p:txBody>
          <a:bodyPr/>
          <a:lstStyle/>
          <a:p>
            <a:r>
              <a:rPr lang="en-US" smtClean="0"/>
              <a:t>A Story of Units                                               Major Work of the Grade Band 3-5</a:t>
            </a:r>
            <a:endParaRPr lang="en-US" dirty="0"/>
          </a:p>
        </p:txBody>
      </p:sp>
      <p:sp>
        <p:nvSpPr>
          <p:cNvPr id="6" name="Notes Placeholder 1"/>
          <p:cNvSpPr txBox="1">
            <a:spLocks/>
          </p:cNvSpPr>
          <p:nvPr/>
        </p:nvSpPr>
        <p:spPr>
          <a:xfrm>
            <a:off x="4572792" y="768096"/>
            <a:ext cx="2837411" cy="2880360"/>
          </a:xfrm>
          <a:prstGeom prst="rect">
            <a:avLst/>
          </a:prstGeom>
        </p:spPr>
        <p:txBody>
          <a:bodyPr vert="horz" lIns="96653" tIns="48327" rIns="96653" bIns="4832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a:t>
            </a:r>
            <a:r>
              <a:rPr lang="en-US" baseline="0" dirty="0" smtClean="0"/>
              <a:t>2 minutes </a:t>
            </a:r>
          </a:p>
          <a:p>
            <a:endParaRPr lang="en-US" dirty="0" smtClean="0"/>
          </a:p>
          <a:p>
            <a:r>
              <a:rPr lang="en-US" dirty="0" smtClean="0"/>
              <a:t>MATERIALS NEEDED:</a:t>
            </a:r>
          </a:p>
          <a:p>
            <a:pPr marL="484943" lvl="1" indent="-302040">
              <a:buFont typeface="Arial" pitchFamily="34" charset="0"/>
              <a:buChar char="•"/>
            </a:pPr>
            <a:r>
              <a:rPr lang="en-US" dirty="0" smtClean="0"/>
              <a:t>x</a:t>
            </a:r>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11661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7680" y="3840480"/>
            <a:ext cx="6583680" cy="5520690"/>
          </a:xfrm>
        </p:spPr>
        <p:txBody>
          <a:bodyPr/>
          <a:lstStyle/>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pPr/>
              <a:t>7</a:t>
            </a:fld>
            <a:endParaRPr lang="en-US"/>
          </a:p>
        </p:txBody>
      </p:sp>
      <p:sp>
        <p:nvSpPr>
          <p:cNvPr id="5" name="Date Placeholder 4"/>
          <p:cNvSpPr>
            <a:spLocks noGrp="1"/>
          </p:cNvSpPr>
          <p:nvPr>
            <p:ph type="dt" idx="11"/>
          </p:nvPr>
        </p:nvSpPr>
        <p:spPr/>
        <p:txBody>
          <a:bodyPr/>
          <a:lstStyle/>
          <a:p>
            <a:r>
              <a:rPr lang="en-US" smtClean="0"/>
              <a:t>A Story of Units                                               Major Work of the Grade Band 3-5</a:t>
            </a:r>
            <a:endParaRPr lang="en-US" dirty="0"/>
          </a:p>
        </p:txBody>
      </p:sp>
      <p:sp>
        <p:nvSpPr>
          <p:cNvPr id="6" name="Notes Placeholder 1"/>
          <p:cNvSpPr txBox="1">
            <a:spLocks/>
          </p:cNvSpPr>
          <p:nvPr/>
        </p:nvSpPr>
        <p:spPr>
          <a:xfrm>
            <a:off x="4572792" y="768096"/>
            <a:ext cx="2837411" cy="2880360"/>
          </a:xfrm>
          <a:prstGeom prst="rect">
            <a:avLst/>
          </a:prstGeom>
        </p:spPr>
        <p:txBody>
          <a:bodyPr vert="horz" lIns="96653" tIns="48327" rIns="96653" bIns="4832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a:t>
            </a:r>
            <a:r>
              <a:rPr lang="en-US" baseline="0" dirty="0" smtClean="0"/>
              <a:t>2 minutes </a:t>
            </a:r>
          </a:p>
          <a:p>
            <a:endParaRPr lang="en-US" dirty="0" smtClean="0"/>
          </a:p>
          <a:p>
            <a:r>
              <a:rPr lang="en-US" dirty="0" smtClean="0"/>
              <a:t>MATERIALS NEEDED:</a:t>
            </a:r>
          </a:p>
          <a:p>
            <a:pPr marL="484943" lvl="1" indent="-302040">
              <a:buFont typeface="Arial" pitchFamily="34" charset="0"/>
              <a:buChar char="•"/>
            </a:pPr>
            <a:r>
              <a:rPr lang="en-US" dirty="0" smtClean="0"/>
              <a:t>x</a:t>
            </a:r>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116618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7680" y="3840480"/>
            <a:ext cx="6583680" cy="5520690"/>
          </a:xfrm>
        </p:spPr>
        <p:txBody>
          <a:bodyPr/>
          <a:lstStyle/>
          <a:p>
            <a:pPr defTabSz="469781">
              <a:defRPr/>
            </a:pPr>
            <a:r>
              <a:rPr lang="en-US" b="1" dirty="0" smtClean="0"/>
              <a:t>(1 min)</a:t>
            </a:r>
          </a:p>
          <a:p>
            <a:endParaRPr lang="en-US" dirty="0" smtClean="0"/>
          </a:p>
          <a:p>
            <a:r>
              <a:rPr lang="en-US" dirty="0" smtClean="0"/>
              <a:t>The</a:t>
            </a:r>
            <a:r>
              <a:rPr lang="en-US" baseline="0" dirty="0" smtClean="0"/>
              <a:t> work with rigid motions (translation, reflection, rotation) provides the foundation for understanding congruence.  That is, two figures are congruent if a sequence of rigid motions can map one figure onto the other.</a:t>
            </a:r>
          </a:p>
          <a:p>
            <a:r>
              <a:rPr lang="en-US" dirty="0" smtClean="0"/>
              <a:t>Participants sample problem showing an</a:t>
            </a:r>
            <a:r>
              <a:rPr lang="en-US" baseline="0" dirty="0" smtClean="0"/>
              <a:t> example of congruence and a non-example of congruence.  </a:t>
            </a:r>
          </a:p>
          <a:p>
            <a:r>
              <a:rPr lang="en-US" dirty="0" smtClean="0"/>
              <a:t>Emphasize the precision of naming the vector </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pPr/>
              <a:t>70</a:t>
            </a:fld>
            <a:endParaRPr lang="en-US"/>
          </a:p>
        </p:txBody>
      </p:sp>
      <p:sp>
        <p:nvSpPr>
          <p:cNvPr id="5" name="Date Placeholder 4"/>
          <p:cNvSpPr>
            <a:spLocks noGrp="1"/>
          </p:cNvSpPr>
          <p:nvPr>
            <p:ph type="dt" idx="11"/>
          </p:nvPr>
        </p:nvSpPr>
        <p:spPr/>
        <p:txBody>
          <a:bodyPr/>
          <a:lstStyle/>
          <a:p>
            <a:r>
              <a:rPr lang="en-US" smtClean="0"/>
              <a:t>A Story of Units                                               Major Work of the Grade Band 3-5</a:t>
            </a:r>
            <a:endParaRPr lang="en-US" dirty="0"/>
          </a:p>
        </p:txBody>
      </p:sp>
      <p:sp>
        <p:nvSpPr>
          <p:cNvPr id="6" name="Notes Placeholder 1"/>
          <p:cNvSpPr txBox="1">
            <a:spLocks/>
          </p:cNvSpPr>
          <p:nvPr/>
        </p:nvSpPr>
        <p:spPr>
          <a:xfrm>
            <a:off x="4572792" y="768096"/>
            <a:ext cx="2837411" cy="2880360"/>
          </a:xfrm>
          <a:prstGeom prst="rect">
            <a:avLst/>
          </a:prstGeom>
        </p:spPr>
        <p:txBody>
          <a:bodyPr vert="horz" lIns="96653" tIns="48327" rIns="96653" bIns="4832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a:t>
            </a:r>
            <a:r>
              <a:rPr lang="en-US" baseline="0" dirty="0" smtClean="0"/>
              <a:t>2 minutes </a:t>
            </a:r>
          </a:p>
          <a:p>
            <a:endParaRPr lang="en-US" dirty="0" smtClean="0"/>
          </a:p>
          <a:p>
            <a:r>
              <a:rPr lang="en-US" dirty="0" smtClean="0"/>
              <a:t>MATERIALS NEEDED:</a:t>
            </a:r>
          </a:p>
          <a:p>
            <a:pPr marL="484943" lvl="1" indent="-302040">
              <a:buFont typeface="Arial" pitchFamily="34" charset="0"/>
              <a:buChar char="•"/>
            </a:pPr>
            <a:r>
              <a:rPr lang="en-US" dirty="0" smtClean="0"/>
              <a:t>x</a:t>
            </a:r>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1166187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7680" y="3840480"/>
            <a:ext cx="6583680" cy="5520690"/>
          </a:xfrm>
        </p:spPr>
        <p:txBody>
          <a:bodyPr/>
          <a:lstStyle/>
          <a:p>
            <a:pPr defTabSz="469781">
              <a:defRPr/>
            </a:pPr>
            <a:r>
              <a:rPr lang="en-US" b="1" dirty="0" smtClean="0"/>
              <a:t>(1 min)</a:t>
            </a:r>
          </a:p>
          <a:p>
            <a:endParaRPr lang="en-US" dirty="0" smtClean="0"/>
          </a:p>
          <a:p>
            <a:r>
              <a:rPr lang="en-US" dirty="0" smtClean="0"/>
              <a:t>Students</a:t>
            </a:r>
            <a:r>
              <a:rPr lang="en-US" baseline="0" dirty="0" smtClean="0"/>
              <a:t> know that the properties apply to individual transformations.  Now they verify they apply to the sequence, i.e., the congruence.</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pPr/>
              <a:t>71</a:t>
            </a:fld>
            <a:endParaRPr lang="en-US"/>
          </a:p>
        </p:txBody>
      </p:sp>
      <p:sp>
        <p:nvSpPr>
          <p:cNvPr id="5" name="Date Placeholder 4"/>
          <p:cNvSpPr>
            <a:spLocks noGrp="1"/>
          </p:cNvSpPr>
          <p:nvPr>
            <p:ph type="dt" idx="11"/>
          </p:nvPr>
        </p:nvSpPr>
        <p:spPr/>
        <p:txBody>
          <a:bodyPr/>
          <a:lstStyle/>
          <a:p>
            <a:r>
              <a:rPr lang="en-US" smtClean="0"/>
              <a:t>A Story of Units                                               Major Work of the Grade Band 3-5</a:t>
            </a:r>
            <a:endParaRPr lang="en-US" dirty="0"/>
          </a:p>
        </p:txBody>
      </p:sp>
      <p:sp>
        <p:nvSpPr>
          <p:cNvPr id="6" name="Notes Placeholder 1"/>
          <p:cNvSpPr txBox="1">
            <a:spLocks/>
          </p:cNvSpPr>
          <p:nvPr/>
        </p:nvSpPr>
        <p:spPr>
          <a:xfrm>
            <a:off x="4572792" y="768096"/>
            <a:ext cx="2837411" cy="2880360"/>
          </a:xfrm>
          <a:prstGeom prst="rect">
            <a:avLst/>
          </a:prstGeom>
        </p:spPr>
        <p:txBody>
          <a:bodyPr vert="horz" lIns="96653" tIns="48327" rIns="96653" bIns="4832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a:t>
            </a:r>
            <a:r>
              <a:rPr lang="en-US" baseline="0" dirty="0" smtClean="0"/>
              <a:t>2 minutes </a:t>
            </a:r>
          </a:p>
          <a:p>
            <a:endParaRPr lang="en-US" dirty="0" smtClean="0"/>
          </a:p>
          <a:p>
            <a:r>
              <a:rPr lang="en-US" dirty="0" smtClean="0"/>
              <a:t>MATERIALS NEEDED:</a:t>
            </a:r>
          </a:p>
          <a:p>
            <a:pPr marL="484943" lvl="1" indent="-302040">
              <a:buFont typeface="Arial" pitchFamily="34" charset="0"/>
              <a:buChar char="•"/>
            </a:pPr>
            <a:r>
              <a:rPr lang="en-US" dirty="0" smtClean="0"/>
              <a:t>x</a:t>
            </a:r>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1166187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7680" y="3840480"/>
            <a:ext cx="6583680" cy="5520690"/>
          </a:xfrm>
        </p:spPr>
        <p:txBody>
          <a:bodyPr/>
          <a:lstStyle/>
          <a:p>
            <a:pPr defTabSz="469781">
              <a:defRPr/>
            </a:pPr>
            <a:r>
              <a:rPr lang="en-US" b="1" dirty="0" smtClean="0"/>
              <a:t>(1 min)</a:t>
            </a:r>
          </a:p>
          <a:p>
            <a:endParaRPr lang="en-US" dirty="0" smtClean="0"/>
          </a:p>
          <a:p>
            <a:r>
              <a:rPr lang="en-US" dirty="0" smtClean="0"/>
              <a:t>A</a:t>
            </a:r>
            <a:r>
              <a:rPr lang="en-US" baseline="0" dirty="0" smtClean="0"/>
              <a:t> similarity implies a dilation from a center with a scale factor.  When the scale factor ≠1, then lengths of segments are not preserved.  </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pPr/>
              <a:t>72</a:t>
            </a:fld>
            <a:endParaRPr lang="en-US"/>
          </a:p>
        </p:txBody>
      </p:sp>
      <p:sp>
        <p:nvSpPr>
          <p:cNvPr id="5" name="Date Placeholder 4"/>
          <p:cNvSpPr>
            <a:spLocks noGrp="1"/>
          </p:cNvSpPr>
          <p:nvPr>
            <p:ph type="dt" idx="11"/>
          </p:nvPr>
        </p:nvSpPr>
        <p:spPr/>
        <p:txBody>
          <a:bodyPr/>
          <a:lstStyle/>
          <a:p>
            <a:r>
              <a:rPr lang="en-US" smtClean="0"/>
              <a:t>A Story of Units                                               Major Work of the Grade Band 3-5</a:t>
            </a:r>
            <a:endParaRPr lang="en-US" dirty="0"/>
          </a:p>
        </p:txBody>
      </p:sp>
      <p:sp>
        <p:nvSpPr>
          <p:cNvPr id="6" name="Notes Placeholder 1"/>
          <p:cNvSpPr txBox="1">
            <a:spLocks/>
          </p:cNvSpPr>
          <p:nvPr/>
        </p:nvSpPr>
        <p:spPr>
          <a:xfrm>
            <a:off x="4572792" y="768096"/>
            <a:ext cx="2837411" cy="2880360"/>
          </a:xfrm>
          <a:prstGeom prst="rect">
            <a:avLst/>
          </a:prstGeom>
        </p:spPr>
        <p:txBody>
          <a:bodyPr vert="horz" lIns="96653" tIns="48327" rIns="96653" bIns="4832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a:t>
            </a:r>
            <a:r>
              <a:rPr lang="en-US" baseline="0" dirty="0" smtClean="0"/>
              <a:t>2 minutes </a:t>
            </a:r>
          </a:p>
          <a:p>
            <a:endParaRPr lang="en-US" dirty="0" smtClean="0"/>
          </a:p>
          <a:p>
            <a:r>
              <a:rPr lang="en-US" dirty="0" smtClean="0"/>
              <a:t>MATERIALS NEEDED:</a:t>
            </a:r>
          </a:p>
          <a:p>
            <a:pPr marL="484943" lvl="1" indent="-302040">
              <a:buFont typeface="Arial" pitchFamily="34" charset="0"/>
              <a:buChar char="•"/>
            </a:pPr>
            <a:r>
              <a:rPr lang="en-US" dirty="0" smtClean="0"/>
              <a:t>x</a:t>
            </a:r>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116618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7680" y="3840480"/>
            <a:ext cx="6583680" cy="5520690"/>
          </a:xfrm>
        </p:spPr>
        <p:txBody>
          <a:bodyPr/>
          <a:lstStyle/>
          <a:p>
            <a:pPr defTabSz="469781">
              <a:defRPr/>
            </a:pPr>
            <a:r>
              <a:rPr lang="en-US" b="1" dirty="0" smtClean="0"/>
              <a:t>(1 min)</a:t>
            </a:r>
          </a:p>
          <a:p>
            <a:pPr defTabSz="469781">
              <a:defRPr/>
            </a:pPr>
            <a:endParaRPr lang="en-US" b="1" dirty="0" smtClean="0"/>
          </a:p>
          <a:p>
            <a:pPr defTabSz="948507">
              <a:defRPr/>
            </a:pPr>
            <a:r>
              <a:rPr lang="en-US" baseline="0" dirty="0" smtClean="0"/>
              <a:t>If the scale factor is equal to 1, then what you have is a congruence.  If the scale factor is 0&lt;r&lt;1 then the length of segments are shorter than their original.  If the scale factor is r&gt;1 then the length of segments are longer than their original.</a:t>
            </a:r>
            <a:endParaRPr lang="en-US" dirty="0" smtClean="0"/>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pPr/>
              <a:t>73</a:t>
            </a:fld>
            <a:endParaRPr lang="en-US"/>
          </a:p>
        </p:txBody>
      </p:sp>
      <p:sp>
        <p:nvSpPr>
          <p:cNvPr id="5" name="Date Placeholder 4"/>
          <p:cNvSpPr>
            <a:spLocks noGrp="1"/>
          </p:cNvSpPr>
          <p:nvPr>
            <p:ph type="dt" idx="11"/>
          </p:nvPr>
        </p:nvSpPr>
        <p:spPr/>
        <p:txBody>
          <a:bodyPr/>
          <a:lstStyle/>
          <a:p>
            <a:r>
              <a:rPr lang="en-US" smtClean="0"/>
              <a:t>A Story of Units                                               Major Work of the Grade Band 3-5</a:t>
            </a:r>
            <a:endParaRPr lang="en-US" dirty="0"/>
          </a:p>
        </p:txBody>
      </p:sp>
      <p:sp>
        <p:nvSpPr>
          <p:cNvPr id="6" name="Notes Placeholder 1"/>
          <p:cNvSpPr txBox="1">
            <a:spLocks/>
          </p:cNvSpPr>
          <p:nvPr/>
        </p:nvSpPr>
        <p:spPr>
          <a:xfrm>
            <a:off x="4572792" y="768096"/>
            <a:ext cx="2837411" cy="2880360"/>
          </a:xfrm>
          <a:prstGeom prst="rect">
            <a:avLst/>
          </a:prstGeom>
        </p:spPr>
        <p:txBody>
          <a:bodyPr vert="horz" lIns="96653" tIns="48327" rIns="96653" bIns="4832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a:t>
            </a:r>
            <a:r>
              <a:rPr lang="en-US" baseline="0" dirty="0" smtClean="0"/>
              <a:t>2 minutes </a:t>
            </a:r>
          </a:p>
          <a:p>
            <a:endParaRPr lang="en-US" dirty="0" smtClean="0"/>
          </a:p>
          <a:p>
            <a:r>
              <a:rPr lang="en-US" dirty="0" smtClean="0"/>
              <a:t>MATERIALS NEEDED:</a:t>
            </a:r>
          </a:p>
          <a:p>
            <a:pPr marL="484943" lvl="1" indent="-302040">
              <a:buFont typeface="Arial" pitchFamily="34" charset="0"/>
              <a:buChar char="•"/>
            </a:pPr>
            <a:r>
              <a:rPr lang="en-US" dirty="0" smtClean="0"/>
              <a:t>x</a:t>
            </a:r>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1166187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7680" y="3840480"/>
            <a:ext cx="6583680" cy="5520690"/>
          </a:xfrm>
        </p:spPr>
        <p:txBody>
          <a:bodyPr/>
          <a:lstStyle/>
          <a:p>
            <a:pPr defTabSz="469781">
              <a:defRPr/>
            </a:pPr>
            <a:r>
              <a:rPr lang="en-US" b="1" dirty="0" smtClean="0"/>
              <a:t>(1 min)</a:t>
            </a:r>
          </a:p>
          <a:p>
            <a:endParaRPr lang="en-US" dirty="0" smtClean="0"/>
          </a:p>
          <a:p>
            <a:r>
              <a:rPr lang="en-US" dirty="0" smtClean="0"/>
              <a:t>“In Lesson 2, students learn about the properties of dilations.”</a:t>
            </a:r>
          </a:p>
          <a:p>
            <a:r>
              <a:rPr lang="en-US" dirty="0" smtClean="0"/>
              <a:t>Students dilate a figure by a scale factor, then informally verify the</a:t>
            </a:r>
            <a:r>
              <a:rPr lang="en-US" baseline="0" dirty="0" smtClean="0"/>
              <a:t> properties of dilations.</a:t>
            </a:r>
          </a:p>
          <a:p>
            <a:r>
              <a:rPr lang="en-US" baseline="0" dirty="0" smtClean="0"/>
              <a:t>Model the work in G8M3L2 Examples 1 and 2.  Let participants do the related exercise.</a:t>
            </a:r>
            <a:endParaRPr lang="en-US" dirty="0" smtClean="0"/>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pPr/>
              <a:t>74</a:t>
            </a:fld>
            <a:endParaRPr lang="en-US"/>
          </a:p>
        </p:txBody>
      </p:sp>
      <p:sp>
        <p:nvSpPr>
          <p:cNvPr id="5" name="Date Placeholder 4"/>
          <p:cNvSpPr>
            <a:spLocks noGrp="1"/>
          </p:cNvSpPr>
          <p:nvPr>
            <p:ph type="dt" idx="11"/>
          </p:nvPr>
        </p:nvSpPr>
        <p:spPr/>
        <p:txBody>
          <a:bodyPr/>
          <a:lstStyle/>
          <a:p>
            <a:r>
              <a:rPr lang="en-US" smtClean="0"/>
              <a:t>A Story of Units                                               Major Work of the Grade Band 3-5</a:t>
            </a:r>
            <a:endParaRPr lang="en-US" dirty="0"/>
          </a:p>
        </p:txBody>
      </p:sp>
      <p:sp>
        <p:nvSpPr>
          <p:cNvPr id="6" name="Notes Placeholder 1"/>
          <p:cNvSpPr txBox="1">
            <a:spLocks/>
          </p:cNvSpPr>
          <p:nvPr/>
        </p:nvSpPr>
        <p:spPr>
          <a:xfrm>
            <a:off x="4572792" y="768096"/>
            <a:ext cx="2837411" cy="2880360"/>
          </a:xfrm>
          <a:prstGeom prst="rect">
            <a:avLst/>
          </a:prstGeom>
        </p:spPr>
        <p:txBody>
          <a:bodyPr vert="horz" lIns="96653" tIns="48327" rIns="96653" bIns="4832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a:t>
            </a:r>
            <a:r>
              <a:rPr lang="en-US" baseline="0" dirty="0" smtClean="0"/>
              <a:t>2 minutes </a:t>
            </a:r>
          </a:p>
          <a:p>
            <a:endParaRPr lang="en-US" dirty="0" smtClean="0"/>
          </a:p>
          <a:p>
            <a:r>
              <a:rPr lang="en-US" dirty="0" smtClean="0"/>
              <a:t>MATERIALS NEEDED:</a:t>
            </a:r>
          </a:p>
          <a:p>
            <a:pPr marL="484943" lvl="1" indent="-302040">
              <a:buFont typeface="Arial" pitchFamily="34" charset="0"/>
              <a:buChar char="•"/>
            </a:pPr>
            <a:r>
              <a:rPr lang="en-US" dirty="0" smtClean="0"/>
              <a:t>x</a:t>
            </a:r>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1166187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49300"/>
            <a:ext cx="3748088" cy="2809875"/>
          </a:xfrm>
        </p:spPr>
      </p:sp>
      <p:sp>
        <p:nvSpPr>
          <p:cNvPr id="3" name="Notes Placeholder 2"/>
          <p:cNvSpPr>
            <a:spLocks noGrp="1"/>
          </p:cNvSpPr>
          <p:nvPr>
            <p:ph type="body" idx="1"/>
          </p:nvPr>
        </p:nvSpPr>
        <p:spPr/>
        <p:txBody>
          <a:bodyPr/>
          <a:lstStyle/>
          <a:p>
            <a:r>
              <a:rPr lang="en-US" b="1" dirty="0" smtClean="0"/>
              <a:t>(5</a:t>
            </a:r>
            <a:r>
              <a:rPr lang="en-US" b="1" baseline="0" dirty="0" smtClean="0"/>
              <a:t> min) </a:t>
            </a:r>
          </a:p>
          <a:p>
            <a:endParaRPr lang="en-US" baseline="0" dirty="0" smtClean="0"/>
          </a:p>
          <a:p>
            <a:r>
              <a:rPr lang="en-US" dirty="0" smtClean="0"/>
              <a:t>Read the instructions on the slide.  If</a:t>
            </a:r>
            <a:r>
              <a:rPr lang="en-US" baseline="0" dirty="0" smtClean="0"/>
              <a:t> possible, use a document camera to model the steps as you talk through them.</a:t>
            </a:r>
            <a:endParaRPr lang="en-US" dirty="0"/>
          </a:p>
        </p:txBody>
      </p:sp>
      <p:sp>
        <p:nvSpPr>
          <p:cNvPr id="4" name="Header Placeholder 3"/>
          <p:cNvSpPr>
            <a:spLocks noGrp="1"/>
          </p:cNvSpPr>
          <p:nvPr>
            <p:ph type="hdr" sz="quarter" idx="10"/>
          </p:nvPr>
        </p:nvSpPr>
        <p:spPr/>
        <p:txBody>
          <a:bodyPr/>
          <a:lstStyle/>
          <a:p>
            <a:pPr>
              <a:defRPr/>
            </a:pPr>
            <a:r>
              <a:rPr lang="en-US" smtClean="0"/>
              <a:t>Header</a:t>
            </a:r>
            <a:endParaRPr lang="en-US" dirty="0"/>
          </a:p>
        </p:txBody>
      </p:sp>
      <p:sp>
        <p:nvSpPr>
          <p:cNvPr id="5" name="Date Placeholder 4"/>
          <p:cNvSpPr>
            <a:spLocks noGrp="1"/>
          </p:cNvSpPr>
          <p:nvPr>
            <p:ph type="dt" idx="11"/>
          </p:nvPr>
        </p:nvSpPr>
        <p:spPr/>
        <p:txBody>
          <a:bodyPr/>
          <a:lstStyle/>
          <a:p>
            <a:pPr>
              <a:defRPr/>
            </a:pPr>
            <a:r>
              <a:rPr lang="en-US" smtClean="0"/>
              <a:t>July 2013 </a:t>
            </a:r>
          </a:p>
          <a:p>
            <a:pPr>
              <a:defRPr/>
            </a:pPr>
            <a:r>
              <a:rPr lang="en-US" smtClean="0"/>
              <a:t>Network Team Institute</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75</a:t>
            </a:fld>
            <a:endParaRPr lang="en-US"/>
          </a:p>
        </p:txBody>
      </p:sp>
      <p:sp>
        <p:nvSpPr>
          <p:cNvPr id="7" name="Notes Placeholder 1"/>
          <p:cNvSpPr txBox="1">
            <a:spLocks/>
          </p:cNvSpPr>
          <p:nvPr/>
        </p:nvSpPr>
        <p:spPr>
          <a:xfrm>
            <a:off x="4425282" y="749364"/>
            <a:ext cx="2745882" cy="2810107"/>
          </a:xfrm>
          <a:prstGeom prst="rect">
            <a:avLst/>
          </a:prstGeom>
        </p:spPr>
        <p:txBody>
          <a:bodyPr vert="horz" lIns="93957" tIns="46977" rIns="93957" bIns="4697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a:t>TIME ALLOTTED FOR THIS SLIDE:  	</a:t>
            </a:r>
          </a:p>
          <a:p>
            <a:r>
              <a:rPr lang="en-US" sz="1800" dirty="0"/>
              <a:t>	X minutes</a:t>
            </a:r>
          </a:p>
          <a:p>
            <a:endParaRPr lang="en-US" sz="1800" dirty="0"/>
          </a:p>
          <a:p>
            <a:r>
              <a:rPr lang="en-US" sz="1800" dirty="0"/>
              <a:t>MATERIALS NEEDED:</a:t>
            </a:r>
          </a:p>
          <a:p>
            <a:pPr marL="471413" lvl="1" indent="-293614">
              <a:buFont typeface="Arial" pitchFamily="34" charset="0"/>
              <a:buChar char="•"/>
            </a:pPr>
            <a:r>
              <a:rPr lang="en-US" sz="1800" dirty="0"/>
              <a:t>X</a:t>
            </a:r>
          </a:p>
        </p:txBody>
      </p:sp>
    </p:spTree>
    <p:extLst>
      <p:ext uri="{BB962C8B-B14F-4D97-AF65-F5344CB8AC3E}">
        <p14:creationId xmlns:p14="http://schemas.microsoft.com/office/powerpoint/2010/main" val="302009149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49300"/>
            <a:ext cx="3748088" cy="2809875"/>
          </a:xfrm>
        </p:spPr>
      </p:sp>
      <p:sp>
        <p:nvSpPr>
          <p:cNvPr id="3" name="Notes Placeholder 2"/>
          <p:cNvSpPr>
            <a:spLocks noGrp="1"/>
          </p:cNvSpPr>
          <p:nvPr>
            <p:ph type="body" idx="1"/>
          </p:nvPr>
        </p:nvSpPr>
        <p:spPr/>
        <p:txBody>
          <a:bodyPr/>
          <a:lstStyle/>
          <a:p>
            <a:r>
              <a:rPr lang="en-US" b="1" dirty="0" smtClean="0"/>
              <a:t>(5</a:t>
            </a:r>
            <a:r>
              <a:rPr lang="en-US" b="1" baseline="0" dirty="0" smtClean="0"/>
              <a:t> min) </a:t>
            </a:r>
          </a:p>
          <a:p>
            <a:endParaRPr lang="en-US" baseline="0" dirty="0" smtClean="0"/>
          </a:p>
          <a:p>
            <a:r>
              <a:rPr lang="en-US" dirty="0" smtClean="0"/>
              <a:t>Read the instructions on the slide.  Model</a:t>
            </a:r>
            <a:r>
              <a:rPr lang="en-US" baseline="0" dirty="0" smtClean="0"/>
              <a:t> if necessary.</a:t>
            </a:r>
          </a:p>
          <a:p>
            <a:pPr>
              <a:buFont typeface="Arial"/>
              <a:buChar char="•"/>
            </a:pPr>
            <a:r>
              <a:rPr lang="en-US" dirty="0" smtClean="0"/>
              <a:t>What do you notice about lines </a:t>
            </a:r>
            <a:r>
              <a:rPr lang="en-US" i="1" dirty="0" smtClean="0"/>
              <a:t>PQ </a:t>
            </a:r>
            <a:r>
              <a:rPr lang="en-US" dirty="0" smtClean="0"/>
              <a:t>and </a:t>
            </a:r>
            <a:r>
              <a:rPr lang="en-US" i="1" dirty="0" smtClean="0"/>
              <a:t>P’Q’</a:t>
            </a:r>
            <a:r>
              <a:rPr lang="en-US" dirty="0" smtClean="0"/>
              <a:t>?</a:t>
            </a:r>
          </a:p>
          <a:p>
            <a:pPr lvl="1">
              <a:buFont typeface="Arial"/>
              <a:buChar char="•"/>
            </a:pPr>
            <a:r>
              <a:rPr lang="en-US" dirty="0" smtClean="0"/>
              <a:t>Lines </a:t>
            </a:r>
            <a:r>
              <a:rPr lang="en-US" i="1" dirty="0" smtClean="0"/>
              <a:t>PQ </a:t>
            </a:r>
            <a:r>
              <a:rPr lang="en-US" dirty="0" smtClean="0"/>
              <a:t>and </a:t>
            </a:r>
            <a:r>
              <a:rPr lang="en-US" i="1" dirty="0" smtClean="0"/>
              <a:t>P’Q’</a:t>
            </a:r>
            <a:r>
              <a:rPr lang="en-US" dirty="0" smtClean="0"/>
              <a:t> are parallel, i.e., they never intersect.</a:t>
            </a:r>
          </a:p>
          <a:p>
            <a:pPr>
              <a:buFont typeface="Arial"/>
              <a:buChar char="•"/>
            </a:pPr>
            <a:r>
              <a:rPr lang="en-US" dirty="0" smtClean="0"/>
              <a:t>Write the scale factor that represents the dilation from </a:t>
            </a:r>
            <a:r>
              <a:rPr lang="en-US" i="1" dirty="0" smtClean="0"/>
              <a:t>O</a:t>
            </a:r>
            <a:r>
              <a:rPr lang="en-US" dirty="0" smtClean="0"/>
              <a:t> to </a:t>
            </a:r>
            <a:r>
              <a:rPr lang="en-US" i="1" dirty="0" smtClean="0"/>
              <a:t>P</a:t>
            </a:r>
            <a:r>
              <a:rPr lang="en-US" dirty="0" smtClean="0"/>
              <a:t> and </a:t>
            </a:r>
            <a:r>
              <a:rPr lang="en-US" i="1" dirty="0" smtClean="0"/>
              <a:t>O</a:t>
            </a:r>
            <a:r>
              <a:rPr lang="en-US" dirty="0" smtClean="0"/>
              <a:t> to </a:t>
            </a:r>
            <a:r>
              <a:rPr lang="en-US" i="1" dirty="0" smtClean="0"/>
              <a:t>P’</a:t>
            </a:r>
            <a:r>
              <a:rPr lang="en-US" dirty="0" smtClean="0"/>
              <a:t>, e.g., if you went 2 lines for </a:t>
            </a:r>
            <a:r>
              <a:rPr lang="en-US" i="1" dirty="0" smtClean="0"/>
              <a:t>P</a:t>
            </a:r>
            <a:r>
              <a:rPr lang="en-US" dirty="0" smtClean="0"/>
              <a:t> and 5 lines for </a:t>
            </a:r>
            <a:r>
              <a:rPr lang="en-US" i="1" dirty="0" smtClean="0"/>
              <a:t>P’</a:t>
            </a:r>
            <a:r>
              <a:rPr lang="en-US" dirty="0" smtClean="0"/>
              <a:t>, then scale factor </a:t>
            </a:r>
            <a:r>
              <a:rPr lang="en-US" i="1" dirty="0" smtClean="0"/>
              <a:t>r</a:t>
            </a:r>
            <a:r>
              <a:rPr lang="en-US" dirty="0" smtClean="0"/>
              <a:t> = 5/2.</a:t>
            </a:r>
          </a:p>
          <a:p>
            <a:pPr lvl="1">
              <a:buFont typeface="Arial"/>
              <a:buChar char="•"/>
            </a:pPr>
            <a:r>
              <a:rPr lang="en-US" dirty="0" smtClean="0"/>
              <a:t>Why does it make sense for the scale factor to be r = 5/2 and not r = 2/5?</a:t>
            </a:r>
          </a:p>
          <a:p>
            <a:pPr lvl="1">
              <a:buFont typeface="Arial"/>
              <a:buChar char="•"/>
            </a:pPr>
            <a:r>
              <a:rPr lang="en-US" dirty="0" smtClean="0"/>
              <a:t>If triangle </a:t>
            </a:r>
            <a:r>
              <a:rPr lang="en-US" i="1" dirty="0" smtClean="0"/>
              <a:t>OPQ</a:t>
            </a:r>
            <a:r>
              <a:rPr lang="en-US" dirty="0" smtClean="0"/>
              <a:t> was the original figure and it has been dilated to triangle </a:t>
            </a:r>
            <a:r>
              <a:rPr lang="en-US" i="1" dirty="0" smtClean="0"/>
              <a:t>OP’Q’ </a:t>
            </a:r>
            <a:r>
              <a:rPr lang="en-US" dirty="0" smtClean="0"/>
              <a:t>(where the lengths of the sides are longer than the original), that means that the triangle has been magnified, therefore the scale factor should be greater than 1.  </a:t>
            </a:r>
          </a:p>
          <a:p>
            <a:pPr lvl="1">
              <a:buFont typeface="Arial"/>
              <a:buChar char="•"/>
            </a:pPr>
            <a:r>
              <a:rPr lang="en-US" dirty="0" smtClean="0"/>
              <a:t>Now if triangle </a:t>
            </a:r>
            <a:r>
              <a:rPr lang="en-US" i="1" dirty="0" smtClean="0"/>
              <a:t>OPQ</a:t>
            </a:r>
            <a:r>
              <a:rPr lang="en-US" dirty="0" smtClean="0"/>
              <a:t> was the original figure and it has been dilated to triangle </a:t>
            </a:r>
            <a:r>
              <a:rPr lang="en-US" i="1" dirty="0" smtClean="0"/>
              <a:t>OP’Q’</a:t>
            </a:r>
            <a:r>
              <a:rPr lang="en-US" dirty="0" smtClean="0"/>
              <a:t> (where the lengths of the sides are shorter than the original), that means the triangle has been shrunk, therefore the scale factor should be less than one (but greater than zero).  </a:t>
            </a:r>
          </a:p>
          <a:p>
            <a:endParaRPr lang="en-US" dirty="0"/>
          </a:p>
        </p:txBody>
      </p:sp>
      <p:sp>
        <p:nvSpPr>
          <p:cNvPr id="4" name="Header Placeholder 3"/>
          <p:cNvSpPr>
            <a:spLocks noGrp="1"/>
          </p:cNvSpPr>
          <p:nvPr>
            <p:ph type="hdr" sz="quarter" idx="10"/>
          </p:nvPr>
        </p:nvSpPr>
        <p:spPr/>
        <p:txBody>
          <a:bodyPr/>
          <a:lstStyle/>
          <a:p>
            <a:pPr>
              <a:defRPr/>
            </a:pPr>
            <a:r>
              <a:rPr lang="en-US" smtClean="0"/>
              <a:t>Header</a:t>
            </a:r>
            <a:endParaRPr lang="en-US" dirty="0"/>
          </a:p>
        </p:txBody>
      </p:sp>
      <p:sp>
        <p:nvSpPr>
          <p:cNvPr id="5" name="Date Placeholder 4"/>
          <p:cNvSpPr>
            <a:spLocks noGrp="1"/>
          </p:cNvSpPr>
          <p:nvPr>
            <p:ph type="dt" idx="11"/>
          </p:nvPr>
        </p:nvSpPr>
        <p:spPr/>
        <p:txBody>
          <a:bodyPr/>
          <a:lstStyle/>
          <a:p>
            <a:pPr>
              <a:defRPr/>
            </a:pPr>
            <a:r>
              <a:rPr lang="en-US" smtClean="0"/>
              <a:t>July 2013 </a:t>
            </a:r>
          </a:p>
          <a:p>
            <a:pPr>
              <a:defRPr/>
            </a:pPr>
            <a:r>
              <a:rPr lang="en-US" smtClean="0"/>
              <a:t>Network Team Institute</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76</a:t>
            </a:fld>
            <a:endParaRPr lang="en-US"/>
          </a:p>
        </p:txBody>
      </p:sp>
      <p:sp>
        <p:nvSpPr>
          <p:cNvPr id="7" name="Notes Placeholder 1"/>
          <p:cNvSpPr txBox="1">
            <a:spLocks/>
          </p:cNvSpPr>
          <p:nvPr/>
        </p:nvSpPr>
        <p:spPr>
          <a:xfrm>
            <a:off x="4425282" y="749364"/>
            <a:ext cx="2745882" cy="2810107"/>
          </a:xfrm>
          <a:prstGeom prst="rect">
            <a:avLst/>
          </a:prstGeom>
        </p:spPr>
        <p:txBody>
          <a:bodyPr vert="horz" lIns="93957" tIns="46977" rIns="93957" bIns="4697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a:t>TIME ALLOTTED FOR THIS SLIDE:  	</a:t>
            </a:r>
          </a:p>
          <a:p>
            <a:r>
              <a:rPr lang="en-US" sz="1800" dirty="0"/>
              <a:t>	X minutes</a:t>
            </a:r>
          </a:p>
          <a:p>
            <a:endParaRPr lang="en-US" sz="1800" dirty="0"/>
          </a:p>
          <a:p>
            <a:r>
              <a:rPr lang="en-US" sz="1800" dirty="0"/>
              <a:t>MATERIALS NEEDED:</a:t>
            </a:r>
          </a:p>
          <a:p>
            <a:pPr marL="471413" lvl="1" indent="-293614">
              <a:buFont typeface="Arial" pitchFamily="34" charset="0"/>
              <a:buChar char="•"/>
            </a:pPr>
            <a:r>
              <a:rPr lang="en-US" sz="1800" dirty="0"/>
              <a:t>X</a:t>
            </a:r>
          </a:p>
        </p:txBody>
      </p:sp>
    </p:spTree>
    <p:extLst>
      <p:ext uri="{BB962C8B-B14F-4D97-AF65-F5344CB8AC3E}">
        <p14:creationId xmlns:p14="http://schemas.microsoft.com/office/powerpoint/2010/main" val="302009149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49300"/>
            <a:ext cx="3748088" cy="2809875"/>
          </a:xfrm>
        </p:spPr>
      </p:sp>
      <p:sp>
        <p:nvSpPr>
          <p:cNvPr id="3" name="Notes Placeholder 2"/>
          <p:cNvSpPr>
            <a:spLocks noGrp="1"/>
          </p:cNvSpPr>
          <p:nvPr>
            <p:ph type="body" idx="1"/>
          </p:nvPr>
        </p:nvSpPr>
        <p:spPr/>
        <p:txBody>
          <a:bodyPr/>
          <a:lstStyle/>
          <a:p>
            <a:r>
              <a:rPr lang="en-US" b="1" dirty="0" smtClean="0"/>
              <a:t>(5</a:t>
            </a:r>
            <a:r>
              <a:rPr lang="en-US" b="1" baseline="0" dirty="0" smtClean="0"/>
              <a:t> min) </a:t>
            </a:r>
          </a:p>
          <a:p>
            <a:endParaRPr lang="en-US" baseline="0" dirty="0" smtClean="0"/>
          </a:p>
          <a:p>
            <a:r>
              <a:rPr lang="en-US" dirty="0" smtClean="0"/>
              <a:t>Read the instructions on the slide.  Model</a:t>
            </a:r>
            <a:r>
              <a:rPr lang="en-US" baseline="0" dirty="0" smtClean="0"/>
              <a:t> if necessary.</a:t>
            </a:r>
          </a:p>
          <a:p>
            <a:endParaRPr lang="en-US" dirty="0"/>
          </a:p>
        </p:txBody>
      </p:sp>
      <p:sp>
        <p:nvSpPr>
          <p:cNvPr id="4" name="Header Placeholder 3"/>
          <p:cNvSpPr>
            <a:spLocks noGrp="1"/>
          </p:cNvSpPr>
          <p:nvPr>
            <p:ph type="hdr" sz="quarter" idx="10"/>
          </p:nvPr>
        </p:nvSpPr>
        <p:spPr/>
        <p:txBody>
          <a:bodyPr/>
          <a:lstStyle/>
          <a:p>
            <a:pPr>
              <a:defRPr/>
            </a:pPr>
            <a:r>
              <a:rPr lang="en-US" smtClean="0"/>
              <a:t>Header</a:t>
            </a:r>
            <a:endParaRPr lang="en-US" dirty="0"/>
          </a:p>
        </p:txBody>
      </p:sp>
      <p:sp>
        <p:nvSpPr>
          <p:cNvPr id="5" name="Date Placeholder 4"/>
          <p:cNvSpPr>
            <a:spLocks noGrp="1"/>
          </p:cNvSpPr>
          <p:nvPr>
            <p:ph type="dt" idx="11"/>
          </p:nvPr>
        </p:nvSpPr>
        <p:spPr/>
        <p:txBody>
          <a:bodyPr/>
          <a:lstStyle/>
          <a:p>
            <a:pPr>
              <a:defRPr/>
            </a:pPr>
            <a:r>
              <a:rPr lang="en-US" smtClean="0"/>
              <a:t>July 2013 </a:t>
            </a:r>
          </a:p>
          <a:p>
            <a:pPr>
              <a:defRPr/>
            </a:pPr>
            <a:r>
              <a:rPr lang="en-US" smtClean="0"/>
              <a:t>Network Team Institute</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77</a:t>
            </a:fld>
            <a:endParaRPr lang="en-US"/>
          </a:p>
        </p:txBody>
      </p:sp>
      <p:sp>
        <p:nvSpPr>
          <p:cNvPr id="7" name="Notes Placeholder 1"/>
          <p:cNvSpPr txBox="1">
            <a:spLocks/>
          </p:cNvSpPr>
          <p:nvPr/>
        </p:nvSpPr>
        <p:spPr>
          <a:xfrm>
            <a:off x="4425282" y="749364"/>
            <a:ext cx="2745882" cy="2810107"/>
          </a:xfrm>
          <a:prstGeom prst="rect">
            <a:avLst/>
          </a:prstGeom>
        </p:spPr>
        <p:txBody>
          <a:bodyPr vert="horz" lIns="93957" tIns="46977" rIns="93957" bIns="4697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a:t>TIME ALLOTTED FOR THIS SLIDE:  	</a:t>
            </a:r>
          </a:p>
          <a:p>
            <a:r>
              <a:rPr lang="en-US" sz="1800" dirty="0"/>
              <a:t>	X minutes</a:t>
            </a:r>
          </a:p>
          <a:p>
            <a:endParaRPr lang="en-US" sz="1800" dirty="0"/>
          </a:p>
          <a:p>
            <a:r>
              <a:rPr lang="en-US" sz="1800" dirty="0"/>
              <a:t>MATERIALS NEEDED:</a:t>
            </a:r>
          </a:p>
          <a:p>
            <a:pPr marL="471413" lvl="1" indent="-293614">
              <a:buFont typeface="Arial" pitchFamily="34" charset="0"/>
              <a:buChar char="•"/>
            </a:pPr>
            <a:r>
              <a:rPr lang="en-US" sz="1800" dirty="0"/>
              <a:t>X</a:t>
            </a:r>
          </a:p>
        </p:txBody>
      </p:sp>
    </p:spTree>
    <p:extLst>
      <p:ext uri="{BB962C8B-B14F-4D97-AF65-F5344CB8AC3E}">
        <p14:creationId xmlns:p14="http://schemas.microsoft.com/office/powerpoint/2010/main" val="302009149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775" y="749300"/>
            <a:ext cx="3748088" cy="2809875"/>
          </a:xfrm>
        </p:spPr>
      </p:sp>
      <p:sp>
        <p:nvSpPr>
          <p:cNvPr id="3" name="Notes Placeholder 2"/>
          <p:cNvSpPr>
            <a:spLocks noGrp="1"/>
          </p:cNvSpPr>
          <p:nvPr>
            <p:ph type="body" idx="1"/>
          </p:nvPr>
        </p:nvSpPr>
        <p:spPr/>
        <p:txBody>
          <a:bodyPr/>
          <a:lstStyle/>
          <a:p>
            <a:r>
              <a:rPr lang="en-US" b="1" dirty="0" smtClean="0"/>
              <a:t>(5</a:t>
            </a:r>
            <a:r>
              <a:rPr lang="en-US" b="1" baseline="0" dirty="0" smtClean="0"/>
              <a:t> min) </a:t>
            </a:r>
          </a:p>
          <a:p>
            <a:endParaRPr lang="en-US" b="1" baseline="0" dirty="0" smtClean="0"/>
          </a:p>
          <a:p>
            <a:r>
              <a:rPr lang="en-US" baseline="0" dirty="0" smtClean="0"/>
              <a:t>They should notice that all ratios are equal to the scale factor.</a:t>
            </a:r>
            <a:endParaRPr lang="en-US" dirty="0"/>
          </a:p>
        </p:txBody>
      </p:sp>
      <p:sp>
        <p:nvSpPr>
          <p:cNvPr id="4" name="Header Placeholder 3"/>
          <p:cNvSpPr>
            <a:spLocks noGrp="1"/>
          </p:cNvSpPr>
          <p:nvPr>
            <p:ph type="hdr" sz="quarter" idx="10"/>
          </p:nvPr>
        </p:nvSpPr>
        <p:spPr/>
        <p:txBody>
          <a:bodyPr/>
          <a:lstStyle/>
          <a:p>
            <a:pPr>
              <a:defRPr/>
            </a:pPr>
            <a:r>
              <a:rPr lang="en-US" smtClean="0"/>
              <a:t>Header</a:t>
            </a:r>
            <a:endParaRPr lang="en-US" dirty="0"/>
          </a:p>
        </p:txBody>
      </p:sp>
      <p:sp>
        <p:nvSpPr>
          <p:cNvPr id="5" name="Date Placeholder 4"/>
          <p:cNvSpPr>
            <a:spLocks noGrp="1"/>
          </p:cNvSpPr>
          <p:nvPr>
            <p:ph type="dt" idx="11"/>
          </p:nvPr>
        </p:nvSpPr>
        <p:spPr/>
        <p:txBody>
          <a:bodyPr/>
          <a:lstStyle/>
          <a:p>
            <a:pPr>
              <a:defRPr/>
            </a:pPr>
            <a:r>
              <a:rPr lang="en-US" smtClean="0"/>
              <a:t>July 2013 </a:t>
            </a:r>
          </a:p>
          <a:p>
            <a:pPr>
              <a:defRPr/>
            </a:pPr>
            <a:r>
              <a:rPr lang="en-US" smtClean="0"/>
              <a:t>Network Team Institute</a:t>
            </a:r>
            <a:endParaRPr lang="en-US" dirty="0" smtClean="0"/>
          </a:p>
        </p:txBody>
      </p:sp>
      <p:sp>
        <p:nvSpPr>
          <p:cNvPr id="6" name="Slide Number Placeholder 5"/>
          <p:cNvSpPr>
            <a:spLocks noGrp="1"/>
          </p:cNvSpPr>
          <p:nvPr>
            <p:ph type="sldNum" sz="quarter" idx="12"/>
          </p:nvPr>
        </p:nvSpPr>
        <p:spPr/>
        <p:txBody>
          <a:bodyPr/>
          <a:lstStyle/>
          <a:p>
            <a:pPr>
              <a:defRPr/>
            </a:pPr>
            <a:fld id="{E929375C-F076-478A-B9B0-5F9213CA33B4}" type="slidenum">
              <a:rPr lang="en-US" smtClean="0"/>
              <a:pPr>
                <a:defRPr/>
              </a:pPr>
              <a:t>78</a:t>
            </a:fld>
            <a:endParaRPr lang="en-US"/>
          </a:p>
        </p:txBody>
      </p:sp>
      <p:sp>
        <p:nvSpPr>
          <p:cNvPr id="7" name="Notes Placeholder 1"/>
          <p:cNvSpPr txBox="1">
            <a:spLocks/>
          </p:cNvSpPr>
          <p:nvPr/>
        </p:nvSpPr>
        <p:spPr>
          <a:xfrm>
            <a:off x="4425282" y="749364"/>
            <a:ext cx="2745882" cy="2810107"/>
          </a:xfrm>
          <a:prstGeom prst="rect">
            <a:avLst/>
          </a:prstGeom>
        </p:spPr>
        <p:txBody>
          <a:bodyPr vert="horz" lIns="93957" tIns="46977" rIns="93957" bIns="4697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sz="1800" dirty="0"/>
              <a:t>TIME ALLOTTED FOR THIS SLIDE:  	</a:t>
            </a:r>
          </a:p>
          <a:p>
            <a:r>
              <a:rPr lang="en-US" sz="1800" dirty="0"/>
              <a:t>	X minutes</a:t>
            </a:r>
          </a:p>
          <a:p>
            <a:endParaRPr lang="en-US" sz="1800" dirty="0"/>
          </a:p>
          <a:p>
            <a:r>
              <a:rPr lang="en-US" sz="1800" dirty="0"/>
              <a:t>MATERIALS NEEDED:</a:t>
            </a:r>
          </a:p>
          <a:p>
            <a:pPr marL="471413" lvl="1" indent="-293614">
              <a:buFont typeface="Arial" pitchFamily="34" charset="0"/>
              <a:buChar char="•"/>
            </a:pPr>
            <a:r>
              <a:rPr lang="en-US" sz="1800" dirty="0"/>
              <a:t>X</a:t>
            </a:r>
          </a:p>
        </p:txBody>
      </p:sp>
    </p:spTree>
    <p:extLst>
      <p:ext uri="{BB962C8B-B14F-4D97-AF65-F5344CB8AC3E}">
        <p14:creationId xmlns:p14="http://schemas.microsoft.com/office/powerpoint/2010/main" val="302009149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7680" y="3840480"/>
            <a:ext cx="6583680" cy="5520690"/>
          </a:xfrm>
        </p:spPr>
        <p:txBody>
          <a:bodyPr/>
          <a:lstStyle/>
          <a:p>
            <a:pPr defTabSz="469781">
              <a:defRPr/>
            </a:pPr>
            <a:r>
              <a:rPr lang="en-US" b="1" dirty="0" smtClean="0"/>
              <a:t>(1 min)</a:t>
            </a:r>
          </a:p>
          <a:p>
            <a:pPr>
              <a:buFont typeface="Arial"/>
              <a:buChar char="•"/>
            </a:pPr>
            <a:r>
              <a:rPr lang="en-US" dirty="0" smtClean="0"/>
              <a:t>The Fundamental Theorem of Similarity:</a:t>
            </a:r>
          </a:p>
          <a:p>
            <a:pPr lvl="1">
              <a:buFont typeface="Arial"/>
              <a:buChar char="•"/>
            </a:pPr>
            <a:r>
              <a:rPr lang="en-US" dirty="0" smtClean="0"/>
              <a:t>If </a:t>
            </a:r>
            <a:r>
              <a:rPr lang="en-US" i="1" dirty="0" smtClean="0"/>
              <a:t>D</a:t>
            </a:r>
            <a:r>
              <a:rPr lang="en-US" dirty="0" smtClean="0"/>
              <a:t> is a dilation with center </a:t>
            </a:r>
            <a:r>
              <a:rPr lang="en-US" i="1" dirty="0" smtClean="0"/>
              <a:t>O</a:t>
            </a:r>
            <a:r>
              <a:rPr lang="en-US" dirty="0" smtClean="0"/>
              <a:t> and scale factor </a:t>
            </a:r>
            <a:r>
              <a:rPr lang="en-US" i="1" dirty="0" smtClean="0"/>
              <a:t>r</a:t>
            </a:r>
            <a:r>
              <a:rPr lang="en-US" dirty="0" smtClean="0"/>
              <a:t>, then for any two points </a:t>
            </a:r>
            <a:r>
              <a:rPr lang="en-US" i="1" dirty="0" smtClean="0"/>
              <a:t>P, Q</a:t>
            </a:r>
            <a:r>
              <a:rPr lang="en-US" dirty="0" smtClean="0"/>
              <a:t> in the plane so that </a:t>
            </a:r>
            <a:r>
              <a:rPr lang="en-US" i="1" dirty="0" smtClean="0"/>
              <a:t>O, P, Q</a:t>
            </a:r>
            <a:r>
              <a:rPr lang="en-US" dirty="0" smtClean="0"/>
              <a:t> are not collinear, the lines </a:t>
            </a:r>
            <a:r>
              <a:rPr lang="en-US" i="1" dirty="0" smtClean="0"/>
              <a:t>PQ</a:t>
            </a:r>
            <a:r>
              <a:rPr lang="en-US" dirty="0" smtClean="0"/>
              <a:t> and </a:t>
            </a:r>
            <a:r>
              <a:rPr lang="en-US" i="1" dirty="0" smtClean="0"/>
              <a:t>P’Q’</a:t>
            </a:r>
            <a:r>
              <a:rPr lang="en-US" dirty="0" smtClean="0"/>
              <a:t> are parallel, where </a:t>
            </a:r>
            <a:r>
              <a:rPr lang="en-US" i="1" dirty="0" smtClean="0"/>
              <a:t>P’ = D(P), and Q’ = D(Q), </a:t>
            </a:r>
            <a:r>
              <a:rPr lang="en-US" dirty="0" smtClean="0"/>
              <a:t>and furthermore, </a:t>
            </a:r>
            <a:r>
              <a:rPr lang="en-US" i="1" dirty="0" smtClean="0"/>
              <a:t>P’Q’=r(PQ).</a:t>
            </a:r>
            <a:endParaRPr lang="en-US" dirty="0" smtClean="0"/>
          </a:p>
          <a:p>
            <a:pPr lvl="1">
              <a:buFont typeface="Arial"/>
              <a:buChar char="•"/>
            </a:pPr>
            <a:r>
              <a:rPr lang="en-US" dirty="0" smtClean="0"/>
              <a:t>Mathematically speaking; when two points are dilated,</a:t>
            </a:r>
            <a:r>
              <a:rPr lang="en-US" baseline="0" dirty="0" smtClean="0"/>
              <a:t> then the segment that connects the two points and the segment that connects the two dilated points is also dilated by the same scale factor.  Also surprising is the fact that the lines containing these segments are parallel!</a:t>
            </a:r>
            <a:endParaRPr lang="en-US" dirty="0" smtClean="0"/>
          </a:p>
          <a:p>
            <a:pPr lvl="1">
              <a:buFont typeface="Arial"/>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pPr/>
              <a:t>79</a:t>
            </a:fld>
            <a:endParaRPr lang="en-US"/>
          </a:p>
        </p:txBody>
      </p:sp>
      <p:sp>
        <p:nvSpPr>
          <p:cNvPr id="5" name="Date Placeholder 4"/>
          <p:cNvSpPr>
            <a:spLocks noGrp="1"/>
          </p:cNvSpPr>
          <p:nvPr>
            <p:ph type="dt" idx="11"/>
          </p:nvPr>
        </p:nvSpPr>
        <p:spPr/>
        <p:txBody>
          <a:bodyPr/>
          <a:lstStyle/>
          <a:p>
            <a:r>
              <a:rPr lang="en-US" smtClean="0"/>
              <a:t>A Story of Units                                               Major Work of the Grade Band 3-5</a:t>
            </a:r>
            <a:endParaRPr lang="en-US" dirty="0"/>
          </a:p>
        </p:txBody>
      </p:sp>
      <p:sp>
        <p:nvSpPr>
          <p:cNvPr id="6" name="Notes Placeholder 1"/>
          <p:cNvSpPr txBox="1">
            <a:spLocks/>
          </p:cNvSpPr>
          <p:nvPr/>
        </p:nvSpPr>
        <p:spPr>
          <a:xfrm>
            <a:off x="4572792" y="768096"/>
            <a:ext cx="2837411" cy="2880360"/>
          </a:xfrm>
          <a:prstGeom prst="rect">
            <a:avLst/>
          </a:prstGeom>
        </p:spPr>
        <p:txBody>
          <a:bodyPr vert="horz" lIns="96653" tIns="48327" rIns="96653" bIns="4832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a:t>
            </a:r>
            <a:r>
              <a:rPr lang="en-US" baseline="0" dirty="0" smtClean="0"/>
              <a:t>2 minutes </a:t>
            </a:r>
          </a:p>
          <a:p>
            <a:endParaRPr lang="en-US" dirty="0" smtClean="0"/>
          </a:p>
          <a:p>
            <a:r>
              <a:rPr lang="en-US" dirty="0" smtClean="0"/>
              <a:t>MATERIALS NEEDED:</a:t>
            </a:r>
          </a:p>
          <a:p>
            <a:pPr marL="484943" lvl="1" indent="-302040">
              <a:buFont typeface="Arial" pitchFamily="34" charset="0"/>
              <a:buChar char="•"/>
            </a:pPr>
            <a:r>
              <a:rPr lang="en-US" dirty="0" smtClean="0"/>
              <a:t>x</a:t>
            </a:r>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11661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7680" y="3840480"/>
            <a:ext cx="6583680" cy="5520690"/>
          </a:xfrm>
        </p:spPr>
        <p:txBody>
          <a:bodyPr/>
          <a:lstStyle/>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pPr/>
              <a:t>8</a:t>
            </a:fld>
            <a:endParaRPr lang="en-US"/>
          </a:p>
        </p:txBody>
      </p:sp>
      <p:sp>
        <p:nvSpPr>
          <p:cNvPr id="5" name="Date Placeholder 4"/>
          <p:cNvSpPr>
            <a:spLocks noGrp="1"/>
          </p:cNvSpPr>
          <p:nvPr>
            <p:ph type="dt" idx="11"/>
          </p:nvPr>
        </p:nvSpPr>
        <p:spPr/>
        <p:txBody>
          <a:bodyPr/>
          <a:lstStyle/>
          <a:p>
            <a:r>
              <a:rPr lang="en-US" smtClean="0"/>
              <a:t>A Story of Units                                               Major Work of the Grade Band 3-5</a:t>
            </a:r>
            <a:endParaRPr lang="en-US" dirty="0"/>
          </a:p>
        </p:txBody>
      </p:sp>
      <p:sp>
        <p:nvSpPr>
          <p:cNvPr id="6" name="Notes Placeholder 1"/>
          <p:cNvSpPr txBox="1">
            <a:spLocks/>
          </p:cNvSpPr>
          <p:nvPr/>
        </p:nvSpPr>
        <p:spPr>
          <a:xfrm>
            <a:off x="4572792" y="768096"/>
            <a:ext cx="2837411" cy="2880360"/>
          </a:xfrm>
          <a:prstGeom prst="rect">
            <a:avLst/>
          </a:prstGeom>
        </p:spPr>
        <p:txBody>
          <a:bodyPr vert="horz" lIns="96653" tIns="48327" rIns="96653" bIns="4832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a:t>
            </a:r>
            <a:r>
              <a:rPr lang="en-US" baseline="0" dirty="0" smtClean="0"/>
              <a:t>2 minutes </a:t>
            </a:r>
          </a:p>
          <a:p>
            <a:endParaRPr lang="en-US" dirty="0" smtClean="0"/>
          </a:p>
          <a:p>
            <a:r>
              <a:rPr lang="en-US" dirty="0" smtClean="0"/>
              <a:t>MATERIALS NEEDED:</a:t>
            </a:r>
          </a:p>
          <a:p>
            <a:pPr marL="484943" lvl="1" indent="-302040">
              <a:buFont typeface="Arial" pitchFamily="34" charset="0"/>
              <a:buChar char="•"/>
            </a:pPr>
            <a:r>
              <a:rPr lang="en-US" dirty="0" smtClean="0"/>
              <a:t>x</a:t>
            </a:r>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1166187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7680" y="3840480"/>
            <a:ext cx="6583680" cy="5520690"/>
          </a:xfrm>
        </p:spPr>
        <p:txBody>
          <a:bodyPr/>
          <a:lstStyle/>
          <a:p>
            <a:pPr defTabSz="469781">
              <a:defRPr/>
            </a:pPr>
            <a:r>
              <a:rPr lang="en-US" b="1" dirty="0" smtClean="0"/>
              <a:t>(1 min)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pPr/>
              <a:t>80</a:t>
            </a:fld>
            <a:endParaRPr lang="en-US"/>
          </a:p>
        </p:txBody>
      </p:sp>
      <p:sp>
        <p:nvSpPr>
          <p:cNvPr id="5" name="Date Placeholder 4"/>
          <p:cNvSpPr>
            <a:spLocks noGrp="1"/>
          </p:cNvSpPr>
          <p:nvPr>
            <p:ph type="dt" idx="11"/>
          </p:nvPr>
        </p:nvSpPr>
        <p:spPr/>
        <p:txBody>
          <a:bodyPr/>
          <a:lstStyle/>
          <a:p>
            <a:r>
              <a:rPr lang="en-US" smtClean="0"/>
              <a:t>A Story of Units                                               Major Work of the Grade Band 3-5</a:t>
            </a:r>
            <a:endParaRPr lang="en-US" dirty="0"/>
          </a:p>
        </p:txBody>
      </p:sp>
      <p:sp>
        <p:nvSpPr>
          <p:cNvPr id="6" name="Notes Placeholder 1"/>
          <p:cNvSpPr txBox="1">
            <a:spLocks/>
          </p:cNvSpPr>
          <p:nvPr/>
        </p:nvSpPr>
        <p:spPr>
          <a:xfrm>
            <a:off x="4572792" y="768096"/>
            <a:ext cx="2837411" cy="2880360"/>
          </a:xfrm>
          <a:prstGeom prst="rect">
            <a:avLst/>
          </a:prstGeom>
        </p:spPr>
        <p:txBody>
          <a:bodyPr vert="horz" lIns="96653" tIns="48327" rIns="96653" bIns="4832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a:t>
            </a:r>
            <a:r>
              <a:rPr lang="en-US" baseline="0" dirty="0" smtClean="0"/>
              <a:t>2 minutes </a:t>
            </a:r>
          </a:p>
          <a:p>
            <a:endParaRPr lang="en-US" dirty="0" smtClean="0"/>
          </a:p>
          <a:p>
            <a:r>
              <a:rPr lang="en-US" dirty="0" smtClean="0"/>
              <a:t>MATERIALS NEEDED:</a:t>
            </a:r>
          </a:p>
          <a:p>
            <a:pPr marL="484943" lvl="1" indent="-302040">
              <a:buFont typeface="Arial" pitchFamily="34" charset="0"/>
              <a:buChar char="•"/>
            </a:pPr>
            <a:r>
              <a:rPr lang="en-US" dirty="0" smtClean="0"/>
              <a:t>x</a:t>
            </a:r>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1166187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7680" y="3840480"/>
            <a:ext cx="6583680" cy="5520690"/>
          </a:xfrm>
        </p:spPr>
        <p:txBody>
          <a:bodyPr/>
          <a:lstStyle/>
          <a:p>
            <a:pPr defTabSz="469781">
              <a:defRPr/>
            </a:pPr>
            <a:r>
              <a:rPr lang="en-US" b="1" dirty="0" smtClean="0"/>
              <a:t>(1 min)</a:t>
            </a:r>
          </a:p>
          <a:p>
            <a:pPr defTabSz="469781">
              <a:defRPr/>
            </a:pPr>
            <a:r>
              <a:rPr lang="en-US" b="1" dirty="0" smtClean="0"/>
              <a:t>Lesson 8</a:t>
            </a:r>
            <a:endParaRPr lang="en-US" dirty="0" smtClean="0"/>
          </a:p>
          <a:p>
            <a:r>
              <a:rPr lang="en-US" dirty="0" smtClean="0"/>
              <a:t>Students practice describing</a:t>
            </a:r>
            <a:r>
              <a:rPr lang="en-US" baseline="0" dirty="0" smtClean="0"/>
              <a:t> the sequence that is required to show a similarity.</a:t>
            </a:r>
            <a:endParaRPr lang="en-US" dirty="0" smtClean="0"/>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pPr/>
              <a:t>81</a:t>
            </a:fld>
            <a:endParaRPr lang="en-US"/>
          </a:p>
        </p:txBody>
      </p:sp>
      <p:sp>
        <p:nvSpPr>
          <p:cNvPr id="5" name="Date Placeholder 4"/>
          <p:cNvSpPr>
            <a:spLocks noGrp="1"/>
          </p:cNvSpPr>
          <p:nvPr>
            <p:ph type="dt" idx="11"/>
          </p:nvPr>
        </p:nvSpPr>
        <p:spPr/>
        <p:txBody>
          <a:bodyPr/>
          <a:lstStyle/>
          <a:p>
            <a:r>
              <a:rPr lang="en-US" smtClean="0"/>
              <a:t>A Story of Units                                               Major Work of the Grade Band 3-5</a:t>
            </a:r>
            <a:endParaRPr lang="en-US" dirty="0"/>
          </a:p>
        </p:txBody>
      </p:sp>
      <p:sp>
        <p:nvSpPr>
          <p:cNvPr id="6" name="Notes Placeholder 1"/>
          <p:cNvSpPr txBox="1">
            <a:spLocks/>
          </p:cNvSpPr>
          <p:nvPr/>
        </p:nvSpPr>
        <p:spPr>
          <a:xfrm>
            <a:off x="4572792" y="768096"/>
            <a:ext cx="2837411" cy="2880360"/>
          </a:xfrm>
          <a:prstGeom prst="rect">
            <a:avLst/>
          </a:prstGeom>
        </p:spPr>
        <p:txBody>
          <a:bodyPr vert="horz" lIns="96653" tIns="48327" rIns="96653" bIns="4832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a:t>
            </a:r>
            <a:r>
              <a:rPr lang="en-US" baseline="0" dirty="0" smtClean="0"/>
              <a:t>2 minutes </a:t>
            </a:r>
          </a:p>
          <a:p>
            <a:endParaRPr lang="en-US" dirty="0" smtClean="0"/>
          </a:p>
          <a:p>
            <a:r>
              <a:rPr lang="en-US" dirty="0" smtClean="0"/>
              <a:t>MATERIALS NEEDED:</a:t>
            </a:r>
          </a:p>
          <a:p>
            <a:pPr marL="484943" lvl="1" indent="-302040">
              <a:buFont typeface="Arial" pitchFamily="34" charset="0"/>
              <a:buChar char="•"/>
            </a:pPr>
            <a:r>
              <a:rPr lang="en-US" dirty="0" smtClean="0"/>
              <a:t>x</a:t>
            </a:r>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1166187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7680" y="3840480"/>
            <a:ext cx="6583680" cy="5520690"/>
          </a:xfrm>
        </p:spPr>
        <p:txBody>
          <a:bodyPr/>
          <a:lstStyle/>
          <a:p>
            <a:pPr defTabSz="469781">
              <a:defRPr/>
            </a:pPr>
            <a:r>
              <a:rPr lang="en-US" b="1" dirty="0" smtClean="0"/>
              <a:t>(1 min)</a:t>
            </a:r>
          </a:p>
          <a:p>
            <a:pPr defTabSz="469781">
              <a:defRPr/>
            </a:pPr>
            <a:r>
              <a:rPr lang="en-US" b="1" dirty="0" smtClean="0"/>
              <a:t>Lesson 10</a:t>
            </a:r>
            <a:r>
              <a:rPr lang="en-US" b="1" baseline="0" dirty="0" smtClean="0"/>
              <a:t> – 11 </a:t>
            </a:r>
            <a:endParaRPr lang="en-US" dirty="0" smtClean="0"/>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pPr/>
              <a:t>82</a:t>
            </a:fld>
            <a:endParaRPr lang="en-US"/>
          </a:p>
        </p:txBody>
      </p:sp>
      <p:sp>
        <p:nvSpPr>
          <p:cNvPr id="5" name="Date Placeholder 4"/>
          <p:cNvSpPr>
            <a:spLocks noGrp="1"/>
          </p:cNvSpPr>
          <p:nvPr>
            <p:ph type="dt" idx="11"/>
          </p:nvPr>
        </p:nvSpPr>
        <p:spPr/>
        <p:txBody>
          <a:bodyPr/>
          <a:lstStyle/>
          <a:p>
            <a:r>
              <a:rPr lang="en-US" smtClean="0"/>
              <a:t>A Story of Units                                               Major Work of the Grade Band 3-5</a:t>
            </a:r>
            <a:endParaRPr lang="en-US" dirty="0"/>
          </a:p>
        </p:txBody>
      </p:sp>
      <p:sp>
        <p:nvSpPr>
          <p:cNvPr id="6" name="Notes Placeholder 1"/>
          <p:cNvSpPr txBox="1">
            <a:spLocks/>
          </p:cNvSpPr>
          <p:nvPr/>
        </p:nvSpPr>
        <p:spPr>
          <a:xfrm>
            <a:off x="4572792" y="768096"/>
            <a:ext cx="2837411" cy="2880360"/>
          </a:xfrm>
          <a:prstGeom prst="rect">
            <a:avLst/>
          </a:prstGeom>
        </p:spPr>
        <p:txBody>
          <a:bodyPr vert="horz" lIns="96653" tIns="48327" rIns="96653" bIns="4832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a:t>
            </a:r>
            <a:r>
              <a:rPr lang="en-US" baseline="0" dirty="0" smtClean="0"/>
              <a:t>2 minutes </a:t>
            </a:r>
          </a:p>
          <a:p>
            <a:endParaRPr lang="en-US" dirty="0" smtClean="0"/>
          </a:p>
          <a:p>
            <a:r>
              <a:rPr lang="en-US" dirty="0" smtClean="0"/>
              <a:t>MATERIALS NEEDED:</a:t>
            </a:r>
          </a:p>
          <a:p>
            <a:pPr marL="484943" lvl="1" indent="-302040">
              <a:buFont typeface="Arial" pitchFamily="34" charset="0"/>
              <a:buChar char="•"/>
            </a:pPr>
            <a:r>
              <a:rPr lang="en-US" dirty="0" smtClean="0"/>
              <a:t>x</a:t>
            </a:r>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1166187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7680" y="3840480"/>
            <a:ext cx="6583680" cy="5520690"/>
          </a:xfrm>
        </p:spPr>
        <p:txBody>
          <a:bodyPr/>
          <a:lstStyle/>
          <a:p>
            <a:pPr marL="483265" indent="-483265">
              <a:buFont typeface="Arial"/>
              <a:buChar char="•"/>
            </a:pPr>
            <a:r>
              <a:rPr lang="en-US" dirty="0" smtClean="0"/>
              <a:t>Ratios &amp; Proportional Relationships (70 min) 9:50-11:00  BREAK</a:t>
            </a:r>
          </a:p>
          <a:p>
            <a:pPr marL="483265" indent="-483265">
              <a:buFont typeface="Arial"/>
              <a:buChar char="•"/>
            </a:pPr>
            <a:r>
              <a:rPr lang="en-US" dirty="0" smtClean="0"/>
              <a:t>The Number System (40 min) 11:10-11:50</a:t>
            </a:r>
          </a:p>
          <a:p>
            <a:pPr marL="483265" indent="-483265">
              <a:buFont typeface="Arial"/>
              <a:buChar char="•"/>
            </a:pPr>
            <a:r>
              <a:rPr lang="en-US" dirty="0" smtClean="0"/>
              <a:t>Expressions and Equations (90 min)  11:15-12</a:t>
            </a:r>
            <a:r>
              <a:rPr lang="en-US" baseline="0" dirty="0" smtClean="0"/>
              <a:t> then LUNCH then 1-1:45</a:t>
            </a:r>
            <a:endParaRPr lang="en-US" dirty="0" smtClean="0"/>
          </a:p>
          <a:p>
            <a:pPr marL="483265" indent="-483265" defTabSz="948507">
              <a:buFont typeface="Arial"/>
              <a:buChar char="•"/>
              <a:defRPr/>
            </a:pPr>
            <a:r>
              <a:rPr lang="en-US" dirty="0" smtClean="0"/>
              <a:t>Geometry (90 min) 2:15-3:45</a:t>
            </a:r>
            <a:r>
              <a:rPr lang="en-US" baseline="0" dirty="0" smtClean="0"/>
              <a:t> then Q&amp;A</a:t>
            </a:r>
            <a:endParaRPr lang="en-US" dirty="0" smtClean="0"/>
          </a:p>
          <a:p>
            <a:pPr marL="483265" indent="-483265">
              <a:buFont typeface="Arial"/>
              <a:buChar char="•"/>
            </a:pPr>
            <a:r>
              <a:rPr lang="en-US" dirty="0" smtClean="0"/>
              <a:t>Linear Equations and Functions (20 min) 1:45-</a:t>
            </a:r>
            <a:r>
              <a:rPr lang="en-US" baseline="0" dirty="0" smtClean="0"/>
              <a:t>2:05 then BREAK</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pPr/>
              <a:t>83</a:t>
            </a:fld>
            <a:endParaRPr lang="en-US"/>
          </a:p>
        </p:txBody>
      </p:sp>
      <p:sp>
        <p:nvSpPr>
          <p:cNvPr id="5" name="Date Placeholder 4"/>
          <p:cNvSpPr>
            <a:spLocks noGrp="1"/>
          </p:cNvSpPr>
          <p:nvPr>
            <p:ph type="dt" idx="11"/>
          </p:nvPr>
        </p:nvSpPr>
        <p:spPr/>
        <p:txBody>
          <a:bodyPr/>
          <a:lstStyle/>
          <a:p>
            <a:r>
              <a:rPr lang="en-US" smtClean="0"/>
              <a:t>A Story of Units                                               Major Work of the Grade Band 3-5</a:t>
            </a:r>
            <a:endParaRPr lang="en-US" dirty="0"/>
          </a:p>
        </p:txBody>
      </p:sp>
      <p:sp>
        <p:nvSpPr>
          <p:cNvPr id="6" name="Notes Placeholder 1"/>
          <p:cNvSpPr txBox="1">
            <a:spLocks/>
          </p:cNvSpPr>
          <p:nvPr/>
        </p:nvSpPr>
        <p:spPr>
          <a:xfrm>
            <a:off x="4572792" y="768096"/>
            <a:ext cx="2837411" cy="2880360"/>
          </a:xfrm>
          <a:prstGeom prst="rect">
            <a:avLst/>
          </a:prstGeom>
        </p:spPr>
        <p:txBody>
          <a:bodyPr vert="horz" lIns="96653" tIns="48327" rIns="96653" bIns="4832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a:t>
            </a:r>
            <a:r>
              <a:rPr lang="en-US" baseline="0" dirty="0" smtClean="0"/>
              <a:t>2 minutes </a:t>
            </a:r>
          </a:p>
          <a:p>
            <a:endParaRPr lang="en-US" dirty="0" smtClean="0"/>
          </a:p>
          <a:p>
            <a:r>
              <a:rPr lang="en-US" dirty="0" smtClean="0"/>
              <a:t>MATERIALS NEEDED:</a:t>
            </a:r>
          </a:p>
          <a:p>
            <a:pPr marL="484943" lvl="1" indent="-302040">
              <a:buFont typeface="Arial" pitchFamily="34" charset="0"/>
              <a:buChar char="•"/>
            </a:pPr>
            <a:r>
              <a:rPr lang="en-US" dirty="0" smtClean="0"/>
              <a:t>x</a:t>
            </a:r>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1166187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84</a:t>
            </a:fld>
            <a:endParaRPr lang="en-US"/>
          </a:p>
        </p:txBody>
      </p:sp>
      <p:sp>
        <p:nvSpPr>
          <p:cNvPr id="5" name="Date Placeholder 4"/>
          <p:cNvSpPr>
            <a:spLocks noGrp="1"/>
          </p:cNvSpPr>
          <p:nvPr>
            <p:ph type="dt" idx="11"/>
          </p:nvPr>
        </p:nvSpPr>
        <p:spPr/>
        <p:txBody>
          <a:bodyPr/>
          <a:lstStyle/>
          <a:p>
            <a:r>
              <a:rPr lang="en-US" i="1" smtClean="0"/>
              <a:t>A Story of Units</a:t>
            </a:r>
            <a:r>
              <a:rPr lang="en-US" smtClean="0"/>
              <a:t> </a:t>
            </a:r>
          </a:p>
          <a:p>
            <a:r>
              <a:rPr lang="en-US" smtClean="0"/>
              <a:t>Curriculum Overview</a:t>
            </a:r>
            <a:endParaRPr lang="en-US" dirty="0"/>
          </a:p>
        </p:txBody>
      </p:sp>
    </p:spTree>
    <p:extLst>
      <p:ext uri="{BB962C8B-B14F-4D97-AF65-F5344CB8AC3E}">
        <p14:creationId xmlns:p14="http://schemas.microsoft.com/office/powerpoint/2010/main" val="78800854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dirty="0" smtClean="0"/>
              <a:t>Classic</a:t>
            </a:r>
            <a:r>
              <a:rPr lang="en-US" baseline="0" dirty="0" smtClean="0"/>
              <a:t> way of introducing division and the models of division begins with this assignment:  Write me a word problem that uses the numbers 12 and 3 and requires one to compute 12/3 to get the answer.</a:t>
            </a:r>
          </a:p>
          <a:p>
            <a:pPr defTabSz="966529">
              <a:defRPr/>
            </a:pPr>
            <a:endParaRPr lang="en-US" baseline="0" dirty="0" smtClean="0"/>
          </a:p>
          <a:p>
            <a:pPr defTabSz="966529">
              <a:defRPr/>
            </a:pPr>
            <a:r>
              <a:rPr lang="en-US" baseline="0" dirty="0" smtClean="0"/>
              <a:t>Replace the number 3 with ½.  Can you write a problem now?  </a:t>
            </a:r>
          </a:p>
          <a:p>
            <a:pPr defTabSz="966529">
              <a:defRPr/>
            </a:pPr>
            <a:r>
              <a:rPr lang="en-US" dirty="0" smtClean="0"/>
              <a:t>For teachers only: Take the challenge!  Write me a word problem where you have to compute 2/3 ÷1/6.</a:t>
            </a:r>
          </a:p>
          <a:p>
            <a:pPr defTabSz="966529">
              <a:defRPr/>
            </a:pPr>
            <a:endParaRPr lang="en-US" dirty="0" smtClean="0"/>
          </a:p>
          <a:p>
            <a:pPr defTabSz="966529">
              <a:defRPr/>
            </a:pPr>
            <a:r>
              <a:rPr lang="en-US" dirty="0" smtClean="0"/>
              <a:t>Do we need a common denominator to divide a fraction</a:t>
            </a:r>
            <a:r>
              <a:rPr lang="en-US" baseline="0" dirty="0" smtClean="0"/>
              <a:t> by a fraction?</a:t>
            </a:r>
            <a:endParaRPr lang="en-US" dirty="0" smtClean="0"/>
          </a:p>
          <a:p>
            <a:pPr defTabSz="966529">
              <a:defRPr/>
            </a:pPr>
            <a:endParaRPr lang="en-US" dirty="0" smtClean="0"/>
          </a:p>
          <a:p>
            <a:pPr defTabSz="966529">
              <a:defRPr/>
            </a:pPr>
            <a:r>
              <a:rPr lang="en-US" dirty="0" smtClean="0"/>
              <a:t>Add in practice where for a given problem, participants</a:t>
            </a:r>
            <a:r>
              <a:rPr lang="en-US" baseline="0" dirty="0" smtClean="0"/>
              <a:t> write two different word problems and show the associated tape diagrams so that one is </a:t>
            </a:r>
            <a:r>
              <a:rPr lang="en-US" baseline="0" dirty="0" err="1" smtClean="0"/>
              <a:t>partitive</a:t>
            </a:r>
            <a:r>
              <a:rPr lang="en-US" baseline="0" dirty="0" smtClean="0"/>
              <a:t> and one is measurement.  Repeat several times if needed by audience.</a:t>
            </a:r>
            <a:endParaRPr lang="en-US" dirty="0" smtClean="0"/>
          </a:p>
        </p:txBody>
      </p:sp>
      <p:sp>
        <p:nvSpPr>
          <p:cNvPr id="4" name="Slide Number Placeholder 3"/>
          <p:cNvSpPr>
            <a:spLocks noGrp="1"/>
          </p:cNvSpPr>
          <p:nvPr>
            <p:ph type="sldNum" sz="quarter" idx="10"/>
          </p:nvPr>
        </p:nvSpPr>
        <p:spPr/>
        <p:txBody>
          <a:bodyPr/>
          <a:lstStyle/>
          <a:p>
            <a:fld id="{3EF9A488-CB88-4D38-94D1-E470376C4AFA}" type="slidenum">
              <a:rPr lang="en-US" smtClean="0"/>
              <a:t>85</a:t>
            </a:fld>
            <a:endParaRPr lang="en-US"/>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68022771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them which model?  Measurement model</a:t>
            </a:r>
          </a:p>
          <a:p>
            <a:endParaRPr lang="en-US" dirty="0" smtClean="0"/>
          </a:p>
          <a:p>
            <a:r>
              <a:rPr lang="en-US" dirty="0" smtClean="0"/>
              <a:t>Are these right?</a:t>
            </a:r>
          </a:p>
          <a:p>
            <a:r>
              <a:rPr lang="en-US" dirty="0" smtClean="0"/>
              <a:t>“I know how many groups I have</a:t>
            </a:r>
            <a:r>
              <a:rPr lang="en-US" baseline="0" dirty="0" smtClean="0"/>
              <a:t> and want to know how many are in each group”  </a:t>
            </a:r>
            <a:r>
              <a:rPr lang="en-US" baseline="0" dirty="0" err="1" smtClean="0"/>
              <a:t>Partitive</a:t>
            </a:r>
            <a:r>
              <a:rPr lang="en-US" baseline="0" dirty="0" smtClean="0"/>
              <a:t>?</a:t>
            </a:r>
          </a:p>
          <a:p>
            <a:endParaRPr lang="en-US" baseline="0" dirty="0" smtClean="0"/>
          </a:p>
          <a:p>
            <a:r>
              <a:rPr lang="en-US" baseline="0" dirty="0" smtClean="0"/>
              <a:t>“I know how many I have in each group, and I want to know how many parts I have” Measurement?</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86</a:t>
            </a:fld>
            <a:endParaRPr lang="en-US"/>
          </a:p>
        </p:txBody>
      </p:sp>
      <p:sp>
        <p:nvSpPr>
          <p:cNvPr id="5" name="Date Placeholder 4"/>
          <p:cNvSpPr>
            <a:spLocks noGrp="1"/>
          </p:cNvSpPr>
          <p:nvPr>
            <p:ph type="dt" idx="11"/>
          </p:nvPr>
        </p:nvSpPr>
        <p:spPr/>
        <p:txBody>
          <a:bodyPr/>
          <a:lstStyle/>
          <a:p>
            <a:r>
              <a:rPr lang="en-US" i="1" smtClean="0"/>
              <a:t>A Story of Units                                               Major Work of the Grade Band 3-5</a:t>
            </a:r>
            <a:endParaRPr lang="en-US" dirty="0"/>
          </a:p>
        </p:txBody>
      </p:sp>
    </p:spTree>
    <p:extLst>
      <p:ext uri="{BB962C8B-B14F-4D97-AF65-F5344CB8AC3E}">
        <p14:creationId xmlns:p14="http://schemas.microsoft.com/office/powerpoint/2010/main" val="221032535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them which model</a:t>
            </a:r>
          </a:p>
          <a:p>
            <a:r>
              <a:rPr lang="en-US" dirty="0" err="1" smtClean="0"/>
              <a:t>Partitive</a:t>
            </a:r>
            <a:r>
              <a:rPr lang="en-US" dirty="0" smtClean="0"/>
              <a:t> model</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87</a:t>
            </a:fld>
            <a:endParaRPr lang="en-US"/>
          </a:p>
        </p:txBody>
      </p:sp>
      <p:sp>
        <p:nvSpPr>
          <p:cNvPr id="5" name="Date Placeholder 4"/>
          <p:cNvSpPr>
            <a:spLocks noGrp="1"/>
          </p:cNvSpPr>
          <p:nvPr>
            <p:ph type="dt" idx="11"/>
          </p:nvPr>
        </p:nvSpPr>
        <p:spPr/>
        <p:txBody>
          <a:bodyPr/>
          <a:lstStyle/>
          <a:p>
            <a:r>
              <a:rPr lang="en-US" i="1" smtClean="0"/>
              <a:t>A Story of Units                                               Major Work of the Grade Band 3-5</a:t>
            </a:r>
            <a:endParaRPr lang="en-US" dirty="0"/>
          </a:p>
        </p:txBody>
      </p:sp>
    </p:spTree>
    <p:extLst>
      <p:ext uri="{BB962C8B-B14F-4D97-AF65-F5344CB8AC3E}">
        <p14:creationId xmlns:p14="http://schemas.microsoft.com/office/powerpoint/2010/main" val="221032535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we need a common denominator to divide a fraction</a:t>
            </a:r>
            <a:r>
              <a:rPr lang="en-US" baseline="0" dirty="0" smtClean="0"/>
              <a:t> by a fraction?</a:t>
            </a:r>
          </a:p>
          <a:p>
            <a:endParaRPr lang="en-US" baseline="0" dirty="0" smtClean="0"/>
          </a:p>
          <a:p>
            <a:r>
              <a:rPr lang="en-US" baseline="0" dirty="0" smtClean="0"/>
              <a:t>In order to see how many thirds are in there, it’d be nice to have a common unit.  </a:t>
            </a:r>
          </a:p>
          <a:p>
            <a:r>
              <a:rPr lang="en-US" baseline="0" dirty="0" smtClean="0"/>
              <a:t>How many ¾’s are in 7/2?</a:t>
            </a:r>
          </a:p>
          <a:p>
            <a:endParaRPr lang="en-US" baseline="0" dirty="0" smtClean="0"/>
          </a:p>
          <a:p>
            <a:r>
              <a:rPr lang="en-US" baseline="0" dirty="0" smtClean="0"/>
              <a:t>We want to get to “invert and multiply” to divide fractions.  Don’t put it out there first, students need time to develop the division conceptually. </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88</a:t>
            </a:fld>
            <a:endParaRPr lang="en-US"/>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68022771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have this in the handout.</a:t>
            </a:r>
          </a:p>
          <a:p>
            <a:endParaRPr lang="en-US" dirty="0" smtClean="0"/>
          </a:p>
          <a:p>
            <a:pPr defTabSz="948507">
              <a:defRPr/>
            </a:pP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89</a:t>
            </a:fld>
            <a:endParaRPr lang="en-US"/>
          </a:p>
        </p:txBody>
      </p:sp>
      <p:sp>
        <p:nvSpPr>
          <p:cNvPr id="5" name="Date Placeholder 4"/>
          <p:cNvSpPr>
            <a:spLocks noGrp="1"/>
          </p:cNvSpPr>
          <p:nvPr>
            <p:ph type="dt" idx="11"/>
          </p:nvPr>
        </p:nvSpPr>
        <p:spPr/>
        <p:txBody>
          <a:bodyPr/>
          <a:lstStyle/>
          <a:p>
            <a:r>
              <a:rPr lang="en-US" i="1" smtClean="0"/>
              <a:t>A Story of Units                                               Major Work of the Grade Band 3-5</a:t>
            </a:r>
            <a:endParaRPr lang="en-US" dirty="0"/>
          </a:p>
        </p:txBody>
      </p:sp>
    </p:spTree>
    <p:extLst>
      <p:ext uri="{BB962C8B-B14F-4D97-AF65-F5344CB8AC3E}">
        <p14:creationId xmlns:p14="http://schemas.microsoft.com/office/powerpoint/2010/main" val="2210325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487680" y="3840480"/>
            <a:ext cx="6583680" cy="5520690"/>
          </a:xfrm>
        </p:spPr>
        <p:txBody>
          <a:bodyPr/>
          <a:lstStyle/>
          <a:p>
            <a:r>
              <a:rPr lang="en-US" dirty="0" smtClean="0"/>
              <a:t>Discuss how the material is coherently</a:t>
            </a:r>
            <a:r>
              <a:rPr lang="en-US" baseline="0" dirty="0" smtClean="0"/>
              <a:t> linked making a choice of sequencing difficult.</a:t>
            </a:r>
            <a:endParaRPr lang="en-US" dirty="0" smtClean="0"/>
          </a:p>
          <a:p>
            <a:pPr marL="483265" indent="-483265">
              <a:buFont typeface="Arial"/>
              <a:buChar char="•"/>
            </a:pPr>
            <a:r>
              <a:rPr lang="en-US" dirty="0" smtClean="0"/>
              <a:t>Ratios &amp; Proportional Relationships (90 min) </a:t>
            </a:r>
          </a:p>
          <a:p>
            <a:pPr marL="483265" indent="-483265">
              <a:buFont typeface="Arial"/>
              <a:buChar char="•"/>
            </a:pPr>
            <a:r>
              <a:rPr lang="en-US" dirty="0" smtClean="0"/>
              <a:t>The Number System – division of fractions, operations</a:t>
            </a:r>
            <a:r>
              <a:rPr lang="en-US" baseline="0" dirty="0" smtClean="0"/>
              <a:t> with negatives</a:t>
            </a:r>
            <a:r>
              <a:rPr lang="en-US" dirty="0" smtClean="0"/>
              <a:t> (45 min)</a:t>
            </a:r>
            <a:endParaRPr lang="en-US" dirty="0" smtClean="0">
              <a:solidFill>
                <a:schemeClr val="accent2"/>
              </a:solidFill>
            </a:endParaRPr>
          </a:p>
          <a:p>
            <a:pPr marL="483265" indent="-483265">
              <a:buFont typeface="Arial"/>
              <a:buChar char="•"/>
            </a:pPr>
            <a:r>
              <a:rPr lang="en-US" dirty="0" smtClean="0"/>
              <a:t>Expressions and Equations (90 min)</a:t>
            </a:r>
          </a:p>
          <a:p>
            <a:pPr marL="483265" indent="-483265">
              <a:buFont typeface="Arial"/>
              <a:buChar char="•"/>
            </a:pPr>
            <a:r>
              <a:rPr lang="en-US" dirty="0" smtClean="0"/>
              <a:t>Geometry (90 min)</a:t>
            </a:r>
          </a:p>
          <a:p>
            <a:pPr marL="483265" indent="-483265">
              <a:buFont typeface="Arial"/>
              <a:buChar char="•"/>
            </a:pPr>
            <a:r>
              <a:rPr lang="en-US" dirty="0" smtClean="0"/>
              <a:t>Linear Equations and Functions (45 min)</a:t>
            </a:r>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pPr/>
              <a:t>9</a:t>
            </a:fld>
            <a:endParaRPr lang="en-US"/>
          </a:p>
        </p:txBody>
      </p:sp>
      <p:sp>
        <p:nvSpPr>
          <p:cNvPr id="5" name="Date Placeholder 4"/>
          <p:cNvSpPr>
            <a:spLocks noGrp="1"/>
          </p:cNvSpPr>
          <p:nvPr>
            <p:ph type="dt" idx="11"/>
          </p:nvPr>
        </p:nvSpPr>
        <p:spPr/>
        <p:txBody>
          <a:bodyPr/>
          <a:lstStyle/>
          <a:p>
            <a:r>
              <a:rPr lang="en-US" smtClean="0"/>
              <a:t>A Story of Units                                               Major Work of the Grade Band 3-5</a:t>
            </a:r>
            <a:endParaRPr lang="en-US" dirty="0"/>
          </a:p>
        </p:txBody>
      </p:sp>
      <p:sp>
        <p:nvSpPr>
          <p:cNvPr id="6" name="Notes Placeholder 1"/>
          <p:cNvSpPr txBox="1">
            <a:spLocks/>
          </p:cNvSpPr>
          <p:nvPr/>
        </p:nvSpPr>
        <p:spPr>
          <a:xfrm>
            <a:off x="4572792" y="768096"/>
            <a:ext cx="2837411" cy="2880360"/>
          </a:xfrm>
          <a:prstGeom prst="rect">
            <a:avLst/>
          </a:prstGeom>
        </p:spPr>
        <p:txBody>
          <a:bodyPr vert="horz" lIns="96653" tIns="48327" rIns="96653" bIns="48327" rtlCol="0"/>
          <a:lstStyle>
            <a:lvl1pPr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charset="0"/>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a:lstStyle>
          <a:p>
            <a:r>
              <a:rPr lang="en-US" dirty="0" smtClean="0"/>
              <a:t>TIME ALLOTTED FOR THIS SLIDE:  	</a:t>
            </a:r>
          </a:p>
          <a:p>
            <a:r>
              <a:rPr lang="en-US" dirty="0" smtClean="0"/>
              <a:t>	</a:t>
            </a:r>
            <a:r>
              <a:rPr lang="en-US" baseline="0" dirty="0" smtClean="0"/>
              <a:t>2 minutes </a:t>
            </a:r>
          </a:p>
          <a:p>
            <a:endParaRPr lang="en-US" dirty="0" smtClean="0"/>
          </a:p>
          <a:p>
            <a:r>
              <a:rPr lang="en-US" dirty="0" smtClean="0"/>
              <a:t>MATERIALS NEEDED:</a:t>
            </a:r>
          </a:p>
          <a:p>
            <a:pPr marL="484943" lvl="1" indent="-302040">
              <a:buFont typeface="Arial" pitchFamily="34" charset="0"/>
              <a:buChar char="•"/>
            </a:pPr>
            <a:r>
              <a:rPr lang="en-US" dirty="0" smtClean="0"/>
              <a:t>x</a:t>
            </a:r>
            <a:endParaRPr lang="en-US" dirty="0"/>
          </a:p>
        </p:txBody>
      </p:sp>
      <p:sp>
        <p:nvSpPr>
          <p:cNvPr id="10" name="Slide Image Placeholder 9"/>
          <p:cNvSpPr>
            <a:spLocks noGrp="1" noRot="1" noChangeAspect="1"/>
          </p:cNvSpPr>
          <p:nvPr>
            <p:ph type="sldImg"/>
          </p:nvPr>
        </p:nvSpPr>
        <p:spPr/>
      </p:sp>
    </p:spTree>
    <p:extLst>
      <p:ext uri="{BB962C8B-B14F-4D97-AF65-F5344CB8AC3E}">
        <p14:creationId xmlns:p14="http://schemas.microsoft.com/office/powerpoint/2010/main" val="261166187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a:t>
            </a:r>
            <a:r>
              <a:rPr lang="en-US" baseline="0" dirty="0" smtClean="0"/>
              <a:t> have this in the handout</a:t>
            </a:r>
          </a:p>
          <a:p>
            <a:endParaRPr lang="en-US" baseline="0" dirty="0" smtClean="0"/>
          </a:p>
        </p:txBody>
      </p:sp>
      <p:sp>
        <p:nvSpPr>
          <p:cNvPr id="4" name="Slide Number Placeholder 3"/>
          <p:cNvSpPr>
            <a:spLocks noGrp="1"/>
          </p:cNvSpPr>
          <p:nvPr>
            <p:ph type="sldNum" sz="quarter" idx="10"/>
          </p:nvPr>
        </p:nvSpPr>
        <p:spPr/>
        <p:txBody>
          <a:bodyPr/>
          <a:lstStyle/>
          <a:p>
            <a:fld id="{3EF9A488-CB88-4D38-94D1-E470376C4AFA}" type="slidenum">
              <a:rPr lang="en-US" smtClean="0"/>
              <a:t>90</a:t>
            </a:fld>
            <a:endParaRPr lang="en-US"/>
          </a:p>
        </p:txBody>
      </p:sp>
      <p:sp>
        <p:nvSpPr>
          <p:cNvPr id="5" name="Date Placeholder 4"/>
          <p:cNvSpPr>
            <a:spLocks noGrp="1"/>
          </p:cNvSpPr>
          <p:nvPr>
            <p:ph type="dt" idx="11"/>
          </p:nvPr>
        </p:nvSpPr>
        <p:spPr/>
        <p:txBody>
          <a:bodyPr/>
          <a:lstStyle/>
          <a:p>
            <a:r>
              <a:rPr lang="en-US" i="1" smtClean="0"/>
              <a:t>A Story of Units                                               Major Work of the Grade Band 3-5</a:t>
            </a:r>
            <a:endParaRPr lang="en-US" dirty="0"/>
          </a:p>
        </p:txBody>
      </p:sp>
    </p:spTree>
    <p:extLst>
      <p:ext uri="{BB962C8B-B14F-4D97-AF65-F5344CB8AC3E}">
        <p14:creationId xmlns:p14="http://schemas.microsoft.com/office/powerpoint/2010/main" val="221032535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have this in the handout</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91</a:t>
            </a:fld>
            <a:endParaRPr lang="en-US"/>
          </a:p>
        </p:txBody>
      </p:sp>
      <p:sp>
        <p:nvSpPr>
          <p:cNvPr id="5" name="Date Placeholder 4"/>
          <p:cNvSpPr>
            <a:spLocks noGrp="1"/>
          </p:cNvSpPr>
          <p:nvPr>
            <p:ph type="dt" idx="11"/>
          </p:nvPr>
        </p:nvSpPr>
        <p:spPr/>
        <p:txBody>
          <a:bodyPr/>
          <a:lstStyle/>
          <a:p>
            <a:r>
              <a:rPr lang="en-US" i="1" smtClean="0"/>
              <a:t>A Story of Units                                               Major Work of the Grade Band 3-5</a:t>
            </a:r>
            <a:endParaRPr lang="en-US" dirty="0"/>
          </a:p>
        </p:txBody>
      </p:sp>
    </p:spTree>
    <p:extLst>
      <p:ext uri="{BB962C8B-B14F-4D97-AF65-F5344CB8AC3E}">
        <p14:creationId xmlns:p14="http://schemas.microsoft.com/office/powerpoint/2010/main" val="221032535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think they have this one too…</a:t>
            </a:r>
          </a:p>
          <a:p>
            <a:endParaRPr lang="en-US" baseline="0" dirty="0" smtClean="0"/>
          </a:p>
          <a:p>
            <a:r>
              <a:rPr lang="en-US" baseline="0" dirty="0" smtClean="0"/>
              <a:t>Write a word problem to provide context for this problem.</a:t>
            </a:r>
          </a:p>
          <a:p>
            <a:endParaRPr lang="en-US" baseline="0" dirty="0" smtClean="0"/>
          </a:p>
        </p:txBody>
      </p:sp>
      <p:sp>
        <p:nvSpPr>
          <p:cNvPr id="4" name="Slide Number Placeholder 3"/>
          <p:cNvSpPr>
            <a:spLocks noGrp="1"/>
          </p:cNvSpPr>
          <p:nvPr>
            <p:ph type="sldNum" sz="quarter" idx="10"/>
          </p:nvPr>
        </p:nvSpPr>
        <p:spPr/>
        <p:txBody>
          <a:bodyPr/>
          <a:lstStyle/>
          <a:p>
            <a:fld id="{3EF9A488-CB88-4D38-94D1-E470376C4AFA}" type="slidenum">
              <a:rPr lang="en-US" smtClean="0"/>
              <a:t>92</a:t>
            </a:fld>
            <a:endParaRPr lang="en-US"/>
          </a:p>
        </p:txBody>
      </p:sp>
      <p:sp>
        <p:nvSpPr>
          <p:cNvPr id="5" name="Date Placeholder 4"/>
          <p:cNvSpPr>
            <a:spLocks noGrp="1"/>
          </p:cNvSpPr>
          <p:nvPr>
            <p:ph type="dt" idx="11"/>
          </p:nvPr>
        </p:nvSpPr>
        <p:spPr/>
        <p:txBody>
          <a:bodyPr/>
          <a:lstStyle/>
          <a:p>
            <a:r>
              <a:rPr lang="en-US" i="1" smtClean="0"/>
              <a:t>A Story of Units                                               Major Work of the Grade Band 3-5</a:t>
            </a:r>
            <a:endParaRPr lang="en-US" dirty="0"/>
          </a:p>
        </p:txBody>
      </p:sp>
    </p:spTree>
    <p:extLst>
      <p:ext uri="{BB962C8B-B14F-4D97-AF65-F5344CB8AC3E}">
        <p14:creationId xmlns:p14="http://schemas.microsoft.com/office/powerpoint/2010/main" val="221032535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kern="1200" dirty="0" smtClean="0">
                <a:solidFill>
                  <a:srgbClr val="FF0000"/>
                </a:solidFill>
                <a:effectLst/>
              </a:rPr>
              <a:t>What is this question asking me to find? </a:t>
            </a:r>
            <a:r>
              <a:rPr lang="en-US" i="1" kern="1200" dirty="0" smtClean="0">
                <a:solidFill>
                  <a:srgbClr val="FF0000"/>
                </a:solidFill>
                <a:effectLst/>
              </a:rPr>
              <a:t>2/5</a:t>
            </a:r>
            <a:r>
              <a:rPr lang="en-US" i="1" kern="1200" baseline="0" dirty="0" smtClean="0">
                <a:solidFill>
                  <a:srgbClr val="FF0000"/>
                </a:solidFill>
                <a:effectLst/>
              </a:rPr>
              <a:t> of what number is ¾?</a:t>
            </a:r>
            <a:endParaRPr lang="en-US" i="1" kern="1200" dirty="0" smtClean="0">
              <a:solidFill>
                <a:srgbClr val="FF0000"/>
              </a:solidFill>
              <a:effectLst/>
            </a:endParaRPr>
          </a:p>
          <a:p>
            <a:pPr lvl="0"/>
            <a:r>
              <a:rPr lang="en-US" kern="1200" dirty="0" smtClean="0">
                <a:solidFill>
                  <a:srgbClr val="FF0000"/>
                </a:solidFill>
                <a:effectLst/>
              </a:rPr>
              <a:t>How did we choose which fraction strip to use?</a:t>
            </a:r>
          </a:p>
          <a:p>
            <a:pPr lvl="1"/>
            <a:r>
              <a:rPr lang="en-US" i="1" kern="1200" dirty="0" smtClean="0">
                <a:solidFill>
                  <a:srgbClr val="FF0000"/>
                </a:solidFill>
                <a:effectLst/>
              </a:rPr>
              <a:t>We are dividing by 2/5.  There is a 5 in the denominator, which tells us what kind of fraction, so we chose fifths.</a:t>
            </a:r>
            <a:endParaRPr lang="en-US" kern="1200" dirty="0" smtClean="0">
              <a:solidFill>
                <a:srgbClr val="FF0000"/>
              </a:solidFill>
              <a:effectLst/>
            </a:endParaRPr>
          </a:p>
          <a:p>
            <a:pPr lvl="0"/>
            <a:r>
              <a:rPr lang="en-US" kern="1200" dirty="0" smtClean="0">
                <a:solidFill>
                  <a:srgbClr val="FF0000"/>
                </a:solidFill>
                <a:effectLst/>
              </a:rPr>
              <a:t>How did we know to shade in two sections?</a:t>
            </a:r>
          </a:p>
          <a:p>
            <a:pPr lvl="1"/>
            <a:r>
              <a:rPr lang="en-US" i="1" kern="1200" dirty="0" smtClean="0">
                <a:solidFill>
                  <a:srgbClr val="FF0000"/>
                </a:solidFill>
                <a:effectLst/>
              </a:rPr>
              <a:t>There is a 2 in the numerator.  That tells us how many of the fifths to shade.</a:t>
            </a:r>
            <a:endParaRPr lang="en-US" kern="1200" dirty="0" smtClean="0">
              <a:solidFill>
                <a:srgbClr val="FF0000"/>
              </a:solidFill>
              <a:effectLst/>
            </a:endParaRPr>
          </a:p>
          <a:p>
            <a:pPr lvl="0"/>
            <a:r>
              <a:rPr lang="en-US" kern="1200" dirty="0" smtClean="0">
                <a:solidFill>
                  <a:srgbClr val="FF0000"/>
                </a:solidFill>
                <a:effectLst/>
              </a:rPr>
              <a:t>How did we know to put the  3/4  in the brace that shows 2/5?</a:t>
            </a:r>
          </a:p>
          <a:p>
            <a:pPr lvl="1"/>
            <a:r>
              <a:rPr lang="en-US" i="1" kern="1200" dirty="0" smtClean="0">
                <a:solidFill>
                  <a:srgbClr val="FF0000"/>
                </a:solidFill>
                <a:effectLst/>
              </a:rPr>
              <a:t>That is the part we know.</a:t>
            </a:r>
            <a:endParaRPr lang="en-US" kern="1200" dirty="0" smtClean="0">
              <a:solidFill>
                <a:srgbClr val="FF0000"/>
              </a:solidFill>
              <a:effectLst/>
            </a:endParaRPr>
          </a:p>
          <a:p>
            <a:pPr lvl="0"/>
            <a:r>
              <a:rPr lang="en-US" kern="1200" dirty="0" smtClean="0">
                <a:solidFill>
                  <a:srgbClr val="FF0000"/>
                </a:solidFill>
                <a:effectLst/>
              </a:rPr>
              <a:t>What about the bottom brace?</a:t>
            </a:r>
          </a:p>
          <a:p>
            <a:pPr lvl="1"/>
            <a:r>
              <a:rPr lang="en-US" i="1" kern="1200" dirty="0" smtClean="0">
                <a:solidFill>
                  <a:srgbClr val="FF0000"/>
                </a:solidFill>
                <a:effectLst/>
              </a:rPr>
              <a:t>That is unknown right now and is ready to be calculated.</a:t>
            </a:r>
            <a:endParaRPr lang="en-US" kern="1200" dirty="0" smtClean="0">
              <a:solidFill>
                <a:srgbClr val="FF0000"/>
              </a:solidFill>
              <a:effectLst/>
            </a:endParaRPr>
          </a:p>
          <a:p>
            <a:pPr lvl="0"/>
            <a:r>
              <a:rPr lang="en-US" kern="1200" dirty="0" smtClean="0">
                <a:solidFill>
                  <a:srgbClr val="FF0000"/>
                </a:solidFill>
                <a:effectLst/>
              </a:rPr>
              <a:t>Think about this problem like this:</a:t>
            </a:r>
          </a:p>
          <a:p>
            <a:pPr lvl="0"/>
            <a:r>
              <a:rPr lang="en-US" i="1" kern="1200" dirty="0" smtClean="0">
                <a:solidFill>
                  <a:srgbClr val="FF0000"/>
                </a:solidFill>
                <a:effectLst/>
              </a:rPr>
              <a:t>2</a:t>
            </a:r>
            <a:r>
              <a:rPr lang="en-US" kern="1200" dirty="0" smtClean="0">
                <a:solidFill>
                  <a:srgbClr val="FF0000"/>
                </a:solidFill>
                <a:effectLst/>
              </a:rPr>
              <a:t> units = 3/4.</a:t>
            </a:r>
          </a:p>
          <a:p>
            <a:pPr lvl="0"/>
            <a:r>
              <a:rPr lang="en-US" i="1" kern="1200" dirty="0" smtClean="0">
                <a:solidFill>
                  <a:srgbClr val="FF0000"/>
                </a:solidFill>
                <a:effectLst/>
              </a:rPr>
              <a:t>1</a:t>
            </a:r>
            <a:r>
              <a:rPr lang="en-US" kern="1200" dirty="0" smtClean="0">
                <a:solidFill>
                  <a:srgbClr val="FF0000"/>
                </a:solidFill>
                <a:effectLst/>
              </a:rPr>
              <a:t> unit is half of </a:t>
            </a:r>
            <a:r>
              <a:rPr lang="en-US" i="1" kern="1200" dirty="0" smtClean="0">
                <a:solidFill>
                  <a:srgbClr val="FF0000"/>
                </a:solidFill>
                <a:effectLst/>
              </a:rPr>
              <a:t>3/4=1/2·3/4=</a:t>
            </a:r>
            <a:r>
              <a:rPr lang="en-US" kern="1200" dirty="0" smtClean="0">
                <a:solidFill>
                  <a:srgbClr val="FF0000"/>
                </a:solidFill>
                <a:effectLst/>
              </a:rPr>
              <a:t>3/8.</a:t>
            </a:r>
          </a:p>
          <a:p>
            <a:pPr lvl="0"/>
            <a:r>
              <a:rPr lang="en-US" i="1" kern="1200" dirty="0" smtClean="0">
                <a:solidFill>
                  <a:srgbClr val="FF0000"/>
                </a:solidFill>
                <a:effectLst/>
              </a:rPr>
              <a:t>5</a:t>
            </a:r>
            <a:r>
              <a:rPr lang="en-US" kern="1200" dirty="0" smtClean="0">
                <a:solidFill>
                  <a:srgbClr val="FF0000"/>
                </a:solidFill>
                <a:effectLst/>
              </a:rPr>
              <a:t> units </a:t>
            </a:r>
            <a:r>
              <a:rPr lang="en-US" i="1" kern="1200" dirty="0" smtClean="0">
                <a:solidFill>
                  <a:srgbClr val="FF0000"/>
                </a:solidFill>
                <a:effectLst/>
              </a:rPr>
              <a:t>=</a:t>
            </a:r>
            <a:r>
              <a:rPr lang="en-US" kern="1200" dirty="0" smtClean="0">
                <a:solidFill>
                  <a:srgbClr val="FF0000"/>
                </a:solidFill>
                <a:effectLst/>
              </a:rPr>
              <a:t>3/8</a:t>
            </a:r>
            <a:r>
              <a:rPr lang="en-US" i="1" kern="1200" dirty="0" smtClean="0">
                <a:solidFill>
                  <a:srgbClr val="FF0000"/>
                </a:solidFill>
                <a:effectLst/>
              </a:rPr>
              <a:t>·5=</a:t>
            </a:r>
            <a:r>
              <a:rPr lang="en-US" kern="1200" dirty="0" smtClean="0">
                <a:solidFill>
                  <a:srgbClr val="FF0000"/>
                </a:solidFill>
                <a:effectLst/>
              </a:rPr>
              <a:t>15/8.</a:t>
            </a:r>
          </a:p>
          <a:p>
            <a:pPr lvl="0"/>
            <a:r>
              <a:rPr lang="en-US" kern="1200" dirty="0" smtClean="0">
                <a:solidFill>
                  <a:srgbClr val="FF0000"/>
                </a:solidFill>
                <a:effectLst/>
              </a:rPr>
              <a:t>So 3/4÷2/5</a:t>
            </a:r>
            <a:r>
              <a:rPr lang="en-US" i="1" kern="1200" dirty="0" smtClean="0">
                <a:solidFill>
                  <a:srgbClr val="FF0000"/>
                </a:solidFill>
                <a:effectLst/>
              </a:rPr>
              <a:t>=</a:t>
            </a:r>
            <a:r>
              <a:rPr lang="en-US" kern="1200" dirty="0" smtClean="0">
                <a:solidFill>
                  <a:srgbClr val="FF0000"/>
                </a:solidFill>
                <a:effectLst/>
              </a:rPr>
              <a:t>15/8.</a:t>
            </a:r>
          </a:p>
          <a:p>
            <a:pPr lvl="0"/>
            <a:r>
              <a:rPr lang="en-US" kern="1200" dirty="0" smtClean="0">
                <a:solidFill>
                  <a:srgbClr val="FF0000"/>
                </a:solidFill>
                <a:effectLst/>
              </a:rPr>
              <a:t>We have the answer to our initial question, but perhaps there is another way to solve the problem.  Do you think it is possible to solve this problem without using division?  </a:t>
            </a:r>
          </a:p>
          <a:p>
            <a:r>
              <a:rPr lang="en-US" b="1" dirty="0">
                <a:solidFill>
                  <a:srgbClr val="FF0000"/>
                </a:solidFill>
              </a:rPr>
              <a:t>Extension:</a:t>
            </a:r>
            <a:r>
              <a:rPr lang="en-US" dirty="0">
                <a:solidFill>
                  <a:srgbClr val="FF0000"/>
                </a:solidFill>
              </a:rPr>
              <a:t>  Allow time for students to inspect the problem and offer conjectures using the reciprocal of the divisor.  Prompt them, if necessary, to consider another operation (multiplication).  The following is a series of steps to explain how “invert and multiply” is justified</a:t>
            </a:r>
            <a:r>
              <a:rPr lang="en-US" b="1" dirty="0" smtClean="0">
                <a:solidFill>
                  <a:srgbClr val="FF0000"/>
                </a:solidFill>
              </a:rPr>
              <a:t>. Switch to document camera and perhaps split screen so the visual can still be referenced:</a:t>
            </a:r>
            <a:endParaRPr lang="en-US" b="1" dirty="0">
              <a:solidFill>
                <a:srgbClr val="FF0000"/>
              </a:solidFill>
            </a:endParaRPr>
          </a:p>
          <a:p>
            <a:pPr lvl="0"/>
            <a:r>
              <a:rPr lang="en-US" dirty="0">
                <a:solidFill>
                  <a:srgbClr val="FF0000"/>
                </a:solidFill>
              </a:rPr>
              <a:t>Using the Any-Order Property, we can say the following:</a:t>
            </a:r>
          </a:p>
          <a:p>
            <a:pPr lvl="0"/>
            <a:r>
              <a:rPr lang="en-US" i="1" dirty="0" smtClean="0">
                <a:solidFill>
                  <a:srgbClr val="FF0000"/>
                </a:solidFill>
              </a:rPr>
              <a:t>1/2</a:t>
            </a:r>
            <a:r>
              <a:rPr lang="en-US" i="1" dirty="0">
                <a:solidFill>
                  <a:srgbClr val="FF0000"/>
                </a:solidFill>
              </a:rPr>
              <a:t>·</a:t>
            </a:r>
            <a:r>
              <a:rPr lang="en-US" i="1" dirty="0" smtClean="0">
                <a:solidFill>
                  <a:srgbClr val="FF0000"/>
                </a:solidFill>
              </a:rPr>
              <a:t>3/4</a:t>
            </a:r>
            <a:r>
              <a:rPr lang="en-US" i="1" dirty="0">
                <a:solidFill>
                  <a:srgbClr val="FF0000"/>
                </a:solidFill>
              </a:rPr>
              <a:t>·5=</a:t>
            </a:r>
            <a:r>
              <a:rPr lang="en-US" i="1" dirty="0" smtClean="0">
                <a:solidFill>
                  <a:srgbClr val="FF0000"/>
                </a:solidFill>
              </a:rPr>
              <a:t>3/4·(1/2</a:t>
            </a:r>
            <a:r>
              <a:rPr lang="en-US" i="1" dirty="0">
                <a:solidFill>
                  <a:srgbClr val="FF0000"/>
                </a:solidFill>
              </a:rPr>
              <a:t>·</a:t>
            </a:r>
            <a:r>
              <a:rPr lang="en-US" i="1" dirty="0" smtClean="0">
                <a:solidFill>
                  <a:srgbClr val="FF0000"/>
                </a:solidFill>
              </a:rPr>
              <a:t>5)=3/4</a:t>
            </a:r>
            <a:r>
              <a:rPr lang="en-US" i="1" dirty="0">
                <a:solidFill>
                  <a:srgbClr val="FF0000"/>
                </a:solidFill>
              </a:rPr>
              <a:t>·</a:t>
            </a:r>
            <a:r>
              <a:rPr lang="en-US" i="1" dirty="0" smtClean="0">
                <a:solidFill>
                  <a:srgbClr val="FF0000"/>
                </a:solidFill>
              </a:rPr>
              <a:t>5/2</a:t>
            </a:r>
            <a:r>
              <a:rPr lang="en-US" i="1" dirty="0">
                <a:solidFill>
                  <a:srgbClr val="FF0000"/>
                </a:solidFill>
              </a:rPr>
              <a:t>=</a:t>
            </a:r>
            <a:r>
              <a:rPr lang="en-US" i="1" dirty="0" smtClean="0">
                <a:solidFill>
                  <a:srgbClr val="FF0000"/>
                </a:solidFill>
              </a:rPr>
              <a:t>15/8</a:t>
            </a:r>
            <a:r>
              <a:rPr lang="en-US" dirty="0">
                <a:solidFill>
                  <a:srgbClr val="FF0000"/>
                </a:solidFill>
              </a:rPr>
              <a:t>.</a:t>
            </a:r>
          </a:p>
          <a:p>
            <a:pPr lvl="0"/>
            <a:r>
              <a:rPr lang="en-US" dirty="0">
                <a:solidFill>
                  <a:srgbClr val="FF0000"/>
                </a:solidFill>
              </a:rPr>
              <a:t>So  </a:t>
            </a:r>
            <a:r>
              <a:rPr lang="en-US" dirty="0" smtClean="0">
                <a:solidFill>
                  <a:srgbClr val="FF0000"/>
                </a:solidFill>
              </a:rPr>
              <a:t>3/4</a:t>
            </a:r>
            <a:r>
              <a:rPr lang="en-US" i="1" dirty="0">
                <a:solidFill>
                  <a:srgbClr val="FF0000"/>
                </a:solidFill>
              </a:rPr>
              <a:t>÷</a:t>
            </a:r>
            <a:r>
              <a:rPr lang="en-US" dirty="0" smtClean="0">
                <a:solidFill>
                  <a:srgbClr val="FF0000"/>
                </a:solidFill>
              </a:rPr>
              <a:t>2/5</a:t>
            </a:r>
            <a:r>
              <a:rPr lang="en-US" i="1" dirty="0">
                <a:solidFill>
                  <a:srgbClr val="FF0000"/>
                </a:solidFill>
              </a:rPr>
              <a:t>=</a:t>
            </a:r>
            <a:r>
              <a:rPr lang="en-US" dirty="0" smtClean="0">
                <a:solidFill>
                  <a:srgbClr val="FF0000"/>
                </a:solidFill>
              </a:rPr>
              <a:t>15/8     </a:t>
            </a:r>
            <a:r>
              <a:rPr lang="en-US" dirty="0">
                <a:solidFill>
                  <a:srgbClr val="FF0000"/>
                </a:solidFill>
              </a:rPr>
              <a:t>and    </a:t>
            </a:r>
            <a:r>
              <a:rPr lang="en-US" dirty="0" smtClean="0">
                <a:solidFill>
                  <a:srgbClr val="FF0000"/>
                </a:solidFill>
              </a:rPr>
              <a:t>3/4</a:t>
            </a:r>
            <a:r>
              <a:rPr lang="en-US" i="1" dirty="0">
                <a:solidFill>
                  <a:srgbClr val="FF0000"/>
                </a:solidFill>
              </a:rPr>
              <a:t>·</a:t>
            </a:r>
            <a:r>
              <a:rPr lang="en-US" dirty="0" smtClean="0">
                <a:solidFill>
                  <a:srgbClr val="FF0000"/>
                </a:solidFill>
              </a:rPr>
              <a:t>5/2</a:t>
            </a:r>
            <a:r>
              <a:rPr lang="en-US" i="1" dirty="0">
                <a:solidFill>
                  <a:srgbClr val="FF0000"/>
                </a:solidFill>
              </a:rPr>
              <a:t>=</a:t>
            </a:r>
            <a:r>
              <a:rPr lang="en-US" dirty="0" smtClean="0">
                <a:solidFill>
                  <a:srgbClr val="FF0000"/>
                </a:solidFill>
              </a:rPr>
              <a:t>15/8</a:t>
            </a:r>
            <a:r>
              <a:rPr lang="en-US" dirty="0">
                <a:solidFill>
                  <a:srgbClr val="FF0000"/>
                </a:solidFill>
              </a:rPr>
              <a:t>.</a:t>
            </a:r>
          </a:p>
          <a:p>
            <a:pPr lvl="0"/>
            <a:r>
              <a:rPr lang="en-US" dirty="0">
                <a:solidFill>
                  <a:srgbClr val="FF0000"/>
                </a:solidFill>
              </a:rPr>
              <a:t>Therefore,  </a:t>
            </a:r>
            <a:r>
              <a:rPr lang="en-US" dirty="0" smtClean="0">
                <a:solidFill>
                  <a:srgbClr val="FF0000"/>
                </a:solidFill>
              </a:rPr>
              <a:t>3/4</a:t>
            </a:r>
            <a:r>
              <a:rPr lang="en-US" i="1" dirty="0">
                <a:solidFill>
                  <a:srgbClr val="FF0000"/>
                </a:solidFill>
              </a:rPr>
              <a:t>÷</a:t>
            </a:r>
            <a:r>
              <a:rPr lang="en-US" dirty="0" smtClean="0">
                <a:solidFill>
                  <a:srgbClr val="FF0000"/>
                </a:solidFill>
              </a:rPr>
              <a:t>2/5</a:t>
            </a:r>
            <a:r>
              <a:rPr lang="en-US" i="1" dirty="0">
                <a:solidFill>
                  <a:srgbClr val="FF0000"/>
                </a:solidFill>
              </a:rPr>
              <a:t>=</a:t>
            </a:r>
            <a:r>
              <a:rPr lang="en-US" dirty="0" smtClean="0">
                <a:solidFill>
                  <a:srgbClr val="FF0000"/>
                </a:solidFill>
              </a:rPr>
              <a:t>3/4</a:t>
            </a:r>
            <a:r>
              <a:rPr lang="en-US" i="1" dirty="0">
                <a:solidFill>
                  <a:srgbClr val="FF0000"/>
                </a:solidFill>
              </a:rPr>
              <a:t>·</a:t>
            </a:r>
            <a:r>
              <a:rPr lang="en-US" dirty="0" smtClean="0">
                <a:solidFill>
                  <a:srgbClr val="FF0000"/>
                </a:solidFill>
              </a:rPr>
              <a:t>5/2</a:t>
            </a:r>
            <a:r>
              <a:rPr lang="en-US" dirty="0">
                <a:solidFill>
                  <a:srgbClr val="FF0000"/>
                </a:solidFill>
              </a:rPr>
              <a:t>.  </a:t>
            </a:r>
          </a:p>
          <a:p>
            <a:pPr lvl="0"/>
            <a:r>
              <a:rPr lang="en-US" dirty="0">
                <a:solidFill>
                  <a:srgbClr val="FF0000"/>
                </a:solidFill>
              </a:rPr>
              <a:t>This method for dividing fractions by fractions is called “invert and multiply”.  Dividing by a fraction is the same as multiplying by its inverse.  It is important to invert the second fraction (the divisor) and </a:t>
            </a:r>
            <a:r>
              <a:rPr lang="en-US" b="1" i="1" u="sng" dirty="0">
                <a:solidFill>
                  <a:srgbClr val="FF0000"/>
                </a:solidFill>
              </a:rPr>
              <a:t>not</a:t>
            </a:r>
            <a:r>
              <a:rPr lang="en-US" dirty="0">
                <a:solidFill>
                  <a:srgbClr val="FF0000"/>
                </a:solidFill>
              </a:rPr>
              <a:t> the first fraction (the dividend).</a:t>
            </a:r>
          </a:p>
          <a:p>
            <a:pPr lvl="0"/>
            <a:endParaRPr lang="en-US" dirty="0"/>
          </a:p>
          <a:p>
            <a:pPr lvl="0"/>
            <a:endParaRPr lang="en-US" dirty="0"/>
          </a:p>
          <a:p>
            <a:pPr lvl="0"/>
            <a:endParaRPr lang="en-US" dirty="0"/>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93</a:t>
            </a:fld>
            <a:endParaRPr lang="en-US"/>
          </a:p>
        </p:txBody>
      </p:sp>
      <p:sp>
        <p:nvSpPr>
          <p:cNvPr id="5" name="Date Placeholder 4"/>
          <p:cNvSpPr>
            <a:spLocks noGrp="1"/>
          </p:cNvSpPr>
          <p:nvPr>
            <p:ph type="dt" idx="11"/>
          </p:nvPr>
        </p:nvSpPr>
        <p:spPr/>
        <p:txBody>
          <a:bodyPr/>
          <a:lstStyle/>
          <a:p>
            <a:r>
              <a:rPr lang="en-US" i="1" smtClean="0"/>
              <a:t>A Story of Units                                               Major Work of the Grade Band 3-5</a:t>
            </a:r>
            <a:endParaRPr lang="en-US" dirty="0"/>
          </a:p>
        </p:txBody>
      </p:sp>
    </p:spTree>
    <p:extLst>
      <p:ext uri="{BB962C8B-B14F-4D97-AF65-F5344CB8AC3E}">
        <p14:creationId xmlns:p14="http://schemas.microsoft.com/office/powerpoint/2010/main" val="414234478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9A488-CB88-4D38-94D1-E470376C4AFA}" type="slidenum">
              <a:rPr lang="en-US" smtClean="0"/>
              <a:t>95</a:t>
            </a:fld>
            <a:endParaRPr lang="en-US"/>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215935627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F9A488-CB88-4D38-94D1-E470376C4AFA}" type="slidenum">
              <a:rPr lang="en-US" smtClean="0"/>
              <a:t>96</a:t>
            </a:fld>
            <a:endParaRPr lang="en-US"/>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63317054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lot of discussion in this module about the use of language, </a:t>
            </a:r>
          </a:p>
          <a:p>
            <a:r>
              <a:rPr lang="en-US" baseline="0" dirty="0" smtClean="0"/>
              <a:t>Lesson on magnitude, even before this slide here.</a:t>
            </a:r>
          </a:p>
          <a:p>
            <a:endParaRPr lang="en-US" dirty="0"/>
          </a:p>
          <a:p>
            <a:r>
              <a:rPr lang="en-US" dirty="0" err="1">
                <a:solidFill>
                  <a:srgbClr val="548235"/>
                </a:solidFill>
                <a:latin typeface="Calibri" charset="0"/>
                <a:ea typeface="ＭＳ Ｐゴシック" charset="-128"/>
                <a:cs typeface="ＭＳ Ｐゴシック" charset="-128"/>
              </a:rPr>
              <a:t>Stef</a:t>
            </a:r>
            <a:r>
              <a:rPr lang="en-US" dirty="0">
                <a:solidFill>
                  <a:srgbClr val="548235"/>
                </a:solidFill>
                <a:latin typeface="Calibri" charset="0"/>
                <a:ea typeface="ＭＳ Ｐゴシック" charset="-128"/>
                <a:cs typeface="ＭＳ Ｐゴシック" charset="-128"/>
              </a:rPr>
              <a:t>:  </a:t>
            </a:r>
            <a:r>
              <a:rPr lang="en-US" dirty="0" smtClean="0">
                <a:solidFill>
                  <a:srgbClr val="548235"/>
                </a:solidFill>
                <a:latin typeface="Calibri" charset="0"/>
                <a:ea typeface="ＭＳ Ｐゴシック" charset="-128"/>
                <a:cs typeface="ＭＳ Ｐゴシック" charset="-128"/>
              </a:rPr>
              <a:t>Magnitude is revisited in grade 8 with respect to integer powers of 10.</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97</a:t>
            </a:fld>
            <a:endParaRPr lang="en-US"/>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9950439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lot of discussion in this module about the use of language, </a:t>
            </a:r>
          </a:p>
          <a:p>
            <a:r>
              <a:rPr lang="en-US" baseline="0" dirty="0" smtClean="0"/>
              <a:t>Lesson on magnitude, even before this slide here.</a:t>
            </a: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98</a:t>
            </a:fld>
            <a:endParaRPr lang="en-US"/>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39950439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en-US" dirty="0" smtClean="0"/>
              <a:t>Beau:  the big connection of 6</a:t>
            </a:r>
            <a:r>
              <a:rPr lang="en-US" baseline="30000" dirty="0" smtClean="0"/>
              <a:t>th</a:t>
            </a:r>
            <a:r>
              <a:rPr lang="en-US" baseline="0" dirty="0" smtClean="0"/>
              <a:t> to 7</a:t>
            </a:r>
            <a:r>
              <a:rPr lang="en-US" baseline="30000" dirty="0" smtClean="0"/>
              <a:t>th</a:t>
            </a:r>
            <a:r>
              <a:rPr lang="en-US" baseline="0" dirty="0" smtClean="0"/>
              <a:t>, is the number line model, </a:t>
            </a:r>
            <a:endParaRPr lang="en-US" dirty="0" smtClean="0"/>
          </a:p>
          <a:p>
            <a:r>
              <a:rPr lang="en-US" baseline="0" dirty="0" smtClean="0"/>
              <a:t>counting steps, with individual little hops, foreshadowing the idea of a vector without calling it a vector</a:t>
            </a:r>
            <a:endParaRPr lang="en-US" dirty="0" smtClean="0"/>
          </a:p>
          <a:p>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99</a:t>
            </a:fld>
            <a:endParaRPr lang="en-US"/>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998583447"/>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endParaRPr lang="en-US" dirty="0"/>
          </a:p>
        </p:txBody>
      </p:sp>
      <p:sp>
        <p:nvSpPr>
          <p:cNvPr id="4" name="Slide Number Placeholder 3"/>
          <p:cNvSpPr>
            <a:spLocks noGrp="1"/>
          </p:cNvSpPr>
          <p:nvPr>
            <p:ph type="sldNum" sz="quarter" idx="10"/>
          </p:nvPr>
        </p:nvSpPr>
        <p:spPr/>
        <p:txBody>
          <a:bodyPr/>
          <a:lstStyle/>
          <a:p>
            <a:fld id="{3EF9A488-CB88-4D38-94D1-E470376C4AFA}" type="slidenum">
              <a:rPr lang="en-US" smtClean="0"/>
              <a:t>100</a:t>
            </a:fld>
            <a:endParaRPr lang="en-US"/>
          </a:p>
        </p:txBody>
      </p:sp>
      <p:sp>
        <p:nvSpPr>
          <p:cNvPr id="5" name="Date Placeholder 4"/>
          <p:cNvSpPr>
            <a:spLocks noGrp="1"/>
          </p:cNvSpPr>
          <p:nvPr>
            <p:ph type="dt" idx="11"/>
          </p:nvPr>
        </p:nvSpPr>
        <p:spPr/>
        <p:txBody>
          <a:bodyPr/>
          <a:lstStyle/>
          <a:p>
            <a:endParaRPr lang="en-US" dirty="0"/>
          </a:p>
        </p:txBody>
      </p:sp>
    </p:spTree>
    <p:extLst>
      <p:ext uri="{BB962C8B-B14F-4D97-AF65-F5344CB8AC3E}">
        <p14:creationId xmlns:p14="http://schemas.microsoft.com/office/powerpoint/2010/main" val="18950697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14" name="Picture 13" descr="cc-math-logo-large.png"/>
          <p:cNvPicPr>
            <a:picLocks noChangeAspect="1"/>
          </p:cNvPicPr>
          <p:nvPr userDrawn="1"/>
        </p:nvPicPr>
        <p:blipFill>
          <a:blip r:embed="rId2"/>
          <a:stretch>
            <a:fillRect/>
          </a:stretch>
        </p:blipFill>
        <p:spPr>
          <a:xfrm>
            <a:off x="1371600" y="1676400"/>
            <a:ext cx="6218903" cy="2286000"/>
          </a:xfrm>
          <a:prstGeom prst="rect">
            <a:avLst/>
          </a:prstGeom>
        </p:spPr>
      </p:pic>
      <p:sp>
        <p:nvSpPr>
          <p:cNvPr id="16" name="Text Placeholder 15"/>
          <p:cNvSpPr>
            <a:spLocks noGrp="1"/>
          </p:cNvSpPr>
          <p:nvPr>
            <p:ph type="body" sz="quarter" idx="10"/>
          </p:nvPr>
        </p:nvSpPr>
        <p:spPr>
          <a:xfrm>
            <a:off x="457200" y="4187952"/>
            <a:ext cx="8229600" cy="758952"/>
          </a:xfrm>
        </p:spPr>
        <p:txBody>
          <a:bodyPr anchor="ctr" anchorCtr="0">
            <a:noAutofit/>
          </a:bodyPr>
          <a:lstStyle>
            <a:lvl1pPr algn="ctr">
              <a:defRPr sz="4400">
                <a:solidFill>
                  <a:srgbClr val="DF6314"/>
                </a:solidFill>
              </a:defRPr>
            </a:lvl1pPr>
          </a:lstStyle>
          <a:p>
            <a:pPr lvl="0"/>
            <a:r>
              <a:rPr lang="en-US" dirty="0" smtClean="0"/>
              <a:t>Click to edit Master text styles</a:t>
            </a:r>
          </a:p>
        </p:txBody>
      </p:sp>
      <p:sp>
        <p:nvSpPr>
          <p:cNvPr id="18" name="Text Placeholder 17"/>
          <p:cNvSpPr>
            <a:spLocks noGrp="1"/>
          </p:cNvSpPr>
          <p:nvPr>
            <p:ph type="body" sz="quarter" idx="11"/>
          </p:nvPr>
        </p:nvSpPr>
        <p:spPr>
          <a:xfrm>
            <a:off x="457200" y="4992624"/>
            <a:ext cx="8229600" cy="493776"/>
          </a:xfrm>
        </p:spPr>
        <p:txBody>
          <a:bodyPr>
            <a:noAutofit/>
          </a:bodyPr>
          <a:lstStyle>
            <a:lvl1pPr algn="ctr">
              <a:defRPr sz="2400">
                <a:solidFill>
                  <a:srgbClr val="636466"/>
                </a:solidFill>
                <a:latin typeface="Agenda-Bold"/>
              </a:defRPr>
            </a:lvl1pPr>
          </a:lstStyle>
          <a:p>
            <a:pPr lvl="0"/>
            <a:r>
              <a:rPr lang="en-US" dirty="0" smtClean="0"/>
              <a:t>Click to edit Master text styles</a:t>
            </a:r>
          </a:p>
        </p:txBody>
      </p:sp>
    </p:spTree>
    <p:extLst>
      <p:ext uri="{BB962C8B-B14F-4D97-AF65-F5344CB8AC3E}">
        <p14:creationId xmlns:p14="http://schemas.microsoft.com/office/powerpoint/2010/main" val="1054335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10"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Tree>
    <p:extLst>
      <p:ext uri="{BB962C8B-B14F-4D97-AF65-F5344CB8AC3E}">
        <p14:creationId xmlns:p14="http://schemas.microsoft.com/office/powerpoint/2010/main" val="192474590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Tree>
    <p:extLst>
      <p:ext uri="{BB962C8B-B14F-4D97-AF65-F5344CB8AC3E}">
        <p14:creationId xmlns:p14="http://schemas.microsoft.com/office/powerpoint/2010/main" val="427783502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Tree>
    <p:extLst>
      <p:ext uri="{BB962C8B-B14F-4D97-AF65-F5344CB8AC3E}">
        <p14:creationId xmlns:p14="http://schemas.microsoft.com/office/powerpoint/2010/main" val="359357597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5"/>
          <p:cNvSpPr txBox="1">
            <a:spLocks/>
          </p:cNvSpPr>
          <p:nvPr userDrawn="1"/>
        </p:nvSpPr>
        <p:spPr>
          <a:xfrm>
            <a:off x="286606" y="6338178"/>
            <a:ext cx="3523394" cy="365125"/>
          </a:xfrm>
          <a:prstGeom prst="rect">
            <a:avLst/>
          </a:prstGeom>
        </p:spPr>
        <p:txBody>
          <a:bodyPr/>
          <a:lstStyle>
            <a:defPPr>
              <a:defRPr lang="en-US"/>
            </a:defPPr>
            <a:lvl1pPr marL="0" algn="r"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6998275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0A668B"/>
                </a:solidFill>
                <a:latin typeface="Calibri"/>
                <a:cs typeface="Calibri"/>
              </a:defRPr>
            </a:lvl1pPr>
          </a:lstStyle>
          <a:p>
            <a:r>
              <a:rPr lang="en-US" dirty="0" smtClean="0"/>
              <a:t>Click to edit Master title style</a:t>
            </a:r>
            <a:endParaRPr lang="en-US" dirty="0"/>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a:solidFill>
                  <a:srgbClr val="BF7A6E"/>
                </a:solidFill>
                <a:latin typeface="Calibri"/>
                <a:cs typeface="Calibri"/>
              </a:defRPr>
            </a:lvl1pPr>
            <a:lvl2pPr>
              <a:defRPr>
                <a:latin typeface="Calibri"/>
                <a:cs typeface="Calibri"/>
              </a:defRPr>
            </a:lvl2pPr>
            <a:lvl3pPr>
              <a:defRPr>
                <a:latin typeface="Calibri"/>
                <a:cs typeface="Calibri"/>
              </a:defRPr>
            </a:lvl3pPr>
            <a:lvl4pPr>
              <a:defRPr>
                <a:solidFill>
                  <a:srgbClr val="0A668B"/>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52454915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6832369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6832369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6832369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6832369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6832369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683236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68323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683236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683236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0A668B"/>
                </a:solidFill>
                <a:latin typeface="Calibri"/>
                <a:cs typeface="Calibri"/>
              </a:defRPr>
            </a:lvl1pPr>
          </a:lstStyle>
          <a:p>
            <a:r>
              <a:rPr lang="en-US" dirty="0" smtClean="0"/>
              <a:t>Click to edit Master title style</a:t>
            </a:r>
            <a:endParaRPr lang="en-US" dirty="0"/>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a:solidFill>
                  <a:srgbClr val="617656"/>
                </a:solidFill>
                <a:latin typeface="Calibri"/>
                <a:cs typeface="Calibri"/>
              </a:defRPr>
            </a:lvl1pPr>
            <a:lvl2pPr>
              <a:defRPr>
                <a:latin typeface="Calibri"/>
                <a:cs typeface="Calibri"/>
              </a:defRPr>
            </a:lvl2pPr>
            <a:lvl3pPr>
              <a:defRPr>
                <a:latin typeface="Calibri"/>
                <a:cs typeface="Calibri"/>
              </a:defRPr>
            </a:lvl3pPr>
            <a:lvl4pPr>
              <a:defRPr>
                <a:solidFill>
                  <a:srgbClr val="0A668B"/>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9402209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683236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683236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683236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683236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68323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Tree>
    <p:extLst>
      <p:ext uri="{BB962C8B-B14F-4D97-AF65-F5344CB8AC3E}">
        <p14:creationId xmlns:p14="http://schemas.microsoft.com/office/powerpoint/2010/main" val="317362959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29794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576714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577245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817060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817060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817060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817060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817060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2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817060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3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81706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9732203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7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817060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9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817060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50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817060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54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817060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56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817060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7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817060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58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817060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59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817060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60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817060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61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81706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14"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pic>
        <p:nvPicPr>
          <p:cNvPr id="10" name="Picture 9"/>
          <p:cNvPicPr>
            <a:picLocks noChangeAspect="1"/>
          </p:cNvPicPr>
          <p:nvPr userDrawn="1"/>
        </p:nvPicPr>
        <p:blipFill>
          <a:blip r:embed="rId2">
            <a:extLst>
              <a:ext uri="{BEBA8EAE-BF5A-486C-A8C5-ECC9F3942E4B}">
                <a14:imgProps xmlns:a14="http://schemas.microsoft.com/office/drawing/2010/main">
                  <a14:imgLayer r:embed="rId3">
                    <a14:imgEffect>
                      <a14:backgroundRemoval t="0" b="100000" l="0" r="100000">
                        <a14:foregroundMark x1="40948" y1="16364" x2="58621" y2="25455"/>
                        <a14:foregroundMark x1="80603" y1="3896" x2="88793" y2="6753"/>
                        <a14:foregroundMark x1="8190" y1="2857" x2="18103" y2="5195"/>
                        <a14:foregroundMark x1="31034" y1="47792" x2="63793" y2="51169"/>
                      </a14:backgroundRemoval>
                    </a14:imgEffect>
                  </a14:imgLayer>
                </a14:imgProps>
              </a:ext>
              <a:ext uri="{28A0092B-C50C-407E-A947-70E740481C1C}">
                <a14:useLocalDpi xmlns:a14="http://schemas.microsoft.com/office/drawing/2010/main" val="0"/>
              </a:ext>
            </a:extLst>
          </a:blip>
          <a:stretch>
            <a:fillRect/>
          </a:stretch>
        </p:blipFill>
        <p:spPr>
          <a:xfrm>
            <a:off x="6629400" y="3793503"/>
            <a:ext cx="1856728" cy="2835897"/>
          </a:xfrm>
          <a:prstGeom prst="rect">
            <a:avLst/>
          </a:prstGeom>
        </p:spPr>
      </p:pic>
      <p:sp>
        <p:nvSpPr>
          <p:cNvPr id="11"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3"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973220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64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817060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66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817060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50715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50715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507153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9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50715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73_Title Only">
    <p:spTree>
      <p:nvGrpSpPr>
        <p:cNvPr id="1" name=""/>
        <p:cNvGrpSpPr/>
        <p:nvPr/>
      </p:nvGrpSpPr>
      <p:grpSpPr>
        <a:xfrm>
          <a:off x="0" y="0"/>
          <a:ext cx="0" cy="0"/>
          <a:chOff x="0" y="0"/>
          <a:chExt cx="0" cy="0"/>
        </a:xfrm>
      </p:grpSpPr>
      <p:sp>
        <p:nvSpPr>
          <p:cNvPr id="7" name="Title 1"/>
          <p:cNvSpPr>
            <a:spLocks noGrp="1"/>
          </p:cNvSpPr>
          <p:nvPr>
            <p:ph type="title"/>
          </p:nvPr>
        </p:nvSpPr>
        <p:spPr>
          <a:xfrm>
            <a:off x="457200" y="1089091"/>
            <a:ext cx="8229600" cy="824382"/>
          </a:xfrm>
        </p:spPr>
        <p:txBody>
          <a:bodyPr lIns="0" tIns="0" rIns="0" bIns="0" anchor="t">
            <a:noAutofit/>
          </a:bodyPr>
          <a:lstStyle>
            <a:lvl1pPr algn="l">
              <a:defRPr sz="3600" b="1">
                <a:solidFill>
                  <a:srgbClr val="0A668B"/>
                </a:solidFill>
                <a:latin typeface="Calibri"/>
                <a:cs typeface="Calibri"/>
              </a:defRPr>
            </a:lvl1pPr>
          </a:lstStyle>
          <a:p>
            <a:r>
              <a:rPr lang="en-US" dirty="0" smtClean="0"/>
              <a:t>Click to edit Master title style</a:t>
            </a:r>
            <a:endParaRPr lang="en-US" dirty="0"/>
          </a:p>
        </p:txBody>
      </p:sp>
      <p:sp>
        <p:nvSpPr>
          <p:cNvPr id="23" name="Text Placeholder 2"/>
          <p:cNvSpPr>
            <a:spLocks noGrp="1"/>
          </p:cNvSpPr>
          <p:nvPr>
            <p:ph idx="1" hasCustomPrompt="1"/>
          </p:nvPr>
        </p:nvSpPr>
        <p:spPr bwMode="auto">
          <a:xfrm>
            <a:off x="457200" y="1913474"/>
            <a:ext cx="8229600" cy="4019126"/>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defRPr>
                <a:solidFill>
                  <a:srgbClr val="BF7A6E"/>
                </a:solidFill>
                <a:latin typeface="Calibri"/>
                <a:cs typeface="Calibri"/>
              </a:defRPr>
            </a:lvl1pPr>
            <a:lvl2pPr>
              <a:defRPr>
                <a:latin typeface="Calibri"/>
                <a:cs typeface="Calibri"/>
              </a:defRPr>
            </a:lvl2pPr>
            <a:lvl3pPr>
              <a:defRPr>
                <a:latin typeface="Calibri"/>
                <a:cs typeface="Calibri"/>
              </a:defRPr>
            </a:lvl3pPr>
            <a:lvl4pPr>
              <a:defRPr>
                <a:solidFill>
                  <a:srgbClr val="0A668B"/>
                </a:solidFill>
                <a:latin typeface="Calibri"/>
                <a:cs typeface="Calibri"/>
              </a:defRPr>
            </a:lvl4pPr>
            <a:lvl5pPr>
              <a:defRPr>
                <a:latin typeface="Calibri"/>
                <a:cs typeface="Calibri"/>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939825634"/>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719785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968501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2974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6"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grpSp>
        <p:nvGrpSpPr>
          <p:cNvPr id="7" name="Group 6"/>
          <p:cNvGrpSpPr/>
          <p:nvPr userDrawn="1"/>
        </p:nvGrpSpPr>
        <p:grpSpPr>
          <a:xfrm>
            <a:off x="6248400" y="4503763"/>
            <a:ext cx="2326943" cy="2125637"/>
            <a:chOff x="6112674" y="4503763"/>
            <a:chExt cx="2326943" cy="2125637"/>
          </a:xfrm>
        </p:grpSpPr>
        <p:pic>
          <p:nvPicPr>
            <p:cNvPr id="10" name="Picture 9"/>
            <p:cNvPicPr/>
            <p:nvPr userDrawn="1"/>
          </p:nvPicPr>
          <p:blipFill>
            <a:blip r:embed="rId2">
              <a:extLst>
                <a:ext uri="{BEBA8EAE-BF5A-486C-A8C5-ECC9F3942E4B}">
                  <a14:imgProps xmlns:a14="http://schemas.microsoft.com/office/drawing/2010/main">
                    <a14:imgLayer r:embed="rId3">
                      <a14:imgEffect>
                        <a14:backgroundRemoval t="0" b="100000" l="0" r="100000">
                          <a14:foregroundMark x1="24415" y1="52893" x2="46488" y2="67769"/>
                          <a14:foregroundMark x1="56187" y1="50826" x2="77258" y2="67355"/>
                          <a14:foregroundMark x1="56187" y1="73140" x2="75585" y2="50826"/>
                          <a14:foregroundMark x1="23077" y1="67769" x2="23411" y2="67769"/>
                          <a14:foregroundMark x1="23411" y1="67769" x2="44147" y2="50000"/>
                        </a14:backgroundRemoval>
                      </a14:imgEffect>
                    </a14:imgLayer>
                  </a14:imgProps>
                </a:ext>
                <a:ext uri="{28A0092B-C50C-407E-A947-70E740481C1C}">
                  <a14:useLocalDpi xmlns:a14="http://schemas.microsoft.com/office/drawing/2010/main" val="0"/>
                </a:ext>
              </a:extLst>
            </a:blip>
            <a:stretch>
              <a:fillRect/>
            </a:stretch>
          </p:blipFill>
          <p:spPr>
            <a:xfrm>
              <a:off x="6112674" y="4503763"/>
              <a:ext cx="2326943" cy="2125637"/>
            </a:xfrm>
            <a:prstGeom prst="rect">
              <a:avLst/>
            </a:prstGeom>
          </p:spPr>
        </p:pic>
        <p:sp>
          <p:nvSpPr>
            <p:cNvPr id="11" name="Oval Callout 10"/>
            <p:cNvSpPr/>
            <p:nvPr userDrawn="1"/>
          </p:nvSpPr>
          <p:spPr>
            <a:xfrm>
              <a:off x="6136021" y="4530628"/>
              <a:ext cx="914400" cy="754037"/>
            </a:xfrm>
            <a:prstGeom prst="wedgeEllipseCallout">
              <a:avLst>
                <a:gd name="adj1" fmla="val 33124"/>
                <a:gd name="adj2" fmla="val 67442"/>
              </a:avLst>
            </a:prstGeom>
            <a:noFill/>
            <a:l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Callout 11"/>
            <p:cNvSpPr/>
            <p:nvPr userDrawn="1"/>
          </p:nvSpPr>
          <p:spPr>
            <a:xfrm flipH="1">
              <a:off x="7520549" y="4528980"/>
              <a:ext cx="914400" cy="754037"/>
            </a:xfrm>
            <a:prstGeom prst="wedgeEllipseCallout">
              <a:avLst>
                <a:gd name="adj1" fmla="val 33124"/>
                <a:gd name="adj2" fmla="val 67442"/>
              </a:avLst>
            </a:prstGeom>
            <a:no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3"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14"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973220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326570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6044578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0978998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endParaRPr>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prstClr val="white"/>
              </a:solidFill>
            </a:endParaRPr>
          </a:p>
        </p:txBody>
      </p:sp>
      <p:sp>
        <p:nvSpPr>
          <p:cNvPr id="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7"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solidFill>
                  <a:prstClr val="black"/>
                </a:solidFill>
              </a:rPr>
              <a:pPr/>
              <a:t>‹#›</a:t>
            </a:fld>
            <a:endParaRPr lang="en-US">
              <a:solidFill>
                <a:prstClr val="black"/>
              </a:solidFill>
            </a:endParaRPr>
          </a:p>
        </p:txBody>
      </p:sp>
      <p:sp>
        <p:nvSpPr>
          <p:cNvPr id="10"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108980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304800" y="1776350"/>
            <a:ext cx="82296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0" name="Picture 2" descr="C:\Documents and Settings\jdiniz\Local Settings\Temporary Internet Files\Content.IE5\3CKUH0AK\MC900239461[1].wm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53201" y="4419600"/>
            <a:ext cx="1883007" cy="2194560"/>
          </a:xfrm>
          <a:prstGeom prst="rect">
            <a:avLst/>
          </a:prstGeom>
          <a:noFill/>
          <a:extLst>
            <a:ext uri="{909E8E84-426E-40DD-AFC4-6F175D3DCCD1}">
              <a14:hiddenFill xmlns:a14="http://schemas.microsoft.com/office/drawing/2010/main">
                <a:solidFill>
                  <a:srgbClr val="FFFFFF"/>
                </a:solidFill>
              </a14:hiddenFill>
            </a:ext>
          </a:extLst>
        </p:spPr>
      </p:pic>
      <p:sp>
        <p:nvSpPr>
          <p:cNvPr id="11"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12"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
        <p:nvSpPr>
          <p:cNvPr id="13" name="Text Placeholder 2"/>
          <p:cNvSpPr>
            <a:spLocks noGrp="1"/>
          </p:cNvSpPr>
          <p:nvPr>
            <p:ph type="body" sz="quarter" idx="13" hasCustomPrompt="1"/>
          </p:nvPr>
        </p:nvSpPr>
        <p:spPr>
          <a:xfrm>
            <a:off x="287338" y="5791200"/>
            <a:ext cx="8247062" cy="557213"/>
          </a:xfrm>
        </p:spPr>
        <p:txBody>
          <a:bodyPr anchor="b" anchorCtr="0">
            <a:normAutofit/>
          </a:bodyPr>
          <a:lstStyle>
            <a:lvl1pPr>
              <a:defRPr sz="2400">
                <a:solidFill>
                  <a:srgbClr val="DF6314"/>
                </a:solidFill>
              </a:defRPr>
            </a:lvl1pPr>
          </a:lstStyle>
          <a:p>
            <a:pPr lvl="0"/>
            <a:r>
              <a:rPr lang="en-US" dirty="0" smtClean="0"/>
              <a:t>Click to edit Master title style</a:t>
            </a:r>
            <a:endParaRPr lang="en-US" dirty="0"/>
          </a:p>
        </p:txBody>
      </p:sp>
    </p:spTree>
    <p:extLst>
      <p:ext uri="{BB962C8B-B14F-4D97-AF65-F5344CB8AC3E}">
        <p14:creationId xmlns:p14="http://schemas.microsoft.com/office/powerpoint/2010/main" val="2922025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04800" y="1778125"/>
            <a:ext cx="41148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572000" y="1778125"/>
            <a:ext cx="4114800" cy="4572000"/>
          </a:xfrm>
        </p:spPr>
        <p:txBody>
          <a:bodyPr/>
          <a:lstStyle>
            <a:lvl1pPr>
              <a:spcBef>
                <a:spcPts val="0"/>
              </a:spcBef>
              <a:spcAft>
                <a:spcPts val="1200"/>
              </a:spcAft>
              <a:defRPr sz="2600">
                <a:latin typeface="Agenda-Light"/>
              </a:defRPr>
            </a:lvl1pPr>
            <a:lvl2pPr>
              <a:spcBef>
                <a:spcPts val="0"/>
              </a:spcBef>
              <a:spcAft>
                <a:spcPts val="1200"/>
              </a:spcAft>
              <a:defRPr sz="2400">
                <a:latin typeface="Agenda-Light"/>
              </a:defRPr>
            </a:lvl2pPr>
            <a:lvl3pPr>
              <a:spcBef>
                <a:spcPts val="0"/>
              </a:spcBef>
              <a:spcAft>
                <a:spcPts val="1200"/>
              </a:spcAft>
              <a:defRPr sz="2200">
                <a:latin typeface="Agenda-Light"/>
              </a:defRPr>
            </a:lvl3pPr>
            <a:lvl4pPr>
              <a:spcBef>
                <a:spcPts val="0"/>
              </a:spcBef>
              <a:spcAft>
                <a:spcPts val="1200"/>
              </a:spcAft>
              <a:defRPr sz="1800">
                <a:latin typeface="Agenda-Light"/>
              </a:defRPr>
            </a:lvl4pPr>
            <a:lvl5pPr>
              <a:spcBef>
                <a:spcPts val="0"/>
              </a:spcBef>
              <a:spcAft>
                <a:spcPts val="1200"/>
              </a:spcAft>
              <a:defRPr sz="1800">
                <a:latin typeface="Agenda-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
        <p:nvSpPr>
          <p:cNvPr id="9" name="Title 1"/>
          <p:cNvSpPr>
            <a:spLocks noGrp="1"/>
          </p:cNvSpPr>
          <p:nvPr>
            <p:ph type="title"/>
          </p:nvPr>
        </p:nvSpPr>
        <p:spPr>
          <a:xfrm>
            <a:off x="286606" y="304800"/>
            <a:ext cx="8229600" cy="1366595"/>
          </a:xfrm>
        </p:spPr>
        <p:txBody>
          <a:bodyPr anchor="b" anchorCtr="0">
            <a:normAutofit/>
          </a:bodyPr>
          <a:lstStyle>
            <a:lvl1pPr>
              <a:defRPr sz="3600"/>
            </a:lvl1pPr>
          </a:lstStyle>
          <a:p>
            <a:r>
              <a:rPr lang="en-US" dirty="0" smtClean="0"/>
              <a:t>Click to edit Master title style</a:t>
            </a:r>
            <a:endParaRPr lang="en-US" dirty="0"/>
          </a:p>
        </p:txBody>
      </p:sp>
    </p:spTree>
    <p:extLst>
      <p:ext uri="{BB962C8B-B14F-4D97-AF65-F5344CB8AC3E}">
        <p14:creationId xmlns:p14="http://schemas.microsoft.com/office/powerpoint/2010/main" val="3196482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spcBef>
                <a:spcPts val="0"/>
              </a:spcBef>
              <a:spcAft>
                <a:spcPts val="1200"/>
              </a:spcAft>
              <a:defRPr sz="2600"/>
            </a:lvl1pPr>
            <a:lvl2pPr>
              <a:spcBef>
                <a:spcPts val="0"/>
              </a:spcBef>
              <a:spcAft>
                <a:spcPts val="1200"/>
              </a:spcAft>
              <a:defRPr sz="2400"/>
            </a:lvl2pPr>
            <a:lvl3pPr>
              <a:spcBef>
                <a:spcPts val="0"/>
              </a:spcBef>
              <a:spcAft>
                <a:spcPts val="1200"/>
              </a:spcAft>
              <a:defRPr sz="2200"/>
            </a:lvl3pPr>
            <a:lvl4pPr>
              <a:spcBef>
                <a:spcPts val="0"/>
              </a:spcBef>
              <a:spcAft>
                <a:spcPts val="1200"/>
              </a:spcAft>
              <a:defRPr sz="1800"/>
            </a:lvl4pPr>
            <a:lvl5pPr>
              <a:spcBef>
                <a:spcPts val="0"/>
              </a:spcBef>
              <a:spcAft>
                <a:spcPts val="1200"/>
              </a:spcAft>
              <a:defRPr sz="18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8" name="Slide Number Placeholder 5"/>
          <p:cNvSpPr>
            <a:spLocks noGrp="1"/>
          </p:cNvSpPr>
          <p:nvPr>
            <p:ph type="sldNum" sz="quarter" idx="12"/>
          </p:nvPr>
        </p:nvSpPr>
        <p:spPr>
          <a:xfrm>
            <a:off x="6781800" y="6356351"/>
            <a:ext cx="2057400" cy="365125"/>
          </a:xfrm>
          <a:prstGeom prst="rect">
            <a:avLst/>
          </a:prstGeom>
        </p:spPr>
        <p:txBody>
          <a:bodyPr/>
          <a:lstStyle>
            <a:lvl1pPr algn="r">
              <a:defRPr/>
            </a:lvl1pPr>
          </a:lstStyle>
          <a:p>
            <a:fld id="{C6C73094-A8B4-42DF-A21B-D2A94D20FC74}" type="slidenum">
              <a:rPr lang="en-US" smtClean="0"/>
              <a:pPr/>
              <a:t>‹#›</a:t>
            </a:fld>
            <a:endParaRPr lang="en-US"/>
          </a:p>
        </p:txBody>
      </p:sp>
    </p:spTree>
    <p:extLst>
      <p:ext uri="{BB962C8B-B14F-4D97-AF65-F5344CB8AC3E}">
        <p14:creationId xmlns:p14="http://schemas.microsoft.com/office/powerpoint/2010/main" val="86868652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background.png"/>
          <p:cNvPicPr>
            <a:picLocks/>
          </p:cNvPicPr>
          <p:nvPr/>
        </p:nvPicPr>
        <p:blipFill>
          <a:blip r:embed="rId65"/>
          <a:stretch>
            <a:fillRect/>
          </a:stretch>
        </p:blipFill>
        <p:spPr>
          <a:xfrm>
            <a:off x="0" y="152400"/>
            <a:ext cx="9144000" cy="6705600"/>
          </a:xfrm>
          <a:prstGeom prst="rect">
            <a:avLst/>
          </a:prstGeom>
        </p:spPr>
      </p:pic>
      <p:sp>
        <p:nvSpPr>
          <p:cNvPr id="2" name="Title Placeholder 1"/>
          <p:cNvSpPr>
            <a:spLocks noGrp="1"/>
          </p:cNvSpPr>
          <p:nvPr>
            <p:ph type="title"/>
          </p:nvPr>
        </p:nvSpPr>
        <p:spPr>
          <a:xfrm>
            <a:off x="381000" y="1341437"/>
            <a:ext cx="8229600" cy="762000"/>
          </a:xfrm>
          <a:prstGeom prst="rect">
            <a:avLst/>
          </a:prstGeom>
        </p:spPr>
        <p:txBody>
          <a:bodyPr vert="horz" lIns="91440" tIns="45720" rIns="91440" bIns="45720" rtlCol="0" anchor="ctr">
            <a:normAutofit/>
          </a:bodyPr>
          <a:lstStyle/>
          <a:p>
            <a:r>
              <a:rPr lang="en-US" dirty="0" smtClean="0"/>
              <a:t>H1 Headline Style</a:t>
            </a:r>
            <a:endParaRPr lang="en-US" dirty="0"/>
          </a:p>
        </p:txBody>
      </p:sp>
      <p:sp>
        <p:nvSpPr>
          <p:cNvPr id="3" name="Text Placeholder 2"/>
          <p:cNvSpPr>
            <a:spLocks noGrp="1"/>
          </p:cNvSpPr>
          <p:nvPr>
            <p:ph type="body" idx="1"/>
          </p:nvPr>
        </p:nvSpPr>
        <p:spPr>
          <a:xfrm>
            <a:off x="381000" y="2408237"/>
            <a:ext cx="8229600" cy="1706563"/>
          </a:xfrm>
          <a:prstGeom prst="rect">
            <a:avLst/>
          </a:prstGeom>
        </p:spPr>
        <p:txBody>
          <a:bodyPr vert="horz" lIns="91440" tIns="45720" rIns="91440" bIns="45720" rtlCol="0" anchor="t">
            <a:normAutofit/>
          </a:bodyPr>
          <a:lstStyle/>
          <a:p>
            <a:pPr lvl="0"/>
            <a:r>
              <a:rPr lang="en-US" dirty="0" smtClean="0"/>
              <a:t>H2 Headline Style</a:t>
            </a:r>
          </a:p>
          <a:p>
            <a:pPr lvl="1"/>
            <a:r>
              <a:rPr lang="en-US" dirty="0" smtClean="0"/>
              <a:t>Second level</a:t>
            </a:r>
          </a:p>
          <a:p>
            <a:pPr lvl="2"/>
            <a:r>
              <a:rPr lang="en-US" dirty="0" smtClean="0"/>
              <a:t>Third level</a:t>
            </a:r>
          </a:p>
          <a:p>
            <a:pPr lvl="3"/>
            <a:r>
              <a:rPr lang="en-US" dirty="0" smtClean="0"/>
              <a:t>Fourth level</a:t>
            </a:r>
          </a:p>
        </p:txBody>
      </p:sp>
      <p:sp>
        <p:nvSpPr>
          <p:cNvPr id="8" name="Rectangle 7"/>
          <p:cNvSpPr/>
          <p:nvPr/>
        </p:nvSpPr>
        <p:spPr>
          <a:xfrm>
            <a:off x="1" y="0"/>
            <a:ext cx="9144000" cy="3048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0" y="6781800"/>
            <a:ext cx="9144000" cy="152400"/>
          </a:xfrm>
          <a:prstGeom prst="rect">
            <a:avLst/>
          </a:prstGeom>
          <a:solidFill>
            <a:srgbClr val="2D72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718" r:id="rId1"/>
    <p:sldLayoutId id="2147483649" r:id="rId2"/>
    <p:sldLayoutId id="2147483716" r:id="rId3"/>
    <p:sldLayoutId id="2147483695" r:id="rId4"/>
    <p:sldLayoutId id="2147483696" r:id="rId5"/>
    <p:sldLayoutId id="2147483697" r:id="rId6"/>
    <p:sldLayoutId id="2147483654" r:id="rId7"/>
    <p:sldLayoutId id="2147483653" r:id="rId8"/>
    <p:sldLayoutId id="2147483655" r:id="rId9"/>
    <p:sldLayoutId id="2147483713" r:id="rId10"/>
    <p:sldLayoutId id="2147483714" r:id="rId11"/>
    <p:sldLayoutId id="2147483715" r:id="rId12"/>
    <p:sldLayoutId id="2147483719" r:id="rId13"/>
    <p:sldLayoutId id="2147483720" r:id="rId14"/>
    <p:sldLayoutId id="2147483721" r:id="rId15"/>
    <p:sldLayoutId id="2147483722" r:id="rId16"/>
    <p:sldLayoutId id="2147483723" r:id="rId17"/>
    <p:sldLayoutId id="2147483724" r:id="rId18"/>
    <p:sldLayoutId id="2147483725" r:id="rId19"/>
    <p:sldLayoutId id="2147483726" r:id="rId20"/>
    <p:sldLayoutId id="2147483727" r:id="rId21"/>
    <p:sldLayoutId id="2147483728" r:id="rId22"/>
    <p:sldLayoutId id="2147483729" r:id="rId23"/>
    <p:sldLayoutId id="2147483730" r:id="rId24"/>
    <p:sldLayoutId id="2147483731" r:id="rId25"/>
    <p:sldLayoutId id="2147483732" r:id="rId26"/>
    <p:sldLayoutId id="2147483733" r:id="rId27"/>
    <p:sldLayoutId id="2147483734" r:id="rId28"/>
    <p:sldLayoutId id="2147483735" r:id="rId29"/>
    <p:sldLayoutId id="2147483744" r:id="rId30"/>
    <p:sldLayoutId id="2147483745" r:id="rId31"/>
    <p:sldLayoutId id="2147483746" r:id="rId32"/>
    <p:sldLayoutId id="2147483806" r:id="rId33"/>
    <p:sldLayoutId id="2147483807" r:id="rId34"/>
    <p:sldLayoutId id="2147483808" r:id="rId35"/>
    <p:sldLayoutId id="2147483809" r:id="rId36"/>
    <p:sldLayoutId id="2147483814" r:id="rId37"/>
    <p:sldLayoutId id="2147483816" r:id="rId38"/>
    <p:sldLayoutId id="2147483817" r:id="rId39"/>
    <p:sldLayoutId id="2147483821" r:id="rId40"/>
    <p:sldLayoutId id="2147483823" r:id="rId41"/>
    <p:sldLayoutId id="2147483824" r:id="rId42"/>
    <p:sldLayoutId id="2147483828" r:id="rId43"/>
    <p:sldLayoutId id="2147483830" r:id="rId44"/>
    <p:sldLayoutId id="2147483831" r:id="rId45"/>
    <p:sldLayoutId id="2147483832" r:id="rId46"/>
    <p:sldLayoutId id="2147483833" r:id="rId47"/>
    <p:sldLayoutId id="2147483834" r:id="rId48"/>
    <p:sldLayoutId id="2147483835" r:id="rId49"/>
    <p:sldLayoutId id="2147483838" r:id="rId50"/>
    <p:sldLayoutId id="2147483840" r:id="rId51"/>
    <p:sldLayoutId id="2147483843" r:id="rId52"/>
    <p:sldLayoutId id="2147483844" r:id="rId53"/>
    <p:sldLayoutId id="2147483845" r:id="rId54"/>
    <p:sldLayoutId id="2147483846" r:id="rId55"/>
    <p:sldLayoutId id="2147483859" r:id="rId56"/>
    <p:sldLayoutId id="2147483860" r:id="rId57"/>
    <p:sldLayoutId id="2147483861" r:id="rId58"/>
    <p:sldLayoutId id="2147483862" r:id="rId59"/>
    <p:sldLayoutId id="2147483863" r:id="rId60"/>
    <p:sldLayoutId id="2147483864" r:id="rId61"/>
    <p:sldLayoutId id="2147483865" r:id="rId62"/>
    <p:sldLayoutId id="2147483866" r:id="rId63"/>
  </p:sldLayoutIdLst>
  <p:hf sldNum="0" hdr="0" ftr="0" dt="0"/>
  <p:txStyles>
    <p:titleStyle>
      <a:lvl1pPr algn="l" defTabSz="457200" rtl="0" eaLnBrk="1" latinLnBrk="0" hangingPunct="1">
        <a:spcBef>
          <a:spcPct val="0"/>
        </a:spcBef>
        <a:buNone/>
        <a:defRPr sz="4400" b="0" i="0" kern="1200">
          <a:solidFill>
            <a:srgbClr val="DF6314"/>
          </a:solidFill>
          <a:latin typeface="Agenda-Light"/>
          <a:ea typeface="+mj-ea"/>
          <a:cs typeface="Agenda-Light"/>
        </a:defRPr>
      </a:lvl1pPr>
    </p:titleStyle>
    <p:bodyStyle>
      <a:lvl1pPr marL="342900" indent="-342900" algn="l" defTabSz="457200" rtl="0" eaLnBrk="1" latinLnBrk="0" hangingPunct="1">
        <a:spcBef>
          <a:spcPct val="20000"/>
        </a:spcBef>
        <a:buFont typeface="Arial"/>
        <a:buNone/>
        <a:defRPr sz="3200" b="0" i="0" kern="1200" cap="none" baseline="0">
          <a:solidFill>
            <a:srgbClr val="194467"/>
          </a:solidFill>
          <a:latin typeface="Agenda-Light"/>
          <a:ea typeface="+mn-ea"/>
          <a:cs typeface="Agenda-Light"/>
        </a:defRPr>
      </a:lvl1pPr>
      <a:lvl2pPr marL="742950" indent="-285750" algn="l" defTabSz="457200" rtl="0" eaLnBrk="1" latinLnBrk="0" hangingPunct="1">
        <a:spcBef>
          <a:spcPct val="20000"/>
        </a:spcBef>
        <a:buFont typeface="Arial"/>
        <a:buNone/>
        <a:defRPr sz="2600" b="0" i="0" kern="1200">
          <a:solidFill>
            <a:srgbClr val="636466"/>
          </a:solidFill>
          <a:latin typeface="Agenda-Bold"/>
          <a:ea typeface="+mn-ea"/>
          <a:cs typeface="Agenda-Bold"/>
        </a:defRPr>
      </a:lvl2pPr>
      <a:lvl3pPr marL="1143000" indent="-228600" algn="l" defTabSz="457200" rtl="0" eaLnBrk="1" latinLnBrk="0" hangingPunct="1">
        <a:spcBef>
          <a:spcPct val="20000"/>
        </a:spcBef>
        <a:buFont typeface="Arial"/>
        <a:buNone/>
        <a:defRPr sz="1700" b="0" i="0" kern="1200">
          <a:solidFill>
            <a:srgbClr val="636466"/>
          </a:solidFill>
          <a:latin typeface="Agenda-Light"/>
          <a:ea typeface="+mn-ea"/>
          <a:cs typeface="Agenda-Light"/>
        </a:defRPr>
      </a:lvl3pPr>
      <a:lvl4pPr marL="1600200" indent="-228600" algn="l" defTabSz="457200" rtl="0" eaLnBrk="1" latinLnBrk="0" hangingPunct="1">
        <a:spcBef>
          <a:spcPct val="20000"/>
        </a:spcBef>
        <a:spcAft>
          <a:spcPts val="0"/>
        </a:spcAft>
        <a:buFont typeface="Arial"/>
        <a:buNone/>
        <a:defRPr sz="1000" b="0" i="0" kern="1200">
          <a:solidFill>
            <a:srgbClr val="636466"/>
          </a:solidFill>
          <a:latin typeface="Verdana"/>
          <a:ea typeface="+mn-ea"/>
          <a:cs typeface="Verdana"/>
        </a:defRPr>
      </a:lvl4pPr>
      <a:lvl5pPr marL="2057400" indent="-22860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00.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99.xml"/><Relationship Id="rId1" Type="http://schemas.openxmlformats.org/officeDocument/2006/relationships/slideLayout" Target="../slideLayouts/slideLayout2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2.xml"/></Relationships>
</file>

<file path=ppt/slides/_rels/slide103.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notesSlide" Target="../notesSlides/notesSlide102.xml"/><Relationship Id="rId1" Type="http://schemas.openxmlformats.org/officeDocument/2006/relationships/slideLayout" Target="../slideLayouts/slideLayout2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4.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5.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5.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5.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4.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6.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6.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6.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6.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6.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6.xml"/></Relationships>
</file>

<file path=ppt/slides/_rels/slide123.xml.rels><?xml version="1.0" encoding="UTF-8" standalone="yes"?>
<Relationships xmlns="http://schemas.openxmlformats.org/package/2006/relationships"><Relationship Id="rId3" Type="http://schemas.openxmlformats.org/officeDocument/2006/relationships/notesSlide" Target="../notesSlides/notesSlide122.xml"/><Relationship Id="rId7" Type="http://schemas.openxmlformats.org/officeDocument/2006/relationships/image" Target="../media/image79.emf"/><Relationship Id="rId2" Type="http://schemas.openxmlformats.org/officeDocument/2006/relationships/slideLayout" Target="../slideLayouts/slideLayout2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8.emf"/><Relationship Id="rId4" Type="http://schemas.openxmlformats.org/officeDocument/2006/relationships/oleObject" Target="../embeddings/oleObject1.bin"/></Relationships>
</file>

<file path=ppt/slides/_rels/slide124.xml.rels><?xml version="1.0" encoding="UTF-8" standalone="yes"?>
<Relationships xmlns="http://schemas.openxmlformats.org/package/2006/relationships"><Relationship Id="rId3" Type="http://schemas.openxmlformats.org/officeDocument/2006/relationships/image" Target="../media/image560.PNG"/><Relationship Id="rId2" Type="http://schemas.openxmlformats.org/officeDocument/2006/relationships/notesSlide" Target="../notesSlides/notesSlide123.xml"/><Relationship Id="rId1" Type="http://schemas.openxmlformats.org/officeDocument/2006/relationships/slideLayout" Target="../slideLayouts/slideLayout27.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7.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7.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8.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9.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9.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31.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33.xml"/><Relationship Id="rId1" Type="http://schemas.openxmlformats.org/officeDocument/2006/relationships/slideLayout" Target="../slideLayouts/slideLayout13.xml"/><Relationship Id="rId4" Type="http://schemas.openxmlformats.org/officeDocument/2006/relationships/image" Target="../media/image82.png"/></Relationships>
</file>

<file path=ppt/slides/_rels/slide13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34.xml"/><Relationship Id="rId1" Type="http://schemas.openxmlformats.org/officeDocument/2006/relationships/slideLayout" Target="../slideLayouts/slideLayout13.xml"/><Relationship Id="rId4" Type="http://schemas.openxmlformats.org/officeDocument/2006/relationships/image" Target="../media/image84.png"/></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5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3" Type="http://schemas.openxmlformats.org/officeDocument/2006/relationships/image" Target="../media/image640.png"/><Relationship Id="rId2" Type="http://schemas.openxmlformats.org/officeDocument/2006/relationships/notesSlide" Target="../notesSlides/notesSlide140.xml"/><Relationship Id="rId1" Type="http://schemas.openxmlformats.org/officeDocument/2006/relationships/slideLayout" Target="../slideLayouts/slideLayout13.xml"/></Relationships>
</file>

<file path=ppt/slides/_rels/slide142.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41.xml"/><Relationship Id="rId1" Type="http://schemas.openxmlformats.org/officeDocument/2006/relationships/slideLayout" Target="../slideLayouts/slideLayout57.xml"/></Relationships>
</file>

<file path=ppt/slides/_rels/slide14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42.xml"/><Relationship Id="rId1" Type="http://schemas.openxmlformats.org/officeDocument/2006/relationships/slideLayout" Target="../slideLayouts/slideLayout58.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59.xml"/></Relationships>
</file>

<file path=ppt/slides/_rels/slide14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44.xml"/><Relationship Id="rId1" Type="http://schemas.openxmlformats.org/officeDocument/2006/relationships/slideLayout" Target="../slideLayouts/slideLayout60.xml"/><Relationship Id="rId4" Type="http://schemas.openxmlformats.org/officeDocument/2006/relationships/image" Target="../media/image88.PNG"/></Relationships>
</file>

<file path=ppt/slides/_rels/slide14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45.xml"/><Relationship Id="rId1" Type="http://schemas.openxmlformats.org/officeDocument/2006/relationships/slideLayout" Target="../slideLayouts/slideLayout61.xml"/></Relationships>
</file>

<file path=ppt/slides/_rels/slide14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46.xml"/><Relationship Id="rId1" Type="http://schemas.openxmlformats.org/officeDocument/2006/relationships/slideLayout" Target="../slideLayouts/slideLayout6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4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4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43.xml"/><Relationship Id="rId5" Type="http://schemas.openxmlformats.org/officeDocument/2006/relationships/image" Target="../media/image34.pn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4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4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9.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1.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1.xml"/></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2.xml"/><Relationship Id="rId1" Type="http://schemas.openxmlformats.org/officeDocument/2006/relationships/slideLayout" Target="../slideLayouts/slideLayout31.xml"/><Relationship Id="rId4" Type="http://schemas.openxmlformats.org/officeDocument/2006/relationships/chart" Target="../charts/char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4.xml"/><Relationship Id="rId1" Type="http://schemas.openxmlformats.org/officeDocument/2006/relationships/slideLayout" Target="../slideLayouts/slideLayout31.xml"/><Relationship Id="rId4" Type="http://schemas.openxmlformats.org/officeDocument/2006/relationships/chart" Target="../charts/char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46.xml"/><Relationship Id="rId1" Type="http://schemas.openxmlformats.org/officeDocument/2006/relationships/slideLayout" Target="../slideLayouts/slideLayout32.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14.xml"/><Relationship Id="rId5" Type="http://schemas.openxmlformats.org/officeDocument/2006/relationships/image" Target="../media/image45.pn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9.xml"/><Relationship Id="rId1" Type="http://schemas.openxmlformats.org/officeDocument/2006/relationships/slideLayout" Target="../slideLayouts/slideLayout13.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570.png"/><Relationship Id="rId2" Type="http://schemas.openxmlformats.org/officeDocument/2006/relationships/notesSlide" Target="../notesSlides/notesSlide75.xml"/><Relationship Id="rId1" Type="http://schemas.openxmlformats.org/officeDocument/2006/relationships/slideLayout" Target="../slideLayouts/slideLayout5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6.xml"/></Relationships>
</file>

<file path=ppt/slides/_rels/slide77.xml.rels><?xml version="1.0" encoding="UTF-8" standalone="yes"?>
<Relationships xmlns="http://schemas.openxmlformats.org/package/2006/relationships"><Relationship Id="rId3" Type="http://schemas.openxmlformats.org/officeDocument/2006/relationships/image" Target="../media/image580.png"/><Relationship Id="rId2" Type="http://schemas.openxmlformats.org/officeDocument/2006/relationships/notesSlide" Target="../notesSlides/notesSlide77.xml"/><Relationship Id="rId1" Type="http://schemas.openxmlformats.org/officeDocument/2006/relationships/slideLayout" Target="../slideLayouts/slideLayout5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5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5.xml"/><Relationship Id="rId1" Type="http://schemas.openxmlformats.org/officeDocument/2006/relationships/slideLayout" Target="../slideLayouts/slideLayout16.xml"/><Relationship Id="rId4" Type="http://schemas.openxmlformats.org/officeDocument/2006/relationships/image" Target="../media/image52.png"/></Relationships>
</file>

<file path=ppt/slides/_rels/slide8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86.xml"/><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7.xml"/><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6.xml"/></Relationships>
</file>

<file path=ppt/slides/_rels/slide8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89.xml"/><Relationship Id="rId1" Type="http://schemas.openxmlformats.org/officeDocument/2006/relationships/slideLayout" Target="../slideLayouts/slideLayout16.xml"/><Relationship Id="rId4" Type="http://schemas.openxmlformats.org/officeDocument/2006/relationships/image" Target="../media/image5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90.xml"/><Relationship Id="rId1" Type="http://schemas.openxmlformats.org/officeDocument/2006/relationships/slideLayout" Target="../slideLayouts/slideLayout16.xml"/></Relationships>
</file>

<file path=ppt/slides/_rels/slide9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91.xml"/><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2.xml"/><Relationship Id="rId1" Type="http://schemas.openxmlformats.org/officeDocument/2006/relationships/slideLayout" Target="../slideLayouts/slideLayout16.xml"/></Relationships>
</file>

<file path=ppt/slides/_rels/slide93.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93.xml"/><Relationship Id="rId1" Type="http://schemas.openxmlformats.org/officeDocument/2006/relationships/slideLayout" Target="../slideLayouts/slideLayout16.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s>
</file>

<file path=ppt/slides/_rels/slide9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94.xml"/><Relationship Id="rId1" Type="http://schemas.openxmlformats.org/officeDocument/2006/relationships/slideLayout" Target="../slideLayouts/slideLayout1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8.xml"/></Relationships>
</file>

<file path=ppt/slides/_rels/slide9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6.xml"/><Relationship Id="rId1" Type="http://schemas.openxmlformats.org/officeDocument/2006/relationships/slideLayout" Target="../slideLayouts/slideLayout19.xml"/><Relationship Id="rId4" Type="http://schemas.openxmlformats.org/officeDocument/2006/relationships/image" Target="../media/image73.png"/></Relationships>
</file>

<file path=ppt/slides/_rels/slide9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97.xml"/><Relationship Id="rId1" Type="http://schemas.openxmlformats.org/officeDocument/2006/relationships/slideLayout" Target="../slideLayouts/slideLayout19.xml"/></Relationships>
</file>

<file path=ppt/slides/_rels/slide9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9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Tape Diagrams</a:t>
            </a:r>
            <a:br>
              <a:rPr lang="en-US" sz="2000" dirty="0" smtClean="0"/>
            </a:br>
            <a:r>
              <a:rPr lang="en-US" dirty="0" smtClean="0"/>
              <a:t>Opening Exercise</a:t>
            </a:r>
            <a:endParaRPr lang="en-US" dirty="0"/>
          </a:p>
        </p:txBody>
      </p:sp>
      <p:sp>
        <p:nvSpPr>
          <p:cNvPr id="4" name="Content Placeholder 3"/>
          <p:cNvSpPr>
            <a:spLocks noGrp="1"/>
          </p:cNvSpPr>
          <p:nvPr>
            <p:ph idx="1"/>
          </p:nvPr>
        </p:nvSpPr>
        <p:spPr>
          <a:xfrm>
            <a:off x="304800" y="1776350"/>
            <a:ext cx="8229600" cy="738250"/>
          </a:xfrm>
        </p:spPr>
        <p:txBody>
          <a:bodyPr>
            <a:noAutofit/>
          </a:bodyPr>
          <a:lstStyle/>
          <a:p>
            <a:pPr marL="457200" lvl="0" indent="-457200">
              <a:spcAft>
                <a:spcPts val="600"/>
              </a:spcAft>
              <a:buFont typeface="Arial" pitchFamily="34" charset="0"/>
              <a:buChar char="•"/>
            </a:pPr>
            <a:r>
              <a:rPr lang="en-US" sz="1800" dirty="0" smtClean="0"/>
              <a:t>If you have any tape diagramming experience, try to solve one of these problems using tape diagrams.  If not, try to solve it algebraically.</a:t>
            </a:r>
          </a:p>
          <a:p>
            <a:pPr marL="457200" indent="0">
              <a:spcAft>
                <a:spcPts val="600"/>
              </a:spcAft>
            </a:pPr>
            <a:endParaRPr lang="en-US" sz="1200" dirty="0"/>
          </a:p>
          <a:p>
            <a:pPr marL="457200" indent="0">
              <a:spcAft>
                <a:spcPts val="600"/>
              </a:spcAft>
            </a:pPr>
            <a:endParaRPr lang="en-US" sz="1200" dirty="0" smtClean="0">
              <a:solidFill>
                <a:srgbClr val="DF6314"/>
              </a:solidFill>
            </a:endParaRPr>
          </a:p>
        </p:txBody>
      </p:sp>
      <p:sp>
        <p:nvSpPr>
          <p:cNvPr id="5" name="TextBox 4"/>
          <p:cNvSpPr txBox="1"/>
          <p:nvPr/>
        </p:nvSpPr>
        <p:spPr>
          <a:xfrm>
            <a:off x="273906" y="3200400"/>
            <a:ext cx="4191000" cy="2585323"/>
          </a:xfrm>
          <a:prstGeom prst="rect">
            <a:avLst/>
          </a:prstGeom>
          <a:noFill/>
        </p:spPr>
        <p:txBody>
          <a:bodyPr wrap="square" rtlCol="0">
            <a:spAutoFit/>
          </a:bodyPr>
          <a:lstStyle/>
          <a:p>
            <a:r>
              <a:rPr lang="en-US" sz="2400" dirty="0" smtClean="0">
                <a:solidFill>
                  <a:srgbClr val="008000"/>
                </a:solidFill>
              </a:rPr>
              <a:t>94 children are in a reading club.  One-third of the boys and three-sevenths of the girls prefer fiction.  If 36 students prefer fiction, how many girls prefer fiction? </a:t>
            </a:r>
            <a:endParaRPr lang="en-US" sz="2400" dirty="0">
              <a:solidFill>
                <a:srgbClr val="008000"/>
              </a:solidFill>
            </a:endParaRPr>
          </a:p>
          <a:p>
            <a:endParaRPr lang="en-US" dirty="0"/>
          </a:p>
        </p:txBody>
      </p:sp>
      <p:sp>
        <p:nvSpPr>
          <p:cNvPr id="6" name="TextBox 5"/>
          <p:cNvSpPr txBox="1"/>
          <p:nvPr/>
        </p:nvSpPr>
        <p:spPr>
          <a:xfrm>
            <a:off x="4495800" y="2642949"/>
            <a:ext cx="4191000" cy="4062651"/>
          </a:xfrm>
          <a:prstGeom prst="rect">
            <a:avLst/>
          </a:prstGeom>
          <a:noFill/>
        </p:spPr>
        <p:txBody>
          <a:bodyPr wrap="square" rtlCol="0">
            <a:spAutoFit/>
          </a:bodyPr>
          <a:lstStyle/>
          <a:p>
            <a:r>
              <a:rPr lang="en-US" sz="2400" dirty="0">
                <a:solidFill>
                  <a:srgbClr val="DF6314"/>
                </a:solidFill>
              </a:rPr>
              <a:t>Jess spent one-third of her money on a cell phone, and two-fifths of the remainder on accessories.  When she got home her parents gave her $350.   The ratio of money she had in the end to the money she had before was 4:3.  How much money did she have at first?</a:t>
            </a:r>
          </a:p>
          <a:p>
            <a:endParaRPr lang="en-US" dirty="0"/>
          </a:p>
        </p:txBody>
      </p:sp>
      <p:sp>
        <p:nvSpPr>
          <p:cNvPr id="8" name="TextBox 7"/>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H</a:t>
            </a:r>
            <a:endParaRPr lang="en-US" dirty="0">
              <a:solidFill>
                <a:schemeClr val="bg1"/>
              </a:solidFill>
            </a:endParaRPr>
          </a:p>
        </p:txBody>
      </p:sp>
    </p:spTree>
    <p:extLst>
      <p:ext uri="{BB962C8B-B14F-4D97-AF65-F5344CB8AC3E}">
        <p14:creationId xmlns:p14="http://schemas.microsoft.com/office/powerpoint/2010/main" val="3167861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Tape Diagrams</a:t>
            </a:r>
            <a:br>
              <a:rPr lang="en-US" sz="2000" dirty="0" smtClean="0"/>
            </a:br>
            <a:r>
              <a:rPr lang="en-US" dirty="0" smtClean="0"/>
              <a:t>Using Tape Diagrams</a:t>
            </a:r>
            <a:endParaRPr lang="en-US" i="1" dirty="0"/>
          </a:p>
        </p:txBody>
      </p:sp>
      <p:sp>
        <p:nvSpPr>
          <p:cNvPr id="7" name="Content Placeholder 3"/>
          <p:cNvSpPr>
            <a:spLocks noGrp="1"/>
          </p:cNvSpPr>
          <p:nvPr>
            <p:ph idx="1"/>
          </p:nvPr>
        </p:nvSpPr>
        <p:spPr/>
        <p:txBody>
          <a:bodyPr/>
          <a:lstStyle/>
          <a:p>
            <a:pPr marL="457200" indent="-457200">
              <a:buFont typeface="Arial" pitchFamily="34" charset="0"/>
              <a:buChar char="•"/>
            </a:pPr>
            <a:r>
              <a:rPr lang="en-US" dirty="0" smtClean="0"/>
              <a:t>Promote </a:t>
            </a:r>
            <a:r>
              <a:rPr lang="en-US" b="1" dirty="0" smtClean="0"/>
              <a:t>perseverance</a:t>
            </a:r>
            <a:r>
              <a:rPr lang="en-US" dirty="0" smtClean="0"/>
              <a:t> in reasoning through problems.</a:t>
            </a:r>
          </a:p>
          <a:p>
            <a:pPr marL="457200" indent="-457200">
              <a:buFont typeface="Arial" pitchFamily="34" charset="0"/>
              <a:buChar char="•"/>
            </a:pPr>
            <a:r>
              <a:rPr lang="en-US" dirty="0" smtClean="0"/>
              <a:t>Develop students’ independence in asking themselves:</a:t>
            </a:r>
            <a:endParaRPr lang="en-US" sz="2600" dirty="0"/>
          </a:p>
          <a:p>
            <a:pPr marL="1085850" lvl="2"/>
            <a:r>
              <a:rPr lang="en-US" dirty="0" smtClean="0"/>
              <a:t>“</a:t>
            </a:r>
            <a:r>
              <a:rPr lang="en-US" dirty="0"/>
              <a:t>Can I draw something</a:t>
            </a:r>
            <a:r>
              <a:rPr lang="en-US" dirty="0" smtClean="0"/>
              <a:t>?”</a:t>
            </a:r>
          </a:p>
          <a:p>
            <a:pPr marL="1085850" lvl="2"/>
            <a:r>
              <a:rPr lang="en-US" dirty="0" smtClean="0"/>
              <a:t>“What can I label?”</a:t>
            </a:r>
            <a:endParaRPr lang="en-US" dirty="0"/>
          </a:p>
          <a:p>
            <a:pPr marL="1085850" lvl="2"/>
            <a:r>
              <a:rPr lang="en-US" dirty="0"/>
              <a:t>“What do I see?” </a:t>
            </a:r>
          </a:p>
          <a:p>
            <a:pPr marL="1085850" lvl="2"/>
            <a:r>
              <a:rPr lang="en-US" dirty="0" smtClean="0"/>
              <a:t>“</a:t>
            </a:r>
            <a:r>
              <a:rPr lang="en-US" dirty="0"/>
              <a:t>What can I learn from my drawing?” </a:t>
            </a:r>
          </a:p>
          <a:p>
            <a:pPr marL="457200" indent="-457200">
              <a:buFont typeface="Arial" pitchFamily="34" charset="0"/>
              <a:buChar char="•"/>
            </a:pPr>
            <a:endParaRPr lang="en-US" dirty="0" smtClean="0"/>
          </a:p>
        </p:txBody>
      </p:sp>
    </p:spTree>
    <p:extLst>
      <p:ext uri="{BB962C8B-B14F-4D97-AF65-F5344CB8AC3E}">
        <p14:creationId xmlns:p14="http://schemas.microsoft.com/office/powerpoint/2010/main" val="2591535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Number System </a:t>
            </a:r>
            <a:br>
              <a:rPr lang="en-US" sz="2000" dirty="0"/>
            </a:br>
            <a:r>
              <a:rPr lang="en-US" dirty="0" smtClean="0"/>
              <a:t>Subtracting a Negative is Like Adding</a:t>
            </a: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685800" y="1792272"/>
            <a:ext cx="7315200" cy="4556078"/>
          </a:xfrm>
          <a:prstGeom prst="rect">
            <a:avLst/>
          </a:prstGeom>
        </p:spPr>
      </p:pic>
    </p:spTree>
    <p:extLst>
      <p:ext uri="{BB962C8B-B14F-4D97-AF65-F5344CB8AC3E}">
        <p14:creationId xmlns:p14="http://schemas.microsoft.com/office/powerpoint/2010/main" val="663212962"/>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The Number System </a:t>
            </a:r>
            <a:r>
              <a:rPr lang="en-US" sz="2000" dirty="0" smtClean="0"/>
              <a:t/>
            </a:r>
            <a:br>
              <a:rPr lang="en-US" sz="2000" dirty="0" smtClean="0"/>
            </a:br>
            <a:r>
              <a:rPr lang="en-US" dirty="0" smtClean="0"/>
              <a:t>Operations with Negatives</a:t>
            </a:r>
            <a:endParaRPr lang="en-US" dirty="0"/>
          </a:p>
        </p:txBody>
      </p:sp>
      <p:sp>
        <p:nvSpPr>
          <p:cNvPr id="3" name="Content Placeholder 2"/>
          <p:cNvSpPr>
            <a:spLocks noGrp="1"/>
          </p:cNvSpPr>
          <p:nvPr>
            <p:ph idx="1"/>
          </p:nvPr>
        </p:nvSpPr>
        <p:spPr/>
        <p:txBody>
          <a:bodyPr>
            <a:normAutofit lnSpcReduction="10000"/>
          </a:bodyPr>
          <a:lstStyle/>
          <a:p>
            <a:r>
              <a:rPr lang="en-US" dirty="0" smtClean="0"/>
              <a:t>Why is (5)(-3) negative?</a:t>
            </a:r>
          </a:p>
          <a:p>
            <a:r>
              <a:rPr lang="en-US" dirty="0" smtClean="0"/>
              <a:t>Why is (-5)(3) negative?</a:t>
            </a:r>
          </a:p>
          <a:p>
            <a:r>
              <a:rPr lang="en-US" dirty="0" smtClean="0"/>
              <a:t>Why should a negative x a negative = a positive?</a:t>
            </a:r>
          </a:p>
          <a:p>
            <a:pPr marL="457200" indent="-457200">
              <a:buFont typeface="Arial" panose="020B0604020202020204" pitchFamily="34" charset="0"/>
              <a:buChar char="•"/>
            </a:pPr>
            <a:r>
              <a:rPr lang="en-US" dirty="0" smtClean="0"/>
              <a:t>Using properties of operations</a:t>
            </a:r>
          </a:p>
          <a:p>
            <a:pPr marL="0" indent="0"/>
            <a:r>
              <a:rPr lang="en-US" dirty="0"/>
              <a:t>	</a:t>
            </a:r>
            <a:r>
              <a:rPr lang="en-US" dirty="0" smtClean="0"/>
              <a:t>-5(0)=0</a:t>
            </a:r>
          </a:p>
          <a:p>
            <a:pPr marL="0" indent="0"/>
            <a:r>
              <a:rPr lang="en-US" dirty="0"/>
              <a:t>	</a:t>
            </a:r>
            <a:r>
              <a:rPr lang="en-US" dirty="0" smtClean="0"/>
              <a:t>-5(3+(-3))=0</a:t>
            </a:r>
          </a:p>
          <a:p>
            <a:pPr marL="0" indent="0"/>
            <a:r>
              <a:rPr lang="en-US" dirty="0"/>
              <a:t>	</a:t>
            </a:r>
            <a:r>
              <a:rPr lang="en-US" dirty="0" smtClean="0"/>
              <a:t>-5(3)+-5(-3)=0</a:t>
            </a:r>
          </a:p>
          <a:p>
            <a:pPr marL="0" indent="0"/>
            <a:r>
              <a:rPr lang="en-US" dirty="0"/>
              <a:t>	</a:t>
            </a:r>
            <a:r>
              <a:rPr lang="en-US" dirty="0" smtClean="0"/>
              <a:t>-15 + ? = 0</a:t>
            </a:r>
          </a:p>
          <a:p>
            <a:pPr marL="0" indent="0"/>
            <a:r>
              <a:rPr lang="en-US" dirty="0"/>
              <a:t>	</a:t>
            </a:r>
            <a:r>
              <a:rPr lang="en-US" dirty="0" smtClean="0"/>
              <a:t>-15 + 15 = 0, therefore -5(-3) must be 15.</a:t>
            </a:r>
          </a:p>
        </p:txBody>
      </p:sp>
    </p:spTree>
    <p:extLst>
      <p:ext uri="{BB962C8B-B14F-4D97-AF65-F5344CB8AC3E}">
        <p14:creationId xmlns:p14="http://schemas.microsoft.com/office/powerpoint/2010/main" val="115693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The Number System </a:t>
            </a:r>
            <a:r>
              <a:rPr lang="en-US" sz="2000" dirty="0" smtClean="0"/>
              <a:t/>
            </a:r>
            <a:br>
              <a:rPr lang="en-US" sz="2000" dirty="0" smtClean="0"/>
            </a:br>
            <a:r>
              <a:rPr lang="en-US" dirty="0" smtClean="0"/>
              <a:t>Operations with Negatives</a:t>
            </a:r>
            <a:endParaRPr lang="en-US" dirty="0"/>
          </a:p>
        </p:txBody>
      </p:sp>
      <p:sp>
        <p:nvSpPr>
          <p:cNvPr id="3" name="Content Placeholder 2"/>
          <p:cNvSpPr>
            <a:spLocks noGrp="1"/>
          </p:cNvSpPr>
          <p:nvPr>
            <p:ph idx="1"/>
          </p:nvPr>
        </p:nvSpPr>
        <p:spPr/>
        <p:txBody>
          <a:bodyPr>
            <a:normAutofit/>
          </a:bodyPr>
          <a:lstStyle/>
          <a:p>
            <a:r>
              <a:rPr lang="en-US" dirty="0" smtClean="0"/>
              <a:t>Why is (5)(-3) negative?</a:t>
            </a:r>
          </a:p>
          <a:p>
            <a:r>
              <a:rPr lang="en-US" dirty="0" smtClean="0"/>
              <a:t>Why is (-5)(3) negative?</a:t>
            </a:r>
          </a:p>
          <a:p>
            <a:r>
              <a:rPr lang="en-US" dirty="0" smtClean="0"/>
              <a:t>Why should a negative x a negative = a positive?</a:t>
            </a:r>
          </a:p>
          <a:p>
            <a:pPr marL="457200" indent="-457200">
              <a:buFont typeface="Arial" panose="020B0604020202020204" pitchFamily="34" charset="0"/>
              <a:buChar char="•"/>
            </a:pPr>
            <a:r>
              <a:rPr lang="en-US" dirty="0" smtClean="0"/>
              <a:t>Using properties of operations</a:t>
            </a:r>
          </a:p>
          <a:p>
            <a:pPr marL="457200" indent="-457200">
              <a:buFont typeface="Arial" panose="020B0604020202020204" pitchFamily="34" charset="0"/>
              <a:buChar char="•"/>
            </a:pPr>
            <a:r>
              <a:rPr lang="en-US" dirty="0" smtClean="0"/>
              <a:t>Using extension of the area model</a:t>
            </a:r>
          </a:p>
          <a:p>
            <a:pPr marL="457200" indent="-457200">
              <a:buFont typeface="Arial" panose="020B0604020202020204" pitchFamily="34" charset="0"/>
              <a:buChar char="•"/>
            </a:pPr>
            <a:r>
              <a:rPr lang="en-US" dirty="0" smtClean="0"/>
              <a:t>Using the context of the card game</a:t>
            </a:r>
          </a:p>
          <a:p>
            <a:pPr marL="577850" lvl="1" indent="0"/>
            <a:r>
              <a:rPr lang="en-US" dirty="0" smtClean="0"/>
              <a:t>Repeated (5 times) laying down (-) of card whose value is -3; what is the affect on your score? </a:t>
            </a:r>
          </a:p>
        </p:txBody>
      </p:sp>
    </p:spTree>
    <p:extLst>
      <p:ext uri="{BB962C8B-B14F-4D97-AF65-F5344CB8AC3E}">
        <p14:creationId xmlns:p14="http://schemas.microsoft.com/office/powerpoint/2010/main" val="1320844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 name="Picture 7" descr="phot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1328" y="0"/>
            <a:ext cx="4033345" cy="6858000"/>
          </a:xfrm>
          <a:prstGeom prst="rect">
            <a:avLst/>
          </a:prstGeom>
        </p:spPr>
      </p:pic>
    </p:spTree>
    <p:extLst>
      <p:ext uri="{BB962C8B-B14F-4D97-AF65-F5344CB8AC3E}">
        <p14:creationId xmlns:p14="http://schemas.microsoft.com/office/powerpoint/2010/main" val="4102213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Content Placeholder 3"/>
          <p:cNvSpPr>
            <a:spLocks noGrp="1"/>
          </p:cNvSpPr>
          <p:nvPr>
            <p:ph idx="1"/>
          </p:nvPr>
        </p:nvSpPr>
        <p:spPr/>
        <p:txBody>
          <a:bodyPr/>
          <a:lstStyle/>
          <a:p>
            <a:pPr marL="457200" indent="-457200">
              <a:buFont typeface="Arial"/>
              <a:buChar char="•"/>
            </a:pPr>
            <a:r>
              <a:rPr lang="en-US" dirty="0" smtClean="0"/>
              <a:t>Ratios </a:t>
            </a:r>
            <a:r>
              <a:rPr lang="en-US" dirty="0"/>
              <a:t>&amp; Proportional </a:t>
            </a:r>
            <a:r>
              <a:rPr lang="en-US" dirty="0" smtClean="0"/>
              <a:t>Relationships</a:t>
            </a:r>
            <a:endParaRPr lang="en-US" dirty="0"/>
          </a:p>
          <a:p>
            <a:pPr marL="457200" indent="-457200">
              <a:buFont typeface="Arial"/>
              <a:buChar char="•"/>
            </a:pPr>
            <a:r>
              <a:rPr lang="en-US" dirty="0"/>
              <a:t>Geometry </a:t>
            </a:r>
            <a:endParaRPr lang="en-US" dirty="0" smtClean="0"/>
          </a:p>
          <a:p>
            <a:pPr marL="457200" indent="-457200">
              <a:buFont typeface="Arial"/>
              <a:buChar char="•"/>
            </a:pPr>
            <a:r>
              <a:rPr lang="en-US" dirty="0" smtClean="0"/>
              <a:t>The Number System </a:t>
            </a:r>
          </a:p>
          <a:p>
            <a:pPr marL="457200" indent="-457200">
              <a:buFont typeface="Arial"/>
              <a:buChar char="•"/>
            </a:pPr>
            <a:r>
              <a:rPr lang="en-US" dirty="0" smtClean="0"/>
              <a:t>Expressions and Equations </a:t>
            </a:r>
            <a:endParaRPr lang="en-US" dirty="0"/>
          </a:p>
          <a:p>
            <a:pPr marL="457200" indent="-457200">
              <a:buFont typeface="Arial"/>
              <a:buChar char="•"/>
            </a:pPr>
            <a:r>
              <a:rPr lang="en-US" dirty="0" smtClean="0"/>
              <a:t>Linear Equations and Linear Functions </a:t>
            </a:r>
          </a:p>
          <a:p>
            <a:pPr marL="457200" indent="-457200">
              <a:buFont typeface="Arial"/>
              <a:buChar char="•"/>
            </a:pPr>
            <a:endParaRPr lang="en-US" dirty="0" smtClean="0"/>
          </a:p>
          <a:p>
            <a:pPr marL="457200" indent="-457200">
              <a:buFont typeface="Arial"/>
              <a:buChar char="•"/>
            </a:pPr>
            <a:endParaRPr lang="en-US" dirty="0" smtClean="0"/>
          </a:p>
        </p:txBody>
      </p:sp>
    </p:spTree>
    <p:extLst>
      <p:ext uri="{BB962C8B-B14F-4D97-AF65-F5344CB8AC3E}">
        <p14:creationId xmlns:p14="http://schemas.microsoft.com/office/powerpoint/2010/main" val="312262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4">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Expressions and Equations</a:t>
            </a:r>
            <a:endParaRPr lang="en-US" dirty="0"/>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dirty="0" smtClean="0"/>
              <a:t>The what, the why, and the how of it all</a:t>
            </a:r>
          </a:p>
          <a:p>
            <a:pPr marL="457200" indent="-457200">
              <a:buFont typeface="Arial" panose="020B0604020202020204" pitchFamily="34" charset="0"/>
              <a:buChar char="•"/>
            </a:pPr>
            <a:r>
              <a:rPr lang="en-US" dirty="0" smtClean="0"/>
              <a:t>Categories of student capacities</a:t>
            </a:r>
          </a:p>
          <a:p>
            <a:pPr marL="457200" indent="-457200">
              <a:buFont typeface="Arial" panose="020B0604020202020204" pitchFamily="34" charset="0"/>
              <a:buChar char="•"/>
            </a:pPr>
            <a:r>
              <a:rPr lang="en-US" dirty="0" smtClean="0"/>
              <a:t>A progression of each capacity</a:t>
            </a:r>
          </a:p>
        </p:txBody>
      </p:sp>
    </p:spTree>
    <p:extLst>
      <p:ext uri="{BB962C8B-B14F-4D97-AF65-F5344CB8AC3E}">
        <p14:creationId xmlns:p14="http://schemas.microsoft.com/office/powerpoint/2010/main" val="37064636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32473"/>
          </a:xfrm>
        </p:spPr>
        <p:txBody>
          <a:bodyPr anchor="b" anchorCtr="0"/>
          <a:lstStyle/>
          <a:p>
            <a:r>
              <a:rPr lang="en-US" sz="2000" b="0" dirty="0" smtClean="0">
                <a:solidFill>
                  <a:srgbClr val="DF6314"/>
                </a:solidFill>
                <a:latin typeface="Agenda-Light"/>
              </a:rPr>
              <a:t>Expressions and Equations</a:t>
            </a:r>
            <a:br>
              <a:rPr lang="en-US" sz="2000" b="0" dirty="0" smtClean="0">
                <a:solidFill>
                  <a:srgbClr val="DF6314"/>
                </a:solidFill>
                <a:latin typeface="Agenda-Light"/>
              </a:rPr>
            </a:br>
            <a:r>
              <a:rPr lang="en-US" sz="4000" b="0" dirty="0" smtClean="0">
                <a:solidFill>
                  <a:srgbClr val="DF6314"/>
                </a:solidFill>
                <a:latin typeface="Agenda-Light"/>
              </a:rPr>
              <a:t>What is an expression?</a:t>
            </a:r>
            <a:endParaRPr lang="en-US" sz="4000" b="0" dirty="0">
              <a:solidFill>
                <a:srgbClr val="DF6314"/>
              </a:solidFill>
              <a:latin typeface="Agenda-Light"/>
            </a:endParaRPr>
          </a:p>
        </p:txBody>
      </p:sp>
      <p:sp>
        <p:nvSpPr>
          <p:cNvPr id="3" name="Content Placeholder 2"/>
          <p:cNvSpPr>
            <a:spLocks noGrp="1"/>
          </p:cNvSpPr>
          <p:nvPr>
            <p:ph idx="1"/>
          </p:nvPr>
        </p:nvSpPr>
        <p:spPr>
          <a:xfrm>
            <a:off x="457200" y="1913474"/>
            <a:ext cx="8229600" cy="4411126"/>
          </a:xfrm>
        </p:spPr>
        <p:txBody>
          <a:bodyPr>
            <a:normAutofit fontScale="92500" lnSpcReduction="10000"/>
          </a:bodyPr>
          <a:lstStyle/>
          <a:p>
            <a:pPr lvl="0"/>
            <a:r>
              <a:rPr lang="en-US" dirty="0">
                <a:solidFill>
                  <a:srgbClr val="002060"/>
                </a:solidFill>
              </a:rPr>
              <a:t>An </a:t>
            </a:r>
            <a:r>
              <a:rPr lang="en-US" dirty="0" smtClean="0">
                <a:solidFill>
                  <a:srgbClr val="002060"/>
                </a:solidFill>
              </a:rPr>
              <a:t>expression </a:t>
            </a:r>
            <a:r>
              <a:rPr lang="en-US" dirty="0">
                <a:solidFill>
                  <a:srgbClr val="002060"/>
                </a:solidFill>
              </a:rPr>
              <a:t>expresses something – using more concise and more powerful representations than words.  </a:t>
            </a:r>
          </a:p>
          <a:p>
            <a:pPr lvl="0"/>
            <a:r>
              <a:rPr lang="en-US" dirty="0">
                <a:solidFill>
                  <a:srgbClr val="002060"/>
                </a:solidFill>
              </a:rPr>
              <a:t>How can I express the total cost if I know that it costs a flat fee of $5 plus 4 cents for every page?</a:t>
            </a:r>
          </a:p>
          <a:p>
            <a:pPr lvl="0"/>
            <a:r>
              <a:rPr lang="en-US" i="1" dirty="0">
                <a:solidFill>
                  <a:srgbClr val="002060"/>
                </a:solidFill>
              </a:rPr>
              <a:t>Numerical expressions </a:t>
            </a:r>
            <a:r>
              <a:rPr lang="en-US" dirty="0">
                <a:solidFill>
                  <a:srgbClr val="002060"/>
                </a:solidFill>
              </a:rPr>
              <a:t>have only numbers, no </a:t>
            </a:r>
            <a:r>
              <a:rPr lang="en-US" dirty="0" smtClean="0">
                <a:solidFill>
                  <a:srgbClr val="002060"/>
                </a:solidFill>
              </a:rPr>
              <a:t>variables for which the value hasn’t been stated.  </a:t>
            </a:r>
          </a:p>
          <a:p>
            <a:pPr lvl="0"/>
            <a:r>
              <a:rPr lang="en-US" i="1" dirty="0" smtClean="0">
                <a:solidFill>
                  <a:srgbClr val="002060"/>
                </a:solidFill>
              </a:rPr>
              <a:t>Algebraic </a:t>
            </a:r>
            <a:r>
              <a:rPr lang="en-US" i="1" dirty="0">
                <a:solidFill>
                  <a:srgbClr val="002060"/>
                </a:solidFill>
              </a:rPr>
              <a:t>expression </a:t>
            </a:r>
            <a:r>
              <a:rPr lang="en-US" dirty="0" smtClean="0">
                <a:solidFill>
                  <a:srgbClr val="002060"/>
                </a:solidFill>
              </a:rPr>
              <a:t>suggests </a:t>
            </a:r>
            <a:r>
              <a:rPr lang="en-US" dirty="0">
                <a:solidFill>
                  <a:srgbClr val="002060"/>
                </a:solidFill>
              </a:rPr>
              <a:t>that there is at least one variable.  </a:t>
            </a:r>
          </a:p>
        </p:txBody>
      </p:sp>
    </p:spTree>
    <p:extLst>
      <p:ext uri="{BB962C8B-B14F-4D97-AF65-F5344CB8AC3E}">
        <p14:creationId xmlns:p14="http://schemas.microsoft.com/office/powerpoint/2010/main" val="115743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32473"/>
          </a:xfrm>
        </p:spPr>
        <p:txBody>
          <a:bodyPr anchor="b" anchorCtr="0"/>
          <a:lstStyle/>
          <a:p>
            <a:r>
              <a:rPr lang="en-US" sz="2000" b="0" dirty="0" smtClean="0">
                <a:solidFill>
                  <a:srgbClr val="DF6314"/>
                </a:solidFill>
                <a:latin typeface="Agenda-Light"/>
              </a:rPr>
              <a:t>Expressions and Equations</a:t>
            </a:r>
            <a:r>
              <a:rPr lang="en-US" sz="4000" b="0" dirty="0" smtClean="0">
                <a:solidFill>
                  <a:srgbClr val="DF6314"/>
                </a:solidFill>
                <a:latin typeface="Agenda-Light"/>
              </a:rPr>
              <a:t/>
            </a:r>
            <a:br>
              <a:rPr lang="en-US" sz="4000" b="0" dirty="0" smtClean="0">
                <a:solidFill>
                  <a:srgbClr val="DF6314"/>
                </a:solidFill>
                <a:latin typeface="Agenda-Light"/>
              </a:rPr>
            </a:br>
            <a:r>
              <a:rPr lang="en-US" sz="4000" b="0" dirty="0" smtClean="0">
                <a:solidFill>
                  <a:srgbClr val="DF6314"/>
                </a:solidFill>
                <a:latin typeface="Agenda-Light"/>
              </a:rPr>
              <a:t>What is a variable?</a:t>
            </a:r>
            <a:endParaRPr lang="en-US" sz="4000" b="0" dirty="0">
              <a:solidFill>
                <a:srgbClr val="DF6314"/>
              </a:solidFill>
              <a:latin typeface="Agenda-Light"/>
            </a:endParaRPr>
          </a:p>
        </p:txBody>
      </p:sp>
      <p:sp>
        <p:nvSpPr>
          <p:cNvPr id="3" name="Content Placeholder 2"/>
          <p:cNvSpPr>
            <a:spLocks noGrp="1"/>
          </p:cNvSpPr>
          <p:nvPr>
            <p:ph idx="1"/>
          </p:nvPr>
        </p:nvSpPr>
        <p:spPr/>
        <p:txBody>
          <a:bodyPr>
            <a:normAutofit fontScale="92500" lnSpcReduction="10000"/>
          </a:bodyPr>
          <a:lstStyle/>
          <a:p>
            <a:pPr marL="0" indent="0"/>
            <a:r>
              <a:rPr lang="en-US" sz="3200" dirty="0" smtClean="0">
                <a:solidFill>
                  <a:srgbClr val="002060"/>
                </a:solidFill>
              </a:rPr>
              <a:t>How do we define / describe what a variable is?</a:t>
            </a:r>
          </a:p>
          <a:p>
            <a:pPr marL="457200" lvl="0" indent="-457200">
              <a:buFont typeface="Arial" panose="020B0604020202020204" pitchFamily="34" charset="0"/>
              <a:buChar char="•"/>
            </a:pPr>
            <a:r>
              <a:rPr lang="en-US" dirty="0">
                <a:solidFill>
                  <a:srgbClr val="002060"/>
                </a:solidFill>
              </a:rPr>
              <a:t>A </a:t>
            </a:r>
            <a:r>
              <a:rPr lang="en-US" i="1" dirty="0">
                <a:solidFill>
                  <a:srgbClr val="002060"/>
                </a:solidFill>
              </a:rPr>
              <a:t>variable</a:t>
            </a:r>
            <a:r>
              <a:rPr lang="en-US" dirty="0">
                <a:solidFill>
                  <a:srgbClr val="002060"/>
                </a:solidFill>
              </a:rPr>
              <a:t> is a letter standing for a number </a:t>
            </a:r>
            <a:r>
              <a:rPr lang="en-US" dirty="0" smtClean="0">
                <a:solidFill>
                  <a:srgbClr val="002060"/>
                </a:solidFill>
              </a:rPr>
              <a:t>(the EE progression)  </a:t>
            </a:r>
            <a:endParaRPr lang="en-US" dirty="0">
              <a:solidFill>
                <a:srgbClr val="002060"/>
              </a:solidFill>
            </a:endParaRPr>
          </a:p>
          <a:p>
            <a:pPr marL="457200" indent="-457200">
              <a:buFont typeface="Arial" panose="020B0604020202020204" pitchFamily="34" charset="0"/>
              <a:buChar char="•"/>
            </a:pPr>
            <a:r>
              <a:rPr lang="en-US" dirty="0">
                <a:solidFill>
                  <a:srgbClr val="002060"/>
                </a:solidFill>
              </a:rPr>
              <a:t>A </a:t>
            </a:r>
            <a:r>
              <a:rPr lang="en-US" i="1" dirty="0">
                <a:solidFill>
                  <a:srgbClr val="002060"/>
                </a:solidFill>
              </a:rPr>
              <a:t>variable</a:t>
            </a:r>
            <a:r>
              <a:rPr lang="en-US" dirty="0">
                <a:solidFill>
                  <a:srgbClr val="002060"/>
                </a:solidFill>
              </a:rPr>
              <a:t> is a placeholder for a number (Eureka math curriculum)</a:t>
            </a:r>
          </a:p>
          <a:p>
            <a:pPr lvl="0"/>
            <a:r>
              <a:rPr lang="en-US" dirty="0" smtClean="0">
                <a:solidFill>
                  <a:srgbClr val="002060"/>
                </a:solidFill>
              </a:rPr>
              <a:t>When we </a:t>
            </a:r>
            <a:r>
              <a:rPr lang="en-US" dirty="0">
                <a:solidFill>
                  <a:srgbClr val="002060"/>
                </a:solidFill>
              </a:rPr>
              <a:t>describe what our variable represents </a:t>
            </a:r>
            <a:endParaRPr lang="en-US" dirty="0" smtClean="0">
              <a:solidFill>
                <a:srgbClr val="002060"/>
              </a:solidFill>
            </a:endParaRPr>
          </a:p>
          <a:p>
            <a:pPr lvl="0" indent="3175"/>
            <a:r>
              <a:rPr lang="en-US" u="sng" dirty="0" smtClean="0">
                <a:solidFill>
                  <a:srgbClr val="002060"/>
                </a:solidFill>
              </a:rPr>
              <a:t>it </a:t>
            </a:r>
            <a:r>
              <a:rPr lang="en-US" u="sng" dirty="0">
                <a:solidFill>
                  <a:srgbClr val="002060"/>
                </a:solidFill>
              </a:rPr>
              <a:t>must be a number</a:t>
            </a:r>
            <a:r>
              <a:rPr lang="en-US" dirty="0">
                <a:solidFill>
                  <a:srgbClr val="002060"/>
                </a:solidFill>
              </a:rPr>
              <a:t> of something </a:t>
            </a:r>
            <a:r>
              <a:rPr lang="en-US" dirty="0" smtClean="0">
                <a:solidFill>
                  <a:srgbClr val="002060"/>
                </a:solidFill>
              </a:rPr>
              <a:t>or </a:t>
            </a:r>
            <a:r>
              <a:rPr lang="en-US" dirty="0">
                <a:solidFill>
                  <a:srgbClr val="002060"/>
                </a:solidFill>
              </a:rPr>
              <a:t>the amount of something or the unit rate in a </a:t>
            </a:r>
            <a:r>
              <a:rPr lang="en-US" dirty="0" smtClean="0">
                <a:solidFill>
                  <a:srgbClr val="002060"/>
                </a:solidFill>
              </a:rPr>
              <a:t>rate.  </a:t>
            </a:r>
            <a:endParaRPr lang="en-US" dirty="0">
              <a:solidFill>
                <a:srgbClr val="002060"/>
              </a:solidFill>
            </a:endParaRPr>
          </a:p>
          <a:p>
            <a:pPr marL="0" indent="0"/>
            <a:endParaRPr lang="en-US" sz="3200" dirty="0" smtClean="0">
              <a:solidFill>
                <a:srgbClr val="194467"/>
              </a:solidFill>
            </a:endParaRPr>
          </a:p>
        </p:txBody>
      </p:sp>
    </p:spTree>
    <p:extLst>
      <p:ext uri="{BB962C8B-B14F-4D97-AF65-F5344CB8AC3E}">
        <p14:creationId xmlns:p14="http://schemas.microsoft.com/office/powerpoint/2010/main" val="132224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32473"/>
          </a:xfrm>
        </p:spPr>
        <p:txBody>
          <a:bodyPr anchor="b" anchorCtr="0"/>
          <a:lstStyle/>
          <a:p>
            <a:r>
              <a:rPr lang="en-US" sz="2000" b="0" dirty="0" smtClean="0">
                <a:solidFill>
                  <a:srgbClr val="DF6314"/>
                </a:solidFill>
                <a:latin typeface="Agenda-Light"/>
              </a:rPr>
              <a:t>Expressions</a:t>
            </a:r>
            <a:r>
              <a:rPr lang="en-US" sz="2000" b="0" dirty="0">
                <a:solidFill>
                  <a:srgbClr val="DF6314"/>
                </a:solidFill>
                <a:latin typeface="Agenda-Light"/>
              </a:rPr>
              <a:t> </a:t>
            </a:r>
            <a:r>
              <a:rPr lang="en-US" sz="2000" b="0" dirty="0" smtClean="0">
                <a:solidFill>
                  <a:srgbClr val="DF6314"/>
                </a:solidFill>
                <a:latin typeface="Agenda-Light"/>
              </a:rPr>
              <a:t>and Equations</a:t>
            </a:r>
            <a:br>
              <a:rPr lang="en-US" sz="2000" b="0" dirty="0" smtClean="0">
                <a:solidFill>
                  <a:srgbClr val="DF6314"/>
                </a:solidFill>
                <a:latin typeface="Agenda-Light"/>
              </a:rPr>
            </a:br>
            <a:r>
              <a:rPr lang="en-US" sz="4000" b="0" dirty="0" smtClean="0">
                <a:solidFill>
                  <a:srgbClr val="DF6314"/>
                </a:solidFill>
                <a:latin typeface="Agenda-Light"/>
              </a:rPr>
              <a:t>Why use variables?</a:t>
            </a:r>
            <a:endParaRPr lang="en-US" sz="4000" b="0" dirty="0">
              <a:solidFill>
                <a:srgbClr val="DF6314"/>
              </a:solidFill>
              <a:latin typeface="Agenda-Light"/>
            </a:endParaRPr>
          </a:p>
        </p:txBody>
      </p:sp>
      <p:sp>
        <p:nvSpPr>
          <p:cNvPr id="3" name="Content Placeholder 2"/>
          <p:cNvSpPr>
            <a:spLocks noGrp="1"/>
          </p:cNvSpPr>
          <p:nvPr>
            <p:ph idx="1"/>
          </p:nvPr>
        </p:nvSpPr>
        <p:spPr>
          <a:xfrm>
            <a:off x="457200" y="1913474"/>
            <a:ext cx="8229600" cy="4182526"/>
          </a:xfrm>
        </p:spPr>
        <p:txBody>
          <a:bodyPr>
            <a:normAutofit/>
          </a:bodyPr>
          <a:lstStyle/>
          <a:p>
            <a:pPr marL="284163" lvl="0" indent="-284163"/>
            <a:r>
              <a:rPr lang="en-US" dirty="0" smtClean="0">
                <a:solidFill>
                  <a:srgbClr val="002060"/>
                </a:solidFill>
              </a:rPr>
              <a:t>The same reason we humans have studied math for centuries…</a:t>
            </a:r>
          </a:p>
          <a:p>
            <a:pPr marL="850900" lvl="0" indent="0"/>
            <a:r>
              <a:rPr lang="en-US" b="1" dirty="0" smtClean="0">
                <a:solidFill>
                  <a:srgbClr val="002060"/>
                </a:solidFill>
              </a:rPr>
              <a:t>… to make generalizations and answer questions and curiosities!</a:t>
            </a:r>
          </a:p>
          <a:p>
            <a:pPr marL="284163" lvl="0" indent="-284163"/>
            <a:endParaRPr lang="en-US" dirty="0" smtClean="0">
              <a:solidFill>
                <a:srgbClr val="002060"/>
              </a:solidFill>
            </a:endParaRPr>
          </a:p>
          <a:p>
            <a:pPr marL="0" indent="0"/>
            <a:endParaRPr lang="en-US" sz="3200" dirty="0" smtClean="0">
              <a:solidFill>
                <a:srgbClr val="194467"/>
              </a:solidFill>
            </a:endParaRPr>
          </a:p>
          <a:p>
            <a:pPr marL="0" indent="0"/>
            <a:endParaRPr lang="en-US" sz="3200" dirty="0" smtClean="0">
              <a:solidFill>
                <a:srgbClr val="194467"/>
              </a:solidFill>
            </a:endParaRPr>
          </a:p>
        </p:txBody>
      </p:sp>
    </p:spTree>
    <p:extLst>
      <p:ext uri="{BB962C8B-B14F-4D97-AF65-F5344CB8AC3E}">
        <p14:creationId xmlns:p14="http://schemas.microsoft.com/office/powerpoint/2010/main" val="339101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1"/>
            <a:ext cx="8229600" cy="1447800"/>
          </a:xfrm>
        </p:spPr>
        <p:txBody>
          <a:bodyPr anchor="b" anchorCtr="0"/>
          <a:lstStyle/>
          <a:p>
            <a:r>
              <a:rPr lang="en-US" sz="2000" b="0" dirty="0" smtClean="0">
                <a:solidFill>
                  <a:srgbClr val="DF6314"/>
                </a:solidFill>
                <a:latin typeface="Agenda-Light"/>
              </a:rPr>
              <a:t>Expressions</a:t>
            </a:r>
            <a:r>
              <a:rPr lang="en-US" sz="2000" b="0" dirty="0">
                <a:solidFill>
                  <a:srgbClr val="DF6314"/>
                </a:solidFill>
                <a:latin typeface="Agenda-Light"/>
              </a:rPr>
              <a:t> </a:t>
            </a:r>
            <a:r>
              <a:rPr lang="en-US" sz="2000" b="0" dirty="0" smtClean="0">
                <a:solidFill>
                  <a:srgbClr val="DF6314"/>
                </a:solidFill>
                <a:latin typeface="Agenda-Light"/>
              </a:rPr>
              <a:t>and Equations</a:t>
            </a:r>
            <a:br>
              <a:rPr lang="en-US" sz="2000" b="0" dirty="0" smtClean="0">
                <a:solidFill>
                  <a:srgbClr val="DF6314"/>
                </a:solidFill>
                <a:latin typeface="Agenda-Light"/>
              </a:rPr>
            </a:br>
            <a:r>
              <a:rPr lang="en-US" sz="4000" b="0" dirty="0">
                <a:solidFill>
                  <a:srgbClr val="DF6314"/>
                </a:solidFill>
                <a:latin typeface="Agenda-Light"/>
              </a:rPr>
              <a:t>W</a:t>
            </a:r>
            <a:r>
              <a:rPr lang="en-US" sz="4000" b="0" dirty="0" smtClean="0">
                <a:solidFill>
                  <a:srgbClr val="DF6314"/>
                </a:solidFill>
                <a:latin typeface="Agenda-Light"/>
              </a:rPr>
              <a:t>hat we do with expressions</a:t>
            </a:r>
            <a:endParaRPr lang="en-US" sz="4000" b="0" dirty="0">
              <a:solidFill>
                <a:srgbClr val="DF6314"/>
              </a:solidFill>
              <a:latin typeface="Agenda-Light"/>
            </a:endParaRPr>
          </a:p>
        </p:txBody>
      </p:sp>
      <p:sp>
        <p:nvSpPr>
          <p:cNvPr id="3" name="Content Placeholder 2"/>
          <p:cNvSpPr>
            <a:spLocks noGrp="1"/>
          </p:cNvSpPr>
          <p:nvPr>
            <p:ph idx="1"/>
          </p:nvPr>
        </p:nvSpPr>
        <p:spPr>
          <a:xfrm>
            <a:off x="457200" y="1913474"/>
            <a:ext cx="8229600" cy="4182526"/>
          </a:xfrm>
        </p:spPr>
        <p:txBody>
          <a:bodyPr>
            <a:normAutofit fontScale="92500" lnSpcReduction="10000"/>
          </a:bodyPr>
          <a:lstStyle/>
          <a:p>
            <a:pPr marL="0" lvl="0" indent="0"/>
            <a:r>
              <a:rPr lang="en-US" dirty="0" smtClean="0">
                <a:solidFill>
                  <a:srgbClr val="002060"/>
                </a:solidFill>
              </a:rPr>
              <a:t>The big picture:</a:t>
            </a:r>
          </a:p>
          <a:p>
            <a:pPr marL="457200" lvl="0" indent="-457200">
              <a:buFont typeface="Arial" panose="020B0604020202020204" pitchFamily="34" charset="0"/>
              <a:buChar char="•"/>
            </a:pPr>
            <a:r>
              <a:rPr lang="en-US" dirty="0" smtClean="0">
                <a:solidFill>
                  <a:srgbClr val="002060"/>
                </a:solidFill>
              </a:rPr>
              <a:t>Create </a:t>
            </a:r>
            <a:r>
              <a:rPr lang="en-US" dirty="0">
                <a:solidFill>
                  <a:srgbClr val="002060"/>
                </a:solidFill>
              </a:rPr>
              <a:t>an algebraic </a:t>
            </a:r>
            <a:r>
              <a:rPr lang="en-US" dirty="0" smtClean="0">
                <a:solidFill>
                  <a:srgbClr val="002060"/>
                </a:solidFill>
              </a:rPr>
              <a:t>expression, </a:t>
            </a:r>
            <a:r>
              <a:rPr lang="en-US" dirty="0">
                <a:solidFill>
                  <a:srgbClr val="002060"/>
                </a:solidFill>
              </a:rPr>
              <a:t>thereby decontextualizing it, </a:t>
            </a:r>
            <a:r>
              <a:rPr lang="en-US" dirty="0" smtClean="0">
                <a:solidFill>
                  <a:srgbClr val="002060"/>
                </a:solidFill>
              </a:rPr>
              <a:t>and treating </a:t>
            </a:r>
            <a:r>
              <a:rPr lang="en-US" dirty="0">
                <a:solidFill>
                  <a:srgbClr val="002060"/>
                </a:solidFill>
              </a:rPr>
              <a:t>it as an object in its own </a:t>
            </a:r>
            <a:r>
              <a:rPr lang="en-US" dirty="0" smtClean="0">
                <a:solidFill>
                  <a:srgbClr val="002060"/>
                </a:solidFill>
              </a:rPr>
              <a:t>right</a:t>
            </a:r>
          </a:p>
          <a:p>
            <a:pPr marL="457200" lvl="0" indent="-457200">
              <a:buFont typeface="Arial" panose="020B0604020202020204" pitchFamily="34" charset="0"/>
              <a:buChar char="•"/>
            </a:pPr>
            <a:r>
              <a:rPr lang="en-US" dirty="0" smtClean="0">
                <a:solidFill>
                  <a:srgbClr val="002060"/>
                </a:solidFill>
              </a:rPr>
              <a:t>Make </a:t>
            </a:r>
            <a:r>
              <a:rPr lang="en-US" dirty="0">
                <a:solidFill>
                  <a:srgbClr val="002060"/>
                </a:solidFill>
              </a:rPr>
              <a:t>full use of the properties of </a:t>
            </a:r>
            <a:r>
              <a:rPr lang="en-US" dirty="0" smtClean="0">
                <a:solidFill>
                  <a:srgbClr val="002060"/>
                </a:solidFill>
              </a:rPr>
              <a:t>numbers, (that they’ve </a:t>
            </a:r>
            <a:r>
              <a:rPr lang="en-US" dirty="0">
                <a:solidFill>
                  <a:srgbClr val="002060"/>
                </a:solidFill>
              </a:rPr>
              <a:t>come to </a:t>
            </a:r>
            <a:r>
              <a:rPr lang="en-US" dirty="0" smtClean="0">
                <a:solidFill>
                  <a:srgbClr val="002060"/>
                </a:solidFill>
              </a:rPr>
              <a:t>understand in K-5) </a:t>
            </a:r>
            <a:r>
              <a:rPr lang="en-US" dirty="0">
                <a:solidFill>
                  <a:srgbClr val="002060"/>
                </a:solidFill>
              </a:rPr>
              <a:t>to manipulate that expression in USEFUL </a:t>
            </a:r>
            <a:r>
              <a:rPr lang="en-US" dirty="0" smtClean="0">
                <a:solidFill>
                  <a:srgbClr val="002060"/>
                </a:solidFill>
              </a:rPr>
              <a:t>ways</a:t>
            </a:r>
          </a:p>
          <a:p>
            <a:pPr marL="457200" lvl="0" indent="-457200">
              <a:buFont typeface="Arial" panose="020B0604020202020204" pitchFamily="34" charset="0"/>
              <a:buChar char="•"/>
            </a:pPr>
            <a:r>
              <a:rPr lang="en-US" dirty="0" smtClean="0">
                <a:solidFill>
                  <a:srgbClr val="002060"/>
                </a:solidFill>
              </a:rPr>
              <a:t>Re-contextualize it </a:t>
            </a:r>
            <a:r>
              <a:rPr lang="en-US" b="1" dirty="0">
                <a:solidFill>
                  <a:srgbClr val="002060"/>
                </a:solidFill>
              </a:rPr>
              <a:t>to answer the original questions or </a:t>
            </a:r>
            <a:r>
              <a:rPr lang="en-US" b="1" dirty="0" smtClean="0">
                <a:solidFill>
                  <a:srgbClr val="002060"/>
                </a:solidFill>
              </a:rPr>
              <a:t>curiosities</a:t>
            </a:r>
            <a:endParaRPr lang="en-US" dirty="0">
              <a:solidFill>
                <a:srgbClr val="002060"/>
              </a:solidFill>
            </a:endParaRPr>
          </a:p>
          <a:p>
            <a:pPr marL="0" indent="0"/>
            <a:endParaRPr lang="en-US" sz="3200" dirty="0" smtClean="0">
              <a:solidFill>
                <a:srgbClr val="194467"/>
              </a:solidFill>
            </a:endParaRPr>
          </a:p>
          <a:p>
            <a:pPr marL="0" indent="0"/>
            <a:endParaRPr lang="en-US" sz="3200" dirty="0" smtClean="0">
              <a:solidFill>
                <a:srgbClr val="194467"/>
              </a:solidFill>
            </a:endParaRPr>
          </a:p>
        </p:txBody>
      </p:sp>
    </p:spTree>
    <p:extLst>
      <p:ext uri="{BB962C8B-B14F-4D97-AF65-F5344CB8AC3E}">
        <p14:creationId xmlns:p14="http://schemas.microsoft.com/office/powerpoint/2010/main" val="186289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304800"/>
            <a:ext cx="8400194" cy="1366595"/>
          </a:xfrm>
        </p:spPr>
        <p:txBody>
          <a:bodyPr/>
          <a:lstStyle/>
          <a:p>
            <a:r>
              <a:rPr lang="en-US" sz="2000" dirty="0" smtClean="0"/>
              <a:t>Tape Diagrams</a:t>
            </a:r>
            <a:r>
              <a:rPr lang="en-US" dirty="0" smtClean="0"/>
              <a:t/>
            </a:r>
            <a:br>
              <a:rPr lang="en-US" dirty="0" smtClean="0"/>
            </a:br>
            <a:r>
              <a:rPr lang="en-US" dirty="0" smtClean="0"/>
              <a:t>Foundations in PK–1</a:t>
            </a:r>
            <a:endParaRPr lang="en-US" dirty="0"/>
          </a:p>
        </p:txBody>
      </p:sp>
      <p:sp>
        <p:nvSpPr>
          <p:cNvPr id="3" name="Slide Number Placeholder 2"/>
          <p:cNvSpPr>
            <a:spLocks noGrp="1"/>
          </p:cNvSpPr>
          <p:nvPr>
            <p:ph type="sldNum" sz="quarter" idx="12"/>
          </p:nvPr>
        </p:nvSpPr>
        <p:spPr>
          <a:prstGeom prst="rect">
            <a:avLst/>
          </a:prstGeom>
        </p:spPr>
        <p:txBody>
          <a:bodyPr/>
          <a:lstStyle/>
          <a:p>
            <a:pPr>
              <a:defRPr/>
            </a:pPr>
            <a:fld id="{6F00AB01-4170-4D6E-91C0-E0BCC4030175}" type="slidenum">
              <a:rPr lang="en-US" smtClean="0"/>
              <a:pPr>
                <a:defRPr/>
              </a:pPr>
              <a:t>11</a:t>
            </a:fld>
            <a:endParaRPr lang="en-US" dirty="0"/>
          </a:p>
        </p:txBody>
      </p:sp>
      <p:sp>
        <p:nvSpPr>
          <p:cNvPr id="7" name="Content Placeholder 6"/>
          <p:cNvSpPr>
            <a:spLocks noGrp="1"/>
          </p:cNvSpPr>
          <p:nvPr>
            <p:ph idx="1"/>
          </p:nvPr>
        </p:nvSpPr>
        <p:spPr/>
        <p:txBody>
          <a:bodyPr/>
          <a:lstStyle/>
          <a:p>
            <a:pPr marL="236538" indent="-4763">
              <a:buNone/>
            </a:pPr>
            <a:r>
              <a:rPr lang="en-US" dirty="0"/>
              <a:t>Sara has 2 apples.  Jon has 5 apples.  How many apples do they have altogether?  How many more apples does Jon have than Sara?</a:t>
            </a:r>
          </a:p>
        </p:txBody>
      </p:sp>
      <p:pic>
        <p:nvPicPr>
          <p:cNvPr id="8" name="Picture 7" descr="DSC00133.JPG"/>
          <p:cNvPicPr>
            <a:picLocks noChangeAspect="1"/>
          </p:cNvPicPr>
          <p:nvPr/>
        </p:nvPicPr>
        <p:blipFill>
          <a:blip r:embed="rId3" cstate="print"/>
          <a:stretch>
            <a:fillRect/>
          </a:stretch>
        </p:blipFill>
        <p:spPr>
          <a:xfrm>
            <a:off x="396841" y="3098006"/>
            <a:ext cx="2946400" cy="1657350"/>
          </a:xfrm>
          <a:prstGeom prst="rect">
            <a:avLst/>
          </a:prstGeom>
        </p:spPr>
      </p:pic>
      <p:pic>
        <p:nvPicPr>
          <p:cNvPr id="10" name="Picture 9" descr="DSC00134.JPG"/>
          <p:cNvPicPr>
            <a:picLocks noChangeAspect="1"/>
          </p:cNvPicPr>
          <p:nvPr/>
        </p:nvPicPr>
        <p:blipFill>
          <a:blip r:embed="rId4" cstate="print"/>
          <a:srcRect l="5625" r="5625"/>
          <a:stretch>
            <a:fillRect/>
          </a:stretch>
        </p:blipFill>
        <p:spPr>
          <a:xfrm>
            <a:off x="3449024" y="3061138"/>
            <a:ext cx="2772758" cy="1757363"/>
          </a:xfrm>
          <a:prstGeom prst="rect">
            <a:avLst/>
          </a:prstGeom>
        </p:spPr>
      </p:pic>
      <p:pic>
        <p:nvPicPr>
          <p:cNvPr id="9" name="Picture 8" descr="DSC00138.JPG"/>
          <p:cNvPicPr>
            <a:picLocks noChangeAspect="1"/>
          </p:cNvPicPr>
          <p:nvPr/>
        </p:nvPicPr>
        <p:blipFill>
          <a:blip r:embed="rId5" cstate="print"/>
          <a:srcRect l="4688" r="4688"/>
          <a:stretch>
            <a:fillRect/>
          </a:stretch>
        </p:blipFill>
        <p:spPr>
          <a:xfrm>
            <a:off x="488096" y="4988583"/>
            <a:ext cx="2762279" cy="1714500"/>
          </a:xfrm>
          <a:prstGeom prst="rect">
            <a:avLst/>
          </a:prstGeom>
        </p:spPr>
      </p:pic>
      <p:pic>
        <p:nvPicPr>
          <p:cNvPr id="11" name="Picture 10" descr="DSC00141.JPG"/>
          <p:cNvPicPr>
            <a:picLocks noChangeAspect="1"/>
          </p:cNvPicPr>
          <p:nvPr/>
        </p:nvPicPr>
        <p:blipFill>
          <a:blip r:embed="rId6" cstate="print"/>
          <a:srcRect l="7500" r="5625"/>
          <a:stretch>
            <a:fillRect/>
          </a:stretch>
        </p:blipFill>
        <p:spPr>
          <a:xfrm>
            <a:off x="6297196" y="3050381"/>
            <a:ext cx="2706794" cy="175260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96037" y="4967562"/>
            <a:ext cx="2576163" cy="1676400"/>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43280" y="4952766"/>
            <a:ext cx="2648320" cy="1676634"/>
          </a:xfrm>
          <a:prstGeom prst="rect">
            <a:avLst/>
          </a:prstGeom>
        </p:spPr>
      </p:pic>
    </p:spTree>
    <p:extLst>
      <p:ext uri="{BB962C8B-B14F-4D97-AF65-F5344CB8AC3E}">
        <p14:creationId xmlns:p14="http://schemas.microsoft.com/office/powerpoint/2010/main" val="1087901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366595"/>
          </a:xfrm>
        </p:spPr>
        <p:txBody>
          <a:bodyPr/>
          <a:lstStyle/>
          <a:p>
            <a:r>
              <a:rPr lang="en-US" sz="2000" dirty="0" smtClean="0"/>
              <a:t>Expressions</a:t>
            </a:r>
            <a:r>
              <a:rPr lang="en-US" sz="2000" dirty="0"/>
              <a:t> </a:t>
            </a:r>
            <a:r>
              <a:rPr lang="en-US" sz="2000" dirty="0" smtClean="0"/>
              <a:t>and Equations</a:t>
            </a:r>
            <a:r>
              <a:rPr lang="en-US" dirty="0" smtClean="0"/>
              <a:t/>
            </a:r>
            <a:br>
              <a:rPr lang="en-US" dirty="0" smtClean="0"/>
            </a:br>
            <a:r>
              <a:rPr lang="en-US" dirty="0" smtClean="0"/>
              <a:t>From expressions to equations</a:t>
            </a:r>
            <a:endParaRPr lang="en-US" dirty="0"/>
          </a:p>
        </p:txBody>
      </p:sp>
      <p:sp>
        <p:nvSpPr>
          <p:cNvPr id="3" name="Content Placeholder 2"/>
          <p:cNvSpPr>
            <a:spLocks noGrp="1"/>
          </p:cNvSpPr>
          <p:nvPr>
            <p:ph idx="1"/>
          </p:nvPr>
        </p:nvSpPr>
        <p:spPr>
          <a:xfrm>
            <a:off x="381000" y="1776350"/>
            <a:ext cx="8229600" cy="4572000"/>
          </a:xfrm>
        </p:spPr>
        <p:txBody>
          <a:bodyPr>
            <a:normAutofit/>
          </a:bodyPr>
          <a:lstStyle/>
          <a:p>
            <a:pPr marL="0" indent="0">
              <a:spcBef>
                <a:spcPts val="600"/>
              </a:spcBef>
              <a:spcAft>
                <a:spcPts val="600"/>
              </a:spcAft>
            </a:pPr>
            <a:r>
              <a:rPr lang="en-US" sz="3000" u="sng" dirty="0" smtClean="0"/>
              <a:t>Often, it is USEFUL to make a statement of equality about two expressions</a:t>
            </a:r>
            <a:r>
              <a:rPr lang="en-US" sz="3000" dirty="0" smtClean="0"/>
              <a:t>.</a:t>
            </a:r>
          </a:p>
          <a:p>
            <a:pPr>
              <a:spcBef>
                <a:spcPts val="600"/>
              </a:spcBef>
              <a:spcAft>
                <a:spcPts val="600"/>
              </a:spcAft>
              <a:buFont typeface="Arial" panose="020B0604020202020204" pitchFamily="34" charset="0"/>
              <a:buChar char="•"/>
            </a:pPr>
            <a:r>
              <a:rPr lang="en-US" sz="3000" dirty="0" smtClean="0"/>
              <a:t>A </a:t>
            </a:r>
            <a:r>
              <a:rPr lang="en-US" sz="3000" b="1" i="1" dirty="0"/>
              <a:t>number sentence</a:t>
            </a:r>
            <a:r>
              <a:rPr lang="en-US" sz="3000" b="1" dirty="0"/>
              <a:t> </a:t>
            </a:r>
            <a:r>
              <a:rPr lang="en-US" sz="3000" dirty="0"/>
              <a:t>is a statement of equality between two numerical expressions.</a:t>
            </a:r>
          </a:p>
          <a:p>
            <a:pPr>
              <a:spcBef>
                <a:spcPts val="600"/>
              </a:spcBef>
              <a:spcAft>
                <a:spcPts val="600"/>
              </a:spcAft>
              <a:buFont typeface="Arial" panose="020B0604020202020204" pitchFamily="34" charset="0"/>
              <a:buChar char="•"/>
            </a:pPr>
            <a:r>
              <a:rPr lang="en-US" sz="3000" dirty="0" smtClean="0"/>
              <a:t>It is </a:t>
            </a:r>
            <a:r>
              <a:rPr lang="en-US" sz="3000" dirty="0"/>
              <a:t>said to be </a:t>
            </a:r>
            <a:r>
              <a:rPr lang="en-US" sz="3000" b="1" i="1" dirty="0"/>
              <a:t>true</a:t>
            </a:r>
            <a:r>
              <a:rPr lang="en-US" sz="3000" dirty="0"/>
              <a:t> if both numerical expressions are equivalent (that is, both evaluate to the same number).  It is said to be </a:t>
            </a:r>
            <a:r>
              <a:rPr lang="en-US" sz="3000" b="1" i="1" dirty="0"/>
              <a:t>false</a:t>
            </a:r>
            <a:r>
              <a:rPr lang="en-US" sz="3000" dirty="0"/>
              <a:t> otherwise. </a:t>
            </a:r>
            <a:endParaRPr lang="en-US" sz="3000" dirty="0" smtClean="0"/>
          </a:p>
          <a:p>
            <a:endParaRPr lang="en-US" sz="2400" dirty="0" smtClean="0"/>
          </a:p>
          <a:p>
            <a:endParaRPr lang="en-US" dirty="0"/>
          </a:p>
        </p:txBody>
      </p:sp>
    </p:spTree>
    <p:extLst>
      <p:ext uri="{BB962C8B-B14F-4D97-AF65-F5344CB8AC3E}">
        <p14:creationId xmlns:p14="http://schemas.microsoft.com/office/powerpoint/2010/main" val="232275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Expressions</a:t>
            </a:r>
            <a:r>
              <a:rPr lang="en-US" sz="2000" dirty="0"/>
              <a:t> </a:t>
            </a:r>
            <a:r>
              <a:rPr lang="en-US" sz="2000" dirty="0" smtClean="0"/>
              <a:t>and Equations</a:t>
            </a:r>
            <a:r>
              <a:rPr lang="en-US" dirty="0" smtClean="0"/>
              <a:t/>
            </a:r>
            <a:br>
              <a:rPr lang="en-US" dirty="0" smtClean="0"/>
            </a:br>
            <a:r>
              <a:rPr lang="en-US" dirty="0" smtClean="0"/>
              <a:t>From expressions to equations</a:t>
            </a:r>
            <a:endParaRPr lang="en-US" dirty="0"/>
          </a:p>
        </p:txBody>
      </p:sp>
      <p:sp>
        <p:nvSpPr>
          <p:cNvPr id="3" name="Content Placeholder 2"/>
          <p:cNvSpPr>
            <a:spLocks noGrp="1"/>
          </p:cNvSpPr>
          <p:nvPr>
            <p:ph idx="1"/>
          </p:nvPr>
        </p:nvSpPr>
        <p:spPr/>
        <p:txBody>
          <a:bodyPr>
            <a:normAutofit/>
          </a:bodyPr>
          <a:lstStyle/>
          <a:p>
            <a:pPr>
              <a:spcBef>
                <a:spcPts val="600"/>
              </a:spcBef>
              <a:spcAft>
                <a:spcPts val="600"/>
              </a:spcAft>
              <a:buFont typeface="Arial" panose="020B0604020202020204" pitchFamily="34" charset="0"/>
              <a:buChar char="•"/>
            </a:pPr>
            <a:r>
              <a:rPr lang="en-US" sz="3000" dirty="0" smtClean="0"/>
              <a:t>An </a:t>
            </a:r>
            <a:r>
              <a:rPr lang="en-US" sz="3000" b="1" i="1" dirty="0"/>
              <a:t>algebraic equation </a:t>
            </a:r>
            <a:r>
              <a:rPr lang="en-US" sz="3000" dirty="0"/>
              <a:t>is a statement of equality between two </a:t>
            </a:r>
            <a:r>
              <a:rPr lang="en-US" sz="3000" dirty="0" smtClean="0"/>
              <a:t>expressions.  </a:t>
            </a:r>
            <a:endParaRPr lang="en-US" sz="3000" dirty="0"/>
          </a:p>
          <a:p>
            <a:pPr>
              <a:spcBef>
                <a:spcPts val="600"/>
              </a:spcBef>
              <a:spcAft>
                <a:spcPts val="600"/>
              </a:spcAft>
              <a:buFont typeface="Arial" panose="020B0604020202020204" pitchFamily="34" charset="0"/>
              <a:buChar char="•"/>
            </a:pPr>
            <a:r>
              <a:rPr lang="en-US" sz="3000" dirty="0"/>
              <a:t>Algebraic equations can be number sentences (when both expressions are numerical), but often they contain symbols whose values have not been </a:t>
            </a:r>
            <a:r>
              <a:rPr lang="en-US" sz="3000" dirty="0" smtClean="0"/>
              <a:t>named</a:t>
            </a:r>
            <a:r>
              <a:rPr lang="en-US" sz="3000" dirty="0"/>
              <a:t>.  </a:t>
            </a:r>
          </a:p>
          <a:p>
            <a:endParaRPr lang="en-US" sz="2400" dirty="0" smtClean="0"/>
          </a:p>
          <a:p>
            <a:endParaRPr lang="en-US" dirty="0"/>
          </a:p>
        </p:txBody>
      </p:sp>
    </p:spTree>
    <p:extLst>
      <p:ext uri="{BB962C8B-B14F-4D97-AF65-F5344CB8AC3E}">
        <p14:creationId xmlns:p14="http://schemas.microsoft.com/office/powerpoint/2010/main" val="35531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Expressions</a:t>
            </a:r>
            <a:r>
              <a:rPr lang="en-US" sz="2000" dirty="0"/>
              <a:t> </a:t>
            </a:r>
            <a:r>
              <a:rPr lang="en-US" sz="2000" dirty="0" smtClean="0"/>
              <a:t>and Equations</a:t>
            </a:r>
            <a:r>
              <a:rPr lang="en-US" dirty="0" smtClean="0"/>
              <a:t/>
            </a:r>
            <a:br>
              <a:rPr lang="en-US" dirty="0" smtClean="0"/>
            </a:br>
            <a:r>
              <a:rPr lang="en-US" dirty="0" smtClean="0"/>
              <a:t>Categories of Student Capacities</a:t>
            </a:r>
            <a:endParaRPr lang="en-US" dirty="0"/>
          </a:p>
        </p:txBody>
      </p:sp>
      <p:sp>
        <p:nvSpPr>
          <p:cNvPr id="3" name="Content Placeholder 2"/>
          <p:cNvSpPr>
            <a:spLocks noGrp="1"/>
          </p:cNvSpPr>
          <p:nvPr>
            <p:ph idx="1"/>
          </p:nvPr>
        </p:nvSpPr>
        <p:spPr/>
        <p:txBody>
          <a:bodyPr>
            <a:normAutofit/>
          </a:bodyPr>
          <a:lstStyle/>
          <a:p>
            <a:pPr marL="514350" lvl="0" indent="-514350">
              <a:buFont typeface="+mj-lt"/>
              <a:buAutoNum type="arabicPeriod"/>
            </a:pPr>
            <a:r>
              <a:rPr lang="en-US" sz="2800" dirty="0"/>
              <a:t>Replace numbers in numerical expressions and number sentences with variables to express generalizations.</a:t>
            </a:r>
          </a:p>
          <a:p>
            <a:pPr marL="514350" lvl="0" indent="-514350">
              <a:buFont typeface="+mj-lt"/>
              <a:buAutoNum type="arabicPeriod"/>
            </a:pPr>
            <a:r>
              <a:rPr lang="en-US" sz="2800" dirty="0"/>
              <a:t>Write algebraic expressions to represent a verbal expression, </a:t>
            </a:r>
          </a:p>
          <a:p>
            <a:pPr marL="914400" lvl="1" indent="-457200">
              <a:buFont typeface="+mj-lt"/>
              <a:buAutoNum type="alphaLcPeriod"/>
            </a:pPr>
            <a:r>
              <a:rPr lang="en-US" dirty="0"/>
              <a:t>appropriately describing the number that the variable(s) represents.</a:t>
            </a:r>
          </a:p>
          <a:p>
            <a:endParaRPr lang="en-US" sz="2400" dirty="0" smtClean="0"/>
          </a:p>
          <a:p>
            <a:endParaRPr lang="en-US" dirty="0"/>
          </a:p>
        </p:txBody>
      </p:sp>
    </p:spTree>
    <p:extLst>
      <p:ext uri="{BB962C8B-B14F-4D97-AF65-F5344CB8AC3E}">
        <p14:creationId xmlns:p14="http://schemas.microsoft.com/office/powerpoint/2010/main" val="2362228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532473"/>
          </a:xfrm>
        </p:spPr>
        <p:txBody>
          <a:bodyPr anchor="b" anchorCtr="0"/>
          <a:lstStyle/>
          <a:p>
            <a:r>
              <a:rPr lang="en-US" sz="2000" b="0" dirty="0" smtClean="0">
                <a:solidFill>
                  <a:srgbClr val="DF6314"/>
                </a:solidFill>
                <a:latin typeface="Agenda-Light"/>
              </a:rPr>
              <a:t>Expressions and Equations</a:t>
            </a:r>
            <a:r>
              <a:rPr lang="en-US" sz="4000" b="0" dirty="0" smtClean="0">
                <a:solidFill>
                  <a:srgbClr val="DF6314"/>
                </a:solidFill>
                <a:latin typeface="Agenda-Light"/>
              </a:rPr>
              <a:t/>
            </a:r>
            <a:br>
              <a:rPr lang="en-US" sz="4000" b="0" dirty="0" smtClean="0">
                <a:solidFill>
                  <a:srgbClr val="DF6314"/>
                </a:solidFill>
                <a:latin typeface="Agenda-Light"/>
              </a:rPr>
            </a:br>
            <a:r>
              <a:rPr lang="en-US" sz="4000" b="0" dirty="0" smtClean="0">
                <a:solidFill>
                  <a:srgbClr val="DF6314"/>
                </a:solidFill>
                <a:latin typeface="Agenda-Light"/>
              </a:rPr>
              <a:t>Equivalent Expressions</a:t>
            </a:r>
            <a:endParaRPr lang="en-US" sz="4000" b="0" dirty="0">
              <a:solidFill>
                <a:srgbClr val="DF6314"/>
              </a:solidFill>
              <a:latin typeface="Agenda-Light"/>
            </a:endParaRPr>
          </a:p>
        </p:txBody>
      </p:sp>
      <p:sp>
        <p:nvSpPr>
          <p:cNvPr id="3" name="Content Placeholder 2"/>
          <p:cNvSpPr>
            <a:spLocks noGrp="1"/>
          </p:cNvSpPr>
          <p:nvPr>
            <p:ph idx="1"/>
          </p:nvPr>
        </p:nvSpPr>
        <p:spPr/>
        <p:txBody>
          <a:bodyPr>
            <a:normAutofit fontScale="92500" lnSpcReduction="10000"/>
          </a:bodyPr>
          <a:lstStyle/>
          <a:p>
            <a:pPr marL="0" indent="0"/>
            <a:r>
              <a:rPr lang="en-US" sz="3200" dirty="0" smtClean="0">
                <a:solidFill>
                  <a:srgbClr val="194467"/>
                </a:solidFill>
              </a:rPr>
              <a:t>How do we define / describe what it means for two algebraic expressions to be equivalent?</a:t>
            </a:r>
          </a:p>
          <a:p>
            <a:pPr marL="0" indent="0"/>
            <a:r>
              <a:rPr lang="en-US" sz="2600" dirty="0" smtClean="0">
                <a:solidFill>
                  <a:srgbClr val="194467"/>
                </a:solidFill>
              </a:rPr>
              <a:t>Grades 6 and 7:  </a:t>
            </a:r>
          </a:p>
          <a:p>
            <a:pPr marL="511175" lvl="1" indent="0"/>
            <a:r>
              <a:rPr lang="en-US" dirty="0" smtClean="0">
                <a:solidFill>
                  <a:srgbClr val="194467"/>
                </a:solidFill>
              </a:rPr>
              <a:t>Replacing the variable(s) with a number computes to the same number for both expressions no matter which number we choose.</a:t>
            </a:r>
          </a:p>
          <a:p>
            <a:pPr marL="6350" lvl="1" indent="0"/>
            <a:r>
              <a:rPr lang="en-US" sz="2600" dirty="0" smtClean="0">
                <a:solidFill>
                  <a:srgbClr val="194467"/>
                </a:solidFill>
              </a:rPr>
              <a:t>Grade 8:</a:t>
            </a:r>
          </a:p>
          <a:p>
            <a:pPr marL="520700" indent="0"/>
            <a:r>
              <a:rPr lang="en-US" sz="2600" dirty="0" smtClean="0">
                <a:solidFill>
                  <a:srgbClr val="194467"/>
                </a:solidFill>
              </a:rPr>
              <a:t>Using the commutative, associative, and distributive properties, one expression can be converted to the other expression.</a:t>
            </a:r>
            <a:endParaRPr lang="en-US" sz="2600" dirty="0">
              <a:solidFill>
                <a:srgbClr val="194467"/>
              </a:solidFill>
            </a:endParaRPr>
          </a:p>
        </p:txBody>
      </p:sp>
    </p:spTree>
    <p:extLst>
      <p:ext uri="{BB962C8B-B14F-4D97-AF65-F5344CB8AC3E}">
        <p14:creationId xmlns:p14="http://schemas.microsoft.com/office/powerpoint/2010/main" val="4123269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11406" cy="1366595"/>
          </a:xfrm>
        </p:spPr>
        <p:txBody>
          <a:bodyPr/>
          <a:lstStyle/>
          <a:p>
            <a:r>
              <a:rPr lang="en-US" sz="2000" dirty="0" smtClean="0"/>
              <a:t>Expressions and Equations</a:t>
            </a:r>
            <a:br>
              <a:rPr lang="en-US" sz="2000" dirty="0" smtClean="0"/>
            </a:br>
            <a:r>
              <a:rPr lang="en-US" dirty="0" smtClean="0"/>
              <a:t>An analogy to solving equations:</a:t>
            </a:r>
            <a:endParaRPr lang="en-US" dirty="0"/>
          </a:p>
        </p:txBody>
      </p:sp>
      <p:sp>
        <p:nvSpPr>
          <p:cNvPr id="3" name="Content Placeholder 2"/>
          <p:cNvSpPr>
            <a:spLocks noGrp="1"/>
          </p:cNvSpPr>
          <p:nvPr>
            <p:ph idx="1"/>
          </p:nvPr>
        </p:nvSpPr>
        <p:spPr/>
        <p:txBody>
          <a:bodyPr>
            <a:normAutofit lnSpcReduction="10000"/>
          </a:bodyPr>
          <a:lstStyle/>
          <a:p>
            <a:r>
              <a:rPr lang="en-US" sz="2400" dirty="0"/>
              <a:t>Julie is 300 feet away from her friend’s front porch and observes, </a:t>
            </a:r>
            <a:r>
              <a:rPr lang="en-US" sz="2400" b="1" dirty="0"/>
              <a:t>“Someone is sitting on the porch.”  </a:t>
            </a:r>
          </a:p>
          <a:p>
            <a:pPr>
              <a:buFont typeface="Arial" pitchFamily="34" charset="0"/>
              <a:buChar char="•"/>
            </a:pPr>
            <a:r>
              <a:rPr lang="en-US" sz="2400" dirty="0"/>
              <a:t>Given that she didn’t specify otherwise, we would assume that the ‘someone’ Julie thinks she sees is a human.  </a:t>
            </a:r>
            <a:endParaRPr lang="en-US" sz="2400" dirty="0" smtClean="0"/>
          </a:p>
          <a:p>
            <a:pPr>
              <a:buFont typeface="Arial" pitchFamily="34" charset="0"/>
              <a:buChar char="•"/>
            </a:pPr>
            <a:r>
              <a:rPr lang="en-US" sz="2400" dirty="0" smtClean="0"/>
              <a:t>We </a:t>
            </a:r>
            <a:r>
              <a:rPr lang="en-US" sz="2400" dirty="0"/>
              <a:t>can’t guarantee that Julie’s observatory statement is true.  It could be that Julie’s friend has something on the porch that merely looks like a human from far away.  </a:t>
            </a:r>
            <a:endParaRPr lang="en-US" sz="2400" dirty="0" smtClean="0"/>
          </a:p>
          <a:p>
            <a:pPr>
              <a:buFont typeface="Arial" pitchFamily="34" charset="0"/>
              <a:buChar char="•"/>
            </a:pPr>
            <a:r>
              <a:rPr lang="en-US" sz="2400" dirty="0" smtClean="0"/>
              <a:t>Julie </a:t>
            </a:r>
            <a:r>
              <a:rPr lang="en-US" sz="2400" dirty="0"/>
              <a:t>assumes she is correct, and moves closer to see if she can figure out who it is.  As she nears the porch she declares, “Ah, it is our friend, John Berry.”</a:t>
            </a:r>
          </a:p>
          <a:p>
            <a:endParaRPr lang="en-US" dirty="0"/>
          </a:p>
        </p:txBody>
      </p:sp>
    </p:spTree>
    <p:extLst>
      <p:ext uri="{BB962C8B-B14F-4D97-AF65-F5344CB8AC3E}">
        <p14:creationId xmlns:p14="http://schemas.microsoft.com/office/powerpoint/2010/main" val="18684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Equations and Expressions</a:t>
            </a:r>
            <a:br>
              <a:rPr lang="en-US" sz="2000" dirty="0" smtClean="0"/>
            </a:br>
            <a:r>
              <a:rPr lang="en-US" dirty="0" smtClean="0"/>
              <a:t>A Progression of Each Capacity</a:t>
            </a:r>
            <a:endParaRPr lang="en-US" dirty="0"/>
          </a:p>
        </p:txBody>
      </p:sp>
      <p:sp>
        <p:nvSpPr>
          <p:cNvPr id="3" name="Content Placeholder 2"/>
          <p:cNvSpPr>
            <a:spLocks noGrp="1"/>
          </p:cNvSpPr>
          <p:nvPr>
            <p:ph idx="1"/>
          </p:nvPr>
        </p:nvSpPr>
        <p:spPr/>
        <p:txBody>
          <a:bodyPr>
            <a:normAutofit/>
          </a:bodyPr>
          <a:lstStyle/>
          <a:p>
            <a:pPr marL="457200" indent="-457200">
              <a:buFont typeface="Arial"/>
              <a:buChar char="•"/>
            </a:pPr>
            <a:r>
              <a:rPr lang="en-US" dirty="0" smtClean="0"/>
              <a:t>Read through the page in the handout to learn about the progression through grades 6-8 of equations and expressions.</a:t>
            </a:r>
          </a:p>
          <a:p>
            <a:pPr marL="457200" indent="-457200">
              <a:buFont typeface="Arial"/>
              <a:buChar char="•"/>
            </a:pPr>
            <a:r>
              <a:rPr lang="en-US" dirty="0" smtClean="0"/>
              <a:t>Next, we will take a closer look at lessons in each grade.</a:t>
            </a:r>
            <a:endParaRPr lang="en-US" dirty="0"/>
          </a:p>
        </p:txBody>
      </p:sp>
      <p:sp>
        <p:nvSpPr>
          <p:cNvPr id="4" name="TextBox 3"/>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H</a:t>
            </a:r>
            <a:endParaRPr lang="en-US" dirty="0">
              <a:solidFill>
                <a:schemeClr val="bg1"/>
              </a:solidFill>
            </a:endParaRPr>
          </a:p>
        </p:txBody>
      </p:sp>
    </p:spTree>
    <p:extLst>
      <p:ext uri="{BB962C8B-B14F-4D97-AF65-F5344CB8AC3E}">
        <p14:creationId xmlns:p14="http://schemas.microsoft.com/office/powerpoint/2010/main" val="4269029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Equations and Expressions</a:t>
            </a:r>
            <a:br>
              <a:rPr lang="en-US" sz="2000" dirty="0" smtClean="0"/>
            </a:br>
            <a:r>
              <a:rPr lang="en-US" dirty="0" smtClean="0"/>
              <a:t>A Progression of Each Capacity</a:t>
            </a:r>
            <a:endParaRPr lang="en-US" dirty="0"/>
          </a:p>
        </p:txBody>
      </p:sp>
      <p:sp>
        <p:nvSpPr>
          <p:cNvPr id="3" name="Content Placeholder 2"/>
          <p:cNvSpPr>
            <a:spLocks noGrp="1"/>
          </p:cNvSpPr>
          <p:nvPr>
            <p:ph idx="1"/>
          </p:nvPr>
        </p:nvSpPr>
        <p:spPr/>
        <p:txBody>
          <a:bodyPr>
            <a:normAutofit/>
          </a:bodyPr>
          <a:lstStyle/>
          <a:p>
            <a:pPr marL="457200" indent="-457200">
              <a:buFont typeface="Arial"/>
              <a:buChar char="•"/>
            </a:pPr>
            <a:r>
              <a:rPr lang="en-US" dirty="0" smtClean="0"/>
              <a:t>In Grade 6, students work with concrete numbers and symbols to relate addition and subtraction.</a:t>
            </a:r>
          </a:p>
          <a:p>
            <a:pPr marL="857250" lvl="1" indent="-457200">
              <a:buFont typeface="Arial"/>
              <a:buChar char="•"/>
            </a:pPr>
            <a:r>
              <a:rPr lang="en-US" dirty="0" smtClean="0"/>
              <a:t>Work through Grade 6, Module 4, Lesson 1</a:t>
            </a:r>
          </a:p>
          <a:p>
            <a:pPr marL="857250" lvl="1" indent="-457200">
              <a:buFont typeface="Arial"/>
              <a:buChar char="•"/>
            </a:pPr>
            <a:r>
              <a:rPr lang="en-US" dirty="0" smtClean="0"/>
              <a:t>Work through Grade 6, Module 4, Lesson 9</a:t>
            </a:r>
          </a:p>
          <a:p>
            <a:pPr marL="457200" indent="-457200">
              <a:buFont typeface="Arial"/>
              <a:buChar char="•"/>
            </a:pPr>
            <a:r>
              <a:rPr lang="en-US" dirty="0" smtClean="0"/>
              <a:t>In Grade 8, students are expected to know how to write equations using symbols.  Note the increased rigor.</a:t>
            </a:r>
          </a:p>
          <a:p>
            <a:pPr marL="857250" lvl="1" indent="-457200">
              <a:buFont typeface="Arial"/>
              <a:buChar char="•"/>
            </a:pPr>
            <a:r>
              <a:rPr lang="en-US" dirty="0" smtClean="0"/>
              <a:t>Work through Grade 8, Module 4, Lesson 1</a:t>
            </a:r>
            <a:endParaRPr lang="en-US" dirty="0"/>
          </a:p>
        </p:txBody>
      </p:sp>
      <p:sp>
        <p:nvSpPr>
          <p:cNvPr id="4" name="TextBox 3"/>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H</a:t>
            </a:r>
            <a:endParaRPr lang="en-US" dirty="0">
              <a:solidFill>
                <a:schemeClr val="bg1"/>
              </a:solidFill>
            </a:endParaRPr>
          </a:p>
        </p:txBody>
      </p:sp>
    </p:spTree>
    <p:extLst>
      <p:ext uri="{BB962C8B-B14F-4D97-AF65-F5344CB8AC3E}">
        <p14:creationId xmlns:p14="http://schemas.microsoft.com/office/powerpoint/2010/main" val="1907337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Equations and Expressions</a:t>
            </a:r>
            <a:br>
              <a:rPr lang="en-US" sz="2000" dirty="0" smtClean="0"/>
            </a:br>
            <a:r>
              <a:rPr lang="en-US" dirty="0" smtClean="0"/>
              <a:t>A Progression of Each Capacity</a:t>
            </a:r>
            <a:endParaRPr lang="en-US" dirty="0"/>
          </a:p>
        </p:txBody>
      </p:sp>
      <p:sp>
        <p:nvSpPr>
          <p:cNvPr id="3" name="Content Placeholder 2"/>
          <p:cNvSpPr>
            <a:spLocks noGrp="1"/>
          </p:cNvSpPr>
          <p:nvPr>
            <p:ph idx="1"/>
          </p:nvPr>
        </p:nvSpPr>
        <p:spPr/>
        <p:txBody>
          <a:bodyPr>
            <a:normAutofit/>
          </a:bodyPr>
          <a:lstStyle/>
          <a:p>
            <a:pPr marL="457200" indent="-457200">
              <a:buFont typeface="Arial"/>
              <a:buChar char="•"/>
            </a:pPr>
            <a:r>
              <a:rPr lang="en-US" dirty="0" smtClean="0"/>
              <a:t>In Grade 6, students continue work with writing expressions that contains numbers and variables.</a:t>
            </a:r>
          </a:p>
          <a:p>
            <a:pPr marL="857250" lvl="1" indent="-457200">
              <a:buFont typeface="Arial"/>
              <a:buChar char="•"/>
            </a:pPr>
            <a:r>
              <a:rPr lang="en-US" dirty="0" smtClean="0"/>
              <a:t>Work through Grade 6, Module 4, Lesson 10</a:t>
            </a:r>
          </a:p>
          <a:p>
            <a:pPr marL="457200" indent="-457200">
              <a:buFont typeface="Arial"/>
              <a:buChar char="•"/>
            </a:pPr>
            <a:r>
              <a:rPr lang="en-US" dirty="0" smtClean="0"/>
              <a:t>In Grades 6-7, students generate equivalent expressions and verify equivalence by evaluating expressions.</a:t>
            </a:r>
          </a:p>
          <a:p>
            <a:pPr marL="857250" lvl="1" indent="-457200">
              <a:buFont typeface="Arial"/>
              <a:buChar char="•"/>
            </a:pPr>
            <a:r>
              <a:rPr lang="en-US" dirty="0" smtClean="0"/>
              <a:t>Work through Grade 6, Module 4, Lesson 20</a:t>
            </a:r>
          </a:p>
          <a:p>
            <a:pPr marL="857250" lvl="1" indent="-457200">
              <a:buFont typeface="Arial"/>
              <a:buChar char="•"/>
            </a:pPr>
            <a:r>
              <a:rPr lang="en-US" dirty="0" smtClean="0"/>
              <a:t>Work through Grade 7, Module 3, Lesson 1</a:t>
            </a:r>
          </a:p>
        </p:txBody>
      </p:sp>
      <p:sp>
        <p:nvSpPr>
          <p:cNvPr id="4" name="TextBox 3"/>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H</a:t>
            </a:r>
            <a:endParaRPr lang="en-US" dirty="0">
              <a:solidFill>
                <a:schemeClr val="bg1"/>
              </a:solidFill>
            </a:endParaRPr>
          </a:p>
        </p:txBody>
      </p:sp>
    </p:spTree>
    <p:extLst>
      <p:ext uri="{BB962C8B-B14F-4D97-AF65-F5344CB8AC3E}">
        <p14:creationId xmlns:p14="http://schemas.microsoft.com/office/powerpoint/2010/main" val="31363453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Equations and Expressions</a:t>
            </a:r>
            <a:br>
              <a:rPr lang="en-US" sz="2000" dirty="0" smtClean="0"/>
            </a:br>
            <a:r>
              <a:rPr lang="en-US" dirty="0" smtClean="0"/>
              <a:t>A Progression of Each Capacity</a:t>
            </a:r>
            <a:endParaRPr lang="en-US" dirty="0"/>
          </a:p>
        </p:txBody>
      </p:sp>
      <p:sp>
        <p:nvSpPr>
          <p:cNvPr id="3" name="Content Placeholder 2"/>
          <p:cNvSpPr>
            <a:spLocks noGrp="1"/>
          </p:cNvSpPr>
          <p:nvPr>
            <p:ph idx="1"/>
          </p:nvPr>
        </p:nvSpPr>
        <p:spPr/>
        <p:txBody>
          <a:bodyPr>
            <a:normAutofit/>
          </a:bodyPr>
          <a:lstStyle/>
          <a:p>
            <a:pPr marL="514350" lvl="0" indent="-514350">
              <a:buFont typeface="+mj-lt"/>
              <a:buAutoNum type="arabicPeriod"/>
            </a:pPr>
            <a:r>
              <a:rPr lang="en-US" sz="2400" dirty="0"/>
              <a:t>Replace numbers in numerical expressions and number sentences with variables to express generalizations</a:t>
            </a:r>
            <a:r>
              <a:rPr lang="en-US" sz="2400" dirty="0" smtClean="0"/>
              <a:t>.</a:t>
            </a:r>
          </a:p>
          <a:p>
            <a:pPr marL="0" lvl="0" indent="0"/>
            <a:r>
              <a:rPr lang="en-US" sz="2400" dirty="0" smtClean="0"/>
              <a:t>G6-M4 Lessons 1-4, 8</a:t>
            </a:r>
          </a:p>
          <a:p>
            <a:endParaRPr lang="en-US" dirty="0"/>
          </a:p>
        </p:txBody>
      </p:sp>
      <p:sp>
        <p:nvSpPr>
          <p:cNvPr id="4" name="TextBox 3"/>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H</a:t>
            </a:r>
            <a:endParaRPr lang="en-US" dirty="0">
              <a:solidFill>
                <a:schemeClr val="bg1"/>
              </a:solidFill>
            </a:endParaRPr>
          </a:p>
        </p:txBody>
      </p:sp>
    </p:spTree>
    <p:extLst>
      <p:ext uri="{BB962C8B-B14F-4D97-AF65-F5344CB8AC3E}">
        <p14:creationId xmlns:p14="http://schemas.microsoft.com/office/powerpoint/2010/main" val="2327629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Equations and Expressions</a:t>
            </a:r>
            <a:br>
              <a:rPr lang="en-US" sz="2000" dirty="0" smtClean="0"/>
            </a:br>
            <a:r>
              <a:rPr lang="en-US" dirty="0" smtClean="0"/>
              <a:t>A Progression of Each Capacity</a:t>
            </a:r>
            <a:endParaRPr lang="en-US" dirty="0"/>
          </a:p>
        </p:txBody>
      </p:sp>
      <p:sp>
        <p:nvSpPr>
          <p:cNvPr id="3" name="Content Placeholder 2"/>
          <p:cNvSpPr>
            <a:spLocks noGrp="1"/>
          </p:cNvSpPr>
          <p:nvPr>
            <p:ph idx="1"/>
          </p:nvPr>
        </p:nvSpPr>
        <p:spPr/>
        <p:txBody>
          <a:bodyPr>
            <a:normAutofit/>
          </a:bodyPr>
          <a:lstStyle/>
          <a:p>
            <a:pPr marL="514350" lvl="0" indent="-514350">
              <a:buFont typeface="+mj-lt"/>
              <a:buAutoNum type="arabicPeriod" startAt="2"/>
            </a:pPr>
            <a:r>
              <a:rPr lang="en-US" sz="2400" dirty="0"/>
              <a:t>Write algebraic expressions to represent a verbal </a:t>
            </a:r>
            <a:r>
              <a:rPr lang="en-US" sz="2400" dirty="0" smtClean="0"/>
              <a:t>expression (or statement of equality or inequality) (and vice versa),</a:t>
            </a:r>
            <a:r>
              <a:rPr lang="en-US" sz="2800" dirty="0" smtClean="0"/>
              <a:t> </a:t>
            </a:r>
            <a:endParaRPr lang="en-US" sz="2800" dirty="0"/>
          </a:p>
          <a:p>
            <a:pPr marL="914400" lvl="1" indent="-457200">
              <a:buFont typeface="+mj-lt"/>
              <a:buAutoNum type="alphaLcPeriod"/>
            </a:pPr>
            <a:r>
              <a:rPr lang="en-US" dirty="0"/>
              <a:t>appropriately describing the number that the variable(s) represents.</a:t>
            </a:r>
          </a:p>
          <a:p>
            <a:pPr marL="0" lvl="0" indent="0"/>
            <a:r>
              <a:rPr lang="en-US" sz="2400" dirty="0" smtClean="0"/>
              <a:t>G6-M4 Lessons 9-10, 13-22, 34</a:t>
            </a:r>
          </a:p>
          <a:p>
            <a:pPr marL="0" lvl="0" indent="0"/>
            <a:r>
              <a:rPr lang="en-US" sz="2400" dirty="0" smtClean="0"/>
              <a:t>G7-M2 Lessons 18 and19</a:t>
            </a:r>
          </a:p>
          <a:p>
            <a:pPr marL="0" lvl="0" indent="0"/>
            <a:r>
              <a:rPr lang="en-US" sz="2400" dirty="0" smtClean="0"/>
              <a:t>G8-M4 Lesson 1</a:t>
            </a:r>
          </a:p>
          <a:p>
            <a:pPr marL="0" lvl="0" indent="0"/>
            <a:endParaRPr lang="en-US" sz="2400" dirty="0"/>
          </a:p>
          <a:p>
            <a:endParaRPr lang="en-US" dirty="0"/>
          </a:p>
        </p:txBody>
      </p:sp>
      <p:sp>
        <p:nvSpPr>
          <p:cNvPr id="4" name="TextBox 3"/>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H</a:t>
            </a:r>
            <a:endParaRPr lang="en-US" dirty="0">
              <a:solidFill>
                <a:schemeClr val="bg1"/>
              </a:solidFill>
            </a:endParaRPr>
          </a:p>
        </p:txBody>
      </p:sp>
    </p:spTree>
    <p:extLst>
      <p:ext uri="{BB962C8B-B14F-4D97-AF65-F5344CB8AC3E}">
        <p14:creationId xmlns:p14="http://schemas.microsoft.com/office/powerpoint/2010/main" val="3880549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Tape Diagrams</a:t>
            </a:r>
            <a:br>
              <a:rPr lang="en-US" sz="2000" dirty="0" smtClean="0"/>
            </a:br>
            <a:r>
              <a:rPr lang="en-US" dirty="0" smtClean="0"/>
              <a:t>Forms of the Tape Diagram</a:t>
            </a:r>
            <a:endParaRPr lang="en-US" dirty="0"/>
          </a:p>
        </p:txBody>
      </p:sp>
      <p:sp>
        <p:nvSpPr>
          <p:cNvPr id="4" name="Content Placeholder 3"/>
          <p:cNvSpPr>
            <a:spLocks noGrp="1"/>
          </p:cNvSpPr>
          <p:nvPr>
            <p:ph idx="1"/>
          </p:nvPr>
        </p:nvSpPr>
        <p:spPr/>
        <p:txBody>
          <a:bodyPr/>
          <a:lstStyle/>
          <a:p>
            <a:r>
              <a:rPr lang="en-US" dirty="0" smtClean="0"/>
              <a:t> </a:t>
            </a:r>
            <a:endParaRPr lang="en-US" dirty="0"/>
          </a:p>
        </p:txBody>
      </p:sp>
      <p:grpSp>
        <p:nvGrpSpPr>
          <p:cNvPr id="19" name="Group 18"/>
          <p:cNvGrpSpPr/>
          <p:nvPr/>
        </p:nvGrpSpPr>
        <p:grpSpPr>
          <a:xfrm>
            <a:off x="1214651" y="1863934"/>
            <a:ext cx="2620370" cy="1209086"/>
            <a:chOff x="1214651" y="1863934"/>
            <a:chExt cx="2620370" cy="1209086"/>
          </a:xfrm>
        </p:grpSpPr>
        <p:sp>
          <p:nvSpPr>
            <p:cNvPr id="12" name="TextBox 11"/>
            <p:cNvSpPr txBox="1"/>
            <p:nvPr/>
          </p:nvSpPr>
          <p:spPr>
            <a:xfrm>
              <a:off x="1825591" y="2634291"/>
              <a:ext cx="572494" cy="338554"/>
            </a:xfrm>
            <a:prstGeom prst="rect">
              <a:avLst/>
            </a:prstGeom>
            <a:noFill/>
          </p:spPr>
          <p:txBody>
            <a:bodyPr wrap="square" rtlCol="0">
              <a:spAutoFit/>
            </a:bodyPr>
            <a:lstStyle/>
            <a:p>
              <a:r>
                <a:rPr lang="en-US" sz="2400" dirty="0" smtClean="0">
                  <a:solidFill>
                    <a:schemeClr val="accent1">
                      <a:lumMod val="75000"/>
                    </a:schemeClr>
                  </a:solidFill>
                </a:rPr>
                <a:t>5</a:t>
              </a:r>
              <a:endParaRPr lang="en-US" sz="2400" dirty="0">
                <a:solidFill>
                  <a:schemeClr val="accent1">
                    <a:lumMod val="75000"/>
                  </a:schemeClr>
                </a:solidFill>
              </a:endParaRPr>
            </a:p>
          </p:txBody>
        </p:sp>
        <p:grpSp>
          <p:nvGrpSpPr>
            <p:cNvPr id="18" name="Group 17"/>
            <p:cNvGrpSpPr/>
            <p:nvPr/>
          </p:nvGrpSpPr>
          <p:grpSpPr>
            <a:xfrm>
              <a:off x="1214651" y="1863934"/>
              <a:ext cx="2620370" cy="1209086"/>
              <a:chOff x="1214651" y="1863934"/>
              <a:chExt cx="2620370" cy="1209086"/>
            </a:xfrm>
          </p:grpSpPr>
          <p:grpSp>
            <p:nvGrpSpPr>
              <p:cNvPr id="17" name="Group 16"/>
              <p:cNvGrpSpPr/>
              <p:nvPr/>
            </p:nvGrpSpPr>
            <p:grpSpPr>
              <a:xfrm>
                <a:off x="1214651" y="1863934"/>
                <a:ext cx="2620370" cy="1209086"/>
                <a:chOff x="1214651" y="1863934"/>
                <a:chExt cx="2620370" cy="1209086"/>
              </a:xfrm>
            </p:grpSpPr>
            <p:sp>
              <p:nvSpPr>
                <p:cNvPr id="5" name="Rectangle 4"/>
                <p:cNvSpPr/>
                <p:nvPr/>
              </p:nvSpPr>
              <p:spPr>
                <a:xfrm>
                  <a:off x="1214651" y="2674961"/>
                  <a:ext cx="1555845" cy="395785"/>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770496" y="2677235"/>
                  <a:ext cx="1064525" cy="395785"/>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ight Brace 10"/>
                <p:cNvSpPr/>
                <p:nvPr/>
              </p:nvSpPr>
              <p:spPr>
                <a:xfrm rot="16200000">
                  <a:off x="2373761" y="1090297"/>
                  <a:ext cx="302150" cy="2620370"/>
                </a:xfrm>
                <a:prstGeom prst="rightBrace">
                  <a:avLst>
                    <a:gd name="adj1" fmla="val 66228"/>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2361535" y="1863934"/>
                  <a:ext cx="572494" cy="338554"/>
                </a:xfrm>
                <a:prstGeom prst="rect">
                  <a:avLst/>
                </a:prstGeom>
                <a:noFill/>
              </p:spPr>
              <p:txBody>
                <a:bodyPr wrap="square" rtlCol="0">
                  <a:spAutoFit/>
                </a:bodyPr>
                <a:lstStyle/>
                <a:p>
                  <a:r>
                    <a:rPr lang="en-US" sz="2400" dirty="0" smtClean="0">
                      <a:solidFill>
                        <a:schemeClr val="accent1">
                          <a:lumMod val="75000"/>
                        </a:schemeClr>
                      </a:solidFill>
                    </a:rPr>
                    <a:t>8</a:t>
                  </a:r>
                  <a:endParaRPr lang="en-US" sz="2400" dirty="0">
                    <a:solidFill>
                      <a:schemeClr val="accent1">
                        <a:lumMod val="75000"/>
                      </a:schemeClr>
                    </a:solidFill>
                  </a:endParaRPr>
                </a:p>
              </p:txBody>
            </p:sp>
          </p:grpSp>
          <p:sp>
            <p:nvSpPr>
              <p:cNvPr id="13" name="TextBox 12"/>
              <p:cNvSpPr txBox="1"/>
              <p:nvPr/>
            </p:nvSpPr>
            <p:spPr>
              <a:xfrm>
                <a:off x="3157988" y="2632017"/>
                <a:ext cx="572494" cy="338554"/>
              </a:xfrm>
              <a:prstGeom prst="rect">
                <a:avLst/>
              </a:prstGeom>
              <a:noFill/>
            </p:spPr>
            <p:txBody>
              <a:bodyPr wrap="square" rtlCol="0">
                <a:spAutoFit/>
              </a:bodyPr>
              <a:lstStyle/>
              <a:p>
                <a:r>
                  <a:rPr lang="en-US" sz="2400" dirty="0" smtClean="0">
                    <a:solidFill>
                      <a:schemeClr val="accent1">
                        <a:lumMod val="75000"/>
                      </a:schemeClr>
                    </a:solidFill>
                  </a:rPr>
                  <a:t>?</a:t>
                </a:r>
                <a:endParaRPr lang="en-US" sz="2400" dirty="0">
                  <a:solidFill>
                    <a:schemeClr val="accent1">
                      <a:lumMod val="75000"/>
                    </a:schemeClr>
                  </a:solidFill>
                </a:endParaRPr>
              </a:p>
            </p:txBody>
          </p:sp>
        </p:grpSp>
      </p:grpSp>
      <p:grpSp>
        <p:nvGrpSpPr>
          <p:cNvPr id="20" name="Group 19"/>
          <p:cNvGrpSpPr/>
          <p:nvPr/>
        </p:nvGrpSpPr>
        <p:grpSpPr>
          <a:xfrm>
            <a:off x="5814579" y="2677235"/>
            <a:ext cx="2631033" cy="1171196"/>
            <a:chOff x="5814579" y="2677235"/>
            <a:chExt cx="2631033" cy="1171196"/>
          </a:xfrm>
        </p:grpSpPr>
        <p:sp>
          <p:nvSpPr>
            <p:cNvPr id="9" name="Rectangle 8"/>
            <p:cNvSpPr/>
            <p:nvPr/>
          </p:nvSpPr>
          <p:spPr>
            <a:xfrm>
              <a:off x="5814579" y="2731826"/>
              <a:ext cx="1555845" cy="395785"/>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5814579" y="3348249"/>
              <a:ext cx="1064525" cy="395785"/>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Brace 5"/>
            <p:cNvSpPr/>
            <p:nvPr/>
          </p:nvSpPr>
          <p:spPr>
            <a:xfrm>
              <a:off x="7498080" y="2677235"/>
              <a:ext cx="302150" cy="1171196"/>
            </a:xfrm>
            <a:prstGeom prst="rightBrace">
              <a:avLst>
                <a:gd name="adj1" fmla="val 66228"/>
                <a:gd name="adj2" fmla="val 5000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a:off x="7873118" y="3025314"/>
              <a:ext cx="572494" cy="338554"/>
            </a:xfrm>
            <a:prstGeom prst="rect">
              <a:avLst/>
            </a:prstGeom>
            <a:noFill/>
          </p:spPr>
          <p:txBody>
            <a:bodyPr wrap="square" rtlCol="0">
              <a:spAutoFit/>
            </a:bodyPr>
            <a:lstStyle/>
            <a:p>
              <a:r>
                <a:rPr lang="en-US" sz="2400" dirty="0" smtClean="0">
                  <a:solidFill>
                    <a:schemeClr val="accent1">
                      <a:lumMod val="75000"/>
                    </a:schemeClr>
                  </a:solidFill>
                </a:rPr>
                <a:t>8</a:t>
              </a:r>
              <a:endParaRPr lang="en-US" sz="2400" dirty="0">
                <a:solidFill>
                  <a:schemeClr val="accent1">
                    <a:lumMod val="75000"/>
                  </a:schemeClr>
                </a:solidFill>
              </a:endParaRPr>
            </a:p>
          </p:txBody>
        </p:sp>
        <p:sp>
          <p:nvSpPr>
            <p:cNvPr id="15" name="TextBox 14"/>
            <p:cNvSpPr txBox="1"/>
            <p:nvPr/>
          </p:nvSpPr>
          <p:spPr>
            <a:xfrm>
              <a:off x="6433825" y="2697899"/>
              <a:ext cx="572494" cy="338554"/>
            </a:xfrm>
            <a:prstGeom prst="rect">
              <a:avLst/>
            </a:prstGeom>
            <a:noFill/>
          </p:spPr>
          <p:txBody>
            <a:bodyPr wrap="square" rtlCol="0">
              <a:spAutoFit/>
            </a:bodyPr>
            <a:lstStyle/>
            <a:p>
              <a:r>
                <a:rPr lang="en-US" sz="2400" dirty="0" smtClean="0">
                  <a:solidFill>
                    <a:schemeClr val="accent1">
                      <a:lumMod val="75000"/>
                    </a:schemeClr>
                  </a:solidFill>
                </a:rPr>
                <a:t>5</a:t>
              </a:r>
              <a:endParaRPr lang="en-US" sz="2400" dirty="0">
                <a:solidFill>
                  <a:schemeClr val="accent1">
                    <a:lumMod val="75000"/>
                  </a:schemeClr>
                </a:solidFill>
              </a:endParaRPr>
            </a:p>
          </p:txBody>
        </p:sp>
        <p:sp>
          <p:nvSpPr>
            <p:cNvPr id="16" name="TextBox 15"/>
            <p:cNvSpPr txBox="1"/>
            <p:nvPr/>
          </p:nvSpPr>
          <p:spPr>
            <a:xfrm>
              <a:off x="6212506" y="3308494"/>
              <a:ext cx="572494" cy="338554"/>
            </a:xfrm>
            <a:prstGeom prst="rect">
              <a:avLst/>
            </a:prstGeom>
            <a:noFill/>
          </p:spPr>
          <p:txBody>
            <a:bodyPr wrap="square" rtlCol="0">
              <a:spAutoFit/>
            </a:bodyPr>
            <a:lstStyle/>
            <a:p>
              <a:r>
                <a:rPr lang="en-US" sz="2400" dirty="0" smtClean="0">
                  <a:solidFill>
                    <a:schemeClr val="accent1">
                      <a:lumMod val="75000"/>
                    </a:schemeClr>
                  </a:solidFill>
                </a:rPr>
                <a:t>?</a:t>
              </a:r>
              <a:endParaRPr lang="en-US" sz="2400" dirty="0">
                <a:solidFill>
                  <a:schemeClr val="accent1">
                    <a:lumMod val="75000"/>
                  </a:schemeClr>
                </a:solidFill>
              </a:endParaRPr>
            </a:p>
          </p:txBody>
        </p:sp>
      </p:grpSp>
    </p:spTree>
    <p:extLst>
      <p:ext uri="{BB962C8B-B14F-4D97-AF65-F5344CB8AC3E}">
        <p14:creationId xmlns:p14="http://schemas.microsoft.com/office/powerpoint/2010/main" val="626509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Equations and Expressions</a:t>
            </a:r>
            <a:br>
              <a:rPr lang="en-US" sz="2000" dirty="0" smtClean="0"/>
            </a:br>
            <a:r>
              <a:rPr lang="en-US" dirty="0" smtClean="0"/>
              <a:t>A Progression of Each Capacity</a:t>
            </a:r>
            <a:endParaRPr lang="en-US" dirty="0"/>
          </a:p>
        </p:txBody>
      </p:sp>
      <p:sp>
        <p:nvSpPr>
          <p:cNvPr id="3" name="Content Placeholder 2"/>
          <p:cNvSpPr>
            <a:spLocks noGrp="1"/>
          </p:cNvSpPr>
          <p:nvPr>
            <p:ph idx="1"/>
          </p:nvPr>
        </p:nvSpPr>
        <p:spPr/>
        <p:txBody>
          <a:bodyPr>
            <a:normAutofit fontScale="85000" lnSpcReduction="20000"/>
          </a:bodyPr>
          <a:lstStyle/>
          <a:p>
            <a:pPr marL="514350" lvl="0" indent="-514350">
              <a:buFont typeface="+mj-lt"/>
              <a:buAutoNum type="arabicPeriod" startAt="3"/>
            </a:pPr>
            <a:r>
              <a:rPr lang="en-US" sz="2400" dirty="0"/>
              <a:t>Manipulate expressions using the properties of numbers and properties of operations</a:t>
            </a:r>
          </a:p>
          <a:p>
            <a:pPr marL="914400" lvl="1" indent="-457200">
              <a:buFont typeface="+mj-lt"/>
              <a:buAutoNum type="alphaLcPeriod"/>
            </a:pPr>
            <a:r>
              <a:rPr lang="en-US" dirty="0"/>
              <a:t>Be certain about whether two expressions are algebraically equivalent</a:t>
            </a:r>
          </a:p>
          <a:p>
            <a:pPr marL="914400" lvl="1" indent="-457200">
              <a:buFont typeface="+mj-lt"/>
              <a:buAutoNum type="alphaLcPeriod"/>
            </a:pPr>
            <a:r>
              <a:rPr lang="en-US" dirty="0"/>
              <a:t>Develop an intuition about what manipulations might be useful in a given situation</a:t>
            </a:r>
          </a:p>
          <a:p>
            <a:pPr marL="0" lvl="0" indent="0"/>
            <a:r>
              <a:rPr lang="en-US" sz="2400" dirty="0" smtClean="0"/>
              <a:t>G6-M4 Lessons 5-6, 9-12</a:t>
            </a:r>
          </a:p>
          <a:p>
            <a:pPr marL="0" lvl="0" indent="0"/>
            <a:r>
              <a:rPr lang="en-US" sz="2400" dirty="0" smtClean="0"/>
              <a:t>G7-M3 Lessons 1-6</a:t>
            </a:r>
          </a:p>
          <a:p>
            <a:pPr marL="0" lvl="0" indent="0"/>
            <a:r>
              <a:rPr lang="en-US" sz="2400" dirty="0" smtClean="0"/>
              <a:t>G8:  we make use of equivalent expressions to explain how to use the substitution method for solving a linear system.  When two expressions are equal to the same number, then the expressions are equal to one other.   </a:t>
            </a:r>
            <a:endParaRPr lang="en-US" sz="2400" dirty="0"/>
          </a:p>
          <a:p>
            <a:pPr marL="0" lvl="0" indent="0"/>
            <a:r>
              <a:rPr lang="en-US" sz="2400" dirty="0" smtClean="0">
                <a:solidFill>
                  <a:srgbClr val="548235"/>
                </a:solidFill>
                <a:latin typeface="Calibri" charset="0"/>
                <a:ea typeface="ＭＳ Ｐゴシック" charset="-128"/>
                <a:cs typeface="ＭＳ Ｐゴシック" charset="-128"/>
              </a:rPr>
              <a:t> </a:t>
            </a:r>
            <a:endParaRPr lang="en-US" sz="2400" dirty="0"/>
          </a:p>
          <a:p>
            <a:endParaRPr lang="en-US" dirty="0"/>
          </a:p>
        </p:txBody>
      </p:sp>
      <p:sp>
        <p:nvSpPr>
          <p:cNvPr id="4" name="TextBox 3"/>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H</a:t>
            </a:r>
            <a:endParaRPr lang="en-US" dirty="0">
              <a:solidFill>
                <a:schemeClr val="bg1"/>
              </a:solidFill>
            </a:endParaRPr>
          </a:p>
        </p:txBody>
      </p:sp>
    </p:spTree>
    <p:extLst>
      <p:ext uri="{BB962C8B-B14F-4D97-AF65-F5344CB8AC3E}">
        <p14:creationId xmlns:p14="http://schemas.microsoft.com/office/powerpoint/2010/main" val="37578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Equations and Expressions</a:t>
            </a:r>
            <a:br>
              <a:rPr lang="en-US" sz="2000" dirty="0" smtClean="0"/>
            </a:br>
            <a:r>
              <a:rPr lang="en-US" dirty="0" smtClean="0"/>
              <a:t>A Progression of Each Capacity</a:t>
            </a:r>
            <a:endParaRPr lang="en-US" dirty="0"/>
          </a:p>
        </p:txBody>
      </p:sp>
      <p:sp>
        <p:nvSpPr>
          <p:cNvPr id="3" name="Content Placeholder 2"/>
          <p:cNvSpPr>
            <a:spLocks noGrp="1"/>
          </p:cNvSpPr>
          <p:nvPr>
            <p:ph idx="1"/>
          </p:nvPr>
        </p:nvSpPr>
        <p:spPr/>
        <p:txBody>
          <a:bodyPr>
            <a:normAutofit/>
          </a:bodyPr>
          <a:lstStyle/>
          <a:p>
            <a:pPr marL="514350" lvl="0" indent="-514350">
              <a:buFont typeface="+mj-lt"/>
              <a:buAutoNum type="arabicPeriod" startAt="4"/>
            </a:pPr>
            <a:r>
              <a:rPr lang="en-US" sz="2400" dirty="0"/>
              <a:t>Evaluate an expression by replacing the variable(s) with a single number.</a:t>
            </a:r>
          </a:p>
          <a:p>
            <a:pPr marL="0" lvl="0" indent="0"/>
            <a:endParaRPr lang="en-US" sz="2400" dirty="0" smtClean="0"/>
          </a:p>
          <a:p>
            <a:pPr marL="0" lvl="0" indent="0"/>
            <a:r>
              <a:rPr lang="en-US" sz="2400" dirty="0"/>
              <a:t>G6-M4 Lessons </a:t>
            </a:r>
            <a:r>
              <a:rPr lang="en-US" sz="2400" dirty="0" smtClean="0"/>
              <a:t>7, 18-22</a:t>
            </a:r>
            <a:endParaRPr lang="en-US" sz="2400" dirty="0"/>
          </a:p>
          <a:p>
            <a:pPr marL="0" lvl="0" indent="0"/>
            <a:r>
              <a:rPr lang="en-US" sz="2400" dirty="0"/>
              <a:t>G7-M3 Lessons </a:t>
            </a:r>
            <a:r>
              <a:rPr lang="en-US" sz="2400" dirty="0" smtClean="0"/>
              <a:t>16-26</a:t>
            </a:r>
            <a:endParaRPr lang="en-US" sz="2400" dirty="0"/>
          </a:p>
          <a:p>
            <a:pPr marL="0" lvl="0" indent="0"/>
            <a:endParaRPr lang="en-US" sz="2400" dirty="0"/>
          </a:p>
          <a:p>
            <a:endParaRPr lang="en-US" dirty="0"/>
          </a:p>
        </p:txBody>
      </p:sp>
    </p:spTree>
    <p:extLst>
      <p:ext uri="{BB962C8B-B14F-4D97-AF65-F5344CB8AC3E}">
        <p14:creationId xmlns:p14="http://schemas.microsoft.com/office/powerpoint/2010/main" val="887238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Equations and Expressions</a:t>
            </a:r>
            <a:br>
              <a:rPr lang="en-US" sz="2000" dirty="0" smtClean="0"/>
            </a:br>
            <a:r>
              <a:rPr lang="en-US" dirty="0" smtClean="0"/>
              <a:t>A Progression of Each Capacity</a:t>
            </a:r>
            <a:endParaRPr lang="en-US" dirty="0"/>
          </a:p>
        </p:txBody>
      </p:sp>
      <p:sp>
        <p:nvSpPr>
          <p:cNvPr id="3" name="Content Placeholder 2"/>
          <p:cNvSpPr>
            <a:spLocks noGrp="1"/>
          </p:cNvSpPr>
          <p:nvPr>
            <p:ph idx="1"/>
          </p:nvPr>
        </p:nvSpPr>
        <p:spPr/>
        <p:txBody>
          <a:bodyPr>
            <a:normAutofit lnSpcReduction="10000"/>
          </a:bodyPr>
          <a:lstStyle/>
          <a:p>
            <a:pPr marL="514350" lvl="0" indent="-514350">
              <a:buFont typeface="+mj-lt"/>
              <a:buAutoNum type="arabicPeriod" startAt="5"/>
            </a:pPr>
            <a:r>
              <a:rPr lang="en-US" sz="2400" dirty="0" smtClean="0"/>
              <a:t>Solving equations (or inequalities), </a:t>
            </a:r>
            <a:r>
              <a:rPr lang="en-US" sz="2400" dirty="0"/>
              <a:t>that is, finding the value(s) of a variable that creates a true number sentence, given a statement of equality between two expressions.</a:t>
            </a:r>
          </a:p>
          <a:p>
            <a:pPr marL="630238" lvl="1" indent="0"/>
            <a:r>
              <a:rPr lang="en-US" dirty="0"/>
              <a:t>Using the properties of operations and numbers on either expression, and</a:t>
            </a:r>
          </a:p>
          <a:p>
            <a:pPr marL="1025525" lvl="1" indent="-395288">
              <a:buFont typeface="+mj-lt"/>
              <a:buAutoNum type="alphaLcPeriod"/>
            </a:pPr>
            <a:r>
              <a:rPr lang="en-US" dirty="0"/>
              <a:t>Using the properties of </a:t>
            </a:r>
            <a:r>
              <a:rPr lang="en-US" dirty="0" smtClean="0"/>
              <a:t>equality</a:t>
            </a:r>
            <a:endParaRPr lang="en-US" sz="2400" dirty="0" smtClean="0"/>
          </a:p>
          <a:p>
            <a:pPr marL="0" lvl="0" indent="0"/>
            <a:r>
              <a:rPr lang="en-US" sz="2400" dirty="0" smtClean="0"/>
              <a:t>G6-M4 Lessons 23-34</a:t>
            </a:r>
          </a:p>
          <a:p>
            <a:pPr marL="0" lvl="0" indent="0"/>
            <a:r>
              <a:rPr lang="en-US" sz="2400" dirty="0" smtClean="0"/>
              <a:t>G7-M3 Lessons 7-15, some of 16-26</a:t>
            </a:r>
          </a:p>
          <a:p>
            <a:pPr marL="0" lvl="0" indent="0"/>
            <a:r>
              <a:rPr lang="en-US" sz="2400" dirty="0" smtClean="0"/>
              <a:t>G8-M4 Lessons 3-8, 10-14, 24-31</a:t>
            </a:r>
          </a:p>
          <a:p>
            <a:pPr marL="0" lvl="0" indent="0"/>
            <a:endParaRPr lang="en-US" sz="2400" dirty="0"/>
          </a:p>
          <a:p>
            <a:endParaRPr lang="en-US" dirty="0"/>
          </a:p>
        </p:txBody>
      </p:sp>
    </p:spTree>
    <p:extLst>
      <p:ext uri="{BB962C8B-B14F-4D97-AF65-F5344CB8AC3E}">
        <p14:creationId xmlns:p14="http://schemas.microsoft.com/office/powerpoint/2010/main" val="3847494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304800"/>
            <a:ext cx="8229600" cy="1524000"/>
          </a:xfrm>
        </p:spPr>
        <p:txBody>
          <a:bodyPr>
            <a:normAutofit fontScale="90000"/>
          </a:bodyPr>
          <a:lstStyle/>
          <a:p>
            <a:r>
              <a:rPr lang="en-US" sz="2000" dirty="0" smtClean="0"/>
              <a:t>Expressions and Equations</a:t>
            </a:r>
            <a:br>
              <a:rPr lang="en-US" sz="2000" dirty="0" smtClean="0"/>
            </a:br>
            <a:r>
              <a:rPr lang="en-US" sz="2000" dirty="0" smtClean="0"/>
              <a:t/>
            </a:r>
            <a:br>
              <a:rPr lang="en-US" sz="2000" dirty="0" smtClean="0"/>
            </a:br>
            <a:r>
              <a:rPr lang="en-US" dirty="0" smtClean="0"/>
              <a:t>A Progression of Each Capacity</a:t>
            </a:r>
            <a:br>
              <a:rPr lang="en-US" dirty="0" smtClean="0"/>
            </a:br>
            <a:r>
              <a:rPr lang="en-US" dirty="0"/>
              <a:t>S</a:t>
            </a:r>
            <a:r>
              <a:rPr lang="en-US" dirty="0" smtClean="0"/>
              <a:t>olving Equations – Grade 6</a:t>
            </a:r>
            <a:endParaRPr lang="en-US" dirty="0"/>
          </a:p>
        </p:txBody>
      </p:sp>
      <p:sp>
        <p:nvSpPr>
          <p:cNvPr id="3" name="Content Placeholder 2"/>
          <p:cNvSpPr>
            <a:spLocks noGrp="1"/>
          </p:cNvSpPr>
          <p:nvPr>
            <p:ph idx="1"/>
          </p:nvPr>
        </p:nvSpPr>
        <p:spPr>
          <a:xfrm>
            <a:off x="304800" y="1828800"/>
            <a:ext cx="8458200" cy="5029200"/>
          </a:xfrm>
        </p:spPr>
        <p:txBody>
          <a:bodyPr>
            <a:normAutofit fontScale="85000" lnSpcReduction="20000"/>
          </a:bodyPr>
          <a:lstStyle/>
          <a:p>
            <a:pPr marL="463550" lvl="1" indent="-457200">
              <a:spcAft>
                <a:spcPts val="600"/>
              </a:spcAft>
              <a:buFont typeface="Arial" panose="020B0604020202020204" pitchFamily="34" charset="0"/>
              <a:buChar char="•"/>
            </a:pPr>
            <a:r>
              <a:rPr lang="en-US" sz="2800" dirty="0" smtClean="0">
                <a:solidFill>
                  <a:srgbClr val="194467"/>
                </a:solidFill>
                <a:latin typeface="Calibri" charset="0"/>
                <a:ea typeface="ＭＳ Ｐゴシック" charset="-128"/>
                <a:cs typeface="ＭＳ Ｐゴシック" charset="-128"/>
              </a:rPr>
              <a:t>Use tape diagrams paired with algebraic solutions that makes use of the properties developed in G6-M4 Topic A such as </a:t>
            </a:r>
            <a:r>
              <a:rPr lang="en-US" sz="2800" i="1" dirty="0" smtClean="0">
                <a:solidFill>
                  <a:srgbClr val="194467"/>
                </a:solidFill>
                <a:latin typeface="Calibri" charset="0"/>
                <a:ea typeface="ＭＳ Ｐゴシック" charset="-128"/>
                <a:cs typeface="ＭＳ Ｐゴシック" charset="-128"/>
              </a:rPr>
              <a:t>a </a:t>
            </a:r>
            <a:r>
              <a:rPr lang="en-US" sz="2800" dirty="0" smtClean="0">
                <a:solidFill>
                  <a:srgbClr val="194467"/>
                </a:solidFill>
                <a:latin typeface="Calibri" charset="0"/>
                <a:ea typeface="ＭＳ Ｐゴシック" charset="-128"/>
                <a:cs typeface="ＭＳ Ｐゴシック" charset="-128"/>
              </a:rPr>
              <a:t>+ </a:t>
            </a:r>
            <a:r>
              <a:rPr lang="en-US" sz="2800" i="1" dirty="0" smtClean="0">
                <a:solidFill>
                  <a:srgbClr val="194467"/>
                </a:solidFill>
                <a:latin typeface="Calibri" charset="0"/>
                <a:ea typeface="ＭＳ Ｐゴシック" charset="-128"/>
                <a:cs typeface="ＭＳ Ｐゴシック" charset="-128"/>
              </a:rPr>
              <a:t>b</a:t>
            </a:r>
            <a:r>
              <a:rPr lang="en-US" sz="2800" dirty="0" smtClean="0">
                <a:solidFill>
                  <a:srgbClr val="194467"/>
                </a:solidFill>
                <a:latin typeface="Calibri" charset="0"/>
                <a:ea typeface="ＭＳ Ｐゴシック" charset="-128"/>
                <a:cs typeface="ＭＳ Ｐゴシック" charset="-128"/>
              </a:rPr>
              <a:t> – </a:t>
            </a:r>
            <a:r>
              <a:rPr lang="en-US" sz="2800" i="1" dirty="0" smtClean="0">
                <a:solidFill>
                  <a:srgbClr val="194467"/>
                </a:solidFill>
                <a:latin typeface="Calibri" charset="0"/>
                <a:ea typeface="ＭＳ Ｐゴシック" charset="-128"/>
                <a:cs typeface="ＭＳ Ｐゴシック" charset="-128"/>
              </a:rPr>
              <a:t>b</a:t>
            </a:r>
            <a:r>
              <a:rPr lang="en-US" sz="2800" dirty="0" smtClean="0">
                <a:solidFill>
                  <a:srgbClr val="194467"/>
                </a:solidFill>
                <a:latin typeface="Calibri" charset="0"/>
                <a:ea typeface="ＭＳ Ｐゴシック" charset="-128"/>
                <a:cs typeface="ＭＳ Ｐゴシック" charset="-128"/>
              </a:rPr>
              <a:t> = </a:t>
            </a:r>
            <a:r>
              <a:rPr lang="en-US" sz="2800" i="1" dirty="0" smtClean="0">
                <a:solidFill>
                  <a:srgbClr val="194467"/>
                </a:solidFill>
                <a:latin typeface="Calibri" charset="0"/>
                <a:ea typeface="ＭＳ Ｐゴシック" charset="-128"/>
                <a:cs typeface="ＭＳ Ｐゴシック" charset="-128"/>
              </a:rPr>
              <a:t>a.</a:t>
            </a:r>
            <a:endParaRPr lang="en-US" sz="2800" b="0" dirty="0" smtClean="0">
              <a:solidFill>
                <a:srgbClr val="194467"/>
              </a:solidFill>
              <a:latin typeface="Calibri" charset="0"/>
              <a:ea typeface="ＭＳ Ｐゴシック" charset="-128"/>
              <a:cs typeface="ＭＳ Ｐゴシック" charset="-128"/>
            </a:endParaRPr>
          </a:p>
          <a:p>
            <a:pPr marL="463550" lvl="1" indent="-457200">
              <a:spcAft>
                <a:spcPts val="600"/>
              </a:spcAft>
              <a:buFont typeface="Arial" panose="020B0604020202020204" pitchFamily="34" charset="0"/>
              <a:buChar char="•"/>
            </a:pPr>
            <a:r>
              <a:rPr lang="en-US" sz="2800" dirty="0" smtClean="0">
                <a:solidFill>
                  <a:srgbClr val="194467"/>
                </a:solidFill>
                <a:latin typeface="Calibri" charset="0"/>
                <a:ea typeface="ＭＳ Ｐゴシック" charset="-128"/>
                <a:cs typeface="ＭＳ Ｐゴシック" charset="-128"/>
              </a:rPr>
              <a:t>Check it by substituting into both equations:</a:t>
            </a:r>
          </a:p>
          <a:p>
            <a:pPr marL="406400" lvl="2" indent="0">
              <a:spcAft>
                <a:spcPts val="600"/>
              </a:spcAft>
            </a:pPr>
            <a:endParaRPr lang="en-US" sz="2800" dirty="0" smtClean="0">
              <a:solidFill>
                <a:srgbClr val="194467"/>
              </a:solidFill>
              <a:latin typeface="Calibri" charset="0"/>
              <a:ea typeface="ＭＳ Ｐゴシック" charset="-128"/>
              <a:cs typeface="ＭＳ Ｐゴシック" charset="-128"/>
            </a:endParaRPr>
          </a:p>
          <a:p>
            <a:pPr marL="406400" lvl="2" indent="0">
              <a:spcAft>
                <a:spcPts val="600"/>
              </a:spcAft>
            </a:pPr>
            <a:endParaRPr lang="en-US" sz="2800" dirty="0">
              <a:solidFill>
                <a:srgbClr val="194467"/>
              </a:solidFill>
              <a:latin typeface="Calibri" charset="0"/>
              <a:ea typeface="ＭＳ Ｐゴシック" charset="-128"/>
              <a:cs typeface="ＭＳ Ｐゴシック" charset="-128"/>
            </a:endParaRPr>
          </a:p>
          <a:p>
            <a:pPr marL="406400" lvl="2" indent="0">
              <a:spcAft>
                <a:spcPts val="600"/>
              </a:spcAft>
            </a:pPr>
            <a:endParaRPr lang="en-US" sz="2800" dirty="0" smtClean="0">
              <a:solidFill>
                <a:srgbClr val="194467"/>
              </a:solidFill>
              <a:latin typeface="Calibri" charset="0"/>
              <a:ea typeface="ＭＳ Ｐゴシック" charset="-128"/>
              <a:cs typeface="ＭＳ Ｐゴシック" charset="-128"/>
            </a:endParaRPr>
          </a:p>
          <a:p>
            <a:pPr marL="406400" lvl="2" indent="0">
              <a:spcAft>
                <a:spcPts val="600"/>
              </a:spcAft>
            </a:pPr>
            <a:endParaRPr lang="en-US" sz="2800" dirty="0">
              <a:solidFill>
                <a:srgbClr val="194467"/>
              </a:solidFill>
              <a:latin typeface="Calibri" charset="0"/>
              <a:ea typeface="ＭＳ Ｐゴシック" charset="-128"/>
              <a:cs typeface="ＭＳ Ｐゴシック" charset="-128"/>
            </a:endParaRPr>
          </a:p>
          <a:p>
            <a:pPr marL="406400" lvl="2" indent="0">
              <a:spcAft>
                <a:spcPts val="600"/>
              </a:spcAft>
            </a:pPr>
            <a:endParaRPr lang="en-US" sz="2800" dirty="0" smtClean="0">
              <a:solidFill>
                <a:srgbClr val="194467"/>
              </a:solidFill>
              <a:latin typeface="Calibri" charset="0"/>
              <a:ea typeface="ＭＳ Ｐゴシック" charset="-128"/>
              <a:cs typeface="ＭＳ Ｐゴシック" charset="-128"/>
            </a:endParaRPr>
          </a:p>
          <a:p>
            <a:pPr marL="863600" lvl="2" indent="-457200">
              <a:spcAft>
                <a:spcPts val="600"/>
              </a:spcAft>
              <a:buFont typeface="Arial" panose="020B0604020202020204" pitchFamily="34" charset="0"/>
              <a:buChar char="•"/>
            </a:pPr>
            <a:r>
              <a:rPr lang="en-US" sz="2800" dirty="0" smtClean="0">
                <a:solidFill>
                  <a:srgbClr val="194467"/>
                </a:solidFill>
                <a:latin typeface="Calibri" charset="0"/>
                <a:ea typeface="ＭＳ Ｐゴシック" charset="-128"/>
                <a:cs typeface="ＭＳ Ｐゴシック" charset="-128"/>
              </a:rPr>
              <a:t>Work through:</a:t>
            </a:r>
          </a:p>
          <a:p>
            <a:pPr marL="349250" lvl="1" indent="-342900">
              <a:spcAft>
                <a:spcPts val="600"/>
              </a:spcAft>
            </a:pPr>
            <a:r>
              <a:rPr lang="en-US" sz="2800" dirty="0" smtClean="0">
                <a:solidFill>
                  <a:srgbClr val="194467"/>
                </a:solidFill>
                <a:latin typeface="Calibri" charset="0"/>
                <a:ea typeface="ＭＳ Ｐゴシック" charset="-128"/>
                <a:cs typeface="ＭＳ Ｐゴシック" charset="-128"/>
              </a:rPr>
              <a:t>			G6</a:t>
            </a:r>
            <a:r>
              <a:rPr lang="en-US" sz="2800" dirty="0">
                <a:solidFill>
                  <a:srgbClr val="194467"/>
                </a:solidFill>
                <a:latin typeface="Calibri" charset="0"/>
                <a:ea typeface="ＭＳ Ｐゴシック" charset="-128"/>
                <a:cs typeface="ＭＳ Ｐゴシック" charset="-128"/>
              </a:rPr>
              <a:t>-M4 Lesson 26 Exercise 1</a:t>
            </a:r>
          </a:p>
          <a:p>
            <a:pPr marL="349250" lvl="1" indent="-342900">
              <a:spcAft>
                <a:spcPts val="600"/>
              </a:spcAft>
            </a:pPr>
            <a:r>
              <a:rPr lang="en-US" sz="2800" dirty="0" smtClean="0">
                <a:solidFill>
                  <a:srgbClr val="194467"/>
                </a:solidFill>
                <a:latin typeface="Calibri" charset="0"/>
                <a:ea typeface="ＭＳ Ｐゴシック" charset="-128"/>
                <a:cs typeface="ＭＳ Ｐゴシック" charset="-128"/>
              </a:rPr>
              <a:t>			G6</a:t>
            </a:r>
            <a:r>
              <a:rPr lang="en-US" sz="2800" dirty="0">
                <a:solidFill>
                  <a:srgbClr val="194467"/>
                </a:solidFill>
                <a:latin typeface="Calibri" charset="0"/>
                <a:ea typeface="ＭＳ Ｐゴシック" charset="-128"/>
                <a:cs typeface="ＭＳ Ｐゴシック" charset="-128"/>
              </a:rPr>
              <a:t>-M4 Lesson 27 Exercise 3, 17-19</a:t>
            </a:r>
          </a:p>
          <a:p>
            <a:pPr marL="349250" lvl="1" indent="-342900">
              <a:spcAft>
                <a:spcPts val="600"/>
              </a:spcAft>
            </a:pPr>
            <a:r>
              <a:rPr lang="en-US" sz="2800" dirty="0" smtClean="0">
                <a:solidFill>
                  <a:srgbClr val="194467"/>
                </a:solidFill>
                <a:latin typeface="Calibri" charset="0"/>
                <a:ea typeface="ＭＳ Ｐゴシック" charset="-128"/>
                <a:cs typeface="ＭＳ Ｐゴシック" charset="-128"/>
              </a:rPr>
              <a:t>			G6</a:t>
            </a:r>
            <a:r>
              <a:rPr lang="en-US" sz="2800" dirty="0">
                <a:solidFill>
                  <a:srgbClr val="194467"/>
                </a:solidFill>
                <a:latin typeface="Calibri" charset="0"/>
                <a:ea typeface="ＭＳ Ｐゴシック" charset="-128"/>
                <a:cs typeface="ＭＳ Ｐゴシック" charset="-128"/>
              </a:rPr>
              <a:t>-M4 Lesson 30 Exercise 3-</a:t>
            </a:r>
            <a:r>
              <a:rPr lang="en-US" sz="2800" dirty="0" smtClean="0">
                <a:solidFill>
                  <a:srgbClr val="194467"/>
                </a:solidFill>
                <a:latin typeface="Calibri" charset="0"/>
                <a:ea typeface="ＭＳ Ｐゴシック" charset="-128"/>
                <a:cs typeface="ＭＳ Ｐゴシック" charset="-128"/>
              </a:rPr>
              <a:t>5</a:t>
            </a:r>
            <a:endParaRPr lang="en-US" sz="2600" dirty="0" smtClean="0">
              <a:solidFill>
                <a:srgbClr val="194467"/>
              </a:solidFill>
              <a:latin typeface="Calibri" charset="0"/>
              <a:ea typeface="ＭＳ Ｐゴシック" charset="-128"/>
              <a:cs typeface="ＭＳ Ｐゴシック" charset="-128"/>
            </a:endParaRPr>
          </a:p>
          <a:p>
            <a:pPr marL="349250" lvl="1" indent="-342900">
              <a:spcAft>
                <a:spcPts val="600"/>
              </a:spcAft>
            </a:pPr>
            <a:endParaRPr lang="en-US" sz="2600" dirty="0" smtClean="0">
              <a:solidFill>
                <a:srgbClr val="FF0000"/>
              </a:solidFill>
              <a:latin typeface="Calibri" charset="0"/>
              <a:ea typeface="ＭＳ Ｐゴシック" charset="-128"/>
              <a:cs typeface="ＭＳ Ｐゴシック" charset="-128"/>
            </a:endParaRPr>
          </a:p>
          <a:p>
            <a:pPr marL="349250" lvl="1" indent="-342900">
              <a:spcAft>
                <a:spcPts val="600"/>
              </a:spcAft>
            </a:pPr>
            <a:endParaRPr lang="en-US" sz="2600" b="0" dirty="0" smtClean="0">
              <a:solidFill>
                <a:srgbClr val="194467"/>
              </a:solidFill>
              <a:latin typeface="Calibri" charset="0"/>
              <a:ea typeface="ＭＳ Ｐゴシック" charset="-128"/>
              <a:cs typeface="ＭＳ Ｐゴシック" charset="-128"/>
            </a:endParaRPr>
          </a:p>
        </p:txBody>
      </p:sp>
      <p:sp>
        <p:nvSpPr>
          <p:cNvPr id="4" name="TextBox 3"/>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H</a:t>
            </a:r>
            <a:endParaRPr lang="en-US" dirty="0">
              <a:solidFill>
                <a:schemeClr val="bg1"/>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4261002679"/>
              </p:ext>
            </p:extLst>
          </p:nvPr>
        </p:nvGraphicFramePr>
        <p:xfrm>
          <a:off x="1447800" y="3309056"/>
          <a:ext cx="2171700" cy="1367367"/>
        </p:xfrm>
        <a:graphic>
          <a:graphicData uri="http://schemas.openxmlformats.org/presentationml/2006/ole">
            <mc:AlternateContent xmlns:mc="http://schemas.openxmlformats.org/markup-compatibility/2006">
              <mc:Choice xmlns:v="urn:schemas-microsoft-com:vml" Requires="v">
                <p:oleObj spid="_x0000_s1033" name="Equation" r:id="rId4" imgW="685800" imgH="431800" progId="Equation.DSMT4">
                  <p:embed/>
                </p:oleObj>
              </mc:Choice>
              <mc:Fallback>
                <p:oleObj name="Equation" r:id="rId4" imgW="685800" imgH="431800" progId="Equation.DSMT4">
                  <p:embed/>
                  <p:pic>
                    <p:nvPicPr>
                      <p:cNvPr id="0" name=""/>
                      <p:cNvPicPr/>
                      <p:nvPr/>
                    </p:nvPicPr>
                    <p:blipFill>
                      <a:blip r:embed="rId5"/>
                      <a:stretch>
                        <a:fillRect/>
                      </a:stretch>
                    </p:blipFill>
                    <p:spPr>
                      <a:xfrm>
                        <a:off x="1447800" y="3309056"/>
                        <a:ext cx="2171700" cy="1367367"/>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369502898"/>
              </p:ext>
            </p:extLst>
          </p:nvPr>
        </p:nvGraphicFramePr>
        <p:xfrm>
          <a:off x="5105400" y="3276600"/>
          <a:ext cx="2247900" cy="1415344"/>
        </p:xfrm>
        <a:graphic>
          <a:graphicData uri="http://schemas.openxmlformats.org/presentationml/2006/ole">
            <mc:AlternateContent xmlns:mc="http://schemas.openxmlformats.org/markup-compatibility/2006">
              <mc:Choice xmlns:v="urn:schemas-microsoft-com:vml" Requires="v">
                <p:oleObj spid="_x0000_s1034" name="Equation" r:id="rId6" imgW="685800" imgH="431800" progId="Equation.DSMT4">
                  <p:embed/>
                </p:oleObj>
              </mc:Choice>
              <mc:Fallback>
                <p:oleObj name="Equation" r:id="rId6" imgW="685800" imgH="431800" progId="Equation.DSMT4">
                  <p:embed/>
                  <p:pic>
                    <p:nvPicPr>
                      <p:cNvPr id="0" name=""/>
                      <p:cNvPicPr/>
                      <p:nvPr/>
                    </p:nvPicPr>
                    <p:blipFill>
                      <a:blip r:embed="rId7"/>
                      <a:stretch>
                        <a:fillRect/>
                      </a:stretch>
                    </p:blipFill>
                    <p:spPr>
                      <a:xfrm>
                        <a:off x="5105400" y="3276600"/>
                        <a:ext cx="2247900" cy="1415344"/>
                      </a:xfrm>
                      <a:prstGeom prst="rect">
                        <a:avLst/>
                      </a:prstGeom>
                    </p:spPr>
                  </p:pic>
                </p:oleObj>
              </mc:Fallback>
            </mc:AlternateContent>
          </a:graphicData>
        </a:graphic>
      </p:graphicFrame>
    </p:spTree>
    <p:extLst>
      <p:ext uri="{BB962C8B-B14F-4D97-AF65-F5344CB8AC3E}">
        <p14:creationId xmlns:p14="http://schemas.microsoft.com/office/powerpoint/2010/main" val="5500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04800" y="2133600"/>
                <a:ext cx="8229600" cy="4214750"/>
              </a:xfrm>
            </p:spPr>
            <p:txBody>
              <a:bodyPr>
                <a:normAutofit fontScale="92500" lnSpcReduction="20000"/>
              </a:bodyPr>
              <a:lstStyle/>
              <a:p>
                <a:pPr marL="463550" lvl="1" indent="-457200">
                  <a:spcAft>
                    <a:spcPts val="600"/>
                  </a:spcAft>
                  <a:buFont typeface="Arial" panose="020B0604020202020204" pitchFamily="34" charset="0"/>
                  <a:buChar char="•"/>
                </a:pPr>
                <a:r>
                  <a:rPr lang="en-US" sz="2800" dirty="0" smtClean="0">
                    <a:solidFill>
                      <a:srgbClr val="194467"/>
                    </a:solidFill>
                    <a:latin typeface="Calibri" charset="0"/>
                    <a:ea typeface="ＭＳ Ｐゴシック" charset="-128"/>
                    <a:cs typeface="ＭＳ Ｐゴシック" charset="-128"/>
                  </a:rPr>
                  <a:t>Includes rational numbers </a:t>
                </a:r>
              </a:p>
              <a:p>
                <a:pPr marL="463550" lvl="1" indent="-457200">
                  <a:spcAft>
                    <a:spcPts val="600"/>
                  </a:spcAft>
                  <a:buFont typeface="Arial" panose="020B0604020202020204" pitchFamily="34" charset="0"/>
                  <a:buChar char="•"/>
                </a:pPr>
                <a:r>
                  <a:rPr lang="en-US" sz="2800" dirty="0" smtClean="0">
                    <a:solidFill>
                      <a:srgbClr val="194467"/>
                    </a:solidFill>
                    <a:latin typeface="Calibri" charset="0"/>
                    <a:ea typeface="ＭＳ Ｐゴシック" charset="-128"/>
                    <a:cs typeface="ＭＳ Ｐゴシック" charset="-128"/>
                  </a:rPr>
                  <a:t>Includes using the commutative and associative and distributive properties; promotes efficiency in understanding that they lead to an </a:t>
                </a:r>
                <a:r>
                  <a:rPr lang="en-US" sz="2800" b="1" i="1" dirty="0" smtClean="0">
                    <a:solidFill>
                      <a:srgbClr val="194467"/>
                    </a:solidFill>
                    <a:latin typeface="Calibri" charset="0"/>
                    <a:ea typeface="ＭＳ Ｐゴシック" charset="-128"/>
                    <a:cs typeface="ＭＳ Ｐゴシック" charset="-128"/>
                  </a:rPr>
                  <a:t>‘any order, any grouping’ </a:t>
                </a:r>
                <a:r>
                  <a:rPr lang="en-US" sz="2800" dirty="0" smtClean="0">
                    <a:solidFill>
                      <a:srgbClr val="194467"/>
                    </a:solidFill>
                    <a:latin typeface="Calibri" charset="0"/>
                    <a:ea typeface="ＭＳ Ｐゴシック" charset="-128"/>
                    <a:cs typeface="ＭＳ Ｐゴシック" charset="-128"/>
                  </a:rPr>
                  <a:t>consequence for addition and multiplication.</a:t>
                </a:r>
              </a:p>
              <a:p>
                <a:pPr marL="463550" lvl="1" indent="-457200">
                  <a:spcAft>
                    <a:spcPts val="600"/>
                  </a:spcAft>
                  <a:buFont typeface="Arial" panose="020B0604020202020204" pitchFamily="34" charset="0"/>
                  <a:buChar char="•"/>
                </a:pPr>
                <a:r>
                  <a:rPr lang="en-US" sz="2800" dirty="0" smtClean="0">
                    <a:solidFill>
                      <a:srgbClr val="194467"/>
                    </a:solidFill>
                    <a:latin typeface="Calibri" charset="0"/>
                    <a:ea typeface="ＭＳ Ｐゴシック" charset="-128"/>
                    <a:cs typeface="ＭＳ Ｐゴシック" charset="-128"/>
                  </a:rPr>
                  <a:t>Introduces the </a:t>
                </a:r>
                <a:r>
                  <a:rPr lang="en-US" sz="2800" b="1" i="1" dirty="0" smtClean="0">
                    <a:solidFill>
                      <a:srgbClr val="194467"/>
                    </a:solidFill>
                    <a:latin typeface="Calibri" charset="0"/>
                    <a:ea typeface="ＭＳ Ｐゴシック" charset="-128"/>
                    <a:cs typeface="ＭＳ Ｐゴシック" charset="-128"/>
                  </a:rPr>
                  <a:t>properties of equality</a:t>
                </a:r>
                <a:r>
                  <a:rPr lang="en-US" sz="2800" dirty="0" smtClean="0">
                    <a:solidFill>
                      <a:srgbClr val="194467"/>
                    </a:solidFill>
                    <a:latin typeface="Calibri" charset="0"/>
                    <a:ea typeface="ＭＳ Ｐゴシック" charset="-128"/>
                    <a:cs typeface="ＭＳ Ｐゴシック" charset="-128"/>
                  </a:rPr>
                  <a:t> and inequality, and refers to them as </a:t>
                </a:r>
                <a:r>
                  <a:rPr lang="en-US" sz="2800" b="1" i="1" dirty="0" smtClean="0">
                    <a:solidFill>
                      <a:srgbClr val="194467"/>
                    </a:solidFill>
                    <a:latin typeface="Calibri" charset="0"/>
                    <a:ea typeface="ＭＳ Ｐゴシック" charset="-128"/>
                    <a:cs typeface="ＭＳ Ｐゴシック" charset="-128"/>
                  </a:rPr>
                  <a:t>‘if-then’ moves</a:t>
                </a:r>
                <a:r>
                  <a:rPr lang="en-US" sz="2800" dirty="0" smtClean="0">
                    <a:solidFill>
                      <a:srgbClr val="194467"/>
                    </a:solidFill>
                    <a:latin typeface="Calibri" charset="0"/>
                    <a:ea typeface="ＭＳ Ｐゴシック" charset="-128"/>
                    <a:cs typeface="ＭＳ Ｐゴシック" charset="-128"/>
                  </a:rPr>
                  <a:t>.  If then  If  then .</a:t>
                </a:r>
              </a:p>
              <a:p>
                <a:pPr marL="863600" lvl="2" indent="-457200">
                  <a:spcAft>
                    <a:spcPts val="600"/>
                  </a:spcAft>
                  <a:buFont typeface="Arial" panose="020B0604020202020204" pitchFamily="34" charset="0"/>
                  <a:buChar char="•"/>
                </a:pPr>
                <a:r>
                  <a:rPr lang="en-US" sz="2600" dirty="0" smtClean="0">
                    <a:solidFill>
                      <a:srgbClr val="194467"/>
                    </a:solidFill>
                    <a:latin typeface="Calibri" charset="0"/>
                    <a:ea typeface="ＭＳ Ｐゴシック" charset="-128"/>
                    <a:cs typeface="ＭＳ Ｐゴシック" charset="-128"/>
                  </a:rPr>
                  <a:t>Read through:</a:t>
                </a:r>
              </a:p>
              <a:p>
                <a:pPr marL="863600" lvl="3" indent="0">
                  <a:spcAft>
                    <a:spcPts val="600"/>
                  </a:spcAft>
                </a:pPr>
                <a:r>
                  <a:rPr lang="en-US" sz="2600" dirty="0" smtClean="0">
                    <a:solidFill>
                      <a:srgbClr val="194467"/>
                    </a:solidFill>
                    <a:latin typeface="Calibri" charset="0"/>
                    <a:ea typeface="ＭＳ Ｐゴシック" charset="-128"/>
                    <a:cs typeface="ＭＳ Ｐゴシック" charset="-128"/>
                  </a:rPr>
                  <a:t> G7</a:t>
                </a:r>
                <a:r>
                  <a:rPr lang="en-US" sz="2600" dirty="0">
                    <a:solidFill>
                      <a:srgbClr val="194467"/>
                    </a:solidFill>
                    <a:latin typeface="Calibri" charset="0"/>
                    <a:ea typeface="ＭＳ Ｐゴシック" charset="-128"/>
                    <a:cs typeface="ＭＳ Ｐゴシック" charset="-128"/>
                  </a:rPr>
                  <a:t>-M3 Lesson 7 Example 1 and Exercise</a:t>
                </a:r>
              </a:p>
              <a:p>
                <a:pPr marL="6350" lvl="1" indent="0">
                  <a:spcAft>
                    <a:spcPts val="600"/>
                  </a:spcAft>
                </a:pPr>
                <a:r>
                  <a:rPr lang="en-US" sz="2600" dirty="0" smtClean="0">
                    <a:solidFill>
                      <a:srgbClr val="194467"/>
                    </a:solidFill>
                    <a:latin typeface="Calibri" charset="0"/>
                    <a:ea typeface="ＭＳ Ｐゴシック" charset="-128"/>
                    <a:cs typeface="ＭＳ Ｐゴシック" charset="-128"/>
                  </a:rPr>
                  <a:t>		G7</a:t>
                </a:r>
                <a:r>
                  <a:rPr lang="en-US" sz="2600" dirty="0">
                    <a:solidFill>
                      <a:srgbClr val="194467"/>
                    </a:solidFill>
                    <a:latin typeface="Calibri" charset="0"/>
                    <a:ea typeface="ＭＳ Ｐゴシック" charset="-128"/>
                    <a:cs typeface="ＭＳ Ｐゴシック" charset="-128"/>
                  </a:rPr>
                  <a:t>-M3 Lesson 9 Example 1 and Problem Set 6</a:t>
                </a:r>
              </a:p>
              <a:p>
                <a:pPr marL="6350" lvl="1" indent="0">
                  <a:spcAft>
                    <a:spcPts val="600"/>
                  </a:spcAft>
                </a:pPr>
                <a:r>
                  <a:rPr lang="en-US" sz="2600" dirty="0" smtClean="0">
                    <a:solidFill>
                      <a:srgbClr val="194467"/>
                    </a:solidFill>
                    <a:latin typeface="Calibri" charset="0"/>
                    <a:ea typeface="ＭＳ Ｐゴシック" charset="-128"/>
                    <a:cs typeface="ＭＳ Ｐゴシック" charset="-128"/>
                  </a:rPr>
                  <a:t>		G7</a:t>
                </a:r>
                <a:r>
                  <a:rPr lang="en-US" sz="2600" dirty="0">
                    <a:solidFill>
                      <a:srgbClr val="194467"/>
                    </a:solidFill>
                    <a:latin typeface="Calibri" charset="0"/>
                    <a:ea typeface="ＭＳ Ｐゴシック" charset="-128"/>
                    <a:cs typeface="ＭＳ Ｐゴシック" charset="-128"/>
                  </a:rPr>
                  <a:t>-M3 Lesson 10 Exercise 1, Example 2</a:t>
                </a:r>
              </a:p>
              <a:p>
                <a:pPr marL="863600" lvl="2" indent="-457200">
                  <a:spcAft>
                    <a:spcPts val="600"/>
                  </a:spcAft>
                  <a:buFont typeface="Arial" panose="020B0604020202020204" pitchFamily="34" charset="0"/>
                  <a:buChar char="•"/>
                </a:pPr>
                <a:endParaRPr lang="en-US" sz="2600" dirty="0" smtClean="0">
                  <a:solidFill>
                    <a:srgbClr val="194467"/>
                  </a:solidFill>
                  <a:latin typeface="Calibri" charset="0"/>
                  <a:ea typeface="ＭＳ Ｐゴシック" charset="-128"/>
                  <a:cs typeface="ＭＳ Ｐゴシック" charset="-128"/>
                </a:endParaRPr>
              </a:p>
              <a:p>
                <a:pPr marL="6350" lvl="1" indent="0">
                  <a:spcAft>
                    <a:spcPts val="600"/>
                  </a:spcAft>
                </a:pPr>
                <a:endParaRPr lang="en-US" sz="2600" dirty="0" smtClean="0">
                  <a:solidFill>
                    <a:srgbClr val="194467"/>
                  </a:solidFill>
                  <a:latin typeface="Calibri" charset="0"/>
                  <a:ea typeface="ＭＳ Ｐゴシック" charset="-128"/>
                  <a:cs typeface="ＭＳ Ｐゴシック" charset="-128"/>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04800" y="2133600"/>
                <a:ext cx="8229600" cy="4214750"/>
              </a:xfrm>
              <a:blipFill rotWithShape="1">
                <a:blip r:embed="rId3"/>
                <a:stretch>
                  <a:fillRect t="-434"/>
                </a:stretch>
              </a:blipFill>
            </p:spPr>
            <p:txBody>
              <a:bodyPr/>
              <a:lstStyle/>
              <a:p>
                <a:r>
                  <a:rPr lang="en-US">
                    <a:noFill/>
                  </a:rPr>
                  <a:t> </a:t>
                </a:r>
              </a:p>
            </p:txBody>
          </p:sp>
        </mc:Fallback>
      </mc:AlternateContent>
      <p:sp>
        <p:nvSpPr>
          <p:cNvPr id="5" name="Title 1"/>
          <p:cNvSpPr txBox="1">
            <a:spLocks/>
          </p:cNvSpPr>
          <p:nvPr/>
        </p:nvSpPr>
        <p:spPr>
          <a:xfrm>
            <a:off x="228600" y="0"/>
            <a:ext cx="8229600" cy="2133600"/>
          </a:xfrm>
          <a:prstGeom prst="rect">
            <a:avLst/>
          </a:prstGeom>
        </p:spPr>
        <p:txBody>
          <a:bodyPr vert="horz" lIns="91440" tIns="45720" rIns="91440" bIns="45720" rtlCol="0" anchor="b" anchorCtr="0">
            <a:normAutofit/>
          </a:bodyPr>
          <a:lstStyle>
            <a:lvl1pPr algn="l" defTabSz="457200" rtl="0" eaLnBrk="1" latinLnBrk="0" hangingPunct="1">
              <a:spcBef>
                <a:spcPct val="0"/>
              </a:spcBef>
              <a:buNone/>
              <a:defRPr sz="3600" b="0" i="0" kern="1200">
                <a:solidFill>
                  <a:srgbClr val="DF6314"/>
                </a:solidFill>
                <a:latin typeface="Agenda-Light"/>
                <a:ea typeface="+mj-ea"/>
                <a:cs typeface="Agenda-Light"/>
              </a:defRPr>
            </a:lvl1pPr>
          </a:lstStyle>
          <a:p>
            <a:r>
              <a:rPr lang="en-US" sz="2000" dirty="0" smtClean="0"/>
              <a:t>Expressions and Equations</a:t>
            </a:r>
            <a:br>
              <a:rPr lang="en-US" sz="2000" dirty="0" smtClean="0"/>
            </a:br>
            <a:r>
              <a:rPr lang="en-US" sz="2000" dirty="0" smtClean="0"/>
              <a:t/>
            </a:r>
            <a:br>
              <a:rPr lang="en-US" sz="2000" dirty="0" smtClean="0"/>
            </a:br>
            <a:r>
              <a:rPr lang="en-US" dirty="0" smtClean="0"/>
              <a:t>A Progression of Each Capacity</a:t>
            </a:r>
            <a:br>
              <a:rPr lang="en-US" dirty="0" smtClean="0"/>
            </a:br>
            <a:r>
              <a:rPr lang="en-US" dirty="0" smtClean="0"/>
              <a:t>Solving Equations – Grade 7</a:t>
            </a:r>
            <a:endParaRPr lang="en-US" dirty="0"/>
          </a:p>
        </p:txBody>
      </p:sp>
      <p:sp>
        <p:nvSpPr>
          <p:cNvPr id="6" name="TextBox 5"/>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H</a:t>
            </a:r>
            <a:endParaRPr lang="en-US" dirty="0">
              <a:solidFill>
                <a:schemeClr val="bg1"/>
              </a:solidFill>
            </a:endParaRPr>
          </a:p>
        </p:txBody>
      </p:sp>
    </p:spTree>
    <p:extLst>
      <p:ext uri="{BB962C8B-B14F-4D97-AF65-F5344CB8AC3E}">
        <p14:creationId xmlns:p14="http://schemas.microsoft.com/office/powerpoint/2010/main" val="349872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09800"/>
            <a:ext cx="8229600" cy="4495800"/>
          </a:xfrm>
        </p:spPr>
        <p:txBody>
          <a:bodyPr>
            <a:normAutofit lnSpcReduction="10000"/>
          </a:bodyPr>
          <a:lstStyle/>
          <a:p>
            <a:pPr marL="463550" lvl="1" indent="-457200">
              <a:spcAft>
                <a:spcPts val="600"/>
              </a:spcAft>
              <a:buFont typeface="Arial" panose="020B0604020202020204" pitchFamily="34" charset="0"/>
              <a:buChar char="•"/>
            </a:pPr>
            <a:r>
              <a:rPr lang="en-US" sz="2600" dirty="0" smtClean="0">
                <a:solidFill>
                  <a:srgbClr val="194467"/>
                </a:solidFill>
                <a:latin typeface="Calibri" charset="0"/>
                <a:ea typeface="ＭＳ Ｐゴシック" charset="-128"/>
                <a:cs typeface="ＭＳ Ｐゴシック" charset="-128"/>
              </a:rPr>
              <a:t>Includes using the distributive property to expand and to combine like terms.</a:t>
            </a:r>
          </a:p>
          <a:p>
            <a:pPr marL="463550" lvl="1" indent="-457200">
              <a:spcAft>
                <a:spcPts val="600"/>
              </a:spcAft>
              <a:buFont typeface="Arial" panose="020B0604020202020204" pitchFamily="34" charset="0"/>
              <a:buChar char="•"/>
            </a:pPr>
            <a:r>
              <a:rPr lang="en-US" sz="2600" dirty="0" smtClean="0">
                <a:solidFill>
                  <a:srgbClr val="194467"/>
                </a:solidFill>
                <a:latin typeface="Calibri" charset="0"/>
                <a:ea typeface="ＭＳ Ｐゴシック" charset="-128"/>
                <a:cs typeface="ＭＳ Ｐゴシック" charset="-128"/>
              </a:rPr>
              <a:t>Asks students to generalize when a linear equation in 1 variable will have one solution, infinite solutions or no solutions.</a:t>
            </a:r>
          </a:p>
          <a:p>
            <a:pPr marL="463550" lvl="1" indent="-457200">
              <a:spcAft>
                <a:spcPts val="600"/>
              </a:spcAft>
              <a:buFont typeface="Arial" panose="020B0604020202020204" pitchFamily="34" charset="0"/>
              <a:buChar char="•"/>
            </a:pPr>
            <a:r>
              <a:rPr lang="en-US" sz="2600" dirty="0" smtClean="0">
                <a:solidFill>
                  <a:srgbClr val="194467"/>
                </a:solidFill>
                <a:latin typeface="Calibri" charset="0"/>
                <a:ea typeface="ＭＳ Ｐゴシック" charset="-128"/>
                <a:cs typeface="ＭＳ Ｐゴシック" charset="-128"/>
              </a:rPr>
              <a:t>Emphasizes there are multiple ways to solve.</a:t>
            </a:r>
          </a:p>
          <a:p>
            <a:pPr marL="463550" lvl="1" indent="-457200">
              <a:spcAft>
                <a:spcPts val="600"/>
              </a:spcAft>
              <a:buFont typeface="Arial" panose="020B0604020202020204" pitchFamily="34" charset="0"/>
              <a:buChar char="•"/>
            </a:pPr>
            <a:r>
              <a:rPr lang="en-US" sz="2600" dirty="0" smtClean="0">
                <a:solidFill>
                  <a:srgbClr val="194467"/>
                </a:solidFill>
                <a:latin typeface="Calibri" charset="0"/>
                <a:ea typeface="ＭＳ Ｐゴシック" charset="-128"/>
                <a:cs typeface="ＭＳ Ｐゴシック" charset="-128"/>
              </a:rPr>
              <a:t>Emphasizes that answers aren’t always integers.</a:t>
            </a:r>
          </a:p>
          <a:p>
            <a:pPr marL="863600" lvl="2" indent="-457200">
              <a:spcAft>
                <a:spcPts val="600"/>
              </a:spcAft>
              <a:buFont typeface="Arial" panose="020B0604020202020204" pitchFamily="34" charset="0"/>
              <a:buChar char="•"/>
            </a:pPr>
            <a:r>
              <a:rPr lang="en-US" dirty="0" smtClean="0">
                <a:solidFill>
                  <a:srgbClr val="194467"/>
                </a:solidFill>
                <a:latin typeface="Calibri" charset="0"/>
                <a:ea typeface="ＭＳ Ｐゴシック" charset="-128"/>
                <a:cs typeface="ＭＳ Ｐゴシック" charset="-128"/>
              </a:rPr>
              <a:t>Work through:</a:t>
            </a:r>
          </a:p>
          <a:p>
            <a:pPr marL="863600" lvl="3" indent="0">
              <a:spcAft>
                <a:spcPts val="600"/>
              </a:spcAft>
            </a:pPr>
            <a:r>
              <a:rPr lang="en-US" sz="2200" dirty="0" smtClean="0">
                <a:solidFill>
                  <a:srgbClr val="194467"/>
                </a:solidFill>
                <a:latin typeface="Calibri" charset="0"/>
                <a:ea typeface="ＭＳ Ｐゴシック" charset="-128"/>
                <a:cs typeface="ＭＳ Ｐゴシック" charset="-128"/>
              </a:rPr>
              <a:t>G8-M4 Lesson 4 Exercises 1-5</a:t>
            </a:r>
          </a:p>
          <a:p>
            <a:pPr marL="863600" lvl="3" indent="0">
              <a:spcAft>
                <a:spcPts val="600"/>
              </a:spcAft>
            </a:pPr>
            <a:r>
              <a:rPr lang="en-US" sz="2200" dirty="0" smtClean="0">
                <a:solidFill>
                  <a:srgbClr val="194467"/>
                </a:solidFill>
                <a:latin typeface="Calibri" charset="0"/>
                <a:ea typeface="ＭＳ Ｐゴシック" charset="-128"/>
                <a:cs typeface="ＭＳ Ｐゴシック" charset="-128"/>
              </a:rPr>
              <a:t>G8-M4 Lesson 5 Examples 1-2</a:t>
            </a:r>
          </a:p>
          <a:p>
            <a:pPr marL="863600" lvl="3" indent="0">
              <a:spcAft>
                <a:spcPts val="600"/>
              </a:spcAft>
            </a:pPr>
            <a:r>
              <a:rPr lang="en-US" sz="2200" dirty="0" smtClean="0">
                <a:solidFill>
                  <a:srgbClr val="194467"/>
                </a:solidFill>
                <a:latin typeface="Calibri" charset="0"/>
                <a:ea typeface="ＭＳ Ｐゴシック" charset="-128"/>
                <a:cs typeface="ＭＳ Ｐゴシック" charset="-128"/>
              </a:rPr>
              <a:t>G8-M4 Lesson 28 Examples 1-2</a:t>
            </a:r>
          </a:p>
        </p:txBody>
      </p:sp>
      <p:sp>
        <p:nvSpPr>
          <p:cNvPr id="5" name="Title 1"/>
          <p:cNvSpPr>
            <a:spLocks noGrp="1"/>
          </p:cNvSpPr>
          <p:nvPr>
            <p:ph type="title"/>
          </p:nvPr>
        </p:nvSpPr>
        <p:spPr>
          <a:xfrm>
            <a:off x="286606" y="0"/>
            <a:ext cx="8229600" cy="2133600"/>
          </a:xfrm>
        </p:spPr>
        <p:txBody>
          <a:bodyPr/>
          <a:lstStyle/>
          <a:p>
            <a:r>
              <a:rPr lang="en-US" sz="2000" dirty="0" smtClean="0"/>
              <a:t>Expressions and Equations</a:t>
            </a:r>
            <a:br>
              <a:rPr lang="en-US" sz="2000" dirty="0" smtClean="0"/>
            </a:br>
            <a:r>
              <a:rPr lang="en-US" sz="2000" dirty="0" smtClean="0"/>
              <a:t/>
            </a:r>
            <a:br>
              <a:rPr lang="en-US" sz="2000" dirty="0" smtClean="0"/>
            </a:br>
            <a:r>
              <a:rPr lang="en-US" dirty="0" smtClean="0"/>
              <a:t>A Progression of Each Capacity</a:t>
            </a:r>
            <a:br>
              <a:rPr lang="en-US" dirty="0" smtClean="0"/>
            </a:br>
            <a:r>
              <a:rPr lang="en-US" dirty="0"/>
              <a:t>S</a:t>
            </a:r>
            <a:r>
              <a:rPr lang="en-US" dirty="0" smtClean="0"/>
              <a:t>olving Equations – Grade 8</a:t>
            </a:r>
            <a:endParaRPr lang="en-US" dirty="0"/>
          </a:p>
        </p:txBody>
      </p:sp>
      <p:sp>
        <p:nvSpPr>
          <p:cNvPr id="6" name="TextBox 5"/>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H</a:t>
            </a:r>
            <a:endParaRPr lang="en-US" dirty="0">
              <a:solidFill>
                <a:schemeClr val="bg1"/>
              </a:solidFill>
            </a:endParaRPr>
          </a:p>
        </p:txBody>
      </p:sp>
    </p:spTree>
    <p:extLst>
      <p:ext uri="{BB962C8B-B14F-4D97-AF65-F5344CB8AC3E}">
        <p14:creationId xmlns:p14="http://schemas.microsoft.com/office/powerpoint/2010/main" val="255662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Expressions and Equations</a:t>
            </a:r>
            <a:r>
              <a:rPr lang="en-US" dirty="0" smtClean="0"/>
              <a:t/>
            </a:r>
            <a:br>
              <a:rPr lang="en-US" dirty="0" smtClean="0"/>
            </a:br>
            <a:r>
              <a:rPr lang="en-US" dirty="0" smtClean="0"/>
              <a:t>Solving Equations</a:t>
            </a:r>
            <a:endParaRPr lang="en-US" dirty="0"/>
          </a:p>
        </p:txBody>
      </p:sp>
      <p:sp>
        <p:nvSpPr>
          <p:cNvPr id="3" name="Content Placeholder 2"/>
          <p:cNvSpPr>
            <a:spLocks noGrp="1"/>
          </p:cNvSpPr>
          <p:nvPr>
            <p:ph idx="1"/>
          </p:nvPr>
        </p:nvSpPr>
        <p:spPr/>
        <p:txBody>
          <a:bodyPr>
            <a:normAutofit fontScale="92500" lnSpcReduction="10000"/>
          </a:bodyPr>
          <a:lstStyle/>
          <a:p>
            <a:pPr marL="349250" lvl="1" indent="-342900">
              <a:spcAft>
                <a:spcPts val="600"/>
              </a:spcAft>
            </a:pPr>
            <a:r>
              <a:rPr lang="en-US" sz="2600" dirty="0" smtClean="0">
                <a:solidFill>
                  <a:srgbClr val="194467"/>
                </a:solidFill>
                <a:latin typeface="Calibri" charset="0"/>
                <a:ea typeface="ＭＳ Ｐゴシック" charset="-128"/>
                <a:cs typeface="ＭＳ Ｐゴシック" charset="-128"/>
              </a:rPr>
              <a:t>In Grades 6-8:  Find which value makes the equation true, recognize that there are some equations that are always true: identities and equations in one variable that simplify down to the identity a = a.</a:t>
            </a:r>
          </a:p>
          <a:p>
            <a:pPr marL="349250" lvl="1" indent="-342900">
              <a:spcAft>
                <a:spcPts val="600"/>
              </a:spcAft>
            </a:pPr>
            <a:r>
              <a:rPr lang="en-US" sz="2600" dirty="0" smtClean="0">
                <a:solidFill>
                  <a:srgbClr val="194467"/>
                </a:solidFill>
                <a:latin typeface="Calibri" charset="0"/>
                <a:ea typeface="ＭＳ Ｐゴシック" charset="-128"/>
                <a:cs typeface="ＭＳ Ｐゴシック" charset="-128"/>
              </a:rPr>
              <a:t>In Grade 9:  </a:t>
            </a:r>
          </a:p>
          <a:p>
            <a:pPr marL="349250" lvl="1" indent="-342900">
              <a:spcAft>
                <a:spcPts val="600"/>
              </a:spcAft>
              <a:buFont typeface="Arial" panose="020B0604020202020204" pitchFamily="34" charset="0"/>
              <a:buChar char="•"/>
            </a:pPr>
            <a:r>
              <a:rPr lang="en-US" sz="2600" dirty="0" smtClean="0">
                <a:solidFill>
                  <a:srgbClr val="194467"/>
                </a:solidFill>
                <a:latin typeface="Calibri" charset="0"/>
                <a:ea typeface="ＭＳ Ｐゴシック" charset="-128"/>
                <a:cs typeface="ＭＳ Ｐゴシック" charset="-128"/>
              </a:rPr>
              <a:t>The solution set is the set of all values that make the equation or inequality true.</a:t>
            </a:r>
          </a:p>
          <a:p>
            <a:pPr marL="349250" lvl="1" indent="-342900">
              <a:spcAft>
                <a:spcPts val="600"/>
              </a:spcAft>
              <a:buFont typeface="Arial" panose="020B0604020202020204" pitchFamily="34" charset="0"/>
              <a:buChar char="•"/>
            </a:pPr>
            <a:r>
              <a:rPr lang="en-US" sz="2600" dirty="0" smtClean="0">
                <a:solidFill>
                  <a:srgbClr val="194467"/>
                </a:solidFill>
                <a:latin typeface="Calibri" charset="0"/>
                <a:ea typeface="ＭＳ Ｐゴシック" charset="-128"/>
                <a:cs typeface="ＭＳ Ｐゴシック" charset="-128"/>
              </a:rPr>
              <a:t>Applying the properties of equality is guaranteed to preserve the solution set.</a:t>
            </a:r>
          </a:p>
          <a:p>
            <a:pPr marL="349250" lvl="1" indent="-342900">
              <a:spcAft>
                <a:spcPts val="600"/>
              </a:spcAft>
              <a:buFont typeface="Arial" panose="020B0604020202020204" pitchFamily="34" charset="0"/>
              <a:buChar char="•"/>
            </a:pPr>
            <a:r>
              <a:rPr lang="en-US" sz="2600" dirty="0" smtClean="0">
                <a:solidFill>
                  <a:srgbClr val="194467"/>
                </a:solidFill>
                <a:latin typeface="Calibri" charset="0"/>
                <a:ea typeface="ＭＳ Ｐゴシック" charset="-128"/>
                <a:cs typeface="ＭＳ Ｐゴシック" charset="-128"/>
              </a:rPr>
              <a:t>Applying the Distributive,  Associative, and Commutative Properties or the properties of rational exponents to either side is guaranteed to preserve the solution set.</a:t>
            </a:r>
          </a:p>
        </p:txBody>
      </p:sp>
    </p:spTree>
    <p:extLst>
      <p:ext uri="{BB962C8B-B14F-4D97-AF65-F5344CB8AC3E}">
        <p14:creationId xmlns:p14="http://schemas.microsoft.com/office/powerpoint/2010/main" val="37514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Expressions and Equations</a:t>
            </a:r>
            <a:br>
              <a:rPr lang="en-US" sz="2000" dirty="0" smtClean="0"/>
            </a:br>
            <a:r>
              <a:rPr lang="en-US" dirty="0" smtClean="0"/>
              <a:t>An Example from Grade 9</a:t>
            </a:r>
            <a:endParaRPr lang="en-US" dirty="0"/>
          </a:p>
        </p:txBody>
      </p:sp>
      <p:sp>
        <p:nvSpPr>
          <p:cNvPr id="3" name="Content Placeholder 2"/>
          <p:cNvSpPr>
            <a:spLocks noGrp="1"/>
          </p:cNvSpPr>
          <p:nvPr>
            <p:ph idx="1"/>
          </p:nvPr>
        </p:nvSpPr>
        <p:spPr/>
        <p:txBody>
          <a:bodyPr/>
          <a:lstStyle/>
          <a:p>
            <a:r>
              <a:rPr lang="en-US" sz="2400" dirty="0" smtClean="0"/>
              <a:t>Consider </a:t>
            </a:r>
            <a:r>
              <a:rPr lang="en-US" sz="2400" dirty="0"/>
              <a:t>the </a:t>
            </a:r>
            <a:r>
              <a:rPr lang="en-US" sz="2400" dirty="0" smtClean="0"/>
              <a:t>equation </a:t>
            </a:r>
            <a:r>
              <a:rPr lang="en-US" sz="2400" i="1" dirty="0" smtClean="0"/>
              <a:t>x</a:t>
            </a:r>
            <a:r>
              <a:rPr lang="en-US" sz="2400" dirty="0" smtClean="0"/>
              <a:t> – 3 = 5. </a:t>
            </a:r>
          </a:p>
          <a:p>
            <a:pPr marL="0" indent="0"/>
            <a:r>
              <a:rPr lang="en-US" sz="2400" dirty="0" smtClean="0"/>
              <a:t>Multiply </a:t>
            </a:r>
            <a:r>
              <a:rPr lang="en-US" sz="2400" dirty="0"/>
              <a:t>both sides of the equation by a constant and show that the solution set did not change.</a:t>
            </a:r>
          </a:p>
          <a:p>
            <a:r>
              <a:rPr lang="en-US" sz="2400" dirty="0" smtClean="0"/>
              <a:t>Now</a:t>
            </a:r>
            <a:r>
              <a:rPr lang="en-US" sz="2400" dirty="0"/>
              <a:t>, multiply both sides </a:t>
            </a:r>
            <a:r>
              <a:rPr lang="en-US" sz="2400" dirty="0" smtClean="0"/>
              <a:t>by </a:t>
            </a:r>
            <a:r>
              <a:rPr lang="en-US" sz="2400" i="1" dirty="0" smtClean="0"/>
              <a:t>x</a:t>
            </a:r>
            <a:r>
              <a:rPr lang="en-US" sz="2400" dirty="0" smtClean="0"/>
              <a:t>.</a:t>
            </a:r>
            <a:endParaRPr lang="en-US" sz="2400" dirty="0"/>
          </a:p>
          <a:p>
            <a:pPr lvl="0" algn="ctr"/>
            <a:r>
              <a:rPr lang="en-US" sz="2400" i="1" dirty="0" smtClean="0"/>
              <a:t>x</a:t>
            </a:r>
            <a:r>
              <a:rPr lang="en-US" sz="2400" dirty="0" smtClean="0"/>
              <a:t>(</a:t>
            </a:r>
            <a:r>
              <a:rPr lang="en-US" sz="2400" i="1" dirty="0" smtClean="0"/>
              <a:t>x</a:t>
            </a:r>
            <a:r>
              <a:rPr lang="en-US" sz="2400" dirty="0" smtClean="0"/>
              <a:t> – 3) = 5</a:t>
            </a:r>
            <a:r>
              <a:rPr lang="en-US" sz="2400" i="1" dirty="0" smtClean="0"/>
              <a:t>x</a:t>
            </a:r>
          </a:p>
          <a:p>
            <a:pPr lvl="0"/>
            <a:r>
              <a:rPr lang="en-US" sz="2400" dirty="0" smtClean="0"/>
              <a:t>Show </a:t>
            </a:r>
            <a:r>
              <a:rPr lang="en-US" sz="2400" dirty="0"/>
              <a:t>that </a:t>
            </a:r>
            <a:r>
              <a:rPr lang="en-US" sz="2400" i="1" dirty="0" smtClean="0"/>
              <a:t>x = </a:t>
            </a:r>
            <a:r>
              <a:rPr lang="en-US" sz="2400" dirty="0" smtClean="0"/>
              <a:t>8 is </a:t>
            </a:r>
            <a:r>
              <a:rPr lang="en-US" sz="2400" dirty="0"/>
              <a:t>still a solution to the new equation.     </a:t>
            </a:r>
          </a:p>
          <a:p>
            <a:pPr lvl="0"/>
            <a:r>
              <a:rPr lang="en-US" sz="2400" dirty="0" smtClean="0"/>
              <a:t>Show </a:t>
            </a:r>
            <a:r>
              <a:rPr lang="en-US" sz="2400" dirty="0"/>
              <a:t>that </a:t>
            </a:r>
            <a:r>
              <a:rPr lang="en-US" sz="2400" i="1" dirty="0" smtClean="0"/>
              <a:t>x </a:t>
            </a:r>
            <a:r>
              <a:rPr lang="en-US" sz="2400" dirty="0" smtClean="0"/>
              <a:t>= 0 is </a:t>
            </a:r>
            <a:r>
              <a:rPr lang="en-US" sz="2400" dirty="0"/>
              <a:t>also a solution to the new equation.</a:t>
            </a:r>
          </a:p>
          <a:p>
            <a:r>
              <a:rPr lang="en-US" sz="2400" b="1" dirty="0" smtClean="0"/>
              <a:t>Why did my solution set get altered?  What did I do?</a:t>
            </a:r>
            <a:endParaRPr lang="en-US" sz="2400" b="1" dirty="0"/>
          </a:p>
        </p:txBody>
      </p:sp>
    </p:spTree>
    <p:extLst>
      <p:ext uri="{BB962C8B-B14F-4D97-AF65-F5344CB8AC3E}">
        <p14:creationId xmlns:p14="http://schemas.microsoft.com/office/powerpoint/2010/main" val="356997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304800"/>
            <a:ext cx="8476394" cy="1366595"/>
          </a:xfrm>
        </p:spPr>
        <p:txBody>
          <a:bodyPr/>
          <a:lstStyle/>
          <a:p>
            <a:r>
              <a:rPr lang="en-US" sz="2000" dirty="0" smtClean="0"/>
              <a:t>Expressions and Equations</a:t>
            </a:r>
            <a:br>
              <a:rPr lang="en-US" sz="2000" dirty="0" smtClean="0"/>
            </a:br>
            <a:r>
              <a:rPr lang="en-US" dirty="0" smtClean="0"/>
              <a:t>The Graph of an Equation in 2 Variables</a:t>
            </a:r>
            <a:endParaRPr lang="en-US" dirty="0"/>
          </a:p>
        </p:txBody>
      </p:sp>
      <p:sp>
        <p:nvSpPr>
          <p:cNvPr id="3" name="Content Placeholder 2"/>
          <p:cNvSpPr>
            <a:spLocks noGrp="1"/>
          </p:cNvSpPr>
          <p:nvPr>
            <p:ph idx="1"/>
          </p:nvPr>
        </p:nvSpPr>
        <p:spPr/>
        <p:txBody>
          <a:bodyPr>
            <a:normAutofit/>
          </a:bodyPr>
          <a:lstStyle/>
          <a:p>
            <a:r>
              <a:rPr lang="en-US" dirty="0" smtClean="0"/>
              <a:t>Grade 6-7: </a:t>
            </a:r>
          </a:p>
          <a:p>
            <a:pPr marL="457200" indent="-457200">
              <a:buFont typeface="Arial" panose="020B0604020202020204" pitchFamily="34" charset="0"/>
              <a:buChar char="•"/>
            </a:pPr>
            <a:r>
              <a:rPr lang="en-US" dirty="0" smtClean="0"/>
              <a:t>Plot points of proportional relationships.  </a:t>
            </a:r>
          </a:p>
          <a:p>
            <a:pPr marL="457200" indent="-457200">
              <a:buFont typeface="Arial" panose="020B0604020202020204" pitchFamily="34" charset="0"/>
              <a:buChar char="•"/>
            </a:pPr>
            <a:r>
              <a:rPr lang="en-US" dirty="0" smtClean="0"/>
              <a:t>The graph itself is only a ray (or a line) if the context of the situation suggests that all the points along the ray (or line) are possible.</a:t>
            </a:r>
          </a:p>
          <a:p>
            <a:r>
              <a:rPr lang="en-US" dirty="0" smtClean="0"/>
              <a:t>Grade 8:  </a:t>
            </a:r>
          </a:p>
          <a:p>
            <a:pPr marL="457200" indent="-457200">
              <a:buFont typeface="Arial" panose="020B0604020202020204" pitchFamily="34" charset="0"/>
              <a:buChar char="•"/>
            </a:pPr>
            <a:r>
              <a:rPr lang="en-US" dirty="0" smtClean="0"/>
              <a:t>All the possible solutions to the equation.</a:t>
            </a:r>
          </a:p>
        </p:txBody>
      </p:sp>
    </p:spTree>
    <p:extLst>
      <p:ext uri="{BB962C8B-B14F-4D97-AF65-F5344CB8AC3E}">
        <p14:creationId xmlns:p14="http://schemas.microsoft.com/office/powerpoint/2010/main" val="214055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152400"/>
            <a:ext cx="8476394" cy="1366595"/>
          </a:xfrm>
        </p:spPr>
        <p:txBody>
          <a:bodyPr/>
          <a:lstStyle/>
          <a:p>
            <a:r>
              <a:rPr lang="en-US" sz="2000" dirty="0" smtClean="0"/>
              <a:t>Expressions and Equations</a:t>
            </a:r>
            <a:br>
              <a:rPr lang="en-US" sz="2000" dirty="0" smtClean="0"/>
            </a:br>
            <a:r>
              <a:rPr lang="en-US" dirty="0" smtClean="0"/>
              <a:t>The Graph of an Equation in 2 Variables</a:t>
            </a:r>
            <a:endParaRPr lang="en-US" dirty="0"/>
          </a:p>
        </p:txBody>
      </p:sp>
      <p:sp>
        <p:nvSpPr>
          <p:cNvPr id="3" name="Content Placeholder 2"/>
          <p:cNvSpPr>
            <a:spLocks noGrp="1"/>
          </p:cNvSpPr>
          <p:nvPr>
            <p:ph idx="1"/>
          </p:nvPr>
        </p:nvSpPr>
        <p:spPr>
          <a:xfrm>
            <a:off x="304800" y="1752600"/>
            <a:ext cx="8229600" cy="4595750"/>
          </a:xfrm>
        </p:spPr>
        <p:txBody>
          <a:bodyPr>
            <a:normAutofit lnSpcReduction="10000"/>
          </a:bodyPr>
          <a:lstStyle/>
          <a:p>
            <a:r>
              <a:rPr lang="en-US" dirty="0" smtClean="0"/>
              <a:t>Grade 6: </a:t>
            </a:r>
          </a:p>
          <a:p>
            <a:pPr marL="457200" indent="-457200">
              <a:buFont typeface="Arial"/>
              <a:buChar char="•"/>
            </a:pPr>
            <a:r>
              <a:rPr lang="en-US" dirty="0" smtClean="0"/>
              <a:t>Students associate ratios with ordered pairs and plot the collected data as points on the coordinate plane.</a:t>
            </a:r>
          </a:p>
          <a:p>
            <a:pPr marL="457200" indent="-457200">
              <a:buFont typeface="Arial"/>
              <a:buChar char="•"/>
            </a:pPr>
            <a:r>
              <a:rPr lang="en-US" dirty="0" smtClean="0"/>
              <a:t>Students represent discrete data as points on a graph (not a line or ray).</a:t>
            </a:r>
          </a:p>
          <a:p>
            <a:pPr marL="457200" indent="-457200">
              <a:buFont typeface="Arial"/>
              <a:buChar char="•"/>
            </a:pPr>
            <a:r>
              <a:rPr lang="en-US" dirty="0" smtClean="0"/>
              <a:t>Students represent continuous data as points on a graph that can be connected by a line or ray.</a:t>
            </a:r>
          </a:p>
          <a:p>
            <a:pPr marL="457200" indent="-457200">
              <a:buFont typeface="Arial"/>
              <a:buChar char="•"/>
            </a:pPr>
            <a:r>
              <a:rPr lang="en-US" dirty="0" smtClean="0"/>
              <a:t>Students are not expected to know the terms collected data, discrete or continuous.</a:t>
            </a:r>
          </a:p>
          <a:p>
            <a:endParaRPr lang="en-US" dirty="0" smtClean="0"/>
          </a:p>
          <a:p>
            <a:endParaRPr lang="en-US" dirty="0"/>
          </a:p>
        </p:txBody>
      </p:sp>
    </p:spTree>
    <p:extLst>
      <p:ext uri="{BB962C8B-B14F-4D97-AF65-F5344CB8AC3E}">
        <p14:creationId xmlns:p14="http://schemas.microsoft.com/office/powerpoint/2010/main" val="27665576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Tape Diagrams</a:t>
            </a:r>
            <a:br>
              <a:rPr lang="en-US" sz="2000" dirty="0" smtClean="0"/>
            </a:br>
            <a:r>
              <a:rPr lang="en-US" dirty="0" smtClean="0"/>
              <a:t>Early Examples</a:t>
            </a:r>
            <a:endParaRPr lang="en-US" dirty="0"/>
          </a:p>
        </p:txBody>
      </p:sp>
      <p:sp>
        <p:nvSpPr>
          <p:cNvPr id="3" name="Content Placeholder 2"/>
          <p:cNvSpPr>
            <a:spLocks noGrp="1"/>
          </p:cNvSpPr>
          <p:nvPr>
            <p:ph idx="1"/>
          </p:nvPr>
        </p:nvSpPr>
        <p:spPr/>
        <p:txBody>
          <a:bodyPr>
            <a:normAutofit/>
          </a:bodyPr>
          <a:lstStyle/>
          <a:p>
            <a:r>
              <a:rPr lang="en-US" dirty="0" smtClean="0"/>
              <a:t>Example A:  Sarah has 16 stamps.  Mark brings her 4 more stamps.  How many stamps does Sara have now?</a:t>
            </a:r>
          </a:p>
          <a:p>
            <a:endParaRPr lang="en-US" dirty="0"/>
          </a:p>
          <a:p>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200400"/>
            <a:ext cx="6028973"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7666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152400"/>
            <a:ext cx="8476394" cy="1366595"/>
          </a:xfrm>
        </p:spPr>
        <p:txBody>
          <a:bodyPr/>
          <a:lstStyle/>
          <a:p>
            <a:r>
              <a:rPr lang="en-US" sz="2000" dirty="0" smtClean="0"/>
              <a:t>Expressions and Equations</a:t>
            </a:r>
            <a:br>
              <a:rPr lang="en-US" sz="2000" dirty="0" smtClean="0"/>
            </a:br>
            <a:r>
              <a:rPr lang="en-US" dirty="0" smtClean="0"/>
              <a:t>The Graph of an Equation in 2 Variables</a:t>
            </a:r>
            <a:endParaRPr lang="en-US" dirty="0"/>
          </a:p>
        </p:txBody>
      </p:sp>
      <p:sp>
        <p:nvSpPr>
          <p:cNvPr id="3" name="Content Placeholder 2"/>
          <p:cNvSpPr>
            <a:spLocks noGrp="1"/>
          </p:cNvSpPr>
          <p:nvPr>
            <p:ph idx="1"/>
          </p:nvPr>
        </p:nvSpPr>
        <p:spPr>
          <a:xfrm>
            <a:off x="304800" y="1752600"/>
            <a:ext cx="8229600" cy="4595750"/>
          </a:xfrm>
        </p:spPr>
        <p:txBody>
          <a:bodyPr>
            <a:normAutofit lnSpcReduction="10000"/>
          </a:bodyPr>
          <a:lstStyle/>
          <a:p>
            <a:r>
              <a:rPr lang="en-US" dirty="0" smtClean="0"/>
              <a:t>Grade </a:t>
            </a:r>
            <a:r>
              <a:rPr lang="en-US" dirty="0"/>
              <a:t>8</a:t>
            </a:r>
            <a:r>
              <a:rPr lang="en-US" dirty="0" smtClean="0"/>
              <a:t>: </a:t>
            </a:r>
          </a:p>
          <a:p>
            <a:pPr marL="457200" indent="-457200">
              <a:buFont typeface="Arial"/>
              <a:buChar char="•"/>
            </a:pPr>
            <a:r>
              <a:rPr lang="en-US" dirty="0" smtClean="0"/>
              <a:t>Students graph equations in two variables with and without context.</a:t>
            </a:r>
          </a:p>
          <a:p>
            <a:pPr marL="857250" lvl="1" indent="-457200">
              <a:buFont typeface="Arial"/>
              <a:buChar char="•"/>
            </a:pPr>
            <a:r>
              <a:rPr lang="en-US" dirty="0" smtClean="0"/>
              <a:t>The context, when given, dictates whether to connect the points or not.</a:t>
            </a:r>
          </a:p>
          <a:p>
            <a:pPr marL="457200" indent="-457200">
              <a:buFont typeface="Arial"/>
              <a:buChar char="•"/>
            </a:pPr>
            <a:r>
              <a:rPr lang="en-US" dirty="0"/>
              <a:t>Students </a:t>
            </a:r>
            <a:r>
              <a:rPr lang="en-US" dirty="0" smtClean="0"/>
              <a:t>are expected </a:t>
            </a:r>
            <a:r>
              <a:rPr lang="en-US" dirty="0"/>
              <a:t>to know the terms </a:t>
            </a:r>
            <a:r>
              <a:rPr lang="en-US" dirty="0" smtClean="0"/>
              <a:t>discrete rate and continuous rate.</a:t>
            </a:r>
            <a:endParaRPr lang="en-US" dirty="0"/>
          </a:p>
          <a:p>
            <a:pPr marL="457200" indent="-457200">
              <a:buFont typeface="Arial"/>
              <a:buChar char="•"/>
            </a:pPr>
            <a:r>
              <a:rPr lang="en-US" dirty="0" smtClean="0"/>
              <a:t>Allusions are made to domain and range, but students are not expected to know these terms.</a:t>
            </a:r>
          </a:p>
          <a:p>
            <a:pPr marL="857250" lvl="1" indent="-457200">
              <a:buFont typeface="Arial"/>
              <a:buChar char="•"/>
            </a:pPr>
            <a:r>
              <a:rPr lang="en-US" dirty="0" smtClean="0"/>
              <a:t>Read:  G8 M5 L2 Excerpt</a:t>
            </a:r>
          </a:p>
          <a:p>
            <a:endParaRPr lang="en-US" dirty="0" smtClean="0"/>
          </a:p>
          <a:p>
            <a:endParaRPr lang="en-US" dirty="0"/>
          </a:p>
        </p:txBody>
      </p:sp>
      <p:sp>
        <p:nvSpPr>
          <p:cNvPr id="4" name="TextBox 3"/>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H</a:t>
            </a:r>
            <a:endParaRPr lang="en-US" dirty="0">
              <a:solidFill>
                <a:schemeClr val="bg1"/>
              </a:solidFill>
            </a:endParaRPr>
          </a:p>
        </p:txBody>
      </p:sp>
    </p:spTree>
    <p:extLst>
      <p:ext uri="{BB962C8B-B14F-4D97-AF65-F5344CB8AC3E}">
        <p14:creationId xmlns:p14="http://schemas.microsoft.com/office/powerpoint/2010/main" val="3934309180"/>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Content Placeholder 3"/>
          <p:cNvSpPr>
            <a:spLocks noGrp="1"/>
          </p:cNvSpPr>
          <p:nvPr>
            <p:ph idx="1"/>
          </p:nvPr>
        </p:nvSpPr>
        <p:spPr/>
        <p:txBody>
          <a:bodyPr/>
          <a:lstStyle/>
          <a:p>
            <a:pPr marL="457200" indent="-457200">
              <a:buFont typeface="Arial"/>
              <a:buChar char="•"/>
            </a:pPr>
            <a:r>
              <a:rPr lang="en-US" dirty="0" smtClean="0"/>
              <a:t>Ratios </a:t>
            </a:r>
            <a:r>
              <a:rPr lang="en-US" dirty="0"/>
              <a:t>&amp; Proportional </a:t>
            </a:r>
            <a:r>
              <a:rPr lang="en-US" dirty="0" smtClean="0"/>
              <a:t>Relationships</a:t>
            </a:r>
            <a:endParaRPr lang="en-US" dirty="0"/>
          </a:p>
          <a:p>
            <a:pPr marL="457200" indent="-457200">
              <a:buFont typeface="Arial"/>
              <a:buChar char="•"/>
            </a:pPr>
            <a:r>
              <a:rPr lang="en-US" dirty="0"/>
              <a:t>Geometry </a:t>
            </a:r>
            <a:endParaRPr lang="en-US" dirty="0" smtClean="0"/>
          </a:p>
          <a:p>
            <a:pPr marL="457200" indent="-457200">
              <a:buFont typeface="Arial"/>
              <a:buChar char="•"/>
            </a:pPr>
            <a:r>
              <a:rPr lang="en-US" dirty="0" smtClean="0"/>
              <a:t>The Number System </a:t>
            </a:r>
          </a:p>
          <a:p>
            <a:pPr marL="457200" indent="-457200">
              <a:buFont typeface="Arial"/>
              <a:buChar char="•"/>
            </a:pPr>
            <a:r>
              <a:rPr lang="en-US" dirty="0" smtClean="0"/>
              <a:t>Expressions and Equations </a:t>
            </a:r>
            <a:endParaRPr lang="en-US" dirty="0"/>
          </a:p>
          <a:p>
            <a:pPr marL="457200" indent="-457200">
              <a:buFont typeface="Arial"/>
              <a:buChar char="•"/>
            </a:pPr>
            <a:r>
              <a:rPr lang="en-US" dirty="0" smtClean="0"/>
              <a:t>Linear Equations and Functions </a:t>
            </a:r>
          </a:p>
          <a:p>
            <a:pPr marL="457200" indent="-457200">
              <a:buFont typeface="Arial"/>
              <a:buChar char="•"/>
            </a:pPr>
            <a:endParaRPr lang="en-US" dirty="0" smtClean="0"/>
          </a:p>
          <a:p>
            <a:pPr marL="457200" indent="-457200">
              <a:buFont typeface="Arial"/>
              <a:buChar char="•"/>
            </a:pPr>
            <a:endParaRPr lang="en-US" dirty="0" smtClean="0"/>
          </a:p>
        </p:txBody>
      </p:sp>
    </p:spTree>
    <p:extLst>
      <p:ext uri="{BB962C8B-B14F-4D97-AF65-F5344CB8AC3E}">
        <p14:creationId xmlns:p14="http://schemas.microsoft.com/office/powerpoint/2010/main" val="378317975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Linear Equations and Functions</a:t>
            </a:r>
            <a:r>
              <a:rPr lang="en-US" dirty="0" smtClean="0"/>
              <a:t/>
            </a:r>
            <a:br>
              <a:rPr lang="en-US" dirty="0" smtClean="0"/>
            </a:br>
            <a:r>
              <a:rPr lang="en-US" dirty="0" smtClean="0"/>
              <a:t>Slope of a Line</a:t>
            </a:r>
            <a:endParaRPr lang="en-US" dirty="0"/>
          </a:p>
        </p:txBody>
      </p:sp>
      <p:sp>
        <p:nvSpPr>
          <p:cNvPr id="3" name="Content Placeholder 2"/>
          <p:cNvSpPr>
            <a:spLocks noGrp="1"/>
          </p:cNvSpPr>
          <p:nvPr>
            <p:ph idx="1"/>
          </p:nvPr>
        </p:nvSpPr>
        <p:spPr>
          <a:xfrm>
            <a:off x="304800" y="1776350"/>
            <a:ext cx="5791200" cy="4572000"/>
          </a:xfrm>
        </p:spPr>
        <p:txBody>
          <a:bodyPr>
            <a:noAutofit/>
          </a:bodyPr>
          <a:lstStyle/>
          <a:p>
            <a:pPr marL="457200" lvl="0" indent="-457200">
              <a:buFont typeface="Arial" panose="020B0604020202020204" pitchFamily="34" charset="0"/>
              <a:buChar char="•"/>
            </a:pPr>
            <a:r>
              <a:rPr lang="en-US" sz="2400" dirty="0" smtClean="0"/>
              <a:t>Choose any 2 pairs of points on the line.  Use the points to create right triangles.</a:t>
            </a:r>
          </a:p>
          <a:p>
            <a:pPr marL="457200" lvl="0" indent="-457200">
              <a:buFont typeface="Arial" panose="020B0604020202020204" pitchFamily="34" charset="0"/>
              <a:buChar char="•"/>
            </a:pPr>
            <a:r>
              <a:rPr lang="en-US" sz="2400" dirty="0" smtClean="0"/>
              <a:t>The AA criterion say these triangles are similar.</a:t>
            </a:r>
          </a:p>
          <a:p>
            <a:pPr marL="457200" lvl="0" indent="-457200">
              <a:buFont typeface="Arial" panose="020B0604020202020204" pitchFamily="34" charset="0"/>
              <a:buChar char="•"/>
            </a:pPr>
            <a:r>
              <a:rPr lang="en-US" sz="2400" dirty="0" smtClean="0"/>
              <a:t>Thus, the proportion of the vertical leg to the horizontal leg is the same for each triangle.  </a:t>
            </a:r>
          </a:p>
          <a:p>
            <a:pPr marL="457200" lvl="0" indent="-457200">
              <a:buFont typeface="Arial" panose="020B0604020202020204" pitchFamily="34" charset="0"/>
              <a:buChar char="•"/>
            </a:pPr>
            <a:r>
              <a:rPr lang="en-US" sz="2400" dirty="0" smtClean="0"/>
              <a:t>Thus for any two points on a non-vertical line the ratio the vertical distance: horizontal distance between the two points is equal.</a:t>
            </a:r>
            <a:endParaRPr lang="en-US" sz="24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3060" y="2362200"/>
            <a:ext cx="2820249" cy="21552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8592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Linear Equations and Functions</a:t>
            </a:r>
            <a:endParaRPr lang="en-US" dirty="0"/>
          </a:p>
        </p:txBody>
      </p:sp>
      <p:sp>
        <p:nvSpPr>
          <p:cNvPr id="4" name="Content Placeholder 3"/>
          <p:cNvSpPr>
            <a:spLocks noGrp="1"/>
          </p:cNvSpPr>
          <p:nvPr>
            <p:ph idx="1"/>
          </p:nvPr>
        </p:nvSpPr>
        <p:spPr/>
        <p:txBody>
          <a:bodyPr>
            <a:normAutofit/>
          </a:bodyPr>
          <a:lstStyle/>
          <a:p>
            <a:pPr marL="457200" indent="-457200">
              <a:buFont typeface="Arial"/>
              <a:buChar char="•"/>
            </a:pPr>
            <a:r>
              <a:rPr lang="en-US" dirty="0" smtClean="0"/>
              <a:t>Deriving the equation of a line</a:t>
            </a:r>
          </a:p>
          <a:p>
            <a:pPr marL="457200" indent="-457200">
              <a:buFont typeface="Arial"/>
              <a:buChar char="•"/>
            </a:pPr>
            <a:r>
              <a:rPr lang="en-US" dirty="0" smtClean="0"/>
              <a:t>The ‘why’ and ‘what’ of functions?</a:t>
            </a:r>
          </a:p>
          <a:p>
            <a:pPr marL="457200" indent="-457200">
              <a:buFont typeface="Arial"/>
              <a:buChar char="•"/>
            </a:pPr>
            <a:r>
              <a:rPr lang="en-US" dirty="0" smtClean="0"/>
              <a:t>Linear functions and rate of change</a:t>
            </a:r>
          </a:p>
          <a:p>
            <a:pPr marL="457200" indent="-457200">
              <a:buFont typeface="Arial"/>
              <a:buChar char="•"/>
            </a:pPr>
            <a:r>
              <a:rPr lang="en-US" dirty="0" smtClean="0"/>
              <a:t>Solving systems of linear equations</a:t>
            </a:r>
          </a:p>
        </p:txBody>
      </p:sp>
    </p:spTree>
    <p:extLst>
      <p:ext uri="{BB962C8B-B14F-4D97-AF65-F5344CB8AC3E}">
        <p14:creationId xmlns:p14="http://schemas.microsoft.com/office/powerpoint/2010/main" val="325388077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71195"/>
            <a:ext cx="8229600" cy="1366595"/>
          </a:xfrm>
        </p:spPr>
        <p:txBody>
          <a:bodyPr/>
          <a:lstStyle/>
          <a:p>
            <a:r>
              <a:rPr lang="en-US" sz="2000" dirty="0" smtClean="0"/>
              <a:t>Linear Equations and Functions</a:t>
            </a:r>
            <a:r>
              <a:rPr lang="en-US" dirty="0" smtClean="0"/>
              <a:t/>
            </a:r>
            <a:br>
              <a:rPr lang="en-US" dirty="0" smtClean="0"/>
            </a:br>
            <a:r>
              <a:rPr lang="en-US" dirty="0" smtClean="0"/>
              <a:t>Deriving the Equation for a Line</a:t>
            </a:r>
            <a:endParaRPr lang="en-US" dirty="0"/>
          </a:p>
        </p:txBody>
      </p:sp>
      <p:sp>
        <p:nvSpPr>
          <p:cNvPr id="4" name="Content Placeholder 3"/>
          <p:cNvSpPr>
            <a:spLocks noGrp="1"/>
          </p:cNvSpPr>
          <p:nvPr>
            <p:ph idx="1"/>
          </p:nvPr>
        </p:nvSpPr>
        <p:spPr>
          <a:xfrm>
            <a:off x="304800" y="1219200"/>
            <a:ext cx="8229600" cy="4572000"/>
          </a:xfrm>
        </p:spPr>
        <p:txBody>
          <a:bodyPr/>
          <a:lstStyle/>
          <a:p>
            <a:r>
              <a:rPr lang="en-US" dirty="0" smtClean="0"/>
              <a:t>For a line going through the origin:</a:t>
            </a:r>
            <a:endParaRPr lang="en-US" dirty="0"/>
          </a:p>
        </p:txBody>
      </p:sp>
      <p:pic>
        <p:nvPicPr>
          <p:cNvPr id="6" name="Picture 5"/>
          <p:cNvPicPr>
            <a:picLocks noChangeAspect="1"/>
          </p:cNvPicPr>
          <p:nvPr/>
        </p:nvPicPr>
        <p:blipFill>
          <a:blip r:embed="rId3"/>
          <a:stretch>
            <a:fillRect/>
          </a:stretch>
        </p:blipFill>
        <p:spPr>
          <a:xfrm>
            <a:off x="457200" y="1981200"/>
            <a:ext cx="5725115" cy="4572000"/>
          </a:xfrm>
          <a:prstGeom prst="rect">
            <a:avLst/>
          </a:prstGeom>
        </p:spPr>
      </p:pic>
      <p:pic>
        <p:nvPicPr>
          <p:cNvPr id="7" name="Picture 6"/>
          <p:cNvPicPr>
            <a:picLocks noChangeAspect="1"/>
          </p:cNvPicPr>
          <p:nvPr/>
        </p:nvPicPr>
        <p:blipFill>
          <a:blip r:embed="rId4"/>
          <a:stretch>
            <a:fillRect/>
          </a:stretch>
        </p:blipFill>
        <p:spPr>
          <a:xfrm>
            <a:off x="6477000" y="3048000"/>
            <a:ext cx="1943100" cy="1651000"/>
          </a:xfrm>
          <a:prstGeom prst="rect">
            <a:avLst/>
          </a:prstGeom>
        </p:spPr>
      </p:pic>
    </p:spTree>
    <p:extLst>
      <p:ext uri="{BB962C8B-B14F-4D97-AF65-F5344CB8AC3E}">
        <p14:creationId xmlns:p14="http://schemas.microsoft.com/office/powerpoint/2010/main" val="28022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71195"/>
            <a:ext cx="8229600" cy="1366595"/>
          </a:xfrm>
        </p:spPr>
        <p:txBody>
          <a:bodyPr/>
          <a:lstStyle/>
          <a:p>
            <a:r>
              <a:rPr lang="en-US" sz="2000" dirty="0" smtClean="0"/>
              <a:t>Linear Equations and Functions</a:t>
            </a:r>
            <a:r>
              <a:rPr lang="en-US" dirty="0" smtClean="0"/>
              <a:t/>
            </a:r>
            <a:br>
              <a:rPr lang="en-US" dirty="0" smtClean="0"/>
            </a:br>
            <a:r>
              <a:rPr lang="en-US" dirty="0" smtClean="0"/>
              <a:t>Deriving the Equation for a Line</a:t>
            </a:r>
            <a:endParaRPr lang="en-US" dirty="0"/>
          </a:p>
        </p:txBody>
      </p:sp>
      <p:sp>
        <p:nvSpPr>
          <p:cNvPr id="5" name="Content Placeholder 3"/>
          <p:cNvSpPr>
            <a:spLocks noGrp="1"/>
          </p:cNvSpPr>
          <p:nvPr>
            <p:ph idx="1"/>
          </p:nvPr>
        </p:nvSpPr>
        <p:spPr>
          <a:xfrm>
            <a:off x="304800" y="1219200"/>
            <a:ext cx="8229600" cy="4572000"/>
          </a:xfrm>
        </p:spPr>
        <p:txBody>
          <a:bodyPr/>
          <a:lstStyle/>
          <a:p>
            <a:r>
              <a:rPr lang="en-US" dirty="0" smtClean="0"/>
              <a:t>For a line passing through point </a:t>
            </a:r>
            <a:r>
              <a:rPr lang="en-US" i="1" dirty="0" smtClean="0"/>
              <a:t>b</a:t>
            </a:r>
            <a:r>
              <a:rPr lang="en-US" dirty="0" smtClean="0"/>
              <a:t> on the </a:t>
            </a:r>
            <a:r>
              <a:rPr lang="en-US" i="1" dirty="0" smtClean="0"/>
              <a:t>y</a:t>
            </a:r>
            <a:r>
              <a:rPr lang="en-US" dirty="0" smtClean="0"/>
              <a:t>-axis:</a:t>
            </a:r>
            <a:endParaRPr lang="en-US" dirty="0"/>
          </a:p>
        </p:txBody>
      </p:sp>
      <p:pic>
        <p:nvPicPr>
          <p:cNvPr id="7" name="Picture 6"/>
          <p:cNvPicPr>
            <a:picLocks noChangeAspect="1"/>
          </p:cNvPicPr>
          <p:nvPr/>
        </p:nvPicPr>
        <p:blipFill>
          <a:blip r:embed="rId3"/>
          <a:stretch>
            <a:fillRect/>
          </a:stretch>
        </p:blipFill>
        <p:spPr>
          <a:xfrm>
            <a:off x="381000" y="1752599"/>
            <a:ext cx="5867400" cy="4991839"/>
          </a:xfrm>
          <a:prstGeom prst="rect">
            <a:avLst/>
          </a:prstGeom>
        </p:spPr>
      </p:pic>
      <p:pic>
        <p:nvPicPr>
          <p:cNvPr id="8" name="Picture 7"/>
          <p:cNvPicPr>
            <a:picLocks noChangeAspect="1"/>
          </p:cNvPicPr>
          <p:nvPr/>
        </p:nvPicPr>
        <p:blipFill>
          <a:blip r:embed="rId4"/>
          <a:stretch>
            <a:fillRect/>
          </a:stretch>
        </p:blipFill>
        <p:spPr>
          <a:xfrm>
            <a:off x="6477000" y="2667000"/>
            <a:ext cx="2438400" cy="2019300"/>
          </a:xfrm>
          <a:prstGeom prst="rect">
            <a:avLst/>
          </a:prstGeom>
        </p:spPr>
      </p:pic>
    </p:spTree>
    <p:extLst>
      <p:ext uri="{BB962C8B-B14F-4D97-AF65-F5344CB8AC3E}">
        <p14:creationId xmlns:p14="http://schemas.microsoft.com/office/powerpoint/2010/main" val="1536309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Linear Equations and Functions</a:t>
            </a:r>
            <a:r>
              <a:rPr lang="en-US" dirty="0" smtClean="0"/>
              <a:t/>
            </a:r>
            <a:br>
              <a:rPr lang="en-US" dirty="0" smtClean="0"/>
            </a:br>
            <a:r>
              <a:rPr lang="en-US" dirty="0" smtClean="0"/>
              <a:t>Why study functions?</a:t>
            </a:r>
            <a:endParaRPr lang="en-US" dirty="0"/>
          </a:p>
        </p:txBody>
      </p:sp>
      <p:sp>
        <p:nvSpPr>
          <p:cNvPr id="4" name="Content Placeholder 3"/>
          <p:cNvSpPr>
            <a:spLocks noGrp="1"/>
          </p:cNvSpPr>
          <p:nvPr>
            <p:ph idx="1"/>
          </p:nvPr>
        </p:nvSpPr>
        <p:spPr/>
        <p:txBody>
          <a:bodyPr/>
          <a:lstStyle/>
          <a:p>
            <a:pPr marL="457200" indent="-457200">
              <a:buFont typeface="Arial"/>
              <a:buChar char="•"/>
            </a:pPr>
            <a:r>
              <a:rPr lang="en-US" sz="2800" dirty="0" smtClean="0"/>
              <a:t>Functions allow us to </a:t>
            </a:r>
          </a:p>
          <a:p>
            <a:pPr marL="857250" lvl="1" indent="-457200">
              <a:buFont typeface="Arial"/>
              <a:buChar char="•"/>
            </a:pPr>
            <a:r>
              <a:rPr lang="en-US" dirty="0" smtClean="0"/>
              <a:t>make predictions, </a:t>
            </a:r>
          </a:p>
          <a:p>
            <a:pPr marL="857250" lvl="1" indent="-457200">
              <a:buFont typeface="Arial"/>
              <a:buChar char="•"/>
            </a:pPr>
            <a:r>
              <a:rPr lang="en-US" dirty="0" smtClean="0"/>
              <a:t>classify the data in our environment.</a:t>
            </a:r>
          </a:p>
          <a:p>
            <a:pPr marL="457200" indent="-457200">
              <a:buFont typeface="Arial"/>
              <a:buChar char="•"/>
            </a:pPr>
            <a:r>
              <a:rPr lang="en-US" sz="2800" dirty="0" smtClean="0"/>
              <a:t>G8-M5 Lesson 1 Examples 1 &amp; 2</a:t>
            </a:r>
          </a:p>
        </p:txBody>
      </p:sp>
      <p:sp>
        <p:nvSpPr>
          <p:cNvPr id="5" name="TextBox 4"/>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H</a:t>
            </a:r>
            <a:endParaRPr lang="en-US" dirty="0">
              <a:solidFill>
                <a:schemeClr val="bg1"/>
              </a:solidFill>
            </a:endParaRPr>
          </a:p>
        </p:txBody>
      </p:sp>
    </p:spTree>
    <p:extLst>
      <p:ext uri="{BB962C8B-B14F-4D97-AF65-F5344CB8AC3E}">
        <p14:creationId xmlns:p14="http://schemas.microsoft.com/office/powerpoint/2010/main" val="459294984"/>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Linear Equations and Functions</a:t>
            </a:r>
            <a:r>
              <a:rPr lang="en-US" dirty="0" smtClean="0"/>
              <a:t/>
            </a:r>
            <a:br>
              <a:rPr lang="en-US" dirty="0" smtClean="0"/>
            </a:br>
            <a:r>
              <a:rPr lang="en-US" dirty="0" smtClean="0"/>
              <a:t>What is a function?</a:t>
            </a:r>
            <a:endParaRPr lang="en-US" dirty="0"/>
          </a:p>
        </p:txBody>
      </p:sp>
      <p:sp>
        <p:nvSpPr>
          <p:cNvPr id="4" name="Content Placeholder 3"/>
          <p:cNvSpPr>
            <a:spLocks noGrp="1"/>
          </p:cNvSpPr>
          <p:nvPr>
            <p:ph idx="1"/>
          </p:nvPr>
        </p:nvSpPr>
        <p:spPr/>
        <p:txBody>
          <a:bodyPr/>
          <a:lstStyle/>
          <a:p>
            <a:pPr marL="457200" indent="-457200">
              <a:buFont typeface="Arial"/>
              <a:buChar char="•"/>
            </a:pPr>
            <a:r>
              <a:rPr lang="en-US" dirty="0" smtClean="0"/>
              <a:t>Grade 8:  A </a:t>
            </a:r>
            <a:r>
              <a:rPr lang="en-US" b="1" i="1" dirty="0" smtClean="0"/>
              <a:t>function</a:t>
            </a:r>
            <a:r>
              <a:rPr lang="en-US" dirty="0" smtClean="0"/>
              <a:t> is a rule that assigns to each input exactly one output.</a:t>
            </a:r>
          </a:p>
          <a:p>
            <a:pPr marL="457200" indent="-457200">
              <a:buFont typeface="Arial"/>
              <a:buChar char="•"/>
            </a:pPr>
            <a:r>
              <a:rPr lang="en-US" dirty="0" smtClean="0"/>
              <a:t>Grade 9:  A </a:t>
            </a:r>
            <a:r>
              <a:rPr lang="en-US" b="1" i="1" dirty="0" smtClean="0"/>
              <a:t>function</a:t>
            </a:r>
            <a:r>
              <a:rPr lang="en-US" dirty="0" smtClean="0"/>
              <a:t> is a correspondence between two sets, </a:t>
            </a:r>
            <a:r>
              <a:rPr lang="en-US" i="1" dirty="0" smtClean="0"/>
              <a:t>X </a:t>
            </a:r>
            <a:r>
              <a:rPr lang="en-US" dirty="0" smtClean="0"/>
              <a:t>and </a:t>
            </a:r>
            <a:r>
              <a:rPr lang="en-US" i="1" dirty="0" smtClean="0"/>
              <a:t>Y</a:t>
            </a:r>
            <a:r>
              <a:rPr lang="en-US" dirty="0" smtClean="0"/>
              <a:t>, in which each element of </a:t>
            </a:r>
            <a:r>
              <a:rPr lang="en-US" i="1" dirty="0" smtClean="0"/>
              <a:t>X </a:t>
            </a:r>
            <a:r>
              <a:rPr lang="en-US" dirty="0" smtClean="0"/>
              <a:t>is matched to one and only one element of </a:t>
            </a:r>
            <a:r>
              <a:rPr lang="en-US" i="1" dirty="0" smtClean="0"/>
              <a:t>Y</a:t>
            </a:r>
            <a:r>
              <a:rPr lang="en-US" dirty="0" smtClean="0"/>
              <a:t>.  The set </a:t>
            </a:r>
            <a:r>
              <a:rPr lang="en-US" i="1" dirty="0" smtClean="0"/>
              <a:t>X </a:t>
            </a:r>
            <a:r>
              <a:rPr lang="en-US" dirty="0" smtClean="0"/>
              <a:t>is called the domain; the set </a:t>
            </a:r>
            <a:r>
              <a:rPr lang="en-US" i="1" dirty="0" smtClean="0"/>
              <a:t>Y </a:t>
            </a:r>
            <a:r>
              <a:rPr lang="en-US" dirty="0" smtClean="0"/>
              <a:t>is called the range.</a:t>
            </a:r>
          </a:p>
          <a:p>
            <a:pPr marL="457200" indent="-457200">
              <a:buFont typeface="Arial"/>
              <a:buChar char="•"/>
            </a:pPr>
            <a:r>
              <a:rPr lang="en-US" dirty="0"/>
              <a:t>The </a:t>
            </a:r>
            <a:r>
              <a:rPr lang="en-US" b="1" i="1" dirty="0"/>
              <a:t>graph of a function </a:t>
            </a:r>
            <a:r>
              <a:rPr lang="en-US" dirty="0"/>
              <a:t>is the set of ordered pairs consisting of an input and the corresponding output.</a:t>
            </a:r>
          </a:p>
          <a:p>
            <a:pPr marL="457200" indent="-457200">
              <a:buFont typeface="Arial"/>
              <a:buChar char="•"/>
            </a:pPr>
            <a:endParaRPr lang="en-US" dirty="0" smtClean="0"/>
          </a:p>
        </p:txBody>
      </p:sp>
      <p:sp>
        <p:nvSpPr>
          <p:cNvPr id="5" name="TextBox 4"/>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H</a:t>
            </a:r>
            <a:endParaRPr lang="en-US" dirty="0">
              <a:solidFill>
                <a:schemeClr val="bg1"/>
              </a:solidFill>
            </a:endParaRPr>
          </a:p>
        </p:txBody>
      </p:sp>
    </p:spTree>
    <p:extLst>
      <p:ext uri="{BB962C8B-B14F-4D97-AF65-F5344CB8AC3E}">
        <p14:creationId xmlns:p14="http://schemas.microsoft.com/office/powerpoint/2010/main" val="323525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Linear Equations and Functions</a:t>
            </a:r>
            <a:r>
              <a:rPr lang="en-US" dirty="0" smtClean="0"/>
              <a:t/>
            </a:r>
            <a:br>
              <a:rPr lang="en-US" dirty="0" smtClean="0"/>
            </a:br>
            <a:r>
              <a:rPr lang="en-US" dirty="0" smtClean="0"/>
              <a:t>Building on Concepts from EE</a:t>
            </a:r>
            <a:endParaRPr lang="en-US" dirty="0"/>
          </a:p>
        </p:txBody>
      </p:sp>
      <p:sp>
        <p:nvSpPr>
          <p:cNvPr id="3" name="Content Placeholder 2"/>
          <p:cNvSpPr>
            <a:spLocks noGrp="1"/>
          </p:cNvSpPr>
          <p:nvPr>
            <p:ph idx="1"/>
          </p:nvPr>
        </p:nvSpPr>
        <p:spPr>
          <a:xfrm>
            <a:off x="304800" y="1776350"/>
            <a:ext cx="8382000" cy="4572000"/>
          </a:xfrm>
        </p:spPr>
        <p:txBody>
          <a:bodyPr>
            <a:noAutofit/>
          </a:bodyPr>
          <a:lstStyle/>
          <a:p>
            <a:pPr marL="457200" lvl="0" indent="-457200">
              <a:buFont typeface="Arial" panose="020B0604020202020204" pitchFamily="34" charset="0"/>
              <a:buChar char="•"/>
            </a:pPr>
            <a:r>
              <a:rPr lang="en-US" sz="2400" dirty="0" smtClean="0"/>
              <a:t>An </a:t>
            </a:r>
            <a:r>
              <a:rPr lang="en-US" sz="2400" dirty="0"/>
              <a:t>expression in 1 variable defines a general calculation in which the variable can represent / can be replaced with a single </a:t>
            </a:r>
            <a:r>
              <a:rPr lang="en-US" sz="2400" dirty="0" smtClean="0"/>
              <a:t>number (chosen from a set of acceptable inputs).</a:t>
            </a:r>
          </a:p>
          <a:p>
            <a:pPr marL="457200" lvl="0" indent="-457200">
              <a:buFont typeface="Arial" panose="020B0604020202020204" pitchFamily="34" charset="0"/>
              <a:buChar char="•"/>
            </a:pPr>
            <a:r>
              <a:rPr lang="en-US" sz="2400" dirty="0" smtClean="0"/>
              <a:t>It’s useful to relate a function to an input-output machine with a variable representing the input, and an expression representing the output.</a:t>
            </a:r>
          </a:p>
          <a:p>
            <a:pPr marL="857250" lvl="1" indent="-457200">
              <a:buFont typeface="Arial" panose="020B0604020202020204" pitchFamily="34" charset="0"/>
              <a:buChar char="•"/>
            </a:pPr>
            <a:r>
              <a:rPr lang="en-US" sz="2200" dirty="0" smtClean="0"/>
              <a:t>Review G8 M5 L2 Problem Set</a:t>
            </a:r>
          </a:p>
        </p:txBody>
      </p:sp>
      <p:sp>
        <p:nvSpPr>
          <p:cNvPr id="4" name="TextBox 3"/>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H</a:t>
            </a:r>
            <a:endParaRPr lang="en-US" dirty="0">
              <a:solidFill>
                <a:schemeClr val="bg1"/>
              </a:solidFill>
            </a:endParaRPr>
          </a:p>
        </p:txBody>
      </p:sp>
    </p:spTree>
    <p:extLst>
      <p:ext uri="{BB962C8B-B14F-4D97-AF65-F5344CB8AC3E}">
        <p14:creationId xmlns:p14="http://schemas.microsoft.com/office/powerpoint/2010/main" val="412551110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Linear Equations and Functions</a:t>
            </a:r>
            <a:r>
              <a:rPr lang="en-US" dirty="0" smtClean="0"/>
              <a:t/>
            </a:r>
            <a:br>
              <a:rPr lang="en-US" dirty="0" smtClean="0"/>
            </a:br>
            <a:r>
              <a:rPr lang="en-US" dirty="0" smtClean="0"/>
              <a:t>Building on Concepts from EE</a:t>
            </a:r>
            <a:endParaRPr lang="en-US" dirty="0"/>
          </a:p>
        </p:txBody>
      </p:sp>
      <p:sp>
        <p:nvSpPr>
          <p:cNvPr id="3" name="Content Placeholder 2"/>
          <p:cNvSpPr>
            <a:spLocks noGrp="1"/>
          </p:cNvSpPr>
          <p:nvPr>
            <p:ph idx="1"/>
          </p:nvPr>
        </p:nvSpPr>
        <p:spPr>
          <a:xfrm>
            <a:off x="304800" y="1776350"/>
            <a:ext cx="8382000" cy="4572000"/>
          </a:xfrm>
        </p:spPr>
        <p:txBody>
          <a:bodyPr>
            <a:noAutofit/>
          </a:bodyPr>
          <a:lstStyle/>
          <a:p>
            <a:pPr marL="457200" lvl="0" indent="-457200">
              <a:buFont typeface="Arial" panose="020B0604020202020204" pitchFamily="34" charset="0"/>
              <a:buChar char="•"/>
            </a:pPr>
            <a:r>
              <a:rPr lang="en-US" sz="2400" dirty="0" smtClean="0"/>
              <a:t>If </a:t>
            </a:r>
            <a:r>
              <a:rPr lang="en-US" sz="2400" dirty="0"/>
              <a:t>we then choose a different variable to represent the output, we have an equation in two variables.</a:t>
            </a:r>
          </a:p>
          <a:p>
            <a:pPr marL="457200" lvl="0" indent="-457200">
              <a:buFont typeface="Arial" panose="020B0604020202020204" pitchFamily="34" charset="0"/>
              <a:buChar char="•"/>
            </a:pPr>
            <a:r>
              <a:rPr lang="en-US" sz="2400" dirty="0"/>
              <a:t>Plotting points </a:t>
            </a:r>
            <a:r>
              <a:rPr lang="en-US" sz="2400" dirty="0" smtClean="0"/>
              <a:t>gives </a:t>
            </a:r>
            <a:r>
              <a:rPr lang="en-US" sz="2400" dirty="0"/>
              <a:t>a visual representation of the relationship between the two </a:t>
            </a:r>
            <a:r>
              <a:rPr lang="en-US" sz="2400" dirty="0" smtClean="0"/>
              <a:t>variables.</a:t>
            </a:r>
          </a:p>
          <a:p>
            <a:pPr marL="857250" lvl="1" indent="-457200">
              <a:buFont typeface="Arial" panose="020B0604020202020204" pitchFamily="34" charset="0"/>
              <a:buChar char="•"/>
            </a:pPr>
            <a:r>
              <a:rPr lang="en-US" sz="2200" dirty="0" smtClean="0"/>
              <a:t>Work through:  </a:t>
            </a:r>
          </a:p>
          <a:p>
            <a:pPr marL="400050" lvl="1" indent="0"/>
            <a:r>
              <a:rPr lang="en-US" sz="2200" dirty="0"/>
              <a:t>	</a:t>
            </a:r>
            <a:r>
              <a:rPr lang="en-US" sz="2200" dirty="0" smtClean="0"/>
              <a:t>	G8 M5 L5 Exercise 4</a:t>
            </a:r>
          </a:p>
        </p:txBody>
      </p:sp>
      <p:sp>
        <p:nvSpPr>
          <p:cNvPr id="4" name="TextBox 3"/>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H</a:t>
            </a:r>
            <a:endParaRPr lang="en-US" dirty="0">
              <a:solidFill>
                <a:schemeClr val="bg1"/>
              </a:solidFill>
            </a:endParaRPr>
          </a:p>
        </p:txBody>
      </p:sp>
    </p:spTree>
    <p:extLst>
      <p:ext uri="{BB962C8B-B14F-4D97-AF65-F5344CB8AC3E}">
        <p14:creationId xmlns:p14="http://schemas.microsoft.com/office/powerpoint/2010/main" val="736779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Tape Diagrams</a:t>
            </a:r>
            <a:r>
              <a:rPr lang="en-US" dirty="0"/>
              <a:t/>
            </a:r>
            <a:br>
              <a:rPr lang="en-US" dirty="0"/>
            </a:br>
            <a:r>
              <a:rPr lang="en-US" dirty="0"/>
              <a:t>Early Examples</a:t>
            </a:r>
          </a:p>
        </p:txBody>
      </p:sp>
      <p:sp>
        <p:nvSpPr>
          <p:cNvPr id="3" name="Content Placeholder 2"/>
          <p:cNvSpPr>
            <a:spLocks noGrp="1"/>
          </p:cNvSpPr>
          <p:nvPr>
            <p:ph idx="1"/>
          </p:nvPr>
        </p:nvSpPr>
        <p:spPr/>
        <p:txBody>
          <a:bodyPr>
            <a:normAutofit/>
          </a:bodyPr>
          <a:lstStyle/>
          <a:p>
            <a:r>
              <a:rPr lang="en-US" dirty="0" smtClean="0"/>
              <a:t>Example A:  Sara brought 4 apples to school.  After Mark brings her some more apples, she has 9 apples altogether.  How many apples did Mark bring her?</a:t>
            </a:r>
          </a:p>
          <a:p>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124200"/>
            <a:ext cx="42672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1666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Linear Equations and Functions</a:t>
            </a:r>
            <a:r>
              <a:rPr lang="en-US" dirty="0" smtClean="0"/>
              <a:t/>
            </a:r>
            <a:br>
              <a:rPr lang="en-US" dirty="0" smtClean="0"/>
            </a:br>
            <a:r>
              <a:rPr lang="en-US" dirty="0" smtClean="0"/>
              <a:t>Linear functions and rate of change</a:t>
            </a:r>
            <a:endParaRPr lang="en-US" dirty="0"/>
          </a:p>
        </p:txBody>
      </p:sp>
      <p:sp>
        <p:nvSpPr>
          <p:cNvPr id="4" name="Content Placeholder 3"/>
          <p:cNvSpPr>
            <a:spLocks noGrp="1"/>
          </p:cNvSpPr>
          <p:nvPr>
            <p:ph idx="1"/>
          </p:nvPr>
        </p:nvSpPr>
        <p:spPr>
          <a:xfrm>
            <a:off x="304800" y="1776350"/>
            <a:ext cx="8458200" cy="4572000"/>
          </a:xfrm>
        </p:spPr>
        <p:txBody>
          <a:bodyPr>
            <a:normAutofit/>
          </a:bodyPr>
          <a:lstStyle/>
          <a:p>
            <a:pPr marL="457200" indent="-457200">
              <a:buFont typeface="Arial"/>
              <a:buChar char="•"/>
            </a:pPr>
            <a:r>
              <a:rPr lang="en-US" dirty="0" smtClean="0"/>
              <a:t>Grade 8 Module 4 defines </a:t>
            </a:r>
            <a:r>
              <a:rPr lang="en-US" b="1" i="1" dirty="0" smtClean="0"/>
              <a:t>slope</a:t>
            </a:r>
            <a:r>
              <a:rPr lang="en-US" dirty="0" smtClean="0"/>
              <a:t> as a number that describes “steepness” or “slant” of a line.  It is the </a:t>
            </a:r>
            <a:r>
              <a:rPr lang="en-US" b="1" i="1" dirty="0" smtClean="0"/>
              <a:t>constant rate of change</a:t>
            </a:r>
            <a:r>
              <a:rPr lang="en-US" dirty="0" smtClean="0"/>
              <a:t>.</a:t>
            </a:r>
          </a:p>
          <a:p>
            <a:pPr marL="857250" lvl="1" indent="-457200">
              <a:buFont typeface="Arial"/>
              <a:buChar char="•"/>
            </a:pPr>
            <a:r>
              <a:rPr lang="en-US" dirty="0" smtClean="0"/>
              <a:t>Review G8</a:t>
            </a:r>
            <a:r>
              <a:rPr lang="en-US" dirty="0"/>
              <a:t> </a:t>
            </a:r>
            <a:r>
              <a:rPr lang="en-US" dirty="0" smtClean="0"/>
              <a:t>M5 </a:t>
            </a:r>
            <a:r>
              <a:rPr lang="en-US" dirty="0"/>
              <a:t>Lesson 7 </a:t>
            </a:r>
            <a:r>
              <a:rPr lang="en-US" dirty="0" smtClean="0"/>
              <a:t>Exercise 4</a:t>
            </a:r>
            <a:endParaRPr lang="en-US" dirty="0"/>
          </a:p>
          <a:p>
            <a:pPr marL="457200" indent="-457200">
              <a:buFont typeface="Arial"/>
              <a:buChar char="•"/>
            </a:pPr>
            <a:endParaRPr lang="en-US" sz="2000" dirty="0"/>
          </a:p>
          <a:p>
            <a:pPr marL="457200" indent="-457200">
              <a:buFont typeface="Arial"/>
              <a:buChar char="•"/>
            </a:pPr>
            <a:endParaRPr lang="en-US" dirty="0" smtClean="0"/>
          </a:p>
        </p:txBody>
      </p:sp>
      <p:sp>
        <p:nvSpPr>
          <p:cNvPr id="5" name="TextBox 4"/>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H</a:t>
            </a:r>
            <a:endParaRPr lang="en-US" dirty="0">
              <a:solidFill>
                <a:schemeClr val="bg1"/>
              </a:solidFill>
            </a:endParaRPr>
          </a:p>
        </p:txBody>
      </p:sp>
    </p:spTree>
    <p:extLst>
      <p:ext uri="{BB962C8B-B14F-4D97-AF65-F5344CB8AC3E}">
        <p14:creationId xmlns:p14="http://schemas.microsoft.com/office/powerpoint/2010/main" val="213142662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Linear Equations and Functions</a:t>
            </a:r>
            <a:r>
              <a:rPr lang="en-US" dirty="0" smtClean="0"/>
              <a:t/>
            </a:r>
            <a:br>
              <a:rPr lang="en-US" dirty="0" smtClean="0"/>
            </a:br>
            <a:r>
              <a:rPr lang="en-US" dirty="0" smtClean="0"/>
              <a:t>Linear functions and rate of change</a:t>
            </a: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304800" y="1776350"/>
                <a:ext cx="8458200" cy="4572000"/>
              </a:xfrm>
            </p:spPr>
            <p:txBody>
              <a:bodyPr>
                <a:normAutofit/>
              </a:bodyPr>
              <a:lstStyle/>
              <a:p>
                <a:pPr marL="457200" indent="-457200">
                  <a:buFont typeface="Arial"/>
                  <a:buChar char="•"/>
                </a:pPr>
                <a:r>
                  <a:rPr lang="en-US" dirty="0" smtClean="0"/>
                  <a:t>G8-M7 Lesson 22 introduces the concept of </a:t>
                </a:r>
                <a:r>
                  <a:rPr lang="en-US" b="1" i="1" dirty="0" smtClean="0"/>
                  <a:t>average rate of change</a:t>
                </a:r>
                <a:r>
                  <a:rPr lang="en-US" dirty="0" smtClean="0"/>
                  <a:t>.</a:t>
                </a:r>
              </a:p>
              <a:p>
                <a:pPr marL="457200" indent="-457200">
                  <a:buFont typeface="Arial"/>
                  <a:buChar char="•"/>
                </a:pPr>
                <a:r>
                  <a:rPr lang="en-US" sz="2800" dirty="0" smtClean="0"/>
                  <a:t>Grade 9 Module 3 defines average rate of change:</a:t>
                </a:r>
              </a:p>
              <a:p>
                <a:pPr marL="860425" indent="0"/>
                <a:r>
                  <a:rPr lang="en-US" sz="2000" dirty="0"/>
                  <a:t>Given a function  whose domain includes the interval  and whose range is real numbers, the </a:t>
                </a:r>
                <a:r>
                  <a:rPr lang="en-US" sz="2000" i="1" dirty="0"/>
                  <a:t>average rate of change on the interval  </a:t>
                </a:r>
                <a:r>
                  <a:rPr lang="en-US" sz="2000" dirty="0"/>
                  <a:t>is</a:t>
                </a:r>
                <a:r>
                  <a:rPr lang="en-US" sz="2000" dirty="0" smtClean="0"/>
                  <a:t> </a:t>
                </a:r>
                <a:endParaRPr lang="en-US" sz="2000" dirty="0"/>
              </a:p>
              <a:p>
                <a:pPr marL="457200" indent="-457200">
                  <a:buFont typeface="Arial"/>
                  <a:buChar char="•"/>
                </a:pPr>
                <a:endParaRPr lang="en-US" dirty="0" smtClean="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304800" y="1776350"/>
                <a:ext cx="8458200" cy="4572000"/>
              </a:xfrm>
              <a:blipFill rotWithShape="1">
                <a:blip r:embed="rId3"/>
                <a:stretch>
                  <a:fillRect/>
                </a:stretch>
              </a:blipFill>
            </p:spPr>
            <p:txBody>
              <a:bodyPr/>
              <a:lstStyle/>
              <a:p>
                <a:r>
                  <a:rPr lang="en-US">
                    <a:noFill/>
                  </a:rPr>
                  <a:t> </a:t>
                </a:r>
              </a:p>
            </p:txBody>
          </p:sp>
        </mc:Fallback>
      </mc:AlternateContent>
      <p:sp>
        <p:nvSpPr>
          <p:cNvPr id="5" name="TextBox 4"/>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H</a:t>
            </a:r>
            <a:endParaRPr lang="en-US" dirty="0">
              <a:solidFill>
                <a:schemeClr val="bg1"/>
              </a:solidFill>
            </a:endParaRPr>
          </a:p>
        </p:txBody>
      </p:sp>
    </p:spTree>
    <p:extLst>
      <p:ext uri="{BB962C8B-B14F-4D97-AF65-F5344CB8AC3E}">
        <p14:creationId xmlns:p14="http://schemas.microsoft.com/office/powerpoint/2010/main" val="128383627"/>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Linear Equations and Functions – Systems of Equations</a:t>
            </a:r>
            <a:r>
              <a:rPr lang="en-US" dirty="0" smtClean="0"/>
              <a:t> </a:t>
            </a:r>
            <a:br>
              <a:rPr lang="en-US" dirty="0" smtClean="0"/>
            </a:br>
            <a:r>
              <a:rPr lang="en-US" dirty="0" smtClean="0"/>
              <a:t>Solving Systems of Equations</a:t>
            </a:r>
            <a:endParaRPr lang="en-US" dirty="0"/>
          </a:p>
        </p:txBody>
      </p:sp>
      <p:sp>
        <p:nvSpPr>
          <p:cNvPr id="3" name="Content Placeholder 2"/>
          <p:cNvSpPr>
            <a:spLocks noGrp="1"/>
          </p:cNvSpPr>
          <p:nvPr>
            <p:ph idx="1"/>
          </p:nvPr>
        </p:nvSpPr>
        <p:spPr/>
        <p:txBody>
          <a:bodyPr/>
          <a:lstStyle/>
          <a:p>
            <a:r>
              <a:rPr lang="en-US" dirty="0" smtClean="0"/>
              <a:t>Consider the following question:</a:t>
            </a:r>
          </a:p>
          <a:p>
            <a:endParaRPr lang="en-US" dirty="0" smtClean="0"/>
          </a:p>
          <a:p>
            <a:endParaRPr lang="en-US" dirty="0"/>
          </a:p>
          <a:p>
            <a:endParaRPr lang="en-US" dirty="0" smtClean="0"/>
          </a:p>
          <a:p>
            <a:endParaRPr lang="en-US" dirty="0" smtClean="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049" y="2521168"/>
            <a:ext cx="8204647" cy="3193831"/>
          </a:xfrm>
          <a:prstGeom prst="rect">
            <a:avLst/>
          </a:prstGeom>
        </p:spPr>
      </p:pic>
    </p:spTree>
    <p:extLst>
      <p:ext uri="{BB962C8B-B14F-4D97-AF65-F5344CB8AC3E}">
        <p14:creationId xmlns:p14="http://schemas.microsoft.com/office/powerpoint/2010/main" val="4141833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Linear Equations and Functions – Systems of </a:t>
            </a:r>
            <a:r>
              <a:rPr lang="en-US" sz="2000" dirty="0" smtClean="0"/>
              <a:t>Equations</a:t>
            </a:r>
            <a:r>
              <a:rPr lang="en-US" dirty="0" smtClean="0"/>
              <a:t> </a:t>
            </a:r>
            <a:br>
              <a:rPr lang="en-US" dirty="0" smtClean="0"/>
            </a:br>
            <a:r>
              <a:rPr lang="en-US" dirty="0" smtClean="0"/>
              <a:t>Solving Systems of Equations</a:t>
            </a:r>
            <a:endParaRPr lang="en-US" dirty="0"/>
          </a:p>
        </p:txBody>
      </p:sp>
      <p:sp>
        <p:nvSpPr>
          <p:cNvPr id="3" name="Content Placeholder 2"/>
          <p:cNvSpPr>
            <a:spLocks noGrp="1"/>
          </p:cNvSpPr>
          <p:nvPr>
            <p:ph idx="1"/>
          </p:nvPr>
        </p:nvSpPr>
        <p:spPr/>
        <p:txBody>
          <a:bodyPr/>
          <a:lstStyle/>
          <a:p>
            <a:r>
              <a:rPr lang="en-US" dirty="0" smtClean="0"/>
              <a:t>Here is the solution according to the answer key for the test:</a:t>
            </a:r>
          </a:p>
          <a:p>
            <a:endParaRPr lang="en-US" dirty="0"/>
          </a:p>
          <a:p>
            <a:endParaRPr lang="en-US" dirty="0" smtClean="0"/>
          </a:p>
          <a:p>
            <a:endParaRPr lang="en-US" dirty="0"/>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2811517"/>
            <a:ext cx="8191233" cy="3200400"/>
          </a:xfrm>
          <a:prstGeom prst="rect">
            <a:avLst/>
          </a:prstGeom>
        </p:spPr>
      </p:pic>
    </p:spTree>
    <p:extLst>
      <p:ext uri="{BB962C8B-B14F-4D97-AF65-F5344CB8AC3E}">
        <p14:creationId xmlns:p14="http://schemas.microsoft.com/office/powerpoint/2010/main" val="3741645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Linear Equations and Functions – Systems of </a:t>
            </a:r>
            <a:r>
              <a:rPr lang="en-US" sz="2000" dirty="0" smtClean="0"/>
              <a:t>Equations</a:t>
            </a:r>
            <a:r>
              <a:rPr lang="en-US" dirty="0" smtClean="0"/>
              <a:t> </a:t>
            </a:r>
            <a:br>
              <a:rPr lang="en-US" dirty="0" smtClean="0"/>
            </a:br>
            <a:r>
              <a:rPr lang="en-US" dirty="0" smtClean="0"/>
              <a:t>Solving Systems of Equations</a:t>
            </a:r>
            <a:endParaRPr lang="en-US" dirty="0"/>
          </a:p>
        </p:txBody>
      </p:sp>
      <p:sp>
        <p:nvSpPr>
          <p:cNvPr id="3" name="Content Placeholder 2"/>
          <p:cNvSpPr>
            <a:spLocks noGrp="1"/>
          </p:cNvSpPr>
          <p:nvPr>
            <p:ph idx="1"/>
          </p:nvPr>
        </p:nvSpPr>
        <p:spPr/>
        <p:txBody>
          <a:bodyPr/>
          <a:lstStyle/>
          <a:p>
            <a:r>
              <a:rPr lang="en-US" dirty="0" smtClean="0"/>
              <a:t>A-REI.5</a:t>
            </a:r>
          </a:p>
          <a:p>
            <a:r>
              <a:rPr lang="en-US" dirty="0" smtClean="0"/>
              <a:t>Prove that, given a system of two equations in two variables, replacing one equation by the sum of that equation and a multiple of the other produces a system with the same solutions.</a:t>
            </a:r>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1425633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Linear Equations and Functions – Systems of </a:t>
            </a:r>
            <a:r>
              <a:rPr lang="en-US" sz="2000" dirty="0" smtClean="0"/>
              <a:t>Equations</a:t>
            </a:r>
            <a:r>
              <a:rPr lang="en-US" dirty="0" smtClean="0"/>
              <a:t> </a:t>
            </a:r>
            <a:br>
              <a:rPr lang="en-US" dirty="0" smtClean="0"/>
            </a:br>
            <a:r>
              <a:rPr lang="en-US" dirty="0" smtClean="0"/>
              <a:t>Solving Systems of Equations</a:t>
            </a:r>
            <a:endParaRPr lang="en-US" dirty="0"/>
          </a:p>
        </p:txBody>
      </p:sp>
      <p:sp>
        <p:nvSpPr>
          <p:cNvPr id="3" name="Content Placeholder 2"/>
          <p:cNvSpPr>
            <a:spLocks noGrp="1"/>
          </p:cNvSpPr>
          <p:nvPr>
            <p:ph idx="1"/>
          </p:nvPr>
        </p:nvSpPr>
        <p:spPr/>
        <p:txBody>
          <a:bodyPr/>
          <a:lstStyle/>
          <a:p>
            <a:r>
              <a:rPr lang="en-US" dirty="0" smtClean="0"/>
              <a:t>Here is a graph of the two equations:</a:t>
            </a:r>
          </a:p>
          <a:p>
            <a:endParaRPr lang="en-US" dirty="0"/>
          </a:p>
          <a:p>
            <a:endParaRPr lang="en-US" dirty="0" smtClean="0"/>
          </a:p>
          <a:p>
            <a:endParaRPr lang="en-US" dirty="0"/>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279435"/>
            <a:ext cx="5867400" cy="406891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44006" y="2279435"/>
            <a:ext cx="6172200" cy="4201406"/>
          </a:xfrm>
          <a:prstGeom prst="rect">
            <a:avLst/>
          </a:prstGeom>
        </p:spPr>
      </p:pic>
    </p:spTree>
    <p:extLst>
      <p:ext uri="{BB962C8B-B14F-4D97-AF65-F5344CB8AC3E}">
        <p14:creationId xmlns:p14="http://schemas.microsoft.com/office/powerpoint/2010/main" val="1639595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Linear Equations and Functions – Systems of </a:t>
            </a:r>
            <a:r>
              <a:rPr lang="en-US" sz="2000" dirty="0" smtClean="0"/>
              <a:t>Equations</a:t>
            </a:r>
            <a:r>
              <a:rPr lang="en-US" dirty="0" smtClean="0"/>
              <a:t> </a:t>
            </a:r>
            <a:br>
              <a:rPr lang="en-US" dirty="0" smtClean="0"/>
            </a:br>
            <a:r>
              <a:rPr lang="en-US" dirty="0" smtClean="0"/>
              <a:t>Correcting the Misconception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Sketch the graph of each equation in the following system: </a:t>
                </a:r>
              </a:p>
              <a:p>
                <a:pPr/>
                <a14:m>
                  <m:oMathPara xmlns:m="http://schemas.openxmlformats.org/officeDocument/2006/math">
                    <m:oMathParaPr>
                      <m:jc m:val="centerGroup"/>
                    </m:oMathParaPr>
                    <m:oMath xmlns:m="http://schemas.openxmlformats.org/officeDocument/2006/math">
                      <m:d>
                        <m:dPr>
                          <m:begChr m:val="{"/>
                          <m:endChr m:val=""/>
                          <m:ctrlPr>
                            <a:rPr lang="en-US" i="1" smtClean="0">
                              <a:latin typeface="Cambria Math" panose="02040503050406030204" pitchFamily="18" charset="0"/>
                            </a:rPr>
                          </m:ctrlPr>
                        </m:dPr>
                        <m:e>
                          <m:eqArr>
                            <m:eqArrPr>
                              <m:ctrlPr>
                                <a:rPr lang="en-US" i="1" smtClean="0">
                                  <a:latin typeface="Cambria Math" panose="02040503050406030204" pitchFamily="18" charset="0"/>
                                </a:rPr>
                              </m:ctrlPr>
                            </m:eqArrPr>
                            <m:e>
                              <m:r>
                                <a:rPr lang="en-US" b="0" i="1" smtClean="0">
                                  <a:latin typeface="Cambria Math"/>
                                </a:rPr>
                                <m:t>3</m:t>
                              </m:r>
                              <m:r>
                                <a:rPr lang="en-US" b="0" i="1" smtClean="0">
                                  <a:latin typeface="Cambria Math"/>
                                </a:rPr>
                                <m:t>𝑥</m:t>
                              </m:r>
                              <m:r>
                                <a:rPr lang="en-US" b="0" i="1" smtClean="0">
                                  <a:latin typeface="Cambria Math"/>
                                </a:rPr>
                                <m:t> −</m:t>
                              </m:r>
                              <m:r>
                                <a:rPr lang="en-US" b="0" i="1" smtClean="0">
                                  <a:latin typeface="Cambria Math"/>
                                </a:rPr>
                                <m:t>𝑦</m:t>
                              </m:r>
                              <m:r>
                                <a:rPr lang="en-US" b="0" i="1" smtClean="0">
                                  <a:latin typeface="Cambria Math"/>
                                </a:rPr>
                                <m:t>=−6</m:t>
                              </m:r>
                            </m:e>
                            <m:e>
                              <m:r>
                                <a:rPr lang="en-US" b="0" i="1" smtClean="0">
                                  <a:latin typeface="Cambria Math"/>
                                </a:rPr>
                                <m:t>𝑥</m:t>
                              </m:r>
                              <m:r>
                                <a:rPr lang="en-US" b="0" i="1" smtClean="0">
                                  <a:latin typeface="Cambria Math"/>
                                </a:rPr>
                                <m:t>+2</m:t>
                              </m:r>
                              <m:r>
                                <a:rPr lang="en-US" b="0" i="1" smtClean="0">
                                  <a:latin typeface="Cambria Math"/>
                                </a:rPr>
                                <m:t>𝑦</m:t>
                              </m:r>
                              <m:r>
                                <a:rPr lang="en-US" b="0" i="1" smtClean="0">
                                  <a:latin typeface="Cambria Math"/>
                                </a:rPr>
                                <m:t>=5</m:t>
                              </m:r>
                            </m:e>
                          </m:eqArr>
                        </m:e>
                      </m:d>
                    </m:oMath>
                  </m:oMathPara>
                </a14:m>
                <a:endParaRPr lang="en-US" dirty="0" smtClean="0"/>
              </a:p>
              <a:p>
                <a:endParaRPr lang="en-US" dirty="0"/>
              </a:p>
              <a:p>
                <a:endParaRPr lang="en-US" dirty="0" smtClean="0"/>
              </a:p>
              <a:p>
                <a:r>
                  <a:rPr lang="en-US" dirty="0" smtClean="0"/>
                  <a:t>Replace one equation with the sum of the first equation and the second equation and the sketch a graph the two equations.</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259" t="-1200" r="-74"/>
                </a:stretch>
              </a:blipFill>
            </p:spPr>
            <p:txBody>
              <a:bodyPr/>
              <a:lstStyle/>
              <a:p>
                <a:r>
                  <a:rPr lang="en-US">
                    <a:noFill/>
                  </a:rPr>
                  <a:t> </a:t>
                </a:r>
              </a:p>
            </p:txBody>
          </p:sp>
        </mc:Fallback>
      </mc:AlternateContent>
    </p:spTree>
    <p:extLst>
      <p:ext uri="{BB962C8B-B14F-4D97-AF65-F5344CB8AC3E}">
        <p14:creationId xmlns:p14="http://schemas.microsoft.com/office/powerpoint/2010/main" val="3735884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304801"/>
            <a:ext cx="8229600" cy="1295400"/>
          </a:xfrm>
        </p:spPr>
        <p:txBody>
          <a:bodyPr/>
          <a:lstStyle/>
          <a:p>
            <a:r>
              <a:rPr lang="en-US" sz="2000" dirty="0" smtClean="0"/>
              <a:t>Linear Equations and Functions – Systems of Equations</a:t>
            </a:r>
            <a:r>
              <a:rPr lang="en-US" dirty="0" smtClean="0"/>
              <a:t/>
            </a:r>
            <a:br>
              <a:rPr lang="en-US" dirty="0" smtClean="0"/>
            </a:br>
            <a:r>
              <a:rPr lang="en-US" dirty="0" smtClean="0"/>
              <a:t>Correcting the Misconception</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Addressed in G8-M4 re: 8.EE.8</a:t>
                </a:r>
              </a:p>
              <a:p>
                <a:r>
                  <a:rPr lang="en-US" dirty="0" smtClean="0"/>
                  <a:t>“The graph of the new equation will also pass through (or contain) the intersection point (the solution point).  </a:t>
                </a:r>
              </a:p>
              <a:p>
                <a:r>
                  <a:rPr lang="en-US" dirty="0"/>
                  <a:t>	</a:t>
                </a:r>
                <a:r>
                  <a:rPr lang="en-US" dirty="0" smtClean="0"/>
                  <a:t>Suppose the new equation is </a:t>
                </a:r>
                <a14:m>
                  <m:oMath xmlns:m="http://schemas.openxmlformats.org/officeDocument/2006/math">
                    <m:r>
                      <a:rPr lang="en-US" i="1" dirty="0" smtClean="0">
                        <a:latin typeface="Cambria Math"/>
                      </a:rPr>
                      <m:t>𝑥</m:t>
                    </m:r>
                    <m:r>
                      <a:rPr lang="en-US" i="1" dirty="0" smtClean="0">
                        <a:latin typeface="Cambria Math"/>
                      </a:rPr>
                      <m:t> = 3</m:t>
                    </m:r>
                  </m:oMath>
                </a14:m>
                <a:r>
                  <a:rPr lang="en-US" dirty="0" smtClean="0"/>
                  <a:t>.  The graph of that equation passes through the solution point, therefore the solution point must have an </a:t>
                </a:r>
                <a14:m>
                  <m:oMath xmlns:m="http://schemas.openxmlformats.org/officeDocument/2006/math">
                    <m:r>
                      <a:rPr lang="en-US" i="1" dirty="0" smtClean="0">
                        <a:latin typeface="Cambria Math"/>
                      </a:rPr>
                      <m:t>𝑥</m:t>
                    </m:r>
                  </m:oMath>
                </a14:m>
                <a:r>
                  <a:rPr lang="en-US" dirty="0" smtClean="0"/>
                  <a:t>-coordinate of </a:t>
                </a:r>
                <a14:m>
                  <m:oMath xmlns:m="http://schemas.openxmlformats.org/officeDocument/2006/math">
                    <m:r>
                      <a:rPr lang="en-US" i="1" dirty="0" smtClean="0">
                        <a:latin typeface="Cambria Math"/>
                      </a:rPr>
                      <m:t>3</m:t>
                    </m:r>
                  </m:oMath>
                </a14:m>
                <a:r>
                  <a:rPr lang="en-US" dirty="0" smtClean="0"/>
                  <a: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259" t="-1200" r="-74"/>
                </a:stretch>
              </a:blipFill>
            </p:spPr>
            <p:txBody>
              <a:bodyPr/>
              <a:lstStyle/>
              <a:p>
                <a:r>
                  <a:rPr lang="en-US">
                    <a:noFill/>
                  </a:rPr>
                  <a:t> </a:t>
                </a:r>
              </a:p>
            </p:txBody>
          </p:sp>
        </mc:Fallback>
      </mc:AlternateContent>
    </p:spTree>
    <p:extLst>
      <p:ext uri="{BB962C8B-B14F-4D97-AF65-F5344CB8AC3E}">
        <p14:creationId xmlns:p14="http://schemas.microsoft.com/office/powerpoint/2010/main" val="2314660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380998"/>
            <a:ext cx="8229600" cy="609601"/>
          </a:xfrm>
        </p:spPr>
        <p:txBody>
          <a:bodyPr>
            <a:normAutofit fontScale="90000"/>
          </a:bodyPr>
          <a:lstStyle/>
          <a:p>
            <a:r>
              <a:rPr lang="en-US" dirty="0" smtClean="0"/>
              <a:t>Key Points</a:t>
            </a:r>
            <a:endParaRPr lang="en-US" dirty="0"/>
          </a:p>
        </p:txBody>
      </p:sp>
      <p:sp>
        <p:nvSpPr>
          <p:cNvPr id="4" name="Content Placeholder 3"/>
          <p:cNvSpPr>
            <a:spLocks noGrp="1"/>
          </p:cNvSpPr>
          <p:nvPr>
            <p:ph idx="1"/>
          </p:nvPr>
        </p:nvSpPr>
        <p:spPr>
          <a:xfrm>
            <a:off x="286606" y="990599"/>
            <a:ext cx="8229600" cy="4572000"/>
          </a:xfrm>
        </p:spPr>
        <p:txBody>
          <a:bodyPr>
            <a:normAutofit fontScale="92500" lnSpcReduction="20000"/>
          </a:bodyPr>
          <a:lstStyle/>
          <a:p>
            <a:pPr marL="457200" indent="-457200">
              <a:buFont typeface="Arial"/>
              <a:buChar char="•"/>
            </a:pPr>
            <a:r>
              <a:rPr lang="en-US" dirty="0" smtClean="0"/>
              <a:t>The progression of ratios from Grades 6 – 8:  ratio relationship, ratio, value of a ratio, unit rate of A:B, unit rate of B:A (associated ratios), constant of proportionality, scale factor, similarity, and slope.  </a:t>
            </a:r>
          </a:p>
          <a:p>
            <a:pPr marL="457200" indent="-457200">
              <a:buFont typeface="Arial"/>
              <a:buChar char="•"/>
            </a:pPr>
            <a:r>
              <a:rPr lang="en-US" dirty="0" smtClean="0"/>
              <a:t>The progression of the number system from Grades 6 – 8:  division of fractions, long division including division of decimals, integers, operations with integers, irrational numbers.</a:t>
            </a:r>
          </a:p>
          <a:p>
            <a:pPr marL="457200" indent="-457200">
              <a:buFont typeface="Arial"/>
              <a:buChar char="•"/>
            </a:pPr>
            <a:r>
              <a:rPr lang="en-US" dirty="0" smtClean="0"/>
              <a:t>The progression of expressions and equations from Grades 6 – 8:  the concrete representation in the form of diagrams and graphs to the abstract with variables using properties of operations and properties of equality.</a:t>
            </a:r>
            <a:endParaRPr lang="en-US" dirty="0"/>
          </a:p>
        </p:txBody>
      </p:sp>
    </p:spTree>
    <p:extLst>
      <p:ext uri="{BB962C8B-B14F-4D97-AF65-F5344CB8AC3E}">
        <p14:creationId xmlns:p14="http://schemas.microsoft.com/office/powerpoint/2010/main" val="33893993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Tape </a:t>
            </a:r>
            <a:r>
              <a:rPr lang="en-US" sz="2000" dirty="0" smtClean="0"/>
              <a:t>Diagrams</a:t>
            </a:r>
            <a:r>
              <a:rPr lang="en-US" dirty="0"/>
              <a:t/>
            </a:r>
            <a:br>
              <a:rPr lang="en-US" dirty="0"/>
            </a:br>
            <a:r>
              <a:rPr lang="en-US" dirty="0"/>
              <a:t>Early </a:t>
            </a:r>
            <a:r>
              <a:rPr lang="en-US" dirty="0" smtClean="0"/>
              <a:t>Examples</a:t>
            </a:r>
            <a:endParaRPr lang="en-US" dirty="0"/>
          </a:p>
        </p:txBody>
      </p:sp>
      <p:sp>
        <p:nvSpPr>
          <p:cNvPr id="3" name="Content Placeholder 2"/>
          <p:cNvSpPr>
            <a:spLocks noGrp="1"/>
          </p:cNvSpPr>
          <p:nvPr>
            <p:ph idx="1"/>
          </p:nvPr>
        </p:nvSpPr>
        <p:spPr/>
        <p:txBody>
          <a:bodyPr>
            <a:normAutofit/>
          </a:bodyPr>
          <a:lstStyle/>
          <a:p>
            <a:r>
              <a:rPr lang="en-US" dirty="0" smtClean="0"/>
              <a:t>Example B:  Matteo has 5 toy cars.  Josiah has 2 more than Matteo.  How many cars do Matteo and Josiah have altogether?</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200400"/>
            <a:ext cx="5105400"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0589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Tape Diagrams</a:t>
            </a:r>
            <a:br>
              <a:rPr lang="en-US" sz="2000" dirty="0" smtClean="0"/>
            </a:br>
            <a:r>
              <a:rPr lang="en-US" dirty="0" smtClean="0"/>
              <a:t>Early Examples</a:t>
            </a:r>
            <a:endParaRPr lang="en-US" dirty="0"/>
          </a:p>
        </p:txBody>
      </p:sp>
      <p:sp>
        <p:nvSpPr>
          <p:cNvPr id="3" name="Content Placeholder 2"/>
          <p:cNvSpPr>
            <a:spLocks noGrp="1"/>
          </p:cNvSpPr>
          <p:nvPr>
            <p:ph idx="1"/>
          </p:nvPr>
        </p:nvSpPr>
        <p:spPr/>
        <p:txBody>
          <a:bodyPr>
            <a:normAutofit/>
          </a:bodyPr>
          <a:lstStyle/>
          <a:p>
            <a:r>
              <a:rPr lang="en-US" dirty="0" smtClean="0"/>
              <a:t>Example D:  Jose has 4 paper clips.  Harry has twice as many paper clips as Jose.  How many paper clips does Harry have?</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271775"/>
            <a:ext cx="3829050" cy="30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8598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304801"/>
            <a:ext cx="8229600" cy="533400"/>
          </a:xfrm>
        </p:spPr>
        <p:txBody>
          <a:bodyPr>
            <a:normAutofit/>
          </a:bodyPr>
          <a:lstStyle/>
          <a:p>
            <a:r>
              <a:rPr lang="en-US" sz="2000" dirty="0" smtClean="0"/>
              <a:t> Tape Diagrams</a:t>
            </a:r>
            <a:endParaRPr lang="en-US" sz="2000" dirty="0"/>
          </a:p>
        </p:txBody>
      </p:sp>
      <p:sp>
        <p:nvSpPr>
          <p:cNvPr id="3" name="Slide Number Placeholder 2"/>
          <p:cNvSpPr>
            <a:spLocks noGrp="1"/>
          </p:cNvSpPr>
          <p:nvPr>
            <p:ph type="sldNum" sz="quarter" idx="12"/>
          </p:nvPr>
        </p:nvSpPr>
        <p:spPr>
          <a:prstGeom prst="rect">
            <a:avLst/>
          </a:prstGeom>
        </p:spPr>
        <p:txBody>
          <a:bodyPr/>
          <a:lstStyle/>
          <a:p>
            <a:pPr>
              <a:defRPr/>
            </a:pPr>
            <a:fld id="{6F00AB01-4170-4D6E-91C0-E0BCC4030175}" type="slidenum">
              <a:rPr lang="en-US" smtClean="0"/>
              <a:pPr>
                <a:defRPr/>
              </a:pPr>
              <a:t>17</a:t>
            </a:fld>
            <a:endParaRPr lang="en-US" dirty="0"/>
          </a:p>
        </p:txBody>
      </p:sp>
      <p:sp>
        <p:nvSpPr>
          <p:cNvPr id="4" name="Content Placeholder 3"/>
          <p:cNvSpPr>
            <a:spLocks noGrp="1"/>
          </p:cNvSpPr>
          <p:nvPr>
            <p:ph idx="1"/>
          </p:nvPr>
        </p:nvSpPr>
        <p:spPr>
          <a:xfrm>
            <a:off x="457200" y="990600"/>
            <a:ext cx="8077200" cy="4419600"/>
          </a:xfrm>
        </p:spPr>
        <p:txBody>
          <a:bodyPr>
            <a:normAutofit/>
          </a:bodyPr>
          <a:lstStyle/>
          <a:p>
            <a:pPr marL="0" indent="0"/>
            <a:r>
              <a:rPr lang="en-US" dirty="0" smtClean="0"/>
              <a:t>Example 1:  </a:t>
            </a:r>
          </a:p>
          <a:p>
            <a:pPr marL="0" indent="0"/>
            <a:r>
              <a:rPr lang="en-US" dirty="0" smtClean="0"/>
              <a:t>Sam has 7 more stamps than Joe.  They have 45 stamps altogether.  How many stamps does each boy have?</a:t>
            </a:r>
          </a:p>
        </p:txBody>
      </p:sp>
    </p:spTree>
    <p:extLst>
      <p:ext uri="{BB962C8B-B14F-4D97-AF65-F5344CB8AC3E}">
        <p14:creationId xmlns:p14="http://schemas.microsoft.com/office/powerpoint/2010/main" val="1923462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304801"/>
            <a:ext cx="8229600" cy="533400"/>
          </a:xfrm>
        </p:spPr>
        <p:txBody>
          <a:bodyPr>
            <a:normAutofit/>
          </a:bodyPr>
          <a:lstStyle/>
          <a:p>
            <a:r>
              <a:rPr lang="en-US" sz="2000" dirty="0" smtClean="0"/>
              <a:t> </a:t>
            </a:r>
            <a:r>
              <a:rPr lang="en-US" sz="2000" dirty="0"/>
              <a:t>Tape Diagrams</a:t>
            </a:r>
          </a:p>
        </p:txBody>
      </p:sp>
      <p:sp>
        <p:nvSpPr>
          <p:cNvPr id="3" name="Slide Number Placeholder 2"/>
          <p:cNvSpPr>
            <a:spLocks noGrp="1"/>
          </p:cNvSpPr>
          <p:nvPr>
            <p:ph type="sldNum" sz="quarter" idx="12"/>
          </p:nvPr>
        </p:nvSpPr>
        <p:spPr>
          <a:prstGeom prst="rect">
            <a:avLst/>
          </a:prstGeom>
        </p:spPr>
        <p:txBody>
          <a:bodyPr/>
          <a:lstStyle/>
          <a:p>
            <a:pPr>
              <a:defRPr/>
            </a:pPr>
            <a:fld id="{6F00AB01-4170-4D6E-91C0-E0BCC4030175}" type="slidenum">
              <a:rPr lang="en-US" smtClean="0"/>
              <a:pPr>
                <a:defRPr/>
              </a:pPr>
              <a:t>18</a:t>
            </a:fld>
            <a:endParaRPr lang="en-US" dirty="0"/>
          </a:p>
        </p:txBody>
      </p:sp>
      <p:sp>
        <p:nvSpPr>
          <p:cNvPr id="4" name="Content Placeholder 3"/>
          <p:cNvSpPr>
            <a:spLocks noGrp="1"/>
          </p:cNvSpPr>
          <p:nvPr>
            <p:ph idx="1"/>
          </p:nvPr>
        </p:nvSpPr>
        <p:spPr>
          <a:xfrm>
            <a:off x="457200" y="990600"/>
            <a:ext cx="8077200" cy="4267200"/>
          </a:xfrm>
        </p:spPr>
        <p:txBody>
          <a:bodyPr>
            <a:normAutofit/>
          </a:bodyPr>
          <a:lstStyle/>
          <a:p>
            <a:pPr marL="0" indent="0"/>
            <a:r>
              <a:rPr lang="en-US" dirty="0" smtClean="0"/>
              <a:t>Example 2:  </a:t>
            </a:r>
          </a:p>
          <a:p>
            <a:pPr marL="0" indent="0"/>
            <a:r>
              <a:rPr lang="en-US" dirty="0" smtClean="0"/>
              <a:t>Desmond has 5 times as many toy cars as Luke.  They have 42 cars altogether.  How many cars does each boy have.</a:t>
            </a:r>
            <a:endParaRPr lang="en-US" dirty="0"/>
          </a:p>
        </p:txBody>
      </p:sp>
    </p:spTree>
    <p:extLst>
      <p:ext uri="{BB962C8B-B14F-4D97-AF65-F5344CB8AC3E}">
        <p14:creationId xmlns:p14="http://schemas.microsoft.com/office/powerpoint/2010/main" val="2957842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1"/>
            <a:ext cx="8059006" cy="533399"/>
          </a:xfrm>
        </p:spPr>
        <p:txBody>
          <a:bodyPr>
            <a:normAutofit/>
          </a:bodyPr>
          <a:lstStyle/>
          <a:p>
            <a:r>
              <a:rPr lang="en-US" sz="2000" dirty="0"/>
              <a:t>Tape Diagrams</a:t>
            </a:r>
          </a:p>
        </p:txBody>
      </p:sp>
      <p:sp>
        <p:nvSpPr>
          <p:cNvPr id="3" name="Slide Number Placeholder 2"/>
          <p:cNvSpPr>
            <a:spLocks noGrp="1"/>
          </p:cNvSpPr>
          <p:nvPr>
            <p:ph type="sldNum" sz="quarter" idx="12"/>
          </p:nvPr>
        </p:nvSpPr>
        <p:spPr>
          <a:prstGeom prst="rect">
            <a:avLst/>
          </a:prstGeom>
        </p:spPr>
        <p:txBody>
          <a:bodyPr/>
          <a:lstStyle/>
          <a:p>
            <a:pPr>
              <a:defRPr/>
            </a:pPr>
            <a:fld id="{6F00AB01-4170-4D6E-91C0-E0BCC4030175}" type="slidenum">
              <a:rPr lang="en-US" smtClean="0"/>
              <a:pPr>
                <a:defRPr/>
              </a:pPr>
              <a:t>19</a:t>
            </a:fld>
            <a:endParaRPr lang="en-US" dirty="0"/>
          </a:p>
        </p:txBody>
      </p:sp>
      <p:sp>
        <p:nvSpPr>
          <p:cNvPr id="4" name="Content Placeholder 3"/>
          <p:cNvSpPr>
            <a:spLocks noGrp="1"/>
          </p:cNvSpPr>
          <p:nvPr>
            <p:ph idx="1"/>
          </p:nvPr>
        </p:nvSpPr>
        <p:spPr>
          <a:xfrm>
            <a:off x="457200" y="990600"/>
            <a:ext cx="8059006" cy="4267200"/>
          </a:xfrm>
        </p:spPr>
        <p:txBody>
          <a:bodyPr>
            <a:normAutofit/>
          </a:bodyPr>
          <a:lstStyle/>
          <a:p>
            <a:pPr marL="0" indent="0"/>
            <a:r>
              <a:rPr lang="en-US" dirty="0" smtClean="0"/>
              <a:t>Example 3:  </a:t>
            </a:r>
          </a:p>
          <a:p>
            <a:pPr marL="0" indent="0"/>
            <a:r>
              <a:rPr lang="en-US" dirty="0" smtClean="0"/>
              <a:t>William’s </a:t>
            </a:r>
            <a:r>
              <a:rPr lang="en-US" dirty="0"/>
              <a:t>weight is 40 kg.  He is 4 times as heavy as his youngest brother Sean.  What is Sean’s weight</a:t>
            </a:r>
            <a:r>
              <a:rPr lang="en-US" dirty="0" smtClean="0"/>
              <a:t>?</a:t>
            </a:r>
            <a:endParaRPr lang="en-US" dirty="0"/>
          </a:p>
        </p:txBody>
      </p:sp>
    </p:spTree>
    <p:extLst>
      <p:ext uri="{BB962C8B-B14F-4D97-AF65-F5344CB8AC3E}">
        <p14:creationId xmlns:p14="http://schemas.microsoft.com/office/powerpoint/2010/main" val="87107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c-math-logo-large.png"/>
          <p:cNvPicPr>
            <a:picLocks noChangeAspect="1"/>
          </p:cNvPicPr>
          <p:nvPr/>
        </p:nvPicPr>
        <p:blipFill>
          <a:blip r:embed="rId3"/>
          <a:stretch>
            <a:fillRect/>
          </a:stretch>
        </p:blipFill>
        <p:spPr>
          <a:xfrm>
            <a:off x="1371600" y="1676400"/>
            <a:ext cx="6218903" cy="2286000"/>
          </a:xfrm>
          <a:prstGeom prst="rect">
            <a:avLst/>
          </a:prstGeom>
        </p:spPr>
      </p:pic>
      <p:sp>
        <p:nvSpPr>
          <p:cNvPr id="9" name="Title Placeholder 1"/>
          <p:cNvSpPr txBox="1">
            <a:spLocks/>
          </p:cNvSpPr>
          <p:nvPr/>
        </p:nvSpPr>
        <p:spPr>
          <a:xfrm>
            <a:off x="457200" y="4191000"/>
            <a:ext cx="8229600" cy="762000"/>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DF6314"/>
                </a:solidFill>
                <a:effectLst/>
                <a:uLnTx/>
                <a:uFillTx/>
                <a:latin typeface="Agenda-Light"/>
                <a:ea typeface="+mj-ea"/>
                <a:cs typeface="Agenda-Light"/>
              </a:rPr>
              <a:t>A Story of Ratios</a:t>
            </a:r>
            <a:endParaRPr kumimoji="0" lang="en-US" sz="4400" b="0" i="0" u="none" strike="noStrike" kern="1200" cap="none" spc="0" normalizeH="0" baseline="0" noProof="0" dirty="0">
              <a:ln>
                <a:noFill/>
              </a:ln>
              <a:solidFill>
                <a:srgbClr val="DF6314"/>
              </a:solidFill>
              <a:effectLst/>
              <a:uLnTx/>
              <a:uFillTx/>
              <a:latin typeface="Agenda-Light"/>
              <a:ea typeface="+mj-ea"/>
              <a:cs typeface="Agenda-Light"/>
            </a:endParaRPr>
          </a:p>
        </p:txBody>
      </p:sp>
      <p:sp>
        <p:nvSpPr>
          <p:cNvPr id="10" name="TextBox 9"/>
          <p:cNvSpPr txBox="1"/>
          <p:nvPr/>
        </p:nvSpPr>
        <p:spPr>
          <a:xfrm>
            <a:off x="1676400" y="4953000"/>
            <a:ext cx="5714999" cy="1292662"/>
          </a:xfrm>
          <a:prstGeom prst="rect">
            <a:avLst/>
          </a:prstGeom>
          <a:noFill/>
        </p:spPr>
        <p:txBody>
          <a:bodyPr wrap="square" rtlCol="0">
            <a:spAutoFit/>
          </a:bodyPr>
          <a:lstStyle/>
          <a:p>
            <a:pPr marL="0" lvl="1" algn="ctr"/>
            <a:r>
              <a:rPr lang="en-US" sz="2600" dirty="0" smtClean="0">
                <a:solidFill>
                  <a:srgbClr val="636466"/>
                </a:solidFill>
                <a:latin typeface="Agenda-Bold"/>
                <a:cs typeface="Agenda-Bold"/>
              </a:rPr>
              <a:t>A Coherent Study of </a:t>
            </a:r>
          </a:p>
          <a:p>
            <a:pPr marL="0" lvl="1" algn="ctr"/>
            <a:r>
              <a:rPr lang="en-US" sz="2600" dirty="0" smtClean="0">
                <a:solidFill>
                  <a:srgbClr val="636466"/>
                </a:solidFill>
                <a:latin typeface="Agenda-Bold"/>
                <a:cs typeface="Agenda-Bold"/>
              </a:rPr>
              <a:t>The Major Work of the Grade Band </a:t>
            </a:r>
          </a:p>
          <a:p>
            <a:pPr marL="0" lvl="1" algn="ctr"/>
            <a:r>
              <a:rPr lang="en-US" sz="2600" dirty="0" smtClean="0">
                <a:solidFill>
                  <a:srgbClr val="636466"/>
                </a:solidFill>
                <a:latin typeface="Agenda-Bold"/>
                <a:cs typeface="Agenda-Bold"/>
              </a:rPr>
              <a:t>Grades 6-8</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304801"/>
            <a:ext cx="8247794" cy="533399"/>
          </a:xfrm>
        </p:spPr>
        <p:txBody>
          <a:bodyPr>
            <a:normAutofit fontScale="90000"/>
          </a:bodyPr>
          <a:lstStyle/>
          <a:p>
            <a:r>
              <a:rPr lang="en-US" dirty="0" smtClean="0"/>
              <a:t> </a:t>
            </a:r>
            <a:r>
              <a:rPr lang="en-US" sz="2200" dirty="0"/>
              <a:t>Tape Diagrams</a:t>
            </a:r>
          </a:p>
        </p:txBody>
      </p:sp>
      <p:sp>
        <p:nvSpPr>
          <p:cNvPr id="3" name="Slide Number Placeholder 2"/>
          <p:cNvSpPr>
            <a:spLocks noGrp="1"/>
          </p:cNvSpPr>
          <p:nvPr>
            <p:ph type="sldNum" sz="quarter" idx="12"/>
          </p:nvPr>
        </p:nvSpPr>
        <p:spPr>
          <a:prstGeom prst="rect">
            <a:avLst/>
          </a:prstGeom>
        </p:spPr>
        <p:txBody>
          <a:bodyPr/>
          <a:lstStyle/>
          <a:p>
            <a:pPr>
              <a:defRPr/>
            </a:pPr>
            <a:fld id="{6F00AB01-4170-4D6E-91C0-E0BCC4030175}" type="slidenum">
              <a:rPr lang="en-US" smtClean="0"/>
              <a:pPr>
                <a:defRPr/>
              </a:pPr>
              <a:t>20</a:t>
            </a:fld>
            <a:endParaRPr lang="en-US" dirty="0"/>
          </a:p>
        </p:txBody>
      </p:sp>
      <p:sp>
        <p:nvSpPr>
          <p:cNvPr id="4" name="Content Placeholder 3"/>
          <p:cNvSpPr>
            <a:spLocks noGrp="1"/>
          </p:cNvSpPr>
          <p:nvPr>
            <p:ph idx="1"/>
          </p:nvPr>
        </p:nvSpPr>
        <p:spPr>
          <a:xfrm>
            <a:off x="457200" y="1066800"/>
            <a:ext cx="8077200" cy="4267200"/>
          </a:xfrm>
        </p:spPr>
        <p:txBody>
          <a:bodyPr>
            <a:normAutofit/>
          </a:bodyPr>
          <a:lstStyle/>
          <a:p>
            <a:pPr marL="0" indent="0"/>
            <a:r>
              <a:rPr lang="en-US" dirty="0" smtClean="0"/>
              <a:t>Example 1:  </a:t>
            </a:r>
          </a:p>
          <a:p>
            <a:pPr marL="0" indent="0"/>
            <a:r>
              <a:rPr lang="en-US" dirty="0" smtClean="0"/>
              <a:t>David spent 2/5 of his money on a storybook.  The storybook cost $20. </a:t>
            </a:r>
            <a:r>
              <a:rPr lang="en-US" dirty="0"/>
              <a:t>H</a:t>
            </a:r>
            <a:r>
              <a:rPr lang="en-US" dirty="0" smtClean="0"/>
              <a:t>ow much did he have at first?</a:t>
            </a:r>
            <a:endParaRPr lang="en-US" dirty="0"/>
          </a:p>
        </p:txBody>
      </p:sp>
      <p:pic>
        <p:nvPicPr>
          <p:cNvPr id="5" name="Picture 4"/>
          <p:cNvPicPr>
            <a:picLocks noChangeAspect="1"/>
          </p:cNvPicPr>
          <p:nvPr/>
        </p:nvPicPr>
        <p:blipFill>
          <a:blip r:embed="rId3"/>
          <a:stretch>
            <a:fillRect/>
          </a:stretch>
        </p:blipFill>
        <p:spPr>
          <a:xfrm>
            <a:off x="0" y="4495800"/>
            <a:ext cx="9144000" cy="994359"/>
          </a:xfrm>
          <a:prstGeom prst="rect">
            <a:avLst/>
          </a:prstGeom>
        </p:spPr>
      </p:pic>
      <p:pic>
        <p:nvPicPr>
          <p:cNvPr id="6" name="Picture 5"/>
          <p:cNvPicPr>
            <a:picLocks noChangeAspect="1"/>
          </p:cNvPicPr>
          <p:nvPr/>
        </p:nvPicPr>
        <p:blipFill>
          <a:blip r:embed="rId4"/>
          <a:stretch>
            <a:fillRect/>
          </a:stretch>
        </p:blipFill>
        <p:spPr>
          <a:xfrm>
            <a:off x="165100" y="2931283"/>
            <a:ext cx="3200400" cy="1605034"/>
          </a:xfrm>
          <a:prstGeom prst="rect">
            <a:avLst/>
          </a:prstGeom>
        </p:spPr>
      </p:pic>
      <p:pic>
        <p:nvPicPr>
          <p:cNvPr id="8" name="Picture 7"/>
          <p:cNvPicPr>
            <a:picLocks noChangeAspect="1"/>
          </p:cNvPicPr>
          <p:nvPr/>
        </p:nvPicPr>
        <p:blipFill>
          <a:blip r:embed="rId5"/>
          <a:stretch>
            <a:fillRect/>
          </a:stretch>
        </p:blipFill>
        <p:spPr>
          <a:xfrm>
            <a:off x="1102159" y="3032882"/>
            <a:ext cx="1361641" cy="954917"/>
          </a:xfrm>
          <a:prstGeom prst="rect">
            <a:avLst/>
          </a:prstGeom>
        </p:spPr>
      </p:pic>
      <p:pic>
        <p:nvPicPr>
          <p:cNvPr id="9" name="Picture 8"/>
          <p:cNvPicPr>
            <a:picLocks noChangeAspect="1"/>
          </p:cNvPicPr>
          <p:nvPr/>
        </p:nvPicPr>
        <p:blipFill>
          <a:blip r:embed="rId6"/>
          <a:stretch>
            <a:fillRect/>
          </a:stretch>
        </p:blipFill>
        <p:spPr>
          <a:xfrm>
            <a:off x="505259" y="4610100"/>
            <a:ext cx="1041400" cy="774700"/>
          </a:xfrm>
          <a:prstGeom prst="rect">
            <a:avLst/>
          </a:prstGeom>
        </p:spPr>
      </p:pic>
      <p:pic>
        <p:nvPicPr>
          <p:cNvPr id="10" name="Picture 9"/>
          <p:cNvPicPr>
            <a:picLocks noChangeAspect="1"/>
          </p:cNvPicPr>
          <p:nvPr/>
        </p:nvPicPr>
        <p:blipFill>
          <a:blip r:embed="rId6"/>
          <a:stretch>
            <a:fillRect/>
          </a:stretch>
        </p:blipFill>
        <p:spPr>
          <a:xfrm>
            <a:off x="7518400" y="4622800"/>
            <a:ext cx="1041400" cy="774700"/>
          </a:xfrm>
          <a:prstGeom prst="rect">
            <a:avLst/>
          </a:prstGeom>
        </p:spPr>
      </p:pic>
      <p:pic>
        <p:nvPicPr>
          <p:cNvPr id="11" name="Picture 10"/>
          <p:cNvPicPr>
            <a:picLocks noChangeAspect="1"/>
          </p:cNvPicPr>
          <p:nvPr/>
        </p:nvPicPr>
        <p:blipFill>
          <a:blip r:embed="rId6"/>
          <a:stretch>
            <a:fillRect/>
          </a:stretch>
        </p:blipFill>
        <p:spPr>
          <a:xfrm>
            <a:off x="5867400" y="4610100"/>
            <a:ext cx="1041400" cy="774700"/>
          </a:xfrm>
          <a:prstGeom prst="rect">
            <a:avLst/>
          </a:prstGeom>
        </p:spPr>
      </p:pic>
      <p:pic>
        <p:nvPicPr>
          <p:cNvPr id="12" name="Picture 11"/>
          <p:cNvPicPr>
            <a:picLocks noChangeAspect="1"/>
          </p:cNvPicPr>
          <p:nvPr/>
        </p:nvPicPr>
        <p:blipFill>
          <a:blip r:embed="rId6"/>
          <a:stretch>
            <a:fillRect/>
          </a:stretch>
        </p:blipFill>
        <p:spPr>
          <a:xfrm>
            <a:off x="4051300" y="4610100"/>
            <a:ext cx="1041400" cy="774700"/>
          </a:xfrm>
          <a:prstGeom prst="rect">
            <a:avLst/>
          </a:prstGeom>
        </p:spPr>
      </p:pic>
      <p:pic>
        <p:nvPicPr>
          <p:cNvPr id="13" name="Picture 12"/>
          <p:cNvPicPr>
            <a:picLocks noChangeAspect="1"/>
          </p:cNvPicPr>
          <p:nvPr/>
        </p:nvPicPr>
        <p:blipFill>
          <a:blip r:embed="rId6"/>
          <a:stretch>
            <a:fillRect/>
          </a:stretch>
        </p:blipFill>
        <p:spPr>
          <a:xfrm>
            <a:off x="2298700" y="4610100"/>
            <a:ext cx="1041400" cy="774700"/>
          </a:xfrm>
          <a:prstGeom prst="rect">
            <a:avLst/>
          </a:prstGeom>
        </p:spPr>
      </p:pic>
      <p:pic>
        <p:nvPicPr>
          <p:cNvPr id="14" name="Picture 13"/>
          <p:cNvPicPr>
            <a:picLocks noChangeAspect="1"/>
          </p:cNvPicPr>
          <p:nvPr/>
        </p:nvPicPr>
        <p:blipFill>
          <a:blip r:embed="rId7"/>
          <a:stretch>
            <a:fillRect/>
          </a:stretch>
        </p:blipFill>
        <p:spPr>
          <a:xfrm>
            <a:off x="25400" y="5422900"/>
            <a:ext cx="9144000" cy="490214"/>
          </a:xfrm>
          <a:prstGeom prst="rect">
            <a:avLst/>
          </a:prstGeom>
        </p:spPr>
      </p:pic>
      <p:pic>
        <p:nvPicPr>
          <p:cNvPr id="15" name="Picture 14"/>
          <p:cNvPicPr>
            <a:picLocks noChangeAspect="1"/>
          </p:cNvPicPr>
          <p:nvPr/>
        </p:nvPicPr>
        <p:blipFill>
          <a:blip r:embed="rId8"/>
          <a:stretch>
            <a:fillRect/>
          </a:stretch>
        </p:blipFill>
        <p:spPr>
          <a:xfrm>
            <a:off x="4127500" y="5913114"/>
            <a:ext cx="965200" cy="558800"/>
          </a:xfrm>
          <a:prstGeom prst="rect">
            <a:avLst/>
          </a:prstGeom>
        </p:spPr>
      </p:pic>
      <p:sp>
        <p:nvSpPr>
          <p:cNvPr id="16" name="TextBox 15"/>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H</a:t>
            </a:r>
            <a:endParaRPr lang="en-US" dirty="0">
              <a:solidFill>
                <a:schemeClr val="bg1"/>
              </a:solidFill>
            </a:endParaRPr>
          </a:p>
        </p:txBody>
      </p:sp>
    </p:spTree>
    <p:extLst>
      <p:ext uri="{BB962C8B-B14F-4D97-AF65-F5344CB8AC3E}">
        <p14:creationId xmlns:p14="http://schemas.microsoft.com/office/powerpoint/2010/main" val="297351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9"/>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3"/>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2"/>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304801"/>
            <a:ext cx="8229600" cy="533400"/>
          </a:xfrm>
        </p:spPr>
        <p:txBody>
          <a:bodyPr>
            <a:normAutofit/>
          </a:bodyPr>
          <a:lstStyle/>
          <a:p>
            <a:r>
              <a:rPr lang="en-US" sz="2000" dirty="0"/>
              <a:t>Tape Diagrams</a:t>
            </a:r>
          </a:p>
        </p:txBody>
      </p:sp>
      <p:sp>
        <p:nvSpPr>
          <p:cNvPr id="3" name="Slide Number Placeholder 2"/>
          <p:cNvSpPr>
            <a:spLocks noGrp="1"/>
          </p:cNvSpPr>
          <p:nvPr>
            <p:ph type="sldNum" sz="quarter" idx="12"/>
          </p:nvPr>
        </p:nvSpPr>
        <p:spPr>
          <a:xfrm>
            <a:off x="7010400" y="6454775"/>
            <a:ext cx="2057400" cy="365125"/>
          </a:xfrm>
          <a:prstGeom prst="rect">
            <a:avLst/>
          </a:prstGeom>
        </p:spPr>
        <p:txBody>
          <a:bodyPr/>
          <a:lstStyle/>
          <a:p>
            <a:pPr>
              <a:defRPr/>
            </a:pPr>
            <a:fld id="{6F00AB01-4170-4D6E-91C0-E0BCC4030175}" type="slidenum">
              <a:rPr lang="en-US" smtClean="0"/>
              <a:pPr>
                <a:defRPr/>
              </a:pPr>
              <a:t>21</a:t>
            </a:fld>
            <a:endParaRPr lang="en-US" dirty="0"/>
          </a:p>
        </p:txBody>
      </p:sp>
      <p:sp>
        <p:nvSpPr>
          <p:cNvPr id="4" name="Content Placeholder 3"/>
          <p:cNvSpPr>
            <a:spLocks noGrp="1"/>
          </p:cNvSpPr>
          <p:nvPr>
            <p:ph idx="1"/>
          </p:nvPr>
        </p:nvSpPr>
        <p:spPr>
          <a:xfrm>
            <a:off x="381000" y="838200"/>
            <a:ext cx="8135206" cy="4419600"/>
          </a:xfrm>
        </p:spPr>
        <p:txBody>
          <a:bodyPr>
            <a:normAutofit/>
          </a:bodyPr>
          <a:lstStyle/>
          <a:p>
            <a:pPr marL="0" indent="0"/>
            <a:r>
              <a:rPr lang="en-US" dirty="0" smtClean="0"/>
              <a:t>Example </a:t>
            </a:r>
            <a:r>
              <a:rPr lang="en-US" dirty="0"/>
              <a:t>2</a:t>
            </a:r>
            <a:r>
              <a:rPr lang="en-US" dirty="0" smtClean="0"/>
              <a:t>:  </a:t>
            </a:r>
          </a:p>
          <a:p>
            <a:pPr marL="0" indent="0"/>
            <a:r>
              <a:rPr lang="en-US" dirty="0" smtClean="0"/>
              <a:t>Max spent 3/5 of his money in a shop and 1/4 of the remainder in another shop.  What fraction of his money was left?  If he had $90 left, how much did he have at first?</a:t>
            </a:r>
          </a:p>
        </p:txBody>
      </p:sp>
      <p:pic>
        <p:nvPicPr>
          <p:cNvPr id="5" name="Picture 4"/>
          <p:cNvPicPr>
            <a:picLocks noChangeAspect="1"/>
          </p:cNvPicPr>
          <p:nvPr/>
        </p:nvPicPr>
        <p:blipFill>
          <a:blip r:embed="rId3"/>
          <a:stretch>
            <a:fillRect/>
          </a:stretch>
        </p:blipFill>
        <p:spPr>
          <a:xfrm>
            <a:off x="2057400" y="3048000"/>
            <a:ext cx="4838700" cy="1016000"/>
          </a:xfrm>
          <a:prstGeom prst="rect">
            <a:avLst/>
          </a:prstGeom>
        </p:spPr>
      </p:pic>
      <p:grpSp>
        <p:nvGrpSpPr>
          <p:cNvPr id="8" name="Group 7"/>
          <p:cNvGrpSpPr/>
          <p:nvPr/>
        </p:nvGrpSpPr>
        <p:grpSpPr>
          <a:xfrm>
            <a:off x="2019300" y="4679950"/>
            <a:ext cx="4876800" cy="1155700"/>
            <a:chOff x="2057400" y="4191000"/>
            <a:chExt cx="4876800" cy="1155700"/>
          </a:xfrm>
        </p:grpSpPr>
        <p:pic>
          <p:nvPicPr>
            <p:cNvPr id="6" name="Picture 5"/>
            <p:cNvPicPr>
              <a:picLocks noChangeAspect="1"/>
            </p:cNvPicPr>
            <p:nvPr/>
          </p:nvPicPr>
          <p:blipFill>
            <a:blip r:embed="rId4"/>
            <a:stretch>
              <a:fillRect/>
            </a:stretch>
          </p:blipFill>
          <p:spPr>
            <a:xfrm>
              <a:off x="2057400" y="4191000"/>
              <a:ext cx="4876800" cy="647700"/>
            </a:xfrm>
            <a:prstGeom prst="rect">
              <a:avLst/>
            </a:prstGeom>
          </p:spPr>
        </p:pic>
        <p:pic>
          <p:nvPicPr>
            <p:cNvPr id="7" name="Picture 6"/>
            <p:cNvPicPr>
              <a:picLocks noChangeAspect="1"/>
            </p:cNvPicPr>
            <p:nvPr/>
          </p:nvPicPr>
          <p:blipFill>
            <a:blip r:embed="rId5"/>
            <a:stretch>
              <a:fillRect/>
            </a:stretch>
          </p:blipFill>
          <p:spPr>
            <a:xfrm>
              <a:off x="4914900" y="4813300"/>
              <a:ext cx="711200" cy="533400"/>
            </a:xfrm>
            <a:prstGeom prst="rect">
              <a:avLst/>
            </a:prstGeom>
          </p:spPr>
        </p:pic>
      </p:grpSp>
      <p:pic>
        <p:nvPicPr>
          <p:cNvPr id="9" name="Picture 8"/>
          <p:cNvPicPr>
            <a:picLocks noChangeAspect="1"/>
          </p:cNvPicPr>
          <p:nvPr/>
        </p:nvPicPr>
        <p:blipFill>
          <a:blip r:embed="rId6"/>
          <a:stretch>
            <a:fillRect/>
          </a:stretch>
        </p:blipFill>
        <p:spPr>
          <a:xfrm>
            <a:off x="5397500" y="4603750"/>
            <a:ext cx="1498600" cy="152400"/>
          </a:xfrm>
          <a:prstGeom prst="rect">
            <a:avLst/>
          </a:prstGeom>
        </p:spPr>
      </p:pic>
      <p:pic>
        <p:nvPicPr>
          <p:cNvPr id="10" name="Picture 9"/>
          <p:cNvPicPr>
            <a:picLocks noChangeAspect="1"/>
          </p:cNvPicPr>
          <p:nvPr/>
        </p:nvPicPr>
        <p:blipFill>
          <a:blip r:embed="rId7"/>
          <a:stretch>
            <a:fillRect/>
          </a:stretch>
        </p:blipFill>
        <p:spPr>
          <a:xfrm>
            <a:off x="5867400" y="4324350"/>
            <a:ext cx="469900" cy="279400"/>
          </a:xfrm>
          <a:prstGeom prst="rect">
            <a:avLst/>
          </a:prstGeom>
        </p:spPr>
      </p:pic>
      <p:pic>
        <p:nvPicPr>
          <p:cNvPr id="11" name="Picture 10"/>
          <p:cNvPicPr>
            <a:picLocks noChangeAspect="1"/>
          </p:cNvPicPr>
          <p:nvPr/>
        </p:nvPicPr>
        <p:blipFill>
          <a:blip r:embed="rId8"/>
          <a:stretch>
            <a:fillRect/>
          </a:stretch>
        </p:blipFill>
        <p:spPr>
          <a:xfrm>
            <a:off x="5435600" y="4806950"/>
            <a:ext cx="431800" cy="342900"/>
          </a:xfrm>
          <a:prstGeom prst="rect">
            <a:avLst/>
          </a:prstGeom>
        </p:spPr>
      </p:pic>
      <p:pic>
        <p:nvPicPr>
          <p:cNvPr id="12" name="Picture 11"/>
          <p:cNvPicPr>
            <a:picLocks noChangeAspect="1"/>
          </p:cNvPicPr>
          <p:nvPr/>
        </p:nvPicPr>
        <p:blipFill>
          <a:blip r:embed="rId8"/>
          <a:stretch>
            <a:fillRect/>
          </a:stretch>
        </p:blipFill>
        <p:spPr>
          <a:xfrm>
            <a:off x="5918200" y="4800600"/>
            <a:ext cx="431800" cy="342900"/>
          </a:xfrm>
          <a:prstGeom prst="rect">
            <a:avLst/>
          </a:prstGeom>
        </p:spPr>
      </p:pic>
      <p:pic>
        <p:nvPicPr>
          <p:cNvPr id="13" name="Picture 12"/>
          <p:cNvPicPr>
            <a:picLocks noChangeAspect="1"/>
          </p:cNvPicPr>
          <p:nvPr/>
        </p:nvPicPr>
        <p:blipFill>
          <a:blip r:embed="rId8"/>
          <a:stretch>
            <a:fillRect/>
          </a:stretch>
        </p:blipFill>
        <p:spPr>
          <a:xfrm>
            <a:off x="6375400" y="4800600"/>
            <a:ext cx="431800" cy="342900"/>
          </a:xfrm>
          <a:prstGeom prst="rect">
            <a:avLst/>
          </a:prstGeom>
        </p:spPr>
      </p:pic>
      <p:pic>
        <p:nvPicPr>
          <p:cNvPr id="14" name="Picture 13"/>
          <p:cNvPicPr>
            <a:picLocks noChangeAspect="1"/>
          </p:cNvPicPr>
          <p:nvPr/>
        </p:nvPicPr>
        <p:blipFill>
          <a:blip r:embed="rId9"/>
          <a:stretch>
            <a:fillRect/>
          </a:stretch>
        </p:blipFill>
        <p:spPr>
          <a:xfrm>
            <a:off x="2082800" y="5835650"/>
            <a:ext cx="4965700" cy="482600"/>
          </a:xfrm>
          <a:prstGeom prst="rect">
            <a:avLst/>
          </a:prstGeom>
        </p:spPr>
      </p:pic>
      <p:sp>
        <p:nvSpPr>
          <p:cNvPr id="15" name="TextBox 14"/>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H</a:t>
            </a:r>
            <a:endParaRPr lang="en-US" dirty="0">
              <a:solidFill>
                <a:schemeClr val="bg1"/>
              </a:solidFill>
            </a:endParaRPr>
          </a:p>
        </p:txBody>
      </p:sp>
    </p:spTree>
    <p:extLst>
      <p:ext uri="{BB962C8B-B14F-4D97-AF65-F5344CB8AC3E}">
        <p14:creationId xmlns:p14="http://schemas.microsoft.com/office/powerpoint/2010/main" val="3739402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304801"/>
            <a:ext cx="8229600" cy="457200"/>
          </a:xfrm>
        </p:spPr>
        <p:txBody>
          <a:bodyPr>
            <a:normAutofit/>
          </a:bodyPr>
          <a:lstStyle/>
          <a:p>
            <a:r>
              <a:rPr lang="en-US" sz="2000" dirty="0"/>
              <a:t>Tape Diagrams</a:t>
            </a:r>
          </a:p>
        </p:txBody>
      </p:sp>
      <p:sp>
        <p:nvSpPr>
          <p:cNvPr id="3" name="Slide Number Placeholder 2"/>
          <p:cNvSpPr>
            <a:spLocks noGrp="1"/>
          </p:cNvSpPr>
          <p:nvPr>
            <p:ph type="sldNum" sz="quarter" idx="12"/>
          </p:nvPr>
        </p:nvSpPr>
        <p:spPr>
          <a:prstGeom prst="rect">
            <a:avLst/>
          </a:prstGeom>
        </p:spPr>
        <p:txBody>
          <a:bodyPr/>
          <a:lstStyle/>
          <a:p>
            <a:pPr>
              <a:defRPr/>
            </a:pPr>
            <a:fld id="{6F00AB01-4170-4D6E-91C0-E0BCC4030175}" type="slidenum">
              <a:rPr lang="en-US" smtClean="0"/>
              <a:pPr>
                <a:defRPr/>
              </a:pPr>
              <a:t>22</a:t>
            </a:fld>
            <a:endParaRPr lang="en-US" dirty="0"/>
          </a:p>
        </p:txBody>
      </p:sp>
      <p:sp>
        <p:nvSpPr>
          <p:cNvPr id="4" name="Content Placeholder 3"/>
          <p:cNvSpPr>
            <a:spLocks noGrp="1"/>
          </p:cNvSpPr>
          <p:nvPr>
            <p:ph idx="1"/>
          </p:nvPr>
        </p:nvSpPr>
        <p:spPr>
          <a:xfrm>
            <a:off x="381000" y="838200"/>
            <a:ext cx="8135206" cy="4419600"/>
          </a:xfrm>
        </p:spPr>
        <p:txBody>
          <a:bodyPr>
            <a:normAutofit/>
          </a:bodyPr>
          <a:lstStyle/>
          <a:p>
            <a:pPr marL="0" indent="0"/>
            <a:r>
              <a:rPr lang="en-US" dirty="0" smtClean="0"/>
              <a:t>Example 6:  </a:t>
            </a:r>
          </a:p>
          <a:p>
            <a:pPr marL="0" indent="0"/>
            <a:r>
              <a:rPr lang="en-US" dirty="0" smtClean="0"/>
              <a:t>Three-fifths of Jan’s money is twice as much as Lena’s money.  What fraction of Jan’s money is Lena’s money?</a:t>
            </a:r>
          </a:p>
        </p:txBody>
      </p:sp>
    </p:spTree>
    <p:extLst>
      <p:ext uri="{BB962C8B-B14F-4D97-AF65-F5344CB8AC3E}">
        <p14:creationId xmlns:p14="http://schemas.microsoft.com/office/powerpoint/2010/main" val="1009066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Content Placeholder 3"/>
          <p:cNvSpPr>
            <a:spLocks noGrp="1"/>
          </p:cNvSpPr>
          <p:nvPr>
            <p:ph idx="1"/>
          </p:nvPr>
        </p:nvSpPr>
        <p:spPr/>
        <p:txBody>
          <a:bodyPr/>
          <a:lstStyle/>
          <a:p>
            <a:pPr marL="457200" indent="-457200">
              <a:buFont typeface="Arial"/>
              <a:buChar char="•"/>
            </a:pPr>
            <a:r>
              <a:rPr lang="en-US" dirty="0" smtClean="0"/>
              <a:t>Ratios </a:t>
            </a:r>
            <a:r>
              <a:rPr lang="en-US" dirty="0"/>
              <a:t>&amp; Proportional </a:t>
            </a:r>
            <a:r>
              <a:rPr lang="en-US" dirty="0" smtClean="0"/>
              <a:t>Relationships</a:t>
            </a:r>
            <a:endParaRPr lang="en-US" dirty="0"/>
          </a:p>
          <a:p>
            <a:pPr marL="457200" indent="-457200">
              <a:buFont typeface="Arial"/>
              <a:buChar char="•"/>
            </a:pPr>
            <a:r>
              <a:rPr lang="en-US" dirty="0" smtClean="0"/>
              <a:t>Geometry</a:t>
            </a:r>
          </a:p>
          <a:p>
            <a:pPr marL="457200" indent="-457200">
              <a:buFont typeface="Arial"/>
              <a:buChar char="•"/>
            </a:pPr>
            <a:r>
              <a:rPr lang="en-US" dirty="0" smtClean="0"/>
              <a:t>The Number System </a:t>
            </a:r>
          </a:p>
          <a:p>
            <a:pPr marL="457200" indent="-457200">
              <a:buFont typeface="Arial"/>
              <a:buChar char="•"/>
            </a:pPr>
            <a:r>
              <a:rPr lang="en-US" dirty="0" smtClean="0"/>
              <a:t>Expressions and Equations </a:t>
            </a:r>
            <a:endParaRPr lang="en-US" dirty="0"/>
          </a:p>
          <a:p>
            <a:pPr marL="457200" indent="-457200">
              <a:buFont typeface="Arial"/>
              <a:buChar char="•"/>
            </a:pPr>
            <a:r>
              <a:rPr lang="en-US" dirty="0" smtClean="0"/>
              <a:t>Linear Equations and Linear Functions </a:t>
            </a:r>
          </a:p>
          <a:p>
            <a:pPr marL="457200" indent="-457200">
              <a:buFont typeface="Arial"/>
              <a:buChar char="•"/>
            </a:pPr>
            <a:endParaRPr lang="en-US" dirty="0" smtClean="0"/>
          </a:p>
          <a:p>
            <a:pPr marL="457200" indent="-457200">
              <a:buFont typeface="Arial"/>
              <a:buChar char="•"/>
            </a:pPr>
            <a:endParaRPr lang="en-US" dirty="0" smtClean="0"/>
          </a:p>
        </p:txBody>
      </p:sp>
    </p:spTree>
    <p:extLst>
      <p:ext uri="{BB962C8B-B14F-4D97-AF65-F5344CB8AC3E}">
        <p14:creationId xmlns:p14="http://schemas.microsoft.com/office/powerpoint/2010/main" val="378317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4">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Ratios and Proportional Relationships</a:t>
            </a:r>
            <a:endParaRPr lang="en-US" dirty="0"/>
          </a:p>
        </p:txBody>
      </p:sp>
      <p:sp>
        <p:nvSpPr>
          <p:cNvPr id="4" name="Content Placeholder 3"/>
          <p:cNvSpPr>
            <a:spLocks noGrp="1"/>
          </p:cNvSpPr>
          <p:nvPr>
            <p:ph idx="1"/>
          </p:nvPr>
        </p:nvSpPr>
        <p:spPr/>
        <p:txBody>
          <a:bodyPr>
            <a:normAutofit fontScale="92500" lnSpcReduction="20000"/>
          </a:bodyPr>
          <a:lstStyle/>
          <a:p>
            <a:pPr marL="0" indent="0"/>
            <a:r>
              <a:rPr lang="en-US" dirty="0" smtClean="0"/>
              <a:t>The </a:t>
            </a:r>
            <a:r>
              <a:rPr lang="en-US" dirty="0"/>
              <a:t>transition into </a:t>
            </a:r>
            <a:r>
              <a:rPr lang="en-US" dirty="0" smtClean="0"/>
              <a:t>ratios and proportional relationships:</a:t>
            </a:r>
            <a:endParaRPr lang="en-US" dirty="0"/>
          </a:p>
          <a:p>
            <a:pPr marL="457200" indent="-457200">
              <a:buFont typeface="Arial" panose="020B0604020202020204" pitchFamily="34" charset="0"/>
              <a:buChar char="•"/>
            </a:pPr>
            <a:r>
              <a:rPr lang="en-US" dirty="0" smtClean="0"/>
              <a:t>Why study ratios? </a:t>
            </a:r>
          </a:p>
          <a:p>
            <a:pPr marL="857250" lvl="1" indent="-457200">
              <a:buFont typeface="Arial" panose="020B0604020202020204" pitchFamily="34" charset="0"/>
              <a:buChar char="•"/>
            </a:pPr>
            <a:r>
              <a:rPr lang="en-US" dirty="0" smtClean="0"/>
              <a:t>Make sense of proportional relationships</a:t>
            </a:r>
          </a:p>
          <a:p>
            <a:pPr marL="1257300" lvl="2" indent="-457200">
              <a:buFont typeface="Arial" panose="020B0604020202020204" pitchFamily="34" charset="0"/>
              <a:buChar char="•"/>
            </a:pPr>
            <a:r>
              <a:rPr lang="en-US" dirty="0" smtClean="0"/>
              <a:t>Definition and study of ratio, value of the ratio, equivalent ratios, unit rate of A:B, unit rate of B:A, constant of proportionality</a:t>
            </a:r>
          </a:p>
          <a:p>
            <a:pPr marL="1257300" lvl="2" indent="-457200">
              <a:buFont typeface="Arial" panose="020B0604020202020204" pitchFamily="34" charset="0"/>
              <a:buChar char="•"/>
            </a:pPr>
            <a:r>
              <a:rPr lang="en-US" dirty="0" smtClean="0"/>
              <a:t>Percent</a:t>
            </a:r>
          </a:p>
          <a:p>
            <a:pPr marL="857250" lvl="1" indent="-457200">
              <a:buFont typeface="Arial" panose="020B0604020202020204" pitchFamily="34" charset="0"/>
              <a:buChar char="•"/>
            </a:pPr>
            <a:r>
              <a:rPr lang="en-US" dirty="0" smtClean="0"/>
              <a:t>Geometry</a:t>
            </a:r>
          </a:p>
          <a:p>
            <a:pPr marL="1257300" lvl="2" indent="-457200">
              <a:buFont typeface="Arial" panose="020B0604020202020204" pitchFamily="34" charset="0"/>
              <a:buChar char="•"/>
            </a:pPr>
            <a:r>
              <a:rPr lang="en-US" dirty="0" smtClean="0"/>
              <a:t>Scale Factor and Scale Drawings</a:t>
            </a:r>
          </a:p>
          <a:p>
            <a:pPr marL="1257300" lvl="2" indent="-457200">
              <a:buFont typeface="Arial" panose="020B0604020202020204" pitchFamily="34" charset="0"/>
              <a:buChar char="•"/>
            </a:pPr>
            <a:r>
              <a:rPr lang="en-US" dirty="0" smtClean="0"/>
              <a:t>Similarity</a:t>
            </a:r>
          </a:p>
          <a:p>
            <a:pPr marL="1714500" lvl="3" indent="-457200">
              <a:buFont typeface="Arial" panose="020B0604020202020204" pitchFamily="34" charset="0"/>
              <a:buChar char="•"/>
            </a:pPr>
            <a:r>
              <a:rPr lang="en-US" dirty="0" smtClean="0"/>
              <a:t>Properties of Similar Figures</a:t>
            </a:r>
          </a:p>
          <a:p>
            <a:pPr marL="1714500" lvl="3" indent="-457200">
              <a:buFont typeface="Arial" panose="020B0604020202020204" pitchFamily="34" charset="0"/>
              <a:buChar char="•"/>
            </a:pPr>
            <a:r>
              <a:rPr lang="en-US" dirty="0" smtClean="0"/>
              <a:t>Corresponding Side Lengths Equal in Ratio</a:t>
            </a:r>
          </a:p>
        </p:txBody>
      </p:sp>
    </p:spTree>
    <p:extLst>
      <p:ext uri="{BB962C8B-B14F-4D97-AF65-F5344CB8AC3E}">
        <p14:creationId xmlns:p14="http://schemas.microsoft.com/office/powerpoint/2010/main" val="357393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02890"/>
            <a:ext cx="8229600" cy="1366595"/>
          </a:xfrm>
        </p:spPr>
        <p:txBody>
          <a:bodyPr>
            <a:normAutofit fontScale="90000"/>
          </a:bodyPr>
          <a:lstStyle/>
          <a:p>
            <a:r>
              <a:rPr lang="en-US" sz="2000" dirty="0" smtClean="0"/>
              <a:t>Ratios &amp; Proportional Relationships</a:t>
            </a:r>
            <a:br>
              <a:rPr lang="en-US" sz="2000" dirty="0" smtClean="0"/>
            </a:br>
            <a:r>
              <a:rPr lang="en-US" dirty="0" smtClean="0"/>
              <a:t>When do we really use ratios</a:t>
            </a:r>
            <a:r>
              <a:rPr lang="en-US" dirty="0"/>
              <a:t>?</a:t>
            </a:r>
            <a:br>
              <a:rPr lang="en-US" dirty="0"/>
            </a:br>
            <a:r>
              <a:rPr lang="en-US" dirty="0"/>
              <a:t>Jimmy’s allowance is twice as much as Johnny’s and Jeremy’s is 4/5 of Johnny’s.  How much allowance does Jimmy get? </a:t>
            </a:r>
          </a:p>
        </p:txBody>
      </p:sp>
      <p:sp>
        <p:nvSpPr>
          <p:cNvPr id="4" name="Content Placeholder 3"/>
          <p:cNvSpPr>
            <a:spLocks noGrp="1"/>
          </p:cNvSpPr>
          <p:nvPr>
            <p:ph idx="1"/>
          </p:nvPr>
        </p:nvSpPr>
        <p:spPr>
          <a:xfrm>
            <a:off x="317500" y="2971800"/>
            <a:ext cx="8229600" cy="4572000"/>
          </a:xfrm>
        </p:spPr>
        <p:txBody>
          <a:bodyPr/>
          <a:lstStyle/>
          <a:p>
            <a:pPr marL="457200" indent="-457200">
              <a:buFont typeface="Arial"/>
              <a:buChar char="•"/>
            </a:pPr>
            <a:r>
              <a:rPr lang="en-US" dirty="0" smtClean="0"/>
              <a:t>List as many </a:t>
            </a:r>
            <a:r>
              <a:rPr lang="en-US" u="sng" dirty="0" smtClean="0"/>
              <a:t>real-world</a:t>
            </a:r>
            <a:r>
              <a:rPr lang="en-US" dirty="0" smtClean="0"/>
              <a:t> applications of ratios and proportional relationships as you can think of.</a:t>
            </a:r>
          </a:p>
          <a:p>
            <a:pPr marL="457200" indent="-457200">
              <a:buFont typeface="Arial"/>
              <a:buChar char="•"/>
            </a:pPr>
            <a:r>
              <a:rPr lang="en-US" dirty="0" smtClean="0"/>
              <a:t>Choose one of them to make up your own ratio application problem that seems especially real- world.</a:t>
            </a:r>
          </a:p>
        </p:txBody>
      </p:sp>
    </p:spTree>
    <p:extLst>
      <p:ext uri="{BB962C8B-B14F-4D97-AF65-F5344CB8AC3E}">
        <p14:creationId xmlns:p14="http://schemas.microsoft.com/office/powerpoint/2010/main" val="236479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Ratios &amp; Proportional Relationships</a:t>
            </a:r>
            <a:br>
              <a:rPr lang="en-US" sz="2000" dirty="0" smtClean="0"/>
            </a:br>
            <a:r>
              <a:rPr lang="en-US" dirty="0" smtClean="0"/>
              <a:t>Transitioning into ratio problems</a:t>
            </a:r>
            <a:endParaRPr lang="en-US" dirty="0"/>
          </a:p>
        </p:txBody>
      </p:sp>
      <p:sp>
        <p:nvSpPr>
          <p:cNvPr id="4" name="Content Placeholder 3"/>
          <p:cNvSpPr>
            <a:spLocks noGrp="1"/>
          </p:cNvSpPr>
          <p:nvPr>
            <p:ph idx="1"/>
          </p:nvPr>
        </p:nvSpPr>
        <p:spPr/>
        <p:txBody>
          <a:bodyPr/>
          <a:lstStyle/>
          <a:p>
            <a:pPr marL="457200" indent="-457200">
              <a:buFont typeface="Arial"/>
              <a:buChar char="•"/>
            </a:pPr>
            <a:r>
              <a:rPr lang="en-US" dirty="0"/>
              <a:t>S</a:t>
            </a:r>
            <a:r>
              <a:rPr lang="en-US" dirty="0" smtClean="0"/>
              <a:t>tudents have solved problems of multiplicative comparison.</a:t>
            </a:r>
          </a:p>
          <a:p>
            <a:pPr marL="920750" lvl="1" indent="0"/>
            <a:r>
              <a:rPr lang="en-US" dirty="0" smtClean="0"/>
              <a:t>There were 4 times as many boys as girls at the party.  If there were 30 kids at the party, how many were boys?</a:t>
            </a:r>
          </a:p>
          <a:p>
            <a:pPr marL="457200" indent="-457200">
              <a:buFont typeface="Arial"/>
              <a:buChar char="•"/>
            </a:pPr>
            <a:r>
              <a:rPr lang="en-US" dirty="0" smtClean="0"/>
              <a:t>What would motivate a student to want to use ratios to describe this type of situation?</a:t>
            </a:r>
          </a:p>
          <a:p>
            <a:pPr marL="457200" indent="-457200">
              <a:buFont typeface="Arial"/>
              <a:buChar char="•"/>
            </a:pPr>
            <a:r>
              <a:rPr lang="en-US" dirty="0" smtClean="0"/>
              <a:t>Read through G6-M1, Lesson 1, Examples 1-2</a:t>
            </a:r>
          </a:p>
        </p:txBody>
      </p:sp>
      <p:sp>
        <p:nvSpPr>
          <p:cNvPr id="5" name="TextBox 4"/>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H</a:t>
            </a:r>
            <a:endParaRPr lang="en-US" dirty="0">
              <a:solidFill>
                <a:schemeClr val="bg1"/>
              </a:solidFill>
            </a:endParaRPr>
          </a:p>
        </p:txBody>
      </p:sp>
    </p:spTree>
    <p:extLst>
      <p:ext uri="{BB962C8B-B14F-4D97-AF65-F5344CB8AC3E}">
        <p14:creationId xmlns:p14="http://schemas.microsoft.com/office/powerpoint/2010/main" val="48232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Ratios </a:t>
            </a:r>
            <a:r>
              <a:rPr lang="en-US" sz="2000" dirty="0"/>
              <a:t>&amp; Proportional Relationships</a:t>
            </a:r>
            <a:br>
              <a:rPr lang="en-US" sz="2000" dirty="0"/>
            </a:br>
            <a:r>
              <a:rPr lang="en-US" dirty="0" smtClean="0"/>
              <a:t>Definitions and Descriptions</a:t>
            </a:r>
            <a:endParaRPr lang="en-US" dirty="0"/>
          </a:p>
        </p:txBody>
      </p:sp>
      <p:sp>
        <p:nvSpPr>
          <p:cNvPr id="4" name="Content Placeholder 3"/>
          <p:cNvSpPr>
            <a:spLocks noGrp="1"/>
          </p:cNvSpPr>
          <p:nvPr>
            <p:ph idx="1"/>
          </p:nvPr>
        </p:nvSpPr>
        <p:spPr/>
        <p:txBody>
          <a:bodyPr>
            <a:normAutofit lnSpcReduction="10000"/>
          </a:bodyPr>
          <a:lstStyle/>
          <a:p>
            <a:r>
              <a:rPr lang="en-US" sz="2000" b="1" dirty="0" smtClean="0"/>
              <a:t>Ratio</a:t>
            </a:r>
            <a:endParaRPr lang="en-US" sz="2000" dirty="0" smtClean="0"/>
          </a:p>
          <a:p>
            <a:pPr indent="3175"/>
            <a:r>
              <a:rPr lang="en-US" sz="2000" dirty="0" smtClean="0"/>
              <a:t>A </a:t>
            </a:r>
            <a:r>
              <a:rPr lang="en-US" sz="2000" dirty="0"/>
              <a:t>pair of non-negative numbers, A:B, which </a:t>
            </a:r>
            <a:r>
              <a:rPr lang="en-US" sz="2000" dirty="0" smtClean="0"/>
              <a:t>are </a:t>
            </a:r>
            <a:r>
              <a:rPr lang="en-US" sz="2000" dirty="0"/>
              <a:t>not </a:t>
            </a:r>
            <a:r>
              <a:rPr lang="en-US" sz="2000" dirty="0" smtClean="0"/>
              <a:t>both zero</a:t>
            </a:r>
            <a:r>
              <a:rPr lang="en-US" sz="2000" dirty="0"/>
              <a:t>.  They are used to indicate that there is a relationship between two quantities such that when there are A units of one quantity, there are B units of the second </a:t>
            </a:r>
            <a:r>
              <a:rPr lang="en-US" sz="2000" dirty="0" smtClean="0"/>
              <a:t>quantity.</a:t>
            </a:r>
            <a:endParaRPr lang="en-US" sz="2000" dirty="0"/>
          </a:p>
          <a:p>
            <a:r>
              <a:rPr lang="en-US" sz="2000" b="1" dirty="0"/>
              <a:t>Value of a </a:t>
            </a:r>
            <a:r>
              <a:rPr lang="en-US" sz="2000" b="1" dirty="0" smtClean="0"/>
              <a:t>Ratio</a:t>
            </a:r>
            <a:endParaRPr lang="en-US" sz="2000" dirty="0" smtClean="0"/>
          </a:p>
          <a:p>
            <a:pPr indent="3175"/>
            <a:r>
              <a:rPr lang="en-US" sz="2000" dirty="0"/>
              <a:t>F</a:t>
            </a:r>
            <a:r>
              <a:rPr lang="en-US" sz="2000" dirty="0" smtClean="0"/>
              <a:t>or </a:t>
            </a:r>
            <a:r>
              <a:rPr lang="en-US" sz="2000" dirty="0"/>
              <a:t>the ratio A:B, the value of the ratio is the quotient A/B as long as B is not zero</a:t>
            </a:r>
            <a:r>
              <a:rPr lang="en-US" sz="2000" dirty="0" smtClean="0"/>
              <a:t>.  Likewise, for the ratio B:A, the value of the ratio is the quotient B/A as long as A is not zero.  </a:t>
            </a:r>
            <a:endParaRPr lang="en-US" sz="2000" dirty="0"/>
          </a:p>
          <a:p>
            <a:r>
              <a:rPr lang="en-US" sz="2000" b="1" dirty="0"/>
              <a:t>Equivalent </a:t>
            </a:r>
            <a:r>
              <a:rPr lang="en-US" sz="2000" b="1" dirty="0" smtClean="0"/>
              <a:t>Ratios</a:t>
            </a:r>
            <a:r>
              <a:rPr lang="en-US" sz="2000" dirty="0" smtClean="0"/>
              <a:t> </a:t>
            </a:r>
          </a:p>
          <a:p>
            <a:pPr indent="3175"/>
            <a:r>
              <a:rPr lang="en-US" sz="2000" dirty="0" smtClean="0"/>
              <a:t>Two </a:t>
            </a:r>
            <a:r>
              <a:rPr lang="en-US" sz="2000" dirty="0"/>
              <a:t>ratios A:B and C:D are </a:t>
            </a:r>
            <a:r>
              <a:rPr lang="en-US" sz="2000" i="1" dirty="0"/>
              <a:t>equivalent </a:t>
            </a:r>
            <a:r>
              <a:rPr lang="en-US" sz="2000" dirty="0"/>
              <a:t>if there is a positive number, </a:t>
            </a:r>
            <a:r>
              <a:rPr lang="en-US" sz="2000" i="1" dirty="0"/>
              <a:t>k</a:t>
            </a:r>
            <a:r>
              <a:rPr lang="en-US" sz="2000" dirty="0" smtClean="0"/>
              <a:t>, </a:t>
            </a:r>
            <a:r>
              <a:rPr lang="en-US" sz="2000" dirty="0"/>
              <a:t>such that </a:t>
            </a:r>
            <a:r>
              <a:rPr lang="en-US" sz="2000" i="1" dirty="0"/>
              <a:t>C</a:t>
            </a:r>
            <a:r>
              <a:rPr lang="en-US" sz="2000" i="1" dirty="0" smtClean="0"/>
              <a:t>=</a:t>
            </a:r>
            <a:r>
              <a:rPr lang="en-US" sz="2000" i="1" dirty="0"/>
              <a:t>k</a:t>
            </a:r>
            <a:r>
              <a:rPr lang="en-US" sz="2000" i="1" dirty="0" smtClean="0"/>
              <a:t>A</a:t>
            </a:r>
            <a:r>
              <a:rPr lang="en-US" sz="2000" dirty="0" smtClean="0"/>
              <a:t> </a:t>
            </a:r>
            <a:r>
              <a:rPr lang="en-US" sz="2000" dirty="0"/>
              <a:t>and </a:t>
            </a:r>
            <a:r>
              <a:rPr lang="en-US" sz="2000" i="1" dirty="0"/>
              <a:t>D</a:t>
            </a:r>
            <a:r>
              <a:rPr lang="en-US" sz="2000" i="1" dirty="0" smtClean="0"/>
              <a:t>=</a:t>
            </a:r>
            <a:r>
              <a:rPr lang="en-US" sz="2000" i="1" dirty="0" err="1"/>
              <a:t>k</a:t>
            </a:r>
            <a:r>
              <a:rPr lang="en-US" sz="2000" i="1" dirty="0" err="1" smtClean="0"/>
              <a:t>B</a:t>
            </a:r>
            <a:r>
              <a:rPr lang="en-US" sz="2000" i="1" dirty="0"/>
              <a:t>.  </a:t>
            </a:r>
            <a:r>
              <a:rPr lang="en-US" sz="2000" dirty="0"/>
              <a:t>They are ratios that have the same value.</a:t>
            </a:r>
          </a:p>
          <a:p>
            <a:pPr marL="0" indent="0"/>
            <a:endParaRPr lang="en-US" dirty="0" smtClean="0"/>
          </a:p>
        </p:txBody>
      </p:sp>
    </p:spTree>
    <p:extLst>
      <p:ext uri="{BB962C8B-B14F-4D97-AF65-F5344CB8AC3E}">
        <p14:creationId xmlns:p14="http://schemas.microsoft.com/office/powerpoint/2010/main" val="46475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304801"/>
            <a:ext cx="8229600" cy="533400"/>
          </a:xfrm>
        </p:spPr>
        <p:txBody>
          <a:bodyPr>
            <a:normAutofit/>
          </a:bodyPr>
          <a:lstStyle/>
          <a:p>
            <a:r>
              <a:rPr lang="en-US" sz="2000" dirty="0" smtClean="0"/>
              <a:t> </a:t>
            </a:r>
            <a:r>
              <a:rPr lang="en-US" sz="2000" dirty="0"/>
              <a:t>Tape Diagrams</a:t>
            </a:r>
          </a:p>
        </p:txBody>
      </p:sp>
      <p:sp>
        <p:nvSpPr>
          <p:cNvPr id="3" name="Slide Number Placeholder 2"/>
          <p:cNvSpPr>
            <a:spLocks noGrp="1"/>
          </p:cNvSpPr>
          <p:nvPr>
            <p:ph type="sldNum" sz="quarter" idx="12"/>
          </p:nvPr>
        </p:nvSpPr>
        <p:spPr>
          <a:prstGeom prst="rect">
            <a:avLst/>
          </a:prstGeom>
        </p:spPr>
        <p:txBody>
          <a:bodyPr/>
          <a:lstStyle/>
          <a:p>
            <a:pPr>
              <a:defRPr/>
            </a:pPr>
            <a:fld id="{6F00AB01-4170-4D6E-91C0-E0BCC4030175}" type="slidenum">
              <a:rPr lang="en-US" smtClean="0"/>
              <a:pPr>
                <a:defRPr/>
              </a:pPr>
              <a:t>28</a:t>
            </a:fld>
            <a:endParaRPr lang="en-US" dirty="0"/>
          </a:p>
        </p:txBody>
      </p:sp>
      <p:sp>
        <p:nvSpPr>
          <p:cNvPr id="4" name="Content Placeholder 3"/>
          <p:cNvSpPr>
            <a:spLocks noGrp="1"/>
          </p:cNvSpPr>
          <p:nvPr>
            <p:ph idx="1"/>
          </p:nvPr>
        </p:nvSpPr>
        <p:spPr>
          <a:xfrm>
            <a:off x="381000" y="990600"/>
            <a:ext cx="8153400" cy="4343400"/>
          </a:xfrm>
        </p:spPr>
        <p:txBody>
          <a:bodyPr>
            <a:normAutofit/>
          </a:bodyPr>
          <a:lstStyle/>
          <a:p>
            <a:pPr marL="0" indent="0"/>
            <a:r>
              <a:rPr lang="en-US" dirty="0" smtClean="0"/>
              <a:t>Example 3:  </a:t>
            </a:r>
          </a:p>
          <a:p>
            <a:pPr marL="0" indent="0"/>
            <a:r>
              <a:rPr lang="en-US" dirty="0" smtClean="0"/>
              <a:t>Ingrid is mixing yellow and green paint together for a large art project.  She uses a ratio of 2 pints of yellow paint for every 3 pints of green paint. </a:t>
            </a:r>
          </a:p>
          <a:p>
            <a:pPr marL="0" indent="0"/>
            <a:endParaRPr lang="en-US" dirty="0"/>
          </a:p>
        </p:txBody>
      </p:sp>
      <p:pic>
        <p:nvPicPr>
          <p:cNvPr id="6" name="Picture 5"/>
          <p:cNvPicPr>
            <a:picLocks noChangeAspect="1"/>
          </p:cNvPicPr>
          <p:nvPr/>
        </p:nvPicPr>
        <p:blipFill>
          <a:blip r:embed="rId3"/>
          <a:stretch>
            <a:fillRect/>
          </a:stretch>
        </p:blipFill>
        <p:spPr>
          <a:xfrm>
            <a:off x="0" y="2819400"/>
            <a:ext cx="9144000" cy="2809259"/>
          </a:xfrm>
          <a:prstGeom prst="rect">
            <a:avLst/>
          </a:prstGeom>
        </p:spPr>
      </p:pic>
      <p:pic>
        <p:nvPicPr>
          <p:cNvPr id="7" name="Picture 6"/>
          <p:cNvPicPr>
            <a:picLocks noChangeAspect="1"/>
          </p:cNvPicPr>
          <p:nvPr/>
        </p:nvPicPr>
        <p:blipFill>
          <a:blip r:embed="rId4"/>
          <a:stretch>
            <a:fillRect/>
          </a:stretch>
        </p:blipFill>
        <p:spPr>
          <a:xfrm>
            <a:off x="0" y="3124200"/>
            <a:ext cx="9144000" cy="2356556"/>
          </a:xfrm>
          <a:prstGeom prst="rect">
            <a:avLst/>
          </a:prstGeom>
        </p:spPr>
      </p:pic>
      <p:pic>
        <p:nvPicPr>
          <p:cNvPr id="8" name="Picture 7"/>
          <p:cNvPicPr>
            <a:picLocks noChangeAspect="1"/>
          </p:cNvPicPr>
          <p:nvPr/>
        </p:nvPicPr>
        <p:blipFill>
          <a:blip r:embed="rId5"/>
          <a:stretch>
            <a:fillRect/>
          </a:stretch>
        </p:blipFill>
        <p:spPr>
          <a:xfrm>
            <a:off x="0" y="3080929"/>
            <a:ext cx="9144000" cy="2253071"/>
          </a:xfrm>
          <a:prstGeom prst="rect">
            <a:avLst/>
          </a:prstGeom>
        </p:spPr>
      </p:pic>
      <p:sp>
        <p:nvSpPr>
          <p:cNvPr id="9" name="TextBox 8"/>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H</a:t>
            </a:r>
            <a:endParaRPr lang="en-US" dirty="0">
              <a:solidFill>
                <a:schemeClr val="bg1"/>
              </a:solidFill>
            </a:endParaRPr>
          </a:p>
        </p:txBody>
      </p:sp>
    </p:spTree>
    <p:extLst>
      <p:ext uri="{BB962C8B-B14F-4D97-AF65-F5344CB8AC3E}">
        <p14:creationId xmlns:p14="http://schemas.microsoft.com/office/powerpoint/2010/main" val="1352417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304801"/>
            <a:ext cx="8229600" cy="533400"/>
          </a:xfrm>
        </p:spPr>
        <p:txBody>
          <a:bodyPr>
            <a:normAutofit/>
          </a:bodyPr>
          <a:lstStyle/>
          <a:p>
            <a:r>
              <a:rPr lang="en-US" sz="2000" dirty="0" smtClean="0"/>
              <a:t> </a:t>
            </a:r>
            <a:r>
              <a:rPr lang="en-US" sz="2000" dirty="0"/>
              <a:t>Tape Diagrams</a:t>
            </a:r>
          </a:p>
        </p:txBody>
      </p:sp>
      <p:sp>
        <p:nvSpPr>
          <p:cNvPr id="3" name="Slide Number Placeholder 2"/>
          <p:cNvSpPr>
            <a:spLocks noGrp="1"/>
          </p:cNvSpPr>
          <p:nvPr>
            <p:ph type="sldNum" sz="quarter" idx="12"/>
          </p:nvPr>
        </p:nvSpPr>
        <p:spPr>
          <a:prstGeom prst="rect">
            <a:avLst/>
          </a:prstGeom>
        </p:spPr>
        <p:txBody>
          <a:bodyPr/>
          <a:lstStyle/>
          <a:p>
            <a:pPr>
              <a:defRPr/>
            </a:pPr>
            <a:fld id="{6F00AB01-4170-4D6E-91C0-E0BCC4030175}" type="slidenum">
              <a:rPr lang="en-US" smtClean="0"/>
              <a:pPr>
                <a:defRPr/>
              </a:pPr>
              <a:t>29</a:t>
            </a:fld>
            <a:endParaRPr lang="en-US" dirty="0"/>
          </a:p>
        </p:txBody>
      </p:sp>
      <p:sp>
        <p:nvSpPr>
          <p:cNvPr id="4" name="Content Placeholder 3"/>
          <p:cNvSpPr>
            <a:spLocks noGrp="1"/>
          </p:cNvSpPr>
          <p:nvPr>
            <p:ph idx="1"/>
          </p:nvPr>
        </p:nvSpPr>
        <p:spPr>
          <a:xfrm>
            <a:off x="457200" y="838200"/>
            <a:ext cx="8077200" cy="4419599"/>
          </a:xfrm>
        </p:spPr>
        <p:txBody>
          <a:bodyPr>
            <a:normAutofit/>
          </a:bodyPr>
          <a:lstStyle/>
          <a:p>
            <a:pPr marL="0" indent="0"/>
            <a:r>
              <a:rPr lang="en-US" dirty="0" smtClean="0"/>
              <a:t>Example 4:  </a:t>
            </a:r>
          </a:p>
          <a:p>
            <a:pPr marL="0" indent="0"/>
            <a:r>
              <a:rPr lang="en-US" dirty="0" smtClean="0"/>
              <a:t>Lena finds two boxes of printer paper in the teacher supply room.  The ratio of the packs of paper in Box A to the packs of paper in Box B is 4:3.  If half of the paper in Box A is moved to Box B, what is the new ratio of packs of paper in Box A to Box B?</a:t>
            </a:r>
            <a:endParaRPr lang="en-US" dirty="0"/>
          </a:p>
        </p:txBody>
      </p:sp>
      <p:pic>
        <p:nvPicPr>
          <p:cNvPr id="5" name="Picture 4"/>
          <p:cNvPicPr>
            <a:picLocks noChangeAspect="1"/>
          </p:cNvPicPr>
          <p:nvPr/>
        </p:nvPicPr>
        <p:blipFill>
          <a:blip r:embed="rId3"/>
          <a:stretch>
            <a:fillRect/>
          </a:stretch>
        </p:blipFill>
        <p:spPr>
          <a:xfrm>
            <a:off x="2133600" y="3415092"/>
            <a:ext cx="4572000" cy="3071178"/>
          </a:xfrm>
          <a:prstGeom prst="rect">
            <a:avLst/>
          </a:prstGeom>
        </p:spPr>
      </p:pic>
      <p:sp>
        <p:nvSpPr>
          <p:cNvPr id="6" name="TextBox 5"/>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H</a:t>
            </a:r>
            <a:endParaRPr lang="en-US" dirty="0">
              <a:solidFill>
                <a:schemeClr val="bg1"/>
              </a:solidFill>
            </a:endParaRPr>
          </a:p>
        </p:txBody>
      </p:sp>
    </p:spTree>
    <p:extLst>
      <p:ext uri="{BB962C8B-B14F-4D97-AF65-F5344CB8AC3E}">
        <p14:creationId xmlns:p14="http://schemas.microsoft.com/office/powerpoint/2010/main" val="123498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04800" y="304800"/>
            <a:ext cx="8229600" cy="6043550"/>
          </a:xfrm>
        </p:spPr>
        <p:txBody>
          <a:bodyPr anchor="ctr"/>
          <a:lstStyle/>
          <a:p>
            <a:pPr>
              <a:spcAft>
                <a:spcPts val="0"/>
              </a:spcAft>
            </a:pPr>
            <a:r>
              <a:rPr lang="en-US" dirty="0" smtClean="0"/>
              <a:t>	</a:t>
            </a:r>
            <a:r>
              <a:rPr lang="en-US" sz="2000" dirty="0" smtClean="0"/>
              <a:t>This PowerPoint </a:t>
            </a:r>
            <a:r>
              <a:rPr lang="en-US" sz="2000" dirty="0"/>
              <a:t>presentation is provided to individuals </a:t>
            </a:r>
            <a:r>
              <a:rPr lang="en-US" sz="2000" dirty="0" smtClean="0"/>
              <a:t>who participated </a:t>
            </a:r>
            <a:r>
              <a:rPr lang="en-US" sz="2000" dirty="0"/>
              <a:t>in a live training by professional developers certified by, or affiliated with, the copyright holder, Common Core, Inc. </a:t>
            </a:r>
            <a:r>
              <a:rPr lang="en-US" sz="2000" dirty="0" smtClean="0"/>
              <a:t>It </a:t>
            </a:r>
            <a:r>
              <a:rPr lang="en-US" sz="2000" dirty="0"/>
              <a:t>may be not be altered in any way. </a:t>
            </a:r>
            <a:r>
              <a:rPr lang="en-US" sz="2000" dirty="0" smtClean="0"/>
              <a:t>The </a:t>
            </a:r>
            <a:r>
              <a:rPr lang="en-US" sz="2000" dirty="0"/>
              <a:t>presentation may be shared for non-commercial </a:t>
            </a:r>
            <a:r>
              <a:rPr lang="en-US" sz="2000" dirty="0" smtClean="0"/>
              <a:t>purposes only. However, Common </a:t>
            </a:r>
            <a:r>
              <a:rPr lang="en-US" sz="2000" dirty="0"/>
              <a:t>Core makes no representations or warranties about the effectiveness of training provided by non-certified/non-affiliated presenters of the material</a:t>
            </a:r>
            <a:r>
              <a:rPr lang="en-US" sz="2000" dirty="0" smtClean="0"/>
              <a:t>. Any commercial use of this presentation is illegal and violates the copyrights of Common Core, Inc.</a:t>
            </a:r>
            <a:endParaRPr lang="en-US" sz="2000" dirty="0"/>
          </a:p>
          <a:p>
            <a:endParaRPr lang="en-US" dirty="0"/>
          </a:p>
        </p:txBody>
      </p:sp>
      <p:sp>
        <p:nvSpPr>
          <p:cNvPr id="4" name="Text Placeholder 3"/>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982851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304801"/>
            <a:ext cx="8229600" cy="533400"/>
          </a:xfrm>
        </p:spPr>
        <p:txBody>
          <a:bodyPr>
            <a:normAutofit/>
          </a:bodyPr>
          <a:lstStyle/>
          <a:p>
            <a:r>
              <a:rPr lang="en-US" sz="2000" dirty="0" smtClean="0"/>
              <a:t> </a:t>
            </a:r>
            <a:r>
              <a:rPr lang="en-US" sz="2000" dirty="0"/>
              <a:t>Tape Diagrams</a:t>
            </a:r>
          </a:p>
        </p:txBody>
      </p:sp>
      <p:sp>
        <p:nvSpPr>
          <p:cNvPr id="3" name="Slide Number Placeholder 2"/>
          <p:cNvSpPr>
            <a:spLocks noGrp="1"/>
          </p:cNvSpPr>
          <p:nvPr>
            <p:ph type="sldNum" sz="quarter" idx="12"/>
          </p:nvPr>
        </p:nvSpPr>
        <p:spPr>
          <a:prstGeom prst="rect">
            <a:avLst/>
          </a:prstGeom>
        </p:spPr>
        <p:txBody>
          <a:bodyPr/>
          <a:lstStyle/>
          <a:p>
            <a:pPr>
              <a:defRPr/>
            </a:pPr>
            <a:fld id="{6F00AB01-4170-4D6E-91C0-E0BCC4030175}" type="slidenum">
              <a:rPr lang="en-US" smtClean="0"/>
              <a:pPr>
                <a:defRPr/>
              </a:pPr>
              <a:t>30</a:t>
            </a:fld>
            <a:endParaRPr lang="en-US" dirty="0"/>
          </a:p>
        </p:txBody>
      </p:sp>
      <p:sp>
        <p:nvSpPr>
          <p:cNvPr id="4" name="Content Placeholder 3"/>
          <p:cNvSpPr>
            <a:spLocks noGrp="1"/>
          </p:cNvSpPr>
          <p:nvPr>
            <p:ph idx="1"/>
          </p:nvPr>
        </p:nvSpPr>
        <p:spPr>
          <a:xfrm>
            <a:off x="381000" y="838200"/>
            <a:ext cx="8135206" cy="4419599"/>
          </a:xfrm>
        </p:spPr>
        <p:txBody>
          <a:bodyPr>
            <a:normAutofit/>
          </a:bodyPr>
          <a:lstStyle/>
          <a:p>
            <a:pPr marL="0" indent="0"/>
            <a:r>
              <a:rPr lang="en-US" dirty="0" smtClean="0"/>
              <a:t>Example 5:  </a:t>
            </a:r>
          </a:p>
          <a:p>
            <a:pPr marL="0" indent="0"/>
            <a:r>
              <a:rPr lang="en-US" dirty="0" smtClean="0"/>
              <a:t>Sana and Amy collect bottle caps.  The ratio of the number of bottle caps Sana has to the number Amy has is 2 : 3.   The ratio became 5 : 6 when Sana added 8 more bottle caps to her collection.  How many bottle caps does Amy have?</a:t>
            </a:r>
          </a:p>
        </p:txBody>
      </p:sp>
      <p:pic>
        <p:nvPicPr>
          <p:cNvPr id="5" name="Picture 4"/>
          <p:cNvPicPr>
            <a:picLocks noChangeAspect="1"/>
          </p:cNvPicPr>
          <p:nvPr/>
        </p:nvPicPr>
        <p:blipFill>
          <a:blip r:embed="rId3"/>
          <a:stretch>
            <a:fillRect/>
          </a:stretch>
        </p:blipFill>
        <p:spPr>
          <a:xfrm>
            <a:off x="1371600" y="3581400"/>
            <a:ext cx="6477000" cy="2960238"/>
          </a:xfrm>
          <a:prstGeom prst="rect">
            <a:avLst/>
          </a:prstGeom>
        </p:spPr>
      </p:pic>
      <p:sp>
        <p:nvSpPr>
          <p:cNvPr id="6" name="TextBox 5"/>
          <p:cNvSpPr txBox="1"/>
          <p:nvPr/>
        </p:nvSpPr>
        <p:spPr>
          <a:xfrm>
            <a:off x="8815515" y="11668"/>
            <a:ext cx="328485" cy="369332"/>
          </a:xfrm>
          <a:prstGeom prst="rect">
            <a:avLst/>
          </a:prstGeom>
          <a:noFill/>
        </p:spPr>
        <p:txBody>
          <a:bodyPr wrap="none" rtlCol="0">
            <a:spAutoFit/>
          </a:bodyPr>
          <a:lstStyle/>
          <a:p>
            <a:r>
              <a:rPr lang="en-US" dirty="0" smtClean="0">
                <a:solidFill>
                  <a:schemeClr val="bg1"/>
                </a:solidFill>
              </a:rPr>
              <a:t>H</a:t>
            </a:r>
            <a:endParaRPr lang="en-US" dirty="0">
              <a:solidFill>
                <a:schemeClr val="bg1"/>
              </a:solidFill>
            </a:endParaRPr>
          </a:p>
        </p:txBody>
      </p:sp>
    </p:spTree>
    <p:extLst>
      <p:ext uri="{BB962C8B-B14F-4D97-AF65-F5344CB8AC3E}">
        <p14:creationId xmlns:p14="http://schemas.microsoft.com/office/powerpoint/2010/main" val="147006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304801"/>
            <a:ext cx="8229600" cy="609599"/>
          </a:xfrm>
        </p:spPr>
        <p:txBody>
          <a:bodyPr>
            <a:normAutofit/>
          </a:bodyPr>
          <a:lstStyle/>
          <a:p>
            <a:r>
              <a:rPr lang="en-US" sz="2000" dirty="0" smtClean="0"/>
              <a:t> </a:t>
            </a:r>
            <a:r>
              <a:rPr lang="en-US" sz="2000" dirty="0"/>
              <a:t>Tape Diagrams</a:t>
            </a:r>
          </a:p>
        </p:txBody>
      </p:sp>
      <p:sp>
        <p:nvSpPr>
          <p:cNvPr id="3" name="Slide Number Placeholder 2"/>
          <p:cNvSpPr>
            <a:spLocks noGrp="1"/>
          </p:cNvSpPr>
          <p:nvPr>
            <p:ph type="sldNum" sz="quarter" idx="12"/>
          </p:nvPr>
        </p:nvSpPr>
        <p:spPr>
          <a:prstGeom prst="rect">
            <a:avLst/>
          </a:prstGeom>
        </p:spPr>
        <p:txBody>
          <a:bodyPr/>
          <a:lstStyle/>
          <a:p>
            <a:pPr>
              <a:defRPr/>
            </a:pPr>
            <a:fld id="{6F00AB01-4170-4D6E-91C0-E0BCC4030175}" type="slidenum">
              <a:rPr lang="en-US" smtClean="0"/>
              <a:pPr>
                <a:defRPr/>
              </a:pPr>
              <a:t>31</a:t>
            </a:fld>
            <a:endParaRPr lang="en-US" dirty="0"/>
          </a:p>
        </p:txBody>
      </p:sp>
      <p:sp>
        <p:nvSpPr>
          <p:cNvPr id="4" name="Content Placeholder 3"/>
          <p:cNvSpPr>
            <a:spLocks noGrp="1"/>
          </p:cNvSpPr>
          <p:nvPr>
            <p:ph idx="1"/>
          </p:nvPr>
        </p:nvSpPr>
        <p:spPr>
          <a:xfrm>
            <a:off x="381000" y="914400"/>
            <a:ext cx="8153400" cy="4419600"/>
          </a:xfrm>
        </p:spPr>
        <p:txBody>
          <a:bodyPr>
            <a:normAutofit/>
          </a:bodyPr>
          <a:lstStyle/>
          <a:p>
            <a:pPr marL="0" indent="0"/>
            <a:r>
              <a:rPr lang="en-US" dirty="0" smtClean="0"/>
              <a:t>Example 6:  </a:t>
            </a:r>
          </a:p>
          <a:p>
            <a:pPr marL="0" indent="0"/>
            <a:r>
              <a:rPr lang="en-US" dirty="0" smtClean="0"/>
              <a:t>The ratio of songs on Jessa’s phone to songs on Tessie’s phone is 2 to 3.  Tessie deletes half of her songs and now has 60 fewer songs than Jessa.  How many songs does Jessa have?  </a:t>
            </a:r>
          </a:p>
        </p:txBody>
      </p:sp>
      <p:pic>
        <p:nvPicPr>
          <p:cNvPr id="5" name="Picture 4"/>
          <p:cNvPicPr>
            <a:picLocks noChangeAspect="1"/>
          </p:cNvPicPr>
          <p:nvPr/>
        </p:nvPicPr>
        <p:blipFill>
          <a:blip r:embed="rId3"/>
          <a:stretch>
            <a:fillRect/>
          </a:stretch>
        </p:blipFill>
        <p:spPr>
          <a:xfrm>
            <a:off x="1828800" y="3048000"/>
            <a:ext cx="5791200" cy="3471839"/>
          </a:xfrm>
          <a:prstGeom prst="rect">
            <a:avLst/>
          </a:prstGeom>
        </p:spPr>
      </p:pic>
      <p:sp>
        <p:nvSpPr>
          <p:cNvPr id="6" name="TextBox 5"/>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H</a:t>
            </a:r>
            <a:endParaRPr lang="en-US" dirty="0">
              <a:solidFill>
                <a:schemeClr val="bg1"/>
              </a:solidFill>
            </a:endParaRPr>
          </a:p>
        </p:txBody>
      </p:sp>
    </p:spTree>
    <p:extLst>
      <p:ext uri="{BB962C8B-B14F-4D97-AF65-F5344CB8AC3E}">
        <p14:creationId xmlns:p14="http://schemas.microsoft.com/office/powerpoint/2010/main" val="138915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304801"/>
            <a:ext cx="8229600" cy="533400"/>
          </a:xfrm>
        </p:spPr>
        <p:txBody>
          <a:bodyPr>
            <a:normAutofit/>
          </a:bodyPr>
          <a:lstStyle/>
          <a:p>
            <a:r>
              <a:rPr lang="en-US" sz="2000" dirty="0"/>
              <a:t>Tape Diagrams</a:t>
            </a:r>
          </a:p>
        </p:txBody>
      </p:sp>
      <p:sp>
        <p:nvSpPr>
          <p:cNvPr id="3" name="Slide Number Placeholder 2"/>
          <p:cNvSpPr>
            <a:spLocks noGrp="1"/>
          </p:cNvSpPr>
          <p:nvPr>
            <p:ph type="sldNum" sz="quarter" idx="12"/>
          </p:nvPr>
        </p:nvSpPr>
        <p:spPr>
          <a:prstGeom prst="rect">
            <a:avLst/>
          </a:prstGeom>
        </p:spPr>
        <p:txBody>
          <a:bodyPr/>
          <a:lstStyle/>
          <a:p>
            <a:pPr>
              <a:defRPr/>
            </a:pPr>
            <a:fld id="{6F00AB01-4170-4D6E-91C0-E0BCC4030175}" type="slidenum">
              <a:rPr lang="en-US" smtClean="0"/>
              <a:pPr>
                <a:defRPr/>
              </a:pPr>
              <a:t>32</a:t>
            </a:fld>
            <a:endParaRPr lang="en-US" dirty="0"/>
          </a:p>
        </p:txBody>
      </p:sp>
      <p:sp>
        <p:nvSpPr>
          <p:cNvPr id="4" name="Content Placeholder 3"/>
          <p:cNvSpPr>
            <a:spLocks noGrp="1"/>
          </p:cNvSpPr>
          <p:nvPr>
            <p:ph idx="1"/>
          </p:nvPr>
        </p:nvSpPr>
        <p:spPr>
          <a:xfrm>
            <a:off x="457200" y="914400"/>
            <a:ext cx="8077200" cy="4419600"/>
          </a:xfrm>
        </p:spPr>
        <p:txBody>
          <a:bodyPr>
            <a:normAutofit/>
          </a:bodyPr>
          <a:lstStyle/>
          <a:p>
            <a:pPr marL="0" indent="0"/>
            <a:r>
              <a:rPr lang="en-US" dirty="0" smtClean="0"/>
              <a:t>Example 7:  </a:t>
            </a:r>
          </a:p>
          <a:p>
            <a:pPr marL="0" indent="0"/>
            <a:r>
              <a:rPr lang="en-US" dirty="0" smtClean="0"/>
              <a:t>Jack and Matteo had an equal amount of money each.  After Jack spent $38 and Matteo spent $32, the ratio of Jack’s money to Matteo’s money was 3:5.  How much did each boy have at first?  </a:t>
            </a:r>
          </a:p>
        </p:txBody>
      </p:sp>
      <p:pic>
        <p:nvPicPr>
          <p:cNvPr id="5" name="Picture 4"/>
          <p:cNvPicPr>
            <a:picLocks noChangeAspect="1"/>
          </p:cNvPicPr>
          <p:nvPr/>
        </p:nvPicPr>
        <p:blipFill>
          <a:blip r:embed="rId3"/>
          <a:stretch>
            <a:fillRect/>
          </a:stretch>
        </p:blipFill>
        <p:spPr>
          <a:xfrm>
            <a:off x="1752600" y="3124200"/>
            <a:ext cx="5257800" cy="3379656"/>
          </a:xfrm>
          <a:prstGeom prst="rect">
            <a:avLst/>
          </a:prstGeom>
        </p:spPr>
      </p:pic>
      <p:sp>
        <p:nvSpPr>
          <p:cNvPr id="6" name="TextBox 5"/>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H</a:t>
            </a:r>
            <a:endParaRPr lang="en-US" dirty="0">
              <a:solidFill>
                <a:schemeClr val="bg1"/>
              </a:solidFill>
            </a:endParaRPr>
          </a:p>
        </p:txBody>
      </p:sp>
    </p:spTree>
    <p:extLst>
      <p:ext uri="{BB962C8B-B14F-4D97-AF65-F5344CB8AC3E}">
        <p14:creationId xmlns:p14="http://schemas.microsoft.com/office/powerpoint/2010/main" val="297894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304801"/>
            <a:ext cx="8229600" cy="457200"/>
          </a:xfrm>
        </p:spPr>
        <p:txBody>
          <a:bodyPr>
            <a:normAutofit/>
          </a:bodyPr>
          <a:lstStyle/>
          <a:p>
            <a:r>
              <a:rPr lang="en-US" sz="2000" dirty="0"/>
              <a:t>Tape Diagrams</a:t>
            </a:r>
          </a:p>
        </p:txBody>
      </p:sp>
      <p:sp>
        <p:nvSpPr>
          <p:cNvPr id="3" name="Slide Number Placeholder 2"/>
          <p:cNvSpPr>
            <a:spLocks noGrp="1"/>
          </p:cNvSpPr>
          <p:nvPr>
            <p:ph type="sldNum" sz="quarter" idx="12"/>
          </p:nvPr>
        </p:nvSpPr>
        <p:spPr>
          <a:prstGeom prst="rect">
            <a:avLst/>
          </a:prstGeom>
        </p:spPr>
        <p:txBody>
          <a:bodyPr/>
          <a:lstStyle/>
          <a:p>
            <a:pPr>
              <a:defRPr/>
            </a:pPr>
            <a:fld id="{6F00AB01-4170-4D6E-91C0-E0BCC4030175}" type="slidenum">
              <a:rPr lang="en-US" smtClean="0"/>
              <a:pPr>
                <a:defRPr/>
              </a:pPr>
              <a:t>33</a:t>
            </a:fld>
            <a:endParaRPr lang="en-US" dirty="0"/>
          </a:p>
        </p:txBody>
      </p:sp>
      <p:sp>
        <p:nvSpPr>
          <p:cNvPr id="4" name="Content Placeholder 3"/>
          <p:cNvSpPr>
            <a:spLocks noGrp="1"/>
          </p:cNvSpPr>
          <p:nvPr>
            <p:ph idx="1"/>
          </p:nvPr>
        </p:nvSpPr>
        <p:spPr>
          <a:xfrm>
            <a:off x="381000" y="914400"/>
            <a:ext cx="8153400" cy="4419600"/>
          </a:xfrm>
        </p:spPr>
        <p:txBody>
          <a:bodyPr>
            <a:normAutofit/>
          </a:bodyPr>
          <a:lstStyle/>
          <a:p>
            <a:pPr marL="0" indent="0"/>
            <a:r>
              <a:rPr lang="en-US" dirty="0" smtClean="0"/>
              <a:t>Example 8:  </a:t>
            </a:r>
          </a:p>
          <a:p>
            <a:pPr marL="0" indent="0"/>
            <a:r>
              <a:rPr lang="en-US" dirty="0" smtClean="0"/>
              <a:t>The ratio of the number of Ingrid’s stamps to the number of Ray’s stamps is  3 : 7.  If Ingrid gives one-sixth of her stamps to Ray, what will be the new ratio of the number of Ingrid’s stamps to the number of Ray’s stamps?  </a:t>
            </a:r>
          </a:p>
        </p:txBody>
      </p:sp>
      <p:pic>
        <p:nvPicPr>
          <p:cNvPr id="6" name="Picture 5"/>
          <p:cNvPicPr>
            <a:picLocks noChangeAspect="1"/>
          </p:cNvPicPr>
          <p:nvPr/>
        </p:nvPicPr>
        <p:blipFill>
          <a:blip r:embed="rId3"/>
          <a:stretch>
            <a:fillRect/>
          </a:stretch>
        </p:blipFill>
        <p:spPr>
          <a:xfrm>
            <a:off x="0" y="3562961"/>
            <a:ext cx="9144000" cy="3120415"/>
          </a:xfrm>
          <a:prstGeom prst="rect">
            <a:avLst/>
          </a:prstGeom>
        </p:spPr>
      </p:pic>
      <p:sp>
        <p:nvSpPr>
          <p:cNvPr id="7" name="TextBox 6"/>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H</a:t>
            </a:r>
            <a:endParaRPr lang="en-US" dirty="0">
              <a:solidFill>
                <a:schemeClr val="bg1"/>
              </a:solidFill>
            </a:endParaRPr>
          </a:p>
        </p:txBody>
      </p:sp>
    </p:spTree>
    <p:extLst>
      <p:ext uri="{BB962C8B-B14F-4D97-AF65-F5344CB8AC3E}">
        <p14:creationId xmlns:p14="http://schemas.microsoft.com/office/powerpoint/2010/main" val="301346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304801"/>
            <a:ext cx="8229600" cy="457200"/>
          </a:xfrm>
        </p:spPr>
        <p:txBody>
          <a:bodyPr>
            <a:normAutofit/>
          </a:bodyPr>
          <a:lstStyle/>
          <a:p>
            <a:r>
              <a:rPr lang="en-US" sz="2000" dirty="0"/>
              <a:t>Tape Diagrams</a:t>
            </a:r>
          </a:p>
        </p:txBody>
      </p:sp>
      <p:sp>
        <p:nvSpPr>
          <p:cNvPr id="3" name="Slide Number Placeholder 2"/>
          <p:cNvSpPr>
            <a:spLocks noGrp="1"/>
          </p:cNvSpPr>
          <p:nvPr>
            <p:ph type="sldNum" sz="quarter" idx="12"/>
          </p:nvPr>
        </p:nvSpPr>
        <p:spPr>
          <a:prstGeom prst="rect">
            <a:avLst/>
          </a:prstGeom>
        </p:spPr>
        <p:txBody>
          <a:bodyPr/>
          <a:lstStyle/>
          <a:p>
            <a:pPr>
              <a:defRPr/>
            </a:pPr>
            <a:fld id="{6F00AB01-4170-4D6E-91C0-E0BCC4030175}" type="slidenum">
              <a:rPr lang="en-US" smtClean="0"/>
              <a:pPr>
                <a:defRPr/>
              </a:pPr>
              <a:t>34</a:t>
            </a:fld>
            <a:endParaRPr lang="en-US" dirty="0"/>
          </a:p>
        </p:txBody>
      </p:sp>
      <p:sp>
        <p:nvSpPr>
          <p:cNvPr id="4" name="Content Placeholder 3"/>
          <p:cNvSpPr>
            <a:spLocks noGrp="1"/>
          </p:cNvSpPr>
          <p:nvPr>
            <p:ph idx="1"/>
          </p:nvPr>
        </p:nvSpPr>
        <p:spPr>
          <a:xfrm>
            <a:off x="381000" y="914400"/>
            <a:ext cx="8153400" cy="4419600"/>
          </a:xfrm>
        </p:spPr>
        <p:txBody>
          <a:bodyPr>
            <a:normAutofit/>
          </a:bodyPr>
          <a:lstStyle/>
          <a:p>
            <a:pPr marL="0" indent="0"/>
            <a:r>
              <a:rPr lang="en-US" dirty="0" smtClean="0"/>
              <a:t>Example 8:  </a:t>
            </a:r>
          </a:p>
          <a:p>
            <a:pPr marL="0" indent="0"/>
            <a:r>
              <a:rPr lang="en-US" dirty="0" smtClean="0"/>
              <a:t>The ratio of the Gavin’s money to Manuel’s was 6 : 7.  After Gavin spent two-thirds of his money and Manuel spent $39  Manuel had twice as much money as Gavin.  How much money did Gavin have at first?  </a:t>
            </a:r>
          </a:p>
        </p:txBody>
      </p:sp>
    </p:spTree>
    <p:extLst>
      <p:ext uri="{BB962C8B-B14F-4D97-AF65-F5344CB8AC3E}">
        <p14:creationId xmlns:p14="http://schemas.microsoft.com/office/powerpoint/2010/main" val="3282396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50202"/>
            <a:ext cx="8229600" cy="680795"/>
          </a:xfrm>
        </p:spPr>
        <p:txBody>
          <a:bodyPr>
            <a:normAutofit fontScale="90000"/>
          </a:bodyPr>
          <a:lstStyle/>
          <a:p>
            <a:r>
              <a:rPr lang="en-US" sz="2200" dirty="0" smtClean="0">
                <a:solidFill>
                  <a:srgbClr val="DF6316"/>
                </a:solidFill>
              </a:rPr>
              <a:t>Tape Diagrams</a:t>
            </a:r>
            <a:r>
              <a:rPr lang="en-US" sz="2800" dirty="0" smtClean="0">
                <a:solidFill>
                  <a:srgbClr val="DF6316"/>
                </a:solidFill>
              </a:rPr>
              <a:t/>
            </a:r>
            <a:br>
              <a:rPr lang="en-US" sz="2800" dirty="0" smtClean="0">
                <a:solidFill>
                  <a:srgbClr val="DF6316"/>
                </a:solidFill>
              </a:rPr>
            </a:br>
            <a:r>
              <a:rPr lang="en-US" sz="3100" dirty="0" smtClean="0">
                <a:solidFill>
                  <a:srgbClr val="DF6316"/>
                </a:solidFill>
              </a:rPr>
              <a:t>Revisiting the Opening Exercise</a:t>
            </a:r>
            <a:endParaRPr lang="en-US" sz="3100" dirty="0">
              <a:solidFill>
                <a:srgbClr val="DF6316"/>
              </a:solidFill>
            </a:endParaRPr>
          </a:p>
        </p:txBody>
      </p:sp>
      <p:sp>
        <p:nvSpPr>
          <p:cNvPr id="3" name="Slide Number Placeholder 2"/>
          <p:cNvSpPr>
            <a:spLocks noGrp="1"/>
          </p:cNvSpPr>
          <p:nvPr>
            <p:ph type="sldNum" sz="quarter" idx="12"/>
          </p:nvPr>
        </p:nvSpPr>
        <p:spPr>
          <a:prstGeom prst="rect">
            <a:avLst/>
          </a:prstGeom>
        </p:spPr>
        <p:txBody>
          <a:bodyPr/>
          <a:lstStyle/>
          <a:p>
            <a:pPr>
              <a:defRPr/>
            </a:pPr>
            <a:fld id="{6F00AB01-4170-4D6E-91C0-E0BCC4030175}" type="slidenum">
              <a:rPr lang="en-US" smtClean="0"/>
              <a:pPr>
                <a:defRPr/>
              </a:pPr>
              <a:t>35</a:t>
            </a:fld>
            <a:endParaRPr lang="en-US" dirty="0"/>
          </a:p>
        </p:txBody>
      </p:sp>
      <p:sp>
        <p:nvSpPr>
          <p:cNvPr id="4" name="Content Placeholder 3"/>
          <p:cNvSpPr>
            <a:spLocks noGrp="1"/>
          </p:cNvSpPr>
          <p:nvPr>
            <p:ph idx="1"/>
          </p:nvPr>
        </p:nvSpPr>
        <p:spPr>
          <a:xfrm>
            <a:off x="304800" y="1524000"/>
            <a:ext cx="8229600" cy="4572000"/>
          </a:xfrm>
        </p:spPr>
        <p:txBody>
          <a:bodyPr>
            <a:noAutofit/>
          </a:bodyPr>
          <a:lstStyle/>
          <a:p>
            <a:r>
              <a:rPr lang="en-US" sz="2400" dirty="0">
                <a:solidFill>
                  <a:srgbClr val="008000"/>
                </a:solidFill>
              </a:rPr>
              <a:t>94 children are in a reading club.  One-third of the boys and three-sevenths of the girls prefer fiction.  If 36 students prefer fiction, how many girls prefer fiction? </a:t>
            </a:r>
          </a:p>
          <a:p>
            <a:pPr marL="457200" indent="0">
              <a:spcAft>
                <a:spcPts val="600"/>
              </a:spcAft>
            </a:pPr>
            <a:endParaRPr lang="en-US" sz="1200" dirty="0" smtClean="0">
              <a:solidFill>
                <a:srgbClr val="DF6314"/>
              </a:solidFill>
            </a:endParaRPr>
          </a:p>
        </p:txBody>
      </p:sp>
      <p:pic>
        <p:nvPicPr>
          <p:cNvPr id="5" name="Picture 4"/>
          <p:cNvPicPr>
            <a:picLocks noChangeAspect="1"/>
          </p:cNvPicPr>
          <p:nvPr/>
        </p:nvPicPr>
        <p:blipFill>
          <a:blip r:embed="rId3"/>
          <a:stretch>
            <a:fillRect/>
          </a:stretch>
        </p:blipFill>
        <p:spPr>
          <a:xfrm>
            <a:off x="2057400" y="2658351"/>
            <a:ext cx="4343400" cy="4063125"/>
          </a:xfrm>
          <a:prstGeom prst="rect">
            <a:avLst/>
          </a:prstGeom>
        </p:spPr>
      </p:pic>
    </p:spTree>
    <p:extLst>
      <p:ext uri="{BB962C8B-B14F-4D97-AF65-F5344CB8AC3E}">
        <p14:creationId xmlns:p14="http://schemas.microsoft.com/office/powerpoint/2010/main" val="3151711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50202"/>
            <a:ext cx="8229600" cy="680795"/>
          </a:xfrm>
        </p:spPr>
        <p:txBody>
          <a:bodyPr>
            <a:normAutofit fontScale="90000"/>
          </a:bodyPr>
          <a:lstStyle/>
          <a:p>
            <a:r>
              <a:rPr lang="en-US" sz="2200" dirty="0" smtClean="0">
                <a:solidFill>
                  <a:srgbClr val="DF6316"/>
                </a:solidFill>
              </a:rPr>
              <a:t>Tape Diagrams</a:t>
            </a:r>
            <a:r>
              <a:rPr lang="en-US" sz="2800" dirty="0" smtClean="0">
                <a:solidFill>
                  <a:srgbClr val="DF6316"/>
                </a:solidFill>
              </a:rPr>
              <a:t/>
            </a:r>
            <a:br>
              <a:rPr lang="en-US" sz="2800" dirty="0" smtClean="0">
                <a:solidFill>
                  <a:srgbClr val="DF6316"/>
                </a:solidFill>
              </a:rPr>
            </a:br>
            <a:r>
              <a:rPr lang="en-US" sz="3100" dirty="0" smtClean="0">
                <a:solidFill>
                  <a:srgbClr val="DF6316"/>
                </a:solidFill>
              </a:rPr>
              <a:t>Revisiting the Opening Exercise</a:t>
            </a:r>
            <a:endParaRPr lang="en-US" sz="3100" dirty="0">
              <a:solidFill>
                <a:srgbClr val="DF6316"/>
              </a:solidFill>
            </a:endParaRPr>
          </a:p>
        </p:txBody>
      </p:sp>
      <p:sp>
        <p:nvSpPr>
          <p:cNvPr id="3" name="Slide Number Placeholder 2"/>
          <p:cNvSpPr>
            <a:spLocks noGrp="1"/>
          </p:cNvSpPr>
          <p:nvPr>
            <p:ph type="sldNum" sz="quarter" idx="12"/>
          </p:nvPr>
        </p:nvSpPr>
        <p:spPr>
          <a:prstGeom prst="rect">
            <a:avLst/>
          </a:prstGeom>
        </p:spPr>
        <p:txBody>
          <a:bodyPr/>
          <a:lstStyle/>
          <a:p>
            <a:pPr>
              <a:defRPr/>
            </a:pPr>
            <a:fld id="{6F00AB01-4170-4D6E-91C0-E0BCC4030175}" type="slidenum">
              <a:rPr lang="en-US" smtClean="0"/>
              <a:pPr>
                <a:defRPr/>
              </a:pPr>
              <a:t>36</a:t>
            </a:fld>
            <a:endParaRPr lang="en-US" dirty="0"/>
          </a:p>
        </p:txBody>
      </p:sp>
      <p:sp>
        <p:nvSpPr>
          <p:cNvPr id="4" name="Content Placeholder 3"/>
          <p:cNvSpPr>
            <a:spLocks noGrp="1"/>
          </p:cNvSpPr>
          <p:nvPr>
            <p:ph idx="1"/>
          </p:nvPr>
        </p:nvSpPr>
        <p:spPr>
          <a:xfrm>
            <a:off x="304800" y="1524000"/>
            <a:ext cx="8229600" cy="4572000"/>
          </a:xfrm>
        </p:spPr>
        <p:txBody>
          <a:bodyPr>
            <a:noAutofit/>
          </a:bodyPr>
          <a:lstStyle/>
          <a:p>
            <a:pPr marL="0" indent="0">
              <a:spcAft>
                <a:spcPts val="600"/>
              </a:spcAft>
            </a:pPr>
            <a:r>
              <a:rPr lang="en-US" sz="2400" dirty="0" smtClean="0">
                <a:latin typeface="+mn-lt"/>
              </a:rPr>
              <a:t>Jess spent one-third of her money on a cell phone, and two-fifths of the remainder on accessories.  When she got home her parents gave her $350.   The ratio of money she had in the end to the money she had before </a:t>
            </a:r>
            <a:r>
              <a:rPr lang="en-US" sz="2400" dirty="0">
                <a:latin typeface="+mn-lt"/>
              </a:rPr>
              <a:t>i</a:t>
            </a:r>
            <a:r>
              <a:rPr lang="en-US" sz="2400" dirty="0" smtClean="0">
                <a:latin typeface="+mn-lt"/>
              </a:rPr>
              <a:t>s 4:3.  How much money did she have at first?</a:t>
            </a:r>
          </a:p>
          <a:p>
            <a:pPr marL="457200" indent="0">
              <a:spcAft>
                <a:spcPts val="600"/>
              </a:spcAft>
            </a:pPr>
            <a:endParaRPr lang="en-US" sz="1200" dirty="0" smtClean="0">
              <a:solidFill>
                <a:srgbClr val="DF6314"/>
              </a:solidFill>
            </a:endParaRPr>
          </a:p>
        </p:txBody>
      </p:sp>
      <p:pic>
        <p:nvPicPr>
          <p:cNvPr id="5" name="Picture 4"/>
          <p:cNvPicPr>
            <a:picLocks noChangeAspect="1"/>
          </p:cNvPicPr>
          <p:nvPr/>
        </p:nvPicPr>
        <p:blipFill>
          <a:blip r:embed="rId3"/>
          <a:stretch>
            <a:fillRect/>
          </a:stretch>
        </p:blipFill>
        <p:spPr>
          <a:xfrm>
            <a:off x="990600" y="3429000"/>
            <a:ext cx="6858000" cy="3034676"/>
          </a:xfrm>
          <a:prstGeom prst="rect">
            <a:avLst/>
          </a:prstGeom>
        </p:spPr>
      </p:pic>
    </p:spTree>
    <p:extLst>
      <p:ext uri="{BB962C8B-B14F-4D97-AF65-F5344CB8AC3E}">
        <p14:creationId xmlns:p14="http://schemas.microsoft.com/office/powerpoint/2010/main" val="2681397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
            </a:r>
            <a:br>
              <a:rPr lang="en-US" sz="2000" dirty="0" smtClean="0"/>
            </a:br>
            <a:r>
              <a:rPr lang="en-US" dirty="0" smtClean="0"/>
              <a:t>Double Number Line Diagrams</a:t>
            </a:r>
            <a:endParaRPr lang="en-US" dirty="0"/>
          </a:p>
        </p:txBody>
      </p:sp>
      <p:sp>
        <p:nvSpPr>
          <p:cNvPr id="3" name="Slide Number Placeholder 2"/>
          <p:cNvSpPr>
            <a:spLocks noGrp="1"/>
          </p:cNvSpPr>
          <p:nvPr>
            <p:ph type="sldNum" sz="quarter" idx="12"/>
          </p:nvPr>
        </p:nvSpPr>
        <p:spPr>
          <a:prstGeom prst="rect">
            <a:avLst/>
          </a:prstGeom>
        </p:spPr>
        <p:txBody>
          <a:bodyPr/>
          <a:lstStyle/>
          <a:p>
            <a:pPr>
              <a:defRPr/>
            </a:pPr>
            <a:fld id="{6F00AB01-4170-4D6E-91C0-E0BCC4030175}" type="slidenum">
              <a:rPr lang="en-US" smtClean="0"/>
              <a:pPr>
                <a:defRPr/>
              </a:pPr>
              <a:t>37</a:t>
            </a:fld>
            <a:endParaRPr lang="en-US" dirty="0"/>
          </a:p>
        </p:txBody>
      </p:sp>
      <p:sp>
        <p:nvSpPr>
          <p:cNvPr id="4" name="Content Placeholder 3"/>
          <p:cNvSpPr>
            <a:spLocks noGrp="1"/>
          </p:cNvSpPr>
          <p:nvPr>
            <p:ph idx="1"/>
          </p:nvPr>
        </p:nvSpPr>
        <p:spPr/>
        <p:txBody>
          <a:bodyPr/>
          <a:lstStyle/>
          <a:p>
            <a:pPr marL="0" indent="0"/>
            <a:r>
              <a:rPr lang="en-US" dirty="0" smtClean="0"/>
              <a:t>Example:  Rate Problems</a:t>
            </a:r>
            <a:endParaRPr lang="en-US" dirty="0"/>
          </a:p>
          <a:p>
            <a:pPr marL="0" indent="0"/>
            <a:r>
              <a:rPr lang="en-US" dirty="0" smtClean="0"/>
              <a:t>A photocopier can print 12 copies in 36 seconds.  At this rate, how many copies can it print in 1 minute?  </a:t>
            </a:r>
            <a:endParaRPr lang="en-US" dirty="0"/>
          </a:p>
        </p:txBody>
      </p:sp>
      <p:sp>
        <p:nvSpPr>
          <p:cNvPr id="5" name="TextBox 4"/>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H</a:t>
            </a:r>
            <a:endParaRPr lang="en-US" dirty="0">
              <a:solidFill>
                <a:schemeClr val="bg1"/>
              </a:solidFill>
            </a:endParaRPr>
          </a:p>
        </p:txBody>
      </p:sp>
    </p:spTree>
    <p:extLst>
      <p:ext uri="{BB962C8B-B14F-4D97-AF65-F5344CB8AC3E}">
        <p14:creationId xmlns:p14="http://schemas.microsoft.com/office/powerpoint/2010/main" val="9794646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824382"/>
          </a:xfrm>
        </p:spPr>
        <p:txBody>
          <a:bodyPr/>
          <a:lstStyle/>
          <a:p>
            <a:r>
              <a:rPr lang="en-US" sz="2000" b="0" dirty="0">
                <a:solidFill>
                  <a:srgbClr val="DF6316"/>
                </a:solidFill>
                <a:latin typeface="Agenda-Light"/>
              </a:rPr>
              <a:t>Ratios &amp; Proportional Relationships </a:t>
            </a:r>
            <a:r>
              <a:rPr lang="en-US" sz="2000" b="0" dirty="0" smtClean="0">
                <a:solidFill>
                  <a:srgbClr val="DF6316"/>
                </a:solidFill>
                <a:latin typeface="Agenda-Light"/>
              </a:rPr>
              <a:t/>
            </a:r>
            <a:br>
              <a:rPr lang="en-US" sz="2000" b="0" dirty="0" smtClean="0">
                <a:solidFill>
                  <a:srgbClr val="DF6316"/>
                </a:solidFill>
                <a:latin typeface="Agenda-Light"/>
              </a:rPr>
            </a:br>
            <a:r>
              <a:rPr lang="en-US" sz="2800" b="0" dirty="0" smtClean="0">
                <a:solidFill>
                  <a:srgbClr val="DF6316"/>
                </a:solidFill>
                <a:latin typeface="Agenda-Light"/>
              </a:rPr>
              <a:t>Representations of Equivalent Ratios</a:t>
            </a:r>
            <a:endParaRPr lang="en-US" sz="2800" b="0" dirty="0">
              <a:solidFill>
                <a:srgbClr val="DF6316"/>
              </a:solidFill>
              <a:latin typeface="Agenda-Light"/>
            </a:endParaRPr>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00200" y="1326251"/>
            <a:ext cx="5821869" cy="4889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81947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1"/>
            <a:ext cx="8474652" cy="1601212"/>
          </a:xfrm>
        </p:spPr>
        <p:txBody>
          <a:bodyPr/>
          <a:lstStyle/>
          <a:p>
            <a:r>
              <a:rPr lang="en-US" sz="2000" b="0" dirty="0">
                <a:solidFill>
                  <a:srgbClr val="DF6316"/>
                </a:solidFill>
                <a:latin typeface="Agenda-Light"/>
              </a:rPr>
              <a:t>Ratios &amp; Proportional Relationships </a:t>
            </a:r>
            <a:r>
              <a:rPr lang="en-US" sz="2000" b="0" dirty="0" smtClean="0">
                <a:solidFill>
                  <a:srgbClr val="DF6316"/>
                </a:solidFill>
                <a:latin typeface="Agenda-Light"/>
              </a:rPr>
              <a:t/>
            </a:r>
            <a:br>
              <a:rPr lang="en-US" sz="2000" b="0" dirty="0" smtClean="0">
                <a:solidFill>
                  <a:srgbClr val="DF6316"/>
                </a:solidFill>
                <a:latin typeface="Agenda-Light"/>
              </a:rPr>
            </a:br>
            <a:r>
              <a:rPr lang="en-US" sz="3200" b="0" dirty="0" smtClean="0">
                <a:solidFill>
                  <a:srgbClr val="DF6314"/>
                </a:solidFill>
                <a:latin typeface="Agenda-Light"/>
              </a:rPr>
              <a:t>Equivalent Ratios – </a:t>
            </a:r>
            <a:br>
              <a:rPr lang="en-US" sz="3200" b="0" dirty="0" smtClean="0">
                <a:solidFill>
                  <a:srgbClr val="DF6314"/>
                </a:solidFill>
                <a:latin typeface="Agenda-Light"/>
              </a:rPr>
            </a:br>
            <a:r>
              <a:rPr lang="en-US" sz="3200" b="0" dirty="0" smtClean="0">
                <a:solidFill>
                  <a:srgbClr val="DF6314"/>
                </a:solidFill>
                <a:latin typeface="Agenda-Light"/>
              </a:rPr>
              <a:t>Tape Diagrams and Double Number Line Diagrams </a:t>
            </a:r>
            <a:endParaRPr lang="en-US" sz="3200" b="0" dirty="0">
              <a:solidFill>
                <a:srgbClr val="DF6314"/>
              </a:solidFill>
              <a:latin typeface="Agenda-Light"/>
            </a:endParaRPr>
          </a:p>
        </p:txBody>
      </p:sp>
      <p:sp>
        <p:nvSpPr>
          <p:cNvPr id="3" name="Slide Number Placeholder 2"/>
          <p:cNvSpPr>
            <a:spLocks noGrp="1"/>
          </p:cNvSpPr>
          <p:nvPr>
            <p:ph type="sldNum" sz="quarter" idx="4294967295"/>
          </p:nvPr>
        </p:nvSpPr>
        <p:spPr>
          <a:xfrm>
            <a:off x="8434949" y="6115471"/>
            <a:ext cx="496903" cy="366713"/>
          </a:xfrm>
          <a:prstGeom prst="rect">
            <a:avLst/>
          </a:prstGeom>
        </p:spPr>
        <p:txBody>
          <a:bodyPr/>
          <a:lstStyle/>
          <a:p>
            <a:pPr>
              <a:defRPr/>
            </a:pPr>
            <a:fld id="{6F00AB01-4170-4D6E-91C0-E0BCC4030175}" type="slidenum">
              <a:rPr lang="en-US" smtClean="0"/>
              <a:pPr>
                <a:defRPr/>
              </a:pPr>
              <a:t>39</a:t>
            </a:fld>
            <a:endParaRPr lang="en-US" dirty="0"/>
          </a:p>
        </p:txBody>
      </p:sp>
      <p:sp>
        <p:nvSpPr>
          <p:cNvPr id="4" name="Content Placeholder 3"/>
          <p:cNvSpPr>
            <a:spLocks noGrp="1"/>
          </p:cNvSpPr>
          <p:nvPr>
            <p:ph idx="1"/>
          </p:nvPr>
        </p:nvSpPr>
        <p:spPr>
          <a:xfrm>
            <a:off x="457200" y="2590799"/>
            <a:ext cx="8229600" cy="3613245"/>
          </a:xfrm>
        </p:spPr>
        <p:txBody>
          <a:bodyPr/>
          <a:lstStyle/>
          <a:p>
            <a:pPr marL="0" indent="0"/>
            <a:r>
              <a:rPr lang="en-US" sz="3200" dirty="0" smtClean="0">
                <a:solidFill>
                  <a:srgbClr val="194467"/>
                </a:solidFill>
              </a:rPr>
              <a:t>Represent each situation using a tape diagram or double number line diagram.</a:t>
            </a:r>
          </a:p>
          <a:p>
            <a:pPr marL="457200" indent="-457200">
              <a:buFont typeface="Arial"/>
              <a:buChar char="•"/>
            </a:pPr>
            <a:r>
              <a:rPr lang="en-US" sz="3200" dirty="0" smtClean="0">
                <a:solidFill>
                  <a:srgbClr val="194467"/>
                </a:solidFill>
              </a:rPr>
              <a:t>Monique </a:t>
            </a:r>
            <a:r>
              <a:rPr lang="en-US" sz="3200" dirty="0">
                <a:solidFill>
                  <a:srgbClr val="194467"/>
                </a:solidFill>
              </a:rPr>
              <a:t>walks 3 miles in 25 minutes.</a:t>
            </a:r>
          </a:p>
          <a:p>
            <a:pPr marL="457200" indent="-457200">
              <a:buFont typeface="Arial"/>
              <a:buChar char="•"/>
            </a:pPr>
            <a:r>
              <a:rPr lang="en-US" sz="3200" dirty="0" smtClean="0">
                <a:solidFill>
                  <a:srgbClr val="194467"/>
                </a:solidFill>
              </a:rPr>
              <a:t>Sean </a:t>
            </a:r>
            <a:r>
              <a:rPr lang="en-US" sz="3200" dirty="0">
                <a:solidFill>
                  <a:srgbClr val="194467"/>
                </a:solidFill>
              </a:rPr>
              <a:t>spends 5 minutes watching television for every 2 minutes he spends on homework.</a:t>
            </a:r>
          </a:p>
          <a:p>
            <a:endParaRPr lang="en-US" dirty="0"/>
          </a:p>
        </p:txBody>
      </p:sp>
      <p:sp>
        <p:nvSpPr>
          <p:cNvPr id="5" name="TextBox 4"/>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H</a:t>
            </a:r>
            <a:endParaRPr lang="en-US" dirty="0">
              <a:solidFill>
                <a:schemeClr val="bg1"/>
              </a:solidFill>
            </a:endParaRPr>
          </a:p>
        </p:txBody>
      </p:sp>
    </p:spTree>
    <p:extLst>
      <p:ext uri="{BB962C8B-B14F-4D97-AF65-F5344CB8AC3E}">
        <p14:creationId xmlns:p14="http://schemas.microsoft.com/office/powerpoint/2010/main" val="3776765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Objectives</a:t>
            </a:r>
            <a:endParaRPr lang="en-US" dirty="0"/>
          </a:p>
        </p:txBody>
      </p:sp>
      <p:sp>
        <p:nvSpPr>
          <p:cNvPr id="4" name="Content Placeholder 3"/>
          <p:cNvSpPr>
            <a:spLocks noGrp="1"/>
          </p:cNvSpPr>
          <p:nvPr>
            <p:ph idx="1"/>
          </p:nvPr>
        </p:nvSpPr>
        <p:spPr/>
        <p:txBody>
          <a:bodyPr/>
          <a:lstStyle/>
          <a:p>
            <a:pPr marL="514350" indent="-514350">
              <a:spcAft>
                <a:spcPts val="600"/>
              </a:spcAft>
              <a:buFont typeface="+mj-lt"/>
              <a:buAutoNum type="arabicPeriod"/>
            </a:pPr>
            <a:r>
              <a:rPr lang="en-US" dirty="0" smtClean="0"/>
              <a:t>Develop </a:t>
            </a:r>
            <a:r>
              <a:rPr lang="en-US" dirty="0"/>
              <a:t>deep understanding of mathematics of the major work of Grades 6-8.</a:t>
            </a:r>
          </a:p>
          <a:p>
            <a:pPr marL="514350" indent="-514350">
              <a:spcAft>
                <a:spcPts val="600"/>
              </a:spcAft>
              <a:buFont typeface="+mj-lt"/>
              <a:buAutoNum type="arabicPeriod"/>
            </a:pPr>
            <a:r>
              <a:rPr lang="en-US" dirty="0" smtClean="0"/>
              <a:t>Study the cross-grade coherence of Grade 6-8 to increase our capacity to:</a:t>
            </a:r>
          </a:p>
          <a:p>
            <a:pPr marL="1025525" indent="-457200">
              <a:spcAft>
                <a:spcPts val="600"/>
              </a:spcAft>
              <a:buFont typeface="Wingdings" panose="05000000000000000000" pitchFamily="2" charset="2"/>
              <a:buChar char="Ø"/>
            </a:pPr>
            <a:r>
              <a:rPr lang="en-US" dirty="0" smtClean="0"/>
              <a:t>Bridge gaps in previous knowledge, and </a:t>
            </a:r>
          </a:p>
          <a:p>
            <a:pPr marL="1025525" indent="-457200">
              <a:spcAft>
                <a:spcPts val="600"/>
              </a:spcAft>
              <a:buFont typeface="Wingdings" panose="05000000000000000000" pitchFamily="2" charset="2"/>
              <a:buChar char="Ø"/>
            </a:pPr>
            <a:r>
              <a:rPr lang="en-US" dirty="0" smtClean="0"/>
              <a:t>Ensure coherence for development of the mathematics in future grades.</a:t>
            </a:r>
            <a:endParaRPr lang="en-US" dirty="0"/>
          </a:p>
        </p:txBody>
      </p:sp>
    </p:spTree>
    <p:extLst>
      <p:ext uri="{BB962C8B-B14F-4D97-AF65-F5344CB8AC3E}">
        <p14:creationId xmlns:p14="http://schemas.microsoft.com/office/powerpoint/2010/main" val="3786314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Ratios &amp; Proportional Relationships </a:t>
            </a:r>
            <a:r>
              <a:rPr lang="en-US" dirty="0" smtClean="0"/>
              <a:t/>
            </a:r>
            <a:br>
              <a:rPr lang="en-US" dirty="0" smtClean="0"/>
            </a:br>
            <a:r>
              <a:rPr lang="en-US" dirty="0" smtClean="0"/>
              <a:t>Rate and Unit Rate</a:t>
            </a:r>
            <a:endParaRPr lang="en-US" dirty="0"/>
          </a:p>
        </p:txBody>
      </p:sp>
      <p:sp>
        <p:nvSpPr>
          <p:cNvPr id="3" name="Content Placeholder 2"/>
          <p:cNvSpPr>
            <a:spLocks noGrp="1"/>
          </p:cNvSpPr>
          <p:nvPr>
            <p:ph idx="1"/>
          </p:nvPr>
        </p:nvSpPr>
        <p:spPr/>
        <p:txBody>
          <a:bodyPr>
            <a:normAutofit/>
          </a:bodyPr>
          <a:lstStyle/>
          <a:p>
            <a:pPr marL="914400" indent="-914400"/>
            <a:r>
              <a:rPr lang="en-US" sz="2400" b="1" dirty="0" smtClean="0"/>
              <a:t>Rate</a:t>
            </a:r>
            <a:r>
              <a:rPr lang="en-US" sz="2400" dirty="0" smtClean="0"/>
              <a:t>:  If </a:t>
            </a:r>
            <a:r>
              <a:rPr lang="en-US" sz="2400" dirty="0"/>
              <a:t>I traveled 180 miles in 3 hours; my average speed is 60 mph.  The quantity, 60 mph, is an example of a </a:t>
            </a:r>
            <a:r>
              <a:rPr lang="en-US" sz="2400" dirty="0" smtClean="0"/>
              <a:t>rate.</a:t>
            </a:r>
          </a:p>
          <a:p>
            <a:pPr marL="914400" indent="-914400"/>
            <a:endParaRPr lang="en-US" sz="2400" dirty="0"/>
          </a:p>
          <a:p>
            <a:pPr marL="1608138" indent="-1608138"/>
            <a:r>
              <a:rPr lang="en-US" sz="2400" b="1" dirty="0"/>
              <a:t>Unit </a:t>
            </a:r>
            <a:r>
              <a:rPr lang="en-US" sz="2400" b="1" dirty="0" smtClean="0"/>
              <a:t>Rate:  </a:t>
            </a:r>
            <a:r>
              <a:rPr lang="en-US" sz="2400" dirty="0" smtClean="0"/>
              <a:t>The </a:t>
            </a:r>
            <a:r>
              <a:rPr lang="en-US" sz="2400" dirty="0"/>
              <a:t>numeric value of the rate, e.g. in the rate </a:t>
            </a:r>
            <a:r>
              <a:rPr lang="en-US" sz="2400" dirty="0" smtClean="0"/>
              <a:t>60 </a:t>
            </a:r>
            <a:r>
              <a:rPr lang="en-US" sz="2400" dirty="0"/>
              <a:t>mph, the unit rate is </a:t>
            </a:r>
            <a:r>
              <a:rPr lang="en-US" sz="2400" dirty="0" smtClean="0"/>
              <a:t>60.</a:t>
            </a:r>
            <a:endParaRPr lang="en-US" sz="2400" dirty="0"/>
          </a:p>
          <a:p>
            <a:pPr marL="914400" indent="-914400"/>
            <a:endParaRPr lang="en-US" sz="2400" dirty="0"/>
          </a:p>
          <a:p>
            <a:pPr marL="1765300" indent="-1765300"/>
            <a:r>
              <a:rPr lang="en-US" sz="2400" b="1" dirty="0"/>
              <a:t>Rate’s </a:t>
            </a:r>
            <a:r>
              <a:rPr lang="en-US" sz="2400" b="1" dirty="0" smtClean="0"/>
              <a:t>Unit:</a:t>
            </a:r>
            <a:r>
              <a:rPr lang="en-US" sz="2400" dirty="0" smtClean="0"/>
              <a:t> </a:t>
            </a:r>
            <a:r>
              <a:rPr lang="en-US" sz="2400" dirty="0"/>
              <a:t>The unit of measurement for the rate, e.g. </a:t>
            </a:r>
            <a:r>
              <a:rPr lang="en-US" sz="2400" dirty="0" smtClean="0"/>
              <a:t>mph.</a:t>
            </a:r>
            <a:endParaRPr lang="en-US" sz="2400" dirty="0"/>
          </a:p>
        </p:txBody>
      </p:sp>
    </p:spTree>
    <p:extLst>
      <p:ext uri="{BB962C8B-B14F-4D97-AF65-F5344CB8AC3E}">
        <p14:creationId xmlns:p14="http://schemas.microsoft.com/office/powerpoint/2010/main" val="313611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Ratios &amp; Proportional Relationships</a:t>
            </a:r>
            <a:r>
              <a:rPr lang="en-US" dirty="0"/>
              <a:t> </a:t>
            </a:r>
            <a:r>
              <a:rPr lang="en-US" dirty="0" smtClean="0"/>
              <a:t/>
            </a:r>
            <a:br>
              <a:rPr lang="en-US" dirty="0" smtClean="0"/>
            </a:br>
            <a:r>
              <a:rPr lang="en-US" dirty="0" smtClean="0"/>
              <a:t>Ratio &amp; Proportions Exercise 1</a:t>
            </a:r>
            <a:endParaRPr lang="en-US" dirty="0"/>
          </a:p>
        </p:txBody>
      </p:sp>
      <p:sp>
        <p:nvSpPr>
          <p:cNvPr id="3" name="Content Placeholder 2"/>
          <p:cNvSpPr>
            <a:spLocks noGrp="1"/>
          </p:cNvSpPr>
          <p:nvPr>
            <p:ph idx="1"/>
          </p:nvPr>
        </p:nvSpPr>
        <p:spPr/>
        <p:txBody>
          <a:bodyPr>
            <a:normAutofit lnSpcReduction="10000"/>
          </a:bodyPr>
          <a:lstStyle/>
          <a:p>
            <a:r>
              <a:rPr lang="en-US" dirty="0"/>
              <a:t>In Jasmine’s favorite fruit salad, the ratio of </a:t>
            </a:r>
            <a:r>
              <a:rPr lang="en-US" dirty="0" smtClean="0"/>
              <a:t>the number of cups </a:t>
            </a:r>
            <a:r>
              <a:rPr lang="en-US" dirty="0"/>
              <a:t>of grapes to </a:t>
            </a:r>
            <a:r>
              <a:rPr lang="en-US" dirty="0" smtClean="0"/>
              <a:t>number of cups </a:t>
            </a:r>
            <a:r>
              <a:rPr lang="en-US" dirty="0"/>
              <a:t>of peaches is 5 to 2.  </a:t>
            </a:r>
            <a:endParaRPr lang="en-US" dirty="0" smtClean="0"/>
          </a:p>
          <a:p>
            <a:pPr marL="514350" indent="-514350">
              <a:buAutoNum type="alphaLcPeriod"/>
            </a:pPr>
            <a:r>
              <a:rPr lang="en-US" dirty="0" smtClean="0"/>
              <a:t>How </a:t>
            </a:r>
            <a:r>
              <a:rPr lang="en-US" dirty="0"/>
              <a:t>many cups of peaches will be used if 25 cups of grapes are used?  </a:t>
            </a:r>
            <a:endParaRPr lang="en-US" dirty="0" smtClean="0"/>
          </a:p>
          <a:p>
            <a:pPr marL="514350" indent="-514350">
              <a:buAutoNum type="alphaLcPeriod"/>
            </a:pPr>
            <a:r>
              <a:rPr lang="en-US" dirty="0" smtClean="0"/>
              <a:t>Create </a:t>
            </a:r>
            <a:r>
              <a:rPr lang="en-US" dirty="0"/>
              <a:t>both a ratio table and a graph of the proportional relationship to depict the relationship and find your answer</a:t>
            </a:r>
            <a:r>
              <a:rPr lang="en-US" dirty="0" smtClean="0"/>
              <a:t>.  </a:t>
            </a:r>
          </a:p>
          <a:p>
            <a:pPr marL="514350" indent="-514350">
              <a:buAutoNum type="alphaLcPeriod"/>
            </a:pPr>
            <a:r>
              <a:rPr lang="en-US" dirty="0" smtClean="0"/>
              <a:t>What is the constant of proportionality?  </a:t>
            </a:r>
          </a:p>
          <a:p>
            <a:pPr marL="514350" indent="-514350">
              <a:buAutoNum type="alphaLcPeriod"/>
            </a:pPr>
            <a:r>
              <a:rPr lang="en-US" dirty="0" smtClean="0"/>
              <a:t>Write the equation of the line depicted in the graph.</a:t>
            </a:r>
            <a:endParaRPr lang="en-US" dirty="0"/>
          </a:p>
          <a:p>
            <a:endParaRPr lang="en-US" dirty="0"/>
          </a:p>
        </p:txBody>
      </p:sp>
      <p:sp>
        <p:nvSpPr>
          <p:cNvPr id="4" name="TextBox 3"/>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H</a:t>
            </a:r>
            <a:endParaRPr lang="en-US" dirty="0">
              <a:solidFill>
                <a:schemeClr val="bg1"/>
              </a:solidFill>
            </a:endParaRPr>
          </a:p>
        </p:txBody>
      </p:sp>
    </p:spTree>
    <p:extLst>
      <p:ext uri="{BB962C8B-B14F-4D97-AF65-F5344CB8AC3E}">
        <p14:creationId xmlns:p14="http://schemas.microsoft.com/office/powerpoint/2010/main" val="34227150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241405144"/>
              </p:ext>
            </p:extLst>
          </p:nvPr>
        </p:nvGraphicFramePr>
        <p:xfrm>
          <a:off x="304800" y="533400"/>
          <a:ext cx="1981200" cy="2936160"/>
        </p:xfrm>
        <a:graphic>
          <a:graphicData uri="http://schemas.openxmlformats.org/drawingml/2006/table">
            <a:tbl>
              <a:tblPr firstRow="1" bandRow="1">
                <a:tableStyleId>{5C22544A-7EE6-4342-B048-85BDC9FD1C3A}</a:tableStyleId>
              </a:tblPr>
              <a:tblGrid>
                <a:gridCol w="990600"/>
                <a:gridCol w="990600"/>
              </a:tblGrid>
              <a:tr h="583168">
                <a:tc>
                  <a:txBody>
                    <a:bodyPr/>
                    <a:lstStyle/>
                    <a:p>
                      <a:pPr algn="ctr"/>
                      <a:r>
                        <a:rPr lang="en-US" dirty="0" smtClean="0"/>
                        <a:t>Cups of Grapes</a:t>
                      </a:r>
                      <a:endParaRPr lang="en-US" dirty="0"/>
                    </a:p>
                  </a:txBody>
                  <a:tcPr/>
                </a:tc>
                <a:tc>
                  <a:txBody>
                    <a:bodyPr/>
                    <a:lstStyle/>
                    <a:p>
                      <a:pPr algn="ctr"/>
                      <a:r>
                        <a:rPr lang="en-US" dirty="0" smtClean="0"/>
                        <a:t>Cups of Peaches</a:t>
                      </a:r>
                      <a:endParaRPr lang="en-US" dirty="0"/>
                    </a:p>
                  </a:txBody>
                  <a:tcPr/>
                </a:tc>
              </a:tr>
              <a:tr h="459216">
                <a:tc>
                  <a:txBody>
                    <a:bodyPr/>
                    <a:lstStyle/>
                    <a:p>
                      <a:pPr algn="ctr"/>
                      <a:r>
                        <a:rPr lang="en-US" dirty="0" smtClean="0"/>
                        <a:t>5</a:t>
                      </a:r>
                      <a:endParaRPr lang="en-US" dirty="0"/>
                    </a:p>
                  </a:txBody>
                  <a:tcPr/>
                </a:tc>
                <a:tc>
                  <a:txBody>
                    <a:bodyPr/>
                    <a:lstStyle/>
                    <a:p>
                      <a:pPr algn="ctr"/>
                      <a:r>
                        <a:rPr lang="en-US" dirty="0" smtClean="0"/>
                        <a:t>2</a:t>
                      </a:r>
                      <a:endParaRPr lang="en-US" dirty="0"/>
                    </a:p>
                  </a:txBody>
                  <a:tcPr/>
                </a:tc>
              </a:tr>
              <a:tr h="459216">
                <a:tc>
                  <a:txBody>
                    <a:bodyPr/>
                    <a:lstStyle/>
                    <a:p>
                      <a:pPr algn="ctr"/>
                      <a:r>
                        <a:rPr lang="en-US" dirty="0" smtClean="0"/>
                        <a:t>10</a:t>
                      </a:r>
                      <a:endParaRPr lang="en-US" dirty="0"/>
                    </a:p>
                  </a:txBody>
                  <a:tcPr/>
                </a:tc>
                <a:tc>
                  <a:txBody>
                    <a:bodyPr/>
                    <a:lstStyle/>
                    <a:p>
                      <a:pPr algn="ctr"/>
                      <a:r>
                        <a:rPr lang="en-US" dirty="0" smtClean="0"/>
                        <a:t>4</a:t>
                      </a:r>
                      <a:endParaRPr lang="en-US" dirty="0"/>
                    </a:p>
                  </a:txBody>
                  <a:tcPr/>
                </a:tc>
              </a:tr>
              <a:tr h="459216">
                <a:tc>
                  <a:txBody>
                    <a:bodyPr/>
                    <a:lstStyle/>
                    <a:p>
                      <a:pPr algn="ctr"/>
                      <a:r>
                        <a:rPr lang="en-US" dirty="0" smtClean="0"/>
                        <a:t>15</a:t>
                      </a:r>
                      <a:endParaRPr lang="en-US" dirty="0"/>
                    </a:p>
                  </a:txBody>
                  <a:tcPr/>
                </a:tc>
                <a:tc>
                  <a:txBody>
                    <a:bodyPr/>
                    <a:lstStyle/>
                    <a:p>
                      <a:pPr algn="ctr"/>
                      <a:r>
                        <a:rPr lang="en-US" dirty="0" smtClean="0"/>
                        <a:t>6</a:t>
                      </a:r>
                      <a:endParaRPr lang="en-US" dirty="0"/>
                    </a:p>
                  </a:txBody>
                  <a:tcPr/>
                </a:tc>
              </a:tr>
              <a:tr h="459216">
                <a:tc>
                  <a:txBody>
                    <a:bodyPr/>
                    <a:lstStyle/>
                    <a:p>
                      <a:pPr algn="ctr"/>
                      <a:r>
                        <a:rPr lang="en-US" dirty="0" smtClean="0"/>
                        <a:t>20</a:t>
                      </a:r>
                      <a:endParaRPr lang="en-US" dirty="0"/>
                    </a:p>
                  </a:txBody>
                  <a:tcPr/>
                </a:tc>
                <a:tc>
                  <a:txBody>
                    <a:bodyPr/>
                    <a:lstStyle/>
                    <a:p>
                      <a:pPr algn="ctr"/>
                      <a:r>
                        <a:rPr lang="en-US" dirty="0" smtClean="0"/>
                        <a:t>8</a:t>
                      </a:r>
                      <a:endParaRPr lang="en-US" dirty="0"/>
                    </a:p>
                  </a:txBody>
                  <a:tcPr/>
                </a:tc>
              </a:tr>
              <a:tr h="459216">
                <a:tc>
                  <a:txBody>
                    <a:bodyPr/>
                    <a:lstStyle/>
                    <a:p>
                      <a:pPr algn="ctr"/>
                      <a:r>
                        <a:rPr lang="en-US" dirty="0" smtClean="0"/>
                        <a:t>25</a:t>
                      </a:r>
                      <a:endParaRPr lang="en-US" dirty="0"/>
                    </a:p>
                  </a:txBody>
                  <a:tcPr/>
                </a:tc>
                <a:tc>
                  <a:txBody>
                    <a:bodyPr/>
                    <a:lstStyle/>
                    <a:p>
                      <a:pPr algn="ctr"/>
                      <a:r>
                        <a:rPr lang="en-US" dirty="0" smtClean="0"/>
                        <a:t>10</a:t>
                      </a:r>
                      <a:endParaRPr lang="en-US" dirty="0"/>
                    </a:p>
                  </a:txBody>
                  <a:tcPr/>
                </a:tc>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3171079351"/>
              </p:ext>
            </p:extLst>
          </p:nvPr>
        </p:nvGraphicFramePr>
        <p:xfrm>
          <a:off x="318911" y="3672760"/>
          <a:ext cx="1981200" cy="2936160"/>
        </p:xfrm>
        <a:graphic>
          <a:graphicData uri="http://schemas.openxmlformats.org/drawingml/2006/table">
            <a:tbl>
              <a:tblPr firstRow="1" bandRow="1">
                <a:tableStyleId>{5C22544A-7EE6-4342-B048-85BDC9FD1C3A}</a:tableStyleId>
              </a:tblPr>
              <a:tblGrid>
                <a:gridCol w="990600"/>
                <a:gridCol w="990600"/>
              </a:tblGrid>
              <a:tr h="583168">
                <a:tc>
                  <a:txBody>
                    <a:bodyPr/>
                    <a:lstStyle/>
                    <a:p>
                      <a:pPr algn="ctr"/>
                      <a:r>
                        <a:rPr lang="en-US" dirty="0" smtClean="0"/>
                        <a:t>Cups of Peaches</a:t>
                      </a:r>
                      <a:endParaRPr lang="en-US" dirty="0"/>
                    </a:p>
                  </a:txBody>
                  <a:tcPr/>
                </a:tc>
                <a:tc>
                  <a:txBody>
                    <a:bodyPr/>
                    <a:lstStyle/>
                    <a:p>
                      <a:pPr algn="ctr"/>
                      <a:r>
                        <a:rPr lang="en-US" dirty="0" smtClean="0"/>
                        <a:t>Cups of Grapes</a:t>
                      </a:r>
                      <a:endParaRPr lang="en-US" dirty="0"/>
                    </a:p>
                  </a:txBody>
                  <a:tcPr/>
                </a:tc>
              </a:tr>
              <a:tr h="459216">
                <a:tc>
                  <a:txBody>
                    <a:bodyPr/>
                    <a:lstStyle/>
                    <a:p>
                      <a:pPr algn="ctr"/>
                      <a:r>
                        <a:rPr lang="en-US" dirty="0" smtClean="0"/>
                        <a:t>2</a:t>
                      </a:r>
                      <a:endParaRPr lang="en-US" dirty="0"/>
                    </a:p>
                  </a:txBody>
                  <a:tcPr/>
                </a:tc>
                <a:tc>
                  <a:txBody>
                    <a:bodyPr/>
                    <a:lstStyle/>
                    <a:p>
                      <a:pPr algn="ctr"/>
                      <a:r>
                        <a:rPr lang="en-US" dirty="0" smtClean="0"/>
                        <a:t>5</a:t>
                      </a:r>
                      <a:endParaRPr lang="en-US" dirty="0"/>
                    </a:p>
                  </a:txBody>
                  <a:tcPr/>
                </a:tc>
              </a:tr>
              <a:tr h="459216">
                <a:tc>
                  <a:txBody>
                    <a:bodyPr/>
                    <a:lstStyle/>
                    <a:p>
                      <a:pPr algn="ctr"/>
                      <a:r>
                        <a:rPr lang="en-US" dirty="0" smtClean="0"/>
                        <a:t>4</a:t>
                      </a:r>
                      <a:endParaRPr lang="en-US" dirty="0"/>
                    </a:p>
                  </a:txBody>
                  <a:tcPr/>
                </a:tc>
                <a:tc>
                  <a:txBody>
                    <a:bodyPr/>
                    <a:lstStyle/>
                    <a:p>
                      <a:pPr algn="ctr"/>
                      <a:r>
                        <a:rPr lang="en-US" dirty="0" smtClean="0"/>
                        <a:t>10</a:t>
                      </a:r>
                      <a:endParaRPr lang="en-US" dirty="0"/>
                    </a:p>
                  </a:txBody>
                  <a:tcPr/>
                </a:tc>
              </a:tr>
              <a:tr h="459216">
                <a:tc>
                  <a:txBody>
                    <a:bodyPr/>
                    <a:lstStyle/>
                    <a:p>
                      <a:pPr algn="ctr"/>
                      <a:r>
                        <a:rPr lang="en-US" dirty="0" smtClean="0"/>
                        <a:t>6</a:t>
                      </a:r>
                      <a:endParaRPr lang="en-US" dirty="0"/>
                    </a:p>
                  </a:txBody>
                  <a:tcPr/>
                </a:tc>
                <a:tc>
                  <a:txBody>
                    <a:bodyPr/>
                    <a:lstStyle/>
                    <a:p>
                      <a:pPr algn="ctr"/>
                      <a:r>
                        <a:rPr lang="en-US" dirty="0" smtClean="0"/>
                        <a:t>15</a:t>
                      </a:r>
                      <a:endParaRPr lang="en-US" dirty="0"/>
                    </a:p>
                  </a:txBody>
                  <a:tcPr/>
                </a:tc>
              </a:tr>
              <a:tr h="459216">
                <a:tc>
                  <a:txBody>
                    <a:bodyPr/>
                    <a:lstStyle/>
                    <a:p>
                      <a:pPr algn="ctr"/>
                      <a:r>
                        <a:rPr lang="en-US" dirty="0" smtClean="0"/>
                        <a:t>8</a:t>
                      </a:r>
                      <a:endParaRPr lang="en-US" dirty="0"/>
                    </a:p>
                  </a:txBody>
                  <a:tcPr/>
                </a:tc>
                <a:tc>
                  <a:txBody>
                    <a:bodyPr/>
                    <a:lstStyle/>
                    <a:p>
                      <a:pPr algn="ctr"/>
                      <a:r>
                        <a:rPr lang="en-US" dirty="0" smtClean="0"/>
                        <a:t>20</a:t>
                      </a:r>
                      <a:endParaRPr lang="en-US" dirty="0"/>
                    </a:p>
                  </a:txBody>
                  <a:tcPr/>
                </a:tc>
              </a:tr>
              <a:tr h="459216">
                <a:tc>
                  <a:txBody>
                    <a:bodyPr/>
                    <a:lstStyle/>
                    <a:p>
                      <a:pPr algn="ctr"/>
                      <a:r>
                        <a:rPr lang="en-US" dirty="0" smtClean="0"/>
                        <a:t>10</a:t>
                      </a:r>
                      <a:endParaRPr lang="en-US" dirty="0"/>
                    </a:p>
                  </a:txBody>
                  <a:tcPr/>
                </a:tc>
                <a:tc>
                  <a:txBody>
                    <a:bodyPr/>
                    <a:lstStyle/>
                    <a:p>
                      <a:pPr algn="ctr"/>
                      <a:r>
                        <a:rPr lang="en-US" dirty="0" smtClean="0"/>
                        <a:t>25</a:t>
                      </a:r>
                      <a:endParaRPr lang="en-US" dirty="0"/>
                    </a:p>
                  </a:txBody>
                  <a:tcPr/>
                </a:tc>
              </a:tr>
            </a:tbl>
          </a:graphicData>
        </a:graphic>
      </p:graphicFrame>
      <p:grpSp>
        <p:nvGrpSpPr>
          <p:cNvPr id="16" name="Group 15"/>
          <p:cNvGrpSpPr/>
          <p:nvPr/>
        </p:nvGrpSpPr>
        <p:grpSpPr>
          <a:xfrm>
            <a:off x="3097158" y="381000"/>
            <a:ext cx="4980042" cy="3105493"/>
            <a:chOff x="3097158" y="381000"/>
            <a:chExt cx="4980042" cy="3105493"/>
          </a:xfrm>
        </p:grpSpPr>
        <p:graphicFrame>
          <p:nvGraphicFramePr>
            <p:cNvPr id="8" name="Chart 7"/>
            <p:cNvGraphicFramePr/>
            <p:nvPr>
              <p:extLst>
                <p:ext uri="{D42A27DB-BD31-4B8C-83A1-F6EECF244321}">
                  <p14:modId xmlns:p14="http://schemas.microsoft.com/office/powerpoint/2010/main" val="1490783541"/>
                </p:ext>
              </p:extLst>
            </p:nvPr>
          </p:nvGraphicFramePr>
          <p:xfrm>
            <a:off x="3505200" y="381000"/>
            <a:ext cx="4572000" cy="2907938"/>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3097158" y="990600"/>
              <a:ext cx="3794709" cy="2495893"/>
              <a:chOff x="3097158" y="990600"/>
              <a:chExt cx="3794709" cy="2495893"/>
            </a:xfrm>
          </p:grpSpPr>
          <p:sp>
            <p:nvSpPr>
              <p:cNvPr id="9" name="TextBox 8"/>
              <p:cNvSpPr txBox="1"/>
              <p:nvPr/>
            </p:nvSpPr>
            <p:spPr>
              <a:xfrm>
                <a:off x="3097158" y="990600"/>
                <a:ext cx="461665" cy="1716960"/>
              </a:xfrm>
              <a:prstGeom prst="rect">
                <a:avLst/>
              </a:prstGeom>
              <a:noFill/>
            </p:spPr>
            <p:txBody>
              <a:bodyPr vert="vert270" wrap="square" rtlCol="0">
                <a:spAutoFit/>
              </a:bodyPr>
              <a:lstStyle/>
              <a:p>
                <a:r>
                  <a:rPr lang="en-US" dirty="0" smtClean="0"/>
                  <a:t>Cups of Peaches</a:t>
                </a:r>
                <a:endParaRPr lang="en-US" dirty="0"/>
              </a:p>
            </p:txBody>
          </p:sp>
          <p:sp>
            <p:nvSpPr>
              <p:cNvPr id="11" name="TextBox 10"/>
              <p:cNvSpPr txBox="1"/>
              <p:nvPr/>
            </p:nvSpPr>
            <p:spPr>
              <a:xfrm>
                <a:off x="5181600" y="3117161"/>
                <a:ext cx="1710267" cy="369332"/>
              </a:xfrm>
              <a:prstGeom prst="rect">
                <a:avLst/>
              </a:prstGeom>
              <a:noFill/>
            </p:spPr>
            <p:txBody>
              <a:bodyPr wrap="square" rtlCol="0">
                <a:spAutoFit/>
              </a:bodyPr>
              <a:lstStyle/>
              <a:p>
                <a:r>
                  <a:rPr lang="en-US" dirty="0" smtClean="0"/>
                  <a:t>Cups of Grapes</a:t>
                </a:r>
                <a:endParaRPr lang="en-US" dirty="0"/>
              </a:p>
            </p:txBody>
          </p:sp>
        </p:grpSp>
      </p:grpSp>
      <p:grpSp>
        <p:nvGrpSpPr>
          <p:cNvPr id="15" name="Group 14"/>
          <p:cNvGrpSpPr/>
          <p:nvPr/>
        </p:nvGrpSpPr>
        <p:grpSpPr>
          <a:xfrm>
            <a:off x="3152422" y="3486493"/>
            <a:ext cx="4958645" cy="3191209"/>
            <a:chOff x="3152422" y="3486493"/>
            <a:chExt cx="4958645" cy="3191209"/>
          </a:xfrm>
        </p:grpSpPr>
        <p:graphicFrame>
          <p:nvGraphicFramePr>
            <p:cNvPr id="7" name="Chart 6"/>
            <p:cNvGraphicFramePr/>
            <p:nvPr>
              <p:extLst>
                <p:ext uri="{D42A27DB-BD31-4B8C-83A1-F6EECF244321}">
                  <p14:modId xmlns:p14="http://schemas.microsoft.com/office/powerpoint/2010/main" val="976458438"/>
                </p:ext>
              </p:extLst>
            </p:nvPr>
          </p:nvGraphicFramePr>
          <p:xfrm>
            <a:off x="3539067" y="3486493"/>
            <a:ext cx="4572000" cy="2907938"/>
          </p:xfrm>
          <a:graphic>
            <a:graphicData uri="http://schemas.openxmlformats.org/drawingml/2006/chart">
              <c:chart xmlns:c="http://schemas.openxmlformats.org/drawingml/2006/chart" xmlns:r="http://schemas.openxmlformats.org/officeDocument/2006/relationships" r:id="rId4"/>
            </a:graphicData>
          </a:graphic>
        </p:graphicFrame>
        <p:grpSp>
          <p:nvGrpSpPr>
            <p:cNvPr id="14" name="Group 13"/>
            <p:cNvGrpSpPr/>
            <p:nvPr/>
          </p:nvGrpSpPr>
          <p:grpSpPr>
            <a:xfrm>
              <a:off x="3152422" y="4038600"/>
              <a:ext cx="3739445" cy="2639102"/>
              <a:chOff x="3152422" y="4038600"/>
              <a:chExt cx="3739445" cy="2639102"/>
            </a:xfrm>
          </p:grpSpPr>
          <p:sp>
            <p:nvSpPr>
              <p:cNvPr id="10" name="TextBox 9"/>
              <p:cNvSpPr txBox="1"/>
              <p:nvPr/>
            </p:nvSpPr>
            <p:spPr>
              <a:xfrm>
                <a:off x="3152422" y="4038600"/>
                <a:ext cx="461665" cy="1716960"/>
              </a:xfrm>
              <a:prstGeom prst="rect">
                <a:avLst/>
              </a:prstGeom>
              <a:noFill/>
            </p:spPr>
            <p:txBody>
              <a:bodyPr vert="vert270" wrap="square" rtlCol="0">
                <a:spAutoFit/>
              </a:bodyPr>
              <a:lstStyle/>
              <a:p>
                <a:r>
                  <a:rPr lang="en-US" dirty="0" smtClean="0"/>
                  <a:t>Cups of Grapes</a:t>
                </a:r>
                <a:endParaRPr lang="en-US" dirty="0"/>
              </a:p>
            </p:txBody>
          </p:sp>
          <p:sp>
            <p:nvSpPr>
              <p:cNvPr id="12" name="TextBox 11"/>
              <p:cNvSpPr txBox="1"/>
              <p:nvPr/>
            </p:nvSpPr>
            <p:spPr>
              <a:xfrm>
                <a:off x="5181600" y="6308370"/>
                <a:ext cx="1710267" cy="369332"/>
              </a:xfrm>
              <a:prstGeom prst="rect">
                <a:avLst/>
              </a:prstGeom>
              <a:noFill/>
            </p:spPr>
            <p:txBody>
              <a:bodyPr wrap="square" rtlCol="0">
                <a:spAutoFit/>
              </a:bodyPr>
              <a:lstStyle/>
              <a:p>
                <a:r>
                  <a:rPr lang="en-US" dirty="0" smtClean="0"/>
                  <a:t>Cups of Peaches</a:t>
                </a:r>
                <a:endParaRPr lang="en-US" dirty="0"/>
              </a:p>
            </p:txBody>
          </p:sp>
        </p:grpSp>
      </p:grpSp>
    </p:spTree>
    <p:extLst>
      <p:ext uri="{BB962C8B-B14F-4D97-AF65-F5344CB8AC3E}">
        <p14:creationId xmlns:p14="http://schemas.microsoft.com/office/powerpoint/2010/main" val="384666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Ratios &amp; Proportional Relationships </a:t>
            </a:r>
            <a:r>
              <a:rPr lang="en-US" sz="2000" dirty="0" smtClean="0"/>
              <a:t/>
            </a:r>
            <a:br>
              <a:rPr lang="en-US" sz="2000" dirty="0" smtClean="0"/>
            </a:br>
            <a:r>
              <a:rPr lang="en-US" dirty="0" smtClean="0"/>
              <a:t>Ratio &amp; Proportions Exercise 2</a:t>
            </a:r>
            <a:endParaRPr lang="en-US" dirty="0"/>
          </a:p>
        </p:txBody>
      </p:sp>
      <p:sp>
        <p:nvSpPr>
          <p:cNvPr id="3" name="Content Placeholder 2"/>
          <p:cNvSpPr>
            <a:spLocks noGrp="1"/>
          </p:cNvSpPr>
          <p:nvPr>
            <p:ph idx="1"/>
          </p:nvPr>
        </p:nvSpPr>
        <p:spPr/>
        <p:txBody>
          <a:bodyPr>
            <a:normAutofit lnSpcReduction="10000"/>
          </a:bodyPr>
          <a:lstStyle/>
          <a:p>
            <a:r>
              <a:rPr lang="en-US" dirty="0" smtClean="0"/>
              <a:t>Jack is taking a hike through a forested park.  He moves at a constant rate, covering </a:t>
            </a:r>
            <a:r>
              <a:rPr lang="en-US" b="1" dirty="0" smtClean="0"/>
              <a:t>5 miles every 2 hours</a:t>
            </a:r>
            <a:r>
              <a:rPr lang="en-US" dirty="0" smtClean="0"/>
              <a:t>. </a:t>
            </a:r>
          </a:p>
          <a:p>
            <a:pPr marL="514350" indent="-514350">
              <a:buAutoNum type="alphaLcPeriod"/>
            </a:pPr>
            <a:r>
              <a:rPr lang="en-US" dirty="0" smtClean="0"/>
              <a:t>How much time will have passed when he has hiked 9 miles? </a:t>
            </a:r>
          </a:p>
          <a:p>
            <a:pPr marL="514350" indent="-514350">
              <a:buAutoNum type="alphaLcPeriod"/>
            </a:pPr>
            <a:r>
              <a:rPr lang="en-US" dirty="0" smtClean="0"/>
              <a:t>Create </a:t>
            </a:r>
            <a:r>
              <a:rPr lang="en-US" dirty="0"/>
              <a:t>both a ratio table and a graph of the proportional relationship to depict the relationship and find your answer</a:t>
            </a:r>
            <a:r>
              <a:rPr lang="en-US" dirty="0" smtClean="0"/>
              <a:t>.  </a:t>
            </a:r>
          </a:p>
          <a:p>
            <a:pPr marL="514350" indent="-514350">
              <a:buAutoNum type="alphaLcPeriod"/>
            </a:pPr>
            <a:r>
              <a:rPr lang="en-US" dirty="0" smtClean="0"/>
              <a:t>What is the constant of proportionality?  </a:t>
            </a:r>
          </a:p>
          <a:p>
            <a:pPr marL="514350" indent="-514350">
              <a:buAutoNum type="alphaLcPeriod"/>
            </a:pPr>
            <a:r>
              <a:rPr lang="en-US" dirty="0" smtClean="0"/>
              <a:t>Write the equation of the line depicted in the graph.</a:t>
            </a:r>
            <a:endParaRPr lang="en-US" dirty="0"/>
          </a:p>
          <a:p>
            <a:endParaRPr lang="en-US" dirty="0"/>
          </a:p>
        </p:txBody>
      </p:sp>
      <p:sp>
        <p:nvSpPr>
          <p:cNvPr id="4" name="TextBox 3"/>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H</a:t>
            </a:r>
            <a:endParaRPr lang="en-US" dirty="0">
              <a:solidFill>
                <a:schemeClr val="bg1"/>
              </a:solidFill>
            </a:endParaRPr>
          </a:p>
        </p:txBody>
      </p:sp>
    </p:spTree>
    <p:extLst>
      <p:ext uri="{BB962C8B-B14F-4D97-AF65-F5344CB8AC3E}">
        <p14:creationId xmlns:p14="http://schemas.microsoft.com/office/powerpoint/2010/main" val="14408185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29441258"/>
              </p:ext>
            </p:extLst>
          </p:nvPr>
        </p:nvGraphicFramePr>
        <p:xfrm>
          <a:off x="304800" y="533400"/>
          <a:ext cx="1981200" cy="2879248"/>
        </p:xfrm>
        <a:graphic>
          <a:graphicData uri="http://schemas.openxmlformats.org/drawingml/2006/table">
            <a:tbl>
              <a:tblPr firstRow="1" bandRow="1">
                <a:tableStyleId>{5C22544A-7EE6-4342-B048-85BDC9FD1C3A}</a:tableStyleId>
              </a:tblPr>
              <a:tblGrid>
                <a:gridCol w="990600"/>
                <a:gridCol w="990600"/>
              </a:tblGrid>
              <a:tr h="583168">
                <a:tc>
                  <a:txBody>
                    <a:bodyPr/>
                    <a:lstStyle/>
                    <a:p>
                      <a:pPr algn="ctr"/>
                      <a:r>
                        <a:rPr lang="en-US" dirty="0" smtClean="0"/>
                        <a:t>Miles</a:t>
                      </a:r>
                      <a:endParaRPr lang="en-US" dirty="0"/>
                    </a:p>
                  </a:txBody>
                  <a:tcPr/>
                </a:tc>
                <a:tc>
                  <a:txBody>
                    <a:bodyPr/>
                    <a:lstStyle/>
                    <a:p>
                      <a:pPr algn="ctr"/>
                      <a:r>
                        <a:rPr lang="en-US" dirty="0" smtClean="0"/>
                        <a:t>Hours</a:t>
                      </a:r>
                      <a:endParaRPr lang="en-US" dirty="0"/>
                    </a:p>
                  </a:txBody>
                  <a:tcPr/>
                </a:tc>
              </a:tr>
              <a:tr h="459216">
                <a:tc>
                  <a:txBody>
                    <a:bodyPr/>
                    <a:lstStyle/>
                    <a:p>
                      <a:pPr algn="ctr"/>
                      <a:r>
                        <a:rPr lang="en-US" dirty="0" smtClean="0"/>
                        <a:t>5</a:t>
                      </a:r>
                      <a:endParaRPr lang="en-US" dirty="0"/>
                    </a:p>
                  </a:txBody>
                  <a:tcPr/>
                </a:tc>
                <a:tc>
                  <a:txBody>
                    <a:bodyPr/>
                    <a:lstStyle/>
                    <a:p>
                      <a:pPr algn="ctr"/>
                      <a:r>
                        <a:rPr lang="en-US" dirty="0" smtClean="0"/>
                        <a:t>2</a:t>
                      </a:r>
                      <a:endParaRPr lang="en-US" dirty="0"/>
                    </a:p>
                  </a:txBody>
                  <a:tcPr/>
                </a:tc>
              </a:tr>
              <a:tr h="459216">
                <a:tc>
                  <a:txBody>
                    <a:bodyPr/>
                    <a:lstStyle/>
                    <a:p>
                      <a:pPr algn="ctr"/>
                      <a:r>
                        <a:rPr lang="en-US" dirty="0" smtClean="0"/>
                        <a:t>6</a:t>
                      </a:r>
                      <a:endParaRPr lang="en-US" dirty="0"/>
                    </a:p>
                  </a:txBody>
                  <a:tcPr/>
                </a:tc>
                <a:tc>
                  <a:txBody>
                    <a:bodyPr/>
                    <a:lstStyle/>
                    <a:p>
                      <a:pPr algn="ctr"/>
                      <a:r>
                        <a:rPr lang="en-US" dirty="0" smtClean="0"/>
                        <a:t>2.4</a:t>
                      </a:r>
                      <a:endParaRPr lang="en-US" dirty="0"/>
                    </a:p>
                  </a:txBody>
                  <a:tcPr/>
                </a:tc>
              </a:tr>
              <a:tr h="459216">
                <a:tc>
                  <a:txBody>
                    <a:bodyPr/>
                    <a:lstStyle/>
                    <a:p>
                      <a:pPr algn="ctr"/>
                      <a:r>
                        <a:rPr lang="en-US" dirty="0" smtClean="0"/>
                        <a:t>7</a:t>
                      </a:r>
                      <a:endParaRPr lang="en-US" dirty="0"/>
                    </a:p>
                  </a:txBody>
                  <a:tcPr/>
                </a:tc>
                <a:tc>
                  <a:txBody>
                    <a:bodyPr/>
                    <a:lstStyle/>
                    <a:p>
                      <a:pPr algn="ctr"/>
                      <a:r>
                        <a:rPr lang="en-US" dirty="0" smtClean="0"/>
                        <a:t>2.8</a:t>
                      </a:r>
                      <a:endParaRPr lang="en-US" dirty="0"/>
                    </a:p>
                  </a:txBody>
                  <a:tcPr/>
                </a:tc>
              </a:tr>
              <a:tr h="459216">
                <a:tc>
                  <a:txBody>
                    <a:bodyPr/>
                    <a:lstStyle/>
                    <a:p>
                      <a:pPr algn="ctr"/>
                      <a:r>
                        <a:rPr lang="en-US" dirty="0" smtClean="0"/>
                        <a:t>8</a:t>
                      </a:r>
                      <a:endParaRPr lang="en-US" dirty="0"/>
                    </a:p>
                  </a:txBody>
                  <a:tcPr/>
                </a:tc>
                <a:tc>
                  <a:txBody>
                    <a:bodyPr/>
                    <a:lstStyle/>
                    <a:p>
                      <a:pPr algn="ctr"/>
                      <a:r>
                        <a:rPr lang="en-US" dirty="0" smtClean="0"/>
                        <a:t>3.2</a:t>
                      </a:r>
                      <a:endParaRPr lang="en-US" dirty="0"/>
                    </a:p>
                  </a:txBody>
                  <a:tcPr/>
                </a:tc>
              </a:tr>
              <a:tr h="459216">
                <a:tc>
                  <a:txBody>
                    <a:bodyPr/>
                    <a:lstStyle/>
                    <a:p>
                      <a:pPr algn="ctr"/>
                      <a:r>
                        <a:rPr lang="en-US" dirty="0" smtClean="0"/>
                        <a:t>9</a:t>
                      </a:r>
                      <a:endParaRPr lang="en-US" dirty="0"/>
                    </a:p>
                  </a:txBody>
                  <a:tcPr/>
                </a:tc>
                <a:tc>
                  <a:txBody>
                    <a:bodyPr/>
                    <a:lstStyle/>
                    <a:p>
                      <a:pPr algn="ctr"/>
                      <a:r>
                        <a:rPr lang="en-US" dirty="0" smtClean="0"/>
                        <a:t>3.6</a:t>
                      </a:r>
                      <a:endParaRPr lang="en-US" dirty="0"/>
                    </a:p>
                  </a:txBody>
                  <a:tcPr/>
                </a:tc>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1061443341"/>
              </p:ext>
            </p:extLst>
          </p:nvPr>
        </p:nvGraphicFramePr>
        <p:xfrm>
          <a:off x="318911" y="3672760"/>
          <a:ext cx="1981200" cy="2879248"/>
        </p:xfrm>
        <a:graphic>
          <a:graphicData uri="http://schemas.openxmlformats.org/drawingml/2006/table">
            <a:tbl>
              <a:tblPr firstRow="1" bandRow="1">
                <a:tableStyleId>{5C22544A-7EE6-4342-B048-85BDC9FD1C3A}</a:tableStyleId>
              </a:tblPr>
              <a:tblGrid>
                <a:gridCol w="990600"/>
                <a:gridCol w="990600"/>
              </a:tblGrid>
              <a:tr h="583168">
                <a:tc>
                  <a:txBody>
                    <a:bodyPr/>
                    <a:lstStyle/>
                    <a:p>
                      <a:pPr algn="ctr"/>
                      <a:r>
                        <a:rPr lang="en-US" dirty="0" smtClean="0"/>
                        <a:t>Hours</a:t>
                      </a:r>
                      <a:endParaRPr lang="en-US" dirty="0"/>
                    </a:p>
                  </a:txBody>
                  <a:tcPr/>
                </a:tc>
                <a:tc>
                  <a:txBody>
                    <a:bodyPr/>
                    <a:lstStyle/>
                    <a:p>
                      <a:pPr algn="ctr"/>
                      <a:r>
                        <a:rPr lang="en-US" dirty="0" smtClean="0"/>
                        <a:t>Miles</a:t>
                      </a:r>
                      <a:endParaRPr lang="en-US" dirty="0"/>
                    </a:p>
                  </a:txBody>
                  <a:tcPr/>
                </a:tc>
              </a:tr>
              <a:tr h="459216">
                <a:tc>
                  <a:txBody>
                    <a:bodyPr/>
                    <a:lstStyle/>
                    <a:p>
                      <a:pPr algn="ctr"/>
                      <a:r>
                        <a:rPr lang="en-US" dirty="0" smtClean="0"/>
                        <a:t>2</a:t>
                      </a:r>
                      <a:endParaRPr lang="en-US" dirty="0"/>
                    </a:p>
                  </a:txBody>
                  <a:tcPr/>
                </a:tc>
                <a:tc>
                  <a:txBody>
                    <a:bodyPr/>
                    <a:lstStyle/>
                    <a:p>
                      <a:pPr algn="ctr"/>
                      <a:r>
                        <a:rPr lang="en-US" dirty="0" smtClean="0"/>
                        <a:t>5</a:t>
                      </a:r>
                      <a:endParaRPr lang="en-US" dirty="0"/>
                    </a:p>
                  </a:txBody>
                  <a:tcPr/>
                </a:tc>
              </a:tr>
              <a:tr h="459216">
                <a:tc>
                  <a:txBody>
                    <a:bodyPr/>
                    <a:lstStyle/>
                    <a:p>
                      <a:pPr algn="ctr"/>
                      <a:r>
                        <a:rPr lang="en-US" dirty="0" smtClean="0"/>
                        <a:t>2.4</a:t>
                      </a:r>
                      <a:endParaRPr lang="en-US" dirty="0"/>
                    </a:p>
                  </a:txBody>
                  <a:tcPr/>
                </a:tc>
                <a:tc>
                  <a:txBody>
                    <a:bodyPr/>
                    <a:lstStyle/>
                    <a:p>
                      <a:pPr algn="ctr"/>
                      <a:r>
                        <a:rPr lang="en-US" dirty="0" smtClean="0"/>
                        <a:t>6</a:t>
                      </a:r>
                      <a:endParaRPr lang="en-US" dirty="0"/>
                    </a:p>
                  </a:txBody>
                  <a:tcPr/>
                </a:tc>
              </a:tr>
              <a:tr h="459216">
                <a:tc>
                  <a:txBody>
                    <a:bodyPr/>
                    <a:lstStyle/>
                    <a:p>
                      <a:pPr algn="ctr"/>
                      <a:r>
                        <a:rPr lang="en-US" dirty="0" smtClean="0"/>
                        <a:t>2.8</a:t>
                      </a:r>
                      <a:endParaRPr lang="en-US" dirty="0"/>
                    </a:p>
                  </a:txBody>
                  <a:tcPr/>
                </a:tc>
                <a:tc>
                  <a:txBody>
                    <a:bodyPr/>
                    <a:lstStyle/>
                    <a:p>
                      <a:pPr algn="ctr"/>
                      <a:r>
                        <a:rPr lang="en-US" dirty="0" smtClean="0"/>
                        <a:t>7</a:t>
                      </a:r>
                      <a:endParaRPr lang="en-US" dirty="0"/>
                    </a:p>
                  </a:txBody>
                  <a:tcPr/>
                </a:tc>
              </a:tr>
              <a:tr h="459216">
                <a:tc>
                  <a:txBody>
                    <a:bodyPr/>
                    <a:lstStyle/>
                    <a:p>
                      <a:pPr algn="ctr"/>
                      <a:r>
                        <a:rPr lang="en-US" dirty="0" smtClean="0"/>
                        <a:t>3.2</a:t>
                      </a:r>
                      <a:endParaRPr lang="en-US" dirty="0"/>
                    </a:p>
                  </a:txBody>
                  <a:tcPr/>
                </a:tc>
                <a:tc>
                  <a:txBody>
                    <a:bodyPr/>
                    <a:lstStyle/>
                    <a:p>
                      <a:pPr algn="ctr"/>
                      <a:r>
                        <a:rPr lang="en-US" dirty="0" smtClean="0"/>
                        <a:t>8</a:t>
                      </a:r>
                      <a:endParaRPr lang="en-US" dirty="0"/>
                    </a:p>
                  </a:txBody>
                  <a:tcPr/>
                </a:tc>
              </a:tr>
              <a:tr h="459216">
                <a:tc>
                  <a:txBody>
                    <a:bodyPr/>
                    <a:lstStyle/>
                    <a:p>
                      <a:pPr algn="ctr"/>
                      <a:r>
                        <a:rPr lang="en-US" dirty="0" smtClean="0"/>
                        <a:t>3.6</a:t>
                      </a:r>
                      <a:endParaRPr lang="en-US" dirty="0"/>
                    </a:p>
                  </a:txBody>
                  <a:tcPr/>
                </a:tc>
                <a:tc>
                  <a:txBody>
                    <a:bodyPr/>
                    <a:lstStyle/>
                    <a:p>
                      <a:pPr algn="ctr"/>
                      <a:r>
                        <a:rPr lang="en-US" dirty="0" smtClean="0"/>
                        <a:t>9</a:t>
                      </a:r>
                      <a:endParaRPr lang="en-US" dirty="0"/>
                    </a:p>
                  </a:txBody>
                  <a:tcPr/>
                </a:tc>
              </a:tr>
            </a:tbl>
          </a:graphicData>
        </a:graphic>
      </p:graphicFrame>
      <p:grpSp>
        <p:nvGrpSpPr>
          <p:cNvPr id="16" name="Group 15"/>
          <p:cNvGrpSpPr/>
          <p:nvPr/>
        </p:nvGrpSpPr>
        <p:grpSpPr>
          <a:xfrm>
            <a:off x="3097158" y="381000"/>
            <a:ext cx="4980042" cy="3105493"/>
            <a:chOff x="3097158" y="381000"/>
            <a:chExt cx="4980042" cy="3105493"/>
          </a:xfrm>
        </p:grpSpPr>
        <p:graphicFrame>
          <p:nvGraphicFramePr>
            <p:cNvPr id="8" name="Chart 7"/>
            <p:cNvGraphicFramePr/>
            <p:nvPr>
              <p:extLst>
                <p:ext uri="{D42A27DB-BD31-4B8C-83A1-F6EECF244321}">
                  <p14:modId xmlns:p14="http://schemas.microsoft.com/office/powerpoint/2010/main" val="3760352025"/>
                </p:ext>
              </p:extLst>
            </p:nvPr>
          </p:nvGraphicFramePr>
          <p:xfrm>
            <a:off x="3505200" y="381000"/>
            <a:ext cx="4572000" cy="2907938"/>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Group 12"/>
            <p:cNvGrpSpPr/>
            <p:nvPr/>
          </p:nvGrpSpPr>
          <p:grpSpPr>
            <a:xfrm>
              <a:off x="3097158" y="990600"/>
              <a:ext cx="3794709" cy="2495893"/>
              <a:chOff x="3097158" y="990600"/>
              <a:chExt cx="3794709" cy="2495893"/>
            </a:xfrm>
          </p:grpSpPr>
          <p:sp>
            <p:nvSpPr>
              <p:cNvPr id="9" name="TextBox 8"/>
              <p:cNvSpPr txBox="1"/>
              <p:nvPr/>
            </p:nvSpPr>
            <p:spPr>
              <a:xfrm>
                <a:off x="3097158" y="990600"/>
                <a:ext cx="461665" cy="1219200"/>
              </a:xfrm>
              <a:prstGeom prst="rect">
                <a:avLst/>
              </a:prstGeom>
              <a:noFill/>
            </p:spPr>
            <p:txBody>
              <a:bodyPr vert="vert270" wrap="square" rtlCol="0">
                <a:spAutoFit/>
              </a:bodyPr>
              <a:lstStyle/>
              <a:p>
                <a:r>
                  <a:rPr lang="en-US" dirty="0" smtClean="0"/>
                  <a:t>Hours</a:t>
                </a:r>
                <a:endParaRPr lang="en-US" dirty="0"/>
              </a:p>
            </p:txBody>
          </p:sp>
          <p:sp>
            <p:nvSpPr>
              <p:cNvPr id="11" name="TextBox 10"/>
              <p:cNvSpPr txBox="1"/>
              <p:nvPr/>
            </p:nvSpPr>
            <p:spPr>
              <a:xfrm>
                <a:off x="5562600" y="3117161"/>
                <a:ext cx="1329267" cy="369332"/>
              </a:xfrm>
              <a:prstGeom prst="rect">
                <a:avLst/>
              </a:prstGeom>
              <a:noFill/>
            </p:spPr>
            <p:txBody>
              <a:bodyPr wrap="square" rtlCol="0">
                <a:spAutoFit/>
              </a:bodyPr>
              <a:lstStyle/>
              <a:p>
                <a:r>
                  <a:rPr lang="en-US" dirty="0" smtClean="0"/>
                  <a:t>Miles</a:t>
                </a:r>
                <a:endParaRPr lang="en-US" dirty="0"/>
              </a:p>
            </p:txBody>
          </p:sp>
        </p:grpSp>
      </p:grpSp>
      <p:grpSp>
        <p:nvGrpSpPr>
          <p:cNvPr id="15" name="Group 14"/>
          <p:cNvGrpSpPr/>
          <p:nvPr/>
        </p:nvGrpSpPr>
        <p:grpSpPr>
          <a:xfrm>
            <a:off x="3152422" y="3486493"/>
            <a:ext cx="4958645" cy="3191209"/>
            <a:chOff x="3152422" y="3486493"/>
            <a:chExt cx="4958645" cy="3191209"/>
          </a:xfrm>
        </p:grpSpPr>
        <p:graphicFrame>
          <p:nvGraphicFramePr>
            <p:cNvPr id="7" name="Chart 6"/>
            <p:cNvGraphicFramePr/>
            <p:nvPr>
              <p:extLst>
                <p:ext uri="{D42A27DB-BD31-4B8C-83A1-F6EECF244321}">
                  <p14:modId xmlns:p14="http://schemas.microsoft.com/office/powerpoint/2010/main" val="1762630682"/>
                </p:ext>
              </p:extLst>
            </p:nvPr>
          </p:nvGraphicFramePr>
          <p:xfrm>
            <a:off x="3539067" y="3486493"/>
            <a:ext cx="4572000" cy="2907938"/>
          </p:xfrm>
          <a:graphic>
            <a:graphicData uri="http://schemas.openxmlformats.org/drawingml/2006/chart">
              <c:chart xmlns:c="http://schemas.openxmlformats.org/drawingml/2006/chart" xmlns:r="http://schemas.openxmlformats.org/officeDocument/2006/relationships" r:id="rId4"/>
            </a:graphicData>
          </a:graphic>
        </p:graphicFrame>
        <p:grpSp>
          <p:nvGrpSpPr>
            <p:cNvPr id="14" name="Group 13"/>
            <p:cNvGrpSpPr/>
            <p:nvPr/>
          </p:nvGrpSpPr>
          <p:grpSpPr>
            <a:xfrm>
              <a:off x="3152422" y="4038600"/>
              <a:ext cx="3739445" cy="2639102"/>
              <a:chOff x="3152422" y="4038600"/>
              <a:chExt cx="3739445" cy="2639102"/>
            </a:xfrm>
          </p:grpSpPr>
          <p:sp>
            <p:nvSpPr>
              <p:cNvPr id="10" name="TextBox 9"/>
              <p:cNvSpPr txBox="1"/>
              <p:nvPr/>
            </p:nvSpPr>
            <p:spPr>
              <a:xfrm>
                <a:off x="3152422" y="4038600"/>
                <a:ext cx="461665" cy="838200"/>
              </a:xfrm>
              <a:prstGeom prst="rect">
                <a:avLst/>
              </a:prstGeom>
              <a:noFill/>
            </p:spPr>
            <p:txBody>
              <a:bodyPr vert="vert270" wrap="square" rtlCol="0">
                <a:spAutoFit/>
              </a:bodyPr>
              <a:lstStyle/>
              <a:p>
                <a:r>
                  <a:rPr lang="en-US" dirty="0" smtClean="0"/>
                  <a:t>Miles</a:t>
                </a:r>
                <a:endParaRPr lang="en-US" dirty="0"/>
              </a:p>
            </p:txBody>
          </p:sp>
          <p:sp>
            <p:nvSpPr>
              <p:cNvPr id="12" name="TextBox 11"/>
              <p:cNvSpPr txBox="1"/>
              <p:nvPr/>
            </p:nvSpPr>
            <p:spPr>
              <a:xfrm>
                <a:off x="5562600" y="6308370"/>
                <a:ext cx="1329267" cy="369332"/>
              </a:xfrm>
              <a:prstGeom prst="rect">
                <a:avLst/>
              </a:prstGeom>
              <a:noFill/>
            </p:spPr>
            <p:txBody>
              <a:bodyPr wrap="square" rtlCol="0">
                <a:spAutoFit/>
              </a:bodyPr>
              <a:lstStyle/>
              <a:p>
                <a:r>
                  <a:rPr lang="en-US" dirty="0" smtClean="0"/>
                  <a:t>Hours</a:t>
                </a:r>
                <a:endParaRPr lang="en-US" dirty="0"/>
              </a:p>
            </p:txBody>
          </p:sp>
        </p:grpSp>
      </p:grpSp>
    </p:spTree>
    <p:extLst>
      <p:ext uri="{BB962C8B-B14F-4D97-AF65-F5344CB8AC3E}">
        <p14:creationId xmlns:p14="http://schemas.microsoft.com/office/powerpoint/2010/main" val="2485716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Ratios &amp; Proportional Relationships </a:t>
            </a:r>
            <a:r>
              <a:rPr lang="en-US" sz="2000" dirty="0" smtClean="0"/>
              <a:t/>
            </a:r>
            <a:br>
              <a:rPr lang="en-US" sz="2000" dirty="0" smtClean="0"/>
            </a:br>
            <a:r>
              <a:rPr lang="en-US" dirty="0" smtClean="0"/>
              <a:t>Constant of Proportionality</a:t>
            </a:r>
            <a:endParaRPr lang="en-US" dirty="0"/>
          </a:p>
        </p:txBody>
      </p:sp>
      <p:sp>
        <p:nvSpPr>
          <p:cNvPr id="3" name="Content Placeholder 2"/>
          <p:cNvSpPr>
            <a:spLocks noGrp="1"/>
          </p:cNvSpPr>
          <p:nvPr>
            <p:ph idx="1"/>
          </p:nvPr>
        </p:nvSpPr>
        <p:spPr/>
        <p:txBody>
          <a:bodyPr>
            <a:normAutofit/>
          </a:bodyPr>
          <a:lstStyle/>
          <a:p>
            <a:pPr>
              <a:lnSpc>
                <a:spcPct val="110000"/>
              </a:lnSpc>
            </a:pPr>
            <a:r>
              <a:rPr lang="en-US" sz="2800" dirty="0" smtClean="0"/>
              <a:t>Given a ratio A : B</a:t>
            </a:r>
            <a:r>
              <a:rPr lang="en-US" sz="2800" dirty="0"/>
              <a:t>, and given that one places the quantity associated with A on the x-axis and the quantity associated with B on the y-axis, </a:t>
            </a:r>
            <a:r>
              <a:rPr lang="en-US" sz="2800" dirty="0" smtClean="0"/>
              <a:t>then:</a:t>
            </a:r>
          </a:p>
          <a:p>
            <a:pPr>
              <a:lnSpc>
                <a:spcPct val="110000"/>
              </a:lnSpc>
            </a:pPr>
            <a:r>
              <a:rPr lang="en-US" sz="2800" b="1" u="sng" dirty="0" smtClean="0"/>
              <a:t>The </a:t>
            </a:r>
            <a:r>
              <a:rPr lang="en-US" sz="2800" b="1" u="sng" dirty="0"/>
              <a:t>constant of proportionality for the ratio </a:t>
            </a:r>
            <a:r>
              <a:rPr lang="en-US" sz="2800" b="1" u="sng" dirty="0" smtClean="0"/>
              <a:t>A : B  </a:t>
            </a:r>
            <a:r>
              <a:rPr lang="en-US" sz="2800" b="1" u="sng" dirty="0"/>
              <a:t>is the unit rate of the ratio </a:t>
            </a:r>
            <a:r>
              <a:rPr lang="en-US" sz="2800" b="1" u="sng" dirty="0" smtClean="0"/>
              <a:t>B : A </a:t>
            </a:r>
            <a:r>
              <a:rPr lang="en-US" sz="2800" dirty="0"/>
              <a:t>(the value of the ratio B:A)</a:t>
            </a:r>
            <a:r>
              <a:rPr lang="en-US" sz="2000" dirty="0"/>
              <a:t>.  </a:t>
            </a:r>
            <a:endParaRPr lang="en-US" sz="2000" dirty="0" smtClean="0"/>
          </a:p>
          <a:p>
            <a:pPr>
              <a:lnSpc>
                <a:spcPct val="110000"/>
              </a:lnSpc>
            </a:pPr>
            <a:endParaRPr lang="en-US" dirty="0"/>
          </a:p>
        </p:txBody>
      </p:sp>
      <p:sp>
        <p:nvSpPr>
          <p:cNvPr id="4" name="TextBox 3"/>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H</a:t>
            </a:r>
            <a:endParaRPr lang="en-US" dirty="0">
              <a:solidFill>
                <a:schemeClr val="bg1"/>
              </a:solidFill>
            </a:endParaRPr>
          </a:p>
        </p:txBody>
      </p:sp>
    </p:spTree>
    <p:extLst>
      <p:ext uri="{BB962C8B-B14F-4D97-AF65-F5344CB8AC3E}">
        <p14:creationId xmlns:p14="http://schemas.microsoft.com/office/powerpoint/2010/main" val="1521277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8229600" cy="604595"/>
          </a:xfrm>
        </p:spPr>
        <p:txBody>
          <a:bodyPr>
            <a:normAutofit fontScale="90000"/>
          </a:bodyPr>
          <a:lstStyle/>
          <a:p>
            <a:r>
              <a:rPr lang="en-US" sz="2000" dirty="0"/>
              <a:t>Ratios &amp; Proportional Relationships </a:t>
            </a:r>
            <a:r>
              <a:rPr lang="en-US" sz="2000" dirty="0" smtClean="0"/>
              <a:t/>
            </a:r>
            <a:br>
              <a:rPr lang="en-US" sz="2000" dirty="0" smtClean="0"/>
            </a:br>
            <a:r>
              <a:rPr lang="en-US" sz="2000" dirty="0" smtClean="0"/>
              <a:t>Constant of Proportionality</a:t>
            </a:r>
            <a:endParaRPr lang="en-US" sz="2000" dirty="0"/>
          </a:p>
        </p:txBody>
      </p:sp>
      <p:sp>
        <p:nvSpPr>
          <p:cNvPr id="3" name="Content Placeholder 2"/>
          <p:cNvSpPr>
            <a:spLocks noGrp="1"/>
          </p:cNvSpPr>
          <p:nvPr>
            <p:ph idx="1"/>
          </p:nvPr>
        </p:nvSpPr>
        <p:spPr>
          <a:xfrm>
            <a:off x="0" y="909395"/>
            <a:ext cx="8229600" cy="4572000"/>
          </a:xfrm>
        </p:spPr>
        <p:txBody>
          <a:bodyPr>
            <a:normAutofit/>
          </a:bodyPr>
          <a:lstStyle/>
          <a:p>
            <a:pPr>
              <a:lnSpc>
                <a:spcPct val="110000"/>
              </a:lnSpc>
            </a:pPr>
            <a:r>
              <a:rPr lang="en-US" sz="2000" dirty="0" smtClean="0"/>
              <a:t>And </a:t>
            </a:r>
            <a:r>
              <a:rPr lang="en-US" sz="2000" dirty="0"/>
              <a:t>the equation of the line depicted will </a:t>
            </a:r>
            <a:r>
              <a:rPr lang="en-US" sz="2000" dirty="0" smtClean="0"/>
              <a:t>be:</a:t>
            </a:r>
          </a:p>
          <a:p>
            <a:pPr>
              <a:lnSpc>
                <a:spcPct val="110000"/>
              </a:lnSpc>
            </a:pPr>
            <a:r>
              <a:rPr lang="en-US" sz="2000" dirty="0" smtClean="0"/>
              <a:t>If </a:t>
            </a:r>
            <a:r>
              <a:rPr lang="en-US" sz="2000" dirty="0"/>
              <a:t>a proportional relationship is described by the set of ordered pairs that satisfies the equation </a:t>
            </a:r>
            <a:r>
              <a:rPr lang="en-US" sz="2000" i="1" dirty="0"/>
              <a:t>y = </a:t>
            </a:r>
            <a:r>
              <a:rPr lang="en-US" sz="2000" i="1" dirty="0" err="1"/>
              <a:t>kx</a:t>
            </a:r>
            <a:r>
              <a:rPr lang="en-US" sz="2000" dirty="0"/>
              <a:t>, where </a:t>
            </a:r>
            <a:r>
              <a:rPr lang="en-US" sz="2000" i="1" dirty="0"/>
              <a:t>k</a:t>
            </a:r>
            <a:r>
              <a:rPr lang="en-US" sz="2000" dirty="0"/>
              <a:t> is a positive constant, then k is called the </a:t>
            </a:r>
            <a:r>
              <a:rPr lang="en-US" sz="2000" b="1" i="1" dirty="0"/>
              <a:t>constant of proportionality</a:t>
            </a:r>
            <a:r>
              <a:rPr lang="en-US" sz="2000" i="1" dirty="0"/>
              <a:t>.</a:t>
            </a:r>
            <a:r>
              <a:rPr lang="en-US" sz="2000" dirty="0"/>
              <a:t>; e.g., If the ratio of </a:t>
            </a:r>
            <a:r>
              <a:rPr lang="en-US" sz="2000" i="1" dirty="0" smtClean="0"/>
              <a:t>x</a:t>
            </a:r>
            <a:r>
              <a:rPr lang="en-US" sz="2000" dirty="0" smtClean="0"/>
              <a:t> </a:t>
            </a:r>
            <a:r>
              <a:rPr lang="en-US" sz="2000" dirty="0"/>
              <a:t>to</a:t>
            </a:r>
            <a:r>
              <a:rPr lang="en-US" sz="2000" i="1" dirty="0"/>
              <a:t> </a:t>
            </a:r>
            <a:r>
              <a:rPr lang="en-US" sz="2000" i="1" dirty="0" smtClean="0"/>
              <a:t>y</a:t>
            </a:r>
            <a:r>
              <a:rPr lang="en-US" sz="2000" dirty="0" smtClean="0"/>
              <a:t> </a:t>
            </a:r>
            <a:r>
              <a:rPr lang="en-US" sz="2000" dirty="0"/>
              <a:t>is </a:t>
            </a:r>
            <a:r>
              <a:rPr lang="en-US" sz="2000" i="1" dirty="0" smtClean="0"/>
              <a:t>5</a:t>
            </a:r>
            <a:r>
              <a:rPr lang="en-US" sz="2000" dirty="0" smtClean="0"/>
              <a:t> </a:t>
            </a:r>
            <a:r>
              <a:rPr lang="en-US" sz="2000" dirty="0"/>
              <a:t>to </a:t>
            </a:r>
            <a:r>
              <a:rPr lang="en-US" sz="2000" i="1" dirty="0" smtClean="0"/>
              <a:t>2</a:t>
            </a:r>
            <a:r>
              <a:rPr lang="en-US" sz="2000" dirty="0" smtClean="0"/>
              <a:t>, </a:t>
            </a:r>
            <a:r>
              <a:rPr lang="en-US" sz="2000" dirty="0"/>
              <a:t>then the constant of </a:t>
            </a:r>
            <a:r>
              <a:rPr lang="en-US" sz="2000" dirty="0" smtClean="0"/>
              <a:t>proportionality represents the ratio of </a:t>
            </a:r>
            <a:r>
              <a:rPr lang="en-US" sz="2000" i="1" dirty="0" smtClean="0"/>
              <a:t>y</a:t>
            </a:r>
            <a:r>
              <a:rPr lang="en-US" sz="2000" dirty="0" smtClean="0"/>
              <a:t> to </a:t>
            </a:r>
            <a:r>
              <a:rPr lang="en-US" sz="2000" i="1" dirty="0" smtClean="0"/>
              <a:t>x</a:t>
            </a:r>
            <a:r>
              <a:rPr lang="en-US" sz="2000" dirty="0" smtClean="0"/>
              <a:t> and </a:t>
            </a:r>
            <a:r>
              <a:rPr lang="en-US" sz="2000" dirty="0"/>
              <a:t>is </a:t>
            </a:r>
            <a:r>
              <a:rPr lang="en-US" sz="2000" i="1" dirty="0"/>
              <a:t>2</a:t>
            </a:r>
            <a:r>
              <a:rPr lang="en-US" sz="2000" i="1" dirty="0" smtClean="0"/>
              <a:t>/5,</a:t>
            </a:r>
            <a:r>
              <a:rPr lang="en-US" sz="2000" dirty="0" smtClean="0"/>
              <a:t> </a:t>
            </a:r>
            <a:r>
              <a:rPr lang="en-US" sz="2000" dirty="0"/>
              <a:t>and </a:t>
            </a:r>
            <a:r>
              <a:rPr lang="en-US" sz="2000" i="1" dirty="0"/>
              <a:t>y = </a:t>
            </a:r>
            <a:r>
              <a:rPr lang="en-US" sz="2000" dirty="0" smtClean="0"/>
              <a:t>(</a:t>
            </a:r>
            <a:r>
              <a:rPr lang="en-US" sz="2000" i="1" dirty="0" smtClean="0"/>
              <a:t>2/5</a:t>
            </a:r>
            <a:r>
              <a:rPr lang="en-US" sz="2000" dirty="0" smtClean="0"/>
              <a:t>)</a:t>
            </a:r>
            <a:r>
              <a:rPr lang="en-US" sz="2000" i="1" dirty="0" smtClean="0"/>
              <a:t> </a:t>
            </a:r>
            <a:r>
              <a:rPr lang="en-US" sz="2000" i="1" dirty="0"/>
              <a:t>x</a:t>
            </a:r>
            <a:r>
              <a:rPr lang="en-US" sz="2000" i="1" dirty="0" smtClean="0"/>
              <a:t>.</a:t>
            </a:r>
            <a:endParaRPr lang="en-US" sz="2000" dirty="0"/>
          </a:p>
        </p:txBody>
      </p:sp>
      <p:graphicFrame>
        <p:nvGraphicFramePr>
          <p:cNvPr id="4" name="Content Placeholder 3"/>
          <p:cNvGraphicFramePr>
            <a:graphicFrameLocks/>
          </p:cNvGraphicFramePr>
          <p:nvPr>
            <p:extLst>
              <p:ext uri="{D42A27DB-BD31-4B8C-83A1-F6EECF244321}">
                <p14:modId xmlns:p14="http://schemas.microsoft.com/office/powerpoint/2010/main" val="2748200961"/>
              </p:ext>
            </p:extLst>
          </p:nvPr>
        </p:nvGraphicFramePr>
        <p:xfrm>
          <a:off x="304800" y="3447707"/>
          <a:ext cx="1981200" cy="2936160"/>
        </p:xfrm>
        <a:graphic>
          <a:graphicData uri="http://schemas.openxmlformats.org/drawingml/2006/table">
            <a:tbl>
              <a:tblPr firstRow="1" bandRow="1">
                <a:tableStyleId>{5C22544A-7EE6-4342-B048-85BDC9FD1C3A}</a:tableStyleId>
              </a:tblPr>
              <a:tblGrid>
                <a:gridCol w="990600"/>
                <a:gridCol w="990600"/>
              </a:tblGrid>
              <a:tr h="583168">
                <a:tc>
                  <a:txBody>
                    <a:bodyPr/>
                    <a:lstStyle/>
                    <a:p>
                      <a:pPr algn="ctr"/>
                      <a:r>
                        <a:rPr lang="en-US" dirty="0" smtClean="0"/>
                        <a:t>Cups of Grapes</a:t>
                      </a:r>
                      <a:endParaRPr lang="en-US" dirty="0"/>
                    </a:p>
                  </a:txBody>
                  <a:tcPr/>
                </a:tc>
                <a:tc>
                  <a:txBody>
                    <a:bodyPr/>
                    <a:lstStyle/>
                    <a:p>
                      <a:pPr algn="ctr"/>
                      <a:r>
                        <a:rPr lang="en-US" dirty="0" smtClean="0"/>
                        <a:t>Cups of Peaches</a:t>
                      </a:r>
                      <a:endParaRPr lang="en-US" dirty="0"/>
                    </a:p>
                  </a:txBody>
                  <a:tcPr/>
                </a:tc>
              </a:tr>
              <a:tr h="459216">
                <a:tc>
                  <a:txBody>
                    <a:bodyPr/>
                    <a:lstStyle/>
                    <a:p>
                      <a:pPr algn="ctr"/>
                      <a:r>
                        <a:rPr lang="en-US" dirty="0" smtClean="0"/>
                        <a:t>5</a:t>
                      </a:r>
                      <a:endParaRPr lang="en-US" dirty="0"/>
                    </a:p>
                  </a:txBody>
                  <a:tcPr/>
                </a:tc>
                <a:tc>
                  <a:txBody>
                    <a:bodyPr/>
                    <a:lstStyle/>
                    <a:p>
                      <a:pPr algn="ctr"/>
                      <a:r>
                        <a:rPr lang="en-US" dirty="0" smtClean="0"/>
                        <a:t>2</a:t>
                      </a:r>
                      <a:endParaRPr lang="en-US" dirty="0"/>
                    </a:p>
                  </a:txBody>
                  <a:tcPr/>
                </a:tc>
              </a:tr>
              <a:tr h="459216">
                <a:tc>
                  <a:txBody>
                    <a:bodyPr/>
                    <a:lstStyle/>
                    <a:p>
                      <a:pPr algn="ctr"/>
                      <a:r>
                        <a:rPr lang="en-US" dirty="0" smtClean="0"/>
                        <a:t>10</a:t>
                      </a:r>
                      <a:endParaRPr lang="en-US" dirty="0"/>
                    </a:p>
                  </a:txBody>
                  <a:tcPr/>
                </a:tc>
                <a:tc>
                  <a:txBody>
                    <a:bodyPr/>
                    <a:lstStyle/>
                    <a:p>
                      <a:pPr algn="ctr"/>
                      <a:r>
                        <a:rPr lang="en-US" dirty="0" smtClean="0"/>
                        <a:t>4</a:t>
                      </a:r>
                      <a:endParaRPr lang="en-US" dirty="0"/>
                    </a:p>
                  </a:txBody>
                  <a:tcPr/>
                </a:tc>
              </a:tr>
              <a:tr h="459216">
                <a:tc>
                  <a:txBody>
                    <a:bodyPr/>
                    <a:lstStyle/>
                    <a:p>
                      <a:pPr algn="ctr"/>
                      <a:r>
                        <a:rPr lang="en-US" dirty="0" smtClean="0"/>
                        <a:t>15</a:t>
                      </a:r>
                      <a:endParaRPr lang="en-US" dirty="0"/>
                    </a:p>
                  </a:txBody>
                  <a:tcPr/>
                </a:tc>
                <a:tc>
                  <a:txBody>
                    <a:bodyPr/>
                    <a:lstStyle/>
                    <a:p>
                      <a:pPr algn="ctr"/>
                      <a:r>
                        <a:rPr lang="en-US" dirty="0" smtClean="0"/>
                        <a:t>6</a:t>
                      </a:r>
                      <a:endParaRPr lang="en-US" dirty="0"/>
                    </a:p>
                  </a:txBody>
                  <a:tcPr/>
                </a:tc>
              </a:tr>
              <a:tr h="459216">
                <a:tc>
                  <a:txBody>
                    <a:bodyPr/>
                    <a:lstStyle/>
                    <a:p>
                      <a:pPr algn="ctr"/>
                      <a:r>
                        <a:rPr lang="en-US" dirty="0" smtClean="0"/>
                        <a:t>20</a:t>
                      </a:r>
                      <a:endParaRPr lang="en-US" dirty="0"/>
                    </a:p>
                  </a:txBody>
                  <a:tcPr/>
                </a:tc>
                <a:tc>
                  <a:txBody>
                    <a:bodyPr/>
                    <a:lstStyle/>
                    <a:p>
                      <a:pPr algn="ctr"/>
                      <a:r>
                        <a:rPr lang="en-US" dirty="0" smtClean="0"/>
                        <a:t>8</a:t>
                      </a:r>
                      <a:endParaRPr lang="en-US" dirty="0"/>
                    </a:p>
                  </a:txBody>
                  <a:tcPr/>
                </a:tc>
              </a:tr>
              <a:tr h="459216">
                <a:tc>
                  <a:txBody>
                    <a:bodyPr/>
                    <a:lstStyle/>
                    <a:p>
                      <a:pPr algn="ctr"/>
                      <a:r>
                        <a:rPr lang="en-US" dirty="0" smtClean="0"/>
                        <a:t>25</a:t>
                      </a:r>
                      <a:endParaRPr lang="en-US" dirty="0"/>
                    </a:p>
                  </a:txBody>
                  <a:tcPr/>
                </a:tc>
                <a:tc>
                  <a:txBody>
                    <a:bodyPr/>
                    <a:lstStyle/>
                    <a:p>
                      <a:pPr algn="ctr"/>
                      <a:r>
                        <a:rPr lang="en-US" dirty="0" smtClean="0"/>
                        <a:t>10</a:t>
                      </a:r>
                      <a:endParaRPr lang="en-US" dirty="0"/>
                    </a:p>
                  </a:txBody>
                  <a:tcPr/>
                </a:tc>
              </a:tr>
            </a:tbl>
          </a:graphicData>
        </a:graphic>
      </p:graphicFrame>
      <p:grpSp>
        <p:nvGrpSpPr>
          <p:cNvPr id="5" name="Group 4"/>
          <p:cNvGrpSpPr/>
          <p:nvPr/>
        </p:nvGrpSpPr>
        <p:grpSpPr>
          <a:xfrm>
            <a:off x="3097158" y="3295307"/>
            <a:ext cx="4980042" cy="3105493"/>
            <a:chOff x="3097158" y="381000"/>
            <a:chExt cx="4980042" cy="3105493"/>
          </a:xfrm>
        </p:grpSpPr>
        <p:graphicFrame>
          <p:nvGraphicFramePr>
            <p:cNvPr id="6" name="Chart 5"/>
            <p:cNvGraphicFramePr/>
            <p:nvPr>
              <p:extLst>
                <p:ext uri="{D42A27DB-BD31-4B8C-83A1-F6EECF244321}">
                  <p14:modId xmlns:p14="http://schemas.microsoft.com/office/powerpoint/2010/main" val="2683339215"/>
                </p:ext>
              </p:extLst>
            </p:nvPr>
          </p:nvGraphicFramePr>
          <p:xfrm>
            <a:off x="3505200" y="381000"/>
            <a:ext cx="4572000" cy="2907938"/>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p:cNvGrpSpPr/>
            <p:nvPr/>
          </p:nvGrpSpPr>
          <p:grpSpPr>
            <a:xfrm>
              <a:off x="3097158" y="990600"/>
              <a:ext cx="3794709" cy="2495893"/>
              <a:chOff x="3097158" y="990600"/>
              <a:chExt cx="3794709" cy="2495893"/>
            </a:xfrm>
          </p:grpSpPr>
          <p:sp>
            <p:nvSpPr>
              <p:cNvPr id="8" name="TextBox 7"/>
              <p:cNvSpPr txBox="1"/>
              <p:nvPr/>
            </p:nvSpPr>
            <p:spPr>
              <a:xfrm>
                <a:off x="3097158" y="990600"/>
                <a:ext cx="461665" cy="1716960"/>
              </a:xfrm>
              <a:prstGeom prst="rect">
                <a:avLst/>
              </a:prstGeom>
              <a:noFill/>
            </p:spPr>
            <p:txBody>
              <a:bodyPr vert="vert270" wrap="square" rtlCol="0">
                <a:spAutoFit/>
              </a:bodyPr>
              <a:lstStyle/>
              <a:p>
                <a:r>
                  <a:rPr lang="en-US" dirty="0" smtClean="0"/>
                  <a:t>Cups of Peaches</a:t>
                </a:r>
                <a:endParaRPr lang="en-US" dirty="0"/>
              </a:p>
            </p:txBody>
          </p:sp>
          <p:sp>
            <p:nvSpPr>
              <p:cNvPr id="9" name="TextBox 8"/>
              <p:cNvSpPr txBox="1"/>
              <p:nvPr/>
            </p:nvSpPr>
            <p:spPr>
              <a:xfrm>
                <a:off x="5181600" y="3117161"/>
                <a:ext cx="1710267" cy="369332"/>
              </a:xfrm>
              <a:prstGeom prst="rect">
                <a:avLst/>
              </a:prstGeom>
              <a:noFill/>
            </p:spPr>
            <p:txBody>
              <a:bodyPr wrap="square" rtlCol="0">
                <a:spAutoFit/>
              </a:bodyPr>
              <a:lstStyle/>
              <a:p>
                <a:r>
                  <a:rPr lang="en-US" dirty="0" smtClean="0"/>
                  <a:t>Cups of Grapes</a:t>
                </a:r>
                <a:endParaRPr lang="en-US" dirty="0"/>
              </a:p>
            </p:txBody>
          </p:sp>
        </p:grpSp>
      </p:grpSp>
    </p:spTree>
    <p:extLst>
      <p:ext uri="{BB962C8B-B14F-4D97-AF65-F5344CB8AC3E}">
        <p14:creationId xmlns:p14="http://schemas.microsoft.com/office/powerpoint/2010/main" val="84335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lstStyle/>
          <a:p>
            <a:r>
              <a:rPr lang="en-US" sz="2000" b="0" dirty="0">
                <a:solidFill>
                  <a:srgbClr val="DF6316"/>
                </a:solidFill>
                <a:latin typeface="Agenda-Light"/>
              </a:rPr>
              <a:t>Ratios &amp; Proportional Relationships </a:t>
            </a:r>
            <a:r>
              <a:rPr lang="en-US" sz="2000" b="0" dirty="0" smtClean="0">
                <a:solidFill>
                  <a:srgbClr val="DF6316"/>
                </a:solidFill>
                <a:latin typeface="Agenda-Light"/>
              </a:rPr>
              <a:t/>
            </a:r>
            <a:br>
              <a:rPr lang="en-US" sz="2000" b="0" dirty="0" smtClean="0">
                <a:solidFill>
                  <a:srgbClr val="DF6316"/>
                </a:solidFill>
                <a:latin typeface="Agenda-Light"/>
              </a:rPr>
            </a:br>
            <a:r>
              <a:rPr lang="en-US" b="0" dirty="0" smtClean="0">
                <a:solidFill>
                  <a:srgbClr val="DF6314"/>
                </a:solidFill>
              </a:rPr>
              <a:t>Constant of Proportionality</a:t>
            </a:r>
            <a:endParaRPr lang="en-US" b="0" dirty="0">
              <a:solidFill>
                <a:srgbClr val="DF6314"/>
              </a:solidFill>
            </a:endParaRPr>
          </a:p>
        </p:txBody>
      </p:sp>
      <p:sp>
        <p:nvSpPr>
          <p:cNvPr id="3" name="Slide Number Placeholder 2"/>
          <p:cNvSpPr>
            <a:spLocks noGrp="1"/>
          </p:cNvSpPr>
          <p:nvPr>
            <p:ph type="sldNum" sz="quarter" idx="4294967295"/>
          </p:nvPr>
        </p:nvSpPr>
        <p:spPr>
          <a:xfrm>
            <a:off x="8434949" y="6115471"/>
            <a:ext cx="496903" cy="366713"/>
          </a:xfrm>
          <a:prstGeom prst="rect">
            <a:avLst/>
          </a:prstGeom>
        </p:spPr>
        <p:txBody>
          <a:bodyPr/>
          <a:lstStyle/>
          <a:p>
            <a:pPr>
              <a:defRPr/>
            </a:pPr>
            <a:fld id="{6F00AB01-4170-4D6E-91C0-E0BCC4030175}" type="slidenum">
              <a:rPr lang="en-US" smtClean="0"/>
              <a:pPr>
                <a:defRPr/>
              </a:pPr>
              <a:t>47</a:t>
            </a:fld>
            <a:endParaRPr lang="en-US" dirty="0"/>
          </a:p>
        </p:txBody>
      </p:sp>
      <p:sp>
        <p:nvSpPr>
          <p:cNvPr id="5" name="Content Placeholder 2"/>
          <p:cNvSpPr>
            <a:spLocks noGrp="1"/>
          </p:cNvSpPr>
          <p:nvPr>
            <p:ph idx="1"/>
          </p:nvPr>
        </p:nvSpPr>
        <p:spPr>
          <a:xfrm>
            <a:off x="457200" y="1600200"/>
            <a:ext cx="8229600" cy="4525963"/>
          </a:xfrm>
        </p:spPr>
        <p:txBody>
          <a:bodyPr/>
          <a:lstStyle/>
          <a:p>
            <a:pPr marL="0" indent="0">
              <a:buNone/>
            </a:pPr>
            <a:r>
              <a:rPr lang="en-US" sz="3200" dirty="0" smtClean="0">
                <a:solidFill>
                  <a:srgbClr val="194467"/>
                </a:solidFill>
              </a:rPr>
              <a:t>Where and how is the constant of proportionality represented?</a:t>
            </a:r>
          </a:p>
          <a:p>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7" y="3623162"/>
            <a:ext cx="2290763" cy="2397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7163" y="4323250"/>
            <a:ext cx="162877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4586" y="3650380"/>
            <a:ext cx="2085975"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ight Arrow 8"/>
          <p:cNvSpPr/>
          <p:nvPr/>
        </p:nvSpPr>
        <p:spPr>
          <a:xfrm>
            <a:off x="2819400" y="4370615"/>
            <a:ext cx="881063" cy="7477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5613523" y="4370615"/>
            <a:ext cx="881063" cy="7477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429000" y="5266225"/>
            <a:ext cx="2514599" cy="369332"/>
          </a:xfrm>
          <a:prstGeom prst="rect">
            <a:avLst/>
          </a:prstGeom>
          <a:noFill/>
        </p:spPr>
        <p:txBody>
          <a:bodyPr wrap="square" rtlCol="0">
            <a:spAutoFit/>
          </a:bodyPr>
          <a:lstStyle/>
          <a:p>
            <a:r>
              <a:rPr lang="en-US" sz="1600" dirty="0" smtClean="0">
                <a:solidFill>
                  <a:schemeClr val="tx1">
                    <a:lumMod val="50000"/>
                    <a:lumOff val="50000"/>
                  </a:schemeClr>
                </a:solidFill>
              </a:rPr>
              <a:t>(unit rate of the ratio </a:t>
            </a:r>
            <a:r>
              <a:rPr lang="en-US" sz="1600" dirty="0" err="1" smtClean="0">
                <a:solidFill>
                  <a:schemeClr val="tx1">
                    <a:lumMod val="50000"/>
                    <a:lumOff val="50000"/>
                  </a:schemeClr>
                </a:solidFill>
              </a:rPr>
              <a:t>y:d</a:t>
            </a:r>
            <a:r>
              <a:rPr lang="en-US" dirty="0" smtClean="0">
                <a:solidFill>
                  <a:srgbClr val="636466"/>
                </a:solidFill>
              </a:rPr>
              <a:t>)</a:t>
            </a:r>
            <a:endParaRPr lang="en-US" dirty="0">
              <a:solidFill>
                <a:srgbClr val="636466"/>
              </a:solidFill>
            </a:endParaRPr>
          </a:p>
        </p:txBody>
      </p:sp>
      <p:sp>
        <p:nvSpPr>
          <p:cNvPr id="12" name="TextBox 11"/>
          <p:cNvSpPr txBox="1"/>
          <p:nvPr/>
        </p:nvSpPr>
        <p:spPr>
          <a:xfrm>
            <a:off x="3048000" y="3272228"/>
            <a:ext cx="3006054" cy="369332"/>
          </a:xfrm>
          <a:prstGeom prst="rect">
            <a:avLst/>
          </a:prstGeom>
          <a:noFill/>
        </p:spPr>
        <p:txBody>
          <a:bodyPr wrap="square" rtlCol="0">
            <a:spAutoFit/>
          </a:bodyPr>
          <a:lstStyle/>
          <a:p>
            <a:r>
              <a:rPr lang="en-US" dirty="0" smtClean="0"/>
              <a:t>Song Downloads cost $3 each. </a:t>
            </a:r>
            <a:endParaRPr lang="en-US" dirty="0"/>
          </a:p>
        </p:txBody>
      </p:sp>
      <p:sp>
        <p:nvSpPr>
          <p:cNvPr id="13" name="TextBox 12"/>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H</a:t>
            </a:r>
            <a:endParaRPr lang="en-US" dirty="0">
              <a:solidFill>
                <a:schemeClr val="bg1"/>
              </a:solidFill>
            </a:endParaRPr>
          </a:p>
        </p:txBody>
      </p:sp>
    </p:spTree>
    <p:extLst>
      <p:ext uri="{BB962C8B-B14F-4D97-AF65-F5344CB8AC3E}">
        <p14:creationId xmlns:p14="http://schemas.microsoft.com/office/powerpoint/2010/main" val="19393390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Ratios &amp; Proportional Relationships</a:t>
            </a:r>
            <a:r>
              <a:rPr lang="en-US" dirty="0"/>
              <a:t> </a:t>
            </a:r>
            <a:r>
              <a:rPr lang="en-US" dirty="0" smtClean="0"/>
              <a:t/>
            </a:r>
            <a:br>
              <a:rPr lang="en-US" dirty="0" smtClean="0"/>
            </a:br>
            <a:r>
              <a:rPr lang="en-US" dirty="0" smtClean="0"/>
              <a:t>Average Rate vs. Constant Rate</a:t>
            </a:r>
            <a:endParaRPr lang="en-US" dirty="0"/>
          </a:p>
        </p:txBody>
      </p:sp>
      <p:sp>
        <p:nvSpPr>
          <p:cNvPr id="3" name="Content Placeholder 2"/>
          <p:cNvSpPr>
            <a:spLocks noGrp="1"/>
          </p:cNvSpPr>
          <p:nvPr>
            <p:ph idx="1"/>
          </p:nvPr>
        </p:nvSpPr>
        <p:spPr>
          <a:xfrm>
            <a:off x="261206" y="1684095"/>
            <a:ext cx="8229600" cy="4572000"/>
          </a:xfrm>
        </p:spPr>
        <p:txBody>
          <a:bodyPr/>
          <a:lstStyle/>
          <a:p>
            <a:r>
              <a:rPr lang="en-US" b="1" dirty="0" smtClean="0"/>
              <a:t>AVERAGE RATE.  </a:t>
            </a:r>
            <a:r>
              <a:rPr lang="en-US" dirty="0"/>
              <a:t>Let a time interval </a:t>
            </a:r>
            <a:r>
              <a:rPr lang="en-US" dirty="0" smtClean="0"/>
              <a:t>of </a:t>
            </a:r>
            <a:r>
              <a:rPr lang="en-US" i="1" dirty="0"/>
              <a:t>t</a:t>
            </a:r>
            <a:r>
              <a:rPr lang="en-US" dirty="0" smtClean="0"/>
              <a:t> </a:t>
            </a:r>
            <a:r>
              <a:rPr lang="en-US" dirty="0"/>
              <a:t>hours be given.  Suppose that an object travels a total distance of </a:t>
            </a:r>
            <a:r>
              <a:rPr lang="en-US" i="1" dirty="0" smtClean="0"/>
              <a:t>d</a:t>
            </a:r>
            <a:r>
              <a:rPr lang="en-US" dirty="0" smtClean="0"/>
              <a:t> </a:t>
            </a:r>
            <a:r>
              <a:rPr lang="en-US" dirty="0"/>
              <a:t>miles during this time </a:t>
            </a:r>
            <a:r>
              <a:rPr lang="en-US" dirty="0" smtClean="0"/>
              <a:t>interval, </a:t>
            </a:r>
            <a:r>
              <a:rPr lang="en-US" i="1" dirty="0" smtClean="0"/>
              <a:t>t</a:t>
            </a:r>
            <a:r>
              <a:rPr lang="en-US" dirty="0" smtClean="0"/>
              <a:t>.  </a:t>
            </a:r>
            <a:r>
              <a:rPr lang="en-US" dirty="0"/>
              <a:t>The object’s </a:t>
            </a:r>
            <a:r>
              <a:rPr lang="en-US" i="1" dirty="0"/>
              <a:t>average </a:t>
            </a:r>
            <a:r>
              <a:rPr lang="en-US" i="1" dirty="0" smtClean="0"/>
              <a:t>rate </a:t>
            </a:r>
            <a:r>
              <a:rPr lang="en-US" i="1" dirty="0"/>
              <a:t>in the given time interval</a:t>
            </a:r>
            <a:r>
              <a:rPr lang="en-US" dirty="0"/>
              <a:t> </a:t>
            </a:r>
            <a:r>
              <a:rPr lang="en-US" dirty="0" smtClean="0"/>
              <a:t>is </a:t>
            </a:r>
            <a:r>
              <a:rPr lang="en-US" i="1" dirty="0" smtClean="0"/>
              <a:t>d/t </a:t>
            </a:r>
            <a:r>
              <a:rPr lang="en-US" dirty="0" smtClean="0"/>
              <a:t>miles </a:t>
            </a:r>
            <a:r>
              <a:rPr lang="en-US" dirty="0"/>
              <a:t>per hour</a:t>
            </a:r>
            <a:r>
              <a:rPr lang="en-US" dirty="0" smtClean="0"/>
              <a:t>.</a:t>
            </a:r>
          </a:p>
          <a:p>
            <a:endParaRPr lang="en-US" b="1" dirty="0"/>
          </a:p>
          <a:p>
            <a:r>
              <a:rPr lang="en-US" b="1" dirty="0" smtClean="0"/>
              <a:t>CONSTANT RATE.</a:t>
            </a:r>
            <a:r>
              <a:rPr lang="en-US" dirty="0" smtClean="0"/>
              <a:t>  </a:t>
            </a:r>
            <a:r>
              <a:rPr lang="en-US" dirty="0"/>
              <a:t>For any positive real </a:t>
            </a:r>
            <a:r>
              <a:rPr lang="en-US" dirty="0" smtClean="0"/>
              <a:t>number </a:t>
            </a:r>
            <a:r>
              <a:rPr lang="en-US" i="1" dirty="0"/>
              <a:t>v</a:t>
            </a:r>
            <a:r>
              <a:rPr lang="en-US" dirty="0" smtClean="0"/>
              <a:t>, </a:t>
            </a:r>
            <a:r>
              <a:rPr lang="en-US" dirty="0"/>
              <a:t>an object travels at a </a:t>
            </a:r>
            <a:r>
              <a:rPr lang="en-US" i="1" dirty="0"/>
              <a:t>constant </a:t>
            </a:r>
            <a:r>
              <a:rPr lang="en-US" i="1" dirty="0" smtClean="0"/>
              <a:t>rate </a:t>
            </a:r>
            <a:r>
              <a:rPr lang="en-US" i="1" dirty="0"/>
              <a:t>of </a:t>
            </a:r>
            <a:r>
              <a:rPr lang="en-US" i="1" dirty="0" smtClean="0"/>
              <a:t>v </a:t>
            </a:r>
            <a:r>
              <a:rPr lang="en-US" i="1" dirty="0"/>
              <a:t>mph</a:t>
            </a:r>
            <a:r>
              <a:rPr lang="en-US" dirty="0"/>
              <a:t> over </a:t>
            </a:r>
            <a:r>
              <a:rPr lang="en-US" dirty="0" smtClean="0"/>
              <a:t>a given </a:t>
            </a:r>
            <a:r>
              <a:rPr lang="en-US" dirty="0"/>
              <a:t>time </a:t>
            </a:r>
            <a:r>
              <a:rPr lang="en-US" dirty="0" smtClean="0"/>
              <a:t>interval, </a:t>
            </a:r>
            <a:r>
              <a:rPr lang="en-US" i="1" dirty="0" smtClean="0"/>
              <a:t>t</a:t>
            </a:r>
            <a:r>
              <a:rPr lang="en-US" dirty="0" smtClean="0"/>
              <a:t>, </a:t>
            </a:r>
            <a:r>
              <a:rPr lang="en-US" dirty="0"/>
              <a:t>if the average </a:t>
            </a:r>
            <a:r>
              <a:rPr lang="en-US" dirty="0" smtClean="0"/>
              <a:t>rate </a:t>
            </a:r>
            <a:r>
              <a:rPr lang="en-US" dirty="0"/>
              <a:t>is always equal </a:t>
            </a:r>
            <a:r>
              <a:rPr lang="en-US" dirty="0" smtClean="0"/>
              <a:t>to </a:t>
            </a:r>
            <a:r>
              <a:rPr lang="en-US" i="1" dirty="0" smtClean="0"/>
              <a:t>v</a:t>
            </a:r>
            <a:r>
              <a:rPr lang="en-US" dirty="0" smtClean="0"/>
              <a:t> </a:t>
            </a:r>
            <a:r>
              <a:rPr lang="en-US" dirty="0"/>
              <a:t>mph for </a:t>
            </a:r>
            <a:r>
              <a:rPr lang="en-US" dirty="0" smtClean="0"/>
              <a:t>every fixed time interval.</a:t>
            </a:r>
            <a:endParaRPr lang="en-US" dirty="0"/>
          </a:p>
        </p:txBody>
      </p:sp>
      <p:sp>
        <p:nvSpPr>
          <p:cNvPr id="4" name="TextBox 3"/>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H</a:t>
            </a:r>
            <a:endParaRPr lang="en-US" dirty="0">
              <a:solidFill>
                <a:schemeClr val="bg1"/>
              </a:solidFill>
            </a:endParaRPr>
          </a:p>
        </p:txBody>
      </p:sp>
    </p:spTree>
    <p:extLst>
      <p:ext uri="{BB962C8B-B14F-4D97-AF65-F5344CB8AC3E}">
        <p14:creationId xmlns:p14="http://schemas.microsoft.com/office/powerpoint/2010/main" val="2704880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Ratios &amp; Proportional Relationships</a:t>
            </a:r>
            <a:r>
              <a:rPr lang="en-US" dirty="0" smtClean="0"/>
              <a:t/>
            </a:r>
            <a:br>
              <a:rPr lang="en-US" dirty="0" smtClean="0"/>
            </a:br>
            <a:r>
              <a:rPr lang="en-US" dirty="0" smtClean="0"/>
              <a:t>Testing for Proportional Relationships</a:t>
            </a:r>
            <a:endParaRPr lang="en-US" dirty="0"/>
          </a:p>
        </p:txBody>
      </p:sp>
      <p:sp>
        <p:nvSpPr>
          <p:cNvPr id="4" name="Content Placeholder 3"/>
          <p:cNvSpPr>
            <a:spLocks noGrp="1"/>
          </p:cNvSpPr>
          <p:nvPr>
            <p:ph idx="1"/>
          </p:nvPr>
        </p:nvSpPr>
        <p:spPr/>
        <p:txBody>
          <a:bodyPr/>
          <a:lstStyle/>
          <a:p>
            <a:pPr marL="457200" indent="-457200">
              <a:buFont typeface="Arial"/>
              <a:buChar char="•"/>
            </a:pPr>
            <a:r>
              <a:rPr lang="en-US" dirty="0" smtClean="0"/>
              <a:t>G7-M1 Lesson 3 Exercises 1-3</a:t>
            </a:r>
          </a:p>
          <a:p>
            <a:pPr marL="457200" indent="-457200">
              <a:buFont typeface="Arial"/>
              <a:buChar char="•"/>
            </a:pPr>
            <a:r>
              <a:rPr lang="en-US" dirty="0" smtClean="0"/>
              <a:t>Now create graphs of the data in each table.  What do you notice?</a:t>
            </a:r>
          </a:p>
          <a:p>
            <a:pPr marL="457200" indent="-457200">
              <a:buFont typeface="Arial"/>
              <a:buChar char="•"/>
            </a:pPr>
            <a:r>
              <a:rPr lang="en-US" dirty="0" smtClean="0"/>
              <a:t>Recall the lesson from G8-M4 Lesson 10:</a:t>
            </a:r>
          </a:p>
          <a:p>
            <a:pPr marL="457200" indent="-457200">
              <a:buFont typeface="Arial"/>
              <a:buChar char="•"/>
            </a:pPr>
            <a:r>
              <a:rPr lang="en-US" dirty="0" smtClean="0"/>
              <a:t>Calculating an average rate does not dictate that there was a constant rate on that interval, nor does it guarantee that the rate will continue at that same average rate.</a:t>
            </a:r>
          </a:p>
          <a:p>
            <a:pPr marL="0" indent="0"/>
            <a:endParaRPr lang="en-US" dirty="0" smtClean="0"/>
          </a:p>
          <a:p>
            <a:pPr marL="457200" indent="-457200">
              <a:buFont typeface="Arial"/>
              <a:buChar char="•"/>
            </a:pPr>
            <a:endParaRPr lang="en-US" dirty="0" smtClean="0"/>
          </a:p>
        </p:txBody>
      </p:sp>
      <p:sp>
        <p:nvSpPr>
          <p:cNvPr id="5" name="TextBox 4"/>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H</a:t>
            </a:r>
            <a:endParaRPr lang="en-US" dirty="0">
              <a:solidFill>
                <a:schemeClr val="bg1"/>
              </a:solidFill>
            </a:endParaRPr>
          </a:p>
        </p:txBody>
      </p:sp>
    </p:spTree>
    <p:extLst>
      <p:ext uri="{BB962C8B-B14F-4D97-AF65-F5344CB8AC3E}">
        <p14:creationId xmlns:p14="http://schemas.microsoft.com/office/powerpoint/2010/main" val="1350896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Areas of Focus in Mathematics</a:t>
            </a:r>
            <a:endParaRPr lang="en-US" dirty="0"/>
          </a:p>
        </p:txBody>
      </p:sp>
      <p:graphicFrame>
        <p:nvGraphicFramePr>
          <p:cNvPr id="6" name="Shape 199"/>
          <p:cNvGraphicFramePr/>
          <p:nvPr>
            <p:extLst>
              <p:ext uri="{D42A27DB-BD31-4B8C-83A1-F6EECF244321}">
                <p14:modId xmlns:p14="http://schemas.microsoft.com/office/powerpoint/2010/main" val="3106866095"/>
              </p:ext>
            </p:extLst>
          </p:nvPr>
        </p:nvGraphicFramePr>
        <p:xfrm>
          <a:off x="503239" y="1913474"/>
          <a:ext cx="7818794" cy="3602352"/>
        </p:xfrm>
        <a:graphic>
          <a:graphicData uri="http://schemas.openxmlformats.org/drawingml/2006/table">
            <a:tbl>
              <a:tblPr>
                <a:noFill/>
              </a:tblPr>
              <a:tblGrid>
                <a:gridCol w="1142071"/>
                <a:gridCol w="6676723"/>
              </a:tblGrid>
              <a:tr h="727042">
                <a:tc>
                  <a:txBody>
                    <a:bodyPr/>
                    <a:lstStyle/>
                    <a:p>
                      <a:pPr marL="0" marR="0" lvl="0" indent="0" algn="ctr" rtl="0">
                        <a:lnSpc>
                          <a:spcPct val="115000"/>
                        </a:lnSpc>
                        <a:spcBef>
                          <a:spcPts val="0"/>
                        </a:spcBef>
                        <a:spcAft>
                          <a:spcPts val="0"/>
                        </a:spcAft>
                        <a:buSzPct val="25000"/>
                        <a:buNone/>
                      </a:pPr>
                      <a:r>
                        <a:rPr lang="x-none" sz="2000" b="1" dirty="0"/>
                        <a:t>K–2</a:t>
                      </a:r>
                    </a:p>
                  </a:txBody>
                  <a:tcPr marL="68575" marR="68575" marT="0" marB="0" anchor="ctr">
                    <a:lnL w="12700" cap="flat" cmpd="sng" algn="ctr">
                      <a:solidFill>
                        <a:srgbClr val="BF7A6E"/>
                      </a:solidFill>
                      <a:prstDash val="solid"/>
                      <a:round/>
                      <a:headEnd type="none" w="med" len="med"/>
                      <a:tailEnd type="none" w="med" len="med"/>
                    </a:lnL>
                    <a:lnR w="12700" cap="flat" cmpd="sng" algn="ctr">
                      <a:solidFill>
                        <a:srgbClr val="BF7A6E"/>
                      </a:solidFill>
                      <a:prstDash val="solid"/>
                      <a:round/>
                      <a:headEnd type="none" w="med" len="med"/>
                      <a:tailEnd type="none" w="med" len="med"/>
                    </a:lnR>
                    <a:lnT w="12700" cap="flat" cmpd="sng" algn="ctr">
                      <a:solidFill>
                        <a:srgbClr val="BF7A6E"/>
                      </a:solidFill>
                      <a:prstDash val="solid"/>
                      <a:round/>
                      <a:headEnd type="none" w="med" len="med"/>
                      <a:tailEnd type="none" w="med" len="med"/>
                    </a:lnT>
                    <a:lnB w="12700" cap="flat" cmpd="sng" algn="ctr">
                      <a:solidFill>
                        <a:srgbClr val="BF7A6E"/>
                      </a:solidFill>
                      <a:prstDash val="solid"/>
                      <a:round/>
                      <a:headEnd type="none" w="med" len="med"/>
                      <a:tailEnd type="none" w="med" len="med"/>
                    </a:lnB>
                    <a:lnTlToBr w="12700" cmpd="sng">
                      <a:noFill/>
                      <a:prstDash val="solid"/>
                    </a:lnTlToBr>
                    <a:lnBlToTr w="12700" cmpd="sng">
                      <a:noFill/>
                      <a:prstDash val="solid"/>
                    </a:lnBlToTr>
                    <a:solidFill>
                      <a:srgbClr val="F3EBED"/>
                    </a:solidFill>
                  </a:tcPr>
                </a:tc>
                <a:tc>
                  <a:txBody>
                    <a:bodyPr/>
                    <a:lstStyle/>
                    <a:p>
                      <a:pPr marL="0" marR="0" lvl="0" indent="0" rtl="0">
                        <a:lnSpc>
                          <a:spcPct val="100000"/>
                        </a:lnSpc>
                        <a:spcBef>
                          <a:spcPts val="0"/>
                        </a:spcBef>
                        <a:spcAft>
                          <a:spcPts val="0"/>
                        </a:spcAft>
                        <a:buSzPct val="25000"/>
                        <a:buNone/>
                      </a:pPr>
                      <a:r>
                        <a:rPr lang="x-none" sz="2000" dirty="0"/>
                        <a:t>Addition</a:t>
                      </a:r>
                      <a:r>
                        <a:rPr lang="x-none" sz="2000" baseline="0" dirty="0"/>
                        <a:t> and  subtraction  - concepts, skills, and problem solving and place value</a:t>
                      </a:r>
                    </a:p>
                  </a:txBody>
                  <a:tcPr marL="68575" marR="68575" marT="0" marB="0" anchor="ctr">
                    <a:lnL w="12700" cap="flat" cmpd="sng" algn="ctr">
                      <a:solidFill>
                        <a:srgbClr val="BF7A6E"/>
                      </a:solidFill>
                      <a:prstDash val="solid"/>
                      <a:round/>
                      <a:headEnd type="none" w="med" len="med"/>
                      <a:tailEnd type="none" w="med" len="med"/>
                    </a:lnL>
                    <a:lnR w="12700" cap="flat" cmpd="sng" algn="ctr">
                      <a:solidFill>
                        <a:srgbClr val="BF7A6E"/>
                      </a:solidFill>
                      <a:prstDash val="solid"/>
                      <a:round/>
                      <a:headEnd type="none" w="med" len="med"/>
                      <a:tailEnd type="none" w="med" len="med"/>
                    </a:lnR>
                    <a:lnT w="12700" cap="flat" cmpd="sng" algn="ctr">
                      <a:solidFill>
                        <a:srgbClr val="BF7A6E"/>
                      </a:solidFill>
                      <a:prstDash val="solid"/>
                      <a:round/>
                      <a:headEnd type="none" w="med" len="med"/>
                      <a:tailEnd type="none" w="med" len="med"/>
                    </a:lnT>
                    <a:lnB w="12700" cap="flat" cmpd="sng" algn="ctr">
                      <a:solidFill>
                        <a:srgbClr val="BF7A6E"/>
                      </a:solidFill>
                      <a:prstDash val="solid"/>
                      <a:round/>
                      <a:headEnd type="none" w="med" len="med"/>
                      <a:tailEnd type="none" w="med" len="med"/>
                    </a:lnB>
                    <a:lnTlToBr w="12700" cmpd="sng">
                      <a:noFill/>
                      <a:prstDash val="solid"/>
                    </a:lnTlToBr>
                    <a:lnBlToTr w="12700" cmpd="sng">
                      <a:noFill/>
                      <a:prstDash val="solid"/>
                    </a:lnBlToTr>
                    <a:noFill/>
                  </a:tcPr>
                </a:tc>
              </a:tr>
              <a:tr h="727042">
                <a:tc>
                  <a:txBody>
                    <a:bodyPr/>
                    <a:lstStyle/>
                    <a:p>
                      <a:pPr marL="0" marR="0" lvl="0" indent="0" algn="ctr" rtl="0">
                        <a:lnSpc>
                          <a:spcPct val="115000"/>
                        </a:lnSpc>
                        <a:spcBef>
                          <a:spcPts val="0"/>
                        </a:spcBef>
                        <a:spcAft>
                          <a:spcPts val="0"/>
                        </a:spcAft>
                        <a:buSzPct val="25000"/>
                        <a:buNone/>
                      </a:pPr>
                      <a:r>
                        <a:rPr lang="x-none" sz="2000" b="1" dirty="0"/>
                        <a:t>3–5</a:t>
                      </a:r>
                    </a:p>
                  </a:txBody>
                  <a:tcPr marL="68575" marR="68575" marT="0" marB="0" anchor="ctr">
                    <a:lnL w="12700" cap="flat" cmpd="sng" algn="ctr">
                      <a:solidFill>
                        <a:srgbClr val="BF7A6E"/>
                      </a:solidFill>
                      <a:prstDash val="solid"/>
                      <a:round/>
                      <a:headEnd type="none" w="med" len="med"/>
                      <a:tailEnd type="none" w="med" len="med"/>
                    </a:lnL>
                    <a:lnR w="12700" cap="flat" cmpd="sng" algn="ctr">
                      <a:solidFill>
                        <a:srgbClr val="BF7A6E"/>
                      </a:solidFill>
                      <a:prstDash val="solid"/>
                      <a:round/>
                      <a:headEnd type="none" w="med" len="med"/>
                      <a:tailEnd type="none" w="med" len="med"/>
                    </a:lnR>
                    <a:lnT w="12700" cap="flat" cmpd="sng" algn="ctr">
                      <a:solidFill>
                        <a:srgbClr val="BF7A6E"/>
                      </a:solidFill>
                      <a:prstDash val="solid"/>
                      <a:round/>
                      <a:headEnd type="none" w="med" len="med"/>
                      <a:tailEnd type="none" w="med" len="med"/>
                    </a:lnT>
                    <a:lnB w="12700" cap="flat" cmpd="sng" algn="ctr">
                      <a:solidFill>
                        <a:srgbClr val="BF7A6E"/>
                      </a:solidFill>
                      <a:prstDash val="solid"/>
                      <a:round/>
                      <a:headEnd type="none" w="med" len="med"/>
                      <a:tailEnd type="none" w="med" len="med"/>
                    </a:lnB>
                    <a:lnTlToBr w="12700" cmpd="sng">
                      <a:noFill/>
                      <a:prstDash val="solid"/>
                    </a:lnTlToBr>
                    <a:lnBlToTr w="12700" cmpd="sng">
                      <a:noFill/>
                      <a:prstDash val="solid"/>
                    </a:lnBlToTr>
                    <a:solidFill>
                      <a:srgbClr val="F3EBED"/>
                    </a:solidFill>
                  </a:tcPr>
                </a:tc>
                <a:tc>
                  <a:txBody>
                    <a:bodyPr/>
                    <a:lstStyle/>
                    <a:p>
                      <a:pPr marL="0" marR="0" lvl="0" indent="0" rtl="0">
                        <a:lnSpc>
                          <a:spcPct val="100000"/>
                        </a:lnSpc>
                        <a:spcBef>
                          <a:spcPts val="0"/>
                        </a:spcBef>
                        <a:spcAft>
                          <a:spcPts val="0"/>
                        </a:spcAft>
                        <a:buSzPct val="25000"/>
                        <a:buNone/>
                      </a:pPr>
                      <a:r>
                        <a:rPr lang="x-none" sz="2000" dirty="0"/>
                        <a:t>Multiplication and division of whole numbers and fractions – concepts, skills, and problem solving</a:t>
                      </a:r>
                    </a:p>
                  </a:txBody>
                  <a:tcPr marL="68575" marR="68575" marT="0" marB="0" anchor="ctr">
                    <a:lnL w="12700" cap="flat" cmpd="sng" algn="ctr">
                      <a:solidFill>
                        <a:srgbClr val="BF7A6E"/>
                      </a:solidFill>
                      <a:prstDash val="solid"/>
                      <a:round/>
                      <a:headEnd type="none" w="med" len="med"/>
                      <a:tailEnd type="none" w="med" len="med"/>
                    </a:lnL>
                    <a:lnR w="12700" cap="flat" cmpd="sng" algn="ctr">
                      <a:solidFill>
                        <a:srgbClr val="BF7A6E"/>
                      </a:solidFill>
                      <a:prstDash val="solid"/>
                      <a:round/>
                      <a:headEnd type="none" w="med" len="med"/>
                      <a:tailEnd type="none" w="med" len="med"/>
                    </a:lnR>
                    <a:lnT w="12700" cap="flat" cmpd="sng" algn="ctr">
                      <a:solidFill>
                        <a:srgbClr val="BF7A6E"/>
                      </a:solidFill>
                      <a:prstDash val="solid"/>
                      <a:round/>
                      <a:headEnd type="none" w="med" len="med"/>
                      <a:tailEnd type="none" w="med" len="med"/>
                    </a:lnT>
                    <a:lnB w="12700" cap="flat" cmpd="sng" algn="ctr">
                      <a:solidFill>
                        <a:srgbClr val="BF7A6E"/>
                      </a:solidFill>
                      <a:prstDash val="solid"/>
                      <a:round/>
                      <a:headEnd type="none" w="med" len="med"/>
                      <a:tailEnd type="none" w="med" len="med"/>
                    </a:lnB>
                    <a:lnTlToBr w="12700" cmpd="sng">
                      <a:noFill/>
                      <a:prstDash val="solid"/>
                    </a:lnTlToBr>
                    <a:lnBlToTr w="12700" cmpd="sng">
                      <a:noFill/>
                      <a:prstDash val="solid"/>
                    </a:lnBlToTr>
                    <a:noFill/>
                  </a:tcPr>
                </a:tc>
              </a:tr>
              <a:tr h="727042">
                <a:tc>
                  <a:txBody>
                    <a:bodyPr/>
                    <a:lstStyle/>
                    <a:p>
                      <a:pPr marL="0" marR="0" lvl="0" indent="0" algn="ctr" rtl="0">
                        <a:lnSpc>
                          <a:spcPct val="115000"/>
                        </a:lnSpc>
                        <a:spcBef>
                          <a:spcPts val="0"/>
                        </a:spcBef>
                        <a:spcAft>
                          <a:spcPts val="0"/>
                        </a:spcAft>
                        <a:buSzPct val="25000"/>
                        <a:buNone/>
                      </a:pPr>
                      <a:r>
                        <a:rPr lang="x-none" sz="2000" b="1" dirty="0"/>
                        <a:t>6</a:t>
                      </a:r>
                    </a:p>
                  </a:txBody>
                  <a:tcPr marL="68575" marR="68575" marT="0" marB="0" anchor="ctr">
                    <a:lnL w="12700" cap="flat" cmpd="sng" algn="ctr">
                      <a:solidFill>
                        <a:srgbClr val="BF7A6E"/>
                      </a:solidFill>
                      <a:prstDash val="solid"/>
                      <a:round/>
                      <a:headEnd type="none" w="med" len="med"/>
                      <a:tailEnd type="none" w="med" len="med"/>
                    </a:lnL>
                    <a:lnR w="12700" cap="flat" cmpd="sng" algn="ctr">
                      <a:solidFill>
                        <a:srgbClr val="BF7A6E"/>
                      </a:solidFill>
                      <a:prstDash val="solid"/>
                      <a:round/>
                      <a:headEnd type="none" w="med" len="med"/>
                      <a:tailEnd type="none" w="med" len="med"/>
                    </a:lnR>
                    <a:lnT w="12700" cap="flat" cmpd="sng" algn="ctr">
                      <a:solidFill>
                        <a:srgbClr val="BF7A6E"/>
                      </a:solidFill>
                      <a:prstDash val="solid"/>
                      <a:round/>
                      <a:headEnd type="none" w="med" len="med"/>
                      <a:tailEnd type="none" w="med" len="med"/>
                    </a:lnT>
                    <a:lnB w="12700" cap="flat" cmpd="sng" algn="ctr">
                      <a:solidFill>
                        <a:srgbClr val="BF7A6E"/>
                      </a:solidFill>
                      <a:prstDash val="solid"/>
                      <a:round/>
                      <a:headEnd type="none" w="med" len="med"/>
                      <a:tailEnd type="none" w="med" len="med"/>
                    </a:lnB>
                    <a:lnTlToBr w="12700" cmpd="sng">
                      <a:noFill/>
                      <a:prstDash val="solid"/>
                    </a:lnTlToBr>
                    <a:lnBlToTr w="12700" cmpd="sng">
                      <a:noFill/>
                      <a:prstDash val="solid"/>
                    </a:lnBlToTr>
                    <a:solidFill>
                      <a:srgbClr val="F3EBED"/>
                    </a:solidFill>
                  </a:tcPr>
                </a:tc>
                <a:tc>
                  <a:txBody>
                    <a:bodyPr/>
                    <a:lstStyle/>
                    <a:p>
                      <a:pPr marL="0" marR="0" lvl="0" indent="0" rtl="0">
                        <a:lnSpc>
                          <a:spcPct val="100000"/>
                        </a:lnSpc>
                        <a:spcBef>
                          <a:spcPts val="0"/>
                        </a:spcBef>
                        <a:spcAft>
                          <a:spcPts val="0"/>
                        </a:spcAft>
                        <a:buSzPct val="25000"/>
                        <a:buNone/>
                      </a:pPr>
                      <a:r>
                        <a:rPr lang="x-none" sz="2000" dirty="0"/>
                        <a:t>Ratios and proportional reasoning; early expressions and equations</a:t>
                      </a:r>
                    </a:p>
                  </a:txBody>
                  <a:tcPr marL="68575" marR="68575" marT="0" marB="0" anchor="ctr">
                    <a:lnL w="12700" cap="flat" cmpd="sng" algn="ctr">
                      <a:solidFill>
                        <a:srgbClr val="BF7A6E"/>
                      </a:solidFill>
                      <a:prstDash val="solid"/>
                      <a:round/>
                      <a:headEnd type="none" w="med" len="med"/>
                      <a:tailEnd type="none" w="med" len="med"/>
                    </a:lnL>
                    <a:lnR w="12700" cap="flat" cmpd="sng" algn="ctr">
                      <a:solidFill>
                        <a:srgbClr val="BF7A6E"/>
                      </a:solidFill>
                      <a:prstDash val="solid"/>
                      <a:round/>
                      <a:headEnd type="none" w="med" len="med"/>
                      <a:tailEnd type="none" w="med" len="med"/>
                    </a:lnR>
                    <a:lnT w="12700" cap="flat" cmpd="sng" algn="ctr">
                      <a:solidFill>
                        <a:srgbClr val="BF7A6E"/>
                      </a:solidFill>
                      <a:prstDash val="solid"/>
                      <a:round/>
                      <a:headEnd type="none" w="med" len="med"/>
                      <a:tailEnd type="none" w="med" len="med"/>
                    </a:lnT>
                    <a:lnB w="12700" cap="flat" cmpd="sng" algn="ctr">
                      <a:solidFill>
                        <a:srgbClr val="BF7A6E"/>
                      </a:solidFill>
                      <a:prstDash val="solid"/>
                      <a:round/>
                      <a:headEnd type="none" w="med" len="med"/>
                      <a:tailEnd type="none" w="med" len="med"/>
                    </a:lnB>
                    <a:lnTlToBr w="12700" cmpd="sng">
                      <a:noFill/>
                      <a:prstDash val="solid"/>
                    </a:lnTlToBr>
                    <a:lnBlToTr w="12700" cmpd="sng">
                      <a:noFill/>
                      <a:prstDash val="solid"/>
                    </a:lnBlToTr>
                    <a:noFill/>
                  </a:tcPr>
                </a:tc>
              </a:tr>
              <a:tr h="727042">
                <a:tc>
                  <a:txBody>
                    <a:bodyPr/>
                    <a:lstStyle/>
                    <a:p>
                      <a:pPr marL="0" marR="0" lvl="0" indent="0" algn="ctr" rtl="0">
                        <a:lnSpc>
                          <a:spcPct val="115000"/>
                        </a:lnSpc>
                        <a:spcBef>
                          <a:spcPts val="0"/>
                        </a:spcBef>
                        <a:spcAft>
                          <a:spcPts val="0"/>
                        </a:spcAft>
                        <a:buSzPct val="25000"/>
                        <a:buNone/>
                      </a:pPr>
                      <a:r>
                        <a:rPr lang="x-none" sz="2000" b="1" dirty="0"/>
                        <a:t>7</a:t>
                      </a:r>
                    </a:p>
                  </a:txBody>
                  <a:tcPr marL="68575" marR="68575" marT="0" marB="0" anchor="ctr">
                    <a:lnL w="12700" cap="flat" cmpd="sng" algn="ctr">
                      <a:solidFill>
                        <a:srgbClr val="BF7A6E"/>
                      </a:solidFill>
                      <a:prstDash val="solid"/>
                      <a:round/>
                      <a:headEnd type="none" w="med" len="med"/>
                      <a:tailEnd type="none" w="med" len="med"/>
                    </a:lnL>
                    <a:lnR w="12700" cap="flat" cmpd="sng" algn="ctr">
                      <a:solidFill>
                        <a:srgbClr val="BF7A6E"/>
                      </a:solidFill>
                      <a:prstDash val="solid"/>
                      <a:round/>
                      <a:headEnd type="none" w="med" len="med"/>
                      <a:tailEnd type="none" w="med" len="med"/>
                    </a:lnR>
                    <a:lnT w="12700" cap="flat" cmpd="sng" algn="ctr">
                      <a:solidFill>
                        <a:srgbClr val="BF7A6E"/>
                      </a:solidFill>
                      <a:prstDash val="solid"/>
                      <a:round/>
                      <a:headEnd type="none" w="med" len="med"/>
                      <a:tailEnd type="none" w="med" len="med"/>
                    </a:lnT>
                    <a:lnB w="12700" cap="flat" cmpd="sng" algn="ctr">
                      <a:solidFill>
                        <a:srgbClr val="BF7A6E"/>
                      </a:solidFill>
                      <a:prstDash val="solid"/>
                      <a:round/>
                      <a:headEnd type="none" w="med" len="med"/>
                      <a:tailEnd type="none" w="med" len="med"/>
                    </a:lnB>
                    <a:lnTlToBr w="12700" cmpd="sng">
                      <a:noFill/>
                      <a:prstDash val="solid"/>
                    </a:lnTlToBr>
                    <a:lnBlToTr w="12700" cmpd="sng">
                      <a:noFill/>
                      <a:prstDash val="solid"/>
                    </a:lnBlToTr>
                    <a:solidFill>
                      <a:srgbClr val="F3EBED"/>
                    </a:solidFill>
                  </a:tcPr>
                </a:tc>
                <a:tc>
                  <a:txBody>
                    <a:bodyPr/>
                    <a:lstStyle/>
                    <a:p>
                      <a:pPr marL="0" marR="0" lvl="0" indent="0" rtl="0">
                        <a:lnSpc>
                          <a:spcPct val="100000"/>
                        </a:lnSpc>
                        <a:spcBef>
                          <a:spcPts val="0"/>
                        </a:spcBef>
                        <a:spcAft>
                          <a:spcPts val="0"/>
                        </a:spcAft>
                        <a:buSzPct val="25000"/>
                        <a:buNone/>
                      </a:pPr>
                      <a:r>
                        <a:rPr lang="x-none" sz="2000" dirty="0"/>
                        <a:t>Ratios and proportional reasoning; arithmetic of rational numbers</a:t>
                      </a:r>
                    </a:p>
                  </a:txBody>
                  <a:tcPr marL="68575" marR="68575" marT="0" marB="0" anchor="ctr">
                    <a:lnL w="12700" cap="flat" cmpd="sng" algn="ctr">
                      <a:solidFill>
                        <a:srgbClr val="BF7A6E"/>
                      </a:solidFill>
                      <a:prstDash val="solid"/>
                      <a:round/>
                      <a:headEnd type="none" w="med" len="med"/>
                      <a:tailEnd type="none" w="med" len="med"/>
                    </a:lnL>
                    <a:lnR w="12700" cap="flat" cmpd="sng" algn="ctr">
                      <a:solidFill>
                        <a:srgbClr val="BF7A6E"/>
                      </a:solidFill>
                      <a:prstDash val="solid"/>
                      <a:round/>
                      <a:headEnd type="none" w="med" len="med"/>
                      <a:tailEnd type="none" w="med" len="med"/>
                    </a:lnR>
                    <a:lnT w="12700" cap="flat" cmpd="sng" algn="ctr">
                      <a:solidFill>
                        <a:srgbClr val="BF7A6E"/>
                      </a:solidFill>
                      <a:prstDash val="solid"/>
                      <a:round/>
                      <a:headEnd type="none" w="med" len="med"/>
                      <a:tailEnd type="none" w="med" len="med"/>
                    </a:lnT>
                    <a:lnB w="12700" cap="flat" cmpd="sng" algn="ctr">
                      <a:solidFill>
                        <a:srgbClr val="BF7A6E"/>
                      </a:solidFill>
                      <a:prstDash val="solid"/>
                      <a:round/>
                      <a:headEnd type="none" w="med" len="med"/>
                      <a:tailEnd type="none" w="med" len="med"/>
                    </a:lnB>
                    <a:lnTlToBr w="12700" cmpd="sng">
                      <a:noFill/>
                      <a:prstDash val="solid"/>
                    </a:lnTlToBr>
                    <a:lnBlToTr w="12700" cmpd="sng">
                      <a:noFill/>
                      <a:prstDash val="solid"/>
                    </a:lnBlToTr>
                    <a:noFill/>
                  </a:tcPr>
                </a:tc>
              </a:tr>
              <a:tr h="694184">
                <a:tc>
                  <a:txBody>
                    <a:bodyPr/>
                    <a:lstStyle/>
                    <a:p>
                      <a:pPr marL="0" marR="0" lvl="0" indent="0" algn="ctr" rtl="0">
                        <a:lnSpc>
                          <a:spcPct val="115000"/>
                        </a:lnSpc>
                        <a:spcBef>
                          <a:spcPts val="0"/>
                        </a:spcBef>
                        <a:spcAft>
                          <a:spcPts val="0"/>
                        </a:spcAft>
                        <a:buSzPct val="25000"/>
                        <a:buNone/>
                      </a:pPr>
                      <a:r>
                        <a:rPr lang="x-none" sz="2000" b="1" dirty="0"/>
                        <a:t>8</a:t>
                      </a:r>
                    </a:p>
                  </a:txBody>
                  <a:tcPr marL="68575" marR="68575" marT="0" marB="0" anchor="ctr">
                    <a:lnL w="12700" cap="flat" cmpd="sng" algn="ctr">
                      <a:solidFill>
                        <a:srgbClr val="BF7A6E"/>
                      </a:solidFill>
                      <a:prstDash val="solid"/>
                      <a:round/>
                      <a:headEnd type="none" w="med" len="med"/>
                      <a:tailEnd type="none" w="med" len="med"/>
                    </a:lnL>
                    <a:lnR w="12700" cap="flat" cmpd="sng" algn="ctr">
                      <a:solidFill>
                        <a:srgbClr val="BF7A6E"/>
                      </a:solidFill>
                      <a:prstDash val="solid"/>
                      <a:round/>
                      <a:headEnd type="none" w="med" len="med"/>
                      <a:tailEnd type="none" w="med" len="med"/>
                    </a:lnR>
                    <a:lnT w="12700" cap="flat" cmpd="sng" algn="ctr">
                      <a:solidFill>
                        <a:srgbClr val="BF7A6E"/>
                      </a:solidFill>
                      <a:prstDash val="solid"/>
                      <a:round/>
                      <a:headEnd type="none" w="med" len="med"/>
                      <a:tailEnd type="none" w="med" len="med"/>
                    </a:lnT>
                    <a:lnB w="12700" cap="flat" cmpd="sng" algn="ctr">
                      <a:solidFill>
                        <a:srgbClr val="BF7A6E"/>
                      </a:solidFill>
                      <a:prstDash val="solid"/>
                      <a:round/>
                      <a:headEnd type="none" w="med" len="med"/>
                      <a:tailEnd type="none" w="med" len="med"/>
                    </a:lnB>
                    <a:lnTlToBr w="12700" cmpd="sng">
                      <a:noFill/>
                      <a:prstDash val="solid"/>
                    </a:lnTlToBr>
                    <a:lnBlToTr w="12700" cmpd="sng">
                      <a:noFill/>
                      <a:prstDash val="solid"/>
                    </a:lnBlToTr>
                    <a:solidFill>
                      <a:srgbClr val="F3EBED"/>
                    </a:solidFill>
                  </a:tcPr>
                </a:tc>
                <a:tc>
                  <a:txBody>
                    <a:bodyPr/>
                    <a:lstStyle/>
                    <a:p>
                      <a:pPr marL="0" marR="0" lvl="0" indent="0" rtl="0">
                        <a:lnSpc>
                          <a:spcPct val="100000"/>
                        </a:lnSpc>
                        <a:spcBef>
                          <a:spcPts val="0"/>
                        </a:spcBef>
                        <a:spcAft>
                          <a:spcPts val="0"/>
                        </a:spcAft>
                        <a:buSzPct val="25000"/>
                        <a:buNone/>
                      </a:pPr>
                      <a:r>
                        <a:rPr lang="x-none" sz="2000" dirty="0" smtClean="0"/>
                        <a:t>Linear algebra</a:t>
                      </a:r>
                      <a:r>
                        <a:rPr lang="en-US" sz="2000" dirty="0" smtClean="0"/>
                        <a:t> and linear functions</a:t>
                      </a:r>
                      <a:endParaRPr lang="x-none" sz="2000" dirty="0"/>
                    </a:p>
                  </a:txBody>
                  <a:tcPr marL="68575" marR="68575" marT="0" marB="0" anchor="ctr">
                    <a:lnL w="12700" cap="flat" cmpd="sng" algn="ctr">
                      <a:solidFill>
                        <a:srgbClr val="BF7A6E"/>
                      </a:solidFill>
                      <a:prstDash val="solid"/>
                      <a:round/>
                      <a:headEnd type="none" w="med" len="med"/>
                      <a:tailEnd type="none" w="med" len="med"/>
                    </a:lnL>
                    <a:lnR w="12700" cap="flat" cmpd="sng" algn="ctr">
                      <a:solidFill>
                        <a:srgbClr val="BF7A6E"/>
                      </a:solidFill>
                      <a:prstDash val="solid"/>
                      <a:round/>
                      <a:headEnd type="none" w="med" len="med"/>
                      <a:tailEnd type="none" w="med" len="med"/>
                    </a:lnR>
                    <a:lnT w="12700" cap="flat" cmpd="sng" algn="ctr">
                      <a:solidFill>
                        <a:srgbClr val="BF7A6E"/>
                      </a:solidFill>
                      <a:prstDash val="solid"/>
                      <a:round/>
                      <a:headEnd type="none" w="med" len="med"/>
                      <a:tailEnd type="none" w="med" len="med"/>
                    </a:lnT>
                    <a:lnB w="12700" cap="flat" cmpd="sng" algn="ctr">
                      <a:solidFill>
                        <a:srgbClr val="BF7A6E"/>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Rectangle 6"/>
          <p:cNvSpPr/>
          <p:nvPr/>
        </p:nvSpPr>
        <p:spPr>
          <a:xfrm>
            <a:off x="503239" y="2669969"/>
            <a:ext cx="7818794" cy="702623"/>
          </a:xfrm>
          <a:prstGeom prst="rect">
            <a:avLst/>
          </a:prstGeom>
          <a:noFill/>
          <a:ln w="508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503239" y="3372592"/>
            <a:ext cx="7818794" cy="2143234"/>
          </a:xfrm>
          <a:prstGeom prst="rect">
            <a:avLst/>
          </a:prstGeom>
          <a:noFill/>
          <a:ln w="508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714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Ratios &amp; Proportional Relationships</a:t>
            </a:r>
            <a:r>
              <a:rPr lang="en-US" dirty="0" smtClean="0"/>
              <a:t/>
            </a:r>
            <a:br>
              <a:rPr lang="en-US" dirty="0" smtClean="0"/>
            </a:br>
            <a:r>
              <a:rPr lang="en-US" dirty="0" smtClean="0"/>
              <a:t>Scale Factor</a:t>
            </a:r>
            <a:endParaRPr lang="en-US" dirty="0"/>
          </a:p>
        </p:txBody>
      </p:sp>
      <p:sp>
        <p:nvSpPr>
          <p:cNvPr id="4" name="Content Placeholder 3"/>
          <p:cNvSpPr>
            <a:spLocks noGrp="1"/>
          </p:cNvSpPr>
          <p:nvPr>
            <p:ph idx="1"/>
          </p:nvPr>
        </p:nvSpPr>
        <p:spPr/>
        <p:txBody>
          <a:bodyPr/>
          <a:lstStyle/>
          <a:p>
            <a:pPr marL="457200" indent="-457200">
              <a:buFont typeface="Arial"/>
              <a:buChar char="•"/>
            </a:pPr>
            <a:r>
              <a:rPr lang="en-US" dirty="0" smtClean="0"/>
              <a:t>G7-M1 End of Module Assessment, Item 2</a:t>
            </a:r>
          </a:p>
          <a:p>
            <a:pPr marL="457200" indent="-457200">
              <a:buFont typeface="Arial"/>
              <a:buChar char="•"/>
            </a:pPr>
            <a:r>
              <a:rPr lang="en-US" dirty="0" smtClean="0"/>
              <a:t>Scale factor is a unit rate, and is therefore unit-less</a:t>
            </a:r>
            <a:r>
              <a:rPr lang="en-US" dirty="0"/>
              <a:t>.</a:t>
            </a:r>
            <a:r>
              <a:rPr lang="en-US" dirty="0" smtClean="0"/>
              <a:t> </a:t>
            </a:r>
            <a:r>
              <a:rPr lang="en-US" dirty="0"/>
              <a:t>T</a:t>
            </a:r>
            <a:r>
              <a:rPr lang="en-US" dirty="0" smtClean="0"/>
              <a:t>o calculate the true scale factor, one must compare using the same unit of measure in each quantity.</a:t>
            </a:r>
          </a:p>
          <a:p>
            <a:pPr marL="457200" indent="-457200">
              <a:buFont typeface="Arial"/>
              <a:buChar char="•"/>
            </a:pPr>
            <a:r>
              <a:rPr lang="en-US" dirty="0" smtClean="0"/>
              <a:t>Students work informally to know that the area of the scaled drawing is altered by a factor of (scale factor)</a:t>
            </a:r>
            <a:r>
              <a:rPr lang="en-US" baseline="30000" dirty="0" smtClean="0"/>
              <a:t>2</a:t>
            </a:r>
          </a:p>
          <a:p>
            <a:pPr marL="457200" indent="-457200">
              <a:buFont typeface="Arial"/>
              <a:buChar char="•"/>
            </a:pPr>
            <a:r>
              <a:rPr lang="en-US" dirty="0" smtClean="0"/>
              <a:t>Does creating a scale drawing ever effect the measure of the angles in the drawing?</a:t>
            </a:r>
          </a:p>
        </p:txBody>
      </p:sp>
      <p:sp>
        <p:nvSpPr>
          <p:cNvPr id="5" name="TextBox 4"/>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H</a:t>
            </a:r>
            <a:endParaRPr lang="en-US" dirty="0">
              <a:solidFill>
                <a:schemeClr val="bg1"/>
              </a:solidFill>
            </a:endParaRPr>
          </a:p>
        </p:txBody>
      </p:sp>
    </p:spTree>
    <p:extLst>
      <p:ext uri="{BB962C8B-B14F-4D97-AF65-F5344CB8AC3E}">
        <p14:creationId xmlns:p14="http://schemas.microsoft.com/office/powerpoint/2010/main" val="112656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Ratios &amp; Proportional Relationships</a:t>
            </a:r>
            <a:br>
              <a:rPr lang="en-US" sz="2000" dirty="0" smtClean="0"/>
            </a:br>
            <a:r>
              <a:rPr lang="en-US" dirty="0" smtClean="0"/>
              <a:t>Percent is a rate per 100</a:t>
            </a:r>
            <a:endParaRPr lang="en-US" dirty="0"/>
          </a:p>
        </p:txBody>
      </p:sp>
      <p:sp>
        <p:nvSpPr>
          <p:cNvPr id="4" name="Content Placeholder 3"/>
          <p:cNvSpPr>
            <a:spLocks noGrp="1"/>
          </p:cNvSpPr>
          <p:nvPr>
            <p:ph idx="1"/>
          </p:nvPr>
        </p:nvSpPr>
        <p:spPr/>
        <p:txBody>
          <a:bodyPr>
            <a:normAutofit/>
          </a:bodyPr>
          <a:lstStyle/>
          <a:p>
            <a:pPr marL="0" indent="0"/>
            <a:r>
              <a:rPr lang="en-US" dirty="0"/>
              <a:t>Suppose the ratio of girls to boys in a class is 1:4.  </a:t>
            </a:r>
            <a:endParaRPr lang="en-US" dirty="0" smtClean="0"/>
          </a:p>
          <a:p>
            <a:pPr marL="0" indent="0"/>
            <a:r>
              <a:rPr lang="en-US" dirty="0" smtClean="0"/>
              <a:t>What </a:t>
            </a:r>
            <a:r>
              <a:rPr lang="en-US" dirty="0"/>
              <a:t>are some associated ratios?  </a:t>
            </a:r>
            <a:endParaRPr lang="en-US" dirty="0" smtClean="0"/>
          </a:p>
          <a:p>
            <a:pPr marL="400050" lvl="1" indent="0"/>
            <a:r>
              <a:rPr lang="en-US" dirty="0" smtClean="0"/>
              <a:t>The </a:t>
            </a:r>
            <a:r>
              <a:rPr lang="en-US" dirty="0"/>
              <a:t>ratio of boys to girls is 4:1, </a:t>
            </a:r>
            <a:endParaRPr lang="en-US" dirty="0" smtClean="0"/>
          </a:p>
          <a:p>
            <a:pPr marL="400050" lvl="1" indent="0"/>
            <a:r>
              <a:rPr lang="en-US" dirty="0" smtClean="0"/>
              <a:t>The </a:t>
            </a:r>
            <a:r>
              <a:rPr lang="en-US" dirty="0"/>
              <a:t>ratio of girls to total students in the class is </a:t>
            </a:r>
            <a:r>
              <a:rPr lang="en-US" dirty="0" smtClean="0"/>
              <a:t>1:5</a:t>
            </a:r>
          </a:p>
          <a:p>
            <a:pPr marL="400050" lvl="1" indent="0"/>
            <a:r>
              <a:rPr lang="en-US" dirty="0"/>
              <a:t>T</a:t>
            </a:r>
            <a:r>
              <a:rPr lang="en-US" dirty="0" smtClean="0"/>
              <a:t>he </a:t>
            </a:r>
            <a:r>
              <a:rPr lang="en-US" dirty="0"/>
              <a:t>ratio of boys to total students in the class is 4:5.</a:t>
            </a:r>
          </a:p>
          <a:p>
            <a:pPr marL="0" indent="0"/>
            <a:r>
              <a:rPr lang="en-US" dirty="0"/>
              <a:t>If the total number of students in the class were </a:t>
            </a:r>
            <a:r>
              <a:rPr lang="en-US" dirty="0" smtClean="0"/>
              <a:t>50</a:t>
            </a:r>
            <a:r>
              <a:rPr lang="en-US" dirty="0"/>
              <a:t>, how many girls are there?  </a:t>
            </a:r>
            <a:endParaRPr lang="en-US" dirty="0" smtClean="0"/>
          </a:p>
        </p:txBody>
      </p:sp>
    </p:spTree>
    <p:extLst>
      <p:ext uri="{BB962C8B-B14F-4D97-AF65-F5344CB8AC3E}">
        <p14:creationId xmlns:p14="http://schemas.microsoft.com/office/powerpoint/2010/main" val="213017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Ratios &amp; Proportional Relationships</a:t>
            </a:r>
            <a:br>
              <a:rPr lang="en-US" sz="2000" dirty="0" smtClean="0"/>
            </a:br>
            <a:r>
              <a:rPr lang="en-US" dirty="0" smtClean="0"/>
              <a:t>Percent is a rate per 100</a:t>
            </a:r>
            <a:endParaRPr lang="en-US" dirty="0"/>
          </a:p>
        </p:txBody>
      </p:sp>
      <p:sp>
        <p:nvSpPr>
          <p:cNvPr id="4" name="Content Placeholder 3"/>
          <p:cNvSpPr>
            <a:spLocks noGrp="1"/>
          </p:cNvSpPr>
          <p:nvPr>
            <p:ph idx="1"/>
          </p:nvPr>
        </p:nvSpPr>
        <p:spPr/>
        <p:txBody>
          <a:bodyPr>
            <a:normAutofit/>
          </a:bodyPr>
          <a:lstStyle/>
          <a:p>
            <a:pPr marL="457200" indent="-457200">
              <a:buFont typeface="Arial"/>
              <a:buChar char="•"/>
            </a:pPr>
            <a:r>
              <a:rPr lang="en-US" dirty="0" smtClean="0"/>
              <a:t>To give a percentage is to define a ratio relationship between two quantities by telling how many/much of A per 100 of B.</a:t>
            </a:r>
            <a:endParaRPr lang="en-US" dirty="0"/>
          </a:p>
          <a:p>
            <a:pPr marL="457200" indent="-457200">
              <a:buFont typeface="Arial"/>
              <a:buChar char="•"/>
            </a:pPr>
            <a:r>
              <a:rPr lang="en-US" dirty="0" smtClean="0"/>
              <a:t>When I ask, “What is the percentage of girls in the class?”  I am asking, “How many girls for every 100 students in the class?”</a:t>
            </a:r>
          </a:p>
          <a:p>
            <a:pPr marL="457200" indent="-457200">
              <a:buFont typeface="Arial"/>
              <a:buChar char="•"/>
            </a:pPr>
            <a:r>
              <a:rPr lang="en-US" dirty="0" smtClean="0"/>
              <a:t>How can you answer that question? </a:t>
            </a:r>
          </a:p>
          <a:p>
            <a:pPr marL="457200" indent="-457200">
              <a:buFont typeface="Arial"/>
              <a:buChar char="•"/>
            </a:pPr>
            <a:r>
              <a:rPr lang="en-US" dirty="0" smtClean="0"/>
              <a:t>The same way you answer any equivalent ratio problem.</a:t>
            </a:r>
          </a:p>
        </p:txBody>
      </p:sp>
    </p:spTree>
    <p:extLst>
      <p:ext uri="{BB962C8B-B14F-4D97-AF65-F5344CB8AC3E}">
        <p14:creationId xmlns:p14="http://schemas.microsoft.com/office/powerpoint/2010/main" val="17949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Ratios &amp; Proportional Relationships</a:t>
            </a:r>
            <a:br>
              <a:rPr lang="en-US" sz="2000" dirty="0" smtClean="0"/>
            </a:br>
            <a:r>
              <a:rPr lang="en-US" dirty="0" smtClean="0"/>
              <a:t>Percent is a rate per 100</a:t>
            </a:r>
            <a:endParaRPr lang="en-US" dirty="0"/>
          </a:p>
        </p:txBody>
      </p:sp>
      <p:sp>
        <p:nvSpPr>
          <p:cNvPr id="4" name="Content Placeholder 3"/>
          <p:cNvSpPr>
            <a:spLocks noGrp="1"/>
          </p:cNvSpPr>
          <p:nvPr>
            <p:ph idx="1"/>
          </p:nvPr>
        </p:nvSpPr>
        <p:spPr/>
        <p:txBody>
          <a:bodyPr>
            <a:normAutofit/>
          </a:bodyPr>
          <a:lstStyle/>
          <a:p>
            <a:pPr marL="0" indent="0"/>
            <a:r>
              <a:rPr lang="en-US" dirty="0" smtClean="0"/>
              <a:t>Convert each example of a percent statement into a ratio statement.</a:t>
            </a:r>
          </a:p>
          <a:p>
            <a:pPr marL="0" indent="0"/>
            <a:r>
              <a:rPr lang="en-US" dirty="0" smtClean="0"/>
              <a:t>The sale price of the computer is 80% of the original price.  </a:t>
            </a:r>
          </a:p>
          <a:p>
            <a:pPr marL="400050" lvl="1" indent="0"/>
            <a:r>
              <a:rPr lang="en-US" dirty="0" smtClean="0"/>
              <a:t>The ratio of the sales price to the original price is 80:100.</a:t>
            </a:r>
          </a:p>
          <a:p>
            <a:pPr marL="0" indent="0"/>
            <a:r>
              <a:rPr lang="en-US" dirty="0" smtClean="0"/>
              <a:t>35% of the kids at my school play an instrument.  </a:t>
            </a:r>
          </a:p>
          <a:p>
            <a:pPr marL="400050" lvl="1" indent="0"/>
            <a:r>
              <a:rPr lang="en-US" dirty="0" smtClean="0"/>
              <a:t>The ratio of kids who play an instrument to the total number of kids is 35:100.</a:t>
            </a:r>
          </a:p>
        </p:txBody>
      </p:sp>
    </p:spTree>
    <p:extLst>
      <p:ext uri="{BB962C8B-B14F-4D97-AF65-F5344CB8AC3E}">
        <p14:creationId xmlns:p14="http://schemas.microsoft.com/office/powerpoint/2010/main" val="302336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Ratios &amp; Proportional Relationships</a:t>
            </a:r>
            <a:r>
              <a:rPr lang="en-US" dirty="0" smtClean="0"/>
              <a:t/>
            </a:r>
            <a:br>
              <a:rPr lang="en-US" dirty="0" smtClean="0"/>
            </a:br>
            <a:r>
              <a:rPr lang="en-US" dirty="0" smtClean="0"/>
              <a:t>Percent, Fraction, Decimal</a:t>
            </a:r>
            <a:endParaRPr lang="en-US" dirty="0"/>
          </a:p>
        </p:txBody>
      </p:sp>
      <p:sp>
        <p:nvSpPr>
          <p:cNvPr id="4" name="Content Placeholder 3"/>
          <p:cNvSpPr>
            <a:spLocks noGrp="1"/>
          </p:cNvSpPr>
          <p:nvPr>
            <p:ph idx="1"/>
          </p:nvPr>
        </p:nvSpPr>
        <p:spPr/>
        <p:txBody>
          <a:bodyPr>
            <a:normAutofit fontScale="92500" lnSpcReduction="10000"/>
          </a:bodyPr>
          <a:lstStyle/>
          <a:p>
            <a:pPr marL="0" indent="0"/>
            <a:r>
              <a:rPr lang="en-US" dirty="0"/>
              <a:t>Convert each </a:t>
            </a:r>
            <a:r>
              <a:rPr lang="en-US" dirty="0" smtClean="0"/>
              <a:t>statement into </a:t>
            </a:r>
            <a:r>
              <a:rPr lang="en-US" dirty="0"/>
              <a:t>a ratio </a:t>
            </a:r>
            <a:r>
              <a:rPr lang="en-US" dirty="0" smtClean="0"/>
              <a:t>statement and a percent statement.</a:t>
            </a:r>
            <a:endParaRPr lang="en-US" dirty="0"/>
          </a:p>
          <a:p>
            <a:pPr marL="0" indent="0"/>
            <a:r>
              <a:rPr lang="en-US" dirty="0" smtClean="0"/>
              <a:t>2/5 of the cars in the parking lot were white.</a:t>
            </a:r>
          </a:p>
          <a:p>
            <a:pPr marL="400050" lvl="1" indent="0"/>
            <a:r>
              <a:rPr lang="en-US" dirty="0" smtClean="0"/>
              <a:t>The ratio of cars that were white to cars in the parking lot was 2:5.</a:t>
            </a:r>
          </a:p>
          <a:p>
            <a:pPr marL="400050" lvl="1" indent="0"/>
            <a:r>
              <a:rPr lang="en-US" dirty="0" smtClean="0"/>
              <a:t>40% of the cars in the parking lot were white.</a:t>
            </a:r>
          </a:p>
          <a:p>
            <a:pPr marL="0" indent="0"/>
            <a:r>
              <a:rPr lang="en-US" dirty="0" smtClean="0"/>
              <a:t>Six-tenths (0.6) of the boxes that arrived were damaged.</a:t>
            </a:r>
          </a:p>
          <a:p>
            <a:pPr marL="400050" lvl="1" indent="0"/>
            <a:r>
              <a:rPr lang="en-US" dirty="0" smtClean="0"/>
              <a:t>The ratio of boxes that arrived damaged to total boxes that arrived was 6:10.</a:t>
            </a:r>
          </a:p>
          <a:p>
            <a:pPr marL="400050" lvl="1" indent="0"/>
            <a:r>
              <a:rPr lang="en-US" dirty="0" smtClean="0"/>
              <a:t>60% of the boxes that arrived were damaged.</a:t>
            </a:r>
          </a:p>
          <a:p>
            <a:pPr marL="0" indent="0"/>
            <a:endParaRPr lang="en-US" dirty="0" smtClean="0"/>
          </a:p>
        </p:txBody>
      </p:sp>
    </p:spTree>
    <p:extLst>
      <p:ext uri="{BB962C8B-B14F-4D97-AF65-F5344CB8AC3E}">
        <p14:creationId xmlns:p14="http://schemas.microsoft.com/office/powerpoint/2010/main" val="110302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Ratios &amp; Proportional Relationships</a:t>
            </a:r>
            <a:r>
              <a:rPr lang="en-US" dirty="0" smtClean="0"/>
              <a:t/>
            </a:r>
            <a:br>
              <a:rPr lang="en-US" dirty="0" smtClean="0"/>
            </a:br>
            <a:r>
              <a:rPr lang="en-US" dirty="0" smtClean="0"/>
              <a:t>Percent of a Quantity</a:t>
            </a:r>
            <a:endParaRPr lang="en-US" dirty="0"/>
          </a:p>
        </p:txBody>
      </p:sp>
      <p:sp>
        <p:nvSpPr>
          <p:cNvPr id="4" name="Content Placeholder 3"/>
          <p:cNvSpPr>
            <a:spLocks noGrp="1"/>
          </p:cNvSpPr>
          <p:nvPr>
            <p:ph idx="1"/>
          </p:nvPr>
        </p:nvSpPr>
        <p:spPr/>
        <p:txBody>
          <a:bodyPr>
            <a:normAutofit/>
          </a:bodyPr>
          <a:lstStyle/>
          <a:p>
            <a:pPr marL="0" indent="0"/>
            <a:r>
              <a:rPr lang="en-US" dirty="0" smtClean="0"/>
              <a:t>40% of my crayons are broken. </a:t>
            </a:r>
          </a:p>
          <a:p>
            <a:pPr marL="457200" indent="-457200">
              <a:buFont typeface="Arial"/>
              <a:buChar char="•"/>
            </a:pPr>
            <a:r>
              <a:rPr lang="en-US" dirty="0" smtClean="0"/>
              <a:t>Rewrite this using ratio language.</a:t>
            </a:r>
          </a:p>
          <a:p>
            <a:pPr marL="0" indent="0"/>
            <a:r>
              <a:rPr lang="en-US" dirty="0" smtClean="0"/>
              <a:t>If </a:t>
            </a:r>
            <a:r>
              <a:rPr lang="en-US" dirty="0"/>
              <a:t>I have 150 crayons, how many are broken</a:t>
            </a:r>
            <a:r>
              <a:rPr lang="en-US" dirty="0" smtClean="0"/>
              <a:t>?</a:t>
            </a:r>
          </a:p>
          <a:p>
            <a:pPr marL="457200" indent="-457200">
              <a:buFont typeface="Arial" panose="020B0604020202020204" pitchFamily="34" charset="0"/>
              <a:buChar char="•"/>
            </a:pPr>
            <a:r>
              <a:rPr lang="en-US" dirty="0" smtClean="0"/>
              <a:t>Is this problem asking the same thing as, “How many is 40% of the 150 crayons?”</a:t>
            </a:r>
          </a:p>
          <a:p>
            <a:pPr marL="0" indent="0"/>
            <a:endParaRPr lang="en-US" dirty="0" smtClean="0"/>
          </a:p>
          <a:p>
            <a:pPr marL="0" indent="0"/>
            <a:r>
              <a:rPr lang="en-US" dirty="0" smtClean="0"/>
              <a:t>Of the 25 girls on the soccer team, 40% also play on a travel team.  How many of the 25 girls play on a travel team?</a:t>
            </a:r>
          </a:p>
          <a:p>
            <a:pPr marL="0" indent="0"/>
            <a:endParaRPr lang="en-US" dirty="0" smtClean="0"/>
          </a:p>
        </p:txBody>
      </p:sp>
    </p:spTree>
    <p:extLst>
      <p:ext uri="{BB962C8B-B14F-4D97-AF65-F5344CB8AC3E}">
        <p14:creationId xmlns:p14="http://schemas.microsoft.com/office/powerpoint/2010/main" val="117873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Ratios &amp; Proportional Relationships</a:t>
            </a:r>
            <a:r>
              <a:rPr lang="en-US" dirty="0" smtClean="0"/>
              <a:t/>
            </a:r>
            <a:br>
              <a:rPr lang="en-US" dirty="0" smtClean="0"/>
            </a:br>
            <a:r>
              <a:rPr lang="en-US" dirty="0" smtClean="0"/>
              <a:t>Percent of a Quantity</a:t>
            </a:r>
            <a:endParaRPr lang="en-US" dirty="0"/>
          </a:p>
        </p:txBody>
      </p:sp>
      <p:sp>
        <p:nvSpPr>
          <p:cNvPr id="4" name="Content Placeholder 3"/>
          <p:cNvSpPr>
            <a:spLocks noGrp="1"/>
          </p:cNvSpPr>
          <p:nvPr>
            <p:ph idx="1"/>
          </p:nvPr>
        </p:nvSpPr>
        <p:spPr/>
        <p:txBody>
          <a:bodyPr>
            <a:normAutofit/>
          </a:bodyPr>
          <a:lstStyle/>
          <a:p>
            <a:pPr marL="0" indent="0"/>
            <a:r>
              <a:rPr lang="en-US" dirty="0" smtClean="0"/>
              <a:t>What is 40% of 60?  </a:t>
            </a:r>
          </a:p>
          <a:p>
            <a:pPr marL="457200" indent="-457200">
              <a:buFont typeface="Arial" panose="020B0604020202020204" pitchFamily="34" charset="0"/>
              <a:buChar char="•"/>
            </a:pPr>
            <a:r>
              <a:rPr lang="en-US" dirty="0" smtClean="0"/>
              <a:t>Could this problem be viewed as a ratio problem? </a:t>
            </a:r>
          </a:p>
          <a:p>
            <a:pPr marL="457200" indent="-457200">
              <a:buFont typeface="Arial" panose="020B0604020202020204" pitchFamily="34" charset="0"/>
              <a:buChar char="•"/>
            </a:pPr>
            <a:r>
              <a:rPr lang="en-US" dirty="0" smtClean="0"/>
              <a:t>If so, what information are we being given?</a:t>
            </a:r>
          </a:p>
          <a:p>
            <a:pPr marL="457200" indent="-457200">
              <a:buFont typeface="Arial" panose="020B0604020202020204" pitchFamily="34" charset="0"/>
              <a:buChar char="•"/>
            </a:pPr>
            <a:r>
              <a:rPr lang="en-US" dirty="0" smtClean="0"/>
              <a:t>Create a context for the problem.</a:t>
            </a:r>
          </a:p>
          <a:p>
            <a:pPr marL="457200" indent="-457200">
              <a:buFont typeface="Arial" panose="020B0604020202020204" pitchFamily="34" charset="0"/>
              <a:buChar char="•"/>
            </a:pPr>
            <a:endParaRPr lang="en-US" dirty="0"/>
          </a:p>
          <a:p>
            <a:pPr marL="0" indent="0"/>
            <a:r>
              <a:rPr lang="en-US" dirty="0" smtClean="0"/>
              <a:t>Work on fluency of these computations before moving on.</a:t>
            </a:r>
          </a:p>
          <a:p>
            <a:pPr marL="0" indent="0"/>
            <a:endParaRPr lang="en-US" dirty="0" smtClean="0"/>
          </a:p>
          <a:p>
            <a:pPr marL="0" indent="0"/>
            <a:endParaRPr lang="en-US" dirty="0" smtClean="0"/>
          </a:p>
        </p:txBody>
      </p:sp>
    </p:spTree>
    <p:extLst>
      <p:ext uri="{BB962C8B-B14F-4D97-AF65-F5344CB8AC3E}">
        <p14:creationId xmlns:p14="http://schemas.microsoft.com/office/powerpoint/2010/main" val="1195768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Ratios &amp; Proportional Relationships</a:t>
            </a:r>
            <a:r>
              <a:rPr lang="en-US" dirty="0" smtClean="0"/>
              <a:t/>
            </a:r>
            <a:br>
              <a:rPr lang="en-US" dirty="0" smtClean="0"/>
            </a:br>
            <a:r>
              <a:rPr lang="en-US" dirty="0" smtClean="0"/>
              <a:t>Solving Percent Problems</a:t>
            </a:r>
            <a:endParaRPr lang="en-US" dirty="0"/>
          </a:p>
        </p:txBody>
      </p:sp>
      <p:sp>
        <p:nvSpPr>
          <p:cNvPr id="4" name="Content Placeholder 3"/>
          <p:cNvSpPr>
            <a:spLocks noGrp="1"/>
          </p:cNvSpPr>
          <p:nvPr>
            <p:ph idx="1"/>
          </p:nvPr>
        </p:nvSpPr>
        <p:spPr/>
        <p:txBody>
          <a:bodyPr>
            <a:normAutofit/>
          </a:bodyPr>
          <a:lstStyle/>
          <a:p>
            <a:pPr marL="0" indent="0"/>
            <a:r>
              <a:rPr lang="en-US" dirty="0" smtClean="0"/>
              <a:t>Jane paid $40 for an item after she received a 20% discount.  Jane’s friend says this means that the original price of the item was $48. </a:t>
            </a:r>
          </a:p>
          <a:p>
            <a:pPr marL="514350" indent="-514350">
              <a:buFont typeface="+mj-lt"/>
              <a:buAutoNum type="alphaLcPeriod"/>
            </a:pPr>
            <a:r>
              <a:rPr lang="en-US" dirty="0" smtClean="0"/>
              <a:t>How do you think Jane’s friend arrived at this amount? </a:t>
            </a:r>
          </a:p>
          <a:p>
            <a:pPr marL="514350" indent="-514350">
              <a:buFont typeface="+mj-lt"/>
              <a:buAutoNum type="alphaLcPeriod"/>
            </a:pPr>
            <a:r>
              <a:rPr lang="en-US" dirty="0" smtClean="0"/>
              <a:t>Is her friend correct?  Why or why not?  </a:t>
            </a:r>
          </a:p>
          <a:p>
            <a:pPr marL="0" indent="0"/>
            <a:endParaRPr lang="en-US" dirty="0" smtClean="0"/>
          </a:p>
        </p:txBody>
      </p:sp>
    </p:spTree>
    <p:extLst>
      <p:ext uri="{BB962C8B-B14F-4D97-AF65-F5344CB8AC3E}">
        <p14:creationId xmlns:p14="http://schemas.microsoft.com/office/powerpoint/2010/main" val="405100307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62000" y="304800"/>
            <a:ext cx="7937500" cy="6369720"/>
          </a:xfrm>
          <a:prstGeom prst="rect">
            <a:avLst/>
          </a:prstGeom>
        </p:spPr>
      </p:pic>
    </p:spTree>
    <p:extLst>
      <p:ext uri="{BB962C8B-B14F-4D97-AF65-F5344CB8AC3E}">
        <p14:creationId xmlns:p14="http://schemas.microsoft.com/office/powerpoint/2010/main" val="9870276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400" y="304800"/>
            <a:ext cx="9144000" cy="1890632"/>
          </a:xfrm>
          <a:prstGeom prst="rect">
            <a:avLst/>
          </a:prstGeom>
        </p:spPr>
      </p:pic>
      <p:pic>
        <p:nvPicPr>
          <p:cNvPr id="5" name="Picture 4"/>
          <p:cNvPicPr>
            <a:picLocks noChangeAspect="1"/>
          </p:cNvPicPr>
          <p:nvPr/>
        </p:nvPicPr>
        <p:blipFill>
          <a:blip r:embed="rId4"/>
          <a:stretch>
            <a:fillRect/>
          </a:stretch>
        </p:blipFill>
        <p:spPr>
          <a:xfrm>
            <a:off x="12700" y="317500"/>
            <a:ext cx="9144000" cy="1867099"/>
          </a:xfrm>
          <a:prstGeom prst="rect">
            <a:avLst/>
          </a:prstGeom>
        </p:spPr>
      </p:pic>
      <p:pic>
        <p:nvPicPr>
          <p:cNvPr id="6" name="Picture 5"/>
          <p:cNvPicPr>
            <a:picLocks noChangeAspect="1"/>
          </p:cNvPicPr>
          <p:nvPr/>
        </p:nvPicPr>
        <p:blipFill>
          <a:blip r:embed="rId5"/>
          <a:stretch>
            <a:fillRect/>
          </a:stretch>
        </p:blipFill>
        <p:spPr>
          <a:xfrm>
            <a:off x="0" y="317500"/>
            <a:ext cx="9144000" cy="2856089"/>
          </a:xfrm>
          <a:prstGeom prst="rect">
            <a:avLst/>
          </a:prstGeom>
        </p:spPr>
      </p:pic>
      <p:pic>
        <p:nvPicPr>
          <p:cNvPr id="7" name="Picture 6"/>
          <p:cNvPicPr>
            <a:picLocks noChangeAspect="1"/>
          </p:cNvPicPr>
          <p:nvPr/>
        </p:nvPicPr>
        <p:blipFill>
          <a:blip r:embed="rId6"/>
          <a:stretch>
            <a:fillRect/>
          </a:stretch>
        </p:blipFill>
        <p:spPr>
          <a:xfrm>
            <a:off x="0" y="266700"/>
            <a:ext cx="9144000" cy="6308203"/>
          </a:xfrm>
          <a:prstGeom prst="rect">
            <a:avLst/>
          </a:prstGeom>
        </p:spPr>
      </p:pic>
    </p:spTree>
    <p:extLst>
      <p:ext uri="{BB962C8B-B14F-4D97-AF65-F5344CB8AC3E}">
        <p14:creationId xmlns:p14="http://schemas.microsoft.com/office/powerpoint/2010/main" val="125811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Designations – Grade 6</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776412"/>
            <a:ext cx="8762999" cy="4945641"/>
          </a:xfrm>
        </p:spPr>
      </p:pic>
    </p:spTree>
    <p:extLst>
      <p:ext uri="{BB962C8B-B14F-4D97-AF65-F5344CB8AC3E}">
        <p14:creationId xmlns:p14="http://schemas.microsoft.com/office/powerpoint/2010/main" val="152786294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Ratios &amp; Proportional Relationships</a:t>
            </a:r>
            <a:r>
              <a:rPr lang="en-US" dirty="0" smtClean="0"/>
              <a:t/>
            </a:r>
            <a:br>
              <a:rPr lang="en-US" dirty="0" smtClean="0"/>
            </a:br>
            <a:r>
              <a:rPr lang="en-US" dirty="0" smtClean="0"/>
              <a:t>Percent &amp; Proportional Relationships</a:t>
            </a:r>
            <a:endParaRPr lang="en-US" dirty="0"/>
          </a:p>
        </p:txBody>
      </p:sp>
      <p:sp>
        <p:nvSpPr>
          <p:cNvPr id="4" name="Content Placeholder 3"/>
          <p:cNvSpPr>
            <a:spLocks noGrp="1"/>
          </p:cNvSpPr>
          <p:nvPr>
            <p:ph idx="1"/>
          </p:nvPr>
        </p:nvSpPr>
        <p:spPr/>
        <p:txBody>
          <a:bodyPr>
            <a:normAutofit/>
          </a:bodyPr>
          <a:lstStyle/>
          <a:p>
            <a:pPr marL="457200" indent="-457200">
              <a:buFont typeface="Arial" panose="020B0604020202020204" pitchFamily="34" charset="0"/>
              <a:buChar char="•"/>
            </a:pPr>
            <a:r>
              <a:rPr lang="en-US" dirty="0" smtClean="0"/>
              <a:t>G7-M4 Lesson 3 Exit Ticket, Number 1</a:t>
            </a:r>
          </a:p>
        </p:txBody>
      </p:sp>
      <p:sp>
        <p:nvSpPr>
          <p:cNvPr id="5" name="TextBox 4"/>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H</a:t>
            </a:r>
            <a:endParaRPr lang="en-US" dirty="0">
              <a:solidFill>
                <a:schemeClr val="bg1"/>
              </a:solidFill>
            </a:endParaRPr>
          </a:p>
        </p:txBody>
      </p:sp>
    </p:spTree>
    <p:extLst>
      <p:ext uri="{BB962C8B-B14F-4D97-AF65-F5344CB8AC3E}">
        <p14:creationId xmlns:p14="http://schemas.microsoft.com/office/powerpoint/2010/main" val="39542456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Ratios &amp; Proportional Relationships</a:t>
            </a:r>
            <a:r>
              <a:rPr lang="en-US" dirty="0" smtClean="0"/>
              <a:t/>
            </a:r>
            <a:br>
              <a:rPr lang="en-US" dirty="0" smtClean="0"/>
            </a:br>
            <a:r>
              <a:rPr lang="en-US" dirty="0" smtClean="0"/>
              <a:t>Fluency</a:t>
            </a:r>
            <a:endParaRPr lang="en-US" dirty="0"/>
          </a:p>
        </p:txBody>
      </p:sp>
      <p:sp>
        <p:nvSpPr>
          <p:cNvPr id="4" name="Content Placeholder 3"/>
          <p:cNvSpPr>
            <a:spLocks noGrp="1"/>
          </p:cNvSpPr>
          <p:nvPr>
            <p:ph idx="1"/>
          </p:nvPr>
        </p:nvSpPr>
        <p:spPr/>
        <p:txBody>
          <a:bodyPr>
            <a:normAutofit/>
          </a:bodyPr>
          <a:lstStyle/>
          <a:p>
            <a:pPr marL="457200" indent="-457200">
              <a:buFont typeface="Arial" panose="020B0604020202020204" pitchFamily="34" charset="0"/>
              <a:buChar char="•"/>
            </a:pPr>
            <a:r>
              <a:rPr lang="en-US" dirty="0" smtClean="0"/>
              <a:t>Rapid white board exchanges</a:t>
            </a:r>
          </a:p>
          <a:p>
            <a:pPr marL="457200" indent="-457200">
              <a:buFont typeface="Arial" panose="020B0604020202020204" pitchFamily="34" charset="0"/>
              <a:buChar char="•"/>
            </a:pPr>
            <a:r>
              <a:rPr lang="en-US" dirty="0" smtClean="0"/>
              <a:t>Sprints</a:t>
            </a:r>
          </a:p>
        </p:txBody>
      </p:sp>
      <p:sp>
        <p:nvSpPr>
          <p:cNvPr id="5" name="TextBox 4"/>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H</a:t>
            </a:r>
            <a:endParaRPr lang="en-US" dirty="0">
              <a:solidFill>
                <a:schemeClr val="bg1"/>
              </a:solidFill>
            </a:endParaRPr>
          </a:p>
        </p:txBody>
      </p:sp>
    </p:spTree>
    <p:extLst>
      <p:ext uri="{BB962C8B-B14F-4D97-AF65-F5344CB8AC3E}">
        <p14:creationId xmlns:p14="http://schemas.microsoft.com/office/powerpoint/2010/main" val="319825298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Ratios &amp; Proportional Relationships</a:t>
            </a:r>
            <a:r>
              <a:rPr lang="en-US" dirty="0" smtClean="0"/>
              <a:t/>
            </a:r>
            <a:br>
              <a:rPr lang="en-US" dirty="0" smtClean="0"/>
            </a:br>
            <a:r>
              <a:rPr lang="en-US" dirty="0" smtClean="0"/>
              <a:t>Percent Increase and Decrease</a:t>
            </a:r>
            <a:endParaRPr lang="en-US" dirty="0"/>
          </a:p>
        </p:txBody>
      </p:sp>
      <p:sp>
        <p:nvSpPr>
          <p:cNvPr id="4" name="Content Placeholder 3"/>
          <p:cNvSpPr>
            <a:spLocks noGrp="1"/>
          </p:cNvSpPr>
          <p:nvPr>
            <p:ph idx="1"/>
          </p:nvPr>
        </p:nvSpPr>
        <p:spPr/>
        <p:txBody>
          <a:bodyPr>
            <a:normAutofit/>
          </a:bodyPr>
          <a:lstStyle/>
          <a:p>
            <a:pPr marL="0" indent="0"/>
            <a:r>
              <a:rPr lang="en-US" dirty="0" smtClean="0"/>
              <a:t>G7-M4 Lesson 4 Opening Exercise</a:t>
            </a:r>
          </a:p>
          <a:p>
            <a:pPr marL="0" indent="0"/>
            <a:r>
              <a:rPr lang="en-US" dirty="0" smtClean="0"/>
              <a:t>G7-M4 Lesson 4 Exit Ticket</a:t>
            </a:r>
          </a:p>
          <a:p>
            <a:pPr marL="0" indent="0"/>
            <a:endParaRPr lang="en-US" dirty="0"/>
          </a:p>
          <a:p>
            <a:pPr marL="0" indent="0"/>
            <a:endParaRPr lang="en-US" dirty="0" smtClean="0"/>
          </a:p>
        </p:txBody>
      </p:sp>
      <p:sp>
        <p:nvSpPr>
          <p:cNvPr id="5" name="TextBox 4"/>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H</a:t>
            </a:r>
            <a:endParaRPr lang="en-US" dirty="0">
              <a:solidFill>
                <a:schemeClr val="bg1"/>
              </a:solidFill>
            </a:endParaRPr>
          </a:p>
        </p:txBody>
      </p:sp>
    </p:spTree>
    <p:extLst>
      <p:ext uri="{BB962C8B-B14F-4D97-AF65-F5344CB8AC3E}">
        <p14:creationId xmlns:p14="http://schemas.microsoft.com/office/powerpoint/2010/main" val="13712130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Content Placeholder 3"/>
          <p:cNvSpPr>
            <a:spLocks noGrp="1"/>
          </p:cNvSpPr>
          <p:nvPr>
            <p:ph idx="1"/>
          </p:nvPr>
        </p:nvSpPr>
        <p:spPr/>
        <p:txBody>
          <a:bodyPr/>
          <a:lstStyle/>
          <a:p>
            <a:pPr marL="457200" indent="-457200">
              <a:buFont typeface="Arial"/>
              <a:buChar char="•"/>
            </a:pPr>
            <a:r>
              <a:rPr lang="en-US" dirty="0" smtClean="0"/>
              <a:t>Ratios </a:t>
            </a:r>
            <a:r>
              <a:rPr lang="en-US" dirty="0"/>
              <a:t>&amp; Proportional </a:t>
            </a:r>
            <a:r>
              <a:rPr lang="en-US" dirty="0" smtClean="0"/>
              <a:t>Relationships</a:t>
            </a:r>
            <a:endParaRPr lang="en-US" dirty="0"/>
          </a:p>
          <a:p>
            <a:pPr marL="457200" indent="-457200">
              <a:buFont typeface="Arial"/>
              <a:buChar char="•"/>
            </a:pPr>
            <a:r>
              <a:rPr lang="en-US" dirty="0"/>
              <a:t>Geometry</a:t>
            </a:r>
          </a:p>
          <a:p>
            <a:pPr marL="457200" indent="-457200">
              <a:buFont typeface="Arial"/>
              <a:buChar char="•"/>
            </a:pPr>
            <a:r>
              <a:rPr lang="en-US" dirty="0" smtClean="0"/>
              <a:t>The Number System </a:t>
            </a:r>
          </a:p>
          <a:p>
            <a:pPr marL="457200" indent="-457200">
              <a:buFont typeface="Arial"/>
              <a:buChar char="•"/>
            </a:pPr>
            <a:r>
              <a:rPr lang="en-US" dirty="0" smtClean="0"/>
              <a:t>Expressions and Equations  </a:t>
            </a:r>
            <a:endParaRPr lang="en-US" dirty="0"/>
          </a:p>
          <a:p>
            <a:pPr marL="457200" indent="-457200">
              <a:buFont typeface="Arial"/>
              <a:buChar char="•"/>
            </a:pPr>
            <a:r>
              <a:rPr lang="en-US" dirty="0" smtClean="0"/>
              <a:t>Linear Equations and Linear Functions </a:t>
            </a:r>
          </a:p>
          <a:p>
            <a:pPr marL="457200" indent="-457200">
              <a:buFont typeface="Arial"/>
              <a:buChar char="•"/>
            </a:pPr>
            <a:endParaRPr lang="en-US" dirty="0" smtClean="0"/>
          </a:p>
          <a:p>
            <a:pPr marL="457200" indent="-457200">
              <a:buFont typeface="Arial"/>
              <a:buChar char="•"/>
            </a:pPr>
            <a:endParaRPr lang="en-US" dirty="0" smtClean="0"/>
          </a:p>
        </p:txBody>
      </p:sp>
    </p:spTree>
    <p:extLst>
      <p:ext uri="{BB962C8B-B14F-4D97-AF65-F5344CB8AC3E}">
        <p14:creationId xmlns:p14="http://schemas.microsoft.com/office/powerpoint/2010/main" val="3783179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4">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Geometry</a:t>
            </a:r>
            <a:endParaRPr lang="en-US" dirty="0"/>
          </a:p>
        </p:txBody>
      </p:sp>
      <p:sp>
        <p:nvSpPr>
          <p:cNvPr id="4" name="Content Placeholder 3"/>
          <p:cNvSpPr>
            <a:spLocks noGrp="1"/>
          </p:cNvSpPr>
          <p:nvPr>
            <p:ph idx="1"/>
          </p:nvPr>
        </p:nvSpPr>
        <p:spPr/>
        <p:txBody>
          <a:bodyPr/>
          <a:lstStyle/>
          <a:p>
            <a:pPr marL="457200" indent="-457200">
              <a:buFont typeface="Arial"/>
              <a:buChar char="•"/>
            </a:pPr>
            <a:r>
              <a:rPr lang="en-US" dirty="0" smtClean="0"/>
              <a:t>Congruence (G8-M2)</a:t>
            </a:r>
          </a:p>
          <a:p>
            <a:pPr marL="457200" indent="-457200">
              <a:buFont typeface="Arial"/>
              <a:buChar char="•"/>
            </a:pPr>
            <a:r>
              <a:rPr lang="en-US" dirty="0" smtClean="0"/>
              <a:t>Similarity (G8-M3)</a:t>
            </a:r>
          </a:p>
        </p:txBody>
      </p:sp>
    </p:spTree>
    <p:extLst>
      <p:ext uri="{BB962C8B-B14F-4D97-AF65-F5344CB8AC3E}">
        <p14:creationId xmlns:p14="http://schemas.microsoft.com/office/powerpoint/2010/main" val="241472330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Geometry</a:t>
            </a:r>
            <a:br>
              <a:rPr lang="en-US" sz="2000" dirty="0" smtClean="0"/>
            </a:br>
            <a:r>
              <a:rPr lang="en-US" dirty="0" smtClean="0"/>
              <a:t>Why move things around?</a:t>
            </a:r>
            <a:endParaRPr lang="en-US" dirty="0"/>
          </a:p>
        </p:txBody>
      </p:sp>
      <p:sp>
        <p:nvSpPr>
          <p:cNvPr id="3" name="Content Placeholder 2"/>
          <p:cNvSpPr>
            <a:spLocks noGrp="1"/>
          </p:cNvSpPr>
          <p:nvPr>
            <p:ph idx="1"/>
          </p:nvPr>
        </p:nvSpPr>
        <p:spPr/>
        <p:txBody>
          <a:bodyPr>
            <a:normAutofit/>
          </a:bodyPr>
          <a:lstStyle/>
          <a:p>
            <a:pPr marL="457200" indent="-457200">
              <a:buFont typeface="Arial" panose="020B0604020202020204" pitchFamily="34" charset="0"/>
              <a:buChar char="•"/>
            </a:pPr>
            <a:r>
              <a:rPr lang="en-US" dirty="0" smtClean="0"/>
              <a:t>To avoid direct measurement… </a:t>
            </a:r>
          </a:p>
          <a:p>
            <a:pPr marL="457200" indent="0"/>
            <a:r>
              <a:rPr lang="en-US" dirty="0" smtClean="0"/>
              <a:t>… while answering questions, making conjectures.</a:t>
            </a:r>
          </a:p>
          <a:p>
            <a:pPr marL="857250" lvl="1" indent="-457200">
              <a:buFont typeface="Arial" panose="020B0604020202020204" pitchFamily="34" charset="0"/>
              <a:buChar char="•"/>
            </a:pPr>
            <a:r>
              <a:rPr lang="en-US" dirty="0" smtClean="0"/>
              <a:t>Work through:  G8-M2 </a:t>
            </a:r>
            <a:r>
              <a:rPr lang="en-US" dirty="0"/>
              <a:t>Lesson 1 Exploratory </a:t>
            </a:r>
            <a:r>
              <a:rPr lang="en-US" dirty="0" smtClean="0"/>
              <a:t>Challenge</a:t>
            </a:r>
          </a:p>
          <a:p>
            <a:pPr marL="457200" indent="-457200">
              <a:buFont typeface="Arial" panose="020B0604020202020204" pitchFamily="34" charset="0"/>
              <a:buChar char="•"/>
            </a:pPr>
            <a:r>
              <a:rPr lang="en-US" dirty="0" smtClean="0"/>
              <a:t>Students describe motions intuitively, working towards comfort with formal concepts and language.</a:t>
            </a:r>
            <a:r>
              <a:rPr lang="en-US" dirty="0"/>
              <a:t> </a:t>
            </a:r>
          </a:p>
          <a:p>
            <a:pPr marL="457200" indent="0"/>
            <a:endParaRPr lang="en-US" dirty="0"/>
          </a:p>
        </p:txBody>
      </p:sp>
      <p:sp>
        <p:nvSpPr>
          <p:cNvPr id="4" name="TextBox 3"/>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H</a:t>
            </a:r>
            <a:endParaRPr lang="en-US" dirty="0">
              <a:solidFill>
                <a:schemeClr val="bg1"/>
              </a:solidFill>
            </a:endParaRPr>
          </a:p>
        </p:txBody>
      </p:sp>
    </p:spTree>
    <p:extLst>
      <p:ext uri="{BB962C8B-B14F-4D97-AF65-F5344CB8AC3E}">
        <p14:creationId xmlns:p14="http://schemas.microsoft.com/office/powerpoint/2010/main" val="2064361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Geometry</a:t>
            </a:r>
            <a:r>
              <a:rPr lang="en-US" dirty="0" smtClean="0"/>
              <a:t/>
            </a:r>
            <a:br>
              <a:rPr lang="en-US" dirty="0" smtClean="0"/>
            </a:br>
            <a:r>
              <a:rPr lang="en-US" dirty="0" smtClean="0"/>
              <a:t>Transformation of the Plane</a:t>
            </a:r>
            <a:endParaRPr lang="en-US" dirty="0"/>
          </a:p>
        </p:txBody>
      </p:sp>
      <p:sp>
        <p:nvSpPr>
          <p:cNvPr id="4" name="Content Placeholder 3"/>
          <p:cNvSpPr>
            <a:spLocks noGrp="1"/>
          </p:cNvSpPr>
          <p:nvPr>
            <p:ph idx="1"/>
          </p:nvPr>
        </p:nvSpPr>
        <p:spPr/>
        <p:txBody>
          <a:bodyPr>
            <a:normAutofit fontScale="92500"/>
          </a:bodyPr>
          <a:lstStyle/>
          <a:p>
            <a:pPr marL="0" indent="0"/>
            <a:r>
              <a:rPr lang="en-US" dirty="0" smtClean="0"/>
              <a:t>Think </a:t>
            </a:r>
            <a:r>
              <a:rPr lang="en-US" dirty="0"/>
              <a:t>of a plane as a sheet of overhead projector transparency, or a sheet of </a:t>
            </a:r>
            <a:r>
              <a:rPr lang="en-US" dirty="0" smtClean="0"/>
              <a:t>paper.</a:t>
            </a:r>
          </a:p>
          <a:p>
            <a:pPr marL="0" indent="0"/>
            <a:r>
              <a:rPr lang="en-US" dirty="0" smtClean="0"/>
              <a:t>Consider an aerial photo of a portion of a city.  Map each point on the street to a point on your paper (the map) in a way that intuitively “preserves the shape” (foreshadowing similarity).</a:t>
            </a:r>
          </a:p>
          <a:p>
            <a:pPr marL="0" indent="0"/>
            <a:r>
              <a:rPr lang="en-US" dirty="0" smtClean="0"/>
              <a:t>Another way of mapping, we can project (using a light source) from one sheet to another.</a:t>
            </a:r>
          </a:p>
          <a:p>
            <a:pPr marL="0" indent="0"/>
            <a:r>
              <a:rPr lang="en-US" dirty="0" smtClean="0"/>
              <a:t>A </a:t>
            </a:r>
            <a:r>
              <a:rPr lang="en-US" b="1" i="1" dirty="0" smtClean="0"/>
              <a:t>transformation of the plane</a:t>
            </a:r>
            <a:r>
              <a:rPr lang="en-US" dirty="0" smtClean="0"/>
              <a:t>, to be denoted by </a:t>
            </a:r>
            <a:r>
              <a:rPr lang="en-US" i="1" dirty="0" smtClean="0"/>
              <a:t>F, </a:t>
            </a:r>
            <a:r>
              <a:rPr lang="en-US" dirty="0" smtClean="0"/>
              <a:t>is a rule that associates (or assigns) to each point </a:t>
            </a:r>
            <a:r>
              <a:rPr lang="en-US" i="1" dirty="0" smtClean="0"/>
              <a:t>P </a:t>
            </a:r>
            <a:r>
              <a:rPr lang="en-US" dirty="0" smtClean="0"/>
              <a:t>of the plane to a unique point which will be denoted by </a:t>
            </a:r>
            <a:r>
              <a:rPr lang="en-US" i="1" dirty="0" smtClean="0"/>
              <a:t>F</a:t>
            </a:r>
            <a:r>
              <a:rPr lang="en-US" dirty="0" smtClean="0"/>
              <a:t>(</a:t>
            </a:r>
            <a:r>
              <a:rPr lang="en-US" i="1" dirty="0" smtClean="0"/>
              <a:t>P</a:t>
            </a:r>
            <a:r>
              <a:rPr lang="en-US" dirty="0" smtClean="0"/>
              <a:t>).</a:t>
            </a:r>
          </a:p>
        </p:txBody>
      </p:sp>
    </p:spTree>
    <p:extLst>
      <p:ext uri="{BB962C8B-B14F-4D97-AF65-F5344CB8AC3E}">
        <p14:creationId xmlns:p14="http://schemas.microsoft.com/office/powerpoint/2010/main" val="6887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Geometry</a:t>
            </a:r>
            <a:r>
              <a:rPr lang="en-US" dirty="0" smtClean="0"/>
              <a:t/>
            </a:r>
            <a:br>
              <a:rPr lang="en-US" dirty="0" smtClean="0"/>
            </a:br>
            <a:r>
              <a:rPr lang="en-US" dirty="0" smtClean="0"/>
              <a:t>Three Rigid Transformations</a:t>
            </a:r>
            <a:endParaRPr lang="en-US" dirty="0"/>
          </a:p>
        </p:txBody>
      </p:sp>
      <p:sp>
        <p:nvSpPr>
          <p:cNvPr id="4" name="Content Placeholder 3"/>
          <p:cNvSpPr>
            <a:spLocks noGrp="1"/>
          </p:cNvSpPr>
          <p:nvPr>
            <p:ph idx="1"/>
          </p:nvPr>
        </p:nvSpPr>
        <p:spPr/>
        <p:txBody>
          <a:bodyPr>
            <a:normAutofit/>
          </a:bodyPr>
          <a:lstStyle/>
          <a:p>
            <a:pPr marL="0" indent="0"/>
            <a:r>
              <a:rPr lang="en-US" dirty="0" smtClean="0"/>
              <a:t>Understand and perform:</a:t>
            </a:r>
          </a:p>
          <a:p>
            <a:pPr marL="457200" indent="-457200">
              <a:buFont typeface="Arial" panose="020B0604020202020204" pitchFamily="34" charset="0"/>
              <a:buChar char="•"/>
            </a:pPr>
            <a:r>
              <a:rPr lang="en-US" dirty="0" smtClean="0"/>
              <a:t>Translation:</a:t>
            </a:r>
          </a:p>
          <a:p>
            <a:pPr marL="914400" indent="0"/>
            <a:r>
              <a:rPr lang="en-US" dirty="0" smtClean="0"/>
              <a:t>a </a:t>
            </a:r>
            <a:r>
              <a:rPr lang="en-US" dirty="0"/>
              <a:t>transformation along a vector</a:t>
            </a:r>
            <a:r>
              <a:rPr lang="en-US" dirty="0" smtClean="0"/>
              <a:t>.</a:t>
            </a:r>
          </a:p>
          <a:p>
            <a:pPr marL="457200" indent="-457200">
              <a:buFont typeface="Arial" panose="020B0604020202020204" pitchFamily="34" charset="0"/>
              <a:buChar char="•"/>
            </a:pPr>
            <a:r>
              <a:rPr lang="en-US" dirty="0" smtClean="0"/>
              <a:t>Reflection:</a:t>
            </a:r>
          </a:p>
          <a:p>
            <a:pPr marL="914400" indent="0"/>
            <a:r>
              <a:rPr lang="en-US" dirty="0" smtClean="0"/>
              <a:t>a transformation across a line.</a:t>
            </a:r>
          </a:p>
          <a:p>
            <a:pPr marL="457200" indent="-457200">
              <a:buFont typeface="Arial" panose="020B0604020202020204" pitchFamily="34" charset="0"/>
              <a:buChar char="•"/>
            </a:pPr>
            <a:r>
              <a:rPr lang="en-US" dirty="0" smtClean="0"/>
              <a:t>Rotation:</a:t>
            </a:r>
          </a:p>
          <a:p>
            <a:pPr marL="914400" indent="0"/>
            <a:r>
              <a:rPr lang="en-US" dirty="0" smtClean="0"/>
              <a:t>a transformation about a point for a given angle measure</a:t>
            </a:r>
          </a:p>
        </p:txBody>
      </p:sp>
      <p:sp>
        <p:nvSpPr>
          <p:cNvPr id="5" name="TextBox 4"/>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A</a:t>
            </a:r>
            <a:endParaRPr lang="en-US" dirty="0">
              <a:solidFill>
                <a:schemeClr val="bg1"/>
              </a:solidFill>
            </a:endParaRPr>
          </a:p>
        </p:txBody>
      </p:sp>
    </p:spTree>
    <p:extLst>
      <p:ext uri="{BB962C8B-B14F-4D97-AF65-F5344CB8AC3E}">
        <p14:creationId xmlns:p14="http://schemas.microsoft.com/office/powerpoint/2010/main" val="15862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Geometry</a:t>
            </a:r>
            <a:r>
              <a:rPr lang="en-US" dirty="0" smtClean="0"/>
              <a:t/>
            </a:r>
            <a:br>
              <a:rPr lang="en-US" dirty="0" smtClean="0"/>
            </a:br>
            <a:r>
              <a:rPr lang="en-US" dirty="0" smtClean="0"/>
              <a:t>Three Rigid Transformations</a:t>
            </a:r>
            <a:endParaRPr lang="en-US" dirty="0"/>
          </a:p>
        </p:txBody>
      </p:sp>
      <p:sp>
        <p:nvSpPr>
          <p:cNvPr id="4" name="Content Placeholder 3"/>
          <p:cNvSpPr>
            <a:spLocks noGrp="1"/>
          </p:cNvSpPr>
          <p:nvPr>
            <p:ph idx="1"/>
          </p:nvPr>
        </p:nvSpPr>
        <p:spPr>
          <a:xfrm>
            <a:off x="304800" y="1776350"/>
            <a:ext cx="8229600" cy="4853050"/>
          </a:xfrm>
        </p:spPr>
        <p:txBody>
          <a:bodyPr>
            <a:normAutofit fontScale="92500" lnSpcReduction="10000"/>
          </a:bodyPr>
          <a:lstStyle/>
          <a:p>
            <a:pPr>
              <a:buFont typeface="Arial"/>
              <a:buChar char="•"/>
            </a:pPr>
            <a:r>
              <a:rPr lang="en-US" dirty="0" smtClean="0"/>
              <a:t>Translations, reflections, and rotations </a:t>
            </a:r>
            <a:r>
              <a:rPr lang="en-US" dirty="0"/>
              <a:t>have </a:t>
            </a:r>
            <a:r>
              <a:rPr lang="en-US" b="1" dirty="0"/>
              <a:t>three basic properties</a:t>
            </a:r>
            <a:r>
              <a:rPr lang="en-US" dirty="0"/>
              <a:t>:</a:t>
            </a:r>
          </a:p>
          <a:p>
            <a:pPr lvl="1">
              <a:buFont typeface="Arial"/>
              <a:buChar char="•"/>
            </a:pPr>
            <a:r>
              <a:rPr lang="en-US" dirty="0" smtClean="0"/>
              <a:t>Map </a:t>
            </a:r>
            <a:r>
              <a:rPr lang="en-US" dirty="0"/>
              <a:t>lines to lines, rays to rays, segments to segments, and angles to angles.  </a:t>
            </a:r>
          </a:p>
          <a:p>
            <a:pPr lvl="1">
              <a:buFont typeface="Arial"/>
              <a:buChar char="•"/>
            </a:pPr>
            <a:r>
              <a:rPr lang="en-US" dirty="0" smtClean="0"/>
              <a:t>Preserve </a:t>
            </a:r>
            <a:r>
              <a:rPr lang="en-US" dirty="0"/>
              <a:t>the lengths of segments.</a:t>
            </a:r>
          </a:p>
          <a:p>
            <a:pPr lvl="1">
              <a:buFont typeface="Arial"/>
              <a:buChar char="•"/>
            </a:pPr>
            <a:r>
              <a:rPr lang="en-US" dirty="0" smtClean="0"/>
              <a:t>Preserve </a:t>
            </a:r>
            <a:r>
              <a:rPr lang="en-US" dirty="0"/>
              <a:t>the measures of angles.  </a:t>
            </a:r>
          </a:p>
          <a:p>
            <a:pPr>
              <a:buFont typeface="Arial"/>
              <a:buChar char="•"/>
            </a:pPr>
            <a:r>
              <a:rPr lang="en-US" dirty="0" smtClean="0"/>
              <a:t>Students verify these properties informally.</a:t>
            </a:r>
          </a:p>
          <a:p>
            <a:pPr lvl="1">
              <a:buFont typeface="Arial"/>
              <a:buChar char="•"/>
            </a:pPr>
            <a:r>
              <a:rPr lang="en-US" dirty="0" smtClean="0"/>
              <a:t>Work through:</a:t>
            </a:r>
          </a:p>
          <a:p>
            <a:pPr marL="457200" lvl="1" indent="0"/>
            <a:r>
              <a:rPr lang="en-US" dirty="0" smtClean="0"/>
              <a:t>	G8 M2 Lesson 2</a:t>
            </a:r>
          </a:p>
          <a:p>
            <a:pPr marL="457200" lvl="1" indent="0"/>
            <a:r>
              <a:rPr lang="en-US" dirty="0" smtClean="0"/>
              <a:t>	G8 M2 Lesson 4</a:t>
            </a:r>
          </a:p>
          <a:p>
            <a:pPr marL="457200" lvl="1" indent="0"/>
            <a:r>
              <a:rPr lang="en-US" dirty="0" smtClean="0"/>
              <a:t>	G8 M2 Lesson 5</a:t>
            </a:r>
            <a:endParaRPr lang="en-US" dirty="0"/>
          </a:p>
        </p:txBody>
      </p:sp>
      <p:sp>
        <p:nvSpPr>
          <p:cNvPr id="6" name="TextBox 5"/>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H</a:t>
            </a:r>
            <a:endParaRPr lang="en-US" dirty="0">
              <a:solidFill>
                <a:schemeClr val="bg1"/>
              </a:solidFill>
            </a:endParaRPr>
          </a:p>
        </p:txBody>
      </p:sp>
    </p:spTree>
    <p:extLst>
      <p:ext uri="{BB962C8B-B14F-4D97-AF65-F5344CB8AC3E}">
        <p14:creationId xmlns:p14="http://schemas.microsoft.com/office/powerpoint/2010/main" val="70276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Geometry</a:t>
            </a:r>
            <a:r>
              <a:rPr lang="en-US" dirty="0" smtClean="0"/>
              <a:t/>
            </a:r>
            <a:br>
              <a:rPr lang="en-US" dirty="0" smtClean="0"/>
            </a:br>
            <a:r>
              <a:rPr lang="en-US" dirty="0" smtClean="0"/>
              <a:t>Congruence</a:t>
            </a:r>
            <a:endParaRPr lang="en-US" dirty="0"/>
          </a:p>
        </p:txBody>
      </p:sp>
      <p:sp>
        <p:nvSpPr>
          <p:cNvPr id="4" name="Content Placeholder 3"/>
          <p:cNvSpPr>
            <a:spLocks noGrp="1"/>
          </p:cNvSpPr>
          <p:nvPr>
            <p:ph idx="1"/>
          </p:nvPr>
        </p:nvSpPr>
        <p:spPr/>
        <p:txBody>
          <a:bodyPr>
            <a:normAutofit/>
          </a:bodyPr>
          <a:lstStyle/>
          <a:p>
            <a:pPr>
              <a:buFont typeface="Arial"/>
              <a:buChar char="•"/>
            </a:pPr>
            <a:r>
              <a:rPr lang="en-US" dirty="0" smtClean="0"/>
              <a:t>Rigid transformations can be sequenced.  Does order matter?</a:t>
            </a:r>
          </a:p>
          <a:p>
            <a:pPr>
              <a:buFont typeface="Arial"/>
              <a:buChar char="•"/>
            </a:pPr>
            <a:r>
              <a:rPr lang="en-US" dirty="0" smtClean="0"/>
              <a:t>Can sequences of rigid transformations be reversed?</a:t>
            </a:r>
          </a:p>
          <a:p>
            <a:pPr lvl="1">
              <a:buFont typeface="Arial"/>
              <a:buChar char="•"/>
            </a:pPr>
            <a:r>
              <a:rPr lang="en-US" dirty="0" smtClean="0"/>
              <a:t>Work through:</a:t>
            </a:r>
          </a:p>
          <a:p>
            <a:pPr marL="457200" lvl="1" indent="0"/>
            <a:r>
              <a:rPr lang="en-US" dirty="0"/>
              <a:t>	</a:t>
            </a:r>
            <a:r>
              <a:rPr lang="en-US" dirty="0" smtClean="0"/>
              <a:t>G8 M2 L8</a:t>
            </a:r>
          </a:p>
          <a:p>
            <a:pPr marL="457200" lvl="1" indent="0"/>
            <a:r>
              <a:rPr lang="en-US" dirty="0"/>
              <a:t>	</a:t>
            </a:r>
            <a:r>
              <a:rPr lang="en-US" dirty="0" smtClean="0"/>
              <a:t>G8 M2 L9</a:t>
            </a:r>
          </a:p>
        </p:txBody>
      </p:sp>
      <p:sp>
        <p:nvSpPr>
          <p:cNvPr id="5" name="Text Placeholder 7"/>
          <p:cNvSpPr txBox="1">
            <a:spLocks/>
          </p:cNvSpPr>
          <p:nvPr/>
        </p:nvSpPr>
        <p:spPr>
          <a:xfrm>
            <a:off x="472966" y="6270637"/>
            <a:ext cx="8229600" cy="474182"/>
          </a:xfrm>
          <a:prstGeom prst="rect">
            <a:avLst/>
          </a:prstGeom>
        </p:spPr>
        <p:txBody>
          <a:bodyPr/>
          <a:lstStyle>
            <a:lvl1pPr marL="342900" indent="-342900" algn="l" defTabSz="457200" rtl="0" eaLnBrk="1" latinLnBrk="0" hangingPunct="1">
              <a:spcBef>
                <a:spcPct val="20000"/>
              </a:spcBef>
              <a:buFont typeface="Arial"/>
              <a:buNone/>
              <a:defRPr sz="3200" b="0" i="0" kern="1200" cap="none" baseline="0">
                <a:solidFill>
                  <a:srgbClr val="194467"/>
                </a:solidFill>
                <a:latin typeface="Agenda-Light"/>
                <a:ea typeface="+mn-ea"/>
                <a:cs typeface="Agenda-Light"/>
              </a:defRPr>
            </a:lvl1pPr>
            <a:lvl2pPr marL="742950" indent="-285750" algn="l" defTabSz="457200" rtl="0" eaLnBrk="1" latinLnBrk="0" hangingPunct="1">
              <a:spcBef>
                <a:spcPct val="20000"/>
              </a:spcBef>
              <a:buFont typeface="Arial"/>
              <a:buNone/>
              <a:defRPr sz="2600" b="0" i="0" kern="1200">
                <a:solidFill>
                  <a:srgbClr val="636466"/>
                </a:solidFill>
                <a:latin typeface="Agenda-Bold"/>
                <a:ea typeface="+mn-ea"/>
                <a:cs typeface="Agenda-Bold"/>
              </a:defRPr>
            </a:lvl2pPr>
            <a:lvl3pPr marL="1143000" indent="-228600" algn="l" defTabSz="457200" rtl="0" eaLnBrk="1" latinLnBrk="0" hangingPunct="1">
              <a:spcBef>
                <a:spcPct val="20000"/>
              </a:spcBef>
              <a:buFont typeface="Arial"/>
              <a:buNone/>
              <a:defRPr sz="1700" b="0" i="0" kern="1200">
                <a:solidFill>
                  <a:srgbClr val="636466"/>
                </a:solidFill>
                <a:latin typeface="Agenda-Light"/>
                <a:ea typeface="+mn-ea"/>
                <a:cs typeface="Agenda-Light"/>
              </a:defRPr>
            </a:lvl3pPr>
            <a:lvl4pPr marL="1600200" indent="-228600" algn="l" defTabSz="457200" rtl="0" eaLnBrk="1" latinLnBrk="0" hangingPunct="1">
              <a:spcBef>
                <a:spcPct val="20000"/>
              </a:spcBef>
              <a:spcAft>
                <a:spcPts val="0"/>
              </a:spcAft>
              <a:buFont typeface="Arial"/>
              <a:buNone/>
              <a:defRPr sz="1000" b="0" i="0" kern="1200">
                <a:solidFill>
                  <a:srgbClr val="636466"/>
                </a:solidFill>
                <a:latin typeface="Verdana"/>
                <a:ea typeface="+mn-ea"/>
                <a:cs typeface="Verdana"/>
              </a:defRPr>
            </a:lvl4pPr>
            <a:lvl5pPr marL="2057400" indent="-22860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800" dirty="0"/>
          </a:p>
        </p:txBody>
      </p:sp>
      <p:sp>
        <p:nvSpPr>
          <p:cNvPr id="6" name="TextBox 5"/>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H</a:t>
            </a:r>
            <a:endParaRPr lang="en-US" dirty="0">
              <a:solidFill>
                <a:schemeClr val="bg1"/>
              </a:solidFill>
            </a:endParaRPr>
          </a:p>
        </p:txBody>
      </p:sp>
    </p:spTree>
    <p:extLst>
      <p:ext uri="{BB962C8B-B14F-4D97-AF65-F5344CB8AC3E}">
        <p14:creationId xmlns:p14="http://schemas.microsoft.com/office/powerpoint/2010/main" val="141696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Designations – Grade 7</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915497"/>
            <a:ext cx="8822681" cy="4676374"/>
          </a:xfrm>
        </p:spPr>
      </p:pic>
    </p:spTree>
    <p:extLst>
      <p:ext uri="{BB962C8B-B14F-4D97-AF65-F5344CB8AC3E}">
        <p14:creationId xmlns:p14="http://schemas.microsoft.com/office/powerpoint/2010/main" val="409313917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Geometry</a:t>
            </a:r>
            <a:r>
              <a:rPr lang="en-US" dirty="0" smtClean="0"/>
              <a:t/>
            </a:r>
            <a:br>
              <a:rPr lang="en-US" dirty="0" smtClean="0"/>
            </a:br>
            <a:r>
              <a:rPr lang="en-US" dirty="0" smtClean="0"/>
              <a:t>Congruence</a:t>
            </a:r>
            <a:endParaRPr lang="en-US" dirty="0"/>
          </a:p>
        </p:txBody>
      </p:sp>
      <p:sp>
        <p:nvSpPr>
          <p:cNvPr id="4" name="Content Placeholder 3"/>
          <p:cNvSpPr>
            <a:spLocks noGrp="1"/>
          </p:cNvSpPr>
          <p:nvPr>
            <p:ph idx="1"/>
          </p:nvPr>
        </p:nvSpPr>
        <p:spPr/>
        <p:txBody>
          <a:bodyPr>
            <a:normAutofit lnSpcReduction="10000"/>
          </a:bodyPr>
          <a:lstStyle/>
          <a:p>
            <a:pPr>
              <a:buFont typeface="Arial"/>
              <a:buChar char="•"/>
            </a:pPr>
            <a:r>
              <a:rPr lang="en-US" dirty="0" smtClean="0"/>
              <a:t>A congruence is a sequence of basic rigid motions (translations, reflections, or rotations) that maps one figure onto another.  </a:t>
            </a:r>
          </a:p>
          <a:p>
            <a:pPr lvl="1">
              <a:buFont typeface="Arial"/>
              <a:buChar char="•"/>
            </a:pPr>
            <a:r>
              <a:rPr lang="en-US" dirty="0" smtClean="0"/>
              <a:t>Work through:</a:t>
            </a:r>
          </a:p>
          <a:p>
            <a:pPr marL="457200" lvl="1" indent="0"/>
            <a:r>
              <a:rPr lang="en-US" dirty="0"/>
              <a:t>	</a:t>
            </a:r>
            <a:r>
              <a:rPr lang="en-US" dirty="0" smtClean="0"/>
              <a:t>G8 M2 L10</a:t>
            </a:r>
          </a:p>
          <a:p>
            <a:pPr>
              <a:buFont typeface="Arial"/>
              <a:buChar char="•"/>
            </a:pPr>
            <a:r>
              <a:rPr lang="en-US" dirty="0" smtClean="0"/>
              <a:t>A two-dimensional figure is congruent to another if the second can be obtained from the first by a sequence of rotations, reflections, and translations. </a:t>
            </a:r>
          </a:p>
          <a:p>
            <a:pPr lvl="1">
              <a:buFont typeface="Arial"/>
              <a:buChar char="•"/>
            </a:pPr>
            <a:r>
              <a:rPr lang="en-US" dirty="0"/>
              <a:t>Work through:</a:t>
            </a:r>
          </a:p>
          <a:p>
            <a:pPr marL="457200" lvl="1" indent="0"/>
            <a:r>
              <a:rPr lang="en-US" dirty="0"/>
              <a:t>	G8 M2 </a:t>
            </a:r>
            <a:r>
              <a:rPr lang="en-US" dirty="0" smtClean="0"/>
              <a:t>L11</a:t>
            </a:r>
            <a:endParaRPr lang="en-US" dirty="0"/>
          </a:p>
          <a:p>
            <a:pPr>
              <a:buFont typeface="Arial"/>
              <a:buChar char="•"/>
            </a:pPr>
            <a:endParaRPr lang="en-US" dirty="0" smtClean="0"/>
          </a:p>
          <a:p>
            <a:pPr>
              <a:buFont typeface="Arial"/>
              <a:buChar char="•"/>
            </a:pPr>
            <a:endParaRPr lang="en-US" dirty="0"/>
          </a:p>
        </p:txBody>
      </p:sp>
      <p:sp>
        <p:nvSpPr>
          <p:cNvPr id="5" name="Text Placeholder 7"/>
          <p:cNvSpPr txBox="1">
            <a:spLocks/>
          </p:cNvSpPr>
          <p:nvPr/>
        </p:nvSpPr>
        <p:spPr>
          <a:xfrm>
            <a:off x="472966" y="6270637"/>
            <a:ext cx="8229600" cy="474182"/>
          </a:xfrm>
          <a:prstGeom prst="rect">
            <a:avLst/>
          </a:prstGeom>
        </p:spPr>
        <p:txBody>
          <a:bodyPr/>
          <a:lstStyle>
            <a:lvl1pPr marL="342900" indent="-342900" algn="l" defTabSz="457200" rtl="0" eaLnBrk="1" latinLnBrk="0" hangingPunct="1">
              <a:spcBef>
                <a:spcPct val="20000"/>
              </a:spcBef>
              <a:buFont typeface="Arial"/>
              <a:buNone/>
              <a:defRPr sz="3200" b="0" i="0" kern="1200" cap="none" baseline="0">
                <a:solidFill>
                  <a:srgbClr val="194467"/>
                </a:solidFill>
                <a:latin typeface="Agenda-Light"/>
                <a:ea typeface="+mn-ea"/>
                <a:cs typeface="Agenda-Light"/>
              </a:defRPr>
            </a:lvl1pPr>
            <a:lvl2pPr marL="742950" indent="-285750" algn="l" defTabSz="457200" rtl="0" eaLnBrk="1" latinLnBrk="0" hangingPunct="1">
              <a:spcBef>
                <a:spcPct val="20000"/>
              </a:spcBef>
              <a:buFont typeface="Arial"/>
              <a:buNone/>
              <a:defRPr sz="2600" b="0" i="0" kern="1200">
                <a:solidFill>
                  <a:srgbClr val="636466"/>
                </a:solidFill>
                <a:latin typeface="Agenda-Bold"/>
                <a:ea typeface="+mn-ea"/>
                <a:cs typeface="Agenda-Bold"/>
              </a:defRPr>
            </a:lvl2pPr>
            <a:lvl3pPr marL="1143000" indent="-228600" algn="l" defTabSz="457200" rtl="0" eaLnBrk="1" latinLnBrk="0" hangingPunct="1">
              <a:spcBef>
                <a:spcPct val="20000"/>
              </a:spcBef>
              <a:buFont typeface="Arial"/>
              <a:buNone/>
              <a:defRPr sz="1700" b="0" i="0" kern="1200">
                <a:solidFill>
                  <a:srgbClr val="636466"/>
                </a:solidFill>
                <a:latin typeface="Agenda-Light"/>
                <a:ea typeface="+mn-ea"/>
                <a:cs typeface="Agenda-Light"/>
              </a:defRPr>
            </a:lvl3pPr>
            <a:lvl4pPr marL="1600200" indent="-228600" algn="l" defTabSz="457200" rtl="0" eaLnBrk="1" latinLnBrk="0" hangingPunct="1">
              <a:spcBef>
                <a:spcPct val="20000"/>
              </a:spcBef>
              <a:spcAft>
                <a:spcPts val="0"/>
              </a:spcAft>
              <a:buFont typeface="Arial"/>
              <a:buNone/>
              <a:defRPr sz="1000" b="0" i="0" kern="1200">
                <a:solidFill>
                  <a:srgbClr val="636466"/>
                </a:solidFill>
                <a:latin typeface="Verdana"/>
                <a:ea typeface="+mn-ea"/>
                <a:cs typeface="Verdana"/>
              </a:defRPr>
            </a:lvl4pPr>
            <a:lvl5pPr marL="2057400" indent="-22860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800" dirty="0"/>
          </a:p>
        </p:txBody>
      </p:sp>
      <p:sp>
        <p:nvSpPr>
          <p:cNvPr id="6" name="TextBox 5"/>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H</a:t>
            </a:r>
            <a:endParaRPr lang="en-US" dirty="0">
              <a:solidFill>
                <a:schemeClr val="bg1"/>
              </a:solidFill>
            </a:endParaRPr>
          </a:p>
        </p:txBody>
      </p:sp>
    </p:spTree>
    <p:extLst>
      <p:ext uri="{BB962C8B-B14F-4D97-AF65-F5344CB8AC3E}">
        <p14:creationId xmlns:p14="http://schemas.microsoft.com/office/powerpoint/2010/main" val="115322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Geometry</a:t>
            </a:r>
            <a:r>
              <a:rPr lang="en-US" dirty="0" smtClean="0"/>
              <a:t/>
            </a:r>
            <a:br>
              <a:rPr lang="en-US" dirty="0" smtClean="0"/>
            </a:br>
            <a:r>
              <a:rPr lang="en-US" dirty="0" smtClean="0"/>
              <a:t>Congruence</a:t>
            </a:r>
            <a:endParaRPr lang="en-US" dirty="0"/>
          </a:p>
        </p:txBody>
      </p:sp>
      <p:sp>
        <p:nvSpPr>
          <p:cNvPr id="4" name="Content Placeholder 3"/>
          <p:cNvSpPr>
            <a:spLocks noGrp="1"/>
          </p:cNvSpPr>
          <p:nvPr>
            <p:ph idx="1"/>
          </p:nvPr>
        </p:nvSpPr>
        <p:spPr/>
        <p:txBody>
          <a:bodyPr>
            <a:normAutofit/>
          </a:bodyPr>
          <a:lstStyle/>
          <a:p>
            <a:pPr>
              <a:buFont typeface="Arial"/>
              <a:buChar char="•"/>
            </a:pPr>
            <a:r>
              <a:rPr lang="en-US" dirty="0" smtClean="0"/>
              <a:t>Are these properties true for a congruence?</a:t>
            </a:r>
          </a:p>
          <a:p>
            <a:pPr lvl="1">
              <a:buFont typeface="Arial"/>
              <a:buChar char="•"/>
            </a:pPr>
            <a:r>
              <a:rPr lang="en-US" dirty="0"/>
              <a:t>Map lines to lines, rays to rays, segments to segments, and angles to angles.  </a:t>
            </a:r>
          </a:p>
          <a:p>
            <a:pPr lvl="1">
              <a:buFont typeface="Arial"/>
              <a:buChar char="•"/>
            </a:pPr>
            <a:r>
              <a:rPr lang="en-US" dirty="0"/>
              <a:t>Preserve the lengths of segments.</a:t>
            </a:r>
          </a:p>
          <a:p>
            <a:pPr lvl="1">
              <a:buFont typeface="Arial"/>
              <a:buChar char="•"/>
            </a:pPr>
            <a:r>
              <a:rPr lang="en-US" dirty="0"/>
              <a:t>Preserve the measures of angles.  </a:t>
            </a:r>
            <a:endParaRPr lang="en-US" dirty="0" smtClean="0"/>
          </a:p>
          <a:p>
            <a:pPr>
              <a:buFont typeface="Arial"/>
              <a:buChar char="•"/>
            </a:pPr>
            <a:r>
              <a:rPr lang="en-US" dirty="0" smtClean="0"/>
              <a:t>A two-dimensional figure is </a:t>
            </a:r>
            <a:r>
              <a:rPr lang="en-US" b="1" i="1" dirty="0" smtClean="0"/>
              <a:t>congruent </a:t>
            </a:r>
            <a:r>
              <a:rPr lang="en-US" dirty="0" smtClean="0"/>
              <a:t>to another if the second can be obtained from the first by a sequence of rotations, reflections, and translations. </a:t>
            </a:r>
            <a:endParaRPr lang="en-US" dirty="0"/>
          </a:p>
        </p:txBody>
      </p:sp>
      <p:sp>
        <p:nvSpPr>
          <p:cNvPr id="5" name="Text Placeholder 7"/>
          <p:cNvSpPr txBox="1">
            <a:spLocks/>
          </p:cNvSpPr>
          <p:nvPr/>
        </p:nvSpPr>
        <p:spPr>
          <a:xfrm>
            <a:off x="472966" y="6270637"/>
            <a:ext cx="8229600" cy="474182"/>
          </a:xfrm>
          <a:prstGeom prst="rect">
            <a:avLst/>
          </a:prstGeom>
        </p:spPr>
        <p:txBody>
          <a:bodyPr/>
          <a:lstStyle>
            <a:lvl1pPr marL="342900" indent="-342900" algn="l" defTabSz="457200" rtl="0" eaLnBrk="1" latinLnBrk="0" hangingPunct="1">
              <a:spcBef>
                <a:spcPct val="20000"/>
              </a:spcBef>
              <a:buFont typeface="Arial"/>
              <a:buNone/>
              <a:defRPr sz="3200" b="0" i="0" kern="1200" cap="none" baseline="0">
                <a:solidFill>
                  <a:srgbClr val="194467"/>
                </a:solidFill>
                <a:latin typeface="Agenda-Light"/>
                <a:ea typeface="+mn-ea"/>
                <a:cs typeface="Agenda-Light"/>
              </a:defRPr>
            </a:lvl1pPr>
            <a:lvl2pPr marL="742950" indent="-285750" algn="l" defTabSz="457200" rtl="0" eaLnBrk="1" latinLnBrk="0" hangingPunct="1">
              <a:spcBef>
                <a:spcPct val="20000"/>
              </a:spcBef>
              <a:buFont typeface="Arial"/>
              <a:buNone/>
              <a:defRPr sz="2600" b="0" i="0" kern="1200">
                <a:solidFill>
                  <a:srgbClr val="636466"/>
                </a:solidFill>
                <a:latin typeface="Agenda-Bold"/>
                <a:ea typeface="+mn-ea"/>
                <a:cs typeface="Agenda-Bold"/>
              </a:defRPr>
            </a:lvl2pPr>
            <a:lvl3pPr marL="1143000" indent="-228600" algn="l" defTabSz="457200" rtl="0" eaLnBrk="1" latinLnBrk="0" hangingPunct="1">
              <a:spcBef>
                <a:spcPct val="20000"/>
              </a:spcBef>
              <a:buFont typeface="Arial"/>
              <a:buNone/>
              <a:defRPr sz="1700" b="0" i="0" kern="1200">
                <a:solidFill>
                  <a:srgbClr val="636466"/>
                </a:solidFill>
                <a:latin typeface="Agenda-Light"/>
                <a:ea typeface="+mn-ea"/>
                <a:cs typeface="Agenda-Light"/>
              </a:defRPr>
            </a:lvl3pPr>
            <a:lvl4pPr marL="1600200" indent="-228600" algn="l" defTabSz="457200" rtl="0" eaLnBrk="1" latinLnBrk="0" hangingPunct="1">
              <a:spcBef>
                <a:spcPct val="20000"/>
              </a:spcBef>
              <a:spcAft>
                <a:spcPts val="0"/>
              </a:spcAft>
              <a:buFont typeface="Arial"/>
              <a:buNone/>
              <a:defRPr sz="1000" b="0" i="0" kern="1200">
                <a:solidFill>
                  <a:srgbClr val="636466"/>
                </a:solidFill>
                <a:latin typeface="Verdana"/>
                <a:ea typeface="+mn-ea"/>
                <a:cs typeface="Verdana"/>
              </a:defRPr>
            </a:lvl4pPr>
            <a:lvl5pPr marL="2057400" indent="-22860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800" dirty="0"/>
          </a:p>
        </p:txBody>
      </p:sp>
    </p:spTree>
    <p:extLst>
      <p:ext uri="{BB962C8B-B14F-4D97-AF65-F5344CB8AC3E}">
        <p14:creationId xmlns:p14="http://schemas.microsoft.com/office/powerpoint/2010/main" val="385684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Geometry</a:t>
            </a:r>
            <a:r>
              <a:rPr lang="en-US" dirty="0" smtClean="0"/>
              <a:t/>
            </a:r>
            <a:br>
              <a:rPr lang="en-US" dirty="0" smtClean="0"/>
            </a:br>
            <a:r>
              <a:rPr lang="en-US" dirty="0" smtClean="0"/>
              <a:t>What does “same shape” mean?</a:t>
            </a:r>
            <a:endParaRPr lang="en-US" dirty="0"/>
          </a:p>
        </p:txBody>
      </p:sp>
      <p:sp>
        <p:nvSpPr>
          <p:cNvPr id="4" name="Content Placeholder 3"/>
          <p:cNvSpPr>
            <a:spLocks noGrp="1"/>
          </p:cNvSpPr>
          <p:nvPr>
            <p:ph idx="1"/>
          </p:nvPr>
        </p:nvSpPr>
        <p:spPr/>
        <p:txBody>
          <a:bodyPr>
            <a:normAutofit/>
          </a:bodyPr>
          <a:lstStyle/>
          <a:p>
            <a:pPr>
              <a:buFont typeface="Arial"/>
              <a:buChar char="•"/>
            </a:pPr>
            <a:r>
              <a:rPr lang="en-US" sz="2800" dirty="0" smtClean="0"/>
              <a:t>Similarity is often referred to as “same shape” (but not necessarily same size).</a:t>
            </a:r>
          </a:p>
          <a:p>
            <a:pPr>
              <a:buFont typeface="Arial"/>
              <a:buChar char="•"/>
            </a:pPr>
            <a:r>
              <a:rPr lang="en-US" sz="2800" dirty="0" smtClean="0"/>
              <a:t>But what does “same shape” mean?  Which if any of these properties would still apply to a ‘Similarity Transformation’?</a:t>
            </a:r>
          </a:p>
          <a:p>
            <a:pPr lvl="1">
              <a:buFont typeface="Arial"/>
              <a:buChar char="•"/>
            </a:pPr>
            <a:r>
              <a:rPr lang="en-US" dirty="0"/>
              <a:t>Map lines to lines, rays to rays, segments to segments, and angles to angles.  </a:t>
            </a:r>
          </a:p>
          <a:p>
            <a:pPr lvl="1">
              <a:buFont typeface="Arial"/>
              <a:buChar char="•"/>
            </a:pPr>
            <a:r>
              <a:rPr lang="en-US" dirty="0"/>
              <a:t>Preserve the lengths of segments.</a:t>
            </a:r>
          </a:p>
          <a:p>
            <a:pPr lvl="1">
              <a:buFont typeface="Arial"/>
              <a:buChar char="•"/>
            </a:pPr>
            <a:r>
              <a:rPr lang="en-US" dirty="0"/>
              <a:t>Preserve the measures of angles.  </a:t>
            </a:r>
          </a:p>
          <a:p>
            <a:pPr>
              <a:buFont typeface="Arial"/>
              <a:buChar char="•"/>
            </a:pPr>
            <a:endParaRPr lang="en-US" sz="2800" dirty="0" smtClean="0"/>
          </a:p>
          <a:p>
            <a:pPr>
              <a:buFont typeface="Arial"/>
              <a:buChar char="•"/>
            </a:pPr>
            <a:endParaRPr lang="en-US" sz="2800" dirty="0" smtClean="0"/>
          </a:p>
          <a:p>
            <a:pPr>
              <a:buFont typeface="Arial"/>
              <a:buChar char="•"/>
            </a:pPr>
            <a:endParaRPr lang="en-US" dirty="0"/>
          </a:p>
        </p:txBody>
      </p:sp>
      <p:sp>
        <p:nvSpPr>
          <p:cNvPr id="5" name="Text Placeholder 7"/>
          <p:cNvSpPr txBox="1">
            <a:spLocks/>
          </p:cNvSpPr>
          <p:nvPr/>
        </p:nvSpPr>
        <p:spPr>
          <a:xfrm>
            <a:off x="472966" y="6270637"/>
            <a:ext cx="8229600" cy="474182"/>
          </a:xfrm>
          <a:prstGeom prst="rect">
            <a:avLst/>
          </a:prstGeom>
        </p:spPr>
        <p:txBody>
          <a:bodyPr/>
          <a:lstStyle>
            <a:lvl1pPr marL="342900" indent="-342900" algn="l" defTabSz="457200" rtl="0" eaLnBrk="1" latinLnBrk="0" hangingPunct="1">
              <a:spcBef>
                <a:spcPct val="20000"/>
              </a:spcBef>
              <a:buFont typeface="Arial"/>
              <a:buNone/>
              <a:defRPr sz="3200" b="0" i="0" kern="1200" cap="none" baseline="0">
                <a:solidFill>
                  <a:srgbClr val="194467"/>
                </a:solidFill>
                <a:latin typeface="Agenda-Light"/>
                <a:ea typeface="+mn-ea"/>
                <a:cs typeface="Agenda-Light"/>
              </a:defRPr>
            </a:lvl1pPr>
            <a:lvl2pPr marL="742950" indent="-285750" algn="l" defTabSz="457200" rtl="0" eaLnBrk="1" latinLnBrk="0" hangingPunct="1">
              <a:spcBef>
                <a:spcPct val="20000"/>
              </a:spcBef>
              <a:buFont typeface="Arial"/>
              <a:buNone/>
              <a:defRPr sz="2600" b="0" i="0" kern="1200">
                <a:solidFill>
                  <a:srgbClr val="636466"/>
                </a:solidFill>
                <a:latin typeface="Agenda-Bold"/>
                <a:ea typeface="+mn-ea"/>
                <a:cs typeface="Agenda-Bold"/>
              </a:defRPr>
            </a:lvl2pPr>
            <a:lvl3pPr marL="1143000" indent="-228600" algn="l" defTabSz="457200" rtl="0" eaLnBrk="1" latinLnBrk="0" hangingPunct="1">
              <a:spcBef>
                <a:spcPct val="20000"/>
              </a:spcBef>
              <a:buFont typeface="Arial"/>
              <a:buNone/>
              <a:defRPr sz="1700" b="0" i="0" kern="1200">
                <a:solidFill>
                  <a:srgbClr val="636466"/>
                </a:solidFill>
                <a:latin typeface="Agenda-Light"/>
                <a:ea typeface="+mn-ea"/>
                <a:cs typeface="Agenda-Light"/>
              </a:defRPr>
            </a:lvl3pPr>
            <a:lvl4pPr marL="1600200" indent="-228600" algn="l" defTabSz="457200" rtl="0" eaLnBrk="1" latinLnBrk="0" hangingPunct="1">
              <a:spcBef>
                <a:spcPct val="20000"/>
              </a:spcBef>
              <a:spcAft>
                <a:spcPts val="0"/>
              </a:spcAft>
              <a:buFont typeface="Arial"/>
              <a:buNone/>
              <a:defRPr sz="1000" b="0" i="0" kern="1200">
                <a:solidFill>
                  <a:srgbClr val="636466"/>
                </a:solidFill>
                <a:latin typeface="Verdana"/>
                <a:ea typeface="+mn-ea"/>
                <a:cs typeface="Verdana"/>
              </a:defRPr>
            </a:lvl4pPr>
            <a:lvl5pPr marL="2057400" indent="-22860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800" dirty="0"/>
          </a:p>
        </p:txBody>
      </p:sp>
    </p:spTree>
    <p:extLst>
      <p:ext uri="{BB962C8B-B14F-4D97-AF65-F5344CB8AC3E}">
        <p14:creationId xmlns:p14="http://schemas.microsoft.com/office/powerpoint/2010/main" val="201525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Geometry</a:t>
            </a:r>
            <a:r>
              <a:rPr lang="en-US" dirty="0" smtClean="0"/>
              <a:t/>
            </a:r>
            <a:br>
              <a:rPr lang="en-US" dirty="0" smtClean="0"/>
            </a:br>
            <a:r>
              <a:rPr lang="en-US" dirty="0" smtClean="0"/>
              <a:t>Dilations</a:t>
            </a:r>
            <a:endParaRPr lang="en-US" dirty="0"/>
          </a:p>
        </p:txBody>
      </p:sp>
      <p:sp>
        <p:nvSpPr>
          <p:cNvPr id="4" name="Content Placeholder 3"/>
          <p:cNvSpPr>
            <a:spLocks noGrp="1"/>
          </p:cNvSpPr>
          <p:nvPr>
            <p:ph idx="1"/>
          </p:nvPr>
        </p:nvSpPr>
        <p:spPr>
          <a:xfrm>
            <a:off x="304800" y="1776349"/>
            <a:ext cx="8229600" cy="4968469"/>
          </a:xfrm>
        </p:spPr>
        <p:txBody>
          <a:bodyPr>
            <a:normAutofit lnSpcReduction="10000"/>
          </a:bodyPr>
          <a:lstStyle/>
          <a:p>
            <a:pPr>
              <a:buFont typeface="Arial"/>
              <a:buChar char="•"/>
            </a:pPr>
            <a:r>
              <a:rPr lang="en-US" dirty="0" smtClean="0"/>
              <a:t>A dilation is a transformation of the plane with center </a:t>
            </a:r>
            <a:r>
              <a:rPr lang="en-US" i="1" dirty="0" smtClean="0"/>
              <a:t>O</a:t>
            </a:r>
            <a:r>
              <a:rPr lang="en-US" dirty="0" smtClean="0"/>
              <a:t>  and scale factor </a:t>
            </a:r>
            <a:r>
              <a:rPr lang="en-US" i="1" dirty="0" smtClean="0"/>
              <a:t>r</a:t>
            </a:r>
            <a:r>
              <a:rPr lang="en-US" dirty="0" smtClean="0"/>
              <a:t>, that assigns to each point </a:t>
            </a:r>
            <a:r>
              <a:rPr lang="en-US" i="1" dirty="0" smtClean="0"/>
              <a:t>P </a:t>
            </a:r>
            <a:r>
              <a:rPr lang="en-US" dirty="0" smtClean="0"/>
              <a:t>of the plane a point </a:t>
            </a:r>
            <a:r>
              <a:rPr lang="en-US" i="1" dirty="0" smtClean="0"/>
              <a:t>Dilation</a:t>
            </a:r>
            <a:r>
              <a:rPr lang="en-US" dirty="0" smtClean="0"/>
              <a:t>(</a:t>
            </a:r>
            <a:r>
              <a:rPr lang="en-US" i="1" dirty="0" smtClean="0"/>
              <a:t>P</a:t>
            </a:r>
            <a:r>
              <a:rPr lang="en-US" dirty="0" smtClean="0"/>
              <a:t>) so that:</a:t>
            </a:r>
          </a:p>
          <a:p>
            <a:pPr marL="457200" lvl="1" indent="0"/>
            <a:r>
              <a:rPr lang="en-US" i="1" dirty="0" smtClean="0"/>
              <a:t>Dilation</a:t>
            </a:r>
            <a:r>
              <a:rPr lang="en-US" dirty="0" smtClean="0"/>
              <a:t>(</a:t>
            </a:r>
            <a:r>
              <a:rPr lang="en-US" i="1" dirty="0" smtClean="0"/>
              <a:t>O</a:t>
            </a:r>
            <a:r>
              <a:rPr lang="en-US" dirty="0" smtClean="0"/>
              <a:t>) = </a:t>
            </a:r>
            <a:r>
              <a:rPr lang="en-US" i="1" dirty="0" smtClean="0"/>
              <a:t>O and</a:t>
            </a:r>
          </a:p>
          <a:p>
            <a:pPr marL="457200" lvl="1" indent="0"/>
            <a:r>
              <a:rPr lang="en-US" dirty="0" smtClean="0"/>
              <a:t>If </a:t>
            </a:r>
            <a:r>
              <a:rPr lang="en-US" i="1" dirty="0" smtClean="0"/>
              <a:t>P </a:t>
            </a:r>
            <a:r>
              <a:rPr lang="en-US" dirty="0" smtClean="0"/>
              <a:t>≠ </a:t>
            </a:r>
            <a:r>
              <a:rPr lang="en-US" i="1" dirty="0" smtClean="0"/>
              <a:t>O</a:t>
            </a:r>
            <a:r>
              <a:rPr lang="en-US" dirty="0" smtClean="0"/>
              <a:t>, then </a:t>
            </a:r>
            <a:r>
              <a:rPr lang="en-US" i="1" dirty="0" smtClean="0"/>
              <a:t>Dilation</a:t>
            </a:r>
            <a:r>
              <a:rPr lang="en-US" dirty="0" smtClean="0"/>
              <a:t>(</a:t>
            </a:r>
            <a:r>
              <a:rPr lang="en-US" i="1" dirty="0" smtClean="0"/>
              <a:t>P</a:t>
            </a:r>
            <a:r>
              <a:rPr lang="en-US" dirty="0" smtClean="0"/>
              <a:t>), denoted as </a:t>
            </a:r>
            <a:r>
              <a:rPr lang="en-US" i="1" dirty="0" smtClean="0"/>
              <a:t>P’</a:t>
            </a:r>
            <a:r>
              <a:rPr lang="en-US" dirty="0" smtClean="0"/>
              <a:t>, is the point on the ray </a:t>
            </a:r>
            <a:r>
              <a:rPr lang="en-US" i="1" dirty="0" smtClean="0"/>
              <a:t>OP</a:t>
            </a:r>
            <a:r>
              <a:rPr lang="en-US" dirty="0" smtClean="0"/>
              <a:t> so that </a:t>
            </a:r>
            <a:r>
              <a:rPr lang="en-US" dirty="0"/>
              <a:t>|</a:t>
            </a:r>
            <a:r>
              <a:rPr lang="en-US" i="1" dirty="0"/>
              <a:t>OP’</a:t>
            </a:r>
            <a:r>
              <a:rPr lang="en-US" dirty="0"/>
              <a:t>| = </a:t>
            </a:r>
            <a:r>
              <a:rPr lang="en-US" i="1" dirty="0"/>
              <a:t>r </a:t>
            </a:r>
            <a:r>
              <a:rPr lang="en-US" dirty="0"/>
              <a:t>|</a:t>
            </a:r>
            <a:r>
              <a:rPr lang="en-US" i="1" dirty="0"/>
              <a:t>OP</a:t>
            </a:r>
            <a:r>
              <a:rPr lang="en-US" dirty="0" smtClean="0"/>
              <a:t>|. </a:t>
            </a:r>
            <a:endParaRPr lang="en-US" dirty="0"/>
          </a:p>
          <a:p>
            <a:pPr>
              <a:buFont typeface="Arial"/>
              <a:buChar char="•"/>
            </a:pPr>
            <a:r>
              <a:rPr lang="en-US" dirty="0" smtClean="0"/>
              <a:t>When </a:t>
            </a:r>
            <a:r>
              <a:rPr lang="en-US" i="1" dirty="0" smtClean="0"/>
              <a:t>r = </a:t>
            </a:r>
            <a:r>
              <a:rPr lang="en-US" dirty="0" smtClean="0"/>
              <a:t>1</a:t>
            </a:r>
            <a:r>
              <a:rPr lang="en-US" i="1" dirty="0" smtClean="0"/>
              <a:t>, </a:t>
            </a:r>
            <a:r>
              <a:rPr lang="en-US" dirty="0" smtClean="0"/>
              <a:t>then the figures are congruent.</a:t>
            </a:r>
          </a:p>
          <a:p>
            <a:pPr>
              <a:buFont typeface="Arial"/>
              <a:buChar char="•"/>
            </a:pPr>
            <a:r>
              <a:rPr lang="en-US" dirty="0" smtClean="0"/>
              <a:t>When 0 &lt; </a:t>
            </a:r>
            <a:r>
              <a:rPr lang="en-US" i="1" dirty="0" smtClean="0"/>
              <a:t>r</a:t>
            </a:r>
            <a:r>
              <a:rPr lang="en-US" dirty="0" smtClean="0"/>
              <a:t> &lt; 1, then the dilated figure is smaller than the original.</a:t>
            </a:r>
          </a:p>
          <a:p>
            <a:pPr>
              <a:buFont typeface="Arial"/>
              <a:buChar char="•"/>
            </a:pPr>
            <a:r>
              <a:rPr lang="en-US" dirty="0" smtClean="0"/>
              <a:t>When </a:t>
            </a:r>
            <a:r>
              <a:rPr lang="en-US" i="1" dirty="0" smtClean="0"/>
              <a:t>r </a:t>
            </a:r>
            <a:r>
              <a:rPr lang="en-US" dirty="0" smtClean="0"/>
              <a:t>&gt; 1, then the dilated figure is larger than the original.</a:t>
            </a:r>
          </a:p>
          <a:p>
            <a:pPr marL="0" indent="0"/>
            <a:endParaRPr lang="en-US" dirty="0" smtClean="0"/>
          </a:p>
          <a:p>
            <a:pPr marL="0" indent="0"/>
            <a:endParaRPr lang="en-US" dirty="0" smtClean="0"/>
          </a:p>
          <a:p>
            <a:pPr>
              <a:buFont typeface="Arial"/>
              <a:buChar char="•"/>
            </a:pPr>
            <a:endParaRPr lang="en-US" dirty="0"/>
          </a:p>
        </p:txBody>
      </p:sp>
      <p:sp>
        <p:nvSpPr>
          <p:cNvPr id="5" name="Text Placeholder 7"/>
          <p:cNvSpPr txBox="1">
            <a:spLocks/>
          </p:cNvSpPr>
          <p:nvPr/>
        </p:nvSpPr>
        <p:spPr>
          <a:xfrm>
            <a:off x="472966" y="6270637"/>
            <a:ext cx="8229600" cy="474182"/>
          </a:xfrm>
          <a:prstGeom prst="rect">
            <a:avLst/>
          </a:prstGeom>
        </p:spPr>
        <p:txBody>
          <a:bodyPr/>
          <a:lstStyle>
            <a:lvl1pPr marL="342900" indent="-342900" algn="l" defTabSz="457200" rtl="0" eaLnBrk="1" latinLnBrk="0" hangingPunct="1">
              <a:spcBef>
                <a:spcPct val="20000"/>
              </a:spcBef>
              <a:buFont typeface="Arial"/>
              <a:buNone/>
              <a:defRPr sz="3200" b="0" i="0" kern="1200" cap="none" baseline="0">
                <a:solidFill>
                  <a:srgbClr val="194467"/>
                </a:solidFill>
                <a:latin typeface="Agenda-Light"/>
                <a:ea typeface="+mn-ea"/>
                <a:cs typeface="Agenda-Light"/>
              </a:defRPr>
            </a:lvl1pPr>
            <a:lvl2pPr marL="742950" indent="-285750" algn="l" defTabSz="457200" rtl="0" eaLnBrk="1" latinLnBrk="0" hangingPunct="1">
              <a:spcBef>
                <a:spcPct val="20000"/>
              </a:spcBef>
              <a:buFont typeface="Arial"/>
              <a:buNone/>
              <a:defRPr sz="2600" b="0" i="0" kern="1200">
                <a:solidFill>
                  <a:srgbClr val="636466"/>
                </a:solidFill>
                <a:latin typeface="Agenda-Bold"/>
                <a:ea typeface="+mn-ea"/>
                <a:cs typeface="Agenda-Bold"/>
              </a:defRPr>
            </a:lvl2pPr>
            <a:lvl3pPr marL="1143000" indent="-228600" algn="l" defTabSz="457200" rtl="0" eaLnBrk="1" latinLnBrk="0" hangingPunct="1">
              <a:spcBef>
                <a:spcPct val="20000"/>
              </a:spcBef>
              <a:buFont typeface="Arial"/>
              <a:buNone/>
              <a:defRPr sz="1700" b="0" i="0" kern="1200">
                <a:solidFill>
                  <a:srgbClr val="636466"/>
                </a:solidFill>
                <a:latin typeface="Agenda-Light"/>
                <a:ea typeface="+mn-ea"/>
                <a:cs typeface="Agenda-Light"/>
              </a:defRPr>
            </a:lvl3pPr>
            <a:lvl4pPr marL="1600200" indent="-228600" algn="l" defTabSz="457200" rtl="0" eaLnBrk="1" latinLnBrk="0" hangingPunct="1">
              <a:spcBef>
                <a:spcPct val="20000"/>
              </a:spcBef>
              <a:spcAft>
                <a:spcPts val="0"/>
              </a:spcAft>
              <a:buFont typeface="Arial"/>
              <a:buNone/>
              <a:defRPr sz="1000" b="0" i="0" kern="1200">
                <a:solidFill>
                  <a:srgbClr val="636466"/>
                </a:solidFill>
                <a:latin typeface="Verdana"/>
                <a:ea typeface="+mn-ea"/>
                <a:cs typeface="Verdana"/>
              </a:defRPr>
            </a:lvl4pPr>
            <a:lvl5pPr marL="2057400" indent="-22860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800" dirty="0"/>
          </a:p>
        </p:txBody>
      </p:sp>
    </p:spTree>
    <p:extLst>
      <p:ext uri="{BB962C8B-B14F-4D97-AF65-F5344CB8AC3E}">
        <p14:creationId xmlns:p14="http://schemas.microsoft.com/office/powerpoint/2010/main" val="331939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Geometry</a:t>
            </a:r>
            <a:r>
              <a:rPr lang="en-US" dirty="0" smtClean="0"/>
              <a:t/>
            </a:r>
            <a:br>
              <a:rPr lang="en-US" dirty="0" smtClean="0"/>
            </a:br>
            <a:r>
              <a:rPr lang="en-US" dirty="0" smtClean="0"/>
              <a:t>Dilations</a:t>
            </a:r>
            <a:endParaRPr lang="en-US" dirty="0"/>
          </a:p>
        </p:txBody>
      </p:sp>
      <p:sp>
        <p:nvSpPr>
          <p:cNvPr id="4" name="Content Placeholder 3"/>
          <p:cNvSpPr>
            <a:spLocks noGrp="1"/>
          </p:cNvSpPr>
          <p:nvPr>
            <p:ph idx="1"/>
          </p:nvPr>
        </p:nvSpPr>
        <p:spPr/>
        <p:txBody>
          <a:bodyPr>
            <a:normAutofit/>
          </a:bodyPr>
          <a:lstStyle/>
          <a:p>
            <a:pPr>
              <a:buFont typeface="Arial"/>
              <a:buChar char="•"/>
            </a:pPr>
            <a:r>
              <a:rPr lang="en-US" dirty="0" smtClean="0"/>
              <a:t>Do dilations:</a:t>
            </a:r>
          </a:p>
          <a:p>
            <a:pPr lvl="1">
              <a:buFont typeface="Arial"/>
              <a:buChar char="•"/>
            </a:pPr>
            <a:r>
              <a:rPr lang="en-US" dirty="0"/>
              <a:t>Map lines to lines, rays to rays, segments to segments, and angles to </a:t>
            </a:r>
            <a:r>
              <a:rPr lang="en-US" dirty="0" smtClean="0"/>
              <a:t>angles</a:t>
            </a:r>
            <a:r>
              <a:rPr lang="en-US" dirty="0"/>
              <a:t>?</a:t>
            </a:r>
          </a:p>
          <a:p>
            <a:pPr lvl="1">
              <a:buFont typeface="Arial"/>
              <a:buChar char="•"/>
            </a:pPr>
            <a:r>
              <a:rPr lang="en-US" dirty="0"/>
              <a:t>Preserve the lengths of </a:t>
            </a:r>
            <a:r>
              <a:rPr lang="en-US" dirty="0" smtClean="0"/>
              <a:t>segments?</a:t>
            </a:r>
            <a:endParaRPr lang="en-US" dirty="0"/>
          </a:p>
          <a:p>
            <a:pPr lvl="1">
              <a:buFont typeface="Arial"/>
              <a:buChar char="•"/>
            </a:pPr>
            <a:r>
              <a:rPr lang="en-US" dirty="0"/>
              <a:t>Preserve the measures of </a:t>
            </a:r>
            <a:r>
              <a:rPr lang="en-US" dirty="0" smtClean="0"/>
              <a:t>angles?  </a:t>
            </a:r>
            <a:endParaRPr lang="en-US" dirty="0"/>
          </a:p>
          <a:p>
            <a:pPr marL="0" indent="0"/>
            <a:endParaRPr lang="en-US" dirty="0" smtClean="0"/>
          </a:p>
          <a:p>
            <a:pPr marL="0" indent="0"/>
            <a:endParaRPr lang="en-US" dirty="0" smtClean="0"/>
          </a:p>
          <a:p>
            <a:pPr>
              <a:buFont typeface="Arial"/>
              <a:buChar char="•"/>
            </a:pPr>
            <a:endParaRPr lang="en-US" dirty="0"/>
          </a:p>
        </p:txBody>
      </p:sp>
      <p:sp>
        <p:nvSpPr>
          <p:cNvPr id="5" name="Text Placeholder 7"/>
          <p:cNvSpPr txBox="1">
            <a:spLocks/>
          </p:cNvSpPr>
          <p:nvPr/>
        </p:nvSpPr>
        <p:spPr>
          <a:xfrm>
            <a:off x="472966" y="6270637"/>
            <a:ext cx="8229600" cy="474182"/>
          </a:xfrm>
          <a:prstGeom prst="rect">
            <a:avLst/>
          </a:prstGeom>
        </p:spPr>
        <p:txBody>
          <a:bodyPr/>
          <a:lstStyle>
            <a:lvl1pPr marL="342900" indent="-342900" algn="l" defTabSz="457200" rtl="0" eaLnBrk="1" latinLnBrk="0" hangingPunct="1">
              <a:spcBef>
                <a:spcPct val="20000"/>
              </a:spcBef>
              <a:buFont typeface="Arial"/>
              <a:buNone/>
              <a:defRPr sz="3200" b="0" i="0" kern="1200" cap="none" baseline="0">
                <a:solidFill>
                  <a:srgbClr val="194467"/>
                </a:solidFill>
                <a:latin typeface="Agenda-Light"/>
                <a:ea typeface="+mn-ea"/>
                <a:cs typeface="Agenda-Light"/>
              </a:defRPr>
            </a:lvl1pPr>
            <a:lvl2pPr marL="742950" indent="-285750" algn="l" defTabSz="457200" rtl="0" eaLnBrk="1" latinLnBrk="0" hangingPunct="1">
              <a:spcBef>
                <a:spcPct val="20000"/>
              </a:spcBef>
              <a:buFont typeface="Arial"/>
              <a:buNone/>
              <a:defRPr sz="2600" b="0" i="0" kern="1200">
                <a:solidFill>
                  <a:srgbClr val="636466"/>
                </a:solidFill>
                <a:latin typeface="Agenda-Bold"/>
                <a:ea typeface="+mn-ea"/>
                <a:cs typeface="Agenda-Bold"/>
              </a:defRPr>
            </a:lvl2pPr>
            <a:lvl3pPr marL="1143000" indent="-228600" algn="l" defTabSz="457200" rtl="0" eaLnBrk="1" latinLnBrk="0" hangingPunct="1">
              <a:spcBef>
                <a:spcPct val="20000"/>
              </a:spcBef>
              <a:buFont typeface="Arial"/>
              <a:buNone/>
              <a:defRPr sz="1700" b="0" i="0" kern="1200">
                <a:solidFill>
                  <a:srgbClr val="636466"/>
                </a:solidFill>
                <a:latin typeface="Agenda-Light"/>
                <a:ea typeface="+mn-ea"/>
                <a:cs typeface="Agenda-Light"/>
              </a:defRPr>
            </a:lvl3pPr>
            <a:lvl4pPr marL="1600200" indent="-228600" algn="l" defTabSz="457200" rtl="0" eaLnBrk="1" latinLnBrk="0" hangingPunct="1">
              <a:spcBef>
                <a:spcPct val="20000"/>
              </a:spcBef>
              <a:spcAft>
                <a:spcPts val="0"/>
              </a:spcAft>
              <a:buFont typeface="Arial"/>
              <a:buNone/>
              <a:defRPr sz="1000" b="0" i="0" kern="1200">
                <a:solidFill>
                  <a:srgbClr val="636466"/>
                </a:solidFill>
                <a:latin typeface="Verdana"/>
                <a:ea typeface="+mn-ea"/>
                <a:cs typeface="Verdana"/>
              </a:defRPr>
            </a:lvl4pPr>
            <a:lvl5pPr marL="2057400" indent="-22860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800" dirty="0"/>
          </a:p>
        </p:txBody>
      </p:sp>
      <p:sp>
        <p:nvSpPr>
          <p:cNvPr id="6" name="TextBox 5"/>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H</a:t>
            </a:r>
            <a:endParaRPr lang="en-US" dirty="0">
              <a:solidFill>
                <a:schemeClr val="bg1"/>
              </a:solidFill>
            </a:endParaRPr>
          </a:p>
        </p:txBody>
      </p:sp>
    </p:spTree>
    <p:extLst>
      <p:ext uri="{BB962C8B-B14F-4D97-AF65-F5344CB8AC3E}">
        <p14:creationId xmlns:p14="http://schemas.microsoft.com/office/powerpoint/2010/main" val="379399553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6900"/>
            <a:ext cx="8229600" cy="824382"/>
          </a:xfrm>
        </p:spPr>
        <p:txBody>
          <a:bodyPr/>
          <a:lstStyle/>
          <a:p>
            <a:r>
              <a:rPr lang="en-US" dirty="0" smtClean="0">
                <a:solidFill>
                  <a:srgbClr val="DF6314"/>
                </a:solidFill>
              </a:rPr>
              <a:t>Activity – Part 1</a:t>
            </a:r>
            <a:endParaRPr lang="en-US" dirty="0">
              <a:solidFill>
                <a:srgbClr val="DF6314"/>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371600"/>
                <a:ext cx="8229600" cy="5105399"/>
              </a:xfrm>
            </p:spPr>
            <p:txBody>
              <a:bodyPr>
                <a:normAutofit fontScale="92500"/>
              </a:bodyPr>
              <a:lstStyle/>
              <a:p>
                <a:pPr>
                  <a:buFont typeface="Arial"/>
                  <a:buChar char="•"/>
                </a:pPr>
                <a:r>
                  <a:rPr lang="en-US" dirty="0" smtClean="0">
                    <a:solidFill>
                      <a:srgbClr val="002060"/>
                    </a:solidFill>
                  </a:rPr>
                  <a:t>On a lined piece of paper:</a:t>
                </a:r>
              </a:p>
              <a:p>
                <a:pPr lvl="1">
                  <a:buFont typeface="Arial"/>
                  <a:buChar char="•"/>
                </a:pPr>
                <a:r>
                  <a:rPr lang="en-US" dirty="0" smtClean="0"/>
                  <a:t>Choose a point near the top of the page </a:t>
                </a:r>
                <a:r>
                  <a:rPr lang="en-US" b="1" dirty="0" smtClean="0"/>
                  <a:t>on a line</a:t>
                </a:r>
                <a:r>
                  <a:rPr lang="en-US" dirty="0" smtClean="0"/>
                  <a:t> to use as our center of dilation.  Label the point </a:t>
                </a:r>
                <a:r>
                  <a:rPr lang="en-US" i="1" dirty="0" smtClean="0"/>
                  <a:t>O</a:t>
                </a:r>
                <a:r>
                  <a:rPr lang="en-US" dirty="0" smtClean="0"/>
                  <a:t>.</a:t>
                </a:r>
              </a:p>
              <a:p>
                <a:pPr lvl="1">
                  <a:buFont typeface="Arial"/>
                  <a:buChar char="•"/>
                </a:pPr>
                <a:r>
                  <a:rPr lang="en-US" dirty="0" smtClean="0"/>
                  <a:t>Draw a ray, from point </a:t>
                </a:r>
                <a:r>
                  <a:rPr lang="en-US" i="1" dirty="0" smtClean="0"/>
                  <a:t>O</a:t>
                </a:r>
                <a:r>
                  <a:rPr lang="en-US" dirty="0" smtClean="0"/>
                  <a:t>, through a whole number of lines, e.g., through 2 lines, or 5 lines, etc.  Label this point </a:t>
                </a:r>
                <a:r>
                  <a:rPr lang="en-US" i="1" dirty="0" smtClean="0"/>
                  <a:t>P</a:t>
                </a:r>
                <a:r>
                  <a:rPr lang="en-US" dirty="0" smtClean="0"/>
                  <a:t>.</a:t>
                </a:r>
              </a:p>
              <a:p>
                <a:pPr lvl="1">
                  <a:buFont typeface="Arial"/>
                  <a:buChar char="•"/>
                </a:pPr>
                <a:r>
                  <a:rPr lang="en-US" dirty="0" smtClean="0"/>
                  <a:t>Draw another ray, from point </a:t>
                </a:r>
                <a:r>
                  <a:rPr lang="en-US" i="1" dirty="0" smtClean="0"/>
                  <a:t>O</a:t>
                </a:r>
                <a:r>
                  <a:rPr lang="en-US" dirty="0" smtClean="0"/>
                  <a:t>, through the same number of lines.  Label this point </a:t>
                </a:r>
                <a:r>
                  <a:rPr lang="en-US" i="1" dirty="0" smtClean="0"/>
                  <a:t>Q</a:t>
                </a:r>
                <a:r>
                  <a:rPr lang="en-US" dirty="0" smtClean="0"/>
                  <a:t>.</a:t>
                </a:r>
              </a:p>
              <a:p>
                <a:pPr lvl="1">
                  <a:buFont typeface="Arial"/>
                  <a:buChar char="•"/>
                </a:pPr>
                <a:r>
                  <a:rPr lang="en-US" dirty="0" smtClean="0"/>
                  <a:t>Along ray   (you may need to extend it), find another point, </a:t>
                </a:r>
                <a:r>
                  <a:rPr lang="en-US" i="1" dirty="0" smtClean="0"/>
                  <a:t>P’</a:t>
                </a:r>
                <a:r>
                  <a:rPr lang="en-US" dirty="0" smtClean="0"/>
                  <a:t>, a whole number of lines away from </a:t>
                </a:r>
                <a:r>
                  <a:rPr lang="en-US" i="1" dirty="0" smtClean="0"/>
                  <a:t>O.</a:t>
                </a:r>
                <a:endParaRPr lang="en-US" dirty="0" smtClean="0"/>
              </a:p>
              <a:p>
                <a:pPr lvl="1">
                  <a:buFont typeface="Arial"/>
                  <a:buChar char="•"/>
                </a:pPr>
                <a:r>
                  <a:rPr lang="en-US" dirty="0" smtClean="0"/>
                  <a:t>Along </a:t>
                </a:r>
                <a:r>
                  <a:rPr lang="en-US" dirty="0"/>
                  <a:t>ray  </a:t>
                </a:r>
                <a:r>
                  <a:rPr lang="en-US" dirty="0" smtClean="0"/>
                  <a:t> </a:t>
                </a:r>
                <a:r>
                  <a:rPr lang="en-US" dirty="0"/>
                  <a:t>(you may need to extend it), find another point, </a:t>
                </a:r>
                <a:r>
                  <a:rPr lang="en-US" i="1" dirty="0" smtClean="0"/>
                  <a:t>Q’</a:t>
                </a:r>
                <a:r>
                  <a:rPr lang="en-US" dirty="0"/>
                  <a:t>, </a:t>
                </a:r>
                <a:r>
                  <a:rPr lang="en-US" dirty="0" smtClean="0"/>
                  <a:t>the same </a:t>
                </a:r>
                <a:r>
                  <a:rPr lang="en-US" dirty="0"/>
                  <a:t>whole number of lines away from </a:t>
                </a:r>
                <a:r>
                  <a:rPr lang="en-US" i="1" dirty="0" smtClean="0"/>
                  <a:t>O.</a:t>
                </a:r>
                <a:endParaRPr lang="en-US" dirty="0" smtClean="0"/>
              </a:p>
              <a:p>
                <a:pPr lvl="1">
                  <a:buFont typeface="Arial"/>
                  <a:buChar char="•"/>
                </a:pPr>
                <a:r>
                  <a:rPr lang="en-US" dirty="0" smtClean="0"/>
                  <a:t>Connect points </a:t>
                </a:r>
                <a:r>
                  <a:rPr lang="en-US" i="1" dirty="0" smtClean="0"/>
                  <a:t>P </a:t>
                </a:r>
                <a:r>
                  <a:rPr lang="en-US" dirty="0" smtClean="0"/>
                  <a:t>and </a:t>
                </a:r>
                <a:r>
                  <a:rPr lang="en-US" i="1" dirty="0" smtClean="0"/>
                  <a:t>Q.  </a:t>
                </a:r>
                <a:r>
                  <a:rPr lang="en-US" dirty="0" smtClean="0"/>
                  <a:t>Connect points </a:t>
                </a:r>
                <a:r>
                  <a:rPr lang="en-US" i="1" dirty="0" smtClean="0"/>
                  <a:t>P’</a:t>
                </a:r>
                <a:r>
                  <a:rPr lang="en-US" dirty="0" smtClean="0"/>
                  <a:t> and </a:t>
                </a:r>
                <a:r>
                  <a:rPr lang="en-US" i="1" dirty="0" smtClean="0"/>
                  <a:t>Q’</a:t>
                </a:r>
                <a:r>
                  <a:rPr lang="en-US" dirty="0" smtClean="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371600"/>
                <a:ext cx="8229600" cy="5105399"/>
              </a:xfrm>
              <a:blipFill rotWithShape="1">
                <a:blip r:embed="rId3"/>
                <a:stretch>
                  <a:fillRect l="-370"/>
                </a:stretch>
              </a:blipFill>
            </p:spPr>
            <p:txBody>
              <a:bodyPr/>
              <a:lstStyle/>
              <a:p>
                <a:r>
                  <a:rPr lang="en-US">
                    <a:noFill/>
                  </a:rPr>
                  <a:t> </a:t>
                </a:r>
              </a:p>
            </p:txBody>
          </p:sp>
        </mc:Fallback>
      </mc:AlternateContent>
      <p:sp>
        <p:nvSpPr>
          <p:cNvPr id="5" name="TextBox 4"/>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A</a:t>
            </a:r>
            <a:endParaRPr lang="en-US" dirty="0">
              <a:solidFill>
                <a:schemeClr val="bg1"/>
              </a:solidFill>
            </a:endParaRPr>
          </a:p>
        </p:txBody>
      </p:sp>
    </p:spTree>
    <p:extLst>
      <p:ext uri="{BB962C8B-B14F-4D97-AF65-F5344CB8AC3E}">
        <p14:creationId xmlns:p14="http://schemas.microsoft.com/office/powerpoint/2010/main" val="70202099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24382"/>
          </a:xfrm>
        </p:spPr>
        <p:txBody>
          <a:bodyPr/>
          <a:lstStyle/>
          <a:p>
            <a:r>
              <a:rPr lang="en-US" dirty="0" smtClean="0">
                <a:solidFill>
                  <a:srgbClr val="DF6314"/>
                </a:solidFill>
              </a:rPr>
              <a:t>Activity – Part 2</a:t>
            </a:r>
            <a:endParaRPr lang="en-US" dirty="0">
              <a:solidFill>
                <a:srgbClr val="DF6314"/>
              </a:solidFill>
            </a:endParaRPr>
          </a:p>
        </p:txBody>
      </p:sp>
      <p:sp>
        <p:nvSpPr>
          <p:cNvPr id="3" name="Content Placeholder 2"/>
          <p:cNvSpPr>
            <a:spLocks noGrp="1"/>
          </p:cNvSpPr>
          <p:nvPr>
            <p:ph idx="1"/>
          </p:nvPr>
        </p:nvSpPr>
        <p:spPr>
          <a:xfrm>
            <a:off x="457200" y="1586382"/>
            <a:ext cx="8229600" cy="4509618"/>
          </a:xfrm>
        </p:spPr>
        <p:txBody>
          <a:bodyPr>
            <a:normAutofit/>
          </a:bodyPr>
          <a:lstStyle/>
          <a:p>
            <a:pPr>
              <a:buFont typeface="Arial"/>
              <a:buChar char="•"/>
            </a:pPr>
            <a:r>
              <a:rPr lang="en-US" dirty="0">
                <a:solidFill>
                  <a:srgbClr val="194467"/>
                </a:solidFill>
              </a:rPr>
              <a:t>What do you notice about lines </a:t>
            </a:r>
            <a:r>
              <a:rPr lang="en-US" i="1" dirty="0">
                <a:solidFill>
                  <a:srgbClr val="194467"/>
                </a:solidFill>
              </a:rPr>
              <a:t>PQ </a:t>
            </a:r>
            <a:r>
              <a:rPr lang="en-US" dirty="0">
                <a:solidFill>
                  <a:srgbClr val="194467"/>
                </a:solidFill>
              </a:rPr>
              <a:t>and </a:t>
            </a:r>
            <a:r>
              <a:rPr lang="en-US" i="1" dirty="0">
                <a:solidFill>
                  <a:srgbClr val="194467"/>
                </a:solidFill>
              </a:rPr>
              <a:t>P’Q’</a:t>
            </a:r>
            <a:r>
              <a:rPr lang="en-US" dirty="0">
                <a:solidFill>
                  <a:srgbClr val="194467"/>
                </a:solidFill>
              </a:rPr>
              <a:t>?</a:t>
            </a:r>
          </a:p>
          <a:p>
            <a:pPr lvl="1">
              <a:buFont typeface="Arial"/>
              <a:buChar char="•"/>
            </a:pPr>
            <a:r>
              <a:rPr lang="en-US" dirty="0"/>
              <a:t>Lines </a:t>
            </a:r>
            <a:r>
              <a:rPr lang="en-US" i="1" dirty="0"/>
              <a:t>PQ </a:t>
            </a:r>
            <a:r>
              <a:rPr lang="en-US" dirty="0"/>
              <a:t>and </a:t>
            </a:r>
            <a:r>
              <a:rPr lang="en-US" i="1" dirty="0"/>
              <a:t>P’Q’</a:t>
            </a:r>
            <a:r>
              <a:rPr lang="en-US" dirty="0"/>
              <a:t> are parallel, i.e., they never intersect.</a:t>
            </a:r>
          </a:p>
          <a:p>
            <a:pPr>
              <a:buFont typeface="Arial"/>
              <a:buChar char="•"/>
            </a:pPr>
            <a:r>
              <a:rPr lang="en-US" dirty="0">
                <a:solidFill>
                  <a:srgbClr val="194467"/>
                </a:solidFill>
              </a:rPr>
              <a:t>Write the scale factor that represents the dilation from </a:t>
            </a:r>
            <a:r>
              <a:rPr lang="en-US" i="1" dirty="0">
                <a:solidFill>
                  <a:srgbClr val="194467"/>
                </a:solidFill>
              </a:rPr>
              <a:t>O</a:t>
            </a:r>
            <a:r>
              <a:rPr lang="en-US" dirty="0">
                <a:solidFill>
                  <a:srgbClr val="194467"/>
                </a:solidFill>
              </a:rPr>
              <a:t> to </a:t>
            </a:r>
            <a:r>
              <a:rPr lang="en-US" i="1" dirty="0">
                <a:solidFill>
                  <a:srgbClr val="194467"/>
                </a:solidFill>
              </a:rPr>
              <a:t>P</a:t>
            </a:r>
            <a:r>
              <a:rPr lang="en-US" dirty="0">
                <a:solidFill>
                  <a:srgbClr val="194467"/>
                </a:solidFill>
              </a:rPr>
              <a:t> and </a:t>
            </a:r>
            <a:r>
              <a:rPr lang="en-US" i="1" dirty="0">
                <a:solidFill>
                  <a:srgbClr val="194467"/>
                </a:solidFill>
              </a:rPr>
              <a:t>O</a:t>
            </a:r>
            <a:r>
              <a:rPr lang="en-US" dirty="0">
                <a:solidFill>
                  <a:srgbClr val="194467"/>
                </a:solidFill>
              </a:rPr>
              <a:t> to </a:t>
            </a:r>
            <a:r>
              <a:rPr lang="en-US" i="1" dirty="0">
                <a:solidFill>
                  <a:srgbClr val="194467"/>
                </a:solidFill>
              </a:rPr>
              <a:t>P’</a:t>
            </a:r>
            <a:r>
              <a:rPr lang="en-US" dirty="0">
                <a:solidFill>
                  <a:srgbClr val="194467"/>
                </a:solidFill>
              </a:rPr>
              <a:t>, e.g., if you went 2 lines for </a:t>
            </a:r>
            <a:r>
              <a:rPr lang="en-US" i="1" dirty="0">
                <a:solidFill>
                  <a:srgbClr val="194467"/>
                </a:solidFill>
              </a:rPr>
              <a:t>P</a:t>
            </a:r>
            <a:r>
              <a:rPr lang="en-US" dirty="0">
                <a:solidFill>
                  <a:srgbClr val="194467"/>
                </a:solidFill>
              </a:rPr>
              <a:t> and 5 lines for </a:t>
            </a:r>
            <a:r>
              <a:rPr lang="en-US" i="1" dirty="0">
                <a:solidFill>
                  <a:srgbClr val="194467"/>
                </a:solidFill>
              </a:rPr>
              <a:t>P’</a:t>
            </a:r>
            <a:r>
              <a:rPr lang="en-US" dirty="0">
                <a:solidFill>
                  <a:srgbClr val="194467"/>
                </a:solidFill>
              </a:rPr>
              <a:t>, then scale factor </a:t>
            </a:r>
            <a:r>
              <a:rPr lang="en-US" i="1" dirty="0">
                <a:solidFill>
                  <a:srgbClr val="194467"/>
                </a:solidFill>
              </a:rPr>
              <a:t>r</a:t>
            </a:r>
            <a:r>
              <a:rPr lang="en-US" dirty="0">
                <a:solidFill>
                  <a:srgbClr val="194467"/>
                </a:solidFill>
              </a:rPr>
              <a:t> = 5/2</a:t>
            </a:r>
            <a:r>
              <a:rPr lang="en-US" dirty="0" smtClean="0">
                <a:solidFill>
                  <a:srgbClr val="194467"/>
                </a:solidFill>
              </a:rPr>
              <a:t>.</a:t>
            </a:r>
            <a:endParaRPr lang="en-US" dirty="0">
              <a:solidFill>
                <a:srgbClr val="194467"/>
              </a:solidFill>
            </a:endParaRPr>
          </a:p>
        </p:txBody>
      </p:sp>
      <p:sp>
        <p:nvSpPr>
          <p:cNvPr id="4" name="TextBox 3"/>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A</a:t>
            </a:r>
            <a:endParaRPr lang="en-US" dirty="0">
              <a:solidFill>
                <a:schemeClr val="bg1"/>
              </a:solidFill>
            </a:endParaRPr>
          </a:p>
        </p:txBody>
      </p:sp>
    </p:spTree>
    <p:extLst>
      <p:ext uri="{BB962C8B-B14F-4D97-AF65-F5344CB8AC3E}">
        <p14:creationId xmlns:p14="http://schemas.microsoft.com/office/powerpoint/2010/main" val="102746883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24382"/>
          </a:xfrm>
        </p:spPr>
        <p:txBody>
          <a:bodyPr/>
          <a:lstStyle/>
          <a:p>
            <a:r>
              <a:rPr lang="en-US" dirty="0" smtClean="0">
                <a:solidFill>
                  <a:srgbClr val="DF6314"/>
                </a:solidFill>
              </a:rPr>
              <a:t>Activity – Part 3</a:t>
            </a:r>
            <a:endParaRPr lang="en-US" dirty="0">
              <a:solidFill>
                <a:srgbClr val="DF6314"/>
              </a:solidFill>
            </a:endParaRPr>
          </a:p>
        </p:txBody>
      </p:sp>
      <p:sp>
        <p:nvSpPr>
          <p:cNvPr id="4" name="TextBox 3"/>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A</a:t>
            </a:r>
            <a:endParaRPr lang="en-US" dirty="0">
              <a:solidFill>
                <a:schemeClr val="bg1"/>
              </a:solidFill>
            </a:endParaRPr>
          </a:p>
        </p:txBody>
      </p:sp>
      <mc:AlternateContent xmlns:mc="http://schemas.openxmlformats.org/markup-compatibility/2006" xmlns:a14="http://schemas.microsoft.com/office/drawing/2010/main">
        <mc:Choice Requires="a14">
          <p:sp>
            <p:nvSpPr>
              <p:cNvPr id="6" name="Content Placeholder 2"/>
              <p:cNvSpPr txBox="1">
                <a:spLocks/>
              </p:cNvSpPr>
              <p:nvPr/>
            </p:nvSpPr>
            <p:spPr bwMode="auto">
              <a:xfrm>
                <a:off x="495300" y="1433982"/>
                <a:ext cx="8229600" cy="4938801"/>
              </a:xfrm>
              <a:prstGeom prst="rect">
                <a:avLst/>
              </a:prstGeom>
              <a:noFill/>
              <a:ln w="9525">
                <a:noFill/>
                <a:miter lim="800000"/>
                <a:headEnd/>
                <a:tailEnd/>
              </a:ln>
            </p:spPr>
            <p:txBody>
              <a:bodyPr vert="horz" wrap="square" lIns="0" tIns="45720" rIns="91440" bIns="45720" numCol="1" rtlCol="0" anchor="t" anchorCtr="0" compatLnSpc="1">
                <a:prstTxWarp prst="textNoShape">
                  <a:avLst/>
                </a:prstTxWarp>
                <a:normAutofit/>
              </a:bodyPr>
              <a:lstStyle>
                <a:lvl1pPr marL="342900" indent="-342900" algn="l" defTabSz="457200" rtl="0" eaLnBrk="1" latinLnBrk="0" hangingPunct="1">
                  <a:spcBef>
                    <a:spcPct val="20000"/>
                  </a:spcBef>
                  <a:buFont typeface="Arial"/>
                  <a:buNone/>
                  <a:defRPr sz="3200" b="0" i="0" kern="1200" cap="none" baseline="0">
                    <a:solidFill>
                      <a:srgbClr val="BF7A6E"/>
                    </a:solidFill>
                    <a:latin typeface="Calibri"/>
                    <a:ea typeface="+mn-ea"/>
                    <a:cs typeface="Calibri"/>
                  </a:defRPr>
                </a:lvl1pPr>
                <a:lvl2pPr marL="742950" indent="-285750" algn="l" defTabSz="457200" rtl="0" eaLnBrk="1" latinLnBrk="0" hangingPunct="1">
                  <a:spcBef>
                    <a:spcPct val="20000"/>
                  </a:spcBef>
                  <a:buFont typeface="Arial"/>
                  <a:buNone/>
                  <a:defRPr sz="2600" b="0" i="0" kern="1200">
                    <a:solidFill>
                      <a:srgbClr val="636466"/>
                    </a:solidFill>
                    <a:latin typeface="Calibri"/>
                    <a:ea typeface="+mn-ea"/>
                    <a:cs typeface="Calibri"/>
                  </a:defRPr>
                </a:lvl2pPr>
                <a:lvl3pPr marL="1143000" indent="-228600" algn="l" defTabSz="457200" rtl="0" eaLnBrk="1" latinLnBrk="0" hangingPunct="1">
                  <a:spcBef>
                    <a:spcPct val="20000"/>
                  </a:spcBef>
                  <a:buFont typeface="Arial"/>
                  <a:buNone/>
                  <a:defRPr sz="1700" b="0" i="0" kern="1200">
                    <a:solidFill>
                      <a:srgbClr val="636466"/>
                    </a:solidFill>
                    <a:latin typeface="Calibri"/>
                    <a:ea typeface="+mn-ea"/>
                    <a:cs typeface="Calibri"/>
                  </a:defRPr>
                </a:lvl3pPr>
                <a:lvl4pPr marL="1600200" indent="-228600" algn="l" defTabSz="457200" rtl="0" eaLnBrk="1" latinLnBrk="0" hangingPunct="1">
                  <a:spcBef>
                    <a:spcPct val="20000"/>
                  </a:spcBef>
                  <a:spcAft>
                    <a:spcPts val="0"/>
                  </a:spcAft>
                  <a:buFont typeface="Arial"/>
                  <a:buNone/>
                  <a:defRPr sz="1000" b="0" i="0" kern="1200">
                    <a:solidFill>
                      <a:srgbClr val="0A668B"/>
                    </a:solidFill>
                    <a:latin typeface="Calibri"/>
                    <a:ea typeface="+mn-ea"/>
                    <a:cs typeface="Calibri"/>
                  </a:defRPr>
                </a:lvl4pPr>
                <a:lvl5pPr marL="2057400" indent="-228600" algn="l" defTabSz="457200" rtl="0" eaLnBrk="1" latinLnBrk="0" hangingPunct="1">
                  <a:spcBef>
                    <a:spcPct val="20000"/>
                  </a:spcBef>
                  <a:buFont typeface="Arial"/>
                  <a:buNone/>
                  <a:defRPr sz="20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Char char="•"/>
                </a:pPr>
                <a:r>
                  <a:rPr lang="en-US" dirty="0" smtClean="0">
                    <a:solidFill>
                      <a:srgbClr val="194467"/>
                    </a:solidFill>
                  </a:rPr>
                  <a:t>Measure the distance from </a:t>
                </a:r>
                <a:r>
                  <a:rPr lang="en-US" i="1" dirty="0">
                    <a:solidFill>
                      <a:srgbClr val="194467"/>
                    </a:solidFill>
                  </a:rPr>
                  <a:t> </a:t>
                </a:r>
                <a:r>
                  <a:rPr lang="en-US" dirty="0">
                    <a:solidFill>
                      <a:srgbClr val="194467"/>
                    </a:solidFill>
                  </a:rPr>
                  <a:t>to , label your diagram.  Measure and label </a:t>
                </a:r>
                <a:r>
                  <a:rPr lang="en-US" i="1" dirty="0">
                    <a:solidFill>
                      <a:srgbClr val="194467"/>
                    </a:solidFill>
                  </a:rPr>
                  <a:t> </a:t>
                </a:r>
                <a:r>
                  <a:rPr lang="en-US" dirty="0">
                    <a:solidFill>
                      <a:srgbClr val="194467"/>
                    </a:solidFill>
                  </a:rPr>
                  <a:t>and </a:t>
                </a:r>
                <a:r>
                  <a:rPr lang="en-US" i="1" dirty="0">
                    <a:solidFill>
                      <a:srgbClr val="194467"/>
                    </a:solidFill>
                  </a:rPr>
                  <a:t>. </a:t>
                </a:r>
                <a:endParaRPr lang="en-US" dirty="0">
                  <a:solidFill>
                    <a:srgbClr val="194467"/>
                  </a:solidFill>
                </a:endParaRPr>
              </a:p>
              <a:p>
                <a:pPr>
                  <a:buFont typeface="Arial"/>
                  <a:buChar char="•"/>
                </a:pPr>
                <a:r>
                  <a:rPr lang="en-US" dirty="0">
                    <a:solidFill>
                      <a:srgbClr val="194467"/>
                    </a:solidFill>
                  </a:rPr>
                  <a:t>Compare the length of the dilated segment to the original:  to</a:t>
                </a:r>
                <a:r>
                  <a:rPr lang="en-US" i="1" dirty="0">
                    <a:solidFill>
                      <a:srgbClr val="194467"/>
                    </a:solidFill>
                  </a:rPr>
                  <a:t> , </a:t>
                </a:r>
                <a:r>
                  <a:rPr lang="en-US" dirty="0">
                    <a:solidFill>
                      <a:srgbClr val="194467"/>
                    </a:solidFill>
                  </a:rPr>
                  <a:t>and  to .  (Use values rounded to nearest tenths place.)  What do you notice?</a:t>
                </a:r>
              </a:p>
              <a:p>
                <a:pPr marL="800100" lvl="2" indent="0"/>
                <a:r>
                  <a:rPr lang="en-US" sz="2400" dirty="0" smtClean="0">
                    <a:solidFill>
                      <a:srgbClr val="969696"/>
                    </a:solidFill>
                  </a:rPr>
                  <a:t>That </a:t>
                </a:r>
                <a:r>
                  <a:rPr lang="en-US" sz="2400" dirty="0">
                    <a:solidFill>
                      <a:srgbClr val="969696"/>
                    </a:solidFill>
                  </a:rPr>
                  <a:t>the length of the dilated segment </a:t>
                </a:r>
                <a:r>
                  <a:rPr lang="en-US" sz="2400" i="1" dirty="0">
                    <a:solidFill>
                      <a:srgbClr val="969696"/>
                    </a:solidFill>
                  </a:rPr>
                  <a:t>OP’ </a:t>
                </a:r>
                <a:r>
                  <a:rPr lang="en-US" sz="2400" dirty="0">
                    <a:solidFill>
                      <a:srgbClr val="969696"/>
                    </a:solidFill>
                  </a:rPr>
                  <a:t>divided by the original segment </a:t>
                </a:r>
                <a:r>
                  <a:rPr lang="en-US" sz="2400" i="1" dirty="0">
                    <a:solidFill>
                      <a:srgbClr val="969696"/>
                    </a:solidFill>
                  </a:rPr>
                  <a:t>OP</a:t>
                </a:r>
                <a:r>
                  <a:rPr lang="en-US" sz="2400" dirty="0">
                    <a:solidFill>
                      <a:srgbClr val="969696"/>
                    </a:solidFill>
                  </a:rPr>
                  <a:t> is equal to </a:t>
                </a:r>
                <a:r>
                  <a:rPr lang="en-US" sz="2400" i="1" dirty="0">
                    <a:solidFill>
                      <a:srgbClr val="969696"/>
                    </a:solidFill>
                  </a:rPr>
                  <a:t>OQ’</a:t>
                </a:r>
                <a:r>
                  <a:rPr lang="en-US" sz="2400" dirty="0">
                    <a:solidFill>
                      <a:srgbClr val="969696"/>
                    </a:solidFill>
                  </a:rPr>
                  <a:t> divided by </a:t>
                </a:r>
                <a:r>
                  <a:rPr lang="en-US" sz="2400" i="1" dirty="0">
                    <a:solidFill>
                      <a:srgbClr val="969696"/>
                    </a:solidFill>
                  </a:rPr>
                  <a:t>OQ.</a:t>
                </a:r>
                <a:r>
                  <a:rPr lang="en-US" sz="2400" dirty="0">
                    <a:solidFill>
                      <a:srgbClr val="969696"/>
                    </a:solidFill>
                  </a:rPr>
                  <a:t>  </a:t>
                </a:r>
              </a:p>
            </p:txBody>
          </p:sp>
        </mc:Choice>
        <mc:Fallback xmlns="">
          <p:sp>
            <p:nvSpPr>
              <p:cNvPr id="6" name="Content Placeholder 2"/>
              <p:cNvSpPr txBox="1">
                <a:spLocks noRot="1" noChangeAspect="1" noMove="1" noResize="1" noEditPoints="1" noAdjustHandles="1" noChangeArrowheads="1" noChangeShapeType="1" noTextEdit="1"/>
              </p:cNvSpPr>
              <p:nvPr/>
            </p:nvSpPr>
            <p:spPr bwMode="auto">
              <a:xfrm>
                <a:off x="495300" y="1433982"/>
                <a:ext cx="8229600" cy="4938801"/>
              </a:xfrm>
              <a:prstGeom prst="rect">
                <a:avLst/>
              </a:prstGeom>
              <a:blipFill rotWithShape="1">
                <a:blip r:embed="rId3"/>
                <a:stretch>
                  <a:fillRect l="-296"/>
                </a:stretch>
              </a:blipFill>
              <a:ln w="9525">
                <a:no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258324383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24382"/>
          </a:xfrm>
        </p:spPr>
        <p:txBody>
          <a:bodyPr/>
          <a:lstStyle/>
          <a:p>
            <a:r>
              <a:rPr lang="en-US" dirty="0" smtClean="0">
                <a:solidFill>
                  <a:srgbClr val="DF6314"/>
                </a:solidFill>
              </a:rPr>
              <a:t>Activity – Part 4</a:t>
            </a:r>
            <a:endParaRPr lang="en-US" dirty="0">
              <a:solidFill>
                <a:srgbClr val="DF6314"/>
              </a:solidFill>
            </a:endParaRPr>
          </a:p>
        </p:txBody>
      </p:sp>
      <p:sp>
        <p:nvSpPr>
          <p:cNvPr id="3" name="Content Placeholder 2"/>
          <p:cNvSpPr>
            <a:spLocks noGrp="1"/>
          </p:cNvSpPr>
          <p:nvPr>
            <p:ph idx="1"/>
          </p:nvPr>
        </p:nvSpPr>
        <p:spPr>
          <a:xfrm>
            <a:off x="457200" y="1752601"/>
            <a:ext cx="8229600" cy="4149164"/>
          </a:xfrm>
        </p:spPr>
        <p:txBody>
          <a:bodyPr>
            <a:normAutofit/>
          </a:bodyPr>
          <a:lstStyle/>
          <a:p>
            <a:pPr>
              <a:buFont typeface="Arial"/>
              <a:buChar char="•"/>
            </a:pPr>
            <a:r>
              <a:rPr lang="en-US" dirty="0" smtClean="0">
                <a:solidFill>
                  <a:srgbClr val="194467"/>
                </a:solidFill>
              </a:rPr>
              <a:t>Measure </a:t>
            </a:r>
            <a:r>
              <a:rPr lang="en-US" dirty="0">
                <a:solidFill>
                  <a:srgbClr val="194467"/>
                </a:solidFill>
              </a:rPr>
              <a:t>the lengths </a:t>
            </a:r>
            <a:r>
              <a:rPr lang="en-US" i="1" dirty="0">
                <a:solidFill>
                  <a:srgbClr val="194467"/>
                </a:solidFill>
              </a:rPr>
              <a:t>P’Q’</a:t>
            </a:r>
            <a:r>
              <a:rPr lang="en-US" dirty="0">
                <a:solidFill>
                  <a:srgbClr val="194467"/>
                </a:solidFill>
              </a:rPr>
              <a:t> and </a:t>
            </a:r>
            <a:r>
              <a:rPr lang="en-US" i="1" dirty="0">
                <a:solidFill>
                  <a:srgbClr val="194467"/>
                </a:solidFill>
              </a:rPr>
              <a:t>PQ</a:t>
            </a:r>
            <a:r>
              <a:rPr lang="en-US" dirty="0">
                <a:solidFill>
                  <a:srgbClr val="194467"/>
                </a:solidFill>
              </a:rPr>
              <a:t>.  Compare the lengths as before.  What do you notice</a:t>
            </a:r>
            <a:r>
              <a:rPr lang="en-US" dirty="0" smtClean="0">
                <a:solidFill>
                  <a:srgbClr val="194467"/>
                </a:solidFill>
              </a:rPr>
              <a:t>?</a:t>
            </a:r>
            <a:endParaRPr lang="en-US" dirty="0">
              <a:solidFill>
                <a:srgbClr val="194467"/>
              </a:solidFill>
            </a:endParaRPr>
          </a:p>
          <a:p>
            <a:pPr>
              <a:buFont typeface="Arial"/>
              <a:buChar char="•"/>
            </a:pPr>
            <a:endParaRPr lang="en-US" dirty="0" smtClean="0">
              <a:solidFill>
                <a:srgbClr val="194467"/>
              </a:solidFill>
            </a:endParaRPr>
          </a:p>
          <a:p>
            <a:pPr>
              <a:buFont typeface="Arial"/>
              <a:buChar char="•"/>
            </a:pPr>
            <a:r>
              <a:rPr lang="en-US" dirty="0">
                <a:solidFill>
                  <a:srgbClr val="194467"/>
                </a:solidFill>
              </a:rPr>
              <a:t>Now compare the ratio of the lengths to the scale factor.  What do you notice?</a:t>
            </a:r>
          </a:p>
          <a:p>
            <a:pPr marL="0" indent="0"/>
            <a:endParaRPr lang="en-US" dirty="0">
              <a:solidFill>
                <a:srgbClr val="194467"/>
              </a:solidFill>
            </a:endParaRPr>
          </a:p>
        </p:txBody>
      </p:sp>
      <p:sp>
        <p:nvSpPr>
          <p:cNvPr id="4" name="TextBox 3"/>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A</a:t>
            </a:r>
            <a:endParaRPr lang="en-US" dirty="0">
              <a:solidFill>
                <a:schemeClr val="bg1"/>
              </a:solidFill>
            </a:endParaRPr>
          </a:p>
        </p:txBody>
      </p:sp>
    </p:spTree>
    <p:extLst>
      <p:ext uri="{BB962C8B-B14F-4D97-AF65-F5344CB8AC3E}">
        <p14:creationId xmlns:p14="http://schemas.microsoft.com/office/powerpoint/2010/main" val="290606799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Geometry</a:t>
            </a:r>
            <a:r>
              <a:rPr lang="en-US" dirty="0" smtClean="0"/>
              <a:t/>
            </a:r>
            <a:br>
              <a:rPr lang="en-US" dirty="0" smtClean="0"/>
            </a:br>
            <a:r>
              <a:rPr lang="en-US" dirty="0" smtClean="0"/>
              <a:t>Fundamental Theorem of Similarity</a:t>
            </a:r>
            <a:endParaRPr lang="en-US" dirty="0"/>
          </a:p>
        </p:txBody>
      </p:sp>
      <p:sp>
        <p:nvSpPr>
          <p:cNvPr id="5" name="Text Placeholder 7"/>
          <p:cNvSpPr txBox="1">
            <a:spLocks/>
          </p:cNvSpPr>
          <p:nvPr/>
        </p:nvSpPr>
        <p:spPr>
          <a:xfrm>
            <a:off x="472966" y="6270637"/>
            <a:ext cx="8229600" cy="474182"/>
          </a:xfrm>
          <a:prstGeom prst="rect">
            <a:avLst/>
          </a:prstGeom>
        </p:spPr>
        <p:txBody>
          <a:bodyPr/>
          <a:lstStyle>
            <a:lvl1pPr marL="342900" indent="-342900" algn="l" defTabSz="457200" rtl="0" eaLnBrk="1" latinLnBrk="0" hangingPunct="1">
              <a:spcBef>
                <a:spcPct val="20000"/>
              </a:spcBef>
              <a:buFont typeface="Arial"/>
              <a:buNone/>
              <a:defRPr sz="3200" b="0" i="0" kern="1200" cap="none" baseline="0">
                <a:solidFill>
                  <a:srgbClr val="194467"/>
                </a:solidFill>
                <a:latin typeface="Agenda-Light"/>
                <a:ea typeface="+mn-ea"/>
                <a:cs typeface="Agenda-Light"/>
              </a:defRPr>
            </a:lvl1pPr>
            <a:lvl2pPr marL="742950" indent="-285750" algn="l" defTabSz="457200" rtl="0" eaLnBrk="1" latinLnBrk="0" hangingPunct="1">
              <a:spcBef>
                <a:spcPct val="20000"/>
              </a:spcBef>
              <a:buFont typeface="Arial"/>
              <a:buNone/>
              <a:defRPr sz="2600" b="0" i="0" kern="1200">
                <a:solidFill>
                  <a:srgbClr val="636466"/>
                </a:solidFill>
                <a:latin typeface="Agenda-Bold"/>
                <a:ea typeface="+mn-ea"/>
                <a:cs typeface="Agenda-Bold"/>
              </a:defRPr>
            </a:lvl2pPr>
            <a:lvl3pPr marL="1143000" indent="-228600" algn="l" defTabSz="457200" rtl="0" eaLnBrk="1" latinLnBrk="0" hangingPunct="1">
              <a:spcBef>
                <a:spcPct val="20000"/>
              </a:spcBef>
              <a:buFont typeface="Arial"/>
              <a:buNone/>
              <a:defRPr sz="1700" b="0" i="0" kern="1200">
                <a:solidFill>
                  <a:srgbClr val="636466"/>
                </a:solidFill>
                <a:latin typeface="Agenda-Light"/>
                <a:ea typeface="+mn-ea"/>
                <a:cs typeface="Agenda-Light"/>
              </a:defRPr>
            </a:lvl3pPr>
            <a:lvl4pPr marL="1600200" indent="-228600" algn="l" defTabSz="457200" rtl="0" eaLnBrk="1" latinLnBrk="0" hangingPunct="1">
              <a:spcBef>
                <a:spcPct val="20000"/>
              </a:spcBef>
              <a:spcAft>
                <a:spcPts val="0"/>
              </a:spcAft>
              <a:buFont typeface="Arial"/>
              <a:buNone/>
              <a:defRPr sz="1000" b="0" i="0" kern="1200">
                <a:solidFill>
                  <a:srgbClr val="636466"/>
                </a:solidFill>
                <a:latin typeface="Verdana"/>
                <a:ea typeface="+mn-ea"/>
                <a:cs typeface="Verdana"/>
              </a:defRPr>
            </a:lvl4pPr>
            <a:lvl5pPr marL="2057400" indent="-22860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800" dirty="0"/>
          </a:p>
        </p:txBody>
      </p:sp>
      <p:sp>
        <p:nvSpPr>
          <p:cNvPr id="3" name="TextBox 2"/>
          <p:cNvSpPr txBox="1"/>
          <p:nvPr/>
        </p:nvSpPr>
        <p:spPr>
          <a:xfrm>
            <a:off x="472967" y="2057400"/>
            <a:ext cx="8229599" cy="3539431"/>
          </a:xfrm>
          <a:prstGeom prst="rect">
            <a:avLst/>
          </a:prstGeom>
          <a:noFill/>
        </p:spPr>
        <p:txBody>
          <a:bodyPr wrap="square" rtlCol="0">
            <a:spAutoFit/>
          </a:bodyPr>
          <a:lstStyle/>
          <a:p>
            <a:r>
              <a:rPr lang="en-US" sz="2800" dirty="0" smtClean="0">
                <a:solidFill>
                  <a:srgbClr val="194467"/>
                </a:solidFill>
              </a:rPr>
              <a:t>The activity leads to an understanding of FTS:</a:t>
            </a:r>
          </a:p>
          <a:p>
            <a:endParaRPr lang="en-US" sz="2800" dirty="0">
              <a:solidFill>
                <a:srgbClr val="194467"/>
              </a:solidFill>
            </a:endParaRPr>
          </a:p>
          <a:p>
            <a:r>
              <a:rPr lang="en-US" sz="2800" dirty="0" smtClean="0">
                <a:solidFill>
                  <a:srgbClr val="194467"/>
                </a:solidFill>
              </a:rPr>
              <a:t>Theorem:  </a:t>
            </a:r>
          </a:p>
          <a:p>
            <a:r>
              <a:rPr lang="en-US" sz="2800" dirty="0" smtClean="0">
                <a:solidFill>
                  <a:srgbClr val="194467"/>
                </a:solidFill>
              </a:rPr>
              <a:t>Given a dilation with center </a:t>
            </a:r>
            <a:r>
              <a:rPr lang="en-US" sz="2800" i="1" dirty="0" smtClean="0">
                <a:solidFill>
                  <a:srgbClr val="194467"/>
                </a:solidFill>
              </a:rPr>
              <a:t>O</a:t>
            </a:r>
            <a:r>
              <a:rPr lang="en-US" sz="2800" dirty="0" smtClean="0">
                <a:solidFill>
                  <a:srgbClr val="194467"/>
                </a:solidFill>
              </a:rPr>
              <a:t> and scale factor </a:t>
            </a:r>
            <a:r>
              <a:rPr lang="en-US" sz="2800" i="1" dirty="0" smtClean="0">
                <a:solidFill>
                  <a:srgbClr val="194467"/>
                </a:solidFill>
              </a:rPr>
              <a:t>r</a:t>
            </a:r>
            <a:r>
              <a:rPr lang="en-US" sz="2800" dirty="0" smtClean="0">
                <a:solidFill>
                  <a:srgbClr val="194467"/>
                </a:solidFill>
              </a:rPr>
              <a:t>, then for any two points </a:t>
            </a:r>
            <a:r>
              <a:rPr lang="en-US" sz="2800" i="1" dirty="0" smtClean="0">
                <a:solidFill>
                  <a:srgbClr val="194467"/>
                </a:solidFill>
              </a:rPr>
              <a:t>P, Q </a:t>
            </a:r>
            <a:r>
              <a:rPr lang="en-US" sz="2800" dirty="0" smtClean="0">
                <a:solidFill>
                  <a:srgbClr val="194467"/>
                </a:solidFill>
              </a:rPr>
              <a:t>in the plane (when points </a:t>
            </a:r>
            <a:r>
              <a:rPr lang="en-US" sz="2800" i="1" dirty="0" smtClean="0">
                <a:solidFill>
                  <a:srgbClr val="194467"/>
                </a:solidFill>
              </a:rPr>
              <a:t>O, P, Q</a:t>
            </a:r>
            <a:r>
              <a:rPr lang="en-US" sz="2800" dirty="0" smtClean="0">
                <a:solidFill>
                  <a:srgbClr val="194467"/>
                </a:solidFill>
              </a:rPr>
              <a:t> are not collinear), the lines </a:t>
            </a:r>
            <a:r>
              <a:rPr lang="en-US" sz="2800" i="1" dirty="0" smtClean="0">
                <a:solidFill>
                  <a:srgbClr val="194467"/>
                </a:solidFill>
              </a:rPr>
              <a:t>PQ </a:t>
            </a:r>
            <a:r>
              <a:rPr lang="en-US" sz="2800" dirty="0" smtClean="0">
                <a:solidFill>
                  <a:srgbClr val="194467"/>
                </a:solidFill>
              </a:rPr>
              <a:t>and </a:t>
            </a:r>
            <a:r>
              <a:rPr lang="en-US" sz="2800" i="1" dirty="0" smtClean="0">
                <a:solidFill>
                  <a:srgbClr val="194467"/>
                </a:solidFill>
              </a:rPr>
              <a:t>P’Q’</a:t>
            </a:r>
            <a:r>
              <a:rPr lang="en-US" sz="2800" dirty="0" smtClean="0">
                <a:solidFill>
                  <a:srgbClr val="194467"/>
                </a:solidFill>
              </a:rPr>
              <a:t> are parallel, where </a:t>
            </a:r>
            <a:r>
              <a:rPr lang="en-US" sz="2800" i="1" dirty="0" smtClean="0">
                <a:solidFill>
                  <a:srgbClr val="194467"/>
                </a:solidFill>
              </a:rPr>
              <a:t>P’</a:t>
            </a:r>
            <a:r>
              <a:rPr lang="en-US" sz="2800" dirty="0" smtClean="0">
                <a:solidFill>
                  <a:srgbClr val="194467"/>
                </a:solidFill>
              </a:rPr>
              <a:t> = </a:t>
            </a:r>
            <a:r>
              <a:rPr lang="en-US" sz="2800" i="1" dirty="0" smtClean="0">
                <a:solidFill>
                  <a:srgbClr val="194467"/>
                </a:solidFill>
              </a:rPr>
              <a:t>Dilation</a:t>
            </a:r>
            <a:r>
              <a:rPr lang="en-US" sz="2800" dirty="0" smtClean="0">
                <a:solidFill>
                  <a:srgbClr val="194467"/>
                </a:solidFill>
              </a:rPr>
              <a:t>(</a:t>
            </a:r>
            <a:r>
              <a:rPr lang="en-US" sz="2800" i="1" dirty="0" smtClean="0">
                <a:solidFill>
                  <a:srgbClr val="194467"/>
                </a:solidFill>
              </a:rPr>
              <a:t>P</a:t>
            </a:r>
            <a:r>
              <a:rPr lang="en-US" sz="2800" dirty="0" smtClean="0">
                <a:solidFill>
                  <a:srgbClr val="194467"/>
                </a:solidFill>
              </a:rPr>
              <a:t>) and </a:t>
            </a:r>
            <a:r>
              <a:rPr lang="en-US" sz="2800" i="1" dirty="0" smtClean="0">
                <a:solidFill>
                  <a:srgbClr val="194467"/>
                </a:solidFill>
              </a:rPr>
              <a:t>Q’</a:t>
            </a:r>
            <a:r>
              <a:rPr lang="en-US" sz="2800" dirty="0" smtClean="0">
                <a:solidFill>
                  <a:srgbClr val="194467"/>
                </a:solidFill>
              </a:rPr>
              <a:t> = </a:t>
            </a:r>
            <a:r>
              <a:rPr lang="en-US" sz="2800" i="1" dirty="0" smtClean="0">
                <a:solidFill>
                  <a:srgbClr val="194467"/>
                </a:solidFill>
              </a:rPr>
              <a:t>Dilation</a:t>
            </a:r>
            <a:r>
              <a:rPr lang="en-US" sz="2800" dirty="0" smtClean="0">
                <a:solidFill>
                  <a:srgbClr val="194467"/>
                </a:solidFill>
              </a:rPr>
              <a:t>(</a:t>
            </a:r>
            <a:r>
              <a:rPr lang="en-US" sz="2800" i="1" dirty="0" smtClean="0">
                <a:solidFill>
                  <a:srgbClr val="194467"/>
                </a:solidFill>
              </a:rPr>
              <a:t>Q</a:t>
            </a:r>
            <a:r>
              <a:rPr lang="en-US" sz="2800" dirty="0" smtClean="0">
                <a:solidFill>
                  <a:srgbClr val="194467"/>
                </a:solidFill>
              </a:rPr>
              <a:t>), and furthermore, |</a:t>
            </a:r>
            <a:r>
              <a:rPr lang="en-US" sz="2800" i="1" dirty="0" smtClean="0">
                <a:solidFill>
                  <a:srgbClr val="194467"/>
                </a:solidFill>
              </a:rPr>
              <a:t>P’Q’</a:t>
            </a:r>
            <a:r>
              <a:rPr lang="en-US" sz="2800" dirty="0" smtClean="0">
                <a:solidFill>
                  <a:srgbClr val="194467"/>
                </a:solidFill>
              </a:rPr>
              <a:t>| = </a:t>
            </a:r>
            <a:r>
              <a:rPr lang="en-US" sz="2800" i="1" dirty="0" smtClean="0">
                <a:solidFill>
                  <a:srgbClr val="194467"/>
                </a:solidFill>
              </a:rPr>
              <a:t>r</a:t>
            </a:r>
            <a:r>
              <a:rPr lang="en-US" sz="2800" dirty="0" smtClean="0">
                <a:solidFill>
                  <a:srgbClr val="194467"/>
                </a:solidFill>
              </a:rPr>
              <a:t> |</a:t>
            </a:r>
            <a:r>
              <a:rPr lang="en-US" sz="2800" i="1" dirty="0" smtClean="0">
                <a:solidFill>
                  <a:srgbClr val="194467"/>
                </a:solidFill>
              </a:rPr>
              <a:t>PQ</a:t>
            </a:r>
            <a:r>
              <a:rPr lang="en-US" sz="2800" dirty="0" smtClean="0">
                <a:solidFill>
                  <a:srgbClr val="194467"/>
                </a:solidFill>
              </a:rPr>
              <a:t>|.</a:t>
            </a:r>
            <a:endParaRPr lang="en-US" sz="2800" dirty="0">
              <a:solidFill>
                <a:srgbClr val="194467"/>
              </a:solidFill>
            </a:endParaRPr>
          </a:p>
        </p:txBody>
      </p:sp>
    </p:spTree>
    <p:extLst>
      <p:ext uri="{BB962C8B-B14F-4D97-AF65-F5344CB8AC3E}">
        <p14:creationId xmlns:p14="http://schemas.microsoft.com/office/powerpoint/2010/main" val="69517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Cluster Designations – Grade 8</a:t>
            </a:r>
            <a:endParaRPr lang="en-US" dirty="0"/>
          </a:p>
        </p:txBody>
      </p:sp>
      <p:pic>
        <p:nvPicPr>
          <p:cNvPr id="3" name="Content Placehold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2736" y="1671395"/>
            <a:ext cx="8878864" cy="5055617"/>
          </a:xfrm>
        </p:spPr>
      </p:pic>
    </p:spTree>
    <p:extLst>
      <p:ext uri="{BB962C8B-B14F-4D97-AF65-F5344CB8AC3E}">
        <p14:creationId xmlns:p14="http://schemas.microsoft.com/office/powerpoint/2010/main" val="428198998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Geometry</a:t>
            </a:r>
            <a:r>
              <a:rPr lang="en-US" dirty="0" smtClean="0"/>
              <a:t/>
            </a:r>
            <a:br>
              <a:rPr lang="en-US" dirty="0" smtClean="0"/>
            </a:br>
            <a:r>
              <a:rPr lang="en-US" dirty="0" smtClean="0"/>
              <a:t>Dilations</a:t>
            </a:r>
            <a:endParaRPr lang="en-US" dirty="0"/>
          </a:p>
        </p:txBody>
      </p:sp>
      <p:sp>
        <p:nvSpPr>
          <p:cNvPr id="4" name="Content Placeholder 3"/>
          <p:cNvSpPr>
            <a:spLocks noGrp="1"/>
          </p:cNvSpPr>
          <p:nvPr>
            <p:ph idx="1"/>
          </p:nvPr>
        </p:nvSpPr>
        <p:spPr/>
        <p:txBody>
          <a:bodyPr>
            <a:normAutofit/>
          </a:bodyPr>
          <a:lstStyle/>
          <a:p>
            <a:pPr>
              <a:buFont typeface="Arial"/>
              <a:buChar char="•"/>
            </a:pPr>
            <a:r>
              <a:rPr lang="en-US" dirty="0" smtClean="0"/>
              <a:t>Dilations:</a:t>
            </a:r>
          </a:p>
          <a:p>
            <a:pPr lvl="1">
              <a:buFont typeface="Arial"/>
              <a:buChar char="•"/>
            </a:pPr>
            <a:r>
              <a:rPr lang="en-US" dirty="0" smtClean="0"/>
              <a:t>DO map </a:t>
            </a:r>
            <a:r>
              <a:rPr lang="en-US" dirty="0"/>
              <a:t>lines to lines, rays to rays, segments to segments, and angles to </a:t>
            </a:r>
            <a:r>
              <a:rPr lang="en-US" dirty="0" smtClean="0"/>
              <a:t>angles.</a:t>
            </a:r>
            <a:endParaRPr lang="en-US" dirty="0"/>
          </a:p>
          <a:p>
            <a:pPr lvl="1">
              <a:buFont typeface="Arial"/>
              <a:buChar char="•"/>
            </a:pPr>
            <a:r>
              <a:rPr lang="en-US" dirty="0" smtClean="0"/>
              <a:t>DO NOT preserve </a:t>
            </a:r>
            <a:r>
              <a:rPr lang="en-US" dirty="0"/>
              <a:t>the lengths of </a:t>
            </a:r>
            <a:r>
              <a:rPr lang="en-US" dirty="0" smtClean="0"/>
              <a:t>segments.</a:t>
            </a:r>
            <a:endParaRPr lang="en-US" dirty="0"/>
          </a:p>
          <a:p>
            <a:pPr lvl="1">
              <a:buFont typeface="Arial"/>
              <a:buChar char="•"/>
            </a:pPr>
            <a:r>
              <a:rPr lang="en-US" dirty="0" smtClean="0"/>
              <a:t>DO preserve </a:t>
            </a:r>
            <a:r>
              <a:rPr lang="en-US" dirty="0"/>
              <a:t>the measures of </a:t>
            </a:r>
            <a:r>
              <a:rPr lang="en-US" dirty="0" smtClean="0"/>
              <a:t>angles.</a:t>
            </a:r>
          </a:p>
          <a:p>
            <a:pPr marL="0" indent="0"/>
            <a:endParaRPr lang="en-US" dirty="0" smtClean="0"/>
          </a:p>
          <a:p>
            <a:pPr>
              <a:buFont typeface="Arial"/>
              <a:buChar char="•"/>
            </a:pPr>
            <a:endParaRPr lang="en-US" dirty="0"/>
          </a:p>
        </p:txBody>
      </p:sp>
      <p:sp>
        <p:nvSpPr>
          <p:cNvPr id="5" name="Text Placeholder 7"/>
          <p:cNvSpPr txBox="1">
            <a:spLocks/>
          </p:cNvSpPr>
          <p:nvPr/>
        </p:nvSpPr>
        <p:spPr>
          <a:xfrm>
            <a:off x="472966" y="6270637"/>
            <a:ext cx="8229600" cy="474182"/>
          </a:xfrm>
          <a:prstGeom prst="rect">
            <a:avLst/>
          </a:prstGeom>
        </p:spPr>
        <p:txBody>
          <a:bodyPr/>
          <a:lstStyle>
            <a:lvl1pPr marL="342900" indent="-342900" algn="l" defTabSz="457200" rtl="0" eaLnBrk="1" latinLnBrk="0" hangingPunct="1">
              <a:spcBef>
                <a:spcPct val="20000"/>
              </a:spcBef>
              <a:buFont typeface="Arial"/>
              <a:buNone/>
              <a:defRPr sz="3200" b="0" i="0" kern="1200" cap="none" baseline="0">
                <a:solidFill>
                  <a:srgbClr val="194467"/>
                </a:solidFill>
                <a:latin typeface="Agenda-Light"/>
                <a:ea typeface="+mn-ea"/>
                <a:cs typeface="Agenda-Light"/>
              </a:defRPr>
            </a:lvl1pPr>
            <a:lvl2pPr marL="742950" indent="-285750" algn="l" defTabSz="457200" rtl="0" eaLnBrk="1" latinLnBrk="0" hangingPunct="1">
              <a:spcBef>
                <a:spcPct val="20000"/>
              </a:spcBef>
              <a:buFont typeface="Arial"/>
              <a:buNone/>
              <a:defRPr sz="2600" b="0" i="0" kern="1200">
                <a:solidFill>
                  <a:srgbClr val="636466"/>
                </a:solidFill>
                <a:latin typeface="Agenda-Bold"/>
                <a:ea typeface="+mn-ea"/>
                <a:cs typeface="Agenda-Bold"/>
              </a:defRPr>
            </a:lvl2pPr>
            <a:lvl3pPr marL="1143000" indent="-228600" algn="l" defTabSz="457200" rtl="0" eaLnBrk="1" latinLnBrk="0" hangingPunct="1">
              <a:spcBef>
                <a:spcPct val="20000"/>
              </a:spcBef>
              <a:buFont typeface="Arial"/>
              <a:buNone/>
              <a:defRPr sz="1700" b="0" i="0" kern="1200">
                <a:solidFill>
                  <a:srgbClr val="636466"/>
                </a:solidFill>
                <a:latin typeface="Agenda-Light"/>
                <a:ea typeface="+mn-ea"/>
                <a:cs typeface="Agenda-Light"/>
              </a:defRPr>
            </a:lvl3pPr>
            <a:lvl4pPr marL="1600200" indent="-228600" algn="l" defTabSz="457200" rtl="0" eaLnBrk="1" latinLnBrk="0" hangingPunct="1">
              <a:spcBef>
                <a:spcPct val="20000"/>
              </a:spcBef>
              <a:spcAft>
                <a:spcPts val="0"/>
              </a:spcAft>
              <a:buFont typeface="Arial"/>
              <a:buNone/>
              <a:defRPr sz="1000" b="0" i="0" kern="1200">
                <a:solidFill>
                  <a:srgbClr val="636466"/>
                </a:solidFill>
                <a:latin typeface="Verdana"/>
                <a:ea typeface="+mn-ea"/>
                <a:cs typeface="Verdana"/>
              </a:defRPr>
            </a:lvl4pPr>
            <a:lvl5pPr marL="2057400" indent="-22860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800" dirty="0"/>
          </a:p>
        </p:txBody>
      </p:sp>
    </p:spTree>
    <p:extLst>
      <p:ext uri="{BB962C8B-B14F-4D97-AF65-F5344CB8AC3E}">
        <p14:creationId xmlns:p14="http://schemas.microsoft.com/office/powerpoint/2010/main" val="3437903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Geometry</a:t>
            </a:r>
            <a:r>
              <a:rPr lang="en-US" dirty="0" smtClean="0"/>
              <a:t/>
            </a:r>
            <a:br>
              <a:rPr lang="en-US" dirty="0" smtClean="0"/>
            </a:br>
            <a:r>
              <a:rPr lang="en-US" dirty="0" smtClean="0"/>
              <a:t>Similarity</a:t>
            </a:r>
            <a:endParaRPr lang="en-US" dirty="0"/>
          </a:p>
        </p:txBody>
      </p:sp>
      <p:sp>
        <p:nvSpPr>
          <p:cNvPr id="4" name="Content Placeholder 3"/>
          <p:cNvSpPr>
            <a:spLocks noGrp="1"/>
          </p:cNvSpPr>
          <p:nvPr>
            <p:ph idx="1"/>
          </p:nvPr>
        </p:nvSpPr>
        <p:spPr/>
        <p:txBody>
          <a:bodyPr>
            <a:normAutofit/>
          </a:bodyPr>
          <a:lstStyle/>
          <a:p>
            <a:pPr marL="520700" indent="-520700">
              <a:buFont typeface="Arial" panose="020B0604020202020204" pitchFamily="34" charset="0"/>
              <a:buChar char="•"/>
            </a:pPr>
            <a:r>
              <a:rPr lang="en-US" dirty="0" smtClean="0"/>
              <a:t>Two </a:t>
            </a:r>
            <a:r>
              <a:rPr lang="en-US" dirty="0"/>
              <a:t>figures are said to be </a:t>
            </a:r>
            <a:r>
              <a:rPr lang="en-US" b="1" i="1" dirty="0"/>
              <a:t>similar</a:t>
            </a:r>
            <a:r>
              <a:rPr lang="en-US" dirty="0"/>
              <a:t> if you can map one onto another by a dilation followed by a </a:t>
            </a:r>
            <a:r>
              <a:rPr lang="en-US" dirty="0" smtClean="0"/>
              <a:t>congruence.</a:t>
            </a:r>
          </a:p>
          <a:p>
            <a:pPr marL="520700" indent="-520700">
              <a:buFont typeface="Arial" panose="020B0604020202020204" pitchFamily="34" charset="0"/>
              <a:buChar char="•"/>
            </a:pPr>
            <a:r>
              <a:rPr lang="en-US" dirty="0"/>
              <a:t>Show figures are similar by describing the sequence of the dilation and </a:t>
            </a:r>
            <a:r>
              <a:rPr lang="en-US" dirty="0" smtClean="0"/>
              <a:t>congruence.</a:t>
            </a:r>
          </a:p>
          <a:p>
            <a:pPr marL="0" indent="0"/>
            <a:endParaRPr lang="en-US" dirty="0" smtClean="0"/>
          </a:p>
          <a:p>
            <a:pPr>
              <a:buFont typeface="Arial"/>
              <a:buChar char="•"/>
            </a:pPr>
            <a:endParaRPr lang="en-US" dirty="0"/>
          </a:p>
        </p:txBody>
      </p:sp>
      <p:sp>
        <p:nvSpPr>
          <p:cNvPr id="5" name="Text Placeholder 7"/>
          <p:cNvSpPr txBox="1">
            <a:spLocks/>
          </p:cNvSpPr>
          <p:nvPr/>
        </p:nvSpPr>
        <p:spPr>
          <a:xfrm>
            <a:off x="472966" y="6270637"/>
            <a:ext cx="8229600" cy="474182"/>
          </a:xfrm>
          <a:prstGeom prst="rect">
            <a:avLst/>
          </a:prstGeom>
        </p:spPr>
        <p:txBody>
          <a:bodyPr/>
          <a:lstStyle>
            <a:lvl1pPr marL="342900" indent="-342900" algn="l" defTabSz="457200" rtl="0" eaLnBrk="1" latinLnBrk="0" hangingPunct="1">
              <a:spcBef>
                <a:spcPct val="20000"/>
              </a:spcBef>
              <a:buFont typeface="Arial"/>
              <a:buNone/>
              <a:defRPr sz="3200" b="0" i="0" kern="1200" cap="none" baseline="0">
                <a:solidFill>
                  <a:srgbClr val="194467"/>
                </a:solidFill>
                <a:latin typeface="Agenda-Light"/>
                <a:ea typeface="+mn-ea"/>
                <a:cs typeface="Agenda-Light"/>
              </a:defRPr>
            </a:lvl1pPr>
            <a:lvl2pPr marL="742950" indent="-285750" algn="l" defTabSz="457200" rtl="0" eaLnBrk="1" latinLnBrk="0" hangingPunct="1">
              <a:spcBef>
                <a:spcPct val="20000"/>
              </a:spcBef>
              <a:buFont typeface="Arial"/>
              <a:buNone/>
              <a:defRPr sz="2600" b="0" i="0" kern="1200">
                <a:solidFill>
                  <a:srgbClr val="636466"/>
                </a:solidFill>
                <a:latin typeface="Agenda-Bold"/>
                <a:ea typeface="+mn-ea"/>
                <a:cs typeface="Agenda-Bold"/>
              </a:defRPr>
            </a:lvl2pPr>
            <a:lvl3pPr marL="1143000" indent="-228600" algn="l" defTabSz="457200" rtl="0" eaLnBrk="1" latinLnBrk="0" hangingPunct="1">
              <a:spcBef>
                <a:spcPct val="20000"/>
              </a:spcBef>
              <a:buFont typeface="Arial"/>
              <a:buNone/>
              <a:defRPr sz="1700" b="0" i="0" kern="1200">
                <a:solidFill>
                  <a:srgbClr val="636466"/>
                </a:solidFill>
                <a:latin typeface="Agenda-Light"/>
                <a:ea typeface="+mn-ea"/>
                <a:cs typeface="Agenda-Light"/>
              </a:defRPr>
            </a:lvl3pPr>
            <a:lvl4pPr marL="1600200" indent="-228600" algn="l" defTabSz="457200" rtl="0" eaLnBrk="1" latinLnBrk="0" hangingPunct="1">
              <a:spcBef>
                <a:spcPct val="20000"/>
              </a:spcBef>
              <a:spcAft>
                <a:spcPts val="0"/>
              </a:spcAft>
              <a:buFont typeface="Arial"/>
              <a:buNone/>
              <a:defRPr sz="1000" b="0" i="0" kern="1200">
                <a:solidFill>
                  <a:srgbClr val="636466"/>
                </a:solidFill>
                <a:latin typeface="Verdana"/>
                <a:ea typeface="+mn-ea"/>
                <a:cs typeface="Verdana"/>
              </a:defRPr>
            </a:lvl4pPr>
            <a:lvl5pPr marL="2057400" indent="-22860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800" dirty="0"/>
          </a:p>
        </p:txBody>
      </p:sp>
      <p:sp>
        <p:nvSpPr>
          <p:cNvPr id="6" name="TextBox 5"/>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H</a:t>
            </a:r>
            <a:endParaRPr lang="en-US" dirty="0">
              <a:solidFill>
                <a:schemeClr val="bg1"/>
              </a:solidFill>
            </a:endParaRPr>
          </a:p>
        </p:txBody>
      </p:sp>
    </p:spTree>
    <p:extLst>
      <p:ext uri="{BB962C8B-B14F-4D97-AF65-F5344CB8AC3E}">
        <p14:creationId xmlns:p14="http://schemas.microsoft.com/office/powerpoint/2010/main" val="147104603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Geometry</a:t>
            </a:r>
            <a:r>
              <a:rPr lang="en-US" dirty="0" smtClean="0"/>
              <a:t/>
            </a:r>
            <a:br>
              <a:rPr lang="en-US" dirty="0" smtClean="0"/>
            </a:br>
            <a:r>
              <a:rPr lang="en-US" dirty="0" smtClean="0"/>
              <a:t>Similarity – The AA Criterion</a:t>
            </a:r>
            <a:endParaRPr lang="en-US" dirty="0"/>
          </a:p>
        </p:txBody>
      </p:sp>
      <p:sp>
        <p:nvSpPr>
          <p:cNvPr id="4" name="Content Placeholder 3"/>
          <p:cNvSpPr>
            <a:spLocks noGrp="1"/>
          </p:cNvSpPr>
          <p:nvPr>
            <p:ph idx="1"/>
          </p:nvPr>
        </p:nvSpPr>
        <p:spPr/>
        <p:txBody>
          <a:bodyPr>
            <a:normAutofit/>
          </a:bodyPr>
          <a:lstStyle/>
          <a:p>
            <a:pPr marL="520700" indent="-520700">
              <a:buFont typeface="Arial" panose="020B0604020202020204" pitchFamily="34" charset="0"/>
              <a:buChar char="•"/>
            </a:pPr>
            <a:r>
              <a:rPr lang="en-US" dirty="0" smtClean="0"/>
              <a:t>G8-M3 Lesson 10</a:t>
            </a:r>
          </a:p>
          <a:p>
            <a:pPr marL="508000" indent="0"/>
            <a:r>
              <a:rPr lang="en-US" dirty="0" smtClean="0"/>
              <a:t>Two triangles are said to be similar if they have two pairs of corresponding angles that are equal.</a:t>
            </a:r>
          </a:p>
          <a:p>
            <a:pPr marL="520700" indent="-520700">
              <a:buFont typeface="Arial" panose="020B0604020202020204" pitchFamily="34" charset="0"/>
              <a:buChar char="•"/>
            </a:pPr>
            <a:r>
              <a:rPr lang="en-US" dirty="0" smtClean="0"/>
              <a:t>G8-M3 Lesson 11</a:t>
            </a:r>
          </a:p>
          <a:p>
            <a:pPr marL="568325" indent="-568325"/>
            <a:r>
              <a:rPr lang="en-US" dirty="0" smtClean="0"/>
              <a:t>	If two triangles have one pair of equal corresponding angles and the ratio of corresponding sides (along each side of the given angle) are equal, then the triangles are similar.</a:t>
            </a:r>
          </a:p>
          <a:p>
            <a:pPr marL="0" indent="0"/>
            <a:endParaRPr lang="en-US" dirty="0" smtClean="0"/>
          </a:p>
          <a:p>
            <a:pPr>
              <a:buFont typeface="Arial"/>
              <a:buChar char="•"/>
            </a:pPr>
            <a:endParaRPr lang="en-US" dirty="0"/>
          </a:p>
        </p:txBody>
      </p:sp>
      <p:sp>
        <p:nvSpPr>
          <p:cNvPr id="5" name="Text Placeholder 7"/>
          <p:cNvSpPr txBox="1">
            <a:spLocks/>
          </p:cNvSpPr>
          <p:nvPr/>
        </p:nvSpPr>
        <p:spPr>
          <a:xfrm>
            <a:off x="472966" y="6270637"/>
            <a:ext cx="8229600" cy="474182"/>
          </a:xfrm>
          <a:prstGeom prst="rect">
            <a:avLst/>
          </a:prstGeom>
        </p:spPr>
        <p:txBody>
          <a:bodyPr/>
          <a:lstStyle>
            <a:lvl1pPr marL="342900" indent="-342900" algn="l" defTabSz="457200" rtl="0" eaLnBrk="1" latinLnBrk="0" hangingPunct="1">
              <a:spcBef>
                <a:spcPct val="20000"/>
              </a:spcBef>
              <a:buFont typeface="Arial"/>
              <a:buNone/>
              <a:defRPr sz="3200" b="0" i="0" kern="1200" cap="none" baseline="0">
                <a:solidFill>
                  <a:srgbClr val="194467"/>
                </a:solidFill>
                <a:latin typeface="Agenda-Light"/>
                <a:ea typeface="+mn-ea"/>
                <a:cs typeface="Agenda-Light"/>
              </a:defRPr>
            </a:lvl1pPr>
            <a:lvl2pPr marL="742950" indent="-285750" algn="l" defTabSz="457200" rtl="0" eaLnBrk="1" latinLnBrk="0" hangingPunct="1">
              <a:spcBef>
                <a:spcPct val="20000"/>
              </a:spcBef>
              <a:buFont typeface="Arial"/>
              <a:buNone/>
              <a:defRPr sz="2600" b="0" i="0" kern="1200">
                <a:solidFill>
                  <a:srgbClr val="636466"/>
                </a:solidFill>
                <a:latin typeface="Agenda-Bold"/>
                <a:ea typeface="+mn-ea"/>
                <a:cs typeface="Agenda-Bold"/>
              </a:defRPr>
            </a:lvl2pPr>
            <a:lvl3pPr marL="1143000" indent="-228600" algn="l" defTabSz="457200" rtl="0" eaLnBrk="1" latinLnBrk="0" hangingPunct="1">
              <a:spcBef>
                <a:spcPct val="20000"/>
              </a:spcBef>
              <a:buFont typeface="Arial"/>
              <a:buNone/>
              <a:defRPr sz="1700" b="0" i="0" kern="1200">
                <a:solidFill>
                  <a:srgbClr val="636466"/>
                </a:solidFill>
                <a:latin typeface="Agenda-Light"/>
                <a:ea typeface="+mn-ea"/>
                <a:cs typeface="Agenda-Light"/>
              </a:defRPr>
            </a:lvl3pPr>
            <a:lvl4pPr marL="1600200" indent="-228600" algn="l" defTabSz="457200" rtl="0" eaLnBrk="1" latinLnBrk="0" hangingPunct="1">
              <a:spcBef>
                <a:spcPct val="20000"/>
              </a:spcBef>
              <a:spcAft>
                <a:spcPts val="0"/>
              </a:spcAft>
              <a:buFont typeface="Arial"/>
              <a:buNone/>
              <a:defRPr sz="1000" b="0" i="0" kern="1200">
                <a:solidFill>
                  <a:srgbClr val="636466"/>
                </a:solidFill>
                <a:latin typeface="Verdana"/>
                <a:ea typeface="+mn-ea"/>
                <a:cs typeface="Verdana"/>
              </a:defRPr>
            </a:lvl4pPr>
            <a:lvl5pPr marL="2057400" indent="-22860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1800" dirty="0"/>
          </a:p>
        </p:txBody>
      </p:sp>
      <p:sp>
        <p:nvSpPr>
          <p:cNvPr id="6" name="TextBox 5"/>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H</a:t>
            </a:r>
            <a:endParaRPr lang="en-US" dirty="0">
              <a:solidFill>
                <a:schemeClr val="bg1"/>
              </a:solidFill>
            </a:endParaRPr>
          </a:p>
        </p:txBody>
      </p:sp>
    </p:spTree>
    <p:extLst>
      <p:ext uri="{BB962C8B-B14F-4D97-AF65-F5344CB8AC3E}">
        <p14:creationId xmlns:p14="http://schemas.microsoft.com/office/powerpoint/2010/main" val="3962265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Content Placeholder 3"/>
          <p:cNvSpPr>
            <a:spLocks noGrp="1"/>
          </p:cNvSpPr>
          <p:nvPr>
            <p:ph idx="1"/>
          </p:nvPr>
        </p:nvSpPr>
        <p:spPr/>
        <p:txBody>
          <a:bodyPr/>
          <a:lstStyle/>
          <a:p>
            <a:pPr marL="457200" indent="-457200">
              <a:buFont typeface="Arial"/>
              <a:buChar char="•"/>
            </a:pPr>
            <a:r>
              <a:rPr lang="en-US" dirty="0" smtClean="0"/>
              <a:t>Ratios </a:t>
            </a:r>
            <a:r>
              <a:rPr lang="en-US" dirty="0"/>
              <a:t>&amp; Proportional </a:t>
            </a:r>
            <a:r>
              <a:rPr lang="en-US" dirty="0" smtClean="0"/>
              <a:t>Relationships</a:t>
            </a:r>
            <a:endParaRPr lang="en-US" dirty="0"/>
          </a:p>
          <a:p>
            <a:pPr marL="457200" indent="-457200">
              <a:buFont typeface="Arial"/>
              <a:buChar char="•"/>
            </a:pPr>
            <a:r>
              <a:rPr lang="en-US" dirty="0"/>
              <a:t>Geometry </a:t>
            </a:r>
            <a:endParaRPr lang="en-US" dirty="0" smtClean="0"/>
          </a:p>
          <a:p>
            <a:pPr marL="457200" indent="-457200">
              <a:buFont typeface="Arial"/>
              <a:buChar char="•"/>
            </a:pPr>
            <a:r>
              <a:rPr lang="en-US" dirty="0" smtClean="0"/>
              <a:t>The Number System </a:t>
            </a:r>
          </a:p>
          <a:p>
            <a:pPr marL="457200" indent="-457200">
              <a:buFont typeface="Arial"/>
              <a:buChar char="•"/>
            </a:pPr>
            <a:r>
              <a:rPr lang="en-US" dirty="0" smtClean="0"/>
              <a:t>Expressions and Equations </a:t>
            </a:r>
            <a:endParaRPr lang="en-US" dirty="0"/>
          </a:p>
          <a:p>
            <a:pPr marL="457200" indent="-457200">
              <a:buFont typeface="Arial"/>
              <a:buChar char="•"/>
            </a:pPr>
            <a:r>
              <a:rPr lang="en-US" dirty="0" smtClean="0"/>
              <a:t>Linear Equations and Linear Functions </a:t>
            </a:r>
          </a:p>
          <a:p>
            <a:pPr marL="457200" indent="-457200">
              <a:buFont typeface="Arial"/>
              <a:buChar char="•"/>
            </a:pPr>
            <a:endParaRPr lang="en-US" dirty="0" smtClean="0"/>
          </a:p>
          <a:p>
            <a:pPr marL="457200" indent="-457200">
              <a:buFont typeface="Arial"/>
              <a:buChar char="•"/>
            </a:pPr>
            <a:endParaRPr lang="en-US" dirty="0" smtClean="0"/>
          </a:p>
        </p:txBody>
      </p:sp>
    </p:spTree>
    <p:extLst>
      <p:ext uri="{BB962C8B-B14F-4D97-AF65-F5344CB8AC3E}">
        <p14:creationId xmlns:p14="http://schemas.microsoft.com/office/powerpoint/2010/main" val="1549098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nodeType="clickEffect">
                                  <p:stCondLst>
                                    <p:cond delay="0"/>
                                  </p:stCondLst>
                                  <p:iterate type="lt">
                                    <p:tmAbs val="25"/>
                                  </p:iterate>
                                  <p:childTnLst>
                                    <p:set>
                                      <p:cBhvr override="childStyle">
                                        <p:cTn id="6" dur="indefinite"/>
                                        <p:tgtEl>
                                          <p:spTgt spid="4">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Number System</a:t>
            </a:r>
            <a:endParaRPr lang="en-US" b="1"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Dividing a fraction by a fraction (G6-M2)</a:t>
            </a:r>
          </a:p>
          <a:p>
            <a:pPr marL="457200" indent="-457200">
              <a:buFont typeface="Arial" panose="020B0604020202020204" pitchFamily="34" charset="0"/>
              <a:buChar char="•"/>
            </a:pPr>
            <a:r>
              <a:rPr lang="en-US" dirty="0" smtClean="0"/>
              <a:t>Introducing negative numbers  (G6-M3)</a:t>
            </a:r>
          </a:p>
          <a:p>
            <a:pPr marL="457200" indent="-457200">
              <a:buFont typeface="Arial" panose="020B0604020202020204" pitchFamily="34" charset="0"/>
              <a:buChar char="•"/>
            </a:pPr>
            <a:r>
              <a:rPr lang="en-US" dirty="0" smtClean="0"/>
              <a:t>Operating with negative </a:t>
            </a:r>
            <a:r>
              <a:rPr lang="en-US" dirty="0"/>
              <a:t>numbers</a:t>
            </a:r>
            <a:r>
              <a:rPr lang="en-US" dirty="0" smtClean="0"/>
              <a:t>:  (</a:t>
            </a:r>
            <a:r>
              <a:rPr lang="en-US" dirty="0"/>
              <a:t>G7-M2)</a:t>
            </a:r>
          </a:p>
          <a:p>
            <a:pPr marL="457200" indent="-457200"/>
            <a:r>
              <a:rPr lang="en-US" dirty="0"/>
              <a:t>	</a:t>
            </a:r>
            <a:r>
              <a:rPr lang="en-US" dirty="0" smtClean="0"/>
              <a:t>Why should a negative x a negative = a positive?</a:t>
            </a:r>
            <a:endParaRPr lang="en-US" dirty="0"/>
          </a:p>
        </p:txBody>
      </p:sp>
    </p:spTree>
    <p:extLst>
      <p:ext uri="{BB962C8B-B14F-4D97-AF65-F5344CB8AC3E}">
        <p14:creationId xmlns:p14="http://schemas.microsoft.com/office/powerpoint/2010/main" val="15921364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304800"/>
            <a:ext cx="8628794" cy="1366595"/>
          </a:xfrm>
        </p:spPr>
        <p:txBody>
          <a:bodyPr/>
          <a:lstStyle/>
          <a:p>
            <a:r>
              <a:rPr lang="en-US" sz="2000" dirty="0" smtClean="0"/>
              <a:t>The Number System</a:t>
            </a:r>
            <a:br>
              <a:rPr lang="en-US" sz="2000" dirty="0" smtClean="0"/>
            </a:br>
            <a:r>
              <a:rPr lang="en-US" dirty="0" smtClean="0"/>
              <a:t>Fractions </a:t>
            </a:r>
            <a:r>
              <a:rPr lang="en-US" dirty="0"/>
              <a:t>÷</a:t>
            </a:r>
            <a:r>
              <a:rPr lang="en-US" dirty="0" smtClean="0"/>
              <a:t> Fraction:  Division Basics</a:t>
            </a:r>
            <a:endParaRPr lang="en-US" dirty="0"/>
          </a:p>
        </p:txBody>
      </p:sp>
      <p:sp>
        <p:nvSpPr>
          <p:cNvPr id="3" name="Content Placeholder 2"/>
          <p:cNvSpPr>
            <a:spLocks noGrp="1"/>
          </p:cNvSpPr>
          <p:nvPr>
            <p:ph idx="1"/>
          </p:nvPr>
        </p:nvSpPr>
        <p:spPr>
          <a:xfrm>
            <a:off x="304800" y="1776350"/>
            <a:ext cx="8229600" cy="4853050"/>
          </a:xfrm>
        </p:spPr>
        <p:txBody>
          <a:bodyPr>
            <a:normAutofit/>
          </a:bodyPr>
          <a:lstStyle/>
          <a:p>
            <a:pPr marL="0" indent="0">
              <a:spcBef>
                <a:spcPts val="1200"/>
              </a:spcBef>
              <a:spcAft>
                <a:spcPts val="0"/>
              </a:spcAft>
            </a:pPr>
            <a:r>
              <a:rPr lang="en-US" dirty="0" smtClean="0"/>
              <a:t>There are two models of division:</a:t>
            </a:r>
          </a:p>
          <a:p>
            <a:pPr marL="0" indent="0">
              <a:spcBef>
                <a:spcPts val="1200"/>
              </a:spcBef>
              <a:spcAft>
                <a:spcPts val="0"/>
              </a:spcAft>
            </a:pPr>
            <a:r>
              <a:rPr lang="en-US" b="1" dirty="0" err="1" smtClean="0"/>
              <a:t>Partitive</a:t>
            </a:r>
            <a:r>
              <a:rPr lang="en-US" b="1" dirty="0" smtClean="0"/>
              <a:t>:  </a:t>
            </a:r>
          </a:p>
          <a:p>
            <a:pPr marL="0" indent="0">
              <a:spcAft>
                <a:spcPts val="0"/>
              </a:spcAft>
            </a:pPr>
            <a:r>
              <a:rPr lang="en-US" dirty="0" smtClean="0"/>
              <a:t>20 is 4 groups of how many?</a:t>
            </a:r>
          </a:p>
          <a:p>
            <a:pPr marL="0" indent="0">
              <a:spcAft>
                <a:spcPts val="0"/>
              </a:spcAft>
            </a:pPr>
            <a:endParaRPr lang="en-US" dirty="0" smtClean="0"/>
          </a:p>
          <a:p>
            <a:pPr marL="0" indent="0">
              <a:spcBef>
                <a:spcPts val="1200"/>
              </a:spcBef>
              <a:spcAft>
                <a:spcPts val="0"/>
              </a:spcAft>
            </a:pPr>
            <a:r>
              <a:rPr lang="en-US" b="1" dirty="0" smtClean="0"/>
              <a:t>Measurement:</a:t>
            </a:r>
            <a:r>
              <a:rPr lang="en-US" dirty="0" smtClean="0"/>
              <a:t>  </a:t>
            </a:r>
          </a:p>
          <a:p>
            <a:pPr marL="0" indent="0">
              <a:spcAft>
                <a:spcPts val="0"/>
              </a:spcAft>
            </a:pPr>
            <a:r>
              <a:rPr lang="en-US" dirty="0" smtClean="0"/>
              <a:t>How many groups of 4 in 20?</a:t>
            </a:r>
          </a:p>
          <a:p>
            <a:pPr marL="0" indent="0">
              <a:spcAft>
                <a:spcPts val="0"/>
              </a:spcAft>
            </a:pPr>
            <a:endParaRPr lang="en-US" dirty="0"/>
          </a:p>
          <a:p>
            <a:pPr marL="0" indent="0">
              <a:spcAft>
                <a:spcPts val="0"/>
              </a:spcAft>
            </a:pPr>
            <a:endParaRPr lang="en-US" dirty="0"/>
          </a:p>
          <a:p>
            <a:pPr marL="0" indent="0"/>
            <a:r>
              <a:rPr lang="en-US" dirty="0" smtClean="0"/>
              <a:t>Which model does this problem fit into:</a:t>
            </a:r>
          </a:p>
          <a:p>
            <a:pPr marL="457200" indent="-457200">
              <a:buFont typeface="Arial" panose="020B0604020202020204" pitchFamily="34" charset="0"/>
              <a:buChar char="•"/>
            </a:pPr>
            <a:r>
              <a:rPr lang="en-US" dirty="0" smtClean="0"/>
              <a:t>12 is 2/3 of what number?</a:t>
            </a:r>
          </a:p>
          <a:p>
            <a:pPr marL="0" indent="0"/>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599" y="2318904"/>
            <a:ext cx="3429001" cy="139240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2707" y="3840869"/>
            <a:ext cx="3386894" cy="1427334"/>
          </a:xfrm>
          <a:prstGeom prst="rect">
            <a:avLst/>
          </a:prstGeom>
        </p:spPr>
      </p:pic>
    </p:spTree>
    <p:extLst>
      <p:ext uri="{BB962C8B-B14F-4D97-AF65-F5344CB8AC3E}">
        <p14:creationId xmlns:p14="http://schemas.microsoft.com/office/powerpoint/2010/main" val="176095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The Number System</a:t>
            </a:r>
            <a:br>
              <a:rPr lang="en-US" sz="2000" dirty="0"/>
            </a:br>
            <a:r>
              <a:rPr lang="en-US" dirty="0"/>
              <a:t>Fractions ÷ Fraction:  </a:t>
            </a:r>
            <a:r>
              <a:rPr lang="en-US" dirty="0" smtClean="0"/>
              <a:t>G5-M4-L25</a:t>
            </a:r>
            <a:endParaRPr lang="en-US" dirty="0"/>
          </a:p>
        </p:txBody>
      </p:sp>
      <p:sp>
        <p:nvSpPr>
          <p:cNvPr id="3" name="Content Placeholder 2"/>
          <p:cNvSpPr>
            <a:spLocks noGrp="1"/>
          </p:cNvSpPr>
          <p:nvPr>
            <p:ph idx="1"/>
          </p:nvPr>
        </p:nvSpPr>
        <p:spPr/>
        <p:txBody>
          <a:bodyPr>
            <a:normAutofit/>
          </a:bodyPr>
          <a:lstStyle/>
          <a:p>
            <a:pPr marL="0" indent="0"/>
            <a:r>
              <a:rPr lang="en-US" dirty="0" smtClean="0"/>
              <a:t>Whole number ÷ unit fraction</a:t>
            </a:r>
          </a:p>
          <a:p>
            <a:pPr marL="0" indent="0"/>
            <a:endParaRPr lang="en-US" dirty="0"/>
          </a:p>
          <a:p>
            <a:pPr marL="0" indent="0"/>
            <a:endParaRPr lang="en-US" dirty="0" smtClean="0"/>
          </a:p>
          <a:p>
            <a:pPr marL="0" indent="0"/>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362200"/>
            <a:ext cx="8857394" cy="3007402"/>
          </a:xfrm>
          <a:prstGeom prst="rect">
            <a:avLst/>
          </a:prstGeom>
        </p:spPr>
      </p:pic>
    </p:spTree>
    <p:extLst>
      <p:ext uri="{BB962C8B-B14F-4D97-AF65-F5344CB8AC3E}">
        <p14:creationId xmlns:p14="http://schemas.microsoft.com/office/powerpoint/2010/main" val="145655908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The Number System</a:t>
            </a:r>
            <a:br>
              <a:rPr lang="en-US" sz="2000" dirty="0"/>
            </a:br>
            <a:r>
              <a:rPr lang="en-US" dirty="0"/>
              <a:t>Fractions ÷ Fraction:  </a:t>
            </a:r>
            <a:r>
              <a:rPr lang="en-US" dirty="0" smtClean="0"/>
              <a:t>G5-M4-L26</a:t>
            </a:r>
            <a:endParaRPr lang="en-US" dirty="0"/>
          </a:p>
        </p:txBody>
      </p:sp>
      <p:sp>
        <p:nvSpPr>
          <p:cNvPr id="3" name="Content Placeholder 2"/>
          <p:cNvSpPr>
            <a:spLocks noGrp="1"/>
          </p:cNvSpPr>
          <p:nvPr>
            <p:ph idx="1"/>
          </p:nvPr>
        </p:nvSpPr>
        <p:spPr/>
        <p:txBody>
          <a:bodyPr>
            <a:normAutofit/>
          </a:bodyPr>
          <a:lstStyle/>
          <a:p>
            <a:pPr marL="0" indent="0"/>
            <a:r>
              <a:rPr lang="en-US" dirty="0" smtClean="0"/>
              <a:t>Unit </a:t>
            </a:r>
            <a:r>
              <a:rPr lang="en-US" dirty="0"/>
              <a:t>fraction ÷ </a:t>
            </a:r>
            <a:r>
              <a:rPr lang="en-US" dirty="0" smtClean="0"/>
              <a:t>whole number</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438400"/>
            <a:ext cx="9122979" cy="4214519"/>
          </a:xfrm>
          <a:prstGeom prst="rect">
            <a:avLst/>
          </a:prstGeom>
        </p:spPr>
      </p:pic>
    </p:spTree>
    <p:extLst>
      <p:ext uri="{BB962C8B-B14F-4D97-AF65-F5344CB8AC3E}">
        <p14:creationId xmlns:p14="http://schemas.microsoft.com/office/powerpoint/2010/main" val="112999552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606" y="304800"/>
            <a:ext cx="8628794" cy="1366595"/>
          </a:xfrm>
        </p:spPr>
        <p:txBody>
          <a:bodyPr/>
          <a:lstStyle/>
          <a:p>
            <a:r>
              <a:rPr lang="en-US" sz="2000" dirty="0" smtClean="0"/>
              <a:t>The Number System</a:t>
            </a:r>
            <a:br>
              <a:rPr lang="en-US" sz="2000" dirty="0" smtClean="0"/>
            </a:br>
            <a:r>
              <a:rPr lang="en-US" dirty="0" smtClean="0"/>
              <a:t>A Progression of the Measurement Model</a:t>
            </a:r>
            <a:endParaRPr lang="en-US" dirty="0"/>
          </a:p>
        </p:txBody>
      </p:sp>
      <p:sp>
        <p:nvSpPr>
          <p:cNvPr id="3" name="Content Placeholder 2"/>
          <p:cNvSpPr>
            <a:spLocks noGrp="1"/>
          </p:cNvSpPr>
          <p:nvPr>
            <p:ph idx="1"/>
          </p:nvPr>
        </p:nvSpPr>
        <p:spPr>
          <a:xfrm>
            <a:off x="304800" y="1776350"/>
            <a:ext cx="8229600" cy="4853050"/>
          </a:xfrm>
        </p:spPr>
        <p:txBody>
          <a:bodyPr>
            <a:normAutofit/>
          </a:bodyPr>
          <a:lstStyle/>
          <a:p>
            <a:r>
              <a:rPr lang="en-US" dirty="0" smtClean="0"/>
              <a:t>A Progression for students:  Use tape diagram to demonstrate the answer to the following:</a:t>
            </a:r>
          </a:p>
          <a:p>
            <a:pPr marL="457200" indent="-457200">
              <a:buFont typeface="Arial" panose="020B0604020202020204" pitchFamily="34" charset="0"/>
              <a:buChar char="•"/>
            </a:pPr>
            <a:r>
              <a:rPr lang="en-US" dirty="0" smtClean="0"/>
              <a:t>How many ½’s are in 6?</a:t>
            </a:r>
          </a:p>
          <a:p>
            <a:pPr marL="457200" indent="-457200">
              <a:buFont typeface="Arial" panose="020B0604020202020204" pitchFamily="34" charset="0"/>
              <a:buChar char="•"/>
            </a:pPr>
            <a:r>
              <a:rPr lang="en-US" dirty="0" smtClean="0"/>
              <a:t>How many 1/3’s are in 6?</a:t>
            </a:r>
          </a:p>
          <a:p>
            <a:pPr marL="457200" indent="-457200">
              <a:buFont typeface="Arial" panose="020B0604020202020204" pitchFamily="34" charset="0"/>
              <a:buChar char="•"/>
            </a:pPr>
            <a:r>
              <a:rPr lang="en-US" dirty="0" smtClean="0"/>
              <a:t>How many 1/3’s are in 1?</a:t>
            </a:r>
          </a:p>
          <a:p>
            <a:pPr marL="457200" indent="-457200">
              <a:buFont typeface="Arial" panose="020B0604020202020204" pitchFamily="34" charset="0"/>
              <a:buChar char="•"/>
            </a:pPr>
            <a:r>
              <a:rPr lang="en-US" dirty="0" smtClean="0"/>
              <a:t>How many 1/3’s are in 2/3?</a:t>
            </a:r>
          </a:p>
          <a:p>
            <a:pPr marL="457200" indent="-457200">
              <a:buFont typeface="Arial" panose="020B0604020202020204" pitchFamily="34" charset="0"/>
              <a:buChar char="•"/>
            </a:pPr>
            <a:r>
              <a:rPr lang="en-US" dirty="0" smtClean="0"/>
              <a:t>How many 1/3’s are in ½?</a:t>
            </a:r>
          </a:p>
          <a:p>
            <a:pPr marL="457200" indent="-457200">
              <a:buFont typeface="Arial" panose="020B0604020202020204" pitchFamily="34" charset="0"/>
              <a:buChar char="•"/>
            </a:pPr>
            <a:r>
              <a:rPr lang="en-US" dirty="0" smtClean="0"/>
              <a:t>How many 5/2’s are in 2/3?</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305374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The Number System</a:t>
            </a:r>
            <a:br>
              <a:rPr lang="en-US" sz="2000" dirty="0"/>
            </a:br>
            <a:r>
              <a:rPr lang="en-US" dirty="0"/>
              <a:t>Fractions ÷ </a:t>
            </a:r>
            <a:r>
              <a:rPr lang="en-US" dirty="0" smtClean="0"/>
              <a:t>Fraction</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551" y="2362200"/>
            <a:ext cx="9022449" cy="2209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551" y="4572000"/>
            <a:ext cx="9022449" cy="1952898"/>
          </a:xfrm>
          <a:prstGeom prst="rect">
            <a:avLst/>
          </a:prstGeom>
        </p:spPr>
      </p:pic>
      <p:sp>
        <p:nvSpPr>
          <p:cNvPr id="7" name="Content Placeholder 6"/>
          <p:cNvSpPr>
            <a:spLocks noGrp="1"/>
          </p:cNvSpPr>
          <p:nvPr>
            <p:ph idx="1"/>
          </p:nvPr>
        </p:nvSpPr>
        <p:spPr>
          <a:xfrm>
            <a:off x="273906" y="1696795"/>
            <a:ext cx="8229600" cy="4572000"/>
          </a:xfrm>
        </p:spPr>
        <p:txBody>
          <a:bodyPr/>
          <a:lstStyle/>
          <a:p>
            <a:r>
              <a:rPr lang="en-US" sz="1600" b="1" dirty="0" smtClean="0"/>
              <a:t>Grade 6 – Module 2:  Lesson 1</a:t>
            </a:r>
          </a:p>
          <a:p>
            <a:r>
              <a:rPr lang="en-US" sz="1600" b="1" dirty="0"/>
              <a:t>Interpreting Division of a Fraction by a Whole Number—Visual </a:t>
            </a:r>
            <a:r>
              <a:rPr lang="en-US" sz="1600" b="1" dirty="0" smtClean="0"/>
              <a:t>Models (Partitive)  </a:t>
            </a:r>
          </a:p>
          <a:p>
            <a:endParaRPr lang="en-US" dirty="0"/>
          </a:p>
        </p:txBody>
      </p:sp>
      <p:sp>
        <p:nvSpPr>
          <p:cNvPr id="6" name="TextBox 5"/>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H</a:t>
            </a:r>
            <a:endParaRPr lang="en-US" dirty="0">
              <a:solidFill>
                <a:schemeClr val="bg1"/>
              </a:solidFill>
            </a:endParaRPr>
          </a:p>
        </p:txBody>
      </p:sp>
    </p:spTree>
    <p:extLst>
      <p:ext uri="{BB962C8B-B14F-4D97-AF65-F5344CB8AC3E}">
        <p14:creationId xmlns:p14="http://schemas.microsoft.com/office/powerpoint/2010/main" val="11722031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4" name="Content Placeholder 3"/>
          <p:cNvSpPr>
            <a:spLocks noGrp="1"/>
          </p:cNvSpPr>
          <p:nvPr>
            <p:ph idx="1"/>
          </p:nvPr>
        </p:nvSpPr>
        <p:spPr/>
        <p:txBody>
          <a:bodyPr/>
          <a:lstStyle/>
          <a:p>
            <a:pPr marL="457200" indent="-457200">
              <a:buFont typeface="Arial"/>
              <a:buChar char="•"/>
            </a:pPr>
            <a:r>
              <a:rPr lang="en-US" dirty="0" smtClean="0"/>
              <a:t>Ratios </a:t>
            </a:r>
            <a:r>
              <a:rPr lang="en-US" dirty="0"/>
              <a:t>&amp; Proportional </a:t>
            </a:r>
            <a:r>
              <a:rPr lang="en-US" dirty="0" smtClean="0"/>
              <a:t>Relationships</a:t>
            </a:r>
            <a:endParaRPr lang="en-US" dirty="0"/>
          </a:p>
          <a:p>
            <a:pPr marL="457200" indent="-457200">
              <a:buFont typeface="Arial"/>
              <a:buChar char="•"/>
            </a:pPr>
            <a:r>
              <a:rPr lang="en-US" dirty="0"/>
              <a:t>Geometry </a:t>
            </a:r>
            <a:endParaRPr lang="en-US" dirty="0" smtClean="0"/>
          </a:p>
          <a:p>
            <a:pPr marL="457200" indent="-457200">
              <a:buFont typeface="Arial"/>
              <a:buChar char="•"/>
            </a:pPr>
            <a:r>
              <a:rPr lang="en-US" dirty="0" smtClean="0"/>
              <a:t>The Number System </a:t>
            </a:r>
          </a:p>
          <a:p>
            <a:pPr marL="457200" indent="-457200">
              <a:buFont typeface="Arial"/>
              <a:buChar char="•"/>
            </a:pPr>
            <a:r>
              <a:rPr lang="en-US" dirty="0" smtClean="0"/>
              <a:t>Expressions and Equations </a:t>
            </a:r>
            <a:endParaRPr lang="en-US" dirty="0"/>
          </a:p>
          <a:p>
            <a:pPr marL="457200" indent="-457200">
              <a:buFont typeface="Arial"/>
              <a:buChar char="•"/>
            </a:pPr>
            <a:r>
              <a:rPr lang="en-US" dirty="0" smtClean="0"/>
              <a:t>Linear Equations and Functions </a:t>
            </a:r>
          </a:p>
          <a:p>
            <a:pPr marL="457200" indent="-457200">
              <a:buFont typeface="Arial"/>
              <a:buChar char="•"/>
            </a:pPr>
            <a:endParaRPr lang="en-US" dirty="0" smtClean="0"/>
          </a:p>
          <a:p>
            <a:pPr marL="457200" indent="-457200">
              <a:buFont typeface="Arial"/>
              <a:buChar char="•"/>
            </a:pPr>
            <a:endParaRPr lang="en-US" dirty="0" smtClean="0"/>
          </a:p>
        </p:txBody>
      </p:sp>
    </p:spTree>
    <p:extLst>
      <p:ext uri="{BB962C8B-B14F-4D97-AF65-F5344CB8AC3E}">
        <p14:creationId xmlns:p14="http://schemas.microsoft.com/office/powerpoint/2010/main" val="3178638123"/>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The Number System</a:t>
            </a:r>
            <a:br>
              <a:rPr lang="en-US" sz="2000" dirty="0"/>
            </a:br>
            <a:r>
              <a:rPr lang="en-US" dirty="0"/>
              <a:t>Fractions ÷ </a:t>
            </a:r>
            <a:r>
              <a:rPr lang="en-US" dirty="0" smtClean="0"/>
              <a:t>Fraction</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250" y="2461889"/>
            <a:ext cx="8053550" cy="4259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idx="1"/>
          </p:nvPr>
        </p:nvSpPr>
        <p:spPr>
          <a:xfrm>
            <a:off x="304800" y="1776350"/>
            <a:ext cx="8839200" cy="4572000"/>
          </a:xfrm>
        </p:spPr>
        <p:txBody>
          <a:bodyPr>
            <a:normAutofit/>
          </a:bodyPr>
          <a:lstStyle/>
          <a:p>
            <a:r>
              <a:rPr lang="en-US" sz="1600" b="1" dirty="0"/>
              <a:t>Grade 6 – Module 2:  </a:t>
            </a:r>
            <a:r>
              <a:rPr lang="en-US" sz="1600" b="1" dirty="0" smtClean="0"/>
              <a:t>Lesson 2</a:t>
            </a:r>
            <a:endParaRPr lang="en-US" sz="1600" b="1" dirty="0"/>
          </a:p>
          <a:p>
            <a:r>
              <a:rPr lang="en-US" sz="1600" b="1" dirty="0"/>
              <a:t>Interpreting Division of </a:t>
            </a:r>
            <a:r>
              <a:rPr lang="en-US" sz="1600" b="1" dirty="0" smtClean="0"/>
              <a:t>Whole Number by a Fraction—</a:t>
            </a:r>
            <a:r>
              <a:rPr lang="en-US" sz="1600" b="1" dirty="0"/>
              <a:t>Visual Models </a:t>
            </a:r>
            <a:r>
              <a:rPr lang="en-US" sz="1600" b="1" dirty="0" smtClean="0"/>
              <a:t>(Measurement)</a:t>
            </a:r>
            <a:endParaRPr lang="en-US" sz="1600" b="1" dirty="0"/>
          </a:p>
          <a:p>
            <a:endParaRPr lang="en-US" sz="1600" dirty="0"/>
          </a:p>
        </p:txBody>
      </p:sp>
      <p:sp>
        <p:nvSpPr>
          <p:cNvPr id="5" name="TextBox 4"/>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H</a:t>
            </a:r>
            <a:endParaRPr lang="en-US" dirty="0">
              <a:solidFill>
                <a:schemeClr val="bg1"/>
              </a:solidFill>
            </a:endParaRPr>
          </a:p>
        </p:txBody>
      </p:sp>
    </p:spTree>
    <p:extLst>
      <p:ext uri="{BB962C8B-B14F-4D97-AF65-F5344CB8AC3E}">
        <p14:creationId xmlns:p14="http://schemas.microsoft.com/office/powerpoint/2010/main" val="221000348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The Number System</a:t>
            </a:r>
            <a:br>
              <a:rPr lang="en-US" sz="2000" dirty="0"/>
            </a:br>
            <a:r>
              <a:rPr lang="en-US" dirty="0"/>
              <a:t>Fractions ÷ </a:t>
            </a:r>
            <a:r>
              <a:rPr lang="en-US" dirty="0" smtClean="0"/>
              <a:t>Fraction</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433205"/>
            <a:ext cx="6476999" cy="4294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idx="1"/>
          </p:nvPr>
        </p:nvSpPr>
        <p:spPr/>
        <p:txBody>
          <a:bodyPr/>
          <a:lstStyle/>
          <a:p>
            <a:r>
              <a:rPr lang="en-US" sz="1600" b="1" dirty="0"/>
              <a:t>Grade 6 – Module 2:  Lesson 2</a:t>
            </a:r>
          </a:p>
          <a:p>
            <a:r>
              <a:rPr lang="en-US" sz="1600" b="1" dirty="0"/>
              <a:t>Interpreting Division of Whole Number by a Fraction—Visual Models </a:t>
            </a:r>
            <a:r>
              <a:rPr lang="en-US" sz="1600" b="1" dirty="0" smtClean="0"/>
              <a:t>(Partitive)</a:t>
            </a:r>
            <a:endParaRPr lang="en-US" sz="1600" b="1" dirty="0"/>
          </a:p>
          <a:p>
            <a:endParaRPr lang="en-US" dirty="0"/>
          </a:p>
        </p:txBody>
      </p:sp>
    </p:spTree>
    <p:extLst>
      <p:ext uri="{BB962C8B-B14F-4D97-AF65-F5344CB8AC3E}">
        <p14:creationId xmlns:p14="http://schemas.microsoft.com/office/powerpoint/2010/main" val="353706418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The Number System</a:t>
            </a:r>
            <a:br>
              <a:rPr lang="en-US" sz="2000" dirty="0"/>
            </a:br>
            <a:r>
              <a:rPr lang="en-US" dirty="0"/>
              <a:t>Fractions ÷ </a:t>
            </a:r>
            <a:r>
              <a:rPr lang="en-US" dirty="0" smtClean="0"/>
              <a:t>Fraction</a:t>
            </a:r>
            <a:endParaRPr 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438400"/>
            <a:ext cx="6248400" cy="4188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idx="1"/>
          </p:nvPr>
        </p:nvSpPr>
        <p:spPr/>
        <p:txBody>
          <a:bodyPr>
            <a:normAutofit/>
          </a:bodyPr>
          <a:lstStyle/>
          <a:p>
            <a:r>
              <a:rPr lang="en-US" sz="1600" b="1" dirty="0" smtClean="0"/>
              <a:t>G6M2:  </a:t>
            </a:r>
            <a:r>
              <a:rPr lang="en-US" sz="1600" b="1" dirty="0"/>
              <a:t>Lesson </a:t>
            </a:r>
            <a:r>
              <a:rPr lang="en-US" sz="1600" b="1" dirty="0" smtClean="0"/>
              <a:t>3 - Interpreting and Computing Division of a Fraction by a Fraction</a:t>
            </a:r>
            <a:endParaRPr lang="en-US" sz="1600" dirty="0"/>
          </a:p>
        </p:txBody>
      </p:sp>
      <p:sp>
        <p:nvSpPr>
          <p:cNvPr id="5" name="TextBox 4"/>
          <p:cNvSpPr txBox="1"/>
          <p:nvPr/>
        </p:nvSpPr>
        <p:spPr>
          <a:xfrm>
            <a:off x="8815515" y="-38100"/>
            <a:ext cx="328485" cy="369332"/>
          </a:xfrm>
          <a:prstGeom prst="rect">
            <a:avLst/>
          </a:prstGeom>
          <a:noFill/>
        </p:spPr>
        <p:txBody>
          <a:bodyPr wrap="none" rtlCol="0">
            <a:spAutoFit/>
          </a:bodyPr>
          <a:lstStyle/>
          <a:p>
            <a:r>
              <a:rPr lang="en-US" dirty="0" smtClean="0">
                <a:solidFill>
                  <a:schemeClr val="bg1"/>
                </a:solidFill>
              </a:rPr>
              <a:t>H</a:t>
            </a:r>
            <a:endParaRPr lang="en-US" dirty="0">
              <a:solidFill>
                <a:schemeClr val="bg1"/>
              </a:solidFill>
            </a:endParaRPr>
          </a:p>
        </p:txBody>
      </p:sp>
    </p:spTree>
    <p:extLst>
      <p:ext uri="{BB962C8B-B14F-4D97-AF65-F5344CB8AC3E}">
        <p14:creationId xmlns:p14="http://schemas.microsoft.com/office/powerpoint/2010/main" val="83981773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The Number System</a:t>
            </a:r>
            <a:br>
              <a:rPr lang="en-US" sz="2000" dirty="0"/>
            </a:br>
            <a:r>
              <a:rPr lang="en-US" dirty="0"/>
              <a:t>Fractions ÷ Fraction</a:t>
            </a:r>
          </a:p>
        </p:txBody>
      </p:sp>
      <p:pic>
        <p:nvPicPr>
          <p:cNvPr id="4" name="Content Placeholder 3"/>
          <p:cNvPicPr>
            <a:picLocks noGrp="1" noChangeAspect="1"/>
          </p:cNvPicPr>
          <p:nvPr>
            <p:ph idx="1"/>
          </p:nvPr>
        </p:nvPicPr>
        <p:blipFill>
          <a:blip r:embed="rId3"/>
          <a:srcRect t="4444" b="4444"/>
          <a:stretch>
            <a:fillRect/>
          </a:stretch>
        </p:blipFill>
        <p:spPr>
          <a:xfrm>
            <a:off x="1524000" y="1660508"/>
            <a:ext cx="1447800" cy="804334"/>
          </a:xfrm>
        </p:spPr>
      </p:pic>
      <p:pic>
        <p:nvPicPr>
          <p:cNvPr id="5" name="Picture 4"/>
          <p:cNvPicPr>
            <a:picLocks noChangeAspect="1"/>
          </p:cNvPicPr>
          <p:nvPr/>
        </p:nvPicPr>
        <p:blipFill>
          <a:blip r:embed="rId4"/>
          <a:stretch>
            <a:fillRect/>
          </a:stretch>
        </p:blipFill>
        <p:spPr>
          <a:xfrm>
            <a:off x="3645785" y="1645994"/>
            <a:ext cx="3071630" cy="786191"/>
          </a:xfrm>
          <a:prstGeom prst="rect">
            <a:avLst/>
          </a:prstGeom>
        </p:spPr>
      </p:pic>
      <p:pic>
        <p:nvPicPr>
          <p:cNvPr id="13" name="Picture 12"/>
          <p:cNvPicPr>
            <a:picLocks noChangeAspect="1"/>
          </p:cNvPicPr>
          <p:nvPr/>
        </p:nvPicPr>
        <p:blipFill>
          <a:blip r:embed="rId5"/>
          <a:stretch>
            <a:fillRect/>
          </a:stretch>
        </p:blipFill>
        <p:spPr>
          <a:xfrm>
            <a:off x="286606" y="4445000"/>
            <a:ext cx="8648700" cy="1016000"/>
          </a:xfrm>
          <a:prstGeom prst="rect">
            <a:avLst/>
          </a:prstGeom>
        </p:spPr>
      </p:pic>
      <p:pic>
        <p:nvPicPr>
          <p:cNvPr id="14" name="Picture 13"/>
          <p:cNvPicPr>
            <a:picLocks noChangeAspect="1"/>
          </p:cNvPicPr>
          <p:nvPr/>
        </p:nvPicPr>
        <p:blipFill>
          <a:blip r:embed="rId6"/>
          <a:stretch>
            <a:fillRect/>
          </a:stretch>
        </p:blipFill>
        <p:spPr>
          <a:xfrm>
            <a:off x="2031949" y="4448629"/>
            <a:ext cx="1727200" cy="901700"/>
          </a:xfrm>
          <a:prstGeom prst="rect">
            <a:avLst/>
          </a:prstGeom>
        </p:spPr>
      </p:pic>
      <p:pic>
        <p:nvPicPr>
          <p:cNvPr id="15" name="Picture 14"/>
          <p:cNvPicPr>
            <a:picLocks noChangeAspect="1"/>
          </p:cNvPicPr>
          <p:nvPr/>
        </p:nvPicPr>
        <p:blipFill>
          <a:blip r:embed="rId6"/>
          <a:stretch>
            <a:fillRect/>
          </a:stretch>
        </p:blipFill>
        <p:spPr>
          <a:xfrm>
            <a:off x="286606" y="4445000"/>
            <a:ext cx="1727200" cy="901700"/>
          </a:xfrm>
          <a:prstGeom prst="rect">
            <a:avLst/>
          </a:prstGeom>
        </p:spPr>
      </p:pic>
      <p:grpSp>
        <p:nvGrpSpPr>
          <p:cNvPr id="19" name="Group 18"/>
          <p:cNvGrpSpPr/>
          <p:nvPr/>
        </p:nvGrpSpPr>
        <p:grpSpPr>
          <a:xfrm>
            <a:off x="286606" y="3126014"/>
            <a:ext cx="3644900" cy="1333500"/>
            <a:chOff x="286606" y="3126014"/>
            <a:chExt cx="3644900" cy="1333500"/>
          </a:xfrm>
        </p:grpSpPr>
        <p:pic>
          <p:nvPicPr>
            <p:cNvPr id="17" name="Picture 16"/>
            <p:cNvPicPr>
              <a:picLocks noChangeAspect="1"/>
            </p:cNvPicPr>
            <p:nvPr/>
          </p:nvPicPr>
          <p:blipFill>
            <a:blip r:embed="rId7"/>
            <a:stretch>
              <a:fillRect/>
            </a:stretch>
          </p:blipFill>
          <p:spPr>
            <a:xfrm>
              <a:off x="286606" y="3773714"/>
              <a:ext cx="3644900" cy="685800"/>
            </a:xfrm>
            <a:prstGeom prst="rect">
              <a:avLst/>
            </a:prstGeom>
          </p:spPr>
        </p:pic>
        <p:pic>
          <p:nvPicPr>
            <p:cNvPr id="18" name="Picture 17"/>
            <p:cNvPicPr>
              <a:picLocks noChangeAspect="1"/>
            </p:cNvPicPr>
            <p:nvPr/>
          </p:nvPicPr>
          <p:blipFill>
            <a:blip r:embed="rId8"/>
            <a:stretch>
              <a:fillRect/>
            </a:stretch>
          </p:blipFill>
          <p:spPr>
            <a:xfrm>
              <a:off x="1855056" y="3126014"/>
              <a:ext cx="462643" cy="647700"/>
            </a:xfrm>
            <a:prstGeom prst="rect">
              <a:avLst/>
            </a:prstGeom>
          </p:spPr>
        </p:pic>
      </p:grpSp>
      <p:pic>
        <p:nvPicPr>
          <p:cNvPr id="20" name="Picture 19"/>
          <p:cNvPicPr>
            <a:picLocks noChangeAspect="1"/>
          </p:cNvPicPr>
          <p:nvPr/>
        </p:nvPicPr>
        <p:blipFill>
          <a:blip r:embed="rId9"/>
          <a:stretch>
            <a:fillRect/>
          </a:stretch>
        </p:blipFill>
        <p:spPr>
          <a:xfrm>
            <a:off x="286606" y="5461000"/>
            <a:ext cx="8648700" cy="914400"/>
          </a:xfrm>
          <a:prstGeom prst="rect">
            <a:avLst/>
          </a:prstGeom>
        </p:spPr>
      </p:pic>
      <p:pic>
        <p:nvPicPr>
          <p:cNvPr id="21" name="Picture 20"/>
          <p:cNvPicPr>
            <a:picLocks noChangeAspect="1"/>
          </p:cNvPicPr>
          <p:nvPr/>
        </p:nvPicPr>
        <p:blipFill>
          <a:blip r:embed="rId10"/>
          <a:stretch>
            <a:fillRect/>
          </a:stretch>
        </p:blipFill>
        <p:spPr>
          <a:xfrm>
            <a:off x="286606" y="4474028"/>
            <a:ext cx="8648700" cy="872672"/>
          </a:xfrm>
          <a:prstGeom prst="rect">
            <a:avLst/>
          </a:prstGeom>
        </p:spPr>
      </p:pic>
      <p:pic>
        <p:nvPicPr>
          <p:cNvPr id="22" name="Picture 21"/>
          <p:cNvPicPr>
            <a:picLocks noChangeAspect="1"/>
          </p:cNvPicPr>
          <p:nvPr/>
        </p:nvPicPr>
        <p:blipFill>
          <a:blip r:embed="rId11"/>
          <a:stretch>
            <a:fillRect/>
          </a:stretch>
        </p:blipFill>
        <p:spPr>
          <a:xfrm>
            <a:off x="4406900" y="5865586"/>
            <a:ext cx="330200" cy="546100"/>
          </a:xfrm>
          <a:prstGeom prst="rect">
            <a:avLst/>
          </a:prstGeom>
        </p:spPr>
      </p:pic>
    </p:spTree>
    <p:extLst>
      <p:ext uri="{BB962C8B-B14F-4D97-AF65-F5344CB8AC3E}">
        <p14:creationId xmlns:p14="http://schemas.microsoft.com/office/powerpoint/2010/main" val="2651579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Fraction ÷ Fraction</a:t>
            </a:r>
            <a:endParaRPr lang="en-US" dirty="0"/>
          </a:p>
        </p:txBody>
      </p:sp>
      <p:sp>
        <p:nvSpPr>
          <p:cNvPr id="3" name="Content Placeholder 2"/>
          <p:cNvSpPr>
            <a:spLocks noGrp="1"/>
          </p:cNvSpPr>
          <p:nvPr>
            <p:ph idx="1"/>
          </p:nvPr>
        </p:nvSpPr>
        <p:spPr/>
        <p:txBody>
          <a:bodyPr/>
          <a:lstStyle/>
          <a:p>
            <a:r>
              <a:rPr lang="en-US" dirty="0" smtClean="0"/>
              <a:t>Invert and Multiply</a:t>
            </a:r>
          </a:p>
          <a:p>
            <a:endParaRPr lang="en-US" dirty="0"/>
          </a:p>
        </p:txBody>
      </p:sp>
      <p:pic>
        <p:nvPicPr>
          <p:cNvPr id="4" name="Picture 3"/>
          <p:cNvPicPr>
            <a:picLocks noChangeAspect="1"/>
          </p:cNvPicPr>
          <p:nvPr/>
        </p:nvPicPr>
        <p:blipFill>
          <a:blip r:embed="rId2"/>
          <a:stretch>
            <a:fillRect/>
          </a:stretch>
        </p:blipFill>
        <p:spPr>
          <a:xfrm>
            <a:off x="1638300" y="2286000"/>
            <a:ext cx="5854700" cy="2273300"/>
          </a:xfrm>
          <a:prstGeom prst="rect">
            <a:avLst/>
          </a:prstGeom>
        </p:spPr>
      </p:pic>
      <p:pic>
        <p:nvPicPr>
          <p:cNvPr id="6" name="Picture 5"/>
          <p:cNvPicPr>
            <a:picLocks noChangeAspect="1"/>
          </p:cNvPicPr>
          <p:nvPr/>
        </p:nvPicPr>
        <p:blipFill>
          <a:blip r:embed="rId3"/>
          <a:stretch>
            <a:fillRect/>
          </a:stretch>
        </p:blipFill>
        <p:spPr>
          <a:xfrm>
            <a:off x="12700" y="4724400"/>
            <a:ext cx="9144000" cy="712247"/>
          </a:xfrm>
          <a:prstGeom prst="rect">
            <a:avLst/>
          </a:prstGeom>
        </p:spPr>
      </p:pic>
    </p:spTree>
    <p:extLst>
      <p:ext uri="{BB962C8B-B14F-4D97-AF65-F5344CB8AC3E}">
        <p14:creationId xmlns:p14="http://schemas.microsoft.com/office/powerpoint/2010/main" val="336774132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The Number System</a:t>
            </a:r>
            <a:br>
              <a:rPr lang="en-US" sz="2000" dirty="0" smtClean="0"/>
            </a:br>
            <a:r>
              <a:rPr lang="en-US" dirty="0" smtClean="0"/>
              <a:t>Introducing Negative Numbers</a:t>
            </a:r>
            <a:endParaRPr lang="en-US" dirty="0"/>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994171" y="3276600"/>
            <a:ext cx="6828111" cy="2395728"/>
          </a:xfrm>
          <a:prstGeom prst="rect">
            <a:avLst/>
          </a:prstGeom>
        </p:spPr>
      </p:pic>
      <p:sp>
        <p:nvSpPr>
          <p:cNvPr id="5" name="Rectangle 4"/>
          <p:cNvSpPr/>
          <p:nvPr/>
        </p:nvSpPr>
        <p:spPr>
          <a:xfrm>
            <a:off x="902208" y="5867400"/>
            <a:ext cx="7012038" cy="646331"/>
          </a:xfrm>
          <a:prstGeom prst="rect">
            <a:avLst/>
          </a:prstGeom>
        </p:spPr>
        <p:txBody>
          <a:bodyPr wrap="square">
            <a:spAutoFit/>
          </a:bodyPr>
          <a:lstStyle/>
          <a:p>
            <a:r>
              <a:rPr lang="en-US" u="sng" dirty="0" smtClean="0"/>
              <a:t>Example 1</a:t>
            </a:r>
            <a:r>
              <a:rPr lang="en-US" dirty="0" smtClean="0"/>
              <a:t>:  Explain </a:t>
            </a:r>
            <a:r>
              <a:rPr lang="en-US" dirty="0"/>
              <a:t>and show how to find the opposite of the number 5 on a number line.  </a:t>
            </a:r>
          </a:p>
        </p:txBody>
      </p:sp>
      <p:sp>
        <p:nvSpPr>
          <p:cNvPr id="6" name="Content Placeholder 2"/>
          <p:cNvSpPr txBox="1">
            <a:spLocks/>
          </p:cNvSpPr>
          <p:nvPr/>
        </p:nvSpPr>
        <p:spPr>
          <a:xfrm>
            <a:off x="304800" y="1776350"/>
            <a:ext cx="8229600" cy="4572000"/>
          </a:xfrm>
          <a:prstGeom prst="rect">
            <a:avLst/>
          </a:prstGeom>
        </p:spPr>
        <p:txBody>
          <a:bodyPr vert="horz" lIns="91440" tIns="45720" rIns="91440" bIns="45720" rtlCol="0" anchor="t">
            <a:normAutofit/>
          </a:bodyPr>
          <a:lstStyle>
            <a:lvl1pPr marL="342900" indent="-342900" algn="l" defTabSz="457200" rtl="0" eaLnBrk="1" latinLnBrk="0" hangingPunct="1">
              <a:spcBef>
                <a:spcPts val="0"/>
              </a:spcBef>
              <a:spcAft>
                <a:spcPts val="1200"/>
              </a:spcAft>
              <a:buFont typeface="Arial"/>
              <a:buNone/>
              <a:defRPr sz="2600" b="0" i="0" kern="1200" cap="none" baseline="0">
                <a:solidFill>
                  <a:srgbClr val="194467"/>
                </a:solidFill>
                <a:latin typeface="Agenda-Light"/>
                <a:ea typeface="+mn-ea"/>
                <a:cs typeface="Agenda-Light"/>
              </a:defRPr>
            </a:lvl1pPr>
            <a:lvl2pPr marL="742950" indent="-285750" algn="l" defTabSz="457200" rtl="0" eaLnBrk="1" latinLnBrk="0" hangingPunct="1">
              <a:spcBef>
                <a:spcPts val="0"/>
              </a:spcBef>
              <a:spcAft>
                <a:spcPts val="1200"/>
              </a:spcAft>
              <a:buFont typeface="Arial"/>
              <a:buNone/>
              <a:defRPr sz="2400" b="0" i="0" kern="1200">
                <a:solidFill>
                  <a:srgbClr val="636466"/>
                </a:solidFill>
                <a:latin typeface="Agenda-Light"/>
                <a:ea typeface="+mn-ea"/>
                <a:cs typeface="Agenda-Bold"/>
              </a:defRPr>
            </a:lvl2pPr>
            <a:lvl3pPr marL="1143000" indent="-228600" algn="l" defTabSz="457200" rtl="0" eaLnBrk="1" latinLnBrk="0" hangingPunct="1">
              <a:spcBef>
                <a:spcPts val="0"/>
              </a:spcBef>
              <a:spcAft>
                <a:spcPts val="1200"/>
              </a:spcAft>
              <a:buFont typeface="Arial"/>
              <a:buNone/>
              <a:defRPr sz="2200" b="0" i="0" kern="1200">
                <a:solidFill>
                  <a:srgbClr val="636466"/>
                </a:solidFill>
                <a:latin typeface="Agenda-Light"/>
                <a:ea typeface="+mn-ea"/>
                <a:cs typeface="Agenda-Light"/>
              </a:defRPr>
            </a:lvl3pPr>
            <a:lvl4pPr marL="1600200" indent="-228600" algn="l" defTabSz="457200" rtl="0" eaLnBrk="1" latinLnBrk="0" hangingPunct="1">
              <a:spcBef>
                <a:spcPts val="0"/>
              </a:spcBef>
              <a:spcAft>
                <a:spcPts val="1200"/>
              </a:spcAft>
              <a:buFont typeface="Arial"/>
              <a:buNone/>
              <a:defRPr sz="1800" b="0" i="0" kern="1200">
                <a:solidFill>
                  <a:srgbClr val="636466"/>
                </a:solidFill>
                <a:latin typeface="Agenda-Light"/>
                <a:ea typeface="+mn-ea"/>
                <a:cs typeface="Verdana"/>
              </a:defRPr>
            </a:lvl4pPr>
            <a:lvl5pPr marL="2057400" indent="-228600" algn="l" defTabSz="457200" rtl="0" eaLnBrk="1" latinLnBrk="0" hangingPunct="1">
              <a:spcBef>
                <a:spcPts val="0"/>
              </a:spcBef>
              <a:spcAft>
                <a:spcPts val="1200"/>
              </a:spcAft>
              <a:buFont typeface="Arial"/>
              <a:buNone/>
              <a:defRPr sz="1800" kern="1200">
                <a:solidFill>
                  <a:schemeClr val="tx1"/>
                </a:solidFill>
                <a:latin typeface="Agenda-Ligh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dirty="0" smtClean="0"/>
              <a:t>Have you ever heard of a negative number?  Who can give an example of a when someone would use a negative number?</a:t>
            </a:r>
            <a:endParaRPr lang="en-US" dirty="0"/>
          </a:p>
        </p:txBody>
      </p:sp>
    </p:spTree>
    <p:extLst>
      <p:ext uri="{BB962C8B-B14F-4D97-AF65-F5344CB8AC3E}">
        <p14:creationId xmlns:p14="http://schemas.microsoft.com/office/powerpoint/2010/main" val="191108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The Number System </a:t>
            </a:r>
            <a:r>
              <a:rPr lang="en-US" sz="2000" dirty="0" smtClean="0"/>
              <a:t/>
            </a:r>
            <a:br>
              <a:rPr lang="en-US" sz="2000" dirty="0" smtClean="0"/>
            </a:br>
            <a:r>
              <a:rPr lang="en-US" dirty="0" smtClean="0"/>
              <a:t>Introducing Negative Numbers</a:t>
            </a:r>
            <a:endParaRPr lang="en-US" dirty="0"/>
          </a:p>
        </p:txBody>
      </p:sp>
      <p:sp>
        <p:nvSpPr>
          <p:cNvPr id="3" name="Content Placeholder 2"/>
          <p:cNvSpPr>
            <a:spLocks noGrp="1"/>
          </p:cNvSpPr>
          <p:nvPr>
            <p:ph idx="1"/>
          </p:nvPr>
        </p:nvSpPr>
        <p:spPr/>
        <p:txBody>
          <a:bodyPr>
            <a:normAutofit fontScale="70000" lnSpcReduction="20000"/>
          </a:bodyPr>
          <a:lstStyle/>
          <a:p>
            <a:r>
              <a:rPr lang="en-US" u="sng" dirty="0" smtClean="0"/>
              <a:t>Example 2: </a:t>
            </a:r>
            <a:r>
              <a:rPr lang="en-US" dirty="0" smtClean="0"/>
              <a:t>    </a:t>
            </a:r>
            <a:endParaRPr lang="en-US" dirty="0"/>
          </a:p>
          <a:p>
            <a:r>
              <a:rPr lang="en-US" dirty="0"/>
              <a:t>Write an integer to represent each of the following situations:</a:t>
            </a:r>
          </a:p>
          <a:p>
            <a:r>
              <a:rPr lang="en-US" dirty="0"/>
              <a:t> </a:t>
            </a:r>
          </a:p>
          <a:p>
            <a:pPr lvl="0"/>
            <a:r>
              <a:rPr lang="en-US" dirty="0"/>
              <a:t>A business loses $250,800 in 2012.                    __________</a:t>
            </a:r>
          </a:p>
          <a:p>
            <a:pPr lvl="0"/>
            <a:r>
              <a:rPr lang="en-US" dirty="0"/>
              <a:t>You receive $15 for babysitting.                          __________</a:t>
            </a:r>
          </a:p>
          <a:p>
            <a:pPr lvl="0"/>
            <a:r>
              <a:rPr lang="en-US" dirty="0"/>
              <a:t>A fish swims at 49 feet below sea level.             __________</a:t>
            </a:r>
          </a:p>
          <a:p>
            <a:pPr lvl="0"/>
            <a:r>
              <a:rPr lang="en-US" dirty="0"/>
              <a:t>The temperature is 4 degrees below zero.        __________</a:t>
            </a:r>
          </a:p>
          <a:p>
            <a:pPr lvl="0"/>
            <a:r>
              <a:rPr lang="en-US" dirty="0"/>
              <a:t>Mount McKinley is 20,320 feet in elevation.     __________</a:t>
            </a:r>
          </a:p>
          <a:p>
            <a:r>
              <a:rPr lang="en-US" dirty="0"/>
              <a:t> </a:t>
            </a:r>
          </a:p>
          <a:p>
            <a:r>
              <a:rPr lang="en-US" u="sng" dirty="0" smtClean="0"/>
              <a:t>Example 3: </a:t>
            </a:r>
            <a:r>
              <a:rPr lang="en-US" dirty="0" smtClean="0"/>
              <a:t>   </a:t>
            </a:r>
            <a:endParaRPr lang="en-US" dirty="0"/>
          </a:p>
          <a:p>
            <a:r>
              <a:rPr lang="en-US" dirty="0"/>
              <a:t>Describe a situation that can be modeled by the integer -5.  Explain what zero represents in the situation.</a:t>
            </a:r>
          </a:p>
          <a:p>
            <a:endParaRPr lang="en-US" dirty="0"/>
          </a:p>
        </p:txBody>
      </p:sp>
    </p:spTree>
    <p:extLst>
      <p:ext uri="{BB962C8B-B14F-4D97-AF65-F5344CB8AC3E}">
        <p14:creationId xmlns:p14="http://schemas.microsoft.com/office/powerpoint/2010/main" val="25966784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The Number System </a:t>
            </a:r>
            <a:r>
              <a:rPr lang="en-US" sz="2000" dirty="0" smtClean="0"/>
              <a:t/>
            </a:r>
            <a:br>
              <a:rPr lang="en-US" sz="2000" dirty="0" smtClean="0"/>
            </a:br>
            <a:r>
              <a:rPr lang="en-US" dirty="0" smtClean="0"/>
              <a:t>Magnitude and Absolute Value</a:t>
            </a:r>
            <a:endParaRPr lang="en-US" dirty="0"/>
          </a:p>
        </p:txBody>
      </p:sp>
      <p:sp>
        <p:nvSpPr>
          <p:cNvPr id="3" name="Content Placeholder 2"/>
          <p:cNvSpPr>
            <a:spLocks noGrp="1"/>
          </p:cNvSpPr>
          <p:nvPr>
            <p:ph idx="1"/>
          </p:nvPr>
        </p:nvSpPr>
        <p:spPr/>
        <p:txBody>
          <a:bodyPr/>
          <a:lstStyle/>
          <a:p>
            <a:r>
              <a:rPr lang="en-US" dirty="0" smtClean="0"/>
              <a:t>G6-M3 Lesson 11</a:t>
            </a:r>
          </a:p>
          <a:p>
            <a:endParaRPr lang="en-US" dirty="0"/>
          </a:p>
        </p:txBody>
      </p:sp>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688" t="33321" r="1412"/>
          <a:stretch/>
        </p:blipFill>
        <p:spPr bwMode="auto">
          <a:xfrm>
            <a:off x="136698" y="2514600"/>
            <a:ext cx="8773017" cy="2166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40744"/>
          <a:stretch/>
        </p:blipFill>
        <p:spPr bwMode="auto">
          <a:xfrm>
            <a:off x="148070" y="4691417"/>
            <a:ext cx="8843529" cy="1892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546810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The Number System </a:t>
            </a:r>
            <a:r>
              <a:rPr lang="en-US" sz="2000" dirty="0" smtClean="0"/>
              <a:t/>
            </a:r>
            <a:br>
              <a:rPr lang="en-US" sz="2000" dirty="0" smtClean="0"/>
            </a:br>
            <a:r>
              <a:rPr lang="en-US" sz="3200" dirty="0" smtClean="0"/>
              <a:t>Distance Between Two Rational Numbers</a:t>
            </a:r>
            <a:endParaRPr lang="en-US" sz="3200" dirty="0"/>
          </a:p>
        </p:txBody>
      </p:sp>
      <p:sp>
        <p:nvSpPr>
          <p:cNvPr id="3" name="Content Placeholder 2"/>
          <p:cNvSpPr>
            <a:spLocks noGrp="1"/>
          </p:cNvSpPr>
          <p:nvPr>
            <p:ph idx="1"/>
          </p:nvPr>
        </p:nvSpPr>
        <p:spPr/>
        <p:txBody>
          <a:bodyPr/>
          <a:lstStyle/>
          <a:p>
            <a:r>
              <a:rPr lang="en-US" dirty="0" smtClean="0"/>
              <a:t>G7-M2 Lesson 6</a:t>
            </a:r>
          </a:p>
          <a:p>
            <a:endParaRPr lang="en-US" dirty="0" smtClean="0"/>
          </a:p>
          <a:p>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2383762"/>
            <a:ext cx="8973722" cy="39987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011973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The Number System </a:t>
            </a:r>
            <a:r>
              <a:rPr lang="en-US" dirty="0"/>
              <a:t/>
            </a:r>
            <a:br>
              <a:rPr lang="en-US" dirty="0"/>
            </a:br>
            <a:r>
              <a:rPr lang="en-US" dirty="0" smtClean="0"/>
              <a:t>Adding Using the Number Line Model</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2089245"/>
            <a:ext cx="8188946" cy="3248199"/>
          </a:xfrm>
        </p:spPr>
      </p:pic>
    </p:spTree>
    <p:extLst>
      <p:ext uri="{BB962C8B-B14F-4D97-AF65-F5344CB8AC3E}">
        <p14:creationId xmlns:p14="http://schemas.microsoft.com/office/powerpoint/2010/main" val="1305143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069C1512569944CAB3863D2CD4D2F2A" ma:contentTypeVersion="0" ma:contentTypeDescription="Create a new document." ma:contentTypeScope="" ma:versionID="2a6a98efa53101dac8a5f6737ee2f6b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297C3C-BFD2-499D-BCA1-1F1EAB6DF5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2FA96512-6B00-4567-8135-45B16F142907}">
  <ds:schemaRefs>
    <ds:schemaRef ds:uri="http://schemas.microsoft.com/sharepoint/v3/contenttype/forms"/>
  </ds:schemaRefs>
</ds:datastoreItem>
</file>

<file path=customXml/itemProps3.xml><?xml version="1.0" encoding="utf-8"?>
<ds:datastoreItem xmlns:ds="http://schemas.openxmlformats.org/officeDocument/2006/customXml" ds:itemID="{7A03A940-0AFE-4ED1-800D-33DF955D3CA9}">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19048</Words>
  <Application>Microsoft Office PowerPoint</Application>
  <PresentationFormat>On-screen Show (4:3)</PresentationFormat>
  <Paragraphs>2089</Paragraphs>
  <Slides>148</Slides>
  <Notes>147</Notes>
  <HiddenSlides>19</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148</vt:i4>
      </vt:variant>
    </vt:vector>
  </HeadingPairs>
  <TitlesOfParts>
    <vt:vector size="158" baseType="lpstr">
      <vt:lpstr>ＭＳ Ｐゴシック</vt:lpstr>
      <vt:lpstr>Agenda-Bold</vt:lpstr>
      <vt:lpstr>Agenda-Light</vt:lpstr>
      <vt:lpstr>Arial</vt:lpstr>
      <vt:lpstr>Calibri</vt:lpstr>
      <vt:lpstr>Cambria Math</vt:lpstr>
      <vt:lpstr>Verdana</vt:lpstr>
      <vt:lpstr>Wingdings</vt:lpstr>
      <vt:lpstr>Office Theme</vt:lpstr>
      <vt:lpstr>Equation</vt:lpstr>
      <vt:lpstr>Tape Diagrams Opening Exercise</vt:lpstr>
      <vt:lpstr>PowerPoint Presentation</vt:lpstr>
      <vt:lpstr>PowerPoint Presentation</vt:lpstr>
      <vt:lpstr>Session Objectives</vt:lpstr>
      <vt:lpstr>Key Areas of Focus in Mathematics</vt:lpstr>
      <vt:lpstr>Cluster Designations – Grade 6</vt:lpstr>
      <vt:lpstr>Cluster Designations – Grade 7</vt:lpstr>
      <vt:lpstr>Cluster Designations – Grade 8</vt:lpstr>
      <vt:lpstr>Agenda</vt:lpstr>
      <vt:lpstr>Tape Diagrams Using Tape Diagrams</vt:lpstr>
      <vt:lpstr>Tape Diagrams Foundations in PK–1</vt:lpstr>
      <vt:lpstr>Tape Diagrams Forms of the Tape Diagram</vt:lpstr>
      <vt:lpstr>Tape Diagrams Early Examples</vt:lpstr>
      <vt:lpstr>Tape Diagrams Early Examples</vt:lpstr>
      <vt:lpstr>Tape Diagrams Early Examples</vt:lpstr>
      <vt:lpstr>Tape Diagrams Early Examples</vt:lpstr>
      <vt:lpstr> Tape Diagrams</vt:lpstr>
      <vt:lpstr> Tape Diagrams</vt:lpstr>
      <vt:lpstr>Tape Diagrams</vt:lpstr>
      <vt:lpstr> Tape Diagrams</vt:lpstr>
      <vt:lpstr>Tape Diagrams</vt:lpstr>
      <vt:lpstr>Tape Diagrams</vt:lpstr>
      <vt:lpstr>Agenda</vt:lpstr>
      <vt:lpstr>Ratios and Proportional Relationships</vt:lpstr>
      <vt:lpstr>Ratios &amp; Proportional Relationships When do we really use ratios? Jimmy’s allowance is twice as much as Johnny’s and Jeremy’s is 4/5 of Johnny’s.  How much allowance does Jimmy get? </vt:lpstr>
      <vt:lpstr>Ratios &amp; Proportional Relationships Transitioning into ratio problems</vt:lpstr>
      <vt:lpstr>Ratios &amp; Proportional Relationships Definitions and Descriptions</vt:lpstr>
      <vt:lpstr> Tape Diagrams</vt:lpstr>
      <vt:lpstr> Tape Diagrams</vt:lpstr>
      <vt:lpstr> Tape Diagrams</vt:lpstr>
      <vt:lpstr> Tape Diagrams</vt:lpstr>
      <vt:lpstr>Tape Diagrams</vt:lpstr>
      <vt:lpstr>Tape Diagrams</vt:lpstr>
      <vt:lpstr>Tape Diagrams</vt:lpstr>
      <vt:lpstr>Tape Diagrams Revisiting the Opening Exercise</vt:lpstr>
      <vt:lpstr>Tape Diagrams Revisiting the Opening Exercise</vt:lpstr>
      <vt:lpstr> Double Number Line Diagrams</vt:lpstr>
      <vt:lpstr>Ratios &amp; Proportional Relationships  Representations of Equivalent Ratios</vt:lpstr>
      <vt:lpstr>Ratios &amp; Proportional Relationships  Equivalent Ratios –  Tape Diagrams and Double Number Line Diagrams </vt:lpstr>
      <vt:lpstr>Ratios &amp; Proportional Relationships  Rate and Unit Rate</vt:lpstr>
      <vt:lpstr>Ratios &amp; Proportional Relationships  Ratio &amp; Proportions Exercise 1</vt:lpstr>
      <vt:lpstr>PowerPoint Presentation</vt:lpstr>
      <vt:lpstr>Ratios &amp; Proportional Relationships  Ratio &amp; Proportions Exercise 2</vt:lpstr>
      <vt:lpstr>PowerPoint Presentation</vt:lpstr>
      <vt:lpstr>Ratios &amp; Proportional Relationships  Constant of Proportionality</vt:lpstr>
      <vt:lpstr>Ratios &amp; Proportional Relationships  Constant of Proportionality</vt:lpstr>
      <vt:lpstr>Ratios &amp; Proportional Relationships  Constant of Proportionality</vt:lpstr>
      <vt:lpstr>Ratios &amp; Proportional Relationships  Average Rate vs. Constant Rate</vt:lpstr>
      <vt:lpstr>Ratios &amp; Proportional Relationships Testing for Proportional Relationships</vt:lpstr>
      <vt:lpstr>Ratios &amp; Proportional Relationships Scale Factor</vt:lpstr>
      <vt:lpstr>Ratios &amp; Proportional Relationships Percent is a rate per 100</vt:lpstr>
      <vt:lpstr>Ratios &amp; Proportional Relationships Percent is a rate per 100</vt:lpstr>
      <vt:lpstr>Ratios &amp; Proportional Relationships Percent is a rate per 100</vt:lpstr>
      <vt:lpstr>Ratios &amp; Proportional Relationships Percent, Fraction, Decimal</vt:lpstr>
      <vt:lpstr>Ratios &amp; Proportional Relationships Percent of a Quantity</vt:lpstr>
      <vt:lpstr>Ratios &amp; Proportional Relationships Percent of a Quantity</vt:lpstr>
      <vt:lpstr>Ratios &amp; Proportional Relationships Solving Percent Problems</vt:lpstr>
      <vt:lpstr>PowerPoint Presentation</vt:lpstr>
      <vt:lpstr>PowerPoint Presentation</vt:lpstr>
      <vt:lpstr>Ratios &amp; Proportional Relationships Percent &amp; Proportional Relationships</vt:lpstr>
      <vt:lpstr>Ratios &amp; Proportional Relationships Fluency</vt:lpstr>
      <vt:lpstr>Ratios &amp; Proportional Relationships Percent Increase and Decrease</vt:lpstr>
      <vt:lpstr>Agenda</vt:lpstr>
      <vt:lpstr> Geometry</vt:lpstr>
      <vt:lpstr>Geometry Why move things around?</vt:lpstr>
      <vt:lpstr>Geometry Transformation of the Plane</vt:lpstr>
      <vt:lpstr>Geometry Three Rigid Transformations</vt:lpstr>
      <vt:lpstr>Geometry Three Rigid Transformations</vt:lpstr>
      <vt:lpstr>Geometry Congruence</vt:lpstr>
      <vt:lpstr>Geometry Congruence</vt:lpstr>
      <vt:lpstr>Geometry Congruence</vt:lpstr>
      <vt:lpstr>Geometry What does “same shape” mean?</vt:lpstr>
      <vt:lpstr>Geometry Dilations</vt:lpstr>
      <vt:lpstr>Geometry Dilations</vt:lpstr>
      <vt:lpstr>Activity – Part 1</vt:lpstr>
      <vt:lpstr>Activity – Part 2</vt:lpstr>
      <vt:lpstr>Activity – Part 3</vt:lpstr>
      <vt:lpstr>Activity – Part 4</vt:lpstr>
      <vt:lpstr>Geometry Fundamental Theorem of Similarity</vt:lpstr>
      <vt:lpstr>Geometry Dilations</vt:lpstr>
      <vt:lpstr>Geometry Similarity</vt:lpstr>
      <vt:lpstr>Geometry Similarity – The AA Criterion</vt:lpstr>
      <vt:lpstr>Agenda</vt:lpstr>
      <vt:lpstr>The Number System</vt:lpstr>
      <vt:lpstr>The Number System Fractions ÷ Fraction:  Division Basics</vt:lpstr>
      <vt:lpstr>The Number System Fractions ÷ Fraction:  G5-M4-L25</vt:lpstr>
      <vt:lpstr>The Number System Fractions ÷ Fraction:  G5-M4-L26</vt:lpstr>
      <vt:lpstr>The Number System A Progression of the Measurement Model</vt:lpstr>
      <vt:lpstr>The Number System Fractions ÷ Fraction</vt:lpstr>
      <vt:lpstr>The Number System Fractions ÷ Fraction</vt:lpstr>
      <vt:lpstr>The Number System Fractions ÷ Fraction</vt:lpstr>
      <vt:lpstr>The Number System Fractions ÷ Fraction</vt:lpstr>
      <vt:lpstr>The Number System Fractions ÷ Fraction</vt:lpstr>
      <vt:lpstr>Fraction ÷ Fraction</vt:lpstr>
      <vt:lpstr>The Number System Introducing Negative Numbers</vt:lpstr>
      <vt:lpstr>The Number System  Introducing Negative Numbers</vt:lpstr>
      <vt:lpstr>The Number System  Magnitude and Absolute Value</vt:lpstr>
      <vt:lpstr>The Number System  Distance Between Two Rational Numbers</vt:lpstr>
      <vt:lpstr>The Number System  Adding Using the Number Line Model</vt:lpstr>
      <vt:lpstr>The Number System  Subtracting a Negative is Like Adding</vt:lpstr>
      <vt:lpstr>The Number System  Operations with Negatives</vt:lpstr>
      <vt:lpstr>The Number System  Operations with Negatives</vt:lpstr>
      <vt:lpstr>PowerPoint Presentation</vt:lpstr>
      <vt:lpstr>Agenda</vt:lpstr>
      <vt:lpstr>Expressions and Equations</vt:lpstr>
      <vt:lpstr>Expressions and Equations What is an expression?</vt:lpstr>
      <vt:lpstr>Expressions and Equations What is a variable?</vt:lpstr>
      <vt:lpstr>Expressions and Equations Why use variables?</vt:lpstr>
      <vt:lpstr>Expressions and Equations What we do with expressions</vt:lpstr>
      <vt:lpstr>Expressions and Equations From expressions to equations</vt:lpstr>
      <vt:lpstr>Expressions and Equations From expressions to equations</vt:lpstr>
      <vt:lpstr>Expressions and Equations Categories of Student Capacities</vt:lpstr>
      <vt:lpstr>Expressions and Equations Equivalent Expressions</vt:lpstr>
      <vt:lpstr>Expressions and Equations An analogy to solving equations:</vt:lpstr>
      <vt:lpstr>Equations and Expressions A Progression of Each Capacity</vt:lpstr>
      <vt:lpstr>Equations and Expressions A Progression of Each Capacity</vt:lpstr>
      <vt:lpstr>Equations and Expressions A Progression of Each Capacity</vt:lpstr>
      <vt:lpstr>Equations and Expressions A Progression of Each Capacity</vt:lpstr>
      <vt:lpstr>Equations and Expressions A Progression of Each Capacity</vt:lpstr>
      <vt:lpstr>Equations and Expressions A Progression of Each Capacity</vt:lpstr>
      <vt:lpstr>Equations and Expressions A Progression of Each Capacity</vt:lpstr>
      <vt:lpstr>Equations and Expressions A Progression of Each Capacity</vt:lpstr>
      <vt:lpstr>Expressions and Equations  A Progression of Each Capacity Solving Equations – Grade 6</vt:lpstr>
      <vt:lpstr>PowerPoint Presentation</vt:lpstr>
      <vt:lpstr>Expressions and Equations  A Progression of Each Capacity Solving Equations – Grade 8</vt:lpstr>
      <vt:lpstr>Expressions and Equations Solving Equations</vt:lpstr>
      <vt:lpstr>Expressions and Equations An Example from Grade 9</vt:lpstr>
      <vt:lpstr>Expressions and Equations The Graph of an Equation in 2 Variables</vt:lpstr>
      <vt:lpstr>Expressions and Equations The Graph of an Equation in 2 Variables</vt:lpstr>
      <vt:lpstr>Expressions and Equations The Graph of an Equation in 2 Variables</vt:lpstr>
      <vt:lpstr>Agenda</vt:lpstr>
      <vt:lpstr>Linear Equations and Functions Slope of a Line</vt:lpstr>
      <vt:lpstr> Linear Equations and Functions</vt:lpstr>
      <vt:lpstr>Linear Equations and Functions Deriving the Equation for a Line</vt:lpstr>
      <vt:lpstr>Linear Equations and Functions Deriving the Equation for a Line</vt:lpstr>
      <vt:lpstr>Linear Equations and Functions Why study functions?</vt:lpstr>
      <vt:lpstr>Linear Equations and Functions What is a function?</vt:lpstr>
      <vt:lpstr>Linear Equations and Functions Building on Concepts from EE</vt:lpstr>
      <vt:lpstr>Linear Equations and Functions Building on Concepts from EE</vt:lpstr>
      <vt:lpstr>Linear Equations and Functions Linear functions and rate of change</vt:lpstr>
      <vt:lpstr>Linear Equations and Functions Linear functions and rate of change</vt:lpstr>
      <vt:lpstr>Linear Equations and Functions – Systems of Equations  Solving Systems of Equations</vt:lpstr>
      <vt:lpstr>Linear Equations and Functions – Systems of Equations  Solving Systems of Equations</vt:lpstr>
      <vt:lpstr>Linear Equations and Functions – Systems of Equations  Solving Systems of Equations</vt:lpstr>
      <vt:lpstr>Linear Equations and Functions – Systems of Equations  Solving Systems of Equations</vt:lpstr>
      <vt:lpstr>Linear Equations and Functions – Systems of Equations  Correcting the Misconception</vt:lpstr>
      <vt:lpstr>Linear Equations and Functions – Systems of Equations Correcting the Misconception</vt:lpstr>
      <vt:lpstr>Key Points</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Focus</dc:title>
  <dc:creator/>
  <cp:lastModifiedBy/>
  <cp:revision>950</cp:revision>
  <cp:lastPrinted>2014-02-21T06:23:08Z</cp:lastPrinted>
  <dcterms:created xsi:type="dcterms:W3CDTF">2013-06-20T21:44:33Z</dcterms:created>
  <dcterms:modified xsi:type="dcterms:W3CDTF">2014-06-11T15:56:20Z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0x0101007069C1512569944CAB3863D2CD4D2F2A</vt:lpwstr>
  </property>
</Properties>
</file>