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handoutMasterIdLst>
    <p:handoutMasterId r:id="rId55"/>
  </p:handoutMasterIdLst>
  <p:sldIdLst>
    <p:sldId id="444" r:id="rId5"/>
    <p:sldId id="259" r:id="rId6"/>
    <p:sldId id="443" r:id="rId7"/>
    <p:sldId id="362" r:id="rId8"/>
    <p:sldId id="360" r:id="rId9"/>
    <p:sldId id="433" r:id="rId10"/>
    <p:sldId id="440" r:id="rId11"/>
    <p:sldId id="423" r:id="rId12"/>
    <p:sldId id="377" r:id="rId13"/>
    <p:sldId id="381" r:id="rId14"/>
    <p:sldId id="341" r:id="rId15"/>
    <p:sldId id="333" r:id="rId16"/>
    <p:sldId id="435" r:id="rId17"/>
    <p:sldId id="389" r:id="rId18"/>
    <p:sldId id="390" r:id="rId19"/>
    <p:sldId id="391" r:id="rId20"/>
    <p:sldId id="392" r:id="rId21"/>
    <p:sldId id="393" r:id="rId22"/>
    <p:sldId id="455" r:id="rId23"/>
    <p:sldId id="363" r:id="rId24"/>
    <p:sldId id="454" r:id="rId25"/>
    <p:sldId id="289" r:id="rId26"/>
    <p:sldId id="441" r:id="rId27"/>
    <p:sldId id="373" r:id="rId28"/>
    <p:sldId id="439" r:id="rId29"/>
    <p:sldId id="438" r:id="rId30"/>
    <p:sldId id="312" r:id="rId31"/>
    <p:sldId id="442" r:id="rId32"/>
    <p:sldId id="426" r:id="rId33"/>
    <p:sldId id="449" r:id="rId34"/>
    <p:sldId id="313" r:id="rId35"/>
    <p:sldId id="445" r:id="rId36"/>
    <p:sldId id="314" r:id="rId37"/>
    <p:sldId id="446" r:id="rId38"/>
    <p:sldId id="315" r:id="rId39"/>
    <p:sldId id="447" r:id="rId40"/>
    <p:sldId id="448" r:id="rId41"/>
    <p:sldId id="450" r:id="rId42"/>
    <p:sldId id="397" r:id="rId43"/>
    <p:sldId id="294" r:id="rId44"/>
    <p:sldId id="430" r:id="rId45"/>
    <p:sldId id="431" r:id="rId46"/>
    <p:sldId id="436" r:id="rId47"/>
    <p:sldId id="451" r:id="rId48"/>
    <p:sldId id="452" r:id="rId49"/>
    <p:sldId id="453" r:id="rId50"/>
    <p:sldId id="456" r:id="rId51"/>
    <p:sldId id="457" r:id="rId52"/>
    <p:sldId id="284" r:id="rId5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CiwIVDoBJc/aewkFgXHMA==" hashData="kHnpVxrcxN9zaBSq+19B92V2TzC0Iy7x5hU5NyxxRCAQbkHVkFwdQFAFEEoJuhvoRs7fr/h7H7NRnxLyw/l44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Bak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467"/>
    <a:srgbClr val="DF6314"/>
    <a:srgbClr val="636466"/>
    <a:srgbClr val="F09372"/>
    <a:srgbClr val="E27548"/>
    <a:srgbClr val="DF6316"/>
    <a:srgbClr val="D4F9E2"/>
    <a:srgbClr val="D4F9F6"/>
    <a:srgbClr val="C8D9B5"/>
    <a:srgbClr val="00B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897" autoAdjust="0"/>
    <p:restoredTop sz="46633" autoAdjust="0"/>
  </p:normalViewPr>
  <p:slideViewPr>
    <p:cSldViewPr snapToObjects="1">
      <p:cViewPr varScale="1">
        <p:scale>
          <a:sx n="63" d="100"/>
          <a:sy n="63" d="100"/>
        </p:scale>
        <p:origin x="-2264" y="-104"/>
      </p:cViewPr>
      <p:guideLst>
        <p:guide orient="horz" pos="2160"/>
        <p:guide pos="2880"/>
      </p:guideLst>
    </p:cSldViewPr>
  </p:slideViewPr>
  <p:outlineViewPr>
    <p:cViewPr>
      <p:scale>
        <a:sx n="33" d="100"/>
        <a:sy n="33" d="100"/>
      </p:scale>
      <p:origin x="0" y="3342"/>
    </p:cViewPr>
  </p:outlineViewPr>
  <p:notesTextViewPr>
    <p:cViewPr>
      <p:scale>
        <a:sx n="150" d="100"/>
        <a:sy n="150" d="100"/>
      </p:scale>
      <p:origin x="0" y="5544"/>
    </p:cViewPr>
  </p:notesTextViewPr>
  <p:sorterViewPr>
    <p:cViewPr>
      <p:scale>
        <a:sx n="93" d="100"/>
        <a:sy n="93" d="100"/>
      </p:scale>
      <p:origin x="0" y="3856"/>
    </p:cViewPr>
  </p:sorterViewPr>
  <p:notesViewPr>
    <p:cSldViewPr snapToObjects="1">
      <p:cViewPr varScale="1">
        <p:scale>
          <a:sx n="54" d="100"/>
          <a:sy n="54" d="100"/>
        </p:scale>
        <p:origin x="282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z="1200" i="1" dirty="0"/>
              <a:t>Eureka Math: A Story of Units </a:t>
            </a:r>
          </a:p>
          <a:p>
            <a:r>
              <a:rPr lang="en-US" sz="1200" dirty="0"/>
              <a:t>www.CommonCore.org </a:t>
            </a:r>
          </a:p>
          <a:p>
            <a:r>
              <a:rPr lang="en-US" sz="1200" dirty="0"/>
              <a:t>www.EngageNY.org</a:t>
            </a: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z="1200" dirty="0"/>
              <a:t>K-5 Focus on Fluency</a:t>
            </a:r>
            <a:endParaRPr lang="en-US" sz="1200" dirty="0"/>
          </a:p>
        </p:txBody>
      </p:sp>
      <p:sp>
        <p:nvSpPr>
          <p:cNvPr id="4" name="Footer Placeholder 3"/>
          <p:cNvSpPr>
            <a:spLocks noGrp="1"/>
          </p:cNvSpPr>
          <p:nvPr>
            <p:ph type="ftr" sz="quarter" idx="2"/>
          </p:nvPr>
        </p:nvSpPr>
        <p:spPr>
          <a:xfrm>
            <a:off x="0" y="9119474"/>
            <a:ext cx="3901440" cy="480060"/>
          </a:xfrm>
          <a:prstGeom prst="rect">
            <a:avLst/>
          </a:prstGeom>
        </p:spPr>
        <p:txBody>
          <a:bodyPr vert="horz" lIns="96661" tIns="48331" rIns="96661" bIns="48331" rtlCol="0" anchor="b"/>
          <a:lstStyle>
            <a:lvl1pPr algn="l">
              <a:defRPr sz="1300"/>
            </a:lvl1pPr>
          </a:lstStyle>
          <a:p>
            <a:r>
              <a:rPr lang="en-US" sz="1200" dirty="0"/>
              <a:t>©2014</a:t>
            </a:r>
            <a:r>
              <a:rPr lang="en-US" sz="1200" dirty="0"/>
              <a:t>.  </a:t>
            </a:r>
            <a:r>
              <a:rPr lang="en-US" sz="1200" dirty="0"/>
              <a:t>Duplication and/or distribution of this material is prohibited without written consent from Common Core, Inc</a:t>
            </a:r>
            <a:r>
              <a:rPr lang="en-US" sz="1200" dirty="0"/>
              <a:t>.</a:t>
            </a:r>
            <a:endParaRPr lang="en-US" sz="1200"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6FBE45-CF8A-445E-B02B-3C65F956A173}" type="slidenum">
              <a:rPr lang="en-US" smtClean="0"/>
              <a:t>‹#›</a:t>
            </a:fld>
            <a:endParaRPr lang="en-US"/>
          </a:p>
        </p:txBody>
      </p:sp>
    </p:spTree>
    <p:extLst>
      <p:ext uri="{BB962C8B-B14F-4D97-AF65-F5344CB8AC3E}">
        <p14:creationId xmlns:p14="http://schemas.microsoft.com/office/powerpoint/2010/main" val="27556688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11175" y="768350"/>
            <a:ext cx="3073400" cy="23050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487680" y="3200400"/>
            <a:ext cx="6827520" cy="624078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EF9A488-CB88-4D38-94D1-E470376C4AFA}" type="slidenum">
              <a:rPr lang="en-US" smtClean="0"/>
              <a:t>‹#›</a:t>
            </a:fld>
            <a:endParaRPr lang="en-US"/>
          </a:p>
        </p:txBody>
      </p:sp>
      <p:sp>
        <p:nvSpPr>
          <p:cNvPr id="8" name="Header Placeholder 7"/>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200"/>
            </a:lvl1pPr>
          </a:lstStyle>
          <a:p>
            <a:r>
              <a:rPr lang="en-US" i="1" dirty="0" smtClean="0"/>
              <a:t>Eureka Math: A Story of Units </a:t>
            </a:r>
          </a:p>
          <a:p>
            <a:r>
              <a:rPr lang="en-US" dirty="0" smtClean="0"/>
              <a:t>www.CommonCore.org </a:t>
            </a:r>
          </a:p>
          <a:p>
            <a:r>
              <a:rPr lang="en-US" dirty="0" smtClean="0"/>
              <a:t>www.EngageNY.org</a:t>
            </a:r>
          </a:p>
        </p:txBody>
      </p:sp>
      <p:sp>
        <p:nvSpPr>
          <p:cNvPr id="9" name="Date Placeholder 8"/>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200" i="0"/>
            </a:lvl1pPr>
          </a:lstStyle>
          <a:p>
            <a:r>
              <a:rPr lang="en-US" dirty="0" smtClean="0"/>
              <a:t>K-5 Focus on Fluency</a:t>
            </a:r>
            <a:endParaRPr lang="en-US" dirty="0"/>
          </a:p>
        </p:txBody>
      </p:sp>
      <p:sp>
        <p:nvSpPr>
          <p:cNvPr id="2" name="Footer Placeholder 1"/>
          <p:cNvSpPr>
            <a:spLocks noGrp="1"/>
          </p:cNvSpPr>
          <p:nvPr>
            <p:ph type="ftr" sz="quarter" idx="4"/>
          </p:nvPr>
        </p:nvSpPr>
        <p:spPr>
          <a:xfrm>
            <a:off x="0" y="9119474"/>
            <a:ext cx="4307840" cy="481726"/>
          </a:xfrm>
          <a:prstGeom prst="rect">
            <a:avLst/>
          </a:prstGeom>
        </p:spPr>
        <p:txBody>
          <a:bodyPr vert="horz" lIns="96661" tIns="48331" rIns="96661" bIns="48331" rtlCol="0" anchor="b"/>
          <a:lstStyle>
            <a:lvl1pPr algn="l">
              <a:defRPr sz="1300"/>
            </a:lvl1pPr>
          </a:lstStyle>
          <a:p>
            <a:r>
              <a:rPr lang="en-US" dirty="0" smtClean="0"/>
              <a:t>©2014.  Duplication and/or distribution of this material is prohibited without written consent from Common Core, Inc.</a:t>
            </a:r>
          </a:p>
        </p:txBody>
      </p:sp>
    </p:spTree>
    <p:extLst>
      <p:ext uri="{BB962C8B-B14F-4D97-AF65-F5344CB8AC3E}">
        <p14:creationId xmlns:p14="http://schemas.microsoft.com/office/powerpoint/2010/main" val="309251901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ommoncore.org/maps/math/video-gallery/happy-count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ngageny.org/resource/nti-november-2012-rigor-breakdown-counting-exercises-for-k-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ngageny.org/resource/nti-november-2012-rigor-breakdown-counting-exercises-for-k-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ngageny.org/resource/nti-november-2012-rigor-breakdown-counting-with-bundl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wSVlWDK8dVE&amp;feature=youtu.b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engageny.org/resource/nti-november-2012-rigor-breakdown-ten-rame-flash" TargetMode="External"/><Relationship Id="rId3" Type="http://schemas.openxmlformats.org/officeDocument/2006/relationships/hyperlink" Target="http://www.engageny.org/resource/nti-november-2012-rigor-breakdown-sprints-fluency-in-action" TargetMode="External"/><Relationship Id="rId7" Type="http://schemas.openxmlformats.org/officeDocument/2006/relationships/hyperlink" Target="http://www.engageny.org/resource/common-core-video-series-kindergarten-mathematics-double-10-frame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commoncore.org/maps/math/video-gallery/happy-counting" TargetMode="External"/><Relationship Id="rId5" Type="http://schemas.openxmlformats.org/officeDocument/2006/relationships/hyperlink" Target="http://www.engageny.org/resource/nti-november-2012-rigor-breakdown-counting-with-bundles" TargetMode="External"/><Relationship Id="rId10" Type="http://schemas.openxmlformats.org/officeDocument/2006/relationships/hyperlink" Target="http://www.engageny.org/resource/common-core-video-series-fraction-fluency-in-grade-5" TargetMode="External"/><Relationship Id="rId4" Type="http://schemas.openxmlformats.org/officeDocument/2006/relationships/hyperlink" Target="http://www.engageny.org/resource/nti-november-2012-rigor-breakdown-counting-exercises-for-k-1" TargetMode="External"/><Relationship Id="rId9" Type="http://schemas.openxmlformats.org/officeDocument/2006/relationships/hyperlink" Target="https://www.youtube.com/watch?v=wSVlWDK8dVE&amp;feature=youtu.be"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ngageny.org/resource/common-core-video-series-fraction-fluency-in-grade-5"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engageny.org/resource/nti-november-2012-rigor-breakdown-skip-counting-by-fraction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engageny.org/resource/nti-november-2012-rigor-breakdown-ten-rame-flash"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engageny.org/resource/common-core-video-series-fraction-fluency-in-grade-5"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engageny.org/resource/common-core-video-series-fraction-fluency-in-grade-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10" name="Notes Placeholder 1"/>
          <p:cNvSpPr txBox="1">
            <a:spLocks/>
          </p:cNvSpPr>
          <p:nvPr/>
        </p:nvSpPr>
        <p:spPr>
          <a:xfrm>
            <a:off x="4572792" y="640080"/>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a:t>Session </a:t>
            </a:r>
            <a:r>
              <a:rPr lang="en-US" dirty="0" smtClean="0"/>
              <a:t>PowerPoint</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490469746"/>
              </p:ext>
            </p:extLst>
          </p:nvPr>
        </p:nvGraphicFramePr>
        <p:xfrm>
          <a:off x="3901441" y="2000250"/>
          <a:ext cx="3247949" cy="912114"/>
        </p:xfrm>
        <a:graphic>
          <a:graphicData uri="http://schemas.openxmlformats.org/drawingml/2006/table">
            <a:tbl>
              <a:tblPr firstRow="1" bandRow="1">
                <a:tableStyleId>{5C22544A-7EE6-4342-B048-85BDC9FD1C3A}</a:tableStyleId>
              </a:tblPr>
              <a:tblGrid>
                <a:gridCol w="2275839"/>
                <a:gridCol w="972110"/>
              </a:tblGrid>
              <a:tr h="19202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i="0" dirty="0" smtClean="0">
                          <a:solidFill>
                            <a:schemeClr val="tx1"/>
                          </a:solidFill>
                        </a:rPr>
                        <a:t>THIS IS A</a:t>
                      </a:r>
                      <a:r>
                        <a:rPr lang="en-US" sz="1300" b="1" i="0" baseline="0" dirty="0" smtClean="0">
                          <a:solidFill>
                            <a:schemeClr val="tx1"/>
                          </a:solidFill>
                        </a:rPr>
                        <a:t> </a:t>
                      </a:r>
                      <a:r>
                        <a:rPr lang="en-US" sz="1300" b="1" i="0" dirty="0" smtClean="0">
                          <a:solidFill>
                            <a:schemeClr val="tx1"/>
                          </a:solidFill>
                        </a:rPr>
                        <a:t>6 HR</a:t>
                      </a:r>
                      <a:r>
                        <a:rPr lang="en-US" sz="1300" b="1" i="0" baseline="0" dirty="0" smtClean="0">
                          <a:solidFill>
                            <a:schemeClr val="tx1"/>
                          </a:solidFill>
                        </a:rPr>
                        <a:t> SESSION</a:t>
                      </a:r>
                      <a:endParaRPr lang="en-US" sz="1300" b="1" i="0" dirty="0" smtClean="0">
                        <a:solidFill>
                          <a:schemeClr val="tx1"/>
                        </a:solidFill>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000" dirty="0"/>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Sprints (1-12)</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1</a:t>
                      </a:r>
                      <a:r>
                        <a:rPr lang="en-US" sz="1200" i="0" baseline="0" dirty="0" smtClean="0">
                          <a:solidFill>
                            <a:schemeClr val="tx1"/>
                          </a:solidFill>
                          <a:latin typeface="Calibri" charset="0"/>
                          <a:ea typeface="ＭＳ Ｐゴシック" charset="-128"/>
                          <a:cs typeface="ＭＳ Ｐゴシック" charset="-128"/>
                        </a:rPr>
                        <a:t> </a:t>
                      </a:r>
                      <a:r>
                        <a:rPr lang="en-US" sz="1200" i="0" baseline="0" dirty="0" err="1" smtClean="0">
                          <a:solidFill>
                            <a:schemeClr val="tx1"/>
                          </a:solidFill>
                          <a:latin typeface="Calibri" charset="0"/>
                          <a:ea typeface="ＭＳ Ｐゴシック" charset="-128"/>
                          <a:cs typeface="ＭＳ Ｐゴシック" charset="-128"/>
                        </a:rPr>
                        <a:t>hr</a:t>
                      </a:r>
                      <a:r>
                        <a:rPr lang="en-US" sz="1200" i="0" baseline="0" dirty="0" smtClean="0">
                          <a:solidFill>
                            <a:schemeClr val="tx1"/>
                          </a:solidFill>
                          <a:latin typeface="Calibri" charset="0"/>
                          <a:ea typeface="ＭＳ Ｐゴシック" charset="-128"/>
                          <a:cs typeface="ＭＳ Ｐゴシック" charset="-128"/>
                        </a:rPr>
                        <a:t> 30</a:t>
                      </a:r>
                      <a:r>
                        <a:rPr lang="en-US" sz="1200" i="0" dirty="0" smtClean="0">
                          <a:solidFill>
                            <a:schemeClr val="tx1"/>
                          </a:solidFill>
                          <a:latin typeface="Calibri" charset="0"/>
                          <a:ea typeface="ＭＳ Ｐゴシック" charset="-128"/>
                          <a:cs typeface="ＭＳ Ｐゴシック" charset="-128"/>
                        </a:rPr>
                        <a:t>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024">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Counting</a:t>
                      </a:r>
                      <a:r>
                        <a:rPr lang="en-US" sz="1200" i="0" baseline="0" dirty="0" smtClean="0">
                          <a:latin typeface="Calibri" charset="0"/>
                          <a:ea typeface="ＭＳ Ｐゴシック" charset="-128"/>
                          <a:cs typeface="ＭＳ Ｐゴシック" charset="-128"/>
                        </a:rPr>
                        <a:t> Exercises</a:t>
                      </a:r>
                      <a:r>
                        <a:rPr lang="en-US" sz="1200" i="0" dirty="0" smtClean="0">
                          <a:latin typeface="Calibri" charset="0"/>
                          <a:ea typeface="ＭＳ Ｐゴシック" charset="-128"/>
                          <a:cs typeface="ＭＳ Ｐゴシック" charset="-128"/>
                        </a:rPr>
                        <a:t>  (</a:t>
                      </a:r>
                      <a:r>
                        <a:rPr lang="en-US" sz="1200" i="0" baseline="0" dirty="0" smtClean="0">
                          <a:latin typeface="Calibri" charset="0"/>
                          <a:ea typeface="ＭＳ Ｐゴシック" charset="-128"/>
                          <a:cs typeface="ＭＳ Ｐゴシック" charset="-128"/>
                        </a:rPr>
                        <a:t>13-22)</a:t>
                      </a:r>
                      <a:endParaRPr lang="en-US" sz="1200" i="0" dirty="0" smtClean="0">
                        <a:latin typeface="Calibri" charset="0"/>
                        <a:ea typeface="ＭＳ Ｐゴシック" charset="-128"/>
                        <a:cs typeface="ＭＳ Ｐゴシック" charset="-128"/>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1</a:t>
                      </a:r>
                      <a:r>
                        <a:rPr lang="en-US" sz="1200" i="0" baseline="0" dirty="0" smtClean="0">
                          <a:solidFill>
                            <a:schemeClr val="tx1"/>
                          </a:solidFill>
                          <a:latin typeface="Calibri" charset="0"/>
                          <a:ea typeface="ＭＳ Ｐゴシック" charset="-128"/>
                          <a:cs typeface="ＭＳ Ｐゴシック" charset="-128"/>
                        </a:rPr>
                        <a:t> </a:t>
                      </a:r>
                      <a:r>
                        <a:rPr lang="en-US" sz="1200" i="0" baseline="0" dirty="0" err="1" smtClean="0">
                          <a:solidFill>
                            <a:schemeClr val="tx1"/>
                          </a:solidFill>
                          <a:latin typeface="Calibri" charset="0"/>
                          <a:ea typeface="ＭＳ Ｐゴシック" charset="-128"/>
                          <a:cs typeface="ＭＳ Ｐゴシック" charset="-128"/>
                        </a:rPr>
                        <a:t>hr</a:t>
                      </a:r>
                      <a:r>
                        <a:rPr lang="en-US" sz="1200" i="0" baseline="0" dirty="0" smtClean="0">
                          <a:solidFill>
                            <a:schemeClr val="tx1"/>
                          </a:solidFill>
                          <a:latin typeface="Calibri" charset="0"/>
                          <a:ea typeface="ＭＳ Ｐゴシック" charset="-128"/>
                          <a:cs typeface="ＭＳ Ｐゴシック" charset="-128"/>
                        </a:rPr>
                        <a:t> 45 min</a:t>
                      </a:r>
                      <a:endParaRPr lang="en-US" sz="1200" i="0" dirty="0" smtClean="0">
                        <a:solidFill>
                          <a:schemeClr val="tx1"/>
                        </a:solidFill>
                        <a:latin typeface="Calibri" charset="0"/>
                        <a:ea typeface="ＭＳ Ｐゴシック" charset="-128"/>
                        <a:cs typeface="ＭＳ Ｐゴシック" charset="-128"/>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Choral and White Board (23-40)</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1 </a:t>
                      </a:r>
                      <a:r>
                        <a:rPr lang="en-US" sz="1200" i="0" dirty="0" err="1" smtClean="0">
                          <a:solidFill>
                            <a:schemeClr val="tx1"/>
                          </a:solidFill>
                          <a:latin typeface="Calibri" charset="0"/>
                          <a:ea typeface="ＭＳ Ｐゴシック" charset="-128"/>
                          <a:cs typeface="ＭＳ Ｐゴシック" charset="-128"/>
                        </a:rPr>
                        <a:t>hr</a:t>
                      </a:r>
                      <a:r>
                        <a:rPr lang="en-US" sz="1200" i="0" dirty="0" smtClean="0">
                          <a:solidFill>
                            <a:schemeClr val="tx1"/>
                          </a:solidFill>
                          <a:latin typeface="Calibri" charset="0"/>
                          <a:ea typeface="ＭＳ Ｐゴシック" charset="-128"/>
                          <a:cs typeface="ＭＳ Ｐゴシック" charset="-128"/>
                        </a:rPr>
                        <a:t> 45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GL Fluencies and Closure (40-47)</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30 minutes</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91878583"/>
              </p:ext>
            </p:extLst>
          </p:nvPr>
        </p:nvGraphicFramePr>
        <p:xfrm>
          <a:off x="463374" y="6000750"/>
          <a:ext cx="6661709" cy="3184398"/>
        </p:xfrm>
        <a:graphic>
          <a:graphicData uri="http://schemas.openxmlformats.org/drawingml/2006/table">
            <a:tbl>
              <a:tblPr firstRow="1" firstCol="1" bandRow="1">
                <a:tableStyleId>{5C22544A-7EE6-4342-B048-85BDC9FD1C3A}</a:tableStyleId>
              </a:tblPr>
              <a:tblGrid>
                <a:gridCol w="844647"/>
                <a:gridCol w="1918873"/>
                <a:gridCol w="1463040"/>
                <a:gridCol w="2435149"/>
              </a:tblGrid>
              <a:tr h="240030">
                <a:tc>
                  <a:txBody>
                    <a:bodyPr/>
                    <a:lstStyle/>
                    <a:p>
                      <a:pPr marL="0" marR="0" algn="l">
                        <a:lnSpc>
                          <a:spcPct val="115000"/>
                        </a:lnSpc>
                        <a:spcBef>
                          <a:spcPts val="0"/>
                        </a:spcBef>
                        <a:spcAft>
                          <a:spcPts val="0"/>
                        </a:spcAft>
                      </a:pPr>
                      <a:r>
                        <a:rPr lang="en-US" sz="800" dirty="0">
                          <a:solidFill>
                            <a:schemeClr val="tx1"/>
                          </a:solidFill>
                          <a:effectLst/>
                        </a:rPr>
                        <a:t>SESSION NEEDS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800" dirty="0" smtClean="0">
                          <a:solidFill>
                            <a:schemeClr val="tx1"/>
                          </a:solidFill>
                          <a:effectLst/>
                        </a:rPr>
                        <a:t>PRINTED HANDOUTS PER</a:t>
                      </a:r>
                      <a:r>
                        <a:rPr lang="en-US" sz="800" baseline="0" dirty="0" smtClean="0">
                          <a:solidFill>
                            <a:schemeClr val="tx1"/>
                          </a:solidFill>
                          <a:effectLst/>
                        </a:rPr>
                        <a:t> PARTICIPANT</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800" dirty="0" smtClean="0">
                          <a:solidFill>
                            <a:schemeClr val="tx1"/>
                          </a:solidFill>
                          <a:effectLst/>
                          <a:latin typeface="+mn-lt"/>
                          <a:ea typeface="+mn-ea"/>
                          <a:cs typeface="+mn-cs"/>
                        </a:rPr>
                        <a:t>MATERIALS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800" dirty="0">
                          <a:solidFill>
                            <a:schemeClr val="tx1"/>
                          </a:solidFill>
                          <a:effectLst/>
                        </a:rPr>
                        <a:t>AV / </a:t>
                      </a:r>
                      <a:r>
                        <a:rPr lang="en-US" sz="800" dirty="0" smtClean="0">
                          <a:solidFill>
                            <a:schemeClr val="tx1"/>
                          </a:solidFill>
                          <a:effectLst/>
                        </a:rPr>
                        <a:t>ROOM SETUP</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4710">
                <a:tc>
                  <a:txBody>
                    <a:bodyPr/>
                    <a:lstStyle/>
                    <a:p>
                      <a:pPr marL="0" marR="0" algn="l">
                        <a:lnSpc>
                          <a:spcPct val="115000"/>
                        </a:lnSpc>
                        <a:spcBef>
                          <a:spcPts val="0"/>
                        </a:spcBef>
                        <a:spcAft>
                          <a:spcPts val="0"/>
                        </a:spcAft>
                      </a:pPr>
                      <a:r>
                        <a:rPr lang="en-US" sz="800" dirty="0">
                          <a:solidFill>
                            <a:schemeClr val="tx1"/>
                          </a:solidFill>
                          <a:effectLst/>
                        </a:rPr>
                        <a:t>UP TO 50 PARTCIIPANTS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PPT </a:t>
                      </a:r>
                      <a:r>
                        <a:rPr lang="en-US" sz="800" dirty="0" smtClean="0">
                          <a:solidFill>
                            <a:schemeClr val="tx1"/>
                          </a:solidFill>
                          <a:effectLst/>
                        </a:rPr>
                        <a:t>Presentation  PDF (</a:t>
                      </a:r>
                      <a:r>
                        <a:rPr lang="en-US" sz="800" dirty="0" smtClean="0">
                          <a:solidFill>
                            <a:srgbClr val="FF0000"/>
                          </a:solidFill>
                          <a:effectLst/>
                        </a:rPr>
                        <a:t>16 </a:t>
                      </a:r>
                      <a:r>
                        <a:rPr lang="en-US" sz="800" dirty="0" err="1" smtClean="0">
                          <a:solidFill>
                            <a:srgbClr val="FF0000"/>
                          </a:solidFill>
                          <a:effectLst/>
                        </a:rPr>
                        <a:t>pgs</a:t>
                      </a:r>
                      <a:r>
                        <a:rPr lang="en-US" sz="800" dirty="0" smtClean="0">
                          <a:solidFill>
                            <a:srgbClr val="FF0000"/>
                          </a:solidFill>
                          <a:effectLst/>
                        </a:rPr>
                        <a:t>) </a:t>
                      </a:r>
                      <a:r>
                        <a:rPr lang="en-US" sz="800" dirty="0" smtClean="0">
                          <a:solidFill>
                            <a:srgbClr val="000000"/>
                          </a:solidFill>
                          <a:effectLst/>
                        </a:rPr>
                        <a:t>(3 slides per page)</a:t>
                      </a:r>
                      <a:endParaRPr lang="en-US" sz="800" dirty="0">
                        <a:solidFill>
                          <a:srgbClr val="000000"/>
                        </a:solidFill>
                        <a:effectLst/>
                      </a:endParaRP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Stapled </a:t>
                      </a:r>
                      <a:r>
                        <a:rPr lang="en-US" sz="800" baseline="0" dirty="0" smtClean="0">
                          <a:solidFill>
                            <a:schemeClr val="tx1"/>
                          </a:solidFill>
                          <a:effectLst/>
                        </a:rPr>
                        <a:t>PDF </a:t>
                      </a:r>
                      <a:r>
                        <a:rPr lang="en-US" sz="800" dirty="0" smtClean="0">
                          <a:solidFill>
                            <a:schemeClr val="tx1"/>
                          </a:solidFill>
                          <a:effectLst/>
                        </a:rPr>
                        <a:t>(</a:t>
                      </a:r>
                      <a:r>
                        <a:rPr lang="en-US" sz="800" dirty="0" smtClean="0">
                          <a:solidFill>
                            <a:srgbClr val="FF0000"/>
                          </a:solidFill>
                          <a:effectLst/>
                        </a:rPr>
                        <a:t>26</a:t>
                      </a:r>
                      <a:r>
                        <a:rPr lang="en-US" sz="800" dirty="0" smtClean="0">
                          <a:solidFill>
                            <a:schemeClr val="tx1"/>
                          </a:solidFill>
                          <a:effectLst/>
                        </a:rPr>
                        <a:t> </a:t>
                      </a:r>
                      <a:r>
                        <a:rPr lang="en-US" sz="800" dirty="0" err="1" smtClean="0">
                          <a:solidFill>
                            <a:schemeClr val="tx1"/>
                          </a:solidFill>
                          <a:effectLst/>
                        </a:rPr>
                        <a:t>Pgs</a:t>
                      </a:r>
                      <a:r>
                        <a:rPr lang="en-US" sz="800" dirty="0" smtClean="0">
                          <a:solidFill>
                            <a:schemeClr val="tx1"/>
                          </a:solidFill>
                          <a:effectLst/>
                        </a:rPr>
                        <a:t>):</a:t>
                      </a:r>
                    </a:p>
                    <a:p>
                      <a:pPr marL="228600" marR="0" lvl="0" indent="-114300"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Directions for Administering Sprints (2)</a:t>
                      </a:r>
                    </a:p>
                    <a:p>
                      <a:pPr marL="228600" marR="0" lvl="0" indent="-114300" algn="l">
                        <a:lnSpc>
                          <a:spcPct val="115000"/>
                        </a:lnSpc>
                        <a:spcBef>
                          <a:spcPts val="0"/>
                        </a:spcBef>
                        <a:spcAft>
                          <a:spcPts val="0"/>
                        </a:spcAft>
                        <a:buFont typeface="Calibri" panose="020F0502020204030204" pitchFamily="34" charset="0"/>
                        <a:buChar char="‒"/>
                      </a:pPr>
                      <a:r>
                        <a:rPr lang="en-US" sz="800" dirty="0" smtClean="0">
                          <a:solidFill>
                            <a:schemeClr val="tx1"/>
                          </a:solidFill>
                          <a:effectLst/>
                        </a:rPr>
                        <a:t>Blank Sprint (2)</a:t>
                      </a:r>
                    </a:p>
                    <a:p>
                      <a:pPr marL="228600" marR="0" lvl="0" indent="-114300" algn="l">
                        <a:lnSpc>
                          <a:spcPct val="115000"/>
                        </a:lnSpc>
                        <a:spcBef>
                          <a:spcPts val="0"/>
                        </a:spcBef>
                        <a:spcAft>
                          <a:spcPts val="0"/>
                        </a:spcAft>
                        <a:buFont typeface="Calibri" panose="020F0502020204030204" pitchFamily="34" charset="0"/>
                        <a:buChar char="‒"/>
                      </a:pPr>
                      <a:r>
                        <a:rPr lang="en-US" sz="800" dirty="0" smtClean="0">
                          <a:solidFill>
                            <a:srgbClr val="000000"/>
                          </a:solidFill>
                          <a:effectLst/>
                        </a:rPr>
                        <a:t>Grade 1 Sprint</a:t>
                      </a:r>
                    </a:p>
                    <a:p>
                      <a:pPr marL="228600" marR="0" lvl="0" indent="-114300" algn="l">
                        <a:lnSpc>
                          <a:spcPct val="115000"/>
                        </a:lnSpc>
                        <a:spcBef>
                          <a:spcPts val="0"/>
                        </a:spcBef>
                        <a:spcAft>
                          <a:spcPts val="0"/>
                        </a:spcAft>
                        <a:buFont typeface="Calibri" panose="020F0502020204030204" pitchFamily="34" charset="0"/>
                        <a:buChar char="‒"/>
                      </a:pPr>
                      <a:r>
                        <a:rPr lang="en-US" sz="800" dirty="0" smtClean="0">
                          <a:solidFill>
                            <a:srgbClr val="000000"/>
                          </a:solidFill>
                          <a:effectLst/>
                        </a:rPr>
                        <a:t>Counting  Exercises with Sequence Analysis</a:t>
                      </a:r>
                      <a:r>
                        <a:rPr lang="en-US" sz="800" baseline="0" dirty="0" smtClean="0">
                          <a:solidFill>
                            <a:srgbClr val="000000"/>
                          </a:solidFill>
                          <a:effectLst/>
                        </a:rPr>
                        <a:t> (4)</a:t>
                      </a:r>
                      <a:endParaRPr lang="en-US" sz="800" dirty="0" smtClean="0">
                        <a:solidFill>
                          <a:srgbClr val="000000"/>
                        </a:solidFill>
                        <a:effectLst/>
                      </a:endParaRPr>
                    </a:p>
                    <a:p>
                      <a:pPr marL="228600" marR="0" lvl="0" indent="-114300"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K-5 Counting Fluency</a:t>
                      </a:r>
                      <a:r>
                        <a:rPr lang="en-US" sz="800" baseline="0" dirty="0" smtClean="0">
                          <a:solidFill>
                            <a:schemeClr val="tx1"/>
                          </a:solidFill>
                          <a:effectLst/>
                        </a:rPr>
                        <a:t> (6)</a:t>
                      </a:r>
                      <a:endParaRPr lang="en-US" sz="800" dirty="0" smtClean="0">
                        <a:solidFill>
                          <a:schemeClr val="tx1"/>
                        </a:solidFill>
                        <a:effectLst/>
                      </a:endParaRPr>
                    </a:p>
                    <a:p>
                      <a:pPr marL="228600" marR="0" lvl="0" indent="-114300"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K-5 Choral Response (10)</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Unstapled </a:t>
                      </a:r>
                      <a:r>
                        <a:rPr lang="en-US" sz="800" baseline="0" dirty="0" smtClean="0">
                          <a:solidFill>
                            <a:schemeClr val="tx1"/>
                          </a:solidFill>
                          <a:effectLst/>
                        </a:rPr>
                        <a:t>PDF (5 </a:t>
                      </a:r>
                      <a:r>
                        <a:rPr lang="en-US" sz="800" baseline="0" dirty="0" err="1" smtClean="0">
                          <a:solidFill>
                            <a:schemeClr val="tx1"/>
                          </a:solidFill>
                          <a:effectLst/>
                        </a:rPr>
                        <a:t>pgs</a:t>
                      </a:r>
                      <a:r>
                        <a:rPr lang="en-US" sz="800" baseline="0" dirty="0" smtClean="0">
                          <a:solidFill>
                            <a:schemeClr val="tx1"/>
                          </a:solidFill>
                          <a:effectLst/>
                        </a:rPr>
                        <a:t>)</a:t>
                      </a:r>
                      <a:r>
                        <a:rPr lang="en-US" sz="800" dirty="0" smtClean="0">
                          <a:solidFill>
                            <a:schemeClr val="tx1"/>
                          </a:solidFill>
                          <a:effectLst/>
                        </a:rPr>
                        <a:t>:</a:t>
                      </a:r>
                    </a:p>
                    <a:p>
                      <a:pPr marL="228600" marR="0" lvl="0" indent="-114300"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G5-M3-L1 Sprint (2)</a:t>
                      </a:r>
                    </a:p>
                    <a:p>
                      <a:pPr marL="228600" marR="0" lvl="0" indent="-114300" algn="l">
                        <a:lnSpc>
                          <a:spcPct val="115000"/>
                        </a:lnSpc>
                        <a:spcBef>
                          <a:spcPts val="0"/>
                        </a:spcBef>
                        <a:spcAft>
                          <a:spcPts val="0"/>
                        </a:spcAft>
                        <a:buFont typeface="Calibri" panose="020F0502020204030204" pitchFamily="34" charset="0"/>
                        <a:buChar char="‒"/>
                      </a:pPr>
                      <a:r>
                        <a:rPr lang="en-US" sz="800" dirty="0" smtClean="0">
                          <a:solidFill>
                            <a:schemeClr val="tx1"/>
                          </a:solidFill>
                          <a:effectLst/>
                        </a:rPr>
                        <a:t>Left</a:t>
                      </a:r>
                      <a:r>
                        <a:rPr lang="en-US" sz="800" baseline="0" dirty="0" smtClean="0">
                          <a:solidFill>
                            <a:schemeClr val="tx1"/>
                          </a:solidFill>
                          <a:effectLst/>
                        </a:rPr>
                        <a:t> Hand Mat (1)</a:t>
                      </a:r>
                    </a:p>
                    <a:p>
                      <a:pPr marL="228600" marR="0" lvl="0" indent="-114300"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Millions Place Value Chart (1)</a:t>
                      </a:r>
                    </a:p>
                    <a:p>
                      <a:pPr marL="228600" marR="0" lvl="0" indent="-114300" algn="l">
                        <a:lnSpc>
                          <a:spcPct val="115000"/>
                        </a:lnSpc>
                        <a:spcBef>
                          <a:spcPts val="0"/>
                        </a:spcBef>
                        <a:spcAft>
                          <a:spcPts val="0"/>
                        </a:spcAft>
                        <a:buFont typeface="Calibri" panose="020F0502020204030204" pitchFamily="34" charset="0"/>
                        <a:buChar char="‒"/>
                      </a:pPr>
                      <a:r>
                        <a:rPr lang="en-US" sz="800" baseline="0" dirty="0" smtClean="0">
                          <a:solidFill>
                            <a:schemeClr val="tx1"/>
                          </a:solidFill>
                          <a:effectLst/>
                        </a:rPr>
                        <a:t>Decomposition Tree (1)</a:t>
                      </a: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Personal white boards, markers, and erasers </a:t>
                      </a:r>
                      <a:r>
                        <a:rPr lang="en-US" sz="800" dirty="0" smtClean="0">
                          <a:solidFill>
                            <a:schemeClr val="tx1"/>
                          </a:solidFill>
                          <a:effectLst/>
                        </a:rPr>
                        <a:t>(per </a:t>
                      </a:r>
                      <a:r>
                        <a:rPr lang="en-US" sz="800" dirty="0">
                          <a:solidFill>
                            <a:srgbClr val="000000"/>
                          </a:solidFill>
                          <a:effectLst/>
                        </a:rPr>
                        <a:t>participant</a:t>
                      </a:r>
                      <a:r>
                        <a:rPr lang="en-US" sz="800" dirty="0" smtClean="0">
                          <a:solidFill>
                            <a:srgbClr val="000000"/>
                          </a:solidFill>
                          <a:effectLst/>
                        </a:rPr>
                        <a:t>)</a:t>
                      </a:r>
                    </a:p>
                    <a:p>
                      <a:pPr marL="117475" marR="0" lvl="0" indent="-117475" algn="l">
                        <a:lnSpc>
                          <a:spcPct val="115000"/>
                        </a:lnSpc>
                        <a:spcBef>
                          <a:spcPts val="0"/>
                        </a:spcBef>
                        <a:spcAft>
                          <a:spcPts val="0"/>
                        </a:spcAft>
                        <a:buFont typeface="Symbol"/>
                        <a:buChar char=""/>
                      </a:pPr>
                      <a:r>
                        <a:rPr lang="en-US" sz="800" dirty="0" smtClean="0">
                          <a:solidFill>
                            <a:srgbClr val="000000"/>
                          </a:solidFill>
                          <a:effectLst/>
                        </a:rPr>
                        <a:t>Dice</a:t>
                      </a:r>
                      <a:r>
                        <a:rPr lang="en-US" sz="800" baseline="0" dirty="0" smtClean="0">
                          <a:solidFill>
                            <a:srgbClr val="000000"/>
                          </a:solidFill>
                          <a:effectLst/>
                        </a:rPr>
                        <a:t> (1 per participant)</a:t>
                      </a:r>
                    </a:p>
                    <a:p>
                      <a:pPr marL="117475" marR="0" lvl="0" indent="-117475" algn="l">
                        <a:lnSpc>
                          <a:spcPct val="115000"/>
                        </a:lnSpc>
                        <a:spcBef>
                          <a:spcPts val="0"/>
                        </a:spcBef>
                        <a:spcAft>
                          <a:spcPts val="0"/>
                        </a:spcAft>
                        <a:buFont typeface="Symbol"/>
                        <a:buChar char=""/>
                      </a:pPr>
                      <a:r>
                        <a:rPr lang="en-US" sz="800" baseline="0" dirty="0" smtClean="0">
                          <a:solidFill>
                            <a:srgbClr val="000000"/>
                          </a:solidFill>
                          <a:effectLst/>
                        </a:rPr>
                        <a:t>Hide Zero cards (presenter)</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rgbClr val="000000"/>
                          </a:solidFill>
                          <a:effectLst/>
                        </a:rPr>
                        <a:t>Large Judy clock (presenter)</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rgbClr val="000000"/>
                          </a:solidFill>
                          <a:effectLst/>
                        </a:rPr>
                        <a:t>100-bead Rekenrek (presenter)</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rgbClr val="000000"/>
                          </a:solidFill>
                          <a:effectLst/>
                        </a:rPr>
                        <a:t>Large ten frame cards (presenter)</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rgbClr val="000000"/>
                          </a:solidFill>
                          <a:effectLst/>
                        </a:rPr>
                        <a:t>Linker cubes (presenter)</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rgbClr val="000000"/>
                          </a:solidFill>
                          <a:effectLst/>
                        </a:rPr>
                        <a:t>Bundles of popsicle sticks (1, an few 10s, 100) (presenter)</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rgbClr val="000000"/>
                          </a:solidFill>
                          <a:effectLst/>
                        </a:rPr>
                        <a:t>Coins and can (presenter can furnish if he/she wishes to demonstrate)</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rgbClr val="000000"/>
                          </a:solidFill>
                          <a:effectLst/>
                        </a:rPr>
                        <a:t>Beans (5/participant)</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rgbClr val="000000"/>
                          </a:solidFill>
                          <a:effectLst/>
                        </a:rPr>
                        <a:t>Dot Cards of 6 (presenter)</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rgbClr val="000000"/>
                          </a:solidFill>
                          <a:effectLst/>
                        </a:rPr>
                        <a:t>5 group cards</a:t>
                      </a: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Seating such that participants have table space and can work </a:t>
                      </a:r>
                      <a:r>
                        <a:rPr lang="en-US" sz="800" dirty="0" smtClean="0">
                          <a:solidFill>
                            <a:schemeClr val="tx1"/>
                          </a:solidFill>
                          <a:effectLst/>
                        </a:rPr>
                        <a:t>cooperatively in pairs</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Easel with </a:t>
                      </a:r>
                      <a:r>
                        <a:rPr lang="en-US" sz="800" smtClean="0">
                          <a:solidFill>
                            <a:schemeClr val="tx1"/>
                          </a:solidFill>
                          <a:effectLst/>
                        </a:rPr>
                        <a:t>chart paper and markers</a:t>
                      </a:r>
                      <a:endParaRPr lang="en-US" sz="800" dirty="0">
                        <a:solidFill>
                          <a:schemeClr val="tx1"/>
                        </a:solidFill>
                        <a:effectLst/>
                      </a:endParaRPr>
                    </a:p>
                    <a:p>
                      <a:pPr marL="117475" marR="0" lvl="0" indent="-117475" algn="l">
                        <a:lnSpc>
                          <a:spcPct val="115000"/>
                        </a:lnSpc>
                        <a:spcBef>
                          <a:spcPts val="0"/>
                        </a:spcBef>
                        <a:spcAft>
                          <a:spcPts val="0"/>
                        </a:spcAft>
                        <a:buFont typeface="Symbol"/>
                        <a:buChar char=""/>
                      </a:pPr>
                      <a:r>
                        <a:rPr lang="en-US" sz="800" dirty="0">
                          <a:solidFill>
                            <a:schemeClr val="tx1"/>
                          </a:solidFill>
                          <a:effectLst/>
                        </a:rPr>
                        <a:t>LCD projector with </a:t>
                      </a:r>
                      <a:r>
                        <a:rPr lang="en-US" sz="800" dirty="0" smtClean="0">
                          <a:solidFill>
                            <a:schemeClr val="tx1"/>
                          </a:solidFill>
                          <a:effectLst/>
                        </a:rPr>
                        <a:t>computer</a:t>
                      </a:r>
                      <a:r>
                        <a:rPr lang="en-US" sz="800" baseline="0" dirty="0" smtClean="0">
                          <a:solidFill>
                            <a:schemeClr val="tx1"/>
                          </a:solidFill>
                          <a:effectLst/>
                        </a:rPr>
                        <a:t> and internet access</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Document </a:t>
                      </a:r>
                      <a:r>
                        <a:rPr lang="en-US" sz="800" dirty="0">
                          <a:solidFill>
                            <a:schemeClr val="tx1"/>
                          </a:solidFill>
                          <a:effectLst/>
                        </a:rPr>
                        <a:t>camera</a:t>
                      </a:r>
                    </a:p>
                    <a:p>
                      <a:pPr marL="117475" marR="0" lvl="0" indent="-117475" algn="l">
                        <a:lnSpc>
                          <a:spcPct val="115000"/>
                        </a:lnSpc>
                        <a:spcBef>
                          <a:spcPts val="0"/>
                        </a:spcBef>
                        <a:spcAft>
                          <a:spcPts val="0"/>
                        </a:spcAft>
                        <a:buFont typeface="Symbol"/>
                        <a:buChar char=""/>
                      </a:pPr>
                      <a:r>
                        <a:rPr lang="en-US" sz="800" dirty="0">
                          <a:solidFill>
                            <a:schemeClr val="tx1"/>
                          </a:solidFill>
                          <a:effectLst/>
                        </a:rPr>
                        <a:t>Clicker</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5836">
                <a:tc>
                  <a:txBody>
                    <a:bodyPr/>
                    <a:lstStyle/>
                    <a:p>
                      <a:pPr marL="0" marR="0" algn="l">
                        <a:lnSpc>
                          <a:spcPct val="115000"/>
                        </a:lnSpc>
                        <a:spcBef>
                          <a:spcPts val="0"/>
                        </a:spcBef>
                        <a:spcAft>
                          <a:spcPts val="0"/>
                        </a:spcAft>
                      </a:pPr>
                      <a:r>
                        <a:rPr lang="en-US" sz="800" dirty="0">
                          <a:solidFill>
                            <a:schemeClr val="tx1"/>
                          </a:solidFill>
                          <a:effectLst/>
                        </a:rPr>
                        <a:t>51 TO 100 PARTCIIPANTS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Items listed above</a:t>
                      </a:r>
                    </a:p>
                    <a:p>
                      <a:pPr marL="117475" marR="0" lvl="0" indent="-117475" algn="l">
                        <a:lnSpc>
                          <a:spcPct val="115000"/>
                        </a:lnSpc>
                        <a:spcBef>
                          <a:spcPts val="0"/>
                        </a:spcBef>
                        <a:spcAft>
                          <a:spcPts val="0"/>
                        </a:spcAft>
                        <a:buFont typeface="Symbol"/>
                        <a:buChar char=""/>
                      </a:pPr>
                      <a:r>
                        <a:rPr lang="en-US" sz="800" dirty="0">
                          <a:solidFill>
                            <a:schemeClr val="tx1"/>
                          </a:solidFill>
                          <a:effectLst/>
                        </a:rPr>
                        <a:t>1 lapel </a:t>
                      </a:r>
                      <a:r>
                        <a:rPr lang="en-US" sz="800" dirty="0" err="1">
                          <a:solidFill>
                            <a:schemeClr val="tx1"/>
                          </a:solidFill>
                          <a:effectLst/>
                        </a:rPr>
                        <a:t>mic</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216">
                <a:tc>
                  <a:txBody>
                    <a:bodyPr/>
                    <a:lstStyle/>
                    <a:p>
                      <a:pPr marL="0" marR="0" algn="l">
                        <a:lnSpc>
                          <a:spcPct val="115000"/>
                        </a:lnSpc>
                        <a:spcBef>
                          <a:spcPts val="0"/>
                        </a:spcBef>
                        <a:spcAft>
                          <a:spcPts val="0"/>
                        </a:spcAft>
                      </a:pPr>
                      <a:r>
                        <a:rPr lang="en-US" sz="800" dirty="0">
                          <a:solidFill>
                            <a:schemeClr val="tx1"/>
                          </a:solidFill>
                          <a:effectLst/>
                        </a:rPr>
                        <a:t>101 TO 200 PARTCIIPANTS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Items listed above</a:t>
                      </a:r>
                    </a:p>
                    <a:p>
                      <a:pPr marL="117475" marR="0" lvl="0" indent="-117475" algn="l">
                        <a:lnSpc>
                          <a:spcPct val="115000"/>
                        </a:lnSpc>
                        <a:spcBef>
                          <a:spcPts val="0"/>
                        </a:spcBef>
                        <a:spcAft>
                          <a:spcPts val="0"/>
                        </a:spcAft>
                        <a:buFont typeface="Symbol"/>
                        <a:buChar char=""/>
                      </a:pPr>
                      <a:r>
                        <a:rPr lang="en-US" sz="800" dirty="0">
                          <a:solidFill>
                            <a:schemeClr val="tx1"/>
                          </a:solidFill>
                          <a:effectLst/>
                        </a:rPr>
                        <a:t>2 lapel </a:t>
                      </a:r>
                      <a:r>
                        <a:rPr lang="en-US" sz="800" dirty="0" err="1">
                          <a:solidFill>
                            <a:schemeClr val="tx1"/>
                          </a:solidFill>
                          <a:effectLst/>
                        </a:rPr>
                        <a:t>mics</a:t>
                      </a:r>
                      <a:r>
                        <a:rPr lang="en-US" sz="800" dirty="0">
                          <a:solidFill>
                            <a:schemeClr val="tx1"/>
                          </a:solidFill>
                          <a:effectLst/>
                        </a:rPr>
                        <a:t> (or 1 lapel and 1 hand-held)</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59005">
                <a:tc>
                  <a:txBody>
                    <a:bodyPr/>
                    <a:lstStyle/>
                    <a:p>
                      <a:pPr marL="0" marR="0" algn="l">
                        <a:lnSpc>
                          <a:spcPct val="115000"/>
                        </a:lnSpc>
                        <a:spcBef>
                          <a:spcPts val="0"/>
                        </a:spcBef>
                        <a:spcAft>
                          <a:spcPts val="0"/>
                        </a:spcAft>
                      </a:pPr>
                      <a:r>
                        <a:rPr lang="en-US" sz="800" dirty="0">
                          <a:solidFill>
                            <a:schemeClr val="tx1"/>
                          </a:solidFill>
                          <a:effectLst/>
                        </a:rPr>
                        <a:t>201 TO 300 PARTCIIPANTS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Items listed above</a:t>
                      </a:r>
                    </a:p>
                    <a:p>
                      <a:pPr marL="117475" marR="0" lvl="0" indent="-117475" algn="l">
                        <a:lnSpc>
                          <a:spcPct val="115000"/>
                        </a:lnSpc>
                        <a:spcBef>
                          <a:spcPts val="0"/>
                        </a:spcBef>
                        <a:spcAft>
                          <a:spcPts val="0"/>
                        </a:spcAft>
                        <a:buFont typeface="Symbol"/>
                        <a:buChar char=""/>
                      </a:pPr>
                      <a:r>
                        <a:rPr lang="en-US" sz="800" dirty="0">
                          <a:solidFill>
                            <a:schemeClr val="tx1"/>
                          </a:solidFill>
                          <a:effectLst/>
                        </a:rPr>
                        <a:t>3 lapel </a:t>
                      </a:r>
                      <a:r>
                        <a:rPr lang="en-US" sz="800" dirty="0" err="1">
                          <a:solidFill>
                            <a:schemeClr val="tx1"/>
                          </a:solidFill>
                          <a:effectLst/>
                        </a:rPr>
                        <a:t>mics</a:t>
                      </a:r>
                      <a:r>
                        <a:rPr lang="en-US" sz="800" dirty="0">
                          <a:solidFill>
                            <a:schemeClr val="tx1"/>
                          </a:solidFill>
                          <a:effectLst/>
                        </a:rPr>
                        <a:t> (or 1 lapel and 2 hand-</a:t>
                      </a:r>
                      <a:r>
                        <a:rPr lang="en-US" sz="800" dirty="0" err="1">
                          <a:solidFill>
                            <a:schemeClr val="tx1"/>
                          </a:solidFill>
                          <a:effectLst/>
                        </a:rPr>
                        <a:t>helds</a:t>
                      </a:r>
                      <a:r>
                        <a:rPr lang="en-US" sz="800" dirty="0">
                          <a:solidFill>
                            <a:schemeClr val="tx1"/>
                          </a:solidFill>
                          <a:effectLst/>
                        </a:rPr>
                        <a:t>)</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Date Placeholder 6"/>
          <p:cNvSpPr>
            <a:spLocks noGrp="1"/>
          </p:cNvSpPr>
          <p:nvPr>
            <p:ph type="dt" idx="10"/>
          </p:nvPr>
        </p:nvSpPr>
        <p:spPr/>
        <p:txBody>
          <a:bodyPr/>
          <a:lstStyle/>
          <a:p>
            <a:r>
              <a:rPr lang="en-US" smtClean="0"/>
              <a:t>K-5 Focus on Fluency</a:t>
            </a:r>
            <a:endParaRPr lang="en-US" dirty="0"/>
          </a:p>
        </p:txBody>
      </p:sp>
      <p:sp>
        <p:nvSpPr>
          <p:cNvPr id="8" name="Slide Number Placeholder 7"/>
          <p:cNvSpPr>
            <a:spLocks noGrp="1"/>
          </p:cNvSpPr>
          <p:nvPr>
            <p:ph type="sldNum" sz="quarter" idx="11"/>
          </p:nvPr>
        </p:nvSpPr>
        <p:spPr/>
        <p:txBody>
          <a:bodyPr/>
          <a:lstStyle/>
          <a:p>
            <a:fld id="{3EF9A488-CB88-4D38-94D1-E470376C4AFA}" type="slidenum">
              <a:rPr lang="en-US" smtClean="0"/>
              <a:t>1</a:t>
            </a:fld>
            <a:endParaRPr lang="en-US"/>
          </a:p>
        </p:txBody>
      </p:sp>
      <p:sp>
        <p:nvSpPr>
          <p:cNvPr id="9" name="Header Placeholder 8"/>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5" name="Rectangle 4"/>
          <p:cNvSpPr/>
          <p:nvPr/>
        </p:nvSpPr>
        <p:spPr>
          <a:xfrm>
            <a:off x="487681" y="3440430"/>
            <a:ext cx="6445426" cy="2498263"/>
          </a:xfrm>
          <a:prstGeom prst="rect">
            <a:avLst/>
          </a:prstGeom>
        </p:spPr>
        <p:txBody>
          <a:bodyPr wrap="square" lIns="96661" tIns="48331" rIns="96661" bIns="48331">
            <a:spAutoFit/>
          </a:bodyPr>
          <a:lstStyle/>
          <a:p>
            <a:pPr lvl="0"/>
            <a:r>
              <a:rPr lang="en-US" sz="1200" dirty="0">
                <a:latin typeface="Calibri" charset="0"/>
                <a:ea typeface="ＭＳ Ｐゴシック" charset="-128"/>
                <a:cs typeface="ＭＳ Ｐゴシック" charset="-128"/>
              </a:rPr>
              <a:t>This full-day session is intended to support a school-wide implementation of a systematic fluency program.   This session highlights the progression and coherence of  the key types of fluency activities that you’ll find woven across</a:t>
            </a:r>
            <a:r>
              <a:rPr lang="en-US" sz="1200" i="1" dirty="0">
                <a:latin typeface="Calibri" charset="0"/>
                <a:ea typeface="ＭＳ Ｐゴシック" charset="-128"/>
                <a:cs typeface="ＭＳ Ｐゴシック" charset="-128"/>
              </a:rPr>
              <a:t> A Story of Units</a:t>
            </a:r>
            <a:r>
              <a:rPr lang="en-US" sz="1200" dirty="0">
                <a:latin typeface="Calibri" charset="0"/>
                <a:ea typeface="ＭＳ Ｐゴシック" charset="-128"/>
                <a:cs typeface="ＭＳ Ｐゴシック" charset="-128"/>
              </a:rPr>
              <a:t>.</a:t>
            </a:r>
          </a:p>
          <a:p>
            <a:pPr lvl="0"/>
            <a:endParaRPr lang="en-US" sz="1200" dirty="0">
              <a:latin typeface="Calibri" charset="0"/>
              <a:ea typeface="ＭＳ Ｐゴシック" charset="-128"/>
              <a:cs typeface="ＭＳ Ｐゴシック" charset="-128"/>
            </a:endParaRPr>
          </a:p>
          <a:p>
            <a:pPr lvl="0"/>
            <a:r>
              <a:rPr lang="en-US" sz="1200" i="1" dirty="0">
                <a:latin typeface="Calibri" charset="0"/>
                <a:ea typeface="ＭＳ Ｐゴシック" charset="-128"/>
                <a:cs typeface="ＭＳ Ｐゴシック" charset="-128"/>
              </a:rPr>
              <a:t>Welcome participants and introduce presentation team.</a:t>
            </a:r>
          </a:p>
          <a:p>
            <a:pPr lvl="0"/>
            <a:r>
              <a:rPr lang="en-US" sz="1200" i="1" dirty="0">
                <a:latin typeface="Calibri" charset="0"/>
                <a:ea typeface="ＭＳ Ｐゴシック" charset="-128"/>
                <a:cs typeface="ＭＳ Ｐゴシック" charset="-128"/>
              </a:rPr>
              <a:t>Fist to Five:</a:t>
            </a:r>
          </a:p>
          <a:p>
            <a:pPr marL="605811" lvl="1" indent="-122505"/>
            <a:r>
              <a:rPr lang="en-US" sz="1200" i="1" dirty="0">
                <a:latin typeface="Calibri" charset="0"/>
                <a:ea typeface="ＭＳ Ｐゴシック" charset="-128"/>
                <a:cs typeface="ＭＳ Ｐゴシック" charset="-128"/>
              </a:rPr>
              <a:t>-  How familiar are you with A Story of Units?</a:t>
            </a:r>
          </a:p>
          <a:p>
            <a:pPr lvl="0"/>
            <a:r>
              <a:rPr lang="en-US" sz="1200" i="1" dirty="0">
                <a:latin typeface="Calibri" charset="0"/>
                <a:ea typeface="ＭＳ Ｐゴシック" charset="-128"/>
                <a:cs typeface="ＭＳ Ｐゴシック" charset="-128"/>
              </a:rPr>
              <a:t>Poll the participants:</a:t>
            </a:r>
          </a:p>
          <a:p>
            <a:pPr marL="664546" lvl="1" indent="-181240">
              <a:buFontTx/>
              <a:buChar char="-"/>
            </a:pPr>
            <a:r>
              <a:rPr lang="en-US" sz="1200" i="1" dirty="0">
                <a:latin typeface="Calibri" charset="0"/>
                <a:ea typeface="ＭＳ Ｐゴシック" charset="-128"/>
                <a:cs typeface="ＭＳ Ｐゴシック" charset="-128"/>
              </a:rPr>
              <a:t>Are you using the lessons on a daily basis?  Or to supplement your instruction?</a:t>
            </a:r>
          </a:p>
          <a:p>
            <a:pPr marL="664546" lvl="1" indent="-181240">
              <a:buFontTx/>
              <a:buChar char="-"/>
            </a:pPr>
            <a:r>
              <a:rPr lang="en-US" sz="1200" i="1" dirty="0">
                <a:latin typeface="Calibri" charset="0"/>
                <a:ea typeface="ＭＳ Ｐゴシック" charset="-128"/>
                <a:cs typeface="ＭＳ Ｐゴシック" charset="-128"/>
              </a:rPr>
              <a:t>Are you a Kindergarten classroom teacher?  1</a:t>
            </a:r>
            <a:r>
              <a:rPr lang="en-US" sz="1200" i="1" baseline="30000" dirty="0">
                <a:latin typeface="Calibri" charset="0"/>
                <a:ea typeface="ＭＳ Ｐゴシック" charset="-128"/>
                <a:cs typeface="ＭＳ Ｐゴシック" charset="-128"/>
              </a:rPr>
              <a:t>st</a:t>
            </a:r>
            <a:r>
              <a:rPr lang="en-US" sz="1200" i="1" dirty="0">
                <a:latin typeface="Calibri" charset="0"/>
                <a:ea typeface="ＭＳ Ｐゴシック" charset="-128"/>
                <a:cs typeface="ＭＳ Ｐゴシック" charset="-128"/>
              </a:rPr>
              <a:t> grade?  2</a:t>
            </a:r>
            <a:r>
              <a:rPr lang="en-US" sz="1200" i="1" baseline="30000" dirty="0">
                <a:latin typeface="Calibri" charset="0"/>
                <a:ea typeface="ＭＳ Ｐゴシック" charset="-128"/>
                <a:cs typeface="ＭＳ Ｐゴシック" charset="-128"/>
              </a:rPr>
              <a:t>nd</a:t>
            </a:r>
            <a:r>
              <a:rPr lang="en-US" sz="1200" i="1" dirty="0">
                <a:latin typeface="Calibri" charset="0"/>
                <a:ea typeface="ＭＳ Ｐゴシック" charset="-128"/>
                <a:cs typeface="ＭＳ Ｐゴシック" charset="-128"/>
              </a:rPr>
              <a:t>? 3</a:t>
            </a:r>
            <a:r>
              <a:rPr lang="en-US" sz="1200" i="1" baseline="30000" dirty="0">
                <a:latin typeface="Calibri" charset="0"/>
                <a:ea typeface="ＭＳ Ｐゴシック" charset="-128"/>
                <a:cs typeface="ＭＳ Ｐゴシック" charset="-128"/>
              </a:rPr>
              <a:t>rd</a:t>
            </a:r>
            <a:r>
              <a:rPr lang="en-US" sz="1200" i="1" dirty="0">
                <a:latin typeface="Calibri" charset="0"/>
                <a:ea typeface="ＭＳ Ｐゴシック" charset="-128"/>
                <a:cs typeface="ＭＳ Ｐゴシック" charset="-128"/>
              </a:rPr>
              <a:t>? 4</a:t>
            </a:r>
            <a:r>
              <a:rPr lang="en-US" sz="1200" i="1" baseline="30000" dirty="0">
                <a:latin typeface="Calibri" charset="0"/>
                <a:ea typeface="ＭＳ Ｐゴシック" charset="-128"/>
                <a:cs typeface="ＭＳ Ｐゴシック" charset="-128"/>
              </a:rPr>
              <a:t>th</a:t>
            </a:r>
            <a:r>
              <a:rPr lang="en-US" sz="1200" i="1" dirty="0">
                <a:latin typeface="Calibri" charset="0"/>
                <a:ea typeface="ＭＳ Ｐゴシック" charset="-128"/>
                <a:cs typeface="ＭＳ Ｐゴシック" charset="-128"/>
              </a:rPr>
              <a:t>? 5</a:t>
            </a:r>
            <a:r>
              <a:rPr lang="en-US" sz="1200" i="1" baseline="30000" dirty="0">
                <a:latin typeface="Calibri" charset="0"/>
                <a:ea typeface="ＭＳ Ｐゴシック" charset="-128"/>
                <a:cs typeface="ＭＳ Ｐゴシック" charset="-128"/>
              </a:rPr>
              <a:t>th</a:t>
            </a:r>
            <a:r>
              <a:rPr lang="en-US" sz="1200" i="1" dirty="0">
                <a:latin typeface="Calibri" charset="0"/>
                <a:ea typeface="ＭＳ Ｐゴシック" charset="-128"/>
                <a:cs typeface="ＭＳ Ｐゴシック" charset="-128"/>
              </a:rPr>
              <a:t>? Beyond 5</a:t>
            </a:r>
            <a:r>
              <a:rPr lang="en-US" sz="1200" i="1" baseline="30000" dirty="0">
                <a:latin typeface="Calibri" charset="0"/>
                <a:ea typeface="ＭＳ Ｐゴシック" charset="-128"/>
                <a:cs typeface="ＭＳ Ｐゴシック" charset="-128"/>
              </a:rPr>
              <a:t>th</a:t>
            </a:r>
            <a:r>
              <a:rPr lang="en-US" sz="1200" i="1" dirty="0">
                <a:latin typeface="Calibri" charset="0"/>
                <a:ea typeface="ＭＳ Ｐゴシック" charset="-128"/>
                <a:cs typeface="ＭＳ Ｐゴシック" charset="-128"/>
              </a:rPr>
              <a:t> grade?</a:t>
            </a:r>
          </a:p>
          <a:p>
            <a:pPr marL="664546" lvl="1" indent="-181240">
              <a:buFontTx/>
              <a:buChar char="-"/>
            </a:pPr>
            <a:r>
              <a:rPr lang="en-US" sz="1200" i="1" dirty="0">
                <a:latin typeface="Calibri" charset="0"/>
                <a:ea typeface="ＭＳ Ｐゴシック" charset="-128"/>
                <a:cs typeface="ＭＳ Ｐゴシック" charset="-128"/>
              </a:rPr>
              <a:t>Are you a math coach?  Coordinator?  Resource teacher?</a:t>
            </a:r>
          </a:p>
          <a:p>
            <a:pPr marL="664546" lvl="1" indent="-181240">
              <a:buFontTx/>
              <a:buChar char="-"/>
            </a:pPr>
            <a:r>
              <a:rPr lang="en-US" sz="1200" i="1" dirty="0">
                <a:latin typeface="Calibri" charset="0"/>
                <a:ea typeface="ＭＳ Ｐゴシック" charset="-128"/>
                <a:cs typeface="ＭＳ Ｐゴシック" charset="-128"/>
              </a:rPr>
              <a:t>Are you a school-level administrator?  District-level administrator?</a:t>
            </a:r>
          </a:p>
        </p:txBody>
      </p:sp>
      <p:sp>
        <p:nvSpPr>
          <p:cNvPr id="3" name="Footer Placeholder 2"/>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79705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r>
              <a:rPr lang="en-US" dirty="0" smtClean="0"/>
              <a:t>3 minutes</a:t>
            </a:r>
          </a:p>
          <a:p>
            <a:pPr marL="483306" indent="-483306">
              <a:buFont typeface="Arial" panose="020B0604020202020204" pitchFamily="34" charset="0"/>
              <a:buChar char="•"/>
            </a:pPr>
            <a:endParaRPr lang="en-US" dirty="0" smtClean="0"/>
          </a:p>
          <a:p>
            <a:pPr marL="181240" indent="-181240">
              <a:buFont typeface="Arial"/>
              <a:buChar char="•"/>
            </a:pPr>
            <a:r>
              <a:rPr lang="en-US" dirty="0" smtClean="0"/>
              <a:t>If motor skills haven’t caught up to cognitive ability…</a:t>
            </a:r>
          </a:p>
          <a:p>
            <a:pPr marL="664546" lvl="1" indent="-181240">
              <a:buFont typeface="Arial"/>
              <a:buChar char="•"/>
            </a:pPr>
            <a:r>
              <a:rPr lang="en-US" dirty="0" smtClean="0"/>
              <a:t>try having the student use a highlighter to “swipe” the correct answer, rather than write it.  </a:t>
            </a:r>
          </a:p>
          <a:p>
            <a:pPr marL="181240" indent="-181240">
              <a:buFont typeface="Arial"/>
              <a:buChar char="•"/>
            </a:pPr>
            <a:r>
              <a:rPr lang="en-US" dirty="0" smtClean="0"/>
              <a:t>If the student is still working across the columns, instead of down…</a:t>
            </a:r>
          </a:p>
          <a:p>
            <a:pPr marL="664546" lvl="1" indent="-181240">
              <a:buFont typeface="Arial"/>
              <a:buChar char="•"/>
            </a:pPr>
            <a:r>
              <a:rPr lang="en-US" dirty="0" smtClean="0"/>
              <a:t>try making a green stripe along the left side, and a red stripe down the right to lead the eye down the columns.</a:t>
            </a:r>
          </a:p>
          <a:p>
            <a:pPr marL="181240" indent="-181240">
              <a:buFont typeface="Arial"/>
              <a:buChar char="•"/>
            </a:pPr>
            <a:r>
              <a:rPr lang="en-US" dirty="0" smtClean="0"/>
              <a:t>If a student is slow to get started…</a:t>
            </a:r>
          </a:p>
          <a:p>
            <a:pPr marL="664546" lvl="1" indent="-181240">
              <a:buFont typeface="Arial"/>
              <a:buChar char="•"/>
            </a:pPr>
            <a:r>
              <a:rPr lang="en-US" dirty="0" smtClean="0"/>
              <a:t>check to see that they are holding the pencil “ready to write”, that is, in the writing grip position, not by the eraser, or in the middle.  </a:t>
            </a:r>
          </a:p>
          <a:p>
            <a:pPr marL="664546" lvl="1" indent="-181240">
              <a:buFont typeface="Arial"/>
              <a:buChar char="•"/>
            </a:pPr>
            <a:r>
              <a:rPr lang="en-US" dirty="0" smtClean="0"/>
              <a:t>Fumbling to orient the pencil when the signal is given leads to valuable seconds lost!  </a:t>
            </a:r>
          </a:p>
          <a:p>
            <a:pPr marL="419537" lvl="2"/>
            <a:endParaRPr lang="en-US" sz="2500" dirty="0"/>
          </a:p>
          <a:p>
            <a:r>
              <a:rPr lang="en-US" dirty="0"/>
              <a:t>Presenter Notes:</a:t>
            </a:r>
          </a:p>
          <a:p>
            <a:pPr marL="181240" indent="-181240">
              <a:buFont typeface="Arial"/>
              <a:buChar char="•"/>
            </a:pPr>
            <a:r>
              <a:rPr lang="en-US" dirty="0"/>
              <a:t>S</a:t>
            </a:r>
            <a:r>
              <a:rPr lang="en-US" dirty="0" smtClean="0"/>
              <a:t>imilar ideas may be adapted to.</a:t>
            </a:r>
            <a:endParaRPr lang="en-US" dirty="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3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10</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6725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endParaRPr lang="en-US" dirty="0" smtClean="0"/>
          </a:p>
          <a:p>
            <a:r>
              <a:rPr lang="en-US" dirty="0" smtClean="0"/>
              <a:t>6 minutes</a:t>
            </a:r>
          </a:p>
          <a:p>
            <a:endParaRPr lang="en-US" dirty="0"/>
          </a:p>
          <a:p>
            <a:pPr marL="181240" indent="-181240">
              <a:buFont typeface="Arial"/>
              <a:buChar char="•"/>
            </a:pPr>
            <a:r>
              <a:rPr lang="en-US" dirty="0" smtClean="0"/>
              <a:t>Provide students with the Sprint the night before</a:t>
            </a:r>
          </a:p>
          <a:p>
            <a:pPr marL="664546" lvl="1" indent="-181240">
              <a:buFont typeface="Arial"/>
              <a:buChar char="•"/>
            </a:pPr>
            <a:r>
              <a:rPr lang="en-US" dirty="0" smtClean="0"/>
              <a:t>For lower-performing students, casually hand students the Sprint without any stipulation. They don’t have to complete it, hand it in, nor will it be graded. It is just if the student wants to review it. Chances are a student may be encouraged to practice the counting skill on their own, prior to class, to feel more successful during the Fluency activity.</a:t>
            </a:r>
          </a:p>
          <a:p>
            <a:pPr marL="181240" indent="-181240">
              <a:buFont typeface="Arial"/>
              <a:buChar char="•"/>
            </a:pPr>
            <a:r>
              <a:rPr lang="en-US" dirty="0" smtClean="0"/>
              <a:t>Use Sprints as morning work, classwork, or homework</a:t>
            </a:r>
          </a:p>
          <a:p>
            <a:pPr marL="664546" lvl="1" indent="-181240">
              <a:buFont typeface="Arial"/>
              <a:buChar char="•"/>
            </a:pPr>
            <a:r>
              <a:rPr lang="en-US" dirty="0" smtClean="0"/>
              <a:t>Sprints should be administered directly before a Concept Development to keep the brain focused on math. </a:t>
            </a:r>
          </a:p>
          <a:p>
            <a:pPr marL="664546" lvl="1" indent="-181240">
              <a:buFont typeface="Arial"/>
              <a:buChar char="•"/>
            </a:pPr>
            <a:r>
              <a:rPr lang="en-US" dirty="0" smtClean="0"/>
              <a:t>But Sprints can be handed out casually as extra facts practice, not using the administration directions.</a:t>
            </a:r>
          </a:p>
          <a:p>
            <a:pPr marL="664546" lvl="1" indent="-181240">
              <a:buFont typeface="Arial"/>
              <a:buChar char="•"/>
            </a:pPr>
            <a:r>
              <a:rPr lang="en-US" dirty="0" smtClean="0"/>
              <a:t>But Sprints should never be used as a grade, no matter in which they are delivered.</a:t>
            </a:r>
          </a:p>
          <a:p>
            <a:pPr marL="181240" indent="-181240">
              <a:buFont typeface="Arial"/>
              <a:buChar char="•"/>
            </a:pPr>
            <a:r>
              <a:rPr lang="en-US" dirty="0" smtClean="0"/>
              <a:t>Create differentiated Sprints</a:t>
            </a:r>
          </a:p>
          <a:p>
            <a:pPr marL="664546" lvl="1" indent="-181240">
              <a:buFont typeface="Arial"/>
              <a:buChar char="•"/>
            </a:pPr>
            <a:r>
              <a:rPr lang="en-US" dirty="0" smtClean="0"/>
              <a:t>Use a selected Sprint (e.g. multiplying by tens) and create another Sprint with the same answers but with a different skill (e.g. 10+ facts). So if Problem 4 is 2x10, the differentiated Sprint could be 10+10.</a:t>
            </a:r>
          </a:p>
          <a:p>
            <a:pPr marL="181240" indent="-181240">
              <a:buFont typeface="Arial"/>
              <a:buChar char="•"/>
            </a:pPr>
            <a:r>
              <a:rPr lang="en-US" dirty="0" smtClean="0"/>
              <a:t>Create Sprints to address student needs</a:t>
            </a:r>
          </a:p>
          <a:p>
            <a:pPr marL="664546" lvl="1" indent="-181240">
              <a:buFont typeface="Arial"/>
              <a:buChar char="•"/>
            </a:pPr>
            <a:r>
              <a:rPr lang="en-US" dirty="0" smtClean="0"/>
              <a:t>If a Sprint addressing a specific skill can’t be located in Eureka Math, create your own using the blank Sprint handout provided.</a:t>
            </a:r>
          </a:p>
          <a:p>
            <a:endParaRPr lang="en-US" dirty="0"/>
          </a:p>
          <a:p>
            <a:endParaRPr lang="en-US" dirty="0" smtClean="0"/>
          </a:p>
          <a:p>
            <a:r>
              <a:rPr lang="en-US" dirty="0" smtClean="0"/>
              <a:t>Allow for more</a:t>
            </a:r>
            <a:r>
              <a:rPr lang="en-US" baseline="0" dirty="0" smtClean="0"/>
              <a:t> Q and A</a:t>
            </a:r>
            <a:endParaRPr lang="en-US" dirty="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6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11</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895258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normAutofit/>
          </a:bodyPr>
          <a:lstStyle/>
          <a:p>
            <a:r>
              <a:rPr lang="en-US" dirty="0" smtClean="0"/>
              <a:t>5 minutes</a:t>
            </a:r>
          </a:p>
          <a:p>
            <a:endParaRPr lang="en-US" dirty="0" smtClean="0"/>
          </a:p>
          <a:p>
            <a:r>
              <a:rPr lang="en-US" dirty="0" smtClean="0"/>
              <a:t>Dr</a:t>
            </a:r>
            <a:r>
              <a:rPr lang="en-US" dirty="0"/>
              <a:t>. </a:t>
            </a:r>
            <a:r>
              <a:rPr lang="en-US" dirty="0" err="1"/>
              <a:t>Yorham</a:t>
            </a:r>
            <a:r>
              <a:rPr lang="en-US" dirty="0"/>
              <a:t> </a:t>
            </a:r>
            <a:r>
              <a:rPr lang="en-US" dirty="0" err="1"/>
              <a:t>Sagher</a:t>
            </a:r>
            <a:r>
              <a:rPr lang="en-US" dirty="0"/>
              <a:t>, inventor of the </a:t>
            </a:r>
            <a:r>
              <a:rPr lang="en-US" dirty="0" smtClean="0"/>
              <a:t>Sprints</a:t>
            </a:r>
            <a:r>
              <a:rPr lang="en-US" dirty="0"/>
              <a:t>, </a:t>
            </a:r>
            <a:r>
              <a:rPr lang="en-US" dirty="0" smtClean="0"/>
              <a:t>designed Sprints to promote automaticity by engaging students in practice that gets their adrenaline flowing. Adrenaline produces long term memory (research</a:t>
            </a:r>
            <a:r>
              <a:rPr lang="en-US" baseline="0" dirty="0" smtClean="0"/>
              <a:t> sited above. Suggest participants to Google the research)</a:t>
            </a:r>
            <a:r>
              <a:rPr lang="en-US" dirty="0" smtClean="0"/>
              <a:t>.  Automaticity is critical so that students avoid using up too many of their attention resources with lower-level skills when they are addressing higher-level problems. The automaticity prepares students with the computational foundation to enable deep understanding in flexible ways. </a:t>
            </a:r>
          </a:p>
          <a:p>
            <a:endParaRPr lang="en-US" baseline="0" dirty="0" smtClean="0"/>
          </a:p>
          <a:p>
            <a:r>
              <a:rPr lang="en-US" dirty="0" smtClean="0"/>
              <a:t>Now let’s review the basics of Sprint design.  Sprints have two parts.  The problems on Sprint A should be almost identical to the problems on Sprint B without actually being identical.  Sprint B should be neither harder nor easier than Sprint A.</a:t>
            </a:r>
          </a:p>
          <a:p>
            <a:endParaRPr lang="en-US" dirty="0" smtClean="0"/>
          </a:p>
          <a:p>
            <a:r>
              <a:rPr lang="en-US" dirty="0" smtClean="0"/>
              <a:t>Students are given 60 seconds for each Sprint:  60 seconds for Sprint A and 60 seconds for Sprint B.  Your goal in writing the Sprint is that </a:t>
            </a:r>
            <a:r>
              <a:rPr lang="en-US" u="sng" dirty="0" smtClean="0"/>
              <a:t>every</a:t>
            </a:r>
            <a:r>
              <a:rPr lang="en-US" dirty="0" smtClean="0"/>
              <a:t> student should get at least 25% correct, and ideally, no student will finish within the 60 seconds.  A typical 4</a:t>
            </a:r>
            <a:r>
              <a:rPr lang="en-US" baseline="30000" dirty="0" smtClean="0"/>
              <a:t>th</a:t>
            </a:r>
            <a:r>
              <a:rPr lang="en-US" dirty="0" smtClean="0"/>
              <a:t> or 5</a:t>
            </a:r>
            <a:r>
              <a:rPr lang="en-US" baseline="30000" dirty="0" smtClean="0"/>
              <a:t>th</a:t>
            </a:r>
            <a:r>
              <a:rPr lang="en-US" dirty="0" smtClean="0"/>
              <a:t> grade Sprint has about 44 problems.  Younger students need fewer problems.</a:t>
            </a:r>
          </a:p>
          <a:p>
            <a:endParaRPr lang="en-US" dirty="0" smtClean="0"/>
          </a:p>
          <a:p>
            <a:r>
              <a:rPr lang="en-US" dirty="0" smtClean="0"/>
              <a:t>You don’t want students skipping around while working a Sprint in hopes of finding the easiest problems to work – that only slows them down and takes their concentration off doing the problems and on finding easy ones.  Therefore, problems on the Sprint should start easy and get progressively more complex, perhaps in quadrants.  For example, the first 11 should be the simplest form, a complexity is added to the next 11, then an additional complexity is added to the next 11, and finally the last 11 problems are the most complex.</a:t>
            </a:r>
          </a:p>
          <a:p>
            <a:endParaRPr lang="en-US" dirty="0" smtClean="0"/>
          </a:p>
          <a:p>
            <a:r>
              <a:rPr lang="en-US" dirty="0" smtClean="0"/>
              <a:t>Problems should be designed with a pattern or rhythm in mind that encourages students to “Look for and express regularity in repeated reasoning.”  This is MP.8.</a:t>
            </a:r>
          </a:p>
          <a:p>
            <a:endParaRPr lang="en-US" dirty="0" smtClean="0"/>
          </a:p>
          <a:p>
            <a:r>
              <a:rPr lang="en-US" i="1" dirty="0"/>
              <a:t>The following links provide further information on Adrenaline and Memory Research:</a:t>
            </a:r>
          </a:p>
          <a:p>
            <a:pPr marL="181240" indent="-181240">
              <a:buFont typeface="Arial"/>
              <a:buChar char="•"/>
            </a:pPr>
            <a:r>
              <a:rPr lang="en-US" i="1" dirty="0"/>
              <a:t>http://</a:t>
            </a:r>
            <a:r>
              <a:rPr lang="en-US" i="1" dirty="0" err="1"/>
              <a:t>www.meetingsupport.org</a:t>
            </a:r>
            <a:r>
              <a:rPr lang="en-US" i="1" dirty="0"/>
              <a:t>/node/715</a:t>
            </a:r>
          </a:p>
          <a:p>
            <a:pPr marL="181240" indent="-181240">
              <a:buFont typeface="Arial"/>
              <a:buChar char="•"/>
            </a:pPr>
            <a:r>
              <a:rPr lang="en-US" i="1" dirty="0"/>
              <a:t>http://</a:t>
            </a:r>
            <a:r>
              <a:rPr lang="en-US" i="1" dirty="0" err="1"/>
              <a:t>en.wikipedia.org</a:t>
            </a:r>
            <a:r>
              <a:rPr lang="en-US" i="1" dirty="0"/>
              <a:t>/wiki/</a:t>
            </a:r>
            <a:r>
              <a:rPr lang="en-US" i="1" dirty="0" err="1"/>
              <a:t>Memory_improvement#Rehabilitation_research_findings</a:t>
            </a:r>
            <a:endParaRPr lang="en-US" i="1" dirty="0"/>
          </a:p>
          <a:p>
            <a:endParaRPr lang="en-US" dirty="0" smtClean="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12</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32592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200400"/>
            <a:ext cx="6746240" cy="6240780"/>
          </a:xfrm>
        </p:spPr>
        <p:txBody>
          <a:bodyPr>
            <a:normAutofit fontScale="92500"/>
          </a:bodyPr>
          <a:lstStyle/>
          <a:p>
            <a:r>
              <a:rPr lang="en-US" dirty="0"/>
              <a:t>Read the slide and discuss the importance of the unit. </a:t>
            </a:r>
            <a:r>
              <a:rPr lang="en-US" dirty="0"/>
              <a:t>R</a:t>
            </a:r>
            <a:r>
              <a:rPr lang="en-US" dirty="0"/>
              <a:t>emind participants to analyze the use of the unit during these counting activities.</a:t>
            </a:r>
          </a:p>
          <a:p>
            <a:endParaRPr lang="en-US" dirty="0"/>
          </a:p>
          <a:p>
            <a:r>
              <a:rPr lang="en-US" dirty="0"/>
              <a:t>Demonstrate Happy Counting with a K-5 sequence:</a:t>
            </a:r>
          </a:p>
          <a:p>
            <a:endParaRPr lang="en-US" dirty="0"/>
          </a:p>
          <a:p>
            <a:r>
              <a:rPr lang="en-US" dirty="0"/>
              <a:t>Establish your Happy Counting signals with participants before continuing (up, down, stop, think).</a:t>
            </a:r>
            <a:endParaRPr lang="en-US" dirty="0"/>
          </a:p>
          <a:p>
            <a:endParaRPr lang="en-US" dirty="0"/>
          </a:p>
          <a:p>
            <a:pPr marL="181240" indent="-181240">
              <a:buFont typeface="Arial"/>
              <a:buChar char="•"/>
            </a:pPr>
            <a:r>
              <a:rPr lang="en-US" dirty="0"/>
              <a:t>Kindergarten: By ones (e.g. 1, 2, 3, 2, 3, 2, 3, 4, 5, 4, 5, 6, 5, 4, 5, 6, 7, 8, 9, 10)</a:t>
            </a:r>
          </a:p>
          <a:p>
            <a:endParaRPr lang="en-US" dirty="0"/>
          </a:p>
          <a:p>
            <a:pPr marL="181240" indent="-181240">
              <a:buFont typeface="Arial"/>
              <a:buChar char="•"/>
            </a:pPr>
            <a:r>
              <a:rPr lang="en-US" dirty="0"/>
              <a:t>Grade 1: By tens (e.g. 0, 10, 20, 10, 20, 30, 40, 50, 40, 30, 40, 50, 40, 30, 20, 10, 0)</a:t>
            </a:r>
          </a:p>
          <a:p>
            <a:endParaRPr lang="en-US" dirty="0"/>
          </a:p>
          <a:p>
            <a:pPr marL="181240" indent="-181240">
              <a:buFont typeface="Arial"/>
              <a:buChar char="•"/>
            </a:pPr>
            <a:r>
              <a:rPr lang="en-US" b="1" dirty="0"/>
              <a:t>Video: 2</a:t>
            </a:r>
            <a:r>
              <a:rPr lang="en-US" b="1" baseline="30000" dirty="0"/>
              <a:t>nd</a:t>
            </a:r>
            <a:r>
              <a:rPr lang="en-US" b="1" dirty="0"/>
              <a:t> Grade: Happy Counting by 2’s  (1 min 21 sec)</a:t>
            </a:r>
            <a:r>
              <a:rPr lang="en-US" dirty="0">
                <a:hlinkClick r:id="rId3"/>
              </a:rPr>
              <a:t>http://commoncore.org/maps/math/video-gallery/happy-counting</a:t>
            </a:r>
            <a:r>
              <a:rPr lang="en-US" dirty="0"/>
              <a:t> </a:t>
            </a:r>
          </a:p>
          <a:p>
            <a:endParaRPr lang="en-US" dirty="0"/>
          </a:p>
          <a:p>
            <a:pPr marL="181240" indent="-181240">
              <a:buFont typeface="Arial"/>
              <a:buChar char="•"/>
            </a:pPr>
            <a:r>
              <a:rPr lang="en-US" dirty="0"/>
              <a:t>Grade 3: Group Counting by 3s (See example sequence below for scaffolding up to Happy </a:t>
            </a:r>
            <a:r>
              <a:rPr lang="en-US" dirty="0"/>
              <a:t>C</a:t>
            </a:r>
            <a:r>
              <a:rPr lang="en-US" dirty="0"/>
              <a:t>ounting.)</a:t>
            </a:r>
          </a:p>
          <a:p>
            <a:pPr marL="664546" lvl="1" indent="-181240">
              <a:buFont typeface="Arial"/>
              <a:buChar char="•"/>
            </a:pPr>
            <a:r>
              <a:rPr lang="en-US" dirty="0"/>
              <a:t>Count by 1s: slapping legs/clapping hands (1-slap, 2-slap, 3-clap, 4-slap, 5-slap, 6-clap, etc.)</a:t>
            </a:r>
          </a:p>
          <a:p>
            <a:pPr marL="664546" lvl="1" indent="-181240">
              <a:buFont typeface="Arial"/>
              <a:buChar char="•"/>
            </a:pPr>
            <a:r>
              <a:rPr lang="en-US" dirty="0"/>
              <a:t>W</a:t>
            </a:r>
            <a:r>
              <a:rPr lang="en-US" dirty="0"/>
              <a:t>hisper count by 1s, slapping legs and whispering on 1s and 2s and clapping hands speaking on </a:t>
            </a:r>
            <a:r>
              <a:rPr lang="en-US" dirty="0"/>
              <a:t>threes (1-</a:t>
            </a:r>
            <a:r>
              <a:rPr lang="en-US" dirty="0"/>
              <a:t>slap/whisper, </a:t>
            </a:r>
            <a:r>
              <a:rPr lang="en-US" dirty="0"/>
              <a:t>2-</a:t>
            </a:r>
            <a:r>
              <a:rPr lang="en-US" dirty="0"/>
              <a:t>slap</a:t>
            </a:r>
            <a:r>
              <a:rPr lang="en-US" dirty="0"/>
              <a:t>/whisper</a:t>
            </a:r>
            <a:r>
              <a:rPr lang="en-US" dirty="0"/>
              <a:t>, </a:t>
            </a:r>
            <a:r>
              <a:rPr lang="en-US" dirty="0"/>
              <a:t>3-</a:t>
            </a:r>
            <a:r>
              <a:rPr lang="en-US" dirty="0"/>
              <a:t>clap/speak, </a:t>
            </a:r>
            <a:r>
              <a:rPr lang="en-US" dirty="0"/>
              <a:t>4-</a:t>
            </a:r>
            <a:r>
              <a:rPr lang="en-US" dirty="0"/>
              <a:t>slap</a:t>
            </a:r>
            <a:r>
              <a:rPr lang="en-US" dirty="0"/>
              <a:t>/whisper</a:t>
            </a:r>
            <a:r>
              <a:rPr lang="en-US" dirty="0"/>
              <a:t>, </a:t>
            </a:r>
            <a:r>
              <a:rPr lang="en-US" dirty="0"/>
              <a:t>5-</a:t>
            </a:r>
            <a:r>
              <a:rPr lang="en-US" dirty="0"/>
              <a:t>slap</a:t>
            </a:r>
            <a:r>
              <a:rPr lang="en-US" dirty="0"/>
              <a:t>/whisper</a:t>
            </a:r>
            <a:r>
              <a:rPr lang="en-US" dirty="0"/>
              <a:t>, 6-clap/speak, </a:t>
            </a:r>
            <a:r>
              <a:rPr lang="en-US" dirty="0"/>
              <a:t>etc.</a:t>
            </a:r>
            <a:r>
              <a:rPr lang="en-US" dirty="0"/>
              <a:t>)</a:t>
            </a:r>
          </a:p>
          <a:p>
            <a:pPr marL="664546" lvl="1" indent="-181240">
              <a:buFont typeface="Arial"/>
              <a:buChar char="•"/>
            </a:pPr>
            <a:r>
              <a:rPr lang="en-US" dirty="0"/>
              <a:t>Think count by 1s. Repeat as above but only speak on the threes. Keep slapping legs and clapping hands.</a:t>
            </a:r>
          </a:p>
          <a:p>
            <a:pPr marL="664546" lvl="1" indent="-181240">
              <a:buFont typeface="Arial"/>
              <a:buChar char="•"/>
            </a:pPr>
            <a:r>
              <a:rPr lang="en-US" dirty="0"/>
              <a:t>Happy Count by 3s.</a:t>
            </a:r>
            <a:endParaRPr lang="en-US" dirty="0"/>
          </a:p>
          <a:p>
            <a:endParaRPr lang="en-US" dirty="0"/>
          </a:p>
          <a:p>
            <a:pPr marL="181240" indent="-181240">
              <a:buFont typeface="Arial"/>
              <a:buChar char="•"/>
            </a:pPr>
            <a:r>
              <a:rPr lang="en-US" dirty="0"/>
              <a:t>Grade 4: Unit </a:t>
            </a:r>
            <a:r>
              <a:rPr lang="en-US" dirty="0"/>
              <a:t>C</a:t>
            </a:r>
            <a:r>
              <a:rPr lang="en-US" dirty="0"/>
              <a:t>ounting (See an example sequence below.)</a:t>
            </a:r>
          </a:p>
          <a:p>
            <a:pPr marL="664546" lvl="1" indent="-181240">
              <a:buFont typeface="Arial"/>
              <a:buChar char="•"/>
            </a:pPr>
            <a:r>
              <a:rPr lang="en-US" dirty="0"/>
              <a:t>50cm, 100cm, 150 cm, 200cm, 250cm, 300m, 250cm, 200cm, 150cm, 100cm, 50cm.</a:t>
            </a:r>
          </a:p>
          <a:p>
            <a:pPr marL="664546" lvl="1" indent="-181240">
              <a:buFont typeface="Arial"/>
              <a:buChar char="•"/>
            </a:pPr>
            <a:r>
              <a:rPr lang="en-US" dirty="0"/>
              <a:t>50 cm, 1 m, 150 cm, 2 m, 250 cm, 3 m, 250 cm, 2 m, 150 cm, 1 m, 50 cm.</a:t>
            </a:r>
          </a:p>
          <a:p>
            <a:pPr marL="664546" lvl="1" indent="-181240">
              <a:buFont typeface="Arial"/>
              <a:buChar char="•"/>
            </a:pPr>
            <a:r>
              <a:rPr lang="en-US" dirty="0"/>
              <a:t>50 cm, </a:t>
            </a:r>
            <a:r>
              <a:rPr lang="en-US" dirty="0"/>
              <a:t>1 m, </a:t>
            </a:r>
            <a:r>
              <a:rPr lang="en-US" dirty="0"/>
              <a:t>1 m 50 </a:t>
            </a:r>
            <a:r>
              <a:rPr lang="en-US" dirty="0"/>
              <a:t>cm, 2 m, </a:t>
            </a:r>
            <a:r>
              <a:rPr lang="en-US" dirty="0"/>
              <a:t>2 m 50 </a:t>
            </a:r>
            <a:r>
              <a:rPr lang="en-US" dirty="0"/>
              <a:t>cm, 3 m, </a:t>
            </a:r>
            <a:r>
              <a:rPr lang="en-US" dirty="0"/>
              <a:t>2 m 50 </a:t>
            </a:r>
            <a:r>
              <a:rPr lang="en-US" dirty="0"/>
              <a:t>cm, 2 m, </a:t>
            </a:r>
            <a:r>
              <a:rPr lang="en-US" dirty="0"/>
              <a:t>1 m 50 </a:t>
            </a:r>
            <a:r>
              <a:rPr lang="en-US" dirty="0"/>
              <a:t>cm, 1 m, 50 cm.</a:t>
            </a:r>
            <a:endParaRPr lang="en-US" dirty="0"/>
          </a:p>
          <a:p>
            <a:pPr marL="181240" indent="-181240">
              <a:buFont typeface="Arial"/>
              <a:buChar char="•"/>
            </a:pPr>
            <a:endParaRPr lang="en-US" dirty="0"/>
          </a:p>
          <a:p>
            <a:pPr marL="181240" indent="-181240">
              <a:buFont typeface="Arial"/>
              <a:buChar char="•"/>
            </a:pPr>
            <a:r>
              <a:rPr lang="en-US" dirty="0"/>
              <a:t>Grade 5: Count by Fractions (See an example sequence below.)</a:t>
            </a:r>
          </a:p>
          <a:p>
            <a:pPr marL="664546" lvl="1" indent="-181240">
              <a:buFont typeface="Arial"/>
              <a:buChar char="•"/>
            </a:pPr>
            <a:r>
              <a:rPr lang="en-US" dirty="0"/>
              <a:t>1 half, 2 halves, 3 halves, 4 halves, 5 halves, 6 halves, 5 halves, 4 halves, 3 halves, 2 halves, 1 half</a:t>
            </a:r>
          </a:p>
          <a:p>
            <a:pPr marL="664546" lvl="1" indent="-181240">
              <a:buFont typeface="Arial"/>
              <a:buChar char="•"/>
            </a:pPr>
            <a:r>
              <a:rPr lang="en-US" dirty="0"/>
              <a:t>1 half, 1</a:t>
            </a:r>
            <a:r>
              <a:rPr lang="en-US" dirty="0"/>
              <a:t>, </a:t>
            </a:r>
            <a:r>
              <a:rPr lang="en-US" dirty="0"/>
              <a:t>3 halves, </a:t>
            </a:r>
            <a:r>
              <a:rPr lang="en-US" dirty="0"/>
              <a:t>2, </a:t>
            </a:r>
            <a:r>
              <a:rPr lang="en-US" dirty="0"/>
              <a:t>5 halves, 3</a:t>
            </a:r>
            <a:r>
              <a:rPr lang="en-US" dirty="0"/>
              <a:t>, </a:t>
            </a:r>
            <a:r>
              <a:rPr lang="en-US" dirty="0"/>
              <a:t>5 halves, 2</a:t>
            </a:r>
            <a:r>
              <a:rPr lang="en-US" dirty="0"/>
              <a:t>, </a:t>
            </a:r>
            <a:r>
              <a:rPr lang="en-US" dirty="0"/>
              <a:t>3 halves, 1</a:t>
            </a:r>
            <a:r>
              <a:rPr lang="en-US" dirty="0"/>
              <a:t>, </a:t>
            </a:r>
            <a:r>
              <a:rPr lang="en-US" dirty="0"/>
              <a:t>1 </a:t>
            </a:r>
            <a:r>
              <a:rPr lang="en-US" dirty="0"/>
              <a:t>half</a:t>
            </a:r>
          </a:p>
          <a:p>
            <a:pPr marL="664546" lvl="1" indent="-181240">
              <a:buFont typeface="Arial"/>
              <a:buChar char="•"/>
            </a:pPr>
            <a:r>
              <a:rPr lang="en-US" dirty="0"/>
              <a:t>1 half, </a:t>
            </a:r>
            <a:r>
              <a:rPr lang="en-US" dirty="0"/>
              <a:t>1, 1 and 1 half, </a:t>
            </a:r>
            <a:r>
              <a:rPr lang="en-US" dirty="0"/>
              <a:t>2, </a:t>
            </a:r>
            <a:r>
              <a:rPr lang="en-US" dirty="0"/>
              <a:t>2½ , </a:t>
            </a:r>
            <a:r>
              <a:rPr lang="en-US" dirty="0"/>
              <a:t>3, </a:t>
            </a:r>
            <a:r>
              <a:rPr lang="en-US" dirty="0"/>
              <a:t>2½ , </a:t>
            </a:r>
            <a:r>
              <a:rPr lang="en-US" dirty="0"/>
              <a:t>2, </a:t>
            </a:r>
            <a:r>
              <a:rPr lang="en-US" dirty="0"/>
              <a:t>1½ , </a:t>
            </a:r>
            <a:r>
              <a:rPr lang="en-US" dirty="0"/>
              <a:t>1, </a:t>
            </a:r>
            <a:r>
              <a:rPr lang="en-US" dirty="0"/>
              <a:t>½ </a:t>
            </a:r>
          </a:p>
          <a:p>
            <a:endParaRPr lang="en-US" b="1" u="sng" dirty="0"/>
          </a:p>
          <a:p>
            <a:r>
              <a:rPr lang="en-US" u="sng" dirty="0"/>
              <a:t>Finish by having participants practice and role play Happy Counting by twos.  It is very important to decide how to signal counting up and counting down.  </a:t>
            </a:r>
          </a:p>
          <a:p>
            <a:r>
              <a:rPr lang="en-US" u="sng" dirty="0"/>
              <a:t>Circulate and check their methods.  </a:t>
            </a:r>
          </a:p>
          <a:p>
            <a:r>
              <a:rPr lang="en-US" u="sng" dirty="0"/>
              <a:t>Have 1-2 participants demonstrate for the group.</a:t>
            </a:r>
          </a:p>
          <a:p>
            <a:endParaRPr lang="en-US"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t>13</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Notes Placeholder 1"/>
          <p:cNvSpPr txBox="1">
            <a:spLocks/>
          </p:cNvSpPr>
          <p:nvPr/>
        </p:nvSpPr>
        <p:spPr>
          <a:xfrm>
            <a:off x="4143587" y="768096"/>
            <a:ext cx="2927773"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ALL COUNTING:  	1 Hour 45 minutes (slides 13-22)</a:t>
            </a:r>
          </a:p>
          <a:p>
            <a:r>
              <a:rPr lang="en-US" dirty="0"/>
              <a:t>TIME ALLOTTED FOR </a:t>
            </a:r>
            <a:r>
              <a:rPr lang="en-US" dirty="0" smtClean="0"/>
              <a:t>THIS SLIDE:  </a:t>
            </a:r>
            <a:r>
              <a:rPr lang="en-US" dirty="0"/>
              <a:t>	</a:t>
            </a:r>
            <a:endParaRPr lang="en-US" dirty="0" smtClean="0"/>
          </a:p>
          <a:p>
            <a:r>
              <a:rPr lang="en-US" dirty="0" smtClean="0"/>
              <a:t>	15 Minutes</a:t>
            </a:r>
            <a:endParaRPr lang="en-US" dirty="0"/>
          </a:p>
          <a:p>
            <a:endParaRPr lang="en-US" dirty="0"/>
          </a:p>
          <a:p>
            <a:endParaRPr lang="en-US" dirty="0" smtClean="0"/>
          </a:p>
          <a:p>
            <a:r>
              <a:rPr lang="en-US" dirty="0"/>
              <a:t>MATERIALS NEEDED</a:t>
            </a:r>
            <a:r>
              <a:rPr lang="en-US" dirty="0" smtClean="0"/>
              <a:t>:</a:t>
            </a:r>
            <a:endParaRPr lang="en-US" dirty="0"/>
          </a:p>
          <a:p>
            <a:pPr marL="664546" lvl="1" indent="-181240">
              <a:buFont typeface="Arial"/>
              <a:buChar char="•"/>
            </a:pPr>
            <a:r>
              <a:rPr lang="en-US" dirty="0" smtClean="0"/>
              <a:t>Video of Bill Happy Counting in Grade 2 (See link below)</a:t>
            </a:r>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97626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072052"/>
            <a:ext cx="6746240" cy="6365928"/>
          </a:xfrm>
        </p:spPr>
        <p:txBody>
          <a:bodyPr>
            <a:noAutofit/>
          </a:bodyPr>
          <a:lstStyle/>
          <a:p>
            <a:r>
              <a:rPr lang="en-US" sz="900" dirty="0"/>
              <a:t>Students need to be fluent and automatic with counting strategies to be able to contend with higher level addition and subtraction problem types.</a:t>
            </a:r>
            <a:endParaRPr lang="en-US" sz="900" dirty="0"/>
          </a:p>
          <a:p>
            <a:r>
              <a:rPr lang="en-US" sz="900" i="1" dirty="0"/>
              <a:t>Select from the activities below that will highlight some of the major counting activities included in Kindergarten for the 10 minute segment.</a:t>
            </a:r>
          </a:p>
          <a:p>
            <a:endParaRPr lang="en-US" sz="900" i="1" dirty="0"/>
          </a:p>
          <a:p>
            <a:r>
              <a:rPr lang="en-US" sz="900" b="1" dirty="0" err="1"/>
              <a:t>Rekenrek</a:t>
            </a:r>
            <a:r>
              <a:rPr lang="en-US" sz="900" b="1" dirty="0"/>
              <a:t> Roller </a:t>
            </a:r>
            <a:r>
              <a:rPr lang="en-US" sz="900" b="1" dirty="0"/>
              <a:t>Coaster (1 </a:t>
            </a:r>
            <a:r>
              <a:rPr lang="en-US" sz="900" b="1" dirty="0"/>
              <a:t>min) </a:t>
            </a:r>
            <a:endParaRPr lang="en-US" sz="900" b="1" dirty="0"/>
          </a:p>
          <a:p>
            <a:r>
              <a:rPr lang="en-US" sz="900" dirty="0"/>
              <a:t>Materials</a:t>
            </a:r>
            <a:r>
              <a:rPr lang="en-US" sz="900" dirty="0"/>
              <a:t>:  (T) 20 </a:t>
            </a:r>
            <a:r>
              <a:rPr lang="en-US" sz="900" dirty="0" err="1"/>
              <a:t>Rekenrek</a:t>
            </a:r>
            <a:endParaRPr lang="en-US" sz="900" dirty="0"/>
          </a:p>
          <a:p>
            <a:r>
              <a:rPr lang="en-US" sz="900" dirty="0"/>
              <a:t>Direct the students to gradually raise their hands as the numbers increase, and lower their hands as the numbers decrease, mimicking the motion of a wave.  Refer to the </a:t>
            </a:r>
            <a:r>
              <a:rPr lang="en-US" sz="900" dirty="0" err="1"/>
              <a:t>Rekenrek</a:t>
            </a:r>
            <a:r>
              <a:rPr lang="en-US" sz="900" dirty="0"/>
              <a:t> fluency activity in Lesson 4 for a recommended sequence</a:t>
            </a:r>
            <a:r>
              <a:rPr lang="en-US" sz="900" dirty="0"/>
              <a:t>.</a:t>
            </a:r>
          </a:p>
          <a:p>
            <a:r>
              <a:rPr lang="en-US" sz="900" b="1" dirty="0"/>
              <a:t>AND/OR Watch </a:t>
            </a:r>
            <a:r>
              <a:rPr lang="en-US" sz="900" b="1" dirty="0"/>
              <a:t>from 4 min 53 sec to 6 min 15 seconds of 7 min </a:t>
            </a:r>
            <a:r>
              <a:rPr lang="en-US" sz="900" b="1" dirty="0" err="1"/>
              <a:t>video</a:t>
            </a:r>
            <a:r>
              <a:rPr lang="en-US" sz="900" dirty="0" err="1">
                <a:hlinkClick r:id="rId3"/>
              </a:rPr>
              <a:t>http</a:t>
            </a:r>
            <a:r>
              <a:rPr lang="en-US" sz="900" dirty="0">
                <a:hlinkClick r:id="rId3"/>
              </a:rPr>
              <a:t>://www.engageny.org/resource/nti-november-2012-rigor-breakdown-counting-exercises-for-k-1</a:t>
            </a:r>
            <a:r>
              <a:rPr lang="en-US" sz="900" dirty="0"/>
              <a:t> </a:t>
            </a:r>
            <a:endParaRPr lang="en-US" sz="900" dirty="0"/>
          </a:p>
          <a:p>
            <a:endParaRPr lang="en-US" sz="900" dirty="0"/>
          </a:p>
          <a:p>
            <a:r>
              <a:rPr lang="en-US" sz="900" b="1" dirty="0"/>
              <a:t>Finger Counting the Math Way (5 min)</a:t>
            </a:r>
          </a:p>
          <a:p>
            <a:r>
              <a:rPr lang="en-US" sz="900" dirty="0"/>
              <a:t>Engage participants in stating the number of fingers shown, using fingers the Math way, counting up and down to 10. Use gloves if desired. Mention article on “</a:t>
            </a:r>
            <a:r>
              <a:rPr lang="en-US" sz="900" dirty="0"/>
              <a:t>C</a:t>
            </a:r>
            <a:r>
              <a:rPr lang="en-US" sz="900" dirty="0"/>
              <a:t>hinese Perspective on Addition and Subtraction.”</a:t>
            </a:r>
            <a:endParaRPr lang="en-US" sz="900" dirty="0"/>
          </a:p>
          <a:p>
            <a:r>
              <a:rPr lang="en-US" sz="900" b="1" dirty="0"/>
              <a:t>AND/OR Watch from 0 min to 1 min 25 seconds of 7 min </a:t>
            </a:r>
            <a:r>
              <a:rPr lang="en-US" sz="900" b="1" dirty="0" err="1"/>
              <a:t>video</a:t>
            </a:r>
            <a:r>
              <a:rPr lang="en-US" sz="900" dirty="0" err="1">
                <a:hlinkClick r:id="rId3"/>
              </a:rPr>
              <a:t>http</a:t>
            </a:r>
            <a:r>
              <a:rPr lang="en-US" sz="900" dirty="0">
                <a:hlinkClick r:id="rId3"/>
              </a:rPr>
              <a:t>://www.engageny.org/resource/nti-november-2012-rigor-breakdown-counting-exercises-for-k-1</a:t>
            </a:r>
            <a:r>
              <a:rPr lang="en-US" sz="900" dirty="0"/>
              <a:t> </a:t>
            </a:r>
            <a:endParaRPr lang="en-US" sz="900" dirty="0"/>
          </a:p>
          <a:p>
            <a:endParaRPr lang="en-US" sz="900" b="1" dirty="0"/>
          </a:p>
          <a:p>
            <a:r>
              <a:rPr lang="en-US" sz="900" b="1" dirty="0" err="1"/>
              <a:t>Rekenrek</a:t>
            </a:r>
            <a:r>
              <a:rPr lang="en-US" sz="900" b="1" dirty="0"/>
              <a:t> Say Ten Counting</a:t>
            </a:r>
          </a:p>
          <a:p>
            <a:r>
              <a:rPr lang="en-US" sz="900" dirty="0"/>
              <a:t>Materials: (T) </a:t>
            </a:r>
            <a:r>
              <a:rPr lang="en-US" sz="900" dirty="0" err="1"/>
              <a:t>Rekenrek</a:t>
            </a:r>
            <a:endParaRPr lang="en-US" sz="900" dirty="0"/>
          </a:p>
          <a:p>
            <a:r>
              <a:rPr lang="en-US" sz="900" dirty="0"/>
              <a:t>T:  (</a:t>
            </a:r>
            <a:r>
              <a:rPr lang="en-US" sz="900" dirty="0"/>
              <a:t>Slide over all the beads in the top </a:t>
            </a:r>
            <a:r>
              <a:rPr lang="en-US" sz="900" dirty="0"/>
              <a:t>row.) How many do you see?</a:t>
            </a:r>
          </a:p>
          <a:p>
            <a:r>
              <a:rPr lang="en-US" sz="900" dirty="0"/>
              <a:t>S: 10.</a:t>
            </a:r>
          </a:p>
          <a:p>
            <a:r>
              <a:rPr lang="en-US" sz="900" dirty="0"/>
              <a:t>T: (Slide 1 bead from the second row.) That’s what ten 1 looks like on the </a:t>
            </a:r>
            <a:r>
              <a:rPr lang="en-US" sz="900" dirty="0" err="1"/>
              <a:t>Rekenrek</a:t>
            </a:r>
            <a:r>
              <a:rPr lang="en-US" sz="900" dirty="0"/>
              <a:t>. How many do you see?</a:t>
            </a:r>
          </a:p>
          <a:p>
            <a:r>
              <a:rPr lang="en-US" sz="900" dirty="0"/>
              <a:t>S: Ten 1.</a:t>
            </a:r>
          </a:p>
          <a:p>
            <a:r>
              <a:rPr lang="en-US" sz="900" dirty="0"/>
              <a:t>T: (Slide another bead from the second row.) How many do you see?</a:t>
            </a:r>
          </a:p>
          <a:p>
            <a:r>
              <a:rPr lang="en-US" sz="900" dirty="0"/>
              <a:t>S: Ten 2.</a:t>
            </a:r>
          </a:p>
          <a:p>
            <a:r>
              <a:rPr lang="en-US" sz="900" dirty="0"/>
              <a:t>Continue with the following suggested sequence: ten 1, ten 2, ten 1, ten 2, ten 3, ten 2, ten 3, ten 4, etc.</a:t>
            </a:r>
            <a:endParaRPr lang="en-US" sz="900" dirty="0"/>
          </a:p>
          <a:p>
            <a:endParaRPr lang="en-US" sz="900" b="1" dirty="0"/>
          </a:p>
          <a:p>
            <a:r>
              <a:rPr lang="en-US" sz="900" b="1" dirty="0"/>
              <a:t>Pop </a:t>
            </a:r>
            <a:r>
              <a:rPr lang="en-US" sz="900" b="1" dirty="0"/>
              <a:t>Up </a:t>
            </a:r>
            <a:r>
              <a:rPr lang="en-US" sz="900" b="1" dirty="0"/>
              <a:t>Number (2 min)  </a:t>
            </a:r>
            <a:r>
              <a:rPr lang="en-US" sz="900" b="1" dirty="0"/>
              <a:t>	</a:t>
            </a:r>
          </a:p>
          <a:p>
            <a:pPr marL="364158" indent="-238297"/>
            <a:r>
              <a:rPr lang="en-US" sz="900" dirty="0"/>
              <a:t>T:	Come sit in a circle on the rug.  We’re going to play Pop Up Number!  The Pop Up Number is 3.  What number? </a:t>
            </a:r>
          </a:p>
          <a:p>
            <a:pPr marL="364158" indent="-238297"/>
            <a:r>
              <a:rPr lang="en-US" sz="900" dirty="0"/>
              <a:t>S:	3.</a:t>
            </a:r>
          </a:p>
          <a:p>
            <a:pPr marL="364158" indent="-238297"/>
            <a:r>
              <a:rPr lang="en-US" sz="900" dirty="0"/>
              <a:t>T:	We’ll count around the circle to 5.  If you say the Pop Up Number, you have to….</a:t>
            </a:r>
          </a:p>
          <a:p>
            <a:pPr marL="364158" indent="-238297"/>
            <a:r>
              <a:rPr lang="en-US" sz="900" dirty="0"/>
              <a:t>S:	Pop up (Stand up.)!</a:t>
            </a:r>
          </a:p>
          <a:p>
            <a:pPr marL="364158" indent="-238297"/>
            <a:r>
              <a:rPr lang="en-US" sz="900" dirty="0"/>
              <a:t>T:	Let’s begin.  1.</a:t>
            </a:r>
          </a:p>
          <a:p>
            <a:pPr marL="364158" indent="-238297"/>
            <a:r>
              <a:rPr lang="en-US" sz="900" dirty="0"/>
              <a:t>S:	2</a:t>
            </a:r>
            <a:r>
              <a:rPr lang="en-US" sz="900" dirty="0"/>
              <a:t>. </a:t>
            </a:r>
            <a:r>
              <a:rPr lang="en-US" sz="900" dirty="0">
                <a:sym typeface="Wingdings"/>
              </a:rPr>
              <a:t></a:t>
            </a:r>
            <a:r>
              <a:rPr lang="en-US" sz="900" dirty="0">
                <a:sym typeface="Wingdings"/>
              </a:rPr>
              <a:t> </a:t>
            </a:r>
            <a:r>
              <a:rPr lang="en-US" sz="900" dirty="0"/>
              <a:t>3. </a:t>
            </a:r>
            <a:r>
              <a:rPr lang="en-US" sz="900" dirty="0"/>
              <a:t>(Stands up.</a:t>
            </a:r>
            <a:r>
              <a:rPr lang="en-US" sz="900" dirty="0"/>
              <a:t>) </a:t>
            </a:r>
            <a:r>
              <a:rPr lang="en-US" sz="900" dirty="0">
                <a:sym typeface="Wingdings"/>
              </a:rPr>
              <a:t></a:t>
            </a:r>
            <a:r>
              <a:rPr lang="en-US" sz="900" dirty="0">
                <a:sym typeface="Wingdings"/>
              </a:rPr>
              <a:t> </a:t>
            </a:r>
            <a:r>
              <a:rPr lang="en-US" sz="900" dirty="0"/>
              <a:t>4. </a:t>
            </a:r>
            <a:r>
              <a:rPr lang="en-US" sz="900" dirty="0">
                <a:sym typeface="Wingdings"/>
              </a:rPr>
              <a:t></a:t>
            </a:r>
            <a:r>
              <a:rPr lang="en-US" sz="900" dirty="0">
                <a:sym typeface="Wingdings"/>
              </a:rPr>
              <a:t> </a:t>
            </a:r>
            <a:r>
              <a:rPr lang="en-US" sz="900" dirty="0"/>
              <a:t>5</a:t>
            </a:r>
            <a:r>
              <a:rPr lang="en-US" sz="900" dirty="0"/>
              <a:t>.</a:t>
            </a:r>
          </a:p>
          <a:p>
            <a:r>
              <a:rPr lang="en-US" sz="900" dirty="0"/>
              <a:t>The next student begins again at 1.  Continue until some or all students are standing.  For a variation, try counting down from 5.  </a:t>
            </a:r>
          </a:p>
          <a:p>
            <a:endParaRPr lang="en-US" sz="900" dirty="0"/>
          </a:p>
          <a:p>
            <a:r>
              <a:rPr lang="en-US" sz="900" b="1" dirty="0"/>
              <a:t>Green Light, Red Light </a:t>
            </a:r>
            <a:r>
              <a:rPr lang="en-US" sz="900" b="1" dirty="0"/>
              <a:t>(*Sequence </a:t>
            </a:r>
            <a:r>
              <a:rPr lang="en-US" sz="900" b="1" dirty="0"/>
              <a:t>on Handout</a:t>
            </a:r>
            <a:r>
              <a:rPr lang="en-US" sz="900" b="1" dirty="0"/>
              <a:t>) (2 min)</a:t>
            </a:r>
            <a:endParaRPr lang="en-US" sz="900" b="1" dirty="0"/>
          </a:p>
          <a:p>
            <a:r>
              <a:rPr lang="en-US" sz="900" dirty="0">
                <a:solidFill>
                  <a:srgbClr val="000000"/>
                </a:solidFill>
              </a:rPr>
              <a:t>Draw a green dot with a 1 underneath and a red dot with a 3 underneath on the board.  Explain to students that they will start counting and stop counting on the number as indicated by the color code.	</a:t>
            </a:r>
          </a:p>
          <a:p>
            <a:pPr marL="364158" indent="-238297"/>
            <a:r>
              <a:rPr lang="en-US" sz="900" dirty="0">
                <a:solidFill>
                  <a:srgbClr val="000000"/>
                </a:solidFill>
              </a:rPr>
              <a:t>T: 	Look at your numbers (pointing to the number 1 written below the green dot, and 3 below the red dot), think, ready… green light!</a:t>
            </a:r>
          </a:p>
          <a:p>
            <a:pPr marL="364158" indent="-238297"/>
            <a:r>
              <a:rPr lang="en-US" sz="900" dirty="0">
                <a:solidFill>
                  <a:srgbClr val="000000"/>
                </a:solidFill>
              </a:rPr>
              <a:t>S: 	1, 2, 3.</a:t>
            </a:r>
          </a:p>
          <a:p>
            <a:pPr marL="364158" indent="-238297"/>
            <a:r>
              <a:rPr lang="en-US" sz="900" dirty="0">
                <a:solidFill>
                  <a:srgbClr val="000000"/>
                </a:solidFill>
              </a:rPr>
              <a:t>T: 	Very good!  (Erase numbers 1 and 3, and write the new numbers.)  New numbers (green is 1, red is 5).  Look, think, ready… green light!</a:t>
            </a:r>
          </a:p>
          <a:p>
            <a:pPr marL="364158" indent="-238297"/>
            <a:r>
              <a:rPr lang="en-US" sz="900" dirty="0">
                <a:solidFill>
                  <a:srgbClr val="000000"/>
                </a:solidFill>
              </a:rPr>
              <a:t>S: 	1, 2, 3, 4, 5.</a:t>
            </a:r>
          </a:p>
          <a:p>
            <a:r>
              <a:rPr lang="en-US" sz="900" dirty="0">
                <a:solidFill>
                  <a:srgbClr val="000000"/>
                </a:solidFill>
              </a:rPr>
              <a:t>A recommended sequence to follow these problems:  (2, 3);  (2, 3, 4);  (3, 4);  (3, 4, 5);  (3, 2, 1);  (5, 4, 3, 2, 1);  (5, 4);  (5, 4, 3);  (4, 3);  (4, 3, 2).  </a:t>
            </a:r>
            <a:r>
              <a:rPr lang="en-US" sz="900" dirty="0">
                <a:solidFill>
                  <a:srgbClr val="000000"/>
                </a:solidFill>
              </a:rPr>
              <a:t>LOOK AT HANDOUT FOR SEQUENCE</a:t>
            </a:r>
            <a:endParaRPr lang="en-US" sz="900" dirty="0">
              <a:solidFill>
                <a:srgbClr val="000000"/>
              </a:solidFill>
            </a:endParaRP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10 minutes</a:t>
            </a:r>
          </a:p>
          <a:p>
            <a:endParaRPr lang="en-US" dirty="0" smtClean="0"/>
          </a:p>
          <a:p>
            <a:r>
              <a:rPr lang="en-US" dirty="0" smtClean="0"/>
              <a:t>MATERIALS NEEDED:</a:t>
            </a:r>
          </a:p>
          <a:p>
            <a:pPr marL="484985" lvl="1" indent="-302066">
              <a:buFont typeface="Arial" pitchFamily="34" charset="0"/>
              <a:buChar char="•"/>
            </a:pPr>
            <a:r>
              <a:rPr lang="en-US" dirty="0" err="1" smtClean="0"/>
              <a:t>Rekenrek</a:t>
            </a:r>
            <a:endParaRPr lang="en-US" dirty="0" smtClean="0"/>
          </a:p>
          <a:p>
            <a:pPr marL="484985" lvl="1" indent="-302066">
              <a:buFont typeface="Arial" pitchFamily="34" charset="0"/>
              <a:buChar char="•"/>
            </a:pPr>
            <a:r>
              <a:rPr lang="en-US" dirty="0" smtClean="0"/>
              <a:t>Green Light, Red Light prepared sequence for document camera</a:t>
            </a:r>
          </a:p>
          <a:p>
            <a:pPr marL="484985" lvl="1" indent="-302066">
              <a:buFont typeface="Arial" pitchFamily="34" charset="0"/>
              <a:buChar char="•"/>
            </a:pPr>
            <a:r>
              <a:rPr lang="en-US" dirty="0" smtClean="0"/>
              <a:t>Video of Melanie counting (see links below)</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14</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69355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r>
              <a:rPr lang="en-US" sz="1100" i="1" dirty="0"/>
              <a:t>Select from the activities below that will highlight some of the major counting activities included in </a:t>
            </a:r>
            <a:r>
              <a:rPr lang="en-US" sz="1100" i="1" dirty="0"/>
              <a:t>Grade 1 for </a:t>
            </a:r>
            <a:r>
              <a:rPr lang="en-US" sz="1100" i="1" dirty="0"/>
              <a:t>the </a:t>
            </a:r>
            <a:r>
              <a:rPr lang="en-US" sz="1100" i="1" dirty="0"/>
              <a:t>12 </a:t>
            </a:r>
            <a:r>
              <a:rPr lang="en-US" sz="1100" i="1" dirty="0"/>
              <a:t>minute </a:t>
            </a:r>
            <a:r>
              <a:rPr lang="en-US" sz="1100" i="1" dirty="0"/>
              <a:t>segment. Include Red Light, Green Light and Beep Counting.</a:t>
            </a:r>
            <a:endParaRPr lang="en-US" sz="1100" b="1" dirty="0"/>
          </a:p>
          <a:p>
            <a:endParaRPr lang="en-US" sz="1100" b="1" dirty="0"/>
          </a:p>
          <a:p>
            <a:r>
              <a:rPr lang="en-US" sz="1100" b="1" dirty="0"/>
              <a:t>*Sequence Analysis of Red </a:t>
            </a:r>
            <a:r>
              <a:rPr lang="en-US" sz="1100" b="1" dirty="0"/>
              <a:t>Light/Green Light: Counting by </a:t>
            </a:r>
            <a:r>
              <a:rPr lang="en-US" sz="1100" b="1" dirty="0"/>
              <a:t>Ones (4 minutes)</a:t>
            </a:r>
            <a:endParaRPr lang="en-US" sz="1100" i="1" dirty="0"/>
          </a:p>
          <a:p>
            <a:r>
              <a:rPr lang="en-US" sz="1100" i="1" dirty="0"/>
              <a:t>Sequence Analysis Directions: </a:t>
            </a:r>
            <a:r>
              <a:rPr lang="en-US" sz="1100" dirty="0"/>
              <a:t>Use the sequence on the </a:t>
            </a:r>
            <a:r>
              <a:rPr lang="en-US" sz="1100" i="1" dirty="0"/>
              <a:t>“Counting Exercises with Sequence Analysis” </a:t>
            </a:r>
            <a:r>
              <a:rPr lang="en-US" sz="1100" dirty="0"/>
              <a:t>handout. Have participants analyze both GK and G1 sequences and have them create a sequence for G2,3,4, or 5 as indicated on the handout.</a:t>
            </a:r>
            <a:endParaRPr lang="en-US" sz="1100" dirty="0"/>
          </a:p>
          <a:p>
            <a:endParaRPr lang="en-US" sz="1100" b="1" dirty="0"/>
          </a:p>
          <a:p>
            <a:r>
              <a:rPr lang="en-US" sz="1100" b="1" dirty="0"/>
              <a:t>Say Ten Push-Ups  </a:t>
            </a:r>
            <a:endParaRPr lang="en-US" sz="1100" b="1" dirty="0"/>
          </a:p>
          <a:p>
            <a:pPr marL="364158" indent="-236619"/>
            <a:r>
              <a:rPr lang="en-US" sz="1100" dirty="0"/>
              <a:t>T</a:t>
            </a:r>
            <a:r>
              <a:rPr lang="en-US" sz="1100" dirty="0"/>
              <a:t>:	We are going to do Say Ten Push-Ups.  First, let’s get ready to push up by counting to 10 the Math Way. </a:t>
            </a:r>
          </a:p>
          <a:p>
            <a:pPr marL="364158" indent="-236619"/>
            <a:r>
              <a:rPr lang="en-US" sz="1100" dirty="0"/>
              <a:t>S:	1, 2, 3, 4, 5, 6, 7, 8, 9, 10.  (Students should start counting with 1 on the left pinky and continue to 10 on the right pinky.)</a:t>
            </a:r>
          </a:p>
          <a:p>
            <a:pPr marL="364158" indent="-236619"/>
            <a:r>
              <a:rPr lang="en-US" sz="1100" dirty="0"/>
              <a:t>T:	Great!  Now that we have 10, we can continue counting with ten (push out both hands as if doing a push-up exercise in the air, then pause with closed fists close to body), 1 (push out the left hand, pinky finger).  Repeat please.</a:t>
            </a:r>
          </a:p>
          <a:p>
            <a:pPr marL="364158" indent="-236619"/>
            <a:r>
              <a:rPr lang="en-US" sz="1100" dirty="0"/>
              <a:t>S:	Ten (push out both hands as if doing a push-up exercise in the air, then pause with closed fists close to body), 1 (push out the left hand, pinky finger).</a:t>
            </a:r>
          </a:p>
          <a:p>
            <a:pPr marL="364158" indent="-236619"/>
            <a:r>
              <a:rPr lang="en-US" sz="1100" dirty="0"/>
              <a:t>T:	Keep going with me.  Ten (repeating push-up), 2 (push out the left hand pinky and ring finger).</a:t>
            </a:r>
          </a:p>
          <a:p>
            <a:r>
              <a:rPr lang="en-US" sz="1100" dirty="0"/>
              <a:t>Continue to 20 (2 ten or 10 and 10)</a:t>
            </a:r>
            <a:r>
              <a:rPr lang="en-US" sz="1100" dirty="0"/>
              <a:t>.</a:t>
            </a:r>
          </a:p>
          <a:p>
            <a:r>
              <a:rPr lang="en-US" sz="1100" b="1" dirty="0"/>
              <a:t>AND/OR Watch from </a:t>
            </a:r>
            <a:r>
              <a:rPr lang="en-US" sz="1100" b="1" dirty="0"/>
              <a:t>1 </a:t>
            </a:r>
            <a:r>
              <a:rPr lang="en-US" sz="1100" b="1" dirty="0"/>
              <a:t>min </a:t>
            </a:r>
            <a:r>
              <a:rPr lang="en-US" sz="1100" b="1" dirty="0"/>
              <a:t>25 sec to 2 min 15 sec of </a:t>
            </a:r>
            <a:r>
              <a:rPr lang="en-US" sz="1100" b="1" dirty="0"/>
              <a:t>7 min </a:t>
            </a:r>
            <a:r>
              <a:rPr lang="en-US" sz="1100" b="1" dirty="0"/>
              <a:t>video</a:t>
            </a:r>
          </a:p>
          <a:p>
            <a:r>
              <a:rPr lang="en-US" sz="1100" dirty="0">
                <a:hlinkClick r:id="rId3"/>
              </a:rPr>
              <a:t>http</a:t>
            </a:r>
            <a:r>
              <a:rPr lang="en-US" sz="1100" dirty="0">
                <a:hlinkClick r:id="rId3"/>
              </a:rPr>
              <a:t>://www.engageny.org/resource/nti-november-2012-rigor-breakdown-counting-exercises-for-k-1</a:t>
            </a:r>
            <a:r>
              <a:rPr lang="en-US" sz="1100" dirty="0"/>
              <a:t> </a:t>
            </a:r>
          </a:p>
          <a:p>
            <a:endParaRPr lang="en-US" sz="1100" dirty="0"/>
          </a:p>
          <a:p>
            <a:r>
              <a:rPr lang="en-US" sz="1100" b="1" dirty="0"/>
              <a:t>Coin Drop       </a:t>
            </a:r>
          </a:p>
          <a:p>
            <a:r>
              <a:rPr lang="en-US" sz="1100" dirty="0"/>
              <a:t>Materials:  (T) 4 dimes, 10 pennies</a:t>
            </a:r>
          </a:p>
          <a:p>
            <a:pPr marL="364158" indent="-236619"/>
            <a:r>
              <a:rPr lang="en-US" sz="1100" dirty="0"/>
              <a:t>T</a:t>
            </a:r>
            <a:r>
              <a:rPr lang="en-US" sz="1100" dirty="0"/>
              <a:t>:	(Hold up a penny.)  Name my coin. </a:t>
            </a:r>
          </a:p>
          <a:p>
            <a:pPr marL="364158" indent="-236619"/>
            <a:r>
              <a:rPr lang="en-US" sz="1100" dirty="0"/>
              <a:t>S:	A penny.</a:t>
            </a:r>
          </a:p>
          <a:p>
            <a:pPr marL="364158" indent="-236619"/>
            <a:r>
              <a:rPr lang="en-US" sz="1100" dirty="0"/>
              <a:t>T:	How much is it worth?</a:t>
            </a:r>
          </a:p>
          <a:p>
            <a:pPr marL="364158" indent="-236619"/>
            <a:r>
              <a:rPr lang="en-US" sz="1100" dirty="0"/>
              <a:t>S:	1 cent.</a:t>
            </a:r>
          </a:p>
          <a:p>
            <a:pPr marL="364158" indent="-236619"/>
            <a:r>
              <a:rPr lang="en-US" sz="1100" dirty="0"/>
              <a:t>T:	Listen carefully as I drop coins in my can.  Count along in your minds.</a:t>
            </a:r>
          </a:p>
          <a:p>
            <a:r>
              <a:rPr lang="en-US" sz="1100" dirty="0"/>
              <a:t>Drop in some pennies and ask how much money is in the can.  Take out some pennies and show them.  Ask how much money is still in the can.  Continue adding and subtracting pennies for a minute or so.  Then repeat the activity with dimes.</a:t>
            </a:r>
          </a:p>
          <a:p>
            <a:endParaRPr lang="en-US" sz="1100" dirty="0"/>
          </a:p>
          <a:p>
            <a:r>
              <a:rPr lang="en-US" sz="1100" b="1" dirty="0"/>
              <a:t>Beep Counting  </a:t>
            </a:r>
            <a:r>
              <a:rPr lang="en-US" sz="1100" b="1" dirty="0"/>
              <a:t>(*Sequence </a:t>
            </a:r>
            <a:r>
              <a:rPr lang="en-US" sz="1100" b="1" dirty="0"/>
              <a:t>on Handout)</a:t>
            </a:r>
          </a:p>
          <a:p>
            <a:r>
              <a:rPr lang="en-US" sz="1100" dirty="0"/>
              <a:t>Note:  This activity reviews counting and reading numbers to 120.</a:t>
            </a:r>
          </a:p>
          <a:p>
            <a:r>
              <a:rPr lang="en-US" sz="1100" dirty="0"/>
              <a:t>Write number sequences on the board with missing numbers.  Students read the sequence aloud, saying “beep” for the missing number.  Then, students say the missing number on your signal. Sequence on handout.</a:t>
            </a:r>
          </a:p>
        </p:txBody>
      </p:sp>
      <p:sp>
        <p:nvSpPr>
          <p:cNvPr id="9" name="Notes Placeholder 1"/>
          <p:cNvSpPr txBox="1">
            <a:spLocks/>
          </p:cNvSpPr>
          <p:nvPr/>
        </p:nvSpPr>
        <p:spPr>
          <a:xfrm>
            <a:off x="3820160" y="640080"/>
            <a:ext cx="3413760"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12 minutes</a:t>
            </a:r>
          </a:p>
          <a:p>
            <a:endParaRPr lang="en-US" dirty="0" smtClean="0"/>
          </a:p>
          <a:p>
            <a:r>
              <a:rPr lang="en-US" dirty="0" smtClean="0"/>
              <a:t>MATERIALS NEEDED:</a:t>
            </a:r>
          </a:p>
          <a:p>
            <a:pPr marL="484985" lvl="1" indent="-302066">
              <a:buFont typeface="Arial" pitchFamily="34" charset="0"/>
              <a:buChar char="•"/>
            </a:pPr>
            <a:r>
              <a:rPr lang="en-US" dirty="0" smtClean="0"/>
              <a:t>Coins and can (provided by presenter)</a:t>
            </a:r>
          </a:p>
          <a:p>
            <a:pPr marL="484985" lvl="1" indent="-302066">
              <a:buFont typeface="Arial" pitchFamily="34" charset="0"/>
              <a:buChar char="•"/>
            </a:pPr>
            <a:r>
              <a:rPr lang="en-US" i="1" dirty="0" smtClean="0"/>
              <a:t>Sequence Analysis Set A: Green Light, Red Light </a:t>
            </a:r>
            <a:r>
              <a:rPr lang="en-US" dirty="0" smtClean="0"/>
              <a:t>handout</a:t>
            </a:r>
          </a:p>
          <a:p>
            <a:pPr marL="484985" lvl="1" indent="-302066">
              <a:buFont typeface="Arial" pitchFamily="34" charset="0"/>
              <a:buChar char="•"/>
            </a:pPr>
            <a:r>
              <a:rPr lang="en-US" i="1" dirty="0" smtClean="0"/>
              <a:t>Sequence Analysis Set B: Beep Counting </a:t>
            </a:r>
            <a:r>
              <a:rPr lang="en-US" dirty="0" smtClean="0"/>
              <a:t>handout</a:t>
            </a:r>
          </a:p>
          <a:p>
            <a:pPr marL="484985" lvl="1" indent="-302066">
              <a:buFont typeface="Arial" pitchFamily="34" charset="0"/>
              <a:buChar char="•"/>
            </a:pPr>
            <a:r>
              <a:rPr lang="en-US" dirty="0" smtClean="0"/>
              <a:t>Say Ten Push-Ups Video (see link below)</a:t>
            </a:r>
          </a:p>
          <a:p>
            <a:pPr marL="484985" lvl="1" indent="-302066">
              <a:buFont typeface="Arial" pitchFamily="34" charset="0"/>
              <a:buChar char="•"/>
            </a:pP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15</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51919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68350"/>
            <a:ext cx="2879725" cy="2160588"/>
          </a:xfrm>
        </p:spPr>
      </p:sp>
      <p:sp>
        <p:nvSpPr>
          <p:cNvPr id="3" name="Notes Placeholder 2"/>
          <p:cNvSpPr>
            <a:spLocks noGrp="1"/>
          </p:cNvSpPr>
          <p:nvPr>
            <p:ph type="body" idx="1"/>
          </p:nvPr>
        </p:nvSpPr>
        <p:spPr>
          <a:xfrm>
            <a:off x="487681" y="3120390"/>
            <a:ext cx="6664961" cy="6160770"/>
          </a:xfrm>
        </p:spPr>
        <p:txBody>
          <a:bodyPr>
            <a:normAutofit fontScale="77500" lnSpcReduction="20000"/>
          </a:bodyPr>
          <a:lstStyle/>
          <a:p>
            <a:r>
              <a:rPr lang="en-US" sz="1000" i="1" dirty="0"/>
              <a:t>Select </a:t>
            </a:r>
            <a:r>
              <a:rPr lang="en-US" sz="1000" i="1" dirty="0"/>
              <a:t>from the activities below that will highlight some of the major counting activities included in Grade </a:t>
            </a:r>
            <a:r>
              <a:rPr lang="en-US" sz="1000" i="1" dirty="0"/>
              <a:t>2 </a:t>
            </a:r>
            <a:r>
              <a:rPr lang="en-US" sz="1000" i="1" dirty="0"/>
              <a:t>for the 12 minute segment</a:t>
            </a:r>
            <a:r>
              <a:rPr lang="en-US" sz="1000" i="1" dirty="0"/>
              <a:t>. Include Beep Counting and Minute Counting.</a:t>
            </a:r>
            <a:endParaRPr lang="en-US" sz="1000" b="1" dirty="0"/>
          </a:p>
          <a:p>
            <a:endParaRPr lang="en-US" sz="1000" b="1" dirty="0"/>
          </a:p>
          <a:p>
            <a:r>
              <a:rPr lang="en-US" sz="1000" b="1" dirty="0"/>
              <a:t>Sequence </a:t>
            </a:r>
            <a:r>
              <a:rPr lang="en-US" sz="1000" b="1" dirty="0"/>
              <a:t>Analysis of </a:t>
            </a:r>
            <a:r>
              <a:rPr lang="en-US" sz="1000" b="1" dirty="0"/>
              <a:t>Beep Counting*</a:t>
            </a:r>
            <a:endParaRPr lang="en-US" sz="1000" b="1" dirty="0"/>
          </a:p>
          <a:p>
            <a:r>
              <a:rPr lang="en-US" sz="1000" i="1" dirty="0"/>
              <a:t>Sequence Analysis </a:t>
            </a:r>
            <a:r>
              <a:rPr lang="en-US" sz="1000" i="1" dirty="0"/>
              <a:t>Directions: </a:t>
            </a:r>
            <a:r>
              <a:rPr lang="en-US" sz="1000" dirty="0"/>
              <a:t>Use the sequence on the </a:t>
            </a:r>
            <a:r>
              <a:rPr lang="en-US" sz="1000" i="1" dirty="0"/>
              <a:t>“Counting Exercises with Sequence Analysis” </a:t>
            </a:r>
            <a:r>
              <a:rPr lang="en-US" sz="1000" dirty="0"/>
              <a:t>handout. Then have participants analyze both G1 </a:t>
            </a:r>
            <a:r>
              <a:rPr lang="en-US" sz="1000" dirty="0"/>
              <a:t>and G2 sequences </a:t>
            </a:r>
            <a:r>
              <a:rPr lang="en-US" sz="1000" dirty="0"/>
              <a:t>and have them create a sequence for G2,3,4, or 5 as indicated on the handout</a:t>
            </a:r>
            <a:r>
              <a:rPr lang="en-US" sz="1000" dirty="0"/>
              <a:t>. NOTE: This Fluency activity is not part of the G2 curriculum. </a:t>
            </a:r>
            <a:endParaRPr lang="en-US" sz="1000" dirty="0"/>
          </a:p>
          <a:p>
            <a:endParaRPr lang="en-US" sz="1000" b="1" i="1" u="sng" dirty="0"/>
          </a:p>
          <a:p>
            <a:r>
              <a:rPr lang="en-US" sz="1000" b="1" dirty="0"/>
              <a:t>Say Ten to the Next Ten </a:t>
            </a:r>
          </a:p>
          <a:p>
            <a:r>
              <a:rPr lang="en-US" sz="1000" dirty="0"/>
              <a:t>(Optional: Use </a:t>
            </a:r>
            <a:r>
              <a:rPr lang="en-US" sz="1000" dirty="0" err="1"/>
              <a:t>Rekenrek</a:t>
            </a:r>
            <a:r>
              <a:rPr lang="en-US" sz="1000" dirty="0"/>
              <a:t> to model.)</a:t>
            </a:r>
          </a:p>
          <a:p>
            <a:pPr marL="364158" indent="-238297"/>
            <a:r>
              <a:rPr lang="en-US" sz="1000" dirty="0"/>
              <a:t>T:	I say 7 and you say 3. I say 16 and you say 4.</a:t>
            </a:r>
          </a:p>
          <a:p>
            <a:pPr marL="364158" indent="-238297"/>
            <a:r>
              <a:rPr lang="en-US" sz="1000" dirty="0"/>
              <a:t>T:	8.</a:t>
            </a:r>
          </a:p>
          <a:p>
            <a:pPr marL="364158" indent="-238297"/>
            <a:r>
              <a:rPr lang="en-US" sz="1000" dirty="0"/>
              <a:t>S: 	2</a:t>
            </a:r>
          </a:p>
          <a:p>
            <a:pPr marL="364158" indent="-238297"/>
            <a:r>
              <a:rPr lang="en-US" sz="1000" dirty="0"/>
              <a:t>T: 	2 tens 8.</a:t>
            </a:r>
          </a:p>
          <a:p>
            <a:pPr marL="364158" indent="-238297"/>
            <a:r>
              <a:rPr lang="en-US" sz="1000" dirty="0"/>
              <a:t>S: 	2.</a:t>
            </a:r>
          </a:p>
          <a:p>
            <a:pPr marL="364158" indent="-238297"/>
            <a:r>
              <a:rPr lang="en-US" sz="1000" dirty="0"/>
              <a:t>T: 	Tell me the addition sentence.</a:t>
            </a:r>
          </a:p>
          <a:p>
            <a:pPr marL="364158" indent="-238297"/>
            <a:r>
              <a:rPr lang="en-US" sz="1000" dirty="0"/>
              <a:t>S: 	Two tens 8 + 2 = 3 tens.</a:t>
            </a:r>
          </a:p>
          <a:p>
            <a:pPr marL="364158" indent="-238297"/>
            <a:r>
              <a:rPr lang="en-US" sz="1000" dirty="0"/>
              <a:t>T:	3 tens 2 </a:t>
            </a:r>
          </a:p>
          <a:p>
            <a:pPr marL="364158" indent="-238297"/>
            <a:r>
              <a:rPr lang="en-US" sz="1000" dirty="0"/>
              <a:t>S: 	8.</a:t>
            </a:r>
          </a:p>
          <a:p>
            <a:pPr marL="364158" indent="-238297"/>
            <a:r>
              <a:rPr lang="en-US" sz="1000" dirty="0"/>
              <a:t>T: 	Tell me the addition sentence.</a:t>
            </a:r>
          </a:p>
          <a:p>
            <a:pPr marL="364158" indent="-238297"/>
            <a:r>
              <a:rPr lang="en-US" sz="1000" dirty="0"/>
              <a:t>S:	3 tens 2 + 8 = 4 tens.</a:t>
            </a:r>
          </a:p>
          <a:p>
            <a:pPr marL="364158" indent="-238297"/>
            <a:r>
              <a:rPr lang="en-US" sz="1000" dirty="0"/>
              <a:t>Continue with examples through 100, sequencing to larger numbers of tens.</a:t>
            </a:r>
          </a:p>
          <a:p>
            <a:endParaRPr lang="en-US" sz="1000" dirty="0"/>
          </a:p>
          <a:p>
            <a:r>
              <a:rPr lang="en-US" sz="1000" b="1" dirty="0">
                <a:solidFill>
                  <a:srgbClr val="000000"/>
                </a:solidFill>
              </a:rPr>
              <a:t>Skip</a:t>
            </a:r>
            <a:r>
              <a:rPr lang="en-US" sz="1000" b="1" dirty="0">
                <a:solidFill>
                  <a:srgbClr val="000000"/>
                </a:solidFill>
              </a:rPr>
              <a:t>-Count by </a:t>
            </a:r>
            <a:r>
              <a:rPr lang="en-US" sz="1000" b="1" dirty="0">
                <a:solidFill>
                  <a:srgbClr val="000000"/>
                </a:solidFill>
              </a:rPr>
              <a:t>Tens </a:t>
            </a:r>
            <a:r>
              <a:rPr lang="en-US" sz="1000" b="1" dirty="0">
                <a:solidFill>
                  <a:srgbClr val="000000"/>
                </a:solidFill>
              </a:rPr>
              <a:t>Up and Down Crossing 100 (2 minutes)</a:t>
            </a:r>
            <a:endParaRPr lang="en-US" sz="1000" dirty="0">
              <a:solidFill>
                <a:srgbClr val="000000"/>
              </a:solidFill>
            </a:endParaRPr>
          </a:p>
          <a:p>
            <a:pPr marL="364158" indent="-238297"/>
            <a:r>
              <a:rPr lang="en-US" sz="1000" dirty="0">
                <a:solidFill>
                  <a:srgbClr val="000000"/>
                </a:solidFill>
              </a:rPr>
              <a:t>T</a:t>
            </a:r>
            <a:r>
              <a:rPr lang="en-US" sz="1000" dirty="0">
                <a:solidFill>
                  <a:srgbClr val="000000"/>
                </a:solidFill>
              </a:rPr>
              <a:t>:	Let’s count by tens, starting at 60. Ready? (Teacher rhythmically points up until a change is desired.  Show a closed hand then point down.  Continue, mixing it up.)</a:t>
            </a:r>
          </a:p>
          <a:p>
            <a:pPr marL="364158" indent="-238297"/>
            <a:r>
              <a:rPr lang="en-US" sz="1000" dirty="0">
                <a:solidFill>
                  <a:srgbClr val="000000"/>
                </a:solidFill>
              </a:rPr>
              <a:t>S:	60, 70, 80, 90, 100, 110, 120, 130, 140 (switch).  130, 120, 110, 100, 90 (switch).  100, 110, 120, 130, 140, 150, 160, 170, 180, 190, 200, 210, 220 (switch).  210, 200, 190, 180, (switch), etc.</a:t>
            </a:r>
          </a:p>
          <a:p>
            <a:endParaRPr lang="en-US" sz="1000" dirty="0"/>
          </a:p>
          <a:p>
            <a:r>
              <a:rPr lang="en-US" sz="1000" b="1" dirty="0"/>
              <a:t>Counting with </a:t>
            </a:r>
            <a:r>
              <a:rPr lang="en-US" sz="1000" b="1" dirty="0"/>
              <a:t>Bundles: 1s, 10s, 100s (</a:t>
            </a:r>
            <a:r>
              <a:rPr lang="en-US" sz="1000" b="1" dirty="0"/>
              <a:t>4 minutes</a:t>
            </a:r>
            <a:r>
              <a:rPr lang="en-US" sz="1000" b="1" dirty="0"/>
              <a:t>)</a:t>
            </a:r>
            <a:endParaRPr lang="en-US" sz="1000" b="1" dirty="0"/>
          </a:p>
          <a:p>
            <a:r>
              <a:rPr lang="en-US" sz="1000" dirty="0"/>
              <a:t>Materials:  (T) Bundle of one hundred, 1 ten, and a single straw from Lesson 1</a:t>
            </a:r>
          </a:p>
          <a:p>
            <a:pPr marL="364158" indent="-238297"/>
            <a:r>
              <a:rPr lang="en-US" sz="1000" dirty="0"/>
              <a:t>T:	Let’s play a game using what we know about counting by ones, tens, and hundreds.  I’ll hold bundles to show you what to count by.  A bundle of 100 means count by hundreds, a bundle of 10 means count by tens, and a single straw means count by ones.  (Create visual support by writing the numbers on the board as students count.)   </a:t>
            </a:r>
          </a:p>
          <a:p>
            <a:pPr marL="364158" indent="-238297"/>
            <a:r>
              <a:rPr lang="en-US" sz="1000" dirty="0"/>
              <a:t>T:	Let’s start at 0.  Ready?  (Hold up a bundle of 10 until students count to 130.)</a:t>
            </a:r>
          </a:p>
          <a:p>
            <a:pPr marL="364158" indent="-238297"/>
            <a:r>
              <a:rPr lang="en-US" sz="1000" dirty="0"/>
              <a:t>S:	10, 20, 30, 40, 50, 60, 70, 80, 90, 100, 110, 120, 130. </a:t>
            </a:r>
          </a:p>
          <a:p>
            <a:pPr marL="364158" indent="-238297"/>
            <a:r>
              <a:rPr lang="en-US" sz="1000" dirty="0"/>
              <a:t>T:	(Hold up a bundle of 100 until students count to 630.)</a:t>
            </a:r>
          </a:p>
          <a:p>
            <a:pPr marL="364158" indent="-238297"/>
            <a:r>
              <a:rPr lang="en-US" sz="1000" dirty="0"/>
              <a:t>S:	230, 330, 430, 530, 630. </a:t>
            </a:r>
          </a:p>
          <a:p>
            <a:pPr marL="364158" indent="-238297"/>
            <a:r>
              <a:rPr lang="en-US" sz="1000" dirty="0"/>
              <a:t>T:	(Hold up a bundle of 10 until students count to 690.)</a:t>
            </a:r>
          </a:p>
          <a:p>
            <a:pPr marL="364158" indent="-238297"/>
            <a:r>
              <a:rPr lang="en-US" sz="1000" dirty="0"/>
              <a:t>S:	640, 650, 660, 670, 680, 690.</a:t>
            </a:r>
          </a:p>
          <a:p>
            <a:pPr marL="364158" indent="-238297"/>
            <a:r>
              <a:rPr lang="en-US" sz="1000" dirty="0"/>
              <a:t>T:	(Hold up a single one until students count to 702.)</a:t>
            </a:r>
          </a:p>
          <a:p>
            <a:pPr marL="364158" indent="-238297"/>
            <a:r>
              <a:rPr lang="en-US" sz="1000" dirty="0"/>
              <a:t>S:	691, 692, 693, 694, 695, 696, 697, 698, 699, 700, 701, 702.</a:t>
            </a:r>
          </a:p>
          <a:p>
            <a:pPr marL="364158" indent="-238297"/>
            <a:r>
              <a:rPr lang="en-US" sz="1000" dirty="0"/>
              <a:t>T:	(Isolate the numbers 698–702 by drawing a box around them.)  Partner A, count these numbers up and down as fast as you can to Partner B.  Then switch.  If you both finish before one minute is up, try it again and see if you get faster</a:t>
            </a:r>
            <a:r>
              <a:rPr lang="en-US" sz="1000" dirty="0"/>
              <a:t>!</a:t>
            </a:r>
          </a:p>
          <a:p>
            <a:pPr marL="364158" indent="-238297"/>
            <a:r>
              <a:rPr lang="en-US" sz="1000" b="1" dirty="0"/>
              <a:t>AND</a:t>
            </a:r>
            <a:r>
              <a:rPr lang="en-US" sz="1000" b="1" dirty="0"/>
              <a:t>/OR Watch from </a:t>
            </a:r>
            <a:r>
              <a:rPr lang="en-US" sz="1000" b="1" dirty="0"/>
              <a:t>5 </a:t>
            </a:r>
            <a:r>
              <a:rPr lang="en-US" sz="1000" b="1" dirty="0"/>
              <a:t>min </a:t>
            </a:r>
            <a:r>
              <a:rPr lang="en-US" sz="1000" b="1" dirty="0"/>
              <a:t>15 </a:t>
            </a:r>
            <a:r>
              <a:rPr lang="en-US" sz="1000" b="1" dirty="0"/>
              <a:t>sec </a:t>
            </a:r>
            <a:r>
              <a:rPr lang="en-US" sz="1000" b="1" dirty="0"/>
              <a:t>Video</a:t>
            </a:r>
            <a:endParaRPr lang="en-US" sz="1000" dirty="0">
              <a:hlinkClick r:id="rId3"/>
            </a:endParaRPr>
          </a:p>
          <a:p>
            <a:pPr marL="364158" indent="-238297"/>
            <a:r>
              <a:rPr lang="en-US" sz="1000" dirty="0">
                <a:hlinkClick r:id="rId3"/>
              </a:rPr>
              <a:t>http</a:t>
            </a:r>
            <a:r>
              <a:rPr lang="en-US" sz="1000" dirty="0">
                <a:hlinkClick r:id="rId3"/>
              </a:rPr>
              <a:t>://www.engageny.org/resource/nti-november-2012-rigor-breakdown-counting-with-bundles</a:t>
            </a:r>
            <a:r>
              <a:rPr lang="en-US" sz="1000" dirty="0"/>
              <a:t> </a:t>
            </a:r>
          </a:p>
          <a:p>
            <a:pPr marL="364158" indent="-238297"/>
            <a:endParaRPr lang="en-US" sz="1000" dirty="0"/>
          </a:p>
          <a:p>
            <a:r>
              <a:rPr lang="en-US" sz="1000" b="1" dirty="0"/>
              <a:t>Minute </a:t>
            </a:r>
            <a:r>
              <a:rPr lang="en-US" sz="1000" b="1" dirty="0"/>
              <a:t>Counting* (This activity is analyzed with Grade 3’s clock counting activity.)</a:t>
            </a:r>
            <a:endParaRPr lang="en-US" sz="1000" b="1" dirty="0"/>
          </a:p>
          <a:p>
            <a:pPr marL="364158" indent="-238297"/>
            <a:r>
              <a:rPr lang="en-US" sz="1000" dirty="0"/>
              <a:t>T</a:t>
            </a:r>
            <a:r>
              <a:rPr lang="en-US" sz="1000" dirty="0"/>
              <a:t>:	There are 60 minutes in 1 hour.  Count by 5 minutes to 1 hour.</a:t>
            </a:r>
          </a:p>
          <a:p>
            <a:pPr marL="364158" indent="-238297"/>
            <a:r>
              <a:rPr lang="en-US" sz="1000" dirty="0"/>
              <a:t>S:	5 minutes, 10 minutes, 15 minutes, 20 minutes, 25 minutes, 30 minutes, 35 minutes, 40 minutes, 45 minutes, 50 minutes, 55 minutes, 60 minutes.  (Underneath 60 minutes, write 1 hour.)</a:t>
            </a:r>
          </a:p>
          <a:p>
            <a:pPr marL="364158" indent="-238297"/>
            <a:r>
              <a:rPr lang="en-US" sz="1000" dirty="0"/>
              <a:t>T:	How many minutes are in a half-hour?</a:t>
            </a:r>
          </a:p>
          <a:p>
            <a:pPr marL="364158" indent="-238297"/>
            <a:r>
              <a:rPr lang="en-US" sz="1000" dirty="0"/>
              <a:t>S:	30 minutes.</a:t>
            </a:r>
          </a:p>
          <a:p>
            <a:pPr marL="364158" indent="-238297"/>
            <a:r>
              <a:rPr lang="en-US" sz="1000" dirty="0"/>
              <a:t>T:	Count by 5 minutes to 1 hour.  This time, say </a:t>
            </a:r>
            <a:r>
              <a:rPr lang="en-US" sz="1000" i="1" dirty="0"/>
              <a:t>half-hour</a:t>
            </a:r>
            <a:r>
              <a:rPr lang="en-US" sz="1000" dirty="0"/>
              <a:t> when you get to 30 minutes.</a:t>
            </a:r>
          </a:p>
          <a:p>
            <a:r>
              <a:rPr lang="en-US" sz="1000" dirty="0"/>
              <a:t>Repeat the process using the following suggested sequences:</a:t>
            </a:r>
          </a:p>
          <a:p>
            <a:pPr lvl="0"/>
            <a:r>
              <a:rPr lang="en-US" sz="1000" dirty="0"/>
              <a:t>Count by 10 minutes to 1 hour.</a:t>
            </a:r>
          </a:p>
        </p:txBody>
      </p:sp>
      <p:sp>
        <p:nvSpPr>
          <p:cNvPr id="9" name="Notes Placeholder 1"/>
          <p:cNvSpPr txBox="1">
            <a:spLocks/>
          </p:cNvSpPr>
          <p:nvPr/>
        </p:nvSpPr>
        <p:spPr>
          <a:xfrm>
            <a:off x="3982721" y="480060"/>
            <a:ext cx="3169921"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a:t>	</a:t>
            </a:r>
            <a:r>
              <a:rPr lang="en-US" dirty="0" smtClean="0"/>
              <a:t>12 minutes</a:t>
            </a:r>
          </a:p>
          <a:p>
            <a:r>
              <a:rPr lang="en-US" dirty="0" smtClean="0"/>
              <a:t>MATERIALS NEEDED:</a:t>
            </a:r>
          </a:p>
          <a:p>
            <a:pPr marL="484985" lvl="1" indent="-302066">
              <a:buFont typeface="Arial" pitchFamily="34" charset="0"/>
              <a:buChar char="•"/>
            </a:pPr>
            <a:r>
              <a:rPr lang="en-US" i="1" dirty="0"/>
              <a:t>Sequence Analysis Set B: Beep Counting </a:t>
            </a:r>
            <a:r>
              <a:rPr lang="en-US" dirty="0"/>
              <a:t>handout</a:t>
            </a:r>
          </a:p>
          <a:p>
            <a:pPr marL="484985" lvl="1" indent="-302066">
              <a:buFont typeface="Arial" pitchFamily="34" charset="0"/>
              <a:buChar char="•"/>
            </a:pPr>
            <a:r>
              <a:rPr lang="en-US" dirty="0" smtClean="0"/>
              <a:t>(Optional: </a:t>
            </a:r>
            <a:r>
              <a:rPr lang="en-US" dirty="0" err="1" smtClean="0"/>
              <a:t>Rekenrek</a:t>
            </a:r>
            <a:r>
              <a:rPr lang="en-US" dirty="0" smtClean="0"/>
              <a:t>)</a:t>
            </a:r>
          </a:p>
          <a:p>
            <a:pPr marL="484985" lvl="1" indent="-302066">
              <a:buFont typeface="Arial" pitchFamily="34" charset="0"/>
              <a:buChar char="•"/>
            </a:pPr>
            <a:r>
              <a:rPr lang="en-US" dirty="0" smtClean="0"/>
              <a:t>Bundles of straws or craft sticks (1, 10 and 100)</a:t>
            </a:r>
          </a:p>
          <a:p>
            <a:pPr marL="484985" lvl="1" indent="-302066">
              <a:buFont typeface="Arial" pitchFamily="34" charset="0"/>
              <a:buChar char="•"/>
            </a:pPr>
            <a:r>
              <a:rPr lang="en-US" dirty="0" smtClean="0"/>
              <a:t>Optional: Video </a:t>
            </a:r>
            <a:r>
              <a:rPr lang="en-US" dirty="0"/>
              <a:t>of </a:t>
            </a:r>
            <a:r>
              <a:rPr lang="en-US" dirty="0" smtClean="0"/>
              <a:t>Lisa Counting </a:t>
            </a:r>
            <a:r>
              <a:rPr lang="en-US" dirty="0"/>
              <a:t>W</a:t>
            </a:r>
            <a:r>
              <a:rPr lang="en-US" dirty="0" smtClean="0"/>
              <a:t>ith </a:t>
            </a:r>
            <a:r>
              <a:rPr lang="en-US" dirty="0"/>
              <a:t>B</a:t>
            </a:r>
            <a:r>
              <a:rPr lang="en-US" dirty="0" smtClean="0"/>
              <a:t>undles </a:t>
            </a:r>
            <a:r>
              <a:rPr lang="en-US" dirty="0"/>
              <a:t>(see </a:t>
            </a:r>
            <a:r>
              <a:rPr lang="en-US" dirty="0" smtClean="0"/>
              <a:t>link </a:t>
            </a:r>
            <a:r>
              <a:rPr lang="en-US" dirty="0"/>
              <a:t>below</a:t>
            </a:r>
            <a:r>
              <a:rPr lang="en-US" dirty="0" smtClean="0"/>
              <a:t>)</a:t>
            </a:r>
          </a:p>
          <a:p>
            <a:pPr marL="484985" lvl="1" indent="-302066">
              <a:buFont typeface="Arial" pitchFamily="34" charset="0"/>
              <a:buChar char="•"/>
            </a:pPr>
            <a:r>
              <a:rPr lang="en-US" dirty="0" smtClean="0"/>
              <a:t>Clock</a:t>
            </a:r>
          </a:p>
          <a:p>
            <a:pPr marL="484985" lvl="1" indent="-302066">
              <a:buFont typeface="Arial" pitchFamily="34" charset="0"/>
              <a:buChar char="•"/>
            </a:pP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16</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10764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768350"/>
            <a:ext cx="2638425" cy="1979613"/>
          </a:xfrm>
        </p:spPr>
      </p:sp>
      <p:sp>
        <p:nvSpPr>
          <p:cNvPr id="3" name="Notes Placeholder 2"/>
          <p:cNvSpPr>
            <a:spLocks noGrp="1"/>
          </p:cNvSpPr>
          <p:nvPr>
            <p:ph type="body" idx="1"/>
          </p:nvPr>
        </p:nvSpPr>
        <p:spPr>
          <a:xfrm>
            <a:off x="485987" y="2944452"/>
            <a:ext cx="6666654" cy="6240780"/>
          </a:xfrm>
        </p:spPr>
        <p:txBody>
          <a:bodyPr>
            <a:noAutofit/>
          </a:bodyPr>
          <a:lstStyle/>
          <a:p>
            <a:r>
              <a:rPr lang="en-US" sz="1000" i="1" dirty="0"/>
              <a:t>Select from the activities below that will highlight some of the major counting activities included in Grade </a:t>
            </a:r>
            <a:r>
              <a:rPr lang="en-US" sz="1000" i="1" dirty="0"/>
              <a:t>3 </a:t>
            </a:r>
            <a:r>
              <a:rPr lang="en-US" sz="1000" i="1" dirty="0"/>
              <a:t>for the </a:t>
            </a:r>
            <a:r>
              <a:rPr lang="en-US" sz="1000" i="1" dirty="0"/>
              <a:t>10 </a:t>
            </a:r>
            <a:r>
              <a:rPr lang="en-US" sz="1000" i="1" dirty="0"/>
              <a:t>minute segment. Include </a:t>
            </a:r>
            <a:r>
              <a:rPr lang="en-US" sz="1000" i="1" dirty="0"/>
              <a:t>Clock Counting and Counting by Unit Fractions.</a:t>
            </a:r>
            <a:endParaRPr lang="en-US" sz="1000" b="1" dirty="0"/>
          </a:p>
          <a:p>
            <a:endParaRPr lang="en-US" sz="1000" dirty="0"/>
          </a:p>
          <a:p>
            <a:r>
              <a:rPr lang="en-US" sz="1000" b="1" dirty="0">
                <a:solidFill>
                  <a:srgbClr val="000000"/>
                </a:solidFill>
              </a:rPr>
              <a:t>Sequence Analysis: Clock Counting </a:t>
            </a:r>
            <a:r>
              <a:rPr lang="en-US" sz="1000" b="1" dirty="0">
                <a:solidFill>
                  <a:srgbClr val="000000"/>
                </a:solidFill>
              </a:rPr>
              <a:t>(1 min)</a:t>
            </a:r>
          </a:p>
          <a:p>
            <a:r>
              <a:rPr lang="en-US" sz="1000" dirty="0">
                <a:solidFill>
                  <a:srgbClr val="000000"/>
                </a:solidFill>
              </a:rPr>
              <a:t>Rather </a:t>
            </a:r>
            <a:r>
              <a:rPr lang="en-US" sz="1000" dirty="0">
                <a:solidFill>
                  <a:srgbClr val="000000"/>
                </a:solidFill>
              </a:rPr>
              <a:t>than having a sequence to analyze, participants realize clock counting is sequenced by the standards that can be addressed using the clock.</a:t>
            </a:r>
          </a:p>
          <a:p>
            <a:pPr lvl="1"/>
            <a:r>
              <a:rPr lang="en-US" sz="1000" dirty="0">
                <a:solidFill>
                  <a:srgbClr val="000000"/>
                </a:solidFill>
              </a:rPr>
              <a:t>Grade 2: </a:t>
            </a:r>
          </a:p>
          <a:p>
            <a:pPr lvl="2"/>
            <a:r>
              <a:rPr lang="en-US" sz="1000" dirty="0">
                <a:solidFill>
                  <a:srgbClr val="000000"/>
                </a:solidFill>
              </a:rPr>
              <a:t>Counting by 5 minutes and by fives.</a:t>
            </a:r>
          </a:p>
          <a:p>
            <a:pPr lvl="1"/>
            <a:r>
              <a:rPr lang="en-US" sz="1000" dirty="0">
                <a:solidFill>
                  <a:srgbClr val="000000"/>
                </a:solidFill>
              </a:rPr>
              <a:t>Grade 3:</a:t>
            </a:r>
          </a:p>
          <a:p>
            <a:pPr lvl="2"/>
            <a:r>
              <a:rPr lang="en-US" sz="1000" dirty="0">
                <a:solidFill>
                  <a:srgbClr val="000000"/>
                </a:solidFill>
              </a:rPr>
              <a:t>Unwrap the circumference of the clock to make a number line on which we count by fives.</a:t>
            </a:r>
          </a:p>
          <a:p>
            <a:pPr lvl="2"/>
            <a:r>
              <a:rPr lang="en-US" sz="1000" dirty="0">
                <a:solidFill>
                  <a:srgbClr val="000000"/>
                </a:solidFill>
              </a:rPr>
              <a:t>Counting in unit form leading to multiplication: 1 five, 2 fives, leads to 1 x 5, 2 x 5 etc.</a:t>
            </a:r>
          </a:p>
          <a:p>
            <a:pPr lvl="2"/>
            <a:r>
              <a:rPr lang="en-US" sz="1000" dirty="0">
                <a:solidFill>
                  <a:srgbClr val="000000"/>
                </a:solidFill>
              </a:rPr>
              <a:t>Counting in fractional  units:  quarters,  halves, and units of 1 </a:t>
            </a:r>
            <a:r>
              <a:rPr lang="en-US" sz="1000" dirty="0">
                <a:solidFill>
                  <a:srgbClr val="000000"/>
                </a:solidFill>
              </a:rPr>
              <a:t>hour.</a:t>
            </a:r>
          </a:p>
          <a:p>
            <a:endParaRPr lang="en-US" sz="1000" dirty="0">
              <a:solidFill>
                <a:srgbClr val="000000"/>
              </a:solidFill>
            </a:endParaRPr>
          </a:p>
          <a:p>
            <a:r>
              <a:rPr lang="en-US" sz="1000" dirty="0">
                <a:solidFill>
                  <a:srgbClr val="000000"/>
                </a:solidFill>
              </a:rPr>
              <a:t>Lead </a:t>
            </a:r>
            <a:r>
              <a:rPr lang="en-US" sz="1000" dirty="0">
                <a:solidFill>
                  <a:srgbClr val="000000"/>
                </a:solidFill>
              </a:rPr>
              <a:t>the participants in the fraction activities on the clock as indicated below:</a:t>
            </a:r>
          </a:p>
          <a:p>
            <a:endParaRPr lang="en-US" sz="1000" b="1" dirty="0"/>
          </a:p>
          <a:p>
            <a:r>
              <a:rPr lang="en-US" sz="1000" b="1" dirty="0"/>
              <a:t>Skip</a:t>
            </a:r>
            <a:r>
              <a:rPr lang="en-US" sz="1000" b="1" dirty="0"/>
              <a:t>-Count by Halves on the Clock*  </a:t>
            </a:r>
            <a:r>
              <a:rPr lang="en-US" sz="1000" b="1" dirty="0"/>
              <a:t>(2 min)</a:t>
            </a:r>
            <a:endParaRPr lang="en-US" sz="1000" b="1" dirty="0"/>
          </a:p>
          <a:p>
            <a:pPr marL="364158" indent="-238297"/>
            <a:r>
              <a:rPr lang="en-US" sz="1000" dirty="0"/>
              <a:t>T:	(Hold or project a clock.)  Let’s skip-count by halves on the clock starting with 1.</a:t>
            </a:r>
          </a:p>
          <a:p>
            <a:pPr marL="364158" indent="-238297"/>
            <a:r>
              <a:rPr lang="en-US" sz="1000" dirty="0"/>
              <a:t>S:	1 o’clock, half past 1, 2, half past 2, 3, half past 3, 4, (Switch direction.) half past 3, 3, half past 2, 2, half past 1, 1.</a:t>
            </a:r>
          </a:p>
          <a:p>
            <a:r>
              <a:rPr lang="en-US" sz="1000" dirty="0"/>
              <a:t>Continue counting up and down.</a:t>
            </a:r>
          </a:p>
          <a:p>
            <a:endParaRPr lang="en-US" sz="1000" b="1" dirty="0"/>
          </a:p>
          <a:p>
            <a:r>
              <a:rPr lang="en-US" sz="1000" b="1" dirty="0"/>
              <a:t>Skip-Counting by Fourths on the Clock* </a:t>
            </a:r>
            <a:r>
              <a:rPr lang="en-US" sz="1000" b="1" dirty="0"/>
              <a:t> (2 min)</a:t>
            </a:r>
            <a:endParaRPr lang="en-US" sz="1000" b="1" dirty="0"/>
          </a:p>
          <a:p>
            <a:pPr marL="364158" indent="-238297"/>
            <a:r>
              <a:rPr lang="en-US" sz="1000" dirty="0"/>
              <a:t>T:	(Hold or project a clock.)  Let’s skip-count by fourths on the clock starting with 1.</a:t>
            </a:r>
          </a:p>
          <a:p>
            <a:pPr marL="364158" indent="-238297"/>
            <a:r>
              <a:rPr lang="en-US" sz="1000" dirty="0"/>
              <a:t>S:	1, 1:15, 1:30, 1:45, 2, 2:15, 2:30, 2:45, 3.</a:t>
            </a:r>
          </a:p>
          <a:p>
            <a:r>
              <a:rPr lang="en-US" sz="1000" dirty="0"/>
              <a:t>Continue with possible sequences:  </a:t>
            </a:r>
          </a:p>
          <a:p>
            <a:pPr lvl="0"/>
            <a:r>
              <a:rPr lang="en-US" sz="1000" dirty="0"/>
              <a:t>1, 1:15, half past 1, 1:45, 2, 2:15, half past 2, 2:45, 3.</a:t>
            </a:r>
          </a:p>
          <a:p>
            <a:pPr lvl="0"/>
            <a:r>
              <a:rPr lang="en-US" sz="1000" dirty="0"/>
              <a:t>1, quarter past 1, half past 1, quarter ‘til 2, 2, quarter past 2, half past 2, quarter ‘til 3, 3</a:t>
            </a:r>
            <a:r>
              <a:rPr lang="en-US" sz="1000" dirty="0"/>
              <a:t>.</a:t>
            </a:r>
          </a:p>
          <a:p>
            <a:pPr lvl="0"/>
            <a:endParaRPr lang="en-US" sz="1000" b="1" dirty="0"/>
          </a:p>
          <a:p>
            <a:pPr defTabSz="966612">
              <a:defRPr/>
            </a:pPr>
            <a:r>
              <a:rPr lang="en-US" sz="1000" b="1" dirty="0"/>
              <a:t>Video: Group Counting/Skip Counting </a:t>
            </a:r>
            <a:r>
              <a:rPr lang="en-US" sz="1000" u="sng" dirty="0">
                <a:hlinkClick r:id="rId3"/>
              </a:rPr>
              <a:t>https://www.youtube.com/watch?v=wSVlWDK8dVE&amp;feature=youtu.be</a:t>
            </a:r>
            <a:r>
              <a:rPr lang="en-US" sz="1000" u="sng" dirty="0"/>
              <a:t> </a:t>
            </a:r>
            <a:r>
              <a:rPr lang="en-US" sz="1000" b="1" u="sng" dirty="0"/>
              <a:t>(2 min)</a:t>
            </a:r>
            <a:endParaRPr lang="en-US" sz="1000" b="1" dirty="0"/>
          </a:p>
          <a:p>
            <a:pPr lvl="0"/>
            <a:r>
              <a:rPr lang="en-US" sz="1000" dirty="0"/>
              <a:t>This is done in almost EVERY lesson in Modules 1,2, and 3. Students count up and down in order by 2-10  to the factor’s multiple of 10. They begin the year with 2s, 3s, etc. in order and graduate to the higher 7,8, and 9 counts. This leads and bridges to fluency with addition as they cross the ten and with multiplication facts. The teacher might change the pace to be faster, too. </a:t>
            </a:r>
          </a:p>
          <a:p>
            <a:pPr lvl="0"/>
            <a:endParaRPr lang="en-US" sz="1000" dirty="0"/>
          </a:p>
          <a:p>
            <a:r>
              <a:rPr lang="en-US" sz="1000" b="1" dirty="0"/>
              <a:t>Gram Counting </a:t>
            </a:r>
            <a:r>
              <a:rPr lang="en-US" sz="1000" b="1" dirty="0"/>
              <a:t>(1 min)</a:t>
            </a:r>
            <a:endParaRPr lang="en-US" sz="1000" b="1" dirty="0"/>
          </a:p>
          <a:p>
            <a:pPr marL="364158" indent="-238297"/>
            <a:r>
              <a:rPr lang="en-US" sz="1000" dirty="0"/>
              <a:t>T</a:t>
            </a:r>
            <a:r>
              <a:rPr lang="en-US" sz="1000" dirty="0"/>
              <a:t>:	There are 1,000 grams in 1 kilogram.  Count by 100 grams to 1 kilogram.</a:t>
            </a:r>
          </a:p>
          <a:p>
            <a:pPr marL="364158" indent="-238297"/>
            <a:r>
              <a:rPr lang="en-US" sz="1000" dirty="0"/>
              <a:t>S:	100 grams, 200 grams, 300 grams, 400 grams, 500 grams, 600 grams, 700 grams, 800 grams, 900 grams, 1 kilogram.</a:t>
            </a:r>
          </a:p>
          <a:p>
            <a:pPr marL="364158" indent="-238297"/>
            <a:endParaRPr lang="en-US" sz="1000" dirty="0"/>
          </a:p>
          <a:p>
            <a:r>
              <a:rPr lang="en-US" sz="1000" b="1" dirty="0"/>
              <a:t>Counting by Unit Fractions</a:t>
            </a:r>
            <a:r>
              <a:rPr lang="en-US" sz="1000" b="1" dirty="0">
                <a:solidFill>
                  <a:srgbClr val="000000"/>
                </a:solidFill>
              </a:rPr>
              <a:t>*</a:t>
            </a:r>
            <a:r>
              <a:rPr lang="en-US" sz="1000" b="1" dirty="0"/>
              <a:t> </a:t>
            </a:r>
            <a:r>
              <a:rPr lang="en-US" sz="1000" b="1" dirty="0"/>
              <a:t>(2 min)</a:t>
            </a:r>
            <a:endParaRPr lang="en-US" sz="1000" b="1" dirty="0"/>
          </a:p>
          <a:p>
            <a:pPr marL="364158" indent="-238297"/>
            <a:r>
              <a:rPr lang="en-US" sz="1000" dirty="0"/>
              <a:t>T:	(Project a number line.)  Count by halves from 1 half to 6 halves and back to 0.</a:t>
            </a:r>
          </a:p>
          <a:p>
            <a:pPr marL="364158" indent="-238297"/>
            <a:r>
              <a:rPr lang="en-US" sz="1000" dirty="0"/>
              <a:t>S:	</a:t>
            </a:r>
            <a:r>
              <a:rPr lang="en-US" sz="1000" dirty="0">
                <a:latin typeface="Cambria Math"/>
              </a:rPr>
              <a:t>1/2,   2/2,   3/2,   4/2,   5/2,   6/2,   5/2,   4/2,   3/2,   2/2,   1/2,  0.</a:t>
            </a:r>
            <a:endParaRPr lang="en-US" sz="1000" dirty="0"/>
          </a:p>
          <a:p>
            <a:r>
              <a:rPr lang="en-US" sz="1000" dirty="0"/>
              <a:t>Continue with possible sequence for:  thirds, fifths, and fourths.</a:t>
            </a:r>
          </a:p>
        </p:txBody>
      </p:sp>
      <p:sp>
        <p:nvSpPr>
          <p:cNvPr id="9" name="Notes Placeholder 1"/>
          <p:cNvSpPr txBox="1">
            <a:spLocks/>
          </p:cNvSpPr>
          <p:nvPr/>
        </p:nvSpPr>
        <p:spPr>
          <a:xfrm>
            <a:off x="4307841" y="720090"/>
            <a:ext cx="2844801" cy="2224362"/>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100" dirty="0"/>
              <a:t>TIME ALLOTTED FOR THIS SLIDE:  	</a:t>
            </a:r>
            <a:endParaRPr lang="en-US" sz="1100" dirty="0"/>
          </a:p>
          <a:p>
            <a:r>
              <a:rPr lang="en-US" sz="1100" dirty="0"/>
              <a:t>	10 minutes</a:t>
            </a:r>
          </a:p>
          <a:p>
            <a:endParaRPr lang="en-US" sz="1100" dirty="0"/>
          </a:p>
          <a:p>
            <a:r>
              <a:rPr lang="en-US" sz="1100" dirty="0"/>
              <a:t>MATERIALS NEEDED:</a:t>
            </a:r>
          </a:p>
          <a:p>
            <a:pPr marL="484985" lvl="1" indent="-302066">
              <a:buFont typeface="Arial" pitchFamily="34" charset="0"/>
              <a:buChar char="•"/>
            </a:pPr>
            <a:r>
              <a:rPr lang="en-US" sz="1100" dirty="0"/>
              <a:t>Clock</a:t>
            </a:r>
          </a:p>
          <a:p>
            <a:pPr marL="484985" lvl="1" indent="-302066">
              <a:buFont typeface="Arial" pitchFamily="34" charset="0"/>
              <a:buChar char="•"/>
            </a:pPr>
            <a:r>
              <a:rPr lang="en-US" sz="1100" dirty="0"/>
              <a:t>Prepared Number line for </a:t>
            </a:r>
            <a:r>
              <a:rPr lang="en-US" sz="1100" i="1" dirty="0"/>
              <a:t>Counting by Unit Fractions</a:t>
            </a:r>
          </a:p>
          <a:p>
            <a:pPr marL="484985" lvl="1" indent="-302066">
              <a:buFont typeface="Arial" pitchFamily="34" charset="0"/>
              <a:buChar char="•"/>
            </a:pP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17</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433116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8350"/>
            <a:ext cx="3070225" cy="2303463"/>
          </a:xfrm>
        </p:spPr>
      </p:sp>
      <p:sp>
        <p:nvSpPr>
          <p:cNvPr id="3" name="Notes Placeholder 2"/>
          <p:cNvSpPr>
            <a:spLocks noGrp="1"/>
          </p:cNvSpPr>
          <p:nvPr>
            <p:ph type="body" idx="1"/>
          </p:nvPr>
        </p:nvSpPr>
        <p:spPr>
          <a:xfrm>
            <a:off x="568961" y="3280410"/>
            <a:ext cx="6642949" cy="6000750"/>
          </a:xfrm>
        </p:spPr>
        <p:txBody>
          <a:bodyPr>
            <a:normAutofit lnSpcReduction="10000"/>
          </a:bodyPr>
          <a:lstStyle/>
          <a:p>
            <a:r>
              <a:rPr lang="en-US" sz="1100" i="1" dirty="0"/>
              <a:t>Select from the activities below that will highlight some of the major counting activities included in Grade 4 for the 10 minute segment. Include Count by Equivalent Fractions.</a:t>
            </a:r>
            <a:endParaRPr lang="en-US" sz="1100" b="1" dirty="0"/>
          </a:p>
          <a:p>
            <a:endParaRPr lang="en-US" sz="1100" b="1" dirty="0"/>
          </a:p>
          <a:p>
            <a:r>
              <a:rPr lang="en-US" sz="1100" b="1" dirty="0"/>
              <a:t>Unit </a:t>
            </a:r>
            <a:r>
              <a:rPr lang="en-US" sz="1100" b="1" dirty="0"/>
              <a:t>Skip-Counting (2 </a:t>
            </a:r>
            <a:r>
              <a:rPr lang="en-US" sz="1100" b="1" dirty="0"/>
              <a:t>min) </a:t>
            </a:r>
            <a:endParaRPr lang="en-US" sz="1100" b="1" dirty="0"/>
          </a:p>
          <a:p>
            <a:r>
              <a:rPr lang="en-US" sz="1100" dirty="0"/>
              <a:t>T</a:t>
            </a:r>
            <a:r>
              <a:rPr lang="en-US" sz="1100" dirty="0"/>
              <a:t>: Count by twos. </a:t>
            </a:r>
          </a:p>
          <a:p>
            <a:r>
              <a:rPr lang="en-US" sz="1100" dirty="0"/>
              <a:t>S:  2, 4, 6, 8, 10, 12, 14, 16, 18, 20. </a:t>
            </a:r>
          </a:p>
          <a:p>
            <a:r>
              <a:rPr lang="en-US" sz="1100" dirty="0"/>
              <a:t>T:  Now count by 2 tens. Stop counting and raise your hand when you see me raise my hand. </a:t>
            </a:r>
          </a:p>
          <a:p>
            <a:r>
              <a:rPr lang="en-US" sz="1100" dirty="0"/>
              <a:t>S: 2 tens, 4 tens, 6 tens. (Raise hand.) </a:t>
            </a:r>
          </a:p>
          <a:p>
            <a:r>
              <a:rPr lang="en-US" sz="1100" dirty="0"/>
              <a:t>T: Say the number in standard form. </a:t>
            </a:r>
          </a:p>
          <a:p>
            <a:r>
              <a:rPr lang="en-US" sz="1100" dirty="0"/>
              <a:t>S: 60. </a:t>
            </a:r>
          </a:p>
          <a:p>
            <a:r>
              <a:rPr lang="en-US" sz="1100" dirty="0"/>
              <a:t>Continue stopping the students at 12 tens, 16 tens, and 20 tens. </a:t>
            </a:r>
          </a:p>
          <a:p>
            <a:r>
              <a:rPr lang="en-US" sz="1100" dirty="0"/>
              <a:t>Repeat the process for threes and three ten thousands. </a:t>
            </a:r>
            <a:endParaRPr lang="en-US" sz="1100" dirty="0"/>
          </a:p>
          <a:p>
            <a:endParaRPr lang="en-US" sz="1100" dirty="0"/>
          </a:p>
          <a:p>
            <a:r>
              <a:rPr lang="en-US" sz="1100" b="1" dirty="0"/>
              <a:t>Fraction </a:t>
            </a:r>
            <a:r>
              <a:rPr lang="en-US" sz="1100" b="1" dirty="0"/>
              <a:t>Multiplication (3 min)</a:t>
            </a:r>
            <a:endParaRPr lang="en-US" sz="1100" b="1" dirty="0"/>
          </a:p>
          <a:p>
            <a:r>
              <a:rPr lang="en-US" sz="1100" dirty="0"/>
              <a:t>(Draw a tape diagram with 5 units. Give each unit a value of 4 by writing the value inside the tape.)</a:t>
            </a:r>
          </a:p>
          <a:p>
            <a:r>
              <a:rPr lang="en-US" sz="1100" dirty="0"/>
              <a:t>T: What is the value of the whole tape?</a:t>
            </a:r>
          </a:p>
          <a:p>
            <a:r>
              <a:rPr lang="en-US" sz="1100" dirty="0"/>
              <a:t>S:  Twenty!</a:t>
            </a:r>
          </a:p>
          <a:p>
            <a:r>
              <a:rPr lang="en-US" sz="1100" dirty="0"/>
              <a:t>T: Let’s count the fours in unit form. </a:t>
            </a:r>
          </a:p>
          <a:p>
            <a:r>
              <a:rPr lang="en-US" sz="1100" dirty="0"/>
              <a:t>S: (Write each below the units as the students count.) 1 four, 2 fours, 3 fours, 4 fours, 5 fours.</a:t>
            </a:r>
          </a:p>
          <a:p>
            <a:r>
              <a:rPr lang="en-US" sz="1100" dirty="0"/>
              <a:t>T: Let’s restate our count in unit form as multiplication sentences starting with the number of fours.</a:t>
            </a:r>
          </a:p>
          <a:p>
            <a:r>
              <a:rPr lang="en-US" sz="1100" dirty="0"/>
              <a:t>S: (Write the number sentences below each unit as they  1 x 4 = 4, 2 x 4 = 8 etc.</a:t>
            </a:r>
          </a:p>
          <a:p>
            <a:r>
              <a:rPr lang="en-US" sz="1100" dirty="0"/>
              <a:t>(Draw a tape diagram exactly the same as the first one with 5 units to the right of the one labeled with the fours. Give each unit a value of 1 fifth by writing the value inside the tape.) </a:t>
            </a:r>
          </a:p>
          <a:p>
            <a:r>
              <a:rPr lang="en-US" sz="1100" dirty="0"/>
              <a:t>T: What is the value of the whole tape?</a:t>
            </a:r>
          </a:p>
          <a:p>
            <a:r>
              <a:rPr lang="en-US" sz="1100" dirty="0"/>
              <a:t>S: One!</a:t>
            </a:r>
          </a:p>
          <a:p>
            <a:r>
              <a:rPr lang="en-US" sz="1100" dirty="0"/>
              <a:t>T: Let’s count the fifths in unit form.</a:t>
            </a:r>
          </a:p>
          <a:p>
            <a:r>
              <a:rPr lang="en-US" sz="1100" dirty="0"/>
              <a:t>S: (Write each below the units as the students count.) 1 fifth, 2 fifths, 3 fifths, etc.</a:t>
            </a:r>
          </a:p>
          <a:p>
            <a:r>
              <a:rPr lang="en-US" sz="1100" dirty="0"/>
              <a:t>T: Let’s restate our count in unit form as multiplication sentences starting with the number of fifths.</a:t>
            </a:r>
          </a:p>
          <a:p>
            <a:r>
              <a:rPr lang="en-US" sz="1100" dirty="0"/>
              <a:t>S: (Write the number sentences below as the students 1 x 1/5 = 1/5, 2 x 1/5 = 2/5 </a:t>
            </a:r>
            <a:r>
              <a:rPr lang="en-US" sz="1100" dirty="0" err="1"/>
              <a:t>etc</a:t>
            </a:r>
            <a:r>
              <a:rPr lang="en-US" sz="1100" dirty="0"/>
              <a:t>). </a:t>
            </a:r>
          </a:p>
          <a:p>
            <a:r>
              <a:rPr lang="en-US" sz="1100" dirty="0"/>
              <a:t>Continue by drawing another tape diagram with or have students analyze the correlation of the fours and the fifths</a:t>
            </a:r>
            <a:r>
              <a:rPr lang="en-US" sz="1100" dirty="0"/>
              <a:t>.</a:t>
            </a:r>
          </a:p>
          <a:p>
            <a:endParaRPr lang="en-US" sz="1100" dirty="0"/>
          </a:p>
          <a:p>
            <a:r>
              <a:rPr lang="en-US" sz="1100" b="1" dirty="0"/>
              <a:t>Counting </a:t>
            </a:r>
            <a:r>
              <a:rPr lang="en-US" sz="1100" b="1" dirty="0"/>
              <a:t>and Renaming </a:t>
            </a:r>
            <a:r>
              <a:rPr lang="en-US" sz="1100" b="1" dirty="0"/>
              <a:t>Centimeters (2 min)</a:t>
            </a:r>
            <a:endParaRPr lang="en-US" sz="1100" b="1" dirty="0"/>
          </a:p>
          <a:p>
            <a:r>
              <a:rPr lang="en-US" sz="1100" i="1" dirty="0"/>
              <a:t>Note:  This fluency </a:t>
            </a:r>
            <a:r>
              <a:rPr lang="en-US" sz="1100" i="1" dirty="0"/>
              <a:t>was demonstrated during the K-5 counting sequence on Slide 13.</a:t>
            </a:r>
            <a:endParaRPr lang="en-US" sz="1100" i="1" dirty="0"/>
          </a:p>
          <a:p>
            <a:r>
              <a:rPr lang="en-US" sz="1100" dirty="0"/>
              <a:t>Direct students to count by 50 cm in the following sequence, letting them know with gestures when to change direction in counting:  </a:t>
            </a:r>
          </a:p>
          <a:p>
            <a:pPr lvl="0"/>
            <a:r>
              <a:rPr lang="en-US" sz="1100" dirty="0"/>
              <a:t>50 cm, 100 cm, 150 cm, 200 cm, 250 cm, 300 cm, 250 cm, 200 cm, 150 cm, 100 cm, 50 cm.</a:t>
            </a:r>
          </a:p>
          <a:p>
            <a:pPr lvl="0"/>
            <a:r>
              <a:rPr lang="en-US" sz="1100" dirty="0"/>
              <a:t>50 cm, 1 m, 150 cm, 2 m, 250 cm, 3 m, 250 cm, 2 m, 150 cm, 1 m, 50 cm.</a:t>
            </a:r>
          </a:p>
          <a:p>
            <a:pPr lvl="0"/>
            <a:r>
              <a:rPr lang="en-US" sz="1100" dirty="0"/>
              <a:t>50 cm, 1 m, 1 m 50 cm, 2 m, 2 m 50 cm, 3 m, 2 m 50 cm, 2 m, 1 m 50 cm, 1 m, 50 cm.</a:t>
            </a:r>
          </a:p>
          <a:p>
            <a:endParaRPr lang="en-US" sz="1000" dirty="0"/>
          </a:p>
          <a:p>
            <a:endParaRPr lang="en-US" sz="1000" dirty="0"/>
          </a:p>
        </p:txBody>
      </p:sp>
      <p:sp>
        <p:nvSpPr>
          <p:cNvPr id="9" name="Notes Placeholder 1"/>
          <p:cNvSpPr txBox="1">
            <a:spLocks/>
          </p:cNvSpPr>
          <p:nvPr/>
        </p:nvSpPr>
        <p:spPr>
          <a:xfrm>
            <a:off x="4572792" y="768097"/>
            <a:ext cx="2579849" cy="2303955"/>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10 minutes</a:t>
            </a:r>
          </a:p>
          <a:p>
            <a:endParaRPr lang="en-US" dirty="0"/>
          </a:p>
          <a:p>
            <a:r>
              <a:rPr lang="en-US" dirty="0" smtClean="0"/>
              <a:t>MATERIALS</a:t>
            </a:r>
          </a:p>
          <a:p>
            <a:pPr marL="181240" indent="-181240">
              <a:buFont typeface="Arial"/>
              <a:buChar char="•"/>
            </a:pPr>
            <a:r>
              <a:rPr lang="en-US" dirty="0" smtClean="0"/>
              <a:t>Prepared Tape diagram for </a:t>
            </a:r>
            <a:r>
              <a:rPr lang="en-US" i="1" dirty="0" smtClean="0"/>
              <a:t>Fraction Multiplication</a:t>
            </a:r>
          </a:p>
          <a:p>
            <a:pPr marL="181240" indent="-181240">
              <a:buFont typeface="Arial"/>
              <a:buChar char="•"/>
            </a:pPr>
            <a:r>
              <a:rPr lang="en-US" dirty="0" smtClean="0"/>
              <a:t>Personal White Board (presenter only)</a:t>
            </a:r>
          </a:p>
          <a:p>
            <a:pPr marL="181240" indent="-181240">
              <a:buFont typeface="Arial"/>
              <a:buChar char="•"/>
            </a:pPr>
            <a:endParaRPr lang="en-US" dirty="0" smtClean="0"/>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a:xfrm>
            <a:off x="4183585" y="9281160"/>
            <a:ext cx="3169920" cy="191543"/>
          </a:xfrm>
        </p:spPr>
        <p:txBody>
          <a:bodyPr/>
          <a:lstStyle/>
          <a:p>
            <a:fld id="{3EF9A488-CB88-4D38-94D1-E470376C4AFA}" type="slidenum">
              <a:rPr lang="en-US" smtClean="0"/>
              <a:t>18</a:t>
            </a:fld>
            <a:endParaRPr lang="en-US" dirty="0"/>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44702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8350"/>
            <a:ext cx="3070225" cy="2303463"/>
          </a:xfrm>
        </p:spPr>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19</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Notes Placeholder 5"/>
          <p:cNvSpPr>
            <a:spLocks noGrp="1"/>
          </p:cNvSpPr>
          <p:nvPr>
            <p:ph type="body" sz="quarter" idx="13"/>
          </p:nvPr>
        </p:nvSpPr>
        <p:spPr>
          <a:xfrm>
            <a:off x="509694" y="3200400"/>
            <a:ext cx="6642946" cy="6240780"/>
          </a:xfrm>
        </p:spPr>
        <p:txBody>
          <a:bodyPr>
            <a:normAutofit lnSpcReduction="10000"/>
          </a:bodyPr>
          <a:lstStyle/>
          <a:p>
            <a:pPr>
              <a:defRPr/>
            </a:pPr>
            <a:r>
              <a:rPr lang="en-US" b="1" dirty="0"/>
              <a:t>Measurement </a:t>
            </a:r>
            <a:r>
              <a:rPr lang="en-US" b="1" dirty="0"/>
              <a:t>Unit </a:t>
            </a:r>
            <a:r>
              <a:rPr lang="en-US" b="1" dirty="0"/>
              <a:t>Counting</a:t>
            </a:r>
            <a:r>
              <a:rPr lang="en-US" dirty="0"/>
              <a:t> </a:t>
            </a:r>
            <a:r>
              <a:rPr lang="en-US" b="1" dirty="0"/>
              <a:t>(3 min) </a:t>
            </a:r>
            <a:endParaRPr lang="en-US" b="1" dirty="0"/>
          </a:p>
          <a:p>
            <a:pPr>
              <a:defRPr/>
            </a:pPr>
            <a:r>
              <a:rPr lang="en-US" dirty="0"/>
              <a:t>Note: This fluency will deepen student understanding of the composition and decomposition of units, laying a foundation for adding and subtracting grams and kilograms.  Numbers are bolded to show change in direction of counting.</a:t>
            </a:r>
          </a:p>
          <a:p>
            <a:r>
              <a:rPr lang="en-US" dirty="0"/>
              <a:t>Direct students to count by grams in the following sequence:</a:t>
            </a:r>
          </a:p>
          <a:p>
            <a:r>
              <a:rPr lang="en-US" dirty="0"/>
              <a:t>Count by </a:t>
            </a:r>
            <a:r>
              <a:rPr lang="en-US" dirty="0"/>
              <a:t>500 </a:t>
            </a:r>
            <a:r>
              <a:rPr lang="en-US" dirty="0"/>
              <a:t>grams:</a:t>
            </a:r>
          </a:p>
          <a:p>
            <a:r>
              <a:rPr lang="en-US" dirty="0"/>
              <a:t>500 </a:t>
            </a:r>
            <a:r>
              <a:rPr lang="en-US" dirty="0"/>
              <a:t>g, 1,000 g, 1,500 g, 2,000 g, 2,500 g, </a:t>
            </a:r>
            <a:r>
              <a:rPr lang="en-US" b="1" dirty="0"/>
              <a:t>3,000 g</a:t>
            </a:r>
            <a:r>
              <a:rPr lang="en-US" dirty="0"/>
              <a:t>, 2,500 g, 2,000 g, 1,500 g, 1,000 g, 500 g</a:t>
            </a:r>
          </a:p>
          <a:p>
            <a:r>
              <a:rPr lang="en-US" dirty="0"/>
              <a:t>500 g, 1 kg, 1,500 g, 2 kg, 2,500 g, </a:t>
            </a:r>
            <a:r>
              <a:rPr lang="en-US" b="1" dirty="0"/>
              <a:t>3 kg</a:t>
            </a:r>
            <a:r>
              <a:rPr lang="en-US" dirty="0"/>
              <a:t>, 2,500 g, 2 kg, 1,500 g, 1 kg, 500 g</a:t>
            </a:r>
          </a:p>
          <a:p>
            <a:r>
              <a:rPr lang="en-US" dirty="0"/>
              <a:t>500 g, 1 kg, 1 kg 500 g, 2 kg, 2 kg 500 g</a:t>
            </a:r>
            <a:r>
              <a:rPr lang="en-US" b="1" dirty="0"/>
              <a:t>, 3 kg</a:t>
            </a:r>
            <a:r>
              <a:rPr lang="en-US" dirty="0"/>
              <a:t>, 2 kg 500 g, 2 kg, 1 kg 500 g, 1 kg, 500 g</a:t>
            </a:r>
          </a:p>
          <a:p>
            <a:r>
              <a:rPr lang="en-US" dirty="0"/>
              <a:t>Count by 600 grams:</a:t>
            </a:r>
          </a:p>
          <a:p>
            <a:r>
              <a:rPr lang="en-US" dirty="0"/>
              <a:t>600 </a:t>
            </a:r>
            <a:r>
              <a:rPr lang="en-US" dirty="0"/>
              <a:t>g, 1,200 g, 1,800 g, 2,400 g, </a:t>
            </a:r>
            <a:r>
              <a:rPr lang="en-US" b="1" dirty="0"/>
              <a:t>3 kg</a:t>
            </a:r>
            <a:r>
              <a:rPr lang="en-US" dirty="0"/>
              <a:t>, 2,400 g, 1,800 g, 1,200 g, 600 g.</a:t>
            </a:r>
          </a:p>
          <a:p>
            <a:r>
              <a:rPr lang="en-US" dirty="0"/>
              <a:t>600 g, 1 kg 200 g, 1 kg 800 g, 2 kg 400 g, </a:t>
            </a:r>
            <a:r>
              <a:rPr lang="en-US" b="1" dirty="0"/>
              <a:t>3 kg</a:t>
            </a:r>
            <a:r>
              <a:rPr lang="en-US" dirty="0"/>
              <a:t>, 2 kg 400 g, 1 kg 800 g, 1 kg 200 g, 600 g</a:t>
            </a:r>
            <a:r>
              <a:rPr lang="en-US" dirty="0"/>
              <a:t>.</a:t>
            </a:r>
          </a:p>
          <a:p>
            <a:endParaRPr lang="en-US" b="1" dirty="0"/>
          </a:p>
          <a:p>
            <a:r>
              <a:rPr lang="en-US" b="1" dirty="0"/>
              <a:t>Count </a:t>
            </a:r>
            <a:r>
              <a:rPr lang="en-US" b="1" dirty="0"/>
              <a:t>by Equivalent Fractions  </a:t>
            </a:r>
            <a:r>
              <a:rPr lang="en-US" b="1" dirty="0"/>
              <a:t>(2 min)</a:t>
            </a:r>
            <a:endParaRPr lang="en-US" b="1" dirty="0"/>
          </a:p>
          <a:p>
            <a:r>
              <a:rPr lang="en-US" dirty="0"/>
              <a:t>Materials:  (T) Personal white board</a:t>
            </a:r>
          </a:p>
          <a:p>
            <a:pPr marL="364158" indent="-238297"/>
            <a:r>
              <a:rPr lang="en-US" dirty="0"/>
              <a:t>T</a:t>
            </a:r>
            <a:r>
              <a:rPr lang="en-US" dirty="0"/>
              <a:t>:	Count by ones to 6. </a:t>
            </a:r>
          </a:p>
          <a:p>
            <a:pPr marL="364158" indent="-238297"/>
            <a:r>
              <a:rPr lang="en-US" dirty="0"/>
              <a:t>S:	1, 2, 3, 4, 5, 6.</a:t>
            </a:r>
          </a:p>
          <a:p>
            <a:pPr marL="364158" indent="-238297"/>
            <a:r>
              <a:rPr lang="en-US" dirty="0"/>
              <a:t>T:	Count by sixths to 6 sixths.  Start at 0 sixths. (Write as students count.)</a:t>
            </a:r>
          </a:p>
          <a:p>
            <a:pPr marL="364158" indent="-238297"/>
            <a:r>
              <a:rPr lang="en-US" dirty="0"/>
              <a:t> S:	</a:t>
            </a:r>
            <a:r>
              <a:rPr lang="en-US" dirty="0">
                <a:latin typeface="Cambria Math"/>
              </a:rPr>
              <a:t>0/6  1/6  2/6  3/6  4/6  5/6  6/6.</a:t>
            </a:r>
            <a:endParaRPr lang="en-US" dirty="0"/>
          </a:p>
          <a:p>
            <a:pPr marL="364158" indent="-238297"/>
            <a:r>
              <a:rPr lang="en-US" dirty="0"/>
              <a:t>T:	6 sixths is the same as one of what unit?</a:t>
            </a:r>
          </a:p>
          <a:p>
            <a:pPr marL="364158" indent="-238297"/>
            <a:r>
              <a:rPr lang="en-US" dirty="0"/>
              <a:t>S:	1 </a:t>
            </a:r>
            <a:r>
              <a:rPr lang="en-US" dirty="0"/>
              <a:t>one.</a:t>
            </a:r>
            <a:endParaRPr lang="en-US" dirty="0"/>
          </a:p>
          <a:p>
            <a:pPr marL="364158" indent="-238297"/>
            <a:r>
              <a:rPr lang="en-US" dirty="0"/>
              <a:t>T:	(Beneath </a:t>
            </a:r>
            <a:r>
              <a:rPr lang="en-US" dirty="0">
                <a:latin typeface="Cambria Math"/>
              </a:rPr>
              <a:t>6/6  </a:t>
            </a:r>
            <a:r>
              <a:rPr lang="en-US" dirty="0"/>
              <a:t>, write 1.)  Count by sixths again.  This time, say “1” when you arrive at 6 sixths.  Start at zero.</a:t>
            </a:r>
          </a:p>
          <a:p>
            <a:pPr marL="364158" indent="-238297"/>
            <a:r>
              <a:rPr lang="en-US" dirty="0"/>
              <a:t>S:	</a:t>
            </a:r>
            <a:r>
              <a:rPr lang="en-US" dirty="0">
                <a:latin typeface="Cambria Math"/>
              </a:rPr>
              <a:t>1/6,  2/6,  3/6,  4/6,  5/6,  </a:t>
            </a:r>
            <a:r>
              <a:rPr lang="en-US" dirty="0"/>
              <a:t>1.		 </a:t>
            </a:r>
          </a:p>
          <a:p>
            <a:pPr marL="364158" indent="-238297"/>
            <a:r>
              <a:rPr lang="en-US" dirty="0"/>
              <a:t>T:	Let’s count by thirds to 6 thirds.  Start at 0 thirds.  (Write as students count.) </a:t>
            </a:r>
          </a:p>
          <a:p>
            <a:pPr marL="364158" indent="-238297"/>
            <a:r>
              <a:rPr lang="en-US" dirty="0"/>
              <a:t>S:	</a:t>
            </a:r>
            <a:r>
              <a:rPr lang="en-US" dirty="0">
                <a:latin typeface="Cambria Math"/>
              </a:rPr>
              <a:t>0/3,  1/3,  2/3,  3/3,  4/3,  5/3,  6/3</a:t>
            </a:r>
            <a:r>
              <a:rPr lang="en-US" dirty="0"/>
              <a:t>. </a:t>
            </a:r>
          </a:p>
          <a:p>
            <a:pPr marL="364158" indent="-238297"/>
            <a:r>
              <a:rPr lang="en-US" dirty="0"/>
              <a:t>T:	How many thirds are in 1?</a:t>
            </a:r>
          </a:p>
          <a:p>
            <a:pPr marL="364158" indent="-238297"/>
            <a:r>
              <a:rPr lang="en-US" dirty="0"/>
              <a:t>S:	3 thirds.</a:t>
            </a:r>
          </a:p>
          <a:p>
            <a:pPr marL="364158" indent="-238297"/>
            <a:r>
              <a:rPr lang="en-US" dirty="0"/>
              <a:t>T:	(Beneath </a:t>
            </a:r>
            <a:r>
              <a:rPr lang="en-US" dirty="0">
                <a:latin typeface="Cambria Math"/>
              </a:rPr>
              <a:t>3/3  </a:t>
            </a:r>
            <a:r>
              <a:rPr lang="en-US" dirty="0"/>
              <a:t>, write 1.)  How many thirds are in 2?</a:t>
            </a:r>
          </a:p>
          <a:p>
            <a:pPr marL="364158" indent="-238297"/>
            <a:r>
              <a:rPr lang="en-US" dirty="0"/>
              <a:t>S:	6 thirds.</a:t>
            </a:r>
          </a:p>
          <a:p>
            <a:pPr marL="364158" indent="-238297"/>
            <a:r>
              <a:rPr lang="en-US" dirty="0"/>
              <a:t>T:	(Beneath 6</a:t>
            </a:r>
            <a:r>
              <a:rPr lang="en-US" dirty="0">
                <a:latin typeface="Cambria Math"/>
              </a:rPr>
              <a:t>/</a:t>
            </a:r>
            <a:r>
              <a:rPr lang="en-US" dirty="0"/>
              <a:t>3, write 2.)  Let’s count by thirds again.  This time, when you arrive at 3 thirds and 6 thirds, say the whole number.  Start at zero.</a:t>
            </a:r>
          </a:p>
          <a:p>
            <a:pPr marL="364158" indent="-238297"/>
            <a:r>
              <a:rPr lang="en-US" dirty="0"/>
              <a:t>S:	0/3, </a:t>
            </a:r>
            <a:r>
              <a:rPr lang="en-US" dirty="0">
                <a:latin typeface="Cambria Math"/>
              </a:rPr>
              <a:t>1/3,  2/3,  1,  4/3,  5/3</a:t>
            </a:r>
            <a:r>
              <a:rPr lang="en-US" dirty="0"/>
              <a:t>, 2.</a:t>
            </a:r>
          </a:p>
          <a:p>
            <a:r>
              <a:rPr lang="en-US" dirty="0"/>
              <a:t>Repeat the process, counting by halves to 6 halves.</a:t>
            </a:r>
          </a:p>
          <a:p>
            <a:pPr>
              <a:lnSpc>
                <a:spcPct val="140000"/>
              </a:lnSpc>
            </a:pPr>
            <a:endParaRPr lang="en-US" sz="1000" dirty="0"/>
          </a:p>
          <a:p>
            <a:endParaRPr lang="en-US" dirty="0"/>
          </a:p>
        </p:txBody>
      </p:sp>
      <p:sp>
        <p:nvSpPr>
          <p:cNvPr id="7" name="Notes Placeholder 1"/>
          <p:cNvSpPr txBox="1">
            <a:spLocks/>
          </p:cNvSpPr>
          <p:nvPr/>
        </p:nvSpPr>
        <p:spPr>
          <a:xfrm>
            <a:off x="4572792" y="768097"/>
            <a:ext cx="2579849" cy="2303955"/>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HIDDEN SLIDE</a:t>
            </a:r>
          </a:p>
          <a:p>
            <a:pPr marL="181240" indent="-181240">
              <a:buFont typeface="Arial"/>
              <a:buChar char="•"/>
            </a:pPr>
            <a:endParaRPr lang="en-US" dirty="0" smtClean="0"/>
          </a:p>
          <a:p>
            <a:endParaRPr lang="en-US" dirty="0" smtClean="0"/>
          </a:p>
        </p:txBody>
      </p:sp>
      <p:sp>
        <p:nvSpPr>
          <p:cNvPr id="3" name="Footer Placeholder 2"/>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4470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7" name="Date Placeholder 6"/>
          <p:cNvSpPr>
            <a:spLocks noGrp="1"/>
          </p:cNvSpPr>
          <p:nvPr>
            <p:ph type="dt" idx="10"/>
          </p:nvPr>
        </p:nvSpPr>
        <p:spPr/>
        <p:txBody>
          <a:bodyPr/>
          <a:lstStyle/>
          <a:p>
            <a:r>
              <a:rPr lang="en-US" smtClean="0"/>
              <a:t>K-5 Focus on Fluency</a:t>
            </a:r>
            <a:endParaRPr lang="en-US" dirty="0"/>
          </a:p>
        </p:txBody>
      </p:sp>
      <p:sp>
        <p:nvSpPr>
          <p:cNvPr id="8" name="Slide Number Placeholder 7"/>
          <p:cNvSpPr>
            <a:spLocks noGrp="1"/>
          </p:cNvSpPr>
          <p:nvPr>
            <p:ph type="sldNum" sz="quarter" idx="11"/>
          </p:nvPr>
        </p:nvSpPr>
        <p:spPr/>
        <p:txBody>
          <a:bodyPr/>
          <a:lstStyle/>
          <a:p>
            <a:fld id="{3EF9A488-CB88-4D38-94D1-E470376C4AFA}" type="slidenum">
              <a:rPr lang="en-US" smtClean="0"/>
              <a:t>2</a:t>
            </a:fld>
            <a:endParaRPr lang="en-US"/>
          </a:p>
        </p:txBody>
      </p:sp>
      <p:sp>
        <p:nvSpPr>
          <p:cNvPr id="9" name="Header Placeholder 8"/>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13" name="Notes Placeholder 2"/>
          <p:cNvSpPr>
            <a:spLocks noGrp="1"/>
          </p:cNvSpPr>
          <p:nvPr>
            <p:ph type="body" idx="3"/>
          </p:nvPr>
        </p:nvSpPr>
        <p:spPr>
          <a:xfrm>
            <a:off x="487680" y="3197200"/>
            <a:ext cx="6664960" cy="6240780"/>
          </a:xfrm>
        </p:spPr>
        <p:txBody>
          <a:bodyPr/>
          <a:lstStyle/>
          <a:p>
            <a:r>
              <a:rPr lang="en-US" dirty="0"/>
              <a:t>Video list for session: These videos are inserted through the presentation. Depending on the amount of time you do or don’t have, use them for analysis of teaching practice, both strengths and weaknesses. </a:t>
            </a:r>
          </a:p>
          <a:p>
            <a:endParaRPr lang="en-US" dirty="0"/>
          </a:p>
          <a:p>
            <a:r>
              <a:rPr lang="en-US" dirty="0"/>
              <a:t>To watch the video, click on the video symbol on the slide, which is a URL hot button. </a:t>
            </a:r>
          </a:p>
          <a:p>
            <a:endParaRPr lang="en-US" dirty="0"/>
          </a:p>
          <a:p>
            <a:r>
              <a:rPr lang="en-US" b="1" dirty="0"/>
              <a:t>Scott </a:t>
            </a:r>
            <a:r>
              <a:rPr lang="en-US" b="1" dirty="0" err="1"/>
              <a:t>Baldridge</a:t>
            </a:r>
            <a:r>
              <a:rPr lang="en-US" b="1" dirty="0"/>
              <a:t>, PhD: Sprints - Fluency in Action</a:t>
            </a:r>
          </a:p>
          <a:p>
            <a:r>
              <a:rPr lang="en-US" u="sng" dirty="0">
                <a:solidFill>
                  <a:schemeClr val="accent5">
                    <a:lumMod val="75000"/>
                  </a:schemeClr>
                </a:solidFill>
                <a:hlinkClick r:id="rId3"/>
              </a:rPr>
              <a:t>http://</a:t>
            </a:r>
            <a:r>
              <a:rPr lang="en-US" u="sng" dirty="0" err="1">
                <a:solidFill>
                  <a:schemeClr val="accent5">
                    <a:lumMod val="75000"/>
                  </a:schemeClr>
                </a:solidFill>
                <a:hlinkClick r:id="rId3"/>
              </a:rPr>
              <a:t>www.engageny.org</a:t>
            </a:r>
            <a:r>
              <a:rPr lang="en-US" u="sng" dirty="0">
                <a:solidFill>
                  <a:schemeClr val="accent5">
                    <a:lumMod val="75000"/>
                  </a:schemeClr>
                </a:solidFill>
                <a:hlinkClick r:id="rId3"/>
              </a:rPr>
              <a:t>/resource/nti-november-2012-rigor-breakdown-sprints-fluency-in-action</a:t>
            </a:r>
            <a:endParaRPr lang="en-US" u="sng" dirty="0">
              <a:solidFill>
                <a:schemeClr val="accent5">
                  <a:lumMod val="75000"/>
                </a:schemeClr>
              </a:solidFill>
            </a:endParaRPr>
          </a:p>
          <a:p>
            <a:endParaRPr lang="en-US" b="1" dirty="0"/>
          </a:p>
          <a:p>
            <a:r>
              <a:rPr lang="en-US" b="1" dirty="0"/>
              <a:t>Kindergarten: Finger Counting </a:t>
            </a:r>
            <a:r>
              <a:rPr lang="en-US" dirty="0">
                <a:hlinkClick r:id="rId4"/>
              </a:rPr>
              <a:t>http://www.engageny.org/resource/nti-november-2012-rigor-breakdown-counting-exercises-for-k-1</a:t>
            </a:r>
            <a:r>
              <a:rPr lang="en-US" dirty="0"/>
              <a:t> </a:t>
            </a:r>
          </a:p>
          <a:p>
            <a:pPr>
              <a:defRPr/>
            </a:pPr>
            <a:endParaRPr lang="en-US" dirty="0"/>
          </a:p>
          <a:p>
            <a:pPr defTabSz="966612">
              <a:defRPr/>
            </a:pPr>
            <a:r>
              <a:rPr lang="en-US" b="1" dirty="0"/>
              <a:t>2</a:t>
            </a:r>
            <a:r>
              <a:rPr lang="en-US" b="1" baseline="30000" dirty="0"/>
              <a:t>nd</a:t>
            </a:r>
            <a:r>
              <a:rPr lang="en-US" b="1" dirty="0"/>
              <a:t> Grade: Counting with Bundles </a:t>
            </a:r>
            <a:r>
              <a:rPr lang="en-US" dirty="0">
                <a:hlinkClick r:id="rId5"/>
              </a:rPr>
              <a:t>http://www.engageny.org/resource/nti-november-2012-rigor-breakdown-counting-with-bundles</a:t>
            </a:r>
            <a:r>
              <a:rPr lang="en-US" dirty="0"/>
              <a:t> </a:t>
            </a:r>
          </a:p>
          <a:p>
            <a:pPr defTabSz="966612">
              <a:defRPr/>
            </a:pPr>
            <a:endParaRPr lang="en-US" dirty="0"/>
          </a:p>
          <a:p>
            <a:r>
              <a:rPr lang="en-US" b="1" dirty="0"/>
              <a:t>2</a:t>
            </a:r>
            <a:r>
              <a:rPr lang="en-US" b="1" baseline="30000" dirty="0"/>
              <a:t>nd</a:t>
            </a:r>
            <a:r>
              <a:rPr lang="en-US" b="1" dirty="0"/>
              <a:t> Grade: Happy Counting by 2’s  </a:t>
            </a:r>
          </a:p>
          <a:p>
            <a:r>
              <a:rPr lang="en-US" dirty="0">
                <a:hlinkClick r:id="rId6"/>
              </a:rPr>
              <a:t>http://commoncore.org/maps/math/video-gallery/happy-counting</a:t>
            </a:r>
            <a:r>
              <a:rPr lang="en-US" dirty="0"/>
              <a:t> </a:t>
            </a:r>
          </a:p>
          <a:p>
            <a:pPr defTabSz="966612">
              <a:defRPr/>
            </a:pPr>
            <a:endParaRPr lang="en-US" dirty="0">
              <a:hlinkClick r:id="rId7"/>
            </a:endParaRPr>
          </a:p>
          <a:p>
            <a:pPr defTabSz="966612">
              <a:defRPr/>
            </a:pPr>
            <a:r>
              <a:rPr lang="en-US" b="1" dirty="0"/>
              <a:t>2</a:t>
            </a:r>
            <a:r>
              <a:rPr lang="en-US" b="1" baseline="30000" dirty="0"/>
              <a:t>nd</a:t>
            </a:r>
            <a:r>
              <a:rPr lang="en-US" b="1" dirty="0"/>
              <a:t> Grade: 10-Frame Flash </a:t>
            </a:r>
            <a:r>
              <a:rPr lang="en-US" u="sng" dirty="0">
                <a:hlinkClick r:id="rId8"/>
              </a:rPr>
              <a:t>http://www.engageny.org/resource/nti-november-2012-rigor-breakdown-ten-rame-flash</a:t>
            </a:r>
            <a:endParaRPr lang="en-US" u="sng" dirty="0"/>
          </a:p>
          <a:p>
            <a:pPr>
              <a:defRPr/>
            </a:pPr>
            <a:endParaRPr lang="en-US" u="sng" dirty="0"/>
          </a:p>
          <a:p>
            <a:pPr>
              <a:defRPr/>
            </a:pPr>
            <a:r>
              <a:rPr lang="en-US" b="1" dirty="0"/>
              <a:t>3</a:t>
            </a:r>
            <a:r>
              <a:rPr lang="en-US" b="1" baseline="30000" dirty="0"/>
              <a:t>rd</a:t>
            </a:r>
            <a:r>
              <a:rPr lang="en-US" b="1" dirty="0"/>
              <a:t>  </a:t>
            </a:r>
            <a:r>
              <a:rPr lang="en-US" b="1" dirty="0"/>
              <a:t>Grade: </a:t>
            </a:r>
            <a:r>
              <a:rPr lang="en-US" b="1" dirty="0"/>
              <a:t>Counting Sixes</a:t>
            </a:r>
          </a:p>
          <a:p>
            <a:pPr>
              <a:defRPr/>
            </a:pPr>
            <a:r>
              <a:rPr lang="en-US" u="sng" dirty="0">
                <a:hlinkClick r:id="rId9"/>
              </a:rPr>
              <a:t>https://www.youtube.com/watch?v=wSVlWDK8dVE&amp;feature=youtu.be</a:t>
            </a:r>
            <a:r>
              <a:rPr lang="en-US" u="sng" dirty="0"/>
              <a:t> </a:t>
            </a:r>
            <a:endParaRPr lang="en-US" u="sng" dirty="0"/>
          </a:p>
          <a:p>
            <a:pPr>
              <a:defRPr/>
            </a:pPr>
            <a:endParaRPr lang="en-US" dirty="0"/>
          </a:p>
          <a:p>
            <a:r>
              <a:rPr lang="en-US" b="1" dirty="0"/>
              <a:t>5</a:t>
            </a:r>
            <a:r>
              <a:rPr lang="en-US" b="1" baseline="30000" dirty="0"/>
              <a:t>th</a:t>
            </a:r>
            <a:r>
              <a:rPr lang="en-US" b="1" dirty="0"/>
              <a:t> Grade: Addition Fractions to make 1 Whole (part 1); Happy Counting by Fractions (part 2)</a:t>
            </a:r>
          </a:p>
          <a:p>
            <a:r>
              <a:rPr lang="en-US" u="sng" dirty="0">
                <a:hlinkClick r:id="rId10"/>
              </a:rPr>
              <a:t>http://www.engageny.org/resource/common-core-video-series-fraction-fluency-in-grade-5</a:t>
            </a:r>
            <a:endParaRPr lang="en-US" u="sng" dirty="0"/>
          </a:p>
          <a:p>
            <a:endParaRPr lang="en-US" u="sng" dirty="0"/>
          </a:p>
          <a:p>
            <a:r>
              <a:rPr lang="en-US" b="1" dirty="0"/>
              <a:t>5</a:t>
            </a:r>
            <a:r>
              <a:rPr lang="en-US" b="1" baseline="30000" dirty="0"/>
              <a:t>th</a:t>
            </a:r>
            <a:r>
              <a:rPr lang="en-US" b="1" dirty="0"/>
              <a:t> Grade: Skip Counting by Fractions</a:t>
            </a:r>
          </a:p>
          <a:p>
            <a:r>
              <a:rPr lang="en-US" u="sng" dirty="0"/>
              <a:t>http://</a:t>
            </a:r>
            <a:r>
              <a:rPr lang="en-US" u="sng" dirty="0" err="1"/>
              <a:t>www.engageny.org</a:t>
            </a:r>
            <a:r>
              <a:rPr lang="en-US" u="sng" dirty="0"/>
              <a:t>/resource/nti-november-2012-rigor-breakdown-skip-counting-by-fractions</a:t>
            </a:r>
          </a:p>
          <a:p>
            <a:pPr marL="664546" lvl="1" indent="-181240">
              <a:buFontTx/>
              <a:buChar char="-"/>
            </a:pPr>
            <a:endParaRPr lang="en-US" dirty="0"/>
          </a:p>
        </p:txBody>
      </p:sp>
      <p:sp>
        <p:nvSpPr>
          <p:cNvPr id="3" name="Footer Placeholder 2"/>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79705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68350"/>
            <a:ext cx="2960688" cy="2220913"/>
          </a:xfrm>
        </p:spPr>
      </p:sp>
      <p:sp>
        <p:nvSpPr>
          <p:cNvPr id="3" name="Notes Placeholder 2"/>
          <p:cNvSpPr>
            <a:spLocks noGrp="1"/>
          </p:cNvSpPr>
          <p:nvPr>
            <p:ph type="body" idx="1"/>
          </p:nvPr>
        </p:nvSpPr>
        <p:spPr>
          <a:xfrm>
            <a:off x="406400" y="2988306"/>
            <a:ext cx="6827520" cy="6449674"/>
          </a:xfrm>
        </p:spPr>
        <p:txBody>
          <a:bodyPr>
            <a:normAutofit fontScale="92500" lnSpcReduction="10000"/>
          </a:bodyPr>
          <a:lstStyle/>
          <a:p>
            <a:r>
              <a:rPr lang="en-US" sz="800" i="1" dirty="0">
                <a:latin typeface="Calibri"/>
                <a:cs typeface="Calibri"/>
              </a:rPr>
              <a:t>Select </a:t>
            </a:r>
            <a:r>
              <a:rPr lang="en-US" sz="800" i="1" dirty="0">
                <a:latin typeface="Calibri"/>
                <a:cs typeface="Calibri"/>
              </a:rPr>
              <a:t>activities </a:t>
            </a:r>
            <a:r>
              <a:rPr lang="en-US" sz="800" i="1" dirty="0">
                <a:latin typeface="Calibri"/>
                <a:cs typeface="Calibri"/>
              </a:rPr>
              <a:t>below that </a:t>
            </a:r>
            <a:r>
              <a:rPr lang="en-US" sz="800" i="1" dirty="0">
                <a:latin typeface="Calibri"/>
                <a:cs typeface="Calibri"/>
              </a:rPr>
              <a:t>highlight </a:t>
            </a:r>
            <a:r>
              <a:rPr lang="en-US" sz="800" i="1" dirty="0">
                <a:latin typeface="Calibri"/>
                <a:cs typeface="Calibri"/>
              </a:rPr>
              <a:t>some of the major counting activities included in Grade </a:t>
            </a:r>
            <a:r>
              <a:rPr lang="en-US" sz="800" i="1" dirty="0">
                <a:latin typeface="Calibri"/>
                <a:cs typeface="Calibri"/>
              </a:rPr>
              <a:t>5 </a:t>
            </a:r>
            <a:r>
              <a:rPr lang="en-US" sz="800" i="1" dirty="0">
                <a:latin typeface="Calibri"/>
                <a:cs typeface="Calibri"/>
              </a:rPr>
              <a:t>for the 10 minute segment. Include </a:t>
            </a:r>
            <a:r>
              <a:rPr lang="en-US" sz="800" i="1" dirty="0">
                <a:latin typeface="Calibri"/>
                <a:cs typeface="Calibri"/>
              </a:rPr>
              <a:t>Happy Counting w/ Mixed Numbers.</a:t>
            </a:r>
            <a:endParaRPr lang="en-US" sz="800" b="1" dirty="0">
              <a:latin typeface="Calibri"/>
              <a:cs typeface="Calibri"/>
            </a:endParaRPr>
          </a:p>
          <a:p>
            <a:pPr>
              <a:defRPr/>
            </a:pPr>
            <a:endParaRPr lang="en-US" sz="800" b="1" dirty="0">
              <a:latin typeface="Calibri"/>
              <a:cs typeface="Calibri"/>
            </a:endParaRPr>
          </a:p>
          <a:p>
            <a:pPr>
              <a:lnSpc>
                <a:spcPct val="110000"/>
              </a:lnSpc>
              <a:defRPr/>
            </a:pPr>
            <a:r>
              <a:rPr lang="en-US" sz="800" b="1" dirty="0">
                <a:latin typeface="Calibri"/>
                <a:cs typeface="Calibri"/>
              </a:rPr>
              <a:t>Measurement </a:t>
            </a:r>
            <a:r>
              <a:rPr lang="en-US" sz="800" b="1" dirty="0">
                <a:latin typeface="Calibri"/>
                <a:cs typeface="Calibri"/>
              </a:rPr>
              <a:t>Unit </a:t>
            </a:r>
            <a:r>
              <a:rPr lang="en-US" sz="800" b="1" dirty="0">
                <a:latin typeface="Calibri"/>
                <a:cs typeface="Calibri"/>
              </a:rPr>
              <a:t>Counting in Decimal Form</a:t>
            </a:r>
            <a:endParaRPr lang="en-US" sz="800" dirty="0">
              <a:latin typeface="Calibri"/>
              <a:cs typeface="Calibri"/>
            </a:endParaRPr>
          </a:p>
          <a:p>
            <a:pPr>
              <a:lnSpc>
                <a:spcPct val="110000"/>
              </a:lnSpc>
              <a:defRPr/>
            </a:pPr>
            <a:r>
              <a:rPr lang="en-US" sz="800" dirty="0">
                <a:latin typeface="Calibri"/>
                <a:cs typeface="Calibri"/>
              </a:rPr>
              <a:t>Materials: (S) Personal white board  </a:t>
            </a:r>
            <a:endParaRPr lang="en-US" sz="800" dirty="0">
              <a:latin typeface="Calibri"/>
              <a:cs typeface="Calibri"/>
            </a:endParaRPr>
          </a:p>
          <a:p>
            <a:pPr>
              <a:lnSpc>
                <a:spcPct val="110000"/>
              </a:lnSpc>
              <a:defRPr/>
            </a:pPr>
            <a:r>
              <a:rPr lang="en-US" sz="800" dirty="0">
                <a:latin typeface="Calibri"/>
                <a:cs typeface="Calibri"/>
              </a:rPr>
              <a:t>T: What fraction of a kilogram is 1 gram?</a:t>
            </a:r>
          </a:p>
          <a:p>
            <a:pPr>
              <a:lnSpc>
                <a:spcPct val="110000"/>
              </a:lnSpc>
              <a:defRPr/>
            </a:pPr>
            <a:r>
              <a:rPr lang="en-US" sz="800" dirty="0">
                <a:latin typeface="Calibri"/>
                <a:cs typeface="Calibri"/>
              </a:rPr>
              <a:t>S: 1 thousandth.</a:t>
            </a:r>
          </a:p>
          <a:p>
            <a:pPr>
              <a:lnSpc>
                <a:spcPct val="110000"/>
              </a:lnSpc>
              <a:defRPr/>
            </a:pPr>
            <a:r>
              <a:rPr lang="en-US" sz="800" dirty="0">
                <a:latin typeface="Calibri"/>
                <a:cs typeface="Calibri"/>
              </a:rPr>
              <a:t>T: Express 1 thousandth as a fraction of a kilogram in decimal form on your personal boards.</a:t>
            </a:r>
          </a:p>
          <a:p>
            <a:pPr>
              <a:lnSpc>
                <a:spcPct val="110000"/>
              </a:lnSpc>
              <a:defRPr/>
            </a:pPr>
            <a:r>
              <a:rPr lang="en-US" sz="800" dirty="0">
                <a:latin typeface="Calibri"/>
                <a:cs typeface="Calibri"/>
              </a:rPr>
              <a:t>S: (Show 0.001 kg) </a:t>
            </a:r>
          </a:p>
          <a:p>
            <a:pPr>
              <a:lnSpc>
                <a:spcPct val="110000"/>
              </a:lnSpc>
              <a:defRPr/>
            </a:pPr>
            <a:r>
              <a:rPr lang="en-US" sz="800" dirty="0">
                <a:latin typeface="Calibri"/>
                <a:cs typeface="Calibri"/>
              </a:rPr>
              <a:t>T: What fraction of a kilogram is 500 grams. Express your answer in thousandths.</a:t>
            </a:r>
          </a:p>
          <a:p>
            <a:pPr>
              <a:lnSpc>
                <a:spcPct val="110000"/>
              </a:lnSpc>
              <a:defRPr/>
            </a:pPr>
            <a:r>
              <a:rPr lang="en-US" sz="800" dirty="0">
                <a:latin typeface="Calibri"/>
                <a:cs typeface="Calibri"/>
              </a:rPr>
              <a:t>S: 500 thousandths.</a:t>
            </a:r>
          </a:p>
          <a:p>
            <a:pPr>
              <a:lnSpc>
                <a:spcPct val="110000"/>
              </a:lnSpc>
              <a:defRPr/>
            </a:pPr>
            <a:r>
              <a:rPr lang="en-US" sz="800" dirty="0">
                <a:latin typeface="Calibri"/>
                <a:cs typeface="Calibri"/>
              </a:rPr>
              <a:t>T: Express 500 grams as a fraction of a kilogram in decimal form on your personal boards.</a:t>
            </a:r>
          </a:p>
          <a:p>
            <a:pPr>
              <a:lnSpc>
                <a:spcPct val="110000"/>
              </a:lnSpc>
              <a:defRPr/>
            </a:pPr>
            <a:r>
              <a:rPr lang="en-US" sz="800" dirty="0">
                <a:latin typeface="Calibri"/>
                <a:cs typeface="Calibri"/>
              </a:rPr>
              <a:t>S: (Show 0.500 kg or 0.5 kg)</a:t>
            </a:r>
          </a:p>
          <a:p>
            <a:pPr>
              <a:lnSpc>
                <a:spcPct val="110000"/>
              </a:lnSpc>
              <a:defRPr/>
            </a:pPr>
            <a:r>
              <a:rPr lang="en-US" sz="800" dirty="0">
                <a:latin typeface="Calibri"/>
                <a:cs typeface="Calibri"/>
              </a:rPr>
              <a:t>T: On your board, count by 0.5 kilograms as high as you can in 30 seconds. Remember to notate the unit.</a:t>
            </a:r>
            <a:endParaRPr lang="en-US" sz="800" dirty="0">
              <a:latin typeface="Calibri"/>
              <a:cs typeface="Calibri"/>
            </a:endParaRPr>
          </a:p>
          <a:p>
            <a:pPr>
              <a:lnSpc>
                <a:spcPct val="110000"/>
              </a:lnSpc>
              <a:defRPr/>
            </a:pPr>
            <a:r>
              <a:rPr lang="en-US" sz="800" dirty="0">
                <a:latin typeface="Calibri"/>
                <a:cs typeface="Calibri"/>
              </a:rPr>
              <a:t>S: (Write 0.500 kg</a:t>
            </a:r>
            <a:r>
              <a:rPr lang="en-US" sz="800" dirty="0">
                <a:latin typeface="Calibri"/>
                <a:cs typeface="Calibri"/>
              </a:rPr>
              <a:t>, </a:t>
            </a:r>
            <a:r>
              <a:rPr lang="en-US" sz="800" dirty="0">
                <a:latin typeface="Calibri"/>
                <a:cs typeface="Calibri"/>
              </a:rPr>
              <a:t>1 kg</a:t>
            </a:r>
            <a:r>
              <a:rPr lang="en-US" sz="800" dirty="0">
                <a:latin typeface="Calibri"/>
                <a:cs typeface="Calibri"/>
              </a:rPr>
              <a:t>, </a:t>
            </a:r>
            <a:r>
              <a:rPr lang="en-US" sz="800" dirty="0">
                <a:latin typeface="Calibri"/>
                <a:cs typeface="Calibri"/>
              </a:rPr>
              <a:t>1.500 </a:t>
            </a:r>
            <a:r>
              <a:rPr lang="en-US" sz="800" dirty="0">
                <a:latin typeface="Calibri"/>
                <a:cs typeface="Calibri"/>
              </a:rPr>
              <a:t>kg, </a:t>
            </a:r>
            <a:r>
              <a:rPr lang="en-US" sz="800" dirty="0">
                <a:latin typeface="Calibri"/>
                <a:cs typeface="Calibri"/>
              </a:rPr>
              <a:t>2 </a:t>
            </a:r>
            <a:r>
              <a:rPr lang="en-US" sz="800" dirty="0">
                <a:latin typeface="Calibri"/>
                <a:cs typeface="Calibri"/>
              </a:rPr>
              <a:t>kg, </a:t>
            </a:r>
            <a:r>
              <a:rPr lang="en-US" sz="800" dirty="0">
                <a:latin typeface="Calibri"/>
                <a:cs typeface="Calibri"/>
              </a:rPr>
              <a:t>2.500 </a:t>
            </a:r>
            <a:r>
              <a:rPr lang="en-US" sz="800" dirty="0">
                <a:latin typeface="Calibri"/>
                <a:cs typeface="Calibri"/>
              </a:rPr>
              <a:t>kg, 3</a:t>
            </a:r>
            <a:r>
              <a:rPr lang="en-US" sz="800" dirty="0">
                <a:latin typeface="Calibri"/>
                <a:cs typeface="Calibri"/>
              </a:rPr>
              <a:t> </a:t>
            </a:r>
            <a:r>
              <a:rPr lang="en-US" sz="800" dirty="0">
                <a:latin typeface="Calibri"/>
                <a:cs typeface="Calibri"/>
              </a:rPr>
              <a:t>kg</a:t>
            </a:r>
            <a:r>
              <a:rPr lang="en-US" sz="800" dirty="0">
                <a:latin typeface="Calibri"/>
                <a:cs typeface="Calibri"/>
              </a:rPr>
              <a:t>, 3.500 </a:t>
            </a:r>
            <a:r>
              <a:rPr lang="en-US" sz="800" dirty="0">
                <a:latin typeface="Calibri"/>
                <a:cs typeface="Calibri"/>
              </a:rPr>
              <a:t>kg</a:t>
            </a:r>
            <a:r>
              <a:rPr lang="en-US" sz="800" dirty="0">
                <a:latin typeface="Calibri"/>
                <a:cs typeface="Calibri"/>
              </a:rPr>
              <a:t>,4 </a:t>
            </a:r>
            <a:r>
              <a:rPr lang="en-US" sz="800" dirty="0">
                <a:latin typeface="Calibri"/>
                <a:cs typeface="Calibri"/>
              </a:rPr>
              <a:t>kg, </a:t>
            </a:r>
            <a:r>
              <a:rPr lang="en-US" sz="800" dirty="0">
                <a:latin typeface="Calibri"/>
                <a:cs typeface="Calibri"/>
              </a:rPr>
              <a:t>4.500 </a:t>
            </a:r>
            <a:r>
              <a:rPr lang="en-US" sz="800" dirty="0">
                <a:latin typeface="Calibri"/>
                <a:cs typeface="Calibri"/>
              </a:rPr>
              <a:t>kg, </a:t>
            </a:r>
            <a:r>
              <a:rPr lang="en-US" sz="800" dirty="0">
                <a:latin typeface="Calibri"/>
                <a:cs typeface="Calibri"/>
              </a:rPr>
              <a:t>5 kg etc.. Students may certainly express 500 thousandths as 5 tenths.)</a:t>
            </a:r>
          </a:p>
          <a:p>
            <a:pPr>
              <a:lnSpc>
                <a:spcPct val="110000"/>
              </a:lnSpc>
            </a:pPr>
            <a:r>
              <a:rPr lang="en-US" sz="800" dirty="0">
                <a:latin typeface="Calibri"/>
                <a:cs typeface="Calibri"/>
              </a:rPr>
              <a:t>Repeat the process counting by 200 grams, 400 grams, etc. </a:t>
            </a:r>
          </a:p>
          <a:p>
            <a:pPr>
              <a:lnSpc>
                <a:spcPct val="110000"/>
              </a:lnSpc>
            </a:pPr>
            <a:r>
              <a:rPr lang="en-US" sz="800" dirty="0">
                <a:latin typeface="Calibri"/>
                <a:cs typeface="Calibri"/>
              </a:rPr>
              <a:t>Repeat the process with milliliters and liters, meters and kilometers. </a:t>
            </a:r>
          </a:p>
          <a:p>
            <a:pPr>
              <a:lnSpc>
                <a:spcPct val="140000"/>
              </a:lnSpc>
            </a:pPr>
            <a:endParaRPr lang="en-US" sz="800" dirty="0">
              <a:latin typeface="Calibri"/>
              <a:cs typeface="Calibri"/>
            </a:endParaRPr>
          </a:p>
          <a:p>
            <a:r>
              <a:rPr lang="en-US" sz="800" b="1" dirty="0">
                <a:latin typeface="Calibri"/>
                <a:cs typeface="Calibri"/>
              </a:rPr>
              <a:t>Count </a:t>
            </a:r>
            <a:r>
              <a:rPr lang="en-US" sz="800" b="1" dirty="0">
                <a:latin typeface="Calibri"/>
                <a:cs typeface="Calibri"/>
              </a:rPr>
              <a:t>by </a:t>
            </a:r>
            <a:r>
              <a:rPr lang="en-US" sz="800" b="1" dirty="0">
                <a:latin typeface="Calibri"/>
                <a:cs typeface="Calibri"/>
              </a:rPr>
              <a:t>Decimals</a:t>
            </a:r>
          </a:p>
          <a:p>
            <a:r>
              <a:rPr lang="en-US" sz="800" dirty="0">
                <a:latin typeface="Calibri"/>
                <a:cs typeface="Calibri"/>
              </a:rPr>
              <a:t>Materials: (</a:t>
            </a:r>
            <a:r>
              <a:rPr lang="en-US" sz="800" dirty="0">
                <a:latin typeface="Calibri"/>
                <a:cs typeface="Calibri"/>
              </a:rPr>
              <a:t>S) Personal white </a:t>
            </a:r>
            <a:r>
              <a:rPr lang="en-US" sz="800" dirty="0">
                <a:latin typeface="Calibri"/>
                <a:cs typeface="Calibri"/>
              </a:rPr>
              <a:t>board</a:t>
            </a:r>
            <a:endParaRPr lang="en-US" sz="800" dirty="0">
              <a:latin typeface="Calibri"/>
              <a:cs typeface="Calibri"/>
            </a:endParaRPr>
          </a:p>
          <a:p>
            <a:r>
              <a:rPr lang="en-US" sz="800" dirty="0">
                <a:latin typeface="Calibri"/>
                <a:cs typeface="Calibri"/>
              </a:rPr>
              <a:t>Note:  This fluency activity prepares students for G5–M6–Lesson 6.</a:t>
            </a:r>
          </a:p>
          <a:p>
            <a:r>
              <a:rPr lang="en-US" sz="800" dirty="0">
                <a:latin typeface="Calibri"/>
                <a:cs typeface="Calibri"/>
              </a:rPr>
              <a:t>T:  Count </a:t>
            </a:r>
            <a:r>
              <a:rPr lang="en-US" sz="800" dirty="0">
                <a:latin typeface="Calibri"/>
                <a:cs typeface="Calibri"/>
              </a:rPr>
              <a:t>by twos to twenty, starting at zero.</a:t>
            </a:r>
          </a:p>
          <a:p>
            <a:r>
              <a:rPr lang="en-US" sz="800" dirty="0">
                <a:latin typeface="Calibri"/>
                <a:cs typeface="Calibri"/>
              </a:rPr>
              <a:t>S</a:t>
            </a:r>
            <a:r>
              <a:rPr lang="en-US" sz="800" dirty="0">
                <a:latin typeface="Calibri"/>
                <a:cs typeface="Calibri"/>
              </a:rPr>
              <a:t>:  0</a:t>
            </a:r>
            <a:r>
              <a:rPr lang="en-US" sz="800" dirty="0">
                <a:latin typeface="Calibri"/>
                <a:cs typeface="Calibri"/>
              </a:rPr>
              <a:t>, 2, 4, 6, 8, 10, 12, 14, 16, 18, 20.</a:t>
            </a:r>
          </a:p>
          <a:p>
            <a:r>
              <a:rPr lang="en-US" sz="800" dirty="0">
                <a:latin typeface="Calibri"/>
                <a:cs typeface="Calibri"/>
              </a:rPr>
              <a:t>T:  Count </a:t>
            </a:r>
            <a:r>
              <a:rPr lang="en-US" sz="800" dirty="0">
                <a:latin typeface="Calibri"/>
                <a:cs typeface="Calibri"/>
              </a:rPr>
              <a:t>by 2 tenths to 20 tenths, starting at zero.</a:t>
            </a:r>
          </a:p>
          <a:p>
            <a:r>
              <a:rPr lang="en-US" sz="800" dirty="0">
                <a:latin typeface="Calibri"/>
                <a:cs typeface="Calibri"/>
              </a:rPr>
              <a:t>S</a:t>
            </a:r>
            <a:r>
              <a:rPr lang="en-US" sz="800" dirty="0">
                <a:latin typeface="Calibri"/>
                <a:cs typeface="Calibri"/>
              </a:rPr>
              <a:t>:  0 </a:t>
            </a:r>
            <a:r>
              <a:rPr lang="en-US" sz="800" dirty="0">
                <a:latin typeface="Calibri"/>
                <a:cs typeface="Calibri"/>
              </a:rPr>
              <a:t>tenths, 2 tenths, 4 tenths, 6 tenths, 8 tenths, 10 tenths, 12 tenths, 14 tenths, 16 tenths, 18 tenths, 20 tenths.</a:t>
            </a:r>
          </a:p>
          <a:p>
            <a:r>
              <a:rPr lang="en-US" sz="800" dirty="0">
                <a:latin typeface="Calibri"/>
                <a:cs typeface="Calibri"/>
              </a:rPr>
              <a:t>T</a:t>
            </a:r>
            <a:r>
              <a:rPr lang="en-US" sz="800" dirty="0">
                <a:latin typeface="Calibri"/>
                <a:cs typeface="Calibri"/>
              </a:rPr>
              <a:t>:  (</a:t>
            </a:r>
            <a:r>
              <a:rPr lang="en-US" sz="800" dirty="0">
                <a:latin typeface="Calibri"/>
                <a:cs typeface="Calibri"/>
              </a:rPr>
              <a:t>Write 10 tenths = 1 __.)  Write the number sentence.</a:t>
            </a:r>
          </a:p>
          <a:p>
            <a:r>
              <a:rPr lang="en-US" sz="800" dirty="0">
                <a:latin typeface="Calibri"/>
                <a:cs typeface="Calibri"/>
              </a:rPr>
              <a:t>S</a:t>
            </a:r>
            <a:r>
              <a:rPr lang="en-US" sz="800" dirty="0">
                <a:latin typeface="Calibri"/>
                <a:cs typeface="Calibri"/>
              </a:rPr>
              <a:t>:  (</a:t>
            </a:r>
            <a:r>
              <a:rPr lang="en-US" sz="800" dirty="0">
                <a:latin typeface="Calibri"/>
                <a:cs typeface="Calibri"/>
              </a:rPr>
              <a:t>Write 10 tenths = 1 one.)</a:t>
            </a:r>
          </a:p>
          <a:p>
            <a:r>
              <a:rPr lang="en-US" sz="800" dirty="0">
                <a:latin typeface="Calibri"/>
                <a:cs typeface="Calibri"/>
              </a:rPr>
              <a:t>T</a:t>
            </a:r>
            <a:r>
              <a:rPr lang="en-US" sz="800" dirty="0">
                <a:latin typeface="Calibri"/>
                <a:cs typeface="Calibri"/>
              </a:rPr>
              <a:t>:  (</a:t>
            </a:r>
            <a:r>
              <a:rPr lang="en-US" sz="800" dirty="0">
                <a:latin typeface="Calibri"/>
                <a:cs typeface="Calibri"/>
              </a:rPr>
              <a:t>Write 20 tenths = __ ones.)</a:t>
            </a:r>
          </a:p>
          <a:p>
            <a:r>
              <a:rPr lang="en-US" sz="800" dirty="0">
                <a:latin typeface="Calibri"/>
                <a:cs typeface="Calibri"/>
              </a:rPr>
              <a:t>S</a:t>
            </a:r>
            <a:r>
              <a:rPr lang="en-US" sz="800" dirty="0">
                <a:latin typeface="Calibri"/>
                <a:cs typeface="Calibri"/>
              </a:rPr>
              <a:t>:  (</a:t>
            </a:r>
            <a:r>
              <a:rPr lang="en-US" sz="800" dirty="0">
                <a:latin typeface="Calibri"/>
                <a:cs typeface="Calibri"/>
              </a:rPr>
              <a:t>Write 20 tenths = 2 ones.)</a:t>
            </a:r>
          </a:p>
          <a:p>
            <a:r>
              <a:rPr lang="en-US" sz="800" dirty="0">
                <a:latin typeface="Calibri"/>
                <a:cs typeface="Calibri"/>
              </a:rPr>
              <a:t>T:  Starting </a:t>
            </a:r>
            <a:r>
              <a:rPr lang="en-US" sz="800" dirty="0">
                <a:latin typeface="Calibri"/>
                <a:cs typeface="Calibri"/>
              </a:rPr>
              <a:t>at zero, count by 2 tenths again.  This time, when you come to a whole number, say the whole number.</a:t>
            </a:r>
          </a:p>
          <a:p>
            <a:r>
              <a:rPr lang="en-US" sz="800" dirty="0">
                <a:latin typeface="Calibri"/>
                <a:cs typeface="Calibri"/>
              </a:rPr>
              <a:t>S</a:t>
            </a:r>
            <a:r>
              <a:rPr lang="en-US" sz="800" dirty="0">
                <a:latin typeface="Calibri"/>
                <a:cs typeface="Calibri"/>
              </a:rPr>
              <a:t>:  0 </a:t>
            </a:r>
            <a:r>
              <a:rPr lang="en-US" sz="800" dirty="0">
                <a:latin typeface="Calibri"/>
                <a:cs typeface="Calibri"/>
              </a:rPr>
              <a:t>tenths, 2 tenths, 4 tenths, 6 tenths, 8 tenths, 1, 12 tenths, 14 tenths, 16 tenths, 18 tenths, 2.</a:t>
            </a:r>
          </a:p>
          <a:p>
            <a:r>
              <a:rPr lang="en-US" sz="800" dirty="0">
                <a:latin typeface="Calibri"/>
                <a:cs typeface="Calibri"/>
              </a:rPr>
              <a:t>T</a:t>
            </a:r>
            <a:r>
              <a:rPr lang="en-US" sz="800" dirty="0">
                <a:latin typeface="Calibri"/>
                <a:cs typeface="Calibri"/>
              </a:rPr>
              <a:t>:  (</a:t>
            </a:r>
            <a:r>
              <a:rPr lang="en-US" sz="800" dirty="0">
                <a:latin typeface="Calibri"/>
                <a:cs typeface="Calibri"/>
              </a:rPr>
              <a:t>Write 0.2 </a:t>
            </a:r>
            <a:r>
              <a:rPr lang="en-US" sz="800" dirty="0">
                <a:latin typeface="Calibri"/>
                <a:cs typeface="Calibri"/>
              </a:rPr>
              <a:t>= </a:t>
            </a:r>
            <a:r>
              <a:rPr lang="en-US" sz="800" i="1" dirty="0">
                <a:latin typeface="Calibri"/>
                <a:cs typeface="Calibri"/>
              </a:rPr>
              <a:t>_/_</a:t>
            </a:r>
            <a:r>
              <a:rPr lang="en-US" sz="800" dirty="0">
                <a:latin typeface="Calibri"/>
                <a:cs typeface="Calibri"/>
              </a:rPr>
              <a:t>)</a:t>
            </a:r>
            <a:endParaRPr lang="en-US" sz="800" dirty="0">
              <a:latin typeface="Calibri"/>
              <a:cs typeface="Calibri"/>
            </a:endParaRPr>
          </a:p>
          <a:p>
            <a:r>
              <a:rPr lang="en-US" sz="800" dirty="0">
                <a:latin typeface="Calibri"/>
                <a:cs typeface="Calibri"/>
              </a:rPr>
              <a:t>S</a:t>
            </a:r>
            <a:r>
              <a:rPr lang="en-US" sz="800" dirty="0">
                <a:latin typeface="Calibri"/>
                <a:cs typeface="Calibri"/>
              </a:rPr>
              <a:t>:  (</a:t>
            </a:r>
            <a:r>
              <a:rPr lang="en-US" sz="800" dirty="0">
                <a:latin typeface="Calibri"/>
                <a:cs typeface="Calibri"/>
              </a:rPr>
              <a:t>Write 0.2 </a:t>
            </a:r>
            <a:r>
              <a:rPr lang="en-US" sz="800" dirty="0">
                <a:latin typeface="Calibri"/>
                <a:cs typeface="Calibri"/>
              </a:rPr>
              <a:t>= </a:t>
            </a:r>
            <a:r>
              <a:rPr lang="en-US" sz="800" i="1" dirty="0">
                <a:latin typeface="Calibri"/>
                <a:cs typeface="Calibri"/>
              </a:rPr>
              <a:t>2/10</a:t>
            </a:r>
            <a:r>
              <a:rPr lang="en-US" sz="800" dirty="0">
                <a:latin typeface="Calibri"/>
                <a:cs typeface="Calibri"/>
              </a:rPr>
              <a:t>)</a:t>
            </a:r>
            <a:endParaRPr lang="en-US" sz="800" dirty="0">
              <a:latin typeface="Calibri"/>
              <a:cs typeface="Calibri"/>
            </a:endParaRPr>
          </a:p>
          <a:p>
            <a:r>
              <a:rPr lang="en-US" sz="800" dirty="0">
                <a:latin typeface="Calibri"/>
                <a:cs typeface="Calibri"/>
              </a:rPr>
              <a:t>T:  Count </a:t>
            </a:r>
            <a:r>
              <a:rPr lang="en-US" sz="800" dirty="0">
                <a:latin typeface="Calibri"/>
                <a:cs typeface="Calibri"/>
              </a:rPr>
              <a:t>from zero tenths to 2 again.  When I raise my hand, stop.</a:t>
            </a:r>
          </a:p>
          <a:p>
            <a:r>
              <a:rPr lang="en-US" sz="800" dirty="0">
                <a:latin typeface="Calibri"/>
                <a:cs typeface="Calibri"/>
              </a:rPr>
              <a:t>S</a:t>
            </a:r>
            <a:r>
              <a:rPr lang="en-US" sz="800" dirty="0">
                <a:latin typeface="Calibri"/>
                <a:cs typeface="Calibri"/>
              </a:rPr>
              <a:t>:  0 </a:t>
            </a:r>
            <a:r>
              <a:rPr lang="en-US" sz="800" dirty="0">
                <a:latin typeface="Calibri"/>
                <a:cs typeface="Calibri"/>
              </a:rPr>
              <a:t>tenths, 2 tenths, 4 tenths, 6 tenths.</a:t>
            </a:r>
          </a:p>
          <a:p>
            <a:r>
              <a:rPr lang="en-US" sz="800" dirty="0">
                <a:latin typeface="Calibri"/>
                <a:cs typeface="Calibri"/>
              </a:rPr>
              <a:t>T</a:t>
            </a:r>
            <a:r>
              <a:rPr lang="en-US" sz="800" dirty="0">
                <a:latin typeface="Calibri"/>
                <a:cs typeface="Calibri"/>
              </a:rPr>
              <a:t>:  (</a:t>
            </a:r>
            <a:r>
              <a:rPr lang="en-US" sz="800" dirty="0">
                <a:latin typeface="Calibri"/>
                <a:cs typeface="Calibri"/>
              </a:rPr>
              <a:t>Raise hand.)  Write 6 tenths as a decimal.</a:t>
            </a:r>
          </a:p>
          <a:p>
            <a:r>
              <a:rPr lang="en-US" sz="800" dirty="0">
                <a:latin typeface="Calibri"/>
                <a:cs typeface="Calibri"/>
              </a:rPr>
              <a:t>S</a:t>
            </a:r>
            <a:r>
              <a:rPr lang="en-US" sz="800" dirty="0">
                <a:latin typeface="Calibri"/>
                <a:cs typeface="Calibri"/>
              </a:rPr>
              <a:t>:  (</a:t>
            </a:r>
            <a:r>
              <a:rPr lang="en-US" sz="800" dirty="0">
                <a:latin typeface="Calibri"/>
                <a:cs typeface="Calibri"/>
              </a:rPr>
              <a:t>Write 0.6.)</a:t>
            </a:r>
          </a:p>
          <a:p>
            <a:r>
              <a:rPr lang="en-US" sz="800" dirty="0">
                <a:latin typeface="Calibri"/>
                <a:cs typeface="Calibri"/>
              </a:rPr>
              <a:t>T:  Continue</a:t>
            </a:r>
            <a:r>
              <a:rPr lang="en-US" sz="800" dirty="0">
                <a:latin typeface="Calibri"/>
                <a:cs typeface="Calibri"/>
              </a:rPr>
              <a:t>.</a:t>
            </a:r>
          </a:p>
          <a:p>
            <a:r>
              <a:rPr lang="en-US" sz="800" dirty="0">
                <a:latin typeface="Calibri"/>
                <a:cs typeface="Calibri"/>
              </a:rPr>
              <a:t>S</a:t>
            </a:r>
            <a:r>
              <a:rPr lang="en-US" sz="800" dirty="0">
                <a:latin typeface="Calibri"/>
                <a:cs typeface="Calibri"/>
              </a:rPr>
              <a:t>:  8 </a:t>
            </a:r>
            <a:r>
              <a:rPr lang="en-US" sz="800" dirty="0">
                <a:latin typeface="Calibri"/>
                <a:cs typeface="Calibri"/>
              </a:rPr>
              <a:t>tenths, 1, 12 tenths, 14 tenths, 16 tenths.</a:t>
            </a:r>
          </a:p>
          <a:p>
            <a:r>
              <a:rPr lang="en-US" sz="800" dirty="0">
                <a:latin typeface="Calibri"/>
                <a:cs typeface="Calibri"/>
              </a:rPr>
              <a:t>Continue up to and down from 2 ones, stopping to have students write various numbers in decimal form</a:t>
            </a:r>
            <a:r>
              <a:rPr lang="en-US" sz="800" dirty="0">
                <a:latin typeface="Calibri"/>
                <a:cs typeface="Calibri"/>
              </a:rPr>
              <a:t>.</a:t>
            </a:r>
          </a:p>
          <a:p>
            <a:r>
              <a:rPr lang="en-US" sz="800" dirty="0">
                <a:latin typeface="Calibri"/>
                <a:cs typeface="Calibri"/>
              </a:rPr>
              <a:t>OR VIDEO </a:t>
            </a:r>
            <a:r>
              <a:rPr lang="en-US" sz="800" b="1" dirty="0"/>
              <a:t>5</a:t>
            </a:r>
            <a:r>
              <a:rPr lang="en-US" sz="800" b="1" baseline="30000" dirty="0"/>
              <a:t>th</a:t>
            </a:r>
            <a:r>
              <a:rPr lang="en-US" sz="800" b="1" dirty="0"/>
              <a:t> Grade: Addition Fractions to make 1 Whole (part 1); Happy Counting by Fractions (part 2) (Show </a:t>
            </a:r>
            <a:r>
              <a:rPr lang="en-US" sz="800" b="1" dirty="0"/>
              <a:t>2 </a:t>
            </a:r>
            <a:r>
              <a:rPr lang="en-US" sz="800" b="1" dirty="0"/>
              <a:t>min </a:t>
            </a:r>
            <a:r>
              <a:rPr lang="en-US" sz="800" b="1" dirty="0"/>
              <a:t>40 sec to 4 min)</a:t>
            </a:r>
            <a:endParaRPr lang="en-US" sz="800" b="1" dirty="0"/>
          </a:p>
          <a:p>
            <a:r>
              <a:rPr lang="en-US" sz="800" u="sng" dirty="0">
                <a:hlinkClick r:id="rId3"/>
              </a:rPr>
              <a:t>http://www.engageny.org/resource/common-core-video-series-fraction-fluency-in-grade-5</a:t>
            </a:r>
            <a:endParaRPr lang="en-US" sz="800" u="sng" dirty="0"/>
          </a:p>
          <a:p>
            <a:endParaRPr lang="en-US" sz="800" dirty="0">
              <a:latin typeface="Calibri"/>
              <a:cs typeface="Calibri"/>
            </a:endParaRPr>
          </a:p>
          <a:p>
            <a:r>
              <a:rPr lang="en-US" sz="800" b="1" dirty="0">
                <a:latin typeface="Calibri"/>
                <a:cs typeface="Calibri"/>
              </a:rPr>
              <a:t>Skip Count </a:t>
            </a:r>
            <a:r>
              <a:rPr lang="en-US" sz="800" b="1" dirty="0">
                <a:latin typeface="Calibri"/>
                <a:cs typeface="Calibri"/>
              </a:rPr>
              <a:t>by 12’s</a:t>
            </a:r>
          </a:p>
          <a:p>
            <a:pPr marL="181240" indent="-181240"/>
            <a:r>
              <a:rPr lang="en-US" sz="800" dirty="0">
                <a:latin typeface="Calibri"/>
                <a:cs typeface="Calibri"/>
              </a:rPr>
              <a:t>Step 1: Distributive property. Partition the room into halves. Half the student add 10, half add 2. Have all students clap on the multiples of 12 (e.g. 10, 12, 22, 24, 34, 36, 46, 48 etc.) Try it with other numbers. </a:t>
            </a:r>
          </a:p>
          <a:p>
            <a:pPr marL="181240" indent="-181240"/>
            <a:r>
              <a:rPr lang="en-US" sz="800" dirty="0">
                <a:latin typeface="Calibri"/>
                <a:cs typeface="Calibri"/>
              </a:rPr>
              <a:t>Step 2: Skip </a:t>
            </a:r>
            <a:r>
              <a:rPr lang="en-US" sz="800" dirty="0">
                <a:latin typeface="Calibri"/>
                <a:cs typeface="Calibri"/>
              </a:rPr>
              <a:t>count by 12s (emphasize 60, 108, 132 and 144… they’re always the hardest)</a:t>
            </a:r>
          </a:p>
          <a:p>
            <a:pPr marL="181240" indent="-181240"/>
            <a:r>
              <a:rPr lang="en-US" sz="800" dirty="0">
                <a:latin typeface="Calibri"/>
                <a:cs typeface="Calibri"/>
              </a:rPr>
              <a:t>Step 3: Skip count by </a:t>
            </a:r>
            <a:r>
              <a:rPr lang="en-US" sz="800" dirty="0">
                <a:latin typeface="Calibri"/>
                <a:cs typeface="Calibri"/>
              </a:rPr>
              <a:t>12 tens or 12 hundreds (stop periodically to have participants say the number in standard form)</a:t>
            </a:r>
          </a:p>
          <a:p>
            <a:endParaRPr lang="en-US" sz="800" b="1" dirty="0">
              <a:cs typeface="Calibri"/>
            </a:endParaRPr>
          </a:p>
          <a:p>
            <a:r>
              <a:rPr lang="en-US" sz="800" b="1" dirty="0">
                <a:cs typeface="Calibri"/>
              </a:rPr>
              <a:t>5</a:t>
            </a:r>
            <a:r>
              <a:rPr lang="en-US" sz="800" b="1" baseline="30000" dirty="0">
                <a:cs typeface="Calibri"/>
              </a:rPr>
              <a:t>th</a:t>
            </a:r>
            <a:r>
              <a:rPr lang="en-US" sz="800" b="1" dirty="0">
                <a:cs typeface="Calibri"/>
              </a:rPr>
              <a:t> </a:t>
            </a:r>
            <a:r>
              <a:rPr lang="en-US" sz="800" b="1" dirty="0">
                <a:cs typeface="Calibri"/>
              </a:rPr>
              <a:t>Grade: Skip Counting by Fractions (3 min 15 sec)</a:t>
            </a:r>
          </a:p>
          <a:p>
            <a:r>
              <a:rPr lang="en-US" sz="800" u="sng" dirty="0">
                <a:solidFill>
                  <a:srgbClr val="3366FF"/>
                </a:solidFill>
                <a:cs typeface="Calibri"/>
                <a:hlinkClick r:id="rId4"/>
              </a:rPr>
              <a:t>http://www.engageny.org/resource/nti-november-2012-rigor-breakdown-skip-counting-by-fractions</a:t>
            </a:r>
            <a:endParaRPr lang="en-US" sz="800" u="sng" dirty="0">
              <a:solidFill>
                <a:srgbClr val="3366FF"/>
              </a:solidFill>
              <a:cs typeface="Calibri"/>
            </a:endParaRPr>
          </a:p>
          <a:p>
            <a:pPr marL="181240" indent="-181240">
              <a:buFont typeface="Arial"/>
              <a:buChar char="•"/>
            </a:pPr>
            <a:endParaRPr lang="en-US" sz="800" dirty="0">
              <a:latin typeface="Calibri"/>
              <a:cs typeface="Calibri"/>
            </a:endParaRPr>
          </a:p>
          <a:p>
            <a:r>
              <a:rPr lang="en-US" sz="800" b="1" dirty="0">
                <a:latin typeface="Calibri"/>
                <a:cs typeface="Calibri"/>
              </a:rPr>
              <a:t>Happy Counting with Mixed Numbers  </a:t>
            </a:r>
          </a:p>
          <a:p>
            <a:pPr marL="364158" indent="-238297"/>
            <a:r>
              <a:rPr lang="en-US" sz="800" dirty="0">
                <a:latin typeface="Calibri"/>
                <a:cs typeface="Calibri"/>
              </a:rPr>
              <a:t>T:	Let’s count by 1/2 with mixed numbers.  Ready?  (Teacher rhythmically points up until a change is desired.  Show a closed hand, then point down.  Continue, mixing it up). </a:t>
            </a:r>
          </a:p>
          <a:p>
            <a:pPr marL="364158" indent="-238297"/>
            <a:r>
              <a:rPr lang="en-US" sz="800" dirty="0">
                <a:latin typeface="Calibri"/>
                <a:cs typeface="Calibri"/>
              </a:rPr>
              <a:t>S:	1/2, 1, 1 1/2, 2 (stop), 1 1/2, 1, 1/2, 0 (stop), 1/2, 1, 1 1/2, 2, 2 1/2, 3, 3 1/2, 4 (stop), 3 1/2, 3, 2 1/2, 2, 1 1/2, 1 (stop), 1 1/2, 2, 2 1/2, 3, 3 1/2, 4, 4 1/2, 5.</a:t>
            </a:r>
          </a:p>
          <a:p>
            <a:pPr marL="364158" indent="-238297"/>
            <a:r>
              <a:rPr lang="en-US" sz="800" dirty="0">
                <a:latin typeface="Calibri"/>
                <a:cs typeface="Calibri"/>
              </a:rPr>
              <a:t>T:	Excellent.  Try it for 30 seconds with your partner.  Partner A, you are the teacher today.</a:t>
            </a:r>
          </a:p>
          <a:p>
            <a:pPr marL="181240" indent="-181240">
              <a:buFont typeface="Arial"/>
              <a:buChar char="•"/>
            </a:pPr>
            <a:endParaRPr lang="en-US" sz="800" dirty="0">
              <a:latin typeface="Calibri"/>
              <a:cs typeface="Calibri"/>
            </a:endParaRPr>
          </a:p>
          <a:p>
            <a:r>
              <a:rPr lang="en-US" sz="800" b="1" dirty="0">
                <a:latin typeface="Calibri"/>
                <a:cs typeface="Calibri"/>
              </a:rPr>
              <a:t>Count by </a:t>
            </a:r>
            <a:r>
              <a:rPr lang="en-US" sz="800" b="1" dirty="0">
                <a:latin typeface="Calibri"/>
                <a:cs typeface="Calibri"/>
              </a:rPr>
              <a:t>Fractions*  </a:t>
            </a:r>
            <a:endParaRPr lang="en-US" sz="800" b="1" dirty="0">
              <a:latin typeface="Calibri"/>
              <a:cs typeface="Calibri"/>
            </a:endParaRPr>
          </a:p>
          <a:p>
            <a:pPr marL="364158" indent="-238297"/>
            <a:r>
              <a:rPr lang="en-US" sz="800" dirty="0">
                <a:latin typeface="Calibri"/>
                <a:cs typeface="Calibri"/>
              </a:rPr>
              <a:t>Follow the sequence on the “Counting Exercises with Sequence Analysis” sheet. </a:t>
            </a:r>
            <a:endParaRPr lang="en-US" sz="800" dirty="0">
              <a:latin typeface="Calibri"/>
              <a:cs typeface="Calibri"/>
            </a:endParaRPr>
          </a:p>
        </p:txBody>
      </p:sp>
      <p:sp>
        <p:nvSpPr>
          <p:cNvPr id="9" name="Notes Placeholder 1"/>
          <p:cNvSpPr txBox="1">
            <a:spLocks/>
          </p:cNvSpPr>
          <p:nvPr/>
        </p:nvSpPr>
        <p:spPr>
          <a:xfrm>
            <a:off x="4572792" y="768097"/>
            <a:ext cx="2579849" cy="2220209"/>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10 minutes</a:t>
            </a:r>
          </a:p>
          <a:p>
            <a:endParaRPr lang="en-US" dirty="0"/>
          </a:p>
          <a:p>
            <a:r>
              <a:rPr lang="en-US" dirty="0" smtClean="0"/>
              <a:t>Materials:</a:t>
            </a:r>
          </a:p>
          <a:p>
            <a:pPr marL="664546" lvl="1" indent="-181240">
              <a:buFont typeface="Arial"/>
              <a:buChar char="•"/>
            </a:pPr>
            <a:r>
              <a:rPr lang="en-US" dirty="0" smtClean="0"/>
              <a:t>Personal white boards</a:t>
            </a:r>
          </a:p>
          <a:p>
            <a:pPr marL="664546" lvl="1" indent="-181240">
              <a:buFont typeface="Arial"/>
              <a:buChar char="•"/>
            </a:pPr>
            <a:r>
              <a:rPr lang="en-US" dirty="0" smtClean="0"/>
              <a:t>Set C: Equivalent Counting Grade 5: Count by Fractions (for Happy Counting with Mixed Numbers)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20</a:t>
            </a:fld>
            <a:endParaRPr lang="en-US" dirty="0"/>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330344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r>
              <a:rPr lang="en-US" dirty="0"/>
              <a:t>7 minutes: Participant analysis</a:t>
            </a:r>
          </a:p>
          <a:p>
            <a:r>
              <a:rPr lang="en-US" dirty="0"/>
              <a:t>5 minutes: Debrief questions with </a:t>
            </a:r>
            <a:r>
              <a:rPr lang="en-US" dirty="0" smtClean="0"/>
              <a:t>participants</a:t>
            </a:r>
          </a:p>
          <a:p>
            <a:endParaRPr lang="en-US" dirty="0"/>
          </a:p>
          <a:p>
            <a:r>
              <a:rPr lang="en-US" b="1" dirty="0" smtClean="0"/>
              <a:t>Sequence </a:t>
            </a:r>
            <a:r>
              <a:rPr lang="en-US" b="1" dirty="0"/>
              <a:t>Analysis of </a:t>
            </a:r>
            <a:r>
              <a:rPr lang="en-US" b="1" dirty="0" smtClean="0"/>
              <a:t>Equivalent Counting</a:t>
            </a:r>
            <a:endParaRPr lang="en-US" b="1" dirty="0"/>
          </a:p>
          <a:p>
            <a:r>
              <a:rPr lang="en-US" i="1" dirty="0"/>
              <a:t>Sequence Analysis Directions: </a:t>
            </a:r>
            <a:r>
              <a:rPr lang="en-US" dirty="0"/>
              <a:t>Use the </a:t>
            </a:r>
            <a:r>
              <a:rPr lang="en-US" dirty="0" smtClean="0"/>
              <a:t>sequences </a:t>
            </a:r>
            <a:r>
              <a:rPr lang="en-US" dirty="0"/>
              <a:t>on the </a:t>
            </a:r>
            <a:r>
              <a:rPr lang="en-US" i="1" dirty="0"/>
              <a:t>“Counting Exercises with Sequence Analysis” </a:t>
            </a:r>
            <a:r>
              <a:rPr lang="en-US" dirty="0"/>
              <a:t>handout. </a:t>
            </a:r>
            <a:r>
              <a:rPr lang="en-US" dirty="0" smtClean="0"/>
              <a:t>Have participants </a:t>
            </a:r>
            <a:r>
              <a:rPr lang="en-US" dirty="0"/>
              <a:t>analyze </a:t>
            </a:r>
            <a:r>
              <a:rPr lang="en-US" dirty="0" smtClean="0"/>
              <a:t>the G3, G4 and G5 sequences </a:t>
            </a:r>
            <a:r>
              <a:rPr lang="en-US" dirty="0"/>
              <a:t>and </a:t>
            </a:r>
            <a:r>
              <a:rPr lang="en-US" dirty="0" smtClean="0"/>
              <a:t>create </a:t>
            </a:r>
            <a:r>
              <a:rPr lang="en-US" dirty="0"/>
              <a:t>a sequence </a:t>
            </a:r>
            <a:r>
              <a:rPr lang="en-US" dirty="0" smtClean="0"/>
              <a:t>using measurement units or base ten units on the following page in the handout.</a:t>
            </a:r>
          </a:p>
          <a:p>
            <a:endParaRPr lang="en-US" dirty="0"/>
          </a:p>
          <a:p>
            <a:r>
              <a:rPr lang="en-US" dirty="0" smtClean="0"/>
              <a:t>Debrief: </a:t>
            </a:r>
          </a:p>
          <a:p>
            <a:pPr marL="181240" indent="-181240">
              <a:buFont typeface="Arial"/>
              <a:buChar char="•"/>
            </a:pPr>
            <a:r>
              <a:rPr lang="en-US" dirty="0" smtClean="0"/>
              <a:t>What is happening to the units as we count up?</a:t>
            </a:r>
          </a:p>
          <a:p>
            <a:pPr marL="181240" indent="-181240">
              <a:buFont typeface="Arial"/>
              <a:buChar char="•"/>
            </a:pPr>
            <a:r>
              <a:rPr lang="en-US" dirty="0" smtClean="0"/>
              <a:t>What is the benefit of sequencing these from unit form to numerical form?</a:t>
            </a:r>
          </a:p>
          <a:p>
            <a:pPr marL="181240" indent="-181240">
              <a:buFont typeface="Arial"/>
              <a:buChar char="•"/>
            </a:pPr>
            <a:r>
              <a:rPr lang="en-US" dirty="0" smtClean="0"/>
              <a:t>What is the benefit of moving back and forth between forms in a single count?</a:t>
            </a:r>
          </a:p>
          <a:p>
            <a:pPr marL="181240" indent="-181240">
              <a:buFont typeface="Arial"/>
              <a:buChar char="•"/>
            </a:pPr>
            <a:r>
              <a:rPr lang="en-US" dirty="0"/>
              <a:t>What is the benefit of the coherence of the equivalent counting in G3 – G5</a:t>
            </a:r>
            <a:r>
              <a:rPr lang="en-US" dirty="0" smtClean="0"/>
              <a:t>?</a:t>
            </a:r>
          </a:p>
          <a:p>
            <a:pPr marL="181240" indent="-181240">
              <a:buFont typeface="Arial"/>
              <a:buChar char="•"/>
            </a:pPr>
            <a:endParaRPr lang="en-US" dirty="0"/>
          </a:p>
          <a:p>
            <a:pPr marL="181240" indent="-181240">
              <a:buFont typeface="Arial"/>
              <a:buChar char="•"/>
            </a:pPr>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21</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Notes Placeholder 1"/>
          <p:cNvSpPr txBox="1">
            <a:spLocks/>
          </p:cNvSpPr>
          <p:nvPr/>
        </p:nvSpPr>
        <p:spPr>
          <a:xfrm>
            <a:off x="4572792" y="768096"/>
            <a:ext cx="2579849" cy="1952244"/>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12 minutes</a:t>
            </a:r>
          </a:p>
          <a:p>
            <a:endParaRPr lang="en-US" dirty="0"/>
          </a:p>
          <a:p>
            <a:r>
              <a:rPr lang="en-US" dirty="0" smtClean="0"/>
              <a:t>MATERIALS</a:t>
            </a:r>
          </a:p>
          <a:p>
            <a:pPr marL="181240" indent="-181240">
              <a:buFont typeface="Arial"/>
              <a:buChar char="•"/>
            </a:pPr>
            <a:r>
              <a:rPr lang="en-US" i="1" dirty="0" smtClean="0"/>
              <a:t>Sequence Analysis Set C: Equivalent Counting </a:t>
            </a:r>
            <a:r>
              <a:rPr lang="en-US" dirty="0" smtClean="0"/>
              <a:t>handout</a:t>
            </a:r>
          </a:p>
          <a:p>
            <a:endParaRPr lang="en-US" dirty="0" smtClean="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906014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pPr defTabSz="966612">
              <a:defRPr/>
            </a:pPr>
            <a:r>
              <a:rPr lang="en-US" sz="1300" dirty="0"/>
              <a:t>15 minutes</a:t>
            </a:r>
          </a:p>
          <a:p>
            <a:pPr defTabSz="966612">
              <a:defRPr/>
            </a:pPr>
            <a:endParaRPr lang="en-US" sz="1300" dirty="0"/>
          </a:p>
          <a:p>
            <a:r>
              <a:rPr lang="en-US" sz="1300" dirty="0"/>
              <a:t>Take time at each of these. Call time when to move forward.</a:t>
            </a:r>
          </a:p>
          <a:p>
            <a:pPr defTabSz="966612">
              <a:defRPr/>
            </a:pPr>
            <a:endParaRPr lang="en-US" sz="1300" dirty="0"/>
          </a:p>
          <a:p>
            <a:pPr marL="241653" indent="-241653" defTabSz="966612">
              <a:buFont typeface="+mj-lt"/>
              <a:buAutoNum type="arabicPeriod"/>
              <a:defRPr/>
            </a:pPr>
            <a:r>
              <a:rPr lang="en-US" sz="1300" dirty="0"/>
              <a:t>1 minutes: Collaboratively confirm signals. Check their signal and correct “sleepy signals” on the spot. Call attention to how hard it is for students to follow a signal that is not crisp and rhythmic.</a:t>
            </a:r>
          </a:p>
          <a:p>
            <a:pPr marL="241653" indent="-241653">
              <a:buFont typeface="+mj-lt"/>
              <a:buAutoNum type="arabicPeriod"/>
            </a:pPr>
            <a:endParaRPr lang="en-US" sz="1300" dirty="0"/>
          </a:p>
          <a:p>
            <a:pPr marL="241653" indent="-241653">
              <a:buFont typeface="+mj-lt"/>
              <a:buAutoNum type="arabicPeriod"/>
            </a:pPr>
            <a:r>
              <a:rPr lang="en-US" sz="1300" dirty="0"/>
              <a:t>5 minutes: Read through the counting exercises. Have participants use a highlighter or star to signal each time a unit is being renamed, either decomposed or composed.  Have them study for coherence.</a:t>
            </a:r>
          </a:p>
          <a:p>
            <a:pPr marL="241653" indent="-241653">
              <a:buFont typeface="+mj-lt"/>
              <a:buAutoNum type="arabicPeriod"/>
            </a:pPr>
            <a:endParaRPr lang="en-US" sz="1300" dirty="0"/>
          </a:p>
          <a:p>
            <a:pPr marL="241653" indent="-241653">
              <a:buFont typeface="+mj-lt"/>
              <a:buAutoNum type="arabicPeriod"/>
            </a:pPr>
            <a:r>
              <a:rPr lang="en-US" sz="1300" dirty="0"/>
              <a:t>9 minutes: Role play with a partner where the student makes an error so that the sequence must be adjusted.</a:t>
            </a:r>
          </a:p>
          <a:p>
            <a:endParaRPr lang="en-US" sz="1300" dirty="0"/>
          </a:p>
          <a:p>
            <a:pPr marL="543719" indent="-543719">
              <a:buFont typeface="+mj-lt"/>
              <a:buAutoNum type="arabicPeriod"/>
            </a:pPr>
            <a:endParaRPr lang="en-US" sz="1300" dirty="0"/>
          </a:p>
          <a:p>
            <a:pPr marL="543719" indent="-543719">
              <a:buFont typeface="+mj-lt"/>
              <a:buAutoNum type="arabicPeriod"/>
            </a:pPr>
            <a:endParaRPr lang="en-US" sz="1300" dirty="0"/>
          </a:p>
          <a:p>
            <a:endParaRPr lang="en-US" sz="1300"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15 minutes</a:t>
            </a:r>
          </a:p>
          <a:p>
            <a:endParaRPr lang="en-US" dirty="0" smtClean="0"/>
          </a:p>
          <a:p>
            <a:r>
              <a:rPr lang="en-US" dirty="0" smtClean="0"/>
              <a:t>MATERIALS NEEDED:</a:t>
            </a:r>
          </a:p>
          <a:p>
            <a:pPr marL="484985" lvl="1" indent="-302066">
              <a:buFont typeface="Arial" pitchFamily="34" charset="0"/>
              <a:buChar char="•"/>
            </a:pPr>
            <a:r>
              <a:rPr lang="en-US" dirty="0" smtClean="0"/>
              <a:t>K-5 Counting Handout</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22</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295703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4 minutes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23</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8" name="Rectangle 7"/>
          <p:cNvSpPr/>
          <p:nvPr/>
        </p:nvSpPr>
        <p:spPr>
          <a:xfrm>
            <a:off x="485987" y="3680460"/>
            <a:ext cx="6097693" cy="3480583"/>
          </a:xfrm>
          <a:prstGeom prst="rect">
            <a:avLst/>
          </a:prstGeom>
        </p:spPr>
        <p:txBody>
          <a:bodyPr wrap="square" lIns="96661" tIns="48331" rIns="96661" bIns="48331">
            <a:spAutoFit/>
          </a:bodyPr>
          <a:lstStyle/>
          <a:p>
            <a:pPr>
              <a:spcAft>
                <a:spcPts val="634"/>
              </a:spcAft>
            </a:pPr>
            <a:r>
              <a:rPr lang="en-US" sz="1200" dirty="0"/>
              <a:t>Fluency activities serve a variety of purposes.  In general, there are three main categories of fluency work:</a:t>
            </a:r>
          </a:p>
          <a:p>
            <a:pPr marL="426249" lvl="2" indent="-179562">
              <a:buFont typeface="Arial" pitchFamily="34" charset="0"/>
              <a:buChar char="•"/>
            </a:pPr>
            <a:r>
              <a:rPr lang="en-US" sz="1200" b="1" dirty="0"/>
              <a:t>Maintenance</a:t>
            </a:r>
            <a:r>
              <a:rPr lang="en-US" sz="1200" dirty="0"/>
              <a:t>:  Staying sharp on previously learned skills </a:t>
            </a:r>
          </a:p>
          <a:p>
            <a:pPr marL="426249" lvl="2" indent="-179562">
              <a:buFont typeface="Arial" pitchFamily="34" charset="0"/>
              <a:buChar char="•"/>
            </a:pPr>
            <a:r>
              <a:rPr lang="en-US" sz="1200" b="1" dirty="0"/>
              <a:t>Preparation</a:t>
            </a:r>
            <a:r>
              <a:rPr lang="en-US" sz="1200" dirty="0"/>
              <a:t>:  Targeted practice for the current lesson</a:t>
            </a:r>
          </a:p>
          <a:p>
            <a:pPr marL="426249" lvl="2" indent="-179562">
              <a:spcAft>
                <a:spcPts val="1269"/>
              </a:spcAft>
              <a:buFont typeface="Arial" pitchFamily="34" charset="0"/>
              <a:buChar char="•"/>
            </a:pPr>
            <a:r>
              <a:rPr lang="en-US" sz="1200" b="1" dirty="0"/>
              <a:t>Anticipation</a:t>
            </a:r>
            <a:r>
              <a:rPr lang="en-US" sz="1200" dirty="0"/>
              <a:t>:  Building foundational skills to prepare students for the in-depth work of future lessons</a:t>
            </a:r>
          </a:p>
          <a:p>
            <a:r>
              <a:rPr lang="en-US" sz="1200" dirty="0"/>
              <a:t>It is important to recognize that fluency work is always an extension of familiar content.  It provides a daily opportunity for continuous improvement and individual success toward acquiring speed and accuracy. </a:t>
            </a:r>
          </a:p>
          <a:p>
            <a:r>
              <a:rPr lang="en-US" sz="1200" dirty="0"/>
              <a:t> </a:t>
            </a:r>
          </a:p>
          <a:p>
            <a:r>
              <a:rPr lang="en-US" sz="1200" dirty="0"/>
              <a:t>Never new material, always something previously taught</a:t>
            </a:r>
            <a:r>
              <a:rPr lang="en-US" sz="1200" dirty="0"/>
              <a:t>.</a:t>
            </a:r>
            <a:endParaRPr lang="en-US" sz="1200" dirty="0"/>
          </a:p>
          <a:p>
            <a:r>
              <a:rPr lang="en-US" sz="1200" dirty="0"/>
              <a:t>Fluencies are a bank of activities, change as needed for your </a:t>
            </a:r>
            <a:r>
              <a:rPr lang="en-US" sz="1200" dirty="0"/>
              <a:t>class</a:t>
            </a:r>
            <a:endParaRPr lang="en-US" sz="1200" dirty="0"/>
          </a:p>
          <a:p>
            <a:r>
              <a:rPr lang="en-US" sz="1200" dirty="0"/>
              <a:t>Purposeful selection, not </a:t>
            </a:r>
            <a:r>
              <a:rPr lang="en-US" sz="1200" dirty="0"/>
              <a:t>random</a:t>
            </a:r>
            <a:endParaRPr lang="en-US" sz="1200" dirty="0"/>
          </a:p>
          <a:p>
            <a:r>
              <a:rPr lang="en-US" sz="1200" dirty="0"/>
              <a:t>Careful planning to prepare students for what they will see in future lessons</a:t>
            </a:r>
            <a:r>
              <a:rPr lang="en-US" sz="1200" dirty="0"/>
              <a:t>.</a:t>
            </a:r>
          </a:p>
          <a:p>
            <a:endParaRPr lang="en-US" sz="1200" dirty="0"/>
          </a:p>
          <a:p>
            <a:r>
              <a:rPr lang="en-US" sz="1200" dirty="0"/>
              <a:t>In our earlier fluencies, we were counting units. In each of these exercises, consider what the units are and what is happening to them.</a:t>
            </a:r>
            <a:endParaRPr lang="en-US" sz="1200" dirty="0"/>
          </a:p>
        </p:txBody>
      </p:sp>
      <p:sp>
        <p:nvSpPr>
          <p:cNvPr id="9" name="Notes Placeholder 1"/>
          <p:cNvSpPr txBox="1">
            <a:spLocks/>
          </p:cNvSpPr>
          <p:nvPr/>
        </p:nvSpPr>
        <p:spPr>
          <a:xfrm>
            <a:off x="4036080" y="768430"/>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4 minutes</a:t>
            </a:r>
          </a:p>
          <a:p>
            <a:endParaRPr lang="en-US" dirty="0" smtClean="0"/>
          </a:p>
          <a:p>
            <a:r>
              <a:rPr lang="en-US" dirty="0"/>
              <a:t>MATERIALS NEEDED:</a:t>
            </a:r>
          </a:p>
          <a:p>
            <a:endParaRPr lang="en-US" dirty="0" smtClean="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807319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normAutofit fontScale="92500"/>
          </a:bodyPr>
          <a:lstStyle/>
          <a:p>
            <a:r>
              <a:rPr lang="en-US" sz="1000" b="1" u="sng" dirty="0"/>
              <a:t>Sums and Differences within Ten</a:t>
            </a:r>
            <a:endParaRPr lang="en-US" sz="1000" b="1" dirty="0"/>
          </a:p>
          <a:p>
            <a:r>
              <a:rPr lang="en-US" sz="1000" b="1" dirty="0"/>
              <a:t>Target Practice: 8 and 9 (8 minutes) </a:t>
            </a:r>
          </a:p>
          <a:p>
            <a:r>
              <a:rPr lang="en-US" sz="1000" dirty="0"/>
              <a:t>Materials: (S) 9 counters and a die</a:t>
            </a:r>
            <a:br>
              <a:rPr lang="en-US" sz="1000" dirty="0"/>
            </a:br>
            <a:r>
              <a:rPr lang="en-US" sz="1000" dirty="0"/>
              <a:t>Note: This activity addresses the core fluency objective for Grade 1. </a:t>
            </a:r>
          </a:p>
          <a:p>
            <a:r>
              <a:rPr lang="en-US" sz="1000" dirty="0"/>
              <a:t>Break </a:t>
            </a:r>
            <a:r>
              <a:rPr lang="en-US" sz="1000" dirty="0"/>
              <a:t>students into partners. Give each set of partners 8 counters. Instruct them to take turns as the Roller and the Target Finder. The Roller rolls the dice. The Target Finder determines the partner to 8. Students may use counters as needed. First, play with 8 as the target number and then distribute another counter to each set of partners, and practice finding numerical partners to 9. </a:t>
            </a:r>
          </a:p>
          <a:p>
            <a:r>
              <a:rPr lang="en-US" sz="1000" dirty="0"/>
              <a:t> </a:t>
            </a:r>
          </a:p>
          <a:p>
            <a:r>
              <a:rPr lang="en-US" sz="1000" b="1" dirty="0"/>
              <a:t>Take Out Ones, Twos, </a:t>
            </a:r>
            <a:r>
              <a:rPr lang="en-US" sz="1000" b="1" dirty="0" err="1"/>
              <a:t>etc</a:t>
            </a:r>
            <a:r>
              <a:rPr lang="en-US" sz="1000" b="1" dirty="0"/>
              <a:t>  (5 minutes)</a:t>
            </a:r>
            <a:endParaRPr lang="en-US" sz="1000" dirty="0"/>
          </a:p>
          <a:p>
            <a:r>
              <a:rPr lang="en-US" sz="1000" dirty="0"/>
              <a:t>Materials:  (S) Personal whiteboards</a:t>
            </a:r>
          </a:p>
          <a:p>
            <a:r>
              <a:rPr lang="en-US" sz="1000" dirty="0"/>
              <a:t>Note:  Taking out some ones from a two-digit number strengthens students ability to apply the make ten strategy when adding two, two-digit numbers. Give students a sequence of three related numbers at a time and have them write number bonds on their personal whiteboards.  Challenge early finishers to think of additional related number bonds for each sequence.  Suggested sequence:  </a:t>
            </a:r>
          </a:p>
          <a:p>
            <a:r>
              <a:rPr lang="en-US" sz="1000" dirty="0"/>
              <a:t>Take out 1:  8, 18, 28;  6, 56, 86;</a:t>
            </a:r>
          </a:p>
          <a:p>
            <a:r>
              <a:rPr lang="en-US" sz="1000" dirty="0"/>
              <a:t>Take out 2:  5, 15, 25;  7, 37, 97; </a:t>
            </a:r>
          </a:p>
          <a:p>
            <a:r>
              <a:rPr lang="en-US" sz="1000" dirty="0"/>
              <a:t>Take out 3:  6, 36, 76;  9, 69, 99, 109</a:t>
            </a:r>
          </a:p>
          <a:p>
            <a:r>
              <a:rPr lang="en-US" sz="1000" dirty="0"/>
              <a:t>Take out 4:  8, 48, 88, 108;  7, 77, 107, 117</a:t>
            </a:r>
          </a:p>
          <a:p>
            <a:endParaRPr lang="en-US" sz="1000" u="sng" dirty="0"/>
          </a:p>
          <a:p>
            <a:r>
              <a:rPr lang="en-US" sz="1000" b="1" u="sng" dirty="0"/>
              <a:t>Partners to Ten</a:t>
            </a:r>
            <a:endParaRPr lang="en-US" sz="1000" b="1" dirty="0"/>
          </a:p>
          <a:p>
            <a:r>
              <a:rPr lang="en-US" sz="1000" b="1" dirty="0"/>
              <a:t>Ten </a:t>
            </a:r>
            <a:r>
              <a:rPr lang="en-US" sz="1000" b="1" dirty="0"/>
              <a:t>and Tuck (5 minutes) </a:t>
            </a:r>
          </a:p>
          <a:p>
            <a:r>
              <a:rPr lang="en-US" sz="1000" dirty="0"/>
              <a:t>Note: This activity addresses the core fluency objective for Grade 1. </a:t>
            </a:r>
          </a:p>
          <a:p>
            <a:r>
              <a:rPr lang="en-US" sz="1000" dirty="0"/>
              <a:t>Tell students to show 10 fingers. Instruct them to tuck 3 (students put down the pinky, ring finger and middle finger on their right hands). Ask them how many fingers are up (7) and how many are tucked (3). Then ask them to say the number sentence aloud, beginning with the larger part (7 + 3 = 10), beginning with the smaller part (3 + 7 = 10) and beginning with the whole (10 = 3 + 7 or 10 = 7 + 3). </a:t>
            </a:r>
          </a:p>
          <a:p>
            <a:endParaRPr lang="en-US" sz="1000" dirty="0"/>
          </a:p>
          <a:p>
            <a:r>
              <a:rPr lang="en-US" sz="1000" b="1" dirty="0"/>
              <a:t>Math Fingers Flash (3 minutes)</a:t>
            </a:r>
            <a:endParaRPr lang="en-US" sz="1000" dirty="0"/>
          </a:p>
          <a:p>
            <a:r>
              <a:rPr lang="en-US" sz="1000" dirty="0"/>
              <a:t>Note: Visually recognizing (perceptually </a:t>
            </a:r>
            <a:r>
              <a:rPr lang="en-US" sz="1000" dirty="0" err="1"/>
              <a:t>subitizing</a:t>
            </a:r>
            <a:r>
              <a:rPr lang="en-US" sz="1000" dirty="0"/>
              <a:t>) sets of objects, particularly fingers, allows students to move toward seeing two sets of objects together (conceptually </a:t>
            </a:r>
            <a:r>
              <a:rPr lang="en-US" sz="1000" dirty="0" err="1"/>
              <a:t>subitizing</a:t>
            </a:r>
            <a:r>
              <a:rPr lang="en-US" sz="1000" dirty="0"/>
              <a:t>), thus preparing them for the fluency objective of Grade 1.</a:t>
            </a:r>
          </a:p>
          <a:p>
            <a:r>
              <a:rPr lang="en-US" sz="1000" dirty="0"/>
              <a:t>Teacher flashes fingers the Math Way for numbers 0–10 (teacher’s raised fingers should begin with the right pinky and end with the left pinky so students see fingers from left to right).</a:t>
            </a:r>
          </a:p>
          <a:p>
            <a:pPr marL="364158" indent="-236619"/>
            <a:r>
              <a:rPr lang="en-US" sz="1000" dirty="0"/>
              <a:t>T: 	I’m going to hold up some fingers the Math Way and then hide them. Look carefully and say the number you saw when I snap.</a:t>
            </a:r>
          </a:p>
          <a:p>
            <a:pPr marL="364158" indent="-236619"/>
            <a:r>
              <a:rPr lang="en-US" sz="1000" dirty="0"/>
              <a:t>T: 	(Flash 3 fingers for 2–3 seconds and then hides them). Ready, (snap).</a:t>
            </a:r>
          </a:p>
          <a:p>
            <a:pPr marL="364158" indent="-236619"/>
            <a:r>
              <a:rPr lang="en-US" sz="1000" dirty="0"/>
              <a:t>S: 	3!</a:t>
            </a:r>
          </a:p>
          <a:p>
            <a:r>
              <a:rPr lang="en-US" sz="1000" dirty="0"/>
              <a:t>Repeat process for numbers within 5.</a:t>
            </a:r>
          </a:p>
          <a:p>
            <a:pPr marL="364158" indent="-236619"/>
            <a:r>
              <a:rPr lang="en-US" sz="1000" dirty="0"/>
              <a:t>T: 	(Flash 7 fingers). Ready, (snap).</a:t>
            </a:r>
          </a:p>
          <a:p>
            <a:endParaRPr lang="en-US" sz="1000" dirty="0"/>
          </a:p>
          <a:p>
            <a:r>
              <a:rPr lang="en-US" sz="1000" b="1" dirty="0">
                <a:solidFill>
                  <a:srgbClr val="000000"/>
                </a:solidFill>
              </a:rPr>
              <a:t>Ten Frame Flash (2 min 10 sec)</a:t>
            </a:r>
            <a:endParaRPr lang="en-US" sz="1000" dirty="0">
              <a:solidFill>
                <a:schemeClr val="accent6"/>
              </a:solidFill>
            </a:endParaRPr>
          </a:p>
          <a:p>
            <a:r>
              <a:rPr lang="en-US" sz="1000" u="sng" dirty="0">
                <a:hlinkClick r:id="rId3"/>
              </a:rPr>
              <a:t>http://www.engageny.org/resource/nti-november-2012-rigor-breakdown-ten-rame-flash</a:t>
            </a:r>
            <a:endParaRPr lang="en-US" sz="1000" u="sng" dirty="0"/>
          </a:p>
          <a:p>
            <a:endParaRPr lang="en-US" sz="1000" dirty="0"/>
          </a:p>
          <a:p>
            <a:r>
              <a:rPr lang="en-US" sz="1000" b="1" u="sng" dirty="0"/>
              <a:t>Ten Plus Facts</a:t>
            </a:r>
          </a:p>
          <a:p>
            <a:r>
              <a:rPr lang="en-US" sz="1000" dirty="0"/>
              <a:t>State a number 1-10 and have students add it to ten or have students </a:t>
            </a:r>
          </a:p>
          <a:p>
            <a:r>
              <a:rPr lang="en-US" sz="1000" dirty="0"/>
              <a:t>Say Ten Counting, Hide Zero Cards, etc.</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r>
              <a:rPr lang="en-US" dirty="0"/>
              <a:t>5</a:t>
            </a:r>
            <a:r>
              <a:rPr lang="en-US" dirty="0" smtClean="0"/>
              <a:t> minutes</a:t>
            </a:r>
          </a:p>
          <a:p>
            <a:endParaRPr lang="en-US" dirty="0" smtClean="0"/>
          </a:p>
          <a:p>
            <a:r>
              <a:rPr lang="en-US" dirty="0" smtClean="0"/>
              <a:t>MATERIALS NEEDED:</a:t>
            </a:r>
          </a:p>
          <a:p>
            <a:pPr marL="484985" lvl="1" indent="-302066">
              <a:buFont typeface="Arial" pitchFamily="34" charset="0"/>
              <a:buChar char="•"/>
            </a:pPr>
            <a:r>
              <a:rPr lang="en-US" dirty="0" smtClean="0"/>
              <a:t>Dice</a:t>
            </a:r>
          </a:p>
          <a:p>
            <a:pPr marL="484985" lvl="1" indent="-302066">
              <a:buFont typeface="Arial" pitchFamily="34" charset="0"/>
              <a:buChar char="•"/>
            </a:pPr>
            <a:r>
              <a:rPr lang="en-US" dirty="0" smtClean="0"/>
              <a:t>Hide Zero Cards</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5" name="Footer Placeholder 4"/>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691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200400"/>
            <a:ext cx="6502400" cy="6240780"/>
          </a:xfrm>
        </p:spPr>
        <p:txBody>
          <a:bodyPr/>
          <a:lstStyle/>
          <a:p>
            <a:r>
              <a:rPr lang="en-US" dirty="0" smtClean="0"/>
              <a:t>3 minutes</a:t>
            </a:r>
          </a:p>
          <a:p>
            <a:endParaRPr lang="en-US" dirty="0" smtClean="0"/>
          </a:p>
          <a:p>
            <a:r>
              <a:rPr lang="en-US" dirty="0" smtClean="0"/>
              <a:t>Show</a:t>
            </a:r>
            <a:r>
              <a:rPr lang="en-US" baseline="0" dirty="0" smtClean="0"/>
              <a:t> the “hands” way of subtracting from ten or adding to make ten is a concrete model.  </a:t>
            </a:r>
            <a:r>
              <a:rPr lang="en-US" dirty="0" smtClean="0"/>
              <a:t>Have participants</a:t>
            </a:r>
            <a:r>
              <a:rPr lang="en-US" baseline="0" dirty="0" smtClean="0"/>
              <a:t> analyze what students need to know in order to see the relationship of 9 and 6 to 10 and 5.</a:t>
            </a:r>
          </a:p>
          <a:p>
            <a:endParaRPr lang="en-US" dirty="0" smtClean="0"/>
          </a:p>
          <a:p>
            <a:r>
              <a:rPr lang="en-US" dirty="0" smtClean="0"/>
              <a:t>Participants Try:</a:t>
            </a:r>
          </a:p>
          <a:p>
            <a:r>
              <a:rPr lang="en-US" dirty="0" smtClean="0"/>
              <a:t>Addition	Subtraction</a:t>
            </a:r>
          </a:p>
          <a:p>
            <a:r>
              <a:rPr lang="en-US" dirty="0" smtClean="0"/>
              <a:t>9 + 5	13 </a:t>
            </a:r>
            <a:r>
              <a:rPr lang="en-US" dirty="0"/>
              <a:t>– </a:t>
            </a:r>
            <a:r>
              <a:rPr lang="en-US" dirty="0" smtClean="0"/>
              <a:t>9</a:t>
            </a:r>
          </a:p>
          <a:p>
            <a:r>
              <a:rPr lang="en-US" dirty="0" smtClean="0"/>
              <a:t>8 + 5	13 </a:t>
            </a:r>
            <a:r>
              <a:rPr lang="en-US" dirty="0"/>
              <a:t>– 8 </a:t>
            </a:r>
          </a:p>
          <a:p>
            <a:endParaRPr lang="en-US" dirty="0" smtClean="0"/>
          </a:p>
          <a:p>
            <a:endParaRPr lang="en-US" dirty="0"/>
          </a:p>
          <a:p>
            <a:r>
              <a:rPr lang="en-US" dirty="0" smtClean="0"/>
              <a:t>If time:</a:t>
            </a:r>
            <a:endParaRPr lang="en-US" dirty="0"/>
          </a:p>
          <a:p>
            <a:r>
              <a:rPr lang="en-US" dirty="0" smtClean="0">
                <a:solidFill>
                  <a:srgbClr val="000000"/>
                </a:solidFill>
              </a:rPr>
              <a:t>Relate to fraction/decimal work by changing the ones into tenths – each finger now has a value of 1 tenth.</a:t>
            </a:r>
          </a:p>
          <a:p>
            <a:endParaRPr lang="en-US" dirty="0">
              <a:solidFill>
                <a:srgbClr val="000000"/>
              </a:solidFill>
            </a:endParaRPr>
          </a:p>
          <a:p>
            <a:r>
              <a:rPr lang="en-US" dirty="0" smtClean="0">
                <a:solidFill>
                  <a:srgbClr val="000000"/>
                </a:solidFill>
              </a:rPr>
              <a:t>Model</a:t>
            </a:r>
          </a:p>
          <a:p>
            <a:r>
              <a:rPr lang="en-US" dirty="0" smtClean="0">
                <a:solidFill>
                  <a:srgbClr val="000000"/>
                </a:solidFill>
              </a:rPr>
              <a:t>9/10 + 6/10 (0.9 + 0.6)</a:t>
            </a:r>
          </a:p>
          <a:p>
            <a:r>
              <a:rPr lang="en-US" dirty="0" smtClean="0">
                <a:solidFill>
                  <a:srgbClr val="000000"/>
                </a:solidFill>
              </a:rPr>
              <a:t>1 5/10 – 9/10  (1.5 – 0.9)</a:t>
            </a:r>
          </a:p>
          <a:p>
            <a:endParaRPr lang="en-US" dirty="0" smtClean="0">
              <a:solidFill>
                <a:srgbClr val="000000"/>
              </a:solidFill>
            </a:endParaRPr>
          </a:p>
          <a:p>
            <a:r>
              <a:rPr lang="en-US" dirty="0"/>
              <a:t>Participants Try:</a:t>
            </a:r>
          </a:p>
          <a:p>
            <a:r>
              <a:rPr lang="en-US" dirty="0"/>
              <a:t>Addition	</a:t>
            </a:r>
            <a:r>
              <a:rPr lang="en-US" dirty="0" smtClean="0"/>
              <a:t>		Subtraction</a:t>
            </a:r>
            <a:endParaRPr lang="en-US" dirty="0"/>
          </a:p>
          <a:p>
            <a:r>
              <a:rPr lang="en-US" dirty="0" smtClean="0"/>
              <a:t>9/10 </a:t>
            </a:r>
            <a:r>
              <a:rPr lang="en-US" dirty="0"/>
              <a:t>+ </a:t>
            </a:r>
            <a:r>
              <a:rPr lang="en-US" dirty="0" smtClean="0"/>
              <a:t>5/10	(0.9 + 0.5)</a:t>
            </a:r>
            <a:r>
              <a:rPr lang="en-US" dirty="0"/>
              <a:t>	</a:t>
            </a:r>
            <a:r>
              <a:rPr lang="en-US" dirty="0" smtClean="0"/>
              <a:t>	1 3/10  </a:t>
            </a:r>
            <a:r>
              <a:rPr lang="en-US" dirty="0"/>
              <a:t>– </a:t>
            </a:r>
            <a:r>
              <a:rPr lang="en-US" dirty="0" smtClean="0"/>
              <a:t> 9/10	     (1.3 – 0.9)</a:t>
            </a:r>
            <a:endParaRPr lang="en-US" dirty="0"/>
          </a:p>
          <a:p>
            <a:r>
              <a:rPr lang="en-US" dirty="0" smtClean="0"/>
              <a:t>8/10 </a:t>
            </a:r>
            <a:r>
              <a:rPr lang="en-US" dirty="0"/>
              <a:t>+ </a:t>
            </a:r>
            <a:r>
              <a:rPr lang="en-US" dirty="0" smtClean="0"/>
              <a:t>5/10</a:t>
            </a:r>
            <a:r>
              <a:rPr lang="en-US" dirty="0"/>
              <a:t>	</a:t>
            </a:r>
            <a:r>
              <a:rPr lang="en-US" dirty="0" smtClean="0"/>
              <a:t>(0.8 + 0.5)		1 3/10  </a:t>
            </a:r>
            <a:r>
              <a:rPr lang="en-US" dirty="0"/>
              <a:t>– </a:t>
            </a:r>
            <a:r>
              <a:rPr lang="en-US" dirty="0" smtClean="0"/>
              <a:t> 8/10     (1.3 – 0.8)</a:t>
            </a:r>
            <a:endParaRPr lang="en-US" dirty="0"/>
          </a:p>
          <a:p>
            <a:endParaRPr lang="en-US" dirty="0">
              <a:solidFill>
                <a:srgbClr val="F79646"/>
              </a:solidFill>
            </a:endParaRPr>
          </a:p>
          <a:p>
            <a:endParaRPr lang="en-US" dirty="0">
              <a:solidFill>
                <a:srgbClr val="F79646"/>
              </a:solidFill>
            </a:endParaRPr>
          </a:p>
        </p:txBody>
      </p:sp>
      <p:sp>
        <p:nvSpPr>
          <p:cNvPr id="4" name="Slide Number Placeholder 3"/>
          <p:cNvSpPr>
            <a:spLocks noGrp="1"/>
          </p:cNvSpPr>
          <p:nvPr>
            <p:ph type="sldNum" sz="quarter" idx="10"/>
          </p:nvPr>
        </p:nvSpPr>
        <p:spPr/>
        <p:txBody>
          <a:bodyPr/>
          <a:lstStyle/>
          <a:p>
            <a:fld id="{3EF9A488-CB88-4D38-94D1-E470376C4AFA}" type="slidenum">
              <a:rPr lang="en-US" smtClean="0"/>
              <a:t>25</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3 minutes</a:t>
            </a:r>
          </a:p>
          <a:p>
            <a:endParaRPr lang="en-US" dirty="0" smtClean="0"/>
          </a:p>
          <a:p>
            <a:r>
              <a:rPr lang="en-US" dirty="0"/>
              <a:t>MATERIALS NEEDED:</a:t>
            </a:r>
          </a:p>
          <a:p>
            <a:pPr marL="484985" lvl="1" indent="-302066">
              <a:buFont typeface="Arial" pitchFamily="34" charset="0"/>
              <a:buChar char="•"/>
            </a:pPr>
            <a:r>
              <a:rPr lang="en-US" dirty="0" smtClean="0"/>
              <a:t>Participants’ hands and a partner</a:t>
            </a:r>
            <a:endParaRPr lang="en-US" dirty="0"/>
          </a:p>
          <a:p>
            <a:endParaRPr lang="en-US" dirty="0" smtClean="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4132137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817563"/>
            <a:ext cx="3070225" cy="2303462"/>
          </a:xfrm>
        </p:spPr>
      </p:sp>
      <p:sp>
        <p:nvSpPr>
          <p:cNvPr id="3" name="Notes Placeholder 2"/>
          <p:cNvSpPr>
            <a:spLocks noGrp="1"/>
          </p:cNvSpPr>
          <p:nvPr>
            <p:ph type="body" idx="1"/>
          </p:nvPr>
        </p:nvSpPr>
        <p:spPr>
          <a:xfrm>
            <a:off x="487681" y="3200400"/>
            <a:ext cx="6664961" cy="6240780"/>
          </a:xfrm>
        </p:spPr>
        <p:txBody>
          <a:bodyPr/>
          <a:lstStyle/>
          <a:p>
            <a:r>
              <a:rPr lang="en-US" dirty="0" smtClean="0"/>
              <a:t>4 minutes</a:t>
            </a:r>
          </a:p>
          <a:p>
            <a:endParaRPr lang="en-US" dirty="0" smtClean="0"/>
          </a:p>
          <a:p>
            <a:r>
              <a:rPr lang="en-US" dirty="0" smtClean="0"/>
              <a:t>This is one way Grade</a:t>
            </a:r>
            <a:r>
              <a:rPr lang="en-US" baseline="0" dirty="0" smtClean="0"/>
              <a:t> 1 students are preparing to meet the Grade 2 Fluency Standard of sums and differences within 20 by memory.</a:t>
            </a:r>
            <a:endParaRPr lang="en-US" dirty="0" smtClean="0"/>
          </a:p>
          <a:p>
            <a:endParaRPr lang="en-US" dirty="0" smtClean="0"/>
          </a:p>
          <a:p>
            <a:r>
              <a:rPr lang="en-US" dirty="0" smtClean="0"/>
              <a:t>This is the abstract</a:t>
            </a:r>
            <a:r>
              <a:rPr lang="en-US" baseline="0" dirty="0" smtClean="0"/>
              <a:t> version of the prior slide. </a:t>
            </a:r>
          </a:p>
          <a:p>
            <a:r>
              <a:rPr lang="en-US" baseline="0" dirty="0" smtClean="0"/>
              <a:t>(Optional: Use the </a:t>
            </a:r>
            <a:r>
              <a:rPr lang="en-US" baseline="0" dirty="0" err="1" smtClean="0"/>
              <a:t>Rekenrek</a:t>
            </a:r>
            <a:r>
              <a:rPr lang="en-US" dirty="0" smtClean="0"/>
              <a:t> to show a different concrete/pictorial version.)</a:t>
            </a:r>
            <a:endParaRPr lang="en-US" baseline="0" dirty="0" smtClean="0"/>
          </a:p>
          <a:p>
            <a:r>
              <a:rPr lang="en-US" baseline="0" dirty="0" smtClean="0"/>
              <a:t>Remind participants how to subtract and add with teen numbers from the magic counting fingers activity on the previous slide.</a:t>
            </a:r>
            <a:endParaRPr lang="en-US" dirty="0" smtClean="0"/>
          </a:p>
          <a:p>
            <a:endParaRPr lang="en-US" dirty="0" smtClean="0"/>
          </a:p>
          <a:p>
            <a:r>
              <a:rPr lang="en-US" dirty="0" smtClean="0"/>
              <a:t>Have participants follow</a:t>
            </a:r>
            <a:r>
              <a:rPr lang="en-US" baseline="0" dirty="0" smtClean="0"/>
              <a:t> along with both </a:t>
            </a:r>
            <a:r>
              <a:rPr lang="en-US" dirty="0" smtClean="0"/>
              <a:t>fluencies on their white boards.</a:t>
            </a:r>
            <a:endParaRPr lang="en-US" baseline="0" dirty="0" smtClean="0"/>
          </a:p>
          <a:p>
            <a:pPr marL="181240" indent="-181240">
              <a:buFont typeface="Arial"/>
              <a:buChar char="•"/>
            </a:pPr>
            <a:endParaRPr lang="en-US" dirty="0"/>
          </a:p>
          <a:p>
            <a:r>
              <a:rPr lang="en-US" b="1" dirty="0"/>
              <a:t>Make Ten Addition with Partners (6 minutes) </a:t>
            </a:r>
            <a:endParaRPr lang="en-US" dirty="0"/>
          </a:p>
          <a:p>
            <a:r>
              <a:rPr lang="en-US" dirty="0"/>
              <a:t>Materials: (S) Personal white boards </a:t>
            </a:r>
          </a:p>
          <a:p>
            <a:r>
              <a:rPr lang="en-US" dirty="0" smtClean="0">
                <a:latin typeface="Wingdings"/>
              </a:rPr>
              <a:t> </a:t>
            </a:r>
            <a:r>
              <a:rPr lang="en-US" dirty="0" smtClean="0"/>
              <a:t>Assign partners of equal ability</a:t>
            </a:r>
            <a:r>
              <a:rPr lang="en-US" dirty="0"/>
              <a:t>.</a:t>
            </a:r>
            <a:br>
              <a:rPr lang="en-US" dirty="0"/>
            </a:br>
            <a:r>
              <a:rPr lang="en-US" dirty="0">
                <a:latin typeface="Wingdings"/>
              </a:rPr>
              <a:t> </a:t>
            </a:r>
            <a:r>
              <a:rPr lang="en-US" dirty="0" smtClean="0"/>
              <a:t>Partners choose an addend from 1 to 10 for each other</a:t>
            </a:r>
            <a:r>
              <a:rPr lang="en-US" dirty="0"/>
              <a:t>. </a:t>
            </a:r>
          </a:p>
          <a:p>
            <a:r>
              <a:rPr lang="en-US" dirty="0">
                <a:latin typeface="Wingdings"/>
              </a:rPr>
              <a:t> </a:t>
            </a:r>
            <a:r>
              <a:rPr lang="en-US" dirty="0" smtClean="0"/>
              <a:t>On their personal boards, students add their number </a:t>
            </a:r>
            <a:r>
              <a:rPr lang="en-US" dirty="0"/>
              <a:t>to 9, 8, and 7. </a:t>
            </a:r>
            <a:endParaRPr lang="en-US" dirty="0" smtClean="0"/>
          </a:p>
          <a:p>
            <a:pPr marL="181240" indent="-181240">
              <a:buFont typeface="Wingdings" charset="0"/>
              <a:buChar char="§"/>
            </a:pPr>
            <a:r>
              <a:rPr lang="en-US" dirty="0" smtClean="0"/>
              <a:t>Partners then exchange boards and check each other’s </a:t>
            </a:r>
            <a:r>
              <a:rPr lang="en-US" dirty="0"/>
              <a:t>work. </a:t>
            </a:r>
            <a:endParaRPr lang="en-US" dirty="0" smtClean="0"/>
          </a:p>
          <a:p>
            <a:pPr marL="181240" indent="-181240">
              <a:buFont typeface="Wingdings" charset="0"/>
              <a:buChar char="§"/>
            </a:pPr>
            <a:endParaRPr lang="en-US" dirty="0"/>
          </a:p>
          <a:p>
            <a:r>
              <a:rPr lang="en-US" b="1" dirty="0"/>
              <a:t>Take from Ten Subtraction with Partners (5 minutes) </a:t>
            </a:r>
          </a:p>
          <a:p>
            <a:r>
              <a:rPr lang="en-US" dirty="0"/>
              <a:t>Materials: (S) Personal white boards </a:t>
            </a:r>
          </a:p>
          <a:p>
            <a:r>
              <a:rPr lang="en-US" dirty="0" smtClean="0">
                <a:latin typeface="Wingdings"/>
              </a:rPr>
              <a:t> </a:t>
            </a:r>
            <a:r>
              <a:rPr lang="en-US" dirty="0" smtClean="0"/>
              <a:t>Partners choose a number to from which to subtract between </a:t>
            </a:r>
            <a:r>
              <a:rPr lang="en-US" dirty="0"/>
              <a:t>10 and </a:t>
            </a:r>
            <a:r>
              <a:rPr lang="en-US" dirty="0" smtClean="0"/>
              <a:t>15</a:t>
            </a:r>
            <a:endParaRPr lang="en-US" dirty="0"/>
          </a:p>
          <a:p>
            <a:r>
              <a:rPr lang="en-US" dirty="0">
                <a:latin typeface="Wingdings"/>
              </a:rPr>
              <a:t> </a:t>
            </a:r>
            <a:r>
              <a:rPr lang="en-US" dirty="0" smtClean="0"/>
              <a:t>On </a:t>
            </a:r>
            <a:r>
              <a:rPr lang="en-US" dirty="0"/>
              <a:t>their personal boards, students subtract 9, 8, and 7 from their number. Remind students to write the two number sentences, (e.g., to solve 13 – 8 they write 10 – 8 = 2, 2 + 3 = 5). </a:t>
            </a:r>
          </a:p>
          <a:p>
            <a:pPr marL="181240" indent="-181240">
              <a:buFont typeface="Wingdings" charset="0"/>
              <a:buChar char="§"/>
            </a:pPr>
            <a:r>
              <a:rPr lang="en-US" dirty="0" smtClean="0"/>
              <a:t>Partners </a:t>
            </a:r>
            <a:r>
              <a:rPr lang="en-US" dirty="0"/>
              <a:t>then exchange boards and check each other’s work. </a:t>
            </a:r>
            <a:endParaRPr lang="en-US" dirty="0" smtClean="0"/>
          </a:p>
          <a:p>
            <a:pPr marL="181240" indent="-181240">
              <a:buFont typeface="Wingdings" charset="0"/>
              <a:buChar char="§"/>
            </a:pPr>
            <a:endParaRPr lang="en-US" dirty="0"/>
          </a:p>
          <a:p>
            <a:r>
              <a:rPr lang="en-US" dirty="0" smtClean="0"/>
              <a:t>Relate to written fraction work, as fraction addition and subtraction is notated horizontal. For addition, students use number bonds to make 10 tenths as a strategy. Students can subtract by using a number bond to pull out 10 tenths from the whole.</a:t>
            </a:r>
            <a:endParaRPr lang="en-US" dirty="0"/>
          </a:p>
          <a:p>
            <a:pPr marL="181240" indent="-181240">
              <a:buFont typeface="Wingdings" charset="0"/>
              <a:buChar char="§"/>
            </a:pPr>
            <a:endParaRPr lang="en-US" sz="1000" dirty="0"/>
          </a:p>
          <a:p>
            <a:pPr marL="181240" indent="-181240">
              <a:buFont typeface="Arial"/>
              <a:buChar char="•"/>
            </a:pP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26</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4 minutes</a:t>
            </a:r>
          </a:p>
          <a:p>
            <a:endParaRPr lang="en-US" dirty="0" smtClean="0"/>
          </a:p>
          <a:p>
            <a:r>
              <a:rPr lang="en-US" dirty="0"/>
              <a:t>MATERIALS NEEDED:</a:t>
            </a:r>
          </a:p>
          <a:p>
            <a:pPr marL="484985" lvl="1" indent="-302066">
              <a:buFont typeface="Arial" pitchFamily="34" charset="0"/>
              <a:buChar char="•"/>
            </a:pPr>
            <a:r>
              <a:rPr lang="en-US" dirty="0" smtClean="0"/>
              <a:t>(</a:t>
            </a:r>
            <a:r>
              <a:rPr lang="en-US" dirty="0" smtClean="0">
                <a:solidFill>
                  <a:srgbClr val="000000"/>
                </a:solidFill>
              </a:rPr>
              <a:t>Optional) </a:t>
            </a:r>
            <a:r>
              <a:rPr lang="en-US" dirty="0" err="1" smtClean="0">
                <a:solidFill>
                  <a:srgbClr val="000000"/>
                </a:solidFill>
              </a:rPr>
              <a:t>Rekenrek</a:t>
            </a:r>
            <a:endParaRPr lang="en-US" dirty="0" smtClean="0">
              <a:solidFill>
                <a:srgbClr val="000000"/>
              </a:solidFill>
            </a:endParaRPr>
          </a:p>
          <a:p>
            <a:endParaRPr lang="en-US" dirty="0" smtClean="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902176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17563"/>
            <a:ext cx="3071812" cy="2303462"/>
          </a:xfrm>
        </p:spPr>
      </p:sp>
      <p:sp>
        <p:nvSpPr>
          <p:cNvPr id="3" name="Notes Placeholder 2"/>
          <p:cNvSpPr>
            <a:spLocks noGrp="1"/>
          </p:cNvSpPr>
          <p:nvPr>
            <p:ph type="body" idx="1"/>
          </p:nvPr>
        </p:nvSpPr>
        <p:spPr>
          <a:xfrm>
            <a:off x="487681" y="3200400"/>
            <a:ext cx="6664961" cy="6240780"/>
          </a:xfrm>
        </p:spPr>
        <p:txBody>
          <a:bodyPr/>
          <a:lstStyle/>
          <a:p>
            <a:r>
              <a:rPr lang="en-US" sz="800" b="1" dirty="0"/>
              <a:t>Number Bonds</a:t>
            </a:r>
          </a:p>
          <a:p>
            <a:r>
              <a:rPr lang="en-US" sz="800" dirty="0"/>
              <a:t>Materials: Number Bond Template</a:t>
            </a:r>
          </a:p>
          <a:p>
            <a:r>
              <a:rPr lang="en-US" sz="800" dirty="0"/>
              <a:t>Give the students a target number to be the total. Have them use materials to decompose the total into 2 parts and fill in their bond to show the decomposition. (Bond can be shown numerically, with materials. Important that the students have the same amount of materials in the total as reflected in the parts.) As the year progresses, have them find as many as they can in a given amount of time and start to learn them, notice patterns. </a:t>
            </a:r>
          </a:p>
          <a:p>
            <a:endParaRPr lang="en-US" sz="800" dirty="0"/>
          </a:p>
          <a:p>
            <a:r>
              <a:rPr lang="en-US" sz="800" b="1" dirty="0"/>
              <a:t>Making </a:t>
            </a:r>
            <a:r>
              <a:rPr lang="en-US" sz="800" b="1" dirty="0"/>
              <a:t>3 with </a:t>
            </a:r>
            <a:r>
              <a:rPr lang="en-US" sz="800" b="1" dirty="0"/>
              <a:t>Triangles </a:t>
            </a:r>
          </a:p>
          <a:p>
            <a:r>
              <a:rPr lang="en-US" sz="800" dirty="0"/>
              <a:t>Materials</a:t>
            </a:r>
            <a:r>
              <a:rPr lang="en-US" sz="800" dirty="0"/>
              <a:t>: (S) 3 beans, paper or foam triangle</a:t>
            </a:r>
          </a:p>
          <a:p>
            <a:pPr marL="364158" indent="-238297"/>
            <a:r>
              <a:rPr lang="en-US" sz="800" dirty="0"/>
              <a:t>T: 	Touch and count the corners of the triangle.</a:t>
            </a:r>
          </a:p>
          <a:p>
            <a:pPr marL="364158" indent="-238297"/>
            <a:r>
              <a:rPr lang="en-US" sz="800" dirty="0"/>
              <a:t>S: 	1, 2, 3.</a:t>
            </a:r>
          </a:p>
          <a:p>
            <a:pPr marL="364158" indent="-238297"/>
            <a:r>
              <a:rPr lang="en-US" sz="800" dirty="0"/>
              <a:t>T: 	Touch and count your beans.</a:t>
            </a:r>
          </a:p>
          <a:p>
            <a:pPr marL="364158" indent="-238297"/>
            <a:r>
              <a:rPr lang="en-US" sz="800" dirty="0"/>
              <a:t>S: 	1, 2, 3.</a:t>
            </a:r>
          </a:p>
          <a:p>
            <a:pPr marL="364158" indent="-238297"/>
            <a:r>
              <a:rPr lang="en-US" sz="800" dirty="0"/>
              <a:t>T: 	Our job is to make 3. Put your 2 beans on the corners of your triangle. Keep the other one in your hand. How many beans on your triangle?</a:t>
            </a:r>
          </a:p>
          <a:p>
            <a:pPr marL="364158" indent="-238297"/>
            <a:r>
              <a:rPr lang="en-US" sz="800" dirty="0"/>
              <a:t>S: 	2.</a:t>
            </a:r>
          </a:p>
          <a:p>
            <a:pPr marL="364158" indent="-238297"/>
            <a:r>
              <a:rPr lang="en-US" sz="800" dirty="0"/>
              <a:t>T: 	How many beans in your hand?</a:t>
            </a:r>
          </a:p>
          <a:p>
            <a:pPr marL="364158" indent="-238297"/>
            <a:r>
              <a:rPr lang="en-US" sz="800" dirty="0"/>
              <a:t>S: 	1.</a:t>
            </a:r>
          </a:p>
          <a:p>
            <a:pPr marL="364158" indent="-238297"/>
            <a:r>
              <a:rPr lang="en-US" sz="800" dirty="0"/>
              <a:t>T: 	We can tell how to make 3 like this: 2 and 1 makes 3. Echo me, please.</a:t>
            </a:r>
          </a:p>
          <a:p>
            <a:pPr marL="364158" indent="-238297"/>
            <a:r>
              <a:rPr lang="en-US" sz="800" dirty="0"/>
              <a:t>S: 	2 and 1 makes 3.</a:t>
            </a:r>
          </a:p>
          <a:p>
            <a:pPr marL="364158" indent="-238297"/>
            <a:r>
              <a:rPr lang="en-US" sz="800" dirty="0"/>
              <a:t>T: 	Show me 1 bean on your triangle. Keep the rest in your hand. How many beans on your triangle?</a:t>
            </a:r>
          </a:p>
          <a:p>
            <a:pPr marL="364158" indent="-238297"/>
            <a:r>
              <a:rPr lang="en-US" sz="800" dirty="0"/>
              <a:t>S: 	1.</a:t>
            </a:r>
          </a:p>
          <a:p>
            <a:pPr marL="364158" indent="-238297"/>
            <a:r>
              <a:rPr lang="en-US" sz="800" dirty="0"/>
              <a:t>T: 	How many beans in your hand?</a:t>
            </a:r>
          </a:p>
          <a:p>
            <a:pPr marL="364158" indent="-238297"/>
            <a:r>
              <a:rPr lang="en-US" sz="800" dirty="0"/>
              <a:t>S: 	2.</a:t>
            </a:r>
          </a:p>
          <a:p>
            <a:pPr marL="364158" indent="-238297"/>
            <a:r>
              <a:rPr lang="en-US" sz="800" dirty="0"/>
              <a:t>T: 	Raise your hand when you can say the sentence, start with 1. (Wait until all hands are raised and then give the signal.)</a:t>
            </a:r>
          </a:p>
          <a:p>
            <a:pPr marL="364158" indent="-238297"/>
            <a:r>
              <a:rPr lang="en-US" sz="800" dirty="0"/>
              <a:t>S: 	1 and 2 makes 3.</a:t>
            </a:r>
          </a:p>
          <a:p>
            <a:pPr marL="364158" indent="-238297"/>
            <a:endParaRPr lang="en-US" sz="800" dirty="0"/>
          </a:p>
          <a:p>
            <a:r>
              <a:rPr lang="en-US" sz="800" b="1" dirty="0"/>
              <a:t>Left Hand Counting</a:t>
            </a:r>
            <a:endParaRPr lang="en-US" sz="800" dirty="0"/>
          </a:p>
          <a:p>
            <a:r>
              <a:rPr lang="en-US" sz="800" dirty="0"/>
              <a:t>Materials: (S) Left hand mat, bag of beans (painted red on one side)</a:t>
            </a:r>
          </a:p>
          <a:p>
            <a:r>
              <a:rPr lang="en-US" sz="800" dirty="0"/>
              <a:t>Note: This fluency was selected in anticipation of future lessons. Although students will not be working with numbers in this lesson, they will need to develop fluency for upcoming lessons in which students will work with numbers in depth.</a:t>
            </a:r>
          </a:p>
          <a:p>
            <a:pPr marL="364158" indent="-238297"/>
            <a:r>
              <a:rPr lang="en-US" sz="800" dirty="0"/>
              <a:t>T: 	Take 1 bean out of your bag and put it on your mat. Count how many beans are on your mat.</a:t>
            </a:r>
          </a:p>
          <a:p>
            <a:pPr marL="364158" indent="-238297"/>
            <a:r>
              <a:rPr lang="en-US" sz="800" dirty="0"/>
              <a:t>S: 	1.</a:t>
            </a:r>
          </a:p>
          <a:p>
            <a:pPr marL="364158" indent="-238297"/>
            <a:r>
              <a:rPr lang="en-US" sz="800" dirty="0"/>
              <a:t>T: 	Take another bean out of your bag and put it on your mat. Count how many beans are on your mat now.</a:t>
            </a:r>
          </a:p>
          <a:p>
            <a:pPr marL="364158" indent="-238297"/>
            <a:r>
              <a:rPr lang="en-US" sz="800" dirty="0"/>
              <a:t>S: 	1, 2.</a:t>
            </a:r>
          </a:p>
          <a:p>
            <a:pPr marL="364158" indent="-238297"/>
            <a:r>
              <a:rPr lang="en-US" sz="800" dirty="0"/>
              <a:t>T: 	Yes. Take another bean out of your bag and put it on your mat. Count how many beans are on your mat now.</a:t>
            </a:r>
          </a:p>
          <a:p>
            <a:pPr marL="364158" indent="-238297"/>
            <a:r>
              <a:rPr lang="en-US" sz="800" dirty="0"/>
              <a:t>S: 	1, 2, 3.</a:t>
            </a:r>
          </a:p>
          <a:p>
            <a:pPr marL="364158" indent="-238297"/>
            <a:r>
              <a:rPr lang="en-US" sz="800" dirty="0"/>
              <a:t>T: 	yes. Let’s touch and count them one at a time like this, 1, 2, 3.</a:t>
            </a:r>
          </a:p>
          <a:p>
            <a:pPr marL="364158" indent="-238297"/>
            <a:r>
              <a:rPr lang="en-US" sz="800" dirty="0"/>
              <a:t>S: 	1, 2, 3 (as they touch each bean).</a:t>
            </a:r>
          </a:p>
          <a:p>
            <a:pPr marL="364158" indent="-238297"/>
            <a:r>
              <a:rPr lang="en-US" sz="800" dirty="0"/>
              <a:t>T: 	Move 1 bean to the pinky fingernail. How many fingers have a bean?</a:t>
            </a:r>
          </a:p>
          <a:p>
            <a:pPr marL="364158" indent="-238297"/>
            <a:r>
              <a:rPr lang="en-US" sz="800" dirty="0"/>
              <a:t>S: 	1.</a:t>
            </a:r>
          </a:p>
          <a:p>
            <a:pPr marL="364158" indent="-238297"/>
            <a:r>
              <a:rPr lang="en-US" sz="800" dirty="0"/>
              <a:t>T: 	How many fingernails are under the bean?</a:t>
            </a:r>
          </a:p>
          <a:p>
            <a:pPr marL="364158" indent="-238297"/>
            <a:r>
              <a:rPr lang="en-US" sz="800" dirty="0"/>
              <a:t>S: 	1.</a:t>
            </a:r>
          </a:p>
          <a:p>
            <a:pPr marL="364158" indent="-238297"/>
            <a:r>
              <a:rPr lang="en-US" sz="800" dirty="0"/>
              <a:t>T: 	Is that exactly the same number?</a:t>
            </a:r>
          </a:p>
          <a:p>
            <a:pPr marL="364158" indent="-238297"/>
            <a:r>
              <a:rPr lang="en-US" sz="800" dirty="0"/>
              <a:t>S: 	Yes!</a:t>
            </a:r>
          </a:p>
          <a:p>
            <a:r>
              <a:rPr lang="en-US" sz="800" dirty="0"/>
              <a:t>Continue to 3 in this manner. Give time for students to touch and count, but take notice of which students must recount each time.</a:t>
            </a:r>
          </a:p>
          <a:p>
            <a:endParaRPr lang="en-US" sz="1000"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12 minutes</a:t>
            </a:r>
          </a:p>
          <a:p>
            <a:endParaRPr lang="en-US" dirty="0" smtClean="0"/>
          </a:p>
          <a:p>
            <a:r>
              <a:rPr lang="en-US" dirty="0" smtClean="0"/>
              <a:t>MATERIALS NEEDED:</a:t>
            </a:r>
          </a:p>
          <a:p>
            <a:pPr marL="484985" lvl="1" indent="-302066">
              <a:buFont typeface="Arial" pitchFamily="34" charset="0"/>
              <a:buChar char="•"/>
            </a:pPr>
            <a:r>
              <a:rPr lang="en-US" dirty="0" smtClean="0"/>
              <a:t>3 beans</a:t>
            </a:r>
          </a:p>
          <a:p>
            <a:pPr marL="484985" lvl="1" indent="-302066">
              <a:buFont typeface="Arial" pitchFamily="34" charset="0"/>
              <a:buChar char="•"/>
            </a:pPr>
            <a:r>
              <a:rPr lang="en-US" dirty="0"/>
              <a:t>Triangle </a:t>
            </a:r>
            <a:r>
              <a:rPr lang="en-US" dirty="0" smtClean="0"/>
              <a:t>Mat or drawing</a:t>
            </a:r>
            <a:endParaRPr lang="en-US" dirty="0"/>
          </a:p>
          <a:p>
            <a:pPr marL="484985" lvl="1" indent="-302066">
              <a:buFont typeface="Arial" pitchFamily="34" charset="0"/>
              <a:buChar char="•"/>
            </a:pPr>
            <a:r>
              <a:rPr lang="en-US" dirty="0"/>
              <a:t>Left Hand Mat</a:t>
            </a:r>
          </a:p>
          <a:p>
            <a:pPr marL="484985" lvl="1" indent="-302066">
              <a:buFont typeface="Arial" pitchFamily="34" charset="0"/>
              <a:buChar char="•"/>
            </a:pPr>
            <a:r>
              <a:rPr lang="en-US" dirty="0" smtClean="0"/>
              <a:t>Dot Cards of 6 (presenter only)</a:t>
            </a:r>
          </a:p>
          <a:p>
            <a:pPr marL="484985" lvl="1" indent="-302066">
              <a:buFont typeface="Arial" pitchFamily="34" charset="0"/>
              <a:buChar char="•"/>
            </a:pPr>
            <a:r>
              <a:rPr lang="en-US" dirty="0" smtClean="0"/>
              <a:t>5 Group Cards (presenter only)</a:t>
            </a:r>
          </a:p>
          <a:p>
            <a:pPr marL="182918" lvl="1"/>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27</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691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28</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11" name="Notes Placeholder 2"/>
          <p:cNvSpPr>
            <a:spLocks noGrp="1"/>
          </p:cNvSpPr>
          <p:nvPr>
            <p:ph type="body" sz="quarter" idx="13"/>
          </p:nvPr>
        </p:nvSpPr>
        <p:spPr>
          <a:xfrm>
            <a:off x="325120" y="1600200"/>
            <a:ext cx="6827520" cy="6240780"/>
          </a:xfrm>
        </p:spPr>
        <p:txBody>
          <a:bodyPr/>
          <a:lstStyle/>
          <a:p>
            <a:r>
              <a:rPr lang="en-US" sz="1000" b="1" dirty="0"/>
              <a:t>GRADE </a:t>
            </a:r>
            <a:r>
              <a:rPr lang="en-US" sz="1000" b="1" dirty="0"/>
              <a:t>K </a:t>
            </a:r>
            <a:r>
              <a:rPr lang="en-US" sz="1000" b="1" dirty="0"/>
              <a:t>CONTINUED</a:t>
            </a:r>
          </a:p>
          <a:p>
            <a:endParaRPr lang="en-US" sz="1000" b="1" dirty="0"/>
          </a:p>
          <a:p>
            <a:r>
              <a:rPr lang="en-US" sz="1000" b="1" dirty="0"/>
              <a:t>Dot Cards   </a:t>
            </a:r>
          </a:p>
          <a:p>
            <a:r>
              <a:rPr lang="en-US" sz="1000" dirty="0"/>
              <a:t>Materials:  (T/S) Varied dot cards of 6 (card template from GK–M3–Lesson 13)</a:t>
            </a:r>
          </a:p>
          <a:p>
            <a:r>
              <a:rPr lang="en-US" sz="1000" dirty="0"/>
              <a:t>Note:  This activity deepens students’ knowledge of embedded numbers and develops part–whole thinking. </a:t>
            </a:r>
          </a:p>
          <a:p>
            <a:pPr marL="364158" indent="-236619"/>
            <a:r>
              <a:rPr lang="en-US" sz="1000" dirty="0"/>
              <a:t>T:	(Show card.)  How many do you see?</a:t>
            </a:r>
          </a:p>
          <a:p>
            <a:pPr marL="364158" indent="-236619"/>
            <a:r>
              <a:rPr lang="en-US" sz="1000" dirty="0"/>
              <a:t>S:	6.</a:t>
            </a:r>
          </a:p>
          <a:p>
            <a:pPr marL="364158" indent="-236619"/>
            <a:r>
              <a:rPr lang="en-US" sz="1000" dirty="0"/>
              <a:t>T:	How did you see them in two parts? </a:t>
            </a:r>
          </a:p>
          <a:p>
            <a:pPr marL="364158" indent="-236619"/>
            <a:r>
              <a:rPr lang="en-US" sz="1000" dirty="0"/>
              <a:t>S:	(Possible answers.)  5 on this side and 1 on that side.  </a:t>
            </a:r>
            <a:r>
              <a:rPr lang="en-US" sz="1000" dirty="0" err="1">
                <a:sym typeface="Wingdings"/>
              </a:rPr>
              <a:t></a:t>
            </a:r>
            <a:r>
              <a:rPr lang="en-US" sz="1000" dirty="0"/>
              <a:t> 2 down and 4 up.  </a:t>
            </a:r>
            <a:r>
              <a:rPr lang="en-US" sz="1000" dirty="0">
                <a:sym typeface="Wingdings"/>
              </a:rPr>
              <a:t></a:t>
            </a:r>
            <a:r>
              <a:rPr lang="en-US" sz="1000" dirty="0"/>
              <a:t> 3 up and 3 down.</a:t>
            </a:r>
          </a:p>
          <a:p>
            <a:pPr marL="364158" indent="-236619"/>
            <a:r>
              <a:rPr lang="en-US" sz="1000" dirty="0"/>
              <a:t>Continue with other cards, especially focusing on numbers 6 – 10.</a:t>
            </a:r>
          </a:p>
          <a:p>
            <a:endParaRPr lang="en-US" sz="1000" b="1" dirty="0"/>
          </a:p>
          <a:p>
            <a:r>
              <a:rPr lang="en-US" sz="1000" b="1" dirty="0"/>
              <a:t>Number Pairs of Six</a:t>
            </a:r>
          </a:p>
          <a:p>
            <a:r>
              <a:rPr lang="en-US" sz="1000" dirty="0"/>
              <a:t>Materials:	(T) dot cards  (S) Personal white board </a:t>
            </a:r>
          </a:p>
          <a:p>
            <a:r>
              <a:rPr lang="en-US" sz="1000" dirty="0"/>
              <a:t>Show the dot cards with 5 and 1 indicated as parts.</a:t>
            </a:r>
          </a:p>
          <a:p>
            <a:r>
              <a:rPr lang="en-US" sz="1000" dirty="0"/>
              <a:t>T: Say the biggest part.  (Give students time to count.)</a:t>
            </a:r>
          </a:p>
          <a:p>
            <a:r>
              <a:rPr lang="en-US" sz="1000" dirty="0"/>
              <a:t>S: 5.</a:t>
            </a:r>
          </a:p>
          <a:p>
            <a:r>
              <a:rPr lang="en-US" sz="1000" dirty="0"/>
              <a:t>T: Say the smallest part.</a:t>
            </a:r>
          </a:p>
          <a:p>
            <a:r>
              <a:rPr lang="en-US" sz="1000" dirty="0"/>
              <a:t>S: 1.</a:t>
            </a:r>
          </a:p>
          <a:p>
            <a:r>
              <a:rPr lang="en-US" sz="1000" dirty="0"/>
              <a:t>T: What is the total number of dots?  (Give them time to re-count.)</a:t>
            </a:r>
          </a:p>
          <a:p>
            <a:r>
              <a:rPr lang="en-US" sz="1000" dirty="0"/>
              <a:t>S: 6.</a:t>
            </a:r>
          </a:p>
          <a:p>
            <a:r>
              <a:rPr lang="en-US" sz="1000" dirty="0"/>
              <a:t>T: Show the </a:t>
            </a:r>
            <a:r>
              <a:rPr lang="en-US" sz="1000" b="1" u="sng" dirty="0"/>
              <a:t>number bond </a:t>
            </a:r>
            <a:r>
              <a:rPr lang="en-US" sz="1000" dirty="0"/>
              <a:t>on your personal white board.</a:t>
            </a:r>
          </a:p>
          <a:p>
            <a:r>
              <a:rPr lang="en-US" sz="1000" dirty="0"/>
              <a:t>Continue with 4 and 2, 3 and 3, and 6 and 0.</a:t>
            </a:r>
          </a:p>
          <a:p>
            <a:endParaRPr lang="en-US" sz="1000" b="1" dirty="0"/>
          </a:p>
          <a:p>
            <a:r>
              <a:rPr lang="en-US" sz="1000" b="1" dirty="0"/>
              <a:t>5-Group Hands</a:t>
            </a:r>
          </a:p>
          <a:p>
            <a:r>
              <a:rPr lang="en-US" sz="1000" dirty="0"/>
              <a:t>Materials:  (T) Large 5-group cards (5–7)</a:t>
            </a:r>
          </a:p>
          <a:p>
            <a:pPr marL="364158" indent="-236619"/>
            <a:r>
              <a:rPr lang="en-US" sz="1000" dirty="0"/>
              <a:t>T:	(Show the 6 dot card.)  Raise your hand when you know how many dots are on top.  (Wait until all hands are raised, then signal.)  Ready?</a:t>
            </a:r>
          </a:p>
          <a:p>
            <a:pPr marL="364158" indent="-236619"/>
            <a:r>
              <a:rPr lang="en-US" sz="1000" dirty="0"/>
              <a:t>S:	5.</a:t>
            </a:r>
          </a:p>
          <a:p>
            <a:pPr marL="364158" indent="-236619"/>
            <a:r>
              <a:rPr lang="en-US" sz="1000" dirty="0"/>
              <a:t>T:	Bottom?</a:t>
            </a:r>
          </a:p>
          <a:p>
            <a:pPr marL="364158" indent="-236619"/>
            <a:r>
              <a:rPr lang="en-US" sz="1000" dirty="0"/>
              <a:t>S:	1.</a:t>
            </a:r>
          </a:p>
          <a:p>
            <a:pPr marL="364158" indent="-236619"/>
            <a:r>
              <a:rPr lang="en-US" sz="1000" dirty="0"/>
              <a:t>T:	We can show this 5-group on our hands.  5 on top, 1 on the bottom, like this.  (Demonstrate on hands, one above the other.)</a:t>
            </a:r>
          </a:p>
          <a:p>
            <a:pPr marL="364158" indent="-236619"/>
            <a:r>
              <a:rPr lang="en-US" sz="1000" dirty="0"/>
              <a:t>S:	(Show 5 and 1 on hands, one above the other.)</a:t>
            </a:r>
          </a:p>
          <a:p>
            <a:pPr marL="364158" indent="-236619"/>
            <a:r>
              <a:rPr lang="en-US" sz="1000" dirty="0"/>
              <a:t>T:	Push your hands out as you count on from 5, like this.  5 (extend the top hand forward), 6 (extend the bottom hand forward).  Try it with me.</a:t>
            </a:r>
          </a:p>
          <a:p>
            <a:pPr marL="364158" indent="-236619"/>
            <a:r>
              <a:rPr lang="en-US" sz="1000" dirty="0"/>
              <a:t>S:	5 (extend the top hand forward), 6 (extend the bottom hand forward).</a:t>
            </a:r>
          </a:p>
          <a:p>
            <a:r>
              <a:rPr lang="en-US" sz="1000" dirty="0"/>
              <a:t>Continue with 5, 6, 7, steadily decreasing guidance from the teacher, until students can show the 5-groups on their hands with ease.</a:t>
            </a:r>
          </a:p>
          <a:p>
            <a:endParaRPr lang="en-US" sz="1000" dirty="0"/>
          </a:p>
          <a:p>
            <a:r>
              <a:rPr lang="en-US" sz="1000" b="1" dirty="0"/>
              <a:t>1 More/Less</a:t>
            </a:r>
          </a:p>
          <a:p>
            <a:r>
              <a:rPr lang="en-US" sz="1000" dirty="0"/>
              <a:t>Show a ten frame card and ask students on the signal to say what is one more or one less (This can be done with personal boards, too.)  </a:t>
            </a:r>
          </a:p>
          <a:p>
            <a:pPr marL="364158" indent="-238297"/>
            <a:endParaRPr lang="en-US" sz="1000" b="1" dirty="0"/>
          </a:p>
          <a:p>
            <a:pPr marL="364158" indent="-238297"/>
            <a:endParaRPr lang="en-US" sz="1000" dirty="0"/>
          </a:p>
        </p:txBody>
      </p:sp>
      <p:sp>
        <p:nvSpPr>
          <p:cNvPr id="2" name="Footer Placeholder 1"/>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69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299998" y="3280410"/>
            <a:ext cx="6827520" cy="2577664"/>
          </a:xfrm>
        </p:spPr>
        <p:txBody>
          <a:bodyPr/>
          <a:lstStyle/>
          <a:p>
            <a:pPr defTabSz="966612">
              <a:defRPr/>
            </a:pPr>
            <a:r>
              <a:rPr lang="en-US" sz="1000" b="1" dirty="0"/>
              <a:t>Count On Cheers</a:t>
            </a:r>
          </a:p>
          <a:p>
            <a:r>
              <a:rPr lang="en-US" sz="1000" dirty="0"/>
              <a:t>Note: This activity supports the connection of counting on by 2 and adding 2. </a:t>
            </a:r>
          </a:p>
          <a:p>
            <a:r>
              <a:rPr lang="en-US" sz="1000" dirty="0"/>
              <a:t>Teacher says the number aloud. Students repeat the number, touching their heads and counting on as they put their fists in the air, one at a time. Alternately, students can count on with boxing punches. </a:t>
            </a:r>
          </a:p>
          <a:p>
            <a:pPr defTabSz="966612">
              <a:defRPr/>
            </a:pPr>
            <a:endParaRPr lang="en-US" sz="1000" dirty="0"/>
          </a:p>
          <a:p>
            <a:r>
              <a:rPr lang="en-US" sz="1000" b="1" dirty="0"/>
              <a:t>Number Bond Dash</a:t>
            </a:r>
          </a:p>
          <a:p>
            <a:r>
              <a:rPr lang="en-US" sz="1000" dirty="0"/>
              <a:t>Many participants will have seen this in the Major Work of the Grade, therefore simply refer to the image and review the details, mentioning that the template can be put in the students’ personal boards and re-used. </a:t>
            </a:r>
          </a:p>
          <a:p>
            <a:endParaRPr lang="en-US" sz="1000" b="1" dirty="0"/>
          </a:p>
          <a:p>
            <a:r>
              <a:rPr lang="en-US" sz="1000" b="1" dirty="0"/>
              <a:t>Friendly </a:t>
            </a:r>
            <a:r>
              <a:rPr lang="en-US" sz="1000" b="1" dirty="0"/>
              <a:t>Fact Go Around </a:t>
            </a:r>
          </a:p>
          <a:p>
            <a:r>
              <a:rPr lang="en-US" sz="1000" dirty="0"/>
              <a:t>Materials: (T) Friendly Fact Go Around: Addition Strategies Review </a:t>
            </a:r>
            <a:r>
              <a:rPr lang="en-US" sz="1000" dirty="0"/>
              <a:t> or Addition Chart (Click again)</a:t>
            </a:r>
            <a:endParaRPr lang="en-US" sz="1000" dirty="0"/>
          </a:p>
          <a:p>
            <a:r>
              <a:rPr lang="en-US" sz="1000" dirty="0"/>
              <a:t>Note: This activity addresses the core fluency objective for Grade 1 of adding and subtracting within 10. Project the Friendly Fact Go Around: Addition Strategies Review sheet (or make a poster). Point to a problem </a:t>
            </a:r>
          </a:p>
          <a:p>
            <a:r>
              <a:rPr lang="en-US" sz="1000" dirty="0"/>
              <a:t>and call on a student to answer (e.g., 8 + 0 = </a:t>
            </a:r>
            <a:r>
              <a:rPr lang="en-US" sz="1000" dirty="0">
                <a:latin typeface="Wingdings 2"/>
              </a:rPr>
              <a:t></a:t>
            </a:r>
            <a:r>
              <a:rPr lang="en-US" sz="1000" dirty="0"/>
              <a:t>). The student answers (8), then the class says the sentence aloud, completed with the answer (8 + 0 = 8). If the student gives an incorrect answer, he or she then repeats the correct equation that the class gave. The teacher can adapt the problem to individual students, pointing to easier problems for students who are less fluent. </a:t>
            </a:r>
          </a:p>
          <a:p>
            <a:endParaRPr lang="en-US" b="1" u="sng"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12 minutes</a:t>
            </a:r>
          </a:p>
          <a:p>
            <a:endParaRPr lang="en-US" dirty="0" smtClean="0"/>
          </a:p>
          <a:p>
            <a:r>
              <a:rPr lang="en-US" dirty="0" smtClean="0"/>
              <a:t>MATERIALS NEEDED:</a:t>
            </a:r>
          </a:p>
          <a:p>
            <a:pPr marL="484985" lvl="1" indent="-302066">
              <a:buFont typeface="Arial" pitchFamily="34" charset="0"/>
              <a:buChar char="•"/>
            </a:pPr>
            <a:r>
              <a:rPr lang="en-US" dirty="0" err="1" smtClean="0"/>
              <a:t>Rekenrek</a:t>
            </a:r>
            <a:endParaRPr lang="en-US" dirty="0" smtClean="0"/>
          </a:p>
          <a:p>
            <a:pPr marL="484985" lvl="1" indent="-302066">
              <a:buFont typeface="Arial" pitchFamily="34" charset="0"/>
              <a:buChar char="•"/>
            </a:pPr>
            <a:r>
              <a:rPr lang="en-US" dirty="0" smtClean="0"/>
              <a:t>Bundles of Ten sticks</a:t>
            </a:r>
          </a:p>
          <a:p>
            <a:pPr marL="484985" lvl="1" indent="-302066">
              <a:buFont typeface="Arial" pitchFamily="34" charset="0"/>
              <a:buChar char="•"/>
            </a:pPr>
            <a:r>
              <a:rPr lang="en-US" dirty="0" smtClean="0"/>
              <a:t>Ten Frames </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29</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8" name="Notes Placeholder 2"/>
          <p:cNvSpPr txBox="1">
            <a:spLocks/>
          </p:cNvSpPr>
          <p:nvPr/>
        </p:nvSpPr>
        <p:spPr>
          <a:xfrm>
            <a:off x="351460" y="5858074"/>
            <a:ext cx="6827520" cy="3503096"/>
          </a:xfrm>
          <a:prstGeom prst="rect">
            <a:avLst/>
          </a:prstGeom>
        </p:spPr>
        <p:txBody>
          <a:bodyPr vert="horz" lIns="96661" tIns="48331" rIns="96661" bIns="4833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b="1" dirty="0"/>
              <a:t>Tens </a:t>
            </a:r>
            <a:r>
              <a:rPr lang="en-US" sz="1000" b="1" dirty="0"/>
              <a:t>and Ones </a:t>
            </a:r>
          </a:p>
          <a:p>
            <a:r>
              <a:rPr lang="en-US" sz="1000" dirty="0"/>
              <a:t>Materials</a:t>
            </a:r>
            <a:r>
              <a:rPr lang="en-US" sz="1000" dirty="0"/>
              <a:t>: (</a:t>
            </a:r>
            <a:r>
              <a:rPr lang="en-US" sz="1000" dirty="0"/>
              <a:t>T) 100-bead </a:t>
            </a:r>
            <a:r>
              <a:rPr lang="en-US" sz="1000" dirty="0" err="1"/>
              <a:t>Rekenrek</a:t>
            </a:r>
            <a:endParaRPr lang="en-US" sz="1000" dirty="0"/>
          </a:p>
          <a:p>
            <a:r>
              <a:rPr lang="en-US" sz="1000" dirty="0"/>
              <a:t>Note:  This activity addresses the grade level standard requiring students to understand that two-digit numbers represent amounts of tens and ones.</a:t>
            </a:r>
          </a:p>
          <a:p>
            <a:r>
              <a:rPr lang="en-US" sz="1000" dirty="0"/>
              <a:t>Practice decomposing numbers into tens and ones using the </a:t>
            </a:r>
            <a:r>
              <a:rPr lang="en-US" sz="1000" dirty="0" err="1"/>
              <a:t>Rekenrek</a:t>
            </a:r>
            <a:r>
              <a:rPr lang="en-US" sz="1000" dirty="0"/>
              <a:t>.</a:t>
            </a:r>
          </a:p>
          <a:p>
            <a:r>
              <a:rPr lang="en-US" sz="1000" dirty="0"/>
              <a:t>(Show 16 on the </a:t>
            </a:r>
            <a:r>
              <a:rPr lang="en-US" sz="1000" dirty="0" err="1"/>
              <a:t>Rekenrek</a:t>
            </a:r>
            <a:r>
              <a:rPr lang="en-US" sz="1000" dirty="0"/>
              <a:t>).  How many tens do you see?</a:t>
            </a:r>
          </a:p>
          <a:p>
            <a:pPr marL="364158" indent="-236619"/>
            <a:r>
              <a:rPr lang="en-US" sz="1000" dirty="0"/>
              <a:t>S:	1.</a:t>
            </a:r>
          </a:p>
          <a:p>
            <a:pPr marL="364158" indent="-236619"/>
            <a:r>
              <a:rPr lang="en-US" sz="1000" dirty="0"/>
              <a:t>T:	How many ones?</a:t>
            </a:r>
          </a:p>
          <a:p>
            <a:pPr marL="364158" indent="-236619"/>
            <a:r>
              <a:rPr lang="en-US" sz="1000" dirty="0"/>
              <a:t>S:	6.</a:t>
            </a:r>
          </a:p>
          <a:p>
            <a:pPr marL="364158" indent="-236619"/>
            <a:r>
              <a:rPr lang="en-US" sz="1000" dirty="0"/>
              <a:t>T:	Say the number the Say Ten way.</a:t>
            </a:r>
          </a:p>
          <a:p>
            <a:pPr marL="364158" indent="-236619"/>
            <a:r>
              <a:rPr lang="en-US" sz="1000" dirty="0"/>
              <a:t>S:	Ten 6.</a:t>
            </a:r>
          </a:p>
          <a:p>
            <a:pPr marL="364158" indent="-236619"/>
            <a:r>
              <a:rPr lang="en-US" sz="1000" dirty="0"/>
              <a:t>T:	</a:t>
            </a:r>
            <a:r>
              <a:rPr lang="en-US" sz="1000" dirty="0"/>
              <a:t>1 </a:t>
            </a:r>
            <a:r>
              <a:rPr lang="en-US" sz="1000" dirty="0"/>
              <a:t>ten plus 6 ones is?</a:t>
            </a:r>
          </a:p>
          <a:p>
            <a:pPr marL="364158" indent="-236619"/>
            <a:r>
              <a:rPr lang="en-US" sz="1000" dirty="0"/>
              <a:t>S:	16.</a:t>
            </a:r>
          </a:p>
          <a:p>
            <a:pPr marL="364158" indent="-236619"/>
            <a:r>
              <a:rPr lang="en-US" sz="1000" dirty="0"/>
              <a:t>T:	(Slide over 10 from the next row.)  How many tens to you see?</a:t>
            </a:r>
          </a:p>
          <a:p>
            <a:pPr marL="364158" indent="-236619"/>
            <a:r>
              <a:rPr lang="en-US" sz="1000" dirty="0"/>
              <a:t>S:	2.</a:t>
            </a:r>
          </a:p>
          <a:p>
            <a:pPr marL="364158" indent="-236619"/>
            <a:r>
              <a:rPr lang="en-US" sz="1000" dirty="0"/>
              <a:t>T:	How many ones?</a:t>
            </a:r>
          </a:p>
          <a:p>
            <a:pPr marL="364158" indent="-236619"/>
            <a:r>
              <a:rPr lang="en-US" sz="1000" dirty="0"/>
              <a:t>S:	6.</a:t>
            </a:r>
          </a:p>
          <a:p>
            <a:pPr marL="364158" indent="-236619"/>
            <a:r>
              <a:rPr lang="en-US" sz="1000" dirty="0"/>
              <a:t>T:	Say the number the Say Ten way.</a:t>
            </a:r>
          </a:p>
          <a:p>
            <a:pPr marL="364158" indent="-236619"/>
            <a:r>
              <a:rPr lang="en-US" sz="1000" dirty="0"/>
              <a:t>S:	2 tens 6.</a:t>
            </a:r>
          </a:p>
          <a:p>
            <a:pPr marL="364158" indent="-236619"/>
            <a:r>
              <a:rPr lang="en-US" sz="1000" dirty="0"/>
              <a:t>T:	</a:t>
            </a:r>
            <a:r>
              <a:rPr lang="en-US" sz="1000" dirty="0"/>
              <a:t>2 </a:t>
            </a:r>
            <a:r>
              <a:rPr lang="en-US" sz="1000" dirty="0"/>
              <a:t>tens plus 6 ones is?</a:t>
            </a:r>
          </a:p>
          <a:p>
            <a:pPr marL="364158" indent="-236619"/>
            <a:r>
              <a:rPr lang="en-US" sz="1000" dirty="0"/>
              <a:t>S:	26.</a:t>
            </a:r>
          </a:p>
          <a:p>
            <a:r>
              <a:rPr lang="en-US" sz="1000" dirty="0"/>
              <a:t>Slide over the next row and repeat</a:t>
            </a:r>
            <a:r>
              <a:rPr lang="en-US" sz="1000" dirty="0"/>
              <a:t>. </a:t>
            </a:r>
            <a:r>
              <a:rPr lang="en-US" sz="1000" dirty="0"/>
              <a:t>Continue with the following suggested sequence within 40</a:t>
            </a:r>
            <a:r>
              <a:rPr lang="en-US" sz="1000" dirty="0"/>
              <a:t>: </a:t>
            </a:r>
            <a:r>
              <a:rPr lang="en-US" sz="1000" dirty="0"/>
              <a:t>15, 25, 35; 17, 27, 37; 19, 29, 39. </a:t>
            </a:r>
            <a:endParaRPr lang="en-US" sz="1000" dirty="0"/>
          </a:p>
          <a:p>
            <a:endParaRPr lang="en-US" sz="1000" dirty="0"/>
          </a:p>
          <a:p>
            <a:endParaRPr lang="en-US" sz="1000" b="1" dirty="0"/>
          </a:p>
          <a:p>
            <a:pPr marL="364158" indent="-238297"/>
            <a:endParaRPr lang="en-US" sz="1000" dirty="0"/>
          </a:p>
          <a:p>
            <a:pPr marL="364158" indent="-238297"/>
            <a:endParaRPr lang="en-US" sz="1000" dirty="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84396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r>
              <a:rPr lang="en-US" dirty="0" smtClean="0"/>
              <a:t>2 Minutes</a:t>
            </a:r>
          </a:p>
          <a:p>
            <a:endParaRPr lang="en-US" dirty="0" smtClean="0"/>
          </a:p>
          <a:p>
            <a:r>
              <a:rPr lang="en-US" dirty="0" smtClean="0"/>
              <a:t>Introduce</a:t>
            </a:r>
            <a:r>
              <a:rPr lang="en-US" baseline="0" dirty="0" smtClean="0"/>
              <a:t> the objectives quickly so as to move right into taking the Sprint.</a:t>
            </a:r>
            <a:endParaRPr lang="en-US" dirty="0"/>
          </a:p>
        </p:txBody>
      </p:sp>
      <p:sp>
        <p:nvSpPr>
          <p:cNvPr id="10"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a:p>
            <a:pPr marL="484985" lvl="1" indent="-302066">
              <a:buFont typeface="Arial" pitchFamily="34" charset="0"/>
              <a:buChar char="•"/>
            </a:pP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a:t>
            </a:fld>
            <a:endParaRPr lang="en-US"/>
          </a:p>
        </p:txBody>
      </p:sp>
      <p:sp>
        <p:nvSpPr>
          <p:cNvPr id="9" name="Header Placeholder 8"/>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641776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20725"/>
            <a:ext cx="3070225" cy="2303463"/>
          </a:xfrm>
        </p:spPr>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30</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8" name="Notes Placeholder 2"/>
          <p:cNvSpPr txBox="1">
            <a:spLocks/>
          </p:cNvSpPr>
          <p:nvPr/>
        </p:nvSpPr>
        <p:spPr>
          <a:xfrm>
            <a:off x="325121" y="3520440"/>
            <a:ext cx="6827520" cy="1520190"/>
          </a:xfrm>
          <a:prstGeom prst="rect">
            <a:avLst/>
          </a:prstGeom>
        </p:spPr>
        <p:txBody>
          <a:bodyPr vert="horz" lIns="96661" tIns="48331" rIns="96661" bIns="4833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000" dirty="0"/>
          </a:p>
          <a:p>
            <a:r>
              <a:rPr lang="en-US" sz="1100" b="1" dirty="0"/>
              <a:t>GRADE </a:t>
            </a:r>
            <a:r>
              <a:rPr lang="en-US" sz="1100" b="1" dirty="0"/>
              <a:t>1 </a:t>
            </a:r>
            <a:r>
              <a:rPr lang="en-US" sz="1100" b="1" dirty="0"/>
              <a:t>CONTINUED</a:t>
            </a:r>
          </a:p>
          <a:p>
            <a:endParaRPr lang="en-US" sz="1100" b="1" dirty="0"/>
          </a:p>
          <a:p>
            <a:r>
              <a:rPr lang="en-US" sz="1100" b="1" dirty="0"/>
              <a:t>1 </a:t>
            </a:r>
            <a:r>
              <a:rPr lang="en-US" sz="1100" b="1" dirty="0"/>
              <a:t>More/ 1 Less 10 More/10 Less</a:t>
            </a:r>
            <a:endParaRPr lang="en-US" sz="1100" dirty="0"/>
          </a:p>
          <a:p>
            <a:r>
              <a:rPr lang="en-US" sz="1000" dirty="0"/>
              <a:t>Materials: (T) ten sticks, dimes, bundles of ten sticks, ten frames  (S) Personal white board</a:t>
            </a:r>
          </a:p>
          <a:p>
            <a:r>
              <a:rPr lang="en-US" sz="1000" dirty="0"/>
              <a:t>Show students 2 ten sticks. </a:t>
            </a:r>
          </a:p>
          <a:p>
            <a:r>
              <a:rPr lang="en-US" sz="1000" dirty="0"/>
              <a:t>Ask them to write the number sentence to find 1 more, then to find 1 less, to find 10 more, to find 10 less.</a:t>
            </a:r>
          </a:p>
          <a:p>
            <a:endParaRPr lang="en-US" sz="1000" dirty="0"/>
          </a:p>
          <a:p>
            <a:r>
              <a:rPr lang="en-US" sz="1000" dirty="0"/>
              <a:t>Vary the activity by using different ways to show </a:t>
            </a:r>
            <a:r>
              <a:rPr lang="en-US" sz="1000" dirty="0"/>
              <a:t>the units and by using different </a:t>
            </a:r>
            <a:r>
              <a:rPr lang="en-US" sz="1000" dirty="0"/>
              <a:t>start amounts. </a:t>
            </a:r>
          </a:p>
          <a:p>
            <a:r>
              <a:rPr lang="en-US" sz="1000" dirty="0"/>
              <a:t/>
            </a:r>
            <a:br>
              <a:rPr lang="en-US" sz="1000" dirty="0"/>
            </a:br>
            <a:endParaRPr lang="en-US" sz="1000" dirty="0"/>
          </a:p>
          <a:p>
            <a:endParaRPr lang="en-US" sz="1000" b="1" dirty="0"/>
          </a:p>
          <a:p>
            <a:pPr marL="364158" indent="-238297"/>
            <a:endParaRPr lang="en-US" sz="1000" dirty="0"/>
          </a:p>
          <a:p>
            <a:pPr marL="364158" indent="-238297"/>
            <a:endParaRPr lang="en-US" sz="1000" dirty="0"/>
          </a:p>
        </p:txBody>
      </p:sp>
      <p:sp>
        <p:nvSpPr>
          <p:cNvPr id="3" name="Footer Placeholder 2"/>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843964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8350"/>
            <a:ext cx="3070225" cy="2303463"/>
          </a:xfrm>
        </p:spPr>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12 minutes</a:t>
            </a:r>
          </a:p>
          <a:p>
            <a:endParaRPr lang="en-US" dirty="0" smtClean="0"/>
          </a:p>
          <a:p>
            <a:r>
              <a:rPr lang="en-US" dirty="0"/>
              <a:t>MATERIALS NEEDED:</a:t>
            </a:r>
          </a:p>
          <a:p>
            <a:pPr marL="484985" lvl="1" indent="-302066">
              <a:buFont typeface="Arial" pitchFamily="34" charset="0"/>
              <a:buChar char="•"/>
            </a:pPr>
            <a:r>
              <a:rPr lang="en-US" dirty="0" smtClean="0"/>
              <a:t>Hide Zero Cards</a:t>
            </a:r>
            <a:endParaRPr lang="en-US" dirty="0"/>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31</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11" name="Notes Placeholder 2"/>
          <p:cNvSpPr>
            <a:spLocks noGrp="1"/>
          </p:cNvSpPr>
          <p:nvPr>
            <p:ph type="body" idx="3"/>
          </p:nvPr>
        </p:nvSpPr>
        <p:spPr>
          <a:xfrm>
            <a:off x="487681" y="3200400"/>
            <a:ext cx="6664961" cy="6240780"/>
          </a:xfrm>
        </p:spPr>
        <p:txBody>
          <a:bodyPr>
            <a:normAutofit lnSpcReduction="10000"/>
          </a:bodyPr>
          <a:lstStyle/>
          <a:p>
            <a:r>
              <a:rPr lang="en-US" sz="1100" b="1" dirty="0"/>
              <a:t>Make 10 to Add </a:t>
            </a:r>
          </a:p>
          <a:p>
            <a:r>
              <a:rPr lang="en-US" sz="1100" dirty="0"/>
              <a:t>(Note: This was previously demonstrated concretely on slide 25 and pictorially on slide 26. This is the abstract version.)</a:t>
            </a:r>
          </a:p>
          <a:p>
            <a:pPr marL="364158" indent="-236619"/>
            <a:r>
              <a:rPr lang="en-US" sz="1000" dirty="0"/>
              <a:t>T:	Let’s make 10 to add.  If I say 9 + 2, you say 9 + 2 = 10 + 1.  Ready?  9 + 3.</a:t>
            </a:r>
          </a:p>
          <a:p>
            <a:pPr marL="364158" indent="-236619"/>
            <a:r>
              <a:rPr lang="en-US" sz="1000" dirty="0"/>
              <a:t>S:	9 + 3 = 10 + 2.</a:t>
            </a:r>
          </a:p>
          <a:p>
            <a:pPr marL="364158" indent="-236619"/>
            <a:r>
              <a:rPr lang="en-US" sz="1000" dirty="0"/>
              <a:t>T:	Answer?</a:t>
            </a:r>
          </a:p>
          <a:p>
            <a:pPr marL="364158" indent="-236619"/>
            <a:r>
              <a:rPr lang="en-US" sz="1000" dirty="0"/>
              <a:t>S:	12.</a:t>
            </a:r>
          </a:p>
          <a:p>
            <a:pPr marL="364158" indent="-236619"/>
            <a:r>
              <a:rPr lang="en-US" sz="1000" dirty="0"/>
              <a:t>T:	9 + 5.</a:t>
            </a:r>
          </a:p>
          <a:p>
            <a:pPr marL="364158" indent="-236619"/>
            <a:r>
              <a:rPr lang="en-US" sz="1000" dirty="0"/>
              <a:t>S:	9 + 5 = 10 + 4.</a:t>
            </a:r>
          </a:p>
          <a:p>
            <a:pPr marL="364158" indent="-236619"/>
            <a:r>
              <a:rPr lang="en-US" sz="1000" dirty="0"/>
              <a:t>T:	Answer?</a:t>
            </a:r>
          </a:p>
          <a:p>
            <a:pPr marL="364158" indent="-236619"/>
            <a:r>
              <a:rPr lang="en-US" sz="1000" dirty="0"/>
              <a:t>S:	14.</a:t>
            </a:r>
          </a:p>
          <a:p>
            <a:r>
              <a:rPr lang="en-US" sz="1000" dirty="0"/>
              <a:t>Continue with possible sequence:  9 + 7, 9 + 6, 9 + 8, 8 + 3, 8 + 5, 7 + 4, and 7 + 6. </a:t>
            </a:r>
          </a:p>
          <a:p>
            <a:endParaRPr lang="en-US" sz="1300" dirty="0"/>
          </a:p>
          <a:p>
            <a:r>
              <a:rPr lang="en-US" sz="1100" b="1" dirty="0"/>
              <a:t>Take From 10  </a:t>
            </a:r>
            <a:endParaRPr lang="en-US" sz="1100" dirty="0"/>
          </a:p>
          <a:p>
            <a:r>
              <a:rPr lang="en-US" sz="1000" dirty="0"/>
              <a:t>Note:  Draw a number bond for the first example to model student thinking to solve. </a:t>
            </a:r>
          </a:p>
          <a:p>
            <a:pPr marL="364158" indent="-236619"/>
            <a:r>
              <a:rPr lang="en-US" sz="1000" dirty="0"/>
              <a:t>T:	For every number sentence I say, you will give a subtraction number sentence that takes from the ten first.  When I say 12 - 3, you say 12 – 2 – 1.  Ready?</a:t>
            </a:r>
          </a:p>
          <a:p>
            <a:pPr marL="364158" indent="-236619"/>
            <a:r>
              <a:rPr lang="en-US" sz="1000" dirty="0"/>
              <a:t> T:	12 – 3.</a:t>
            </a:r>
          </a:p>
          <a:p>
            <a:pPr marL="364158" indent="-236619"/>
            <a:r>
              <a:rPr lang="en-US" sz="1000" dirty="0"/>
              <a:t>S:	12 – 2 – 1.</a:t>
            </a:r>
          </a:p>
          <a:p>
            <a:pPr marL="364158" indent="-236619"/>
            <a:r>
              <a:rPr lang="en-US" sz="1000" dirty="0"/>
              <a:t>T:	Answer.</a:t>
            </a:r>
          </a:p>
          <a:p>
            <a:pPr marL="364158" indent="-236619"/>
            <a:r>
              <a:rPr lang="en-US" sz="1000" dirty="0"/>
              <a:t>S:	9.</a:t>
            </a:r>
          </a:p>
          <a:p>
            <a:r>
              <a:rPr lang="en-US" sz="1000" dirty="0"/>
              <a:t>Continue with the possible sequences:   12 – 4, 12 – 5, 14 – 5, 14 – 6, 14 – 7, 15 – 7, 15 – 8, 15 – 9, 16 – 9, and 16 – 8.</a:t>
            </a:r>
          </a:p>
          <a:p>
            <a:endParaRPr lang="en-US" sz="1300" b="1" dirty="0"/>
          </a:p>
          <a:p>
            <a:r>
              <a:rPr lang="en-US" sz="1100" b="1" dirty="0"/>
              <a:t>Rename the Units:</a:t>
            </a:r>
          </a:p>
          <a:p>
            <a:pPr marL="364158" indent="-236619"/>
            <a:r>
              <a:rPr lang="en-US" sz="1000" dirty="0"/>
              <a:t>T:	(Write 10 ones = ____ ten.)  Say the number sentence.		</a:t>
            </a:r>
          </a:p>
          <a:p>
            <a:pPr marL="364158" indent="-236619"/>
            <a:r>
              <a:rPr lang="en-US" sz="1000" dirty="0"/>
              <a:t>S:	10 ones = 1 ten.</a:t>
            </a:r>
          </a:p>
          <a:p>
            <a:pPr marL="364158" indent="-236619"/>
            <a:r>
              <a:rPr lang="en-US" sz="1000" dirty="0"/>
              <a:t>T:	(Write 20 ones = 1 ten ____ ones.)  Say the number sentence.</a:t>
            </a:r>
          </a:p>
          <a:p>
            <a:pPr marL="364158" indent="-236619"/>
            <a:r>
              <a:rPr lang="en-US" sz="1000" dirty="0"/>
              <a:t>S:	20 ones = 1 ten 10 ones.</a:t>
            </a:r>
          </a:p>
          <a:p>
            <a:pPr marL="364158" indent="-236619"/>
            <a:r>
              <a:rPr lang="en-US" sz="1000" dirty="0"/>
              <a:t>T:	(Write 24 ones = 1 ten ____ ones.)  Say the number sentence.</a:t>
            </a:r>
          </a:p>
          <a:p>
            <a:pPr marL="364158" indent="-236619"/>
            <a:r>
              <a:rPr lang="en-US" sz="1000" dirty="0"/>
              <a:t>S:	24 ones = 1 ten 14 ones.</a:t>
            </a:r>
          </a:p>
          <a:p>
            <a:pPr marL="364158" indent="-236619"/>
            <a:r>
              <a:rPr lang="en-US" sz="1000" dirty="0"/>
              <a:t>T: 	(30 ones = 2 tens ____ ones.)  Say the number sentence.</a:t>
            </a:r>
          </a:p>
          <a:p>
            <a:pPr marL="364158" indent="-236619"/>
            <a:r>
              <a:rPr lang="en-US" sz="1000" dirty="0"/>
              <a:t>S: 	30 ones = 2 tens 10 ones.</a:t>
            </a:r>
          </a:p>
          <a:p>
            <a:r>
              <a:rPr lang="en-US" sz="1000" dirty="0"/>
              <a:t>Repeat the process for 30, 32, 38, 40, 41, 46, 50, 63, 88.</a:t>
            </a:r>
          </a:p>
          <a:p>
            <a:endParaRPr lang="en-US" b="1" u="none" dirty="0" smtClean="0"/>
          </a:p>
          <a:p>
            <a:r>
              <a:rPr lang="en-US" sz="1100" b="1" dirty="0"/>
              <a:t>Take from the Tens or Ones</a:t>
            </a:r>
          </a:p>
          <a:p>
            <a:r>
              <a:rPr lang="en-US" sz="1000" dirty="0"/>
              <a:t>Note:  This fluency helps students to know when to unbundle a ten to subtract and when not to.</a:t>
            </a:r>
          </a:p>
          <a:p>
            <a:pPr marL="364158" indent="-236619"/>
            <a:r>
              <a:rPr lang="en-US" sz="1000" dirty="0"/>
              <a:t>T:	For every number sentence I say you tell me if I take from the tens or the ones. When I say 46 – 5, you say take from the ones, but If I say 46 – 7, you say take from the tens. Ready?</a:t>
            </a:r>
          </a:p>
          <a:p>
            <a:pPr marL="364158" indent="-236619"/>
            <a:r>
              <a:rPr lang="en-US" sz="1000" dirty="0"/>
              <a:t>T:	46 – 6.</a:t>
            </a:r>
          </a:p>
          <a:p>
            <a:pPr marL="364158" indent="-236619"/>
            <a:r>
              <a:rPr lang="en-US" sz="1000" dirty="0"/>
              <a:t>S:	Take from the ones.</a:t>
            </a:r>
          </a:p>
          <a:p>
            <a:pPr marL="364158" indent="-236619"/>
            <a:r>
              <a:rPr lang="en-US" sz="1000" dirty="0"/>
              <a:t>T:	46 – 9.</a:t>
            </a:r>
          </a:p>
          <a:p>
            <a:pPr marL="364158" indent="-236619"/>
            <a:r>
              <a:rPr lang="en-US" sz="1000" dirty="0"/>
              <a:t>S:	Take from the tens.</a:t>
            </a:r>
          </a:p>
          <a:p>
            <a:r>
              <a:rPr lang="en-US" sz="1000" dirty="0"/>
              <a:t>Continue with the following possible sequence:  52 – 1, 52 – 4, 63 – 6, 64 – 5, 65 – 4, 68 – 8, 70 – 3.</a:t>
            </a:r>
          </a:p>
          <a:p>
            <a:endParaRPr lang="en-US" b="1" u="none" dirty="0" smtClean="0"/>
          </a:p>
          <a:p>
            <a:endParaRPr lang="en-US" dirty="0"/>
          </a:p>
        </p:txBody>
      </p:sp>
      <p:sp>
        <p:nvSpPr>
          <p:cNvPr id="3" name="Footer Placeholder 2"/>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940404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32</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Notes Placeholder 5"/>
          <p:cNvSpPr>
            <a:spLocks noGrp="1"/>
          </p:cNvSpPr>
          <p:nvPr>
            <p:ph type="body" idx="1"/>
          </p:nvPr>
        </p:nvSpPr>
        <p:spPr>
          <a:xfrm>
            <a:off x="325121" y="1840230"/>
            <a:ext cx="6827520" cy="6240780"/>
          </a:xfrm>
        </p:spPr>
        <p:txBody>
          <a:bodyPr/>
          <a:lstStyle/>
          <a:p>
            <a:r>
              <a:rPr lang="en-US" sz="1000" b="1" dirty="0"/>
              <a:t>GRADE </a:t>
            </a:r>
            <a:r>
              <a:rPr lang="en-US" sz="1000" b="1" dirty="0"/>
              <a:t>2 CONTINUED</a:t>
            </a:r>
          </a:p>
          <a:p>
            <a:endParaRPr lang="en-US" sz="1000" b="1" dirty="0"/>
          </a:p>
          <a:p>
            <a:endParaRPr lang="en-US" dirty="0"/>
          </a:p>
          <a:p>
            <a:r>
              <a:rPr lang="en-US" sz="1000" b="1" dirty="0"/>
              <a:t>Compensation (5 minutes) </a:t>
            </a:r>
          </a:p>
          <a:p>
            <a:r>
              <a:rPr lang="en-US" sz="1000" dirty="0"/>
              <a:t>Note: This fluency drill reviews the mental math strategy taught in Lesson 4, using compensation to add the same amount to each addend. By making a multiple of 10, students solve a much simpler addition problem. </a:t>
            </a:r>
          </a:p>
          <a:p>
            <a:r>
              <a:rPr lang="en-US" sz="1000" dirty="0"/>
              <a:t>T: (Write 42 + 19 = _____.) Let’s use a mental math strategy to add. How much more does 19 need to make the next ten? </a:t>
            </a:r>
          </a:p>
          <a:p>
            <a:r>
              <a:rPr lang="en-US" sz="1000" dirty="0"/>
              <a:t>S:  1 more. </a:t>
            </a:r>
          </a:p>
          <a:p>
            <a:r>
              <a:rPr lang="en-US" sz="1000" dirty="0"/>
              <a:t>T:  Where can 19 get 1 more from? </a:t>
            </a:r>
          </a:p>
          <a:p>
            <a:r>
              <a:rPr lang="en-US" sz="1000" dirty="0"/>
              <a:t>S:  From the 42! </a:t>
            </a:r>
          </a:p>
          <a:p>
            <a:r>
              <a:rPr lang="en-US" sz="1000" dirty="0"/>
              <a:t>T:  Take 1 from 42 and give it to 19. Say the new number sentence, with the answer. </a:t>
            </a:r>
          </a:p>
          <a:p>
            <a:r>
              <a:rPr lang="en-US" sz="1000" dirty="0"/>
              <a:t>S:  41+20=61. </a:t>
            </a:r>
          </a:p>
          <a:p>
            <a:r>
              <a:rPr lang="en-US" sz="1000" dirty="0"/>
              <a:t>T:  37+19. </a:t>
            </a:r>
          </a:p>
          <a:p>
            <a:r>
              <a:rPr lang="en-US" sz="1000" dirty="0"/>
              <a:t>S: 36+20=56. </a:t>
            </a:r>
          </a:p>
          <a:p>
            <a:r>
              <a:rPr lang="en-US" sz="1000" dirty="0"/>
              <a:t>Continue with the following possible sequence: 29 + 23, 38 + 19, 32 + 19, 24 + 17, 34 + 19. </a:t>
            </a:r>
          </a:p>
          <a:p>
            <a:endParaRPr lang="en-US" dirty="0" smtClean="0"/>
          </a:p>
          <a:p>
            <a:r>
              <a:rPr lang="en-US" sz="1100" b="1" dirty="0"/>
              <a:t>Place Value Practice (</a:t>
            </a:r>
            <a:r>
              <a:rPr lang="en-US" sz="1100" b="1" dirty="0"/>
              <a:t>3 minutes) </a:t>
            </a:r>
          </a:p>
          <a:p>
            <a:r>
              <a:rPr lang="en-US" sz="1000" dirty="0"/>
              <a:t>Note</a:t>
            </a:r>
            <a:r>
              <a:rPr lang="en-US" sz="1000" dirty="0"/>
              <a:t>: This fluency reviews place value concepts from Module 3 to prepare students for the lesson’s content. </a:t>
            </a:r>
          </a:p>
          <a:p>
            <a:r>
              <a:rPr lang="en-US" sz="1000" dirty="0"/>
              <a:t>T: (Write 352 on the board.) Say the number in standard form. </a:t>
            </a:r>
            <a:endParaRPr lang="en-US" sz="1000" dirty="0"/>
          </a:p>
          <a:p>
            <a:r>
              <a:rPr lang="en-US" sz="1000" dirty="0"/>
              <a:t>S</a:t>
            </a:r>
            <a:r>
              <a:rPr lang="en-US" sz="1000" dirty="0"/>
              <a:t>: 352.</a:t>
            </a:r>
            <a:br>
              <a:rPr lang="en-US" sz="1000" dirty="0"/>
            </a:br>
            <a:r>
              <a:rPr lang="en-US" sz="1000" dirty="0"/>
              <a:t>T: Say the number in expanded form. </a:t>
            </a:r>
          </a:p>
          <a:p>
            <a:r>
              <a:rPr lang="en-US" sz="1000" dirty="0"/>
              <a:t>S</a:t>
            </a:r>
            <a:r>
              <a:rPr lang="en-US" sz="1000" dirty="0"/>
              <a:t>:  300+50+2. </a:t>
            </a:r>
          </a:p>
          <a:p>
            <a:r>
              <a:rPr lang="en-US" sz="1000" dirty="0"/>
              <a:t>T:  </a:t>
            </a:r>
            <a:r>
              <a:rPr lang="en-US" sz="1000" dirty="0"/>
              <a:t>Say the number in expanded form, reversing the order and complete the number sentence.</a:t>
            </a:r>
          </a:p>
          <a:p>
            <a:r>
              <a:rPr lang="en-US" sz="1000" dirty="0"/>
              <a:t>S: 2 + 50 + 300 = 352</a:t>
            </a:r>
            <a:endParaRPr lang="en-US" sz="1000" dirty="0"/>
          </a:p>
          <a:p>
            <a:r>
              <a:rPr lang="en-US" sz="1000" dirty="0"/>
              <a:t>T:  What is 20 more than 352? </a:t>
            </a:r>
          </a:p>
          <a:p>
            <a:r>
              <a:rPr lang="en-US" sz="1000" dirty="0"/>
              <a:t>S: 372. </a:t>
            </a:r>
          </a:p>
          <a:p>
            <a:r>
              <a:rPr lang="en-US" sz="1000" dirty="0"/>
              <a:t>Continue with the following possible sequence: 20 less? 100 more? 100 less? 102 less? 220 less? 510 more? </a:t>
            </a:r>
          </a:p>
          <a:p>
            <a:endParaRPr lang="en-US" b="1" dirty="0" smtClean="0"/>
          </a:p>
          <a:p>
            <a:r>
              <a:rPr lang="en-US" sz="1000" b="1" dirty="0"/>
              <a:t>Zap </a:t>
            </a:r>
            <a:r>
              <a:rPr lang="en-US" sz="1000" b="1" dirty="0"/>
              <a:t>to Zero (3 minutes) </a:t>
            </a:r>
          </a:p>
          <a:p>
            <a:r>
              <a:rPr lang="en-US" sz="1000" dirty="0"/>
              <a:t>Materials: Hide Zero Cards, Personal Boards</a:t>
            </a:r>
          </a:p>
          <a:p>
            <a:r>
              <a:rPr lang="en-US" sz="1000" dirty="0"/>
              <a:t>Note: Practicing using place value concepts to mentally subtract will help lay a foundation for this lesson’s content. </a:t>
            </a:r>
          </a:p>
          <a:p>
            <a:r>
              <a:rPr lang="en-US" sz="1000" dirty="0"/>
              <a:t>T: (Write 184.) If I say zap the digit 8 to zero, you say subtract 80. Ready?</a:t>
            </a:r>
          </a:p>
          <a:p>
            <a:r>
              <a:rPr lang="en-US" sz="1000" dirty="0"/>
              <a:t>T: Zap the digit 8 to zero. </a:t>
            </a:r>
          </a:p>
          <a:p>
            <a:r>
              <a:rPr lang="en-US" sz="1000" dirty="0"/>
              <a:t>S:  Subtract 80. </a:t>
            </a:r>
          </a:p>
          <a:p>
            <a:r>
              <a:rPr lang="en-US" sz="1000" dirty="0"/>
              <a:t>T:  What is the number sentence? </a:t>
            </a:r>
          </a:p>
          <a:p>
            <a:r>
              <a:rPr lang="en-US" sz="1000" dirty="0"/>
              <a:t>S:  184–80=104. </a:t>
            </a:r>
          </a:p>
          <a:p>
            <a:r>
              <a:rPr lang="en-US" sz="1000" dirty="0"/>
              <a:t>(Show 184 with Hide Zero Cards and pull out the 80 card dramatically)</a:t>
            </a:r>
          </a:p>
          <a:p>
            <a:r>
              <a:rPr lang="en-US" sz="1000" dirty="0"/>
              <a:t>T:  Start again with 184. Zap the digit 1 to zero. </a:t>
            </a:r>
          </a:p>
          <a:p>
            <a:r>
              <a:rPr lang="en-US" sz="1000" dirty="0"/>
              <a:t>(Demonstrate on Hide Zero Cards)</a:t>
            </a:r>
          </a:p>
          <a:p>
            <a:r>
              <a:rPr lang="en-US" sz="1000" dirty="0"/>
              <a:t>S:  Subtract 100. </a:t>
            </a:r>
          </a:p>
          <a:p>
            <a:r>
              <a:rPr lang="en-US" sz="1000" dirty="0"/>
              <a:t>T:  What is the number sentence? </a:t>
            </a:r>
          </a:p>
          <a:p>
            <a:r>
              <a:rPr lang="en-US" sz="1000" dirty="0"/>
              <a:t>S: 184–100=84 </a:t>
            </a:r>
          </a:p>
          <a:p>
            <a:r>
              <a:rPr lang="en-US" sz="1000" dirty="0"/>
              <a:t>(Demonstrate on Hide Zero Cards)</a:t>
            </a:r>
          </a:p>
          <a:p>
            <a:r>
              <a:rPr lang="en-US" sz="1000" dirty="0"/>
              <a:t>Repeat using the following possible sequence: 173, 256. </a:t>
            </a:r>
          </a:p>
          <a:p>
            <a:endParaRPr lang="en-US" dirty="0"/>
          </a:p>
        </p:txBody>
      </p:sp>
      <p:sp>
        <p:nvSpPr>
          <p:cNvPr id="2" name="Footer Placeholder 1"/>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940404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normAutofit fontScale="85000" lnSpcReduction="20000"/>
          </a:bodyPr>
          <a:lstStyle/>
          <a:p>
            <a:r>
              <a:rPr lang="en-US" sz="1100" b="1" dirty="0"/>
              <a:t>Decomposition Tree: </a:t>
            </a:r>
            <a:endParaRPr lang="en-US" sz="1100" b="1" dirty="0"/>
          </a:p>
          <a:p>
            <a:r>
              <a:rPr lang="en-US" sz="1100" dirty="0"/>
              <a:t>Place template inside personal white board. Use the following to decompose into 2 smaller parts. Do as many as you can in 30 seconds. Then share with a partner. Then list as many more as you can in 30 additional seconds.</a:t>
            </a:r>
            <a:endParaRPr lang="en-US" sz="1100" dirty="0"/>
          </a:p>
          <a:p>
            <a:pPr marL="181240" indent="-181240">
              <a:buFont typeface="Arial"/>
              <a:buChar char="•"/>
            </a:pPr>
            <a:r>
              <a:rPr lang="en-US" sz="1100" dirty="0"/>
              <a:t>D</a:t>
            </a:r>
            <a:r>
              <a:rPr lang="en-US" sz="1100" dirty="0"/>
              <a:t>ecompose </a:t>
            </a:r>
            <a:r>
              <a:rPr lang="en-US" sz="1100" dirty="0"/>
              <a:t>12 </a:t>
            </a:r>
            <a:r>
              <a:rPr lang="en-US" sz="1100" dirty="0"/>
              <a:t>fives (relate </a:t>
            </a:r>
            <a:r>
              <a:rPr lang="en-US" sz="1100" dirty="0"/>
              <a:t>to the clock/distributive </a:t>
            </a:r>
            <a:r>
              <a:rPr lang="en-US" sz="1100" dirty="0"/>
              <a:t>property)</a:t>
            </a:r>
          </a:p>
          <a:p>
            <a:pPr marL="664546" lvl="1" indent="-181240">
              <a:buFont typeface="Arial"/>
              <a:buChar char="•"/>
            </a:pPr>
            <a:r>
              <a:rPr lang="en-US" sz="1100" dirty="0"/>
              <a:t>Example: 50 and 10, 10 fives and 2 fives.</a:t>
            </a:r>
          </a:p>
          <a:p>
            <a:pPr marL="181240" indent="-181240">
              <a:buFont typeface="Arial"/>
              <a:buChar char="•"/>
            </a:pPr>
            <a:r>
              <a:rPr lang="en-US" sz="1100" dirty="0"/>
              <a:t>Decompose 1 dollar</a:t>
            </a:r>
          </a:p>
          <a:p>
            <a:pPr marL="181240" indent="-181240">
              <a:buFont typeface="Arial"/>
              <a:buChar char="•"/>
            </a:pPr>
            <a:r>
              <a:rPr lang="en-US" sz="1100" dirty="0"/>
              <a:t>Decompose ___</a:t>
            </a:r>
            <a:endParaRPr lang="en-US" sz="1100" dirty="0"/>
          </a:p>
          <a:p>
            <a:endParaRPr lang="en-US" sz="1100" b="1" dirty="0"/>
          </a:p>
          <a:p>
            <a:r>
              <a:rPr lang="en-US" sz="1100" b="1" dirty="0"/>
              <a:t>Add </a:t>
            </a:r>
            <a:r>
              <a:rPr lang="en-US" sz="1100" b="1" dirty="0"/>
              <a:t>to Multiply </a:t>
            </a:r>
            <a:r>
              <a:rPr lang="en-US" sz="1100" b="1" dirty="0"/>
              <a:t>(1 </a:t>
            </a:r>
            <a:r>
              <a:rPr lang="en-US" sz="1100" b="1" dirty="0"/>
              <a:t>minutes)</a:t>
            </a:r>
          </a:p>
          <a:p>
            <a:r>
              <a:rPr lang="en-US" sz="1100" dirty="0"/>
              <a:t>Materials:  (S) Personal white boards</a:t>
            </a:r>
          </a:p>
          <a:p>
            <a:pPr marL="364158" indent="-238297"/>
            <a:r>
              <a:rPr lang="en-US" sz="1100" dirty="0"/>
              <a:t>T</a:t>
            </a:r>
            <a:r>
              <a:rPr lang="en-US" sz="1100" dirty="0"/>
              <a:t>:	(Project a picture array with 3 groups of 5 circled.)  How many groups are circled?</a:t>
            </a:r>
          </a:p>
          <a:p>
            <a:pPr marL="364158" indent="-238297"/>
            <a:r>
              <a:rPr lang="en-US" sz="1100" dirty="0"/>
              <a:t>S:	3.</a:t>
            </a:r>
          </a:p>
          <a:p>
            <a:pPr marL="364158" indent="-238297"/>
            <a:r>
              <a:rPr lang="en-US" sz="1100" dirty="0"/>
              <a:t>T:	How many are in each group?</a:t>
            </a:r>
          </a:p>
          <a:p>
            <a:pPr marL="364158" indent="-238297"/>
            <a:r>
              <a:rPr lang="en-US" sz="1100" dirty="0"/>
              <a:t>S:	5.</a:t>
            </a:r>
          </a:p>
          <a:p>
            <a:pPr marL="364158" indent="-238297"/>
            <a:r>
              <a:rPr lang="en-US" sz="1100" dirty="0"/>
              <a:t>T:	Write it as an addition sentence.</a:t>
            </a:r>
          </a:p>
          <a:p>
            <a:pPr marL="364158" indent="-238297"/>
            <a:r>
              <a:rPr lang="en-US" sz="1100" dirty="0"/>
              <a:t>S:	(Write 5 + 5 + 5 = 15.)</a:t>
            </a:r>
          </a:p>
          <a:p>
            <a:pPr marL="364158" indent="-238297"/>
            <a:r>
              <a:rPr lang="en-US" sz="1100" dirty="0"/>
              <a:t>T:	Write a multiplication sentence representing 3 fives equals 15.</a:t>
            </a:r>
          </a:p>
          <a:p>
            <a:pPr marL="364158" indent="-238297"/>
            <a:r>
              <a:rPr lang="en-US" sz="1100" dirty="0"/>
              <a:t>S:	3 × 5 = 15.</a:t>
            </a:r>
          </a:p>
          <a:p>
            <a:r>
              <a:rPr lang="en-US" sz="1100" dirty="0"/>
              <a:t>Continue with possible sequence:  3 groups of 10, 3 groups of 4, and 7 groups of 2</a:t>
            </a:r>
            <a:r>
              <a:rPr lang="en-US" sz="1100" dirty="0"/>
              <a:t>.</a:t>
            </a:r>
          </a:p>
          <a:p>
            <a:endParaRPr lang="en-US" sz="1100" dirty="0"/>
          </a:p>
          <a:p>
            <a:r>
              <a:rPr lang="en-US" sz="1100" b="1" dirty="0" err="1"/>
              <a:t>Rekenrek</a:t>
            </a:r>
            <a:r>
              <a:rPr lang="en-US" sz="1100" b="1" dirty="0"/>
              <a:t> Division: Number of Groups Unknown. (2 min)</a:t>
            </a:r>
          </a:p>
          <a:p>
            <a:r>
              <a:rPr lang="en-US" sz="1100" dirty="0"/>
              <a:t>T: (Show </a:t>
            </a:r>
            <a:r>
              <a:rPr lang="en-US" sz="1100" dirty="0"/>
              <a:t>3 rows of 4 on the </a:t>
            </a:r>
            <a:r>
              <a:rPr lang="en-US" sz="1100" dirty="0" err="1"/>
              <a:t>Rekenrek</a:t>
            </a:r>
            <a:r>
              <a:rPr lang="en-US" sz="1100" dirty="0"/>
              <a:t>)  How many fours do you see? Say the answer in unit form.</a:t>
            </a:r>
          </a:p>
          <a:p>
            <a:r>
              <a:rPr lang="en-US" sz="1100" dirty="0"/>
              <a:t>S: 3 fours</a:t>
            </a:r>
          </a:p>
          <a:p>
            <a:r>
              <a:rPr lang="en-US" sz="1100" dirty="0"/>
              <a:t>T: How many ones do you see?</a:t>
            </a:r>
          </a:p>
          <a:p>
            <a:r>
              <a:rPr lang="en-US" sz="1100" dirty="0"/>
              <a:t>S:12 ones.</a:t>
            </a:r>
          </a:p>
          <a:p>
            <a:r>
              <a:rPr lang="en-US" sz="1100" dirty="0"/>
              <a:t>T: How many fours are in 12?</a:t>
            </a:r>
          </a:p>
          <a:p>
            <a:r>
              <a:rPr lang="en-US" sz="1100" dirty="0"/>
              <a:t>S: 3 fours.</a:t>
            </a:r>
          </a:p>
          <a:p>
            <a:r>
              <a:rPr lang="en-US" sz="1100" dirty="0"/>
              <a:t>T: Count by four up to 12. Track your counts on your fingers.</a:t>
            </a:r>
          </a:p>
          <a:p>
            <a:r>
              <a:rPr lang="en-US" sz="1100" dirty="0"/>
              <a:t>S: 4, 8, 12.</a:t>
            </a:r>
          </a:p>
          <a:p>
            <a:r>
              <a:rPr lang="en-US" sz="1100" dirty="0"/>
              <a:t>T: How many counts did you make?</a:t>
            </a:r>
          </a:p>
          <a:p>
            <a:r>
              <a:rPr lang="en-US" sz="1100" dirty="0"/>
              <a:t>S: Three.</a:t>
            </a:r>
          </a:p>
          <a:p>
            <a:r>
              <a:rPr lang="en-US" sz="1100" dirty="0"/>
              <a:t>T: What is 12 divided by 4?</a:t>
            </a:r>
          </a:p>
          <a:p>
            <a:r>
              <a:rPr lang="en-US" sz="1100" dirty="0"/>
              <a:t>Repeat the sequence with 3 fives, 6 threes, 4 sixes, etc.</a:t>
            </a:r>
          </a:p>
          <a:p>
            <a:endParaRPr lang="en-US" sz="1100" b="1" dirty="0"/>
          </a:p>
          <a:p>
            <a:r>
              <a:rPr lang="en-US" sz="1100" b="1" dirty="0"/>
              <a:t>Multiply Using the Distributive Property (4 </a:t>
            </a:r>
            <a:r>
              <a:rPr lang="en-US" sz="1100" b="1" dirty="0"/>
              <a:t>minutes) </a:t>
            </a:r>
            <a:endParaRPr lang="en-US" sz="1100" dirty="0"/>
          </a:p>
          <a:p>
            <a:r>
              <a:rPr lang="en-US" sz="1100" dirty="0"/>
              <a:t>Materials: (S) Personal white boards </a:t>
            </a:r>
          </a:p>
          <a:p>
            <a:pPr marL="364158" indent="-238297"/>
            <a:r>
              <a:rPr lang="en-US" sz="1100" dirty="0"/>
              <a:t>T</a:t>
            </a:r>
            <a:r>
              <a:rPr lang="en-US" sz="1100" dirty="0"/>
              <a:t>: 	(Project a 5 × 6 array, covering a sixth row of 6.) How many groups of 6 are there? </a:t>
            </a:r>
          </a:p>
          <a:p>
            <a:pPr marL="364158" indent="-238297"/>
            <a:r>
              <a:rPr lang="en-US" sz="1100" dirty="0"/>
              <a:t>S: 	5. </a:t>
            </a:r>
          </a:p>
          <a:p>
            <a:pPr marL="364158" indent="-238297"/>
            <a:r>
              <a:rPr lang="en-US" sz="1100" dirty="0"/>
              <a:t>T: 	Let’s find how many are in the array counting by fives. (Point as students count.) </a:t>
            </a:r>
          </a:p>
          <a:p>
            <a:pPr marL="364158" indent="-238297"/>
            <a:r>
              <a:rPr lang="en-US" sz="1100" dirty="0"/>
              <a:t>S: 	5, 10, 15, 20, 25, 30. </a:t>
            </a:r>
          </a:p>
          <a:p>
            <a:pPr marL="364158" indent="-238297"/>
            <a:r>
              <a:rPr lang="en-US" sz="1100" dirty="0"/>
              <a:t>T: 	Let’s find how many are in the array counting by sixes. (Point as students count.) </a:t>
            </a:r>
          </a:p>
          <a:p>
            <a:pPr marL="364158" indent="-238297"/>
            <a:r>
              <a:rPr lang="en-US" sz="1100" dirty="0"/>
              <a:t>S: 	6, 12, 18, 24, 30. </a:t>
            </a:r>
          </a:p>
          <a:p>
            <a:pPr marL="364158" indent="-238297"/>
            <a:r>
              <a:rPr lang="en-US" sz="1100" dirty="0"/>
              <a:t>T: 	Write two multiplication sentences for this array. </a:t>
            </a:r>
          </a:p>
          <a:p>
            <a:pPr marL="364158" indent="-238297"/>
            <a:r>
              <a:rPr lang="en-US" sz="1100" dirty="0"/>
              <a:t>S: 	(Write 6 × 5 = 30 and 5 × 6 = 30.) </a:t>
            </a:r>
          </a:p>
          <a:p>
            <a:pPr marL="364158" indent="-238297"/>
            <a:r>
              <a:rPr lang="en-US" sz="1100" dirty="0"/>
              <a:t>T: 	(Reveal the sixth row of 6.) How many groups of 6 are there now? </a:t>
            </a:r>
          </a:p>
          <a:p>
            <a:pPr marL="364158" indent="-238297"/>
            <a:r>
              <a:rPr lang="en-US" sz="1100" dirty="0"/>
              <a:t>S: 	6. </a:t>
            </a:r>
          </a:p>
          <a:p>
            <a:pPr marL="364158" indent="-238297"/>
            <a:r>
              <a:rPr lang="en-US" sz="1100" dirty="0"/>
              <a:t>T: 	Add 1 more group of 6 to 30. (Write 30 + 6 = .) On your white boards, write the addition sentence. </a:t>
            </a:r>
          </a:p>
          <a:p>
            <a:pPr marL="364158" indent="-238297"/>
            <a:r>
              <a:rPr lang="en-US" sz="1100" dirty="0"/>
              <a:t>S: 	(Write 30 + 6 = 36.) </a:t>
            </a:r>
          </a:p>
          <a:p>
            <a:pPr marL="364158" indent="-238297"/>
            <a:r>
              <a:rPr lang="en-US" sz="1100" dirty="0"/>
              <a:t>T: 	On your white boards, write a multiplication sentence for this array. </a:t>
            </a:r>
          </a:p>
          <a:p>
            <a:pPr marL="364158" indent="-238297"/>
            <a:r>
              <a:rPr lang="en-US" sz="1100" dirty="0"/>
              <a:t>S: 	(Write 6 × 6 = 36.) </a:t>
            </a:r>
          </a:p>
          <a:p>
            <a:r>
              <a:rPr lang="en-US" sz="1100" dirty="0"/>
              <a:t>Continue with the following suggested sequence: 5 × 8 → 6 × 8, 5 × 7 → 6 × 7, and 5 × 9 → 6 × 9. </a:t>
            </a:r>
          </a:p>
          <a:p>
            <a:endParaRPr lang="en-US" dirty="0"/>
          </a:p>
          <a:p>
            <a:pPr marL="181240" indent="-181240">
              <a:buFont typeface="Wingdings" charset="0"/>
              <a:buChar char="§"/>
            </a:pPr>
            <a:endParaRPr lang="en-US" sz="1300" dirty="0"/>
          </a:p>
          <a:p>
            <a:endParaRPr lang="en-US" dirty="0"/>
          </a:p>
          <a:p>
            <a:endParaRPr lang="en-US" dirty="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12 minutes</a:t>
            </a:r>
          </a:p>
          <a:p>
            <a:endParaRPr lang="en-US" dirty="0" smtClean="0"/>
          </a:p>
          <a:p>
            <a:r>
              <a:rPr lang="en-US" dirty="0" smtClean="0"/>
              <a:t>MATERIALS NEEDED:</a:t>
            </a:r>
          </a:p>
          <a:p>
            <a:pPr marL="484985" lvl="1" indent="-302066">
              <a:buFont typeface="Arial" pitchFamily="34" charset="0"/>
              <a:buChar char="•"/>
            </a:pPr>
            <a:r>
              <a:rPr lang="en-US" i="1" dirty="0" smtClean="0"/>
              <a:t>Decomposition Tree </a:t>
            </a:r>
            <a:r>
              <a:rPr lang="en-US" dirty="0" smtClean="0"/>
              <a:t>handout</a:t>
            </a:r>
          </a:p>
          <a:p>
            <a:pPr marL="484985" lvl="1" indent="-302066">
              <a:buFont typeface="Arial" pitchFamily="34" charset="0"/>
              <a:buChar char="•"/>
            </a:pPr>
            <a:r>
              <a:rPr lang="en-US" dirty="0" err="1"/>
              <a:t>Rekenrek</a:t>
            </a:r>
            <a:endParaRPr lang="en-US" dirty="0"/>
          </a:p>
          <a:p>
            <a:pPr marL="484985" lvl="1" indent="-302066">
              <a:buFont typeface="Arial" pitchFamily="34" charset="0"/>
              <a:buChar char="•"/>
            </a:pPr>
            <a:r>
              <a:rPr lang="en-US" dirty="0" smtClean="0"/>
              <a:t>Prepared templates for Distributive Property, Add to Multiply, and Find the Area activities</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33</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48834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34</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Notes Placeholder 5"/>
          <p:cNvSpPr>
            <a:spLocks noGrp="1"/>
          </p:cNvSpPr>
          <p:nvPr>
            <p:ph type="body" sz="quarter" idx="13"/>
          </p:nvPr>
        </p:nvSpPr>
        <p:spPr>
          <a:xfrm>
            <a:off x="325120" y="1280160"/>
            <a:ext cx="6827520" cy="7920990"/>
          </a:xfrm>
        </p:spPr>
        <p:txBody>
          <a:bodyPr/>
          <a:lstStyle/>
          <a:p>
            <a:r>
              <a:rPr lang="en-US" sz="1100" b="1" dirty="0"/>
              <a:t>GRADE 3 CONTINUED</a:t>
            </a:r>
          </a:p>
          <a:p>
            <a:endParaRPr lang="en-US" sz="1100" b="1" dirty="0"/>
          </a:p>
          <a:p>
            <a:endParaRPr lang="en-US" sz="1100" b="1" dirty="0"/>
          </a:p>
          <a:p>
            <a:r>
              <a:rPr lang="en-US" sz="1100" b="1" dirty="0"/>
              <a:t>Commutative </a:t>
            </a:r>
            <a:r>
              <a:rPr lang="en-US" sz="1100" b="1" dirty="0"/>
              <a:t>Multiplying  (3 minutes)</a:t>
            </a:r>
          </a:p>
          <a:p>
            <a:r>
              <a:rPr lang="en-US" sz="1100" dirty="0"/>
              <a:t>Optional: Use </a:t>
            </a:r>
            <a:r>
              <a:rPr lang="en-US" sz="1100" dirty="0" err="1"/>
              <a:t>Rekenrek</a:t>
            </a:r>
            <a:r>
              <a:rPr lang="en-US" sz="1100" dirty="0"/>
              <a:t> to model.</a:t>
            </a:r>
            <a:endParaRPr lang="en-US" sz="1100" dirty="0"/>
          </a:p>
          <a:p>
            <a:pPr marL="364158" indent="-238297"/>
            <a:r>
              <a:rPr lang="en-US" sz="1100" dirty="0"/>
              <a:t>T:	(Write 3 x 2 = ___.)  Say the multiplication sentence.</a:t>
            </a:r>
          </a:p>
          <a:p>
            <a:pPr marL="364158" indent="-238297"/>
            <a:r>
              <a:rPr lang="en-US" sz="1100" dirty="0"/>
              <a:t>S:	3 x 2 = 6.</a:t>
            </a:r>
          </a:p>
          <a:p>
            <a:pPr marL="364158" indent="-238297"/>
            <a:r>
              <a:rPr lang="en-US" sz="1100" dirty="0"/>
              <a:t>T:	Flip it.</a:t>
            </a:r>
          </a:p>
          <a:p>
            <a:pPr marL="364158" indent="-238297"/>
            <a:r>
              <a:rPr lang="en-US" sz="1100" dirty="0"/>
              <a:t>S:	2 x 3 = 6.</a:t>
            </a:r>
          </a:p>
          <a:p>
            <a:r>
              <a:rPr lang="en-US" sz="1100" dirty="0"/>
              <a:t>Repeat process for 5 x 2, 5 x 3, 3 x 4, 2 x 8, and 3 x 7.</a:t>
            </a:r>
          </a:p>
          <a:p>
            <a:endParaRPr lang="en-US" sz="1100" b="1" dirty="0"/>
          </a:p>
          <a:p>
            <a:r>
              <a:rPr lang="en-US" sz="1100" b="1" dirty="0"/>
              <a:t>Find </a:t>
            </a:r>
            <a:r>
              <a:rPr lang="en-US" sz="1100" b="1" dirty="0"/>
              <a:t>the Area (4 minutes) </a:t>
            </a:r>
          </a:p>
          <a:p>
            <a:r>
              <a:rPr lang="en-US" sz="1000" dirty="0"/>
              <a:t>T</a:t>
            </a:r>
            <a:r>
              <a:rPr lang="en-US" sz="1000" dirty="0"/>
              <a:t>: (Project a rectangular array with 2 rows of 4 units. Write 1 tile = 1 square meter.) What does 1 tile equal? </a:t>
            </a:r>
          </a:p>
          <a:p>
            <a:r>
              <a:rPr lang="en-US" sz="1000" dirty="0"/>
              <a:t>S:  1 square meter. </a:t>
            </a:r>
          </a:p>
          <a:p>
            <a:r>
              <a:rPr lang="en-US" sz="1000" dirty="0"/>
              <a:t>T:  (Point to the side length of 4 units.) This is the length of the rectangle. What is its value? </a:t>
            </a:r>
          </a:p>
          <a:p>
            <a:r>
              <a:rPr lang="en-US" sz="1000" dirty="0"/>
              <a:t>S:  4 meters. </a:t>
            </a:r>
          </a:p>
          <a:p>
            <a:r>
              <a:rPr lang="en-US" sz="1000" dirty="0"/>
              <a:t>T:  (Point to the side length of 2 units.) This is the width of the rectangle. What is its value? </a:t>
            </a:r>
          </a:p>
          <a:p>
            <a:r>
              <a:rPr lang="en-US" sz="1000" dirty="0"/>
              <a:t>S:  2 meters. </a:t>
            </a:r>
          </a:p>
          <a:p>
            <a:r>
              <a:rPr lang="en-US" sz="1000" dirty="0"/>
              <a:t>T:  Write a multiplication sentence to represent the area of the rectangle. </a:t>
            </a:r>
          </a:p>
          <a:p>
            <a:r>
              <a:rPr lang="en-US" sz="1000" dirty="0"/>
              <a:t>S: (Write2m×4m=8sqmor4m×2m=8sqm.) </a:t>
            </a:r>
          </a:p>
          <a:p>
            <a:r>
              <a:rPr lang="en-US" sz="1000" dirty="0"/>
              <a:t>Continue </a:t>
            </a:r>
            <a:r>
              <a:rPr lang="en-US" sz="1000" dirty="0"/>
              <a:t>with the following possible sequence: 3 rows of 5 units, 3 rows of 7 units, 4 rows of 6 units, 4 rows of 9 units, and 6 rows of 8 units. </a:t>
            </a:r>
            <a:endParaRPr lang="en-US" sz="1000" dirty="0"/>
          </a:p>
          <a:p>
            <a:endParaRPr lang="en-US" sz="1000" dirty="0"/>
          </a:p>
          <a:p>
            <a:r>
              <a:rPr lang="en-US" sz="1100" b="1" dirty="0"/>
              <a:t>Find the Whole (2 minutes) </a:t>
            </a:r>
          </a:p>
          <a:p>
            <a:r>
              <a:rPr lang="en-US" sz="1000" dirty="0"/>
              <a:t>Materials: (T) Blank number bond </a:t>
            </a:r>
            <a:endParaRPr lang="en-US" sz="1000" dirty="0"/>
          </a:p>
          <a:p>
            <a:r>
              <a:rPr lang="en-US" sz="1000" dirty="0"/>
              <a:t>Note: Use as an active activity. Make the parts with your feet and hop together to make the whole.</a:t>
            </a:r>
            <a:endParaRPr lang="en-US" sz="1000" dirty="0"/>
          </a:p>
          <a:p>
            <a:r>
              <a:rPr lang="en-US" sz="1000" dirty="0"/>
              <a:t>T: (Project number bond with parts and .) Say the biggest part. </a:t>
            </a:r>
          </a:p>
          <a:p>
            <a:r>
              <a:rPr lang="en-US" sz="1000" dirty="0"/>
              <a:t>S:  3 fifths. </a:t>
            </a:r>
          </a:p>
          <a:p>
            <a:r>
              <a:rPr lang="en-US" sz="1000" dirty="0"/>
              <a:t>T:  Say the smallest part. </a:t>
            </a:r>
          </a:p>
          <a:p>
            <a:r>
              <a:rPr lang="en-US" sz="1000" dirty="0"/>
              <a:t>S</a:t>
            </a:r>
            <a:r>
              <a:rPr lang="en-US" sz="1000" dirty="0"/>
              <a:t>:  2 fifths. </a:t>
            </a:r>
          </a:p>
          <a:p>
            <a:r>
              <a:rPr lang="en-US" sz="1000" dirty="0"/>
              <a:t>T:  How many fifths are in the whole? </a:t>
            </a:r>
          </a:p>
          <a:p>
            <a:r>
              <a:rPr lang="en-US" sz="1000" dirty="0"/>
              <a:t>S:  5 fifths. </a:t>
            </a:r>
          </a:p>
          <a:p>
            <a:r>
              <a:rPr lang="en-US" sz="1000" dirty="0"/>
              <a:t>T:  (Write in the whole space.) Say the number sentence. </a:t>
            </a:r>
          </a:p>
          <a:p>
            <a:r>
              <a:rPr lang="en-US" sz="1000" dirty="0"/>
              <a:t>S: 3 fifths and 2 fifths equals 5 fifths.</a:t>
            </a:r>
            <a:br>
              <a:rPr lang="en-US" sz="1000" dirty="0"/>
            </a:br>
            <a:r>
              <a:rPr lang="en-US" sz="1000" dirty="0"/>
              <a:t>Repeat with parts: Replace 8 eighths with one whole. </a:t>
            </a:r>
            <a:endParaRPr lang="en-US" sz="1000" dirty="0"/>
          </a:p>
          <a:p>
            <a:endParaRPr lang="en-US" sz="1000" dirty="0"/>
          </a:p>
          <a:p>
            <a:r>
              <a:rPr lang="en-US" sz="1100" b="1" dirty="0"/>
              <a:t>Divide and Label the Meaning of the Factors (4 minutes) </a:t>
            </a:r>
          </a:p>
          <a:p>
            <a:r>
              <a:rPr lang="en-US" sz="1000" dirty="0"/>
              <a:t>Materials: (S) Personal white boards. </a:t>
            </a:r>
          </a:p>
          <a:p>
            <a:r>
              <a:rPr lang="en-US" sz="1000" dirty="0"/>
              <a:t>T: Share 6 cookies fairly with 2 people. How many cookies will each get?</a:t>
            </a:r>
          </a:p>
          <a:p>
            <a:r>
              <a:rPr lang="en-US" sz="1000" dirty="0"/>
              <a:t>S: 3</a:t>
            </a:r>
          </a:p>
          <a:p>
            <a:r>
              <a:rPr lang="en-US" sz="1000" dirty="0"/>
              <a:t>T: Write the division sentence on your personal board.</a:t>
            </a:r>
          </a:p>
          <a:p>
            <a:r>
              <a:rPr lang="en-US" sz="1000" dirty="0"/>
              <a:t>S: 6 ÷ 2 = 3</a:t>
            </a:r>
          </a:p>
          <a:p>
            <a:r>
              <a:rPr lang="en-US" sz="1000" dirty="0"/>
              <a:t>T: In your division sentence, circle the number that tells the size of the group. Label it below with “SG”</a:t>
            </a:r>
          </a:p>
          <a:p>
            <a:r>
              <a:rPr lang="en-US" sz="1000" dirty="0"/>
              <a:t>S; (students circle the 3 and label it with ‘SG’.</a:t>
            </a:r>
          </a:p>
          <a:p>
            <a:r>
              <a:rPr lang="en-US" sz="1000" dirty="0"/>
              <a:t>T: Circle the number that tells the number of equal groups. Label it EG.</a:t>
            </a:r>
          </a:p>
          <a:p>
            <a:r>
              <a:rPr lang="en-US" sz="1000" dirty="0"/>
              <a:t>S: (students circle the 2 and label it EG.</a:t>
            </a:r>
          </a:p>
          <a:p>
            <a:r>
              <a:rPr lang="en-US" sz="1000" dirty="0"/>
              <a:t>Continue with other examples. 8 pens shared with 2 people. 8 pens shared with 4 people. 12 oranges in 2 bowls. 12 oranges in 3 bowls. </a:t>
            </a:r>
          </a:p>
          <a:p>
            <a:endParaRPr lang="en-US" sz="1000" dirty="0"/>
          </a:p>
          <a:p>
            <a:endParaRPr lang="en-US" dirty="0"/>
          </a:p>
        </p:txBody>
      </p:sp>
      <p:sp>
        <p:nvSpPr>
          <p:cNvPr id="2" name="Footer Placeholder 1"/>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48834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768350"/>
            <a:ext cx="3070225" cy="2303463"/>
          </a:xfrm>
        </p:spPr>
      </p:sp>
      <p:sp>
        <p:nvSpPr>
          <p:cNvPr id="3" name="Notes Placeholder 2"/>
          <p:cNvSpPr>
            <a:spLocks noGrp="1"/>
          </p:cNvSpPr>
          <p:nvPr>
            <p:ph type="body" idx="1"/>
          </p:nvPr>
        </p:nvSpPr>
        <p:spPr/>
        <p:txBody>
          <a:bodyPr/>
          <a:lstStyle/>
          <a:p>
            <a:r>
              <a:rPr lang="en-US" sz="1000" b="1" dirty="0"/>
              <a:t>Rename </a:t>
            </a:r>
            <a:r>
              <a:rPr lang="en-US" sz="1000" b="1" dirty="0"/>
              <a:t>the Place Value Units (5 minutes) </a:t>
            </a:r>
          </a:p>
          <a:p>
            <a:r>
              <a:rPr lang="en-US" sz="1000" dirty="0"/>
              <a:t>Materials</a:t>
            </a:r>
            <a:r>
              <a:rPr lang="en-US" sz="1000" dirty="0"/>
              <a:t>: (S) Personal white boards </a:t>
            </a:r>
          </a:p>
          <a:p>
            <a:r>
              <a:rPr lang="en-US" sz="1000" dirty="0"/>
              <a:t>T: (Write 54,783.) Say the number. </a:t>
            </a:r>
          </a:p>
          <a:p>
            <a:r>
              <a:rPr lang="en-US" sz="1000" dirty="0"/>
              <a:t>S:  54,783. </a:t>
            </a:r>
          </a:p>
          <a:p>
            <a:r>
              <a:rPr lang="en-US" sz="1000" dirty="0"/>
              <a:t>T:  How many thousands are in 54,783? </a:t>
            </a:r>
          </a:p>
          <a:p>
            <a:r>
              <a:rPr lang="en-US" sz="1000" dirty="0"/>
              <a:t>S:  54 thousands. </a:t>
            </a:r>
          </a:p>
          <a:p>
            <a:r>
              <a:rPr lang="en-US" sz="1000" dirty="0"/>
              <a:t>T:  (Write 54,783 = _____ thousands ____ ones.) On your boards, fill-in the number sentence. </a:t>
            </a:r>
          </a:p>
          <a:p>
            <a:r>
              <a:rPr lang="en-US" sz="1000" dirty="0"/>
              <a:t>Students write 54,783 = 54 thousands 783 ones. </a:t>
            </a:r>
          </a:p>
          <a:p>
            <a:r>
              <a:rPr lang="en-US" sz="1000" dirty="0"/>
              <a:t>T: How many ten thousands are in 54,783? </a:t>
            </a:r>
          </a:p>
          <a:p>
            <a:r>
              <a:rPr lang="en-US" sz="1000" dirty="0"/>
              <a:t>S:  5 ten thousands. </a:t>
            </a:r>
          </a:p>
          <a:p>
            <a:r>
              <a:rPr lang="en-US" sz="1000" dirty="0"/>
              <a:t>T:  (Write 54,783 = _____ ten thousands ____ hundreds ____ ones.) On your white boards, fill-in the number sentence. </a:t>
            </a:r>
          </a:p>
          <a:p>
            <a:r>
              <a:rPr lang="en-US" sz="1000" dirty="0"/>
              <a:t>Students write 54,783 = 5 ten thousands 47 hundreds 83 ones. Follow the same process and sequence for 234,673. </a:t>
            </a:r>
            <a:endParaRPr lang="en-US" sz="1000" dirty="0"/>
          </a:p>
          <a:p>
            <a:endParaRPr lang="en-US" sz="1000" dirty="0"/>
          </a:p>
          <a:p>
            <a:r>
              <a:rPr lang="en-US" sz="1000" b="1" dirty="0"/>
              <a:t>Place Value (2 minutes) </a:t>
            </a:r>
          </a:p>
          <a:p>
            <a:r>
              <a:rPr lang="en-US" sz="1000" dirty="0"/>
              <a:t>Note: Reviewing and practicing place value skills in isolation will prepare students for success in comparing numbers during the lesson. </a:t>
            </a:r>
          </a:p>
          <a:p>
            <a:r>
              <a:rPr lang="en-US" sz="1000" dirty="0"/>
              <a:t>Materials: (T) Place value cards</a:t>
            </a:r>
          </a:p>
          <a:p>
            <a:r>
              <a:rPr lang="en-US" sz="1000" dirty="0"/>
              <a:t>T: (Write 3,487.) Say the number. </a:t>
            </a:r>
          </a:p>
          <a:p>
            <a:r>
              <a:rPr lang="en-US" sz="1000" dirty="0"/>
              <a:t>S:  3,487. </a:t>
            </a:r>
          </a:p>
          <a:p>
            <a:r>
              <a:rPr lang="en-US" sz="1000" dirty="0"/>
              <a:t>T:  What digit is in the tens place? </a:t>
            </a:r>
          </a:p>
          <a:p>
            <a:r>
              <a:rPr lang="en-US" sz="1000" dirty="0"/>
              <a:t>S:  8. </a:t>
            </a:r>
          </a:p>
          <a:p>
            <a:r>
              <a:rPr lang="en-US" sz="1000" dirty="0"/>
              <a:t>T:  (Underline 8.) What’s the value of the 8? </a:t>
            </a:r>
          </a:p>
          <a:p>
            <a:r>
              <a:rPr lang="en-US" sz="1000" dirty="0"/>
              <a:t>S:  80. </a:t>
            </a:r>
          </a:p>
          <a:p>
            <a:r>
              <a:rPr lang="en-US" sz="1000" dirty="0"/>
              <a:t>T:  State the value of the 3. </a:t>
            </a:r>
          </a:p>
          <a:p>
            <a:r>
              <a:rPr lang="en-US" sz="1000" dirty="0"/>
              <a:t>S:  3,000. </a:t>
            </a:r>
          </a:p>
          <a:p>
            <a:r>
              <a:rPr lang="en-US" sz="1000" dirty="0"/>
              <a:t>T:  4? </a:t>
            </a:r>
          </a:p>
          <a:p>
            <a:r>
              <a:rPr lang="en-US" sz="1000" dirty="0"/>
              <a:t>S: 400. </a:t>
            </a:r>
          </a:p>
          <a:p>
            <a:r>
              <a:rPr lang="en-US" sz="1000" dirty="0"/>
              <a:t>Repeat for the following possible sequence: 59,607; 287,493; and 7,142,952. </a:t>
            </a:r>
          </a:p>
          <a:p>
            <a:endParaRPr lang="en-US" sz="1000" b="1" dirty="0"/>
          </a:p>
          <a:p>
            <a:r>
              <a:rPr lang="en-US" sz="1000" b="1" dirty="0"/>
              <a:t>Convert Units (5 minutes) </a:t>
            </a:r>
          </a:p>
          <a:p>
            <a:r>
              <a:rPr lang="en-US" sz="1000" dirty="0"/>
              <a:t>Note: Reviewing these unit conversions that were learned in third grade will help prepare the students to solve problems with kilometers and meters in Topic A of Module 2. </a:t>
            </a:r>
          </a:p>
          <a:p>
            <a:r>
              <a:rPr lang="en-US" sz="1000" dirty="0"/>
              <a:t>  T: (Write 1 km = ___ m.) How many meters are in a kilometer? </a:t>
            </a:r>
          </a:p>
          <a:p>
            <a:r>
              <a:rPr lang="en-US" sz="1000" dirty="0"/>
              <a:t>  S: 1km=1,000m. </a:t>
            </a:r>
          </a:p>
          <a:p>
            <a:r>
              <a:rPr lang="en-US" sz="1000" dirty="0"/>
              <a:t>Repeat process for 2 km, 3 km, 8 km, 8 km 500 m, 7 km 500 m, and 4 km 250 m. </a:t>
            </a:r>
          </a:p>
          <a:p>
            <a:r>
              <a:rPr lang="en-US" sz="1000" dirty="0"/>
              <a:t>  T: (Write 1 kilogram= ___ m.) How many grams are in a kilogram? </a:t>
            </a:r>
          </a:p>
          <a:p>
            <a:r>
              <a:rPr lang="en-US" sz="1000" dirty="0"/>
              <a:t>  S: 1 kg=1,000g. </a:t>
            </a:r>
          </a:p>
          <a:p>
            <a:r>
              <a:rPr lang="en-US" sz="1000" dirty="0"/>
              <a:t>Repeat process for 2 kg 500 g, 3 kg, 8 g, 8 kg 30 g</a:t>
            </a:r>
          </a:p>
          <a:p>
            <a:r>
              <a:rPr lang="en-US" sz="1000" dirty="0"/>
              <a:t>  T: (Write 1 foot= ___ in) How many inches are in a foot? </a:t>
            </a:r>
          </a:p>
          <a:p>
            <a:r>
              <a:rPr lang="en-US" sz="1000" dirty="0"/>
              <a:t>  S: 1 foot = 12 inches</a:t>
            </a:r>
          </a:p>
          <a:p>
            <a:r>
              <a:rPr lang="en-US" sz="1000" dirty="0"/>
              <a:t>Repeat process for 2 </a:t>
            </a:r>
            <a:r>
              <a:rPr lang="en-US" sz="1000" dirty="0" err="1"/>
              <a:t>ft</a:t>
            </a:r>
            <a:r>
              <a:rPr lang="en-US" sz="1000" dirty="0"/>
              <a:t>, 3 </a:t>
            </a:r>
            <a:r>
              <a:rPr lang="en-US" sz="1000" dirty="0" err="1"/>
              <a:t>ft</a:t>
            </a:r>
            <a:r>
              <a:rPr lang="en-US" sz="1000" dirty="0"/>
              <a:t>, 2 </a:t>
            </a:r>
            <a:r>
              <a:rPr lang="en-US" sz="1000" dirty="0" err="1"/>
              <a:t>ft</a:t>
            </a:r>
            <a:r>
              <a:rPr lang="en-US" sz="1000" dirty="0"/>
              <a:t> 11 in, 3 </a:t>
            </a:r>
            <a:r>
              <a:rPr lang="en-US" sz="1000" dirty="0" err="1"/>
              <a:t>ft</a:t>
            </a:r>
            <a:r>
              <a:rPr lang="en-US" sz="1000" dirty="0"/>
              <a:t> 1 in, etc.</a:t>
            </a:r>
          </a:p>
          <a:p>
            <a:endParaRPr lang="en-US" sz="1300" b="1" dirty="0"/>
          </a:p>
          <a:p>
            <a:endParaRPr lang="en-US" sz="1100" b="1" dirty="0"/>
          </a:p>
          <a:p>
            <a:endParaRPr lang="en-US" sz="1300" b="1" dirty="0"/>
          </a:p>
          <a:p>
            <a:r>
              <a:rPr lang="en-US" sz="1300" dirty="0"/>
              <a:t> </a:t>
            </a:r>
          </a:p>
          <a:p>
            <a:endParaRPr lang="en-US" sz="1300" dirty="0"/>
          </a:p>
        </p:txBody>
      </p:sp>
      <p:sp>
        <p:nvSpPr>
          <p:cNvPr id="9" name="Notes Placeholder 1"/>
          <p:cNvSpPr txBox="1">
            <a:spLocks/>
          </p:cNvSpPr>
          <p:nvPr/>
        </p:nvSpPr>
        <p:spPr>
          <a:xfrm>
            <a:off x="4534461"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12 minutes</a:t>
            </a:r>
          </a:p>
          <a:p>
            <a:endParaRPr lang="en-US" dirty="0" smtClean="0"/>
          </a:p>
          <a:p>
            <a:r>
              <a:rPr lang="en-US" dirty="0" smtClean="0"/>
              <a:t>MATERIALS NEEDED:</a:t>
            </a:r>
          </a:p>
          <a:p>
            <a:pPr marL="484985" lvl="1" indent="-302066">
              <a:buFont typeface="Arial" pitchFamily="34" charset="0"/>
              <a:buChar char="•"/>
            </a:pPr>
            <a:r>
              <a:rPr lang="en-US" dirty="0" smtClean="0"/>
              <a:t>Place value cards (aka Hide Zero Cards)</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35</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255102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6400" y="880110"/>
            <a:ext cx="6746240" cy="8401050"/>
          </a:xfrm>
        </p:spPr>
        <p:txBody>
          <a:bodyPr/>
          <a:lstStyle/>
          <a:p>
            <a:r>
              <a:rPr lang="en-US" sz="1000" b="1" dirty="0"/>
              <a:t> GRADE 4 CONTINUED</a:t>
            </a:r>
          </a:p>
          <a:p>
            <a:endParaRPr lang="en-US" sz="1000" dirty="0"/>
          </a:p>
          <a:p>
            <a:r>
              <a:rPr lang="en-US" sz="1000" b="1" dirty="0"/>
              <a:t>Multiply or Divide Units (4 minutes) </a:t>
            </a:r>
            <a:endParaRPr lang="en-US" sz="1000" dirty="0"/>
          </a:p>
          <a:p>
            <a:r>
              <a:rPr lang="en-US" sz="1000" dirty="0"/>
              <a:t>Materials: (S) Personal white boards </a:t>
            </a:r>
          </a:p>
          <a:p>
            <a:r>
              <a:rPr lang="en-US" sz="1000" dirty="0"/>
              <a:t>T</a:t>
            </a:r>
            <a:r>
              <a:rPr lang="en-US" sz="1000" dirty="0"/>
              <a:t>: (Write 3 × 2 = .) Say the multiplication sentence in unit form. </a:t>
            </a:r>
          </a:p>
          <a:p>
            <a:r>
              <a:rPr lang="en-US" sz="1000" dirty="0"/>
              <a:t>S:  </a:t>
            </a:r>
            <a:r>
              <a:rPr lang="en-US" sz="1000" dirty="0"/>
              <a:t>3 ones × 2 = 6 ones</a:t>
            </a:r>
            <a:r>
              <a:rPr lang="en-US" sz="1000" dirty="0"/>
              <a:t>. </a:t>
            </a:r>
          </a:p>
          <a:p>
            <a:r>
              <a:rPr lang="en-US" sz="1000" dirty="0"/>
              <a:t>T:  Write the answer in standard form. </a:t>
            </a:r>
          </a:p>
          <a:p>
            <a:r>
              <a:rPr lang="en-US" sz="1000" dirty="0"/>
              <a:t>S:  (Write 6.) </a:t>
            </a:r>
          </a:p>
          <a:p>
            <a:r>
              <a:rPr lang="en-US" sz="1000" dirty="0"/>
              <a:t>T:  (Write 30 × 2 = </a:t>
            </a:r>
            <a:r>
              <a:rPr lang="en-US" sz="1000" dirty="0"/>
              <a:t>__.</a:t>
            </a:r>
            <a:r>
              <a:rPr lang="en-US" sz="1000" dirty="0"/>
              <a:t>) Say the multiplication sentence in unit form. </a:t>
            </a:r>
          </a:p>
          <a:p>
            <a:r>
              <a:rPr lang="en-US" sz="1000" dirty="0"/>
              <a:t>S:  </a:t>
            </a:r>
            <a:r>
              <a:rPr lang="en-US" sz="1000" dirty="0"/>
              <a:t>3 tens × 2</a:t>
            </a:r>
            <a:r>
              <a:rPr lang="en-US" sz="1000" dirty="0"/>
              <a:t>=</a:t>
            </a:r>
            <a:r>
              <a:rPr lang="en-US" sz="1000" dirty="0"/>
              <a:t>6 tens</a:t>
            </a:r>
            <a:r>
              <a:rPr lang="en-US" sz="1000" dirty="0"/>
              <a:t>. </a:t>
            </a:r>
          </a:p>
          <a:p>
            <a:r>
              <a:rPr lang="en-US" sz="1000" dirty="0"/>
              <a:t>T:  Write the answer in standard form. </a:t>
            </a:r>
          </a:p>
          <a:p>
            <a:r>
              <a:rPr lang="en-US" sz="1000" dirty="0"/>
              <a:t>S: (Write 60.) </a:t>
            </a:r>
          </a:p>
          <a:p>
            <a:r>
              <a:rPr lang="en-US" sz="1000" dirty="0"/>
              <a:t>Repeat the process and sequence for 3 hundreds × 2, 3 thousands × 2, 5 ones × 3, 5 tens × 3, 5 thousands × 3, 5 thousands × 4, 5 tens × 4, 5 ones × 8, 5 hundreds × 8, and 9 tens × 7. </a:t>
            </a:r>
          </a:p>
          <a:p>
            <a:r>
              <a:rPr lang="en-US" sz="1000" dirty="0"/>
              <a:t>Repeat with division.</a:t>
            </a:r>
          </a:p>
          <a:p>
            <a:endParaRPr lang="en-US" sz="1000" b="1" dirty="0"/>
          </a:p>
          <a:p>
            <a:r>
              <a:rPr lang="en-US" sz="1000" b="1" dirty="0"/>
              <a:t>Divide </a:t>
            </a:r>
            <a:r>
              <a:rPr lang="en-US" sz="1000" b="1" dirty="0"/>
              <a:t>with Remainders (4 minutes) </a:t>
            </a:r>
            <a:endParaRPr lang="en-US" sz="1000" dirty="0"/>
          </a:p>
          <a:p>
            <a:r>
              <a:rPr lang="en-US" sz="1000" dirty="0"/>
              <a:t>T</a:t>
            </a:r>
            <a:r>
              <a:rPr lang="en-US" sz="1000" dirty="0"/>
              <a:t>: How many groups of 2 are in 10? </a:t>
            </a:r>
          </a:p>
          <a:p>
            <a:r>
              <a:rPr lang="en-US" sz="1000" dirty="0"/>
              <a:t>S:  5. </a:t>
            </a:r>
          </a:p>
          <a:p>
            <a:r>
              <a:rPr lang="en-US" sz="1000" dirty="0"/>
              <a:t>T:  Let’s prove it by counting by twos. Use your fingers as you count. </a:t>
            </a:r>
          </a:p>
          <a:p>
            <a:r>
              <a:rPr lang="en-US" sz="1000" dirty="0"/>
              <a:t>S:  (Showing one finger for each multiple.) 2, 4, 6, 8, 10. </a:t>
            </a:r>
          </a:p>
          <a:p>
            <a:r>
              <a:rPr lang="en-US" sz="1000" dirty="0"/>
              <a:t>T:  Show and say how many groups of 2 are in 10. </a:t>
            </a:r>
          </a:p>
          <a:p>
            <a:r>
              <a:rPr lang="en-US" sz="1000" dirty="0"/>
              <a:t>S:  (Showing 5 fingers.) 5. </a:t>
            </a:r>
          </a:p>
          <a:p>
            <a:r>
              <a:rPr lang="en-US" sz="1000" dirty="0"/>
              <a:t>T:  (Write 11 ÷ 2.) Let’s find out how many groups of 2 are in 11. Count with me. </a:t>
            </a:r>
          </a:p>
          <a:p>
            <a:r>
              <a:rPr lang="en-US" sz="1000" dirty="0"/>
              <a:t>S:  (Showing one finger for each multiple.) 2, 4, 6, 8, 10. </a:t>
            </a:r>
          </a:p>
          <a:p>
            <a:r>
              <a:rPr lang="en-US" sz="1000" dirty="0"/>
              <a:t>T:  How many groups? </a:t>
            </a:r>
          </a:p>
          <a:p>
            <a:r>
              <a:rPr lang="en-US" sz="1000" dirty="0"/>
              <a:t>S:  5. </a:t>
            </a:r>
          </a:p>
          <a:p>
            <a:r>
              <a:rPr lang="en-US" sz="1000" dirty="0"/>
              <a:t>T:  How many left? </a:t>
            </a:r>
          </a:p>
          <a:p>
            <a:r>
              <a:rPr lang="en-US" sz="1000" dirty="0"/>
              <a:t>S: 1. </a:t>
            </a:r>
          </a:p>
          <a:p>
            <a:r>
              <a:rPr lang="en-US" sz="1000" dirty="0"/>
              <a:t>Continue with the following possible sequence</a:t>
            </a:r>
            <a:r>
              <a:rPr lang="en-US" sz="1000" dirty="0"/>
              <a:t>: 8÷</a:t>
            </a:r>
            <a:r>
              <a:rPr lang="en-US" sz="1000" dirty="0"/>
              <a:t>4 and 9</a:t>
            </a:r>
            <a:r>
              <a:rPr lang="en-US" sz="1000" dirty="0"/>
              <a:t>÷4,12÷</a:t>
            </a:r>
            <a:r>
              <a:rPr lang="en-US" sz="1000" dirty="0"/>
              <a:t>3 and 13</a:t>
            </a:r>
            <a:r>
              <a:rPr lang="en-US" sz="1000" dirty="0"/>
              <a:t>÷3,15÷</a:t>
            </a:r>
            <a:r>
              <a:rPr lang="en-US" sz="1000" dirty="0"/>
              <a:t>5 and 17</a:t>
            </a:r>
            <a:r>
              <a:rPr lang="en-US" sz="1000" dirty="0"/>
              <a:t>÷5</a:t>
            </a:r>
            <a:r>
              <a:rPr lang="en-US" sz="1000" dirty="0"/>
              <a:t>, 20</a:t>
            </a:r>
            <a:r>
              <a:rPr lang="en-US" sz="1000" dirty="0"/>
              <a:t>÷4 and 23 ÷ 4, 50 ÷ 10 and 55 ÷ 10. </a:t>
            </a:r>
          </a:p>
          <a:p>
            <a:endParaRPr lang="en-US" sz="1000" dirty="0"/>
          </a:p>
          <a:p>
            <a:r>
              <a:rPr lang="en-US" sz="1000" b="1" dirty="0"/>
              <a:t>Algorithms</a:t>
            </a:r>
          </a:p>
          <a:p>
            <a:r>
              <a:rPr lang="en-US" sz="1000" dirty="0"/>
              <a:t>Student practice addition and subtraction using the algorithm with a given problem. They practice multiplication and division using a place value disk model next to the algorithm with a given problem.</a:t>
            </a:r>
          </a:p>
          <a:p>
            <a:endParaRPr lang="en-US" sz="1000" dirty="0"/>
          </a:p>
          <a:p>
            <a:r>
              <a:rPr lang="en-US" sz="1000" b="1" dirty="0"/>
              <a:t>Adding Fractions to Make One Whole  (4 minutes)</a:t>
            </a:r>
          </a:p>
          <a:p>
            <a:pPr marL="364158" indent="-238297"/>
            <a:r>
              <a:rPr lang="en-US" sz="1000" dirty="0"/>
              <a:t>T:	I say 1 third, you say 2 thirds.  Say your answer at the signal. </a:t>
            </a:r>
          </a:p>
          <a:p>
            <a:pPr marL="364158" indent="-238297"/>
            <a:r>
              <a:rPr lang="en-US" sz="1000" dirty="0"/>
              <a:t>T:	1 fourth?  (Signal)</a:t>
            </a:r>
          </a:p>
          <a:p>
            <a:pPr marL="364158" indent="-238297"/>
            <a:r>
              <a:rPr lang="en-US" sz="1000" dirty="0"/>
              <a:t>S:	3 fourths.</a:t>
            </a:r>
          </a:p>
          <a:p>
            <a:pPr marL="364158" indent="-238297"/>
            <a:r>
              <a:rPr lang="en-US" sz="1000" dirty="0"/>
              <a:t>T: 	Write the addition sentence  starting with 1 fourth.</a:t>
            </a:r>
          </a:p>
          <a:p>
            <a:pPr marL="364158" indent="-238297"/>
            <a:r>
              <a:rPr lang="en-US" sz="1000" dirty="0"/>
              <a:t>T:	1 fifth?  (Signal)</a:t>
            </a:r>
          </a:p>
          <a:p>
            <a:pPr marL="364158" indent="-238297"/>
            <a:r>
              <a:rPr lang="en-US" sz="1000" dirty="0"/>
              <a:t>S:	4 fifths.</a:t>
            </a:r>
          </a:p>
          <a:p>
            <a:pPr marL="364158" indent="-238297"/>
            <a:r>
              <a:rPr lang="en-US" sz="1000" dirty="0"/>
              <a:t>T”	Write the addition sentence starting with 1 fifth.</a:t>
            </a:r>
          </a:p>
          <a:p>
            <a:r>
              <a:rPr lang="en-US" sz="1000" dirty="0"/>
              <a:t>Continue with possible sequence: 2/10,  1/3, 3/5, 1/2, 5/10, 6/7, 3/8.</a:t>
            </a:r>
          </a:p>
          <a:p>
            <a:r>
              <a:rPr lang="en-US" sz="1000" b="1" dirty="0"/>
              <a:t>OR VIDEO 5</a:t>
            </a:r>
            <a:r>
              <a:rPr lang="en-US" sz="1000" b="1" baseline="30000" dirty="0"/>
              <a:t>th</a:t>
            </a:r>
            <a:r>
              <a:rPr lang="en-US" sz="1000" b="1" dirty="0"/>
              <a:t> </a:t>
            </a:r>
            <a:r>
              <a:rPr lang="en-US" sz="1000" b="1" dirty="0"/>
              <a:t>Grade: Addition Fractions to make 1 Whole (part 1); Happy Counting by Fractions (part 2) (Show 0 min to 1 min 20 sec</a:t>
            </a:r>
            <a:r>
              <a:rPr lang="en-US" sz="1000" b="1" dirty="0"/>
              <a:t>) *Practicing a G4 standard</a:t>
            </a:r>
            <a:endParaRPr lang="en-US" sz="1000" b="1" dirty="0"/>
          </a:p>
          <a:p>
            <a:r>
              <a:rPr lang="en-US" sz="1000" u="sng" dirty="0">
                <a:hlinkClick r:id="rId3"/>
              </a:rPr>
              <a:t>http://www.engageny.org/resource/common-core-video-series-fraction-fluency-in-grade-5</a:t>
            </a:r>
            <a:endParaRPr lang="en-US" sz="1000" u="sng" dirty="0"/>
          </a:p>
          <a:p>
            <a:endParaRPr lang="en-US" sz="1000" dirty="0"/>
          </a:p>
          <a:p>
            <a:r>
              <a:rPr lang="en-US" sz="1000" b="1" dirty="0"/>
              <a:t>Multiplying Fractions(4 minutes)</a:t>
            </a:r>
          </a:p>
          <a:p>
            <a:r>
              <a:rPr lang="en-US" sz="1000" dirty="0"/>
              <a:t>Start with a tape diagram. Generate the repeated addition sentence of unit fractions and have students rewrite as a multiplication of a unit fraction by a whole number. </a:t>
            </a:r>
            <a:endParaRPr lang="en-US" sz="1000" dirty="0"/>
          </a:p>
          <a:p>
            <a:endParaRPr lang="en-US" sz="1000" dirty="0"/>
          </a:p>
          <a:p>
            <a:endParaRPr lang="en-US" sz="1000"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36</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2" name="Footer Placeholder 1"/>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255102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20725"/>
            <a:ext cx="3070225" cy="2303463"/>
          </a:xfrm>
        </p:spPr>
      </p:sp>
      <p:sp>
        <p:nvSpPr>
          <p:cNvPr id="3" name="Notes Placeholder 2"/>
          <p:cNvSpPr>
            <a:spLocks noGrp="1"/>
          </p:cNvSpPr>
          <p:nvPr>
            <p:ph type="body" idx="1"/>
          </p:nvPr>
        </p:nvSpPr>
        <p:spPr>
          <a:xfrm>
            <a:off x="487681" y="3200400"/>
            <a:ext cx="6664961" cy="6240780"/>
          </a:xfrm>
        </p:spPr>
        <p:txBody>
          <a:bodyPr/>
          <a:lstStyle/>
          <a:p>
            <a:r>
              <a:rPr lang="en-US" sz="1100" b="1" dirty="0">
                <a:solidFill>
                  <a:srgbClr val="000000"/>
                </a:solidFill>
              </a:rPr>
              <a:t>Rename Units on the Place Value Chart </a:t>
            </a:r>
          </a:p>
          <a:p>
            <a:pPr marL="364158" indent="-236619"/>
            <a:r>
              <a:rPr lang="en-US" sz="1100" dirty="0">
                <a:solidFill>
                  <a:srgbClr val="000000"/>
                </a:solidFill>
              </a:rPr>
              <a:t>T: 	(Write 10 hundreds = 1 ____.) Say the sentence, filling in the blank. </a:t>
            </a:r>
          </a:p>
          <a:p>
            <a:pPr marL="364158" indent="-236619"/>
            <a:r>
              <a:rPr lang="en-US" sz="1100" dirty="0">
                <a:solidFill>
                  <a:srgbClr val="000000"/>
                </a:solidFill>
              </a:rPr>
              <a:t>S: 	10 hundreds = 1 thousand. </a:t>
            </a:r>
          </a:p>
          <a:p>
            <a:r>
              <a:rPr lang="en-US" sz="1100" dirty="0">
                <a:solidFill>
                  <a:srgbClr val="000000"/>
                </a:solidFill>
              </a:rPr>
              <a:t>Repeat the process for 10 tens = 1 ____, 10 ones = 1 ____, 10 tenths = 1 ____, 10 thousandths = 1 ____, and 10 hundredths = 1 ____. </a:t>
            </a:r>
          </a:p>
          <a:p>
            <a:r>
              <a:rPr lang="en-US" sz="1100" dirty="0">
                <a:solidFill>
                  <a:srgbClr val="000000"/>
                </a:solidFill>
              </a:rPr>
              <a:t>Repeat by unbundling.</a:t>
            </a:r>
          </a:p>
          <a:p>
            <a:r>
              <a:rPr lang="en-US" sz="1100" dirty="0">
                <a:solidFill>
                  <a:srgbClr val="000000"/>
                </a:solidFill>
              </a:rPr>
              <a:t>Optional: Use place value chart to show multiplying and dividing by 10 to compose or decompose larger or smaller units.</a:t>
            </a:r>
          </a:p>
          <a:p>
            <a:r>
              <a:rPr lang="en-US" sz="1100" dirty="0">
                <a:solidFill>
                  <a:srgbClr val="000000"/>
                </a:solidFill>
              </a:rPr>
              <a:t> </a:t>
            </a:r>
          </a:p>
          <a:p>
            <a:r>
              <a:rPr lang="en-US" sz="1100" b="1" dirty="0">
                <a:solidFill>
                  <a:srgbClr val="000000"/>
                </a:solidFill>
              </a:rPr>
              <a:t>Rename the Decimal  as a Mixed Number (2 minutes)</a:t>
            </a:r>
          </a:p>
          <a:p>
            <a:r>
              <a:rPr lang="en-US" sz="1100" dirty="0">
                <a:solidFill>
                  <a:srgbClr val="000000"/>
                </a:solidFill>
              </a:rPr>
              <a:t>Materials: (S) Personal white board</a:t>
            </a:r>
          </a:p>
          <a:p>
            <a:pPr marL="364158" indent="-238297"/>
            <a:r>
              <a:rPr lang="en-US" sz="1100" dirty="0">
                <a:solidFill>
                  <a:srgbClr val="000000"/>
                </a:solidFill>
              </a:rPr>
              <a:t>T</a:t>
            </a:r>
            <a:r>
              <a:rPr lang="en-US" sz="1100" dirty="0">
                <a:solidFill>
                  <a:srgbClr val="000000"/>
                </a:solidFill>
              </a:rPr>
              <a:t>:	(Write 3.1.)  Write the decimal as a mixed number.</a:t>
            </a:r>
          </a:p>
          <a:p>
            <a:r>
              <a:rPr lang="en-US" sz="1100" dirty="0">
                <a:solidFill>
                  <a:srgbClr val="000000"/>
                </a:solidFill>
              </a:rPr>
              <a:t>Continue this process for the following possible suggestions:  9.8, 10.4, and 64.3.</a:t>
            </a:r>
          </a:p>
          <a:p>
            <a:endParaRPr lang="en-US" sz="1100" dirty="0">
              <a:solidFill>
                <a:srgbClr val="000000"/>
              </a:solidFill>
            </a:endParaRPr>
          </a:p>
          <a:p>
            <a:r>
              <a:rPr lang="en-US" sz="1100" b="1" dirty="0">
                <a:solidFill>
                  <a:srgbClr val="000000"/>
                </a:solidFill>
              </a:rPr>
              <a:t>Write the Unit as a Decimal </a:t>
            </a:r>
          </a:p>
          <a:p>
            <a:r>
              <a:rPr lang="en-US" sz="1100" dirty="0">
                <a:solidFill>
                  <a:srgbClr val="000000"/>
                </a:solidFill>
              </a:rPr>
              <a:t>Materials: (S) Personal white boards </a:t>
            </a:r>
          </a:p>
          <a:p>
            <a:r>
              <a:rPr lang="en-US" sz="1100" dirty="0">
                <a:solidFill>
                  <a:srgbClr val="000000"/>
                </a:solidFill>
              </a:rPr>
              <a:t>Note: Reviewing these skills will help students work towards mastery of decimal place value, which will in turn help them apply their place value skills to more difficult concepts. </a:t>
            </a:r>
          </a:p>
          <a:p>
            <a:pPr marL="364158" indent="-236619"/>
            <a:r>
              <a:rPr lang="en-US" sz="1100" dirty="0">
                <a:solidFill>
                  <a:srgbClr val="000000"/>
                </a:solidFill>
              </a:rPr>
              <a:t>T: 	9 tenths. </a:t>
            </a:r>
          </a:p>
          <a:p>
            <a:pPr marL="364158" indent="-236619"/>
            <a:r>
              <a:rPr lang="en-US" sz="1100" dirty="0">
                <a:solidFill>
                  <a:srgbClr val="000000"/>
                </a:solidFill>
              </a:rPr>
              <a:t>S: 	0.9 </a:t>
            </a:r>
          </a:p>
          <a:p>
            <a:pPr marL="364158" indent="-236619"/>
            <a:r>
              <a:rPr lang="en-US" sz="1100" dirty="0">
                <a:solidFill>
                  <a:srgbClr val="000000"/>
                </a:solidFill>
              </a:rPr>
              <a:t>T: 	10 tenths. </a:t>
            </a:r>
          </a:p>
          <a:p>
            <a:pPr marL="364158" indent="-236619"/>
            <a:r>
              <a:rPr lang="en-US" sz="1100" dirty="0">
                <a:solidFill>
                  <a:srgbClr val="000000"/>
                </a:solidFill>
              </a:rPr>
              <a:t>S: 	1.0 </a:t>
            </a:r>
          </a:p>
          <a:p>
            <a:r>
              <a:rPr lang="en-US" sz="1100" dirty="0">
                <a:solidFill>
                  <a:srgbClr val="000000"/>
                </a:solidFill>
              </a:rPr>
              <a:t>Repeat the process for 20 tenths, 30 tenths, 70 tenths, 9 hundredths, 10 hundredths, 11 hundredths, 17 hundredths, 57 hundredths, 42 hundredths, 9 thousandths, 10 thousandths, 20 thousandths, 60 thousandths, 64 thousandths, and 83 thousandths.</a:t>
            </a:r>
          </a:p>
          <a:p>
            <a:r>
              <a:rPr lang="en-US" sz="1100" b="1" dirty="0">
                <a:solidFill>
                  <a:srgbClr val="000000"/>
                </a:solidFill>
              </a:rPr>
              <a:t>OR Video showing Choral response for this activity</a:t>
            </a:r>
          </a:p>
          <a:p>
            <a:r>
              <a:rPr lang="en-US" sz="1100" b="1" dirty="0">
                <a:solidFill>
                  <a:srgbClr val="000000"/>
                </a:solidFill>
              </a:rPr>
              <a:t>5</a:t>
            </a:r>
            <a:r>
              <a:rPr lang="en-US" sz="1100" b="1" baseline="30000" dirty="0">
                <a:solidFill>
                  <a:srgbClr val="000000"/>
                </a:solidFill>
              </a:rPr>
              <a:t>th</a:t>
            </a:r>
            <a:r>
              <a:rPr lang="en-US" sz="1100" b="1" dirty="0">
                <a:solidFill>
                  <a:srgbClr val="000000"/>
                </a:solidFill>
              </a:rPr>
              <a:t> Grade: Addition Fractions to make 1 Whole (part 1); Happy Counting by Fractions (part 2) (Show 1 min 20 sec to 2 min 40 sec)</a:t>
            </a:r>
          </a:p>
          <a:p>
            <a:r>
              <a:rPr lang="en-US" sz="1100" u="sng" dirty="0">
                <a:solidFill>
                  <a:srgbClr val="000000"/>
                </a:solidFill>
                <a:hlinkClick r:id="rId3"/>
              </a:rPr>
              <a:t>http://www.engageny.org/resource/common-core-video-series-fraction-fluency-in-grade-5</a:t>
            </a:r>
            <a:endParaRPr lang="en-US" sz="1100" u="sng" dirty="0">
              <a:solidFill>
                <a:srgbClr val="000000"/>
              </a:solidFill>
            </a:endParaRPr>
          </a:p>
          <a:p>
            <a:endParaRPr lang="en-US" sz="1000" dirty="0"/>
          </a:p>
          <a:p>
            <a:endParaRPr lang="en-US" sz="1000" i="1" dirty="0">
              <a:sym typeface="Wingdings"/>
            </a:endParaRPr>
          </a:p>
          <a:p>
            <a:endParaRPr lang="en-US" sz="1000" dirty="0"/>
          </a:p>
          <a:p>
            <a:r>
              <a:rPr lang="en-US" sz="1000" dirty="0"/>
              <a:t> </a:t>
            </a:r>
          </a:p>
          <a:p>
            <a:endParaRPr lang="en-US" sz="1000"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12 minutes</a:t>
            </a:r>
          </a:p>
          <a:p>
            <a:endParaRPr lang="en-US" dirty="0" smtClean="0"/>
          </a:p>
          <a:p>
            <a:r>
              <a:rPr lang="en-US" dirty="0" smtClean="0"/>
              <a:t>MATERIALS NEEDED:</a:t>
            </a:r>
          </a:p>
          <a:p>
            <a:pPr marL="484985" lvl="1" indent="-302066">
              <a:buFont typeface="Arial" pitchFamily="34" charset="0"/>
              <a:buChar char="•"/>
            </a:pPr>
            <a:r>
              <a:rPr lang="en-US" dirty="0" smtClean="0">
                <a:solidFill>
                  <a:srgbClr val="000000"/>
                </a:solidFill>
              </a:rPr>
              <a:t>Place Value Chart (million)</a:t>
            </a:r>
          </a:p>
          <a:p>
            <a:pPr marL="484985" lvl="1" indent="-302066">
              <a:buFont typeface="Arial" pitchFamily="34" charset="0"/>
              <a:buChar char="•"/>
            </a:pPr>
            <a:r>
              <a:rPr lang="en-US" dirty="0" smtClean="0">
                <a:solidFill>
                  <a:srgbClr val="000000"/>
                </a:solidFill>
              </a:rPr>
              <a:t>Personal white boards</a:t>
            </a:r>
            <a:endParaRPr lang="en-US" dirty="0">
              <a:solidFill>
                <a:srgbClr val="000000"/>
              </a:solidFill>
            </a:endParaRPr>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37</a:t>
            </a:fld>
            <a:endParaRPr lang="en-US" dirty="0"/>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026372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6400" y="1120140"/>
            <a:ext cx="6746240" cy="8241030"/>
          </a:xfrm>
        </p:spPr>
        <p:txBody>
          <a:bodyPr/>
          <a:lstStyle/>
          <a:p>
            <a:r>
              <a:rPr lang="en-US" sz="1100" b="1" dirty="0">
                <a:solidFill>
                  <a:srgbClr val="000000"/>
                </a:solidFill>
              </a:rPr>
              <a:t>GRADE 5 CONTINUED</a:t>
            </a:r>
          </a:p>
          <a:p>
            <a:endParaRPr lang="en-US" sz="1100" b="1" dirty="0">
              <a:solidFill>
                <a:srgbClr val="000000"/>
              </a:solidFill>
            </a:endParaRPr>
          </a:p>
          <a:p>
            <a:endParaRPr lang="en-US" sz="1100" b="1" dirty="0">
              <a:solidFill>
                <a:srgbClr val="000000"/>
              </a:solidFill>
            </a:endParaRPr>
          </a:p>
          <a:p>
            <a:r>
              <a:rPr lang="en-US" sz="1100" b="1" dirty="0">
                <a:solidFill>
                  <a:srgbClr val="000000"/>
                </a:solidFill>
              </a:rPr>
              <a:t>Multiply and Divide Varied Units by 10 (5 minutes) </a:t>
            </a:r>
            <a:endParaRPr lang="en-US" sz="1100" dirty="0">
              <a:solidFill>
                <a:srgbClr val="000000"/>
              </a:solidFill>
            </a:endParaRPr>
          </a:p>
          <a:p>
            <a:r>
              <a:rPr lang="en-US" sz="1100" dirty="0">
                <a:solidFill>
                  <a:srgbClr val="000000"/>
                </a:solidFill>
              </a:rPr>
              <a:t>Materials: (S) Personal white boards, millions place value chart </a:t>
            </a:r>
          </a:p>
          <a:p>
            <a:pPr marL="364158" indent="-236619"/>
            <a:r>
              <a:rPr lang="en-US" sz="1100" dirty="0">
                <a:solidFill>
                  <a:srgbClr val="000000"/>
                </a:solidFill>
              </a:rPr>
              <a:t>T: 	(Project place value chart from millions to thousandths.) Write three ones disks and the number below it. </a:t>
            </a:r>
          </a:p>
          <a:p>
            <a:pPr marL="364158" indent="-236619"/>
            <a:r>
              <a:rPr lang="en-US" sz="1100" dirty="0">
                <a:solidFill>
                  <a:srgbClr val="000000"/>
                </a:solidFill>
              </a:rPr>
              <a:t>S: 	(Write 3 ones disks in the ones column. Below it, write 3.) </a:t>
            </a:r>
          </a:p>
          <a:p>
            <a:pPr marL="364158" indent="-236619"/>
            <a:r>
              <a:rPr lang="en-US" sz="1100" dirty="0">
                <a:solidFill>
                  <a:srgbClr val="000000"/>
                </a:solidFill>
              </a:rPr>
              <a:t>T: 	Multiply by 10. Cross out each disk and the number 3 to show that you’re changing its value. </a:t>
            </a:r>
          </a:p>
          <a:p>
            <a:pPr marL="364158" indent="-236619"/>
            <a:r>
              <a:rPr lang="en-US" sz="1100" dirty="0">
                <a:solidFill>
                  <a:srgbClr val="000000"/>
                </a:solidFill>
              </a:rPr>
              <a:t>S: 	(Students cross out each ones disk and the 3. They draw arrows to the tens column and write 3 tens disks. Below it, they write 3 in the tens column and 0 in the ones column.) </a:t>
            </a:r>
          </a:p>
          <a:p>
            <a:r>
              <a:rPr lang="en-US" sz="1100" dirty="0">
                <a:solidFill>
                  <a:srgbClr val="000000"/>
                </a:solidFill>
              </a:rPr>
              <a:t>Repeat the process for 2 hundredths, 3 tenths 2 hundredths, 3 tenths 2 hundredths 4 thousandths, 2 tenths 4 hundredths 5 thousandths, and 1 tenth 3 thousandths. Repeat the process for dividing by 10 for this possible sequence: 2 ones, 3 tenths, 2 ones 3 tenths, 2 ones 3 tenths 5 hundredths, 5 tenths 2 hundredths, and 1 ten 5 thousandths. </a:t>
            </a:r>
          </a:p>
          <a:p>
            <a:r>
              <a:rPr lang="en-US" sz="1100" dirty="0">
                <a:solidFill>
                  <a:srgbClr val="000000"/>
                </a:solidFill>
              </a:rPr>
              <a:t> </a:t>
            </a:r>
          </a:p>
          <a:p>
            <a:r>
              <a:rPr lang="en-US" sz="1100" dirty="0">
                <a:solidFill>
                  <a:srgbClr val="000000"/>
                </a:solidFill>
              </a:rPr>
              <a:t>Let’s take a look at how some choral response activities might be used in G5 to prepare students to multiply multi-digit numbers fluently.</a:t>
            </a:r>
          </a:p>
          <a:p>
            <a:endParaRPr lang="en-US" sz="1100" i="1" dirty="0">
              <a:solidFill>
                <a:srgbClr val="000000"/>
              </a:solidFill>
            </a:endParaRPr>
          </a:p>
          <a:p>
            <a:r>
              <a:rPr lang="en-US" sz="1100" b="1" dirty="0">
                <a:solidFill>
                  <a:srgbClr val="000000"/>
                </a:solidFill>
              </a:rPr>
              <a:t>Multiply and Divide Varied Units by 10, 100, &amp; 1,000 </a:t>
            </a:r>
            <a:r>
              <a:rPr lang="en-US" sz="1100" dirty="0">
                <a:solidFill>
                  <a:srgbClr val="000000"/>
                </a:solidFill>
              </a:rPr>
              <a:t>(M2-L1)</a:t>
            </a:r>
          </a:p>
          <a:p>
            <a:pPr marL="238297" lvl="1" indent="-112436">
              <a:buFont typeface="Arial"/>
              <a:buChar char="•"/>
            </a:pPr>
            <a:r>
              <a:rPr lang="en-US" sz="1100" i="1" dirty="0">
                <a:solidFill>
                  <a:srgbClr val="000000"/>
                </a:solidFill>
              </a:rPr>
              <a:t>3 x 10 “Say the product”</a:t>
            </a:r>
            <a:r>
              <a:rPr lang="en-US" sz="1100" i="1" dirty="0">
                <a:solidFill>
                  <a:srgbClr val="000000"/>
                </a:solidFill>
                <a:sym typeface="Wingdings"/>
              </a:rPr>
              <a:t>30… Repeat with 3 x 100; 3 x 1000; 5 x 100; 5 x 1000; 14 x 100; 14 x 1000; 20 x 100; 200 x 10; 20 x 1000; 370 x 10; 100 x 370; 1000 x 370</a:t>
            </a:r>
          </a:p>
          <a:p>
            <a:r>
              <a:rPr lang="en-US" sz="1100" i="1" dirty="0">
                <a:solidFill>
                  <a:srgbClr val="000000"/>
                </a:solidFill>
                <a:sym typeface="Wingdings"/>
              </a:rPr>
              <a:t>30 ÷ 10. Say the complete number sentence. 300 ÷ 10, etc.</a:t>
            </a:r>
            <a:r>
              <a:rPr lang="en-US" sz="1100" b="1" dirty="0">
                <a:solidFill>
                  <a:srgbClr val="000000"/>
                </a:solidFill>
              </a:rPr>
              <a:t> </a:t>
            </a:r>
            <a:endParaRPr lang="en-US" sz="1100" i="1" dirty="0">
              <a:solidFill>
                <a:srgbClr val="000000"/>
              </a:solidFill>
              <a:sym typeface="Wingdings"/>
            </a:endParaRPr>
          </a:p>
          <a:p>
            <a:endParaRPr lang="en-US" sz="1100" b="1" dirty="0">
              <a:solidFill>
                <a:srgbClr val="000000"/>
              </a:solidFill>
            </a:endParaRPr>
          </a:p>
          <a:p>
            <a:r>
              <a:rPr lang="en-US" sz="1100" b="1" dirty="0">
                <a:solidFill>
                  <a:srgbClr val="000000"/>
                </a:solidFill>
              </a:rPr>
              <a:t>Multiplying </a:t>
            </a:r>
            <a:r>
              <a:rPr lang="en-US" sz="1100" b="1" dirty="0">
                <a:solidFill>
                  <a:srgbClr val="000000"/>
                </a:solidFill>
              </a:rPr>
              <a:t>Metric Units (2 minutes) </a:t>
            </a:r>
            <a:endParaRPr lang="en-US" sz="1100" dirty="0">
              <a:solidFill>
                <a:srgbClr val="000000"/>
              </a:solidFill>
            </a:endParaRPr>
          </a:p>
          <a:p>
            <a:r>
              <a:rPr lang="en-US" sz="1100" dirty="0">
                <a:solidFill>
                  <a:srgbClr val="000000"/>
                </a:solidFill>
              </a:rPr>
              <a:t>Materials: (S) Personal white boards </a:t>
            </a:r>
          </a:p>
          <a:p>
            <a:r>
              <a:rPr lang="en-US" sz="1100" dirty="0">
                <a:solidFill>
                  <a:srgbClr val="000000"/>
                </a:solidFill>
              </a:rPr>
              <a:t>Note: This fluency will help students work towards mastery on the concept that was introduced in Lesson 4. </a:t>
            </a:r>
          </a:p>
          <a:p>
            <a:pPr marL="364158" indent="-236619"/>
            <a:r>
              <a:rPr lang="en-US" sz="1100" dirty="0">
                <a:solidFill>
                  <a:srgbClr val="000000"/>
                </a:solidFill>
              </a:rPr>
              <a:t>T: 	(Write 3 m = ___ cm.) Show 3 in your place value chart. </a:t>
            </a:r>
          </a:p>
          <a:p>
            <a:pPr marL="364158" indent="-236619"/>
            <a:r>
              <a:rPr lang="en-US" sz="1100" dirty="0">
                <a:solidFill>
                  <a:srgbClr val="000000"/>
                </a:solidFill>
              </a:rPr>
              <a:t>S: 	(Students write 3 in the ones column.) </a:t>
            </a:r>
          </a:p>
          <a:p>
            <a:pPr marL="364158" indent="-236619"/>
            <a:r>
              <a:rPr lang="en-US" sz="1100" dirty="0">
                <a:solidFill>
                  <a:srgbClr val="000000"/>
                </a:solidFill>
              </a:rPr>
              <a:t>T: 	How many centimeters are in 1 meter? </a:t>
            </a:r>
          </a:p>
          <a:p>
            <a:pPr marL="364158" indent="-236619"/>
            <a:r>
              <a:rPr lang="en-US" sz="1100" dirty="0">
                <a:solidFill>
                  <a:srgbClr val="000000"/>
                </a:solidFill>
              </a:rPr>
              <a:t>S: 	100 centimeters. </a:t>
            </a:r>
          </a:p>
          <a:p>
            <a:pPr marL="364158" indent="-236619"/>
            <a:r>
              <a:rPr lang="en-US" sz="1100" dirty="0">
                <a:solidFill>
                  <a:srgbClr val="000000"/>
                </a:solidFill>
              </a:rPr>
              <a:t>T: 	Show how many centimeters are in 3 meters on your place value chart. </a:t>
            </a:r>
          </a:p>
          <a:p>
            <a:pPr marL="364158" indent="-236619"/>
            <a:r>
              <a:rPr lang="en-US" sz="1100" dirty="0">
                <a:solidFill>
                  <a:srgbClr val="000000"/>
                </a:solidFill>
              </a:rPr>
              <a:t>S: 	(Students cross out the 3 and shift it 2 place values to the left to show 300.) </a:t>
            </a:r>
          </a:p>
          <a:p>
            <a:pPr marL="364158" indent="-236619"/>
            <a:r>
              <a:rPr lang="en-US" sz="1100" dirty="0">
                <a:solidFill>
                  <a:srgbClr val="000000"/>
                </a:solidFill>
              </a:rPr>
              <a:t>T: 	How many centimeters are in 3 meters? </a:t>
            </a:r>
          </a:p>
          <a:p>
            <a:pPr marL="364158" indent="-236619"/>
            <a:r>
              <a:rPr lang="en-US" sz="1100" dirty="0">
                <a:solidFill>
                  <a:srgbClr val="000000"/>
                </a:solidFill>
              </a:rPr>
              <a:t>S: 	300 centimeters. </a:t>
            </a:r>
          </a:p>
          <a:p>
            <a:r>
              <a:rPr lang="en-US" sz="1100" dirty="0">
                <a:solidFill>
                  <a:srgbClr val="000000"/>
                </a:solidFill>
              </a:rPr>
              <a:t>Repeat the process and procedure for 7 kg = ____ g, 7000 ml = ____ l, 7500 m = ____ km ____ m, and 8350 g = ____ kg ____ g</a:t>
            </a:r>
            <a:r>
              <a:rPr lang="en-US" sz="1100" dirty="0">
                <a:solidFill>
                  <a:srgbClr val="000000"/>
                </a:solidFill>
              </a:rPr>
              <a:t>.</a:t>
            </a:r>
          </a:p>
          <a:p>
            <a:endParaRPr lang="en-US" sz="1100" b="1" dirty="0">
              <a:solidFill>
                <a:srgbClr val="000000"/>
              </a:solidFill>
            </a:endParaRPr>
          </a:p>
          <a:p>
            <a:r>
              <a:rPr lang="en-US" sz="1100" b="1" dirty="0">
                <a:solidFill>
                  <a:srgbClr val="000000"/>
                </a:solidFill>
              </a:rPr>
              <a:t>Decimal Parts to make a whole:</a:t>
            </a:r>
          </a:p>
          <a:p>
            <a:r>
              <a:rPr lang="en-US" sz="1100" b="1" dirty="0">
                <a:solidFill>
                  <a:srgbClr val="000000"/>
                </a:solidFill>
              </a:rPr>
              <a:t>T: </a:t>
            </a:r>
            <a:r>
              <a:rPr lang="en-US" sz="1100" dirty="0">
                <a:solidFill>
                  <a:srgbClr val="000000"/>
                </a:solidFill>
              </a:rPr>
              <a:t> Give the missing part to make 1 whole: 3 tenths,</a:t>
            </a:r>
          </a:p>
          <a:p>
            <a:r>
              <a:rPr lang="en-US" sz="1100" dirty="0">
                <a:solidFill>
                  <a:srgbClr val="000000"/>
                </a:solidFill>
              </a:rPr>
              <a:t>T:  Give the number sentence. 3 tenths + 7 tenths = </a:t>
            </a:r>
            <a:r>
              <a:rPr lang="en-US" sz="1100" dirty="0">
                <a:solidFill>
                  <a:srgbClr val="000000"/>
                </a:solidFill>
              </a:rPr>
              <a:t>1</a:t>
            </a:r>
            <a:endParaRPr lang="en-US" sz="1100" b="1" dirty="0">
              <a:solidFill>
                <a:srgbClr val="000000"/>
              </a:solidFill>
            </a:endParaRPr>
          </a:p>
          <a:p>
            <a:endParaRPr lang="en-US" sz="1100" b="1" dirty="0">
              <a:solidFill>
                <a:srgbClr val="000000"/>
              </a:solidFill>
            </a:endParaRPr>
          </a:p>
          <a:p>
            <a:r>
              <a:rPr lang="en-US" sz="1100" b="1" dirty="0">
                <a:solidFill>
                  <a:srgbClr val="000000"/>
                </a:solidFill>
              </a:rPr>
              <a:t>Write </a:t>
            </a:r>
            <a:r>
              <a:rPr lang="en-US" sz="1100" b="1" dirty="0">
                <a:solidFill>
                  <a:srgbClr val="000000"/>
                </a:solidFill>
              </a:rPr>
              <a:t>in Exponential Form (3 minutes) </a:t>
            </a:r>
          </a:p>
          <a:p>
            <a:r>
              <a:rPr lang="en-US" sz="1100" dirty="0">
                <a:solidFill>
                  <a:srgbClr val="000000"/>
                </a:solidFill>
              </a:rPr>
              <a:t>Materials: (S) Personal white boards </a:t>
            </a:r>
          </a:p>
          <a:p>
            <a:r>
              <a:rPr lang="en-US" sz="1100" dirty="0">
                <a:solidFill>
                  <a:srgbClr val="000000"/>
                </a:solidFill>
              </a:rPr>
              <a:t>Note: Reviewing this skill in isolation will lay a foundation for students to apply the skill in multiplication during the lesson. </a:t>
            </a:r>
          </a:p>
          <a:p>
            <a:pPr marL="364158" indent="-236619"/>
            <a:r>
              <a:rPr lang="en-US" sz="1100" dirty="0">
                <a:solidFill>
                  <a:srgbClr val="000000"/>
                </a:solidFill>
              </a:rPr>
              <a:t>T: 	(Write 100 = 10?.) Write 100 in exponential form. </a:t>
            </a:r>
          </a:p>
          <a:p>
            <a:pPr marL="364158" indent="-236619"/>
            <a:r>
              <a:rPr lang="en-US" sz="1100" dirty="0">
                <a:solidFill>
                  <a:srgbClr val="000000"/>
                </a:solidFill>
              </a:rPr>
              <a:t>S: 	(Students write 100 = 10</a:t>
            </a:r>
            <a:r>
              <a:rPr lang="en-US" sz="1100" baseline="30000" dirty="0">
                <a:solidFill>
                  <a:srgbClr val="000000"/>
                </a:solidFill>
              </a:rPr>
              <a:t>2</a:t>
            </a:r>
            <a:r>
              <a:rPr lang="en-US" sz="1100" dirty="0">
                <a:solidFill>
                  <a:srgbClr val="000000"/>
                </a:solidFill>
              </a:rPr>
              <a:t>.) </a:t>
            </a:r>
          </a:p>
          <a:p>
            <a:r>
              <a:rPr lang="en-US" sz="1100" dirty="0">
                <a:solidFill>
                  <a:srgbClr val="000000"/>
                </a:solidFill>
              </a:rPr>
              <a:t>Repeat the process for 1000, 10,000, and 1,000,000. </a:t>
            </a:r>
          </a:p>
          <a:p>
            <a:r>
              <a:rPr lang="en-US" sz="1100" dirty="0">
                <a:solidFill>
                  <a:srgbClr val="000000"/>
                </a:solidFill>
              </a:rPr>
              <a:t> </a:t>
            </a:r>
            <a:endParaRPr lang="en-US" sz="1100" dirty="0">
              <a:solidFill>
                <a:srgbClr val="000000"/>
              </a:solidFill>
            </a:endParaRPr>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38</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2" name="Footer Placeholder 1"/>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026372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pPr>
              <a:defRPr/>
            </a:pPr>
            <a:r>
              <a:rPr lang="en-US" dirty="0" smtClean="0"/>
              <a:t>15 </a:t>
            </a:r>
            <a:r>
              <a:rPr lang="en-US" dirty="0"/>
              <a:t>minutes</a:t>
            </a:r>
          </a:p>
          <a:p>
            <a:pPr>
              <a:defRPr/>
            </a:pPr>
            <a:endParaRPr lang="en-US" dirty="0"/>
          </a:p>
          <a:p>
            <a:r>
              <a:rPr lang="en-US" dirty="0"/>
              <a:t>Take time at each of these. Call time when to move forward.</a:t>
            </a:r>
          </a:p>
          <a:p>
            <a:pPr>
              <a:defRPr/>
            </a:pPr>
            <a:endParaRPr lang="en-US" dirty="0"/>
          </a:p>
          <a:p>
            <a:pPr marL="241653" indent="-241653">
              <a:buFont typeface="+mj-lt"/>
              <a:buAutoNum type="arabicPeriod"/>
              <a:defRPr/>
            </a:pPr>
            <a:r>
              <a:rPr lang="en-US" dirty="0">
                <a:solidFill>
                  <a:srgbClr val="000000"/>
                </a:solidFill>
              </a:rPr>
              <a:t>1 minutes: Collaboratively </a:t>
            </a:r>
            <a:r>
              <a:rPr lang="en-US" dirty="0" smtClean="0">
                <a:solidFill>
                  <a:srgbClr val="000000"/>
                </a:solidFill>
              </a:rPr>
              <a:t>create protocol for using a personal white board. </a:t>
            </a:r>
            <a:r>
              <a:rPr lang="en-US" dirty="0">
                <a:solidFill>
                  <a:srgbClr val="000000"/>
                </a:solidFill>
              </a:rPr>
              <a:t>Check their signal and correct “sleepy signals” on the spot. Call attention to how hard it is for students to follow a signal that is not crisp and rhythmic</a:t>
            </a:r>
            <a:r>
              <a:rPr lang="en-US" dirty="0" smtClean="0">
                <a:solidFill>
                  <a:srgbClr val="000000"/>
                </a:solidFill>
              </a:rPr>
              <a:t>. Consider types of activities that might require different uses of the personal board. Also confirm hand signals again.</a:t>
            </a:r>
            <a:endParaRPr lang="en-US" dirty="0">
              <a:solidFill>
                <a:srgbClr val="000000"/>
              </a:solidFill>
            </a:endParaRPr>
          </a:p>
          <a:p>
            <a:pPr marL="241653" indent="-241653">
              <a:buFont typeface="+mj-lt"/>
              <a:buAutoNum type="arabicPeriod"/>
            </a:pPr>
            <a:endParaRPr lang="en-US" dirty="0"/>
          </a:p>
          <a:p>
            <a:pPr marL="241653" indent="-241653">
              <a:buFont typeface="+mj-lt"/>
              <a:buAutoNum type="arabicPeriod"/>
            </a:pPr>
            <a:r>
              <a:rPr lang="en-US" dirty="0"/>
              <a:t>5 minutes: Read through the counting exercises. Have participants use a highlighter or star to signal each time a unit is being renamed, either decomposed or composed.  Have them study for coherence.</a:t>
            </a:r>
          </a:p>
          <a:p>
            <a:pPr marL="241653" indent="-241653">
              <a:buFont typeface="+mj-lt"/>
              <a:buAutoNum type="arabicPeriod"/>
            </a:pPr>
            <a:endParaRPr lang="en-US" dirty="0"/>
          </a:p>
          <a:p>
            <a:pPr marL="241653" indent="-241653">
              <a:buFont typeface="+mj-lt"/>
              <a:buAutoNum type="arabicPeriod"/>
            </a:pPr>
            <a:r>
              <a:rPr lang="en-US" dirty="0"/>
              <a:t>9 minutes: Role play with a partner where the student makes an error so that the sequence must be adjusted.</a:t>
            </a:r>
          </a:p>
          <a:p>
            <a:endParaRPr lang="en-US" dirty="0" smtClean="0"/>
          </a:p>
          <a:p>
            <a:endParaRPr lang="en-US" dirty="0" smtClean="0"/>
          </a:p>
          <a:p>
            <a:r>
              <a:rPr lang="en-US" dirty="0" smtClean="0"/>
              <a:t>Considerations:</a:t>
            </a:r>
          </a:p>
          <a:p>
            <a:r>
              <a:rPr lang="en-US" dirty="0" smtClean="0"/>
              <a:t>When is it wise to use a white board exchange?</a:t>
            </a:r>
          </a:p>
          <a:p>
            <a:r>
              <a:rPr lang="en-US" dirty="0" smtClean="0"/>
              <a:t>What templates are good to have on hand?</a:t>
            </a:r>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15 minutes</a:t>
            </a:r>
          </a:p>
          <a:p>
            <a:endParaRPr lang="en-US" dirty="0" smtClean="0"/>
          </a:p>
          <a:p>
            <a:r>
              <a:rPr lang="en-US" dirty="0" smtClean="0"/>
              <a:t>MATERIALS NEEDED:</a:t>
            </a:r>
          </a:p>
          <a:p>
            <a:pPr marL="484985" lvl="1" indent="-302066">
              <a:buFont typeface="Arial" pitchFamily="34" charset="0"/>
              <a:buChar char="•"/>
            </a:pPr>
            <a:r>
              <a:rPr lang="en-US" dirty="0" smtClean="0"/>
              <a:t>K-5 </a:t>
            </a:r>
            <a:r>
              <a:rPr lang="en-US" i="1" dirty="0" smtClean="0"/>
              <a:t>Choral Response Exercises </a:t>
            </a:r>
            <a:r>
              <a:rPr lang="en-US" dirty="0" smtClean="0"/>
              <a:t>Handout</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39</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4274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r>
              <a:rPr lang="en-US" dirty="0" smtClean="0"/>
              <a:t>The total time on Sprints is about 1 hour 30 minutes.</a:t>
            </a:r>
          </a:p>
          <a:p>
            <a:endParaRPr lang="en-US" dirty="0" smtClean="0"/>
          </a:p>
          <a:p>
            <a:r>
              <a:rPr lang="en-US" dirty="0" smtClean="0"/>
              <a:t>(If</a:t>
            </a:r>
            <a:r>
              <a:rPr lang="en-US" baseline="0" dirty="0" smtClean="0"/>
              <a:t> doing a full day session, you might include the writing of a Sprint towards the end of the session AFTER lunch.)</a:t>
            </a:r>
          </a:p>
          <a:p>
            <a:endParaRPr lang="en-US" baseline="0" dirty="0" smtClean="0"/>
          </a:p>
          <a:p>
            <a:r>
              <a:rPr lang="en-US" dirty="0" smtClean="0"/>
              <a:t>10</a:t>
            </a:r>
            <a:r>
              <a:rPr lang="en-US" baseline="0" dirty="0" smtClean="0"/>
              <a:t> minutes</a:t>
            </a:r>
          </a:p>
          <a:p>
            <a:endParaRPr lang="en-US" baseline="0" dirty="0" smtClean="0"/>
          </a:p>
          <a:p>
            <a:r>
              <a:rPr lang="en-US" dirty="0" smtClean="0"/>
              <a:t>Delivery of a Sprint on Finding the </a:t>
            </a:r>
            <a:r>
              <a:rPr lang="en-US" dirty="0"/>
              <a:t>M</a:t>
            </a:r>
            <a:r>
              <a:rPr lang="en-US" dirty="0" smtClean="0"/>
              <a:t>issing Factor from Grade 5, Module 3, Lesson 1.</a:t>
            </a:r>
          </a:p>
          <a:p>
            <a:endParaRPr lang="en-US" baseline="0" dirty="0"/>
          </a:p>
          <a:p>
            <a:pPr marL="241653" indent="-241653">
              <a:buAutoNum type="arabicPeriod"/>
            </a:pPr>
            <a:r>
              <a:rPr lang="en-US" dirty="0" smtClean="0"/>
              <a:t>Take Sprint A.</a:t>
            </a:r>
          </a:p>
          <a:p>
            <a:pPr marL="241653" indent="-241653">
              <a:buAutoNum type="arabicPeriod"/>
            </a:pPr>
            <a:r>
              <a:rPr lang="en-US" baseline="0" dirty="0" smtClean="0"/>
              <a:t>Correct Sprint A.</a:t>
            </a:r>
          </a:p>
          <a:p>
            <a:pPr marL="241653" indent="-241653">
              <a:buAutoNum type="arabicPeriod"/>
            </a:pPr>
            <a:r>
              <a:rPr lang="en-US" dirty="0" smtClean="0"/>
              <a:t>Recognize most correct answers.</a:t>
            </a:r>
          </a:p>
          <a:p>
            <a:pPr marL="241653" indent="-241653">
              <a:buAutoNum type="arabicPeriod"/>
            </a:pPr>
            <a:r>
              <a:rPr lang="en-US" baseline="0" dirty="0" smtClean="0"/>
              <a:t>Allow</a:t>
            </a:r>
            <a:r>
              <a:rPr lang="en-US" dirty="0" smtClean="0"/>
              <a:t> 60 seconds for participants to do more problems on Sprint A.</a:t>
            </a:r>
          </a:p>
          <a:p>
            <a:pPr marL="241653" indent="-241653">
              <a:buAutoNum type="arabicPeriod"/>
            </a:pPr>
            <a:r>
              <a:rPr lang="en-US" baseline="0" dirty="0" smtClean="0"/>
              <a:t>Repeat answers for</a:t>
            </a:r>
            <a:r>
              <a:rPr lang="en-US" dirty="0" smtClean="0"/>
              <a:t> Sprint A.</a:t>
            </a:r>
          </a:p>
          <a:p>
            <a:pPr marL="241653" indent="-241653">
              <a:buAutoNum type="arabicPeriod"/>
            </a:pPr>
            <a:r>
              <a:rPr lang="en-US" baseline="0" dirty="0" smtClean="0"/>
              <a:t>Fast counting activity</a:t>
            </a:r>
            <a:r>
              <a:rPr lang="en-US" dirty="0" smtClean="0"/>
              <a:t> (e.g. jumping jacks while skip counting twos)</a:t>
            </a:r>
            <a:r>
              <a:rPr lang="en-US" baseline="0" dirty="0" smtClean="0"/>
              <a:t>.</a:t>
            </a:r>
          </a:p>
          <a:p>
            <a:pPr marL="241653" indent="-241653">
              <a:buAutoNum type="arabicPeriod"/>
            </a:pPr>
            <a:r>
              <a:rPr lang="en-US" dirty="0" smtClean="0"/>
              <a:t>Slow counting activity (e.g. arm circles while skip counting sixes).</a:t>
            </a:r>
          </a:p>
          <a:p>
            <a:pPr marL="241653" indent="-241653">
              <a:buAutoNum type="arabicPeriod"/>
            </a:pPr>
            <a:r>
              <a:rPr lang="en-US" baseline="0" dirty="0" smtClean="0"/>
              <a:t>Take</a:t>
            </a:r>
            <a:r>
              <a:rPr lang="en-US" dirty="0" smtClean="0"/>
              <a:t> Sprint B.</a:t>
            </a:r>
          </a:p>
          <a:p>
            <a:pPr marL="241653" indent="-241653">
              <a:buAutoNum type="arabicPeriod"/>
            </a:pPr>
            <a:r>
              <a:rPr lang="en-US" baseline="0" dirty="0" smtClean="0"/>
              <a:t>Correct</a:t>
            </a:r>
            <a:r>
              <a:rPr lang="en-US" dirty="0" smtClean="0"/>
              <a:t> Sprint B.</a:t>
            </a:r>
          </a:p>
          <a:p>
            <a:pPr marL="241653" indent="-241653">
              <a:buAutoNum type="arabicPeriod"/>
            </a:pPr>
            <a:r>
              <a:rPr lang="en-US" baseline="0" dirty="0" smtClean="0"/>
              <a:t>Recognize</a:t>
            </a:r>
            <a:r>
              <a:rPr lang="en-US" dirty="0" smtClean="0"/>
              <a:t> most correct answers.</a:t>
            </a:r>
          </a:p>
          <a:p>
            <a:pPr marL="241653" indent="-241653">
              <a:buAutoNum type="arabicPeriod"/>
            </a:pPr>
            <a:r>
              <a:rPr lang="en-US" baseline="0" dirty="0" smtClean="0"/>
              <a:t>Recognize</a:t>
            </a:r>
            <a:r>
              <a:rPr lang="en-US" dirty="0" smtClean="0"/>
              <a:t> most improved.</a:t>
            </a:r>
            <a:endParaRPr lang="en-US" baseline="0" dirty="0" smtClean="0"/>
          </a:p>
          <a:p>
            <a:endParaRPr lang="en-US" baseline="0" dirty="0" smtClean="0"/>
          </a:p>
          <a:p>
            <a:endParaRPr lang="en-US" baseline="0" dirty="0" smtClean="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10 minutes</a:t>
            </a:r>
          </a:p>
          <a:p>
            <a:endParaRPr lang="en-US" dirty="0" smtClean="0"/>
          </a:p>
          <a:p>
            <a:r>
              <a:rPr lang="en-US" dirty="0" smtClean="0"/>
              <a:t>MATERIALS NEEDED:</a:t>
            </a:r>
          </a:p>
          <a:p>
            <a:pPr marL="484985" lvl="1" indent="-302066">
              <a:buFont typeface="Arial" pitchFamily="34" charset="0"/>
              <a:buChar char="•"/>
            </a:pPr>
            <a:r>
              <a:rPr lang="en-US" dirty="0" smtClean="0"/>
              <a:t>Grade 5, Module 3, Lesson 1 Sprint A and Sprint B</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4160304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r>
              <a:rPr lang="en-US" b="1" dirty="0"/>
              <a:t>Establish signal for student response</a:t>
            </a:r>
          </a:p>
          <a:p>
            <a:pPr marL="181240" indent="-181240">
              <a:buFont typeface="Arial"/>
              <a:buChar char="•"/>
            </a:pPr>
            <a:r>
              <a:rPr lang="en-US" dirty="0"/>
              <a:t>“Raise your hand when you know…”</a:t>
            </a:r>
          </a:p>
          <a:p>
            <a:pPr marL="181240" indent="-181240">
              <a:buFont typeface="Arial"/>
              <a:buChar char="•"/>
            </a:pPr>
            <a:r>
              <a:rPr lang="en-US" dirty="0"/>
              <a:t>Allows wait time</a:t>
            </a:r>
          </a:p>
          <a:p>
            <a:pPr marL="181240" indent="-181240">
              <a:buFont typeface="Arial"/>
              <a:buChar char="•"/>
            </a:pPr>
            <a:r>
              <a:rPr lang="en-US" dirty="0"/>
              <a:t>Formative assessment for teacher to know who needs wait time and who is ready.</a:t>
            </a:r>
          </a:p>
          <a:p>
            <a:endParaRPr lang="en-US" b="1" dirty="0" smtClean="0"/>
          </a:p>
          <a:p>
            <a:r>
              <a:rPr lang="en-US" b="1" dirty="0" smtClean="0"/>
              <a:t>Use “I say, you say”</a:t>
            </a:r>
          </a:p>
          <a:p>
            <a:pPr marL="181240" indent="-181240">
              <a:buFont typeface="Arial"/>
              <a:buChar char="•"/>
            </a:pPr>
            <a:r>
              <a:rPr lang="en-US" dirty="0" smtClean="0"/>
              <a:t>Don</a:t>
            </a:r>
            <a:r>
              <a:rPr lang="fr-FR" dirty="0" smtClean="0"/>
              <a:t>’</a:t>
            </a:r>
            <a:r>
              <a:rPr lang="en-US" dirty="0" smtClean="0"/>
              <a:t>t explain the activity to students. </a:t>
            </a:r>
          </a:p>
          <a:p>
            <a:pPr marL="181240" indent="-181240">
              <a:buFont typeface="Arial"/>
              <a:buChar char="•"/>
            </a:pPr>
            <a:r>
              <a:rPr lang="en-US" dirty="0" smtClean="0"/>
              <a:t>Get the students right into the math.</a:t>
            </a:r>
          </a:p>
          <a:p>
            <a:pPr marL="181240" indent="-181240">
              <a:buFont typeface="Arial"/>
              <a:buChar char="•"/>
            </a:pPr>
            <a:endParaRPr lang="en-US" dirty="0"/>
          </a:p>
          <a:p>
            <a:r>
              <a:rPr lang="en-US" b="1" dirty="0" smtClean="0"/>
              <a:t>Sequence to meet the needs of your students</a:t>
            </a:r>
          </a:p>
          <a:p>
            <a:pPr marL="181240" indent="-181240">
              <a:buFont typeface="Arial"/>
              <a:buChar char="•"/>
            </a:pPr>
            <a:r>
              <a:rPr lang="en-US" dirty="0" smtClean="0"/>
              <a:t>Break it </a:t>
            </a:r>
            <a:r>
              <a:rPr lang="en-US" dirty="0"/>
              <a:t>down! Used in </a:t>
            </a:r>
            <a:r>
              <a:rPr lang="en-US" u="sng" dirty="0"/>
              <a:t>Teach Like a Champion </a:t>
            </a:r>
            <a:r>
              <a:rPr lang="en-US" dirty="0"/>
              <a:t>by Doug </a:t>
            </a:r>
            <a:r>
              <a:rPr lang="en-US" dirty="0" err="1" smtClean="0"/>
              <a:t>Lemov</a:t>
            </a:r>
            <a:endParaRPr lang="en-US" dirty="0" smtClean="0"/>
          </a:p>
          <a:p>
            <a:pPr marL="181240" indent="-181240">
              <a:buFont typeface="Arial"/>
              <a:buChar char="•"/>
            </a:pPr>
            <a:r>
              <a:rPr lang="en-US" dirty="0" smtClean="0"/>
              <a:t>Scaffold your questions</a:t>
            </a:r>
          </a:p>
          <a:p>
            <a:pPr marL="181240" indent="-181240">
              <a:buFont typeface="Arial"/>
              <a:buChar char="•"/>
            </a:pPr>
            <a:r>
              <a:rPr lang="en-US" dirty="0" smtClean="0"/>
              <a:t>Use </a:t>
            </a:r>
            <a:r>
              <a:rPr lang="en-US" dirty="0"/>
              <a:t>review material only</a:t>
            </a:r>
          </a:p>
          <a:p>
            <a:endParaRPr lang="en-US" dirty="0" smtClean="0"/>
          </a:p>
          <a:p>
            <a:r>
              <a:rPr lang="en-US" b="1" dirty="0" smtClean="0"/>
              <a:t>Keep the pace up and end with success</a:t>
            </a:r>
          </a:p>
          <a:p>
            <a:pPr marL="181240" indent="-181240">
              <a:buFont typeface="Arial"/>
              <a:buChar char="•"/>
            </a:pPr>
            <a:r>
              <a:rPr lang="en-US" dirty="0" smtClean="0"/>
              <a:t>Keep exercises short and fast paced-after asking a question,</a:t>
            </a:r>
            <a:r>
              <a:rPr lang="en-US" baseline="0" dirty="0" smtClean="0"/>
              <a:t> wait a few seconds to signal for choral response. If you wait too long students will forget the initial question as well as their answer. </a:t>
            </a:r>
            <a:endParaRPr lang="en-US"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40</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854672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200400"/>
            <a:ext cx="6583680" cy="6240780"/>
          </a:xfrm>
        </p:spPr>
        <p:txBody>
          <a:bodyPr/>
          <a:lstStyle/>
          <a:p>
            <a:r>
              <a:rPr lang="en-US" dirty="0" smtClean="0"/>
              <a:t>2 minutes</a:t>
            </a:r>
          </a:p>
          <a:p>
            <a:endParaRPr lang="en-US" dirty="0"/>
          </a:p>
          <a:p>
            <a:r>
              <a:rPr lang="en-US" dirty="0" smtClean="0"/>
              <a:t>Discuss the slide and clarify that Fluency within Eureka Math: </a:t>
            </a:r>
          </a:p>
          <a:p>
            <a:pPr marL="181240" indent="-181240">
              <a:buFont typeface="Arial"/>
              <a:buChar char="•"/>
            </a:pPr>
            <a:r>
              <a:rPr lang="en-US" dirty="0" smtClean="0"/>
              <a:t>promotes speed and accuracy for simple calculations.</a:t>
            </a:r>
            <a:endParaRPr lang="en-US" dirty="0"/>
          </a:p>
          <a:p>
            <a:pPr marL="181240" indent="-181240">
              <a:buFont typeface="Arial"/>
              <a:buChar char="•"/>
            </a:pPr>
            <a:r>
              <a:rPr lang="en-US" dirty="0" smtClean="0"/>
              <a:t>devotes class time in each lesson for this skill.</a:t>
            </a:r>
          </a:p>
          <a:p>
            <a:pPr marL="181240" indent="-181240">
              <a:buFont typeface="Arial"/>
              <a:buChar char="•"/>
            </a:pPr>
            <a:r>
              <a:rPr lang="en-US" dirty="0" smtClean="0"/>
              <a:t>develops automaticity for students to devote cognitive power to solving more challenging problems.</a:t>
            </a:r>
          </a:p>
          <a:p>
            <a:endParaRPr lang="en-US" dirty="0"/>
          </a:p>
        </p:txBody>
      </p:sp>
      <p:sp>
        <p:nvSpPr>
          <p:cNvPr id="9" name="Notes Placeholder 1"/>
          <p:cNvSpPr txBox="1">
            <a:spLocks/>
          </p:cNvSpPr>
          <p:nvPr/>
        </p:nvSpPr>
        <p:spPr>
          <a:xfrm>
            <a:off x="4572792" y="768097"/>
            <a:ext cx="2579849" cy="2303955"/>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41</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328426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dirty="0" smtClean="0"/>
              <a:t>1 minute</a:t>
            </a:r>
          </a:p>
          <a:p>
            <a:endParaRPr lang="en-US" baseline="0" dirty="0"/>
          </a:p>
          <a:p>
            <a:r>
              <a:rPr lang="en-US" dirty="0" smtClean="0"/>
              <a:t>Review Fluency standards for each grade, as defined by the CCSS.</a:t>
            </a:r>
          </a:p>
          <a:p>
            <a:r>
              <a:rPr lang="en-US" baseline="0" dirty="0" smtClean="0"/>
              <a:t>These</a:t>
            </a:r>
            <a:r>
              <a:rPr lang="en-US" dirty="0" smtClean="0"/>
              <a:t> fluency goals are to be met at the </a:t>
            </a:r>
            <a:r>
              <a:rPr lang="en-US" u="sng" dirty="0" smtClean="0"/>
              <a:t>end of the year</a:t>
            </a:r>
            <a:r>
              <a:rPr lang="en-US" dirty="0" smtClean="0"/>
              <a:t>.</a:t>
            </a:r>
            <a:endParaRPr lang="en-US" baseline="0"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r>
              <a:rPr lang="en-US" dirty="0"/>
              <a:t>1</a:t>
            </a:r>
            <a:r>
              <a:rPr lang="en-US" dirty="0" smtClean="0"/>
              <a:t>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42</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645677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a:t>2</a:t>
            </a:r>
            <a:r>
              <a:rPr lang="en-US" dirty="0" smtClean="0"/>
              <a:t> minutes</a:t>
            </a:r>
          </a:p>
          <a:p>
            <a:endParaRPr lang="en-US" dirty="0" smtClean="0"/>
          </a:p>
          <a:p>
            <a:r>
              <a:rPr lang="en-US" dirty="0" smtClean="0"/>
              <a:t>Review the materials at GK – G3 in particular that target the specific</a:t>
            </a:r>
            <a:r>
              <a:rPr lang="en-US" baseline="0" dirty="0" smtClean="0"/>
              <a:t> fluencies.</a:t>
            </a:r>
            <a:endParaRPr lang="en-US"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t>43</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Notes Placeholder 1"/>
          <p:cNvSpPr txBox="1">
            <a:spLocks/>
          </p:cNvSpPr>
          <p:nvPr/>
        </p:nvSpPr>
        <p:spPr>
          <a:xfrm>
            <a:off x="4572792" y="768097"/>
            <a:ext cx="2579849" cy="2303955"/>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486478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a:t>2</a:t>
            </a:r>
            <a:r>
              <a:rPr lang="en-US" dirty="0" smtClean="0"/>
              <a:t> minutes</a:t>
            </a:r>
          </a:p>
          <a:p>
            <a:endParaRPr lang="en-US" dirty="0" smtClean="0"/>
          </a:p>
          <a:p>
            <a:r>
              <a:rPr lang="en-US" dirty="0" smtClean="0"/>
              <a:t>Let the participants know that there are also core fluency sprints</a:t>
            </a:r>
            <a:r>
              <a:rPr lang="en-US" baseline="0" dirty="0" smtClean="0"/>
              <a:t> which begin in Lesson 23 of Module 4.</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44</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Notes Placeholder 1"/>
          <p:cNvSpPr txBox="1">
            <a:spLocks/>
          </p:cNvSpPr>
          <p:nvPr/>
        </p:nvSpPr>
        <p:spPr>
          <a:xfrm>
            <a:off x="4572792" y="768097"/>
            <a:ext cx="2579849" cy="2303955"/>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486478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200400"/>
            <a:ext cx="6664960" cy="6240780"/>
          </a:xfrm>
        </p:spPr>
        <p:txBody>
          <a:bodyPr/>
          <a:lstStyle/>
          <a:p>
            <a:r>
              <a:rPr lang="en-US" dirty="0"/>
              <a:t>2</a:t>
            </a:r>
            <a:r>
              <a:rPr lang="en-US" dirty="0" smtClean="0"/>
              <a:t> minutes</a:t>
            </a:r>
          </a:p>
          <a:p>
            <a:endParaRPr lang="en-US" dirty="0" smtClean="0"/>
          </a:p>
          <a:p>
            <a:r>
              <a:rPr lang="en-US" dirty="0" smtClean="0"/>
              <a:t>Let the participants know that there are core fluency practice sets </a:t>
            </a:r>
            <a:r>
              <a:rPr lang="en-US" baseline="0" dirty="0" smtClean="0"/>
              <a:t>beginning in Lesson </a:t>
            </a:r>
            <a:r>
              <a:rPr lang="en-US" dirty="0" smtClean="0"/>
              <a:t>14</a:t>
            </a:r>
            <a:r>
              <a:rPr lang="en-US" baseline="0" dirty="0" smtClean="0"/>
              <a:t> of Module 4.</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45</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Notes Placeholder 1"/>
          <p:cNvSpPr txBox="1">
            <a:spLocks/>
          </p:cNvSpPr>
          <p:nvPr/>
        </p:nvSpPr>
        <p:spPr>
          <a:xfrm>
            <a:off x="4632960" y="768097"/>
            <a:ext cx="2579849" cy="2303955"/>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486478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a:t>2</a:t>
            </a:r>
            <a:r>
              <a:rPr lang="en-US" dirty="0" smtClean="0"/>
              <a:t> minutes</a:t>
            </a:r>
          </a:p>
          <a:p>
            <a:endParaRPr lang="en-US" dirty="0"/>
          </a:p>
          <a:p>
            <a:r>
              <a:rPr lang="en-US" dirty="0" smtClean="0"/>
              <a:t>Pattern Sheets are used throughout the year and included with each assessment. The assessment Pattern Sheets are created especially for the assessments and but are analogous to the lessons.</a:t>
            </a:r>
            <a:endParaRPr lang="en-US" dirty="0"/>
          </a:p>
          <a:p>
            <a:endParaRPr lang="en-US"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t>46</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Notes Placeholder 1"/>
          <p:cNvSpPr txBox="1">
            <a:spLocks/>
          </p:cNvSpPr>
          <p:nvPr/>
        </p:nvSpPr>
        <p:spPr>
          <a:xfrm>
            <a:off x="4572792" y="768097"/>
            <a:ext cx="2579849" cy="2303955"/>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486478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200400"/>
            <a:ext cx="6664960" cy="6240780"/>
          </a:xfrm>
        </p:spPr>
        <p:txBody>
          <a:bodyPr/>
          <a:lstStyle/>
          <a:p>
            <a:r>
              <a:rPr lang="en-US" dirty="0"/>
              <a:t>2</a:t>
            </a:r>
            <a:r>
              <a:rPr lang="en-US" dirty="0" smtClean="0"/>
              <a:t> minutes</a:t>
            </a:r>
          </a:p>
          <a:p>
            <a:r>
              <a:rPr lang="en-US" dirty="0" smtClean="0"/>
              <a:t>(CLICK to advance</a:t>
            </a:r>
            <a:r>
              <a:rPr lang="en-US" baseline="0" dirty="0" smtClean="0"/>
              <a:t> through the 4 images.)</a:t>
            </a:r>
            <a:endParaRPr lang="en-US" dirty="0" smtClean="0"/>
          </a:p>
          <a:p>
            <a:endParaRPr lang="en-US" dirty="0" smtClean="0"/>
          </a:p>
          <a:p>
            <a:pPr marL="181240" indent="-181240">
              <a:buFont typeface="Arial"/>
              <a:buChar char="•"/>
            </a:pPr>
            <a:r>
              <a:rPr lang="en-US" dirty="0" smtClean="0"/>
              <a:t>All sets have a Part 1 and</a:t>
            </a:r>
            <a:r>
              <a:rPr lang="en-US" baseline="0" dirty="0" smtClean="0"/>
              <a:t> a Part 2. </a:t>
            </a:r>
          </a:p>
          <a:p>
            <a:pPr marL="181240" indent="-181240">
              <a:buFont typeface="Arial"/>
              <a:buChar char="•"/>
            </a:pPr>
            <a:r>
              <a:rPr lang="en-US" baseline="0" dirty="0" smtClean="0"/>
              <a:t>Note that Part 2 has fewer regroupings and many be used for students working below grade level. </a:t>
            </a:r>
          </a:p>
          <a:p>
            <a:pPr marL="181240" indent="-181240">
              <a:buFont typeface="Arial"/>
              <a:buChar char="•"/>
            </a:pPr>
            <a:r>
              <a:rPr lang="en-US" baseline="0" dirty="0" smtClean="0"/>
              <a:t>The answers to both Practice Sets are the same for ease in correction.</a:t>
            </a:r>
          </a:p>
          <a:p>
            <a:pPr marL="181240" indent="-181240">
              <a:buFont typeface="Arial"/>
              <a:buChar char="•"/>
            </a:pPr>
            <a:r>
              <a:rPr lang="en-US" baseline="0" dirty="0" smtClean="0"/>
              <a:t>Reoccur as part of Fluency across nearly every lesson of Module 7.</a:t>
            </a:r>
          </a:p>
          <a:p>
            <a:endParaRPr lang="en-US" baseline="0" dirty="0" smtClean="0"/>
          </a:p>
          <a:p>
            <a:pPr marL="181240" indent="-181240">
              <a:buFont typeface="Arial"/>
              <a:buChar char="•"/>
            </a:pPr>
            <a:r>
              <a:rPr lang="en-US" baseline="0" dirty="0" smtClean="0"/>
              <a:t>Complete each set in 120 seconds.</a:t>
            </a:r>
          </a:p>
          <a:p>
            <a:pPr marL="181240" indent="-181240">
              <a:buFont typeface="Arial"/>
              <a:buChar char="•"/>
            </a:pPr>
            <a:r>
              <a:rPr lang="en-US" baseline="0" dirty="0" smtClean="0"/>
              <a:t>100% accuracy on a set may move on to the next set.</a:t>
            </a:r>
          </a:p>
          <a:p>
            <a:pPr marL="181240" indent="-181240">
              <a:buFont typeface="Arial"/>
              <a:buChar char="•"/>
            </a:pPr>
            <a:r>
              <a:rPr lang="en-US" baseline="0" dirty="0" smtClean="0"/>
              <a:t>Others repeat until mastery.</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47</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Notes Placeholder 1"/>
          <p:cNvSpPr txBox="1">
            <a:spLocks/>
          </p:cNvSpPr>
          <p:nvPr/>
        </p:nvSpPr>
        <p:spPr>
          <a:xfrm>
            <a:off x="4572792" y="768097"/>
            <a:ext cx="2579849" cy="2303955"/>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486478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200400"/>
            <a:ext cx="6664960" cy="6240780"/>
          </a:xfrm>
        </p:spPr>
        <p:txBody>
          <a:bodyPr/>
          <a:lstStyle/>
          <a:p>
            <a:r>
              <a:rPr lang="en-US" dirty="0" smtClean="0"/>
              <a:t>1 minute: (CLICK to advance</a:t>
            </a:r>
            <a:r>
              <a:rPr lang="en-US" baseline="0" dirty="0" smtClean="0"/>
              <a:t> through the 3 images.)</a:t>
            </a:r>
          </a:p>
          <a:p>
            <a:r>
              <a:rPr lang="en-US" baseline="0" dirty="0" smtClean="0"/>
              <a:t>Starting in M4 or at the teacher’s discretion, teachers might</a:t>
            </a:r>
            <a:r>
              <a:rPr lang="en-US" dirty="0" smtClean="0"/>
              <a:t> </a:t>
            </a:r>
            <a:r>
              <a:rPr lang="en-US" baseline="0" dirty="0" smtClean="0"/>
              <a:t>revisit these Problem Sets to used as differentiated practice sets, monitoring</a:t>
            </a:r>
            <a:r>
              <a:rPr lang="en-US" dirty="0" smtClean="0"/>
              <a:t> when students have mastered each level, when necessary supplementing with additional analogous problems before moving students on.</a:t>
            </a:r>
            <a:r>
              <a:rPr lang="en-US" baseline="0" dirty="0" smtClean="0"/>
              <a:t> Remind teachers that the algorithm is begun in Grade 4 Module 3 at the pictorial level with the area model should they need to break it down further.</a:t>
            </a:r>
          </a:p>
          <a:p>
            <a:endParaRPr lang="en-US" dirty="0"/>
          </a:p>
          <a:p>
            <a:r>
              <a:rPr lang="en-US" dirty="0"/>
              <a:t>2 minutes: Have participants discuss the ways to track improvement at their grade level with core fluency. </a:t>
            </a:r>
          </a:p>
          <a:p>
            <a:endParaRPr lang="en-US"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t>48</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Notes Placeholder 1"/>
          <p:cNvSpPr txBox="1">
            <a:spLocks/>
          </p:cNvSpPr>
          <p:nvPr/>
        </p:nvSpPr>
        <p:spPr>
          <a:xfrm>
            <a:off x="4632960" y="768097"/>
            <a:ext cx="2579849" cy="2303955"/>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3 minutes</a:t>
            </a:r>
          </a:p>
          <a:p>
            <a:endParaRPr lang="en-US" dirty="0" smtClean="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3486478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defTabSz="966612">
              <a:defRPr/>
            </a:pPr>
            <a:r>
              <a:rPr lang="en-US" dirty="0" smtClean="0"/>
              <a:t>14 minutes</a:t>
            </a:r>
          </a:p>
          <a:p>
            <a:pPr defTabSz="966612">
              <a:defRPr/>
            </a:pPr>
            <a:endParaRPr lang="en-US" baseline="0" dirty="0" smtClean="0"/>
          </a:p>
          <a:p>
            <a:pPr defTabSz="966612">
              <a:defRPr/>
            </a:pPr>
            <a:r>
              <a:rPr lang="en-US" baseline="0" dirty="0" smtClean="0"/>
              <a:t>4 minutes: Private write</a:t>
            </a:r>
          </a:p>
          <a:p>
            <a:pPr defTabSz="966612">
              <a:defRPr/>
            </a:pPr>
            <a:r>
              <a:rPr lang="en-US" dirty="0"/>
              <a:t>5</a:t>
            </a:r>
            <a:r>
              <a:rPr lang="en-US" baseline="0" dirty="0" smtClean="0"/>
              <a:t> minutes: Share out in small groups</a:t>
            </a:r>
          </a:p>
          <a:p>
            <a:pPr defTabSz="966612">
              <a:defRPr/>
            </a:pPr>
            <a:r>
              <a:rPr lang="en-US" baseline="0" dirty="0" smtClean="0"/>
              <a:t>5 minutes: Whole group share out.</a:t>
            </a:r>
          </a:p>
          <a:p>
            <a:pPr marL="483306" indent="-483306">
              <a:buFont typeface="Arial" pitchFamily="34" charset="0"/>
              <a:buChar char="•"/>
            </a:pPr>
            <a:r>
              <a:rPr lang="en-US" sz="1300" dirty="0"/>
              <a:t>How does analyzing a fluency script improve your understanding of sequencing questions?</a:t>
            </a:r>
          </a:p>
          <a:p>
            <a:pPr marL="483306" indent="-483306">
              <a:buFont typeface="Arial" pitchFamily="34" charset="0"/>
              <a:buChar char="•"/>
            </a:pPr>
            <a:r>
              <a:rPr lang="en-US" sz="1300" dirty="0"/>
              <a:t>What are your next steps for planning, practicing, and implementing fluency in your classroom?</a:t>
            </a:r>
          </a:p>
          <a:p>
            <a:pPr marL="483306" indent="-483306">
              <a:buFont typeface="Arial" pitchFamily="34" charset="0"/>
              <a:buChar char="•"/>
            </a:pPr>
            <a:r>
              <a:rPr lang="en-US" sz="1300" dirty="0"/>
              <a:t>What resources do you need for your fluency component to be effective? </a:t>
            </a:r>
          </a:p>
          <a:p>
            <a:pPr marL="483306" indent="-483306">
              <a:buFont typeface="Arial" pitchFamily="34" charset="0"/>
              <a:buChar char="•"/>
            </a:pPr>
            <a:r>
              <a:rPr lang="en-US" sz="1300" dirty="0"/>
              <a:t>How can you monitor the improvement of your own and your colleagues fluency component?</a:t>
            </a:r>
          </a:p>
          <a:p>
            <a:pPr marL="483306" indent="-483306">
              <a:buFont typeface="Arial" pitchFamily="34" charset="0"/>
              <a:buChar char="•"/>
            </a:pPr>
            <a:endParaRPr lang="en-US" sz="1300" dirty="0"/>
          </a:p>
          <a:p>
            <a:pPr marL="483306" indent="-483306">
              <a:buFont typeface="Arial" pitchFamily="34" charset="0"/>
              <a:buChar char="•"/>
            </a:pPr>
            <a:endParaRPr lang="en-US" sz="1300" dirty="0"/>
          </a:p>
          <a:p>
            <a:pPr defTabSz="966612">
              <a:defRPr/>
            </a:pPr>
            <a:endParaRPr lang="en-US" baseline="0" dirty="0" smtClean="0"/>
          </a:p>
          <a:p>
            <a:pPr defTabSz="966612">
              <a:defRPr/>
            </a:pP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14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49</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49082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r>
              <a:rPr lang="en-US" dirty="0" smtClean="0"/>
              <a:t>10 minutes</a:t>
            </a:r>
          </a:p>
          <a:p>
            <a:endParaRPr lang="en-US" dirty="0" smtClean="0"/>
          </a:p>
          <a:p>
            <a:r>
              <a:rPr lang="en-US" dirty="0" smtClean="0"/>
              <a:t>Participants read through the Directions for Administration of Sprints and discuss the details with a</a:t>
            </a:r>
            <a:r>
              <a:rPr lang="en-US" baseline="0" dirty="0" smtClean="0"/>
              <a:t> partner</a:t>
            </a:r>
            <a:r>
              <a:rPr lang="en-US" dirty="0" smtClean="0"/>
              <a:t>.</a:t>
            </a:r>
          </a:p>
          <a:p>
            <a:r>
              <a:rPr lang="en-US" dirty="0" smtClean="0"/>
              <a:t>Question</a:t>
            </a:r>
            <a:r>
              <a:rPr lang="en-US" baseline="0" dirty="0" smtClean="0"/>
              <a:t>s inevitably ensue. Take time for the Q and A.</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10 minutes</a:t>
            </a:r>
          </a:p>
          <a:p>
            <a:endParaRPr lang="en-US" dirty="0" smtClean="0"/>
          </a:p>
          <a:p>
            <a:r>
              <a:rPr lang="en-US" dirty="0" smtClean="0"/>
              <a:t>MATERIALS NEEDED:</a:t>
            </a:r>
          </a:p>
          <a:p>
            <a:pPr marL="484985" lvl="1" indent="-302066">
              <a:buFont typeface="Arial" pitchFamily="34" charset="0"/>
              <a:buChar char="•"/>
            </a:pPr>
            <a:r>
              <a:rPr lang="en-US" dirty="0" smtClean="0"/>
              <a:t>Sprint administration directions</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83998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pPr defTabSz="966612">
              <a:defRPr/>
            </a:pPr>
            <a:r>
              <a:rPr lang="en-US" dirty="0" smtClean="0"/>
              <a:t>27 minutes (6 minute video</a:t>
            </a:r>
            <a:r>
              <a:rPr lang="en-US" baseline="0" dirty="0" smtClean="0"/>
              <a:t> included of Scott’s session)</a:t>
            </a:r>
            <a:endParaRPr lang="en-US" dirty="0" smtClean="0"/>
          </a:p>
          <a:p>
            <a:pPr defTabSz="966612">
              <a:defRPr/>
            </a:pPr>
            <a:endParaRPr lang="en-US" baseline="0" dirty="0" smtClean="0"/>
          </a:p>
          <a:p>
            <a:r>
              <a:rPr lang="en-US" baseline="0" dirty="0" smtClean="0"/>
              <a:t>5 Minutes: Quadrant Analysis. </a:t>
            </a:r>
          </a:p>
          <a:p>
            <a:r>
              <a:rPr lang="en-US" baseline="0" dirty="0" smtClean="0"/>
              <a:t>Have participants draw a vertical and horizontal line to show the 4 quadrants and analyze how the complexity increases from quadrant to quadrant</a:t>
            </a:r>
          </a:p>
          <a:p>
            <a:endParaRPr lang="en-US" baseline="0" dirty="0" smtClean="0"/>
          </a:p>
          <a:p>
            <a:r>
              <a:rPr lang="en-US" baseline="0" dirty="0" smtClean="0"/>
              <a:t>16 minutes: Have participants</a:t>
            </a:r>
          </a:p>
          <a:p>
            <a:pPr marL="181240" indent="-181240">
              <a:buFont typeface="Arial"/>
              <a:buChar char="•"/>
            </a:pPr>
            <a:r>
              <a:rPr lang="en-US" baseline="0" dirty="0" smtClean="0"/>
              <a:t>3 minutes: Analyze the Sprint: circle where there is a new complexity being introduced between each problem.</a:t>
            </a:r>
          </a:p>
          <a:p>
            <a:pPr marL="181240" indent="-181240">
              <a:buFont typeface="Arial"/>
              <a:buChar char="•"/>
            </a:pPr>
            <a:r>
              <a:rPr lang="en-US" baseline="0" dirty="0" smtClean="0"/>
              <a:t>5 minutes: Share their analysis: share their analysis within a triad.</a:t>
            </a:r>
          </a:p>
          <a:p>
            <a:pPr marL="181240" indent="-181240">
              <a:buFont typeface="Arial"/>
              <a:buChar char="•"/>
            </a:pPr>
            <a:r>
              <a:rPr lang="en-US" baseline="0" dirty="0" smtClean="0"/>
              <a:t>5 minutes: Plan collaboratively the addition of at least 2 replacement problems, one which would make the sequence easier, and one which would make the sequence more challenging.</a:t>
            </a:r>
            <a:endParaRPr lang="en-US" baseline="0" dirty="0"/>
          </a:p>
          <a:p>
            <a:pPr marL="181240" indent="-181240">
              <a:buFont typeface="Arial"/>
              <a:buChar char="•"/>
            </a:pPr>
            <a:r>
              <a:rPr lang="en-US" baseline="0" dirty="0" smtClean="0"/>
              <a:t>3 minutes: Whole group share out of observations and sequences.</a:t>
            </a:r>
          </a:p>
          <a:p>
            <a:pPr marL="181240" indent="-181240">
              <a:buFont typeface="Arial"/>
              <a:buChar char="•"/>
            </a:pPr>
            <a:endParaRPr lang="en-US" baseline="0" dirty="0" smtClean="0"/>
          </a:p>
          <a:p>
            <a:r>
              <a:rPr lang="en-US" dirty="0"/>
              <a:t>6</a:t>
            </a:r>
            <a:r>
              <a:rPr lang="en-US" baseline="0" dirty="0" smtClean="0"/>
              <a:t> minutes</a:t>
            </a:r>
          </a:p>
          <a:p>
            <a:r>
              <a:rPr lang="en-US" dirty="0" smtClean="0"/>
              <a:t>Scott</a:t>
            </a:r>
            <a:r>
              <a:rPr lang="en-US" baseline="0" dirty="0" smtClean="0"/>
              <a:t> </a:t>
            </a:r>
            <a:r>
              <a:rPr lang="en-US" baseline="0" dirty="0" err="1" smtClean="0"/>
              <a:t>Baldridge</a:t>
            </a:r>
            <a:r>
              <a:rPr lang="en-US" baseline="0" dirty="0" smtClean="0"/>
              <a:t>, PhD: Sprints - Fluency in Action</a:t>
            </a:r>
          </a:p>
          <a:p>
            <a:r>
              <a:rPr lang="en-US" u="sng" dirty="0" smtClean="0"/>
              <a:t>http://</a:t>
            </a:r>
            <a:r>
              <a:rPr lang="en-US" u="sng" dirty="0" err="1" smtClean="0"/>
              <a:t>www.engageny.org</a:t>
            </a:r>
            <a:r>
              <a:rPr lang="en-US" u="sng" dirty="0" smtClean="0"/>
              <a:t>/resource/nti-november-2012-rigor-breakdown-sprints-fluency-in-action</a:t>
            </a:r>
          </a:p>
          <a:p>
            <a:pPr marL="181240" indent="-181240">
              <a:buFont typeface="Arial"/>
              <a:buChar char="•"/>
            </a:pPr>
            <a:endParaRPr lang="en-US" baseline="0" dirty="0" smtClean="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27 minutes</a:t>
            </a:r>
          </a:p>
          <a:p>
            <a:endParaRPr lang="en-US" dirty="0" smtClean="0"/>
          </a:p>
          <a:p>
            <a:r>
              <a:rPr lang="en-US" dirty="0" smtClean="0"/>
              <a:t>MATERIALS NEEDED:</a:t>
            </a:r>
          </a:p>
          <a:p>
            <a:pPr marL="484985" lvl="1" indent="-302066">
              <a:buFont typeface="Arial" pitchFamily="34" charset="0"/>
              <a:buChar char="•"/>
            </a:pPr>
            <a:r>
              <a:rPr lang="en-US" dirty="0" smtClean="0"/>
              <a:t>G5 Missing Factor Sprint</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46451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200400"/>
            <a:ext cx="6664960" cy="6240780"/>
          </a:xfrm>
        </p:spPr>
        <p:txBody>
          <a:bodyPr/>
          <a:lstStyle/>
          <a:p>
            <a:r>
              <a:rPr lang="en-US" dirty="0" smtClean="0"/>
              <a:t>10 Minutes</a:t>
            </a:r>
          </a:p>
          <a:p>
            <a:endParaRPr lang="en-US" dirty="0"/>
          </a:p>
          <a:p>
            <a:r>
              <a:rPr lang="en-US" dirty="0" smtClean="0"/>
              <a:t>Have participants locate the G1 Sprint in their handout.</a:t>
            </a:r>
          </a:p>
          <a:p>
            <a:pPr marL="181240" indent="-181240">
              <a:buFont typeface="Arial"/>
              <a:buChar char="•"/>
            </a:pPr>
            <a:r>
              <a:rPr lang="en-US" baseline="0" dirty="0" smtClean="0"/>
              <a:t>3 minutes: Analyze the sprint. </a:t>
            </a:r>
            <a:r>
              <a:rPr lang="en-US" dirty="0"/>
              <a:t>C</a:t>
            </a:r>
            <a:r>
              <a:rPr lang="en-US" baseline="0" dirty="0" smtClean="0"/>
              <a:t>ircle where there is a new complexity being introduced between each problem.</a:t>
            </a:r>
          </a:p>
          <a:p>
            <a:pPr marL="181240" indent="-181240">
              <a:buFont typeface="Arial"/>
              <a:buChar char="•"/>
            </a:pPr>
            <a:r>
              <a:rPr lang="en-US" baseline="0" dirty="0" smtClean="0"/>
              <a:t>4 minutes: Share their analysis.</a:t>
            </a:r>
            <a:r>
              <a:rPr lang="en-US" dirty="0" smtClean="0"/>
              <a:t> </a:t>
            </a:r>
            <a:r>
              <a:rPr lang="en-US" dirty="0"/>
              <a:t>S</a:t>
            </a:r>
            <a:r>
              <a:rPr lang="en-US" baseline="0" dirty="0" smtClean="0"/>
              <a:t>hare their analysis within a triad.</a:t>
            </a:r>
          </a:p>
          <a:p>
            <a:pPr marL="181240" indent="-181240">
              <a:buFont typeface="Arial"/>
              <a:buChar char="•"/>
            </a:pPr>
            <a:r>
              <a:rPr lang="en-US" baseline="0" dirty="0" smtClean="0"/>
              <a:t>3 minutes: Whole group share out of observations and sequences.</a:t>
            </a:r>
          </a:p>
          <a:p>
            <a:pPr marL="181240" indent="-181240">
              <a:buFont typeface="Arial"/>
              <a:buChar char="•"/>
            </a:pPr>
            <a:endParaRPr lang="en-US" dirty="0"/>
          </a:p>
          <a:p>
            <a:pPr marL="181240" indent="-181240">
              <a:buFont typeface="Arial"/>
              <a:buChar char="•"/>
            </a:pPr>
            <a:endParaRPr lang="en-US" baseline="0" dirty="0" smtClean="0"/>
          </a:p>
          <a:p>
            <a:pPr marL="181240" indent="-181240">
              <a:buFont typeface="Arial"/>
              <a:buChar char="•"/>
            </a:pPr>
            <a:endParaRPr lang="en-US" dirty="0"/>
          </a:p>
          <a:p>
            <a:r>
              <a:rPr lang="en-US" baseline="0" dirty="0" smtClean="0"/>
              <a:t>Presenter Notes:</a:t>
            </a:r>
          </a:p>
          <a:p>
            <a:pPr marL="181240" indent="-181240">
              <a:buFont typeface="Arial"/>
              <a:buChar char="•"/>
            </a:pPr>
            <a:r>
              <a:rPr lang="en-US" dirty="0" smtClean="0"/>
              <a:t>Scaffolding of “10+ facts” for many problems (5+2 and 15+2).</a:t>
            </a:r>
          </a:p>
          <a:p>
            <a:pPr marL="181240" indent="-181240">
              <a:buFont typeface="Arial"/>
              <a:buChar char="•"/>
            </a:pPr>
            <a:r>
              <a:rPr lang="en-US" dirty="0" smtClean="0"/>
              <a:t>“10+ Facts</a:t>
            </a:r>
            <a:r>
              <a:rPr lang="en-US" baseline="0" dirty="0" smtClean="0"/>
              <a:t>” scaffolding ends at Problem</a:t>
            </a:r>
            <a:r>
              <a:rPr lang="en-US" dirty="0" smtClean="0"/>
              <a:t> 16 where the order is reversed.</a:t>
            </a:r>
          </a:p>
          <a:p>
            <a:pPr marL="181240" indent="-181240">
              <a:buFont typeface="Arial"/>
              <a:buChar char="•"/>
            </a:pPr>
            <a:r>
              <a:rPr lang="en-US" baseline="0" dirty="0" smtClean="0"/>
              <a:t>Complexity increases at Problem 24 with addend unknown.</a:t>
            </a:r>
          </a:p>
          <a:p>
            <a:pPr marL="181240" indent="-181240">
              <a:buFont typeface="Arial"/>
              <a:buChar char="•"/>
            </a:pPr>
            <a:r>
              <a:rPr lang="en-US" baseline="0" dirty="0" smtClean="0"/>
              <a:t>Problem 29 and 30 use “true number sentences” – 2 expressions with an equal sign.</a:t>
            </a:r>
          </a:p>
        </p:txBody>
      </p:sp>
      <p:sp>
        <p:nvSpPr>
          <p:cNvPr id="4" name="Slide Number Placeholder 3"/>
          <p:cNvSpPr>
            <a:spLocks noGrp="1"/>
          </p:cNvSpPr>
          <p:nvPr>
            <p:ph type="sldNum" sz="quarter" idx="10"/>
          </p:nvPr>
        </p:nvSpPr>
        <p:spPr/>
        <p:txBody>
          <a:bodyPr/>
          <a:lstStyle/>
          <a:p>
            <a:fld id="{3EF9A488-CB88-4D38-94D1-E470376C4AFA}" type="slidenum">
              <a:rPr lang="en-US" smtClean="0"/>
              <a:t>7</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Notes Placeholder 1"/>
          <p:cNvSpPr txBox="1">
            <a:spLocks/>
          </p:cNvSpPr>
          <p:nvPr/>
        </p:nvSpPr>
        <p:spPr>
          <a:xfrm>
            <a:off x="4143587" y="808777"/>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10 minutes</a:t>
            </a:r>
          </a:p>
          <a:p>
            <a:endParaRPr lang="en-US" dirty="0" smtClean="0"/>
          </a:p>
          <a:p>
            <a:r>
              <a:rPr lang="en-US" dirty="0" smtClean="0"/>
              <a:t>MATERIALS NEEDED:</a:t>
            </a:r>
          </a:p>
          <a:p>
            <a:pPr marL="484985" lvl="1" indent="-302066">
              <a:buFont typeface="Arial" pitchFamily="34" charset="0"/>
              <a:buChar char="•"/>
            </a:pPr>
            <a:r>
              <a:rPr lang="en-US" dirty="0" smtClean="0"/>
              <a:t>G1 Sprint Handout</a:t>
            </a:r>
            <a:endParaRPr lang="en-US"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22734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lstStyle/>
          <a:p>
            <a:r>
              <a:rPr lang="en-US" dirty="0" smtClean="0"/>
              <a:t>3</a:t>
            </a:r>
            <a:r>
              <a:rPr lang="en-US" baseline="0" dirty="0" smtClean="0"/>
              <a:t> minutes</a:t>
            </a:r>
          </a:p>
          <a:p>
            <a:endParaRPr lang="en-US" dirty="0" smtClean="0"/>
          </a:p>
          <a:p>
            <a:r>
              <a:rPr lang="en-US" dirty="0" smtClean="0"/>
              <a:t>(Note: This Sprint is not included within participant’s handouts.)</a:t>
            </a:r>
          </a:p>
          <a:p>
            <a:endParaRPr lang="en-US" dirty="0" smtClean="0"/>
          </a:p>
          <a:p>
            <a:r>
              <a:rPr lang="en-US" baseline="0" dirty="0" smtClean="0"/>
              <a:t>Have participants:</a:t>
            </a:r>
          </a:p>
          <a:p>
            <a:pPr marL="181240" indent="-181240">
              <a:buFont typeface="Arial"/>
              <a:buChar char="•"/>
            </a:pPr>
            <a:r>
              <a:rPr lang="en-US" baseline="0" dirty="0" smtClean="0"/>
              <a:t>Analyze the sprint’s sequence and notice new complexities.</a:t>
            </a:r>
          </a:p>
          <a:p>
            <a:pPr marL="181240" indent="-181240">
              <a:buFont typeface="Arial"/>
              <a:buChar char="•"/>
            </a:pPr>
            <a:r>
              <a:rPr lang="en-US" baseline="0" dirty="0" smtClean="0"/>
              <a:t>Have the participants discuss them and then share out whole group.</a:t>
            </a:r>
          </a:p>
          <a:p>
            <a:pPr marL="181240" indent="-181240">
              <a:buFont typeface="Arial"/>
              <a:buChar char="•"/>
            </a:pPr>
            <a:endParaRPr lang="en-US" dirty="0"/>
          </a:p>
          <a:p>
            <a:pPr marL="181240" indent="-181240">
              <a:buFont typeface="Arial"/>
              <a:buChar char="•"/>
            </a:pPr>
            <a:endParaRPr lang="en-US" dirty="0" smtClean="0"/>
          </a:p>
          <a:p>
            <a:r>
              <a:rPr lang="en-US" dirty="0" smtClean="0"/>
              <a:t>Presenter notes:</a:t>
            </a:r>
          </a:p>
          <a:p>
            <a:pPr marL="181240" indent="-181240">
              <a:buFont typeface="Arial"/>
              <a:buChar char="•"/>
            </a:pPr>
            <a:r>
              <a:rPr lang="en-US" dirty="0" smtClean="0"/>
              <a:t>Kindergarten students count the number of shapes and circle the number.</a:t>
            </a:r>
          </a:p>
          <a:p>
            <a:pPr marL="181240" indent="-181240">
              <a:buFont typeface="Arial"/>
              <a:buChar char="•"/>
            </a:pPr>
            <a:r>
              <a:rPr lang="en-US" dirty="0" smtClean="0"/>
              <a:t>Correspondence of shape to number in the first 3 problems.</a:t>
            </a:r>
          </a:p>
          <a:p>
            <a:pPr marL="181240" indent="-181240">
              <a:buFont typeface="Arial"/>
              <a:buChar char="•"/>
            </a:pPr>
            <a:r>
              <a:rPr lang="en-US" dirty="0" smtClean="0"/>
              <a:t>Problem 4 increases difficultly without the 1-to-1 correspondence.</a:t>
            </a:r>
          </a:p>
          <a:p>
            <a:pPr marL="181240" indent="-181240">
              <a:buFont typeface="Arial"/>
              <a:buChar char="•"/>
            </a:pPr>
            <a:r>
              <a:rPr lang="en-US" dirty="0" smtClean="0"/>
              <a:t>Different configurations (linear-vertical and horizontal, scattered, no number correspondence) increases challenge in the right column.</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a:t>
            </a:fld>
            <a:endParaRPr lang="en-US"/>
          </a:p>
        </p:txBody>
      </p:sp>
      <p:sp>
        <p:nvSpPr>
          <p:cNvPr id="5" name="Header Placeholder 4"/>
          <p:cNvSpPr>
            <a:spLocks noGrp="1"/>
          </p:cNvSpPr>
          <p:nvPr>
            <p:ph type="hdr" sz="quarter" idx="11"/>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8"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3 minutes</a:t>
            </a:r>
          </a:p>
          <a:p>
            <a:endParaRPr lang="en-US" dirty="0" smtClean="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193689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1" y="3200400"/>
            <a:ext cx="6664961" cy="6240780"/>
          </a:xfrm>
        </p:spPr>
        <p:txBody>
          <a:bodyPr>
            <a:normAutofit/>
          </a:bodyPr>
          <a:lstStyle/>
          <a:p>
            <a:pPr defTabSz="966612">
              <a:defRPr/>
            </a:pPr>
            <a:r>
              <a:rPr lang="en-US" baseline="0" dirty="0" smtClean="0"/>
              <a:t>5 minutes</a:t>
            </a:r>
          </a:p>
          <a:p>
            <a:pPr defTabSz="966612">
              <a:defRPr/>
            </a:pPr>
            <a:endParaRPr lang="en-US" baseline="0" dirty="0" smtClean="0"/>
          </a:p>
          <a:p>
            <a:pPr defTabSz="966612">
              <a:defRPr/>
            </a:pPr>
            <a:r>
              <a:rPr lang="en-US" baseline="0" dirty="0" smtClean="0"/>
              <a:t>Sprints are used throughout </a:t>
            </a:r>
            <a:r>
              <a:rPr lang="en-US" i="1" baseline="0" dirty="0" smtClean="0"/>
              <a:t>A Story of Units </a:t>
            </a:r>
            <a:r>
              <a:rPr lang="en-US" baseline="0" dirty="0" smtClean="0"/>
              <a:t>K-5 and beyond.  They are first introduced in Kindergarten Module 3 Lesson 16.</a:t>
            </a:r>
          </a:p>
          <a:p>
            <a:pPr defTabSz="966612">
              <a:defRPr/>
            </a:pPr>
            <a:endParaRPr lang="en-US" baseline="0" dirty="0" smtClean="0"/>
          </a:p>
          <a:p>
            <a:pPr defTabSz="966612">
              <a:defRPr/>
            </a:pPr>
            <a:r>
              <a:rPr lang="en-US" baseline="0" dirty="0" smtClean="0"/>
              <a:t>Hearts and stars to show the students to do the columns first, do all the hearts first then the stars. </a:t>
            </a:r>
          </a:p>
          <a:p>
            <a:endParaRPr lang="en-US" baseline="0" dirty="0" smtClean="0"/>
          </a:p>
          <a:p>
            <a:r>
              <a:rPr lang="en-US" baseline="0" dirty="0" smtClean="0"/>
              <a:t>In Lesson 16, students practice starting and stopping at the signal, while writing numbers quickly.  </a:t>
            </a:r>
          </a:p>
          <a:p>
            <a:r>
              <a:rPr lang="en-US" baseline="0" dirty="0" smtClean="0"/>
              <a:t>In Lesson 19, a slight layer of complexity is added.  Students repeat the same activity, but now, counting down, challenging them to remain alert to their teacher’s signal while concentrating more heavily on an academic task. </a:t>
            </a:r>
          </a:p>
          <a:p>
            <a:r>
              <a:rPr lang="en-US" dirty="0" smtClean="0"/>
              <a:t>In Lesson 20</a:t>
            </a:r>
            <a:r>
              <a:rPr lang="en-US" baseline="0" dirty="0" smtClean="0"/>
              <a:t> not only do they observe the teacher, or other students taking a Sprint, but more importantly they engage, reflect, and have a dialogue about the process before they do it themselves.</a:t>
            </a:r>
          </a:p>
          <a:p>
            <a:pPr defTabSz="457119"/>
            <a:r>
              <a:rPr lang="en-US" dirty="0" smtClean="0"/>
              <a:t>In</a:t>
            </a:r>
            <a:r>
              <a:rPr lang="en-US" baseline="0" dirty="0" smtClean="0"/>
              <a:t> Lesson 21, students take only one Sprint, the same Sprint they observed just the day before. The </a:t>
            </a:r>
            <a:r>
              <a:rPr lang="en-US" dirty="0" smtClean="0"/>
              <a:t>focus is on the successful completion of a very complicated procedure, and putting forth a strong effort. Note that 2 different shapes are used in each column, as a scaffold that assists students in working down, instead of across, the 2 columns.  </a:t>
            </a:r>
          </a:p>
          <a:p>
            <a:r>
              <a:rPr lang="en-US" dirty="0" smtClean="0"/>
              <a:t>In Lesson 25, the concept of “beating your score” is introduced.  Continue to emphasize improvement over completion, by reminding students that they are racing against themselves.</a:t>
            </a:r>
          </a:p>
          <a:p>
            <a:r>
              <a:rPr lang="en-US" dirty="0" smtClean="0"/>
              <a:t>In Lessons 28 and 31, new Sprints are delivered.  The content is still very familiar, although slightly more difficult than before.  Scaffolds remain in place in Lesson 28 to ensure that students complete problems in the intended sequence, down the columns, rather than across, but are then removed by Lesson 31.  As always, problems move from simple to complex, and the pattern drives students closer to the finish line. </a:t>
            </a:r>
          </a:p>
          <a:p>
            <a:endParaRPr lang="en-US" dirty="0" smtClean="0"/>
          </a:p>
          <a:p>
            <a:r>
              <a:rPr lang="en-US" dirty="0" smtClean="0"/>
              <a:t>With the right classroom culture, and careful attention to social and emotional needs Kindergarten students will grow to love Sprints and look forward to seeing themselves making progress.  </a:t>
            </a:r>
          </a:p>
          <a:p>
            <a:endParaRPr lang="en-US" dirty="0" smtClean="0"/>
          </a:p>
          <a:p>
            <a:endParaRPr lang="en-US" dirty="0"/>
          </a:p>
          <a:p>
            <a:r>
              <a:rPr lang="en-US" dirty="0" smtClean="0"/>
              <a:t>Presenter Notes:</a:t>
            </a:r>
          </a:p>
          <a:p>
            <a:pPr marL="181240" indent="-181240">
              <a:buFont typeface="Arial"/>
              <a:buChar char="•"/>
            </a:pPr>
            <a:r>
              <a:rPr lang="en-US" dirty="0" smtClean="0"/>
              <a:t>Use a similar structure for introducing Sprints to other grade level students who need additional scaffolding before being introduced to Sprints.</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9</a:t>
            </a:fld>
            <a:endParaRPr lang="en-US"/>
          </a:p>
        </p:txBody>
      </p:sp>
      <p:sp>
        <p:nvSpPr>
          <p:cNvPr id="10" name="Header Placeholder 9"/>
          <p:cNvSpPr>
            <a:spLocks noGrp="1"/>
          </p:cNvSpPr>
          <p:nvPr>
            <p:ph type="hdr" sz="quarter" idx="12"/>
          </p:nvPr>
        </p:nvSpPr>
        <p:spPr/>
        <p:txBody>
          <a:bodyPr/>
          <a:lstStyle/>
          <a:p>
            <a:r>
              <a:rPr lang="en-US" i="1" smtClean="0"/>
              <a:t>Eureka Math: A Story of Units </a:t>
            </a:r>
          </a:p>
          <a:p>
            <a:r>
              <a:rPr lang="en-US" smtClean="0"/>
              <a:t>www.CommonCore.org </a:t>
            </a:r>
          </a:p>
          <a:p>
            <a:r>
              <a:rPr lang="en-US" smtClean="0"/>
              <a:t>www.EngageNY.org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smtClean="0"/>
          </a:p>
        </p:txBody>
      </p:sp>
    </p:spTree>
    <p:extLst>
      <p:ext uri="{BB962C8B-B14F-4D97-AF65-F5344CB8AC3E}">
        <p14:creationId xmlns:p14="http://schemas.microsoft.com/office/powerpoint/2010/main" val="2106964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6"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8"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extLst>
      <p:ext uri="{BB962C8B-B14F-4D97-AF65-F5344CB8AC3E}">
        <p14:creationId xmlns:p14="http://schemas.microsoft.com/office/powerpoint/2010/main" val="10543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19247459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42778350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35935759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3173629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foregroundMark x1="40948" y1="16364" x2="58621" y2="25455"/>
                        <a14:foregroundMark x1="80603" y1="3896" x2="88793" y2="6753"/>
                        <a14:foregroundMark x1="8190" y1="2857" x2="18103" y2="5195"/>
                        <a14:foregroundMark x1="31034" y1="47792" x2="63793" y2="51169"/>
                      </a14:backgroundRemoval>
                    </a14:imgEffect>
                  </a14:imgLayer>
                </a14:imgProps>
              </a:ext>
              <a:ext uri="{28A0092B-C50C-407E-A947-70E740481C1C}">
                <a14:useLocalDpi xmlns:a14="http://schemas.microsoft.com/office/drawing/2010/main" val="0"/>
              </a:ext>
            </a:extLst>
          </a:blip>
          <a:stretch>
            <a:fillRect/>
          </a:stretch>
        </p:blipFill>
        <p:spPr>
          <a:xfrm>
            <a:off x="6629400" y="3793503"/>
            <a:ext cx="1856728" cy="2835897"/>
          </a:xfrm>
          <a:prstGeom prst="rect">
            <a:avLst/>
          </a:prstGeom>
        </p:spPr>
      </p:pic>
      <p:sp>
        <p:nvSpPr>
          <p:cNvPr id="11"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grpSp>
        <p:nvGrpSpPr>
          <p:cNvPr id="7" name="Group 6"/>
          <p:cNvGrpSpPr/>
          <p:nvPr userDrawn="1"/>
        </p:nvGrpSpPr>
        <p:grpSpPr>
          <a:xfrm>
            <a:off x="6248400" y="4503763"/>
            <a:ext cx="2326943" cy="2125637"/>
            <a:chOff x="6112674" y="4503763"/>
            <a:chExt cx="2326943" cy="2125637"/>
          </a:xfrm>
        </p:grpSpPr>
        <p:pic>
          <p:nvPicPr>
            <p:cNvPr id="10" name="Picture 9"/>
            <p:cNvPicPr/>
            <p:nvPr userDrawn="1"/>
          </p:nvPicPr>
          <p:blipFill>
            <a:blip r:embed="rId2">
              <a:extLst>
                <a:ext uri="{BEBA8EAE-BF5A-486C-A8C5-ECC9F3942E4B}">
                  <a14:imgProps xmlns:a14="http://schemas.microsoft.com/office/drawing/2010/main">
                    <a14:imgLayer r:embed="rId3">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11" name="Oval Callout 10"/>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Callout 11"/>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2" descr="C:\Documents and Settings\jdiniz\Local Settings\Temporary Internet Files\Content.IE5\3CKUH0AK\MC900239461[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220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9"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19648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spcBef>
                <a:spcPts val="0"/>
              </a:spcBef>
              <a:spcAft>
                <a:spcPts val="1200"/>
              </a:spcAft>
              <a:defRPr sz="2600"/>
            </a:lvl1pPr>
            <a:lvl2pPr>
              <a:spcBef>
                <a:spcPts val="0"/>
              </a:spcBef>
              <a:spcAft>
                <a:spcPts val="1200"/>
              </a:spcAft>
              <a:defRPr sz="2400"/>
            </a:lvl2pPr>
            <a:lvl3pPr>
              <a:spcBef>
                <a:spcPts val="0"/>
              </a:spcBef>
              <a:spcAft>
                <a:spcPts val="1200"/>
              </a:spcAft>
              <a:defRPr sz="2200"/>
            </a:lvl3pPr>
            <a:lvl4pPr>
              <a:spcBef>
                <a:spcPts val="0"/>
              </a:spcBef>
              <a:spcAft>
                <a:spcPts val="1200"/>
              </a:spcAft>
              <a:defRPr sz="1800"/>
            </a:lvl4pPr>
            <a:lvl5pPr>
              <a:spcBef>
                <a:spcPts val="0"/>
              </a:spcBef>
              <a:spcAft>
                <a:spcPts val="1200"/>
              </a:spcAft>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86868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ackground.png"/>
          <p:cNvPicPr>
            <a:picLocks/>
          </p:cNvPicPr>
          <p:nvPr userDrawn="1"/>
        </p:nvPicPr>
        <p:blipFill>
          <a:blip r:embed="rId14"/>
          <a:stretch>
            <a:fillRect/>
          </a:stretch>
        </p:blipFill>
        <p:spPr>
          <a:xfrm>
            <a:off x="0" y="152400"/>
            <a:ext cx="9144000" cy="6705600"/>
          </a:xfrm>
          <a:prstGeom prst="rect">
            <a:avLst/>
          </a:prstGeom>
        </p:spPr>
      </p:pic>
      <p:sp>
        <p:nvSpPr>
          <p:cNvPr id="2"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3"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649" r:id="rId2"/>
    <p:sldLayoutId id="2147483716" r:id="rId3"/>
    <p:sldLayoutId id="2147483695" r:id="rId4"/>
    <p:sldLayoutId id="2147483696" r:id="rId5"/>
    <p:sldLayoutId id="2147483697" r:id="rId6"/>
    <p:sldLayoutId id="2147483654" r:id="rId7"/>
    <p:sldLayoutId id="2147483653" r:id="rId8"/>
    <p:sldLayoutId id="2147483655" r:id="rId9"/>
    <p:sldLayoutId id="2147483713" r:id="rId10"/>
    <p:sldLayoutId id="2147483714" r:id="rId11"/>
    <p:sldLayoutId id="2147483715" r:id="rId12"/>
  </p:sldLayoutIdLst>
  <p:hf sldNum="0" hdr="0" ftr="0" dt="0"/>
  <p:txStyles>
    <p:titleStyle>
      <a:lvl1pPr algn="l" defTabSz="457200" rtl="0" eaLnBrk="1" latinLnBrk="0" hangingPunct="1">
        <a:spcBef>
          <a:spcPct val="0"/>
        </a:spcBef>
        <a:buNone/>
        <a:defRPr sz="4400" b="0" i="0" kern="1200">
          <a:solidFill>
            <a:srgbClr val="DF6314"/>
          </a:solidFill>
          <a:latin typeface="Agenda-Light"/>
          <a:ea typeface="+mj-ea"/>
          <a:cs typeface="Agenda-Light"/>
        </a:defRPr>
      </a:lvl1pPr>
    </p:titleStyle>
    <p:body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core.org/maps/math/video-gallery/happy-countin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engageny.org/resource/nti-november-2012-rigor-breakdown-counting-exercises-for-k-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engageny.org/resource/nti-november-2012-rigor-breakdown-counting-exercises-for-k-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engageny.org/resource/nti-november-2012-rigor-breakdown-counting-with-bundle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SVlWDK8dVE&amp;feature=youtu.b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ngageny.org/resource/common-core-video-series-fraction-fluency-in-grade-5"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www.engageny.org/resource/nti-november-2012-rigor-breakdown-ten-rame-flash" TargetMode="Externa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4.wdp"/><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engageny.org/resource/common-core-video-series-fraction-fluency-in-grade-5"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engageny.org/resource/common-core-video-series-fraction-fluency-in-grade-5"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6.wdp"/></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microsoft.com/office/2007/relationships/hdphoto" Target="../media/hdphoto7.wdp"/></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engageny.org/resource/nti-november-2012-rigor-breakdown-sprints-fluency-in-actio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p:cNvSpPr txBox="1">
            <a:spLocks/>
          </p:cNvSpPr>
          <p:nvPr/>
        </p:nvSpPr>
        <p:spPr>
          <a:xfrm>
            <a:off x="533400" y="1752600"/>
            <a:ext cx="8229600" cy="762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rgbClr val="DF6314"/>
                </a:solidFill>
                <a:effectLst/>
                <a:uLnTx/>
                <a:uFillTx/>
                <a:latin typeface="Agenda-Light"/>
                <a:ea typeface="+mj-ea"/>
                <a:cs typeface="Agenda-Light"/>
              </a:rPr>
              <a:t>A Story of Units</a:t>
            </a:r>
            <a:endParaRPr kumimoji="0" lang="en-US" sz="7200" b="1" i="0" u="none" strike="noStrike" kern="1200" cap="none" spc="0" normalizeH="0" baseline="0" noProof="0" dirty="0">
              <a:ln>
                <a:noFill/>
              </a:ln>
              <a:solidFill>
                <a:srgbClr val="DF6314"/>
              </a:solidFill>
              <a:effectLst/>
              <a:uLnTx/>
              <a:uFillTx/>
              <a:latin typeface="Agenda-Light"/>
              <a:ea typeface="+mj-ea"/>
              <a:cs typeface="Agenda-Light"/>
            </a:endParaRPr>
          </a:p>
        </p:txBody>
      </p:sp>
      <p:sp>
        <p:nvSpPr>
          <p:cNvPr id="10" name="TextBox 9"/>
          <p:cNvSpPr txBox="1"/>
          <p:nvPr/>
        </p:nvSpPr>
        <p:spPr>
          <a:xfrm>
            <a:off x="1143000" y="3276600"/>
            <a:ext cx="7010400" cy="1733808"/>
          </a:xfrm>
          <a:prstGeom prst="rect">
            <a:avLst/>
          </a:prstGeom>
          <a:noFill/>
        </p:spPr>
        <p:txBody>
          <a:bodyPr wrap="square" rtlCol="0">
            <a:spAutoFit/>
          </a:bodyPr>
          <a:lstStyle/>
          <a:p>
            <a:pPr marL="0" lvl="1" algn="ctr">
              <a:spcAft>
                <a:spcPts val="800"/>
              </a:spcAft>
            </a:pPr>
            <a:r>
              <a:rPr lang="en-US" sz="6000" b="1" dirty="0" smtClean="0">
                <a:solidFill>
                  <a:srgbClr val="636466"/>
                </a:solidFill>
                <a:latin typeface="Agenda-Bold"/>
                <a:cs typeface="Agenda-Bold"/>
              </a:rPr>
              <a:t>Fluency</a:t>
            </a:r>
          </a:p>
          <a:p>
            <a:pPr marL="0" lvl="1" algn="ctr">
              <a:spcAft>
                <a:spcPts val="800"/>
              </a:spcAft>
            </a:pPr>
            <a:r>
              <a:rPr lang="en-US" sz="4000" b="1" dirty="0" smtClean="0">
                <a:solidFill>
                  <a:srgbClr val="636466"/>
                </a:solidFill>
                <a:latin typeface="Agenda-Bold"/>
                <a:cs typeface="Agenda-Bold"/>
              </a:rPr>
              <a:t>Kindergarten to Grade 5</a:t>
            </a:r>
          </a:p>
        </p:txBody>
      </p:sp>
    </p:spTree>
    <p:extLst>
      <p:ext uri="{BB962C8B-B14F-4D97-AF65-F5344CB8AC3E}">
        <p14:creationId xmlns:p14="http://schemas.microsoft.com/office/powerpoint/2010/main" val="983843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Troubleshooting in Kindergarten</a:t>
            </a:r>
            <a:endParaRPr lang="en-US" b="1"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b="1" dirty="0"/>
              <a:t>If motor skills </a:t>
            </a:r>
            <a:r>
              <a:rPr lang="en-US" b="1" dirty="0" smtClean="0"/>
              <a:t>haven’t caught up to cognitive ability…</a:t>
            </a:r>
            <a:endParaRPr lang="en-US" b="1" dirty="0"/>
          </a:p>
          <a:p>
            <a:pPr marL="396875" lvl="2" indent="0"/>
            <a:r>
              <a:rPr lang="en-US" sz="2400" dirty="0" smtClean="0"/>
              <a:t>Have the student use a highlighter to swipe the answer</a:t>
            </a:r>
            <a:endParaRPr lang="en-US" sz="2800" dirty="0"/>
          </a:p>
          <a:p>
            <a:pPr marL="457200" indent="-457200">
              <a:buFont typeface="Arial" panose="020B0604020202020204" pitchFamily="34" charset="0"/>
              <a:buChar char="•"/>
            </a:pPr>
            <a:r>
              <a:rPr lang="en-US" b="1" dirty="0"/>
              <a:t>If the student is </a:t>
            </a:r>
            <a:r>
              <a:rPr lang="en-US" b="1" dirty="0" smtClean="0"/>
              <a:t>working </a:t>
            </a:r>
            <a:r>
              <a:rPr lang="en-US" b="1" dirty="0"/>
              <a:t>across the columns, instead of down…</a:t>
            </a:r>
          </a:p>
          <a:p>
            <a:pPr marL="396875" lvl="2" indent="0"/>
            <a:r>
              <a:rPr lang="en-US" sz="2400" dirty="0" smtClean="0"/>
              <a:t>Try covering one column at a time</a:t>
            </a:r>
          </a:p>
          <a:p>
            <a:pPr marL="457200" indent="-457200">
              <a:buFont typeface="Arial" panose="020B0604020202020204" pitchFamily="34" charset="0"/>
              <a:buChar char="•"/>
            </a:pPr>
            <a:r>
              <a:rPr lang="en-US" b="1" dirty="0"/>
              <a:t>If a student is slow to get started…</a:t>
            </a:r>
          </a:p>
          <a:p>
            <a:pPr marL="396875" lvl="2" indent="0"/>
            <a:r>
              <a:rPr lang="en-US" sz="2400" dirty="0" smtClean="0"/>
              <a:t>Check pencil position.</a:t>
            </a:r>
            <a:endParaRPr lang="en-US" sz="2400" dirty="0"/>
          </a:p>
          <a:p>
            <a:pPr marL="396875" lvl="2" indent="0"/>
            <a:r>
              <a:rPr lang="en-US" sz="2400" dirty="0" smtClean="0"/>
              <a:t>Pencils ready before beginning!</a:t>
            </a:r>
            <a:endParaRPr lang="en-US" sz="2400" dirty="0"/>
          </a:p>
          <a:p>
            <a:pPr marL="396875" lvl="2" indent="0"/>
            <a:endParaRPr lang="en-US" sz="2400" dirty="0"/>
          </a:p>
          <a:p>
            <a:endParaRPr lang="en-US" dirty="0"/>
          </a:p>
          <a:p>
            <a:endParaRPr lang="en-US" dirty="0"/>
          </a:p>
        </p:txBody>
      </p:sp>
    </p:spTree>
    <p:extLst>
      <p:ext uri="{BB962C8B-B14F-4D97-AF65-F5344CB8AC3E}">
        <p14:creationId xmlns:p14="http://schemas.microsoft.com/office/powerpoint/2010/main" val="261398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685800"/>
            <a:ext cx="8229600" cy="985595"/>
          </a:xfrm>
        </p:spPr>
        <p:txBody>
          <a:bodyPr>
            <a:normAutofit fontScale="90000"/>
          </a:bodyPr>
          <a:lstStyle/>
          <a:p>
            <a:r>
              <a:rPr lang="en-US" b="1" dirty="0" smtClean="0">
                <a:solidFill>
                  <a:srgbClr val="C00000"/>
                </a:solidFill>
              </a:rPr>
              <a:t>All Grades: Differentiation Techniques</a:t>
            </a:r>
            <a:endParaRPr lang="en-US" b="1" dirty="0">
              <a:solidFill>
                <a:srgbClr val="C00000"/>
              </a:solidFill>
            </a:endParaRPr>
          </a:p>
        </p:txBody>
      </p:sp>
      <p:sp>
        <p:nvSpPr>
          <p:cNvPr id="3" name="Content Placeholder 2"/>
          <p:cNvSpPr>
            <a:spLocks noGrp="1"/>
          </p:cNvSpPr>
          <p:nvPr>
            <p:ph idx="1"/>
          </p:nvPr>
        </p:nvSpPr>
        <p:spPr>
          <a:xfrm>
            <a:off x="304800" y="2209800"/>
            <a:ext cx="8229600" cy="3405250"/>
          </a:xfrm>
        </p:spPr>
        <p:txBody>
          <a:bodyPr>
            <a:normAutofit/>
          </a:bodyPr>
          <a:lstStyle/>
          <a:p>
            <a:pPr marL="457200" indent="-457200">
              <a:buFont typeface="Arial" panose="020B0604020202020204" pitchFamily="34" charset="0"/>
              <a:buChar char="•"/>
            </a:pPr>
            <a:r>
              <a:rPr lang="en-US" sz="2800" dirty="0" smtClean="0"/>
              <a:t>Provide students with the Sprint the night before</a:t>
            </a:r>
          </a:p>
          <a:p>
            <a:pPr marL="457200" indent="-457200">
              <a:buFont typeface="Arial" panose="020B0604020202020204" pitchFamily="34" charset="0"/>
              <a:buChar char="•"/>
            </a:pPr>
            <a:r>
              <a:rPr lang="en-US" sz="2800" dirty="0" smtClean="0"/>
              <a:t>Use Sprints as morning work, classwork, or homework</a:t>
            </a:r>
          </a:p>
          <a:p>
            <a:pPr marL="457200" indent="-457200">
              <a:buFont typeface="Arial" panose="020B0604020202020204" pitchFamily="34" charset="0"/>
              <a:buChar char="•"/>
            </a:pPr>
            <a:r>
              <a:rPr lang="en-US" sz="2800" dirty="0" smtClean="0"/>
              <a:t>Create differentiated Sprints</a:t>
            </a:r>
          </a:p>
          <a:p>
            <a:pPr marL="457200" indent="-457200">
              <a:buFont typeface="Arial" panose="020B0604020202020204" pitchFamily="34" charset="0"/>
              <a:buChar char="•"/>
            </a:pPr>
            <a:r>
              <a:rPr lang="en-US" sz="2800" dirty="0" smtClean="0"/>
              <a:t>Create Sprints to address student needs</a:t>
            </a:r>
            <a:endParaRPr lang="en-US" sz="2800" dirty="0"/>
          </a:p>
        </p:txBody>
      </p:sp>
    </p:spTree>
    <p:extLst>
      <p:ext uri="{BB962C8B-B14F-4D97-AF65-F5344CB8AC3E}">
        <p14:creationId xmlns:p14="http://schemas.microsoft.com/office/powerpoint/2010/main" val="722171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What are Sprint essentials?</a:t>
            </a:r>
            <a:endParaRPr lang="en-US" b="1" dirty="0">
              <a:solidFill>
                <a:srgbClr val="C00000"/>
              </a:solidFill>
            </a:endParaRPr>
          </a:p>
        </p:txBody>
      </p:sp>
      <p:sp>
        <p:nvSpPr>
          <p:cNvPr id="3" name="Content Placeholder 2"/>
          <p:cNvSpPr>
            <a:spLocks noGrp="1"/>
          </p:cNvSpPr>
          <p:nvPr>
            <p:ph idx="1"/>
          </p:nvPr>
        </p:nvSpPr>
        <p:spPr>
          <a:xfrm>
            <a:off x="533400" y="1981200"/>
            <a:ext cx="8229600" cy="4091050"/>
          </a:xfrm>
        </p:spPr>
        <p:txBody>
          <a:bodyPr>
            <a:noAutofit/>
          </a:bodyPr>
          <a:lstStyle/>
          <a:p>
            <a:pPr marL="390525" lvl="1" indent="-342900">
              <a:buFont typeface="Arial" panose="020B0604020202020204" pitchFamily="34" charset="0"/>
              <a:buChar char="•"/>
            </a:pPr>
            <a:r>
              <a:rPr lang="en-US" sz="2600" dirty="0">
                <a:solidFill>
                  <a:srgbClr val="194467"/>
                </a:solidFill>
              </a:rPr>
              <a:t>Intelligent design of the sequence</a:t>
            </a:r>
          </a:p>
          <a:p>
            <a:pPr marL="390525" lvl="1" indent="-342900">
              <a:buFont typeface="Arial" panose="020B0604020202020204" pitchFamily="34" charset="0"/>
              <a:buChar char="•"/>
            </a:pPr>
            <a:r>
              <a:rPr lang="en-US" sz="2600" dirty="0" smtClean="0">
                <a:solidFill>
                  <a:srgbClr val="194467"/>
                </a:solidFill>
              </a:rPr>
              <a:t>A </a:t>
            </a:r>
            <a:r>
              <a:rPr lang="en-US" sz="2600" dirty="0">
                <a:solidFill>
                  <a:srgbClr val="194467"/>
                </a:solidFill>
              </a:rPr>
              <a:t>fast </a:t>
            </a:r>
            <a:r>
              <a:rPr lang="en-US" sz="2600" dirty="0" smtClean="0">
                <a:solidFill>
                  <a:srgbClr val="194467"/>
                </a:solidFill>
              </a:rPr>
              <a:t>pace within a consistent routine</a:t>
            </a:r>
            <a:endParaRPr lang="en-US" dirty="0" smtClean="0">
              <a:solidFill>
                <a:srgbClr val="194467"/>
              </a:solidFill>
            </a:endParaRPr>
          </a:p>
          <a:p>
            <a:pPr marL="390525" lvl="2" indent="-342900">
              <a:buFont typeface="Arial" panose="020B0604020202020204" pitchFamily="34" charset="0"/>
              <a:buChar char="•"/>
            </a:pPr>
            <a:r>
              <a:rPr lang="en-US" sz="2600" dirty="0" smtClean="0">
                <a:solidFill>
                  <a:srgbClr val="194467"/>
                </a:solidFill>
              </a:rPr>
              <a:t>An adrenaline rich experience, like that of sports. </a:t>
            </a:r>
          </a:p>
          <a:p>
            <a:pPr marL="390525" lvl="2" indent="-342900">
              <a:buFont typeface="Arial" panose="020B0604020202020204" pitchFamily="34" charset="0"/>
              <a:buChar char="•"/>
            </a:pPr>
            <a:r>
              <a:rPr lang="en-US" sz="2600" dirty="0" smtClean="0">
                <a:solidFill>
                  <a:srgbClr val="194467"/>
                </a:solidFill>
              </a:rPr>
              <a:t>Students</a:t>
            </a:r>
            <a:r>
              <a:rPr lang="en-US" sz="2600" dirty="0">
                <a:solidFill>
                  <a:srgbClr val="194467"/>
                </a:solidFill>
              </a:rPr>
              <a:t>’ motivation to do </a:t>
            </a:r>
            <a:r>
              <a:rPr lang="en-US" sz="2600" dirty="0" smtClean="0">
                <a:solidFill>
                  <a:srgbClr val="194467"/>
                </a:solidFill>
              </a:rPr>
              <a:t>personal best  </a:t>
            </a:r>
            <a:endParaRPr lang="en-US" sz="2600" dirty="0">
              <a:solidFill>
                <a:srgbClr val="194467"/>
              </a:solidFill>
            </a:endParaRPr>
          </a:p>
          <a:p>
            <a:pPr marL="390525" lvl="1" indent="-342900">
              <a:buFont typeface="Arial" panose="020B0604020202020204" pitchFamily="34" charset="0"/>
              <a:buChar char="•"/>
            </a:pPr>
            <a:r>
              <a:rPr lang="en-US" sz="2600" dirty="0" smtClean="0">
                <a:solidFill>
                  <a:srgbClr val="194467"/>
                </a:solidFill>
              </a:rPr>
              <a:t>Recognition of improvement, success</a:t>
            </a:r>
          </a:p>
          <a:p>
            <a:pPr marL="390525" lvl="1" indent="-342900">
              <a:buFont typeface="Arial" panose="020B0604020202020204" pitchFamily="34" charset="0"/>
              <a:buChar char="•"/>
            </a:pPr>
            <a:r>
              <a:rPr lang="en-US" sz="2600" dirty="0" smtClean="0">
                <a:solidFill>
                  <a:srgbClr val="194467"/>
                </a:solidFill>
              </a:rPr>
              <a:t>Varied topics previously taught</a:t>
            </a:r>
            <a:endParaRPr lang="en-US" sz="2800" dirty="0" smtClean="0">
              <a:solidFill>
                <a:srgbClr val="194467"/>
              </a:solidFill>
            </a:endParaRPr>
          </a:p>
          <a:p>
            <a:pPr marL="390525" lvl="1" indent="-342900">
              <a:buFont typeface="Arial" panose="020B0604020202020204" pitchFamily="34" charset="0"/>
              <a:buChar char="•"/>
            </a:pPr>
            <a:endParaRPr lang="en-US" sz="2800" dirty="0" smtClean="0">
              <a:solidFill>
                <a:srgbClr val="194467"/>
              </a:solidFill>
            </a:endParaRPr>
          </a:p>
          <a:p>
            <a:pPr marL="47625" lvl="1" indent="0"/>
            <a:endParaRPr lang="en-US" sz="2800" dirty="0">
              <a:solidFill>
                <a:srgbClr val="194467"/>
              </a:solidFill>
            </a:endParaRPr>
          </a:p>
        </p:txBody>
      </p:sp>
    </p:spTree>
    <p:extLst>
      <p:ext uri="{BB962C8B-B14F-4D97-AF65-F5344CB8AC3E}">
        <p14:creationId xmlns:p14="http://schemas.microsoft.com/office/powerpoint/2010/main" val="3511959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649111"/>
            <a:ext cx="8637261" cy="914400"/>
          </a:xfrm>
        </p:spPr>
        <p:txBody>
          <a:bodyPr>
            <a:noAutofit/>
          </a:bodyPr>
          <a:lstStyle/>
          <a:p>
            <a:r>
              <a:rPr lang="en-US" b="1" i="1" dirty="0" smtClean="0"/>
              <a:t>A Story of Units: </a:t>
            </a:r>
            <a:r>
              <a:rPr lang="en-US" b="1" dirty="0" smtClean="0"/>
              <a:t>Happy Counting!</a:t>
            </a:r>
            <a:endParaRPr lang="en-US" b="1" dirty="0"/>
          </a:p>
        </p:txBody>
      </p:sp>
      <p:sp>
        <p:nvSpPr>
          <p:cNvPr id="3" name="Content Placeholder 2"/>
          <p:cNvSpPr>
            <a:spLocks noGrp="1"/>
          </p:cNvSpPr>
          <p:nvPr>
            <p:ph idx="1"/>
          </p:nvPr>
        </p:nvSpPr>
        <p:spPr>
          <a:xfrm>
            <a:off x="547511" y="1752601"/>
            <a:ext cx="8444090" cy="4343399"/>
          </a:xfrm>
        </p:spPr>
        <p:txBody>
          <a:bodyPr>
            <a:noAutofit/>
          </a:bodyPr>
          <a:lstStyle/>
          <a:p>
            <a:pPr>
              <a:lnSpc>
                <a:spcPct val="130000"/>
              </a:lnSpc>
            </a:pPr>
            <a:r>
              <a:rPr lang="en-US" dirty="0" smtClean="0"/>
              <a:t>SOU is unified by the big idea of the unit. In fluency activities, we count different units and by different units. For example: frogs, bananas, ones, tens, centimeters, meters, kilograms, grams, fourths, eighths, hundredths… and mixed units of tens and ones, meters and centimeters, hours and minutes, ones and thirds. </a:t>
            </a:r>
          </a:p>
          <a:p>
            <a:pPr>
              <a:lnSpc>
                <a:spcPct val="130000"/>
              </a:lnSpc>
            </a:pPr>
            <a:r>
              <a:rPr lang="en-US" dirty="0" smtClean="0"/>
              <a:t>We rename or compose units as we count up, and rename or decompose units as we count down. </a:t>
            </a:r>
          </a:p>
        </p:txBody>
      </p:sp>
      <p:sp>
        <p:nvSpPr>
          <p:cNvPr id="4" name="Action Button: Movie 3">
            <a:hlinkClick r:id="rId3" highlightClick="1"/>
          </p:cNvPr>
          <p:cNvSpPr/>
          <p:nvPr/>
        </p:nvSpPr>
        <p:spPr>
          <a:xfrm>
            <a:off x="8382000" y="6248399"/>
            <a:ext cx="483861" cy="398325"/>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7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Kindergarten </a:t>
            </a:r>
            <a:r>
              <a:rPr lang="en-US" b="1" dirty="0"/>
              <a:t>Counting </a:t>
            </a:r>
            <a:r>
              <a:rPr lang="en-US" b="1" dirty="0" smtClean="0"/>
              <a:t>Exercises</a:t>
            </a:r>
            <a:endParaRPr lang="en-US" b="1" dirty="0"/>
          </a:p>
        </p:txBody>
      </p:sp>
      <p:sp>
        <p:nvSpPr>
          <p:cNvPr id="3" name="Content Placeholder 2"/>
          <p:cNvSpPr>
            <a:spLocks noGrp="1"/>
          </p:cNvSpPr>
          <p:nvPr>
            <p:ph idx="1"/>
          </p:nvPr>
        </p:nvSpPr>
        <p:spPr/>
        <p:txBody>
          <a:bodyPr/>
          <a:lstStyle/>
          <a:p>
            <a:r>
              <a:rPr lang="en-US" dirty="0"/>
              <a:t> </a:t>
            </a:r>
            <a:endParaRPr lang="en-US" dirty="0" smtClean="0"/>
          </a:p>
          <a:p>
            <a:endParaRPr lang="en-US" dirty="0"/>
          </a:p>
        </p:txBody>
      </p:sp>
      <p:sp>
        <p:nvSpPr>
          <p:cNvPr id="6" name="Content Placeholder 2"/>
          <p:cNvSpPr txBox="1">
            <a:spLocks/>
          </p:cNvSpPr>
          <p:nvPr/>
        </p:nvSpPr>
        <p:spPr>
          <a:xfrm>
            <a:off x="457200" y="1928750"/>
            <a:ext cx="8229600" cy="4572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Char char="•"/>
            </a:pPr>
            <a:r>
              <a:rPr lang="en-US" sz="2800" dirty="0" err="1" smtClean="0"/>
              <a:t>Rekenrek</a:t>
            </a:r>
            <a:r>
              <a:rPr lang="en-US" sz="2800" dirty="0" smtClean="0"/>
              <a:t> Roller Coaster </a:t>
            </a:r>
          </a:p>
          <a:p>
            <a:pPr marL="457200" indent="-457200">
              <a:buFont typeface="Arial"/>
              <a:buChar char="•"/>
            </a:pPr>
            <a:r>
              <a:rPr lang="en-US" sz="2800" dirty="0"/>
              <a:t>Finger Counting</a:t>
            </a:r>
          </a:p>
          <a:p>
            <a:pPr marL="457200" indent="-457200">
              <a:buFont typeface="Arial"/>
              <a:buChar char="•"/>
            </a:pPr>
            <a:r>
              <a:rPr lang="en-US" sz="2800" dirty="0" err="1" smtClean="0"/>
              <a:t>Rekenrek</a:t>
            </a:r>
            <a:r>
              <a:rPr lang="en-US" sz="2800" dirty="0" smtClean="0"/>
              <a:t> Say Ten Counting</a:t>
            </a:r>
          </a:p>
          <a:p>
            <a:pPr marL="457200" indent="-457200">
              <a:buFont typeface="Arial"/>
              <a:buChar char="•"/>
            </a:pPr>
            <a:r>
              <a:rPr lang="en-US" sz="2800" dirty="0" smtClean="0"/>
              <a:t>Pop Up</a:t>
            </a:r>
          </a:p>
          <a:p>
            <a:pPr marL="457200" indent="-457200">
              <a:buFont typeface="Arial"/>
              <a:buChar char="•"/>
            </a:pPr>
            <a:r>
              <a:rPr lang="en-US" sz="2800" dirty="0" smtClean="0"/>
              <a:t>Green </a:t>
            </a:r>
            <a:r>
              <a:rPr lang="en-US" sz="2800" dirty="0"/>
              <a:t>Light, Red </a:t>
            </a:r>
            <a:r>
              <a:rPr lang="en-US" sz="2800" dirty="0" smtClean="0"/>
              <a:t>Light*</a:t>
            </a:r>
            <a:endParaRPr lang="en-US" sz="2800" dirty="0"/>
          </a:p>
          <a:p>
            <a:pPr marL="0" indent="0"/>
            <a:endParaRPr lang="en-US" sz="2800" dirty="0" smtClean="0"/>
          </a:p>
          <a:p>
            <a:pPr marL="457200" indent="-457200">
              <a:buFont typeface="Arial"/>
              <a:buChar char="•"/>
            </a:pPr>
            <a:endParaRPr lang="en-US" dirty="0" smtClean="0"/>
          </a:p>
          <a:p>
            <a:pPr marL="457200" indent="-457200">
              <a:buFont typeface="Arial"/>
              <a:buChar char="•"/>
            </a:pPr>
            <a:endParaRPr lang="en-US" dirty="0" smtClean="0"/>
          </a:p>
          <a:p>
            <a:endParaRPr lang="en-US" dirty="0"/>
          </a:p>
        </p:txBody>
      </p:sp>
      <p:pic>
        <p:nvPicPr>
          <p:cNvPr id="5" name="Picture 4"/>
          <p:cNvPicPr>
            <a:picLocks noChangeAspect="1"/>
          </p:cNvPicPr>
          <p:nvPr/>
        </p:nvPicPr>
        <p:blipFill>
          <a:blip r:embed="rId3"/>
          <a:stretch>
            <a:fillRect/>
          </a:stretch>
        </p:blipFill>
        <p:spPr>
          <a:xfrm>
            <a:off x="5257801" y="4030406"/>
            <a:ext cx="3429000" cy="2604386"/>
          </a:xfrm>
          <a:prstGeom prst="rect">
            <a:avLst/>
          </a:prstGeom>
          <a:ln>
            <a:solidFill>
              <a:srgbClr val="000000"/>
            </a:solidFill>
          </a:ln>
        </p:spPr>
      </p:pic>
      <p:sp>
        <p:nvSpPr>
          <p:cNvPr id="7" name="Action Button: Movie 6">
            <a:hlinkClick r:id="rId4" highlightClick="1"/>
          </p:cNvPr>
          <p:cNvSpPr/>
          <p:nvPr/>
        </p:nvSpPr>
        <p:spPr>
          <a:xfrm>
            <a:off x="134206" y="2660650"/>
            <a:ext cx="304800" cy="304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897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843205"/>
            <a:ext cx="8229600" cy="1366595"/>
          </a:xfrm>
        </p:spPr>
        <p:txBody>
          <a:bodyPr/>
          <a:lstStyle/>
          <a:p>
            <a:r>
              <a:rPr lang="en-US" b="1" dirty="0" smtClean="0"/>
              <a:t>Grade 1 Counting Exercises </a:t>
            </a:r>
            <a:br>
              <a:rPr lang="en-US" b="1" dirty="0" smtClean="0"/>
            </a:br>
            <a:endParaRPr lang="en-US" b="1" dirty="0"/>
          </a:p>
        </p:txBody>
      </p:sp>
      <p:sp>
        <p:nvSpPr>
          <p:cNvPr id="3" name="Content Placeholder 2"/>
          <p:cNvSpPr>
            <a:spLocks noGrp="1"/>
          </p:cNvSpPr>
          <p:nvPr>
            <p:ph idx="1"/>
          </p:nvPr>
        </p:nvSpPr>
        <p:spPr>
          <a:xfrm>
            <a:off x="457200" y="2209800"/>
            <a:ext cx="4876800" cy="2643250"/>
          </a:xfrm>
        </p:spPr>
        <p:txBody>
          <a:bodyPr>
            <a:normAutofit/>
          </a:bodyPr>
          <a:lstStyle/>
          <a:p>
            <a:pPr marL="457200" indent="-457200">
              <a:buFont typeface="Arial"/>
              <a:buChar char="•"/>
            </a:pPr>
            <a:r>
              <a:rPr lang="en-US" sz="2800" dirty="0" smtClean="0"/>
              <a:t>Green Light, Red Light*</a:t>
            </a:r>
          </a:p>
          <a:p>
            <a:pPr marL="457200" indent="-457200">
              <a:buFont typeface="Arial"/>
              <a:buChar char="•"/>
            </a:pPr>
            <a:r>
              <a:rPr lang="en-US" sz="2800" dirty="0"/>
              <a:t>Say Ten Push Ups</a:t>
            </a:r>
          </a:p>
          <a:p>
            <a:pPr marL="457200" indent="-457200">
              <a:buFont typeface="Arial"/>
              <a:buChar char="•"/>
            </a:pPr>
            <a:r>
              <a:rPr lang="en-US" sz="2800" dirty="0" smtClean="0"/>
              <a:t>Coin Drop</a:t>
            </a:r>
          </a:p>
          <a:p>
            <a:pPr marL="457200" indent="-457200">
              <a:buFont typeface="Arial"/>
              <a:buChar char="•"/>
            </a:pPr>
            <a:r>
              <a:rPr lang="en-US" sz="2800" dirty="0"/>
              <a:t>Beep </a:t>
            </a:r>
            <a:r>
              <a:rPr lang="en-US" sz="2800" dirty="0" smtClean="0"/>
              <a:t>Counting*</a:t>
            </a:r>
            <a:endParaRPr lang="en-US" sz="2800" dirty="0"/>
          </a:p>
          <a:p>
            <a:pPr marL="457200" indent="-457200">
              <a:buFont typeface="Arial"/>
              <a:buChar char="•"/>
            </a:pPr>
            <a:endParaRPr lang="en-US" sz="2800" dirty="0"/>
          </a:p>
          <a:p>
            <a:endParaRPr lang="en-US" sz="2800" dirty="0"/>
          </a:p>
        </p:txBody>
      </p:sp>
      <p:pic>
        <p:nvPicPr>
          <p:cNvPr id="4" name="Picture 3"/>
          <p:cNvPicPr>
            <a:picLocks noChangeAspect="1"/>
          </p:cNvPicPr>
          <p:nvPr/>
        </p:nvPicPr>
        <p:blipFill>
          <a:blip r:embed="rId3"/>
          <a:stretch>
            <a:fillRect/>
          </a:stretch>
        </p:blipFill>
        <p:spPr>
          <a:xfrm>
            <a:off x="5943601" y="1823795"/>
            <a:ext cx="2572606" cy="4884474"/>
          </a:xfrm>
          <a:prstGeom prst="rect">
            <a:avLst/>
          </a:prstGeom>
        </p:spPr>
      </p:pic>
      <p:sp>
        <p:nvSpPr>
          <p:cNvPr id="5" name="Action Button: Movie 4">
            <a:hlinkClick r:id="rId4" highlightClick="1"/>
          </p:cNvPr>
          <p:cNvSpPr/>
          <p:nvPr/>
        </p:nvSpPr>
        <p:spPr>
          <a:xfrm>
            <a:off x="152400" y="2895600"/>
            <a:ext cx="304800" cy="304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10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Grade 2 Counting Exercises</a:t>
            </a:r>
            <a:endParaRPr lang="en-US" b="1" dirty="0"/>
          </a:p>
        </p:txBody>
      </p:sp>
      <p:sp>
        <p:nvSpPr>
          <p:cNvPr id="3" name="Content Placeholder 2"/>
          <p:cNvSpPr>
            <a:spLocks noGrp="1"/>
          </p:cNvSpPr>
          <p:nvPr>
            <p:ph idx="1"/>
          </p:nvPr>
        </p:nvSpPr>
        <p:spPr>
          <a:xfrm>
            <a:off x="533400" y="1776350"/>
            <a:ext cx="8382000" cy="4572000"/>
          </a:xfrm>
        </p:spPr>
        <p:txBody>
          <a:bodyPr>
            <a:normAutofit/>
          </a:bodyPr>
          <a:lstStyle/>
          <a:p>
            <a:pPr marL="457200" indent="-457200">
              <a:buFont typeface="Arial"/>
              <a:buChar char="•"/>
            </a:pPr>
            <a:r>
              <a:rPr lang="en-US" sz="2800" dirty="0" smtClean="0"/>
              <a:t>Beep counting*</a:t>
            </a:r>
          </a:p>
          <a:p>
            <a:pPr marL="457200" indent="-457200">
              <a:buFont typeface="Arial"/>
              <a:buChar char="•"/>
            </a:pPr>
            <a:r>
              <a:rPr lang="en-US" sz="2800" dirty="0" smtClean="0"/>
              <a:t>Say Ten to the Next Ten</a:t>
            </a:r>
          </a:p>
          <a:p>
            <a:pPr marL="457200" indent="-457200">
              <a:buFont typeface="Arial"/>
              <a:buChar char="•"/>
            </a:pPr>
            <a:r>
              <a:rPr lang="en-US" sz="2800" dirty="0" smtClean="0"/>
              <a:t>Skip-Count by Tens Up and Down Crossing 100</a:t>
            </a:r>
          </a:p>
          <a:p>
            <a:pPr marL="457200" indent="-457200">
              <a:buFont typeface="Arial"/>
              <a:buChar char="•"/>
            </a:pPr>
            <a:r>
              <a:rPr lang="en-US" sz="2800" dirty="0" smtClean="0"/>
              <a:t>Counting with Bundles: 1s, 10s, 100s</a:t>
            </a:r>
          </a:p>
          <a:p>
            <a:pPr marL="457200" indent="-457200">
              <a:buFont typeface="Arial"/>
              <a:buChar char="•"/>
            </a:pPr>
            <a:r>
              <a:rPr lang="en-US" sz="2800" dirty="0" smtClean="0"/>
              <a:t>Counting on a clock*</a:t>
            </a:r>
            <a:endParaRPr lang="en-US" sz="2800" dirty="0"/>
          </a:p>
        </p:txBody>
      </p:sp>
      <p:sp>
        <p:nvSpPr>
          <p:cNvPr id="4" name="Action Button: Movie 3">
            <a:hlinkClick r:id="rId3" highlightClick="1"/>
          </p:cNvPr>
          <p:cNvSpPr/>
          <p:nvPr/>
        </p:nvSpPr>
        <p:spPr>
          <a:xfrm>
            <a:off x="152400" y="3657600"/>
            <a:ext cx="381000" cy="3810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80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3689"/>
            <a:ext cx="8229600" cy="1143000"/>
          </a:xfrm>
        </p:spPr>
        <p:txBody>
          <a:bodyPr>
            <a:normAutofit/>
          </a:bodyPr>
          <a:lstStyle/>
          <a:p>
            <a:r>
              <a:rPr lang="en-US" b="1" dirty="0" smtClean="0"/>
              <a:t>Grade 3 Counting Exercises</a:t>
            </a:r>
            <a:endParaRPr lang="en-US" b="1" dirty="0"/>
          </a:p>
        </p:txBody>
      </p:sp>
      <p:sp>
        <p:nvSpPr>
          <p:cNvPr id="3" name="Content Placeholder 2"/>
          <p:cNvSpPr>
            <a:spLocks noGrp="1"/>
          </p:cNvSpPr>
          <p:nvPr>
            <p:ph idx="1"/>
          </p:nvPr>
        </p:nvSpPr>
        <p:spPr>
          <a:xfrm>
            <a:off x="609600" y="1776350"/>
            <a:ext cx="7924800" cy="4572000"/>
          </a:xfrm>
        </p:spPr>
        <p:txBody>
          <a:bodyPr>
            <a:normAutofit/>
          </a:bodyPr>
          <a:lstStyle/>
          <a:p>
            <a:pPr marL="457200" indent="-457200">
              <a:buFont typeface="Arial" panose="020B0604020202020204" pitchFamily="34" charset="0"/>
              <a:buChar char="•"/>
            </a:pPr>
            <a:r>
              <a:rPr lang="en-US" sz="2800" dirty="0" smtClean="0"/>
              <a:t>Skip </a:t>
            </a:r>
            <a:r>
              <a:rPr lang="en-US" sz="2800" dirty="0"/>
              <a:t>Counting by Halves and Fourths on the </a:t>
            </a:r>
            <a:r>
              <a:rPr lang="en-US" sz="2800" dirty="0" smtClean="0"/>
              <a:t>Clock*</a:t>
            </a:r>
          </a:p>
          <a:p>
            <a:pPr marL="457200" indent="-457200">
              <a:buFont typeface="Arial" panose="020B0604020202020204" pitchFamily="34" charset="0"/>
              <a:buChar char="•"/>
            </a:pPr>
            <a:r>
              <a:rPr lang="en-US" sz="2800" dirty="0"/>
              <a:t>Group </a:t>
            </a:r>
            <a:r>
              <a:rPr lang="en-US" sz="2800" dirty="0" smtClean="0"/>
              <a:t>Counting/ Skip Counting</a:t>
            </a:r>
          </a:p>
          <a:p>
            <a:pPr marL="457200" indent="-457200">
              <a:buFont typeface="Arial" panose="020B0604020202020204" pitchFamily="34" charset="0"/>
              <a:buChar char="•"/>
            </a:pPr>
            <a:r>
              <a:rPr lang="en-US" sz="2800" dirty="0" smtClean="0"/>
              <a:t>Gram Counting</a:t>
            </a:r>
          </a:p>
          <a:p>
            <a:pPr marL="457200" indent="-457200">
              <a:buFont typeface="Arial" panose="020B0604020202020204" pitchFamily="34" charset="0"/>
              <a:buChar char="•"/>
            </a:pPr>
            <a:r>
              <a:rPr lang="en-US" sz="2800" dirty="0" smtClean="0"/>
              <a:t>Counting by Unit Fractions*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
        <p:nvSpPr>
          <p:cNvPr id="4" name="Action Button: Movie 3">
            <a:hlinkClick r:id="rId3" highlightClick="1"/>
          </p:cNvPr>
          <p:cNvSpPr/>
          <p:nvPr/>
        </p:nvSpPr>
        <p:spPr>
          <a:xfrm>
            <a:off x="152400" y="2895600"/>
            <a:ext cx="457200" cy="3810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16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Grade 4 Counting Exercises</a:t>
            </a:r>
            <a:endParaRPr lang="en-US" b="1"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Unit Skip Counting</a:t>
            </a:r>
          </a:p>
          <a:p>
            <a:pPr marL="457200" indent="-457200">
              <a:buFont typeface="Arial" panose="020B0604020202020204" pitchFamily="34" charset="0"/>
              <a:buChar char="•"/>
            </a:pPr>
            <a:r>
              <a:rPr lang="en-US" sz="2800" dirty="0" smtClean="0"/>
              <a:t>Fraction Multiplication</a:t>
            </a:r>
          </a:p>
          <a:p>
            <a:pPr marL="457200" indent="-457200">
              <a:buFont typeface="Arial" panose="020B0604020202020204" pitchFamily="34" charset="0"/>
              <a:buChar char="•"/>
            </a:pPr>
            <a:r>
              <a:rPr lang="en-US" sz="2800" dirty="0" smtClean="0"/>
              <a:t>Counting and Renaming Centimeters</a:t>
            </a:r>
          </a:p>
          <a:p>
            <a:pPr marL="457200" indent="-457200">
              <a:buFont typeface="Arial" panose="020B0604020202020204" pitchFamily="34" charset="0"/>
              <a:buChar char="•"/>
            </a:pPr>
            <a:r>
              <a:rPr lang="en-US" sz="2800" dirty="0" smtClean="0"/>
              <a:t>Counting and Renaming Measurement Units (grams, liters, meters, minutes, etc.</a:t>
            </a:r>
            <a:r>
              <a:rPr lang="en-US" sz="2800" dirty="0"/>
              <a:t>) </a:t>
            </a:r>
            <a:endParaRPr lang="en-US" sz="2800" dirty="0" smtClean="0"/>
          </a:p>
          <a:p>
            <a:pPr marL="457200" indent="-457200">
              <a:buFont typeface="Arial" panose="020B0604020202020204" pitchFamily="34" charset="0"/>
              <a:buChar char="•"/>
            </a:pPr>
            <a:r>
              <a:rPr lang="en-US" sz="2800" dirty="0" smtClean="0"/>
              <a:t>Count </a:t>
            </a:r>
            <a:r>
              <a:rPr lang="en-US" sz="2800" dirty="0"/>
              <a:t>by Equivalent Fractions*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0" indent="0"/>
            <a:endParaRPr lang="en-US" sz="2800" dirty="0" smtClean="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337239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Grade 4 Counting Exercises</a:t>
            </a:r>
            <a:endParaRPr lang="en-US" b="1"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03456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Placeholder 1"/>
          <p:cNvSpPr txBox="1">
            <a:spLocks/>
          </p:cNvSpPr>
          <p:nvPr/>
        </p:nvSpPr>
        <p:spPr>
          <a:xfrm>
            <a:off x="533400" y="1752600"/>
            <a:ext cx="8229600" cy="762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rgbClr val="DF6314"/>
                </a:solidFill>
                <a:effectLst/>
                <a:uLnTx/>
                <a:uFillTx/>
                <a:latin typeface="Agenda-Light"/>
                <a:ea typeface="+mj-ea"/>
                <a:cs typeface="Agenda-Light"/>
              </a:rPr>
              <a:t>A Story of Units</a:t>
            </a:r>
            <a:endParaRPr kumimoji="0" lang="en-US" sz="7200" b="1" i="0" u="none" strike="noStrike" kern="1200" cap="none" spc="0" normalizeH="0" baseline="0" noProof="0" dirty="0">
              <a:ln>
                <a:noFill/>
              </a:ln>
              <a:solidFill>
                <a:srgbClr val="DF6314"/>
              </a:solidFill>
              <a:effectLst/>
              <a:uLnTx/>
              <a:uFillTx/>
              <a:latin typeface="Agenda-Light"/>
              <a:ea typeface="+mj-ea"/>
              <a:cs typeface="Agenda-Light"/>
            </a:endParaRPr>
          </a:p>
        </p:txBody>
      </p:sp>
      <p:sp>
        <p:nvSpPr>
          <p:cNvPr id="10" name="TextBox 9"/>
          <p:cNvSpPr txBox="1"/>
          <p:nvPr/>
        </p:nvSpPr>
        <p:spPr>
          <a:xfrm>
            <a:off x="1143000" y="3276600"/>
            <a:ext cx="7010400" cy="1733808"/>
          </a:xfrm>
          <a:prstGeom prst="rect">
            <a:avLst/>
          </a:prstGeom>
          <a:noFill/>
        </p:spPr>
        <p:txBody>
          <a:bodyPr wrap="square" rtlCol="0">
            <a:spAutoFit/>
          </a:bodyPr>
          <a:lstStyle/>
          <a:p>
            <a:pPr marL="0" lvl="1" algn="ctr">
              <a:spcAft>
                <a:spcPts val="800"/>
              </a:spcAft>
            </a:pPr>
            <a:r>
              <a:rPr lang="en-US" sz="6000" b="1" dirty="0" smtClean="0">
                <a:solidFill>
                  <a:srgbClr val="636466"/>
                </a:solidFill>
                <a:latin typeface="Agenda-Bold"/>
                <a:cs typeface="Agenda-Bold"/>
              </a:rPr>
              <a:t>Fluency</a:t>
            </a:r>
          </a:p>
          <a:p>
            <a:pPr marL="0" lvl="1" algn="ctr">
              <a:spcAft>
                <a:spcPts val="800"/>
              </a:spcAft>
            </a:pPr>
            <a:r>
              <a:rPr lang="en-US" sz="4000" b="1" dirty="0" smtClean="0">
                <a:solidFill>
                  <a:srgbClr val="636466"/>
                </a:solidFill>
                <a:latin typeface="Agenda-Bold"/>
                <a:cs typeface="Agenda-Bold"/>
              </a:rPr>
              <a:t>Kindergarten to Grade 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Grade 5 Counting Exercises</a:t>
            </a:r>
            <a:endParaRPr lang="en-US" b="1" dirty="0"/>
          </a:p>
        </p:txBody>
      </p:sp>
      <p:sp>
        <p:nvSpPr>
          <p:cNvPr id="3" name="Content Placeholder 2"/>
          <p:cNvSpPr>
            <a:spLocks noGrp="1"/>
          </p:cNvSpPr>
          <p:nvPr>
            <p:ph idx="1"/>
          </p:nvPr>
        </p:nvSpPr>
        <p:spPr>
          <a:xfrm>
            <a:off x="533400" y="1776350"/>
            <a:ext cx="8001000" cy="4572000"/>
          </a:xfrm>
        </p:spPr>
        <p:txBody>
          <a:bodyPr>
            <a:normAutofit/>
          </a:bodyPr>
          <a:lstStyle/>
          <a:p>
            <a:pPr marL="457200" indent="-457200">
              <a:buFont typeface="Arial"/>
              <a:buChar char="•"/>
            </a:pPr>
            <a:r>
              <a:rPr lang="en-US" sz="2800" dirty="0" smtClean="0">
                <a:solidFill>
                  <a:schemeClr val="tx1"/>
                </a:solidFill>
              </a:rPr>
              <a:t>Measurement Unit Counting in Decimal Form</a:t>
            </a:r>
          </a:p>
          <a:p>
            <a:pPr marL="457200" indent="-457200">
              <a:buFont typeface="Arial"/>
              <a:buChar char="•"/>
            </a:pPr>
            <a:r>
              <a:rPr lang="en-US" sz="2800" dirty="0" smtClean="0">
                <a:solidFill>
                  <a:schemeClr val="tx1"/>
                </a:solidFill>
              </a:rPr>
              <a:t>Decimal Counting</a:t>
            </a:r>
          </a:p>
          <a:p>
            <a:pPr marL="457200" indent="-457200">
              <a:buFont typeface="Arial"/>
              <a:buChar char="•"/>
            </a:pPr>
            <a:r>
              <a:rPr lang="en-US" sz="2800" dirty="0" smtClean="0">
                <a:solidFill>
                  <a:schemeClr val="tx1"/>
                </a:solidFill>
              </a:rPr>
              <a:t>Skip count by 12’s, 12 tens</a:t>
            </a:r>
          </a:p>
          <a:p>
            <a:pPr marL="457200" indent="-457200">
              <a:buFont typeface="Arial"/>
              <a:buChar char="•"/>
            </a:pPr>
            <a:r>
              <a:rPr lang="en-US" sz="2800" dirty="0" smtClean="0">
                <a:solidFill>
                  <a:schemeClr val="tx1"/>
                </a:solidFill>
              </a:rPr>
              <a:t>Happy Counting with Mixed Numbers</a:t>
            </a:r>
          </a:p>
          <a:p>
            <a:pPr marL="457200" indent="-457200">
              <a:buFont typeface="Arial"/>
              <a:buChar char="•"/>
            </a:pPr>
            <a:endParaRPr lang="en-US" sz="2800" dirty="0" smtClean="0">
              <a:solidFill>
                <a:schemeClr val="tx1"/>
              </a:solidFill>
            </a:endParaRPr>
          </a:p>
          <a:p>
            <a:pPr marL="457200" indent="-457200">
              <a:buFont typeface="Arial"/>
              <a:buChar char="•"/>
            </a:pPr>
            <a:endParaRPr lang="en-US" sz="2800" dirty="0" smtClean="0"/>
          </a:p>
        </p:txBody>
      </p:sp>
      <p:sp>
        <p:nvSpPr>
          <p:cNvPr id="4" name="Action Button: Movie 3">
            <a:hlinkClick r:id="rId3" highlightClick="1"/>
          </p:cNvPr>
          <p:cNvSpPr/>
          <p:nvPr/>
        </p:nvSpPr>
        <p:spPr>
          <a:xfrm>
            <a:off x="134206" y="2438400"/>
            <a:ext cx="304800" cy="304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429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685800"/>
            <a:ext cx="8229600" cy="1366595"/>
          </a:xfrm>
        </p:spPr>
        <p:txBody>
          <a:bodyPr>
            <a:normAutofit/>
          </a:bodyPr>
          <a:lstStyle/>
          <a:p>
            <a:r>
              <a:rPr lang="en-US" b="1" dirty="0" smtClean="0"/>
              <a:t>Sequence Analysis of Equivalent Counting</a:t>
            </a:r>
            <a:endParaRPr lang="en-US" b="1" dirty="0"/>
          </a:p>
        </p:txBody>
      </p:sp>
      <p:sp>
        <p:nvSpPr>
          <p:cNvPr id="5" name="Content Placeholder 4"/>
          <p:cNvSpPr>
            <a:spLocks noGrp="1"/>
          </p:cNvSpPr>
          <p:nvPr>
            <p:ph idx="1"/>
          </p:nvPr>
        </p:nvSpPr>
        <p:spPr>
          <a:xfrm>
            <a:off x="304800" y="2209800"/>
            <a:ext cx="8229600" cy="4138549"/>
          </a:xfrm>
        </p:spPr>
        <p:txBody>
          <a:bodyPr/>
          <a:lstStyle/>
          <a:p>
            <a:pPr marL="457200" indent="-457200">
              <a:lnSpc>
                <a:spcPct val="150000"/>
              </a:lnSpc>
              <a:buFont typeface="Arial" panose="020B0604020202020204" pitchFamily="34" charset="0"/>
              <a:buChar char="•"/>
            </a:pPr>
            <a:r>
              <a:rPr lang="en-US" sz="2800" dirty="0">
                <a:solidFill>
                  <a:schemeClr val="tx2"/>
                </a:solidFill>
              </a:rPr>
              <a:t>Grade 3: Equivalent with Units of Four</a:t>
            </a:r>
          </a:p>
          <a:p>
            <a:pPr marL="457200" indent="-457200">
              <a:lnSpc>
                <a:spcPct val="150000"/>
              </a:lnSpc>
              <a:buFont typeface="Arial" panose="020B0604020202020204" pitchFamily="34" charset="0"/>
              <a:buChar char="•"/>
            </a:pPr>
            <a:r>
              <a:rPr lang="en-US" sz="2800" dirty="0">
                <a:solidFill>
                  <a:schemeClr val="tx2"/>
                </a:solidFill>
              </a:rPr>
              <a:t>Grade 4: Count by Equivalent Fractions</a:t>
            </a:r>
          </a:p>
          <a:p>
            <a:pPr marL="457200" indent="-457200">
              <a:lnSpc>
                <a:spcPct val="150000"/>
              </a:lnSpc>
              <a:buFont typeface="Arial"/>
              <a:buChar char="•"/>
            </a:pPr>
            <a:r>
              <a:rPr lang="en-US" sz="2800" dirty="0">
                <a:solidFill>
                  <a:schemeClr val="tx2"/>
                </a:solidFill>
              </a:rPr>
              <a:t>Grade 5: Count by Fractions</a:t>
            </a:r>
          </a:p>
          <a:p>
            <a:endParaRPr lang="en-US" dirty="0"/>
          </a:p>
        </p:txBody>
      </p:sp>
    </p:spTree>
    <p:extLst>
      <p:ext uri="{BB962C8B-B14F-4D97-AF65-F5344CB8AC3E}">
        <p14:creationId xmlns:p14="http://schemas.microsoft.com/office/powerpoint/2010/main" val="1683759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76350"/>
            <a:ext cx="6553200" cy="4572000"/>
          </a:xfrm>
        </p:spPr>
        <p:txBody>
          <a:bodyPr>
            <a:normAutofit/>
          </a:bodyPr>
          <a:lstStyle/>
          <a:p>
            <a:pPr marL="514350" indent="-514350">
              <a:buFont typeface="+mj-lt"/>
              <a:buAutoNum type="arabicPeriod"/>
            </a:pPr>
            <a:r>
              <a:rPr lang="en-US" sz="2800" dirty="0" smtClean="0"/>
              <a:t>Confirm signals.</a:t>
            </a:r>
            <a:endParaRPr lang="en-US" sz="2800" dirty="0"/>
          </a:p>
          <a:p>
            <a:pPr marL="514350" indent="-514350">
              <a:buFont typeface="+mj-lt"/>
              <a:buAutoNum type="arabicPeriod"/>
            </a:pPr>
            <a:r>
              <a:rPr lang="en-US" sz="2800" dirty="0" smtClean="0"/>
              <a:t>Study counting exercises in grades K-5. Look for coherence and study the sequences.</a:t>
            </a:r>
          </a:p>
          <a:p>
            <a:pPr marL="514350" indent="-514350">
              <a:buFont typeface="+mj-lt"/>
              <a:buAutoNum type="arabicPeriod"/>
            </a:pPr>
            <a:r>
              <a:rPr lang="en-US" sz="2800" dirty="0" smtClean="0"/>
              <a:t>Role play with a partner</a:t>
            </a:r>
            <a:r>
              <a:rPr lang="en-US" sz="2800" dirty="0"/>
              <a:t> </a:t>
            </a:r>
            <a:r>
              <a:rPr lang="en-US" sz="2800" dirty="0" smtClean="0"/>
              <a:t>when the sequence must be adjusted because:</a:t>
            </a:r>
          </a:p>
          <a:p>
            <a:pPr marL="400050" lvl="1" indent="0"/>
            <a:r>
              <a:rPr lang="en-US" dirty="0" smtClean="0"/>
              <a:t>a) The student makes an error.</a:t>
            </a:r>
          </a:p>
          <a:p>
            <a:pPr marL="400050" lvl="1" indent="0"/>
            <a:r>
              <a:rPr lang="en-US" dirty="0" smtClean="0"/>
              <a:t>b) The sequence needs more challenge.</a:t>
            </a:r>
          </a:p>
          <a:p>
            <a:pPr marL="514350" indent="-514350">
              <a:buFont typeface="+mj-lt"/>
              <a:buAutoNum type="arabicPeriod"/>
            </a:pPr>
            <a:endParaRPr lang="en-US" sz="2800" dirty="0" smtClean="0"/>
          </a:p>
          <a:p>
            <a:pPr marL="0" indent="0"/>
            <a:endParaRPr lang="en-US" sz="2800" dirty="0"/>
          </a:p>
        </p:txBody>
      </p:sp>
      <p:sp>
        <p:nvSpPr>
          <p:cNvPr id="2" name="Title 1"/>
          <p:cNvSpPr>
            <a:spLocks noGrp="1"/>
          </p:cNvSpPr>
          <p:nvPr>
            <p:ph type="title"/>
          </p:nvPr>
        </p:nvSpPr>
        <p:spPr/>
        <p:txBody>
          <a:bodyPr/>
          <a:lstStyle/>
          <a:p>
            <a:r>
              <a:rPr lang="en-US" b="1" dirty="0" smtClean="0"/>
              <a:t>Let’s Practice!</a:t>
            </a:r>
            <a:endParaRPr lang="en-US" b="1" dirty="0"/>
          </a:p>
        </p:txBody>
      </p:sp>
      <p:grpSp>
        <p:nvGrpSpPr>
          <p:cNvPr id="5" name="Group 4"/>
          <p:cNvGrpSpPr/>
          <p:nvPr/>
        </p:nvGrpSpPr>
        <p:grpSpPr>
          <a:xfrm>
            <a:off x="6408683" y="1461592"/>
            <a:ext cx="2446283" cy="2438400"/>
            <a:chOff x="6172200" y="304800"/>
            <a:chExt cx="2446283" cy="2438400"/>
          </a:xfrm>
        </p:grpSpPr>
        <p:sp>
          <p:nvSpPr>
            <p:cNvPr id="6" name="Explosion 1 5"/>
            <p:cNvSpPr/>
            <p:nvPr/>
          </p:nvSpPr>
          <p:spPr>
            <a:xfrm>
              <a:off x="6172200" y="304800"/>
              <a:ext cx="2362200" cy="24384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extBox 6"/>
            <p:cNvSpPr txBox="1"/>
            <p:nvPr/>
          </p:nvSpPr>
          <p:spPr>
            <a:xfrm>
              <a:off x="6408683" y="1169205"/>
              <a:ext cx="2209800" cy="584775"/>
            </a:xfrm>
            <a:prstGeom prst="rect">
              <a:avLst/>
            </a:prstGeom>
            <a:noFill/>
          </p:spPr>
          <p:txBody>
            <a:bodyPr wrap="square" rtlCol="0">
              <a:spAutoFit/>
            </a:bodyPr>
            <a:lstStyle/>
            <a:p>
              <a:r>
                <a:rPr lang="en-US" sz="3200" b="1" dirty="0" smtClean="0">
                  <a:latin typeface="Agenda-Light"/>
                </a:rPr>
                <a:t>You try!  </a:t>
              </a:r>
              <a:endParaRPr lang="en-US" sz="3200" b="1" dirty="0">
                <a:latin typeface="Agenda-Light"/>
              </a:endParaRPr>
            </a:p>
          </p:txBody>
        </p:sp>
      </p:grpSp>
    </p:spTree>
    <p:extLst>
      <p:ext uri="{BB962C8B-B14F-4D97-AF65-F5344CB8AC3E}">
        <p14:creationId xmlns:p14="http://schemas.microsoft.com/office/powerpoint/2010/main" val="2785526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3366FF"/>
                </a:solidFill>
              </a:rPr>
              <a:t>Categories of Fluency</a:t>
            </a:r>
            <a:endParaRPr lang="en-US" dirty="0">
              <a:solidFill>
                <a:srgbClr val="3366FF"/>
              </a:solidFill>
            </a:endParaRPr>
          </a:p>
        </p:txBody>
      </p:sp>
      <p:sp>
        <p:nvSpPr>
          <p:cNvPr id="4" name="Rectangle 3"/>
          <p:cNvSpPr/>
          <p:nvPr/>
        </p:nvSpPr>
        <p:spPr>
          <a:xfrm>
            <a:off x="457200" y="2057400"/>
            <a:ext cx="7696200" cy="4001095"/>
          </a:xfrm>
          <a:prstGeom prst="rect">
            <a:avLst/>
          </a:prstGeom>
        </p:spPr>
        <p:txBody>
          <a:bodyPr wrap="square">
            <a:spAutoFit/>
          </a:bodyPr>
          <a:lstStyle/>
          <a:p>
            <a:pPr marL="1144588" lvl="2" indent="-457200"/>
            <a:r>
              <a:rPr lang="en-US" sz="2600" b="1" dirty="0"/>
              <a:t>Maintenance:  </a:t>
            </a:r>
            <a:r>
              <a:rPr lang="en-US" sz="2600" dirty="0"/>
              <a:t>Staying sharp on previously learned skills </a:t>
            </a:r>
          </a:p>
          <a:p>
            <a:pPr marL="1144588" lvl="2" indent="-457200"/>
            <a:r>
              <a:rPr lang="en-US" sz="2600" b="1" dirty="0"/>
              <a:t>Preparation:  </a:t>
            </a:r>
            <a:r>
              <a:rPr lang="en-US" sz="2600" dirty="0"/>
              <a:t>Targeted practice for the current lesson</a:t>
            </a:r>
          </a:p>
          <a:p>
            <a:pPr marL="1144588" lvl="2" indent="-457200"/>
            <a:r>
              <a:rPr lang="en-US" sz="2600" b="1" dirty="0"/>
              <a:t>Anticipation</a:t>
            </a:r>
            <a:r>
              <a:rPr lang="en-US" sz="2600" dirty="0"/>
              <a:t>:  Building skills to prepare students for the in-depth work of future </a:t>
            </a:r>
            <a:r>
              <a:rPr lang="en-US" sz="2600" dirty="0" smtClean="0"/>
              <a:t>lessons</a:t>
            </a:r>
          </a:p>
          <a:p>
            <a:pPr marL="1144588" lvl="2" indent="-457200"/>
            <a:endParaRPr lang="en-US" sz="2600" dirty="0"/>
          </a:p>
          <a:p>
            <a:r>
              <a:rPr lang="en-US" sz="2400" dirty="0"/>
              <a:t>In fluency work, all students are actively engaged with </a:t>
            </a:r>
            <a:r>
              <a:rPr lang="en-US" sz="2400" b="1" i="1" dirty="0"/>
              <a:t>familiar content</a:t>
            </a:r>
            <a:r>
              <a:rPr lang="en-US" sz="2400" dirty="0"/>
              <a:t>.  This provides a daily opportunity for continuous improvement and individual success. </a:t>
            </a:r>
          </a:p>
        </p:txBody>
      </p:sp>
    </p:spTree>
    <p:extLst>
      <p:ext uri="{BB962C8B-B14F-4D97-AF65-F5344CB8AC3E}">
        <p14:creationId xmlns:p14="http://schemas.microsoft.com/office/powerpoint/2010/main" val="3899746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5" y="571500"/>
            <a:ext cx="8263467" cy="838200"/>
          </a:xfrm>
        </p:spPr>
        <p:txBody>
          <a:bodyPr>
            <a:normAutofit/>
          </a:bodyPr>
          <a:lstStyle/>
          <a:p>
            <a:r>
              <a:rPr lang="en-US" b="1" dirty="0" smtClean="0">
                <a:solidFill>
                  <a:srgbClr val="0070C0"/>
                </a:solidFill>
              </a:rPr>
              <a:t>K-2: Three Essential Skills</a:t>
            </a:r>
            <a:endParaRPr lang="en-US" b="1" dirty="0">
              <a:solidFill>
                <a:srgbClr val="0070C0"/>
              </a:solidFill>
            </a:endParaRPr>
          </a:p>
        </p:txBody>
      </p:sp>
      <p:sp>
        <p:nvSpPr>
          <p:cNvPr id="3" name="Content Placeholder 2"/>
          <p:cNvSpPr>
            <a:spLocks noGrp="1"/>
          </p:cNvSpPr>
          <p:nvPr>
            <p:ph idx="1"/>
          </p:nvPr>
        </p:nvSpPr>
        <p:spPr>
          <a:xfrm>
            <a:off x="304800" y="1752600"/>
            <a:ext cx="4038600" cy="1905000"/>
          </a:xfrm>
        </p:spPr>
        <p:txBody>
          <a:bodyPr>
            <a:normAutofit fontScale="62500" lnSpcReduction="20000"/>
          </a:bodyPr>
          <a:lstStyle/>
          <a:p>
            <a:pPr marL="0" indent="0"/>
            <a:r>
              <a:rPr lang="en-US" sz="4400" dirty="0" smtClean="0">
                <a:solidFill>
                  <a:srgbClr val="000000"/>
                </a:solidFill>
              </a:rPr>
              <a:t>Sums and Differences within Ten</a:t>
            </a:r>
          </a:p>
          <a:p>
            <a:pPr marL="457200" indent="-457200">
              <a:buFont typeface="Arial" panose="020B0604020202020204" pitchFamily="34" charset="0"/>
              <a:buChar char="•"/>
            </a:pPr>
            <a:r>
              <a:rPr lang="en-US" sz="3800" dirty="0" smtClean="0">
                <a:solidFill>
                  <a:srgbClr val="000000"/>
                </a:solidFill>
              </a:rPr>
              <a:t>Target Practice</a:t>
            </a:r>
          </a:p>
          <a:p>
            <a:pPr marL="457200" indent="-457200">
              <a:buFont typeface="Arial" panose="020B0604020202020204" pitchFamily="34" charset="0"/>
              <a:buChar char="•"/>
            </a:pPr>
            <a:r>
              <a:rPr lang="en-US" sz="3800" dirty="0" smtClean="0">
                <a:solidFill>
                  <a:srgbClr val="000000"/>
                </a:solidFill>
              </a:rPr>
              <a:t>Take out 1s, 2s, etc.</a:t>
            </a:r>
          </a:p>
          <a:p>
            <a:pPr marL="0" indent="0"/>
            <a:endParaRPr lang="en-US" sz="4400" dirty="0" smtClean="0"/>
          </a:p>
          <a:p>
            <a:pPr marL="457200" indent="-457200">
              <a:buFont typeface="Arial" panose="020B0604020202020204" pitchFamily="34" charset="0"/>
              <a:buChar char="•"/>
            </a:pPr>
            <a:endParaRPr lang="en-US" sz="2800" dirty="0"/>
          </a:p>
          <a:p>
            <a:pPr marL="0" indent="0"/>
            <a:endParaRPr lang="en-US" sz="2800" dirty="0" smtClean="0"/>
          </a:p>
          <a:p>
            <a:pPr marL="457200" indent="-457200">
              <a:buFont typeface="Arial" panose="020B0604020202020204" pitchFamily="34" charset="0"/>
              <a:buChar char="•"/>
            </a:pPr>
            <a:endParaRPr lang="en-US" dirty="0" smtClean="0"/>
          </a:p>
          <a:p>
            <a:pPr marL="0" indent="0"/>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grpSp>
        <p:nvGrpSpPr>
          <p:cNvPr id="9" name="Group 8"/>
          <p:cNvGrpSpPr/>
          <p:nvPr/>
        </p:nvGrpSpPr>
        <p:grpSpPr>
          <a:xfrm>
            <a:off x="4736122" y="1752600"/>
            <a:ext cx="3942551" cy="2414642"/>
            <a:chOff x="4736122" y="1752600"/>
            <a:chExt cx="3942551" cy="2414642"/>
          </a:xfrm>
        </p:grpSpPr>
        <p:sp>
          <p:nvSpPr>
            <p:cNvPr id="8" name="Content Placeholder 2"/>
            <p:cNvSpPr txBox="1">
              <a:spLocks/>
            </p:cNvSpPr>
            <p:nvPr/>
          </p:nvSpPr>
          <p:spPr>
            <a:xfrm>
              <a:off x="4736122" y="1752600"/>
              <a:ext cx="3645877" cy="990600"/>
            </a:xfrm>
            <a:prstGeom prst="rect">
              <a:avLst/>
            </a:prstGeom>
          </p:spPr>
          <p:txBody>
            <a:bodyPr vert="horz" lIns="91440" tIns="45720" rIns="91440" bIns="45720" rtlCol="0" anchor="t">
              <a:normAutofit fontScale="55000" lnSpcReduction="20000"/>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500" dirty="0">
                  <a:solidFill>
                    <a:srgbClr val="000000"/>
                  </a:solidFill>
                </a:rPr>
                <a:t>Ten Plus Facts</a:t>
              </a:r>
            </a:p>
            <a:p>
              <a:pPr marL="457200" indent="-457200">
                <a:buFont typeface="Arial"/>
                <a:buChar char="•"/>
              </a:pPr>
              <a:r>
                <a:rPr lang="en-US" sz="3800" dirty="0">
                  <a:solidFill>
                    <a:srgbClr val="000000"/>
                  </a:solidFill>
                </a:rPr>
                <a:t>Say Ten counting</a:t>
              </a:r>
            </a:p>
            <a:p>
              <a:pPr marL="0" indent="0"/>
              <a:endParaRPr lang="en-US" sz="2800" dirty="0" smtClean="0"/>
            </a:p>
            <a:p>
              <a:pPr marL="457200" indent="-457200">
                <a:buFont typeface="Arial" panose="020B0604020202020204" pitchFamily="34" charset="0"/>
                <a:buChar char="•"/>
              </a:pPr>
              <a:endParaRPr lang="en-US" dirty="0" smtClean="0"/>
            </a:p>
            <a:p>
              <a:pPr marL="0" indent="0"/>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pic>
          <p:nvPicPr>
            <p:cNvPr id="7" name="Picture 6"/>
            <p:cNvPicPr>
              <a:picLocks noChangeAspect="1"/>
            </p:cNvPicPr>
            <p:nvPr/>
          </p:nvPicPr>
          <p:blipFill>
            <a:blip r:embed="rId3"/>
            <a:stretch>
              <a:fillRect/>
            </a:stretch>
          </p:blipFill>
          <p:spPr>
            <a:xfrm>
              <a:off x="4800600" y="2714121"/>
              <a:ext cx="3878073" cy="1453121"/>
            </a:xfrm>
            <a:prstGeom prst="rect">
              <a:avLst/>
            </a:prstGeom>
            <a:ln>
              <a:solidFill>
                <a:srgbClr val="000000"/>
              </a:solidFill>
            </a:ln>
          </p:spPr>
        </p:pic>
      </p:grpSp>
      <p:grpSp>
        <p:nvGrpSpPr>
          <p:cNvPr id="10" name="Group 9"/>
          <p:cNvGrpSpPr/>
          <p:nvPr/>
        </p:nvGrpSpPr>
        <p:grpSpPr>
          <a:xfrm>
            <a:off x="396304" y="4343400"/>
            <a:ext cx="5775897" cy="1908215"/>
            <a:chOff x="396304" y="4343400"/>
            <a:chExt cx="5775897" cy="1908215"/>
          </a:xfrm>
        </p:grpSpPr>
        <p:pic>
          <p:nvPicPr>
            <p:cNvPr id="6" name="Picture 5"/>
            <p:cNvPicPr/>
            <p:nvPr/>
          </p:nvPicPr>
          <p:blipFill rotWithShape="1">
            <a:blip r:embed="rId4">
              <a:extLst>
                <a:ext uri="{28A0092B-C50C-407E-A947-70E740481C1C}">
                  <a14:useLocalDpi xmlns:a14="http://schemas.microsoft.com/office/drawing/2010/main" val="0"/>
                </a:ext>
              </a:extLst>
            </a:blip>
            <a:srcRect t="13607" r="5081" b="12641"/>
            <a:stretch/>
          </p:blipFill>
          <p:spPr bwMode="auto">
            <a:xfrm>
              <a:off x="3886200" y="4757615"/>
              <a:ext cx="2286001" cy="1260054"/>
            </a:xfrm>
            <a:prstGeom prst="rect">
              <a:avLst/>
            </a:prstGeom>
            <a:ln>
              <a:noFill/>
            </a:ln>
            <a:extLst>
              <a:ext uri="{53640926-AAD7-44d8-BBD7-CCE9431645EC}">
                <a14:shadowObscured xmlns:a14="http://schemas.microsoft.com/office/drawing/2010/main" xmlns=""/>
              </a:ext>
            </a:extLst>
          </p:spPr>
        </p:pic>
        <p:sp>
          <p:nvSpPr>
            <p:cNvPr id="4" name="TextBox 3"/>
            <p:cNvSpPr txBox="1"/>
            <p:nvPr/>
          </p:nvSpPr>
          <p:spPr>
            <a:xfrm>
              <a:off x="396304" y="4343400"/>
              <a:ext cx="4056795" cy="1908215"/>
            </a:xfrm>
            <a:prstGeom prst="rect">
              <a:avLst/>
            </a:prstGeom>
            <a:noFill/>
          </p:spPr>
          <p:txBody>
            <a:bodyPr wrap="square" rtlCol="0">
              <a:spAutoFit/>
            </a:bodyPr>
            <a:lstStyle/>
            <a:p>
              <a:r>
                <a:rPr lang="en-US" sz="2800" dirty="0" smtClean="0">
                  <a:latin typeface="Arial"/>
                  <a:cs typeface="Arial"/>
                </a:rPr>
                <a:t>Partners to Ten</a:t>
              </a:r>
              <a:endParaRPr lang="en-US" sz="2800" dirty="0">
                <a:latin typeface="Arial"/>
                <a:cs typeface="Arial"/>
              </a:endParaRPr>
            </a:p>
            <a:p>
              <a:pPr marL="457200" indent="-457200">
                <a:buFont typeface="Arial"/>
                <a:buChar char="•"/>
              </a:pPr>
              <a:r>
                <a:rPr lang="en-US" sz="2400" dirty="0">
                  <a:latin typeface="Arial"/>
                  <a:cs typeface="Arial"/>
                </a:rPr>
                <a:t>Ten and Tuck</a:t>
              </a:r>
            </a:p>
            <a:p>
              <a:pPr marL="457200" indent="-457200">
                <a:buFont typeface="Arial"/>
                <a:buChar char="•"/>
              </a:pPr>
              <a:r>
                <a:rPr lang="en-US" sz="2400" dirty="0">
                  <a:latin typeface="Arial"/>
                  <a:cs typeface="Arial"/>
                </a:rPr>
                <a:t>Math Fingers Flash</a:t>
              </a:r>
            </a:p>
            <a:p>
              <a:pPr marL="457200" indent="-457200">
                <a:buFont typeface="Arial"/>
                <a:buChar char="•"/>
              </a:pPr>
              <a:r>
                <a:rPr lang="en-US" sz="2400" dirty="0" smtClean="0">
                  <a:latin typeface="Arial"/>
                  <a:cs typeface="Arial"/>
                </a:rPr>
                <a:t>Ten </a:t>
              </a:r>
              <a:r>
                <a:rPr lang="en-US" sz="2400" dirty="0">
                  <a:latin typeface="Arial"/>
                  <a:cs typeface="Arial"/>
                </a:rPr>
                <a:t>F</a:t>
              </a:r>
              <a:r>
                <a:rPr lang="en-US" sz="2400" dirty="0" smtClean="0">
                  <a:latin typeface="Arial"/>
                  <a:cs typeface="Arial"/>
                </a:rPr>
                <a:t>rame Flash</a:t>
              </a:r>
              <a:endParaRPr lang="en-US" sz="2400" dirty="0">
                <a:latin typeface="Arial"/>
                <a:cs typeface="Arial"/>
              </a:endParaRPr>
            </a:p>
            <a:p>
              <a:endParaRPr lang="en-US" dirty="0"/>
            </a:p>
          </p:txBody>
        </p:sp>
      </p:grpSp>
      <p:sp>
        <p:nvSpPr>
          <p:cNvPr id="5" name="Action Button: Movie 4">
            <a:hlinkClick r:id="rId5" highlightClick="1"/>
          </p:cNvPr>
          <p:cNvSpPr/>
          <p:nvPr/>
        </p:nvSpPr>
        <p:spPr>
          <a:xfrm>
            <a:off x="105201" y="5980905"/>
            <a:ext cx="582205" cy="459331"/>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2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276600" y="2107543"/>
            <a:ext cx="5572195" cy="4470719"/>
            <a:chOff x="1514405" y="2219488"/>
            <a:chExt cx="6257996" cy="4704242"/>
          </a:xfrm>
        </p:grpSpPr>
        <p:grpSp>
          <p:nvGrpSpPr>
            <p:cNvPr id="5" name="Group 4"/>
            <p:cNvGrpSpPr/>
            <p:nvPr/>
          </p:nvGrpSpPr>
          <p:grpSpPr>
            <a:xfrm>
              <a:off x="1514405" y="2219488"/>
              <a:ext cx="6257996" cy="4235909"/>
              <a:chOff x="5334000" y="3657600"/>
              <a:chExt cx="3928294" cy="3089404"/>
            </a:xfrm>
          </p:grpSpPr>
          <p:pic>
            <p:nvPicPr>
              <p:cNvPr id="6" name="Picture 5"/>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1092" t="27609" r="29285" b="28884"/>
              <a:stretch/>
            </p:blipFill>
            <p:spPr bwMode="auto">
              <a:xfrm>
                <a:off x="5334000" y="3657600"/>
                <a:ext cx="1804035" cy="1066800"/>
              </a:xfrm>
              <a:prstGeom prst="rect">
                <a:avLst/>
              </a:prstGeom>
              <a:ln>
                <a:noFill/>
              </a:ln>
              <a:extLst>
                <a:ext uri="{53640926-AAD7-44d8-BBD7-CCE9431645EC}">
                  <a14:shadowObscured xmlns:a14="http://schemas.microsoft.com/office/drawing/2010/main" xmlns=""/>
                </a:ext>
              </a:extLst>
            </p:spPr>
          </p:pic>
          <p:pic>
            <p:nvPicPr>
              <p:cNvPr id="7" name="Picture 6"/>
              <p:cNvPicPr/>
              <p:nvPr/>
            </p:nvPicPr>
            <p:blipFill rotWithShape="1">
              <a:blip r:embed="rId5">
                <a:grayscl/>
                <a:extLst>
                  <a:ext uri="{28A0092B-C50C-407E-A947-70E740481C1C}">
                    <a14:useLocalDpi xmlns:a14="http://schemas.microsoft.com/office/drawing/2010/main" val="0"/>
                  </a:ext>
                </a:extLst>
              </a:blip>
              <a:srcRect l="3917" t="15819" r="17927" b="16035"/>
              <a:stretch/>
            </p:blipFill>
            <p:spPr bwMode="auto">
              <a:xfrm>
                <a:off x="7563802" y="3657600"/>
                <a:ext cx="1698492" cy="1066800"/>
              </a:xfrm>
              <a:prstGeom prst="rect">
                <a:avLst/>
              </a:prstGeom>
              <a:ln>
                <a:noFill/>
              </a:ln>
              <a:extLst>
                <a:ext uri="{53640926-AAD7-44d8-BBD7-CCE9431645EC}">
                  <a14:shadowObscured xmlns:a14="http://schemas.microsoft.com/office/drawing/2010/main" xmlns=""/>
                </a:ext>
              </a:extLst>
            </p:spPr>
          </p:pic>
          <p:sp>
            <p:nvSpPr>
              <p:cNvPr id="8" name="TextBox 7"/>
              <p:cNvSpPr txBox="1"/>
              <p:nvPr/>
            </p:nvSpPr>
            <p:spPr>
              <a:xfrm>
                <a:off x="6946841" y="4724400"/>
                <a:ext cx="736978" cy="426499"/>
              </a:xfrm>
              <a:prstGeom prst="rect">
                <a:avLst/>
              </a:prstGeom>
              <a:noFill/>
            </p:spPr>
            <p:txBody>
              <a:bodyPr wrap="square" rtlCol="0">
                <a:spAutoFit/>
              </a:bodyPr>
              <a:lstStyle/>
              <a:p>
                <a:r>
                  <a:rPr lang="en-US" sz="3200" dirty="0" smtClean="0"/>
                  <a:t>9 + 6</a:t>
                </a:r>
                <a:endParaRPr lang="en-US" sz="3200" dirty="0"/>
              </a:p>
            </p:txBody>
          </p:sp>
          <p:pic>
            <p:nvPicPr>
              <p:cNvPr id="9" name="Picture 8"/>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0671" t="22075" r="13646" b="3017"/>
              <a:stretch/>
            </p:blipFill>
            <p:spPr bwMode="auto">
              <a:xfrm>
                <a:off x="5608788" y="5490427"/>
                <a:ext cx="1229361" cy="1237263"/>
              </a:xfrm>
              <a:prstGeom prst="rect">
                <a:avLst/>
              </a:prstGeom>
              <a:ln>
                <a:noFill/>
              </a:ln>
              <a:extLst>
                <a:ext uri="{53640926-AAD7-44d8-BBD7-CCE9431645EC}">
                  <a14:shadowObscured xmlns:a14="http://schemas.microsoft.com/office/drawing/2010/main" xmlns=""/>
                </a:ext>
              </a:extLst>
            </p:spPr>
          </p:pic>
          <p:pic>
            <p:nvPicPr>
              <p:cNvPr id="10" name="Picture 9"/>
              <p:cNvPicPr/>
              <p:nvPr/>
            </p:nvPicPr>
            <p:blipFill rotWithShape="1">
              <a:blip r:embed="rId5">
                <a:grayscl/>
                <a:extLst>
                  <a:ext uri="{28A0092B-C50C-407E-A947-70E740481C1C}">
                    <a14:useLocalDpi xmlns:a14="http://schemas.microsoft.com/office/drawing/2010/main" val="0"/>
                  </a:ext>
                </a:extLst>
              </a:blip>
              <a:srcRect l="3917" t="15819" r="52200" b="16035"/>
              <a:stretch/>
            </p:blipFill>
            <p:spPr bwMode="auto">
              <a:xfrm>
                <a:off x="7901651" y="5517624"/>
                <a:ext cx="996475" cy="1229380"/>
              </a:xfrm>
              <a:prstGeom prst="rect">
                <a:avLst/>
              </a:prstGeom>
              <a:ln>
                <a:noFill/>
              </a:ln>
              <a:extLst>
                <a:ext uri="{53640926-AAD7-44d8-BBD7-CCE9431645EC}">
                  <a14:shadowObscured xmlns:a14="http://schemas.microsoft.com/office/drawing/2010/main" xmlns=""/>
                </a:ext>
              </a:extLst>
            </p:spPr>
          </p:pic>
        </p:grpSp>
        <p:sp>
          <p:nvSpPr>
            <p:cNvPr id="11" name="TextBox 10"/>
            <p:cNvSpPr txBox="1"/>
            <p:nvPr/>
          </p:nvSpPr>
          <p:spPr>
            <a:xfrm>
              <a:off x="3951461" y="6308409"/>
              <a:ext cx="3540064" cy="615321"/>
            </a:xfrm>
            <a:prstGeom prst="rect">
              <a:avLst/>
            </a:prstGeom>
            <a:noFill/>
          </p:spPr>
          <p:txBody>
            <a:bodyPr wrap="square" rtlCol="0">
              <a:spAutoFit/>
            </a:bodyPr>
            <a:lstStyle/>
            <a:p>
              <a:r>
                <a:rPr lang="en-US" sz="3200" dirty="0" smtClean="0"/>
                <a:t>15 – 9</a:t>
              </a:r>
              <a:endParaRPr lang="en-US" sz="3200" dirty="0"/>
            </a:p>
          </p:txBody>
        </p:sp>
      </p:grpSp>
      <p:sp>
        <p:nvSpPr>
          <p:cNvPr id="13" name="Title 1"/>
          <p:cNvSpPr txBox="1">
            <a:spLocks/>
          </p:cNvSpPr>
          <p:nvPr/>
        </p:nvSpPr>
        <p:spPr>
          <a:xfrm>
            <a:off x="286605" y="766333"/>
            <a:ext cx="8263467" cy="753331"/>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3600" b="0" i="0" kern="1200">
                <a:solidFill>
                  <a:srgbClr val="DF6314"/>
                </a:solidFill>
                <a:latin typeface="Agenda-Light"/>
                <a:ea typeface="+mj-ea"/>
                <a:cs typeface="Agenda-Light"/>
              </a:defRPr>
            </a:lvl1pPr>
          </a:lstStyle>
          <a:p>
            <a:r>
              <a:rPr lang="en-US" b="1" dirty="0" smtClean="0">
                <a:solidFill>
                  <a:srgbClr val="0070C0"/>
                </a:solidFill>
              </a:rPr>
              <a:t>K-2: Use Ten(s) to Add and Subtract</a:t>
            </a:r>
            <a:endParaRPr lang="en-US" b="1" dirty="0">
              <a:solidFill>
                <a:srgbClr val="0070C0"/>
              </a:solidFill>
            </a:endParaRPr>
          </a:p>
        </p:txBody>
      </p:sp>
      <p:sp>
        <p:nvSpPr>
          <p:cNvPr id="15" name="Rectangle 14"/>
          <p:cNvSpPr/>
          <p:nvPr/>
        </p:nvSpPr>
        <p:spPr>
          <a:xfrm>
            <a:off x="303631" y="2454056"/>
            <a:ext cx="2972969" cy="3539431"/>
          </a:xfrm>
          <a:prstGeom prst="rect">
            <a:avLst/>
          </a:prstGeom>
        </p:spPr>
        <p:txBody>
          <a:bodyPr wrap="square">
            <a:spAutoFit/>
          </a:bodyPr>
          <a:lstStyle/>
          <a:p>
            <a:r>
              <a:rPr lang="en-US" sz="2800" dirty="0"/>
              <a:t>Make Ten </a:t>
            </a:r>
            <a:r>
              <a:rPr lang="en-US" sz="2800" dirty="0" smtClean="0"/>
              <a:t>Addition with Partners</a:t>
            </a:r>
          </a:p>
          <a:p>
            <a:endParaRPr lang="en-US" sz="2800" dirty="0" smtClean="0"/>
          </a:p>
          <a:p>
            <a:endParaRPr lang="en-US" sz="2800" dirty="0" smtClean="0"/>
          </a:p>
          <a:p>
            <a:endParaRPr lang="en-US" sz="2800" dirty="0"/>
          </a:p>
          <a:p>
            <a:r>
              <a:rPr lang="en-US" sz="2800" dirty="0"/>
              <a:t>Take From Ten Subtraction </a:t>
            </a:r>
            <a:r>
              <a:rPr lang="en-US" sz="2800" dirty="0" smtClean="0"/>
              <a:t>with Partners</a:t>
            </a:r>
            <a:endParaRPr lang="en-US" sz="2800" dirty="0"/>
          </a:p>
        </p:txBody>
      </p:sp>
    </p:spTree>
    <p:extLst>
      <p:ext uri="{BB962C8B-B14F-4D97-AF65-F5344CB8AC3E}">
        <p14:creationId xmlns:p14="http://schemas.microsoft.com/office/powerpoint/2010/main" val="577165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Make Ten Addition</a:t>
            </a:r>
          </a:p>
          <a:p>
            <a:r>
              <a:rPr lang="en-US" dirty="0" smtClean="0"/>
              <a:t>Take From Ten Subtraction </a:t>
            </a:r>
          </a:p>
          <a:p>
            <a:endParaRPr lang="en-US" dirty="0"/>
          </a:p>
        </p:txBody>
      </p:sp>
      <p:sp>
        <p:nvSpPr>
          <p:cNvPr id="5" name="Title 1"/>
          <p:cNvSpPr>
            <a:spLocks noGrp="1"/>
          </p:cNvSpPr>
          <p:nvPr>
            <p:ph type="title"/>
          </p:nvPr>
        </p:nvSpPr>
        <p:spPr>
          <a:xfrm>
            <a:off x="286606" y="304800"/>
            <a:ext cx="8247794" cy="1676400"/>
          </a:xfrm>
        </p:spPr>
        <p:txBody>
          <a:bodyPr>
            <a:normAutofit/>
          </a:bodyPr>
          <a:lstStyle/>
          <a:p>
            <a:r>
              <a:rPr lang="en-US" b="1" dirty="0" smtClean="0">
                <a:solidFill>
                  <a:srgbClr val="0070C0"/>
                </a:solidFill>
              </a:rPr>
              <a:t>Develop skill with sums and differences within 20</a:t>
            </a:r>
            <a:endParaRPr lang="en-US" b="1" dirty="0">
              <a:solidFill>
                <a:srgbClr val="0070C0"/>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1572790" y="3557650"/>
            <a:ext cx="6174068" cy="2919350"/>
          </a:xfrm>
          <a:prstGeom prst="rect">
            <a:avLst/>
          </a:prstGeom>
          <a:ln>
            <a:noFill/>
          </a:ln>
          <a:extLst>
            <a:ext uri="{53640926-AAD7-44d8-BBD7-CCE9431645EC}">
              <a14:shadowObscured xmlns:a14="http://schemas.microsoft.com/office/drawing/2010/main" xmlns=""/>
            </a:ext>
          </a:extLst>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754912" y="3556410"/>
            <a:ext cx="5991946" cy="2844800"/>
          </a:xfrm>
          <a:prstGeom prst="rect">
            <a:avLst/>
          </a:prstGeom>
        </p:spPr>
      </p:pic>
    </p:spTree>
    <p:extLst>
      <p:ext uri="{BB962C8B-B14F-4D97-AF65-F5344CB8AC3E}">
        <p14:creationId xmlns:p14="http://schemas.microsoft.com/office/powerpoint/2010/main" val="344593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Kindergarten</a:t>
            </a:r>
            <a:r>
              <a:rPr lang="en-US" b="1" dirty="0">
                <a:solidFill>
                  <a:srgbClr val="0070C0"/>
                </a:solidFill>
              </a:rPr>
              <a:t/>
            </a:r>
            <a:br>
              <a:rPr lang="en-US" b="1" dirty="0">
                <a:solidFill>
                  <a:srgbClr val="0070C0"/>
                </a:solidFill>
              </a:rPr>
            </a:br>
            <a:r>
              <a:rPr lang="en-US" b="1" dirty="0">
                <a:solidFill>
                  <a:srgbClr val="0070C0"/>
                </a:solidFill>
              </a:rPr>
              <a:t>Choral &amp; White Board Exercises</a:t>
            </a:r>
          </a:p>
        </p:txBody>
      </p:sp>
      <p:sp>
        <p:nvSpPr>
          <p:cNvPr id="3" name="Content Placeholder 2"/>
          <p:cNvSpPr>
            <a:spLocks noGrp="1"/>
          </p:cNvSpPr>
          <p:nvPr>
            <p:ph idx="1"/>
          </p:nvPr>
        </p:nvSpPr>
        <p:spPr>
          <a:xfrm>
            <a:off x="304800" y="2133600"/>
            <a:ext cx="8229600" cy="4167250"/>
          </a:xfrm>
        </p:spPr>
        <p:txBody>
          <a:bodyPr>
            <a:normAutofit/>
          </a:bodyPr>
          <a:lstStyle/>
          <a:p>
            <a:pPr marL="457200" indent="-457200">
              <a:buFont typeface="Arial" panose="020B0604020202020204" pitchFamily="34" charset="0"/>
              <a:buChar char="•"/>
            </a:pPr>
            <a:r>
              <a:rPr lang="en-US" sz="2800" dirty="0"/>
              <a:t>Number Bonds</a:t>
            </a:r>
          </a:p>
          <a:p>
            <a:pPr marL="457200" indent="-457200">
              <a:buFont typeface="Arial" panose="020B0604020202020204" pitchFamily="34" charset="0"/>
              <a:buChar char="•"/>
            </a:pPr>
            <a:r>
              <a:rPr lang="en-US" sz="2800" dirty="0" smtClean="0"/>
              <a:t>Making 3 with Triangles</a:t>
            </a:r>
          </a:p>
          <a:p>
            <a:pPr marL="457200" indent="-457200">
              <a:buFont typeface="Arial" panose="020B0604020202020204" pitchFamily="34" charset="0"/>
              <a:buChar char="•"/>
            </a:pPr>
            <a:r>
              <a:rPr lang="en-US" sz="2800" dirty="0" smtClean="0"/>
              <a:t>Left Hand Counting</a:t>
            </a:r>
          </a:p>
          <a:p>
            <a:pPr marL="457200" indent="-457200">
              <a:buFont typeface="Arial" panose="020B0604020202020204" pitchFamily="34" charset="0"/>
              <a:buChar char="•"/>
            </a:pPr>
            <a:r>
              <a:rPr lang="en-US" sz="2800" dirty="0"/>
              <a:t>Dot </a:t>
            </a:r>
            <a:r>
              <a:rPr lang="en-US" sz="2800" dirty="0" smtClean="0"/>
              <a:t>Cards</a:t>
            </a:r>
          </a:p>
          <a:p>
            <a:pPr marL="457200" indent="-457200">
              <a:buFont typeface="Arial" panose="020B0604020202020204" pitchFamily="34" charset="0"/>
              <a:buChar char="•"/>
            </a:pPr>
            <a:r>
              <a:rPr lang="en-US" sz="2800" dirty="0" smtClean="0"/>
              <a:t>Number Pairs</a:t>
            </a:r>
            <a:endParaRPr lang="en-US" sz="2800" dirty="0"/>
          </a:p>
          <a:p>
            <a:pPr marL="457200" indent="-457200">
              <a:buFont typeface="Arial" panose="020B0604020202020204" pitchFamily="34" charset="0"/>
              <a:buChar char="•"/>
            </a:pPr>
            <a:r>
              <a:rPr lang="en-US" sz="2800" dirty="0" smtClean="0"/>
              <a:t>5 </a:t>
            </a:r>
            <a:r>
              <a:rPr lang="en-US" sz="2800" dirty="0"/>
              <a:t>Groups Hands</a:t>
            </a:r>
          </a:p>
          <a:p>
            <a:pPr marL="457200" indent="-457200">
              <a:buFont typeface="Arial" panose="020B0604020202020204" pitchFamily="34" charset="0"/>
              <a:buChar char="•"/>
            </a:pPr>
            <a:r>
              <a:rPr lang="en-US" sz="2800" dirty="0" smtClean="0"/>
              <a:t>1 </a:t>
            </a:r>
            <a:r>
              <a:rPr lang="en-US" sz="2800" dirty="0"/>
              <a:t>More/</a:t>
            </a:r>
            <a:r>
              <a:rPr lang="en-US" sz="2800" dirty="0" smtClean="0"/>
              <a:t>Less</a:t>
            </a:r>
          </a:p>
          <a:p>
            <a:pPr marL="457200" indent="-457200">
              <a:buFont typeface="Arial" panose="020B0604020202020204" pitchFamily="34" charset="0"/>
              <a:buChar char="•"/>
            </a:pPr>
            <a:endParaRPr lang="en-US" sz="2800" dirty="0" smtClean="0"/>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5105400" y="2457379"/>
            <a:ext cx="3002202" cy="3088306"/>
          </a:xfrm>
          <a:prstGeom prst="rect">
            <a:avLst/>
          </a:prstGeom>
          <a:noFill/>
          <a:ln>
            <a:solidFill>
              <a:schemeClr val="tx1"/>
            </a:solidFill>
          </a:ln>
        </p:spPr>
      </p:pic>
      <p:sp>
        <p:nvSpPr>
          <p:cNvPr id="6" name="TextBox 5"/>
          <p:cNvSpPr txBox="1"/>
          <p:nvPr/>
        </p:nvSpPr>
        <p:spPr>
          <a:xfrm>
            <a:off x="152400" y="6248400"/>
            <a:ext cx="8686800" cy="523220"/>
          </a:xfrm>
          <a:prstGeom prst="rect">
            <a:avLst/>
          </a:prstGeom>
          <a:noFill/>
        </p:spPr>
        <p:txBody>
          <a:bodyPr wrap="square" rtlCol="0">
            <a:spAutoFit/>
          </a:bodyPr>
          <a:lstStyle/>
          <a:p>
            <a:r>
              <a:rPr lang="en-US" sz="2800" b="1" dirty="0">
                <a:solidFill>
                  <a:srgbClr val="0070C0"/>
                </a:solidFill>
              </a:rPr>
              <a:t>What is happening to the units in each fluency?</a:t>
            </a:r>
            <a:endParaRPr lang="en-US" sz="2800" dirty="0"/>
          </a:p>
        </p:txBody>
      </p:sp>
    </p:spTree>
    <p:extLst>
      <p:ext uri="{BB962C8B-B14F-4D97-AF65-F5344CB8AC3E}">
        <p14:creationId xmlns:p14="http://schemas.microsoft.com/office/powerpoint/2010/main" val="4203282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229600" cy="4167250"/>
          </a:xfrm>
        </p:spPr>
        <p:txBody>
          <a:bodyPr>
            <a:normAutofit/>
          </a:bodyPr>
          <a:lstStyle/>
          <a:p>
            <a:pPr marL="457200" indent="-457200">
              <a:buFont typeface="Arial" panose="020B0604020202020204" pitchFamily="34" charset="0"/>
              <a:buChar char="•"/>
            </a:pPr>
            <a:r>
              <a:rPr lang="en-US" sz="2800" dirty="0" smtClean="0"/>
              <a:t>Invisible Page</a:t>
            </a:r>
          </a:p>
        </p:txBody>
      </p:sp>
      <p:sp>
        <p:nvSpPr>
          <p:cNvPr id="5" name="Title 1"/>
          <p:cNvSpPr txBox="1">
            <a:spLocks/>
          </p:cNvSpPr>
          <p:nvPr/>
        </p:nvSpPr>
        <p:spPr>
          <a:xfrm>
            <a:off x="439006" y="457200"/>
            <a:ext cx="8229600" cy="136659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3600" b="0" i="0" kern="1200">
                <a:solidFill>
                  <a:srgbClr val="DF6314"/>
                </a:solidFill>
                <a:latin typeface="Agenda-Light"/>
                <a:ea typeface="+mj-ea"/>
                <a:cs typeface="Agenda-Light"/>
              </a:defRPr>
            </a:lvl1pPr>
          </a:lstStyle>
          <a:p>
            <a:r>
              <a:rPr lang="en-US" b="1" smtClean="0">
                <a:solidFill>
                  <a:srgbClr val="0070C0"/>
                </a:solidFill>
              </a:rPr>
              <a:t>Kindergarten</a:t>
            </a:r>
            <a:br>
              <a:rPr lang="en-US" b="1" smtClean="0">
                <a:solidFill>
                  <a:srgbClr val="0070C0"/>
                </a:solidFill>
              </a:rPr>
            </a:br>
            <a:r>
              <a:rPr lang="en-US" b="1" smtClean="0">
                <a:solidFill>
                  <a:srgbClr val="0070C0"/>
                </a:solidFill>
              </a:rPr>
              <a:t>Choral &amp; White Board Exercises</a:t>
            </a:r>
            <a:endParaRPr lang="en-US" b="1" dirty="0">
              <a:solidFill>
                <a:srgbClr val="0070C0"/>
              </a:solidFill>
            </a:endParaRPr>
          </a:p>
        </p:txBody>
      </p:sp>
    </p:spTree>
    <p:extLst>
      <p:ext uri="{BB962C8B-B14F-4D97-AF65-F5344CB8AC3E}">
        <p14:creationId xmlns:p14="http://schemas.microsoft.com/office/powerpoint/2010/main" val="3491454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17757"/>
            <a:ext cx="3886200" cy="3557650"/>
          </a:xfrm>
        </p:spPr>
        <p:txBody>
          <a:bodyPr>
            <a:normAutofit fontScale="92500" lnSpcReduction="10000"/>
          </a:bodyPr>
          <a:lstStyle/>
          <a:p>
            <a:pPr marL="457200" indent="-457200">
              <a:buFont typeface="Arial" panose="020B0604020202020204" pitchFamily="34" charset="0"/>
              <a:buChar char="•"/>
            </a:pPr>
            <a:r>
              <a:rPr lang="en-US" sz="2800" dirty="0"/>
              <a:t>Count On Cheers</a:t>
            </a:r>
          </a:p>
          <a:p>
            <a:pPr marL="457200" indent="-457200">
              <a:buFont typeface="Arial" panose="020B0604020202020204" pitchFamily="34" charset="0"/>
              <a:buChar char="•"/>
            </a:pPr>
            <a:r>
              <a:rPr lang="en-US" sz="2800" dirty="0" smtClean="0"/>
              <a:t>Number Bond Dash</a:t>
            </a:r>
          </a:p>
          <a:p>
            <a:pPr marL="457200" indent="-457200">
              <a:buFont typeface="Arial" panose="020B0604020202020204" pitchFamily="34" charset="0"/>
              <a:buChar char="•"/>
            </a:pPr>
            <a:r>
              <a:rPr lang="en-US" sz="2800" dirty="0" smtClean="0"/>
              <a:t>Friendly Fact Go Around</a:t>
            </a:r>
          </a:p>
          <a:p>
            <a:pPr marL="457200" indent="-457200">
              <a:buFont typeface="Arial" panose="020B0604020202020204" pitchFamily="34" charset="0"/>
              <a:buChar char="•"/>
            </a:pPr>
            <a:r>
              <a:rPr lang="en-US" sz="2800" dirty="0" smtClean="0"/>
              <a:t>Tens and Ones</a:t>
            </a:r>
          </a:p>
          <a:p>
            <a:pPr marL="457200" indent="-457200">
              <a:buFont typeface="Arial" panose="020B0604020202020204" pitchFamily="34" charset="0"/>
              <a:buChar char="•"/>
            </a:pPr>
            <a:r>
              <a:rPr lang="en-US" sz="2800" dirty="0" smtClean="0"/>
              <a:t>1 More/Less, </a:t>
            </a:r>
            <a:endParaRPr lang="en-US" sz="2800" dirty="0"/>
          </a:p>
          <a:p>
            <a:pPr marL="0" indent="0"/>
            <a:r>
              <a:rPr lang="en-US" sz="2800" dirty="0"/>
              <a:t>	</a:t>
            </a:r>
            <a:r>
              <a:rPr lang="en-US" sz="2800" dirty="0" smtClean="0"/>
              <a:t>10 More/Less</a:t>
            </a:r>
          </a:p>
          <a:p>
            <a:pPr marL="457200" indent="-457200">
              <a:buFont typeface="Arial" panose="020B0604020202020204" pitchFamily="34" charset="0"/>
              <a:buChar char="•"/>
            </a:pPr>
            <a:endParaRPr lang="en-US" sz="2800" dirty="0"/>
          </a:p>
        </p:txBody>
      </p:sp>
      <p:sp>
        <p:nvSpPr>
          <p:cNvPr id="6" name="Title 1"/>
          <p:cNvSpPr txBox="1">
            <a:spLocks/>
          </p:cNvSpPr>
          <p:nvPr/>
        </p:nvSpPr>
        <p:spPr>
          <a:xfrm>
            <a:off x="439006" y="457200"/>
            <a:ext cx="8229600" cy="136659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3600" b="0" i="0" kern="1200">
                <a:solidFill>
                  <a:srgbClr val="DF6314"/>
                </a:solidFill>
                <a:latin typeface="Agenda-Light"/>
                <a:ea typeface="+mj-ea"/>
                <a:cs typeface="Agenda-Light"/>
              </a:defRPr>
            </a:lvl1pPr>
          </a:lstStyle>
          <a:p>
            <a:r>
              <a:rPr lang="en-US" b="1" dirty="0">
                <a:solidFill>
                  <a:srgbClr val="0070C0"/>
                </a:solidFill>
              </a:rPr>
              <a:t>Grade </a:t>
            </a:r>
            <a:r>
              <a:rPr lang="en-US" b="1" dirty="0" smtClean="0">
                <a:solidFill>
                  <a:srgbClr val="0070C0"/>
                </a:solidFill>
              </a:rPr>
              <a:t>1 </a:t>
            </a:r>
            <a:r>
              <a:rPr lang="en-US" b="1" dirty="0">
                <a:solidFill>
                  <a:srgbClr val="0070C0"/>
                </a:solidFill>
              </a:rPr>
              <a:t/>
            </a:r>
            <a:br>
              <a:rPr lang="en-US" b="1" dirty="0">
                <a:solidFill>
                  <a:srgbClr val="0070C0"/>
                </a:solidFill>
              </a:rPr>
            </a:br>
            <a:r>
              <a:rPr lang="en-US" b="1" dirty="0">
                <a:solidFill>
                  <a:srgbClr val="0070C0"/>
                </a:solidFill>
              </a:rPr>
              <a:t>Choral &amp; White Board Exercises</a:t>
            </a:r>
          </a:p>
        </p:txBody>
      </p:sp>
      <p:pic>
        <p:nvPicPr>
          <p:cNvPr id="2" name="Picture 1"/>
          <p:cNvPicPr>
            <a:picLocks noChangeAspect="1"/>
          </p:cNvPicPr>
          <p:nvPr/>
        </p:nvPicPr>
        <p:blipFill>
          <a:blip r:embed="rId3"/>
          <a:stretch>
            <a:fillRect/>
          </a:stretch>
        </p:blipFill>
        <p:spPr>
          <a:xfrm>
            <a:off x="3913960" y="2316983"/>
            <a:ext cx="4996141" cy="2895600"/>
          </a:xfrm>
          <a:prstGeom prst="rect">
            <a:avLst/>
          </a:prstGeom>
        </p:spPr>
      </p:pic>
      <p:pic>
        <p:nvPicPr>
          <p:cNvPr id="4" name="Picture 3"/>
          <p:cNvPicPr>
            <a:picLocks noChangeAspect="1"/>
          </p:cNvPicPr>
          <p:nvPr/>
        </p:nvPicPr>
        <p:blipFill>
          <a:blip r:embed="rId4"/>
          <a:stretch>
            <a:fillRect/>
          </a:stretch>
        </p:blipFill>
        <p:spPr>
          <a:xfrm>
            <a:off x="3903849" y="2117757"/>
            <a:ext cx="4925240" cy="3297132"/>
          </a:xfrm>
          <a:prstGeom prst="rect">
            <a:avLst/>
          </a:prstGeom>
        </p:spPr>
      </p:pic>
      <p:sp>
        <p:nvSpPr>
          <p:cNvPr id="7" name="TextBox 6"/>
          <p:cNvSpPr txBox="1"/>
          <p:nvPr/>
        </p:nvSpPr>
        <p:spPr>
          <a:xfrm>
            <a:off x="152400" y="6248400"/>
            <a:ext cx="8686800" cy="523220"/>
          </a:xfrm>
          <a:prstGeom prst="rect">
            <a:avLst/>
          </a:prstGeom>
          <a:noFill/>
        </p:spPr>
        <p:txBody>
          <a:bodyPr wrap="square" rtlCol="0">
            <a:spAutoFit/>
          </a:bodyPr>
          <a:lstStyle/>
          <a:p>
            <a:r>
              <a:rPr lang="en-US" sz="2800" b="1" dirty="0">
                <a:solidFill>
                  <a:srgbClr val="0070C0"/>
                </a:solidFill>
              </a:rPr>
              <a:t>What is happening to the units in each fluency?</a:t>
            </a:r>
            <a:endParaRPr lang="en-US" sz="2800" dirty="0"/>
          </a:p>
        </p:txBody>
      </p:sp>
    </p:spTree>
    <p:extLst>
      <p:ext uri="{BB962C8B-B14F-4D97-AF65-F5344CB8AC3E}">
        <p14:creationId xmlns:p14="http://schemas.microsoft.com/office/powerpoint/2010/main" val="221891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606" y="304801"/>
            <a:ext cx="8229600" cy="1143000"/>
          </a:xfrm>
        </p:spPr>
        <p:txBody>
          <a:bodyPr/>
          <a:lstStyle/>
          <a:p>
            <a:r>
              <a:rPr lang="en-US" b="1" dirty="0" smtClean="0"/>
              <a:t>Focus on Fluency</a:t>
            </a:r>
            <a:endParaRPr lang="en-US" b="1" dirty="0"/>
          </a:p>
        </p:txBody>
      </p:sp>
      <p:sp>
        <p:nvSpPr>
          <p:cNvPr id="4" name="Content Placeholder 3"/>
          <p:cNvSpPr>
            <a:spLocks noGrp="1"/>
          </p:cNvSpPr>
          <p:nvPr>
            <p:ph idx="1"/>
          </p:nvPr>
        </p:nvSpPr>
        <p:spPr>
          <a:xfrm>
            <a:off x="304800" y="1671395"/>
            <a:ext cx="8229600" cy="5186605"/>
          </a:xfrm>
        </p:spPr>
        <p:txBody>
          <a:bodyPr>
            <a:normAutofit/>
          </a:bodyPr>
          <a:lstStyle/>
          <a:p>
            <a:r>
              <a:rPr lang="en-US" sz="2800" b="1" dirty="0" smtClean="0"/>
              <a:t>Session Objectives:</a:t>
            </a:r>
          </a:p>
          <a:p>
            <a:pPr marL="457200" lvl="0" indent="-457200">
              <a:buFont typeface="Arial" pitchFamily="34" charset="0"/>
              <a:buChar char="•"/>
            </a:pPr>
            <a:r>
              <a:rPr lang="en-US" sz="2800" dirty="0" smtClean="0"/>
              <a:t>Study, analyze, and practice Sprints, counting exercises, and other specific fluency activities.</a:t>
            </a:r>
          </a:p>
          <a:p>
            <a:pPr marL="457200" lvl="0" indent="-457200">
              <a:buFont typeface="Arial" pitchFamily="34" charset="0"/>
              <a:buChar char="•"/>
            </a:pPr>
            <a:r>
              <a:rPr lang="en-US" sz="2800" dirty="0" smtClean="0"/>
              <a:t>Analyze fluency sequences and practice adjusting them to meet varied students’ needs.</a:t>
            </a:r>
          </a:p>
          <a:p>
            <a:pPr marL="457200" lvl="0" indent="-457200">
              <a:buFont typeface="Arial" pitchFamily="34" charset="0"/>
              <a:buChar char="•"/>
            </a:pPr>
            <a:r>
              <a:rPr lang="en-US" sz="2800" dirty="0" smtClean="0"/>
              <a:t>Recognize and appreciate the coherence of K-5 fluency.</a:t>
            </a:r>
          </a:p>
          <a:p>
            <a:pPr marL="457200" indent="-457200">
              <a:buFont typeface="Arial" pitchFamily="34" charset="0"/>
              <a:buChar char="•"/>
            </a:pPr>
            <a:r>
              <a:rPr lang="en-US" sz="2800" dirty="0" smtClean="0"/>
              <a:t>Understand fluency as a </a:t>
            </a:r>
            <a:r>
              <a:rPr lang="en-US" sz="2800" dirty="0"/>
              <a:t>component of </a:t>
            </a:r>
            <a:r>
              <a:rPr lang="en-US" sz="2800" dirty="0" smtClean="0"/>
              <a:t>rigor, as defined by the Instructional Shifts.</a:t>
            </a:r>
            <a:endParaRPr lang="en-US" sz="2800" dirty="0"/>
          </a:p>
          <a:p>
            <a:endParaRPr lang="en-US" dirty="0"/>
          </a:p>
        </p:txBody>
      </p:sp>
    </p:spTree>
    <p:extLst>
      <p:ext uri="{BB962C8B-B14F-4D97-AF65-F5344CB8AC3E}">
        <p14:creationId xmlns:p14="http://schemas.microsoft.com/office/powerpoint/2010/main" val="1087781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txBox="1">
            <a:spLocks/>
          </p:cNvSpPr>
          <p:nvPr/>
        </p:nvSpPr>
        <p:spPr>
          <a:xfrm>
            <a:off x="439006" y="457200"/>
            <a:ext cx="8229600" cy="136659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3600" b="0" i="0" kern="1200">
                <a:solidFill>
                  <a:srgbClr val="DF6314"/>
                </a:solidFill>
                <a:latin typeface="Agenda-Light"/>
                <a:ea typeface="+mj-ea"/>
                <a:cs typeface="Agenda-Light"/>
              </a:defRPr>
            </a:lvl1pPr>
          </a:lstStyle>
          <a:p>
            <a:r>
              <a:rPr lang="en-US" b="1" dirty="0">
                <a:solidFill>
                  <a:srgbClr val="0070C0"/>
                </a:solidFill>
              </a:rPr>
              <a:t>Grade </a:t>
            </a:r>
            <a:r>
              <a:rPr lang="en-US" b="1" dirty="0" smtClean="0">
                <a:solidFill>
                  <a:srgbClr val="0070C0"/>
                </a:solidFill>
              </a:rPr>
              <a:t>1 </a:t>
            </a:r>
            <a:r>
              <a:rPr lang="en-US" b="1" dirty="0">
                <a:solidFill>
                  <a:srgbClr val="0070C0"/>
                </a:solidFill>
              </a:rPr>
              <a:t/>
            </a:r>
            <a:br>
              <a:rPr lang="en-US" b="1" dirty="0">
                <a:solidFill>
                  <a:srgbClr val="0070C0"/>
                </a:solidFill>
              </a:rPr>
            </a:br>
            <a:r>
              <a:rPr lang="en-US" b="1" dirty="0">
                <a:solidFill>
                  <a:srgbClr val="0070C0"/>
                </a:solidFill>
              </a:rPr>
              <a:t>Choral &amp; White Board Exercises</a:t>
            </a:r>
          </a:p>
        </p:txBody>
      </p:sp>
    </p:spTree>
    <p:extLst>
      <p:ext uri="{BB962C8B-B14F-4D97-AF65-F5344CB8AC3E}">
        <p14:creationId xmlns:p14="http://schemas.microsoft.com/office/powerpoint/2010/main" val="281718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Grade </a:t>
            </a:r>
            <a:r>
              <a:rPr lang="en-US" b="1" dirty="0" smtClean="0">
                <a:solidFill>
                  <a:srgbClr val="0070C0"/>
                </a:solidFill>
              </a:rPr>
              <a:t>2 </a:t>
            </a:r>
            <a:r>
              <a:rPr lang="en-US" b="1" dirty="0">
                <a:solidFill>
                  <a:srgbClr val="0070C0"/>
                </a:solidFill>
              </a:rPr>
              <a:t/>
            </a:r>
            <a:br>
              <a:rPr lang="en-US" b="1" dirty="0">
                <a:solidFill>
                  <a:srgbClr val="0070C0"/>
                </a:solidFill>
              </a:rPr>
            </a:br>
            <a:r>
              <a:rPr lang="en-US" b="1" dirty="0">
                <a:solidFill>
                  <a:srgbClr val="0070C0"/>
                </a:solidFill>
              </a:rPr>
              <a:t>Choral &amp; White Board Exercises</a:t>
            </a:r>
          </a:p>
        </p:txBody>
      </p:sp>
      <p:sp>
        <p:nvSpPr>
          <p:cNvPr id="3" name="Content Placeholder 2"/>
          <p:cNvSpPr>
            <a:spLocks noGrp="1"/>
          </p:cNvSpPr>
          <p:nvPr>
            <p:ph idx="1"/>
          </p:nvPr>
        </p:nvSpPr>
        <p:spPr>
          <a:xfrm>
            <a:off x="304800" y="2286000"/>
            <a:ext cx="6096000" cy="3962400"/>
          </a:xfrm>
        </p:spPr>
        <p:txBody>
          <a:bodyPr>
            <a:normAutofit lnSpcReduction="10000"/>
          </a:bodyPr>
          <a:lstStyle/>
          <a:p>
            <a:pPr marL="457200" indent="-457200">
              <a:buFont typeface="Arial" panose="020B0604020202020204" pitchFamily="34" charset="0"/>
              <a:buChar char="•"/>
            </a:pPr>
            <a:r>
              <a:rPr lang="en-US" sz="2800" dirty="0" smtClean="0"/>
              <a:t>Make Ten to Add </a:t>
            </a:r>
          </a:p>
          <a:p>
            <a:pPr marL="457200" indent="-457200">
              <a:buFont typeface="Arial" panose="020B0604020202020204" pitchFamily="34" charset="0"/>
              <a:buChar char="•"/>
            </a:pPr>
            <a:r>
              <a:rPr lang="en-US" sz="2800" dirty="0" smtClean="0"/>
              <a:t>Take from Ten</a:t>
            </a:r>
            <a:endParaRPr lang="en-US" sz="2800" dirty="0"/>
          </a:p>
          <a:p>
            <a:pPr marL="457200" indent="-457200">
              <a:buFont typeface="Arial" panose="020B0604020202020204" pitchFamily="34" charset="0"/>
              <a:buChar char="•"/>
            </a:pPr>
            <a:r>
              <a:rPr lang="en-US" sz="2800" dirty="0"/>
              <a:t>Rename the </a:t>
            </a:r>
            <a:r>
              <a:rPr lang="en-US" sz="2800" dirty="0" smtClean="0"/>
              <a:t>Units</a:t>
            </a:r>
          </a:p>
          <a:p>
            <a:pPr marL="457200" indent="-457200">
              <a:buFont typeface="Arial" panose="020B0604020202020204" pitchFamily="34" charset="0"/>
              <a:buChar char="•"/>
            </a:pPr>
            <a:r>
              <a:rPr lang="en-US" sz="2800" dirty="0"/>
              <a:t>Take From Tens or </a:t>
            </a:r>
            <a:r>
              <a:rPr lang="en-US" sz="2800" dirty="0" smtClean="0"/>
              <a:t>Ones</a:t>
            </a:r>
            <a:endParaRPr lang="en-US" sz="2800" dirty="0"/>
          </a:p>
          <a:p>
            <a:pPr marL="457200" indent="-457200">
              <a:buFont typeface="Arial" panose="020B0604020202020204" pitchFamily="34" charset="0"/>
              <a:buChar char="•"/>
            </a:pPr>
            <a:r>
              <a:rPr lang="en-US" sz="2800" dirty="0"/>
              <a:t>Compensation</a:t>
            </a:r>
          </a:p>
          <a:p>
            <a:pPr marL="457200" indent="-457200">
              <a:buFont typeface="Arial" panose="020B0604020202020204" pitchFamily="34" charset="0"/>
              <a:buChar char="•"/>
            </a:pPr>
            <a:r>
              <a:rPr lang="en-US" sz="2800" dirty="0"/>
              <a:t>Place </a:t>
            </a:r>
            <a:r>
              <a:rPr lang="en-US" sz="2800" dirty="0" smtClean="0"/>
              <a:t>Value Practice</a:t>
            </a:r>
            <a:endParaRPr lang="en-US" sz="2800" dirty="0"/>
          </a:p>
          <a:p>
            <a:pPr marL="457200" indent="-457200">
              <a:buFont typeface="Arial" panose="020B0604020202020204" pitchFamily="34" charset="0"/>
              <a:buChar char="•"/>
            </a:pPr>
            <a:r>
              <a:rPr lang="en-US" sz="2800" dirty="0"/>
              <a:t>Zap to Zero with Hide Zero Cards</a:t>
            </a:r>
          </a:p>
          <a:p>
            <a:pPr marL="457200" indent="-457200">
              <a:buFont typeface="Arial" panose="020B0604020202020204" pitchFamily="34" charset="0"/>
              <a:buChar char="•"/>
            </a:pPr>
            <a:endParaRPr lang="en-US" sz="2800" dirty="0" smtClean="0"/>
          </a:p>
          <a:p>
            <a:endParaRPr lang="en-US" sz="2800" dirty="0"/>
          </a:p>
        </p:txBody>
      </p:sp>
      <p:sp>
        <p:nvSpPr>
          <p:cNvPr id="4" name="TextBox 3"/>
          <p:cNvSpPr txBox="1"/>
          <p:nvPr/>
        </p:nvSpPr>
        <p:spPr>
          <a:xfrm>
            <a:off x="152400" y="6248400"/>
            <a:ext cx="8686800" cy="523220"/>
          </a:xfrm>
          <a:prstGeom prst="rect">
            <a:avLst/>
          </a:prstGeom>
          <a:noFill/>
        </p:spPr>
        <p:txBody>
          <a:bodyPr wrap="square" rtlCol="0">
            <a:spAutoFit/>
          </a:bodyPr>
          <a:lstStyle/>
          <a:p>
            <a:r>
              <a:rPr lang="en-US" sz="2800" b="1" dirty="0">
                <a:solidFill>
                  <a:srgbClr val="0070C0"/>
                </a:solidFill>
              </a:rPr>
              <a:t>What is happening to the units in each fluency?</a:t>
            </a:r>
            <a:endParaRPr lang="en-US" sz="2800" dirty="0"/>
          </a:p>
        </p:txBody>
      </p:sp>
    </p:spTree>
    <p:extLst>
      <p:ext uri="{BB962C8B-B14F-4D97-AF65-F5344CB8AC3E}">
        <p14:creationId xmlns:p14="http://schemas.microsoft.com/office/powerpoint/2010/main" val="52005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itle 1"/>
          <p:cNvSpPr>
            <a:spLocks noGrp="1"/>
          </p:cNvSpPr>
          <p:nvPr>
            <p:ph type="title"/>
          </p:nvPr>
        </p:nvSpPr>
        <p:spPr>
          <a:xfrm>
            <a:off x="286606" y="304800"/>
            <a:ext cx="8229600" cy="1366595"/>
          </a:xfrm>
        </p:spPr>
        <p:txBody>
          <a:bodyPr>
            <a:normAutofit/>
          </a:bodyPr>
          <a:lstStyle/>
          <a:p>
            <a:r>
              <a:rPr lang="en-US" b="1" dirty="0">
                <a:solidFill>
                  <a:srgbClr val="0070C0"/>
                </a:solidFill>
              </a:rPr>
              <a:t>Grade </a:t>
            </a:r>
            <a:r>
              <a:rPr lang="en-US" b="1" dirty="0" smtClean="0">
                <a:solidFill>
                  <a:srgbClr val="0070C0"/>
                </a:solidFill>
              </a:rPr>
              <a:t>2 </a:t>
            </a:r>
            <a:r>
              <a:rPr lang="en-US" b="1" dirty="0">
                <a:solidFill>
                  <a:srgbClr val="0070C0"/>
                </a:solidFill>
              </a:rPr>
              <a:t/>
            </a:r>
            <a:br>
              <a:rPr lang="en-US" b="1" dirty="0">
                <a:solidFill>
                  <a:srgbClr val="0070C0"/>
                </a:solidFill>
              </a:rPr>
            </a:br>
            <a:r>
              <a:rPr lang="en-US" b="1" dirty="0">
                <a:solidFill>
                  <a:srgbClr val="0070C0"/>
                </a:solidFill>
              </a:rPr>
              <a:t>Choral &amp; White Board Exercises</a:t>
            </a:r>
          </a:p>
        </p:txBody>
      </p:sp>
    </p:spTree>
    <p:extLst>
      <p:ext uri="{BB962C8B-B14F-4D97-AF65-F5344CB8AC3E}">
        <p14:creationId xmlns:p14="http://schemas.microsoft.com/office/powerpoint/2010/main" val="257205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Grade </a:t>
            </a:r>
            <a:r>
              <a:rPr lang="en-US" b="1" dirty="0" smtClean="0">
                <a:solidFill>
                  <a:srgbClr val="0070C0"/>
                </a:solidFill>
              </a:rPr>
              <a:t>3 </a:t>
            </a:r>
            <a:r>
              <a:rPr lang="en-US" b="1" dirty="0">
                <a:solidFill>
                  <a:srgbClr val="0070C0"/>
                </a:solidFill>
              </a:rPr>
              <a:t/>
            </a:r>
            <a:br>
              <a:rPr lang="en-US" b="1" dirty="0">
                <a:solidFill>
                  <a:srgbClr val="0070C0"/>
                </a:solidFill>
              </a:rPr>
            </a:br>
            <a:r>
              <a:rPr lang="en-US" b="1" dirty="0">
                <a:solidFill>
                  <a:srgbClr val="0070C0"/>
                </a:solidFill>
              </a:rPr>
              <a:t>Choral &amp; White Board Exercises</a:t>
            </a:r>
          </a:p>
        </p:txBody>
      </p:sp>
      <p:sp>
        <p:nvSpPr>
          <p:cNvPr id="3" name="Content Placeholder 2"/>
          <p:cNvSpPr>
            <a:spLocks noGrp="1"/>
          </p:cNvSpPr>
          <p:nvPr>
            <p:ph idx="1"/>
          </p:nvPr>
        </p:nvSpPr>
        <p:spPr>
          <a:xfrm>
            <a:off x="323488" y="1884002"/>
            <a:ext cx="8534400" cy="4395850"/>
          </a:xfrm>
        </p:spPr>
        <p:txBody>
          <a:bodyPr>
            <a:normAutofit lnSpcReduction="10000"/>
          </a:bodyPr>
          <a:lstStyle/>
          <a:p>
            <a:pPr marL="457200" indent="-457200">
              <a:buFont typeface="Arial" panose="020B0604020202020204" pitchFamily="34" charset="0"/>
              <a:buChar char="•"/>
            </a:pPr>
            <a:r>
              <a:rPr lang="en-US" sz="2800" dirty="0"/>
              <a:t>Decomposition Tree </a:t>
            </a:r>
          </a:p>
          <a:p>
            <a:pPr marL="457200" indent="-457200">
              <a:buFont typeface="Arial" panose="020B0604020202020204" pitchFamily="34" charset="0"/>
              <a:buChar char="•"/>
            </a:pPr>
            <a:r>
              <a:rPr lang="en-US" sz="2800" dirty="0" smtClean="0"/>
              <a:t>Add to Multiply</a:t>
            </a:r>
          </a:p>
          <a:p>
            <a:pPr marL="457200" indent="-457200">
              <a:buFont typeface="Arial" panose="020B0604020202020204" pitchFamily="34" charset="0"/>
              <a:buChar char="•"/>
            </a:pPr>
            <a:r>
              <a:rPr lang="en-US" sz="2800" dirty="0" err="1" smtClean="0"/>
              <a:t>Rekenrek</a:t>
            </a:r>
            <a:r>
              <a:rPr lang="en-US" sz="2800" dirty="0" smtClean="0"/>
              <a:t> Division </a:t>
            </a:r>
          </a:p>
          <a:p>
            <a:pPr marL="457200" indent="-457200">
              <a:buFont typeface="Arial" panose="020B0604020202020204" pitchFamily="34" charset="0"/>
              <a:buChar char="•"/>
            </a:pPr>
            <a:r>
              <a:rPr lang="en-US" sz="2800" dirty="0"/>
              <a:t>Distributive Property and Multiplication</a:t>
            </a:r>
          </a:p>
          <a:p>
            <a:pPr marL="457200" indent="-457200">
              <a:buFont typeface="Arial" panose="020B0604020202020204" pitchFamily="34" charset="0"/>
              <a:buChar char="•"/>
            </a:pPr>
            <a:r>
              <a:rPr lang="en-US" sz="2800" dirty="0" smtClean="0"/>
              <a:t>Commutative Multiplying</a:t>
            </a:r>
            <a:endParaRPr lang="en-US" sz="2800" dirty="0"/>
          </a:p>
          <a:p>
            <a:pPr marL="457200" indent="-457200">
              <a:buFont typeface="Arial" panose="020B0604020202020204" pitchFamily="34" charset="0"/>
              <a:buChar char="•"/>
            </a:pPr>
            <a:r>
              <a:rPr lang="en-US" sz="2800" dirty="0" smtClean="0"/>
              <a:t>Find </a:t>
            </a:r>
            <a:r>
              <a:rPr lang="en-US" sz="2800" dirty="0"/>
              <a:t>the Area</a:t>
            </a:r>
          </a:p>
          <a:p>
            <a:pPr marL="457200" indent="-457200">
              <a:buFont typeface="Arial" panose="020B0604020202020204" pitchFamily="34" charset="0"/>
              <a:buChar char="•"/>
            </a:pPr>
            <a:r>
              <a:rPr lang="en-US" sz="2800" dirty="0" smtClean="0"/>
              <a:t>Find the Whole</a:t>
            </a:r>
          </a:p>
          <a:p>
            <a:pPr marL="457200" indent="-457200">
              <a:buFont typeface="Arial" panose="020B0604020202020204" pitchFamily="34" charset="0"/>
              <a:buChar char="•"/>
            </a:pPr>
            <a:r>
              <a:rPr lang="en-US" sz="2800" dirty="0" smtClean="0"/>
              <a:t>Divide </a:t>
            </a:r>
            <a:r>
              <a:rPr lang="en-US" sz="2800" dirty="0"/>
              <a:t>and Label the Meaning of the Factors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0" indent="0"/>
            <a:endParaRPr lang="en-US" sz="2800" dirty="0" smtClean="0"/>
          </a:p>
          <a:p>
            <a:pPr marL="0" indent="0"/>
            <a:endParaRPr lang="en-US" sz="2800" dirty="0" smtClean="0"/>
          </a:p>
        </p:txBody>
      </p:sp>
      <p:sp>
        <p:nvSpPr>
          <p:cNvPr id="4" name="TextBox 3"/>
          <p:cNvSpPr txBox="1"/>
          <p:nvPr/>
        </p:nvSpPr>
        <p:spPr>
          <a:xfrm>
            <a:off x="152400" y="6248400"/>
            <a:ext cx="8686800" cy="523220"/>
          </a:xfrm>
          <a:prstGeom prst="rect">
            <a:avLst/>
          </a:prstGeom>
          <a:noFill/>
        </p:spPr>
        <p:txBody>
          <a:bodyPr wrap="square" rtlCol="0">
            <a:spAutoFit/>
          </a:bodyPr>
          <a:lstStyle/>
          <a:p>
            <a:r>
              <a:rPr lang="en-US" sz="2800" b="1" dirty="0">
                <a:solidFill>
                  <a:srgbClr val="0070C0"/>
                </a:solidFill>
              </a:rPr>
              <a:t>What is happening to the units in each fluency?</a:t>
            </a:r>
            <a:endParaRPr lang="en-US" sz="2800" dirty="0"/>
          </a:p>
        </p:txBody>
      </p:sp>
    </p:spTree>
    <p:extLst>
      <p:ext uri="{BB962C8B-B14F-4D97-AF65-F5344CB8AC3E}">
        <p14:creationId xmlns:p14="http://schemas.microsoft.com/office/powerpoint/2010/main" val="1264811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81150"/>
            <a:ext cx="8534400" cy="4395850"/>
          </a:xfrm>
        </p:spPr>
        <p:txBody>
          <a:bodyPr>
            <a:normAutofit/>
          </a:bodyPr>
          <a:lstStyle/>
          <a:p>
            <a:pPr marL="457200" indent="-457200">
              <a:buFont typeface="Arial" panose="020B0604020202020204" pitchFamily="34" charset="0"/>
              <a:buChar char="•"/>
            </a:pPr>
            <a:endParaRPr lang="en-US" sz="2800" dirty="0" smtClean="0"/>
          </a:p>
          <a:p>
            <a:pPr marL="0" indent="0"/>
            <a:endParaRPr lang="en-US" sz="2800" dirty="0" smtClean="0"/>
          </a:p>
          <a:p>
            <a:pPr marL="0" indent="0"/>
            <a:endParaRPr lang="en-US" sz="2800" dirty="0" smtClean="0"/>
          </a:p>
        </p:txBody>
      </p:sp>
      <p:sp>
        <p:nvSpPr>
          <p:cNvPr id="5" name="Title 1"/>
          <p:cNvSpPr>
            <a:spLocks noGrp="1"/>
          </p:cNvSpPr>
          <p:nvPr>
            <p:ph type="title"/>
          </p:nvPr>
        </p:nvSpPr>
        <p:spPr>
          <a:xfrm>
            <a:off x="286606" y="304800"/>
            <a:ext cx="8229600" cy="1366595"/>
          </a:xfrm>
        </p:spPr>
        <p:txBody>
          <a:bodyPr>
            <a:normAutofit/>
          </a:bodyPr>
          <a:lstStyle/>
          <a:p>
            <a:r>
              <a:rPr lang="en-US" b="1" dirty="0">
                <a:solidFill>
                  <a:srgbClr val="0070C0"/>
                </a:solidFill>
              </a:rPr>
              <a:t>Grade </a:t>
            </a:r>
            <a:r>
              <a:rPr lang="en-US" b="1" dirty="0" smtClean="0">
                <a:solidFill>
                  <a:srgbClr val="0070C0"/>
                </a:solidFill>
              </a:rPr>
              <a:t>3 </a:t>
            </a:r>
            <a:r>
              <a:rPr lang="en-US" b="1" dirty="0">
                <a:solidFill>
                  <a:srgbClr val="0070C0"/>
                </a:solidFill>
              </a:rPr>
              <a:t/>
            </a:r>
            <a:br>
              <a:rPr lang="en-US" b="1" dirty="0">
                <a:solidFill>
                  <a:srgbClr val="0070C0"/>
                </a:solidFill>
              </a:rPr>
            </a:br>
            <a:r>
              <a:rPr lang="en-US" b="1" dirty="0">
                <a:solidFill>
                  <a:srgbClr val="0070C0"/>
                </a:solidFill>
              </a:rPr>
              <a:t>Choral &amp; White Board Exercises</a:t>
            </a:r>
          </a:p>
        </p:txBody>
      </p:sp>
    </p:spTree>
    <p:extLst>
      <p:ext uri="{BB962C8B-B14F-4D97-AF65-F5344CB8AC3E}">
        <p14:creationId xmlns:p14="http://schemas.microsoft.com/office/powerpoint/2010/main" val="337951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Grade </a:t>
            </a:r>
            <a:r>
              <a:rPr lang="en-US" b="1" dirty="0" smtClean="0">
                <a:solidFill>
                  <a:srgbClr val="0070C0"/>
                </a:solidFill>
              </a:rPr>
              <a:t>4 </a:t>
            </a:r>
            <a:r>
              <a:rPr lang="en-US" b="1" dirty="0">
                <a:solidFill>
                  <a:srgbClr val="0070C0"/>
                </a:solidFill>
              </a:rPr>
              <a:t/>
            </a:r>
            <a:br>
              <a:rPr lang="en-US" b="1" dirty="0">
                <a:solidFill>
                  <a:srgbClr val="0070C0"/>
                </a:solidFill>
              </a:rPr>
            </a:br>
            <a:r>
              <a:rPr lang="en-US" b="1" dirty="0">
                <a:solidFill>
                  <a:srgbClr val="0070C0"/>
                </a:solidFill>
              </a:rPr>
              <a:t>Choral &amp; White Board Exercises</a:t>
            </a:r>
          </a:p>
        </p:txBody>
      </p:sp>
      <p:sp>
        <p:nvSpPr>
          <p:cNvPr id="3" name="Content Placeholder 2"/>
          <p:cNvSpPr>
            <a:spLocks noGrp="1"/>
          </p:cNvSpPr>
          <p:nvPr>
            <p:ph idx="1"/>
          </p:nvPr>
        </p:nvSpPr>
        <p:spPr>
          <a:xfrm>
            <a:off x="529534" y="2157350"/>
            <a:ext cx="8309666" cy="3938650"/>
          </a:xfrm>
        </p:spPr>
        <p:txBody>
          <a:bodyPr>
            <a:normAutofit/>
          </a:bodyPr>
          <a:lstStyle/>
          <a:p>
            <a:pPr marL="457200" indent="-457200">
              <a:buFont typeface="Arial" panose="020B0604020202020204" pitchFamily="34" charset="0"/>
              <a:buChar char="•"/>
            </a:pPr>
            <a:r>
              <a:rPr lang="en-US" sz="2800" dirty="0" smtClean="0"/>
              <a:t>Rename the Place Value Units</a:t>
            </a:r>
          </a:p>
          <a:p>
            <a:pPr marL="457200" indent="-457200">
              <a:buFont typeface="Arial" panose="020B0604020202020204" pitchFamily="34" charset="0"/>
              <a:buChar char="•"/>
            </a:pPr>
            <a:r>
              <a:rPr lang="en-US" sz="2800" dirty="0" smtClean="0"/>
              <a:t>Convert Units</a:t>
            </a:r>
          </a:p>
          <a:p>
            <a:pPr marL="457200" indent="-457200">
              <a:buFont typeface="Arial" panose="020B0604020202020204" pitchFamily="34" charset="0"/>
              <a:buChar char="•"/>
            </a:pPr>
            <a:r>
              <a:rPr lang="en-US" sz="2800" dirty="0" smtClean="0"/>
              <a:t>Multiply or Divide Units</a:t>
            </a:r>
          </a:p>
          <a:p>
            <a:pPr marL="457200" indent="-457200">
              <a:buFont typeface="Arial" panose="020B0604020202020204" pitchFamily="34" charset="0"/>
              <a:buChar char="•"/>
            </a:pPr>
            <a:r>
              <a:rPr lang="en-US" sz="2800" dirty="0" smtClean="0"/>
              <a:t>Divide with Remainders</a:t>
            </a:r>
          </a:p>
          <a:p>
            <a:pPr marL="457200" indent="-457200">
              <a:buFont typeface="Arial" panose="020B0604020202020204" pitchFamily="34" charset="0"/>
              <a:buChar char="•"/>
            </a:pPr>
            <a:r>
              <a:rPr lang="en-US" sz="2800" dirty="0" smtClean="0"/>
              <a:t>Algorithms! Add, Subtract, Multiply or Divide </a:t>
            </a:r>
          </a:p>
          <a:p>
            <a:pPr marL="457200" indent="-457200">
              <a:buFont typeface="Arial" panose="020B0604020202020204" pitchFamily="34" charset="0"/>
              <a:buChar char="•"/>
            </a:pPr>
            <a:r>
              <a:rPr lang="en-US" sz="2800" dirty="0" smtClean="0"/>
              <a:t>Add and Multiply Fractions </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
        <p:nvSpPr>
          <p:cNvPr id="4" name="Action Button: Movie 3">
            <a:hlinkClick r:id="rId3" highlightClick="1"/>
          </p:cNvPr>
          <p:cNvSpPr/>
          <p:nvPr/>
        </p:nvSpPr>
        <p:spPr>
          <a:xfrm>
            <a:off x="152400" y="5257800"/>
            <a:ext cx="377134" cy="304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52400" y="6248400"/>
            <a:ext cx="8686800" cy="523220"/>
          </a:xfrm>
          <a:prstGeom prst="rect">
            <a:avLst/>
          </a:prstGeom>
          <a:noFill/>
        </p:spPr>
        <p:txBody>
          <a:bodyPr wrap="square" rtlCol="0">
            <a:spAutoFit/>
          </a:bodyPr>
          <a:lstStyle/>
          <a:p>
            <a:r>
              <a:rPr lang="en-US" sz="2800" b="1" dirty="0">
                <a:solidFill>
                  <a:srgbClr val="0070C0"/>
                </a:solidFill>
              </a:rPr>
              <a:t>What is happening to the units in each fluency?</a:t>
            </a:r>
            <a:endParaRPr lang="en-US" sz="2800" dirty="0"/>
          </a:p>
        </p:txBody>
      </p:sp>
    </p:spTree>
    <p:extLst>
      <p:ext uri="{BB962C8B-B14F-4D97-AF65-F5344CB8AC3E}">
        <p14:creationId xmlns:p14="http://schemas.microsoft.com/office/powerpoint/2010/main" val="1819614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5" name="Title 1"/>
          <p:cNvSpPr>
            <a:spLocks noGrp="1"/>
          </p:cNvSpPr>
          <p:nvPr>
            <p:ph type="title"/>
          </p:nvPr>
        </p:nvSpPr>
        <p:spPr>
          <a:xfrm>
            <a:off x="286606" y="304800"/>
            <a:ext cx="8229600" cy="1366595"/>
          </a:xfrm>
        </p:spPr>
        <p:txBody>
          <a:bodyPr>
            <a:normAutofit/>
          </a:bodyPr>
          <a:lstStyle/>
          <a:p>
            <a:r>
              <a:rPr lang="en-US" b="1" dirty="0">
                <a:solidFill>
                  <a:srgbClr val="0070C0"/>
                </a:solidFill>
              </a:rPr>
              <a:t>Grade </a:t>
            </a:r>
            <a:r>
              <a:rPr lang="en-US" b="1" dirty="0" smtClean="0">
                <a:solidFill>
                  <a:srgbClr val="0070C0"/>
                </a:solidFill>
              </a:rPr>
              <a:t>4 </a:t>
            </a:r>
            <a:r>
              <a:rPr lang="en-US" b="1" dirty="0">
                <a:solidFill>
                  <a:srgbClr val="0070C0"/>
                </a:solidFill>
              </a:rPr>
              <a:t/>
            </a:r>
            <a:br>
              <a:rPr lang="en-US" b="1" dirty="0">
                <a:solidFill>
                  <a:srgbClr val="0070C0"/>
                </a:solidFill>
              </a:rPr>
            </a:br>
            <a:r>
              <a:rPr lang="en-US" b="1" dirty="0">
                <a:solidFill>
                  <a:srgbClr val="0070C0"/>
                </a:solidFill>
              </a:rPr>
              <a:t>Choral &amp; White Board Exercises</a:t>
            </a:r>
          </a:p>
        </p:txBody>
      </p:sp>
    </p:spTree>
    <p:extLst>
      <p:ext uri="{BB962C8B-B14F-4D97-AF65-F5344CB8AC3E}">
        <p14:creationId xmlns:p14="http://schemas.microsoft.com/office/powerpoint/2010/main" val="50507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66595"/>
          </a:xfrm>
        </p:spPr>
        <p:txBody>
          <a:bodyPr>
            <a:normAutofit/>
          </a:bodyPr>
          <a:lstStyle/>
          <a:p>
            <a:r>
              <a:rPr lang="en-US" b="1" dirty="0" smtClean="0">
                <a:solidFill>
                  <a:srgbClr val="0070C0"/>
                </a:solidFill>
              </a:rPr>
              <a:t>Grade 5 </a:t>
            </a:r>
            <a:br>
              <a:rPr lang="en-US" b="1" dirty="0" smtClean="0">
                <a:solidFill>
                  <a:srgbClr val="0070C0"/>
                </a:solidFill>
              </a:rPr>
            </a:br>
            <a:r>
              <a:rPr lang="en-US" b="1" dirty="0" smtClean="0">
                <a:solidFill>
                  <a:srgbClr val="0070C0"/>
                </a:solidFill>
              </a:rPr>
              <a:t>Choral &amp; White Board Exercises</a:t>
            </a:r>
            <a:endParaRPr lang="en-US" b="1" dirty="0">
              <a:solidFill>
                <a:srgbClr val="0070C0"/>
              </a:solidFill>
            </a:endParaRPr>
          </a:p>
        </p:txBody>
      </p:sp>
      <p:sp>
        <p:nvSpPr>
          <p:cNvPr id="3" name="Content Placeholder 2"/>
          <p:cNvSpPr>
            <a:spLocks noGrp="1"/>
          </p:cNvSpPr>
          <p:nvPr>
            <p:ph idx="1"/>
          </p:nvPr>
        </p:nvSpPr>
        <p:spPr>
          <a:xfrm>
            <a:off x="471293" y="1981200"/>
            <a:ext cx="8672707" cy="4495800"/>
          </a:xfrm>
        </p:spPr>
        <p:txBody>
          <a:bodyPr>
            <a:normAutofit/>
          </a:bodyPr>
          <a:lstStyle/>
          <a:p>
            <a:pPr marL="457200" indent="-457200">
              <a:buFont typeface="Arial"/>
              <a:buChar char="•"/>
            </a:pPr>
            <a:r>
              <a:rPr lang="en-US" sz="2800" dirty="0" smtClean="0"/>
              <a:t>Rename Units on the Place Value Chart</a:t>
            </a:r>
          </a:p>
          <a:p>
            <a:pPr marL="457200" indent="-457200">
              <a:buFont typeface="Arial"/>
              <a:buChar char="•"/>
            </a:pPr>
            <a:r>
              <a:rPr lang="en-US" sz="2800" dirty="0" smtClean="0"/>
              <a:t>Rename </a:t>
            </a:r>
            <a:r>
              <a:rPr lang="en-US" sz="2800" dirty="0"/>
              <a:t>the </a:t>
            </a:r>
            <a:r>
              <a:rPr lang="en-US" sz="2800" dirty="0" smtClean="0"/>
              <a:t>Decimal as a Mixed Number</a:t>
            </a:r>
          </a:p>
          <a:p>
            <a:pPr marL="457200" indent="-457200">
              <a:buFont typeface="Arial"/>
              <a:buChar char="•"/>
            </a:pPr>
            <a:r>
              <a:rPr lang="en-US" sz="2800" dirty="0" smtClean="0"/>
              <a:t>Multiply and Divide by 10, 100, and 1,000</a:t>
            </a:r>
          </a:p>
          <a:p>
            <a:pPr marL="457200" indent="-457200">
              <a:buFont typeface="Arial"/>
              <a:buChar char="•"/>
            </a:pPr>
            <a:r>
              <a:rPr lang="en-US" sz="2800" dirty="0" smtClean="0"/>
              <a:t>Multiply </a:t>
            </a:r>
            <a:r>
              <a:rPr lang="en-US" sz="2800" dirty="0"/>
              <a:t>Metric </a:t>
            </a:r>
            <a:r>
              <a:rPr lang="en-US" sz="2800" dirty="0" smtClean="0"/>
              <a:t>Units</a:t>
            </a:r>
          </a:p>
          <a:p>
            <a:pPr marL="457200" indent="-457200">
              <a:lnSpc>
                <a:spcPct val="110000"/>
              </a:lnSpc>
              <a:buFont typeface="Arial"/>
              <a:buChar char="•"/>
            </a:pPr>
            <a:r>
              <a:rPr lang="en-US" sz="2800" dirty="0" smtClean="0"/>
              <a:t>Decimal </a:t>
            </a:r>
            <a:r>
              <a:rPr lang="en-US" sz="2800" dirty="0"/>
              <a:t>Parts to Make a Whole</a:t>
            </a:r>
          </a:p>
          <a:p>
            <a:pPr marL="457200" indent="-457200">
              <a:lnSpc>
                <a:spcPct val="110000"/>
              </a:lnSpc>
              <a:buFont typeface="Arial"/>
              <a:buChar char="•"/>
            </a:pPr>
            <a:r>
              <a:rPr lang="en-US" sz="2800" dirty="0" smtClean="0"/>
              <a:t>Write in Exponential Form</a:t>
            </a:r>
          </a:p>
          <a:p>
            <a:pPr marL="457200" indent="-457200">
              <a:lnSpc>
                <a:spcPct val="110000"/>
              </a:lnSpc>
              <a:buFont typeface="Arial"/>
              <a:buChar char="•"/>
            </a:pPr>
            <a:r>
              <a:rPr lang="en-US" sz="2800" dirty="0" smtClean="0"/>
              <a:t>All Operations with Whole Numbers and Fractions</a:t>
            </a:r>
          </a:p>
          <a:p>
            <a:pPr marL="457200" indent="-457200">
              <a:buFont typeface="Arial"/>
              <a:buChar char="•"/>
            </a:pPr>
            <a:endParaRPr lang="en-US" sz="2800" dirty="0"/>
          </a:p>
          <a:p>
            <a:pPr marL="0" indent="0">
              <a:lnSpc>
                <a:spcPct val="150000"/>
              </a:lnSpc>
            </a:pPr>
            <a:endParaRPr lang="en-US" sz="2800" dirty="0" smtClean="0"/>
          </a:p>
          <a:p>
            <a:pPr marL="457200" indent="-457200">
              <a:lnSpc>
                <a:spcPct val="150000"/>
              </a:lnSpc>
              <a:buFont typeface="Arial"/>
              <a:buChar char="•"/>
            </a:pPr>
            <a:endParaRPr lang="en-US" sz="2800" dirty="0"/>
          </a:p>
        </p:txBody>
      </p:sp>
      <p:sp>
        <p:nvSpPr>
          <p:cNvPr id="4" name="TextBox 3"/>
          <p:cNvSpPr txBox="1"/>
          <p:nvPr/>
        </p:nvSpPr>
        <p:spPr>
          <a:xfrm>
            <a:off x="152400" y="6248400"/>
            <a:ext cx="8686800" cy="523220"/>
          </a:xfrm>
          <a:prstGeom prst="rect">
            <a:avLst/>
          </a:prstGeom>
          <a:noFill/>
        </p:spPr>
        <p:txBody>
          <a:bodyPr wrap="square" rtlCol="0">
            <a:spAutoFit/>
          </a:bodyPr>
          <a:lstStyle/>
          <a:p>
            <a:r>
              <a:rPr lang="en-US" sz="2800" b="1" dirty="0">
                <a:solidFill>
                  <a:srgbClr val="0070C0"/>
                </a:solidFill>
              </a:rPr>
              <a:t>What is happening to the units in each fluency?</a:t>
            </a:r>
            <a:endParaRPr lang="en-US" sz="2800" dirty="0"/>
          </a:p>
        </p:txBody>
      </p:sp>
      <p:sp>
        <p:nvSpPr>
          <p:cNvPr id="5" name="Action Button: Movie 4">
            <a:hlinkClick r:id="rId3" highlightClick="1"/>
          </p:cNvPr>
          <p:cNvSpPr/>
          <p:nvPr/>
        </p:nvSpPr>
        <p:spPr>
          <a:xfrm>
            <a:off x="166493" y="2667000"/>
            <a:ext cx="304800" cy="304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8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itle 1"/>
          <p:cNvSpPr>
            <a:spLocks noGrp="1"/>
          </p:cNvSpPr>
          <p:nvPr>
            <p:ph type="title"/>
          </p:nvPr>
        </p:nvSpPr>
        <p:spPr>
          <a:xfrm>
            <a:off x="304800" y="304800"/>
            <a:ext cx="8534400" cy="1366595"/>
          </a:xfrm>
        </p:spPr>
        <p:txBody>
          <a:bodyPr>
            <a:normAutofit/>
          </a:bodyPr>
          <a:lstStyle/>
          <a:p>
            <a:r>
              <a:rPr lang="en-US" b="1" dirty="0" smtClean="0">
                <a:solidFill>
                  <a:srgbClr val="0070C0"/>
                </a:solidFill>
              </a:rPr>
              <a:t>Grade 5 </a:t>
            </a:r>
            <a:br>
              <a:rPr lang="en-US" b="1" dirty="0" smtClean="0">
                <a:solidFill>
                  <a:srgbClr val="0070C0"/>
                </a:solidFill>
              </a:rPr>
            </a:br>
            <a:r>
              <a:rPr lang="en-US" b="1" dirty="0" smtClean="0">
                <a:solidFill>
                  <a:srgbClr val="0070C0"/>
                </a:solidFill>
              </a:rPr>
              <a:t>Choral &amp; White Board Exercises</a:t>
            </a:r>
            <a:endParaRPr lang="en-US" b="1" dirty="0">
              <a:solidFill>
                <a:srgbClr val="0070C0"/>
              </a:solidFill>
            </a:endParaRPr>
          </a:p>
        </p:txBody>
      </p:sp>
    </p:spTree>
    <p:extLst>
      <p:ext uri="{BB962C8B-B14F-4D97-AF65-F5344CB8AC3E}">
        <p14:creationId xmlns:p14="http://schemas.microsoft.com/office/powerpoint/2010/main" val="8143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Let’s Practice!</a:t>
            </a:r>
            <a:endParaRPr lang="en-US" b="1" dirty="0">
              <a:solidFill>
                <a:srgbClr val="3366FF"/>
              </a:solidFill>
            </a:endParaRPr>
          </a:p>
        </p:txBody>
      </p:sp>
      <p:sp>
        <p:nvSpPr>
          <p:cNvPr id="5" name="Explosion 1 4"/>
          <p:cNvSpPr/>
          <p:nvPr/>
        </p:nvSpPr>
        <p:spPr>
          <a:xfrm>
            <a:off x="6477000" y="1600200"/>
            <a:ext cx="2362200" cy="2438400"/>
          </a:xfrm>
          <a:prstGeom prst="irregularSeal1">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TextBox 7"/>
          <p:cNvSpPr txBox="1"/>
          <p:nvPr/>
        </p:nvSpPr>
        <p:spPr>
          <a:xfrm>
            <a:off x="6781800" y="2528299"/>
            <a:ext cx="2209800" cy="584775"/>
          </a:xfrm>
          <a:prstGeom prst="rect">
            <a:avLst/>
          </a:prstGeom>
          <a:noFill/>
        </p:spPr>
        <p:txBody>
          <a:bodyPr wrap="square" rtlCol="0">
            <a:spAutoFit/>
          </a:bodyPr>
          <a:lstStyle/>
          <a:p>
            <a:r>
              <a:rPr lang="en-US" sz="3200" b="1" dirty="0" smtClean="0">
                <a:latin typeface="Agenda-Light"/>
              </a:rPr>
              <a:t>You try!  </a:t>
            </a:r>
            <a:endParaRPr lang="en-US" sz="3200" b="1" dirty="0">
              <a:latin typeface="Agenda-Light"/>
            </a:endParaRPr>
          </a:p>
        </p:txBody>
      </p:sp>
      <p:sp>
        <p:nvSpPr>
          <p:cNvPr id="6" name="Content Placeholder 2"/>
          <p:cNvSpPr txBox="1">
            <a:spLocks/>
          </p:cNvSpPr>
          <p:nvPr/>
        </p:nvSpPr>
        <p:spPr>
          <a:xfrm>
            <a:off x="390513" y="1752600"/>
            <a:ext cx="6103883" cy="4572000"/>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2800" dirty="0" smtClean="0"/>
              <a:t>Develop protocol for using the personal white board.</a:t>
            </a:r>
          </a:p>
          <a:p>
            <a:pPr marL="514350" indent="-514350">
              <a:buFont typeface="+mj-lt"/>
              <a:buAutoNum type="arabicPeriod"/>
            </a:pPr>
            <a:r>
              <a:rPr lang="en-US" sz="2800" dirty="0" smtClean="0"/>
              <a:t>Study fluency exercises (choral and white board activities) in Grades K-5. Look for coherence and study the sequences.</a:t>
            </a:r>
          </a:p>
          <a:p>
            <a:pPr marL="514350" indent="-514350">
              <a:buFont typeface="+mj-lt"/>
              <a:buAutoNum type="arabicPeriod"/>
            </a:pPr>
            <a:r>
              <a:rPr lang="en-US" sz="2800" dirty="0" smtClean="0"/>
              <a:t>Role play with a partner where the sequence must be adjusted.</a:t>
            </a:r>
          </a:p>
          <a:p>
            <a:pPr marL="400050" lvl="1" indent="0"/>
            <a:r>
              <a:rPr lang="en-US" dirty="0" smtClean="0"/>
              <a:t>a) The student makes an error.</a:t>
            </a:r>
          </a:p>
          <a:p>
            <a:pPr marL="400050" lvl="1" indent="0"/>
            <a:r>
              <a:rPr lang="en-US" dirty="0" smtClean="0"/>
              <a:t>b) The sequence needs challenge.</a:t>
            </a:r>
            <a:endParaRPr lang="en-US" sz="2800" dirty="0" smtClean="0"/>
          </a:p>
          <a:p>
            <a:pPr marL="0" indent="0"/>
            <a:endParaRPr lang="en-US" sz="2800" dirty="0"/>
          </a:p>
        </p:txBody>
      </p:sp>
    </p:spTree>
    <p:extLst>
      <p:ext uri="{BB962C8B-B14F-4D97-AF65-F5344CB8AC3E}">
        <p14:creationId xmlns:p14="http://schemas.microsoft.com/office/powerpoint/2010/main" val="1663167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Grade 5 Sprint</a:t>
            </a:r>
          </a:p>
          <a:p>
            <a:r>
              <a:rPr lang="en-US" sz="2800" dirty="0"/>
              <a:t>	</a:t>
            </a:r>
            <a:r>
              <a:rPr lang="en-US" sz="2800" dirty="0" smtClean="0"/>
              <a:t>Write the Missing Factor</a:t>
            </a:r>
            <a:endParaRPr lang="en-US" sz="2800" dirty="0"/>
          </a:p>
        </p:txBody>
      </p:sp>
      <p:sp>
        <p:nvSpPr>
          <p:cNvPr id="3" name="Title 2"/>
          <p:cNvSpPr>
            <a:spLocks noGrp="1"/>
          </p:cNvSpPr>
          <p:nvPr>
            <p:ph type="title"/>
          </p:nvPr>
        </p:nvSpPr>
        <p:spPr/>
        <p:txBody>
          <a:bodyPr/>
          <a:lstStyle/>
          <a:p>
            <a:r>
              <a:rPr lang="en-US" b="1" dirty="0" smtClean="0">
                <a:solidFill>
                  <a:srgbClr val="C00000"/>
                </a:solidFill>
              </a:rPr>
              <a:t>Sprint:  Take the Challenge!!</a:t>
            </a:r>
            <a:endParaRPr lang="en-US" b="1" dirty="0">
              <a:solidFill>
                <a:srgbClr val="C00000"/>
              </a:solidFill>
            </a:endParaRPr>
          </a:p>
        </p:txBody>
      </p:sp>
      <p:grpSp>
        <p:nvGrpSpPr>
          <p:cNvPr id="5" name="Group 4"/>
          <p:cNvGrpSpPr/>
          <p:nvPr/>
        </p:nvGrpSpPr>
        <p:grpSpPr>
          <a:xfrm>
            <a:off x="6408682" y="1657413"/>
            <a:ext cx="2446283" cy="2438400"/>
            <a:chOff x="6172200" y="304800"/>
            <a:chExt cx="2446283" cy="2438400"/>
          </a:xfrm>
        </p:grpSpPr>
        <p:sp>
          <p:nvSpPr>
            <p:cNvPr id="6" name="Explosion 1 5"/>
            <p:cNvSpPr/>
            <p:nvPr/>
          </p:nvSpPr>
          <p:spPr>
            <a:xfrm>
              <a:off x="6172200" y="304800"/>
              <a:ext cx="2362200" cy="2438400"/>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 name="TextBox 6"/>
            <p:cNvSpPr txBox="1"/>
            <p:nvPr/>
          </p:nvSpPr>
          <p:spPr>
            <a:xfrm>
              <a:off x="6408683" y="1169205"/>
              <a:ext cx="2209800" cy="584775"/>
            </a:xfrm>
            <a:prstGeom prst="rect">
              <a:avLst/>
            </a:prstGeom>
            <a:noFill/>
          </p:spPr>
          <p:txBody>
            <a:bodyPr wrap="square" rtlCol="0">
              <a:spAutoFit/>
            </a:bodyPr>
            <a:lstStyle/>
            <a:p>
              <a:r>
                <a:rPr lang="en-US" sz="3200" b="1" dirty="0" smtClean="0">
                  <a:latin typeface="Agenda-Light"/>
                </a:rPr>
                <a:t>You try!  </a:t>
              </a:r>
              <a:endParaRPr lang="en-US" sz="3200" b="1" dirty="0">
                <a:latin typeface="Agenda-Light"/>
              </a:endParaRPr>
            </a:p>
          </p:txBody>
        </p:sp>
      </p:grpSp>
    </p:spTree>
    <p:extLst>
      <p:ext uri="{BB962C8B-B14F-4D97-AF65-F5344CB8AC3E}">
        <p14:creationId xmlns:p14="http://schemas.microsoft.com/office/powerpoint/2010/main" val="28102692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Implementation Considerations</a:t>
            </a:r>
            <a:endParaRPr lang="en-US" b="1" dirty="0">
              <a:solidFill>
                <a:srgbClr val="3366FF"/>
              </a:solidFill>
            </a:endParaRPr>
          </a:p>
        </p:txBody>
      </p:sp>
      <p:sp>
        <p:nvSpPr>
          <p:cNvPr id="3" name="Content Placeholder 2"/>
          <p:cNvSpPr>
            <a:spLocks noGrp="1"/>
          </p:cNvSpPr>
          <p:nvPr>
            <p:ph idx="1"/>
          </p:nvPr>
        </p:nvSpPr>
        <p:spPr/>
        <p:txBody>
          <a:bodyPr>
            <a:noAutofit/>
          </a:bodyPr>
          <a:lstStyle/>
          <a:p>
            <a:pPr marL="457200" indent="-457200">
              <a:buFont typeface="Arial" panose="020B0604020202020204" pitchFamily="34" charset="0"/>
              <a:buChar char="•"/>
            </a:pPr>
            <a:r>
              <a:rPr lang="en-US" sz="2800" dirty="0" smtClean="0"/>
              <a:t>Establish signals for student responses.</a:t>
            </a:r>
          </a:p>
          <a:p>
            <a:pPr marL="457200" indent="-457200">
              <a:buFont typeface="Arial" panose="020B0604020202020204" pitchFamily="34" charset="0"/>
              <a:buChar char="•"/>
            </a:pPr>
            <a:r>
              <a:rPr lang="en-US" sz="2800" dirty="0" smtClean="0"/>
              <a:t>Use “I say, you say” to establish the fluency’s objective.</a:t>
            </a:r>
          </a:p>
          <a:p>
            <a:pPr marL="457200" indent="-457200">
              <a:buFont typeface="Arial" panose="020B0604020202020204" pitchFamily="34" charset="0"/>
              <a:buChar char="•"/>
            </a:pPr>
            <a:r>
              <a:rPr lang="en-US" sz="2800" dirty="0" smtClean="0"/>
              <a:t>Sequence to meet the needs of your students! Adjust in the moment as necessary.</a:t>
            </a:r>
          </a:p>
          <a:p>
            <a:pPr marL="457200" indent="-457200">
              <a:buFont typeface="Arial" panose="020B0604020202020204" pitchFamily="34" charset="0"/>
              <a:buChar char="•"/>
            </a:pPr>
            <a:r>
              <a:rPr lang="en-US" sz="2800" dirty="0" smtClean="0"/>
              <a:t>Keep the pace up and end with success.</a:t>
            </a:r>
          </a:p>
          <a:p>
            <a:pPr marL="457200" indent="-457200">
              <a:buFont typeface="Arial" panose="020B0604020202020204" pitchFamily="34" charset="0"/>
              <a:buChar char="•"/>
            </a:pPr>
            <a:endParaRPr lang="en-US" sz="2800" dirty="0" smtClean="0"/>
          </a:p>
          <a:p>
            <a:pPr marL="0" indent="0"/>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587053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0"/>
            <a:ext cx="4818794" cy="2133600"/>
          </a:xfrm>
        </p:spPr>
        <p:txBody>
          <a:bodyPr>
            <a:normAutofit/>
          </a:bodyPr>
          <a:lstStyle/>
          <a:p>
            <a:r>
              <a:rPr lang="en-US" b="1" dirty="0">
                <a:solidFill>
                  <a:srgbClr val="00B6A1"/>
                </a:solidFill>
              </a:rPr>
              <a:t>Fluency</a:t>
            </a:r>
            <a:br>
              <a:rPr lang="en-US" b="1" dirty="0">
                <a:solidFill>
                  <a:srgbClr val="00B6A1"/>
                </a:solidFill>
              </a:rPr>
            </a:br>
            <a:r>
              <a:rPr lang="en-US" b="1" dirty="0" smtClean="0">
                <a:solidFill>
                  <a:srgbClr val="00B6A1"/>
                </a:solidFill>
              </a:rPr>
              <a:t>as Defined </a:t>
            </a:r>
            <a:r>
              <a:rPr lang="en-US" b="1" dirty="0">
                <a:solidFill>
                  <a:srgbClr val="00B6A1"/>
                </a:solidFill>
              </a:rPr>
              <a:t>by the </a:t>
            </a:r>
            <a:r>
              <a:rPr lang="en-US" b="1" dirty="0" smtClean="0">
                <a:solidFill>
                  <a:srgbClr val="00B6A1"/>
                </a:solidFill>
              </a:rPr>
              <a:t/>
            </a:r>
            <a:br>
              <a:rPr lang="en-US" b="1" dirty="0" smtClean="0">
                <a:solidFill>
                  <a:srgbClr val="00B6A1"/>
                </a:solidFill>
              </a:rPr>
            </a:br>
            <a:r>
              <a:rPr lang="en-US" b="1" dirty="0" smtClean="0">
                <a:solidFill>
                  <a:srgbClr val="00B6A1"/>
                </a:solidFill>
              </a:rPr>
              <a:t>Instructional </a:t>
            </a:r>
            <a:r>
              <a:rPr lang="en-US" b="1" dirty="0">
                <a:solidFill>
                  <a:srgbClr val="00B6A1"/>
                </a:solidFill>
              </a:rPr>
              <a:t>Shifts</a:t>
            </a:r>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r>
              <a:rPr lang="en-US" sz="2800" dirty="0" smtClean="0"/>
              <a:t>“</a:t>
            </a:r>
            <a:r>
              <a:rPr lang="en-US" sz="2800" dirty="0"/>
              <a:t>Students are expected to have speed and accuracy with simple calculations; teachers structure class time and/or homework time for students to memorize through repetition, core functions.”</a:t>
            </a:r>
          </a:p>
          <a:p>
            <a:endParaRPr lang="en-US" dirty="0"/>
          </a:p>
        </p:txBody>
      </p:sp>
      <p:grpSp>
        <p:nvGrpSpPr>
          <p:cNvPr id="5" name="Group 4"/>
          <p:cNvGrpSpPr/>
          <p:nvPr/>
        </p:nvGrpSpPr>
        <p:grpSpPr>
          <a:xfrm>
            <a:off x="4729271" y="914400"/>
            <a:ext cx="3805129" cy="2648744"/>
            <a:chOff x="6873519" y="849685"/>
            <a:chExt cx="1913080" cy="131267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80" y="849685"/>
              <a:ext cx="1665219" cy="1249470"/>
            </a:xfrm>
            <a:prstGeom prst="rect">
              <a:avLst/>
            </a:prstGeom>
            <a:ln w="19050">
              <a:solidFill>
                <a:srgbClr val="0A668B"/>
              </a:solidFill>
            </a:ln>
          </p:spPr>
        </p:pic>
        <p:sp>
          <p:nvSpPr>
            <p:cNvPr id="7" name="Rounded Rectangle 6"/>
            <p:cNvSpPr/>
            <p:nvPr/>
          </p:nvSpPr>
          <p:spPr>
            <a:xfrm>
              <a:off x="7158147" y="1399381"/>
              <a:ext cx="954273" cy="158111"/>
            </a:xfrm>
            <a:prstGeom prst="round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p:cNvCxnSpPr>
              <a:stCxn id="7" idx="1"/>
            </p:cNvCxnSpPr>
            <p:nvPr/>
          </p:nvCxnSpPr>
          <p:spPr>
            <a:xfrm flipH="1">
              <a:off x="6873519" y="1478437"/>
              <a:ext cx="284628" cy="68391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768495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6A1"/>
                </a:solidFill>
              </a:rPr>
              <a:t>Required Fluencies</a:t>
            </a:r>
            <a:endParaRPr lang="en-US" b="1" dirty="0">
              <a:solidFill>
                <a:srgbClr val="00B6A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35535275"/>
              </p:ext>
            </p:extLst>
          </p:nvPr>
        </p:nvGraphicFramePr>
        <p:xfrm>
          <a:off x="304800" y="1776411"/>
          <a:ext cx="8534400" cy="4273612"/>
        </p:xfrm>
        <a:graphic>
          <a:graphicData uri="http://schemas.openxmlformats.org/drawingml/2006/table">
            <a:tbl>
              <a:tblPr firstCol="1" bandRow="1">
                <a:tableStyleId>{46F890A9-2807-4EBB-B81D-B2AA78EC7F39}</a:tableStyleId>
              </a:tblPr>
              <a:tblGrid>
                <a:gridCol w="711200"/>
                <a:gridCol w="1501422"/>
                <a:gridCol w="6321778"/>
              </a:tblGrid>
              <a:tr h="538749">
                <a:tc>
                  <a:txBody>
                    <a:bodyPr/>
                    <a:lstStyle/>
                    <a:p>
                      <a:r>
                        <a:rPr lang="en-US" sz="2400" dirty="0" smtClean="0"/>
                        <a:t>K</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K.OA.5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Add/Subtract within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749">
                <a:tc>
                  <a:txBody>
                    <a:bodyPr/>
                    <a:lstStyle/>
                    <a:p>
                      <a:r>
                        <a:rPr lang="en-US" sz="2400" dirty="0" smtClean="0"/>
                        <a:t>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1.OA.6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Add/Subtract within 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9896">
                <a:tc>
                  <a:txBody>
                    <a:bodyPr/>
                    <a:lstStyle/>
                    <a:p>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2.OA.2</a:t>
                      </a:r>
                    </a:p>
                    <a:p>
                      <a:r>
                        <a:rPr lang="en-US" sz="2400" dirty="0" smtClean="0"/>
                        <a:t>2.NBT.5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Add/Subtract within 20 (know single-digit</a:t>
                      </a:r>
                      <a:r>
                        <a:rPr lang="en-US" sz="2400" baseline="0" dirty="0" smtClean="0"/>
                        <a:t> sums from memory</a:t>
                      </a:r>
                    </a:p>
                    <a:p>
                      <a:r>
                        <a:rPr lang="en-US" sz="2400" baseline="0" dirty="0" smtClean="0"/>
                        <a:t>Add/Subtract within 100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9896">
                <a:tc>
                  <a:txBody>
                    <a:bodyPr/>
                    <a:lstStyle/>
                    <a:p>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3.OA.7</a:t>
                      </a:r>
                    </a:p>
                    <a:p>
                      <a:r>
                        <a:rPr lang="en-US" sz="2400" dirty="0" smtClean="0"/>
                        <a:t>3.NBT.2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Multiply/Divide within 100</a:t>
                      </a:r>
                    </a:p>
                    <a:p>
                      <a:r>
                        <a:rPr lang="en-US" sz="2400" dirty="0" smtClean="0"/>
                        <a:t>Add/Subtract within 1000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749">
                <a:tc>
                  <a:txBody>
                    <a:bodyPr/>
                    <a:lstStyle/>
                    <a:p>
                      <a:r>
                        <a:rPr lang="en-US" sz="2400" dirty="0" smtClean="0"/>
                        <a:t>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4.NBT.4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Add/Subtract within 1,000,000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749">
                <a:tc>
                  <a:txBody>
                    <a:bodyPr/>
                    <a:lstStyle/>
                    <a:p>
                      <a:r>
                        <a:rPr lang="en-US" sz="2400" dirty="0" smtClean="0"/>
                        <a:t>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5.NBT.5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Multi-digit multiplication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5220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81000"/>
            <a:ext cx="4437794" cy="1219200"/>
          </a:xfrm>
        </p:spPr>
        <p:txBody>
          <a:bodyPr>
            <a:normAutofit/>
          </a:bodyPr>
          <a:lstStyle/>
          <a:p>
            <a:r>
              <a:rPr lang="en-US" b="1" dirty="0" smtClean="0">
                <a:solidFill>
                  <a:srgbClr val="00B6A1"/>
                </a:solidFill>
              </a:rPr>
              <a:t>Kindergarten Core Fluency Materials</a:t>
            </a:r>
            <a:endParaRPr lang="en-US" b="1" dirty="0">
              <a:solidFill>
                <a:srgbClr val="00B6A1"/>
              </a:solidFill>
            </a:endParaRPr>
          </a:p>
        </p:txBody>
      </p:sp>
      <p:sp>
        <p:nvSpPr>
          <p:cNvPr id="3" name="Content Placeholder 2"/>
          <p:cNvSpPr>
            <a:spLocks noGrp="1"/>
          </p:cNvSpPr>
          <p:nvPr>
            <p:ph idx="1"/>
          </p:nvPr>
        </p:nvSpPr>
        <p:spPr>
          <a:xfrm>
            <a:off x="304800" y="1776350"/>
            <a:ext cx="4724400" cy="4572000"/>
          </a:xfrm>
        </p:spPr>
        <p:txBody>
          <a:bodyPr>
            <a:normAutofit fontScale="92500"/>
          </a:bodyPr>
          <a:lstStyle/>
          <a:p>
            <a:r>
              <a:rPr lang="en-US" dirty="0" smtClean="0"/>
              <a:t>Core </a:t>
            </a:r>
            <a:r>
              <a:rPr lang="en-US" dirty="0"/>
              <a:t>Fluency Differentiated Practice </a:t>
            </a:r>
            <a:r>
              <a:rPr lang="en-US" dirty="0" smtClean="0"/>
              <a:t>Sets </a:t>
            </a:r>
          </a:p>
          <a:p>
            <a:r>
              <a:rPr lang="en-US" dirty="0"/>
              <a:t>	</a:t>
            </a:r>
            <a:r>
              <a:rPr lang="en-US" dirty="0" smtClean="0"/>
              <a:t>(Module 4, Lesson 29) </a:t>
            </a:r>
          </a:p>
          <a:p>
            <a:pPr lvl="1"/>
            <a:r>
              <a:rPr lang="en-US" dirty="0" smtClean="0"/>
              <a:t>Set A: My Addition Practice</a:t>
            </a:r>
          </a:p>
          <a:p>
            <a:pPr lvl="1"/>
            <a:r>
              <a:rPr lang="en-US" dirty="0" smtClean="0"/>
              <a:t>Set B: My Decomposition Practice</a:t>
            </a:r>
          </a:p>
          <a:p>
            <a:pPr lvl="1"/>
            <a:r>
              <a:rPr lang="en-US" dirty="0" smtClean="0"/>
              <a:t>Set C: My Subtraction Practice</a:t>
            </a:r>
          </a:p>
          <a:p>
            <a:pPr lvl="1"/>
            <a:r>
              <a:rPr lang="en-US" dirty="0" smtClean="0"/>
              <a:t>Set D: My Subtraction Practice</a:t>
            </a:r>
          </a:p>
          <a:p>
            <a:pPr lvl="1"/>
            <a:r>
              <a:rPr lang="en-US" dirty="0" smtClean="0"/>
              <a:t>Set E: My Mixed Practice</a:t>
            </a:r>
            <a:endParaRPr lang="en-US" dirty="0"/>
          </a:p>
          <a:p>
            <a:endParaRPr lang="en-US" dirty="0" smtClean="0"/>
          </a:p>
        </p:txBody>
      </p:sp>
      <p:pic>
        <p:nvPicPr>
          <p:cNvPr id="4" name="Picture 3"/>
          <p:cNvPicPr>
            <a:picLocks noChangeAspect="1"/>
          </p:cNvPicPr>
          <p:nvPr/>
        </p:nvPicPr>
        <p:blipFill>
          <a:blip r:embed="rId3"/>
          <a:stretch>
            <a:fillRect/>
          </a:stretch>
        </p:blipFill>
        <p:spPr>
          <a:xfrm>
            <a:off x="4724400" y="1143000"/>
            <a:ext cx="4238370" cy="5410200"/>
          </a:xfrm>
          <a:prstGeom prst="rect">
            <a:avLst/>
          </a:prstGeom>
          <a:ln>
            <a:solidFill>
              <a:srgbClr val="4F81BD"/>
            </a:solidFill>
          </a:ln>
        </p:spPr>
      </p:pic>
      <p:pic>
        <p:nvPicPr>
          <p:cNvPr id="5" name="Picture 4"/>
          <p:cNvPicPr>
            <a:picLocks noChangeAspect="1"/>
          </p:cNvPicPr>
          <p:nvPr/>
        </p:nvPicPr>
        <p:blipFill>
          <a:blip r:embed="rId4"/>
          <a:stretch>
            <a:fillRect/>
          </a:stretch>
        </p:blipFill>
        <p:spPr>
          <a:xfrm>
            <a:off x="4741333" y="1168400"/>
            <a:ext cx="4419600" cy="5480938"/>
          </a:xfrm>
          <a:prstGeom prst="rect">
            <a:avLst/>
          </a:prstGeom>
        </p:spPr>
      </p:pic>
    </p:spTree>
    <p:extLst>
      <p:ext uri="{BB962C8B-B14F-4D97-AF65-F5344CB8AC3E}">
        <p14:creationId xmlns:p14="http://schemas.microsoft.com/office/powerpoint/2010/main" val="18717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81000"/>
            <a:ext cx="4437794" cy="1219200"/>
          </a:xfrm>
        </p:spPr>
        <p:txBody>
          <a:bodyPr>
            <a:normAutofit/>
          </a:bodyPr>
          <a:lstStyle/>
          <a:p>
            <a:r>
              <a:rPr lang="en-US" b="1" dirty="0" smtClean="0">
                <a:solidFill>
                  <a:srgbClr val="00B6A1"/>
                </a:solidFill>
              </a:rPr>
              <a:t>1</a:t>
            </a:r>
            <a:r>
              <a:rPr lang="en-US" b="1" baseline="30000" dirty="0" smtClean="0">
                <a:solidFill>
                  <a:srgbClr val="00B6A1"/>
                </a:solidFill>
              </a:rPr>
              <a:t>st</a:t>
            </a:r>
            <a:r>
              <a:rPr lang="en-US" b="1" dirty="0" smtClean="0">
                <a:solidFill>
                  <a:srgbClr val="00B6A1"/>
                </a:solidFill>
              </a:rPr>
              <a:t> Grade Core Fluency Materials</a:t>
            </a:r>
            <a:endParaRPr lang="en-US" b="1" dirty="0">
              <a:solidFill>
                <a:srgbClr val="00B6A1"/>
              </a:solidFill>
            </a:endParaRPr>
          </a:p>
        </p:txBody>
      </p:sp>
      <p:sp>
        <p:nvSpPr>
          <p:cNvPr id="3" name="Content Placeholder 2"/>
          <p:cNvSpPr>
            <a:spLocks noGrp="1"/>
          </p:cNvSpPr>
          <p:nvPr>
            <p:ph idx="1"/>
          </p:nvPr>
        </p:nvSpPr>
        <p:spPr>
          <a:xfrm>
            <a:off x="304800" y="1776350"/>
            <a:ext cx="4724400" cy="4572000"/>
          </a:xfrm>
        </p:spPr>
        <p:txBody>
          <a:bodyPr>
            <a:normAutofit fontScale="85000" lnSpcReduction="20000"/>
          </a:bodyPr>
          <a:lstStyle/>
          <a:p>
            <a:r>
              <a:rPr lang="en-US" dirty="0" smtClean="0"/>
              <a:t>Core </a:t>
            </a:r>
            <a:r>
              <a:rPr lang="en-US" dirty="0"/>
              <a:t>Fluency </a:t>
            </a:r>
            <a:r>
              <a:rPr lang="en-US" dirty="0" smtClean="0"/>
              <a:t>Practice Sets </a:t>
            </a:r>
          </a:p>
          <a:p>
            <a:r>
              <a:rPr lang="en-US" dirty="0"/>
              <a:t>	</a:t>
            </a:r>
            <a:r>
              <a:rPr lang="en-US" dirty="0" smtClean="0"/>
              <a:t>(Module 4, Lesson 23)</a:t>
            </a:r>
          </a:p>
          <a:p>
            <a:pPr lvl="1"/>
            <a:r>
              <a:rPr lang="en-US" dirty="0" smtClean="0"/>
              <a:t>Set A: My Addition Practice</a:t>
            </a:r>
          </a:p>
          <a:p>
            <a:pPr lvl="1"/>
            <a:r>
              <a:rPr lang="en-US" dirty="0" smtClean="0"/>
              <a:t>Set B: My Missing Addend Practice</a:t>
            </a:r>
          </a:p>
          <a:p>
            <a:pPr lvl="1"/>
            <a:r>
              <a:rPr lang="en-US" dirty="0" smtClean="0"/>
              <a:t>Set C: My Related Addition and Subtraction Practice</a:t>
            </a:r>
          </a:p>
          <a:p>
            <a:pPr lvl="1"/>
            <a:r>
              <a:rPr lang="en-US" dirty="0" smtClean="0"/>
              <a:t>Set D: My Subtraction Practice</a:t>
            </a:r>
          </a:p>
          <a:p>
            <a:pPr lvl="1"/>
            <a:r>
              <a:rPr lang="en-US" dirty="0" smtClean="0"/>
              <a:t>Set E: My Mixed Practice</a:t>
            </a:r>
          </a:p>
          <a:p>
            <a:pPr lvl="1"/>
            <a:endParaRPr lang="en-US" dirty="0"/>
          </a:p>
          <a:p>
            <a:r>
              <a:rPr lang="en-US" dirty="0"/>
              <a:t>Core Fluency Sprints</a:t>
            </a:r>
          </a:p>
          <a:p>
            <a:r>
              <a:rPr lang="en-US" dirty="0"/>
              <a:t>	(Module 5, Lesson 1)</a:t>
            </a:r>
          </a:p>
          <a:p>
            <a:pPr lvl="1"/>
            <a:endParaRPr lang="en-US" dirty="0"/>
          </a:p>
          <a:p>
            <a:endParaRPr lang="en-US" dirty="0" smtClean="0"/>
          </a:p>
        </p:txBody>
      </p:sp>
      <p:pic>
        <p:nvPicPr>
          <p:cNvPr id="6" name="Picture 5"/>
          <p:cNvPicPr>
            <a:picLocks noChangeAspect="1"/>
          </p:cNvPicPr>
          <p:nvPr/>
        </p:nvPicPr>
        <p:blipFill>
          <a:blip r:embed="rId3"/>
          <a:stretch>
            <a:fillRect/>
          </a:stretch>
        </p:blipFill>
        <p:spPr>
          <a:xfrm>
            <a:off x="5029200" y="1204850"/>
            <a:ext cx="3963347" cy="5143500"/>
          </a:xfrm>
          <a:prstGeom prst="rect">
            <a:avLst/>
          </a:prstGeom>
        </p:spPr>
      </p:pic>
      <p:pic>
        <p:nvPicPr>
          <p:cNvPr id="7" name="Picture 6"/>
          <p:cNvPicPr>
            <a:picLocks noChangeAspect="1"/>
          </p:cNvPicPr>
          <p:nvPr/>
        </p:nvPicPr>
        <p:blipFill>
          <a:blip r:embed="rId4"/>
          <a:stretch>
            <a:fillRect/>
          </a:stretch>
        </p:blipFill>
        <p:spPr>
          <a:xfrm>
            <a:off x="5029200" y="1204850"/>
            <a:ext cx="4097760" cy="5346700"/>
          </a:xfrm>
          <a:prstGeom prst="rect">
            <a:avLst/>
          </a:prstGeom>
        </p:spPr>
      </p:pic>
      <p:pic>
        <p:nvPicPr>
          <p:cNvPr id="8" name="Picture 7"/>
          <p:cNvPicPr>
            <a:picLocks noChangeAspect="1"/>
          </p:cNvPicPr>
          <p:nvPr/>
        </p:nvPicPr>
        <p:blipFill>
          <a:blip r:embed="rId5"/>
          <a:stretch>
            <a:fillRect/>
          </a:stretch>
        </p:blipFill>
        <p:spPr>
          <a:xfrm>
            <a:off x="5046133" y="1212189"/>
            <a:ext cx="3946414" cy="5341011"/>
          </a:xfrm>
          <a:prstGeom prst="rect">
            <a:avLst/>
          </a:prstGeom>
        </p:spPr>
      </p:pic>
    </p:spTree>
    <p:extLst>
      <p:ext uri="{BB962C8B-B14F-4D97-AF65-F5344CB8AC3E}">
        <p14:creationId xmlns:p14="http://schemas.microsoft.com/office/powerpoint/2010/main" val="233429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81000"/>
            <a:ext cx="4437794" cy="1219200"/>
          </a:xfrm>
        </p:spPr>
        <p:txBody>
          <a:bodyPr>
            <a:normAutofit/>
          </a:bodyPr>
          <a:lstStyle/>
          <a:p>
            <a:r>
              <a:rPr lang="en-US" b="1" dirty="0" smtClean="0">
                <a:solidFill>
                  <a:srgbClr val="00B6A1"/>
                </a:solidFill>
              </a:rPr>
              <a:t>2</a:t>
            </a:r>
            <a:r>
              <a:rPr lang="en-US" b="1" baseline="30000" dirty="0" smtClean="0">
                <a:solidFill>
                  <a:srgbClr val="00B6A1"/>
                </a:solidFill>
              </a:rPr>
              <a:t>nd</a:t>
            </a:r>
            <a:r>
              <a:rPr lang="en-US" b="1" dirty="0" smtClean="0">
                <a:solidFill>
                  <a:srgbClr val="00B6A1"/>
                </a:solidFill>
              </a:rPr>
              <a:t> Grade Core Fluency Materials</a:t>
            </a:r>
            <a:endParaRPr lang="en-US" b="1" dirty="0">
              <a:solidFill>
                <a:srgbClr val="00B6A1"/>
              </a:solidFill>
            </a:endParaRPr>
          </a:p>
        </p:txBody>
      </p:sp>
      <p:sp>
        <p:nvSpPr>
          <p:cNvPr id="3" name="Content Placeholder 2"/>
          <p:cNvSpPr>
            <a:spLocks noGrp="1"/>
          </p:cNvSpPr>
          <p:nvPr>
            <p:ph idx="1"/>
          </p:nvPr>
        </p:nvSpPr>
        <p:spPr>
          <a:xfrm>
            <a:off x="304800" y="1776350"/>
            <a:ext cx="4724400" cy="4572000"/>
          </a:xfrm>
        </p:spPr>
        <p:txBody>
          <a:bodyPr>
            <a:normAutofit/>
          </a:bodyPr>
          <a:lstStyle/>
          <a:p>
            <a:r>
              <a:rPr lang="en-US" dirty="0" smtClean="0"/>
              <a:t>Core </a:t>
            </a:r>
            <a:r>
              <a:rPr lang="en-US" dirty="0"/>
              <a:t>Fluency </a:t>
            </a:r>
            <a:r>
              <a:rPr lang="en-US" dirty="0" smtClean="0"/>
              <a:t>Practice Sets </a:t>
            </a:r>
          </a:p>
          <a:p>
            <a:r>
              <a:rPr lang="en-US" dirty="0"/>
              <a:t>	</a:t>
            </a:r>
            <a:r>
              <a:rPr lang="en-US" dirty="0" smtClean="0"/>
              <a:t>(Module 4, Lesson 14)</a:t>
            </a:r>
          </a:p>
          <a:p>
            <a:pPr lvl="1"/>
            <a:r>
              <a:rPr lang="en-US" dirty="0" smtClean="0"/>
              <a:t>Set A: Addition</a:t>
            </a:r>
          </a:p>
          <a:p>
            <a:pPr lvl="1"/>
            <a:r>
              <a:rPr lang="en-US" dirty="0" smtClean="0"/>
              <a:t>Set B: My Missing Addend </a:t>
            </a:r>
          </a:p>
          <a:p>
            <a:pPr lvl="1"/>
            <a:r>
              <a:rPr lang="en-US" dirty="0" smtClean="0"/>
              <a:t>Set C: Subtraction</a:t>
            </a:r>
          </a:p>
          <a:p>
            <a:pPr lvl="1"/>
            <a:r>
              <a:rPr lang="en-US" dirty="0" smtClean="0"/>
              <a:t>Set D: More Subtraction</a:t>
            </a:r>
          </a:p>
          <a:p>
            <a:pPr lvl="1"/>
            <a:r>
              <a:rPr lang="en-US" dirty="0" smtClean="0"/>
              <a:t>Set E: Mixed Practice</a:t>
            </a:r>
          </a:p>
          <a:p>
            <a:pPr lvl="1"/>
            <a:endParaRPr lang="en-US" dirty="0"/>
          </a:p>
          <a:p>
            <a:endParaRPr lang="en-US" dirty="0" smtClean="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724400" y="886465"/>
            <a:ext cx="4378295" cy="5461885"/>
          </a:xfrm>
          <a:prstGeom prst="rect">
            <a:avLst/>
          </a:prstGeom>
        </p:spPr>
      </p:pic>
      <p:pic>
        <p:nvPicPr>
          <p:cNvPr id="9" name="Picture 8"/>
          <p:cNvPicPr>
            <a:picLocks noChangeAspect="1"/>
          </p:cNvPicPr>
          <p:nvPr/>
        </p:nvPicPr>
        <p:blipFill>
          <a:blip r:embed="rId5"/>
          <a:stretch>
            <a:fillRect/>
          </a:stretch>
        </p:blipFill>
        <p:spPr>
          <a:xfrm>
            <a:off x="4750711" y="886464"/>
            <a:ext cx="4351983" cy="5461885"/>
          </a:xfrm>
          <a:prstGeom prst="rect">
            <a:avLst/>
          </a:prstGeom>
        </p:spPr>
      </p:pic>
      <p:pic>
        <p:nvPicPr>
          <p:cNvPr id="11" name="Picture 10"/>
          <p:cNvPicPr>
            <a:picLocks noChangeAspect="1"/>
          </p:cNvPicPr>
          <p:nvPr/>
        </p:nvPicPr>
        <p:blipFill>
          <a:blip r:embed="rId6"/>
          <a:stretch>
            <a:fillRect/>
          </a:stretch>
        </p:blipFill>
        <p:spPr>
          <a:xfrm>
            <a:off x="4739245" y="886464"/>
            <a:ext cx="4359216" cy="5461885"/>
          </a:xfrm>
          <a:prstGeom prst="rect">
            <a:avLst/>
          </a:prstGeom>
        </p:spPr>
      </p:pic>
    </p:spTree>
    <p:extLst>
      <p:ext uri="{BB962C8B-B14F-4D97-AF65-F5344CB8AC3E}">
        <p14:creationId xmlns:p14="http://schemas.microsoft.com/office/powerpoint/2010/main" val="38546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81000"/>
            <a:ext cx="4437794" cy="1219200"/>
          </a:xfrm>
        </p:spPr>
        <p:txBody>
          <a:bodyPr>
            <a:normAutofit/>
          </a:bodyPr>
          <a:lstStyle/>
          <a:p>
            <a:r>
              <a:rPr lang="en-US" b="1" dirty="0" smtClean="0">
                <a:solidFill>
                  <a:srgbClr val="00B6A1"/>
                </a:solidFill>
              </a:rPr>
              <a:t>3</a:t>
            </a:r>
            <a:r>
              <a:rPr lang="en-US" b="1" baseline="30000" dirty="0" smtClean="0">
                <a:solidFill>
                  <a:srgbClr val="00B6A1"/>
                </a:solidFill>
              </a:rPr>
              <a:t>rd</a:t>
            </a:r>
            <a:r>
              <a:rPr lang="en-US" b="1" dirty="0" smtClean="0">
                <a:solidFill>
                  <a:srgbClr val="00B6A1"/>
                </a:solidFill>
              </a:rPr>
              <a:t> Grade Core Fluency Materials</a:t>
            </a:r>
            <a:endParaRPr lang="en-US" b="1" dirty="0">
              <a:solidFill>
                <a:srgbClr val="00B6A1"/>
              </a:solidFill>
            </a:endParaRPr>
          </a:p>
        </p:txBody>
      </p:sp>
      <p:sp>
        <p:nvSpPr>
          <p:cNvPr id="3" name="Content Placeholder 2"/>
          <p:cNvSpPr>
            <a:spLocks noGrp="1"/>
          </p:cNvSpPr>
          <p:nvPr>
            <p:ph idx="1"/>
          </p:nvPr>
        </p:nvSpPr>
        <p:spPr>
          <a:xfrm>
            <a:off x="304800" y="1776350"/>
            <a:ext cx="4648200" cy="4572000"/>
          </a:xfrm>
        </p:spPr>
        <p:txBody>
          <a:bodyPr>
            <a:normAutofit/>
          </a:bodyPr>
          <a:lstStyle/>
          <a:p>
            <a:r>
              <a:rPr lang="en-US" dirty="0" smtClean="0"/>
              <a:t>Pattern Sheets (Begin in Module 1)</a:t>
            </a:r>
          </a:p>
          <a:p>
            <a:pPr lvl="1"/>
            <a:endParaRPr lang="en-US" dirty="0"/>
          </a:p>
          <a:p>
            <a:endParaRPr lang="en-US" dirty="0" smtClean="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724400" y="667217"/>
            <a:ext cx="4282480" cy="5715000"/>
          </a:xfrm>
          <a:prstGeom prst="rect">
            <a:avLst/>
          </a:prstGeom>
        </p:spPr>
      </p:pic>
    </p:spTree>
    <p:extLst>
      <p:ext uri="{BB962C8B-B14F-4D97-AF65-F5344CB8AC3E}">
        <p14:creationId xmlns:p14="http://schemas.microsoft.com/office/powerpoint/2010/main" val="10491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81000"/>
            <a:ext cx="4437794" cy="1219200"/>
          </a:xfrm>
        </p:spPr>
        <p:txBody>
          <a:bodyPr>
            <a:normAutofit/>
          </a:bodyPr>
          <a:lstStyle/>
          <a:p>
            <a:r>
              <a:rPr lang="en-US" b="1" dirty="0" smtClean="0">
                <a:solidFill>
                  <a:srgbClr val="00B6A1"/>
                </a:solidFill>
              </a:rPr>
              <a:t>Grade 4 Core Fluency Materials</a:t>
            </a:r>
            <a:endParaRPr lang="en-US" b="1" dirty="0">
              <a:solidFill>
                <a:srgbClr val="00B6A1"/>
              </a:solidFill>
            </a:endParaRPr>
          </a:p>
        </p:txBody>
      </p:sp>
      <p:sp>
        <p:nvSpPr>
          <p:cNvPr id="3" name="Content Placeholder 2"/>
          <p:cNvSpPr>
            <a:spLocks noGrp="1"/>
          </p:cNvSpPr>
          <p:nvPr>
            <p:ph idx="1"/>
          </p:nvPr>
        </p:nvSpPr>
        <p:spPr>
          <a:xfrm>
            <a:off x="304800" y="1776350"/>
            <a:ext cx="4436533" cy="4572000"/>
          </a:xfrm>
        </p:spPr>
        <p:txBody>
          <a:bodyPr>
            <a:normAutofit fontScale="92500"/>
          </a:bodyPr>
          <a:lstStyle/>
          <a:p>
            <a:r>
              <a:rPr lang="en-US" dirty="0" smtClean="0"/>
              <a:t>Core </a:t>
            </a:r>
            <a:r>
              <a:rPr lang="en-US" dirty="0"/>
              <a:t>Fluency Differentiated Practice </a:t>
            </a:r>
            <a:r>
              <a:rPr lang="en-US" dirty="0" smtClean="0"/>
              <a:t>Sets </a:t>
            </a:r>
          </a:p>
          <a:p>
            <a:r>
              <a:rPr lang="en-US" dirty="0"/>
              <a:t>	</a:t>
            </a:r>
            <a:r>
              <a:rPr lang="en-US" dirty="0" smtClean="0"/>
              <a:t>(Module 7, Lesson 2) </a:t>
            </a:r>
          </a:p>
          <a:p>
            <a:pPr lvl="1"/>
            <a:r>
              <a:rPr lang="en-US" dirty="0" smtClean="0"/>
              <a:t>Set A: Multi-Digit Addition</a:t>
            </a:r>
          </a:p>
          <a:p>
            <a:pPr lvl="1"/>
            <a:r>
              <a:rPr lang="en-US" dirty="0" smtClean="0"/>
              <a:t>Set B: Multi-Digit Subtraction</a:t>
            </a:r>
          </a:p>
          <a:p>
            <a:pPr lvl="1"/>
            <a:r>
              <a:rPr lang="en-US" dirty="0" smtClean="0"/>
              <a:t>Set C: Multi-Digit Subtraction with Zeros in the Minuend</a:t>
            </a:r>
          </a:p>
          <a:p>
            <a:pPr lvl="1"/>
            <a:r>
              <a:rPr lang="en-US" dirty="0" smtClean="0"/>
              <a:t>Set D: Multi-Digit Addition and Subtraction</a:t>
            </a:r>
          </a:p>
          <a:p>
            <a:endParaRPr lang="en-US" dirty="0" smtClean="0"/>
          </a:p>
        </p:txBody>
      </p:sp>
      <p:pic>
        <p:nvPicPr>
          <p:cNvPr id="4" name="Picture 3"/>
          <p:cNvPicPr>
            <a:picLocks noChangeAspect="1"/>
          </p:cNvPicPr>
          <p:nvPr/>
        </p:nvPicPr>
        <p:blipFill>
          <a:blip r:embed="rId3"/>
          <a:stretch>
            <a:fillRect/>
          </a:stretch>
        </p:blipFill>
        <p:spPr>
          <a:xfrm>
            <a:off x="4724400" y="709550"/>
            <a:ext cx="4353302" cy="56388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741333" y="709550"/>
            <a:ext cx="4346171" cy="5629564"/>
          </a:xfrm>
          <a:prstGeom prst="rect">
            <a:avLst/>
          </a:prstGeom>
          <a:ln>
            <a:solidFill>
              <a:srgbClr val="000000"/>
            </a:solidFill>
          </a:ln>
        </p:spPr>
      </p:pic>
      <p:pic>
        <p:nvPicPr>
          <p:cNvPr id="7" name="Picture 6"/>
          <p:cNvPicPr>
            <a:picLocks noChangeAspect="1"/>
          </p:cNvPicPr>
          <p:nvPr/>
        </p:nvPicPr>
        <p:blipFill>
          <a:blip r:embed="rId5"/>
          <a:stretch>
            <a:fillRect/>
          </a:stretch>
        </p:blipFill>
        <p:spPr>
          <a:xfrm>
            <a:off x="4741333" y="718786"/>
            <a:ext cx="4346171" cy="5629564"/>
          </a:xfrm>
          <a:prstGeom prst="rect">
            <a:avLst/>
          </a:prstGeom>
          <a:ln>
            <a:solidFill>
              <a:srgbClr val="000000"/>
            </a:solidFill>
          </a:ln>
        </p:spPr>
      </p:pic>
      <p:pic>
        <p:nvPicPr>
          <p:cNvPr id="8" name="Picture 7"/>
          <p:cNvPicPr>
            <a:picLocks noChangeAspect="1"/>
          </p:cNvPicPr>
          <p:nvPr/>
        </p:nvPicPr>
        <p:blipFill>
          <a:blip r:embed="rId6"/>
          <a:stretch>
            <a:fillRect/>
          </a:stretch>
        </p:blipFill>
        <p:spPr>
          <a:xfrm>
            <a:off x="4731531" y="718786"/>
            <a:ext cx="4346171" cy="5629564"/>
          </a:xfrm>
          <a:prstGeom prst="rect">
            <a:avLst/>
          </a:prstGeom>
          <a:ln>
            <a:solidFill>
              <a:srgbClr val="000000"/>
            </a:solidFill>
          </a:ln>
        </p:spPr>
      </p:pic>
    </p:spTree>
    <p:extLst>
      <p:ext uri="{BB962C8B-B14F-4D97-AF65-F5344CB8AC3E}">
        <p14:creationId xmlns:p14="http://schemas.microsoft.com/office/powerpoint/2010/main" val="320252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1143000"/>
            <a:ext cx="4437794" cy="1219200"/>
          </a:xfrm>
        </p:spPr>
        <p:txBody>
          <a:bodyPr>
            <a:normAutofit fontScale="90000"/>
          </a:bodyPr>
          <a:lstStyle/>
          <a:p>
            <a:r>
              <a:rPr lang="en-US" b="1" dirty="0" smtClean="0">
                <a:solidFill>
                  <a:srgbClr val="00B6A1"/>
                </a:solidFill>
              </a:rPr>
              <a:t>Grade 5 Differentiated Practice with Multi Digit Whole Number Multiplication</a:t>
            </a:r>
            <a:endParaRPr lang="en-US" b="1" dirty="0">
              <a:solidFill>
                <a:srgbClr val="00B6A1"/>
              </a:solidFill>
            </a:endParaRPr>
          </a:p>
        </p:txBody>
      </p:sp>
      <p:sp>
        <p:nvSpPr>
          <p:cNvPr id="3" name="Content Placeholder 2"/>
          <p:cNvSpPr>
            <a:spLocks noGrp="1"/>
          </p:cNvSpPr>
          <p:nvPr>
            <p:ph idx="1"/>
          </p:nvPr>
        </p:nvSpPr>
        <p:spPr>
          <a:xfrm>
            <a:off x="287867" y="2341434"/>
            <a:ext cx="4436533" cy="4539412"/>
          </a:xfrm>
        </p:spPr>
        <p:txBody>
          <a:bodyPr>
            <a:normAutofit fontScale="85000" lnSpcReduction="20000"/>
          </a:bodyPr>
          <a:lstStyle/>
          <a:p>
            <a:r>
              <a:rPr lang="en-US" dirty="0" smtClean="0"/>
              <a:t>G5 Module 2 Topic B</a:t>
            </a:r>
          </a:p>
          <a:p>
            <a:r>
              <a:rPr lang="en-US" dirty="0" smtClean="0"/>
              <a:t> Problem and Homework Sets </a:t>
            </a:r>
          </a:p>
          <a:p>
            <a:pPr marL="457200" indent="-457200">
              <a:buFont typeface="Arial"/>
              <a:buChar char="•"/>
            </a:pPr>
            <a:r>
              <a:rPr lang="en-US" dirty="0" smtClean="0"/>
              <a:t>Lesson 5: Two Double-Digit Factors Without Renaming</a:t>
            </a:r>
          </a:p>
          <a:p>
            <a:pPr marL="457200" indent="-457200">
              <a:buFont typeface="Arial"/>
              <a:buChar char="•"/>
            </a:pPr>
            <a:r>
              <a:rPr lang="en-US" dirty="0" smtClean="0"/>
              <a:t>Lesson 6: One Double, One Triple-Digit Factor with Renaming.</a:t>
            </a:r>
          </a:p>
          <a:p>
            <a:pPr marL="457200" indent="-457200">
              <a:buFont typeface="Arial"/>
              <a:buChar char="•"/>
            </a:pPr>
            <a:r>
              <a:rPr lang="en-US" dirty="0" smtClean="0"/>
              <a:t>Lesson 7: Two Triple-Digit Factors with Renaming</a:t>
            </a:r>
          </a:p>
          <a:p>
            <a:pPr marL="457200" indent="-457200">
              <a:buFont typeface="Arial"/>
              <a:buChar char="•"/>
            </a:pPr>
            <a:r>
              <a:rPr lang="en-US" dirty="0" smtClean="0"/>
              <a:t>Lesson 8: Two to Four-Digit Factors with Estimation and Renaming</a:t>
            </a:r>
          </a:p>
          <a:p>
            <a:pPr marL="457200" indent="-457200">
              <a:buFont typeface="Arial"/>
              <a:buChar char="•"/>
            </a:pPr>
            <a:endParaRPr lang="en-US" dirty="0"/>
          </a:p>
          <a:p>
            <a:endParaRPr lang="en-US" dirty="0" smtClean="0"/>
          </a:p>
          <a:p>
            <a:endParaRPr lang="en-US" dirty="0" smtClean="0"/>
          </a:p>
        </p:txBody>
      </p:sp>
      <p:pic>
        <p:nvPicPr>
          <p:cNvPr id="6" name="Picture 5"/>
          <p:cNvPicPr>
            <a:picLocks noChangeAspect="1"/>
          </p:cNvPicPr>
          <p:nvPr/>
        </p:nvPicPr>
        <p:blipFill rotWithShape="1">
          <a:blip r:embed="rId3"/>
          <a:srcRect b="6095"/>
          <a:stretch/>
        </p:blipFill>
        <p:spPr>
          <a:xfrm>
            <a:off x="4953000" y="762000"/>
            <a:ext cx="3924498" cy="5223566"/>
          </a:xfrm>
          <a:prstGeom prst="rect">
            <a:avLst/>
          </a:prstGeom>
          <a:ln>
            <a:solidFill>
              <a:srgbClr val="5B9BD5"/>
            </a:solidFill>
          </a:ln>
        </p:spPr>
      </p:pic>
      <p:pic>
        <p:nvPicPr>
          <p:cNvPr id="10" name="Picture 9"/>
          <p:cNvPicPr>
            <a:picLocks noChangeAspect="1"/>
          </p:cNvPicPr>
          <p:nvPr/>
        </p:nvPicPr>
        <p:blipFill rotWithShape="1">
          <a:blip r:embed="rId4"/>
          <a:srcRect b="400"/>
          <a:stretch/>
        </p:blipFill>
        <p:spPr>
          <a:xfrm>
            <a:off x="4909529" y="748778"/>
            <a:ext cx="3929671" cy="5236788"/>
          </a:xfrm>
          <a:prstGeom prst="rect">
            <a:avLst/>
          </a:prstGeom>
          <a:ln>
            <a:solidFill>
              <a:srgbClr val="5B9BD5"/>
            </a:solidFill>
          </a:ln>
        </p:spPr>
      </p:pic>
      <p:pic>
        <p:nvPicPr>
          <p:cNvPr id="11" name="Picture 10"/>
          <p:cNvPicPr>
            <a:picLocks noChangeAspect="1"/>
          </p:cNvPicPr>
          <p:nvPr/>
        </p:nvPicPr>
        <p:blipFill>
          <a:blip r:embed="rId5"/>
          <a:stretch>
            <a:fillRect/>
          </a:stretch>
        </p:blipFill>
        <p:spPr>
          <a:xfrm>
            <a:off x="4914703" y="748778"/>
            <a:ext cx="3924497" cy="5227410"/>
          </a:xfrm>
          <a:prstGeom prst="rect">
            <a:avLst/>
          </a:prstGeom>
        </p:spPr>
      </p:pic>
    </p:spTree>
    <p:extLst>
      <p:ext uri="{BB962C8B-B14F-4D97-AF65-F5344CB8AC3E}">
        <p14:creationId xmlns:p14="http://schemas.microsoft.com/office/powerpoint/2010/main" val="219580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6A1"/>
                </a:solidFill>
              </a:rPr>
              <a:t>Next Steps</a:t>
            </a:r>
            <a:endParaRPr lang="en-US" b="1" dirty="0">
              <a:solidFill>
                <a:srgbClr val="00B6A1"/>
              </a:solidFill>
            </a:endParaRPr>
          </a:p>
        </p:txBody>
      </p:sp>
      <p:sp>
        <p:nvSpPr>
          <p:cNvPr id="3" name="Content Placeholder 2"/>
          <p:cNvSpPr>
            <a:spLocks noGrp="1"/>
          </p:cNvSpPr>
          <p:nvPr>
            <p:ph idx="1"/>
          </p:nvPr>
        </p:nvSpPr>
        <p:spPr/>
        <p:txBody>
          <a:bodyPr>
            <a:normAutofit lnSpcReduction="10000"/>
          </a:bodyPr>
          <a:lstStyle/>
          <a:p>
            <a:pPr marL="457200" indent="-457200">
              <a:buFont typeface="Arial" pitchFamily="34" charset="0"/>
              <a:buChar char="•"/>
            </a:pPr>
            <a:r>
              <a:rPr lang="en-US" sz="2800" dirty="0"/>
              <a:t>How does analyzing a fluency script improve your understanding of sequencing questions?</a:t>
            </a:r>
          </a:p>
          <a:p>
            <a:pPr marL="457200" indent="-457200">
              <a:buFont typeface="Arial" pitchFamily="34" charset="0"/>
              <a:buChar char="•"/>
            </a:pPr>
            <a:r>
              <a:rPr lang="en-US" sz="2800" dirty="0" smtClean="0"/>
              <a:t>What units did we use in the fluencies? What happened to the units?</a:t>
            </a:r>
          </a:p>
          <a:p>
            <a:pPr marL="457200" indent="-457200">
              <a:buFont typeface="Arial" pitchFamily="34" charset="0"/>
              <a:buChar char="•"/>
            </a:pPr>
            <a:r>
              <a:rPr lang="en-US" sz="2800" dirty="0" smtClean="0"/>
              <a:t>What are your next steps for planning, practicing, and implementing fluency in your classroom?</a:t>
            </a:r>
          </a:p>
          <a:p>
            <a:pPr marL="457200" indent="-457200">
              <a:buFont typeface="Arial" pitchFamily="34" charset="0"/>
              <a:buChar char="•"/>
            </a:pPr>
            <a:r>
              <a:rPr lang="en-US" sz="2800" dirty="0" smtClean="0"/>
              <a:t>How can you monitor the improvement and effectiveness of your own and your colleagues fluency component?</a:t>
            </a:r>
            <a:endParaRPr lang="en-US" sz="2800" dirty="0"/>
          </a:p>
          <a:p>
            <a:endParaRPr lang="en-US" sz="2800" dirty="0"/>
          </a:p>
        </p:txBody>
      </p:sp>
    </p:spTree>
    <p:extLst>
      <p:ext uri="{BB962C8B-B14F-4D97-AF65-F5344CB8AC3E}">
        <p14:creationId xmlns:p14="http://schemas.microsoft.com/office/powerpoint/2010/main" val="621777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r>
              <a:rPr lang="en-US" sz="2800" dirty="0" smtClean="0"/>
              <a:t>Read the Directions for Administration of Sprints</a:t>
            </a:r>
            <a:r>
              <a:rPr lang="en-US" sz="2800" dirty="0"/>
              <a:t>	</a:t>
            </a:r>
            <a:endParaRPr lang="en-US" sz="2800" dirty="0" smtClean="0"/>
          </a:p>
          <a:p>
            <a:pPr marL="457200" indent="-457200">
              <a:buFont typeface="Arial" panose="020B0604020202020204" pitchFamily="34" charset="0"/>
              <a:buChar char="•"/>
            </a:pPr>
            <a:r>
              <a:rPr lang="en-US" sz="2800" dirty="0" smtClean="0"/>
              <a:t>Located in the overview of first module of every grade,1</a:t>
            </a:r>
            <a:r>
              <a:rPr lang="en-US" sz="2800" baseline="30000" dirty="0" smtClean="0"/>
              <a:t>st</a:t>
            </a:r>
            <a:r>
              <a:rPr lang="en-US" sz="2800" dirty="0" smtClean="0"/>
              <a:t> through 5</a:t>
            </a:r>
            <a:r>
              <a:rPr lang="en-US" sz="2800" baseline="30000" dirty="0" smtClean="0"/>
              <a:t>th </a:t>
            </a:r>
          </a:p>
        </p:txBody>
      </p:sp>
      <p:sp>
        <p:nvSpPr>
          <p:cNvPr id="3" name="Title 2"/>
          <p:cNvSpPr>
            <a:spLocks noGrp="1"/>
          </p:cNvSpPr>
          <p:nvPr>
            <p:ph type="title"/>
          </p:nvPr>
        </p:nvSpPr>
        <p:spPr/>
        <p:txBody>
          <a:bodyPr/>
          <a:lstStyle/>
          <a:p>
            <a:r>
              <a:rPr lang="en-US" b="1" dirty="0" smtClean="0">
                <a:solidFill>
                  <a:srgbClr val="C00000"/>
                </a:solidFill>
              </a:rPr>
              <a:t>Sprint Directions</a:t>
            </a:r>
            <a:endParaRPr lang="en-US" b="1" dirty="0">
              <a:solidFill>
                <a:srgbClr val="C00000"/>
              </a:solidFill>
            </a:endParaRPr>
          </a:p>
        </p:txBody>
      </p:sp>
    </p:spTree>
    <p:extLst>
      <p:ext uri="{BB962C8B-B14F-4D97-AF65-F5344CB8AC3E}">
        <p14:creationId xmlns:p14="http://schemas.microsoft.com/office/powerpoint/2010/main" val="3740483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r>
              <a:rPr lang="en-US" sz="2800" dirty="0" smtClean="0"/>
              <a:t>4 </a:t>
            </a:r>
            <a:r>
              <a:rPr lang="en-US" sz="2800" dirty="0"/>
              <a:t>quadrants:</a:t>
            </a:r>
          </a:p>
          <a:p>
            <a:pPr marL="1087438" indent="-630238">
              <a:defRPr/>
            </a:pPr>
            <a:r>
              <a:rPr lang="en-US" sz="2400" dirty="0"/>
              <a:t> </a:t>
            </a:r>
            <a:r>
              <a:rPr lang="en-US" sz="2400" dirty="0" smtClean="0"/>
              <a:t>1</a:t>
            </a:r>
            <a:r>
              <a:rPr lang="en-US" sz="2400" baseline="30000" dirty="0" smtClean="0"/>
              <a:t>st</a:t>
            </a:r>
            <a:r>
              <a:rPr lang="en-US" sz="2400" dirty="0"/>
              <a:t>: </a:t>
            </a:r>
            <a:r>
              <a:rPr lang="en-US" sz="2400" dirty="0" smtClean="0"/>
              <a:t> Very </a:t>
            </a:r>
            <a:r>
              <a:rPr lang="en-US" sz="2400" dirty="0"/>
              <a:t>easy 1-11 (every </a:t>
            </a:r>
            <a:r>
              <a:rPr lang="en-US" sz="2400" dirty="0" smtClean="0"/>
              <a:t>student </a:t>
            </a:r>
            <a:br>
              <a:rPr lang="en-US" sz="2400" dirty="0" smtClean="0"/>
            </a:br>
            <a:r>
              <a:rPr lang="en-US" sz="2400" dirty="0" smtClean="0"/>
              <a:t>feels </a:t>
            </a:r>
            <a:r>
              <a:rPr lang="en-US" sz="2400" dirty="0"/>
              <a:t>successful)</a:t>
            </a:r>
          </a:p>
          <a:p>
            <a:pPr marL="1087438" indent="-630238">
              <a:defRPr/>
            </a:pPr>
            <a:r>
              <a:rPr lang="en-US" sz="2400" dirty="0" smtClean="0"/>
              <a:t>2</a:t>
            </a:r>
            <a:r>
              <a:rPr lang="en-US" sz="2400" baseline="30000" dirty="0" smtClean="0"/>
              <a:t>nd</a:t>
            </a:r>
            <a:r>
              <a:rPr lang="en-US" sz="2400" dirty="0"/>
              <a:t>: </a:t>
            </a:r>
            <a:r>
              <a:rPr lang="en-US" sz="2400" dirty="0" smtClean="0"/>
              <a:t> Easy </a:t>
            </a:r>
            <a:r>
              <a:rPr lang="en-US" sz="2400" dirty="0"/>
              <a:t>12-22</a:t>
            </a:r>
          </a:p>
          <a:p>
            <a:pPr marL="1087438" indent="-630238">
              <a:defRPr/>
            </a:pPr>
            <a:r>
              <a:rPr lang="en-US" sz="2400" dirty="0" smtClean="0"/>
              <a:t>3</a:t>
            </a:r>
            <a:r>
              <a:rPr lang="en-US" sz="2400" baseline="30000" dirty="0" smtClean="0"/>
              <a:t>rd</a:t>
            </a:r>
            <a:r>
              <a:rPr lang="en-US" sz="2400" dirty="0"/>
              <a:t>: </a:t>
            </a:r>
            <a:r>
              <a:rPr lang="en-US" sz="2400" dirty="0" smtClean="0"/>
              <a:t> Moderate </a:t>
            </a:r>
            <a:r>
              <a:rPr lang="en-US" sz="2400" dirty="0"/>
              <a:t>23-33 </a:t>
            </a:r>
            <a:endParaRPr lang="en-US" sz="2400" dirty="0" smtClean="0"/>
          </a:p>
          <a:p>
            <a:pPr marL="1087438" indent="-630238">
              <a:defRPr/>
            </a:pPr>
            <a:r>
              <a:rPr lang="en-US" sz="2400" dirty="0" smtClean="0"/>
              <a:t>4</a:t>
            </a:r>
            <a:r>
              <a:rPr lang="en-US" sz="2400" baseline="30000" dirty="0" smtClean="0"/>
              <a:t>th</a:t>
            </a:r>
            <a:r>
              <a:rPr lang="en-US" sz="2400" dirty="0"/>
              <a:t>: </a:t>
            </a:r>
            <a:r>
              <a:rPr lang="en-US" sz="2400" dirty="0" smtClean="0"/>
              <a:t> Challenge </a:t>
            </a:r>
            <a:r>
              <a:rPr lang="en-US" sz="2400" dirty="0"/>
              <a:t>34-44 </a:t>
            </a:r>
            <a:r>
              <a:rPr lang="en-US" sz="2400" dirty="0" smtClean="0"/>
              <a:t>(</a:t>
            </a:r>
            <a:r>
              <a:rPr lang="en-US" sz="2400" dirty="0"/>
              <a:t>strongest </a:t>
            </a:r>
            <a:r>
              <a:rPr lang="en-US" sz="2400" dirty="0" smtClean="0"/>
              <a:t>student </a:t>
            </a:r>
            <a:br>
              <a:rPr lang="en-US" sz="2400" dirty="0" smtClean="0"/>
            </a:br>
            <a:r>
              <a:rPr lang="en-US" sz="2400" dirty="0" smtClean="0"/>
              <a:t>couldn’t finish)</a:t>
            </a:r>
            <a:endParaRPr lang="en-US" sz="2800" dirty="0" smtClean="0"/>
          </a:p>
          <a:p>
            <a:pPr marL="457200" indent="-457200">
              <a:buFont typeface="Arial" panose="020B0604020202020204" pitchFamily="34" charset="0"/>
              <a:buChar char="•"/>
            </a:pPr>
            <a:endParaRPr lang="en-US" sz="2800" dirty="0"/>
          </a:p>
        </p:txBody>
      </p:sp>
      <p:sp>
        <p:nvSpPr>
          <p:cNvPr id="2" name="Title 1"/>
          <p:cNvSpPr>
            <a:spLocks noGrp="1"/>
          </p:cNvSpPr>
          <p:nvPr>
            <p:ph type="title"/>
          </p:nvPr>
        </p:nvSpPr>
        <p:spPr/>
        <p:txBody>
          <a:bodyPr/>
          <a:lstStyle/>
          <a:p>
            <a:r>
              <a:rPr lang="en-US" b="1" dirty="0" smtClean="0">
                <a:solidFill>
                  <a:srgbClr val="C00000"/>
                </a:solidFill>
              </a:rPr>
              <a:t>What is the architecture of a Grade 2 through Grade 5 Sprint?</a:t>
            </a:r>
            <a:endParaRPr lang="en-US" b="1" dirty="0">
              <a:solidFill>
                <a:srgbClr val="C00000"/>
              </a:solidFill>
            </a:endParaRPr>
          </a:p>
        </p:txBody>
      </p:sp>
      <p:sp>
        <p:nvSpPr>
          <p:cNvPr id="4" name="Action Button: Movie 3">
            <a:hlinkClick r:id="rId3" highlightClick="1"/>
          </p:cNvPr>
          <p:cNvSpPr/>
          <p:nvPr/>
        </p:nvSpPr>
        <p:spPr>
          <a:xfrm>
            <a:off x="286606" y="5893625"/>
            <a:ext cx="533400" cy="55715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39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86200" y="584200"/>
            <a:ext cx="5257800" cy="6214894"/>
          </a:xfrm>
          <a:prstGeom prst="rect">
            <a:avLst/>
          </a:prstGeom>
        </p:spPr>
      </p:pic>
      <p:sp>
        <p:nvSpPr>
          <p:cNvPr id="4" name="Title 1"/>
          <p:cNvSpPr txBox="1">
            <a:spLocks/>
          </p:cNvSpPr>
          <p:nvPr/>
        </p:nvSpPr>
        <p:spPr>
          <a:xfrm>
            <a:off x="286606" y="609600"/>
            <a:ext cx="3599594" cy="2971800"/>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3600" b="0" i="0" kern="1200">
                <a:solidFill>
                  <a:srgbClr val="DF6314"/>
                </a:solidFill>
                <a:latin typeface="Agenda-Light"/>
                <a:ea typeface="+mj-ea"/>
                <a:cs typeface="Agenda-Light"/>
              </a:defRPr>
            </a:lvl1pPr>
          </a:lstStyle>
          <a:p>
            <a:r>
              <a:rPr lang="en-US" b="1" dirty="0" smtClean="0">
                <a:solidFill>
                  <a:srgbClr val="C00000"/>
                </a:solidFill>
              </a:rPr>
              <a:t>Analyze the sequence of this </a:t>
            </a:r>
          </a:p>
          <a:p>
            <a:r>
              <a:rPr lang="en-US" b="1" dirty="0" smtClean="0">
                <a:solidFill>
                  <a:srgbClr val="C00000"/>
                </a:solidFill>
              </a:rPr>
              <a:t>Grade 1 Sprint.</a:t>
            </a:r>
            <a:endParaRPr lang="en-US" b="1" dirty="0">
              <a:solidFill>
                <a:srgbClr val="C00000"/>
              </a:solidFill>
            </a:endParaRPr>
          </a:p>
        </p:txBody>
      </p:sp>
    </p:spTree>
    <p:extLst>
      <p:ext uri="{BB962C8B-B14F-4D97-AF65-F5344CB8AC3E}">
        <p14:creationId xmlns:p14="http://schemas.microsoft.com/office/powerpoint/2010/main" val="237195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4-02-03 at 1.28.58 PM.pn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t="229" b="-110"/>
          <a:stretch/>
        </p:blipFill>
        <p:spPr>
          <a:xfrm>
            <a:off x="3935946" y="609600"/>
            <a:ext cx="4843350" cy="5421901"/>
          </a:xfrm>
          <a:prstGeom prst="rect">
            <a:avLst/>
          </a:prstGeom>
        </p:spPr>
      </p:pic>
      <p:sp>
        <p:nvSpPr>
          <p:cNvPr id="2" name="Rectangle 1"/>
          <p:cNvSpPr/>
          <p:nvPr/>
        </p:nvSpPr>
        <p:spPr>
          <a:xfrm>
            <a:off x="305853" y="1066800"/>
            <a:ext cx="4113747" cy="2554545"/>
          </a:xfrm>
          <a:prstGeom prst="rect">
            <a:avLst/>
          </a:prstGeom>
        </p:spPr>
        <p:txBody>
          <a:bodyPr wrap="square">
            <a:spAutoFit/>
          </a:bodyPr>
          <a:lstStyle/>
          <a:p>
            <a:r>
              <a:rPr lang="en-US" sz="4000" b="1" dirty="0" smtClean="0">
                <a:solidFill>
                  <a:srgbClr val="C00000"/>
                </a:solidFill>
              </a:rPr>
              <a:t>Analyze the sequence </a:t>
            </a:r>
            <a:r>
              <a:rPr lang="en-US" sz="4000" b="1" dirty="0">
                <a:solidFill>
                  <a:srgbClr val="C00000"/>
                </a:solidFill>
              </a:rPr>
              <a:t>of </a:t>
            </a:r>
            <a:r>
              <a:rPr lang="en-US" sz="4000" b="1" dirty="0" smtClean="0">
                <a:solidFill>
                  <a:srgbClr val="C00000"/>
                </a:solidFill>
              </a:rPr>
              <a:t>this Kindergarten Sprint.</a:t>
            </a:r>
            <a:endParaRPr lang="en-US" sz="4000" dirty="0"/>
          </a:p>
        </p:txBody>
      </p:sp>
    </p:spTree>
    <p:extLst>
      <p:ext uri="{BB962C8B-B14F-4D97-AF65-F5344CB8AC3E}">
        <p14:creationId xmlns:p14="http://schemas.microsoft.com/office/powerpoint/2010/main" val="345032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What is the teaching sequence of the Sprint routine in Kindergarten?</a:t>
            </a:r>
            <a:endParaRPr lang="en-US" b="1" dirty="0"/>
          </a:p>
        </p:txBody>
      </p:sp>
      <p:sp>
        <p:nvSpPr>
          <p:cNvPr id="3" name="Content Placeholder 2"/>
          <p:cNvSpPr>
            <a:spLocks noGrp="1"/>
          </p:cNvSpPr>
          <p:nvPr>
            <p:ph idx="1"/>
          </p:nvPr>
        </p:nvSpPr>
        <p:spPr>
          <a:xfrm>
            <a:off x="304800" y="1776350"/>
            <a:ext cx="8839200" cy="4572000"/>
          </a:xfrm>
        </p:spPr>
        <p:txBody>
          <a:bodyPr>
            <a:noAutofit/>
          </a:bodyPr>
          <a:lstStyle/>
          <a:p>
            <a:r>
              <a:rPr lang="en-US" sz="2400" b="1" dirty="0" smtClean="0"/>
              <a:t>Kindergarten Module 3</a:t>
            </a:r>
          </a:p>
          <a:p>
            <a:r>
              <a:rPr lang="en-US" sz="2400" dirty="0" smtClean="0"/>
              <a:t>Lesson </a:t>
            </a:r>
            <a:r>
              <a:rPr lang="en-US" sz="2400" dirty="0"/>
              <a:t>16:  Starting and stopping at a signal, while 					   </a:t>
            </a:r>
            <a:r>
              <a:rPr lang="en-US" sz="2400" dirty="0" smtClean="0"/>
              <a:t>		writing </a:t>
            </a:r>
            <a:r>
              <a:rPr lang="en-US" sz="2400" dirty="0"/>
              <a:t>numbers 1-10.</a:t>
            </a:r>
          </a:p>
          <a:p>
            <a:r>
              <a:rPr lang="en-US" sz="2400" dirty="0"/>
              <a:t>Lesson 19:  Starting and stopping at a </a:t>
            </a:r>
            <a:r>
              <a:rPr lang="en-US" sz="2400" dirty="0" smtClean="0"/>
              <a:t>signal, 10-1.</a:t>
            </a:r>
            <a:endParaRPr lang="en-US" sz="2400" dirty="0"/>
          </a:p>
          <a:p>
            <a:r>
              <a:rPr lang="en-US" sz="2400" dirty="0"/>
              <a:t>Lesson 20:  </a:t>
            </a:r>
            <a:r>
              <a:rPr lang="en-US" sz="2400" dirty="0" smtClean="0"/>
              <a:t>Watching their teacher take a Sprint. Students talk 				about their observations.</a:t>
            </a:r>
          </a:p>
          <a:p>
            <a:r>
              <a:rPr lang="en-US" sz="2400" dirty="0"/>
              <a:t>Lesson 21:  </a:t>
            </a:r>
            <a:r>
              <a:rPr lang="en-US" sz="2400" dirty="0" smtClean="0"/>
              <a:t>Take the first half of a Sprint</a:t>
            </a:r>
            <a:endParaRPr lang="en-US" sz="2400" dirty="0"/>
          </a:p>
          <a:p>
            <a:r>
              <a:rPr lang="en-US" sz="2400" dirty="0"/>
              <a:t>Lesson 25:  </a:t>
            </a:r>
            <a:r>
              <a:rPr lang="en-US" sz="2400" dirty="0" smtClean="0"/>
              <a:t>Repeat the first half of the Sprint twice.</a:t>
            </a:r>
            <a:endParaRPr lang="en-US" sz="2400" dirty="0"/>
          </a:p>
          <a:p>
            <a:r>
              <a:rPr lang="en-US" sz="2400" dirty="0"/>
              <a:t>Lessons 28 and 31:  </a:t>
            </a:r>
            <a:r>
              <a:rPr lang="en-US" sz="2400" dirty="0" smtClean="0"/>
              <a:t>Do a complete Sprint!</a:t>
            </a:r>
            <a:endParaRPr lang="en-US" sz="2400" dirty="0"/>
          </a:p>
          <a:p>
            <a:endParaRPr lang="en-US" sz="2400" dirty="0"/>
          </a:p>
          <a:p>
            <a:endParaRPr lang="en-US" sz="2400" dirty="0"/>
          </a:p>
        </p:txBody>
      </p:sp>
    </p:spTree>
    <p:extLst>
      <p:ext uri="{BB962C8B-B14F-4D97-AF65-F5344CB8AC3E}">
        <p14:creationId xmlns:p14="http://schemas.microsoft.com/office/powerpoint/2010/main" val="3358171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A96512-6B00-4567-8135-45B16F142907}">
  <ds:schemaRefs>
    <ds:schemaRef ds:uri="http://schemas.microsoft.com/sharepoint/v3/contenttype/forms"/>
  </ds:schemaRefs>
</ds:datastoreItem>
</file>

<file path=customXml/itemProps2.xml><?xml version="1.0" encoding="utf-8"?>
<ds:datastoreItem xmlns:ds="http://schemas.openxmlformats.org/officeDocument/2006/customXml" ds:itemID="{7A03A940-0AFE-4ED1-800D-33DF955D3CA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0540A00-9C9D-452C-9A39-0ED62A9EA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13555</TotalTime>
  <Words>9855</Words>
  <Application>Microsoft Office PowerPoint</Application>
  <PresentationFormat>On-screen Show (4:3)</PresentationFormat>
  <Paragraphs>1916</Paragraphs>
  <Slides>49</Slides>
  <Notes>49</Notes>
  <HiddenSlides>8</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ＭＳ Ｐゴシック</vt:lpstr>
      <vt:lpstr>Agenda-Bold</vt:lpstr>
      <vt:lpstr>Agenda-Light</vt:lpstr>
      <vt:lpstr>Arial</vt:lpstr>
      <vt:lpstr>Calibri</vt:lpstr>
      <vt:lpstr>Cambria Math</vt:lpstr>
      <vt:lpstr>Symbol</vt:lpstr>
      <vt:lpstr>Times New Roman</vt:lpstr>
      <vt:lpstr>Verdana</vt:lpstr>
      <vt:lpstr>Wingdings</vt:lpstr>
      <vt:lpstr>Wingdings 2</vt:lpstr>
      <vt:lpstr>Office Theme</vt:lpstr>
      <vt:lpstr>PowerPoint Presentation</vt:lpstr>
      <vt:lpstr>PowerPoint Presentation</vt:lpstr>
      <vt:lpstr>Focus on Fluency</vt:lpstr>
      <vt:lpstr>Sprint:  Take the Challenge!!</vt:lpstr>
      <vt:lpstr>Sprint Directions</vt:lpstr>
      <vt:lpstr>What is the architecture of a Grade 2 through Grade 5 Sprint?</vt:lpstr>
      <vt:lpstr>PowerPoint Presentation</vt:lpstr>
      <vt:lpstr>PowerPoint Presentation</vt:lpstr>
      <vt:lpstr>What is the teaching sequence of the Sprint routine in Kindergarten?</vt:lpstr>
      <vt:lpstr>Troubleshooting in Kindergarten</vt:lpstr>
      <vt:lpstr>All Grades: Differentiation Techniques</vt:lpstr>
      <vt:lpstr>What are Sprint essentials?</vt:lpstr>
      <vt:lpstr>A Story of Units: Happy Counting!</vt:lpstr>
      <vt:lpstr>Kindergarten Counting Exercises</vt:lpstr>
      <vt:lpstr>Grade 1 Counting Exercises  </vt:lpstr>
      <vt:lpstr>Grade 2 Counting Exercises</vt:lpstr>
      <vt:lpstr>Grade 3 Counting Exercises</vt:lpstr>
      <vt:lpstr>Grade 4 Counting Exercises</vt:lpstr>
      <vt:lpstr>Grade 4 Counting Exercises</vt:lpstr>
      <vt:lpstr>Grade 5 Counting Exercises</vt:lpstr>
      <vt:lpstr>Sequence Analysis of Equivalent Counting</vt:lpstr>
      <vt:lpstr>Let’s Practice!</vt:lpstr>
      <vt:lpstr>Categories of Fluency</vt:lpstr>
      <vt:lpstr>K-2: Three Essential Skills</vt:lpstr>
      <vt:lpstr>PowerPoint Presentation</vt:lpstr>
      <vt:lpstr>Develop skill with sums and differences within 20</vt:lpstr>
      <vt:lpstr>Kindergarten Choral &amp; White Board Exercises</vt:lpstr>
      <vt:lpstr>PowerPoint Presentation</vt:lpstr>
      <vt:lpstr>PowerPoint Presentation</vt:lpstr>
      <vt:lpstr>PowerPoint Presentation</vt:lpstr>
      <vt:lpstr>Grade 2  Choral &amp; White Board Exercises</vt:lpstr>
      <vt:lpstr>Grade 2  Choral &amp; White Board Exercises</vt:lpstr>
      <vt:lpstr>Grade 3  Choral &amp; White Board Exercises</vt:lpstr>
      <vt:lpstr>Grade 3  Choral &amp; White Board Exercises</vt:lpstr>
      <vt:lpstr>Grade 4  Choral &amp; White Board Exercises</vt:lpstr>
      <vt:lpstr>Grade 4  Choral &amp; White Board Exercises</vt:lpstr>
      <vt:lpstr>Grade 5  Choral &amp; White Board Exercises</vt:lpstr>
      <vt:lpstr>Grade 5  Choral &amp; White Board Exercises</vt:lpstr>
      <vt:lpstr>Let’s Practice!</vt:lpstr>
      <vt:lpstr>Implementation Considerations</vt:lpstr>
      <vt:lpstr>Fluency as Defined by the  Instructional Shifts</vt:lpstr>
      <vt:lpstr>Required Fluencies</vt:lpstr>
      <vt:lpstr>Kindergarten Core Fluency Materials</vt:lpstr>
      <vt:lpstr>1st Grade Core Fluency Materials</vt:lpstr>
      <vt:lpstr>2nd Grade Core Fluency Materials</vt:lpstr>
      <vt:lpstr>3rd Grade Core Fluency Materials</vt:lpstr>
      <vt:lpstr>Grade 4 Core Fluency Materials</vt:lpstr>
      <vt:lpstr>Grade 5 Differentiated Practice with Multi Digit Whole Number Multiplication</vt:lpstr>
      <vt:lpstr>Next Steps</vt:lpstr>
    </vt:vector>
  </TitlesOfParts>
  <Company>Alton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Focus</dc:title>
  <dc:creator>Emily Blackwell</dc:creator>
  <cp:lastModifiedBy>Bren Bryant</cp:lastModifiedBy>
  <cp:revision>677</cp:revision>
  <cp:lastPrinted>2014-07-23T18:49:27Z</cp:lastPrinted>
  <dcterms:created xsi:type="dcterms:W3CDTF">2013-06-20T21:44:33Z</dcterms:created>
  <dcterms:modified xsi:type="dcterms:W3CDTF">2014-07-23T18:50:21Z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