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2" r:id="rId2"/>
    <p:sldMasterId id="2147483672" r:id="rId3"/>
    <p:sldMasterId id="2147483678" r:id="rId4"/>
    <p:sldMasterId id="2147483656" r:id="rId5"/>
  </p:sldMasterIdLst>
  <p:notesMasterIdLst>
    <p:notesMasterId r:id="rId115"/>
  </p:notesMasterIdLst>
  <p:handoutMasterIdLst>
    <p:handoutMasterId r:id="rId116"/>
  </p:handoutMasterIdLst>
  <p:sldIdLst>
    <p:sldId id="256" r:id="rId6"/>
    <p:sldId id="270" r:id="rId7"/>
    <p:sldId id="260" r:id="rId8"/>
    <p:sldId id="301" r:id="rId9"/>
    <p:sldId id="305" r:id="rId10"/>
    <p:sldId id="302" r:id="rId11"/>
    <p:sldId id="325" r:id="rId12"/>
    <p:sldId id="324" r:id="rId13"/>
    <p:sldId id="312" r:id="rId14"/>
    <p:sldId id="313" r:id="rId15"/>
    <p:sldId id="326" r:id="rId16"/>
    <p:sldId id="335" r:id="rId17"/>
    <p:sldId id="336" r:id="rId18"/>
    <p:sldId id="329" r:id="rId19"/>
    <p:sldId id="443" r:id="rId20"/>
    <p:sldId id="330" r:id="rId21"/>
    <p:sldId id="437" r:id="rId22"/>
    <p:sldId id="332" r:id="rId23"/>
    <p:sldId id="299" r:id="rId24"/>
    <p:sldId id="338" r:id="rId25"/>
    <p:sldId id="339" r:id="rId26"/>
    <p:sldId id="340" r:id="rId27"/>
    <p:sldId id="341" r:id="rId28"/>
    <p:sldId id="343" r:id="rId29"/>
    <p:sldId id="344" r:id="rId30"/>
    <p:sldId id="347" r:id="rId31"/>
    <p:sldId id="345" r:id="rId32"/>
    <p:sldId id="346" r:id="rId33"/>
    <p:sldId id="348" r:id="rId34"/>
    <p:sldId id="349" r:id="rId35"/>
    <p:sldId id="350" r:id="rId36"/>
    <p:sldId id="351" r:id="rId37"/>
    <p:sldId id="352" r:id="rId38"/>
    <p:sldId id="353" r:id="rId39"/>
    <p:sldId id="354" r:id="rId40"/>
    <p:sldId id="355" r:id="rId41"/>
    <p:sldId id="356" r:id="rId42"/>
    <p:sldId id="358" r:id="rId43"/>
    <p:sldId id="359" r:id="rId44"/>
    <p:sldId id="360" r:id="rId45"/>
    <p:sldId id="361" r:id="rId46"/>
    <p:sldId id="362" r:id="rId47"/>
    <p:sldId id="444" r:id="rId48"/>
    <p:sldId id="446" r:id="rId49"/>
    <p:sldId id="363" r:id="rId50"/>
    <p:sldId id="364" r:id="rId51"/>
    <p:sldId id="366" r:id="rId52"/>
    <p:sldId id="367" r:id="rId53"/>
    <p:sldId id="368" r:id="rId54"/>
    <p:sldId id="369" r:id="rId55"/>
    <p:sldId id="370" r:id="rId56"/>
    <p:sldId id="371" r:id="rId57"/>
    <p:sldId id="372" r:id="rId58"/>
    <p:sldId id="374" r:id="rId59"/>
    <p:sldId id="375" r:id="rId60"/>
    <p:sldId id="376" r:id="rId61"/>
    <p:sldId id="377" r:id="rId62"/>
    <p:sldId id="378" r:id="rId63"/>
    <p:sldId id="379" r:id="rId64"/>
    <p:sldId id="380" r:id="rId65"/>
    <p:sldId id="381" r:id="rId66"/>
    <p:sldId id="382" r:id="rId67"/>
    <p:sldId id="456" r:id="rId68"/>
    <p:sldId id="383" r:id="rId69"/>
    <p:sldId id="384" r:id="rId70"/>
    <p:sldId id="454" r:id="rId71"/>
    <p:sldId id="455" r:id="rId72"/>
    <p:sldId id="459" r:id="rId73"/>
    <p:sldId id="387" r:id="rId74"/>
    <p:sldId id="388" r:id="rId75"/>
    <p:sldId id="389" r:id="rId76"/>
    <p:sldId id="390" r:id="rId77"/>
    <p:sldId id="391" r:id="rId78"/>
    <p:sldId id="393" r:id="rId79"/>
    <p:sldId id="394" r:id="rId80"/>
    <p:sldId id="395" r:id="rId81"/>
    <p:sldId id="396" r:id="rId82"/>
    <p:sldId id="397" r:id="rId83"/>
    <p:sldId id="398" r:id="rId84"/>
    <p:sldId id="399" r:id="rId85"/>
    <p:sldId id="400" r:id="rId86"/>
    <p:sldId id="401" r:id="rId87"/>
    <p:sldId id="402" r:id="rId88"/>
    <p:sldId id="403" r:id="rId89"/>
    <p:sldId id="404" r:id="rId90"/>
    <p:sldId id="405" r:id="rId91"/>
    <p:sldId id="406" r:id="rId92"/>
    <p:sldId id="407" r:id="rId93"/>
    <p:sldId id="408" r:id="rId94"/>
    <p:sldId id="409" r:id="rId95"/>
    <p:sldId id="448" r:id="rId96"/>
    <p:sldId id="449" r:id="rId97"/>
    <p:sldId id="447" r:id="rId98"/>
    <p:sldId id="411" r:id="rId99"/>
    <p:sldId id="450" r:id="rId100"/>
    <p:sldId id="412" r:id="rId101"/>
    <p:sldId id="451" r:id="rId102"/>
    <p:sldId id="413" r:id="rId103"/>
    <p:sldId id="414" r:id="rId104"/>
    <p:sldId id="415" r:id="rId105"/>
    <p:sldId id="416" r:id="rId106"/>
    <p:sldId id="417" r:id="rId107"/>
    <p:sldId id="419" r:id="rId108"/>
    <p:sldId id="420" r:id="rId109"/>
    <p:sldId id="421" r:id="rId110"/>
    <p:sldId id="457" r:id="rId111"/>
    <p:sldId id="458" r:id="rId112"/>
    <p:sldId id="422" r:id="rId113"/>
    <p:sldId id="426" r:id="rId1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ssion 1" id="{C9297844-A7CC-754D-93E2-F87EC3746B04}">
          <p14:sldIdLst>
            <p14:sldId id="256"/>
            <p14:sldId id="270"/>
            <p14:sldId id="260"/>
            <p14:sldId id="301"/>
            <p14:sldId id="305"/>
            <p14:sldId id="302"/>
            <p14:sldId id="325"/>
            <p14:sldId id="324"/>
            <p14:sldId id="312"/>
            <p14:sldId id="313"/>
            <p14:sldId id="326"/>
            <p14:sldId id="335"/>
            <p14:sldId id="336"/>
            <p14:sldId id="329"/>
            <p14:sldId id="443"/>
            <p14:sldId id="330"/>
            <p14:sldId id="437"/>
            <p14:sldId id="332"/>
            <p14:sldId id="299"/>
          </p14:sldIdLst>
        </p14:section>
        <p14:section name="Session 2" id="{E9E7BCDC-880A-2643-A9BF-E87340CDDE53}">
          <p14:sldIdLst>
            <p14:sldId id="338"/>
            <p14:sldId id="339"/>
            <p14:sldId id="340"/>
            <p14:sldId id="341"/>
            <p14:sldId id="343"/>
            <p14:sldId id="344"/>
            <p14:sldId id="347"/>
            <p14:sldId id="345"/>
            <p14:sldId id="346"/>
            <p14:sldId id="348"/>
            <p14:sldId id="349"/>
            <p14:sldId id="350"/>
            <p14:sldId id="351"/>
          </p14:sldIdLst>
        </p14:section>
        <p14:section name="Session 3" id="{FAE00A5A-4166-0140-86E6-E35A69B1A301}">
          <p14:sldIdLst>
            <p14:sldId id="352"/>
            <p14:sldId id="353"/>
            <p14:sldId id="354"/>
            <p14:sldId id="355"/>
            <p14:sldId id="356"/>
            <p14:sldId id="358"/>
            <p14:sldId id="359"/>
            <p14:sldId id="360"/>
            <p14:sldId id="361"/>
            <p14:sldId id="362"/>
            <p14:sldId id="444"/>
            <p14:sldId id="446"/>
            <p14:sldId id="363"/>
            <p14:sldId id="364"/>
            <p14:sldId id="366"/>
            <p14:sldId id="367"/>
            <p14:sldId id="368"/>
          </p14:sldIdLst>
        </p14:section>
        <p14:section name="Session 4" id="{8ED9FF70-63FA-F244-BBF9-384F16FA40D3}">
          <p14:sldIdLst>
            <p14:sldId id="369"/>
            <p14:sldId id="370"/>
            <p14:sldId id="371"/>
            <p14:sldId id="372"/>
            <p14:sldId id="374"/>
            <p14:sldId id="375"/>
            <p14:sldId id="376"/>
            <p14:sldId id="377"/>
            <p14:sldId id="378"/>
            <p14:sldId id="379"/>
            <p14:sldId id="380"/>
            <p14:sldId id="381"/>
            <p14:sldId id="382"/>
            <p14:sldId id="456"/>
            <p14:sldId id="383"/>
            <p14:sldId id="384"/>
            <p14:sldId id="454"/>
            <p14:sldId id="455"/>
            <p14:sldId id="459"/>
            <p14:sldId id="387"/>
          </p14:sldIdLst>
        </p14:section>
        <p14:section name="Session 5" id="{74F1B86A-7812-FE40-92CD-4E90DE0ED95B}">
          <p14:sldIdLst>
            <p14:sldId id="388"/>
            <p14:sldId id="389"/>
            <p14:sldId id="390"/>
            <p14:sldId id="391"/>
            <p14:sldId id="393"/>
            <p14:sldId id="394"/>
            <p14:sldId id="395"/>
            <p14:sldId id="396"/>
            <p14:sldId id="397"/>
            <p14:sldId id="398"/>
            <p14:sldId id="399"/>
            <p14:sldId id="400"/>
            <p14:sldId id="401"/>
            <p14:sldId id="402"/>
            <p14:sldId id="403"/>
            <p14:sldId id="404"/>
            <p14:sldId id="405"/>
            <p14:sldId id="406"/>
            <p14:sldId id="407"/>
            <p14:sldId id="408"/>
            <p14:sldId id="409"/>
            <p14:sldId id="448"/>
            <p14:sldId id="449"/>
            <p14:sldId id="447"/>
            <p14:sldId id="411"/>
            <p14:sldId id="450"/>
            <p14:sldId id="412"/>
            <p14:sldId id="451"/>
            <p14:sldId id="413"/>
          </p14:sldIdLst>
        </p14:section>
        <p14:section name="Session 6" id="{DC465A06-2777-5D4B-A3AC-A6C3C8FDD7E8}">
          <p14:sldIdLst>
            <p14:sldId id="414"/>
            <p14:sldId id="415"/>
            <p14:sldId id="416"/>
            <p14:sldId id="417"/>
            <p14:sldId id="419"/>
            <p14:sldId id="420"/>
            <p14:sldId id="421"/>
            <p14:sldId id="457"/>
            <p14:sldId id="458"/>
            <p14:sldId id="422"/>
            <p14:sldId id="426"/>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z Budrionis" initials="" lastIdx="15" clrIdx="0"/>
  <p:cmAuthor id="1" name="Jason Shinkunas" initials="JS" lastIdx="48" clrIdx="1"/>
  <p:cmAuthor id="2" name="Amanda Pecsi" initials="AP" lastIdx="1" clrIdx="2">
    <p:extLst/>
  </p:cmAuthor>
  <p:cmAuthor id="3" name="Amanda Pecsi" initials="AP [2]" lastIdx="1" clrIdx="3">
    <p:extLst/>
  </p:cmAuthor>
  <p:cmAuthor id="4" name="Amanda Pecsi" initials="AP [3]" lastIdx="1"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5A5A"/>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34843"/>
    <p:restoredTop sz="69241" autoAdjust="0"/>
  </p:normalViewPr>
  <p:slideViewPr>
    <p:cSldViewPr snapToGrid="0" snapToObjects="1">
      <p:cViewPr>
        <p:scale>
          <a:sx n="79" d="100"/>
          <a:sy n="79" d="100"/>
        </p:scale>
        <p:origin x="752" y="360"/>
      </p:cViewPr>
      <p:guideLst>
        <p:guide orient="horz" pos="2160"/>
        <p:guide pos="3840"/>
      </p:guideLst>
    </p:cSldViewPr>
  </p:slideViewPr>
  <p:notesTextViewPr>
    <p:cViewPr>
      <p:scale>
        <a:sx n="1" d="1"/>
        <a:sy n="1" d="1"/>
      </p:scale>
      <p:origin x="0" y="0"/>
    </p:cViewPr>
  </p:notesTextViewPr>
  <p:sorterViewPr>
    <p:cViewPr>
      <p:scale>
        <a:sx n="66" d="100"/>
        <a:sy n="66" d="100"/>
      </p:scale>
      <p:origin x="0" y="2424"/>
    </p:cViewPr>
  </p:sorterViewPr>
  <p:notesViewPr>
    <p:cSldViewPr snapToGrid="0" snapToObjects="1">
      <p:cViewPr varScale="1">
        <p:scale>
          <a:sx n="82" d="100"/>
          <a:sy n="82" d="100"/>
        </p:scale>
        <p:origin x="3352" y="16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commentAuthors" Target="commentAuthors.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presProps" Target="presProp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viewProps" Target="viewProps.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notesMaster" Target="notesMasters/notesMaster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tableStyles" Target="tableStyles.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handoutMaster" Target="handoutMasters/handoutMaster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6" name="Footer Placeholder 1">
            <a:extLst>
              <a:ext uri="{FF2B5EF4-FFF2-40B4-BE49-F238E27FC236}">
                <a16:creationId xmlns:a16="http://schemas.microsoft.com/office/drawing/2014/main" id="{366C6923-0ED9-2A4E-8774-A413CA5F8545}"/>
              </a:ext>
            </a:extLst>
          </p:cNvPr>
          <p:cNvSpPr txBox="1">
            <a:spLocks/>
          </p:cNvSpPr>
          <p:nvPr/>
        </p:nvSpPr>
        <p:spPr>
          <a:xfrm>
            <a:off x="562855" y="8833923"/>
            <a:ext cx="2127927" cy="95663"/>
          </a:xfrm>
          <a:prstGeom prst="rect">
            <a:avLst/>
          </a:prstGeom>
        </p:spPr>
        <p:txBody>
          <a:bodyPr vert="horz" lIns="91440" tIns="45720" rIns="91440" bIns="45720" rtlCol="0" anchor="b"/>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ELA Content Leader Module 5</a:t>
            </a:r>
          </a:p>
        </p:txBody>
      </p:sp>
      <p:sp>
        <p:nvSpPr>
          <p:cNvPr id="7" name="Footer Placeholder 1">
            <a:extLst>
              <a:ext uri="{FF2B5EF4-FFF2-40B4-BE49-F238E27FC236}">
                <a16:creationId xmlns:a16="http://schemas.microsoft.com/office/drawing/2014/main" id="{AA2C6294-C83C-5847-9B31-4BB2E9961ED8}"/>
              </a:ext>
            </a:extLst>
          </p:cNvPr>
          <p:cNvSpPr txBox="1">
            <a:spLocks/>
          </p:cNvSpPr>
          <p:nvPr/>
        </p:nvSpPr>
        <p:spPr>
          <a:xfrm>
            <a:off x="5253019" y="8768222"/>
            <a:ext cx="1035424" cy="161364"/>
          </a:xfrm>
          <a:prstGeom prst="rect">
            <a:avLst/>
          </a:prstGeom>
        </p:spPr>
        <p:txBody>
          <a:bodyPr vert="horz" lIns="91440" tIns="45720" rIns="91440" bIns="45720" rtlCol="0" anchor="b"/>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100" dirty="0"/>
              <a:t>February 2018</a:t>
            </a:r>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12/5/18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dirty="0"/>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s://www.teachingchannel.org/videos/student-annotated-reading-strategy"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dirty="0"/>
          </a:p>
        </p:txBody>
      </p:sp>
    </p:spTree>
    <p:extLst>
      <p:ext uri="{BB962C8B-B14F-4D97-AF65-F5344CB8AC3E}">
        <p14:creationId xmlns:p14="http://schemas.microsoft.com/office/powerpoint/2010/main" val="7988065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sz="1200" b="0" baseline="0" dirty="0"/>
          </a:p>
          <a:p>
            <a:r>
              <a:rPr lang="en-US" sz="1200" b="1" baseline="0" dirty="0"/>
              <a:t>Facilitator does: </a:t>
            </a:r>
            <a:r>
              <a:rPr lang="en-US" sz="1200" b="0" baseline="0" dirty="0"/>
              <a:t>Point participants to the look-fors in their note-catcher.  Provide a minute of independent reading time, then click to reveal the discussion prompt.  Emphasize that participants should now synthesize these look-fors in their own words to describe how we will know if student responses show deep understanding of the text.</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mn-lt"/>
                <a:ea typeface="+mn-ea"/>
                <a:cs typeface="Calibri"/>
              </a:rPr>
              <a:t>Source</a:t>
            </a:r>
            <a:r>
              <a:rPr lang="en-US" sz="1200" b="0" i="0" u="none" strike="noStrike" kern="1200" dirty="0">
                <a:solidFill>
                  <a:schemeClr val="tx1"/>
                </a:solidFill>
                <a:effectLst/>
                <a:latin typeface="+mn-lt"/>
                <a:ea typeface="+mn-ea"/>
                <a:cs typeface="Calibri"/>
              </a:rPr>
              <a:t>: </a:t>
            </a:r>
            <a:r>
              <a:rPr lang="en-US" sz="1200" b="0" i="0" u="sng" strike="noStrike" kern="1200" dirty="0">
                <a:solidFill>
                  <a:schemeClr val="tx1"/>
                </a:solidFill>
                <a:effectLst/>
                <a:latin typeface="+mn-lt"/>
                <a:ea typeface="+mn-ea"/>
                <a:cs typeface="Calibri"/>
                <a:hlinkClick r:id="rId3"/>
              </a:rPr>
              <a:t>https://learnzillion.com/resources/81666-english-language-arts-guidebook-units</a:t>
            </a:r>
            <a:r>
              <a:rPr lang="en-US" sz="1200" b="0" i="0" u="none" strike="noStrike" kern="1200" dirty="0">
                <a:solidFill>
                  <a:schemeClr val="tx1"/>
                </a:solidFill>
                <a:effectLst/>
                <a:latin typeface="+mn-lt"/>
                <a:ea typeface="+mn-ea"/>
                <a:cs typeface="Calibri"/>
              </a:rPr>
              <a:t> Copyright © 2017 </a:t>
            </a:r>
            <a:r>
              <a:rPr lang="en-US" sz="1200" b="0" i="0" u="none" strike="noStrike" kern="1200" dirty="0" err="1">
                <a:solidFill>
                  <a:schemeClr val="tx1"/>
                </a:solidFill>
                <a:effectLst/>
                <a:latin typeface="+mn-lt"/>
                <a:ea typeface="+mn-ea"/>
                <a:cs typeface="Calibri"/>
              </a:rPr>
              <a:t>LearnZillion</a:t>
            </a:r>
            <a:r>
              <a:rPr lang="en-US" sz="1200" b="0" baseline="0" dirty="0"/>
              <a:t> </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dirty="0"/>
          </a:p>
        </p:txBody>
      </p:sp>
    </p:spTree>
    <p:extLst>
      <p:ext uri="{BB962C8B-B14F-4D97-AF65-F5344CB8AC3E}">
        <p14:creationId xmlns:p14="http://schemas.microsoft.com/office/powerpoint/2010/main" val="413582456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prompt and provide independent reflection time before having participants discuss with a partner. </a:t>
            </a:r>
            <a:r>
              <a:rPr lang="en-US" sz="1200" b="0" i="0" u="none" strike="noStrike" cap="none" baseline="0" dirty="0">
                <a:solidFill>
                  <a:schemeClr val="dk1"/>
                </a:solidFill>
                <a:latin typeface="+mn-lt"/>
                <a:ea typeface="Calibri"/>
                <a:cs typeface="Calibri"/>
                <a:sym typeface="Calibri"/>
              </a:rPr>
              <a:t>Afterwards, invite a few participants to share reflection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100</a:t>
            </a:fld>
            <a:endParaRPr lang="en-US" dirty="0"/>
          </a:p>
        </p:txBody>
      </p:sp>
    </p:spTree>
    <p:extLst>
      <p:ext uri="{BB962C8B-B14F-4D97-AF65-F5344CB8AC3E}">
        <p14:creationId xmlns:p14="http://schemas.microsoft.com/office/powerpoint/2010/main" val="112338212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101</a:t>
            </a:fld>
            <a:endParaRPr lang="en-US" dirty="0"/>
          </a:p>
        </p:txBody>
      </p:sp>
    </p:spTree>
    <p:extLst>
      <p:ext uri="{BB962C8B-B14F-4D97-AF65-F5344CB8AC3E}">
        <p14:creationId xmlns:p14="http://schemas.microsoft.com/office/powerpoint/2010/main" val="93612837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 </a:t>
            </a:r>
          </a:p>
          <a:p>
            <a:endParaRPr lang="en-US" dirty="0"/>
          </a:p>
          <a:p>
            <a:r>
              <a:rPr lang="en-US" b="1" dirty="0"/>
              <a:t>Facilitator says: </a:t>
            </a:r>
            <a:r>
              <a:rPr lang="en-US" b="0" dirty="0"/>
              <a:t>Please</a:t>
            </a:r>
            <a:r>
              <a:rPr lang="en-US" b="0" baseline="0" dirty="0"/>
              <a:t> review our agenda for today.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102</a:t>
            </a:fld>
            <a:endParaRPr lang="en-US" dirty="0"/>
          </a:p>
        </p:txBody>
      </p:sp>
    </p:spTree>
    <p:extLst>
      <p:ext uri="{BB962C8B-B14F-4D97-AF65-F5344CB8AC3E}">
        <p14:creationId xmlns:p14="http://schemas.microsoft.com/office/powerpoint/2010/main" val="214124363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mn-lt"/>
                <a:ea typeface="Calibri"/>
                <a:cs typeface="Calibri"/>
                <a:sym typeface="Calibri"/>
              </a:rPr>
              <a:t>Remind teachers that they have planned, taught and collected student work in order to explore the inquiry cycle question above.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103</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005544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At this point, we’ve gone through the entire inquiry cycle! You’ve learned new content and tried it out in your classroom. You brought back evidence of student learning form the lesson and then reflected on your experience with your peers. You analyzed your student work and based on the patterns you saw in the data, identified student needs. Remember that the whole point of the inquiry cycle is to improve teaching and learning.  Now that we’ve tried something and learned from that experience, you are equipped to change your practice. Today, we are closing the loop on the inquiry cycle by essentially making an action plan for how you plan to apply the lessons learned from this inquiry cycle. </a:t>
            </a: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104</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779510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Now you will have the chance to </a:t>
            </a:r>
            <a:r>
              <a:rPr lang="en-US" dirty="0"/>
              <a:t>synthesize your takeaways from</a:t>
            </a:r>
            <a:r>
              <a:rPr lang="en-US" baseline="0" dirty="0"/>
              <a:t> this cycle of inquiry and make a plan for how you will </a:t>
            </a:r>
            <a:r>
              <a:rPr lang="en-US" dirty="0"/>
              <a:t>adjust instruction based on this</a:t>
            </a:r>
            <a:r>
              <a:rPr lang="en-US" baseline="0" dirty="0"/>
              <a:t> experience.</a:t>
            </a:r>
          </a:p>
          <a:p>
            <a:pPr marL="0" marR="0" lvl="0" indent="0" algn="l" rtl="0">
              <a:spcBef>
                <a:spcPts val="0"/>
              </a:spcBef>
              <a:buSzPct val="25000"/>
              <a:buNone/>
            </a:pPr>
            <a:endParaRPr lang="en-US" baseline="0" dirty="0"/>
          </a:p>
          <a:p>
            <a:pPr marL="0" marR="0" lvl="0" indent="0" algn="l" rtl="0">
              <a:spcBef>
                <a:spcPts val="0"/>
              </a:spcBef>
              <a:buSzPct val="25000"/>
              <a:buNone/>
            </a:pPr>
            <a:r>
              <a:rPr lang="en-US" b="1" baseline="0" dirty="0"/>
              <a:t>Facilitator does</a:t>
            </a:r>
            <a:r>
              <a:rPr lang="en-US" baseline="0" dirty="0"/>
              <a:t>: Point participants to the “Improving Student Learning in your Classroom” template in their note-catchers. Explain that right now we are only focused on the FIRST PAGE (summarizing our key takeaways and thinking about whole group implications). Ask if there are any questions, then provide work time. Circulate during work time to support as needed.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105</a:t>
            </a:fld>
            <a:endParaRPr lang="en-US" dirty="0"/>
          </a:p>
        </p:txBody>
      </p:sp>
    </p:spTree>
    <p:extLst>
      <p:ext uri="{BB962C8B-B14F-4D97-AF65-F5344CB8AC3E}">
        <p14:creationId xmlns:p14="http://schemas.microsoft.com/office/powerpoint/2010/main" val="158016991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lvl="0" indent="0" algn="l" rtl="0">
              <a:spcBef>
                <a:spcPts val="0"/>
              </a:spcBef>
              <a:buSzPct val="25000"/>
              <a:buNone/>
            </a:pPr>
            <a:endParaRPr lang="en-US" baseline="0" dirty="0"/>
          </a:p>
          <a:p>
            <a:pPr marL="0" marR="0" lvl="0" indent="0" algn="l" rtl="0">
              <a:spcBef>
                <a:spcPts val="0"/>
              </a:spcBef>
              <a:buSzPct val="25000"/>
              <a:buNone/>
            </a:pPr>
            <a:r>
              <a:rPr lang="en-US" b="1" baseline="0" dirty="0"/>
              <a:t>Facilitator does</a:t>
            </a:r>
            <a:r>
              <a:rPr lang="en-US" baseline="0" dirty="0"/>
              <a:t>: Have participants share at their table groups.  If time allows, select a few participants to share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106</a:t>
            </a:fld>
            <a:endParaRPr lang="en-US" dirty="0"/>
          </a:p>
        </p:txBody>
      </p:sp>
    </p:spTree>
    <p:extLst>
      <p:ext uri="{BB962C8B-B14F-4D97-AF65-F5344CB8AC3E}">
        <p14:creationId xmlns:p14="http://schemas.microsoft.com/office/powerpoint/2010/main" val="97324605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18 minutes</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Now you will have the chance to </a:t>
            </a:r>
            <a:r>
              <a:rPr lang="en-US" dirty="0"/>
              <a:t>zoom in a small group of</a:t>
            </a:r>
            <a:r>
              <a:rPr lang="en-US" baseline="0" dirty="0"/>
              <a:t> students to begin making a plan for how you will address their shared need. </a:t>
            </a:r>
          </a:p>
          <a:p>
            <a:pPr marL="0" marR="0" lvl="0" indent="0" algn="l" rtl="0">
              <a:spcBef>
                <a:spcPts val="0"/>
              </a:spcBef>
              <a:buSzPct val="25000"/>
              <a:buNone/>
            </a:pPr>
            <a:endParaRPr lang="en-US" baseline="0" dirty="0"/>
          </a:p>
          <a:p>
            <a:pPr marL="0" marR="0" lvl="0" indent="0" algn="l" rtl="0">
              <a:spcBef>
                <a:spcPts val="0"/>
              </a:spcBef>
              <a:buSzPct val="25000"/>
              <a:buNone/>
            </a:pPr>
            <a:r>
              <a:rPr lang="en-US" b="1" baseline="0" dirty="0"/>
              <a:t>Facilitator does</a:t>
            </a:r>
            <a:r>
              <a:rPr lang="en-US" baseline="0" dirty="0"/>
              <a:t>: Point participants to the next three pages of the “Improving Student Learning in your Classroom” template in their note-catchers. Review directions. Ask if there are any questions, then provide work time. Circulate during work time to support as needed.</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107</a:t>
            </a:fld>
            <a:endParaRPr lang="en-US" dirty="0"/>
          </a:p>
        </p:txBody>
      </p:sp>
    </p:spTree>
    <p:extLst>
      <p:ext uri="{BB962C8B-B14F-4D97-AF65-F5344CB8AC3E}">
        <p14:creationId xmlns:p14="http://schemas.microsoft.com/office/powerpoint/2010/main" val="149573108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10 minutes</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Review directions and have participants meet with a partner to share and discuss their plans and rationale. Let pairs know when 4.5 minutes have passed so the other partner can begin sharing.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Facilitator does: </a:t>
            </a:r>
            <a:r>
              <a:rPr lang="en-US" b="0" dirty="0"/>
              <a:t>Circulate during discussions, and provide timing updates. If time permits, ask a few people to share out common challenges they anticipate or potential solutions. </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Facilitator does: </a:t>
            </a:r>
            <a:r>
              <a:rPr lang="en-US" b="0" dirty="0"/>
              <a:t>Ask participants to return to their seats.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108</a:t>
            </a:fld>
            <a:endParaRPr lang="en-US" dirty="0"/>
          </a:p>
        </p:txBody>
      </p:sp>
    </p:spTree>
    <p:extLst>
      <p:ext uri="{BB962C8B-B14F-4D97-AF65-F5344CB8AC3E}">
        <p14:creationId xmlns:p14="http://schemas.microsoft.com/office/powerpoint/2010/main" val="182919665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6 minutes</a:t>
            </a:r>
          </a:p>
          <a:p>
            <a:endParaRPr lang="en-US" dirty="0"/>
          </a:p>
          <a:p>
            <a:r>
              <a:rPr lang="en-US" b="1" dirty="0"/>
              <a:t>Facilitator does: </a:t>
            </a:r>
            <a:r>
              <a:rPr lang="en-US" b="0" dirty="0"/>
              <a:t>Provide 3 minutes</a:t>
            </a:r>
            <a:r>
              <a:rPr lang="en-US" b="0" baseline="0" dirty="0"/>
              <a:t> for participants to reflect and discuss at their tables, then invite participants to share with the whole group. </a:t>
            </a:r>
          </a:p>
        </p:txBody>
      </p:sp>
      <p:sp>
        <p:nvSpPr>
          <p:cNvPr id="4" name="Slide Number Placeholder 3"/>
          <p:cNvSpPr>
            <a:spLocks noGrp="1"/>
          </p:cNvSpPr>
          <p:nvPr>
            <p:ph type="sldNum" sz="quarter" idx="10"/>
          </p:nvPr>
        </p:nvSpPr>
        <p:spPr/>
        <p:txBody>
          <a:bodyPr/>
          <a:lstStyle/>
          <a:p>
            <a:fld id="{86425DA3-A274-D349-A373-1D0D30C163E5}" type="slidenum">
              <a:rPr lang="en-US" smtClean="0"/>
              <a:t>109</a:t>
            </a:fld>
            <a:endParaRPr lang="en-US" dirty="0"/>
          </a:p>
        </p:txBody>
      </p:sp>
    </p:spTree>
    <p:extLst>
      <p:ext uri="{BB962C8B-B14F-4D97-AF65-F5344CB8AC3E}">
        <p14:creationId xmlns:p14="http://schemas.microsoft.com/office/powerpoint/2010/main" val="5507371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a:t>
            </a:r>
            <a:r>
              <a:rPr lang="en-US" baseline="0" dirty="0"/>
              <a:t> look-fors in</a:t>
            </a:r>
            <a:r>
              <a:rPr lang="en-US" dirty="0"/>
              <a:t> note-catchers; included here for facilitator reference</a:t>
            </a:r>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dirty="0"/>
          </a:p>
        </p:txBody>
      </p:sp>
    </p:spTree>
    <p:extLst>
      <p:ext uri="{BB962C8B-B14F-4D97-AF65-F5344CB8AC3E}">
        <p14:creationId xmlns:p14="http://schemas.microsoft.com/office/powerpoint/2010/main" val="13998417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r>
              <a:rPr lang="en-US" sz="1200" b="1" baseline="0" dirty="0"/>
              <a:t>Facilitator says: </a:t>
            </a:r>
            <a:r>
              <a:rPr lang="en-US" sz="1200" b="0" baseline="0" dirty="0"/>
              <a:t>In a moment, we will examine a sample student exemplar for this discussion question.  As we review this exemplar, we will keep three criteria in mind – the same criteria we used to evaluate student responses back in Module 3!</a:t>
            </a:r>
          </a:p>
          <a:p>
            <a:endParaRPr lang="en-US" sz="1200" b="1" baseline="0" dirty="0"/>
          </a:p>
          <a:p>
            <a:r>
              <a:rPr lang="en-US" sz="1200" b="1" baseline="0" dirty="0"/>
              <a:t>Facilitator does: </a:t>
            </a:r>
            <a:r>
              <a:rPr lang="en-US" sz="1200" b="0" baseline="0" dirty="0"/>
              <a:t>Click to reveal and review each of the criteria. For Criteria #3, explain that a “valid connection” means that the writer is able to articulate clearly how the evidence they selected supports their thinking. Explain that we will also be using these criteria later in this session to build our own exemplar, and again in the next session when we analyze student work. </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dirty="0"/>
          </a:p>
        </p:txBody>
      </p:sp>
    </p:spTree>
    <p:extLst>
      <p:ext uri="{BB962C8B-B14F-4D97-AF65-F5344CB8AC3E}">
        <p14:creationId xmlns:p14="http://schemas.microsoft.com/office/powerpoint/2010/main" val="1776134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does:</a:t>
            </a:r>
            <a:r>
              <a:rPr lang="en-US" sz="1200" b="0" baseline="0" dirty="0"/>
              <a:t> Direct participants to the exemplar response in their note-catchers.  Provide independent work time, then click to reveal discussion prompts. Review discussion prompts and have participants discuss with a partner or at their table groups.  Then, invite 2-3 participants to share out with the whole group. </a:t>
            </a:r>
          </a:p>
          <a:p>
            <a:endParaRPr lang="en-US" sz="1200" b="0" baseline="0" dirty="0"/>
          </a:p>
          <a:p>
            <a:r>
              <a:rPr lang="en-US" sz="1200" b="1" baseline="0" dirty="0"/>
              <a:t>Key Point: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a:t>
            </a:r>
            <a:r>
              <a:rPr lang="en-US" i="1" dirty="0"/>
              <a:t>Look </a:t>
            </a:r>
            <a:r>
              <a:rPr lang="en-US" i="1" dirty="0" err="1"/>
              <a:t>fors</a:t>
            </a:r>
            <a:r>
              <a:rPr lang="en-US" i="1" dirty="0"/>
              <a:t> </a:t>
            </a:r>
            <a:r>
              <a:rPr lang="en-US" i="0" dirty="0"/>
              <a:t>in the Guidebooks describe, in some detail, the core understanding students should demonstrate in response to the discussion question. The </a:t>
            </a:r>
            <a:r>
              <a:rPr lang="en-US" i="1" dirty="0"/>
              <a:t>Look fors  </a:t>
            </a:r>
            <a:r>
              <a:rPr lang="en-US" i="0" dirty="0"/>
              <a:t>also offer examples of textual evidence that can be used to support the response. However, the Look fors are not an “answer key”. In order to develop a sample response or evaluate a student response, participants need to look back in the text for context on the evidence provided.  They also needed to do their own thinking about how the evidence connects to the response.</a:t>
            </a:r>
            <a:r>
              <a:rPr lang="en-US" i="0" baseline="0" dirty="0"/>
              <a:t> </a:t>
            </a:r>
            <a:r>
              <a:rPr lang="en-US" i="0" dirty="0"/>
              <a:t>Point out that while the the </a:t>
            </a:r>
            <a:r>
              <a:rPr lang="en-US" i="1" dirty="0"/>
              <a:t>Look fors </a:t>
            </a:r>
            <a:r>
              <a:rPr lang="en-US" i="0" dirty="0"/>
              <a:t>can help us develop solid expectations for a proficient response, they do not offer all possible answers to the question or all possible evidence.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Point out as needed: </a:t>
            </a:r>
            <a:r>
              <a:rPr lang="en-US" b="0" i="0" dirty="0"/>
              <a:t>You’ll also notice that the exemplar response isn’t necessarily “perfect!” A good exemplar should demonstrate proficiency at a level we could reasonably expect from a student who received good instruction. Notice also that for our particular evidence collection tool might look a few different ways – some students may have used bullet points or complete sentences. </a:t>
            </a:r>
            <a:endParaRPr lang="en-US" b="1" i="0" dirty="0"/>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dirty="0"/>
          </a:p>
        </p:txBody>
      </p:sp>
    </p:spTree>
    <p:extLst>
      <p:ext uri="{BB962C8B-B14F-4D97-AF65-F5344CB8AC3E}">
        <p14:creationId xmlns:p14="http://schemas.microsoft.com/office/powerpoint/2010/main" val="855225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9 minutes</a:t>
            </a:r>
          </a:p>
          <a:p>
            <a:endParaRPr lang="en-US" sz="1200" b="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Facilitator says: </a:t>
            </a:r>
            <a:r>
              <a:rPr lang="en-US" sz="1200" b="0" baseline="0" dirty="0">
                <a:latin typeface="Calibri" panose="020F0502020204030204" pitchFamily="34" charset="0"/>
                <a:cs typeface="Calibri" panose="020F0502020204030204" pitchFamily="34" charset="0"/>
              </a:rPr>
              <a:t>Now it’s your turn to practice creating an exemplar student response – we are going to do this first with our shared text to practice, then you’ll be able to do this for your own task. </a:t>
            </a:r>
          </a:p>
          <a:p>
            <a:endParaRPr lang="en-US" sz="1200" b="1"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Facilitator does:</a:t>
            </a:r>
            <a:r>
              <a:rPr lang="en-US" sz="1200" b="0" baseline="0" dirty="0">
                <a:latin typeface="Calibri" panose="020F0502020204030204" pitchFamily="34" charset="0"/>
                <a:cs typeface="Calibri" panose="020F0502020204030204" pitchFamily="34" charset="0"/>
              </a:rPr>
              <a:t> Briefly review the task participants are about to complete and read the text-based question. </a:t>
            </a:r>
            <a:r>
              <a:rPr lang="en-US" dirty="0">
                <a:latin typeface="Calibri" panose="020F0502020204030204" pitchFamily="34" charset="0"/>
                <a:cs typeface="Calibri" panose="020F0502020204030204" pitchFamily="34" charset="0"/>
              </a:rPr>
              <a:t>Remind them that while most of the information needed will come from the Discussion Questions handout, they will also likely need to refer back to the text, and to do their own thinking about the connection between the evidence and their answer to the question. Emphasize that they should keep the 3 criteria in mind as they develop their exemplar!</a:t>
            </a:r>
          </a:p>
          <a:p>
            <a:endParaRPr lang="en-US"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dirty="0">
                <a:latin typeface="Calibri" panose="020F0502020204030204" pitchFamily="34" charset="0"/>
                <a:ea typeface="Calibri" charset="0"/>
                <a:cs typeface="Calibri" panose="020F0502020204030204" pitchFamily="34" charset="0"/>
              </a:rPr>
              <a:t>Facilitator says: </a:t>
            </a:r>
            <a:r>
              <a:rPr lang="en-US" sz="1200" b="0" i="0" dirty="0">
                <a:latin typeface="Calibri" panose="020F0502020204030204" pitchFamily="34" charset="0"/>
                <a:ea typeface="Calibri" charset="0"/>
                <a:cs typeface="Calibri" panose="020F0502020204030204" pitchFamily="34" charset="0"/>
              </a:rPr>
              <a:t>Your exemplar should reflect a level of proficiency most students can reasonably be expected to achieve with good instruction. The response should not be “perfect”. Also remember that the second column in the evidence chart (“How this evidence supports my thinking”) is the same as criteria 3 – if you can explain how the evidence supports your thinking, you’ve articulated a valid connection. </a:t>
            </a:r>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dirty="0"/>
          </a:p>
        </p:txBody>
      </p:sp>
    </p:spTree>
    <p:extLst>
      <p:ext uri="{BB962C8B-B14F-4D97-AF65-F5344CB8AC3E}">
        <p14:creationId xmlns:p14="http://schemas.microsoft.com/office/powerpoint/2010/main" val="1254826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1953358"/>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dirty="0"/>
          </a:p>
          <a:p>
            <a:r>
              <a:rPr lang="en-US" b="1" dirty="0"/>
              <a:t>Facilitator says: </a:t>
            </a:r>
            <a:r>
              <a:rPr lang="en-US" b="0" dirty="0"/>
              <a:t>To evaluate our own exemplars, we’re going to compare it to a sample exemplar. The purpose of this is to help you self-evaluate the strength of the exemplar you and your partner created, so that you feel confident doing this for your own text-based discussion prompt in a few minutes. </a:t>
            </a:r>
          </a:p>
          <a:p>
            <a:endParaRPr lang="en-US" b="0" dirty="0"/>
          </a:p>
          <a:p>
            <a:r>
              <a:rPr lang="en-US" b="1" dirty="0"/>
              <a:t>Facilitator does: </a:t>
            </a:r>
            <a:r>
              <a:rPr lang="en-US" b="0" dirty="0"/>
              <a:t>Distribute the separate handout, “Sample Exemplar,” and review the directions on the slide. Provide 3-4 minutes for partners to compare and discuss, then ask a few people to share out their observations. </a:t>
            </a:r>
          </a:p>
          <a:p>
            <a:endParaRPr lang="en-US" b="0" dirty="0"/>
          </a:p>
          <a:p>
            <a:r>
              <a:rPr lang="en-US" b="1" dirty="0"/>
              <a:t>Look for: </a:t>
            </a:r>
          </a:p>
          <a:p>
            <a:pPr marL="171450" indent="-171450">
              <a:buFont typeface="Arial" panose="020B0604020202020204" pitchFamily="34" charset="0"/>
              <a:buChar char="•"/>
            </a:pPr>
            <a:r>
              <a:rPr lang="en-US" dirty="0"/>
              <a:t>The sample exemplar is strong because: </a:t>
            </a:r>
          </a:p>
          <a:p>
            <a:pPr marL="628650" lvl="1" indent="-171450">
              <a:buFont typeface="Arial" panose="020B0604020202020204" pitchFamily="34" charset="0"/>
              <a:buChar char="•"/>
            </a:pPr>
            <a:r>
              <a:rPr lang="en-US" sz="1200" dirty="0"/>
              <a:t>Responds directly to the question asked with a valid assertion drawn from the text.</a:t>
            </a:r>
          </a:p>
          <a:p>
            <a:pPr marL="628650" lvl="1" indent="-171450">
              <a:buFont typeface="Arial" panose="020B0604020202020204" pitchFamily="34" charset="0"/>
              <a:buChar char="•"/>
            </a:pPr>
            <a:r>
              <a:rPr lang="en-US" sz="1200" dirty="0"/>
              <a:t>Evidence from the text provided is </a:t>
            </a:r>
            <a:r>
              <a:rPr lang="en-US" sz="1200" b="1" dirty="0"/>
              <a:t>relevant</a:t>
            </a:r>
            <a:r>
              <a:rPr lang="en-US" sz="1200" dirty="0"/>
              <a:t> (evidence supports the assertion) and </a:t>
            </a:r>
            <a:r>
              <a:rPr lang="en-US" sz="1200" b="1" dirty="0"/>
              <a:t>sufficient</a:t>
            </a:r>
            <a:r>
              <a:rPr lang="en-US" sz="1200" dirty="0"/>
              <a:t> (enough evidence is given to support the assertion).</a:t>
            </a:r>
          </a:p>
          <a:p>
            <a:pPr marL="628650" lvl="1" indent="-171450">
              <a:buFont typeface="Arial" panose="020B0604020202020204" pitchFamily="34" charset="0"/>
              <a:buChar char="•"/>
            </a:pPr>
            <a:r>
              <a:rPr lang="en-US" sz="1200" dirty="0"/>
              <a:t> Clearly articulates a relevant and valid connection between the evidence given and the assertion.</a:t>
            </a:r>
          </a:p>
          <a:p>
            <a:pPr marL="171450" lvl="0" indent="-171450">
              <a:buFont typeface="Arial" panose="020B0604020202020204" pitchFamily="34" charset="0"/>
              <a:buChar char="•"/>
            </a:pPr>
            <a:r>
              <a:rPr lang="en-US" sz="1200" dirty="0"/>
              <a:t>Responses for the second two questions will vary – but you can emphasize these points as needed: </a:t>
            </a:r>
          </a:p>
          <a:p>
            <a:pPr marL="628650" lvl="1" indent="-171450">
              <a:buFont typeface="Arial" panose="020B0604020202020204" pitchFamily="34" charset="0"/>
              <a:buChar char="•"/>
            </a:pPr>
            <a:r>
              <a:rPr lang="en-US" sz="1200" dirty="0"/>
              <a:t>The exemplar is not “perfect!” It is representative of what we could reasonably expect with good instruction. It’s also not the ONLY strong answer or evidence – just a sample! So don’t knock yourself (or your students) down if you selected different evidence that was ALSO relevant and sufficient. </a:t>
            </a:r>
          </a:p>
          <a:p>
            <a:pPr marL="628650" lvl="1" indent="-171450">
              <a:buFont typeface="Arial" panose="020B0604020202020204" pitchFamily="34" charset="0"/>
              <a:buChar char="•"/>
            </a:pPr>
            <a:r>
              <a:rPr lang="en-US" sz="1200" dirty="0"/>
              <a:t>If participants are missing one or more of the 3 criteria, they should recognize the need to add it into their exemplar. </a:t>
            </a:r>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dirty="0"/>
          </a:p>
        </p:txBody>
      </p:sp>
    </p:spTree>
    <p:extLst>
      <p:ext uri="{BB962C8B-B14F-4D97-AF65-F5344CB8AC3E}">
        <p14:creationId xmlns:p14="http://schemas.microsoft.com/office/powerpoint/2010/main" val="32599048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Spend more or less time on this slide depending on participants’ responses during the debrief on the previous slide. Use it to emphasize how the response meets the 3 criteria. </a:t>
            </a:r>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dirty="0"/>
          </a:p>
        </p:txBody>
      </p:sp>
    </p:spTree>
    <p:extLst>
      <p:ext uri="{BB962C8B-B14F-4D97-AF65-F5344CB8AC3E}">
        <p14:creationId xmlns:p14="http://schemas.microsoft.com/office/powerpoint/2010/main" val="16152983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 minutes</a:t>
            </a:r>
          </a:p>
          <a:p>
            <a:endParaRPr lang="en-US" sz="1200" b="0" baseline="0" dirty="0"/>
          </a:p>
          <a:p>
            <a:r>
              <a:rPr lang="en-US" sz="1200" b="1" baseline="0" dirty="0"/>
              <a:t>Facilitator says:</a:t>
            </a:r>
            <a:r>
              <a:rPr lang="en-US" sz="1200" b="0" i="0" u="none" strike="noStrike" cap="none" baseline="0" dirty="0">
                <a:solidFill>
                  <a:schemeClr val="dk1"/>
                </a:solidFill>
                <a:latin typeface="+mn-lt"/>
                <a:ea typeface="Calibri"/>
                <a:cs typeface="Calibri"/>
                <a:sym typeface="Calibri"/>
              </a:rPr>
              <a:t> </a:t>
            </a:r>
            <a:r>
              <a:rPr lang="en-US" dirty="0"/>
              <a:t>Now it’s time to return to the lesson you implemented for your inquiry cycle!  Please take a moment to log in to </a:t>
            </a:r>
            <a:r>
              <a:rPr lang="en-US" dirty="0" err="1"/>
              <a:t>LearnZillion</a:t>
            </a:r>
            <a:r>
              <a:rPr lang="en-US" dirty="0"/>
              <a:t> and pull up the</a:t>
            </a:r>
            <a:r>
              <a:rPr lang="en-US" baseline="0" dirty="0"/>
              <a:t> lesson you collected evidence for. </a:t>
            </a:r>
          </a:p>
          <a:p>
            <a:endParaRPr lang="en-US" baseline="0" dirty="0"/>
          </a:p>
          <a:p>
            <a:r>
              <a:rPr lang="en-US" b="1" baseline="0" dirty="0"/>
              <a:t>Facilitator does: </a:t>
            </a:r>
            <a:r>
              <a:rPr lang="en-US" baseline="0" dirty="0"/>
              <a:t>Have participants give you a thumbs up when they have their lesson pulled and ready to go.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mn-lt"/>
                <a:ea typeface="+mn-ea"/>
                <a:cs typeface="Calibri"/>
              </a:rPr>
              <a:t>Source</a:t>
            </a:r>
            <a:r>
              <a:rPr lang="en-US" sz="1200" b="0" i="0" u="none" strike="noStrike" kern="1200" dirty="0">
                <a:solidFill>
                  <a:schemeClr val="tx1"/>
                </a:solidFill>
                <a:effectLst/>
                <a:latin typeface="+mn-lt"/>
                <a:ea typeface="+mn-ea"/>
                <a:cs typeface="Calibri"/>
              </a:rPr>
              <a:t>: </a:t>
            </a:r>
            <a:r>
              <a:rPr lang="en-US" sz="1200" b="0" i="0" u="sng" strike="noStrike" kern="1200" dirty="0">
                <a:solidFill>
                  <a:schemeClr val="tx1"/>
                </a:solidFill>
                <a:effectLst/>
                <a:latin typeface="+mn-lt"/>
                <a:ea typeface="+mn-ea"/>
                <a:cs typeface="Calibri"/>
                <a:hlinkClick r:id="rId3"/>
              </a:rPr>
              <a:t>https://learnzillion.com/resources/81666-english-language-arts-guidebook-units</a:t>
            </a:r>
            <a:r>
              <a:rPr lang="en-US" sz="1200" b="0" i="0" u="none" strike="noStrike" kern="1200" dirty="0">
                <a:solidFill>
                  <a:schemeClr val="tx1"/>
                </a:solidFill>
                <a:effectLst/>
                <a:latin typeface="+mn-lt"/>
                <a:ea typeface="+mn-ea"/>
                <a:cs typeface="Calibri"/>
              </a:rPr>
              <a:t> Copyright © 2017 </a:t>
            </a:r>
            <a:r>
              <a:rPr lang="en-US" sz="1200" b="0" i="0" u="none" strike="noStrike" kern="1200" dirty="0" err="1">
                <a:solidFill>
                  <a:schemeClr val="tx1"/>
                </a:solidFill>
                <a:effectLst/>
                <a:latin typeface="+mn-lt"/>
                <a:ea typeface="+mn-ea"/>
                <a:cs typeface="Calibri"/>
              </a:rPr>
              <a:t>LearnZillion</a:t>
            </a:r>
            <a:r>
              <a:rPr lang="en-US" sz="1200" b="0" baseline="0" dirty="0"/>
              <a:t> </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dirty="0"/>
          </a:p>
        </p:txBody>
      </p:sp>
    </p:spTree>
    <p:extLst>
      <p:ext uri="{BB962C8B-B14F-4D97-AF65-F5344CB8AC3E}">
        <p14:creationId xmlns:p14="http://schemas.microsoft.com/office/powerpoint/2010/main" val="18459990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20712"/>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15 minutes</a:t>
            </a:r>
          </a:p>
          <a:p>
            <a:endParaRPr lang="en-US" sz="1200" b="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Facilitator says: </a:t>
            </a:r>
            <a:r>
              <a:rPr lang="en-US" sz="1200" b="0" baseline="0" dirty="0">
                <a:latin typeface="Calibri" panose="020F0502020204030204" pitchFamily="34" charset="0"/>
                <a:cs typeface="Calibri" panose="020F0502020204030204" pitchFamily="34" charset="0"/>
              </a:rPr>
              <a:t>It’s now time for you to create your own exemplar! This is the most important tool you’ll use in the next session when we start looking at student work, so please use this time to complete this task. This exemplar you create now will be so helpful in figuring out what your students did well and what they need more support with. </a:t>
            </a:r>
          </a:p>
          <a:p>
            <a:endParaRPr lang="en-US" sz="1200" b="1"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Facilitator does: </a:t>
            </a:r>
            <a:r>
              <a:rPr lang="en-US" sz="1200" b="0" baseline="0" dirty="0">
                <a:latin typeface="Calibri" panose="020F0502020204030204" pitchFamily="34" charset="0"/>
                <a:cs typeface="Calibri" panose="020F0502020204030204" pitchFamily="34" charset="0"/>
              </a:rPr>
              <a:t>Review directions and point participants to the work space in their note-catcher (the same chart from their evidence collector handout).  Provide work time for participants to create their own student exemplar for the discussion question they used for their inquiry cycle. </a:t>
            </a:r>
          </a:p>
          <a:p>
            <a:endParaRPr lang="en-US" sz="1200" b="1"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During work time, facilitator does: </a:t>
            </a:r>
          </a:p>
          <a:p>
            <a:pPr marL="171450" indent="-171450">
              <a:buFont typeface="Arial" panose="020B0604020202020204" pitchFamily="34" charset="0"/>
              <a:buChar char="•"/>
            </a:pPr>
            <a:r>
              <a:rPr lang="en-US" sz="1200" b="0" baseline="0" dirty="0">
                <a:latin typeface="Calibri" panose="020F0502020204030204" pitchFamily="34" charset="0"/>
                <a:cs typeface="Calibri" panose="020F0502020204030204" pitchFamily="34" charset="0"/>
              </a:rPr>
              <a:t>Remind participants to keep the three criteria in mind as they build their exemplar! </a:t>
            </a:r>
          </a:p>
          <a:p>
            <a:pPr marL="171450" indent="-171450">
              <a:buFont typeface="Arial" panose="020B0604020202020204" pitchFamily="34" charset="0"/>
              <a:buChar char="•"/>
            </a:pPr>
            <a:r>
              <a:rPr lang="en-US" sz="1200" b="0" baseline="0" dirty="0">
                <a:latin typeface="Calibri" panose="020F0502020204030204" pitchFamily="34" charset="0"/>
                <a:cs typeface="Calibri" panose="020F0502020204030204" pitchFamily="34" charset="0"/>
              </a:rPr>
              <a:t>Remind participants </a:t>
            </a:r>
            <a:r>
              <a:rPr lang="en-US" sz="1200" b="0" i="1" baseline="0" dirty="0">
                <a:latin typeface="Calibri" panose="020F0502020204030204" pitchFamily="34" charset="0"/>
                <a:ea typeface="Calibri" charset="0"/>
                <a:cs typeface="Calibri" panose="020F0502020204030204" pitchFamily="34" charset="0"/>
              </a:rPr>
              <a:t>that their</a:t>
            </a:r>
            <a:r>
              <a:rPr lang="en-US" sz="1200" b="0" i="1" dirty="0">
                <a:latin typeface="Calibri" panose="020F0502020204030204" pitchFamily="34" charset="0"/>
                <a:ea typeface="Calibri" charset="0"/>
                <a:cs typeface="Calibri" panose="020F0502020204030204" pitchFamily="34" charset="0"/>
              </a:rPr>
              <a:t> exemplar should reflect a level of proficiency most students can reasonably be expected to achieve with good instruction. The response should not be “perfect”.</a:t>
            </a:r>
            <a:r>
              <a:rPr lang="en-US" dirty="0">
                <a:latin typeface="Calibri" panose="020F0502020204030204" pitchFamily="34" charset="0"/>
                <a:cs typeface="Calibri" panose="020F0502020204030204" pitchFamily="34" charset="0"/>
              </a:rPr>
              <a:t> </a:t>
            </a:r>
          </a:p>
          <a:p>
            <a:pPr marL="171450" indent="-171450">
              <a:buFont typeface="Arial" panose="020B0604020202020204" pitchFamily="34" charset="0"/>
              <a:buChar char="•"/>
            </a:pPr>
            <a:r>
              <a:rPr lang="en-US" dirty="0">
                <a:latin typeface="Calibri" panose="020F0502020204030204" pitchFamily="34" charset="0"/>
                <a:cs typeface="Calibri" panose="020F0502020204030204" pitchFamily="34" charset="0"/>
              </a:rPr>
              <a:t>Circulate, supporting as needed, ensuring that the Guidebooks are being used and that the response is relevant, evidence- based and shows clear understanding of the text.</a:t>
            </a:r>
            <a:r>
              <a:rPr lang="en-US" baseline="0" dirty="0">
                <a:latin typeface="Calibri" panose="020F0502020204030204" pitchFamily="34" charset="0"/>
                <a:cs typeface="Calibri" panose="020F0502020204030204" pitchFamily="34" charset="0"/>
              </a:rPr>
              <a:t> </a:t>
            </a:r>
          </a:p>
          <a:p>
            <a:pPr marL="171450" indent="-171450">
              <a:buFont typeface="Arial" panose="020B0604020202020204" pitchFamily="34" charset="0"/>
              <a:buChar char="•"/>
            </a:pPr>
            <a:r>
              <a:rPr lang="en-US" dirty="0">
                <a:latin typeface="Calibri" panose="020F0502020204030204" pitchFamily="34" charset="0"/>
                <a:cs typeface="Calibri" panose="020F0502020204030204" pitchFamily="34" charset="0"/>
              </a:rPr>
              <a:t>Remind participants that, in </a:t>
            </a:r>
            <a:r>
              <a:rPr lang="en-US" i="0" dirty="0">
                <a:latin typeface="Calibri" panose="020F0502020204030204" pitchFamily="34" charset="0"/>
                <a:cs typeface="Calibri" panose="020F0502020204030204" pitchFamily="34" charset="0"/>
              </a:rPr>
              <a:t>this inquiry, we are focusing on the content and thinking evident in the response and not on conventions (grammar, usage and mechanics) or the quality of written expression. </a:t>
            </a:r>
          </a:p>
          <a:p>
            <a:endParaRPr lang="en-US" i="0" dirty="0">
              <a:latin typeface="Calibri" panose="020F0502020204030204" pitchFamily="34" charset="0"/>
              <a:cs typeface="Calibri" panose="020F0502020204030204" pitchFamily="34" charset="0"/>
            </a:endParaRPr>
          </a:p>
          <a:p>
            <a:r>
              <a:rPr lang="en-US" b="1" i="0" dirty="0">
                <a:latin typeface="Calibri" panose="020F0502020204030204" pitchFamily="34" charset="0"/>
                <a:cs typeface="Calibri" panose="020F0502020204030204" pitchFamily="34" charset="0"/>
              </a:rPr>
              <a:t>Note:</a:t>
            </a:r>
            <a:r>
              <a:rPr lang="en-US" b="1" i="0" baseline="0" dirty="0">
                <a:latin typeface="Calibri" panose="020F0502020204030204" pitchFamily="34" charset="0"/>
                <a:cs typeface="Calibri" panose="020F0502020204030204" pitchFamily="34" charset="0"/>
              </a:rPr>
              <a:t> </a:t>
            </a:r>
            <a:r>
              <a:rPr lang="en-US" b="0" i="0" baseline="0" dirty="0">
                <a:latin typeface="Calibri" panose="020F0502020204030204" pitchFamily="34" charset="0"/>
                <a:cs typeface="Calibri" panose="020F0502020204030204" pitchFamily="34" charset="0"/>
              </a:rPr>
              <a:t>Make sure that participants understand the purpose of this task. They are NOT selecting a new question to create an exemplar for </a:t>
            </a:r>
            <a:r>
              <a:rPr lang="mr-IN" b="0" i="0" baseline="0" dirty="0">
                <a:latin typeface="Calibri" panose="020F0502020204030204" pitchFamily="34" charset="0"/>
              </a:rPr>
              <a:t>–</a:t>
            </a:r>
            <a:r>
              <a:rPr lang="en-US" b="0" i="0" baseline="0" dirty="0">
                <a:latin typeface="Calibri" panose="020F0502020204030204" pitchFamily="34" charset="0"/>
                <a:cs typeface="Calibri" panose="020F0502020204030204" pitchFamily="34" charset="0"/>
              </a:rPr>
              <a:t> rather, they are creating one for the question they used for the text-based discussion they implemented with students between Modules 3 and 4. </a:t>
            </a:r>
            <a:endParaRPr lang="en-US" b="1" i="0" dirty="0">
              <a:latin typeface="Calibri" panose="020F0502020204030204" pitchFamily="34" charset="0"/>
              <a:cs typeface="Calibri" panose="020F0502020204030204" pitchFamily="34" charset="0"/>
            </a:endParaRPr>
          </a:p>
          <a:p>
            <a:endParaRPr lang="en-US" sz="1200" b="0" dirty="0">
              <a:latin typeface="Calibri" panose="020F0502020204030204" pitchFamily="34" charset="0"/>
              <a:ea typeface="Calibri" charset="0"/>
              <a:cs typeface="Calibri" panose="020F0502020204030204" pitchFamily="34" charset="0"/>
            </a:endParaRPr>
          </a:p>
          <a:p>
            <a:r>
              <a:rPr lang="en-US" sz="1200" b="1" dirty="0">
                <a:latin typeface="Calibri" panose="020F0502020204030204" pitchFamily="34" charset="0"/>
                <a:ea typeface="Calibri" charset="0"/>
                <a:cs typeface="Calibri" panose="020F0502020204030204" pitchFamily="34" charset="0"/>
              </a:rPr>
              <a:t>Note: </a:t>
            </a:r>
            <a:r>
              <a:rPr lang="en-US" sz="1200" b="0" dirty="0">
                <a:latin typeface="Calibri" panose="020F0502020204030204" pitchFamily="34" charset="0"/>
                <a:ea typeface="Calibri" charset="0"/>
                <a:cs typeface="Calibri" panose="020F0502020204030204" pitchFamily="34" charset="0"/>
              </a:rPr>
              <a:t>Make sure participants hold on to and bring back</a:t>
            </a:r>
            <a:r>
              <a:rPr lang="en-US" sz="1200" b="0" baseline="0" dirty="0">
                <a:latin typeface="Calibri" panose="020F0502020204030204" pitchFamily="34" charset="0"/>
                <a:ea typeface="Calibri" charset="0"/>
                <a:cs typeface="Calibri" panose="020F0502020204030204" pitchFamily="34" charset="0"/>
              </a:rPr>
              <a:t> their exemplars for the next session!  We will be using these exemplars to evaluate the actual student work that teachers collected between Modules 3 and 4 (from the text-based discussion they planned in Module 3, Session 6)! </a:t>
            </a:r>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dirty="0"/>
          </a:p>
        </p:txBody>
      </p:sp>
    </p:spTree>
    <p:extLst>
      <p:ext uri="{BB962C8B-B14F-4D97-AF65-F5344CB8AC3E}">
        <p14:creationId xmlns:p14="http://schemas.microsoft.com/office/powerpoint/2010/main" val="1975537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4 minutes</a:t>
            </a:r>
          </a:p>
          <a:p>
            <a:endParaRPr lang="en-US" dirty="0"/>
          </a:p>
          <a:p>
            <a:r>
              <a:rPr lang="en-US" b="1" dirty="0"/>
              <a:t>Facilitator says: </a:t>
            </a:r>
            <a:r>
              <a:rPr lang="en-US" b="0" dirty="0"/>
              <a:t>Before</a:t>
            </a:r>
            <a:r>
              <a:rPr lang="en-US" b="0" baseline="0" dirty="0"/>
              <a:t> we wrap up, it’s important that we summarize and capture learning from today’s session. Please take a few minutes to reflect and capture your learning in your note-catchers.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It is critical for participants to have a completed exemplar for their task moving into Session 2. If people need a few extra minutes to accomplish this, skip this Capture Your Learning. </a:t>
            </a:r>
          </a:p>
        </p:txBody>
      </p:sp>
      <p:sp>
        <p:nvSpPr>
          <p:cNvPr id="4" name="Slide Number Placeholder 3"/>
          <p:cNvSpPr>
            <a:spLocks noGrp="1"/>
          </p:cNvSpPr>
          <p:nvPr>
            <p:ph type="sldNum" sz="quarter" idx="10"/>
          </p:nvPr>
        </p:nvSpPr>
        <p:spPr/>
        <p:txBody>
          <a:bodyPr/>
          <a:lstStyle/>
          <a:p>
            <a:fld id="{86425DA3-A274-D349-A373-1D0D30C163E5}" type="slidenum">
              <a:rPr lang="en-US" smtClean="0"/>
              <a:t>19</a:t>
            </a:fld>
            <a:endParaRPr lang="en-US" dirty="0"/>
          </a:p>
        </p:txBody>
      </p:sp>
    </p:spTree>
    <p:extLst>
      <p:ext uri="{BB962C8B-B14F-4D97-AF65-F5344CB8AC3E}">
        <p14:creationId xmlns:p14="http://schemas.microsoft.com/office/powerpoint/2010/main" val="611502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7 minutes</a:t>
            </a:r>
          </a:p>
          <a:p>
            <a:endParaRPr lang="en-US" sz="1200" b="0" baseline="0" dirty="0"/>
          </a:p>
          <a:p>
            <a:r>
              <a:rPr lang="en-US" sz="1200" b="1" baseline="0" dirty="0"/>
              <a:t>Facilitator does: </a:t>
            </a:r>
            <a:r>
              <a:rPr lang="en-US" sz="1200" b="0" baseline="0" dirty="0"/>
              <a:t>Review Do Now reflection questions and provide a moment of independent reflection time (point participants to the space in their note-catcher if they want to jot down their reflections).  Then, have participants discuss with a partner or with their table groups.</a:t>
            </a:r>
          </a:p>
          <a:p>
            <a:endParaRPr lang="en-US" sz="1200" b="0" i="0" u="none" strike="noStrike" cap="none" baseline="0" dirty="0">
              <a:solidFill>
                <a:schemeClr val="dk1"/>
              </a:solidFill>
              <a:latin typeface="+mn-lt"/>
              <a:ea typeface="Calibri"/>
              <a:cs typeface="Calibri"/>
              <a:sym typeface="Calibri"/>
            </a:endParaRPr>
          </a:p>
          <a:p>
            <a:r>
              <a:rPr lang="en-US" sz="1200" b="0" i="0" u="none" strike="noStrike" cap="none" baseline="0" dirty="0">
                <a:solidFill>
                  <a:schemeClr val="dk1"/>
                </a:solidFill>
                <a:latin typeface="+mn-lt"/>
                <a:ea typeface="Calibri"/>
                <a:cs typeface="Calibri"/>
                <a:sym typeface="Calibri"/>
              </a:rPr>
              <a:t>If time allows, invite a few participants to share reflections with the whole group. </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a:t>
            </a:fld>
            <a:endParaRPr lang="en-US" dirty="0"/>
          </a:p>
        </p:txBody>
      </p:sp>
    </p:spTree>
    <p:extLst>
      <p:ext uri="{BB962C8B-B14F-4D97-AF65-F5344CB8AC3E}">
        <p14:creationId xmlns:p14="http://schemas.microsoft.com/office/powerpoint/2010/main" val="2598612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dirty="0"/>
          </a:p>
        </p:txBody>
      </p:sp>
    </p:spTree>
    <p:extLst>
      <p:ext uri="{BB962C8B-B14F-4D97-AF65-F5344CB8AC3E}">
        <p14:creationId xmlns:p14="http://schemas.microsoft.com/office/powerpoint/2010/main" val="12046358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Do Now reflection questions and provide a moment of independent reflection time (point participants to the space in their note-catcher if they want to jot down their reflections).  Then, have participants discuss with a partner or with their table groups.</a:t>
            </a:r>
          </a:p>
          <a:p>
            <a:endParaRPr lang="en-US" sz="1200" b="0" i="0" u="none" strike="noStrike" cap="none" baseline="0" dirty="0">
              <a:solidFill>
                <a:schemeClr val="dk1"/>
              </a:solidFill>
              <a:latin typeface="+mn-lt"/>
              <a:ea typeface="Calibri"/>
              <a:cs typeface="Calibri"/>
              <a:sym typeface="Calibri"/>
            </a:endParaRPr>
          </a:p>
          <a:p>
            <a:r>
              <a:rPr lang="en-US" sz="1200" b="0" i="0" u="none" strike="noStrike" cap="none" baseline="0" dirty="0">
                <a:solidFill>
                  <a:schemeClr val="dk1"/>
                </a:solidFill>
                <a:latin typeface="+mn-lt"/>
                <a:ea typeface="Calibri"/>
                <a:cs typeface="Calibri"/>
                <a:sym typeface="Calibri"/>
              </a:rPr>
              <a:t>If time allows, invite a few participants to share reflection with the whole group. </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dirty="0"/>
          </a:p>
        </p:txBody>
      </p:sp>
    </p:spTree>
    <p:extLst>
      <p:ext uri="{BB962C8B-B14F-4D97-AF65-F5344CB8AC3E}">
        <p14:creationId xmlns:p14="http://schemas.microsoft.com/office/powerpoint/2010/main" val="13314662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22</a:t>
            </a:fld>
            <a:endParaRPr lang="en-US" dirty="0"/>
          </a:p>
        </p:txBody>
      </p:sp>
    </p:spTree>
    <p:extLst>
      <p:ext uri="{BB962C8B-B14F-4D97-AF65-F5344CB8AC3E}">
        <p14:creationId xmlns:p14="http://schemas.microsoft.com/office/powerpoint/2010/main" val="7019520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 </a:t>
            </a:r>
          </a:p>
          <a:p>
            <a:endParaRPr lang="en-US" dirty="0"/>
          </a:p>
          <a:p>
            <a:r>
              <a:rPr lang="en-US" b="1" dirty="0"/>
              <a:t>Facilitator says: </a:t>
            </a:r>
            <a:r>
              <a:rPr lang="en-US" b="0" dirty="0"/>
              <a:t>Please</a:t>
            </a:r>
            <a:r>
              <a:rPr lang="en-US" b="0" baseline="0" dirty="0"/>
              <a:t> review our agenda for today. As you can see, we’ll spend some time practicing analyzing student work using sample writing in response to the task we examined in our last session for the Prometheus text.  Then you will apply that same process to your own student work.  Today we are going to use two tools to help us analyze student work:</a:t>
            </a:r>
          </a:p>
          <a:p>
            <a:endParaRPr lang="en-US" b="0" baseline="0" dirty="0"/>
          </a:p>
          <a:p>
            <a:pPr marL="228600" indent="-228600">
              <a:buAutoNum type="arabicParenR"/>
            </a:pPr>
            <a:r>
              <a:rPr lang="en-US" b="0" baseline="0" dirty="0"/>
              <a:t>A general rubric</a:t>
            </a:r>
          </a:p>
          <a:p>
            <a:pPr marL="228600" indent="-228600">
              <a:buAutoNum type="arabicParenR"/>
            </a:pPr>
            <a:r>
              <a:rPr lang="en-US" b="0" baseline="0" dirty="0"/>
              <a:t>An exemplar</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dirty="0"/>
          </a:p>
        </p:txBody>
      </p:sp>
    </p:spTree>
    <p:extLst>
      <p:ext uri="{BB962C8B-B14F-4D97-AF65-F5344CB8AC3E}">
        <p14:creationId xmlns:p14="http://schemas.microsoft.com/office/powerpoint/2010/main" val="11058985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Facilitator does: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Remind teachers that they have planned, taught and collected student work in order to explore the inquiry cycle question above.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24</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1764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endParaRPr lang="en-US" sz="1200" b="0" baseline="0" dirty="0"/>
          </a:p>
          <a:p>
            <a:r>
              <a:rPr lang="en-US" sz="1200" b="1" baseline="0" dirty="0"/>
              <a:t>Facilitator does: </a:t>
            </a:r>
            <a:r>
              <a:rPr lang="en-US" sz="1200" b="0" baseline="0" dirty="0"/>
              <a:t>Briefly recap where we are in the inquiry cycle. </a:t>
            </a:r>
          </a:p>
          <a:p>
            <a:endParaRPr lang="en-US" sz="1200" b="0" i="0" u="none" strike="noStrike" cap="none" baseline="0" dirty="0">
              <a:solidFill>
                <a:schemeClr val="dk1"/>
              </a:solidFill>
              <a:latin typeface="+mn-lt"/>
              <a:ea typeface="Calibri"/>
              <a:cs typeface="Calibri"/>
              <a:sym typeface="Calibri"/>
            </a:endParaRPr>
          </a:p>
          <a:p>
            <a:r>
              <a:rPr lang="en-US" sz="1200" b="1" i="0" u="none" strike="noStrike" cap="none" baseline="0" dirty="0">
                <a:solidFill>
                  <a:schemeClr val="dk1"/>
                </a:solidFill>
                <a:latin typeface="+mn-lt"/>
                <a:ea typeface="Calibri"/>
                <a:cs typeface="Calibri"/>
                <a:sym typeface="Calibri"/>
              </a:rPr>
              <a:t>Facilitator says:</a:t>
            </a:r>
            <a:r>
              <a:rPr lang="en-US" sz="1200" b="0"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This is a</a:t>
            </a:r>
            <a:r>
              <a:rPr lang="en-US" sz="1200" b="0" i="0" u="none" strike="noStrike" cap="none" baseline="0" dirty="0">
                <a:solidFill>
                  <a:schemeClr val="dk1"/>
                </a:solidFill>
                <a:latin typeface="+mn-lt"/>
                <a:ea typeface="Calibri"/>
                <a:cs typeface="Calibri"/>
                <a:sym typeface="Calibri"/>
              </a:rPr>
              <a:t>n important stage of the inquiry cycle! By now, you have developed a SPECIFIC  understanding of what a strong student response to the question in your reading lesson looks like. So you can begin to reflect on your experience and your student responses through that lens.  </a:t>
            </a:r>
            <a:endParaRPr lang="en-US" b="1" dirty="0">
              <a:solidFill>
                <a:schemeClr val="tx2"/>
              </a:solidFill>
              <a:latin typeface="Calibri" panose="020F0502020204030204" pitchFamily="34" charset="0"/>
              <a:cs typeface="Calibri" panose="020F0502020204030204" pitchFamily="34" charset="0"/>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6282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14557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7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0" dirty="0"/>
              <a:t>Facilitator says: </a:t>
            </a:r>
            <a:r>
              <a:rPr lang="en-US" b="0" i="0" dirty="0"/>
              <a:t>Let’s begin by considering how we will use the exemplar/benchmark we just created to help us evaluate our students’ responses. To practice, let’s use the same shared practice question we discussed in the last session. Please revisit the the sample benchmark for the Prometheus question that we examined during Session 1, and then read Tanya’s response. How does her response compare to the exemplar? </a:t>
            </a: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Review directions and point participants to the Prometheus task (same one from the previous session), the exemplar response and Tanya’s response in their note catchers.  Provide 2 minutes of independent reading time, then click to reveal discussion prompt and have participants discuss with a partner or at their table groups.  Afterwards, invite participants to share out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Look for: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Tanya’s claim is accurate but doesn’t answer the whole question about what this reveals about Jupiter’s character. She provides some evidence but it doesn’t seem quite as strong or as well-explained as the exemplar.</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Note: This discussion is meant only as an introduction to this process – ensure participants that we’ll get plenty more practice using exemplars to evaluate work during this session!</a:t>
            </a:r>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dirty="0"/>
          </a:p>
        </p:txBody>
      </p:sp>
    </p:spTree>
    <p:extLst>
      <p:ext uri="{BB962C8B-B14F-4D97-AF65-F5344CB8AC3E}">
        <p14:creationId xmlns:p14="http://schemas.microsoft.com/office/powerpoint/2010/main" val="8709109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27622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b="0" i="0" dirty="0"/>
              <a:t>The exemplar is extremely helpful, as you can see. But it’s not quite enough – we’re also going to use a rubric to help us analyze student work in relation to the inquiry cycle question. </a:t>
            </a:r>
            <a:r>
              <a:rPr lang="en-US" sz="1200" b="0" i="0" baseline="0" dirty="0"/>
              <a:t>Now we are going to turn our attention to the rubric we will be using to evaluate students</a:t>
            </a:r>
            <a:r>
              <a:rPr lang="en-US" sz="1200" b="0" baseline="0" dirty="0"/>
              <a:t>’ text-based responses. First let’s just take a moment to orient ourselves to this tool.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Introduce the general rubric and point participants to the rubric in their handouts.  Review the directions and provide a few moments of independent review time (encouraging participants to take note about what they notice and what they wonder about this rubric).  Afterwards, have participants discuss their observations with a partner.  Then, invite participants to share out with the whole group.</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solidFill>
                  <a:schemeClr val="tx1"/>
                </a:solidFill>
              </a:rPr>
              <a:t>Look for/emphasize: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solidFill>
                  <a:schemeClr val="tx1"/>
                </a:solidFill>
              </a:rPr>
              <a:t>Participants</a:t>
            </a:r>
            <a:r>
              <a:rPr lang="en-US" baseline="0" dirty="0">
                <a:solidFill>
                  <a:schemeClr val="tx1"/>
                </a:solidFill>
              </a:rPr>
              <a:t> should notice that the rubric is built around the same three criteria we worked with in module 3 and in our previous session. Note: important to remind participants and point out that these are also reflected on the evidence collectors they used for the inquiry cycle.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solidFill>
                  <a:schemeClr val="tx1"/>
                </a:solidFill>
              </a:rPr>
              <a:t>Note that there are no numbers – only descriptors! That’s because this rubric (and the process we’ll take today) is NOT meant to be used for scoring or grading purposes. Our goal today is to use this rubric as a tool to help us identify our students’ strengths and areas of weakness so that we can figure out how to support them better.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These are very general descriptors that can apply to many tasks and many grade levels.</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solidFill>
                  <a:schemeClr val="tx1"/>
                </a:solidFill>
              </a:rPr>
              <a:t>The </a:t>
            </a:r>
            <a:r>
              <a:rPr lang="en-US" b="1" baseline="0" dirty="0">
                <a:solidFill>
                  <a:schemeClr val="tx1"/>
                </a:solidFill>
              </a:rPr>
              <a:t>exemplar</a:t>
            </a:r>
            <a:r>
              <a:rPr lang="en-US" baseline="0" dirty="0">
                <a:solidFill>
                  <a:schemeClr val="tx1"/>
                </a:solidFill>
              </a:rPr>
              <a:t> is the tool that </a:t>
            </a:r>
            <a:r>
              <a:rPr lang="en-US" dirty="0">
                <a:solidFill>
                  <a:schemeClr val="tx1"/>
                </a:solidFill>
              </a:rPr>
              <a:t>reflects what a valid assertion, supported clearly with relevant evidence, might look like for your task (see the next slide). </a:t>
            </a:r>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dirty="0"/>
          </a:p>
        </p:txBody>
      </p:sp>
    </p:spTree>
    <p:extLst>
      <p:ext uri="{BB962C8B-B14F-4D97-AF65-F5344CB8AC3E}">
        <p14:creationId xmlns:p14="http://schemas.microsoft.com/office/powerpoint/2010/main" val="3629225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You probably noticed that this rubric is pretty general – it’s not grade or task specific.  In order for this rubric to work and give us the data we need about our students, we must pair it with a benchmark that IS grade and task-specific.</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Click to reveal the image of the exemplar and the rest of the title of the slide.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That’s where our exemplar comes in!  This exemplar serves as a point of comparison for measuring student responses.  With this exemplar in mind, we can use the general rubric to evaluate students’ understanding, their choice of evidence, and their explanation of their evidence. Any questions about this?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dirty="0"/>
          </a:p>
        </p:txBody>
      </p:sp>
    </p:spTree>
    <p:extLst>
      <p:ext uri="{BB962C8B-B14F-4D97-AF65-F5344CB8AC3E}">
        <p14:creationId xmlns:p14="http://schemas.microsoft.com/office/powerpoint/2010/main" val="7756191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266342"/>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Now I’m going to model how you might use this rubric in conjunction with the exemplar to evaluate students’ responses.  I’m going to do this by evaluating Tanya’s response, which you all just read a few minutes ago. </a:t>
            </a:r>
          </a:p>
          <a:p>
            <a:endParaRPr lang="en-US" sz="1200" b="1" baseline="0" dirty="0"/>
          </a:p>
          <a:p>
            <a:r>
              <a:rPr lang="en-US" sz="1200" b="1" baseline="0" dirty="0"/>
              <a:t>Facilitator does: </a:t>
            </a:r>
            <a:r>
              <a:rPr lang="en-US" sz="1200" b="0" baseline="0" dirty="0"/>
              <a:t>Conduct a think aloud to model how you would complete this rubric when analyzing student writing:</a:t>
            </a:r>
          </a:p>
          <a:p>
            <a:endParaRPr lang="en-US" sz="1200" b="0" baseline="0" dirty="0"/>
          </a:p>
          <a:p>
            <a:r>
              <a:rPr lang="en-US" sz="1200" kern="1200" dirty="0">
                <a:solidFill>
                  <a:schemeClr val="tx1"/>
                </a:solidFill>
                <a:effectLst/>
                <a:latin typeface="+mn-lt"/>
                <a:ea typeface="+mn-ea"/>
                <a:cs typeface="+mn-cs"/>
              </a:rPr>
              <a:t>“Let’s see……I have a whole pile of student responses here that I need to make sense of. I</a:t>
            </a:r>
            <a:r>
              <a:rPr lang="en-US" sz="1200" kern="1200" baseline="0" dirty="0">
                <a:solidFill>
                  <a:schemeClr val="tx1"/>
                </a:solidFill>
                <a:effectLst/>
                <a:latin typeface="+mn-lt"/>
                <a:ea typeface="+mn-ea"/>
                <a:cs typeface="+mn-cs"/>
              </a:rPr>
              <a:t> love how simple and easy to use this rubric is but it’s SO general!</a:t>
            </a:r>
            <a:r>
              <a:rPr lang="en-US" sz="1200" kern="1200" dirty="0">
                <a:solidFill>
                  <a:schemeClr val="tx1"/>
                </a:solidFill>
                <a:effectLst/>
                <a:latin typeface="+mn-lt"/>
                <a:ea typeface="+mn-ea"/>
                <a:cs typeface="+mn-cs"/>
              </a:rPr>
              <a:t>  How do I know what “sufficient” means? How can I know what “sufficient evidence” looks like? And what about evidence that is “specific”?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Oh, wait – I DO also have this handy exemplar that I wrote, to give me a good clear sense of what I’m looking for here. Based on</a:t>
            </a:r>
            <a:r>
              <a:rPr lang="en-US" sz="1200" kern="1200" baseline="0" dirty="0">
                <a:solidFill>
                  <a:schemeClr val="tx1"/>
                </a:solidFill>
                <a:effectLst/>
                <a:latin typeface="+mn-lt"/>
                <a:ea typeface="+mn-ea"/>
                <a:cs typeface="+mn-cs"/>
              </a:rPr>
              <a:t> this exemplar I have a very clear picture of what “clear understanding” and “sufficient evidence” look like.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 now, let me take a look at this first student, Tonya. It looks like she did answer the first part of the question accurately – but compared to my exemplar, it seems that she’s missing a piece. She never makes an assertion about what this reveals about Prometheus’s character. So, I’m going to put her initials TL in the “approaching box” for valid assertion. </a:t>
            </a:r>
          </a:p>
          <a:p>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Click to have the initials TL appear.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“How about her evidence? Hmm…..well, she did try to give some evidence, and it’s basically accurate - but compared to my exemplar, Tonya’s evidence is pretty vague. So I'm going to put her initials in the “approaching” box for evidence.”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1" kern="1200" dirty="0">
                <a:solidFill>
                  <a:schemeClr val="tx1"/>
                </a:solidFill>
                <a:effectLst/>
                <a:latin typeface="+mn-lt"/>
                <a:ea typeface="+mn-ea"/>
                <a:cs typeface="+mn-cs"/>
              </a:rPr>
              <a:t>Click to have the initials TL appear.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“Yikes – now that I look closely, and compare this to my exemplar, I can see that Tonya really didn’t even attempt to make a connection between her assertion and the little bit of evidence she gave. I guess I need to put her initials in the “beginning” box for connecting the evidence.”</a:t>
            </a:r>
          </a:p>
          <a:p>
            <a:r>
              <a:rPr lang="en-US" sz="120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1" kern="1200" dirty="0">
                <a:solidFill>
                  <a:schemeClr val="tx1"/>
                </a:solidFill>
                <a:effectLst/>
                <a:latin typeface="+mn-lt"/>
                <a:ea typeface="+mn-ea"/>
                <a:cs typeface="+mn-cs"/>
              </a:rPr>
              <a:t>Click to have the initials TL appear.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“Wow, this is so interesting – I wonder what my other students’ work will look like? I’m about to find out!”</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 does: </a:t>
            </a:r>
            <a:r>
              <a:rPr lang="en-US" sz="1200" kern="1200" dirty="0">
                <a:solidFill>
                  <a:schemeClr val="tx1"/>
                </a:solidFill>
                <a:effectLst/>
                <a:latin typeface="+mn-lt"/>
                <a:ea typeface="+mn-ea"/>
                <a:cs typeface="+mn-cs"/>
              </a:rPr>
              <a:t>Break out of</a:t>
            </a:r>
            <a:r>
              <a:rPr lang="en-US" sz="1200" kern="1200" baseline="0" dirty="0">
                <a:solidFill>
                  <a:schemeClr val="tx1"/>
                </a:solidFill>
                <a:effectLst/>
                <a:latin typeface="+mn-lt"/>
                <a:ea typeface="+mn-ea"/>
                <a:cs typeface="+mn-cs"/>
              </a:rPr>
              <a:t> model and explain that you would continue repeating this process to evaluate all student work. Pause here to ask if there are any questions so far.</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dirty="0"/>
          </a:p>
        </p:txBody>
      </p:sp>
    </p:spTree>
    <p:extLst>
      <p:ext uri="{BB962C8B-B14F-4D97-AF65-F5344CB8AC3E}">
        <p14:creationId xmlns:p14="http://schemas.microsoft.com/office/powerpoint/2010/main" val="7507722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a:t>
            </a:fld>
            <a:endParaRPr lang="en-US" dirty="0"/>
          </a:p>
        </p:txBody>
      </p:sp>
    </p:spTree>
    <p:extLst>
      <p:ext uri="{BB962C8B-B14F-4D97-AF65-F5344CB8AC3E}">
        <p14:creationId xmlns:p14="http://schemas.microsoft.com/office/powerpoint/2010/main" val="19433193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Now we are going to take a closer look at what this rubric looks like at the end of this process –after you’ve evaluated an entire class-worth of writing.  You’ll notice that what we end up with looks a lot like a graph, in that we can identify some high-level trends in the data quickly (i.e. there are many initials in “exceeds” and “proficient” for criteria 1 – making a valid assertion drawn from the text seems like a relative strength for most of my class). </a:t>
            </a:r>
          </a:p>
          <a:p>
            <a:endParaRPr lang="en-US" sz="1200" b="0" baseline="0" dirty="0"/>
          </a:p>
          <a:p>
            <a:r>
              <a:rPr lang="en-US" sz="1200" b="1" baseline="0" dirty="0"/>
              <a:t>Facilitator does: </a:t>
            </a:r>
            <a:r>
              <a:rPr lang="en-US" sz="1200" b="0" baseline="0" dirty="0"/>
              <a:t>Point participants to the completed rubric in their handouts and review the directions/look fors.  After a moment of independent review, click to reveal the discussion prompts and have participants discuss with a partner or at their table groups. If time allows, have a few participants share out with the whole group.  Emphasize that these patterns are helpful because they help us determine instructional moves not only for individual students, but for small groups and even whole class.  For instance, we notice in this sample class that the majority of students are demonstrating clear understanding and identifying sufficient evidence.  However, there’s a pretty sharp decline in the number of students who are proficient + when it comes to explaining that evidence. </a:t>
            </a:r>
            <a:endParaRPr lang="en-US" dirty="0"/>
          </a:p>
          <a:p>
            <a:endParaRPr lang="en-US" dirty="0"/>
          </a:p>
          <a:p>
            <a:r>
              <a:rPr lang="en-US" b="1" dirty="0"/>
              <a:t>Key Points:</a:t>
            </a:r>
          </a:p>
          <a:p>
            <a:pPr marL="171450" indent="-171450">
              <a:buFont typeface="Arial" charset="0"/>
              <a:buChar char="•"/>
            </a:pPr>
            <a:r>
              <a:rPr lang="en-US" dirty="0"/>
              <a:t>The</a:t>
            </a:r>
            <a:r>
              <a:rPr lang="en-US" baseline="0" dirty="0"/>
              <a:t> idea here is that the teacher can see various patterns of strength and weakness.</a:t>
            </a:r>
          </a:p>
          <a:p>
            <a:pPr marL="171450" indent="-171450">
              <a:buFont typeface="Arial" charset="0"/>
              <a:buChar char="•"/>
            </a:pPr>
            <a:r>
              <a:rPr lang="en-US" baseline="0" dirty="0"/>
              <a:t>Looking closely at these patterns can help the teacher decide what instruction her students may need as next steps.  Large scale trends may be addressed in a whole group setting, while other patterns may suggest additional supports that specific students will need in small group or 1:1 settings.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dirty="0"/>
          </a:p>
        </p:txBody>
      </p:sp>
    </p:spTree>
    <p:extLst>
      <p:ext uri="{BB962C8B-B14F-4D97-AF65-F5344CB8AC3E}">
        <p14:creationId xmlns:p14="http://schemas.microsoft.com/office/powerpoint/2010/main" val="5774000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Review the task – emphasize that teachers are going to use this same exact process now with the student writing samples they collected between Modules 3 and 4 (from the text-based discussion they led) and brought back today.  Encourage them to analyze as many student samples as they can, but note they will not have time to complete the entire class at this time – which is totally fine for our purposes today! </a:t>
            </a:r>
            <a:r>
              <a:rPr lang="en-US" baseline="0" dirty="0"/>
              <a:t>Remind teachers that this can seem time-consuming at first, but as they get better at it, it takes less time.</a:t>
            </a:r>
          </a:p>
          <a:p>
            <a:endParaRPr lang="en-US" baseline="0" dirty="0"/>
          </a:p>
          <a:p>
            <a:r>
              <a:rPr lang="en-US" b="1" baseline="0" dirty="0"/>
              <a:t>Note: </a:t>
            </a:r>
            <a:r>
              <a:rPr lang="en-US" baseline="0" dirty="0"/>
              <a:t>It will be helpful to remind teachers that this a “get your feet wet” activity for looking at student work. They will get general ideas of where their students are here, and general indicators of future instructional needs, not a precise diagnosis. </a:t>
            </a:r>
          </a:p>
          <a:p>
            <a:pPr marL="171450" indent="-171450">
              <a:buFont typeface="Arial" panose="020B0604020202020204" pitchFamily="34" charset="0"/>
              <a:buChar char="•"/>
            </a:pPr>
            <a:r>
              <a:rPr lang="en-US" baseline="0" dirty="0"/>
              <a:t>A useful recommendation may be to have teachers select 2 “high,” 2 “medium,” and 2 “low” responses to evaluate first. This way, they’ll have a range of data on their class rubric to work from for our purposes today (with a focus on learning the process). If time permits, encourage them to continue evaluating even more. Some participants may get through the whole stack of work, and others may not – message that that’s okay! </a:t>
            </a:r>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dirty="0"/>
          </a:p>
        </p:txBody>
      </p:sp>
    </p:spTree>
    <p:extLst>
      <p:ext uri="{BB962C8B-B14F-4D97-AF65-F5344CB8AC3E}">
        <p14:creationId xmlns:p14="http://schemas.microsoft.com/office/powerpoint/2010/main" val="1815411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4 minutes</a:t>
            </a:r>
          </a:p>
          <a:p>
            <a:endParaRPr lang="en-US" dirty="0"/>
          </a:p>
          <a:p>
            <a:r>
              <a:rPr lang="en-US" b="1" dirty="0"/>
              <a:t>Facilitator does: </a:t>
            </a:r>
            <a:r>
              <a:rPr lang="en-US" b="0" dirty="0"/>
              <a:t>Provide 3 minutes for participants to reflect and discuss with a partner (or at tables if you’re short on time).  Then, invite participants</a:t>
            </a:r>
            <a:r>
              <a:rPr lang="en-US" b="0" baseline="0" dirty="0"/>
              <a:t> to share out with the whole group. </a:t>
            </a:r>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dirty="0"/>
          </a:p>
        </p:txBody>
      </p:sp>
    </p:spTree>
    <p:extLst>
      <p:ext uri="{BB962C8B-B14F-4D97-AF65-F5344CB8AC3E}">
        <p14:creationId xmlns:p14="http://schemas.microsoft.com/office/powerpoint/2010/main" val="10330612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 </a:t>
            </a:r>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dirty="0"/>
          </a:p>
        </p:txBody>
      </p:sp>
    </p:spTree>
    <p:extLst>
      <p:ext uri="{BB962C8B-B14F-4D97-AF65-F5344CB8AC3E}">
        <p14:creationId xmlns:p14="http://schemas.microsoft.com/office/powerpoint/2010/main" val="17207684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directions and point participants to the excerpt and space in their note-catcher. Provide 1 minute of independent reading time, then click to reveal the discussion prompt and have participants discuss with a partner or with their table groups.</a:t>
            </a:r>
          </a:p>
          <a:p>
            <a:endParaRPr lang="en-US" sz="1200" b="0" i="0" u="none" strike="noStrike" cap="none" baseline="0" dirty="0">
              <a:solidFill>
                <a:schemeClr val="dk1"/>
              </a:solidFill>
              <a:latin typeface="+mn-lt"/>
              <a:ea typeface="Calibri"/>
              <a:cs typeface="Calibri"/>
              <a:sym typeface="Calibri"/>
            </a:endParaRPr>
          </a:p>
          <a:p>
            <a:r>
              <a:rPr lang="en-US" sz="1200" b="0" i="0" u="none" strike="noStrike" cap="none" baseline="0" dirty="0">
                <a:solidFill>
                  <a:schemeClr val="dk1"/>
                </a:solidFill>
                <a:latin typeface="+mn-lt"/>
                <a:ea typeface="Calibri"/>
                <a:cs typeface="Calibri"/>
                <a:sym typeface="Calibri"/>
              </a:rPr>
              <a:t>If time allows, invite a few participants to share reflection with the whole group. </a:t>
            </a:r>
          </a:p>
          <a:p>
            <a:endParaRPr lang="en-US" sz="1200" b="0" i="0" u="none" strike="noStrike" cap="none" baseline="0" dirty="0">
              <a:solidFill>
                <a:schemeClr val="dk1"/>
              </a:solidFill>
              <a:latin typeface="+mn-lt"/>
              <a:ea typeface="Calibri"/>
              <a:cs typeface="Calibri"/>
              <a:sym typeface="Calibri"/>
            </a:endParaRPr>
          </a:p>
          <a:p>
            <a:r>
              <a:rPr lang="en-US" sz="1200" b="1" i="0" u="none" strike="noStrike" cap="none" baseline="0" dirty="0">
                <a:solidFill>
                  <a:schemeClr val="dk1"/>
                </a:solidFill>
                <a:latin typeface="+mn-lt"/>
                <a:ea typeface="Calibri"/>
                <a:cs typeface="Calibri"/>
                <a:sym typeface="Calibri"/>
              </a:rPr>
              <a:t>Look for:</a:t>
            </a:r>
          </a:p>
          <a:p>
            <a:pPr marL="171450" indent="-171450">
              <a:buFont typeface="Arial" charset="0"/>
              <a:buChar char="•"/>
            </a:pPr>
            <a:r>
              <a:rPr lang="en-US" sz="1200" i="0" dirty="0">
                <a:solidFill>
                  <a:schemeClr val="tx1"/>
                </a:solidFill>
              </a:rPr>
              <a:t>diverse learners learn in a different way and at a different pace than their peers (every student is a diverse learner at some point in their academic career!)</a:t>
            </a:r>
          </a:p>
          <a:p>
            <a:pPr marL="171450" indent="-171450">
              <a:buFont typeface="Arial" charset="0"/>
              <a:buChar char="•"/>
            </a:pPr>
            <a:r>
              <a:rPr lang="en-US" sz="1200" b="0" i="0" u="none" strike="noStrike" cap="none" dirty="0">
                <a:solidFill>
                  <a:schemeClr val="tx1"/>
                </a:solidFill>
                <a:latin typeface="+mn-lt"/>
                <a:ea typeface="Calibri"/>
                <a:cs typeface="Calibri"/>
                <a:sym typeface="Calibri"/>
              </a:rPr>
              <a:t>A</a:t>
            </a:r>
            <a:r>
              <a:rPr lang="en-US" sz="1200" b="0" i="0" u="none" strike="noStrike" cap="none" baseline="0" dirty="0">
                <a:solidFill>
                  <a:schemeClr val="tx1"/>
                </a:solidFill>
                <a:latin typeface="+mn-lt"/>
                <a:ea typeface="Calibri"/>
                <a:cs typeface="Calibri"/>
                <a:sym typeface="Calibri"/>
              </a:rPr>
              <a:t> guiding principle about how we support diverse learners is ensuring they have access to grade-level material (i.e. it’s not about watering down the content or decreasing the rigor!)</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dirty="0"/>
          </a:p>
        </p:txBody>
      </p:sp>
    </p:spTree>
    <p:extLst>
      <p:ext uri="{BB962C8B-B14F-4D97-AF65-F5344CB8AC3E}">
        <p14:creationId xmlns:p14="http://schemas.microsoft.com/office/powerpoint/2010/main" val="9158915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mn-lt"/>
                <a:ea typeface="+mn-ea"/>
                <a:cs typeface="+mn-cs"/>
              </a:rPr>
              <a:t>Excerpt from Diverse Learners Guide -</a:t>
            </a:r>
            <a:r>
              <a:rPr lang="en-US" sz="1200" i="1" kern="1200" baseline="0" dirty="0">
                <a:solidFill>
                  <a:schemeClr val="tx1"/>
                </a:solidFill>
                <a:effectLst/>
                <a:latin typeface="+mn-lt"/>
                <a:ea typeface="+mn-ea"/>
                <a:cs typeface="+mn-cs"/>
              </a:rPr>
              <a:t> included in note-catcher for the Do Now activity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dirty="0"/>
          </a:p>
        </p:txBody>
      </p:sp>
    </p:spTree>
    <p:extLst>
      <p:ext uri="{BB962C8B-B14F-4D97-AF65-F5344CB8AC3E}">
        <p14:creationId xmlns:p14="http://schemas.microsoft.com/office/powerpoint/2010/main" val="17127340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dirty="0"/>
          </a:p>
        </p:txBody>
      </p:sp>
    </p:spTree>
    <p:extLst>
      <p:ext uri="{BB962C8B-B14F-4D97-AF65-F5344CB8AC3E}">
        <p14:creationId xmlns:p14="http://schemas.microsoft.com/office/powerpoint/2010/main" val="14897578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15 seconds </a:t>
            </a:r>
          </a:p>
          <a:p>
            <a:endParaRPr lang="en-US" dirty="0"/>
          </a:p>
          <a:p>
            <a:r>
              <a:rPr lang="en-US" b="1" dirty="0"/>
              <a:t>Facilitator says: </a:t>
            </a:r>
            <a:r>
              <a:rPr lang="en-US" b="0" dirty="0"/>
              <a:t>Please</a:t>
            </a:r>
            <a:r>
              <a:rPr lang="en-US" b="0" baseline="0" dirty="0"/>
              <a:t> review our agenda for today. As you can see, we’ll spend some time analyzing patterns in your student responses and reflecting on potential causes, then we will spend the rest of the session exploring a tool that will be the anchor for the rest of Module 4: The Supports Flow Chart.</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dirty="0"/>
          </a:p>
        </p:txBody>
      </p:sp>
    </p:spTree>
    <p:extLst>
      <p:ext uri="{BB962C8B-B14F-4D97-AF65-F5344CB8AC3E}">
        <p14:creationId xmlns:p14="http://schemas.microsoft.com/office/powerpoint/2010/main" val="16572832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mn-lt"/>
                <a:ea typeface="Calibri"/>
                <a:cs typeface="Calibri"/>
                <a:sym typeface="Calibri"/>
              </a:rPr>
              <a:t>Remind teachers that they have planned, taught and collected student work in order to explore the inquiry cycle question above.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38</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2087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r>
              <a:rPr lang="en-US" sz="1200" b="1" baseline="0" dirty="0"/>
              <a:t>Facilitator does: </a:t>
            </a:r>
            <a:r>
              <a:rPr lang="en-US" sz="1200" b="0" baseline="0" dirty="0"/>
              <a:t>Briefly recap where we are in the inquiry cycle.</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We are still discussing and analyzing our evidence and in this session we are going to go even deeper to begin </a:t>
            </a:r>
            <a:r>
              <a:rPr lang="en-US" sz="1200" b="0" i="0" u="none" strike="noStrike" cap="none" dirty="0">
                <a:solidFill>
                  <a:schemeClr val="dk1"/>
                </a:solidFill>
                <a:latin typeface="+mn-lt"/>
                <a:ea typeface="Calibri"/>
                <a:cs typeface="Calibri"/>
                <a:sym typeface="Calibri"/>
              </a:rPr>
              <a:t>analyzing</a:t>
            </a:r>
            <a:r>
              <a:rPr lang="en-US" sz="1200" b="0" i="0" u="none" strike="noStrike" cap="none" baseline="0" dirty="0">
                <a:solidFill>
                  <a:schemeClr val="dk1"/>
                </a:solidFill>
                <a:latin typeface="+mn-lt"/>
                <a:ea typeface="Calibri"/>
                <a:cs typeface="Calibri"/>
                <a:sym typeface="Calibri"/>
              </a:rPr>
              <a:t> the patterns in the responses. </a:t>
            </a:r>
            <a:r>
              <a:rPr lang="en-US" sz="1200" b="0" i="0" u="none" strike="noStrike" cap="none" dirty="0">
                <a:solidFill>
                  <a:schemeClr val="dk1"/>
                </a:solidFill>
                <a:latin typeface="+mn-lt"/>
                <a:ea typeface="Calibri"/>
                <a:cs typeface="Calibri"/>
                <a:sym typeface="Calibri"/>
              </a:rPr>
              <a:t>This is a</a:t>
            </a:r>
            <a:r>
              <a:rPr lang="en-US" sz="1200" b="0" i="0" u="none" strike="noStrike" cap="none" baseline="0" dirty="0">
                <a:solidFill>
                  <a:schemeClr val="dk1"/>
                </a:solidFill>
                <a:latin typeface="+mn-lt"/>
                <a:ea typeface="Calibri"/>
                <a:cs typeface="Calibri"/>
                <a:sym typeface="Calibri"/>
              </a:rPr>
              <a:t>n important stage of the inquiry cycle! Teachers need to make meaning out of what they are seeing in the student by naming patterns of instructional needs. </a:t>
            </a:r>
            <a:endParaRPr lang="en-US" sz="1200" b="0" i="0" u="none" strike="noStrike" cap="none" dirty="0">
              <a:solidFill>
                <a:schemeClr val="dk1"/>
              </a:solidFill>
              <a:latin typeface="+mn-lt"/>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39</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8860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 </a:t>
            </a:r>
          </a:p>
          <a:p>
            <a:endParaRPr lang="en-US" dirty="0"/>
          </a:p>
          <a:p>
            <a:r>
              <a:rPr lang="en-US" b="1" dirty="0"/>
              <a:t>Facilitator says: </a:t>
            </a:r>
            <a:r>
              <a:rPr lang="en-US" b="0" dirty="0"/>
              <a:t>Please</a:t>
            </a:r>
            <a:r>
              <a:rPr lang="en-US" b="0" baseline="0" dirty="0"/>
              <a:t> review our agenda for today. As you can see, we’ll spend some time doing shared practice with our shared unit, Flowers for Algernon.  Then you will have the chance to apply your learning to your own unit by creating an exemplar response.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a:t>
            </a:fld>
            <a:endParaRPr lang="en-US" dirty="0"/>
          </a:p>
        </p:txBody>
      </p:sp>
    </p:spTree>
    <p:extLst>
      <p:ext uri="{BB962C8B-B14F-4D97-AF65-F5344CB8AC3E}">
        <p14:creationId xmlns:p14="http://schemas.microsoft.com/office/powerpoint/2010/main" val="15555453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r>
              <a:rPr lang="en-US" sz="1200" b="1" baseline="0" dirty="0"/>
              <a:t>Facilitator says: </a:t>
            </a:r>
            <a:r>
              <a:rPr lang="en-US" dirty="0"/>
              <a:t> In our last session, you used a general rubric AND your task-specific exemplar to record your observations about your students’ work.</a:t>
            </a:r>
            <a:r>
              <a:rPr lang="en-US" baseline="0" dirty="0"/>
              <a:t> </a:t>
            </a:r>
            <a:r>
              <a:rPr lang="en-US" dirty="0"/>
              <a:t>Now you’re ready to identify some of the patterns that emerge from all those initials and to think about to think about what those patterns might be telling you about what your students can do, and what they cannot yet do in responding to a text-based question.</a:t>
            </a:r>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dirty="0"/>
          </a:p>
        </p:txBody>
      </p:sp>
    </p:spTree>
    <p:extLst>
      <p:ext uri="{BB962C8B-B14F-4D97-AF65-F5344CB8AC3E}">
        <p14:creationId xmlns:p14="http://schemas.microsoft.com/office/powerpoint/2010/main" val="20021851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8 minutes</a:t>
            </a:r>
          </a:p>
          <a:p>
            <a:endParaRPr lang="en-US" sz="1200" b="0" baseline="0" dirty="0"/>
          </a:p>
          <a:p>
            <a:r>
              <a:rPr lang="en-US" sz="1200" b="1" baseline="0" dirty="0"/>
              <a:t>Facilitator says: </a:t>
            </a:r>
            <a:r>
              <a:rPr lang="en-US" sz="1200" b="0" baseline="0" dirty="0"/>
              <a:t> </a:t>
            </a:r>
            <a:r>
              <a:rPr lang="en-US" dirty="0">
                <a:solidFill>
                  <a:schemeClr val="tx1"/>
                </a:solidFill>
              </a:rPr>
              <a:t>Look at your completed Class Rubric and reflect on the following questions. Take brief notes to capture your thinking.</a:t>
            </a:r>
            <a:r>
              <a:rPr lang="en-US" baseline="0" dirty="0">
                <a:solidFill>
                  <a:schemeClr val="tx1"/>
                </a:solidFill>
              </a:rPr>
              <a:t> </a:t>
            </a:r>
            <a:r>
              <a:rPr lang="en-US" dirty="0"/>
              <a:t>Allow 8 minutes for participants to examine the Class rubric, reflect on the patterns they see and complete the reflection tool in their note-catcher</a:t>
            </a:r>
            <a:r>
              <a:rPr lang="en-US" baseline="0" dirty="0"/>
              <a:t> (which mirrors these questions). </a:t>
            </a:r>
          </a:p>
          <a:p>
            <a:endParaRPr lang="en-US" baseline="0" dirty="0"/>
          </a:p>
          <a:p>
            <a:r>
              <a:rPr lang="en-US" b="1" baseline="0" dirty="0"/>
              <a:t>Facilitator says: </a:t>
            </a:r>
            <a:r>
              <a:rPr lang="en-US" baseline="0" dirty="0"/>
              <a:t>Point out that this is “</a:t>
            </a:r>
            <a:r>
              <a:rPr lang="en-US" b="0" u="none" baseline="0" dirty="0"/>
              <a:t>enlightened speculation” </a:t>
            </a:r>
            <a:r>
              <a:rPr lang="en-US" baseline="0" dirty="0"/>
              <a:t>right now! That’s okay! We’ll dig into specifics later 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dirty="0"/>
          </a:p>
        </p:txBody>
      </p:sp>
    </p:spTree>
    <p:extLst>
      <p:ext uri="{BB962C8B-B14F-4D97-AF65-F5344CB8AC3E}">
        <p14:creationId xmlns:p14="http://schemas.microsoft.com/office/powerpoint/2010/main" val="13716877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7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We’re going to take some time now to share our observations and reflections with our alligator partner. Remember, at this point, we are just engaging in a process of “enlightened speculation” about what some of the issues might be, and what could be causing these challenges. We can’t know for sure just yet (without analyzing the work itself more closely), but it’s worth starting to think in this way about the trends we identified. </a:t>
            </a:r>
            <a:endParaRPr lang="en-US" b="1" dirty="0"/>
          </a:p>
          <a:p>
            <a:endParaRPr lang="en-US" sz="1200" b="0" baseline="0" dirty="0"/>
          </a:p>
          <a:p>
            <a:r>
              <a:rPr lang="en-US" sz="1200" b="1" baseline="0" dirty="0"/>
              <a:t>Facilitator does: </a:t>
            </a:r>
            <a:r>
              <a:rPr lang="en-US" sz="1200" b="0" baseline="0" dirty="0"/>
              <a:t>Have participants meet with their partner. Provide 3 minutes for partner 1 to share, then click to reveal the directions for partner 2. Keep time as participants discuss and signal when it’s time to switch. After this discussion, ask participants to return to their seats. </a:t>
            </a:r>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dirty="0"/>
          </a:p>
        </p:txBody>
      </p:sp>
    </p:spTree>
    <p:extLst>
      <p:ext uri="{BB962C8B-B14F-4D97-AF65-F5344CB8AC3E}">
        <p14:creationId xmlns:p14="http://schemas.microsoft.com/office/powerpoint/2010/main" val="15221678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3.5 minutes</a:t>
            </a:r>
          </a:p>
          <a:p>
            <a:endParaRPr lang="en-US" sz="1200" b="1" baseline="0" dirty="0"/>
          </a:p>
          <a:p>
            <a:r>
              <a:rPr lang="en-US" sz="1200" b="1" baseline="0" dirty="0"/>
              <a:t>Facilitator does: </a:t>
            </a:r>
            <a:r>
              <a:rPr lang="en-US" sz="1200" b="0" baseline="0" dirty="0"/>
              <a:t>Have participants return to their table groups. Then, prompt them to discuss these questions. If you notice people are unsure of how to answer these questions, provide an example such as the one below and push people to find specific examples of this in their work. </a:t>
            </a:r>
            <a:endParaRPr lang="en-US" sz="1200" b="1" baseline="0" dirty="0"/>
          </a:p>
          <a:p>
            <a:endParaRPr lang="en-US" sz="1200" b="1" baseline="0" dirty="0"/>
          </a:p>
          <a:p>
            <a:r>
              <a:rPr lang="en-US" sz="1200" b="1" baseline="0" dirty="0"/>
              <a:t>Note: </a:t>
            </a:r>
            <a:r>
              <a:rPr lang="en-US" sz="1200" b="0" baseline="0" dirty="0"/>
              <a:t>These discussions are still “enlightened speculation” at this point.</a:t>
            </a:r>
            <a:r>
              <a:rPr lang="en-US" sz="1200" b="1" baseline="0" dirty="0"/>
              <a:t> </a:t>
            </a:r>
            <a:r>
              <a:rPr lang="en-US" sz="1200" b="0" baseline="0" dirty="0"/>
              <a:t>The purpose of this task is just to brainstorm collaboratively some ideas about where the patterns could possibly stem from based on the student responses. </a:t>
            </a:r>
          </a:p>
          <a:p>
            <a:pPr marL="171450" indent="-171450">
              <a:buFont typeface="Arial" charset="0"/>
              <a:buChar char="•"/>
            </a:pPr>
            <a:r>
              <a:rPr lang="en-US" sz="1200" b="0" baseline="0" dirty="0"/>
              <a:t>EXAMPLE: If the student is unable to write an accurate claim and does not demonstrates understanding of the key ideas and concepts, they may need additional support around knowledge building/vocabulary. </a:t>
            </a:r>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dirty="0"/>
          </a:p>
        </p:txBody>
      </p:sp>
    </p:spTree>
    <p:extLst>
      <p:ext uri="{BB962C8B-B14F-4D97-AF65-F5344CB8AC3E}">
        <p14:creationId xmlns:p14="http://schemas.microsoft.com/office/powerpoint/2010/main" val="40783798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3.5 minutes</a:t>
            </a:r>
          </a:p>
          <a:p>
            <a:endParaRPr lang="en-US" sz="1200"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Next, prompt them to discuss these questions. If you notice people are unsure of how to answer these questions, provide an example such as the one below and push people to find specific examples of this in their work. </a:t>
            </a:r>
            <a:endParaRPr lang="en-US" sz="1200" b="1" baseline="0" dirty="0"/>
          </a:p>
          <a:p>
            <a:endParaRPr lang="en-US" sz="1200" b="1" baseline="0" dirty="0"/>
          </a:p>
          <a:p>
            <a:r>
              <a:rPr lang="en-US" sz="1200" b="1" baseline="0" dirty="0"/>
              <a:t>Note: </a:t>
            </a:r>
            <a:r>
              <a:rPr lang="en-US" sz="1200" b="0" baseline="0" dirty="0"/>
              <a:t>These discussions are still “enlightened speculation” at this point.</a:t>
            </a:r>
            <a:r>
              <a:rPr lang="en-US" sz="1200" b="1" baseline="0" dirty="0"/>
              <a:t> </a:t>
            </a:r>
            <a:r>
              <a:rPr lang="en-US" sz="1200" b="0" baseline="0" dirty="0"/>
              <a:t>The purpose of this task is just to brainstorm collaboratively some ideas about where the patterns could possibly stem from based on the student responses. </a:t>
            </a:r>
          </a:p>
          <a:p>
            <a:pPr marL="171450" indent="-171450">
              <a:buFont typeface="Arial" charset="0"/>
              <a:buChar char="•"/>
            </a:pPr>
            <a:r>
              <a:rPr lang="en-US" sz="1200" b="0" baseline="0" dirty="0"/>
              <a:t>EXAMPLE: If the student writes an accurate claim and demonstrates understanding of the key ideas and concepts, you know they likely didn’t have a difficult time decoding or accessing the text. However, if their response lacks evidence from the text, you might assume they need additional with the SKILL support gathering and including text evidence.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dirty="0"/>
          </a:p>
        </p:txBody>
      </p:sp>
    </p:spTree>
    <p:extLst>
      <p:ext uri="{BB962C8B-B14F-4D97-AF65-F5344CB8AC3E}">
        <p14:creationId xmlns:p14="http://schemas.microsoft.com/office/powerpoint/2010/main" val="25806781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Ask participants to return to their seats for the whole group share out. </a:t>
            </a:r>
            <a:r>
              <a:rPr lang="en-US" dirty="0"/>
              <a:t>Debrief with the whole group using the questions above. </a:t>
            </a:r>
          </a:p>
          <a:p>
            <a:endParaRPr lang="en-US" dirty="0"/>
          </a:p>
          <a:p>
            <a:r>
              <a:rPr lang="en-US" b="1" dirty="0"/>
              <a:t>Note: </a:t>
            </a:r>
            <a:r>
              <a:rPr lang="en-US" dirty="0"/>
              <a:t>Responses will vary. Participants may notice that students performing poorly on both the first and second row of the rubric are probably not understanding the text. This could be due to problems with fluency, vocabulary or knowledge. Students performing poorly only in the second or third row may have a general understanding of the text, but may need additional instruction or practice in finding or selecting evidence or explaining how the evidence they chose supports their assertion about the text.</a:t>
            </a:r>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dirty="0"/>
          </a:p>
        </p:txBody>
      </p:sp>
    </p:spTree>
    <p:extLst>
      <p:ext uri="{BB962C8B-B14F-4D97-AF65-F5344CB8AC3E}">
        <p14:creationId xmlns:p14="http://schemas.microsoft.com/office/powerpoint/2010/main" val="12738559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So how do you address the gaps that you are seeing based on your analysis of student work?  Here is a helpful place to start – the Supports Flow Chart.  This tool is built into the Guidebooks 2.0 curriculum and </a:t>
            </a:r>
            <a:r>
              <a:rPr lang="en-US" dirty="0"/>
              <a:t>is designed to support you in identifying appropriate supports to use</a:t>
            </a:r>
            <a:r>
              <a:rPr lang="en-US" baseline="0" dirty="0"/>
              <a:t> 1:1 or in small groups to address specific needs.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Gauge participant familiarity/use of the Supports Flow Chart.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For our purposes today we will be using hard copies of this tool, but you can access it electronically by clicking on the “Getting Started” tab of any unit on </a:t>
            </a:r>
            <a:r>
              <a:rPr lang="en-US" baseline="0" dirty="0" err="1"/>
              <a:t>LearnZillion</a:t>
            </a:r>
            <a:r>
              <a:rPr lang="en-US" baseline="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Point participants to the Supports Flow Chart in their materials.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Source: </a:t>
            </a:r>
            <a:r>
              <a:rPr lang="en-US" b="0" baseline="0" dirty="0"/>
              <a:t>ELA Guidebooks 2.0</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dirty="0"/>
          </a:p>
        </p:txBody>
      </p:sp>
    </p:spTree>
    <p:extLst>
      <p:ext uri="{BB962C8B-B14F-4D97-AF65-F5344CB8AC3E}">
        <p14:creationId xmlns:p14="http://schemas.microsoft.com/office/powerpoint/2010/main" val="15211304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289788"/>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7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R</a:t>
            </a:r>
            <a:r>
              <a:rPr lang="en-US" baseline="0" dirty="0"/>
              <a:t>eview directions and provide independent review time.  Let participants know we will be doing a much deeper dive into this tool in sessions 4 and 5 - for now the purpose is to become familiar with the document and how it is organized. Encourage participants to use 5 independent minutes to familiarize themselves with the document (emphasize that we will go deeper in just a few minutes).  Afterwards, invite people to share out a few things they noticed and wondered as they reviewed this documents.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Note: </a:t>
            </a:r>
            <a:r>
              <a:rPr lang="en-US" b="0" baseline="0" dirty="0"/>
              <a:t>If participants seemed unsure about where to start (since it is a large document!), consider prompting them with some of these questions: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What do you notice about how the tool is organized?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What information is included here?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What do you understand about this tool based on the first page?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How might this tool be helpful in your own practice?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What are you wondering about? </a:t>
            </a: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Some examples of things people may record:</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You may have noticed</a:t>
            </a:r>
            <a:r>
              <a:rPr lang="is-IS" baseline="0" dirty="0"/>
              <a:t>…</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There are observations that help you match what you might be seeing/hearing in your classroom with a possible issue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There are a lot of direct links in the support column – there are a lot of tools that already exist for many of the proposed supports!</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That the supports are categorized into 4 big buckets – we’ll be taking a closer look at those in the next activity</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aseline="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You may have wondered</a:t>
            </a:r>
            <a:r>
              <a:rPr lang="is-IS" dirty="0"/>
              <a:t>…</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is-IS" dirty="0"/>
              <a:t>How</a:t>
            </a:r>
            <a:r>
              <a:rPr lang="is-IS" baseline="0" dirty="0"/>
              <a:t> do I decide which support to use?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is-IS" baseline="0" dirty="0"/>
              <a:t>When should this support take place?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is-IS" baseline="0" dirty="0"/>
              <a:t>Is there a hierarchy of supports (i.e. </a:t>
            </a:r>
            <a:r>
              <a:rPr lang="en-US" baseline="0" dirty="0"/>
              <a:t>L</a:t>
            </a:r>
            <a:r>
              <a:rPr lang="is-IS" baseline="0" dirty="0"/>
              <a:t>east intesive to most intensive)?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is-I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Note to Facilitators: </a:t>
            </a:r>
            <a:r>
              <a:rPr lang="is-IS" baseline="0" dirty="0"/>
              <a:t>it’s not necessary to address all of the “wonders” that may arise.  For quesitons that can be quickly and easily addressed in the moment, answer them.  For those that will be addressed by the sequence of learning over the next few sessions or are more complex to answer, ask participants to jot them down on a post it note to put on a parking lot.  The point is just for participants to become familiar with this tool and allow time and space for them to make observations about this tool.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Source: </a:t>
            </a:r>
            <a:r>
              <a:rPr lang="en-US" b="0" baseline="0" dirty="0"/>
              <a:t>ELA Guidebooks 2.0</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47</a:t>
            </a:fld>
            <a:endParaRPr lang="en-US" dirty="0"/>
          </a:p>
        </p:txBody>
      </p:sp>
    </p:spTree>
    <p:extLst>
      <p:ext uri="{BB962C8B-B14F-4D97-AF65-F5344CB8AC3E}">
        <p14:creationId xmlns:p14="http://schemas.microsoft.com/office/powerpoint/2010/main" val="7944211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805604"/>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Direct participants to the ”digging deeper” activity in their handouts.  Circulate during work time to identify any questions that may require whole group discussion (i.e. if you walk around and see most people are stuck on or skipped #3, etc.).  After 8-10 minutes or once you notice people have finished, facilitate whole group debrief as needed based on what you observed during work time.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Answers</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b="0" baseline="0" dirty="0"/>
              <a:t>The supports flow chart is organized by supports for:</a:t>
            </a:r>
          </a:p>
          <a:p>
            <a:pPr marL="228600" marR="0" indent="-228600" algn="l" defTabSz="914400" rtl="0" eaLnBrk="1" fontAlgn="auto" latinLnBrk="0" hangingPunct="1">
              <a:lnSpc>
                <a:spcPct val="100000"/>
              </a:lnSpc>
              <a:spcBef>
                <a:spcPts val="0"/>
              </a:spcBef>
              <a:spcAft>
                <a:spcPts val="0"/>
              </a:spcAft>
              <a:buClrTx/>
              <a:buSzTx/>
              <a:buFont typeface="Arial" charset="0"/>
              <a:buChar char="•"/>
              <a:tabLst/>
              <a:defRPr/>
            </a:pPr>
            <a:r>
              <a:rPr lang="en-US" b="0" dirty="0"/>
              <a:t>Reading and understanding complex text</a:t>
            </a:r>
          </a:p>
          <a:p>
            <a:pPr marL="228600" marR="0" indent="-22860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Engaging in academic discussion</a:t>
            </a:r>
          </a:p>
          <a:p>
            <a:pPr marL="228600" marR="0" indent="-22860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Expressing understanding of complex texts</a:t>
            </a:r>
          </a:p>
          <a:p>
            <a:pPr marL="228600" marR="0" indent="-22860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Developing language proficiency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3) Possible reasons for struggling with RI/RL4:</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Lack of automaticity in reading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Reading disfluency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May not recognize punctuation</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Limited word knowledge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Possible solutions: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Practice reading aloud words in advance of reading a complex text</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Weekly practice with fluency tasks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Paired reading, echo reading, choral reading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Audio recording of the text in advance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Have students record and listen to their own reading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Volume of reading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3) Multiple responses – here is one example of the most likely situation (important here that participants match the best support with the issue they chose):</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Possible issue: The student may struggle with active listening or not be able to track the main points of the conversation.</a:t>
            </a:r>
          </a:p>
          <a:p>
            <a:r>
              <a:rPr lang="en-US" kern="1200" dirty="0">
                <a:solidFill>
                  <a:schemeClr val="tx1"/>
                </a:solidFill>
                <a:effectLst/>
                <a:latin typeface="+mn-lt"/>
                <a:ea typeface="+mn-ea"/>
                <a:cs typeface="+mn-cs"/>
              </a:rPr>
              <a:t>Possible support: Provide students with a way to track</a:t>
            </a:r>
            <a:r>
              <a:rPr lang="en-US" kern="1200" baseline="0" dirty="0">
                <a:solidFill>
                  <a:schemeClr val="tx1"/>
                </a:solidFill>
                <a:effectLst/>
                <a:latin typeface="+mn-lt"/>
                <a:ea typeface="+mn-ea"/>
                <a:cs typeface="+mn-cs"/>
              </a:rPr>
              <a:t> </a:t>
            </a:r>
            <a:r>
              <a:rPr lang="en-US" kern="1200" dirty="0">
                <a:solidFill>
                  <a:schemeClr val="tx1"/>
                </a:solidFill>
                <a:effectLst/>
                <a:latin typeface="+mn-lt"/>
                <a:ea typeface="+mn-ea"/>
                <a:cs typeface="+mn-cs"/>
              </a:rPr>
              <a:t>how the ideas of their peers support or change their original idea(s). Prior to a discussion, have students record the discussion question and their idea(s)</a:t>
            </a:r>
            <a:r>
              <a:rPr lang="en-US" kern="1200" baseline="0" dirty="0">
                <a:solidFill>
                  <a:schemeClr val="tx1"/>
                </a:solidFill>
                <a:effectLst/>
                <a:latin typeface="+mn-lt"/>
                <a:ea typeface="+mn-ea"/>
                <a:cs typeface="+mn-cs"/>
              </a:rPr>
              <a:t> </a:t>
            </a:r>
            <a:r>
              <a:rPr lang="en-US" kern="1200" dirty="0">
                <a:solidFill>
                  <a:schemeClr val="tx1"/>
                </a:solidFill>
                <a:effectLst/>
                <a:latin typeface="+mn-lt"/>
                <a:ea typeface="+mn-ea"/>
                <a:cs typeface="+mn-cs"/>
              </a:rPr>
              <a:t>on the student discussion tracker. During the discussion, direct students to record the ideas of their peers. Provide time during the discussion for students to reflect on and record how each peer’s idea supports or refines their original idea(s).</a:t>
            </a:r>
            <a:r>
              <a:rPr lang="en-US" kern="1200" baseline="0" dirty="0">
                <a:solidFill>
                  <a:schemeClr val="tx1"/>
                </a:solidFill>
                <a:effectLst/>
                <a:latin typeface="+mn-lt"/>
                <a:ea typeface="+mn-ea"/>
                <a:cs typeface="+mn-cs"/>
              </a:rPr>
              <a:t> </a:t>
            </a:r>
            <a:r>
              <a:rPr lang="en-US" kern="1200" dirty="0">
                <a:solidFill>
                  <a:schemeClr val="tx1"/>
                </a:solidFill>
                <a:effectLst/>
                <a:latin typeface="+mn-lt"/>
                <a:ea typeface="+mn-ea"/>
                <a:cs typeface="+mn-cs"/>
              </a:rPr>
              <a:t>After the discussion, have students reflect </a:t>
            </a:r>
            <a:r>
              <a:rPr lang="en-US" kern="1200" baseline="0" dirty="0">
                <a:solidFill>
                  <a:schemeClr val="tx1"/>
                </a:solidFill>
                <a:effectLst/>
                <a:latin typeface="+mn-lt"/>
                <a:ea typeface="+mn-ea"/>
                <a:cs typeface="+mn-cs"/>
              </a:rPr>
              <a:t> </a:t>
            </a:r>
            <a:r>
              <a:rPr lang="en-US" kern="1200" dirty="0">
                <a:solidFill>
                  <a:schemeClr val="tx1"/>
                </a:solidFill>
                <a:effectLst/>
                <a:latin typeface="+mn-lt"/>
                <a:ea typeface="+mn-ea"/>
                <a:cs typeface="+mn-cs"/>
              </a:rPr>
              <a:t>on how the discussion influenced their original idea(s).</a:t>
            </a:r>
          </a:p>
          <a:p>
            <a:endParaRPr lang="en-US" kern="1200" dirty="0">
              <a:solidFill>
                <a:schemeClr val="tx1"/>
              </a:solidFill>
              <a:effectLst/>
              <a:latin typeface="+mn-lt"/>
              <a:ea typeface="+mn-ea"/>
              <a:cs typeface="+mn-cs"/>
            </a:endParaRPr>
          </a:p>
          <a:p>
            <a:r>
              <a:rPr lang="en-US" kern="1200" dirty="0">
                <a:solidFill>
                  <a:schemeClr val="tx1"/>
                </a:solidFill>
                <a:effectLst/>
                <a:latin typeface="+mn-lt"/>
                <a:ea typeface="+mn-ea"/>
                <a:cs typeface="+mn-cs"/>
              </a:rPr>
              <a:t>4) When fluency isn’t the issue, the next most likely</a:t>
            </a:r>
            <a:r>
              <a:rPr lang="en-US" kern="1200" baseline="0" dirty="0">
                <a:solidFill>
                  <a:schemeClr val="tx1"/>
                </a:solidFill>
                <a:effectLst/>
                <a:latin typeface="+mn-lt"/>
                <a:ea typeface="+mn-ea"/>
                <a:cs typeface="+mn-cs"/>
              </a:rPr>
              <a:t> culprit is</a:t>
            </a:r>
            <a:r>
              <a:rPr lang="is-IS" kern="1200" baseline="0" dirty="0">
                <a:solidFill>
                  <a:schemeClr val="tx1"/>
                </a:solidFill>
                <a:effectLst/>
                <a:latin typeface="+mn-lt"/>
                <a:ea typeface="+mn-ea"/>
                <a:cs typeface="+mn-cs"/>
              </a:rPr>
              <a:t>…lack of knowledge and vocabulary.  To support with this, students may watch a Let’s Set the Context video, engage in a volume of reading, read a text set about the topic, create a concept map, etc. </a:t>
            </a:r>
          </a:p>
          <a:p>
            <a:endParaRPr lang="is-IS" kern="1200" baseline="0" dirty="0">
              <a:solidFill>
                <a:schemeClr val="tx1"/>
              </a:solidFill>
              <a:effectLst/>
              <a:latin typeface="+mn-lt"/>
              <a:ea typeface="+mn-ea"/>
              <a:cs typeface="+mn-cs"/>
            </a:endParaRPr>
          </a:p>
          <a:p>
            <a:r>
              <a:rPr lang="is-IS" b="1" kern="1200" baseline="0" dirty="0">
                <a:solidFill>
                  <a:schemeClr val="tx1"/>
                </a:solidFill>
                <a:effectLst/>
                <a:latin typeface="+mn-lt"/>
                <a:ea typeface="+mn-ea"/>
                <a:cs typeface="+mn-cs"/>
              </a:rPr>
              <a:t>Key Point:</a:t>
            </a:r>
          </a:p>
          <a:p>
            <a:r>
              <a:rPr lang="is-IS" kern="1200" baseline="0" dirty="0">
                <a:solidFill>
                  <a:schemeClr val="tx1"/>
                </a:solidFill>
                <a:effectLst/>
                <a:latin typeface="+mn-lt"/>
                <a:ea typeface="+mn-ea"/>
                <a:cs typeface="+mn-cs"/>
              </a:rPr>
              <a:t>The main ”culprits” that prevent students from reading and understanding complex text are fluency, vocabulary and knowledge. </a:t>
            </a:r>
            <a:endParaRPr lang="en-US"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Source: </a:t>
            </a:r>
            <a:r>
              <a:rPr lang="en-US" b="0" baseline="0" dirty="0"/>
              <a:t>ELA Guidebooks 2.0</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48</a:t>
            </a:fld>
            <a:endParaRPr lang="en-US" dirty="0"/>
          </a:p>
        </p:txBody>
      </p:sp>
    </p:spTree>
    <p:extLst>
      <p:ext uri="{BB962C8B-B14F-4D97-AF65-F5344CB8AC3E}">
        <p14:creationId xmlns:p14="http://schemas.microsoft.com/office/powerpoint/2010/main" val="13061179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6 minutes</a:t>
            </a:r>
          </a:p>
          <a:p>
            <a:endParaRPr lang="en-US" dirty="0"/>
          </a:p>
          <a:p>
            <a:r>
              <a:rPr lang="en-US" b="1" dirty="0"/>
              <a:t>Facilitator says: </a:t>
            </a:r>
            <a:r>
              <a:rPr lang="en-US" b="0" dirty="0"/>
              <a:t>Before</a:t>
            </a:r>
            <a:r>
              <a:rPr lang="en-US" b="0" baseline="0" dirty="0"/>
              <a:t> we wrap up, it’s important that we summarize and capture learning from today’s session. Please take a few minutes to reflect and capture your learning in your note-catchers.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p:txBody>
      </p:sp>
      <p:sp>
        <p:nvSpPr>
          <p:cNvPr id="4" name="Slide Number Placeholder 3"/>
          <p:cNvSpPr>
            <a:spLocks noGrp="1"/>
          </p:cNvSpPr>
          <p:nvPr>
            <p:ph type="sldNum" sz="quarter" idx="10"/>
          </p:nvPr>
        </p:nvSpPr>
        <p:spPr/>
        <p:txBody>
          <a:bodyPr/>
          <a:lstStyle/>
          <a:p>
            <a:fld id="{86425DA3-A274-D349-A373-1D0D30C163E5}" type="slidenum">
              <a:rPr lang="en-US" smtClean="0"/>
              <a:t>49</a:t>
            </a:fld>
            <a:endParaRPr lang="en-US" dirty="0"/>
          </a:p>
        </p:txBody>
      </p:sp>
    </p:spTree>
    <p:extLst>
      <p:ext uri="{BB962C8B-B14F-4D97-AF65-F5344CB8AC3E}">
        <p14:creationId xmlns:p14="http://schemas.microsoft.com/office/powerpoint/2010/main" val="198603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endParaRPr lang="en-US" sz="1200" b="0" baseline="0" dirty="0"/>
          </a:p>
          <a:p>
            <a:r>
              <a:rPr lang="en-US" sz="1200" b="1" baseline="0" dirty="0"/>
              <a:t>Facilitator says: </a:t>
            </a:r>
            <a:r>
              <a:rPr lang="en-US" sz="1200" b="0" baseline="0" dirty="0"/>
              <a:t>First, let’s quickly review the question that is driving our inquiry cycle.</a:t>
            </a:r>
          </a:p>
          <a:p>
            <a:endParaRPr lang="en-US" sz="1200" b="0" baseline="0" dirty="0"/>
          </a:p>
          <a:p>
            <a:r>
              <a:rPr lang="en-US" sz="1200" b="1" baseline="0" dirty="0"/>
              <a:t>Facilitator does: </a:t>
            </a:r>
            <a:r>
              <a:rPr lang="en-US" sz="1200" b="0" baseline="0" dirty="0"/>
              <a:t>Read inquiry cycle question or have a volunteer read it aloud for the group.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91330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50</a:t>
            </a:fld>
            <a:endParaRPr lang="en-US" dirty="0"/>
          </a:p>
        </p:txBody>
      </p:sp>
    </p:spTree>
    <p:extLst>
      <p:ext uri="{BB962C8B-B14F-4D97-AF65-F5344CB8AC3E}">
        <p14:creationId xmlns:p14="http://schemas.microsoft.com/office/powerpoint/2010/main" val="20238263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prompt and provide independent reflection time before having participants discuss with a partner.  </a:t>
            </a:r>
            <a:r>
              <a:rPr lang="en-US" sz="1200" b="0" i="0" u="none" strike="noStrike" cap="none" baseline="0" dirty="0">
                <a:solidFill>
                  <a:schemeClr val="dk1"/>
                </a:solidFill>
                <a:latin typeface="+mn-lt"/>
                <a:ea typeface="Calibri"/>
                <a:cs typeface="Calibri"/>
                <a:sym typeface="Calibri"/>
              </a:rPr>
              <a:t>Invite a few participants to share reflection with the whole group. Push participants to connect their thinking to evidence (what do you see or hear that makes you think this?)</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51</a:t>
            </a:fld>
            <a:endParaRPr lang="en-US" dirty="0"/>
          </a:p>
        </p:txBody>
      </p:sp>
    </p:spTree>
    <p:extLst>
      <p:ext uri="{BB962C8B-B14F-4D97-AF65-F5344CB8AC3E}">
        <p14:creationId xmlns:p14="http://schemas.microsoft.com/office/powerpoint/2010/main" val="18259227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52</a:t>
            </a:fld>
            <a:endParaRPr lang="en-US" dirty="0"/>
          </a:p>
        </p:txBody>
      </p:sp>
    </p:spTree>
    <p:extLst>
      <p:ext uri="{BB962C8B-B14F-4D97-AF65-F5344CB8AC3E}">
        <p14:creationId xmlns:p14="http://schemas.microsoft.com/office/powerpoint/2010/main" val="25082399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 </a:t>
            </a:r>
          </a:p>
          <a:p>
            <a:endParaRPr lang="en-US" dirty="0"/>
          </a:p>
          <a:p>
            <a:r>
              <a:rPr lang="en-US" b="1" dirty="0"/>
              <a:t>Facilitator says: </a:t>
            </a:r>
            <a:r>
              <a:rPr lang="en-US" b="0" dirty="0"/>
              <a:t>Please</a:t>
            </a:r>
            <a:r>
              <a:rPr lang="en-US" b="0" baseline="0" dirty="0"/>
              <a:t> review our agenda for today. As you can see, we’ll spend some time unpacking and practicing using the Supports Flow Chart.  Then, we will continue exploring the issues and supports in this document through a Gallery Walk activity.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53</a:t>
            </a:fld>
            <a:endParaRPr lang="en-US" dirty="0"/>
          </a:p>
        </p:txBody>
      </p:sp>
    </p:spTree>
    <p:extLst>
      <p:ext uri="{BB962C8B-B14F-4D97-AF65-F5344CB8AC3E}">
        <p14:creationId xmlns:p14="http://schemas.microsoft.com/office/powerpoint/2010/main" val="11070978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mn-lt"/>
                <a:ea typeface="Calibri"/>
                <a:cs typeface="Calibri"/>
                <a:sym typeface="Calibri"/>
              </a:rPr>
              <a:t>Remind teachers that they have planned, taught and collected student work in order to explore the inquiry cycle question above.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54</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988024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r>
              <a:rPr lang="en-US" sz="1200" b="1" baseline="0" dirty="0"/>
              <a:t>Facilitator does: </a:t>
            </a:r>
            <a:r>
              <a:rPr lang="en-US" sz="1200" b="0" baseline="0" dirty="0"/>
              <a:t>Briefly recap where we are in the inquiry cycle.</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We are back to the beginning of our inquiry cycle!  Now that we have discussed and analyzed our evidence, we are going to identify student needs.</a:t>
            </a:r>
            <a:endParaRPr lang="en-US" sz="1200" b="0" i="0" u="none" strike="noStrike" cap="none" dirty="0">
              <a:solidFill>
                <a:schemeClr val="dk1"/>
              </a:solidFill>
              <a:latin typeface="+mn-lt"/>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55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04502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Let’s revisit our rubric.  In our last session we started analyzing patterns in student work.  Let’s stop and think about what it means if students are struggling to meet the first two criteria on the rubric.  Take a moment and re-read the first two criteria in the rubric.  </a:t>
            </a:r>
          </a:p>
          <a:p>
            <a:endParaRPr lang="en-US" sz="1200" b="0" baseline="0" dirty="0"/>
          </a:p>
          <a:p>
            <a:r>
              <a:rPr lang="en-US" sz="1200" b="1" baseline="0" dirty="0"/>
              <a:t>Facilitator does: </a:t>
            </a:r>
            <a:r>
              <a:rPr lang="en-US" sz="1200" b="0" baseline="0" dirty="0"/>
              <a:t>Provide a moment of independent review time, then invite participants to share out.</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56</a:t>
            </a:fld>
            <a:endParaRPr lang="en-US" dirty="0"/>
          </a:p>
        </p:txBody>
      </p:sp>
    </p:spTree>
    <p:extLst>
      <p:ext uri="{BB962C8B-B14F-4D97-AF65-F5344CB8AC3E}">
        <p14:creationId xmlns:p14="http://schemas.microsoft.com/office/powerpoint/2010/main" val="5540457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Read the slide.</a:t>
            </a:r>
            <a:endParaRPr lang="en-US" b="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57</a:t>
            </a:fld>
            <a:endParaRPr lang="en-US" dirty="0"/>
          </a:p>
        </p:txBody>
      </p:sp>
    </p:spTree>
    <p:extLst>
      <p:ext uri="{BB962C8B-B14F-4D97-AF65-F5344CB8AC3E}">
        <p14:creationId xmlns:p14="http://schemas.microsoft.com/office/powerpoint/2010/main" val="109627059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981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1.5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Facilitator says: </a:t>
            </a:r>
            <a:r>
              <a:rPr lang="en-US" sz="1200" b="0" baseline="0" dirty="0">
                <a:latin typeface="Calibri" panose="020F0502020204030204" pitchFamily="34" charset="0"/>
                <a:cs typeface="Calibri" panose="020F0502020204030204" pitchFamily="34" charset="0"/>
              </a:rPr>
              <a:t>So why might students be struggling to read and understand a text? There are three main culprits</a:t>
            </a:r>
            <a:r>
              <a:rPr lang="is-IS" sz="1200" b="0" baseline="0" dirty="0">
                <a:latin typeface="Calibri" panose="020F0502020204030204" pitchFamily="34" charset="0"/>
                <a:cs typeface="Calibri" panose="020F0502020204030204" pitchFamily="34" charset="0"/>
              </a:rPr>
              <a:t>…all of which will sound pretty familiar from previous modules!</a:t>
            </a:r>
          </a:p>
          <a:p>
            <a:endParaRPr lang="is-IS" sz="1200" b="1" baseline="0" dirty="0">
              <a:latin typeface="Calibri" panose="020F0502020204030204" pitchFamily="34" charset="0"/>
              <a:cs typeface="Calibri" panose="020F0502020204030204" pitchFamily="34" charset="0"/>
            </a:endParaRPr>
          </a:p>
          <a:p>
            <a:r>
              <a:rPr lang="is-IS" sz="1200" b="1" baseline="0" dirty="0">
                <a:latin typeface="Calibri" panose="020F0502020204030204" pitchFamily="34" charset="0"/>
                <a:cs typeface="Calibri" panose="020F0502020204030204" pitchFamily="34" charset="0"/>
              </a:rPr>
              <a:t>Facilitator does: </a:t>
            </a:r>
            <a:r>
              <a:rPr lang="is-IS" sz="1200" b="0" baseline="0" dirty="0">
                <a:latin typeface="Calibri" panose="020F0502020204030204" pitchFamily="34" charset="0"/>
                <a:cs typeface="Calibri" panose="020F0502020204030204" pitchFamily="34" charset="0"/>
              </a:rPr>
              <a:t>Click to reveal and summarize each box</a:t>
            </a:r>
            <a:endParaRPr lang="en-US" b="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Fluency: </a:t>
            </a:r>
            <a:r>
              <a:rPr lang="en-US" sz="1200" dirty="0">
                <a:latin typeface="Calibri" panose="020F0502020204030204" pitchFamily="34" charset="0"/>
                <a:cs typeface="Calibri" panose="020F0502020204030204" pitchFamily="34" charset="0"/>
              </a:rPr>
              <a:t>Remember our learning about fluency in</a:t>
            </a:r>
            <a:r>
              <a:rPr lang="en-US" sz="1200" baseline="0" dirty="0">
                <a:latin typeface="Calibri" panose="020F0502020204030204" pitchFamily="34" charset="0"/>
                <a:cs typeface="Calibri" panose="020F0502020204030204" pitchFamily="34" charset="0"/>
              </a:rPr>
              <a:t> </a:t>
            </a:r>
            <a:r>
              <a:rPr lang="en-US" sz="1200" dirty="0">
                <a:latin typeface="Calibri" panose="020F0502020204030204" pitchFamily="34" charset="0"/>
                <a:cs typeface="Calibri" panose="020F0502020204030204" pitchFamily="34" charset="0"/>
              </a:rPr>
              <a:t>Module 1.</a:t>
            </a:r>
            <a:r>
              <a:rPr lang="en-US" sz="1200" baseline="0" dirty="0">
                <a:latin typeface="Calibri" panose="020F0502020204030204" pitchFamily="34" charset="0"/>
                <a:cs typeface="Calibri" panose="020F0502020204030204" pitchFamily="34" charset="0"/>
              </a:rPr>
              <a:t> J</a:t>
            </a:r>
            <a:r>
              <a:rPr lang="en-US" sz="1200" dirty="0">
                <a:latin typeface="Calibri" panose="020F0502020204030204" pitchFamily="34" charset="0"/>
                <a:cs typeface="Calibri" panose="020F0502020204030204" pitchFamily="34" charset="0"/>
              </a:rPr>
              <a:t>ust because a student can read with fluency doesn’t guarantee they understand what they are reading. However, because of the important</a:t>
            </a:r>
            <a:r>
              <a:rPr lang="en-US" sz="1200" baseline="0" dirty="0">
                <a:latin typeface="Calibri" panose="020F0502020204030204" pitchFamily="34" charset="0"/>
                <a:cs typeface="Calibri" panose="020F0502020204030204" pitchFamily="34" charset="0"/>
              </a:rPr>
              <a:t> role fluency plays in the cognitive process of reading, students who do not read with fluency will not be able to comprehend what they are reading. </a:t>
            </a:r>
            <a:r>
              <a:rPr lang="en-US" sz="1200" b="0" baseline="0" dirty="0">
                <a:latin typeface="Calibri" panose="020F0502020204030204" pitchFamily="34" charset="0"/>
                <a:ea typeface="Calibri" charset="0"/>
                <a:cs typeface="Calibri" panose="020F0502020204030204" pitchFamily="34" charset="0"/>
              </a:rPr>
              <a:t>Remember, t</a:t>
            </a:r>
            <a:r>
              <a:rPr lang="en-US" sz="1200" b="0" dirty="0">
                <a:latin typeface="Calibri" panose="020F0502020204030204" pitchFamily="34" charset="0"/>
                <a:ea typeface="Calibri" charset="0"/>
                <a:cs typeface="Calibri" panose="020F0502020204030204" pitchFamily="34" charset="0"/>
              </a:rPr>
              <a:t>he ability to read with fluency frees up cognitive space to focus more on making meaning of the text. </a:t>
            </a:r>
            <a:endParaRPr lang="en-US" sz="1200"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latin typeface="Calibri" panose="020F0502020204030204" pitchFamily="34" charset="0"/>
                <a:cs typeface="Calibri" panose="020F0502020204030204" pitchFamily="34" charset="0"/>
              </a:rPr>
              <a:t>Vocabulary: </a:t>
            </a:r>
            <a:r>
              <a:rPr lang="en-US" sz="1200" baseline="0" dirty="0">
                <a:latin typeface="Calibri" panose="020F0502020204030204" pitchFamily="34" charset="0"/>
                <a:cs typeface="Calibri" panose="020F0502020204030204" pitchFamily="34" charset="0"/>
              </a:rPr>
              <a:t>Recall our learning about vocabulary in both Modules 2-3.  In module 2 we learned about how vocabulary and knowledge go hand in hand – and how not knowing the words on a page can literally be debilitating to a reader.  We experienced that ourselves when we tried to read that redacted LEAP 2025 passage about the Inuit.  With all of the blacked out vocabulary (or vocab deficits), we literally could not make sense of what we were reading!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latin typeface="Calibri" panose="020F0502020204030204" pitchFamily="34" charset="0"/>
                <a:cs typeface="Calibri" panose="020F0502020204030204" pitchFamily="34" charset="0"/>
              </a:rPr>
              <a:t>Finally, Knowledge: </a:t>
            </a:r>
            <a:r>
              <a:rPr lang="en-US" sz="1200" baseline="0" dirty="0">
                <a:latin typeface="Calibri" panose="020F0502020204030204" pitchFamily="34" charset="0"/>
                <a:cs typeface="Calibri" panose="020F0502020204030204" pitchFamily="34" charset="0"/>
              </a:rPr>
              <a:t>All of module 2 was about the critical role that background knowledge plays in reading comprehension.  Who remembers the baseball study?  What did we learn from that research?  Summarize key points:</a:t>
            </a:r>
          </a:p>
          <a:p>
            <a:pPr marL="171450" marR="0" lvl="0" indent="-171450" algn="l" defTabSz="914400" rtl="0" eaLnBrk="1" fontAlgn="auto" latinLnBrk="0" hangingPunct="1">
              <a:lnSpc>
                <a:spcPct val="100000"/>
              </a:lnSpc>
              <a:spcBef>
                <a:spcPts val="0"/>
              </a:spcBef>
              <a:spcAft>
                <a:spcPts val="0"/>
              </a:spcAft>
              <a:buClr>
                <a:schemeClr val="dk1"/>
              </a:buClr>
              <a:buSzPct val="100000"/>
              <a:buFont typeface="Arial"/>
              <a:buChar char="•"/>
              <a:tabLst/>
              <a:defRPr/>
            </a:pPr>
            <a:r>
              <a:rPr lang="en-US" dirty="0">
                <a:latin typeface="Calibri" panose="020F0502020204030204" pitchFamily="34" charset="0"/>
                <a:cs typeface="Calibri" panose="020F0502020204030204" pitchFamily="34" charset="0"/>
              </a:rPr>
              <a:t>Baseball study shows that background knowledge is a greater factor than assigned reading level in determining students’ ability to comprehend complex text.</a:t>
            </a: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171450" marR="0" lvl="0" indent="-171450" algn="l" rtl="0">
              <a:spcBef>
                <a:spcPts val="0"/>
              </a:spcBef>
              <a:buClr>
                <a:schemeClr val="dk1"/>
              </a:buClr>
              <a:buSzPct val="100000"/>
              <a:buFont typeface="Arial"/>
              <a:buChar char="•"/>
            </a:pP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Intentionally helping students to build knowledge will help them access complex text.</a:t>
            </a:r>
          </a:p>
          <a:p>
            <a:pPr marL="171450" marR="0" lvl="0" indent="-171450" algn="l" rtl="0">
              <a:spcBef>
                <a:spcPts val="0"/>
              </a:spcBef>
              <a:buClr>
                <a:schemeClr val="dk1"/>
              </a:buClr>
              <a:buSzPct val="100000"/>
              <a:buFont typeface="Arial"/>
              <a:buChar char="•"/>
            </a:pP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Students don’t have just one reading level. </a:t>
            </a:r>
            <a:r>
              <a:rPr lang="en-US" dirty="0">
                <a:latin typeface="Calibri" panose="020F0502020204030204" pitchFamily="34" charset="0"/>
                <a:cs typeface="Calibri" panose="020F0502020204030204" pitchFamily="34" charset="0"/>
              </a:rPr>
              <a:t>Students have many reading levels  - assigning students to a single level limits their ability to engage with rich &amp; challenging text. </a:t>
            </a:r>
          </a:p>
          <a:p>
            <a:pPr marL="171450" marR="0" lvl="0" indent="-171450" algn="l" rtl="0">
              <a:spcBef>
                <a:spcPts val="0"/>
              </a:spcBef>
              <a:buClr>
                <a:schemeClr val="dk1"/>
              </a:buClr>
              <a:buSzPct val="100000"/>
              <a:buFont typeface="Arial"/>
              <a:buChar char="•"/>
            </a:pP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Clr>
                <a:schemeClr val="dk1"/>
              </a:buClr>
              <a:buSzPct val="100000"/>
              <a:buFontTx/>
              <a:buNone/>
            </a:pP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Frame that for our purposes today, we are going to focus on issues and supports in the Support Flow Chart that address these three things.  We will be exploring other</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aspects of the Supports Flow Chart in the next sessions!</a:t>
            </a: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58</a:t>
            </a:fld>
            <a:endParaRPr lang="en-US" dirty="0"/>
          </a:p>
        </p:txBody>
      </p:sp>
    </p:spTree>
    <p:extLst>
      <p:ext uri="{BB962C8B-B14F-4D97-AF65-F5344CB8AC3E}">
        <p14:creationId xmlns:p14="http://schemas.microsoft.com/office/powerpoint/2010/main" val="188566123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In our last session we explored the Supports Flow Chart.  Now, we are going to dig deeper into this tool to see how we can identify student needs and determine appropriate supports for meeting those needs. </a:t>
            </a:r>
          </a:p>
          <a:p>
            <a:endParaRPr lang="en-US" sz="1200" b="0" baseline="0" dirty="0"/>
          </a:p>
          <a:p>
            <a:r>
              <a:rPr lang="en-US" sz="1200" b="1" baseline="0" dirty="0"/>
              <a:t>Facilitator does: </a:t>
            </a:r>
            <a:r>
              <a:rPr lang="en-US" sz="1200" b="0" baseline="0" dirty="0"/>
              <a:t>Make sure all participants have their supports flow chart out. </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Source: </a:t>
            </a:r>
            <a:r>
              <a:rPr lang="en-US" sz="1200" b="0" baseline="0" dirty="0"/>
              <a:t>ELA Guidebooks 2.0</a:t>
            </a:r>
          </a:p>
        </p:txBody>
      </p:sp>
      <p:sp>
        <p:nvSpPr>
          <p:cNvPr id="4" name="Slide Number Placeholder 3"/>
          <p:cNvSpPr>
            <a:spLocks noGrp="1"/>
          </p:cNvSpPr>
          <p:nvPr>
            <p:ph type="sldNum" sz="quarter" idx="10"/>
          </p:nvPr>
        </p:nvSpPr>
        <p:spPr/>
        <p:txBody>
          <a:bodyPr/>
          <a:lstStyle/>
          <a:p>
            <a:fld id="{86425DA3-A274-D349-A373-1D0D30C163E5}" type="slidenum">
              <a:rPr lang="en-US" smtClean="0"/>
              <a:t>59</a:t>
            </a:fld>
            <a:endParaRPr lang="en-US" dirty="0"/>
          </a:p>
        </p:txBody>
      </p:sp>
    </p:spTree>
    <p:extLst>
      <p:ext uri="{BB962C8B-B14F-4D97-AF65-F5344CB8AC3E}">
        <p14:creationId xmlns:p14="http://schemas.microsoft.com/office/powerpoint/2010/main" val="13842633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45 seconds</a:t>
            </a:r>
          </a:p>
          <a:p>
            <a:endParaRPr lang="en-US" sz="1200" b="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Facilitator does: </a:t>
            </a:r>
            <a:r>
              <a:rPr lang="en-US" sz="1200" b="0" baseline="0" dirty="0">
                <a:latin typeface="Calibri" panose="020F0502020204030204" pitchFamily="34" charset="0"/>
                <a:cs typeface="Calibri" panose="020F0502020204030204" pitchFamily="34" charset="0"/>
              </a:rPr>
              <a:t>Briefly recap each stage of the inquiry cycle by clicking to reveal each check mark and explain what they did to complete that step</a:t>
            </a:r>
          </a:p>
          <a:p>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Facilitator says: </a:t>
            </a:r>
          </a:p>
          <a:p>
            <a:pPr marL="228600" indent="-228600">
              <a:buFont typeface="+mj-lt"/>
              <a:buAutoNum type="arabicParenR"/>
            </a:pP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First, we identified teacher and student needs and identified text-based discussion as an area of focus</a:t>
            </a:r>
          </a:p>
          <a:p>
            <a:pPr marL="228600" indent="-228600">
              <a:buFont typeface="+mj-lt"/>
              <a:buAutoNum type="arabicParenR"/>
            </a:pP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Then, in Module 3 you learned new content about how to implement text-based discussions </a:t>
            </a:r>
          </a:p>
          <a:p>
            <a:pPr marL="228600" indent="-228600">
              <a:buFont typeface="+mj-lt"/>
              <a:buAutoNum type="arabicParenR"/>
            </a:pP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At the end of Module 3 you made a plan for how to implement this in your classroom – then you went and did it!  You tried your text-based discussion out with students.</a:t>
            </a:r>
          </a:p>
          <a:p>
            <a:pPr marL="228600" indent="-228600">
              <a:buFont typeface="+mj-lt"/>
              <a:buAutoNum type="arabicParenR"/>
            </a:pP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Then you collected evidence of student learning in that lesson and you brought that evidence back with you today (i.e. you should have brought your “What do you think?” sheets)</a:t>
            </a:r>
          </a:p>
          <a:p>
            <a:pPr marL="228600" indent="-228600">
              <a:buFont typeface="+mj-lt"/>
              <a:buAutoNum type="arabicParenR"/>
            </a:pP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And now we are here.  Over the next two sessions you will have the opportunity to first reflect on your experience and then engage in a deep analysis of the student work you brought.  </a:t>
            </a: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6</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229968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Point participants to the case study and the graphic organizer in their note-catcher.</a:t>
            </a:r>
          </a:p>
          <a:p>
            <a:endParaRPr lang="en-US" sz="1200" b="0" baseline="0" dirty="0"/>
          </a:p>
          <a:p>
            <a:r>
              <a:rPr lang="en-US" sz="1200" b="1" baseline="0" dirty="0"/>
              <a:t>Look for:</a:t>
            </a:r>
          </a:p>
          <a:p>
            <a:pPr marL="171450" indent="-171450">
              <a:buFont typeface="Arial" charset="0"/>
              <a:buChar char="•"/>
            </a:pPr>
            <a:r>
              <a:rPr lang="en-US" sz="1200" b="0" baseline="0" dirty="0"/>
              <a:t>Brian’s reading is choppy, indicating a problem with fluency (RF.4)</a:t>
            </a:r>
          </a:p>
          <a:p>
            <a:pPr marL="171450" indent="-171450">
              <a:buFont typeface="Arial" charset="0"/>
              <a:buChar char="•"/>
            </a:pPr>
            <a:r>
              <a:rPr lang="en-US" sz="1200" b="0" baseline="0" dirty="0"/>
              <a:t>Brian lacks automaticity – he gets stuck on words and has trouble decoding them</a:t>
            </a:r>
          </a:p>
          <a:p>
            <a:endParaRPr lang="en-US" b="1" dirty="0"/>
          </a:p>
          <a:p>
            <a:r>
              <a:rPr lang="en-US" b="1" dirty="0"/>
              <a:t>Image</a:t>
            </a:r>
            <a:r>
              <a:rPr lang="en-US" b="1" baseline="0" dirty="0"/>
              <a:t> Source: </a:t>
            </a:r>
            <a:r>
              <a:rPr lang="en-US" b="0" baseline="0" dirty="0"/>
              <a:t>Public Domain </a:t>
            </a:r>
          </a:p>
          <a:p>
            <a:r>
              <a:rPr lang="en-US" dirty="0"/>
              <a:t>https://pixabay.com/en/boy-exciting-read-literature-books-1798596/</a:t>
            </a:r>
          </a:p>
        </p:txBody>
      </p:sp>
      <p:sp>
        <p:nvSpPr>
          <p:cNvPr id="4" name="Slide Number Placeholder 3"/>
          <p:cNvSpPr>
            <a:spLocks noGrp="1"/>
          </p:cNvSpPr>
          <p:nvPr>
            <p:ph type="sldNum" sz="quarter" idx="10"/>
          </p:nvPr>
        </p:nvSpPr>
        <p:spPr/>
        <p:txBody>
          <a:bodyPr/>
          <a:lstStyle/>
          <a:p>
            <a:fld id="{86425DA3-A274-D349-A373-1D0D30C163E5}" type="slidenum">
              <a:rPr lang="en-US" smtClean="0"/>
              <a:t>60</a:t>
            </a:fld>
            <a:endParaRPr lang="en-US" dirty="0"/>
          </a:p>
        </p:txBody>
      </p:sp>
    </p:spTree>
    <p:extLst>
      <p:ext uri="{BB962C8B-B14F-4D97-AF65-F5344CB8AC3E}">
        <p14:creationId xmlns:p14="http://schemas.microsoft.com/office/powerpoint/2010/main" val="176036517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Review directions, then point participants to the work space in their note-catcher. Have participants work with a partner to complete this task.</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61</a:t>
            </a:fld>
            <a:endParaRPr lang="en-US" dirty="0"/>
          </a:p>
        </p:txBody>
      </p:sp>
    </p:spTree>
    <p:extLst>
      <p:ext uri="{BB962C8B-B14F-4D97-AF65-F5344CB8AC3E}">
        <p14:creationId xmlns:p14="http://schemas.microsoft.com/office/powerpoint/2010/main" val="1055368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Strategically select two sets of partners to share out with the whole group. Emphasize that more than one support could help Brian! It’s about being intentional based on Brian’s needs.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62</a:t>
            </a:fld>
            <a:endParaRPr lang="en-US" dirty="0"/>
          </a:p>
        </p:txBody>
      </p:sp>
    </p:spTree>
    <p:extLst>
      <p:ext uri="{BB962C8B-B14F-4D97-AF65-F5344CB8AC3E}">
        <p14:creationId xmlns:p14="http://schemas.microsoft.com/office/powerpoint/2010/main" val="79724363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Duration: </a:t>
            </a:r>
            <a:r>
              <a:rPr lang="en-US" sz="1200" b="0" baseline="0" dirty="0"/>
              <a:t>7 minutes </a:t>
            </a:r>
            <a:r>
              <a:rPr lang="en-US" sz="1200" b="1"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Point participants to the case study in their note-catcher. Provide about 5 minutes of independent reading time, or when you notice that most of the participants have finished, click to reveal the discussion prompt.  Have participants work with a partner to discuss.  Debrief whole group afterwards. </a:t>
            </a:r>
          </a:p>
          <a:p>
            <a:endParaRPr lang="en-US" dirty="0"/>
          </a:p>
          <a:p>
            <a:r>
              <a:rPr lang="en-US" dirty="0"/>
              <a:t>Look for: </a:t>
            </a:r>
          </a:p>
          <a:p>
            <a:pPr marL="171450" indent="-171450">
              <a:buFont typeface="Arial" charset="0"/>
              <a:buChar char="•"/>
            </a:pPr>
            <a:r>
              <a:rPr lang="en-US" sz="1200" kern="1200" dirty="0">
                <a:solidFill>
                  <a:schemeClr val="tx1"/>
                </a:solidFill>
                <a:effectLst/>
                <a:latin typeface="+mn-lt"/>
                <a:ea typeface="+mn-ea"/>
                <a:cs typeface="+mn-cs"/>
              </a:rPr>
              <a:t>Maria demonstrates grade-level fluency on fluency assessments, and is able to identify evidence from the text to support her thinking (although her thinking/understanding is inaccurate).</a:t>
            </a:r>
          </a:p>
          <a:p>
            <a:pPr marL="171450" indent="-171450">
              <a:buFont typeface="Arial" charset="0"/>
              <a:buChar char="•"/>
            </a:pPr>
            <a:r>
              <a:rPr lang="en-US" sz="1200" kern="1200" dirty="0">
                <a:solidFill>
                  <a:schemeClr val="tx1"/>
                </a:solidFill>
                <a:effectLst/>
                <a:latin typeface="+mn-lt"/>
                <a:ea typeface="+mn-ea"/>
                <a:cs typeface="+mn-cs"/>
              </a:rPr>
              <a:t>Maria likely needs support with understanding the text. It seems that she doesn’t have the knowledge or vocabulary to access the story (which is why she confuses Jupiter the god for Jupiter the planet). </a:t>
            </a:r>
          </a:p>
        </p:txBody>
      </p:sp>
      <p:sp>
        <p:nvSpPr>
          <p:cNvPr id="4" name="Slide Number Placeholder 3"/>
          <p:cNvSpPr>
            <a:spLocks noGrp="1"/>
          </p:cNvSpPr>
          <p:nvPr>
            <p:ph type="sldNum" sz="quarter" idx="10"/>
          </p:nvPr>
        </p:nvSpPr>
        <p:spPr/>
        <p:txBody>
          <a:bodyPr/>
          <a:lstStyle/>
          <a:p>
            <a:fld id="{86425DA3-A274-D349-A373-1D0D30C163E5}" type="slidenum">
              <a:rPr lang="en-US" smtClean="0"/>
              <a:t>63</a:t>
            </a:fld>
            <a:endParaRPr lang="en-US" dirty="0"/>
          </a:p>
        </p:txBody>
      </p:sp>
    </p:spTree>
    <p:extLst>
      <p:ext uri="{BB962C8B-B14F-4D97-AF65-F5344CB8AC3E}">
        <p14:creationId xmlns:p14="http://schemas.microsoft.com/office/powerpoint/2010/main" val="49820093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8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Have participants count off (or use another quick system) to form new groups of 4 (not with their table teams – get up and moving!). Explain the directions on the slide, and direct participants to this page of their note catcher (“Make a Plan to Support Maria”). Provide 7 minutes of work time. NOTE: The debrief is on the next slide. </a:t>
            </a: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Point out that this planning tool is very similar to parts of the planning tool they’ll use in Session 6 to address their own students’ needs. This task is meant as collaborative practice for that planning time they’ll have later on.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64</a:t>
            </a:fld>
            <a:endParaRPr lang="en-US" dirty="0"/>
          </a:p>
        </p:txBody>
      </p:sp>
    </p:spTree>
    <p:extLst>
      <p:ext uri="{BB962C8B-B14F-4D97-AF65-F5344CB8AC3E}">
        <p14:creationId xmlns:p14="http://schemas.microsoft.com/office/powerpoint/2010/main" val="150630690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After groups have completed the graphic organizer, get everyone’s attention (but participants should stay in their groups). Ask a few groups to share out briefly what issue(s) they identified and the potential support they selected. </a:t>
            </a:r>
          </a:p>
          <a:p>
            <a:endParaRPr lang="en-US" sz="1200" b="0" baseline="0" dirty="0"/>
          </a:p>
          <a:p>
            <a:r>
              <a:rPr lang="en-US" sz="1200" b="1" baseline="0" dirty="0"/>
              <a:t>Facilitator does: </a:t>
            </a:r>
            <a:r>
              <a:rPr lang="en-US" sz="1200" b="0" baseline="0" dirty="0"/>
              <a:t>Click to reveal the table. </a:t>
            </a:r>
            <a:endParaRPr lang="en-US" sz="1200" b="1" baseline="0" dirty="0"/>
          </a:p>
          <a:p>
            <a:endParaRPr lang="en-US" sz="1200" b="0" baseline="0" dirty="0"/>
          </a:p>
          <a:p>
            <a:r>
              <a:rPr lang="en-US" sz="1200" b="1" baseline="0" dirty="0"/>
              <a:t>Facilitator says: </a:t>
            </a:r>
            <a:r>
              <a:rPr lang="en-US" sz="1200" b="0" baseline="0" dirty="0"/>
              <a:t>From the Supports Flow Chart (and as you all noticed!), we see a number of potential supports we can use to address the vocabulary and knowledge issues that Maria is struggling with. </a:t>
            </a:r>
          </a:p>
          <a:p>
            <a:endParaRPr lang="en-US" sz="1200" b="1" baseline="0" dirty="0"/>
          </a:p>
          <a:p>
            <a:r>
              <a:rPr lang="en-US" sz="1200" b="1" baseline="0" dirty="0"/>
              <a:t>Facilitator does:  </a:t>
            </a:r>
            <a:r>
              <a:rPr lang="en-US" sz="1200" b="0" baseline="0" dirty="0"/>
              <a:t>Briefly review list of supports from the Flow Chart.  </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65</a:t>
            </a:fld>
            <a:endParaRPr lang="en-US" dirty="0"/>
          </a:p>
        </p:txBody>
      </p:sp>
    </p:spTree>
    <p:extLst>
      <p:ext uri="{BB962C8B-B14F-4D97-AF65-F5344CB8AC3E}">
        <p14:creationId xmlns:p14="http://schemas.microsoft.com/office/powerpoint/2010/main" val="16026582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65381"/>
            <a:ext cx="5486400" cy="4743450"/>
          </a:xfrm>
        </p:spPr>
        <p:txBody>
          <a:bodyPr/>
          <a:lstStyle/>
          <a:p>
            <a:r>
              <a:rPr lang="en-US" b="1" dirty="0"/>
              <a:t>Duration: </a:t>
            </a:r>
            <a:r>
              <a:rPr lang="en-US" b="0" dirty="0"/>
              <a:t>9 minutes (1 for directions and passing out materials, 8 for work time) </a:t>
            </a:r>
            <a:endParaRPr lang="en-US" b="1" dirty="0"/>
          </a:p>
          <a:p>
            <a:endParaRPr lang="en-US" b="1" dirty="0"/>
          </a:p>
          <a:p>
            <a:r>
              <a:rPr lang="en-US" b="1" dirty="0"/>
              <a:t>Facilitator says: </a:t>
            </a:r>
            <a:r>
              <a:rPr lang="en-US" b="0" dirty="0"/>
              <a:t>We’re now going to practice making a plan to support Maria with the need we identified using the Supports Flow chart. To do this, we’ll first dig deeper into what these potential supports look like. </a:t>
            </a:r>
          </a:p>
          <a:p>
            <a:endParaRPr lang="en-US" b="0" dirty="0"/>
          </a:p>
          <a:p>
            <a:r>
              <a:rPr lang="en-US" b="1" dirty="0"/>
              <a:t>Facilitator does: </a:t>
            </a:r>
            <a:r>
              <a:rPr lang="en-US" b="0" dirty="0"/>
              <a:t>Distribute the packets that provide and overview of each strategy in the chart on slide 73. </a:t>
            </a:r>
          </a:p>
          <a:p>
            <a:endParaRPr lang="en-US" b="0" dirty="0"/>
          </a:p>
          <a:p>
            <a:r>
              <a:rPr lang="en-US" b="1" dirty="0"/>
              <a:t>Facilitator says: </a:t>
            </a:r>
            <a:r>
              <a:rPr lang="en-US" b="0" dirty="0"/>
              <a:t>With your team, I’m going to ask you first to find the support you identified for Maria in this packet, and review the description. Then, you’ll use chart paper and markers to create a visual representation of your plan. Make sure to include the issue you identified for Maria, an explanation of the specific support your selected to address it (use the information in the packet to help you do this!), and your rationale. Use words and/or pictures! We’ll view each other’s plans afterwards.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Distribute markers and chart paper (or have it displayed around the room before the session).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Provide 8 minutes of work time. As teams work, circulate to get a sense of which supports each team is planning to use. If not all supports are represented, encourage a team to include that one as well (or plan to address it briefly during the debrief) so that all potential supports outlined by the Supports Guide are represented. After the 8 minutes are up (or teams finish), move to the next slide.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66</a:t>
            </a:fld>
            <a:endParaRPr lang="en-US" dirty="0"/>
          </a:p>
        </p:txBody>
      </p:sp>
    </p:spTree>
    <p:extLst>
      <p:ext uri="{BB962C8B-B14F-4D97-AF65-F5344CB8AC3E}">
        <p14:creationId xmlns:p14="http://schemas.microsoft.com/office/powerpoint/2010/main" val="324337762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0" dirty="0"/>
              <a:t> 4 minutes </a:t>
            </a:r>
          </a:p>
          <a:p>
            <a:endParaRPr lang="en-US" b="0" dirty="0"/>
          </a:p>
          <a:p>
            <a:r>
              <a:rPr lang="en-US" b="1" dirty="0"/>
              <a:t>Facilitator says: </a:t>
            </a:r>
            <a:r>
              <a:rPr lang="en-US" b="0" dirty="0"/>
              <a:t>To share our plans (and to see many different ways we could approach supporting Maria), we’re going to do a slightly less-structured gallery walk! You’ll have about 2-3 minutes independently to circulate throughout the room and look at other charts at your own pace. When we come back together, I’ll ask a few people to share about what they noticed and wonder about these particular supports. </a:t>
            </a:r>
          </a:p>
          <a:p>
            <a:endParaRPr lang="en-US" b="0" dirty="0"/>
          </a:p>
          <a:p>
            <a:r>
              <a:rPr lang="en-US" b="1" dirty="0"/>
              <a:t>Facilitator does: </a:t>
            </a:r>
            <a:r>
              <a:rPr lang="en-US" b="0" dirty="0"/>
              <a:t>Ask if there are any questions and clarify as needed. Then, provide 2-3 minutes for people to walk around and observe each other’s charts/plans. Then, have people return to their seats and lead a debrief. Be prepared to clarify each strategy in the handout and its purpose: </a:t>
            </a:r>
          </a:p>
          <a:p>
            <a:pPr marL="171450" indent="-171450">
              <a:buFont typeface="Arial" panose="020B0604020202020204" pitchFamily="34" charset="0"/>
              <a:buChar char="•"/>
            </a:pPr>
            <a:r>
              <a:rPr lang="en-US" b="0" dirty="0"/>
              <a:t>Volume of Reading </a:t>
            </a:r>
          </a:p>
          <a:p>
            <a:pPr marL="171450" indent="-171450">
              <a:buFont typeface="Arial" panose="020B0604020202020204" pitchFamily="34" charset="0"/>
              <a:buChar char="•"/>
            </a:pPr>
            <a:r>
              <a:rPr lang="en-US" b="0" dirty="0"/>
              <a:t>Word Displays</a:t>
            </a:r>
          </a:p>
          <a:p>
            <a:pPr marL="171450" indent="-171450">
              <a:buFont typeface="Arial" panose="020B0604020202020204" pitchFamily="34" charset="0"/>
              <a:buChar char="•"/>
            </a:pPr>
            <a:r>
              <a:rPr lang="en-US" b="0" dirty="0"/>
              <a:t>Vocabulary Protocol </a:t>
            </a:r>
          </a:p>
          <a:p>
            <a:pPr marL="171450" indent="-171450">
              <a:buFont typeface="Arial" panose="020B0604020202020204" pitchFamily="34" charset="0"/>
              <a:buChar char="•"/>
            </a:pPr>
            <a:r>
              <a:rPr lang="en-US" b="0" dirty="0"/>
              <a:t>Let’s Set the Context Videos</a:t>
            </a:r>
          </a:p>
          <a:p>
            <a:pPr marL="171450" indent="-171450">
              <a:buFont typeface="Arial" panose="020B0604020202020204" pitchFamily="34" charset="0"/>
              <a:buChar char="•"/>
            </a:pPr>
            <a:r>
              <a:rPr lang="en-US" b="0" dirty="0"/>
              <a:t>Read additional texts on the topic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67</a:t>
            </a:fld>
            <a:endParaRPr lang="en-US" dirty="0"/>
          </a:p>
        </p:txBody>
      </p:sp>
    </p:spTree>
    <p:extLst>
      <p:ext uri="{BB962C8B-B14F-4D97-AF65-F5344CB8AC3E}">
        <p14:creationId xmlns:p14="http://schemas.microsoft.com/office/powerpoint/2010/main" val="1229322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Use this slide to aid in the whole group debrief as needed. For example, if no groups selected “engage students in a volume of reading,” briefly explain after the discussion that volume of reading would support Maria by growing her knowledge base/schema in a way that would help to her access more of the vocabulary and content in the story. </a:t>
            </a:r>
          </a:p>
          <a:p>
            <a:endParaRPr lang="en-US" sz="1200" b="0" baseline="0" dirty="0"/>
          </a:p>
          <a:p>
            <a:r>
              <a:rPr lang="en-US" sz="1200" b="1" baseline="0" dirty="0"/>
              <a:t>Note: </a:t>
            </a:r>
            <a:r>
              <a:rPr lang="en-US" sz="1200" b="0" baseline="0" dirty="0"/>
              <a:t>If all supports were represented or the whole group debrief on the previous slide is thorough, feel free to skip this slide. </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68</a:t>
            </a:fld>
            <a:endParaRPr lang="en-US" dirty="0"/>
          </a:p>
        </p:txBody>
      </p:sp>
    </p:spTree>
    <p:extLst>
      <p:ext uri="{BB962C8B-B14F-4D97-AF65-F5344CB8AC3E}">
        <p14:creationId xmlns:p14="http://schemas.microsoft.com/office/powerpoint/2010/main" val="289238567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3 minutes</a:t>
            </a:r>
          </a:p>
          <a:p>
            <a:endParaRPr lang="en-US" dirty="0"/>
          </a:p>
          <a:p>
            <a:r>
              <a:rPr lang="en-US" b="1" dirty="0"/>
              <a:t>Facilitator says: </a:t>
            </a:r>
            <a:r>
              <a:rPr lang="en-US" b="0" dirty="0"/>
              <a:t>Before</a:t>
            </a:r>
            <a:r>
              <a:rPr lang="en-US" b="0" baseline="0" dirty="0"/>
              <a:t> we wrap up, it’s important that we summarize and capture learning from today’s session. Please take a few minutes to reflect and capture your learning in your note-catchers.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p:txBody>
      </p:sp>
      <p:sp>
        <p:nvSpPr>
          <p:cNvPr id="4" name="Slide Number Placeholder 3"/>
          <p:cNvSpPr>
            <a:spLocks noGrp="1"/>
          </p:cNvSpPr>
          <p:nvPr>
            <p:ph type="sldNum" sz="quarter" idx="10"/>
          </p:nvPr>
        </p:nvSpPr>
        <p:spPr/>
        <p:txBody>
          <a:bodyPr/>
          <a:lstStyle/>
          <a:p>
            <a:fld id="{86425DA3-A274-D349-A373-1D0D30C163E5}" type="slidenum">
              <a:rPr lang="en-US" smtClean="0"/>
              <a:t>69</a:t>
            </a:fld>
            <a:endParaRPr lang="en-US" dirty="0"/>
          </a:p>
        </p:txBody>
      </p:sp>
    </p:spTree>
    <p:extLst>
      <p:ext uri="{BB962C8B-B14F-4D97-AF65-F5344CB8AC3E}">
        <p14:creationId xmlns:p14="http://schemas.microsoft.com/office/powerpoint/2010/main" val="633674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Before we can begin analyzing the student work we brought with us today, it’s important that we find answers to these guiding questions that will drive our conversation as we evaluate work over the next two sessions.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Ask a participant to read the questions aloud.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Luckily, the Guidebooks provide some useful tools – like the Student Look </a:t>
            </a:r>
            <a:r>
              <a:rPr lang="en-US" b="0" dirty="0" err="1"/>
              <a:t>Fors</a:t>
            </a:r>
            <a:r>
              <a:rPr lang="en-US" b="0" dirty="0"/>
              <a:t> – that will help us with this. In this session, we’ll use those tools to create an exemplar response to use as a point of comparison when analyzing out students’ work. This process (and the exemplar itself) will prove extremely valuable once we dig deeper into your students’ work. </a:t>
            </a:r>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dirty="0"/>
          </a:p>
        </p:txBody>
      </p:sp>
    </p:spTree>
    <p:extLst>
      <p:ext uri="{BB962C8B-B14F-4D97-AF65-F5344CB8AC3E}">
        <p14:creationId xmlns:p14="http://schemas.microsoft.com/office/powerpoint/2010/main" val="92209330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70</a:t>
            </a:fld>
            <a:endParaRPr lang="en-US" dirty="0"/>
          </a:p>
        </p:txBody>
      </p:sp>
    </p:spTree>
    <p:extLst>
      <p:ext uri="{BB962C8B-B14F-4D97-AF65-F5344CB8AC3E}">
        <p14:creationId xmlns:p14="http://schemas.microsoft.com/office/powerpoint/2010/main" val="126696154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prompt and provide independent reflection time before having participants discuss with a partner. </a:t>
            </a:r>
            <a:r>
              <a:rPr lang="en-US" sz="1200" b="0" i="0" u="none" strike="noStrike" cap="none" baseline="0" dirty="0">
                <a:solidFill>
                  <a:schemeClr val="dk1"/>
                </a:solidFill>
                <a:latin typeface="+mn-lt"/>
                <a:ea typeface="Calibri"/>
                <a:cs typeface="Calibri"/>
                <a:sym typeface="Calibri"/>
              </a:rPr>
              <a:t>Push participants to provide evidence to support their reflections – what do they see and hear that makes them think this way?</a:t>
            </a:r>
          </a:p>
          <a:p>
            <a:endParaRPr lang="en-US" sz="1200" b="0" i="0" u="none" strike="noStrike" cap="none" baseline="0" dirty="0">
              <a:solidFill>
                <a:schemeClr val="dk1"/>
              </a:solidFill>
              <a:latin typeface="+mn-lt"/>
              <a:ea typeface="Calibri"/>
              <a:cs typeface="Calibri"/>
              <a:sym typeface="Calibri"/>
            </a:endParaRPr>
          </a:p>
          <a:p>
            <a:r>
              <a:rPr lang="en-US" sz="1200" b="0" i="0" u="none" strike="noStrike" cap="none" baseline="0" dirty="0">
                <a:solidFill>
                  <a:schemeClr val="dk1"/>
                </a:solidFill>
                <a:latin typeface="+mn-lt"/>
                <a:ea typeface="Calibri"/>
                <a:cs typeface="Calibri"/>
                <a:sym typeface="Calibri"/>
              </a:rPr>
              <a:t>Invite a few participants to share reflection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71</a:t>
            </a:fld>
            <a:endParaRPr lang="en-US" dirty="0"/>
          </a:p>
        </p:txBody>
      </p:sp>
    </p:spTree>
    <p:extLst>
      <p:ext uri="{BB962C8B-B14F-4D97-AF65-F5344CB8AC3E}">
        <p14:creationId xmlns:p14="http://schemas.microsoft.com/office/powerpoint/2010/main" val="6157481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72</a:t>
            </a:fld>
            <a:endParaRPr lang="en-US" dirty="0"/>
          </a:p>
        </p:txBody>
      </p:sp>
    </p:spTree>
    <p:extLst>
      <p:ext uri="{BB962C8B-B14F-4D97-AF65-F5344CB8AC3E}">
        <p14:creationId xmlns:p14="http://schemas.microsoft.com/office/powerpoint/2010/main" val="180149582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 </a:t>
            </a:r>
          </a:p>
          <a:p>
            <a:endParaRPr lang="en-US" dirty="0"/>
          </a:p>
          <a:p>
            <a:r>
              <a:rPr lang="en-US" b="1" dirty="0"/>
              <a:t>Facilitator says: </a:t>
            </a:r>
            <a:r>
              <a:rPr lang="en-US" b="0" dirty="0"/>
              <a:t>Please</a:t>
            </a:r>
            <a:r>
              <a:rPr lang="en-US" b="0" baseline="0" dirty="0"/>
              <a:t> review our agenda for today. As you can see, we’ll spend some time exploring strategies and then you will have the remaining time in the session to make you own plan for how you might implement some of these strategies to support students in using relevant evidence from the text and explaining how that evidence supports their claim.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73</a:t>
            </a:fld>
            <a:endParaRPr lang="en-US" dirty="0"/>
          </a:p>
        </p:txBody>
      </p:sp>
    </p:spTree>
    <p:extLst>
      <p:ext uri="{BB962C8B-B14F-4D97-AF65-F5344CB8AC3E}">
        <p14:creationId xmlns:p14="http://schemas.microsoft.com/office/powerpoint/2010/main" val="121174310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mn-lt"/>
                <a:ea typeface="Calibri"/>
                <a:cs typeface="Calibri"/>
                <a:sym typeface="Calibri"/>
              </a:rPr>
              <a:t>Remind teachers that they have planned, taught and collected student work in order to explore the inquiry cycle question above.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74</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381639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r>
              <a:rPr lang="en-US" sz="1200" b="1" baseline="0" dirty="0"/>
              <a:t>Facilitator does: </a:t>
            </a:r>
            <a:r>
              <a:rPr lang="en-US" sz="1200" b="0" baseline="0" dirty="0"/>
              <a:t>Briefly recap where we are in the inquiry cycle.</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Just like we did in our last session, today we are still focused on identifying teacher and student needs based on the inquiry cycle we completed. </a:t>
            </a:r>
            <a:endParaRPr lang="en-US" sz="1200" b="0" i="0" u="none" strike="noStrike" cap="none" dirty="0">
              <a:solidFill>
                <a:schemeClr val="dk1"/>
              </a:solidFill>
              <a:latin typeface="+mn-lt"/>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101709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15 seconds</a:t>
            </a:r>
          </a:p>
          <a:p>
            <a:endParaRPr lang="en-US" sz="1200" b="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Facilitator says: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In this session, we are going to move into criteria 2 and 3.  We are going to be focusing on:</a:t>
            </a:r>
          </a:p>
          <a:p>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Click and say: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Whether the student selects evidence that is both relevant and sufficient</a:t>
            </a:r>
          </a:p>
          <a:p>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And </a:t>
            </a:r>
          </a:p>
          <a:p>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Click and say: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How well the student explains how this evidence supports their assertion about the text. </a:t>
            </a: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76</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081930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6 minutes</a:t>
            </a:r>
          </a:p>
          <a:p>
            <a:endParaRPr lang="en-US" sz="1200" b="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Facilitator says: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Review the TDQ from the Prometheus text.  Point participants to the two sample responses in their note-catcher and provide a moment of independent reading time.  Then, click to reveal the discussion prompts and have participants discuss and work with a partner. Remind them to look at the exemplar response in their note-catchers in order to compare responses before using the rubric.  Afterwards, invite participants to share out their observations with the whole group. </a:t>
            </a: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Look</a:t>
            </a:r>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for:</a:t>
            </a:r>
          </a:p>
          <a:p>
            <a:pPr marL="171450" marR="0" lvl="0" indent="-171450" algn="l" rtl="0">
              <a:spcBef>
                <a:spcPts val="0"/>
              </a:spcBef>
              <a:buSzPct val="25000"/>
              <a:buFont typeface="Arial" charset="0"/>
              <a:buChar char="•"/>
            </a:pP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Student 1 largely</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restates the question, then has an assertion that is vague/overly general, and no evidence. </a:t>
            </a:r>
          </a:p>
          <a:p>
            <a:pPr marL="171450" marR="0" lvl="0" indent="-171450" algn="l" defTabSz="914400" rtl="0" eaLnBrk="1" fontAlgn="auto" latinLnBrk="0" hangingPunct="1">
              <a:lnSpc>
                <a:spcPct val="100000"/>
              </a:lnSpc>
              <a:spcBef>
                <a:spcPts val="0"/>
              </a:spcBef>
              <a:spcAft>
                <a:spcPts val="0"/>
              </a:spcAft>
              <a:buClrTx/>
              <a:buSzPct val="25000"/>
              <a:buFont typeface="Arial" charset="0"/>
              <a:buChar char="•"/>
              <a:tabLst/>
              <a:defRPr/>
            </a:pP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Student 2  l</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argely</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restates the question, then has an assertion that valid, but the evidence is not precisely connected to the assertion, or the connection isn’t complete.</a:t>
            </a: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77</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123635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This hidden slide is included here for facilitator reference only. These sample student responses are in participants’ </a:t>
            </a:r>
            <a:r>
              <a:rPr lang="en-US" sz="1200" b="0" i="0" u="none" strike="noStrike" cap="none" dirty="0" err="1">
                <a:solidFill>
                  <a:schemeClr val="dk1"/>
                </a:solidFill>
                <a:latin typeface="Calibri"/>
                <a:ea typeface="Calibri"/>
                <a:cs typeface="Calibri"/>
                <a:sym typeface="Calibri"/>
              </a:rPr>
              <a:t>notecatchers</a:t>
            </a:r>
            <a:r>
              <a:rPr lang="en-US" sz="1200" b="0" i="0" u="none" strike="noStrike" cap="none" dirty="0">
                <a:solidFill>
                  <a:schemeClr val="dk1"/>
                </a:solidFill>
                <a:latin typeface="Calibri"/>
                <a:ea typeface="Calibri"/>
                <a:cs typeface="Calibri"/>
                <a:sym typeface="Calibri"/>
              </a:rPr>
              <a:t>. </a:t>
            </a: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78</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059451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endParaRPr lang="en-US" sz="1200" b="0" baseline="0" dirty="0"/>
          </a:p>
          <a:p>
            <a:r>
              <a:rPr lang="en-US" sz="1200" b="1" baseline="0" dirty="0"/>
              <a:t>Facilitator says: </a:t>
            </a:r>
            <a:r>
              <a:rPr lang="en-US" sz="1200" b="0" baseline="0" dirty="0"/>
              <a:t>Read slide.</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79</a:t>
            </a:fld>
            <a:endParaRPr lang="en-US" dirty="0"/>
          </a:p>
        </p:txBody>
      </p:sp>
    </p:spTree>
    <p:extLst>
      <p:ext uri="{BB962C8B-B14F-4D97-AF65-F5344CB8AC3E}">
        <p14:creationId xmlns:p14="http://schemas.microsoft.com/office/powerpoint/2010/main" val="824824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44158"/>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b="0" baseline="0" dirty="0"/>
          </a:p>
          <a:p>
            <a:r>
              <a:rPr lang="en-US" b="1" baseline="0" dirty="0"/>
              <a:t>Facilitator says: </a:t>
            </a:r>
            <a:r>
              <a:rPr lang="en-US" b="0" baseline="0" dirty="0"/>
              <a:t>Before you begin analyzing your own student work, we are going to engage in shared practice around a text-based discussion from our Flowers for Algernon unit. To do this, we are going to revisit ”The Story of Prometheus” text that we read and analyzed back in Module 3. Take a few seconds and ”skim and scan” this story (separate packet / handout). </a:t>
            </a:r>
            <a:endParaRPr lang="en-US" b="1" baseline="0" dirty="0"/>
          </a:p>
          <a:p>
            <a:endParaRPr lang="en-US" b="0" baseline="0" dirty="0"/>
          </a:p>
          <a:p>
            <a:r>
              <a:rPr lang="en-US" b="1" baseline="0" dirty="0"/>
              <a:t>Facilitator does: </a:t>
            </a:r>
            <a:r>
              <a:rPr lang="en-US" b="0" baseline="0" dirty="0"/>
              <a:t>After 30 seconds or so (most people should remember the story from CM3), click to reveal the prompt. </a:t>
            </a:r>
          </a:p>
          <a:p>
            <a:endParaRPr lang="en-US" b="0" baseline="0" dirty="0"/>
          </a:p>
          <a:p>
            <a:r>
              <a:rPr lang="en-US" b="1" baseline="0" dirty="0"/>
              <a:t>Facilitator says: </a:t>
            </a:r>
            <a:r>
              <a:rPr lang="en-US" b="0" baseline="0" dirty="0"/>
              <a:t>For now, we’re going to pretend that we all are 8th grade teachers, and for our Inquiry Cycle we have just facilitated a discussion around this question. </a:t>
            </a:r>
          </a:p>
          <a:p>
            <a:endParaRPr lang="en-US" b="0" baseline="0" dirty="0"/>
          </a:p>
          <a:p>
            <a:r>
              <a:rPr lang="en-US" b="1" baseline="0" dirty="0"/>
              <a:t>Facilitator does: </a:t>
            </a:r>
            <a:r>
              <a:rPr lang="en-US" b="0" baseline="0" dirty="0"/>
              <a:t>Have someone read the question aloud. </a:t>
            </a:r>
          </a:p>
          <a:p>
            <a:endParaRPr lang="en-US" b="0" baseline="0" dirty="0"/>
          </a:p>
          <a:p>
            <a:r>
              <a:rPr lang="en-US" b="1" baseline="0" dirty="0"/>
              <a:t>Facilitator says: </a:t>
            </a:r>
            <a:r>
              <a:rPr lang="en-US" b="0" baseline="0" dirty="0"/>
              <a:t>Now, although we’re all eager to look at our students’ work and start analyzing it, there is a really important step we need to do first. And that’s creating an exemplar student response, which we can use as a benchmark against which to analyze our students’ work. Without an exemplar, it’s really difficult to know exactly what we need to be seeing from our students to feel confident they ”got it.” </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 </a:t>
            </a:r>
            <a:r>
              <a:rPr lang="en-US" b="1" i="0" u="none" strike="noStrike" kern="1200" dirty="0">
                <a:solidFill>
                  <a:schemeClr val="tx1"/>
                </a:solidFill>
                <a:effectLst/>
                <a:latin typeface="+mn-lt"/>
                <a:ea typeface="+mn-ea"/>
                <a:cs typeface="Calibri"/>
              </a:rPr>
              <a:t>Source</a:t>
            </a:r>
            <a:r>
              <a:rPr lang="en-US" b="0" i="0" u="none" strike="noStrike" kern="1200" dirty="0">
                <a:solidFill>
                  <a:schemeClr val="tx1"/>
                </a:solidFill>
                <a:effectLst/>
                <a:latin typeface="+mn-lt"/>
                <a:ea typeface="+mn-ea"/>
                <a:cs typeface="Calibri"/>
              </a:rPr>
              <a:t>: </a:t>
            </a:r>
            <a:r>
              <a:rPr lang="en-US" b="0" i="0" u="sng" strike="noStrike" kern="1200" dirty="0">
                <a:solidFill>
                  <a:schemeClr val="tx1"/>
                </a:solidFill>
                <a:effectLst/>
                <a:latin typeface="+mn-lt"/>
                <a:ea typeface="+mn-ea"/>
                <a:cs typeface="Calibri"/>
                <a:hlinkClick r:id="rId3"/>
              </a:rPr>
              <a:t>https://learnzillion.com/resources/81666-english-language-arts-guidebook-units</a:t>
            </a:r>
            <a:r>
              <a:rPr lang="en-US" b="0" i="0" u="none" strike="noStrike" kern="1200" dirty="0">
                <a:solidFill>
                  <a:schemeClr val="tx1"/>
                </a:solidFill>
                <a:effectLst/>
                <a:latin typeface="+mn-lt"/>
                <a:ea typeface="+mn-ea"/>
                <a:cs typeface="Calibri"/>
              </a:rPr>
              <a:t> Copyright © 2017 </a:t>
            </a:r>
            <a:r>
              <a:rPr lang="en-US" b="0" i="0" u="none" strike="noStrike" kern="1200" dirty="0" err="1">
                <a:solidFill>
                  <a:schemeClr val="tx1"/>
                </a:solidFill>
                <a:effectLst/>
                <a:latin typeface="+mn-lt"/>
                <a:ea typeface="+mn-ea"/>
                <a:cs typeface="Calibri"/>
              </a:rPr>
              <a:t>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dirty="0"/>
          </a:p>
        </p:txBody>
      </p:sp>
    </p:spTree>
    <p:extLst>
      <p:ext uri="{BB962C8B-B14F-4D97-AF65-F5344CB8AC3E}">
        <p14:creationId xmlns:p14="http://schemas.microsoft.com/office/powerpoint/2010/main" val="37267037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a:t>
            </a:r>
            <a:r>
              <a:rPr lang="en-US" b="0" baseline="0" dirty="0"/>
              <a:t> seconds</a:t>
            </a:r>
            <a:endParaRPr lang="en-US" b="0" dirty="0"/>
          </a:p>
          <a:p>
            <a:endParaRPr lang="en-US" sz="1200" b="0" baseline="0" dirty="0"/>
          </a:p>
          <a:p>
            <a:r>
              <a:rPr lang="en-US" sz="1200" b="1" baseline="0" dirty="0"/>
              <a:t>Facilitator says: </a:t>
            </a:r>
            <a:r>
              <a:rPr lang="en-US" sz="1200" b="0" baseline="0" dirty="0"/>
              <a:t>For our purposes today we are going to examine three specific resources and supports that exist in the Guidebooks to support students with using and explaining relevant evidence from the text.</a:t>
            </a:r>
          </a:p>
          <a:p>
            <a:endParaRPr lang="en-US" sz="1200" b="1" baseline="0" dirty="0"/>
          </a:p>
          <a:p>
            <a:r>
              <a:rPr lang="en-US" sz="1200" b="1" baseline="0" dirty="0"/>
              <a:t>Facilitator does: </a:t>
            </a:r>
            <a:r>
              <a:rPr lang="en-US" sz="1200" b="0" baseline="0" dirty="0"/>
              <a:t>List the three resources; gauge participant familiarity with these supports and resources.  Point out that this isn’t an exhaustive list of supports that exist to support with evidence! </a:t>
            </a:r>
          </a:p>
          <a:p>
            <a:endParaRPr lang="en-US" sz="1200" b="0" baseline="0" dirty="0"/>
          </a:p>
          <a:p>
            <a:r>
              <a:rPr lang="en-US" sz="1200" b="0" baseline="0" dirty="0"/>
              <a:t>Click to highlight the first bullet.</a:t>
            </a:r>
          </a:p>
          <a:p>
            <a:endParaRPr lang="en-US" sz="1200" b="0" baseline="0" dirty="0"/>
          </a:p>
          <a:p>
            <a:r>
              <a:rPr lang="en-US" sz="1200" b="1" baseline="0" dirty="0"/>
              <a:t>Facilitator says: </a:t>
            </a:r>
            <a:r>
              <a:rPr lang="en-US" sz="1200" b="0" baseline="0" dirty="0"/>
              <a:t>Let’s take a closer look at this first strategy</a:t>
            </a:r>
            <a:r>
              <a:rPr lang="is-IS" sz="1200" b="0" baseline="0" dirty="0"/>
              <a:t>…</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80</a:t>
            </a:fld>
            <a:endParaRPr lang="en-US" dirty="0"/>
          </a:p>
        </p:txBody>
      </p:sp>
    </p:spTree>
    <p:extLst>
      <p:ext uri="{BB962C8B-B14F-4D97-AF65-F5344CB8AC3E}">
        <p14:creationId xmlns:p14="http://schemas.microsoft.com/office/powerpoint/2010/main" val="73561886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1 minute</a:t>
            </a:r>
          </a:p>
          <a:p>
            <a:endParaRPr lang="en-US" sz="1200" b="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Facilitator says: </a:t>
            </a:r>
            <a:r>
              <a:rPr lang="en-US" sz="1200" b="0" baseline="0" dirty="0">
                <a:latin typeface="Calibri" panose="020F0502020204030204" pitchFamily="34" charset="0"/>
                <a:cs typeface="Calibri" panose="020F0502020204030204" pitchFamily="34" charset="0"/>
              </a:rPr>
              <a:t>In your note catcher is a copy of a blank evidence chart. Please take a moment independently to review this chart. </a:t>
            </a:r>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Facilitator does: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Give participants a moment to independently review the evidence chart.  </a:t>
            </a:r>
          </a:p>
          <a:p>
            <a:pPr marL="0" marR="0" lvl="0" indent="0" algn="l" rtl="0">
              <a:spcBef>
                <a:spcPts val="0"/>
              </a:spcBef>
              <a:buSzPct val="25000"/>
              <a:buNone/>
            </a:pPr>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Facilitator says: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Before we practice using this tool, it’s important that we first get normed on some of this language. The first part of this tool asks students to make a claim.  A claim is the same thing as an assertion (if you think back to our criteria), or a response to a question about a text.  Then, students need to support that claim with evidence from the text.  But just like we discussed with our three criteria, it’s not enough to just select evidence from the text – students must also be able to explain how that evidence supports their claim. </a:t>
            </a:r>
          </a:p>
          <a:p>
            <a:pPr marL="0" marR="0" lvl="0" indent="0" algn="l" rtl="0">
              <a:spcBef>
                <a:spcPts val="0"/>
              </a:spcBef>
              <a:buSzPct val="25000"/>
              <a:buNone/>
            </a:pPr>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Evidence Chart: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https://</a:t>
            </a:r>
            <a:r>
              <a:rPr lang="en-US" sz="1200" b="0" i="0" u="none" strike="noStrike" cap="none" baseline="0" dirty="0" err="1">
                <a:solidFill>
                  <a:schemeClr val="dk1"/>
                </a:solidFill>
                <a:latin typeface="Calibri" panose="020F0502020204030204" pitchFamily="34" charset="0"/>
                <a:ea typeface="Calibri"/>
                <a:cs typeface="Calibri" panose="020F0502020204030204" pitchFamily="34" charset="0"/>
                <a:sym typeface="Calibri"/>
              </a:rPr>
              <a:t>learnzillion.com</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/resources/91102?card_id=109828</a:t>
            </a:r>
          </a:p>
          <a:p>
            <a:pPr marL="0" marR="0" lvl="0" indent="0" algn="l" rtl="0">
              <a:spcBef>
                <a:spcPts val="0"/>
              </a:spcBef>
              <a:buSzPct val="25000"/>
              <a:buNone/>
            </a:pPr>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baseline="0" dirty="0">
                <a:latin typeface="Calibri" panose="020F0502020204030204" pitchFamily="34" charset="0"/>
                <a:cs typeface="Calibri" panose="020F0502020204030204" pitchFamily="34" charset="0"/>
              </a:rPr>
              <a:t>Image Source: </a:t>
            </a:r>
            <a:r>
              <a:rPr lang="en-US" sz="1200" b="0" baseline="0" dirty="0">
                <a:latin typeface="Calibri" panose="020F0502020204030204" pitchFamily="34" charset="0"/>
                <a:cs typeface="Calibri" panose="020F0502020204030204" pitchFamily="34" charset="0"/>
              </a:rPr>
              <a:t>ELA Guidebooks 2.0</a:t>
            </a:r>
            <a:endParaRPr lang="en-US" sz="1200" b="1" baseline="0" dirty="0">
              <a:latin typeface="Calibri" panose="020F0502020204030204" pitchFamily="34" charset="0"/>
              <a:cs typeface="Calibri" panose="020F0502020204030204" pitchFamily="34" charset="0"/>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81</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26697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6 minutes</a:t>
            </a:r>
          </a:p>
          <a:p>
            <a:endParaRPr lang="en-US" sz="1200" b="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Facilitator says: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Let</a:t>
            </a:r>
            <a:r>
              <a:rPr lang="fr-FR"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s take a closer look at how this evidence chart could support students in using text-based evidence.  Let’s go back to our first student. First, let’s refresh our memories on this student’s response. </a:t>
            </a:r>
          </a:p>
          <a:p>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Facilitator does: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Read the student response or have a volunteer read it.</a:t>
            </a:r>
          </a:p>
          <a:p>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Facilitator does</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Review directions and have participants discuss and work with a partner. </a:t>
            </a:r>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Emphasize that they should pretend as if they are this student, so in the “claim” box they should write this response!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They do not need to come up with a new claim. Afterwards, invite participants to share with the whole group. </a:t>
            </a: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82</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35106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r>
              <a:rPr lang="en-US" sz="1200" b="1" baseline="0" dirty="0"/>
              <a:t>Facilitator does: </a:t>
            </a:r>
            <a:r>
              <a:rPr lang="en-US" sz="1200" b="0" baseline="0" dirty="0"/>
              <a:t>Share example; unpack as necessary, depending on what participants shared in the previous debrief</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83</a:t>
            </a:fld>
            <a:endParaRPr lang="en-US" dirty="0"/>
          </a:p>
        </p:txBody>
      </p:sp>
    </p:spTree>
    <p:extLst>
      <p:ext uri="{BB962C8B-B14F-4D97-AF65-F5344CB8AC3E}">
        <p14:creationId xmlns:p14="http://schemas.microsoft.com/office/powerpoint/2010/main" val="101171343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b="0" baseline="0" dirty="0"/>
              <a:t> seconds</a:t>
            </a:r>
            <a:endParaRPr lang="en-US" b="0" dirty="0"/>
          </a:p>
          <a:p>
            <a:endParaRPr lang="en-US" sz="1200" b="0" baseline="0" dirty="0"/>
          </a:p>
          <a:p>
            <a:r>
              <a:rPr lang="en-US" sz="1200" b="1" baseline="0" dirty="0"/>
              <a:t>Facilitator says: </a:t>
            </a:r>
            <a:r>
              <a:rPr lang="en-US" sz="1200" b="0" baseline="0" dirty="0"/>
              <a:t>Now let’s look at the next strategy</a:t>
            </a:r>
            <a:r>
              <a:rPr lang="is-IS" sz="1200" b="0" baseline="0" dirty="0"/>
              <a:t>…</a:t>
            </a:r>
            <a:endParaRPr lang="en-US" sz="1200" b="0" baseline="0" dirty="0"/>
          </a:p>
          <a:p>
            <a:endParaRPr lang="en-US" sz="1200" b="0" baseline="0" dirty="0"/>
          </a:p>
          <a:p>
            <a:r>
              <a:rPr lang="en-US" sz="1200" b="1" baseline="0" dirty="0"/>
              <a:t>Facilitator does: </a:t>
            </a:r>
            <a:r>
              <a:rPr lang="en-US" sz="1200" b="0" baseline="0" dirty="0"/>
              <a:t>Click to highlight the first bullet.</a:t>
            </a:r>
          </a:p>
          <a:p>
            <a:endParaRPr lang="en-US" sz="1200" b="0" baseline="0" dirty="0"/>
          </a:p>
          <a:p>
            <a:r>
              <a:rPr lang="en-US" sz="1200" b="1" baseline="0" dirty="0"/>
              <a:t>Facilitator says: </a:t>
            </a:r>
            <a:r>
              <a:rPr lang="en-US" sz="1200" b="0" baseline="0" dirty="0"/>
              <a:t>Annotating the text!</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Image Source: </a:t>
            </a:r>
            <a:r>
              <a:rPr lang="en-US" sz="1200" b="0" baseline="0" dirty="0"/>
              <a:t>ELA Guidebooks 2.0</a:t>
            </a:r>
          </a:p>
          <a:p>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84</a:t>
            </a:fld>
            <a:endParaRPr lang="en-US" dirty="0"/>
          </a:p>
        </p:txBody>
      </p:sp>
    </p:spTree>
    <p:extLst>
      <p:ext uri="{BB962C8B-B14F-4D97-AF65-F5344CB8AC3E}">
        <p14:creationId xmlns:p14="http://schemas.microsoft.com/office/powerpoint/2010/main" val="101924940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330212"/>
            <a:ext cx="5486400" cy="4813788"/>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2 minutes</a:t>
            </a:r>
          </a:p>
          <a:p>
            <a:endParaRPr lang="en-US" sz="1200" b="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Facilitator does: </a:t>
            </a:r>
            <a:r>
              <a:rPr lang="en-US" sz="1200" b="0" baseline="0" dirty="0">
                <a:latin typeface="Calibri" panose="020F0502020204030204" pitchFamily="34" charset="0"/>
                <a:cs typeface="Calibri" panose="020F0502020204030204" pitchFamily="34" charset="0"/>
              </a:rPr>
              <a:t>Briefly review these snapshots from the annotation guide, then direct participants to their annotation handout to read the “How to Implement” section.</a:t>
            </a:r>
          </a:p>
          <a:p>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Facilitator says: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Annotating </a:t>
            </a:r>
            <a:r>
              <a:rPr lang="en-US" sz="1200" dirty="0">
                <a:latin typeface="Calibri" panose="020F0502020204030204" pitchFamily="34" charset="0"/>
                <a:ea typeface="Calibri" charset="0"/>
                <a:cs typeface="Calibri" panose="020F0502020204030204" pitchFamily="34" charset="0"/>
              </a:rPr>
              <a:t>provides a system and structure for answering text-based questions with valid evidence</a:t>
            </a:r>
            <a:r>
              <a:rPr lang="en-US" sz="1200" baseline="0" dirty="0">
                <a:latin typeface="Calibri" panose="020F0502020204030204" pitchFamily="34" charset="0"/>
                <a:ea typeface="Calibri" charset="0"/>
                <a:cs typeface="Calibri" panose="020F0502020204030204" pitchFamily="34" charset="0"/>
              </a:rPr>
              <a:t>. </a:t>
            </a:r>
            <a:r>
              <a:rPr lang="en-US" sz="1200" b="0" dirty="0">
                <a:latin typeface="Calibri" panose="020F0502020204030204" pitchFamily="34" charset="0"/>
                <a:ea typeface="Calibri" charset="0"/>
                <a:cs typeface="Calibri" panose="020F0502020204030204" pitchFamily="34" charset="0"/>
              </a:rPr>
              <a:t>Annotation serves as a processing ”pause point” between reading and understanding/discussing a text. We as strong readers do this all the time, but this strategy helps us to put in the time and guidance students need for this cognitive process. Annotating the text encourages students to come back to the text many times, and their notes provide an important reference for late. They can use the annotations to keep their discussion grounded in evidence and to propel the conversation around the text. </a:t>
            </a:r>
            <a:r>
              <a:rPr lang="en-US" sz="1200" baseline="0" dirty="0">
                <a:latin typeface="Calibri" panose="020F0502020204030204" pitchFamily="34" charset="0"/>
                <a:ea typeface="Calibri" charset="0"/>
                <a:cs typeface="Calibri" panose="020F0502020204030204" pitchFamily="34" charset="0"/>
              </a:rPr>
              <a:t>This strategy can be </a:t>
            </a:r>
            <a:r>
              <a:rPr lang="en-US" sz="1200" dirty="0">
                <a:latin typeface="Calibri" panose="020F0502020204030204" pitchFamily="34" charset="0"/>
                <a:ea typeface="Calibri" charset="0"/>
                <a:cs typeface="Calibri" panose="020F0502020204030204" pitchFamily="34" charset="0"/>
              </a:rPr>
              <a:t>easily integrated into other resources/strategies (e.g. conversation stems, evidence chart, etc.). </a:t>
            </a:r>
            <a:endParaRPr lang="en-US" sz="1200" b="0" dirty="0">
              <a:latin typeface="Calibri" panose="020F0502020204030204" pitchFamily="34" charset="0"/>
              <a:ea typeface="Calibri" charset="0"/>
              <a:cs typeface="Calibri" panose="020F0502020204030204" pitchFamily="34" charset="0"/>
            </a:endParaRPr>
          </a:p>
          <a:p>
            <a:endParaRPr lang="en-US" sz="1200" dirty="0">
              <a:latin typeface="Calibri" panose="020F0502020204030204" pitchFamily="34" charset="0"/>
              <a:ea typeface="Calibri"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Annotations handout: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https://learnzillion.com/resources/116803</a:t>
            </a:r>
          </a:p>
          <a:p>
            <a:endParaRPr lang="en-US" sz="1200" dirty="0">
              <a:latin typeface="Calibri" panose="020F0502020204030204" pitchFamily="34" charset="0"/>
              <a:ea typeface="Calibri" charset="0"/>
              <a:cs typeface="Calibri" panose="020F0502020204030204" pitchFamily="34" charset="0"/>
            </a:endParaRPr>
          </a:p>
          <a:p>
            <a:r>
              <a:rPr lang="en-US" sz="1200" b="1" dirty="0">
                <a:latin typeface="Calibri" panose="020F0502020204030204" pitchFamily="34" charset="0"/>
                <a:ea typeface="Calibri" charset="0"/>
                <a:cs typeface="Calibri" panose="020F0502020204030204" pitchFamily="34" charset="0"/>
              </a:rPr>
              <a:t>Note: </a:t>
            </a:r>
            <a:r>
              <a:rPr lang="en-US" sz="1200" b="0" dirty="0">
                <a:latin typeface="Calibri" panose="020F0502020204030204" pitchFamily="34" charset="0"/>
                <a:ea typeface="Calibri" charset="0"/>
                <a:cs typeface="Calibri" panose="020F0502020204030204" pitchFamily="34" charset="0"/>
              </a:rPr>
              <a:t>Participants will likely be familiar with annotation as a strategy for reading; however, they may be used to thinking about it specifically as a support for evidence. </a:t>
            </a:r>
          </a:p>
          <a:p>
            <a:endParaRPr lang="en-US" sz="1200" b="1" dirty="0">
              <a:latin typeface="Calibri" panose="020F0502020204030204" pitchFamily="34" charset="0"/>
              <a:ea typeface="Calibri" charset="0"/>
              <a:cs typeface="Calibri" panose="020F0502020204030204" pitchFamily="34" charset="0"/>
            </a:endParaRPr>
          </a:p>
          <a:p>
            <a:r>
              <a:rPr lang="en-US" sz="1200" b="1" dirty="0">
                <a:latin typeface="Calibri" panose="020F0502020204030204" pitchFamily="34" charset="0"/>
                <a:ea typeface="Calibri" charset="0"/>
                <a:cs typeface="Calibri" panose="020F0502020204030204" pitchFamily="34" charset="0"/>
              </a:rPr>
              <a:t>Image Source: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a:latin typeface="Calibri" panose="020F0502020204030204" pitchFamily="34" charset="0"/>
                <a:cs typeface="Calibri" panose="020F0502020204030204" pitchFamily="34" charset="0"/>
              </a:rPr>
              <a:t>ELA Guidebooks 2.0</a:t>
            </a:r>
            <a:endParaRPr lang="en-US" sz="1200" b="1" dirty="0">
              <a:latin typeface="Calibri" panose="020F0502020204030204" pitchFamily="34" charset="0"/>
              <a:ea typeface="Calibri" charset="0"/>
              <a:cs typeface="Calibri" panose="020F0502020204030204" pitchFamily="34" charset="0"/>
            </a:endParaRPr>
          </a:p>
          <a:p>
            <a:r>
              <a:rPr lang="en-US" sz="1200" dirty="0">
                <a:latin typeface="Calibri" panose="020F0502020204030204" pitchFamily="34" charset="0"/>
                <a:ea typeface="Calibri" charset="0"/>
                <a:cs typeface="Calibri" panose="020F0502020204030204" pitchFamily="34" charset="0"/>
              </a:rPr>
              <a:t>Public Domain </a:t>
            </a:r>
          </a:p>
          <a:p>
            <a:pPr marL="171450" indent="-171450">
              <a:buFont typeface="Arial" panose="020B0604020202020204" pitchFamily="34" charset="0"/>
              <a:buChar char="•"/>
            </a:pPr>
            <a:r>
              <a:rPr lang="en-US" sz="1200" dirty="0">
                <a:latin typeface="Calibri" panose="020F0502020204030204" pitchFamily="34" charset="0"/>
                <a:ea typeface="Calibri" charset="0"/>
                <a:cs typeface="Calibri" panose="020F0502020204030204" pitchFamily="34" charset="0"/>
              </a:rPr>
              <a:t>https://pixabay.com/en/magnifying-glass-increase-search-1374389/</a:t>
            </a: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2658773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b="0" baseline="0" dirty="0"/>
              <a:t> seconds</a:t>
            </a:r>
            <a:endParaRPr lang="en-US" b="0" dirty="0"/>
          </a:p>
          <a:p>
            <a:endParaRPr lang="en-US" sz="1200" b="0" baseline="0" dirty="0"/>
          </a:p>
          <a:p>
            <a:r>
              <a:rPr lang="en-US" sz="1200" b="1" baseline="0" dirty="0"/>
              <a:t>Facilitator says: </a:t>
            </a:r>
            <a:r>
              <a:rPr lang="en-US" sz="1200" b="0" baseline="0" dirty="0"/>
              <a:t>In a moment we are going to watch a brief video of how a teacher uses annotations in his classroom. This is not the only way to use annotation – but it will hopefully help us better understand the potential for annotation to support students with evidence (and grounding their discussion/writing in the text). </a:t>
            </a:r>
          </a:p>
          <a:p>
            <a:endParaRPr lang="en-US" sz="1200" b="0" baseline="0" dirty="0"/>
          </a:p>
          <a:p>
            <a:r>
              <a:rPr lang="en-US" sz="1200" b="1" baseline="0" dirty="0"/>
              <a:t>Facilitator does: </a:t>
            </a:r>
            <a:r>
              <a:rPr lang="en-US" sz="1200" b="0" baseline="0" dirty="0"/>
              <a:t>Preview the look fors that participants should keep in mind as they watch this video</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86</a:t>
            </a:fld>
            <a:endParaRPr lang="en-US" dirty="0"/>
          </a:p>
        </p:txBody>
      </p:sp>
    </p:spTree>
    <p:extLst>
      <p:ext uri="{BB962C8B-B14F-4D97-AF65-F5344CB8AC3E}">
        <p14:creationId xmlns:p14="http://schemas.microsoft.com/office/powerpoint/2010/main" val="112699367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endParaRPr lang="en-US" sz="1200" b="0" baseline="0" dirty="0"/>
          </a:p>
          <a:p>
            <a:r>
              <a:rPr lang="en-US" sz="1200" b="1" baseline="0" dirty="0"/>
              <a:t>Facilitator does: </a:t>
            </a:r>
            <a:r>
              <a:rPr lang="en-US" sz="1200" b="0" baseline="0" dirty="0"/>
              <a:t>Click to play video. </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Source: </a:t>
            </a:r>
            <a:r>
              <a:rPr lang="en-US" sz="1200" u="none" strike="noStrike" kern="1200" dirty="0">
                <a:solidFill>
                  <a:schemeClr val="tx1"/>
                </a:solidFill>
                <a:effectLst/>
                <a:latin typeface="+mn-lt"/>
                <a:ea typeface="+mn-ea"/>
                <a:cs typeface="+mn-cs"/>
              </a:rPr>
              <a:t>Teaching Channel. (n.d.). Thinking Notes: A Strategy to Encourage Close Reading. Retrieved from </a:t>
            </a:r>
            <a:r>
              <a:rPr lang="en-US" sz="1200" u="sng" strike="noStrike" kern="1200" dirty="0">
                <a:solidFill>
                  <a:schemeClr val="tx1"/>
                </a:solidFill>
                <a:effectLst/>
                <a:latin typeface="+mn-lt"/>
                <a:ea typeface="+mn-ea"/>
                <a:cs typeface="+mn-cs"/>
                <a:hlinkClick r:id="rId3"/>
              </a:rPr>
              <a:t>https://www.teachingchannel.org/videos/student-annotated-reading-strategy</a:t>
            </a:r>
            <a:r>
              <a:rPr lang="en-US" sz="1200" u="none" strike="noStrike" kern="1200" dirty="0">
                <a:solidFill>
                  <a:schemeClr val="tx1"/>
                </a:solidFill>
                <a:effectLst/>
                <a:latin typeface="+mn-lt"/>
                <a:ea typeface="+mn-ea"/>
                <a:cs typeface="+mn-cs"/>
              </a:rPr>
              <a:t> </a:t>
            </a:r>
            <a:endParaRPr lang="en-US" u="none" strike="noStrike" dirty="0">
              <a:effectLs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87</a:t>
            </a:fld>
            <a:endParaRPr lang="en-US" dirty="0"/>
          </a:p>
        </p:txBody>
      </p:sp>
    </p:spTree>
    <p:extLst>
      <p:ext uri="{BB962C8B-B14F-4D97-AF65-F5344CB8AC3E}">
        <p14:creationId xmlns:p14="http://schemas.microsoft.com/office/powerpoint/2010/main" val="129525349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a:t>
            </a:r>
            <a:r>
              <a:rPr lang="en-US" sz="1200" b="0" baseline="0" dirty="0"/>
              <a:t> Have participants discuss at their tables, then invite participants to share out with the whole group.</a:t>
            </a:r>
          </a:p>
          <a:p>
            <a:endParaRPr lang="en-US" sz="1200" b="0" baseline="0" dirty="0"/>
          </a:p>
          <a:p>
            <a:r>
              <a:rPr lang="en-US" sz="1200" b="1" baseline="0" dirty="0"/>
              <a:t>Look for:</a:t>
            </a:r>
          </a:p>
          <a:p>
            <a:pPr marL="171450" indent="-171450">
              <a:buFont typeface="Arial" charset="0"/>
              <a:buChar char="•"/>
            </a:pPr>
            <a:r>
              <a:rPr lang="en-US" sz="1200" b="0" baseline="0" dirty="0"/>
              <a:t>Annotating helps students use evidence from the text because it requires students to stay within the text as they read.  Think back to our experience reading and annotating Prometheus in the post-shifts experiential.  Annotating gave us a purpose for reading that kept us grounded completely in the text.  Perhaps more importantly, from these annotations a teacher can then ask follow up questions that will require students to provide evidence from the text to support their thinking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By inviting students to share their questions first the teacher is able to identify and clarify misconceptions from the start; encourages students to actively monitor their understanding of the text. </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dirty="0"/>
          </a:p>
        </p:txBody>
      </p:sp>
    </p:spTree>
    <p:extLst>
      <p:ext uri="{BB962C8B-B14F-4D97-AF65-F5344CB8AC3E}">
        <p14:creationId xmlns:p14="http://schemas.microsoft.com/office/powerpoint/2010/main" val="90708049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b="0" baseline="0" dirty="0"/>
              <a:t> seconds</a:t>
            </a:r>
            <a:endParaRPr lang="en-US" b="0" dirty="0"/>
          </a:p>
          <a:p>
            <a:endParaRPr lang="en-US" sz="1200" b="0" baseline="0" dirty="0"/>
          </a:p>
          <a:p>
            <a:r>
              <a:rPr lang="en-US" sz="1200" b="1" baseline="0" dirty="0"/>
              <a:t>Facilitator says: </a:t>
            </a:r>
            <a:r>
              <a:rPr lang="en-US" sz="1200" b="0" baseline="0" dirty="0"/>
              <a:t>Now let’s look at the next strategy</a:t>
            </a:r>
            <a:r>
              <a:rPr lang="is-IS" sz="1200" b="0" baseline="0" dirty="0"/>
              <a:t>…</a:t>
            </a:r>
            <a:endParaRPr lang="en-US" sz="1200" b="0" baseline="0" dirty="0"/>
          </a:p>
          <a:p>
            <a:endParaRPr lang="en-US" sz="1200" b="0" baseline="0" dirty="0"/>
          </a:p>
          <a:p>
            <a:r>
              <a:rPr lang="en-US" sz="1200" b="0" baseline="0" dirty="0"/>
              <a:t>Click to highlight the first bullet.</a:t>
            </a:r>
          </a:p>
          <a:p>
            <a:endParaRPr lang="en-US" sz="1200" b="0" baseline="0" dirty="0"/>
          </a:p>
          <a:p>
            <a:r>
              <a:rPr lang="en-US" sz="1200" b="1" baseline="0" dirty="0"/>
              <a:t>Facilitator says: </a:t>
            </a:r>
            <a:r>
              <a:rPr lang="en-US" sz="1200" b="0" baseline="0" dirty="0"/>
              <a:t>Teacher talk moves!  We got our first look at teacher talk moves back in Module 3. Today, we are going to take a closer look at specific talk moves that support students in identifying relevant and sufficient evidence and explaining how that evidence supports their claim.</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baseline="0" dirty="0">
                <a:solidFill>
                  <a:schemeClr val="dk1"/>
                </a:solidFill>
                <a:latin typeface="+mn-lt"/>
                <a:ea typeface="Calibri"/>
                <a:cs typeface="Calibri"/>
                <a:sym typeface="Calibri"/>
              </a:rPr>
              <a:t>Source: </a:t>
            </a:r>
            <a:r>
              <a:rPr lang="en-US" sz="1200" b="0" i="0" u="none" strike="noStrike" cap="none" baseline="0" dirty="0">
                <a:solidFill>
                  <a:schemeClr val="dk1"/>
                </a:solidFill>
                <a:latin typeface="+mn-lt"/>
                <a:ea typeface="Calibri"/>
                <a:cs typeface="Calibri"/>
                <a:sym typeface="Calibri"/>
              </a:rPr>
              <a:t>ELA Guidebooks 2.0</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89</a:t>
            </a:fld>
            <a:endParaRPr lang="en-US" dirty="0"/>
          </a:p>
        </p:txBody>
      </p:sp>
    </p:spTree>
    <p:extLst>
      <p:ext uri="{BB962C8B-B14F-4D97-AF65-F5344CB8AC3E}">
        <p14:creationId xmlns:p14="http://schemas.microsoft.com/office/powerpoint/2010/main" val="2104766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When we analyze our students’ work, we first</a:t>
            </a:r>
            <a:r>
              <a:rPr lang="en-US" b="0" baseline="0" dirty="0"/>
              <a:t> and foremost will be looking for evidence of deep understanding of the text! Therefore, we want to focus on showing this deep understanding when we create our exemplar. </a:t>
            </a:r>
            <a:r>
              <a:rPr lang="en-US" sz="1200" b="0" baseline="0" dirty="0"/>
              <a:t>Remember back in Module 3 we looked at Student Look-Fors. Who can remind us what these look fors are and how they help us?</a:t>
            </a:r>
          </a:p>
          <a:p>
            <a:endParaRPr lang="en-US" sz="1200" b="0" i="0" u="none" strike="noStrike" cap="none" baseline="0" dirty="0">
              <a:solidFill>
                <a:schemeClr val="dk1"/>
              </a:solidFill>
              <a:latin typeface="+mn-lt"/>
              <a:ea typeface="Calibri"/>
              <a:cs typeface="Calibri"/>
              <a:sym typeface="Calibri"/>
            </a:endParaRPr>
          </a:p>
          <a:p>
            <a:r>
              <a:rPr lang="en-US" sz="1200" b="1" i="0" u="none" strike="noStrike" cap="none" baseline="0" dirty="0">
                <a:solidFill>
                  <a:schemeClr val="dk1"/>
                </a:solidFill>
                <a:latin typeface="+mn-lt"/>
                <a:ea typeface="Calibri"/>
                <a:cs typeface="Calibri"/>
                <a:sym typeface="Calibri"/>
              </a:rPr>
              <a:t>Look for:</a:t>
            </a:r>
          </a:p>
          <a:p>
            <a:pPr marL="171450" indent="-171450">
              <a:buFont typeface="Arial" charset="0"/>
              <a:buChar char="•"/>
            </a:pPr>
            <a:r>
              <a:rPr lang="en-US" sz="1200" b="0" i="0" u="none" strike="noStrike" cap="none" baseline="0" dirty="0">
                <a:solidFill>
                  <a:schemeClr val="dk1"/>
                </a:solidFill>
                <a:latin typeface="+mn-lt"/>
                <a:ea typeface="Calibri"/>
                <a:cs typeface="Calibri"/>
                <a:sym typeface="Calibri"/>
              </a:rPr>
              <a:t>The look-fors describe the key understandings students should demonstrate in response to text-dependent questions in the lessons</a:t>
            </a:r>
          </a:p>
          <a:p>
            <a:pPr marL="171450" indent="-171450">
              <a:buFont typeface="Arial" charset="0"/>
              <a:buChar char="•"/>
            </a:pPr>
            <a:r>
              <a:rPr lang="en-US" sz="1200" b="0" i="0" u="none" strike="noStrike" cap="none" baseline="0" dirty="0">
                <a:solidFill>
                  <a:schemeClr val="dk1"/>
                </a:solidFill>
                <a:latin typeface="+mn-lt"/>
                <a:ea typeface="Calibri"/>
                <a:cs typeface="Calibri"/>
                <a:sym typeface="Calibri"/>
              </a:rPr>
              <a:t>The look-fors also include sample evidence from the text that supports those key understandings</a:t>
            </a:r>
          </a:p>
          <a:p>
            <a:pPr marL="171450" indent="-171450">
              <a:buFont typeface="Arial" charset="0"/>
              <a:buChar char="•"/>
            </a:pPr>
            <a:r>
              <a:rPr lang="en-US" sz="1200" b="0" i="0" u="none" strike="noStrike" cap="none" baseline="0" dirty="0">
                <a:solidFill>
                  <a:schemeClr val="dk1"/>
                </a:solidFill>
                <a:latin typeface="+mn-lt"/>
                <a:ea typeface="Calibri"/>
                <a:cs typeface="Calibri"/>
                <a:sym typeface="Calibri"/>
              </a:rPr>
              <a:t>The look-fors help us to formulate an exemplar response, which we can then use to measure student responses against.  </a:t>
            </a:r>
          </a:p>
          <a:p>
            <a:pPr marL="171450" indent="-171450">
              <a:buFont typeface="Arial" charset="0"/>
              <a:buChar char="•"/>
            </a:pPr>
            <a:r>
              <a:rPr lang="en-US" sz="1200" b="0" i="0" u="none" strike="noStrike" cap="none" baseline="0" dirty="0">
                <a:solidFill>
                  <a:schemeClr val="dk1"/>
                </a:solidFill>
                <a:latin typeface="+mn-lt"/>
                <a:ea typeface="Calibri"/>
                <a:cs typeface="Calibri"/>
                <a:sym typeface="Calibri"/>
              </a:rPr>
              <a:t>If we have a deep understanding of the look-fors, we are better equipped to address students’ misconceptions about the text or probe to support students in strengthening their responses</a:t>
            </a:r>
          </a:p>
          <a:p>
            <a:pPr marL="171450" indent="-171450">
              <a:buFont typeface="Arial" charset="0"/>
              <a:buChar char="•"/>
            </a:pPr>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kern="1200" dirty="0">
                <a:solidFill>
                  <a:schemeClr val="tx1"/>
                </a:solidFill>
                <a:effectLst/>
                <a:latin typeface="+mn-lt"/>
                <a:ea typeface="+mn-ea"/>
                <a:cs typeface="Calibri"/>
              </a:rPr>
              <a:t>Source</a:t>
            </a:r>
            <a:r>
              <a:rPr lang="en-US" sz="1200" b="0" i="0" u="none" strike="noStrike" kern="1200" dirty="0">
                <a:solidFill>
                  <a:schemeClr val="tx1"/>
                </a:solidFill>
                <a:effectLst/>
                <a:latin typeface="+mn-lt"/>
                <a:ea typeface="+mn-ea"/>
                <a:cs typeface="Calibri"/>
              </a:rPr>
              <a:t>: </a:t>
            </a:r>
            <a:r>
              <a:rPr lang="en-US" sz="1200" b="0" i="0" u="sng" strike="noStrike" kern="1200" dirty="0">
                <a:solidFill>
                  <a:schemeClr val="tx1"/>
                </a:solidFill>
                <a:effectLst/>
                <a:latin typeface="+mn-lt"/>
                <a:ea typeface="+mn-ea"/>
                <a:cs typeface="Calibri"/>
                <a:hlinkClick r:id="rId3"/>
              </a:rPr>
              <a:t>https://learnzillion.com/resources/81666-english-language-arts-guidebook-units</a:t>
            </a:r>
            <a:r>
              <a:rPr lang="en-US" sz="1200" b="0" i="0" u="none" strike="noStrike" kern="1200" dirty="0">
                <a:solidFill>
                  <a:schemeClr val="tx1"/>
                </a:solidFill>
                <a:effectLst/>
                <a:latin typeface="+mn-lt"/>
                <a:ea typeface="+mn-ea"/>
                <a:cs typeface="Calibri"/>
              </a:rPr>
              <a:t> Copyright © 2017 </a:t>
            </a:r>
            <a:r>
              <a:rPr lang="en-US" sz="1200" b="0" i="0" u="none" strike="noStrike" kern="1200" dirty="0" err="1">
                <a:solidFill>
                  <a:schemeClr val="tx1"/>
                </a:solidFill>
                <a:effectLst/>
                <a:latin typeface="+mn-lt"/>
                <a:ea typeface="+mn-ea"/>
                <a:cs typeface="Calibri"/>
              </a:rPr>
              <a:t>LearnZillion</a:t>
            </a:r>
            <a:endParaRPr lang="en-US" sz="1200"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dirty="0"/>
          </a:p>
        </p:txBody>
      </p:sp>
    </p:spTree>
    <p:extLst>
      <p:ext uri="{BB962C8B-B14F-4D97-AF65-F5344CB8AC3E}">
        <p14:creationId xmlns:p14="http://schemas.microsoft.com/office/powerpoint/2010/main" val="2290385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endParaRPr lang="en-US" sz="1200" b="0" baseline="0" dirty="0"/>
          </a:p>
          <a:p>
            <a:r>
              <a:rPr lang="en-US" sz="1200" b="1" baseline="0" dirty="0"/>
              <a:t>Facilitator does: </a:t>
            </a:r>
            <a:r>
              <a:rPr lang="en-US" sz="1200" b="0" baseline="0" dirty="0"/>
              <a:t>Review directions, then direct participants to the Teacher Talk Moves handout in their note catchers.  After 1 minute of independent review, click to reveal the prompt and ask participants to share out which talk moves support students in using evidence. </a:t>
            </a:r>
          </a:p>
          <a:p>
            <a:endParaRPr lang="en-US" sz="1200" b="0" baseline="0" dirty="0"/>
          </a:p>
          <a:p>
            <a:r>
              <a:rPr lang="en-US" sz="1200" b="1" baseline="0" dirty="0"/>
              <a:t>Look for: </a:t>
            </a:r>
            <a:r>
              <a:rPr lang="en-US" sz="1200" b="0" baseline="0" dirty="0"/>
              <a:t>Prompts underneath goal 3 support students in using evidence.</a:t>
            </a:r>
            <a:endParaRPr lang="en-US" sz="1200" b="1" baseline="0" dirty="0"/>
          </a:p>
          <a:p>
            <a:endParaRPr lang="en-US" sz="1200" b="1" i="0" u="none" strike="noStrike" cap="none" baseline="0" dirty="0">
              <a:solidFill>
                <a:schemeClr val="dk1"/>
              </a:solidFill>
              <a:latin typeface="+mn-lt"/>
              <a:ea typeface="Calibri"/>
              <a:cs typeface="Calibri"/>
              <a:sym typeface="Calibri"/>
            </a:endParaRPr>
          </a:p>
          <a:p>
            <a:r>
              <a:rPr lang="en-US" sz="1200" b="1" i="0" u="none" strike="noStrike" cap="none" baseline="0" dirty="0">
                <a:solidFill>
                  <a:schemeClr val="dk1"/>
                </a:solidFill>
                <a:latin typeface="+mn-lt"/>
                <a:ea typeface="Calibri"/>
                <a:cs typeface="Calibri"/>
                <a:sym typeface="Calibri"/>
              </a:rPr>
              <a:t>Teacher talk moves handout: </a:t>
            </a:r>
            <a:r>
              <a:rPr lang="en-US" sz="1200" b="0" i="0" u="none" strike="noStrike" cap="none" baseline="0" dirty="0">
                <a:solidFill>
                  <a:schemeClr val="dk1"/>
                </a:solidFill>
                <a:latin typeface="+mn-lt"/>
                <a:ea typeface="Calibri"/>
                <a:cs typeface="Calibri"/>
                <a:sym typeface="Calibri"/>
              </a:rPr>
              <a:t>https://learnzillion.com/resources/117079</a:t>
            </a:r>
          </a:p>
          <a:p>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baseline="0" dirty="0">
                <a:solidFill>
                  <a:schemeClr val="dk1"/>
                </a:solidFill>
                <a:latin typeface="+mn-lt"/>
                <a:ea typeface="Calibri"/>
                <a:cs typeface="Calibri"/>
                <a:sym typeface="Calibri"/>
              </a:rPr>
              <a:t>Source: </a:t>
            </a:r>
            <a:r>
              <a:rPr lang="en-US" sz="1200" b="0" i="0" u="none" strike="noStrike" cap="none" baseline="0" dirty="0">
                <a:solidFill>
                  <a:schemeClr val="dk1"/>
                </a:solidFill>
                <a:latin typeface="+mn-lt"/>
                <a:ea typeface="Calibri"/>
                <a:cs typeface="Calibri"/>
                <a:sym typeface="Calibri"/>
              </a:rPr>
              <a:t>ELA Guidebooks 2.0</a:t>
            </a:r>
            <a:endParaRPr lang="en-US" sz="1200" b="0" baseline="0" dirty="0"/>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90</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666227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3.5 minutes</a:t>
            </a:r>
            <a:endParaRPr lang="en-US" b="1" dirty="0"/>
          </a:p>
          <a:p>
            <a:endParaRPr lang="en-US" b="1" dirty="0"/>
          </a:p>
          <a:p>
            <a:r>
              <a:rPr lang="en-US" b="1" dirty="0"/>
              <a:t>Facilitator says: </a:t>
            </a:r>
            <a:r>
              <a:rPr lang="en-US" b="0" dirty="0"/>
              <a:t>We’re about to read a case study (transcript from a classroom conversation) that will help us understand the impact of talk moves. Specifically, we’ll see how talk moves can support students in using evidence. </a:t>
            </a:r>
          </a:p>
          <a:p>
            <a:endParaRPr lang="en-US" b="0" dirty="0"/>
          </a:p>
          <a:p>
            <a:r>
              <a:rPr lang="en-US" b="1" dirty="0"/>
              <a:t>Facilitator does: </a:t>
            </a:r>
            <a:r>
              <a:rPr lang="en-US" b="0" dirty="0"/>
              <a:t>Provide directions for participants to stand up and find a new group of 4 (not the people sitting at their tables). Consider having them find their earlier partner and then teaming up with another set of partners. Participants should take their note catchers with them (containing the case study). Then, direct people to assign roles and begin reading the transcript it aloud. When most groups are finished, get everyone’s attention and move to the next slide for the next set of directions.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91</a:t>
            </a:fld>
            <a:endParaRPr lang="en-US" dirty="0"/>
          </a:p>
        </p:txBody>
      </p:sp>
    </p:spTree>
    <p:extLst>
      <p:ext uri="{BB962C8B-B14F-4D97-AF65-F5344CB8AC3E}">
        <p14:creationId xmlns:p14="http://schemas.microsoft.com/office/powerpoint/2010/main" val="3895081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051788"/>
          </a:xfrm>
        </p:spPr>
        <p:txBody>
          <a:bodyPr/>
          <a:lstStyle/>
          <a:p>
            <a:r>
              <a:rPr lang="en-US" b="1" dirty="0"/>
              <a:t>Duration: </a:t>
            </a:r>
            <a:r>
              <a:rPr lang="en-US" b="0" dirty="0"/>
              <a:t>4 minutes </a:t>
            </a:r>
          </a:p>
          <a:p>
            <a:endParaRPr lang="en-US" dirty="0"/>
          </a:p>
          <a:p>
            <a:r>
              <a:rPr lang="en-US" b="1" dirty="0"/>
              <a:t>Facilitator says: </a:t>
            </a:r>
            <a:r>
              <a:rPr lang="en-US" b="0" dirty="0"/>
              <a:t>Now that you’ve read the case study, discuss these two questions with your group. </a:t>
            </a:r>
            <a:endParaRPr lang="en-US" b="1" dirty="0"/>
          </a:p>
          <a:p>
            <a:endParaRPr lang="en-US" dirty="0"/>
          </a:p>
          <a:p>
            <a:r>
              <a:rPr lang="en-US" b="1" dirty="0"/>
              <a:t>Facilitator does: </a:t>
            </a:r>
            <a:r>
              <a:rPr lang="en-US" b="0" dirty="0"/>
              <a:t>Read the questions and prompt groups to begin discussing. After they discuss as groups, ask a few people to share out key takeaways. Then, have participants return to their seats. </a:t>
            </a:r>
          </a:p>
          <a:p>
            <a:endParaRPr lang="en-US" b="0" dirty="0"/>
          </a:p>
          <a:p>
            <a:r>
              <a:rPr lang="en-US" b="0" dirty="0"/>
              <a:t>Look for: </a:t>
            </a:r>
          </a:p>
          <a:p>
            <a:pPr marL="171450" indent="-171450">
              <a:buFont typeface="Arial" panose="020B0604020202020204" pitchFamily="34" charset="0"/>
              <a:buChar char="•"/>
            </a:pPr>
            <a:r>
              <a:rPr lang="en-US" b="0" dirty="0"/>
              <a:t>The teacher used the following talk moves: </a:t>
            </a:r>
          </a:p>
          <a:p>
            <a:pPr marL="628650" lvl="1" indent="-171450">
              <a:buFont typeface="Arial" panose="020B0604020202020204" pitchFamily="34" charset="0"/>
              <a:buChar char="•"/>
            </a:pPr>
            <a:r>
              <a:rPr lang="en-US" b="0" dirty="0"/>
              <a:t>What in the text makes you think that? </a:t>
            </a:r>
          </a:p>
          <a:p>
            <a:pPr marL="628650" lvl="1" indent="-171450">
              <a:buFont typeface="Arial" panose="020B0604020202020204" pitchFamily="34" charset="0"/>
              <a:buChar char="•"/>
            </a:pPr>
            <a:r>
              <a:rPr lang="en-US" b="0" dirty="0"/>
              <a:t>How does that quote support your thinking? </a:t>
            </a:r>
          </a:p>
          <a:p>
            <a:pPr marL="628650" lvl="1" indent="-171450">
              <a:buFont typeface="Arial" panose="020B0604020202020204" pitchFamily="34" charset="0"/>
              <a:buChar char="•"/>
            </a:pPr>
            <a:r>
              <a:rPr lang="en-US" b="0" dirty="0"/>
              <a:t>Can you explain how you came to your idea? </a:t>
            </a:r>
          </a:p>
          <a:p>
            <a:pPr marL="171450" lvl="0" indent="-171450">
              <a:buFont typeface="Arial" panose="020B0604020202020204" pitchFamily="34" charset="0"/>
              <a:buChar char="•"/>
            </a:pPr>
            <a:r>
              <a:rPr lang="en-US" b="0" dirty="0"/>
              <a:t>Some of the talk moves prompted students to go back into the text and reread to select evidence. Some pushed students further to explain how the piece of evidence they selected supported their thinking about the character. </a:t>
            </a:r>
          </a:p>
          <a:p>
            <a:pPr marL="171450" lvl="0" indent="-171450">
              <a:buFont typeface="Arial" panose="020B0604020202020204" pitchFamily="34" charset="0"/>
              <a:buChar char="•"/>
            </a:pPr>
            <a:r>
              <a:rPr lang="en-US" b="1" dirty="0"/>
              <a:t>Point out if nobody brings this up: </a:t>
            </a:r>
            <a:r>
              <a:rPr lang="en-US" b="0" dirty="0"/>
              <a:t>Notice that the teacher wasn’t robotic in how she used the talk moves – for example, she connected the talk move to the student’s actual comment to support them further (i.e. “How does that quote support your thinking </a:t>
            </a:r>
            <a:r>
              <a:rPr lang="en-US" b="0" i="1" dirty="0"/>
              <a:t>about Jupiter?”</a:t>
            </a:r>
            <a:r>
              <a:rPr lang="en-US" b="0" i="0" dirty="0"/>
              <a: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92</a:t>
            </a:fld>
            <a:endParaRPr lang="en-US" dirty="0"/>
          </a:p>
        </p:txBody>
      </p:sp>
    </p:spTree>
    <p:extLst>
      <p:ext uri="{BB962C8B-B14F-4D97-AF65-F5344CB8AC3E}">
        <p14:creationId xmlns:p14="http://schemas.microsoft.com/office/powerpoint/2010/main" val="369804142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157296"/>
          </a:xfrm>
        </p:spPr>
        <p:txBody>
          <a:bodyPr/>
          <a:lstStyle/>
          <a:p>
            <a:r>
              <a:rPr lang="en-US" b="1" dirty="0"/>
              <a:t>Duration: </a:t>
            </a:r>
            <a:r>
              <a:rPr lang="en-US" b="0" dirty="0"/>
              <a:t>4 minutes</a:t>
            </a:r>
          </a:p>
          <a:p>
            <a:endParaRPr lang="en-US" b="1" dirty="0"/>
          </a:p>
          <a:p>
            <a:r>
              <a:rPr lang="en-US" b="1" dirty="0"/>
              <a:t>Facilitator says: </a:t>
            </a:r>
            <a:r>
              <a:rPr lang="en-US" b="0" dirty="0"/>
              <a:t>Before we make a plan to support your students, let’s pause and discuss the impact of these tools. </a:t>
            </a:r>
          </a:p>
          <a:p>
            <a:endParaRPr lang="en-US" b="0" dirty="0"/>
          </a:p>
          <a:p>
            <a:r>
              <a:rPr lang="en-US" b="1" dirty="0"/>
              <a:t>Facilitator does: </a:t>
            </a:r>
            <a:r>
              <a:rPr lang="en-US" b="0" dirty="0"/>
              <a:t>Have a participant read the discussion questions aloud, then provide a few minutes for people to discuss at tables. Afterwards, lead a whole group debrief. </a:t>
            </a:r>
          </a:p>
          <a:p>
            <a:endParaRPr lang="en-US" b="0" dirty="0"/>
          </a:p>
          <a:p>
            <a:r>
              <a:rPr lang="en-US" b="1" dirty="0"/>
              <a:t>Look for: </a:t>
            </a:r>
          </a:p>
          <a:p>
            <a:pPr marL="171450" indent="-171450">
              <a:buFont typeface="Arial" panose="020B0604020202020204" pitchFamily="34" charset="0"/>
              <a:buChar char="•"/>
            </a:pPr>
            <a:r>
              <a:rPr lang="en-US" b="0" dirty="0"/>
              <a:t>Going back into the text to reread and discuss is a really important way to build and deepen understanding of the text! This (rereading and discussing text) is exactly what these tools prompt and guide students to do, and so using them will help all students develop a stronger understanding of the text’s meaning. </a:t>
            </a:r>
          </a:p>
          <a:p>
            <a:pPr marL="171450" indent="-171450">
              <a:buFont typeface="Arial" panose="020B0604020202020204" pitchFamily="34" charset="0"/>
              <a:buChar char="•"/>
            </a:pPr>
            <a:r>
              <a:rPr lang="en-US" b="0" dirty="0"/>
              <a:t>The Evidence Chart provides a structure and guiding questions to lead students to gather evidence and explain their thinking. In explaining how the evidence supports the claim, they are prompted to “check” whether or not the evidence is relevant. Similarly, talk moves prompt students to reread the text with a focus on selecting evidence. Finally, annotation helps students to make notes and process what they’re reading in a way that will be useful to them later, which helps develop the skill of gathering evidence. </a:t>
            </a:r>
          </a:p>
          <a:p>
            <a:pPr marL="171450" indent="-171450">
              <a:buFont typeface="Arial" panose="020B0604020202020204" pitchFamily="34" charset="0"/>
              <a:buChar cha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i="0" u="none" strike="noStrike" cap="none" baseline="0" dirty="0">
                <a:solidFill>
                  <a:schemeClr val="dk1"/>
                </a:solidFill>
                <a:latin typeface="+mn-lt"/>
                <a:ea typeface="Calibri"/>
                <a:cs typeface="Calibri"/>
                <a:sym typeface="Calibri"/>
              </a:rPr>
              <a:t>Image Source: </a:t>
            </a:r>
            <a:r>
              <a:rPr lang="en-US" sz="1200" b="0" i="0" u="none" strike="noStrike" cap="none" baseline="0" dirty="0">
                <a:solidFill>
                  <a:schemeClr val="dk1"/>
                </a:solidFill>
                <a:latin typeface="+mn-lt"/>
                <a:ea typeface="Calibri"/>
                <a:cs typeface="Calibri"/>
                <a:sym typeface="Calibri"/>
              </a:rPr>
              <a:t>ELA Guidebooks 2.0</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93</a:t>
            </a:fld>
            <a:endParaRPr lang="en-US" dirty="0"/>
          </a:p>
        </p:txBody>
      </p:sp>
    </p:spTree>
    <p:extLst>
      <p:ext uri="{BB962C8B-B14F-4D97-AF65-F5344CB8AC3E}">
        <p14:creationId xmlns:p14="http://schemas.microsoft.com/office/powerpoint/2010/main" val="390820038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sz="1200" b="0" baseline="0" dirty="0"/>
          </a:p>
          <a:p>
            <a:r>
              <a:rPr lang="en-US" sz="1200" b="1" baseline="0" dirty="0"/>
              <a:t>Facilitator says: </a:t>
            </a:r>
            <a:r>
              <a:rPr lang="en-US" sz="1200" b="0" baseline="0" dirty="0"/>
              <a:t>In a moment you will have the chance to make a plan for how you might support students in better using evidence based on the student work you’ve analyzed through this inquiry cycle. Before we plan, I want to give you the opportunity to discuss high-level trends relating to evidence on your rubric. Please find your class rubric and begin reviewing the patterns in your students’ responses. Remember, for “evidence,” we’re focusing on criteria 2 and 3. </a:t>
            </a:r>
          </a:p>
          <a:p>
            <a:endParaRPr lang="en-US" sz="1200" b="0" baseline="0" dirty="0"/>
          </a:p>
          <a:p>
            <a:r>
              <a:rPr lang="en-US" sz="1200" b="1" baseline="0" dirty="0"/>
              <a:t>Facilitator does: </a:t>
            </a:r>
            <a:r>
              <a:rPr lang="en-US" sz="1200" b="0" baseline="0" dirty="0"/>
              <a:t>Instruct participants to get out their rubrics and review the patterns related to these two criteria. After 2 minutes of independent review time, click to reveal the discussion prompt. Remind participants that at this point, we’re only discussing high level patterns and trends that stick out to us. </a:t>
            </a:r>
          </a:p>
          <a:p>
            <a:endParaRPr lang="en-US" sz="1200" b="0" baseline="0" dirty="0"/>
          </a:p>
          <a:p>
            <a:r>
              <a:rPr lang="en-US" sz="1200" b="1" baseline="0" dirty="0"/>
              <a:t>Facilitator says: </a:t>
            </a:r>
            <a:r>
              <a:rPr lang="en-US" sz="1200" b="0" baseline="0" dirty="0"/>
              <a:t>Please turn to a partner and discuss the question: What do your students need support with as it relates to using evidence from the text? </a:t>
            </a:r>
          </a:p>
          <a:p>
            <a:endParaRPr lang="en-US" sz="1200" b="0" baseline="0" dirty="0"/>
          </a:p>
          <a:p>
            <a:r>
              <a:rPr lang="en-US" sz="1200" b="1" baseline="0" dirty="0"/>
              <a:t>Note for Facilitators: </a:t>
            </a:r>
            <a:r>
              <a:rPr lang="en-US" sz="1200" b="0" baseline="0" dirty="0"/>
              <a:t>Circulate during this time and prompt people as needed – at this time, they’re just discussing high-level trends. </a:t>
            </a:r>
          </a:p>
          <a:p>
            <a:pPr marL="171450" indent="-171450">
              <a:buFont typeface="Arial" panose="020B0604020202020204" pitchFamily="34" charset="0"/>
              <a:buChar char="•"/>
            </a:pPr>
            <a:r>
              <a:rPr lang="en-US" sz="1200" b="0" baseline="0" dirty="0"/>
              <a:t>Where do you see clusters of names in the beginning and approaching columns? What does this suggest they need more support with? (i.e. selecting relevant evidence, or explaining how that evidence connects. </a:t>
            </a:r>
          </a:p>
        </p:txBody>
      </p:sp>
      <p:sp>
        <p:nvSpPr>
          <p:cNvPr id="4" name="Slide Number Placeholder 3"/>
          <p:cNvSpPr>
            <a:spLocks noGrp="1"/>
          </p:cNvSpPr>
          <p:nvPr>
            <p:ph type="sldNum" sz="quarter" idx="10"/>
          </p:nvPr>
        </p:nvSpPr>
        <p:spPr/>
        <p:txBody>
          <a:bodyPr/>
          <a:lstStyle/>
          <a:p>
            <a:fld id="{86425DA3-A274-D349-A373-1D0D30C163E5}" type="slidenum">
              <a:rPr lang="en-US" smtClean="0"/>
              <a:t>94</a:t>
            </a:fld>
            <a:endParaRPr lang="en-US" dirty="0"/>
          </a:p>
        </p:txBody>
      </p:sp>
    </p:spTree>
    <p:extLst>
      <p:ext uri="{BB962C8B-B14F-4D97-AF65-F5344CB8AC3E}">
        <p14:creationId xmlns:p14="http://schemas.microsoft.com/office/powerpoint/2010/main" val="89109748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In a moment you’ll create a plan for using one of these tools to support a group of the students you just identified who need support with evidence. I’m going to walk through the planning steps first, and then will provide some time for you to work.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First, you’ll use your rubric to identify the specific students you’ll focus on (for today’s purposes) who need support with evidence. I want to provide some framing around how to strategically select students. These </a:t>
            </a:r>
            <a:r>
              <a:rPr lang="en-US" sz="1200" b="0" i="0" baseline="0" dirty="0"/>
              <a:t>tools we just discussed (evidence chart, annotation, talk moves) are best used as a support for students who already have a basic understanding of the text. If you have students who were in the “beginning” column for all 3 criteria, you will also need to plan strategic supports around building knowledge and vocabulary to help them access the meaning the text (in an ongoing way). This is not to say that these tools can’t help those students at all – in fact, using them may help build understanding as well through rereading and discussion. However, it’s important to be aware that these students will also require additional supports.  </a:t>
            </a:r>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dirty="0"/>
          </a:p>
        </p:txBody>
      </p:sp>
    </p:spTree>
    <p:extLst>
      <p:ext uri="{BB962C8B-B14F-4D97-AF65-F5344CB8AC3E}">
        <p14:creationId xmlns:p14="http://schemas.microsoft.com/office/powerpoint/2010/main" val="411166003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Next, you’ll consider which tool would best support the group of students you selected based on their needs. There’s no “right” or “wrong” answer here – it’s just important that you’re intentional about selecting a support to address particular needs. </a:t>
            </a:r>
            <a:endParaRPr lang="en-US" b="1" dirty="0"/>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baseline="0" dirty="0">
                <a:solidFill>
                  <a:schemeClr val="dk1"/>
                </a:solidFill>
                <a:latin typeface="+mn-lt"/>
                <a:ea typeface="Calibri"/>
                <a:cs typeface="Calibri"/>
                <a:sym typeface="Calibri"/>
              </a:rPr>
              <a:t>Image Source: </a:t>
            </a:r>
            <a:r>
              <a:rPr lang="en-US" sz="1200" b="0" i="0" u="none" strike="noStrike" cap="none" baseline="0" dirty="0">
                <a:solidFill>
                  <a:schemeClr val="dk1"/>
                </a:solidFill>
                <a:latin typeface="+mn-lt"/>
                <a:ea typeface="Calibri"/>
                <a:cs typeface="Calibri"/>
                <a:sym typeface="Calibri"/>
              </a:rPr>
              <a:t>ELA Guidebooks 2.0</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96</a:t>
            </a:fld>
            <a:endParaRPr lang="en-US" dirty="0"/>
          </a:p>
        </p:txBody>
      </p:sp>
    </p:spTree>
    <p:extLst>
      <p:ext uri="{BB962C8B-B14F-4D97-AF65-F5344CB8AC3E}">
        <p14:creationId xmlns:p14="http://schemas.microsoft.com/office/powerpoint/2010/main" val="155260793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says: </a:t>
            </a:r>
            <a:r>
              <a:rPr lang="en-US" sz="1200" b="0" baseline="0" dirty="0"/>
              <a:t>Finally, you’ll brainstorm how and when you might use this tool with your students.</a:t>
            </a:r>
            <a:endParaRPr lang="en-US" sz="1200" b="1" baseline="0" dirty="0"/>
          </a:p>
          <a:p>
            <a:endParaRPr lang="en-US" sz="1200" b="0" baseline="0" dirty="0"/>
          </a:p>
          <a:p>
            <a:r>
              <a:rPr lang="en-US" sz="1200" b="1" baseline="0" dirty="0"/>
              <a:t>Facilitator does: </a:t>
            </a:r>
            <a:r>
              <a:rPr lang="en-US" sz="1200" b="0" baseline="0" dirty="0"/>
              <a:t>Direct participants to the planning graphic organizer in their note-catchers, and provide work time. Circulate while people work, and If time allows, have participants share their action plans with a partner or strategically select 1-2 participants to share their plans with the whole group. </a:t>
            </a:r>
          </a:p>
          <a:p>
            <a:endParaRPr lang="en-US" sz="1200" b="1" baseline="0" dirty="0"/>
          </a:p>
          <a:p>
            <a:r>
              <a:rPr lang="en-US" sz="1200" b="1" baseline="0" dirty="0"/>
              <a:t>Note for facilitators: </a:t>
            </a:r>
            <a:r>
              <a:rPr lang="en-US" sz="1200" b="0" baseline="0" dirty="0"/>
              <a:t>This task is meant to get participants thinking about how these tools can support their students. We do not expect participants to leave this session with a fully developed plan for instruction, but rather an idea for how they might respond to the data they have collected around evidence. </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97</a:t>
            </a:fld>
            <a:endParaRPr lang="en-US" dirty="0"/>
          </a:p>
        </p:txBody>
      </p:sp>
    </p:spTree>
    <p:extLst>
      <p:ext uri="{BB962C8B-B14F-4D97-AF65-F5344CB8AC3E}">
        <p14:creationId xmlns:p14="http://schemas.microsoft.com/office/powerpoint/2010/main" val="282796981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3 minutes</a:t>
            </a:r>
          </a:p>
          <a:p>
            <a:endParaRPr lang="en-US" dirty="0"/>
          </a:p>
          <a:p>
            <a:r>
              <a:rPr lang="en-US" b="1" dirty="0"/>
              <a:t>Facilitator says: </a:t>
            </a:r>
            <a:r>
              <a:rPr lang="en-US" b="0" dirty="0"/>
              <a:t>Before</a:t>
            </a:r>
            <a:r>
              <a:rPr lang="en-US" b="0" baseline="0" dirty="0"/>
              <a:t> we wrap up, let’s discuss these questions with a partner.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If time permits, ask a few people to share out with the group. </a:t>
            </a:r>
          </a:p>
        </p:txBody>
      </p:sp>
      <p:sp>
        <p:nvSpPr>
          <p:cNvPr id="4" name="Slide Number Placeholder 3"/>
          <p:cNvSpPr>
            <a:spLocks noGrp="1"/>
          </p:cNvSpPr>
          <p:nvPr>
            <p:ph type="sldNum" sz="quarter" idx="10"/>
          </p:nvPr>
        </p:nvSpPr>
        <p:spPr/>
        <p:txBody>
          <a:bodyPr/>
          <a:lstStyle/>
          <a:p>
            <a:fld id="{86425DA3-A274-D349-A373-1D0D30C163E5}" type="slidenum">
              <a:rPr lang="en-US" smtClean="0"/>
              <a:t>98</a:t>
            </a:fld>
            <a:endParaRPr lang="en-US" dirty="0"/>
          </a:p>
        </p:txBody>
      </p:sp>
    </p:spTree>
    <p:extLst>
      <p:ext uri="{BB962C8B-B14F-4D97-AF65-F5344CB8AC3E}">
        <p14:creationId xmlns:p14="http://schemas.microsoft.com/office/powerpoint/2010/main" val="190375370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99</a:t>
            </a:fld>
            <a:endParaRPr lang="en-US" dirty="0"/>
          </a:p>
        </p:txBody>
      </p:sp>
    </p:spTree>
    <p:extLst>
      <p:ext uri="{BB962C8B-B14F-4D97-AF65-F5344CB8AC3E}">
        <p14:creationId xmlns:p14="http://schemas.microsoft.com/office/powerpoint/2010/main" val="11430558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8200" y="767817"/>
            <a:ext cx="10515600"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2888481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2104218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3836603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1657777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4, Session</a:t>
            </a:r>
          </a:p>
          <a:p>
            <a:r>
              <a:rPr lang="en-US" dirty="0">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87316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4, Session </a:t>
            </a:r>
          </a:p>
          <a:p>
            <a:pPr lvl="0"/>
            <a:r>
              <a:rPr lang="en-US" dirty="0"/>
              <a:t>Grades 6 - 8</a:t>
            </a:r>
          </a:p>
        </p:txBody>
      </p:sp>
    </p:spTree>
    <p:extLst>
      <p:ext uri="{BB962C8B-B14F-4D97-AF65-F5344CB8AC3E}">
        <p14:creationId xmlns:p14="http://schemas.microsoft.com/office/powerpoint/2010/main" val="3377841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587859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605808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097280" y="286604"/>
            <a:ext cx="10058400" cy="1093908"/>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dk1"/>
              </a:buClr>
              <a:buSzPct val="100000"/>
              <a:buFont typeface="Century Gothic"/>
              <a:buNone/>
              <a:defRPr sz="4400" b="0" i="0" u="none" strike="noStrike" cap="none">
                <a:solidFill>
                  <a:schemeClr val="dk1"/>
                </a:solidFill>
                <a:latin typeface="Century Gothic"/>
                <a:ea typeface="Century Gothic"/>
                <a:cs typeface="Century Gothic"/>
                <a:sym typeface="Century Gothic"/>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1097280" y="1845734"/>
            <a:ext cx="10058400" cy="4023360"/>
          </a:xfrm>
          <a:prstGeom prst="rect">
            <a:avLst/>
          </a:prstGeom>
          <a:noFill/>
          <a:ln>
            <a:noFill/>
          </a:ln>
        </p:spPr>
        <p:txBody>
          <a:bodyPr wrap="square" lIns="91425" tIns="91425" rIns="91425" bIns="91425" anchor="t" anchorCtr="0"/>
          <a:lstStyle>
            <a:lvl1pPr marL="91440" marR="0" lvl="0" indent="111760" algn="l" rtl="0">
              <a:lnSpc>
                <a:spcPct val="90000"/>
              </a:lnSpc>
              <a:spcBef>
                <a:spcPts val="10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1pPr>
            <a:lvl2pPr marL="384048" marR="0" lvl="1" indent="965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2pPr>
            <a:lvl3pPr marL="566928" marR="0" lvl="2" indent="1727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3pPr>
            <a:lvl4pPr marL="749808" marR="0" lvl="3" indent="1219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4pPr>
            <a:lvl5pPr marL="932688" marR="0" lvl="4" indent="1981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7" name="Shape 37"/>
          <p:cNvSpPr txBox="1">
            <a:spLocks noGrp="1"/>
          </p:cNvSpPr>
          <p:nvPr>
            <p:ph type="dt" idx="10"/>
          </p:nvPr>
        </p:nvSpPr>
        <p:spPr>
          <a:xfrm>
            <a:off x="1097282" y="6459787"/>
            <a:ext cx="2472271"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8" name="Shape 38"/>
          <p:cNvSpPr txBox="1">
            <a:spLocks noGrp="1"/>
          </p:cNvSpPr>
          <p:nvPr>
            <p:ph type="ftr" idx="11"/>
          </p:nvPr>
        </p:nvSpPr>
        <p:spPr>
          <a:xfrm>
            <a:off x="3686186" y="6459787"/>
            <a:ext cx="4822804"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9" name="Shape 39"/>
          <p:cNvSpPr txBox="1">
            <a:spLocks noGrp="1"/>
          </p:cNvSpPr>
          <p:nvPr>
            <p:ph type="sldNum" idx="12"/>
          </p:nvPr>
        </p:nvSpPr>
        <p:spPr>
          <a:xfrm>
            <a:off x="9900460" y="6459787"/>
            <a:ext cx="1312025"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9.xml"/><Relationship Id="rId7"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theme" Target="../theme/theme4.xml"/><Relationship Id="rId4"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5" Type="http://schemas.openxmlformats.org/officeDocument/2006/relationships/image" Target="../media/image5.pn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 id="2147483683"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70" r:id="rId2"/>
    <p:sldLayoutId id="2147483671" r:id="rId3"/>
    <p:sldLayoutId id="2147483684"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3"/>
        <p:cNvGrpSpPr/>
        <p:nvPr/>
      </p:nvGrpSpPr>
      <p:grpSpPr>
        <a:xfrm>
          <a:off x="0" y="0"/>
          <a:ext cx="0" cy="0"/>
          <a:chOff x="0" y="0"/>
          <a:chExt cx="0" cy="0"/>
        </a:xfrm>
      </p:grpSpPr>
      <p:pic>
        <p:nvPicPr>
          <p:cNvPr id="14" name="Shape 14"/>
          <p:cNvPicPr preferRelativeResize="0"/>
          <p:nvPr/>
        </p:nvPicPr>
        <p:blipFill rotWithShape="1">
          <a:blip r:embed="rId8">
            <a:alphaModFix/>
          </a:blip>
          <a:srcRect/>
          <a:stretch/>
        </p:blipFill>
        <p:spPr>
          <a:xfrm>
            <a:off x="0" y="0"/>
            <a:ext cx="12200813" cy="6857342"/>
          </a:xfrm>
          <a:prstGeom prst="rect">
            <a:avLst/>
          </a:prstGeom>
          <a:noFill/>
          <a:ln>
            <a:noFill/>
          </a:ln>
        </p:spPr>
      </p:pic>
      <p:sp>
        <p:nvSpPr>
          <p:cNvPr id="15" name="Shape 15"/>
          <p:cNvSpPr txBox="1"/>
          <p:nvPr/>
        </p:nvSpPr>
        <p:spPr>
          <a:xfrm>
            <a:off x="291548" y="6313958"/>
            <a:ext cx="707666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chemeClr val="dk1"/>
                </a:solidFill>
                <a:latin typeface="Calibri"/>
                <a:ea typeface="Calibri"/>
                <a:cs typeface="Calibri"/>
                <a:sym typeface="Calibri"/>
              </a:rPr>
              <a:t>ELA Content Leader Module 5</a:t>
            </a:r>
          </a:p>
        </p:txBody>
      </p:sp>
      <p:sp>
        <p:nvSpPr>
          <p:cNvPr id="16" name="Shape 16"/>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u="none">
                <a:solidFill>
                  <a:schemeClr val="dk1"/>
                </a:solidFill>
                <a:latin typeface="Calibri"/>
                <a:ea typeface="Calibri"/>
                <a:cs typeface="Calibri"/>
                <a:sym typeface="Calibri"/>
              </a:rPr>
              <a:t>‹#›</a:t>
            </a:fld>
            <a:endParaRPr lang="en-US" sz="1600" b="0" u="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2256627"/>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86"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6">
            <a:alphaModFix/>
          </a:blip>
          <a:srcRect/>
          <a:stretch/>
        </p:blipFill>
        <p:spPr>
          <a:xfrm>
            <a:off x="0" y="-1"/>
            <a:ext cx="12192000" cy="6844243"/>
          </a:xfrm>
          <a:prstGeom prst="rect">
            <a:avLst/>
          </a:prstGeom>
          <a:noFill/>
          <a:ln>
            <a:noFill/>
          </a:ln>
        </p:spPr>
      </p:pic>
    </p:spTree>
    <p:extLst>
      <p:ext uri="{BB962C8B-B14F-4D97-AF65-F5344CB8AC3E}">
        <p14:creationId xmlns:p14="http://schemas.microsoft.com/office/powerpoint/2010/main" val="117570677"/>
      </p:ext>
    </p:extLst>
  </p:cSld>
  <p:clrMap bg1="lt1" tx1="dk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 id="2147483685" r:id="rId2"/>
    <p:sldLayoutId id="2147483687"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4.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0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0.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5.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7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5.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hyperlink" Target="https://www.teachingchannel.org/videos/student-annotated-reading-strategy" TargetMode="External"/><Relationship Id="rId2" Type="http://schemas.openxmlformats.org/officeDocument/2006/relationships/notesSlide" Target="../notesSlides/notesSlide87.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9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3.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7.png"/></Relationships>
</file>

<file path=ppt/slides/_rels/slide9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6.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7.png"/></Relationships>
</file>

<file path=ppt/slides/_rels/slide9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1</a:t>
            </a:r>
            <a:r>
              <a:rPr lang="en-US" sz="5400" dirty="0"/>
              <a:t>: Preparing to Analyze Student Work</a:t>
            </a:r>
            <a:endParaRPr lang="en-US" sz="5400" dirty="0">
              <a:latin typeface="Calibri"/>
              <a:cs typeface="Calibri"/>
            </a:endParaRPr>
          </a:p>
        </p:txBody>
      </p:sp>
    </p:spTree>
    <p:extLst>
      <p:ext uri="{BB962C8B-B14F-4D97-AF65-F5344CB8AC3E}">
        <p14:creationId xmlns:p14="http://schemas.microsoft.com/office/powerpoint/2010/main" val="1951892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92B9D78-ADEA-42D8-B7F3-26A511EC1C8C}"/>
              </a:ext>
            </a:extLst>
          </p:cNvPr>
          <p:cNvSpPr>
            <a:spLocks noGrp="1"/>
          </p:cNvSpPr>
          <p:nvPr>
            <p:ph type="sldNum" sz="quarter" idx="4"/>
          </p:nvPr>
        </p:nvSpPr>
        <p:spPr/>
        <p:txBody>
          <a:bodyPr/>
          <a:lstStyle/>
          <a:p>
            <a:fld id="{4080289E-A2FF-0941-931A-EE1328331F47}" type="slidenum">
              <a:rPr lang="uk-UA" smtClean="0"/>
              <a:pPr/>
              <a:t>10</a:t>
            </a:fld>
            <a:endParaRPr lang="uk-UA" dirty="0"/>
          </a:p>
        </p:txBody>
      </p:sp>
      <p:sp>
        <p:nvSpPr>
          <p:cNvPr id="3" name="Text Placeholder 2">
            <a:extLst>
              <a:ext uri="{FF2B5EF4-FFF2-40B4-BE49-F238E27FC236}">
                <a16:creationId xmlns:a16="http://schemas.microsoft.com/office/drawing/2014/main" id="{A6343F9C-124E-471A-ADC4-EECC6CF02E29}"/>
              </a:ext>
            </a:extLst>
          </p:cNvPr>
          <p:cNvSpPr>
            <a:spLocks noGrp="1"/>
          </p:cNvSpPr>
          <p:nvPr>
            <p:ph type="body" sz="quarter" idx="10"/>
          </p:nvPr>
        </p:nvSpPr>
        <p:spPr>
          <a:xfrm>
            <a:off x="329015" y="1225296"/>
            <a:ext cx="7517928" cy="4548260"/>
          </a:xfrm>
        </p:spPr>
        <p:txBody>
          <a:bodyPr/>
          <a:lstStyle/>
          <a:p>
            <a:pPr marL="0" indent="0">
              <a:buNone/>
            </a:pPr>
            <a:r>
              <a:rPr lang="en-US" sz="3800" b="1" dirty="0">
                <a:solidFill>
                  <a:schemeClr val="tx2"/>
                </a:solidFill>
              </a:rPr>
              <a:t>Independently</a:t>
            </a:r>
          </a:p>
          <a:p>
            <a:pPr marL="0" indent="0">
              <a:buNone/>
            </a:pPr>
            <a:r>
              <a:rPr lang="en-US" sz="3800" dirty="0">
                <a:solidFill>
                  <a:schemeClr val="tx1"/>
                </a:solidFill>
              </a:rPr>
              <a:t>Study the Student Look </a:t>
            </a:r>
            <a:r>
              <a:rPr lang="en-US" sz="3800" dirty="0" err="1">
                <a:solidFill>
                  <a:schemeClr val="tx1"/>
                </a:solidFill>
              </a:rPr>
              <a:t>Fors</a:t>
            </a:r>
            <a:r>
              <a:rPr lang="en-US" sz="3800" dirty="0">
                <a:solidFill>
                  <a:schemeClr val="tx1"/>
                </a:solidFill>
              </a:rPr>
              <a:t> in your note-catcher</a:t>
            </a:r>
          </a:p>
          <a:p>
            <a:pPr marL="0" indent="0">
              <a:buNone/>
            </a:pPr>
            <a:endParaRPr lang="en-US" sz="2000" dirty="0">
              <a:solidFill>
                <a:schemeClr val="tx1"/>
              </a:solidFill>
            </a:endParaRPr>
          </a:p>
          <a:p>
            <a:pPr marL="0" indent="0">
              <a:buNone/>
            </a:pPr>
            <a:r>
              <a:rPr lang="en-US" sz="3800" b="1" dirty="0">
                <a:solidFill>
                  <a:schemeClr val="tx2"/>
                </a:solidFill>
              </a:rPr>
              <a:t>Summarize:</a:t>
            </a:r>
          </a:p>
          <a:p>
            <a:pPr marL="0" indent="0">
              <a:buNone/>
            </a:pPr>
            <a:r>
              <a:rPr lang="en-US" sz="4000" dirty="0">
                <a:solidFill>
                  <a:schemeClr val="tx1"/>
                </a:solidFill>
              </a:rPr>
              <a:t>How will we know if student responses show deep understanding of the text?</a:t>
            </a:r>
          </a:p>
          <a:p>
            <a:pPr marL="0" indent="0">
              <a:buNone/>
            </a:pPr>
            <a:endParaRPr lang="en-US" sz="3800" dirty="0">
              <a:solidFill>
                <a:schemeClr val="tx1"/>
              </a:solidFill>
            </a:endParaRPr>
          </a:p>
        </p:txBody>
      </p:sp>
      <p:sp>
        <p:nvSpPr>
          <p:cNvPr id="4" name="Title 3">
            <a:extLst>
              <a:ext uri="{FF2B5EF4-FFF2-40B4-BE49-F238E27FC236}">
                <a16:creationId xmlns:a16="http://schemas.microsoft.com/office/drawing/2014/main" id="{B3F5BC1D-F707-42EA-90C6-A99D73DF1911}"/>
              </a:ext>
            </a:extLst>
          </p:cNvPr>
          <p:cNvSpPr>
            <a:spLocks noGrp="1"/>
          </p:cNvSpPr>
          <p:nvPr>
            <p:ph type="title"/>
          </p:nvPr>
        </p:nvSpPr>
        <p:spPr/>
        <p:txBody>
          <a:bodyPr/>
          <a:lstStyle/>
          <a:p>
            <a:r>
              <a:rPr lang="en-US" dirty="0"/>
              <a:t>Analyze the Student Look </a:t>
            </a:r>
            <a:r>
              <a:rPr lang="en-US" dirty="0" err="1"/>
              <a:t>Fors</a:t>
            </a:r>
            <a:r>
              <a:rPr lang="en-US" dirty="0"/>
              <a:t> </a:t>
            </a:r>
          </a:p>
        </p:txBody>
      </p:sp>
      <p:pic>
        <p:nvPicPr>
          <p:cNvPr id="5" name="Picture 4">
            <a:extLst>
              <a:ext uri="{FF2B5EF4-FFF2-40B4-BE49-F238E27FC236}">
                <a16:creationId xmlns:a16="http://schemas.microsoft.com/office/drawing/2014/main" id="{4EC9B171-4245-40A9-82C5-5A3E677923BA}"/>
              </a:ext>
            </a:extLst>
          </p:cNvPr>
          <p:cNvPicPr>
            <a:picLocks noChangeAspect="1"/>
          </p:cNvPicPr>
          <p:nvPr/>
        </p:nvPicPr>
        <p:blipFill>
          <a:blip r:embed="rId3"/>
          <a:stretch>
            <a:fillRect/>
          </a:stretch>
        </p:blipFill>
        <p:spPr>
          <a:xfrm>
            <a:off x="7846943" y="1090304"/>
            <a:ext cx="3380192" cy="4890304"/>
          </a:xfrm>
          <a:prstGeom prst="rect">
            <a:avLst/>
          </a:prstGeom>
        </p:spPr>
      </p:pic>
      <p:sp>
        <p:nvSpPr>
          <p:cNvPr id="6" name="TextBox 5">
            <a:extLst>
              <a:ext uri="{FF2B5EF4-FFF2-40B4-BE49-F238E27FC236}">
                <a16:creationId xmlns:a16="http://schemas.microsoft.com/office/drawing/2014/main" id="{6135E004-389F-B344-8C25-5BA06CD35FA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
        <p:nvSpPr>
          <p:cNvPr id="7" name="TextBox 6">
            <a:extLst>
              <a:ext uri="{FF2B5EF4-FFF2-40B4-BE49-F238E27FC236}">
                <a16:creationId xmlns:a16="http://schemas.microsoft.com/office/drawing/2014/main" id="{1D6AF291-5264-C149-985A-38C09F47961B}"/>
              </a:ext>
            </a:extLst>
          </p:cNvPr>
          <p:cNvSpPr txBox="1"/>
          <p:nvPr/>
        </p:nvSpPr>
        <p:spPr>
          <a:xfrm>
            <a:off x="10708590" y="5802674"/>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301585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100</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p:cNvSpPr txBox="1"/>
          <p:nvPr/>
        </p:nvSpPr>
        <p:spPr>
          <a:xfrm>
            <a:off x="548640" y="1122598"/>
            <a:ext cx="10678495" cy="4062651"/>
          </a:xfrm>
          <a:prstGeom prst="rect">
            <a:avLst/>
          </a:prstGeom>
          <a:noFill/>
        </p:spPr>
        <p:txBody>
          <a:bodyPr wrap="square" rtlCol="0">
            <a:spAutoFit/>
          </a:bodyPr>
          <a:lstStyle/>
          <a:p>
            <a:pPr marL="571500" indent="-571500">
              <a:buFont typeface="Arial" charset="0"/>
              <a:buChar char="•"/>
            </a:pPr>
            <a:r>
              <a:rPr lang="en-US" sz="4800" dirty="0">
                <a:latin typeface="Calibri" charset="0"/>
                <a:ea typeface="Calibri" charset="0"/>
                <a:cs typeface="Calibri" charset="0"/>
              </a:rPr>
              <a:t>What have you found to be most illuminating in this Arc of learning (modules 3-4)?</a:t>
            </a:r>
          </a:p>
          <a:p>
            <a:r>
              <a:rPr lang="en-US" dirty="0">
                <a:latin typeface="Calibri" charset="0"/>
                <a:ea typeface="Calibri" charset="0"/>
                <a:cs typeface="Calibri" charset="0"/>
              </a:rPr>
              <a:t> </a:t>
            </a:r>
          </a:p>
          <a:p>
            <a:pPr marL="571500" indent="-571500">
              <a:buFont typeface="Arial" charset="0"/>
              <a:buChar char="•"/>
            </a:pPr>
            <a:r>
              <a:rPr lang="en-US" sz="4800" dirty="0">
                <a:latin typeface="Calibri" charset="0"/>
                <a:ea typeface="Calibri" charset="0"/>
                <a:cs typeface="Calibri" charset="0"/>
              </a:rPr>
              <a:t>What impact does this learning have on your planning and instruction?</a:t>
            </a:r>
          </a:p>
        </p:txBody>
      </p:sp>
      <p:sp>
        <p:nvSpPr>
          <p:cNvPr id="5" name="TextBox 4">
            <a:extLst>
              <a:ext uri="{FF2B5EF4-FFF2-40B4-BE49-F238E27FC236}">
                <a16:creationId xmlns:a16="http://schemas.microsoft.com/office/drawing/2014/main" id="{A7B2760B-83B1-B040-89C0-5D55D3732F7F}"/>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spTree>
    <p:extLst>
      <p:ext uri="{BB962C8B-B14F-4D97-AF65-F5344CB8AC3E}">
        <p14:creationId xmlns:p14="http://schemas.microsoft.com/office/powerpoint/2010/main" val="209823004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1124044"/>
            <a:ext cx="11383962" cy="4822825"/>
          </a:xfrm>
        </p:spPr>
        <p:txBody>
          <a:bodyPr/>
          <a:lstStyle/>
          <a:p>
            <a:pPr marL="482600" indent="-482600"/>
            <a:r>
              <a:rPr lang="en-US" sz="5500" dirty="0">
                <a:solidFill>
                  <a:schemeClr val="tx1"/>
                </a:solidFill>
              </a:rPr>
              <a:t>Summarize your own Cycle of Inquiry and decide on next steps using the Supports Flow Chart or other resources in the Guidebooks.</a:t>
            </a:r>
          </a:p>
          <a:p>
            <a:endParaRPr lang="en-US" sz="4500" dirty="0">
              <a:solidFill>
                <a:schemeClr val="tx1"/>
              </a:solidFill>
            </a:endParaRPr>
          </a:p>
        </p:txBody>
      </p:sp>
      <p:sp>
        <p:nvSpPr>
          <p:cNvPr id="4" name="Title 3"/>
          <p:cNvSpPr>
            <a:spLocks noGrp="1"/>
          </p:cNvSpPr>
          <p:nvPr>
            <p:ph type="title"/>
          </p:nvPr>
        </p:nvSpPr>
        <p:spPr/>
        <p:txBody>
          <a:bodyPr/>
          <a:lstStyle/>
          <a:p>
            <a:r>
              <a:rPr lang="en-US" dirty="0"/>
              <a:t>Session Objective</a:t>
            </a:r>
          </a:p>
        </p:txBody>
      </p:sp>
      <p:sp>
        <p:nvSpPr>
          <p:cNvPr id="6" name="Slide Number Placeholder 5"/>
          <p:cNvSpPr>
            <a:spLocks noGrp="1"/>
          </p:cNvSpPr>
          <p:nvPr>
            <p:ph type="sldNum" sz="quarter" idx="4"/>
          </p:nvPr>
        </p:nvSpPr>
        <p:spPr/>
        <p:txBody>
          <a:bodyPr/>
          <a:lstStyle/>
          <a:p>
            <a:fld id="{4080289E-A2FF-0941-931A-EE1328331F47}" type="slidenum">
              <a:rPr lang="en-US" smtClean="0"/>
              <a:pPr/>
              <a:t>101</a:t>
            </a:fld>
            <a:endParaRPr lang="en-US" dirty="0"/>
          </a:p>
        </p:txBody>
      </p:sp>
      <p:sp>
        <p:nvSpPr>
          <p:cNvPr id="7" name="TextBox 6">
            <a:extLst>
              <a:ext uri="{FF2B5EF4-FFF2-40B4-BE49-F238E27FC236}">
                <a16:creationId xmlns:a16="http://schemas.microsoft.com/office/drawing/2014/main" id="{9E271E21-E08A-6D46-AAF1-155FC7E4D3AC}"/>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spTree>
    <p:extLst>
      <p:ext uri="{BB962C8B-B14F-4D97-AF65-F5344CB8AC3E}">
        <p14:creationId xmlns:p14="http://schemas.microsoft.com/office/powerpoint/2010/main" val="708322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4"/>
          </p:nvPr>
        </p:nvSpPr>
        <p:spPr/>
        <p:txBody>
          <a:bodyPr/>
          <a:lstStyle/>
          <a:p>
            <a:fld id="{4080289E-A2FF-0941-931A-EE1328331F47}" type="slidenum">
              <a:rPr lang="uk-UA" smtClean="0"/>
              <a:pPr/>
              <a:t>102</a:t>
            </a:fld>
            <a:endParaRPr lang="uk-UA" dirty="0"/>
          </a:p>
        </p:txBody>
      </p:sp>
      <p:graphicFrame>
        <p:nvGraphicFramePr>
          <p:cNvPr id="6" name="Content Placeholder 3"/>
          <p:cNvGraphicFramePr>
            <a:graphicFrameLocks/>
          </p:cNvGraphicFramePr>
          <p:nvPr>
            <p:extLst>
              <p:ext uri="{D42A27DB-BD31-4B8C-83A1-F6EECF244321}">
                <p14:modId xmlns:p14="http://schemas.microsoft.com/office/powerpoint/2010/main" val="2909402729"/>
              </p:ext>
            </p:extLst>
          </p:nvPr>
        </p:nvGraphicFramePr>
        <p:xfrm>
          <a:off x="737543" y="1522206"/>
          <a:ext cx="10804232" cy="2734720"/>
        </p:xfrm>
        <a:graphic>
          <a:graphicData uri="http://schemas.openxmlformats.org/drawingml/2006/table">
            <a:tbl>
              <a:tblPr firstRow="1" bandRow="1">
                <a:tableStyleId>{7DF18680-E054-41AD-8BC1-D1AEF772440D}</a:tableStyleId>
              </a:tblPr>
              <a:tblGrid>
                <a:gridCol w="1662535">
                  <a:extLst>
                    <a:ext uri="{9D8B030D-6E8A-4147-A177-3AD203B41FA5}">
                      <a16:colId xmlns:a16="http://schemas.microsoft.com/office/drawing/2014/main" val="20000"/>
                    </a:ext>
                  </a:extLst>
                </a:gridCol>
                <a:gridCol w="9141697">
                  <a:extLst>
                    <a:ext uri="{9D8B030D-6E8A-4147-A177-3AD203B41FA5}">
                      <a16:colId xmlns:a16="http://schemas.microsoft.com/office/drawing/2014/main" val="20001"/>
                    </a:ext>
                  </a:extLst>
                </a:gridCol>
              </a:tblGrid>
              <a:tr h="557008">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600" dirty="0">
                          <a:latin typeface="Calibri" charset="0"/>
                          <a:ea typeface="Calibri" charset="0"/>
                          <a:cs typeface="Calibri" charset="0"/>
                        </a:rPr>
                        <a:t>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41328">
                <a:tc>
                  <a:txBody>
                    <a:bodyPr/>
                    <a:lstStyle/>
                    <a:p>
                      <a:pPr algn="ctr"/>
                      <a:r>
                        <a:rPr lang="en-US" sz="3600" dirty="0">
                          <a:latin typeface="Calibri" charset="0"/>
                          <a:ea typeface="Calibri" charset="0"/>
                          <a:cs typeface="Calibri" charset="0"/>
                        </a:rPr>
                        <a:t>40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Reflecting on Your Cycle of Inquiry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13232">
                <a:tc>
                  <a:txBody>
                    <a:bodyPr/>
                    <a:lstStyle/>
                    <a:p>
                      <a:pPr algn="ctr"/>
                      <a:r>
                        <a:rPr lang="en-US" sz="3600" dirty="0">
                          <a:latin typeface="Calibri" charset="0"/>
                          <a:ea typeface="Calibri" charset="0"/>
                          <a:cs typeface="Calibri" charset="0"/>
                        </a:rPr>
                        <a:t>12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Reflecting on Arc II and Closing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
        <p:nvSpPr>
          <p:cNvPr id="7" name="TextBox 6">
            <a:extLst>
              <a:ext uri="{FF2B5EF4-FFF2-40B4-BE49-F238E27FC236}">
                <a16:creationId xmlns:a16="http://schemas.microsoft.com/office/drawing/2014/main" id="{8E3EE920-3412-B742-93A0-578BAF22141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spTree>
    <p:extLst>
      <p:ext uri="{BB962C8B-B14F-4D97-AF65-F5344CB8AC3E}">
        <p14:creationId xmlns:p14="http://schemas.microsoft.com/office/powerpoint/2010/main" val="104441751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103</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
        <p:nvSpPr>
          <p:cNvPr id="5" name="TextBox 4">
            <a:extLst>
              <a:ext uri="{FF2B5EF4-FFF2-40B4-BE49-F238E27FC236}">
                <a16:creationId xmlns:a16="http://schemas.microsoft.com/office/drawing/2014/main" id="{76DD1789-607C-0148-80A8-654D902D381F}"/>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spTree>
    <p:extLst>
      <p:ext uri="{BB962C8B-B14F-4D97-AF65-F5344CB8AC3E}">
        <p14:creationId xmlns:p14="http://schemas.microsoft.com/office/powerpoint/2010/main" val="159914606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104</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0" y="1728514"/>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2178" y="1411098"/>
            <a:ext cx="1007505" cy="1078345"/>
          </a:xfrm>
          <a:prstGeom prst="rect">
            <a:avLst/>
          </a:prstGeom>
        </p:spPr>
      </p:pic>
      <p:sp>
        <p:nvSpPr>
          <p:cNvPr id="18" name="TextBox 17">
            <a:extLst>
              <a:ext uri="{FF2B5EF4-FFF2-40B4-BE49-F238E27FC236}">
                <a16:creationId xmlns:a16="http://schemas.microsoft.com/office/drawing/2014/main" id="{A5ED310A-8676-714F-8041-AC70BBFB5EB9}"/>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spTree>
    <p:extLst>
      <p:ext uri="{BB962C8B-B14F-4D97-AF65-F5344CB8AC3E}">
        <p14:creationId xmlns:p14="http://schemas.microsoft.com/office/powerpoint/2010/main" val="37883794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3AF5D3-F0ED-4B99-91E7-94CA425844A9}"/>
              </a:ext>
            </a:extLst>
          </p:cNvPr>
          <p:cNvSpPr>
            <a:spLocks noGrp="1"/>
          </p:cNvSpPr>
          <p:nvPr>
            <p:ph type="sldNum" sz="quarter" idx="4"/>
          </p:nvPr>
        </p:nvSpPr>
        <p:spPr/>
        <p:txBody>
          <a:bodyPr/>
          <a:lstStyle/>
          <a:p>
            <a:fld id="{4080289E-A2FF-0941-931A-EE1328331F47}" type="slidenum">
              <a:rPr lang="uk-UA" smtClean="0"/>
              <a:pPr/>
              <a:t>105</a:t>
            </a:fld>
            <a:endParaRPr lang="uk-UA" dirty="0"/>
          </a:p>
        </p:txBody>
      </p:sp>
      <p:sp>
        <p:nvSpPr>
          <p:cNvPr id="4" name="Title 3">
            <a:extLst>
              <a:ext uri="{FF2B5EF4-FFF2-40B4-BE49-F238E27FC236}">
                <a16:creationId xmlns:a16="http://schemas.microsoft.com/office/drawing/2014/main" id="{DEF925B4-98E2-48B7-AA84-93ECBABDF0A0}"/>
              </a:ext>
            </a:extLst>
          </p:cNvPr>
          <p:cNvSpPr>
            <a:spLocks noGrp="1"/>
          </p:cNvSpPr>
          <p:nvPr>
            <p:ph type="title"/>
          </p:nvPr>
        </p:nvSpPr>
        <p:spPr/>
        <p:txBody>
          <a:bodyPr/>
          <a:lstStyle/>
          <a:p>
            <a:r>
              <a:rPr lang="en-US" dirty="0"/>
              <a:t>Putting it All Together</a:t>
            </a:r>
          </a:p>
        </p:txBody>
      </p:sp>
      <p:sp>
        <p:nvSpPr>
          <p:cNvPr id="6" name="TextBox 5">
            <a:extLst>
              <a:ext uri="{FF2B5EF4-FFF2-40B4-BE49-F238E27FC236}">
                <a16:creationId xmlns:a16="http://schemas.microsoft.com/office/drawing/2014/main" id="{7B3E2828-D365-480A-B480-E540E550DC42}"/>
              </a:ext>
            </a:extLst>
          </p:cNvPr>
          <p:cNvSpPr txBox="1"/>
          <p:nvPr/>
        </p:nvSpPr>
        <p:spPr>
          <a:xfrm>
            <a:off x="434370" y="1023389"/>
            <a:ext cx="6929270" cy="4832092"/>
          </a:xfrm>
          <a:prstGeom prst="rect">
            <a:avLst/>
          </a:prstGeom>
          <a:noFill/>
        </p:spPr>
        <p:txBody>
          <a:bodyPr wrap="square" rtlCol="0">
            <a:spAutoFit/>
          </a:bodyPr>
          <a:lstStyle/>
          <a:p>
            <a:pPr marL="571500" indent="-571500">
              <a:buFont typeface="Arial" charset="0"/>
              <a:buChar char="•"/>
            </a:pPr>
            <a:r>
              <a:rPr lang="en-US" sz="4400" b="1" dirty="0">
                <a:solidFill>
                  <a:schemeClr val="tx2"/>
                </a:solidFill>
                <a:latin typeface="Calibri" panose="020F0502020204030204" pitchFamily="34" charset="0"/>
                <a:cs typeface="Calibri" panose="020F0502020204030204" pitchFamily="34" charset="0"/>
              </a:rPr>
              <a:t>Summarize</a:t>
            </a:r>
            <a:r>
              <a:rPr lang="en-US" sz="4400" dirty="0">
                <a:latin typeface="Calibri" panose="020F0502020204030204" pitchFamily="34" charset="0"/>
                <a:cs typeface="Calibri" panose="020F0502020204030204" pitchFamily="34" charset="0"/>
              </a:rPr>
              <a:t> and reflect on your cycle of inquiry</a:t>
            </a:r>
          </a:p>
          <a:p>
            <a:pPr marL="571500" indent="-571500">
              <a:buFont typeface="Arial" charset="0"/>
              <a:buChar char="•"/>
            </a:pPr>
            <a:endParaRPr lang="en-US" sz="4400" dirty="0">
              <a:latin typeface="Calibri" panose="020F0502020204030204" pitchFamily="34" charset="0"/>
              <a:cs typeface="Calibri" panose="020F0502020204030204" pitchFamily="34" charset="0"/>
            </a:endParaRPr>
          </a:p>
          <a:p>
            <a:pPr marL="571500" indent="-571500">
              <a:buFont typeface="Arial" charset="0"/>
              <a:buChar char="•"/>
            </a:pPr>
            <a:r>
              <a:rPr lang="en-US" sz="4400" b="1" dirty="0">
                <a:solidFill>
                  <a:schemeClr val="tx2"/>
                </a:solidFill>
                <a:latin typeface="Calibri" panose="020F0502020204030204" pitchFamily="34" charset="0"/>
                <a:cs typeface="Calibri" panose="020F0502020204030204" pitchFamily="34" charset="0"/>
              </a:rPr>
              <a:t>Complete</a:t>
            </a:r>
            <a:r>
              <a:rPr lang="en-US" sz="4400" dirty="0">
                <a:latin typeface="Calibri" panose="020F0502020204030204" pitchFamily="34" charset="0"/>
                <a:cs typeface="Calibri" panose="020F0502020204030204" pitchFamily="34" charset="0"/>
              </a:rPr>
              <a:t> </a:t>
            </a:r>
            <a:r>
              <a:rPr lang="en-US" sz="4400" b="1" dirty="0">
                <a:solidFill>
                  <a:schemeClr val="tx2"/>
                </a:solidFill>
                <a:latin typeface="Calibri" panose="020F0502020204030204" pitchFamily="34" charset="0"/>
                <a:cs typeface="Calibri" panose="020F0502020204030204" pitchFamily="34" charset="0"/>
              </a:rPr>
              <a:t>page 1 </a:t>
            </a:r>
            <a:r>
              <a:rPr lang="en-US" sz="4400" dirty="0">
                <a:latin typeface="Calibri" panose="020F0502020204030204" pitchFamily="34" charset="0"/>
                <a:cs typeface="Calibri" panose="020F0502020204030204" pitchFamily="34" charset="0"/>
              </a:rPr>
              <a:t>of the “Improving Student Learning in Your Classroom” planning tool</a:t>
            </a:r>
          </a:p>
        </p:txBody>
      </p:sp>
      <p:sp>
        <p:nvSpPr>
          <p:cNvPr id="5" name="TextBox 4">
            <a:extLst>
              <a:ext uri="{FF2B5EF4-FFF2-40B4-BE49-F238E27FC236}">
                <a16:creationId xmlns:a16="http://schemas.microsoft.com/office/drawing/2014/main" id="{142207F4-41F4-4B4F-B083-36DD8DF229D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pic>
        <p:nvPicPr>
          <p:cNvPr id="10" name="Picture 9">
            <a:extLst>
              <a:ext uri="{FF2B5EF4-FFF2-40B4-BE49-F238E27FC236}">
                <a16:creationId xmlns:a16="http://schemas.microsoft.com/office/drawing/2014/main" id="{8E0EAD3A-7BC7-2345-9A5B-0FA96E79890E}"/>
              </a:ext>
            </a:extLst>
          </p:cNvPr>
          <p:cNvPicPr>
            <a:picLocks noChangeAspect="1"/>
          </p:cNvPicPr>
          <p:nvPr/>
        </p:nvPicPr>
        <p:blipFill>
          <a:blip r:embed="rId3"/>
          <a:stretch>
            <a:fillRect/>
          </a:stretch>
        </p:blipFill>
        <p:spPr>
          <a:xfrm>
            <a:off x="7649668" y="1219200"/>
            <a:ext cx="3577467" cy="4449856"/>
          </a:xfrm>
          <a:prstGeom prst="rect">
            <a:avLst/>
          </a:prstGeom>
          <a:ln w="38100">
            <a:solidFill>
              <a:schemeClr val="tx2"/>
            </a:solidFill>
          </a:ln>
        </p:spPr>
      </p:pic>
    </p:spTree>
    <p:extLst>
      <p:ext uri="{BB962C8B-B14F-4D97-AF65-F5344CB8AC3E}">
        <p14:creationId xmlns:p14="http://schemas.microsoft.com/office/powerpoint/2010/main" val="46914932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3AF5D3-F0ED-4B99-91E7-94CA425844A9}"/>
              </a:ext>
            </a:extLst>
          </p:cNvPr>
          <p:cNvSpPr>
            <a:spLocks noGrp="1"/>
          </p:cNvSpPr>
          <p:nvPr>
            <p:ph type="sldNum" sz="quarter" idx="4"/>
          </p:nvPr>
        </p:nvSpPr>
        <p:spPr/>
        <p:txBody>
          <a:bodyPr/>
          <a:lstStyle/>
          <a:p>
            <a:fld id="{4080289E-A2FF-0941-931A-EE1328331F47}" type="slidenum">
              <a:rPr lang="uk-UA" smtClean="0"/>
              <a:pPr/>
              <a:t>106</a:t>
            </a:fld>
            <a:endParaRPr lang="uk-UA" dirty="0"/>
          </a:p>
        </p:txBody>
      </p:sp>
      <p:sp>
        <p:nvSpPr>
          <p:cNvPr id="4" name="Title 3">
            <a:extLst>
              <a:ext uri="{FF2B5EF4-FFF2-40B4-BE49-F238E27FC236}">
                <a16:creationId xmlns:a16="http://schemas.microsoft.com/office/drawing/2014/main" id="{DEF925B4-98E2-48B7-AA84-93ECBABDF0A0}"/>
              </a:ext>
            </a:extLst>
          </p:cNvPr>
          <p:cNvSpPr>
            <a:spLocks noGrp="1"/>
          </p:cNvSpPr>
          <p:nvPr>
            <p:ph type="title"/>
          </p:nvPr>
        </p:nvSpPr>
        <p:spPr/>
        <p:txBody>
          <a:bodyPr/>
          <a:lstStyle/>
          <a:p>
            <a:r>
              <a:rPr lang="en-US" dirty="0"/>
              <a:t>Let’s Discuss!</a:t>
            </a:r>
          </a:p>
        </p:txBody>
      </p:sp>
      <p:sp>
        <p:nvSpPr>
          <p:cNvPr id="6" name="TextBox 5">
            <a:extLst>
              <a:ext uri="{FF2B5EF4-FFF2-40B4-BE49-F238E27FC236}">
                <a16:creationId xmlns:a16="http://schemas.microsoft.com/office/drawing/2014/main" id="{7B3E2828-D365-480A-B480-E540E550DC42}"/>
              </a:ext>
            </a:extLst>
          </p:cNvPr>
          <p:cNvSpPr txBox="1"/>
          <p:nvPr/>
        </p:nvSpPr>
        <p:spPr>
          <a:xfrm>
            <a:off x="434370" y="1023389"/>
            <a:ext cx="6929270" cy="5509200"/>
          </a:xfrm>
          <a:prstGeom prst="rect">
            <a:avLst/>
          </a:prstGeom>
          <a:noFill/>
        </p:spPr>
        <p:txBody>
          <a:bodyPr wrap="square" rtlCol="0">
            <a:spAutoFit/>
          </a:bodyPr>
          <a:lstStyle/>
          <a:p>
            <a:pPr marL="571500" indent="-571500">
              <a:buFont typeface="Arial" charset="0"/>
              <a:buChar char="•"/>
            </a:pPr>
            <a:r>
              <a:rPr lang="en-US" sz="4400" dirty="0">
                <a:latin typeface="Calibri" panose="020F0502020204030204" pitchFamily="34" charset="0"/>
                <a:cs typeface="Calibri" panose="020F0502020204030204" pitchFamily="34" charset="0"/>
              </a:rPr>
              <a:t>What is one general weakness you noticed in your student responses?</a:t>
            </a:r>
          </a:p>
          <a:p>
            <a:pPr marL="571500" indent="-571500">
              <a:buFont typeface="Arial" charset="0"/>
              <a:buChar char="•"/>
            </a:pPr>
            <a:endParaRPr lang="en-US" sz="4400" dirty="0">
              <a:latin typeface="Calibri" panose="020F0502020204030204" pitchFamily="34" charset="0"/>
              <a:cs typeface="Calibri" panose="020F0502020204030204" pitchFamily="34" charset="0"/>
            </a:endParaRPr>
          </a:p>
          <a:p>
            <a:pPr marL="571500" indent="-571500">
              <a:buFont typeface="Arial" charset="0"/>
              <a:buChar char="•"/>
            </a:pPr>
            <a:r>
              <a:rPr lang="en-US" sz="4400" dirty="0">
                <a:latin typeface="Calibri" panose="020F0502020204030204" pitchFamily="34" charset="0"/>
                <a:cs typeface="Calibri" panose="020F0502020204030204" pitchFamily="34" charset="0"/>
              </a:rPr>
              <a:t>How do you plan to address this weakness with the whole class?</a:t>
            </a:r>
          </a:p>
          <a:p>
            <a:endParaRPr lang="en-US" sz="440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142207F4-41F4-4B4F-B083-36DD8DF229D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pic>
        <p:nvPicPr>
          <p:cNvPr id="10" name="Picture 9">
            <a:extLst>
              <a:ext uri="{FF2B5EF4-FFF2-40B4-BE49-F238E27FC236}">
                <a16:creationId xmlns:a16="http://schemas.microsoft.com/office/drawing/2014/main" id="{8E0EAD3A-7BC7-2345-9A5B-0FA96E79890E}"/>
              </a:ext>
            </a:extLst>
          </p:cNvPr>
          <p:cNvPicPr>
            <a:picLocks noChangeAspect="1"/>
          </p:cNvPicPr>
          <p:nvPr/>
        </p:nvPicPr>
        <p:blipFill>
          <a:blip r:embed="rId3"/>
          <a:stretch>
            <a:fillRect/>
          </a:stretch>
        </p:blipFill>
        <p:spPr>
          <a:xfrm>
            <a:off x="7649668" y="1219200"/>
            <a:ext cx="3577467" cy="4449856"/>
          </a:xfrm>
          <a:prstGeom prst="rect">
            <a:avLst/>
          </a:prstGeom>
          <a:ln w="38100">
            <a:solidFill>
              <a:schemeClr val="tx2"/>
            </a:solidFill>
          </a:ln>
        </p:spPr>
      </p:pic>
    </p:spTree>
    <p:extLst>
      <p:ext uri="{BB962C8B-B14F-4D97-AF65-F5344CB8AC3E}">
        <p14:creationId xmlns:p14="http://schemas.microsoft.com/office/powerpoint/2010/main" val="4005090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3AF5D3-F0ED-4B99-91E7-94CA425844A9}"/>
              </a:ext>
            </a:extLst>
          </p:cNvPr>
          <p:cNvSpPr>
            <a:spLocks noGrp="1"/>
          </p:cNvSpPr>
          <p:nvPr>
            <p:ph type="sldNum" sz="quarter" idx="4"/>
          </p:nvPr>
        </p:nvSpPr>
        <p:spPr/>
        <p:txBody>
          <a:bodyPr/>
          <a:lstStyle/>
          <a:p>
            <a:fld id="{4080289E-A2FF-0941-931A-EE1328331F47}" type="slidenum">
              <a:rPr lang="uk-UA" smtClean="0"/>
              <a:pPr/>
              <a:t>107</a:t>
            </a:fld>
            <a:endParaRPr lang="uk-UA" dirty="0"/>
          </a:p>
        </p:txBody>
      </p:sp>
      <p:sp>
        <p:nvSpPr>
          <p:cNvPr id="4" name="Title 3">
            <a:extLst>
              <a:ext uri="{FF2B5EF4-FFF2-40B4-BE49-F238E27FC236}">
                <a16:creationId xmlns:a16="http://schemas.microsoft.com/office/drawing/2014/main" id="{DEF925B4-98E2-48B7-AA84-93ECBABDF0A0}"/>
              </a:ext>
            </a:extLst>
          </p:cNvPr>
          <p:cNvSpPr>
            <a:spLocks noGrp="1"/>
          </p:cNvSpPr>
          <p:nvPr>
            <p:ph type="title"/>
          </p:nvPr>
        </p:nvSpPr>
        <p:spPr/>
        <p:txBody>
          <a:bodyPr/>
          <a:lstStyle/>
          <a:p>
            <a:r>
              <a:rPr lang="en-US" dirty="0"/>
              <a:t>Zoom In: Select a Small Group</a:t>
            </a:r>
          </a:p>
        </p:txBody>
      </p:sp>
      <p:sp>
        <p:nvSpPr>
          <p:cNvPr id="6" name="TextBox 5">
            <a:extLst>
              <a:ext uri="{FF2B5EF4-FFF2-40B4-BE49-F238E27FC236}">
                <a16:creationId xmlns:a16="http://schemas.microsoft.com/office/drawing/2014/main" id="{7B3E2828-D365-480A-B480-E540E550DC42}"/>
              </a:ext>
            </a:extLst>
          </p:cNvPr>
          <p:cNvSpPr txBox="1"/>
          <p:nvPr/>
        </p:nvSpPr>
        <p:spPr>
          <a:xfrm>
            <a:off x="481400" y="866313"/>
            <a:ext cx="6929270" cy="5816977"/>
          </a:xfrm>
          <a:prstGeom prst="rect">
            <a:avLst/>
          </a:prstGeom>
          <a:noFill/>
        </p:spPr>
        <p:txBody>
          <a:bodyPr wrap="square" rtlCol="0">
            <a:spAutoFit/>
          </a:bodyPr>
          <a:lstStyle/>
          <a:p>
            <a:pPr marL="571500" indent="-571500">
              <a:buFont typeface="Arial" charset="0"/>
              <a:buChar char="•"/>
            </a:pPr>
            <a:r>
              <a:rPr lang="en-US" sz="4400" b="1" dirty="0">
                <a:solidFill>
                  <a:schemeClr val="tx2"/>
                </a:solidFill>
                <a:latin typeface="Calibri" panose="020F0502020204030204" pitchFamily="34" charset="0"/>
                <a:cs typeface="Calibri" panose="020F0502020204030204" pitchFamily="34" charset="0"/>
              </a:rPr>
              <a:t>Select</a:t>
            </a:r>
            <a:r>
              <a:rPr lang="en-US" sz="4400" dirty="0">
                <a:latin typeface="Calibri" panose="020F0502020204030204" pitchFamily="34" charset="0"/>
                <a:cs typeface="Calibri" panose="020F0502020204030204" pitchFamily="34" charset="0"/>
              </a:rPr>
              <a:t> a small group of students who share a common need</a:t>
            </a:r>
          </a:p>
          <a:p>
            <a:pPr marL="571500" indent="-571500">
              <a:buFont typeface="Arial" charset="0"/>
              <a:buChar char="•"/>
            </a:pPr>
            <a:endParaRPr lang="en-US" sz="2000" dirty="0">
              <a:latin typeface="Calibri" panose="020F0502020204030204" pitchFamily="34" charset="0"/>
              <a:cs typeface="Calibri" panose="020F0502020204030204" pitchFamily="34" charset="0"/>
            </a:endParaRPr>
          </a:p>
          <a:p>
            <a:pPr marL="571500" indent="-571500">
              <a:buFont typeface="Arial" charset="0"/>
              <a:buChar char="•"/>
            </a:pPr>
            <a:r>
              <a:rPr lang="en-US" sz="4400" b="1" dirty="0">
                <a:solidFill>
                  <a:schemeClr val="tx2"/>
                </a:solidFill>
                <a:latin typeface="Calibri" panose="020F0502020204030204" pitchFamily="34" charset="0"/>
                <a:cs typeface="Calibri" panose="020F0502020204030204" pitchFamily="34" charset="0"/>
              </a:rPr>
              <a:t>Complete</a:t>
            </a:r>
            <a:r>
              <a:rPr lang="en-US" sz="4400" dirty="0">
                <a:latin typeface="Calibri" panose="020F0502020204030204" pitchFamily="34" charset="0"/>
                <a:cs typeface="Calibri" panose="020F0502020204030204" pitchFamily="34" charset="0"/>
              </a:rPr>
              <a:t> the action planning tool to make a plan for how you will support this group</a:t>
            </a:r>
          </a:p>
          <a:p>
            <a:endParaRPr lang="en-US" sz="440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142207F4-41F4-4B4F-B083-36DD8DF229D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0488" y="1079830"/>
            <a:ext cx="3823752" cy="4689327"/>
          </a:xfrm>
          <a:prstGeom prst="rect">
            <a:avLst/>
          </a:prstGeom>
          <a:ln w="15875">
            <a:solidFill>
              <a:schemeClr val="tx2"/>
            </a:solidFill>
          </a:ln>
        </p:spPr>
      </p:pic>
    </p:spTree>
    <p:extLst>
      <p:ext uri="{BB962C8B-B14F-4D97-AF65-F5344CB8AC3E}">
        <p14:creationId xmlns:p14="http://schemas.microsoft.com/office/powerpoint/2010/main" val="214565604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7BEE4C1-039B-4759-98A0-CAB1A7EF9ACD}"/>
              </a:ext>
            </a:extLst>
          </p:cNvPr>
          <p:cNvSpPr>
            <a:spLocks noGrp="1"/>
          </p:cNvSpPr>
          <p:nvPr>
            <p:ph type="sldNum" sz="quarter" idx="4"/>
          </p:nvPr>
        </p:nvSpPr>
        <p:spPr/>
        <p:txBody>
          <a:bodyPr/>
          <a:lstStyle/>
          <a:p>
            <a:fld id="{4080289E-A2FF-0941-931A-EE1328331F47}" type="slidenum">
              <a:rPr lang="uk-UA" smtClean="0"/>
              <a:pPr/>
              <a:t>108</a:t>
            </a:fld>
            <a:endParaRPr lang="uk-UA" dirty="0"/>
          </a:p>
        </p:txBody>
      </p:sp>
      <p:sp>
        <p:nvSpPr>
          <p:cNvPr id="4" name="Text Placeholder 3">
            <a:extLst>
              <a:ext uri="{FF2B5EF4-FFF2-40B4-BE49-F238E27FC236}">
                <a16:creationId xmlns:a16="http://schemas.microsoft.com/office/drawing/2014/main" id="{DCEE3E59-EDEC-4022-B244-2FBD1D046D6C}"/>
              </a:ext>
            </a:extLst>
          </p:cNvPr>
          <p:cNvSpPr>
            <a:spLocks noGrp="1"/>
          </p:cNvSpPr>
          <p:nvPr>
            <p:ph type="body" sz="quarter" idx="10"/>
          </p:nvPr>
        </p:nvSpPr>
        <p:spPr>
          <a:xfrm>
            <a:off x="738808" y="946244"/>
            <a:ext cx="11117608" cy="4822825"/>
          </a:xfrm>
        </p:spPr>
        <p:txBody>
          <a:bodyPr/>
          <a:lstStyle/>
          <a:p>
            <a:pPr>
              <a:buFont typeface="Arial" charset="0"/>
              <a:buChar char="•"/>
            </a:pPr>
            <a:r>
              <a:rPr lang="en-US" sz="4800" b="1" dirty="0">
                <a:solidFill>
                  <a:schemeClr val="tx2"/>
                </a:solidFill>
              </a:rPr>
              <a:t> Find</a:t>
            </a:r>
            <a:r>
              <a:rPr lang="en-US" sz="4800" dirty="0">
                <a:solidFill>
                  <a:schemeClr val="tx1"/>
                </a:solidFill>
              </a:rPr>
              <a:t> a partner</a:t>
            </a:r>
            <a:endParaRPr lang="en-US" sz="1800" dirty="0">
              <a:solidFill>
                <a:schemeClr val="tx1"/>
              </a:solidFill>
            </a:endParaRPr>
          </a:p>
          <a:p>
            <a:pPr>
              <a:buFont typeface="Arial" charset="0"/>
              <a:buChar char="•"/>
            </a:pPr>
            <a:r>
              <a:rPr lang="en-US" sz="4800" b="1" dirty="0">
                <a:solidFill>
                  <a:schemeClr val="tx2"/>
                </a:solidFill>
              </a:rPr>
              <a:t> Share</a:t>
            </a:r>
            <a:r>
              <a:rPr lang="en-US" sz="4800" dirty="0">
                <a:solidFill>
                  <a:schemeClr val="tx1"/>
                </a:solidFill>
              </a:rPr>
              <a:t> your plan and your rationale</a:t>
            </a:r>
          </a:p>
          <a:p>
            <a:pPr>
              <a:buFont typeface="Arial" charset="0"/>
              <a:buChar char="•"/>
            </a:pPr>
            <a:r>
              <a:rPr lang="en-US" sz="4400" b="1" dirty="0">
                <a:solidFill>
                  <a:schemeClr val="tx2"/>
                </a:solidFill>
              </a:rPr>
              <a:t> Discuss: </a:t>
            </a:r>
          </a:p>
          <a:p>
            <a:pPr lvl="1">
              <a:buFont typeface="Arial" charset="0"/>
              <a:buChar char="•"/>
            </a:pPr>
            <a:r>
              <a:rPr lang="en-US" sz="4400" dirty="0">
                <a:solidFill>
                  <a:schemeClr val="tx1"/>
                </a:solidFill>
              </a:rPr>
              <a:t>What challenges do you anticipate in implementing your plan?</a:t>
            </a:r>
          </a:p>
          <a:p>
            <a:pPr>
              <a:buFont typeface="Arial" charset="0"/>
              <a:buChar char="•"/>
            </a:pPr>
            <a:r>
              <a:rPr lang="en-US" sz="4400" b="1" dirty="0">
                <a:solidFill>
                  <a:schemeClr val="tx2"/>
                </a:solidFill>
              </a:rPr>
              <a:t> Brainstorm together: </a:t>
            </a:r>
          </a:p>
          <a:p>
            <a:pPr lvl="1">
              <a:buFont typeface="Arial" charset="0"/>
              <a:buChar char="•"/>
            </a:pPr>
            <a:r>
              <a:rPr lang="en-US" sz="4400" dirty="0">
                <a:solidFill>
                  <a:schemeClr val="tx1"/>
                </a:solidFill>
              </a:rPr>
              <a:t>How might you overcome these challenges?</a:t>
            </a:r>
          </a:p>
          <a:p>
            <a:pPr>
              <a:buFont typeface="Arial" charset="0"/>
              <a:buChar char="•"/>
            </a:pPr>
            <a:endParaRPr lang="en-US" sz="4800" dirty="0">
              <a:solidFill>
                <a:schemeClr val="tx1"/>
              </a:solidFill>
            </a:endParaRPr>
          </a:p>
          <a:p>
            <a:pPr>
              <a:buFont typeface="Arial" charset="0"/>
              <a:buChar char="•"/>
            </a:pPr>
            <a:endParaRPr lang="en-US" sz="1000" dirty="0">
              <a:solidFill>
                <a:schemeClr val="tx1"/>
              </a:solidFill>
            </a:endParaRPr>
          </a:p>
          <a:p>
            <a:pPr marL="0" indent="0">
              <a:buNone/>
            </a:pPr>
            <a:endParaRPr lang="en-US" dirty="0"/>
          </a:p>
        </p:txBody>
      </p:sp>
      <p:sp>
        <p:nvSpPr>
          <p:cNvPr id="2" name="Title 1">
            <a:extLst>
              <a:ext uri="{FF2B5EF4-FFF2-40B4-BE49-F238E27FC236}">
                <a16:creationId xmlns:a16="http://schemas.microsoft.com/office/drawing/2014/main" id="{A822D920-2ECE-4E65-9CA8-9F73C28FCD48}"/>
              </a:ext>
            </a:extLst>
          </p:cNvPr>
          <p:cNvSpPr>
            <a:spLocks noGrp="1"/>
          </p:cNvSpPr>
          <p:nvPr>
            <p:ph type="title"/>
          </p:nvPr>
        </p:nvSpPr>
        <p:spPr/>
        <p:txBody>
          <a:bodyPr/>
          <a:lstStyle/>
          <a:p>
            <a:r>
              <a:rPr lang="en-US" dirty="0"/>
              <a:t>Discuss with a partner</a:t>
            </a:r>
          </a:p>
        </p:txBody>
      </p:sp>
      <p:sp>
        <p:nvSpPr>
          <p:cNvPr id="5" name="TextBox 4">
            <a:extLst>
              <a:ext uri="{FF2B5EF4-FFF2-40B4-BE49-F238E27FC236}">
                <a16:creationId xmlns:a16="http://schemas.microsoft.com/office/drawing/2014/main" id="{5AECC6A2-DED2-A44A-9D84-1A48157F0200}"/>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spTree>
    <p:extLst>
      <p:ext uri="{BB962C8B-B14F-4D97-AF65-F5344CB8AC3E}">
        <p14:creationId xmlns:p14="http://schemas.microsoft.com/office/powerpoint/2010/main" val="213289856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109</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a:xfrm>
            <a:off x="404019" y="965152"/>
            <a:ext cx="11452398" cy="4585207"/>
          </a:xfrm>
        </p:spPr>
        <p:txBody>
          <a:bodyPr/>
          <a:lstStyle/>
          <a:p>
            <a:pPr marL="292100" indent="-292100">
              <a:buFont typeface="Arial" charset="0"/>
              <a:buChar char="•"/>
            </a:pPr>
            <a:r>
              <a:rPr lang="en-US" sz="4600" dirty="0">
                <a:solidFill>
                  <a:schemeClr val="tx1"/>
                </a:solidFill>
              </a:rPr>
              <a:t> What did you discover about student learning (in relation to your inquiry question)?</a:t>
            </a:r>
          </a:p>
          <a:p>
            <a:pPr marL="292100" indent="-292100">
              <a:buFont typeface="Arial" charset="0"/>
              <a:buChar char="•"/>
            </a:pPr>
            <a:r>
              <a:rPr lang="en-US" sz="4600" dirty="0">
                <a:solidFill>
                  <a:schemeClr val="tx1"/>
                </a:solidFill>
              </a:rPr>
              <a:t> How will this affect what you do, instructionally, in the future?</a:t>
            </a:r>
          </a:p>
          <a:p>
            <a:pPr marL="292100" indent="-292100">
              <a:buFont typeface="Arial" charset="0"/>
              <a:buChar char="•"/>
            </a:pPr>
            <a:r>
              <a:rPr lang="en-US" sz="4600" dirty="0">
                <a:solidFill>
                  <a:schemeClr val="tx1"/>
                </a:solidFill>
              </a:rPr>
              <a:t> What have you found most helpful about engaging in a cycle of inquiry?</a:t>
            </a:r>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Let’s Discuss</a:t>
            </a:r>
          </a:p>
        </p:txBody>
      </p:sp>
      <p:sp>
        <p:nvSpPr>
          <p:cNvPr id="5" name="TextBox 4">
            <a:extLst>
              <a:ext uri="{FF2B5EF4-FFF2-40B4-BE49-F238E27FC236}">
                <a16:creationId xmlns:a16="http://schemas.microsoft.com/office/drawing/2014/main" id="{17347A27-B228-0148-918E-0881AAC58106}"/>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6</a:t>
            </a:r>
          </a:p>
        </p:txBody>
      </p:sp>
    </p:spTree>
    <p:extLst>
      <p:ext uri="{BB962C8B-B14F-4D97-AF65-F5344CB8AC3E}">
        <p14:creationId xmlns:p14="http://schemas.microsoft.com/office/powerpoint/2010/main" val="1018257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11</a:t>
            </a:fld>
            <a:endParaRPr lang="uk-UA" dirty="0"/>
          </a:p>
        </p:txBody>
      </p:sp>
      <p:sp>
        <p:nvSpPr>
          <p:cNvPr id="7" name="Text Placeholder 6"/>
          <p:cNvSpPr>
            <a:spLocks noGrp="1"/>
          </p:cNvSpPr>
          <p:nvPr>
            <p:ph type="body" sz="quarter" idx="10"/>
          </p:nvPr>
        </p:nvSpPr>
        <p:spPr/>
        <p:txBody>
          <a:bodyPr/>
          <a:lstStyle/>
          <a:p>
            <a:r>
              <a:rPr lang="en-US" sz="2200" dirty="0"/>
              <a:t>Students should understand the author’s tone is positive toward the actions of Prometheus and negative toward the actions of the gods. Students should select words or phrases from the text to describe the author’s positive, approving tone toward the actions of Prometheus, such as </a:t>
            </a:r>
            <a:r>
              <a:rPr lang="en-US" sz="2200" i="1" dirty="0"/>
              <a:t>boldly</a:t>
            </a:r>
            <a:r>
              <a:rPr lang="en-US" sz="2200" dirty="0"/>
              <a:t>, “set his heart,” and “brighter and better.” Students should select words or phrases from the text to describe the author’s negative, disapproving tone toward the actions of Jupiter and the gods, such as “in spite of,” “shiver with cold,”</a:t>
            </a:r>
            <a:r>
              <a:rPr lang="en-US" sz="2200" i="1" dirty="0"/>
              <a:t> puny</a:t>
            </a:r>
            <a:r>
              <a:rPr lang="en-US" sz="2200" dirty="0"/>
              <a:t>, and </a:t>
            </a:r>
            <a:r>
              <a:rPr lang="en-US" sz="2200" i="1" dirty="0"/>
              <a:t>beware</a:t>
            </a:r>
            <a:r>
              <a:rPr lang="en-US" sz="2200" dirty="0"/>
              <a:t>. While Prometheus tried to make humankind better and wiser, Jupiter wanted to punish Prometheus and keep humans in terrible conditions. The gods sent Pandora to punish Prometheus and humans, and her actions lead to the introduction of worry and sadness. The author’s word choice helps the reader understand the foreboding and cautious tone of the story and the students can use similar words as those listed above to describe the tone. Additionally, the author’s word choice helps the reader understand the characters’ actions, conflicts, and events of the story which contribute to the overall message the author wants to send about what happens when humans try to control things they don’t have control over.</a:t>
            </a:r>
          </a:p>
          <a:p>
            <a:endParaRPr lang="en-US" dirty="0"/>
          </a:p>
        </p:txBody>
      </p:sp>
      <p:sp>
        <p:nvSpPr>
          <p:cNvPr id="6" name="Title 5"/>
          <p:cNvSpPr>
            <a:spLocks noGrp="1"/>
          </p:cNvSpPr>
          <p:nvPr>
            <p:ph type="title"/>
          </p:nvPr>
        </p:nvSpPr>
        <p:spPr/>
        <p:txBody>
          <a:bodyPr/>
          <a:lstStyle/>
          <a:p>
            <a:r>
              <a:rPr lang="en-US" dirty="0"/>
              <a:t>Student Look </a:t>
            </a:r>
            <a:r>
              <a:rPr lang="en-US" dirty="0" err="1"/>
              <a:t>Fors</a:t>
            </a:r>
            <a:endParaRPr lang="en-US" dirty="0"/>
          </a:p>
        </p:txBody>
      </p:sp>
      <p:sp>
        <p:nvSpPr>
          <p:cNvPr id="5" name="TextBox 4">
            <a:extLst>
              <a:ext uri="{FF2B5EF4-FFF2-40B4-BE49-F238E27FC236}">
                <a16:creationId xmlns:a16="http://schemas.microsoft.com/office/drawing/2014/main" id="{FFD9A8B1-161C-DE46-AB02-57D64701770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402918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12</a:t>
            </a:fld>
            <a:endParaRPr lang="uk-UA" dirty="0"/>
          </a:p>
        </p:txBody>
      </p:sp>
      <p:sp>
        <p:nvSpPr>
          <p:cNvPr id="3" name="Text Placeholder 2">
            <a:extLst>
              <a:ext uri="{FF2B5EF4-FFF2-40B4-BE49-F238E27FC236}">
                <a16:creationId xmlns:a16="http://schemas.microsoft.com/office/drawing/2014/main" id="{67BDC8D2-DBB2-450E-BDBA-DFB8134AE239}"/>
              </a:ext>
            </a:extLst>
          </p:cNvPr>
          <p:cNvSpPr>
            <a:spLocks noGrp="1"/>
          </p:cNvSpPr>
          <p:nvPr>
            <p:ph type="body" sz="quarter" idx="10"/>
          </p:nvPr>
        </p:nvSpPr>
        <p:spPr>
          <a:xfrm>
            <a:off x="404019" y="973343"/>
            <a:ext cx="11383962" cy="4822825"/>
          </a:xfrm>
        </p:spPr>
        <p:txBody>
          <a:bodyPr/>
          <a:lstStyle/>
          <a:p>
            <a:pPr marL="349250" indent="-349250"/>
            <a:r>
              <a:rPr lang="en-US" sz="3600" dirty="0">
                <a:solidFill>
                  <a:schemeClr val="tx1"/>
                </a:solidFill>
              </a:rPr>
              <a:t>Student responds directly to the question asked with a </a:t>
            </a:r>
            <a:r>
              <a:rPr lang="en-US" sz="3600" b="1" dirty="0">
                <a:solidFill>
                  <a:schemeClr val="tx1"/>
                </a:solidFill>
              </a:rPr>
              <a:t>valid assertion </a:t>
            </a:r>
            <a:r>
              <a:rPr lang="en-US" sz="3600" dirty="0">
                <a:solidFill>
                  <a:schemeClr val="tx1"/>
                </a:solidFill>
              </a:rPr>
              <a:t>drawn from the text.</a:t>
            </a:r>
          </a:p>
          <a:p>
            <a:pPr marL="349250" indent="-349250"/>
            <a:endParaRPr lang="en-US" sz="1000" dirty="0">
              <a:solidFill>
                <a:schemeClr val="tx1"/>
              </a:solidFill>
            </a:endParaRPr>
          </a:p>
          <a:p>
            <a:pPr marL="349250" indent="-349250"/>
            <a:r>
              <a:rPr lang="en-US" sz="3600" dirty="0">
                <a:solidFill>
                  <a:schemeClr val="tx1"/>
                </a:solidFill>
              </a:rPr>
              <a:t>The </a:t>
            </a:r>
            <a:r>
              <a:rPr lang="en-US" sz="3600" b="1" dirty="0">
                <a:solidFill>
                  <a:schemeClr val="tx1"/>
                </a:solidFill>
              </a:rPr>
              <a:t>evidence</a:t>
            </a:r>
            <a:r>
              <a:rPr lang="en-US" sz="3600" dirty="0">
                <a:solidFill>
                  <a:schemeClr val="tx1"/>
                </a:solidFill>
              </a:rPr>
              <a:t> provided from the text is </a:t>
            </a:r>
            <a:r>
              <a:rPr lang="en-US" sz="3600" b="1" dirty="0">
                <a:solidFill>
                  <a:schemeClr val="tx1"/>
                </a:solidFill>
              </a:rPr>
              <a:t>relevant</a:t>
            </a:r>
            <a:r>
              <a:rPr lang="en-US" sz="3600" dirty="0">
                <a:solidFill>
                  <a:schemeClr val="tx1"/>
                </a:solidFill>
              </a:rPr>
              <a:t> (evidence supports the assertion) and </a:t>
            </a:r>
            <a:r>
              <a:rPr lang="en-US" sz="3600" b="1" dirty="0">
                <a:solidFill>
                  <a:schemeClr val="tx1"/>
                </a:solidFill>
              </a:rPr>
              <a:t>sufficien</a:t>
            </a:r>
            <a:r>
              <a:rPr lang="en-US" sz="3600" dirty="0">
                <a:solidFill>
                  <a:schemeClr val="tx1"/>
                </a:solidFill>
              </a:rPr>
              <a:t>t (enough evidence is given to support the assertion).</a:t>
            </a:r>
          </a:p>
          <a:p>
            <a:pPr marL="349250" indent="-349250"/>
            <a:endParaRPr lang="en-US" sz="1000" dirty="0">
              <a:solidFill>
                <a:schemeClr val="tx1"/>
              </a:solidFill>
            </a:endParaRPr>
          </a:p>
          <a:p>
            <a:pPr marL="349250" indent="-349250"/>
            <a:r>
              <a:rPr lang="en-US" sz="3600" dirty="0">
                <a:solidFill>
                  <a:schemeClr val="tx1"/>
                </a:solidFill>
              </a:rPr>
              <a:t>The student is able to clearly articulate a relevant and </a:t>
            </a:r>
            <a:r>
              <a:rPr lang="en-US" sz="3600" b="1" dirty="0">
                <a:solidFill>
                  <a:schemeClr val="tx1"/>
                </a:solidFill>
              </a:rPr>
              <a:t>valid connection </a:t>
            </a:r>
            <a:r>
              <a:rPr lang="en-US" sz="3600" dirty="0">
                <a:solidFill>
                  <a:schemeClr val="tx1"/>
                </a:solidFill>
              </a:rPr>
              <a:t>between the evidence given and the assertion.</a:t>
            </a:r>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Remember Our Criteria</a:t>
            </a:r>
          </a:p>
        </p:txBody>
      </p:sp>
      <p:sp>
        <p:nvSpPr>
          <p:cNvPr id="5" name="TextBox 4">
            <a:extLst>
              <a:ext uri="{FF2B5EF4-FFF2-40B4-BE49-F238E27FC236}">
                <a16:creationId xmlns:a16="http://schemas.microsoft.com/office/drawing/2014/main" id="{F4F95CC0-862D-F440-8FAF-9FCA07EE6675}"/>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622361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13</a:t>
            </a:fld>
            <a:endParaRPr lang="uk-UA" dirty="0"/>
          </a:p>
        </p:txBody>
      </p:sp>
      <p:sp>
        <p:nvSpPr>
          <p:cNvPr id="7" name="Text Placeholder 6"/>
          <p:cNvSpPr>
            <a:spLocks noGrp="1"/>
          </p:cNvSpPr>
          <p:nvPr>
            <p:ph type="body" sz="quarter" idx="10"/>
          </p:nvPr>
        </p:nvSpPr>
        <p:spPr>
          <a:xfrm>
            <a:off x="380175" y="1124044"/>
            <a:ext cx="6185217" cy="4822825"/>
          </a:xfrm>
        </p:spPr>
        <p:txBody>
          <a:bodyPr/>
          <a:lstStyle/>
          <a:p>
            <a:r>
              <a:rPr lang="en-US" sz="3400" b="1" dirty="0">
                <a:solidFill>
                  <a:schemeClr val="tx2"/>
                </a:solidFill>
              </a:rPr>
              <a:t>Independently</a:t>
            </a:r>
            <a:r>
              <a:rPr lang="en-US" sz="3400" dirty="0"/>
              <a:t> </a:t>
            </a:r>
            <a:r>
              <a:rPr lang="en-US" sz="3400" dirty="0">
                <a:solidFill>
                  <a:schemeClr val="tx1"/>
                </a:solidFill>
              </a:rPr>
              <a:t>read the exemplar student response</a:t>
            </a:r>
          </a:p>
          <a:p>
            <a:r>
              <a:rPr lang="en-US" sz="3400" b="1" dirty="0">
                <a:solidFill>
                  <a:schemeClr val="tx2"/>
                </a:solidFill>
              </a:rPr>
              <a:t>Discuss</a:t>
            </a:r>
          </a:p>
          <a:p>
            <a:pPr lvl="1">
              <a:buFont typeface="Arial" charset="0"/>
              <a:buChar char="•"/>
            </a:pPr>
            <a:r>
              <a:rPr lang="en-US" sz="3400" dirty="0">
                <a:solidFill>
                  <a:schemeClr val="tx1"/>
                </a:solidFill>
              </a:rPr>
              <a:t>How does this student’s response demonstrate a deep understanding of the text?</a:t>
            </a:r>
          </a:p>
          <a:p>
            <a:pPr lvl="1">
              <a:buFont typeface="Arial" charset="0"/>
              <a:buChar char="•"/>
            </a:pPr>
            <a:r>
              <a:rPr lang="en-US" sz="3400" dirty="0">
                <a:solidFill>
                  <a:schemeClr val="tx1"/>
                </a:solidFill>
              </a:rPr>
              <a:t>How does this response demonstrate each of the three criteria?</a:t>
            </a:r>
          </a:p>
        </p:txBody>
      </p:sp>
      <p:sp>
        <p:nvSpPr>
          <p:cNvPr id="6" name="Title 5"/>
          <p:cNvSpPr>
            <a:spLocks noGrp="1"/>
          </p:cNvSpPr>
          <p:nvPr>
            <p:ph type="title"/>
          </p:nvPr>
        </p:nvSpPr>
        <p:spPr/>
        <p:txBody>
          <a:bodyPr/>
          <a:lstStyle/>
          <a:p>
            <a:r>
              <a:rPr lang="en-US" dirty="0"/>
              <a:t>Examine the Exemplar Response</a:t>
            </a:r>
          </a:p>
        </p:txBody>
      </p:sp>
      <p:sp>
        <p:nvSpPr>
          <p:cNvPr id="8" name="TextBox 7">
            <a:extLst>
              <a:ext uri="{FF2B5EF4-FFF2-40B4-BE49-F238E27FC236}">
                <a16:creationId xmlns:a16="http://schemas.microsoft.com/office/drawing/2014/main" id="{9AC8F57F-0F61-465A-B799-5681EAB9DAA5}"/>
              </a:ext>
            </a:extLst>
          </p:cNvPr>
          <p:cNvSpPr txBox="1"/>
          <p:nvPr/>
        </p:nvSpPr>
        <p:spPr>
          <a:xfrm>
            <a:off x="7059168" y="1085036"/>
            <a:ext cx="4797248" cy="4708981"/>
          </a:xfrm>
          <a:prstGeom prst="rect">
            <a:avLst/>
          </a:prstGeom>
          <a:solidFill>
            <a:schemeClr val="tx1">
              <a:lumMod val="20000"/>
              <a:lumOff val="80000"/>
            </a:schemeClr>
          </a:solidFill>
          <a:ln w="19050">
            <a:solidFill>
              <a:schemeClr val="tx2"/>
            </a:solidFill>
          </a:ln>
        </p:spPr>
        <p:txBody>
          <a:bodyPr wrap="square" rtlCol="0">
            <a:spAutoFit/>
          </a:bodyPr>
          <a:lstStyle/>
          <a:p>
            <a:pPr algn="ctr"/>
            <a:endParaRPr lang="en-US" b="1" i="1" dirty="0">
              <a:solidFill>
                <a:schemeClr val="accent5"/>
              </a:solidFill>
              <a:latin typeface="Calibri" charset="0"/>
              <a:ea typeface="Calibri" charset="0"/>
              <a:cs typeface="Calibri" charset="0"/>
            </a:endParaRPr>
          </a:p>
          <a:p>
            <a:pPr marL="342900" indent="-342900">
              <a:buFont typeface="Wingdings" charset="2"/>
              <a:buChar char="ü"/>
            </a:pPr>
            <a:r>
              <a:rPr lang="en-US" sz="2400" dirty="0">
                <a:latin typeface="Calibri" charset="0"/>
                <a:ea typeface="Calibri" charset="0"/>
                <a:cs typeface="Calibri" charset="0"/>
              </a:rPr>
              <a:t>Responds directly to the question asked with a </a:t>
            </a:r>
            <a:r>
              <a:rPr lang="en-US" sz="2400" b="1" dirty="0">
                <a:latin typeface="Calibri" charset="0"/>
                <a:ea typeface="Calibri" charset="0"/>
                <a:cs typeface="Calibri" charset="0"/>
              </a:rPr>
              <a:t>valid assertion </a:t>
            </a:r>
            <a:r>
              <a:rPr lang="en-US" sz="2400" dirty="0">
                <a:latin typeface="Calibri" charset="0"/>
                <a:ea typeface="Calibri" charset="0"/>
                <a:cs typeface="Calibri" charset="0"/>
              </a:rPr>
              <a:t>drawn from the text.</a:t>
            </a:r>
          </a:p>
          <a:p>
            <a:pPr marL="342900" indent="-342900">
              <a:buFont typeface="Wingdings" charset="2"/>
              <a:buChar char="ü"/>
            </a:pPr>
            <a:r>
              <a:rPr lang="en-US" sz="2400" b="1" dirty="0">
                <a:latin typeface="Calibri" charset="0"/>
                <a:ea typeface="Calibri" charset="0"/>
                <a:cs typeface="Calibri" charset="0"/>
              </a:rPr>
              <a:t>Evidence</a:t>
            </a:r>
            <a:r>
              <a:rPr lang="en-US" sz="2400" dirty="0">
                <a:latin typeface="Calibri" charset="0"/>
                <a:ea typeface="Calibri" charset="0"/>
                <a:cs typeface="Calibri" charset="0"/>
              </a:rPr>
              <a:t> from the text provided is </a:t>
            </a:r>
            <a:r>
              <a:rPr lang="en-US" sz="2400" b="1" dirty="0">
                <a:latin typeface="Calibri" charset="0"/>
                <a:ea typeface="Calibri" charset="0"/>
                <a:cs typeface="Calibri" charset="0"/>
              </a:rPr>
              <a:t>relevant</a:t>
            </a:r>
            <a:r>
              <a:rPr lang="en-US" sz="2400" dirty="0">
                <a:latin typeface="Calibri" charset="0"/>
                <a:ea typeface="Calibri" charset="0"/>
                <a:cs typeface="Calibri" charset="0"/>
              </a:rPr>
              <a:t> (evidence supports the assertion) and </a:t>
            </a:r>
            <a:r>
              <a:rPr lang="en-US" sz="2400" b="1" dirty="0">
                <a:latin typeface="Calibri" charset="0"/>
                <a:ea typeface="Calibri" charset="0"/>
                <a:cs typeface="Calibri" charset="0"/>
              </a:rPr>
              <a:t>sufficient</a:t>
            </a:r>
            <a:r>
              <a:rPr lang="en-US" sz="2400" dirty="0">
                <a:latin typeface="Calibri" charset="0"/>
                <a:ea typeface="Calibri" charset="0"/>
                <a:cs typeface="Calibri" charset="0"/>
              </a:rPr>
              <a:t> (enough evidence is given to support the assertion).</a:t>
            </a:r>
          </a:p>
          <a:p>
            <a:pPr marL="342900" indent="-342900">
              <a:buFont typeface="Wingdings" charset="2"/>
              <a:buChar char="ü"/>
            </a:pPr>
            <a:r>
              <a:rPr lang="en-US" sz="2400" dirty="0">
                <a:latin typeface="Calibri" charset="0"/>
                <a:ea typeface="Calibri" charset="0"/>
                <a:cs typeface="Calibri" charset="0"/>
              </a:rPr>
              <a:t> Clearly articulates a relevant and </a:t>
            </a:r>
            <a:r>
              <a:rPr lang="en-US" sz="2400" b="1" dirty="0">
                <a:latin typeface="Calibri" charset="0"/>
                <a:ea typeface="Calibri" charset="0"/>
                <a:cs typeface="Calibri" charset="0"/>
              </a:rPr>
              <a:t>valid connection </a:t>
            </a:r>
            <a:r>
              <a:rPr lang="en-US" sz="2400" dirty="0">
                <a:latin typeface="Calibri" charset="0"/>
                <a:ea typeface="Calibri" charset="0"/>
                <a:cs typeface="Calibri" charset="0"/>
              </a:rPr>
              <a:t>between the evidence given and the assertion.</a:t>
            </a:r>
          </a:p>
          <a:p>
            <a:endParaRPr lang="en-US" dirty="0"/>
          </a:p>
        </p:txBody>
      </p:sp>
      <p:sp>
        <p:nvSpPr>
          <p:cNvPr id="9" name="TextBox 8">
            <a:extLst>
              <a:ext uri="{FF2B5EF4-FFF2-40B4-BE49-F238E27FC236}">
                <a16:creationId xmlns:a16="http://schemas.microsoft.com/office/drawing/2014/main" id="{E99E852E-DB86-F748-98F2-0E6EBE48F9BB}"/>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1041395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FE28C4-54DB-4B64-AFFF-0A09D18AC6B6}"/>
              </a:ext>
            </a:extLst>
          </p:cNvPr>
          <p:cNvSpPr>
            <a:spLocks noGrp="1"/>
          </p:cNvSpPr>
          <p:nvPr>
            <p:ph type="sldNum" sz="quarter" idx="4"/>
          </p:nvPr>
        </p:nvSpPr>
        <p:spPr/>
        <p:txBody>
          <a:bodyPr/>
          <a:lstStyle/>
          <a:p>
            <a:fld id="{4080289E-A2FF-0941-931A-EE1328331F47}" type="slidenum">
              <a:rPr lang="uk-UA" smtClean="0"/>
              <a:pPr/>
              <a:t>14</a:t>
            </a:fld>
            <a:endParaRPr lang="uk-UA" dirty="0"/>
          </a:p>
        </p:txBody>
      </p:sp>
      <p:sp>
        <p:nvSpPr>
          <p:cNvPr id="3" name="Text Placeholder 2">
            <a:extLst>
              <a:ext uri="{FF2B5EF4-FFF2-40B4-BE49-F238E27FC236}">
                <a16:creationId xmlns:a16="http://schemas.microsoft.com/office/drawing/2014/main" id="{99396441-7500-4BBB-842E-AE73933DED38}"/>
              </a:ext>
            </a:extLst>
          </p:cNvPr>
          <p:cNvSpPr>
            <a:spLocks noGrp="1"/>
          </p:cNvSpPr>
          <p:nvPr>
            <p:ph type="body" sz="quarter" idx="10"/>
          </p:nvPr>
        </p:nvSpPr>
        <p:spPr>
          <a:xfrm>
            <a:off x="398464" y="1193800"/>
            <a:ext cx="5757010" cy="4822825"/>
          </a:xfrm>
        </p:spPr>
        <p:txBody>
          <a:bodyPr/>
          <a:lstStyle/>
          <a:p>
            <a:pPr marL="0" indent="0" algn="ctr">
              <a:buNone/>
            </a:pPr>
            <a:r>
              <a:rPr lang="en-US" sz="3600" b="1" dirty="0">
                <a:solidFill>
                  <a:schemeClr val="tx2"/>
                </a:solidFill>
              </a:rPr>
              <a:t>Work with a partner:</a:t>
            </a:r>
          </a:p>
          <a:p>
            <a:pPr marL="0" indent="0" algn="ctr">
              <a:buNone/>
            </a:pPr>
            <a:endParaRPr lang="en-US" sz="1500" b="1" dirty="0">
              <a:solidFill>
                <a:schemeClr val="tx2"/>
              </a:solidFill>
            </a:endParaRPr>
          </a:p>
          <a:p>
            <a:pPr>
              <a:buFont typeface="Arial" charset="0"/>
              <a:buChar char="•"/>
            </a:pPr>
            <a:r>
              <a:rPr lang="en-US" sz="3600" b="1" dirty="0">
                <a:solidFill>
                  <a:schemeClr val="tx2"/>
                </a:solidFill>
              </a:rPr>
              <a:t>Study</a:t>
            </a:r>
            <a:r>
              <a:rPr lang="en-US" sz="3600" dirty="0">
                <a:solidFill>
                  <a:schemeClr val="tx1"/>
                </a:solidFill>
              </a:rPr>
              <a:t> the Student Look </a:t>
            </a:r>
            <a:r>
              <a:rPr lang="en-US" sz="3600" dirty="0" err="1">
                <a:solidFill>
                  <a:schemeClr val="tx1"/>
                </a:solidFill>
              </a:rPr>
              <a:t>Fors</a:t>
            </a:r>
            <a:endParaRPr lang="en-US" sz="3600" dirty="0">
              <a:solidFill>
                <a:schemeClr val="tx1"/>
              </a:solidFill>
            </a:endParaRPr>
          </a:p>
          <a:p>
            <a:pPr>
              <a:buFont typeface="Arial" charset="0"/>
              <a:buChar char="•"/>
            </a:pPr>
            <a:endParaRPr lang="en-US" sz="1000" dirty="0">
              <a:solidFill>
                <a:schemeClr val="tx1"/>
              </a:solidFill>
            </a:endParaRPr>
          </a:p>
          <a:p>
            <a:pPr>
              <a:buFont typeface="Arial" charset="0"/>
              <a:buChar char="•"/>
            </a:pPr>
            <a:r>
              <a:rPr lang="en-US" sz="3600" b="1" dirty="0">
                <a:solidFill>
                  <a:schemeClr val="tx2"/>
                </a:solidFill>
              </a:rPr>
              <a:t>Go</a:t>
            </a:r>
            <a:r>
              <a:rPr lang="en-US" sz="3600" dirty="0">
                <a:solidFill>
                  <a:schemeClr val="tx1"/>
                </a:solidFill>
              </a:rPr>
              <a:t> back into the text</a:t>
            </a:r>
          </a:p>
          <a:p>
            <a:pPr>
              <a:buFont typeface="Arial" charset="0"/>
              <a:buChar char="•"/>
            </a:pPr>
            <a:endParaRPr lang="en-US" sz="1000" dirty="0">
              <a:solidFill>
                <a:schemeClr val="tx1"/>
              </a:solidFill>
            </a:endParaRPr>
          </a:p>
          <a:p>
            <a:pPr>
              <a:buFont typeface="Arial" charset="0"/>
              <a:buChar char="•"/>
            </a:pPr>
            <a:r>
              <a:rPr lang="en-US" sz="3600" b="1" dirty="0">
                <a:solidFill>
                  <a:schemeClr val="tx2"/>
                </a:solidFill>
              </a:rPr>
              <a:t>Create</a:t>
            </a:r>
            <a:r>
              <a:rPr lang="en-US" sz="3600" dirty="0">
                <a:solidFill>
                  <a:schemeClr val="tx1"/>
                </a:solidFill>
              </a:rPr>
              <a:t> an exemplar student response (remember the 3 criteria!)</a:t>
            </a:r>
          </a:p>
          <a:p>
            <a:pPr marL="0" indent="0">
              <a:buNone/>
            </a:pPr>
            <a:r>
              <a:rPr lang="en-US" dirty="0"/>
              <a:t> </a:t>
            </a:r>
          </a:p>
        </p:txBody>
      </p:sp>
      <p:sp>
        <p:nvSpPr>
          <p:cNvPr id="4" name="Title 3">
            <a:extLst>
              <a:ext uri="{FF2B5EF4-FFF2-40B4-BE49-F238E27FC236}">
                <a16:creationId xmlns:a16="http://schemas.microsoft.com/office/drawing/2014/main" id="{D86D01A7-E822-41D5-90A4-B367A400E408}"/>
              </a:ext>
            </a:extLst>
          </p:cNvPr>
          <p:cNvSpPr>
            <a:spLocks noGrp="1"/>
          </p:cNvSpPr>
          <p:nvPr>
            <p:ph type="title"/>
          </p:nvPr>
        </p:nvSpPr>
        <p:spPr/>
        <p:txBody>
          <a:bodyPr/>
          <a:lstStyle/>
          <a:p>
            <a:r>
              <a:rPr lang="en-US" dirty="0"/>
              <a:t>Create a Student Exemplar </a:t>
            </a:r>
          </a:p>
        </p:txBody>
      </p:sp>
      <p:sp>
        <p:nvSpPr>
          <p:cNvPr id="7" name="TextBox 6">
            <a:extLst>
              <a:ext uri="{FF2B5EF4-FFF2-40B4-BE49-F238E27FC236}">
                <a16:creationId xmlns:a16="http://schemas.microsoft.com/office/drawing/2014/main" id="{9AC8F57F-0F61-465A-B799-5681EAB9DAA5}"/>
              </a:ext>
            </a:extLst>
          </p:cNvPr>
          <p:cNvSpPr txBox="1"/>
          <p:nvPr/>
        </p:nvSpPr>
        <p:spPr>
          <a:xfrm>
            <a:off x="7260336" y="1193800"/>
            <a:ext cx="4281439" cy="4154984"/>
          </a:xfrm>
          <a:prstGeom prst="rect">
            <a:avLst/>
          </a:prstGeom>
          <a:solidFill>
            <a:schemeClr val="tx1">
              <a:lumMod val="20000"/>
              <a:lumOff val="80000"/>
            </a:schemeClr>
          </a:solidFill>
          <a:ln w="19050">
            <a:solidFill>
              <a:schemeClr val="tx2"/>
            </a:solidFill>
          </a:ln>
        </p:spPr>
        <p:txBody>
          <a:bodyPr wrap="square" rtlCol="0">
            <a:spAutoFit/>
          </a:bodyPr>
          <a:lstStyle/>
          <a:p>
            <a:pPr algn="ctr"/>
            <a:endParaRPr lang="en-US" b="1" i="1" dirty="0">
              <a:solidFill>
                <a:schemeClr val="accent5"/>
              </a:solidFill>
              <a:latin typeface="Calibri" charset="0"/>
              <a:ea typeface="Calibri" charset="0"/>
              <a:cs typeface="Calibri" charset="0"/>
            </a:endParaRPr>
          </a:p>
          <a:p>
            <a:pPr algn="ctr"/>
            <a:r>
              <a:rPr lang="en-US" sz="3800" b="1" dirty="0">
                <a:solidFill>
                  <a:schemeClr val="tx2"/>
                </a:solidFill>
                <a:latin typeface="Calibri" panose="020F0502020204030204" pitchFamily="34" charset="0"/>
                <a:cs typeface="Calibri" panose="020F0502020204030204" pitchFamily="34" charset="0"/>
              </a:rPr>
              <a:t>What motivates Prometheus to defy Jupiter and what does this reveal about Prometheus’s character?</a:t>
            </a:r>
          </a:p>
          <a:p>
            <a:endParaRPr lang="en-US" dirty="0"/>
          </a:p>
        </p:txBody>
      </p:sp>
      <p:sp>
        <p:nvSpPr>
          <p:cNvPr id="6" name="TextBox 5">
            <a:extLst>
              <a:ext uri="{FF2B5EF4-FFF2-40B4-BE49-F238E27FC236}">
                <a16:creationId xmlns:a16="http://schemas.microsoft.com/office/drawing/2014/main" id="{CE2B32E3-F901-6F43-91C8-B6219774679C}"/>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1042831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0E014F2-2A2D-A24F-A2BD-615A2B4D630A}"/>
              </a:ext>
            </a:extLst>
          </p:cNvPr>
          <p:cNvSpPr>
            <a:spLocks noGrp="1"/>
          </p:cNvSpPr>
          <p:nvPr>
            <p:ph type="sldNum" sz="quarter" idx="4"/>
          </p:nvPr>
        </p:nvSpPr>
        <p:spPr/>
        <p:txBody>
          <a:bodyPr/>
          <a:lstStyle/>
          <a:p>
            <a:fld id="{4080289E-A2FF-0941-931A-EE1328331F47}" type="slidenum">
              <a:rPr lang="uk-UA" smtClean="0"/>
              <a:pPr/>
              <a:t>15</a:t>
            </a:fld>
            <a:endParaRPr lang="uk-UA" dirty="0"/>
          </a:p>
        </p:txBody>
      </p:sp>
      <p:sp>
        <p:nvSpPr>
          <p:cNvPr id="7" name="Text Placeholder 6">
            <a:extLst>
              <a:ext uri="{FF2B5EF4-FFF2-40B4-BE49-F238E27FC236}">
                <a16:creationId xmlns:a16="http://schemas.microsoft.com/office/drawing/2014/main" id="{C7B4AF4B-9744-B44D-9A82-A28C2A2CB2DF}"/>
              </a:ext>
            </a:extLst>
          </p:cNvPr>
          <p:cNvSpPr>
            <a:spLocks noGrp="1"/>
          </p:cNvSpPr>
          <p:nvPr>
            <p:ph type="body" sz="quarter" idx="10"/>
          </p:nvPr>
        </p:nvSpPr>
        <p:spPr/>
        <p:txBody>
          <a:bodyPr/>
          <a:lstStyle/>
          <a:p>
            <a:r>
              <a:rPr lang="en-US" sz="3600" b="1" dirty="0">
                <a:solidFill>
                  <a:schemeClr val="tx2"/>
                </a:solidFill>
              </a:rPr>
              <a:t>Review</a:t>
            </a:r>
            <a:r>
              <a:rPr lang="en-US" sz="3600" dirty="0"/>
              <a:t> </a:t>
            </a:r>
            <a:r>
              <a:rPr lang="en-US" sz="3600" dirty="0">
                <a:solidFill>
                  <a:schemeClr val="tx1"/>
                </a:solidFill>
              </a:rPr>
              <a:t>the sample exemplar for this question, and compare it to the exemplar you created. </a:t>
            </a:r>
          </a:p>
          <a:p>
            <a:r>
              <a:rPr lang="en-US" sz="3600" b="1" dirty="0">
                <a:solidFill>
                  <a:schemeClr val="tx2"/>
                </a:solidFill>
              </a:rPr>
              <a:t>Discuss</a:t>
            </a:r>
            <a:r>
              <a:rPr lang="en-US" sz="3600" dirty="0"/>
              <a:t> </a:t>
            </a:r>
            <a:r>
              <a:rPr lang="en-US" sz="3600" dirty="0">
                <a:solidFill>
                  <a:schemeClr val="tx1"/>
                </a:solidFill>
              </a:rPr>
              <a:t>with your partner: </a:t>
            </a:r>
          </a:p>
          <a:p>
            <a:pPr lvl="1"/>
            <a:r>
              <a:rPr lang="en-US" sz="3600" dirty="0">
                <a:solidFill>
                  <a:schemeClr val="tx1"/>
                </a:solidFill>
              </a:rPr>
              <a:t> What makes this exemplar a strong response? </a:t>
            </a:r>
          </a:p>
          <a:p>
            <a:pPr lvl="1"/>
            <a:r>
              <a:rPr lang="en-US" sz="3600" dirty="0">
                <a:solidFill>
                  <a:schemeClr val="tx1"/>
                </a:solidFill>
              </a:rPr>
              <a:t> What similarities and differences do you notice between the sample exemplar and the one you created? </a:t>
            </a:r>
          </a:p>
          <a:p>
            <a:pPr lvl="1"/>
            <a:r>
              <a:rPr lang="en-US" sz="3600" dirty="0">
                <a:solidFill>
                  <a:schemeClr val="tx1"/>
                </a:solidFill>
              </a:rPr>
              <a:t> What (if anything) might you change to improve your exemplar? </a:t>
            </a:r>
          </a:p>
          <a:p>
            <a:endParaRPr lang="en-US" dirty="0"/>
          </a:p>
        </p:txBody>
      </p:sp>
      <p:sp>
        <p:nvSpPr>
          <p:cNvPr id="6" name="Title 5">
            <a:extLst>
              <a:ext uri="{FF2B5EF4-FFF2-40B4-BE49-F238E27FC236}">
                <a16:creationId xmlns:a16="http://schemas.microsoft.com/office/drawing/2014/main" id="{016AF695-45B1-6846-9E8C-4AB53ADA612D}"/>
              </a:ext>
            </a:extLst>
          </p:cNvPr>
          <p:cNvSpPr>
            <a:spLocks noGrp="1"/>
          </p:cNvSpPr>
          <p:nvPr>
            <p:ph type="title"/>
          </p:nvPr>
        </p:nvSpPr>
        <p:spPr/>
        <p:txBody>
          <a:bodyPr/>
          <a:lstStyle/>
          <a:p>
            <a:r>
              <a:rPr lang="en-US" dirty="0"/>
              <a:t>Review the Sample Exemplar </a:t>
            </a:r>
          </a:p>
        </p:txBody>
      </p:sp>
      <p:sp>
        <p:nvSpPr>
          <p:cNvPr id="8" name="TextBox 7">
            <a:extLst>
              <a:ext uri="{FF2B5EF4-FFF2-40B4-BE49-F238E27FC236}">
                <a16:creationId xmlns:a16="http://schemas.microsoft.com/office/drawing/2014/main" id="{DF604329-BB21-FA49-AE61-5E07564D350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1511200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C2E3512-095C-46E3-8D2A-2469B2268B55}"/>
              </a:ext>
            </a:extLst>
          </p:cNvPr>
          <p:cNvSpPr>
            <a:spLocks noGrp="1"/>
          </p:cNvSpPr>
          <p:nvPr>
            <p:ph type="sldNum" sz="quarter" idx="4"/>
          </p:nvPr>
        </p:nvSpPr>
        <p:spPr/>
        <p:txBody>
          <a:bodyPr/>
          <a:lstStyle/>
          <a:p>
            <a:fld id="{4080289E-A2FF-0941-931A-EE1328331F47}" type="slidenum">
              <a:rPr lang="uk-UA" smtClean="0"/>
              <a:pPr/>
              <a:t>16</a:t>
            </a:fld>
            <a:endParaRPr lang="uk-UA" dirty="0"/>
          </a:p>
        </p:txBody>
      </p:sp>
      <p:sp>
        <p:nvSpPr>
          <p:cNvPr id="4" name="Title 3">
            <a:extLst>
              <a:ext uri="{FF2B5EF4-FFF2-40B4-BE49-F238E27FC236}">
                <a16:creationId xmlns:a16="http://schemas.microsoft.com/office/drawing/2014/main" id="{A27EEC2C-62EB-4AFA-B19B-EEAABBCFC5AA}"/>
              </a:ext>
            </a:extLst>
          </p:cNvPr>
          <p:cNvSpPr>
            <a:spLocks noGrp="1"/>
          </p:cNvSpPr>
          <p:nvPr>
            <p:ph type="title"/>
          </p:nvPr>
        </p:nvSpPr>
        <p:spPr/>
        <p:txBody>
          <a:bodyPr/>
          <a:lstStyle/>
          <a:p>
            <a:r>
              <a:rPr lang="en-US" dirty="0"/>
              <a:t>Sample Exemplar</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5570" y="936701"/>
            <a:ext cx="6771202" cy="4449027"/>
          </a:xfrm>
          <a:prstGeom prst="rect">
            <a:avLst/>
          </a:prstGeom>
        </p:spPr>
      </p:pic>
      <p:sp>
        <p:nvSpPr>
          <p:cNvPr id="5" name="TextBox 4">
            <a:extLst>
              <a:ext uri="{FF2B5EF4-FFF2-40B4-BE49-F238E27FC236}">
                <a16:creationId xmlns:a16="http://schemas.microsoft.com/office/drawing/2014/main" id="{5A60ADB7-25BB-114B-AFF0-7C53CD4F8E6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
        <p:nvSpPr>
          <p:cNvPr id="3" name="TextBox 2">
            <a:extLst>
              <a:ext uri="{FF2B5EF4-FFF2-40B4-BE49-F238E27FC236}">
                <a16:creationId xmlns:a16="http://schemas.microsoft.com/office/drawing/2014/main" id="{99BC12AB-F206-9F4F-B184-D7030C927E37}"/>
              </a:ext>
            </a:extLst>
          </p:cNvPr>
          <p:cNvSpPr txBox="1"/>
          <p:nvPr/>
        </p:nvSpPr>
        <p:spPr>
          <a:xfrm>
            <a:off x="126379" y="1271240"/>
            <a:ext cx="2349191" cy="830997"/>
          </a:xfrm>
          <a:prstGeom prst="rect">
            <a:avLst/>
          </a:prstGeom>
          <a:noFill/>
        </p:spPr>
        <p:txBody>
          <a:bodyPr wrap="square" rtlCol="0">
            <a:spAutoFit/>
          </a:bodyPr>
          <a:lstStyle/>
          <a:p>
            <a:pPr algn="ctr"/>
            <a:r>
              <a:rPr lang="en-US" sz="2400" b="1" dirty="0">
                <a:solidFill>
                  <a:schemeClr val="tx2"/>
                </a:solidFill>
                <a:latin typeface="Calibri" panose="020F0502020204030204" pitchFamily="34" charset="0"/>
                <a:cs typeface="Calibri" panose="020F0502020204030204" pitchFamily="34" charset="0"/>
              </a:rPr>
              <a:t>Criteria 1: </a:t>
            </a:r>
          </a:p>
          <a:p>
            <a:pPr algn="ctr"/>
            <a:r>
              <a:rPr lang="en-US" sz="2400" b="1" dirty="0">
                <a:latin typeface="Calibri" panose="020F0502020204030204" pitchFamily="34" charset="0"/>
                <a:cs typeface="Calibri" panose="020F0502020204030204" pitchFamily="34" charset="0"/>
              </a:rPr>
              <a:t>Valid Assertion </a:t>
            </a:r>
          </a:p>
        </p:txBody>
      </p:sp>
      <p:sp>
        <p:nvSpPr>
          <p:cNvPr id="7" name="TextBox 6">
            <a:extLst>
              <a:ext uri="{FF2B5EF4-FFF2-40B4-BE49-F238E27FC236}">
                <a16:creationId xmlns:a16="http://schemas.microsoft.com/office/drawing/2014/main" id="{F6419046-2129-434E-9F31-A4D0F907391A}"/>
              </a:ext>
            </a:extLst>
          </p:cNvPr>
          <p:cNvSpPr txBox="1"/>
          <p:nvPr/>
        </p:nvSpPr>
        <p:spPr>
          <a:xfrm>
            <a:off x="126379" y="3328484"/>
            <a:ext cx="2349191" cy="1569660"/>
          </a:xfrm>
          <a:prstGeom prst="rect">
            <a:avLst/>
          </a:prstGeom>
          <a:noFill/>
        </p:spPr>
        <p:txBody>
          <a:bodyPr wrap="square" rtlCol="0">
            <a:spAutoFit/>
          </a:bodyPr>
          <a:lstStyle/>
          <a:p>
            <a:pPr algn="ctr"/>
            <a:r>
              <a:rPr lang="en-US" sz="2400" b="1" dirty="0">
                <a:solidFill>
                  <a:schemeClr val="tx2"/>
                </a:solidFill>
                <a:latin typeface="Calibri" panose="020F0502020204030204" pitchFamily="34" charset="0"/>
                <a:cs typeface="Calibri" panose="020F0502020204030204" pitchFamily="34" charset="0"/>
              </a:rPr>
              <a:t>Criteria 2: </a:t>
            </a:r>
            <a:r>
              <a:rPr lang="en-US" sz="2400" b="1" dirty="0">
                <a:latin typeface="Calibri" panose="020F0502020204030204" pitchFamily="34" charset="0"/>
                <a:cs typeface="Calibri" panose="020F0502020204030204" pitchFamily="34" charset="0"/>
              </a:rPr>
              <a:t>Relevant and Sufficient Evidence</a:t>
            </a:r>
          </a:p>
        </p:txBody>
      </p:sp>
      <p:sp>
        <p:nvSpPr>
          <p:cNvPr id="8" name="TextBox 7">
            <a:extLst>
              <a:ext uri="{FF2B5EF4-FFF2-40B4-BE49-F238E27FC236}">
                <a16:creationId xmlns:a16="http://schemas.microsoft.com/office/drawing/2014/main" id="{B0A60B2A-ACEE-C840-B568-CD783823D99B}"/>
              </a:ext>
            </a:extLst>
          </p:cNvPr>
          <p:cNvSpPr txBox="1"/>
          <p:nvPr/>
        </p:nvSpPr>
        <p:spPr>
          <a:xfrm>
            <a:off x="9246772" y="3328484"/>
            <a:ext cx="2609644" cy="1938992"/>
          </a:xfrm>
          <a:prstGeom prst="rect">
            <a:avLst/>
          </a:prstGeom>
          <a:noFill/>
        </p:spPr>
        <p:txBody>
          <a:bodyPr wrap="square" rtlCol="0">
            <a:spAutoFit/>
          </a:bodyPr>
          <a:lstStyle/>
          <a:p>
            <a:pPr algn="ctr"/>
            <a:r>
              <a:rPr lang="en-US" sz="2400" b="1" dirty="0">
                <a:solidFill>
                  <a:schemeClr val="tx2"/>
                </a:solidFill>
                <a:latin typeface="Calibri" panose="020F0502020204030204" pitchFamily="34" charset="0"/>
                <a:cs typeface="Calibri" panose="020F0502020204030204" pitchFamily="34" charset="0"/>
              </a:rPr>
              <a:t>Criteria 3: </a:t>
            </a:r>
            <a:r>
              <a:rPr lang="en-US" sz="2400" b="1" dirty="0">
                <a:latin typeface="Calibri" panose="020F0502020204030204" pitchFamily="34" charset="0"/>
                <a:cs typeface="Calibri" panose="020F0502020204030204" pitchFamily="34" charset="0"/>
              </a:rPr>
              <a:t>Connection (explains how the evidence supports thinking)</a:t>
            </a:r>
          </a:p>
        </p:txBody>
      </p:sp>
    </p:spTree>
    <p:extLst>
      <p:ext uri="{BB962C8B-B14F-4D97-AF65-F5344CB8AC3E}">
        <p14:creationId xmlns:p14="http://schemas.microsoft.com/office/powerpoint/2010/main" val="1572344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17</a:t>
            </a:fld>
            <a:endParaRPr lang="uk-UA" dirty="0"/>
          </a:p>
        </p:txBody>
      </p:sp>
      <p:sp>
        <p:nvSpPr>
          <p:cNvPr id="3" name="Text Placeholder 2">
            <a:extLst>
              <a:ext uri="{FF2B5EF4-FFF2-40B4-BE49-F238E27FC236}">
                <a16:creationId xmlns:a16="http://schemas.microsoft.com/office/drawing/2014/main" id="{67BDC8D2-DBB2-450E-BDBA-DFB8134AE239}"/>
              </a:ext>
            </a:extLst>
          </p:cNvPr>
          <p:cNvSpPr>
            <a:spLocks noGrp="1"/>
          </p:cNvSpPr>
          <p:nvPr>
            <p:ph type="body" sz="quarter" idx="10"/>
          </p:nvPr>
        </p:nvSpPr>
        <p:spPr>
          <a:xfrm>
            <a:off x="416751" y="1085036"/>
            <a:ext cx="11229817" cy="3583217"/>
          </a:xfrm>
        </p:spPr>
        <p:txBody>
          <a:bodyPr/>
          <a:lstStyle/>
          <a:p>
            <a:pPr marL="0" indent="0" algn="ctr">
              <a:buNone/>
            </a:pPr>
            <a:r>
              <a:rPr lang="en-US" sz="4000" b="1" dirty="0">
                <a:solidFill>
                  <a:schemeClr val="tx2"/>
                </a:solidFill>
              </a:rPr>
              <a:t>Time to return to your text-based discussion prompt!</a:t>
            </a:r>
          </a:p>
          <a:p>
            <a:pPr marL="0" indent="0" algn="ctr">
              <a:buNone/>
            </a:pPr>
            <a:endParaRPr lang="en-US" sz="4000" b="1" dirty="0">
              <a:solidFill>
                <a:schemeClr val="tx2"/>
              </a:solidFill>
            </a:endParaRPr>
          </a:p>
          <a:p>
            <a:pPr>
              <a:buFont typeface="Arial" charset="0"/>
              <a:buChar char="•"/>
            </a:pPr>
            <a:r>
              <a:rPr lang="en-US" sz="4000" dirty="0">
                <a:solidFill>
                  <a:schemeClr val="tx1"/>
                </a:solidFill>
              </a:rPr>
              <a:t>Access the Guidebooks lesson you implemented</a:t>
            </a:r>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Application</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9850" y="4487110"/>
            <a:ext cx="9512300" cy="1397000"/>
          </a:xfrm>
          <a:prstGeom prst="rect">
            <a:avLst/>
          </a:prstGeom>
        </p:spPr>
      </p:pic>
      <p:sp>
        <p:nvSpPr>
          <p:cNvPr id="7" name="TextBox 6">
            <a:extLst>
              <a:ext uri="{FF2B5EF4-FFF2-40B4-BE49-F238E27FC236}">
                <a16:creationId xmlns:a16="http://schemas.microsoft.com/office/drawing/2014/main" id="{5FB03CEE-8403-F54E-99B6-C20BFF14A51E}"/>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
        <p:nvSpPr>
          <p:cNvPr id="8" name="TextBox 7">
            <a:extLst>
              <a:ext uri="{FF2B5EF4-FFF2-40B4-BE49-F238E27FC236}">
                <a16:creationId xmlns:a16="http://schemas.microsoft.com/office/drawing/2014/main" id="{8B0B595A-FF7D-E943-99A0-F281DBF94585}"/>
              </a:ext>
            </a:extLst>
          </p:cNvPr>
          <p:cNvSpPr txBox="1"/>
          <p:nvPr/>
        </p:nvSpPr>
        <p:spPr>
          <a:xfrm>
            <a:off x="10694567" y="5823396"/>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7696404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FE28C4-54DB-4B64-AFFF-0A09D18AC6B6}"/>
              </a:ext>
            </a:extLst>
          </p:cNvPr>
          <p:cNvSpPr>
            <a:spLocks noGrp="1"/>
          </p:cNvSpPr>
          <p:nvPr>
            <p:ph type="sldNum" sz="quarter" idx="4"/>
          </p:nvPr>
        </p:nvSpPr>
        <p:spPr/>
        <p:txBody>
          <a:bodyPr/>
          <a:lstStyle/>
          <a:p>
            <a:fld id="{4080289E-A2FF-0941-931A-EE1328331F47}" type="slidenum">
              <a:rPr lang="uk-UA" smtClean="0"/>
              <a:pPr/>
              <a:t>18</a:t>
            </a:fld>
            <a:endParaRPr lang="uk-UA" dirty="0"/>
          </a:p>
        </p:txBody>
      </p:sp>
      <p:sp>
        <p:nvSpPr>
          <p:cNvPr id="3" name="Text Placeholder 2">
            <a:extLst>
              <a:ext uri="{FF2B5EF4-FFF2-40B4-BE49-F238E27FC236}">
                <a16:creationId xmlns:a16="http://schemas.microsoft.com/office/drawing/2014/main" id="{99396441-7500-4BBB-842E-AE73933DED38}"/>
              </a:ext>
            </a:extLst>
          </p:cNvPr>
          <p:cNvSpPr>
            <a:spLocks noGrp="1"/>
          </p:cNvSpPr>
          <p:nvPr>
            <p:ph type="body" sz="quarter" idx="10"/>
          </p:nvPr>
        </p:nvSpPr>
        <p:spPr>
          <a:xfrm>
            <a:off x="398463" y="1193800"/>
            <a:ext cx="5874321" cy="4822825"/>
          </a:xfrm>
        </p:spPr>
        <p:txBody>
          <a:bodyPr/>
          <a:lstStyle/>
          <a:p>
            <a:pPr marL="0" indent="0" algn="ctr">
              <a:buNone/>
            </a:pPr>
            <a:endParaRPr lang="en-US" sz="1500" b="1" dirty="0">
              <a:solidFill>
                <a:schemeClr val="tx2"/>
              </a:solidFill>
            </a:endParaRPr>
          </a:p>
          <a:p>
            <a:pPr>
              <a:buFont typeface="Arial" charset="0"/>
              <a:buChar char="•"/>
            </a:pPr>
            <a:r>
              <a:rPr lang="en-US" sz="3600" b="1" dirty="0">
                <a:solidFill>
                  <a:schemeClr val="tx2"/>
                </a:solidFill>
              </a:rPr>
              <a:t>Study </a:t>
            </a:r>
            <a:r>
              <a:rPr lang="en-US" sz="3600" dirty="0">
                <a:solidFill>
                  <a:schemeClr val="tx1"/>
                </a:solidFill>
              </a:rPr>
              <a:t>the Student Look </a:t>
            </a:r>
            <a:r>
              <a:rPr lang="en-US" sz="3600" dirty="0" err="1">
                <a:solidFill>
                  <a:schemeClr val="tx1"/>
                </a:solidFill>
              </a:rPr>
              <a:t>Fors</a:t>
            </a:r>
            <a:endParaRPr lang="en-US" sz="3600" dirty="0">
              <a:solidFill>
                <a:schemeClr val="tx1"/>
              </a:solidFill>
            </a:endParaRPr>
          </a:p>
          <a:p>
            <a:pPr>
              <a:buFont typeface="Arial" charset="0"/>
              <a:buChar char="•"/>
            </a:pPr>
            <a:endParaRPr lang="en-US" sz="1000" dirty="0">
              <a:solidFill>
                <a:schemeClr val="tx1"/>
              </a:solidFill>
            </a:endParaRPr>
          </a:p>
          <a:p>
            <a:pPr>
              <a:buFont typeface="Arial" charset="0"/>
              <a:buChar char="•"/>
            </a:pPr>
            <a:r>
              <a:rPr lang="en-US" sz="3600" b="1" dirty="0">
                <a:solidFill>
                  <a:schemeClr val="tx2"/>
                </a:solidFill>
              </a:rPr>
              <a:t>Go</a:t>
            </a:r>
            <a:r>
              <a:rPr lang="en-US" sz="3600" dirty="0">
                <a:solidFill>
                  <a:schemeClr val="tx1"/>
                </a:solidFill>
              </a:rPr>
              <a:t> back into the text</a:t>
            </a:r>
          </a:p>
          <a:p>
            <a:pPr>
              <a:buFont typeface="Arial" charset="0"/>
              <a:buChar char="•"/>
            </a:pPr>
            <a:endParaRPr lang="en-US" sz="1000" dirty="0">
              <a:solidFill>
                <a:schemeClr val="tx1"/>
              </a:solidFill>
            </a:endParaRPr>
          </a:p>
          <a:p>
            <a:pPr>
              <a:buFont typeface="Arial" charset="0"/>
              <a:buChar char="•"/>
            </a:pPr>
            <a:r>
              <a:rPr lang="en-US" sz="3600" b="1" dirty="0">
                <a:solidFill>
                  <a:schemeClr val="tx2"/>
                </a:solidFill>
              </a:rPr>
              <a:t>Create</a:t>
            </a:r>
            <a:r>
              <a:rPr lang="en-US" sz="3600" dirty="0">
                <a:solidFill>
                  <a:schemeClr val="tx1"/>
                </a:solidFill>
              </a:rPr>
              <a:t> an exemplar student response</a:t>
            </a:r>
          </a:p>
          <a:p>
            <a:pPr marL="0" indent="0">
              <a:buNone/>
            </a:pPr>
            <a:r>
              <a:rPr lang="en-US" dirty="0"/>
              <a:t> </a:t>
            </a:r>
          </a:p>
        </p:txBody>
      </p:sp>
      <p:sp>
        <p:nvSpPr>
          <p:cNvPr id="4" name="Title 3">
            <a:extLst>
              <a:ext uri="{FF2B5EF4-FFF2-40B4-BE49-F238E27FC236}">
                <a16:creationId xmlns:a16="http://schemas.microsoft.com/office/drawing/2014/main" id="{D86D01A7-E822-41D5-90A4-B367A400E408}"/>
              </a:ext>
            </a:extLst>
          </p:cNvPr>
          <p:cNvSpPr>
            <a:spLocks noGrp="1"/>
          </p:cNvSpPr>
          <p:nvPr>
            <p:ph type="title"/>
          </p:nvPr>
        </p:nvSpPr>
        <p:spPr/>
        <p:txBody>
          <a:bodyPr/>
          <a:lstStyle/>
          <a:p>
            <a:r>
              <a:rPr lang="en-US" dirty="0"/>
              <a:t>Create Your Own Exemplar</a:t>
            </a:r>
          </a:p>
        </p:txBody>
      </p:sp>
      <p:sp>
        <p:nvSpPr>
          <p:cNvPr id="7" name="TextBox 6">
            <a:extLst>
              <a:ext uri="{FF2B5EF4-FFF2-40B4-BE49-F238E27FC236}">
                <a16:creationId xmlns:a16="http://schemas.microsoft.com/office/drawing/2014/main" id="{9AC8F57F-0F61-465A-B799-5681EAB9DAA5}"/>
              </a:ext>
            </a:extLst>
          </p:cNvPr>
          <p:cNvSpPr txBox="1"/>
          <p:nvPr/>
        </p:nvSpPr>
        <p:spPr>
          <a:xfrm>
            <a:off x="7059168" y="1193800"/>
            <a:ext cx="4797248" cy="4708981"/>
          </a:xfrm>
          <a:prstGeom prst="rect">
            <a:avLst/>
          </a:prstGeom>
          <a:solidFill>
            <a:schemeClr val="tx1">
              <a:lumMod val="20000"/>
              <a:lumOff val="80000"/>
            </a:schemeClr>
          </a:solidFill>
          <a:ln w="19050">
            <a:solidFill>
              <a:schemeClr val="tx2"/>
            </a:solidFill>
          </a:ln>
        </p:spPr>
        <p:txBody>
          <a:bodyPr wrap="square" rtlCol="0">
            <a:spAutoFit/>
          </a:bodyPr>
          <a:lstStyle/>
          <a:p>
            <a:pPr algn="ctr"/>
            <a:endParaRPr lang="en-US" b="1" i="1" dirty="0">
              <a:solidFill>
                <a:schemeClr val="accent5"/>
              </a:solidFill>
              <a:latin typeface="Calibri" charset="0"/>
              <a:ea typeface="Calibri" charset="0"/>
              <a:cs typeface="Calibri" charset="0"/>
            </a:endParaRPr>
          </a:p>
          <a:p>
            <a:pPr marL="342900" indent="-342900">
              <a:buFont typeface="Wingdings" charset="2"/>
              <a:buChar char="ü"/>
            </a:pPr>
            <a:r>
              <a:rPr lang="en-US" sz="2400" dirty="0">
                <a:latin typeface="Calibri" charset="0"/>
                <a:ea typeface="Calibri" charset="0"/>
                <a:cs typeface="Calibri" charset="0"/>
              </a:rPr>
              <a:t>Responds directly to the question asked with a </a:t>
            </a:r>
            <a:r>
              <a:rPr lang="en-US" sz="2400" b="1" dirty="0">
                <a:latin typeface="Calibri" charset="0"/>
                <a:ea typeface="Calibri" charset="0"/>
                <a:cs typeface="Calibri" charset="0"/>
              </a:rPr>
              <a:t>valid assertion </a:t>
            </a:r>
            <a:r>
              <a:rPr lang="en-US" sz="2400" dirty="0">
                <a:latin typeface="Calibri" charset="0"/>
                <a:ea typeface="Calibri" charset="0"/>
                <a:cs typeface="Calibri" charset="0"/>
              </a:rPr>
              <a:t>drawn from the text.</a:t>
            </a:r>
          </a:p>
          <a:p>
            <a:pPr marL="342900" indent="-342900">
              <a:buFont typeface="Wingdings" charset="2"/>
              <a:buChar char="ü"/>
            </a:pPr>
            <a:r>
              <a:rPr lang="en-US" sz="2400" b="1" dirty="0">
                <a:latin typeface="Calibri" charset="0"/>
                <a:ea typeface="Calibri" charset="0"/>
                <a:cs typeface="Calibri" charset="0"/>
              </a:rPr>
              <a:t>Evidence</a:t>
            </a:r>
            <a:r>
              <a:rPr lang="en-US" sz="2400" dirty="0">
                <a:latin typeface="Calibri" charset="0"/>
                <a:ea typeface="Calibri" charset="0"/>
                <a:cs typeface="Calibri" charset="0"/>
              </a:rPr>
              <a:t> from the text provided is </a:t>
            </a:r>
            <a:r>
              <a:rPr lang="en-US" sz="2400" b="1" dirty="0">
                <a:latin typeface="Calibri" charset="0"/>
                <a:ea typeface="Calibri" charset="0"/>
                <a:cs typeface="Calibri" charset="0"/>
              </a:rPr>
              <a:t>relevant</a:t>
            </a:r>
            <a:r>
              <a:rPr lang="en-US" sz="2400" dirty="0">
                <a:latin typeface="Calibri" charset="0"/>
                <a:ea typeface="Calibri" charset="0"/>
                <a:cs typeface="Calibri" charset="0"/>
              </a:rPr>
              <a:t> (evidence supports the assertion) and </a:t>
            </a:r>
            <a:r>
              <a:rPr lang="en-US" sz="2400" b="1" dirty="0">
                <a:latin typeface="Calibri" charset="0"/>
                <a:ea typeface="Calibri" charset="0"/>
                <a:cs typeface="Calibri" charset="0"/>
              </a:rPr>
              <a:t>sufficient</a:t>
            </a:r>
            <a:r>
              <a:rPr lang="en-US" sz="2400" dirty="0">
                <a:latin typeface="Calibri" charset="0"/>
                <a:ea typeface="Calibri" charset="0"/>
                <a:cs typeface="Calibri" charset="0"/>
              </a:rPr>
              <a:t> (enough evidence is given to support the assertion).</a:t>
            </a:r>
          </a:p>
          <a:p>
            <a:pPr marL="342900" indent="-342900">
              <a:buFont typeface="Wingdings" charset="2"/>
              <a:buChar char="ü"/>
            </a:pPr>
            <a:r>
              <a:rPr lang="en-US" sz="2400" dirty="0">
                <a:latin typeface="Calibri" charset="0"/>
                <a:ea typeface="Calibri" charset="0"/>
                <a:cs typeface="Calibri" charset="0"/>
              </a:rPr>
              <a:t> Clearly articulates a relevant and </a:t>
            </a:r>
            <a:r>
              <a:rPr lang="en-US" sz="2400" b="1" dirty="0">
                <a:latin typeface="Calibri" charset="0"/>
                <a:ea typeface="Calibri" charset="0"/>
                <a:cs typeface="Calibri" charset="0"/>
              </a:rPr>
              <a:t>valid connection </a:t>
            </a:r>
            <a:r>
              <a:rPr lang="en-US" sz="2400" dirty="0">
                <a:latin typeface="Calibri" charset="0"/>
                <a:ea typeface="Calibri" charset="0"/>
                <a:cs typeface="Calibri" charset="0"/>
              </a:rPr>
              <a:t>between the evidence given and the assertion.</a:t>
            </a:r>
          </a:p>
          <a:p>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4859" y="4455103"/>
            <a:ext cx="6854309" cy="1447678"/>
          </a:xfrm>
          <a:prstGeom prst="rect">
            <a:avLst/>
          </a:prstGeom>
        </p:spPr>
      </p:pic>
      <p:sp>
        <p:nvSpPr>
          <p:cNvPr id="8" name="TextBox 7">
            <a:extLst>
              <a:ext uri="{FF2B5EF4-FFF2-40B4-BE49-F238E27FC236}">
                <a16:creationId xmlns:a16="http://schemas.microsoft.com/office/drawing/2014/main" id="{07395DA6-8EB6-474C-824C-288A1604E489}"/>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16299920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19</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p:txBody>
          <a:bodyPr/>
          <a:lstStyle/>
          <a:p>
            <a:pPr marL="460375" indent="-460375">
              <a:buFont typeface="Arial" charset="0"/>
              <a:buChar char="•"/>
            </a:pPr>
            <a:r>
              <a:rPr lang="en-US" sz="5000" dirty="0">
                <a:solidFill>
                  <a:schemeClr val="tx1"/>
                </a:solidFill>
              </a:rPr>
              <a:t>What are the three criteria for a strong text-based response?</a:t>
            </a:r>
          </a:p>
          <a:p>
            <a:pPr marL="460375" indent="-460375">
              <a:buFont typeface="Arial" charset="0"/>
              <a:buChar char="•"/>
            </a:pPr>
            <a:endParaRPr lang="en-US" sz="2000" dirty="0">
              <a:solidFill>
                <a:schemeClr val="tx1"/>
              </a:solidFill>
            </a:endParaRPr>
          </a:p>
          <a:p>
            <a:pPr marL="460375" indent="-460375">
              <a:buFont typeface="Arial" charset="0"/>
              <a:buChar char="•"/>
            </a:pPr>
            <a:r>
              <a:rPr lang="en-US" sz="5000" dirty="0">
                <a:solidFill>
                  <a:schemeClr val="tx1"/>
                </a:solidFill>
              </a:rPr>
              <a:t>How do the Guidebooks support teachers in recognizing and encouraging high quality student responses?</a:t>
            </a:r>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Capture Your Learning</a:t>
            </a:r>
          </a:p>
        </p:txBody>
      </p:sp>
      <p:sp>
        <p:nvSpPr>
          <p:cNvPr id="5" name="TextBox 4">
            <a:extLst>
              <a:ext uri="{FF2B5EF4-FFF2-40B4-BE49-F238E27FC236}">
                <a16:creationId xmlns:a16="http://schemas.microsoft.com/office/drawing/2014/main" id="{606CB5B7-EBB3-C34D-936E-FB7EDBBB49D6}"/>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38486067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2</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a:extLst>
              <a:ext uri="{FF2B5EF4-FFF2-40B4-BE49-F238E27FC236}">
                <a16:creationId xmlns:a16="http://schemas.microsoft.com/office/drawing/2014/main" id="{B4E2AC0C-E9BA-4EAE-BE3B-6388E0CD0627}"/>
              </a:ext>
            </a:extLst>
          </p:cNvPr>
          <p:cNvSpPr txBox="1"/>
          <p:nvPr/>
        </p:nvSpPr>
        <p:spPr>
          <a:xfrm>
            <a:off x="347472" y="911918"/>
            <a:ext cx="11508944" cy="4570482"/>
          </a:xfrm>
          <a:prstGeom prst="rect">
            <a:avLst/>
          </a:prstGeom>
          <a:noFill/>
        </p:spPr>
        <p:txBody>
          <a:bodyPr wrap="square" rtlCol="0">
            <a:spAutoFit/>
          </a:bodyPr>
          <a:lstStyle/>
          <a:p>
            <a:pPr algn="ctr"/>
            <a:r>
              <a:rPr lang="en-US" sz="3600" b="1" dirty="0">
                <a:solidFill>
                  <a:schemeClr val="tx2"/>
                </a:solidFill>
                <a:latin typeface="Calibri" charset="0"/>
                <a:ea typeface="Calibri" charset="0"/>
                <a:cs typeface="Calibri" charset="0"/>
              </a:rPr>
              <a:t>Think – Pair – Share</a:t>
            </a:r>
          </a:p>
          <a:p>
            <a:endParaRPr lang="en-US" sz="1500" dirty="0">
              <a:latin typeface="Calibri" charset="0"/>
              <a:ea typeface="Calibri" charset="0"/>
              <a:cs typeface="Calibri" charset="0"/>
            </a:endParaRPr>
          </a:p>
          <a:p>
            <a:pPr algn="ctr"/>
            <a:r>
              <a:rPr lang="en-US" sz="4000" dirty="0">
                <a:latin typeface="Calibri" charset="0"/>
                <a:ea typeface="Calibri" charset="0"/>
                <a:cs typeface="Calibri" charset="0"/>
              </a:rPr>
              <a:t>Reflect on your experience implementing the text-based discussion you planned in Module 3</a:t>
            </a:r>
          </a:p>
          <a:p>
            <a:pPr algn="ctr"/>
            <a:endParaRPr lang="en-US" sz="2000" dirty="0">
              <a:latin typeface="Calibri" charset="0"/>
              <a:ea typeface="Calibri" charset="0"/>
              <a:cs typeface="Calibri" charset="0"/>
            </a:endParaRPr>
          </a:p>
          <a:p>
            <a:pPr marL="571500" indent="-571500">
              <a:buFont typeface="Arial" charset="0"/>
              <a:buChar char="•"/>
            </a:pPr>
            <a:r>
              <a:rPr lang="en-US" sz="3500" dirty="0">
                <a:latin typeface="Calibri" charset="0"/>
                <a:ea typeface="Calibri" charset="0"/>
                <a:cs typeface="Calibri" charset="0"/>
              </a:rPr>
              <a:t>What was successful about the lesson? How do you know?</a:t>
            </a:r>
          </a:p>
          <a:p>
            <a:pPr marL="571500" indent="-571500">
              <a:buFont typeface="Arial" charset="0"/>
              <a:buChar char="•"/>
            </a:pPr>
            <a:r>
              <a:rPr lang="en-US" sz="3500" dirty="0">
                <a:latin typeface="Calibri" charset="0"/>
                <a:ea typeface="Calibri" charset="0"/>
                <a:cs typeface="Calibri" charset="0"/>
              </a:rPr>
              <a:t>What was most challenging for you in leading the lesson?</a:t>
            </a:r>
          </a:p>
          <a:p>
            <a:pPr marL="571500" indent="-571500">
              <a:buFont typeface="Arial" charset="0"/>
              <a:buChar char="•"/>
            </a:pPr>
            <a:r>
              <a:rPr lang="en-US" sz="3500" dirty="0">
                <a:latin typeface="Calibri" charset="0"/>
                <a:ea typeface="Calibri" charset="0"/>
                <a:cs typeface="Calibri" charset="0"/>
              </a:rPr>
              <a:t>What was most challenging for your students? How do you know?</a:t>
            </a:r>
          </a:p>
        </p:txBody>
      </p:sp>
      <p:sp>
        <p:nvSpPr>
          <p:cNvPr id="5" name="TextBox 4">
            <a:extLst>
              <a:ext uri="{FF2B5EF4-FFF2-40B4-BE49-F238E27FC236}">
                <a16:creationId xmlns:a16="http://schemas.microsoft.com/office/drawing/2014/main" id="{B14A408F-CCF0-114E-9F0D-CE1D5AF0D72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13361663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2</a:t>
            </a:r>
            <a:r>
              <a:rPr lang="en-US" sz="5400" dirty="0"/>
              <a:t>: Evidence of Student Learning</a:t>
            </a:r>
            <a:endParaRPr lang="en-US" sz="5400" dirty="0">
              <a:latin typeface="Calibri"/>
              <a:cs typeface="Calibri"/>
            </a:endParaRPr>
          </a:p>
        </p:txBody>
      </p:sp>
    </p:spTree>
    <p:extLst>
      <p:ext uri="{BB962C8B-B14F-4D97-AF65-F5344CB8AC3E}">
        <p14:creationId xmlns:p14="http://schemas.microsoft.com/office/powerpoint/2010/main" val="17374034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21</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Rectangle 2"/>
          <p:cNvSpPr/>
          <p:nvPr/>
        </p:nvSpPr>
        <p:spPr>
          <a:xfrm>
            <a:off x="495300" y="1085850"/>
            <a:ext cx="10458450" cy="4755148"/>
          </a:xfrm>
          <a:prstGeom prst="rect">
            <a:avLst/>
          </a:prstGeom>
        </p:spPr>
        <p:txBody>
          <a:bodyPr wrap="square">
            <a:spAutoFit/>
          </a:bodyPr>
          <a:lstStyle/>
          <a:p>
            <a:pPr algn="ctr"/>
            <a:r>
              <a:rPr lang="en-US" sz="3600" b="1" dirty="0">
                <a:solidFill>
                  <a:schemeClr val="tx2"/>
                </a:solidFill>
                <a:latin typeface="Calibri" panose="020F0502020204030204" pitchFamily="34" charset="0"/>
                <a:cs typeface="Calibri" panose="020F0502020204030204" pitchFamily="34" charset="0"/>
              </a:rPr>
              <a:t>Think – Pair – Share</a:t>
            </a:r>
          </a:p>
          <a:p>
            <a:pPr algn="ctr"/>
            <a:r>
              <a:rPr lang="en-US" sz="3600" i="1" dirty="0">
                <a:latin typeface="Calibri" panose="020F0502020204030204" pitchFamily="34" charset="0"/>
                <a:cs typeface="Calibri" panose="020F0502020204030204" pitchFamily="34" charset="0"/>
              </a:rPr>
              <a:t>Think about the student responses you heard during the text based discussion you led in your classroom.</a:t>
            </a:r>
          </a:p>
          <a:p>
            <a:pPr algn="ctr"/>
            <a:endParaRPr lang="en-US" sz="1500" i="1" dirty="0">
              <a:latin typeface="Calibri" panose="020F0502020204030204" pitchFamily="34" charset="0"/>
              <a:cs typeface="Calibri" panose="020F0502020204030204" pitchFamily="34" charset="0"/>
            </a:endParaRPr>
          </a:p>
          <a:p>
            <a:pPr marL="571500" indent="-571500">
              <a:buFont typeface="Arial" charset="0"/>
              <a:buChar char="•"/>
            </a:pPr>
            <a:r>
              <a:rPr lang="en-US" sz="3600" dirty="0">
                <a:latin typeface="Calibri" panose="020F0502020204030204" pitchFamily="34" charset="0"/>
                <a:cs typeface="Calibri" panose="020F0502020204030204" pitchFamily="34" charset="0"/>
              </a:rPr>
              <a:t>What did students share that surprised you?</a:t>
            </a:r>
          </a:p>
          <a:p>
            <a:pPr marL="571500" indent="-571500">
              <a:buFont typeface="Arial" charset="0"/>
              <a:buChar char="•"/>
            </a:pPr>
            <a:r>
              <a:rPr lang="en-US" sz="3600" dirty="0">
                <a:latin typeface="Calibri" panose="020F0502020204030204" pitchFamily="34" charset="0"/>
                <a:cs typeface="Calibri" panose="020F0502020204030204" pitchFamily="34" charset="0"/>
              </a:rPr>
              <a:t>What did students share that demonstrated they understood the text?</a:t>
            </a:r>
          </a:p>
          <a:p>
            <a:pPr marL="571500" indent="-571500">
              <a:buFont typeface="Arial" charset="0"/>
              <a:buChar char="•"/>
            </a:pPr>
            <a:r>
              <a:rPr lang="en-US" sz="3600" dirty="0">
                <a:latin typeface="Calibri" panose="020F0502020204030204" pitchFamily="34" charset="0"/>
                <a:cs typeface="Calibri" panose="020F0502020204030204" pitchFamily="34" charset="0"/>
              </a:rPr>
              <a:t>What did students share that demonstrated they were struggling to understand the text?</a:t>
            </a:r>
          </a:p>
        </p:txBody>
      </p:sp>
      <p:sp>
        <p:nvSpPr>
          <p:cNvPr id="5" name="TextBox 4">
            <a:extLst>
              <a:ext uri="{FF2B5EF4-FFF2-40B4-BE49-F238E27FC236}">
                <a16:creationId xmlns:a16="http://schemas.microsoft.com/office/drawing/2014/main" id="{B9BC074F-35C2-EE45-8F36-ABFCF4D752A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19870797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r>
              <a:rPr lang="en-US" sz="3400" dirty="0">
                <a:solidFill>
                  <a:schemeClr val="tx1"/>
                </a:solidFill>
              </a:rPr>
              <a:t>Share and reflect on your experiences with the Inquiry Cycle (this will continue throughout the module).</a:t>
            </a:r>
          </a:p>
          <a:p>
            <a:endParaRPr lang="en-US" sz="500" dirty="0">
              <a:solidFill>
                <a:schemeClr val="tx1"/>
              </a:solidFill>
            </a:endParaRPr>
          </a:p>
          <a:p>
            <a:r>
              <a:rPr lang="en-US" sz="3400" dirty="0">
                <a:solidFill>
                  <a:schemeClr val="tx1"/>
                </a:solidFill>
              </a:rPr>
              <a:t>Identify the relationship between the specifics of the reading task, and the rubric used to assess the student work</a:t>
            </a:r>
          </a:p>
          <a:p>
            <a:endParaRPr lang="en-US" sz="500" dirty="0">
              <a:solidFill>
                <a:schemeClr val="tx1"/>
              </a:solidFill>
            </a:endParaRPr>
          </a:p>
          <a:p>
            <a:r>
              <a:rPr lang="en-US" sz="3400" dirty="0">
                <a:solidFill>
                  <a:schemeClr val="tx1"/>
                </a:solidFill>
              </a:rPr>
              <a:t>Understand the purpose of using a combination of a general rubric AND a task-and-grade-level-specific exemplar to analyze student work</a:t>
            </a:r>
          </a:p>
          <a:p>
            <a:endParaRPr lang="en-US" sz="500" dirty="0">
              <a:solidFill>
                <a:schemeClr val="tx1"/>
              </a:solidFill>
            </a:endParaRPr>
          </a:p>
          <a:p>
            <a:r>
              <a:rPr lang="en-US" sz="3400" dirty="0">
                <a:solidFill>
                  <a:schemeClr val="tx1"/>
                </a:solidFill>
              </a:rPr>
              <a:t>Analyze student work using the rubric and the exemplar</a:t>
            </a:r>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22</a:t>
            </a:fld>
            <a:endParaRPr lang="en-US" dirty="0"/>
          </a:p>
        </p:txBody>
      </p:sp>
      <p:sp>
        <p:nvSpPr>
          <p:cNvPr id="7" name="TextBox 6">
            <a:extLst>
              <a:ext uri="{FF2B5EF4-FFF2-40B4-BE49-F238E27FC236}">
                <a16:creationId xmlns:a16="http://schemas.microsoft.com/office/drawing/2014/main" id="{E5B271C3-7CBD-8742-9DCB-E93A9ECC1019}"/>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11741494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4"/>
          </p:nvPr>
        </p:nvSpPr>
        <p:spPr/>
        <p:txBody>
          <a:bodyPr/>
          <a:lstStyle/>
          <a:p>
            <a:fld id="{4080289E-A2FF-0941-931A-EE1328331F47}" type="slidenum">
              <a:rPr lang="uk-UA" smtClean="0"/>
              <a:pPr/>
              <a:t>23</a:t>
            </a:fld>
            <a:endParaRPr lang="uk-UA" dirty="0"/>
          </a:p>
        </p:txBody>
      </p:sp>
      <p:graphicFrame>
        <p:nvGraphicFramePr>
          <p:cNvPr id="6" name="Content Placeholder 3"/>
          <p:cNvGraphicFramePr>
            <a:graphicFrameLocks/>
          </p:cNvGraphicFramePr>
          <p:nvPr>
            <p:extLst/>
          </p:nvPr>
        </p:nvGraphicFramePr>
        <p:xfrm>
          <a:off x="898159" y="1092297"/>
          <a:ext cx="10643616" cy="3339866"/>
        </p:xfrm>
        <a:graphic>
          <a:graphicData uri="http://schemas.openxmlformats.org/drawingml/2006/table">
            <a:tbl>
              <a:tblPr firstRow="1" bandRow="1">
                <a:tableStyleId>{7DF18680-E054-41AD-8BC1-D1AEF772440D}</a:tableStyleId>
              </a:tblPr>
              <a:tblGrid>
                <a:gridCol w="1555129">
                  <a:extLst>
                    <a:ext uri="{9D8B030D-6E8A-4147-A177-3AD203B41FA5}">
                      <a16:colId xmlns:a16="http://schemas.microsoft.com/office/drawing/2014/main" val="20000"/>
                    </a:ext>
                  </a:extLst>
                </a:gridCol>
                <a:gridCol w="9088487">
                  <a:extLst>
                    <a:ext uri="{9D8B030D-6E8A-4147-A177-3AD203B41FA5}">
                      <a16:colId xmlns:a16="http://schemas.microsoft.com/office/drawing/2014/main" val="20001"/>
                    </a:ext>
                  </a:extLst>
                </a:gridCol>
              </a:tblGrid>
              <a:tr h="557008">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4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94573">
                <a:tc>
                  <a:txBody>
                    <a:bodyPr/>
                    <a:lstStyle/>
                    <a:p>
                      <a:pPr algn="ctr"/>
                      <a:r>
                        <a:rPr lang="en-US" sz="3400" dirty="0">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Analyzing</a:t>
                      </a:r>
                      <a:r>
                        <a:rPr lang="en-US" sz="3400" baseline="0" dirty="0">
                          <a:latin typeface="Calibri" charset="0"/>
                          <a:ea typeface="Calibri" charset="0"/>
                          <a:cs typeface="Calibri" charset="0"/>
                        </a:rPr>
                        <a:t> Student Work</a:t>
                      </a:r>
                      <a:endParaRPr lang="en-US" sz="34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94573">
                <a:tc>
                  <a:txBody>
                    <a:bodyPr/>
                    <a:lstStyle/>
                    <a:p>
                      <a:pPr algn="ctr"/>
                      <a:r>
                        <a:rPr lang="en-US" sz="3400" dirty="0">
                          <a:latin typeface="Calibri" charset="0"/>
                          <a:ea typeface="Calibri" charset="0"/>
                          <a:cs typeface="Calibri" charset="0"/>
                        </a:rPr>
                        <a:t>25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Use</a:t>
                      </a:r>
                      <a:r>
                        <a:rPr lang="en-US" sz="3400" baseline="0" dirty="0">
                          <a:latin typeface="Calibri" charset="0"/>
                          <a:ea typeface="Calibri" charset="0"/>
                          <a:cs typeface="Calibri" charset="0"/>
                        </a:rPr>
                        <a:t> the Rubric to Assess Your Students’ Work</a:t>
                      </a:r>
                      <a:endParaRPr lang="en-US" sz="34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731520">
                <a:tc>
                  <a:txBody>
                    <a:bodyPr/>
                    <a:lstStyle/>
                    <a:p>
                      <a:pPr algn="ctr"/>
                      <a:r>
                        <a:rPr lang="en-US" sz="34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Reflect</a:t>
                      </a:r>
                      <a:r>
                        <a:rPr lang="en-US" sz="3400" baseline="0" dirty="0">
                          <a:latin typeface="Calibri" charset="0"/>
                          <a:ea typeface="Calibri" charset="0"/>
                          <a:cs typeface="Calibri" charset="0"/>
                        </a:rPr>
                        <a:t> and Capture Your Learning</a:t>
                      </a:r>
                      <a:endParaRPr lang="en-US" sz="34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
        <p:nvSpPr>
          <p:cNvPr id="7" name="TextBox 6">
            <a:extLst>
              <a:ext uri="{FF2B5EF4-FFF2-40B4-BE49-F238E27FC236}">
                <a16:creationId xmlns:a16="http://schemas.microsoft.com/office/drawing/2014/main" id="{74DED71F-40FC-094B-9F30-27EFDEEB8DB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15797254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24</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
        <p:nvSpPr>
          <p:cNvPr id="5" name="TextBox 4">
            <a:extLst>
              <a:ext uri="{FF2B5EF4-FFF2-40B4-BE49-F238E27FC236}">
                <a16:creationId xmlns:a16="http://schemas.microsoft.com/office/drawing/2014/main" id="{C4A286E2-0FF6-F548-AD7B-362BB37F68FE}"/>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2106357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25</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700875" y="1563550"/>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6675" y="1088273"/>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
        <p:nvSpPr>
          <p:cNvPr id="13" name="TextBox 12">
            <a:extLst>
              <a:ext uri="{FF2B5EF4-FFF2-40B4-BE49-F238E27FC236}">
                <a16:creationId xmlns:a16="http://schemas.microsoft.com/office/drawing/2014/main" id="{9100B969-CED5-AB40-B3C2-BDDA9C2192A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17552412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26</a:t>
            </a:fld>
            <a:endParaRPr lang="uk-UA" dirty="0"/>
          </a:p>
        </p:txBody>
      </p:sp>
      <p:sp>
        <p:nvSpPr>
          <p:cNvPr id="7" name="Text Placeholder 6"/>
          <p:cNvSpPr>
            <a:spLocks noGrp="1"/>
          </p:cNvSpPr>
          <p:nvPr>
            <p:ph type="body" sz="quarter" idx="10"/>
          </p:nvPr>
        </p:nvSpPr>
        <p:spPr/>
        <p:txBody>
          <a:bodyPr/>
          <a:lstStyle/>
          <a:p>
            <a:pPr marL="0" indent="0" algn="ctr">
              <a:buNone/>
            </a:pPr>
            <a:r>
              <a:rPr lang="en-US" sz="3800" b="1" dirty="0">
                <a:solidFill>
                  <a:schemeClr val="tx2"/>
                </a:solidFill>
              </a:rPr>
              <a:t>Independently</a:t>
            </a:r>
          </a:p>
          <a:p>
            <a:pPr>
              <a:buFont typeface="Arial" charset="0"/>
              <a:buChar char="•"/>
            </a:pPr>
            <a:r>
              <a:rPr lang="en-US" sz="3800" b="1" dirty="0">
                <a:solidFill>
                  <a:schemeClr val="tx2"/>
                </a:solidFill>
              </a:rPr>
              <a:t>Read</a:t>
            </a:r>
            <a:r>
              <a:rPr lang="en-US" sz="3800" dirty="0"/>
              <a:t> </a:t>
            </a:r>
            <a:r>
              <a:rPr lang="en-US" sz="3800" dirty="0">
                <a:solidFill>
                  <a:schemeClr val="tx1"/>
                </a:solidFill>
              </a:rPr>
              <a:t>the exemplar for the Prometheus task</a:t>
            </a:r>
          </a:p>
          <a:p>
            <a:pPr>
              <a:buFont typeface="Arial" charset="0"/>
              <a:buChar char="•"/>
            </a:pPr>
            <a:r>
              <a:rPr lang="en-US" sz="3800" b="1" dirty="0">
                <a:solidFill>
                  <a:schemeClr val="tx2"/>
                </a:solidFill>
              </a:rPr>
              <a:t>Read</a:t>
            </a:r>
            <a:r>
              <a:rPr lang="en-US" sz="3800" dirty="0"/>
              <a:t> </a:t>
            </a:r>
            <a:r>
              <a:rPr lang="en-US" sz="3800" dirty="0">
                <a:solidFill>
                  <a:schemeClr val="tx1"/>
                </a:solidFill>
              </a:rPr>
              <a:t>Tanya’s response</a:t>
            </a:r>
          </a:p>
          <a:p>
            <a:pPr>
              <a:buFont typeface="Arial" charset="0"/>
              <a:buChar char="•"/>
            </a:pPr>
            <a:endParaRPr lang="en-US" sz="2000" dirty="0"/>
          </a:p>
          <a:p>
            <a:pPr marL="0" indent="0" algn="ctr">
              <a:buNone/>
            </a:pPr>
            <a:r>
              <a:rPr lang="en-US" sz="3800" b="1" dirty="0">
                <a:solidFill>
                  <a:schemeClr val="tx2"/>
                </a:solidFill>
              </a:rPr>
              <a:t>Discuss</a:t>
            </a:r>
          </a:p>
          <a:p>
            <a:pPr>
              <a:buFont typeface="Arial" charset="0"/>
              <a:buChar char="•"/>
            </a:pPr>
            <a:r>
              <a:rPr lang="en-US" sz="3800" dirty="0">
                <a:solidFill>
                  <a:schemeClr val="tx1"/>
                </a:solidFill>
              </a:rPr>
              <a:t>How does Tanya’s response compare to the exemplar?</a:t>
            </a:r>
          </a:p>
          <a:p>
            <a:pPr>
              <a:buFont typeface="Arial" charset="0"/>
              <a:buChar char="•"/>
            </a:pPr>
            <a:endParaRPr lang="en-US" dirty="0"/>
          </a:p>
        </p:txBody>
      </p:sp>
      <p:sp>
        <p:nvSpPr>
          <p:cNvPr id="6" name="Title 5"/>
          <p:cNvSpPr>
            <a:spLocks noGrp="1"/>
          </p:cNvSpPr>
          <p:nvPr>
            <p:ph type="title"/>
          </p:nvPr>
        </p:nvSpPr>
        <p:spPr/>
        <p:txBody>
          <a:bodyPr/>
          <a:lstStyle/>
          <a:p>
            <a:r>
              <a:rPr lang="en-US" dirty="0"/>
              <a:t>Let’s Try It!</a:t>
            </a:r>
          </a:p>
        </p:txBody>
      </p:sp>
      <p:sp>
        <p:nvSpPr>
          <p:cNvPr id="5" name="TextBox 4">
            <a:extLst>
              <a:ext uri="{FF2B5EF4-FFF2-40B4-BE49-F238E27FC236}">
                <a16:creationId xmlns:a16="http://schemas.microsoft.com/office/drawing/2014/main" id="{3B5A4182-9430-8742-B2BF-64FA01A7222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60556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27</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The General Rubric</a:t>
            </a:r>
          </a:p>
        </p:txBody>
      </p:sp>
      <p:sp>
        <p:nvSpPr>
          <p:cNvPr id="10" name="TextBox 9"/>
          <p:cNvSpPr txBox="1"/>
          <p:nvPr/>
        </p:nvSpPr>
        <p:spPr>
          <a:xfrm>
            <a:off x="8001000" y="1474946"/>
            <a:ext cx="3540775" cy="3970318"/>
          </a:xfrm>
          <a:prstGeom prst="rect">
            <a:avLst/>
          </a:prstGeom>
          <a:noFill/>
        </p:spPr>
        <p:txBody>
          <a:bodyPr wrap="square" rtlCol="0">
            <a:spAutoFit/>
          </a:bodyPr>
          <a:lstStyle/>
          <a:p>
            <a:pPr algn="ctr"/>
            <a:r>
              <a:rPr lang="en-US" sz="3600" b="1" dirty="0">
                <a:solidFill>
                  <a:schemeClr val="tx2"/>
                </a:solidFill>
                <a:latin typeface="Calibri" charset="0"/>
                <a:ea typeface="Calibri" charset="0"/>
                <a:cs typeface="Calibri" charset="0"/>
              </a:rPr>
              <a:t>Independently review the rubric</a:t>
            </a:r>
          </a:p>
          <a:p>
            <a:pPr algn="ctr"/>
            <a:endParaRPr lang="en-US" sz="3600" dirty="0">
              <a:latin typeface="Calibri" charset="0"/>
              <a:ea typeface="Calibri" charset="0"/>
              <a:cs typeface="Calibri" charset="0"/>
            </a:endParaRPr>
          </a:p>
          <a:p>
            <a:pPr marL="457200" indent="-457200">
              <a:buFont typeface="Arial" charset="0"/>
              <a:buChar char="•"/>
            </a:pPr>
            <a:r>
              <a:rPr lang="en-US" sz="3600" dirty="0">
                <a:latin typeface="Calibri" charset="0"/>
                <a:ea typeface="Calibri" charset="0"/>
                <a:cs typeface="Calibri" charset="0"/>
              </a:rPr>
              <a:t>What do you notice?</a:t>
            </a:r>
          </a:p>
          <a:p>
            <a:pPr marL="457200" indent="-457200">
              <a:buFont typeface="Arial" charset="0"/>
              <a:buChar char="•"/>
            </a:pPr>
            <a:r>
              <a:rPr lang="en-US" sz="3600" dirty="0">
                <a:latin typeface="Calibri" charset="0"/>
                <a:ea typeface="Calibri" charset="0"/>
                <a:cs typeface="Calibri" charset="0"/>
              </a:rPr>
              <a:t>What do you wonder?</a:t>
            </a:r>
          </a:p>
        </p:txBody>
      </p:sp>
      <p:sp>
        <p:nvSpPr>
          <p:cNvPr id="6" name="TextBox 5">
            <a:extLst>
              <a:ext uri="{FF2B5EF4-FFF2-40B4-BE49-F238E27FC236}">
                <a16:creationId xmlns:a16="http://schemas.microsoft.com/office/drawing/2014/main" id="{EFFDF6C2-B980-5F42-B6F3-D67CB2FBEA2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pic>
        <p:nvPicPr>
          <p:cNvPr id="7" name="Picture 6">
            <a:extLst>
              <a:ext uri="{FF2B5EF4-FFF2-40B4-BE49-F238E27FC236}">
                <a16:creationId xmlns:a16="http://schemas.microsoft.com/office/drawing/2014/main" id="{CFA7CD69-83AB-3B4B-968C-EFAEEBEF02D8}"/>
              </a:ext>
            </a:extLst>
          </p:cNvPr>
          <p:cNvPicPr>
            <a:picLocks noChangeAspect="1"/>
          </p:cNvPicPr>
          <p:nvPr/>
        </p:nvPicPr>
        <p:blipFill>
          <a:blip r:embed="rId3"/>
          <a:stretch>
            <a:fillRect/>
          </a:stretch>
        </p:blipFill>
        <p:spPr>
          <a:xfrm>
            <a:off x="571500" y="985751"/>
            <a:ext cx="7023100" cy="4948709"/>
          </a:xfrm>
          <a:prstGeom prst="rect">
            <a:avLst/>
          </a:prstGeom>
          <a:ln>
            <a:solidFill>
              <a:schemeClr val="tx1"/>
            </a:solidFill>
          </a:ln>
        </p:spPr>
      </p:pic>
    </p:spTree>
    <p:extLst>
      <p:ext uri="{BB962C8B-B14F-4D97-AF65-F5344CB8AC3E}">
        <p14:creationId xmlns:p14="http://schemas.microsoft.com/office/powerpoint/2010/main" val="2237524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28</a:t>
            </a:fld>
            <a:endParaRPr lang="uk-UA" dirty="0"/>
          </a:p>
        </p:txBody>
      </p:sp>
      <p:sp>
        <p:nvSpPr>
          <p:cNvPr id="6" name="Title 5"/>
          <p:cNvSpPr>
            <a:spLocks noGrp="1"/>
          </p:cNvSpPr>
          <p:nvPr>
            <p:ph type="title"/>
          </p:nvPr>
        </p:nvSpPr>
        <p:spPr>
          <a:xfrm>
            <a:off x="-18288" y="1"/>
            <a:ext cx="4608576" cy="756954"/>
          </a:xfrm>
        </p:spPr>
        <p:txBody>
          <a:bodyPr/>
          <a:lstStyle/>
          <a:p>
            <a:r>
              <a:rPr lang="en-US" dirty="0"/>
              <a:t>General Rubric +</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0662" y="2002599"/>
            <a:ext cx="5351113" cy="3906312"/>
          </a:xfrm>
          <a:prstGeom prst="rect">
            <a:avLst/>
          </a:prstGeom>
          <a:ln w="19050">
            <a:solidFill>
              <a:schemeClr val="tx2">
                <a:lumMod val="75000"/>
              </a:schemeClr>
            </a:solidFill>
          </a:ln>
        </p:spPr>
      </p:pic>
      <p:sp>
        <p:nvSpPr>
          <p:cNvPr id="10" name="TextBox 9"/>
          <p:cNvSpPr txBox="1"/>
          <p:nvPr/>
        </p:nvSpPr>
        <p:spPr>
          <a:xfrm>
            <a:off x="3493008" y="10932"/>
            <a:ext cx="5650992" cy="707886"/>
          </a:xfrm>
          <a:prstGeom prst="rect">
            <a:avLst/>
          </a:prstGeom>
          <a:noFill/>
        </p:spPr>
        <p:txBody>
          <a:bodyPr wrap="square" rtlCol="0">
            <a:spAutoFit/>
          </a:bodyPr>
          <a:lstStyle/>
          <a:p>
            <a:r>
              <a:rPr lang="en-US" sz="4000" dirty="0">
                <a:solidFill>
                  <a:schemeClr val="bg1"/>
                </a:solidFill>
                <a:latin typeface="Calibri" charset="0"/>
                <a:ea typeface="Calibri" charset="0"/>
                <a:cs typeface="Calibri" charset="0"/>
              </a:rPr>
              <a:t>Exemplar</a:t>
            </a:r>
          </a:p>
        </p:txBody>
      </p:sp>
      <p:sp>
        <p:nvSpPr>
          <p:cNvPr id="7" name="TextBox 6">
            <a:extLst>
              <a:ext uri="{FF2B5EF4-FFF2-40B4-BE49-F238E27FC236}">
                <a16:creationId xmlns:a16="http://schemas.microsoft.com/office/drawing/2014/main" id="{1767BC65-0D5C-2145-AD1A-1426378EECA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pic>
        <p:nvPicPr>
          <p:cNvPr id="8" name="Picture 7">
            <a:extLst>
              <a:ext uri="{FF2B5EF4-FFF2-40B4-BE49-F238E27FC236}">
                <a16:creationId xmlns:a16="http://schemas.microsoft.com/office/drawing/2014/main" id="{EA6EF04F-F0E6-A94C-9F29-5D232EA3E78C}"/>
              </a:ext>
            </a:extLst>
          </p:cNvPr>
          <p:cNvPicPr>
            <a:picLocks noChangeAspect="1"/>
          </p:cNvPicPr>
          <p:nvPr/>
        </p:nvPicPr>
        <p:blipFill>
          <a:blip r:embed="rId4"/>
          <a:stretch>
            <a:fillRect/>
          </a:stretch>
        </p:blipFill>
        <p:spPr>
          <a:xfrm>
            <a:off x="607459" y="1092200"/>
            <a:ext cx="5298927" cy="3733800"/>
          </a:xfrm>
          <a:prstGeom prst="rect">
            <a:avLst/>
          </a:prstGeom>
          <a:ln>
            <a:solidFill>
              <a:schemeClr val="tx1"/>
            </a:solidFill>
          </a:ln>
        </p:spPr>
      </p:pic>
    </p:spTree>
    <p:extLst>
      <p:ext uri="{BB962C8B-B14F-4D97-AF65-F5344CB8AC3E}">
        <p14:creationId xmlns:p14="http://schemas.microsoft.com/office/powerpoint/2010/main" val="786362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29</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Using the General Rubric</a:t>
            </a:r>
          </a:p>
        </p:txBody>
      </p:sp>
      <p:sp>
        <p:nvSpPr>
          <p:cNvPr id="11" name="TextBox 10">
            <a:extLst>
              <a:ext uri="{FF2B5EF4-FFF2-40B4-BE49-F238E27FC236}">
                <a16:creationId xmlns:a16="http://schemas.microsoft.com/office/drawing/2014/main" id="{D01E557A-8851-4749-A48B-6C7EDAF84B2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pic>
        <p:nvPicPr>
          <p:cNvPr id="12" name="Picture 11">
            <a:extLst>
              <a:ext uri="{FF2B5EF4-FFF2-40B4-BE49-F238E27FC236}">
                <a16:creationId xmlns:a16="http://schemas.microsoft.com/office/drawing/2014/main" id="{7427EDC2-FEE9-9341-A352-F734B0160CB8}"/>
              </a:ext>
            </a:extLst>
          </p:cNvPr>
          <p:cNvPicPr>
            <a:picLocks noChangeAspect="1"/>
          </p:cNvPicPr>
          <p:nvPr/>
        </p:nvPicPr>
        <p:blipFill>
          <a:blip r:embed="rId3"/>
          <a:stretch>
            <a:fillRect/>
          </a:stretch>
        </p:blipFill>
        <p:spPr>
          <a:xfrm>
            <a:off x="2565400" y="864071"/>
            <a:ext cx="7213600" cy="5082942"/>
          </a:xfrm>
          <a:prstGeom prst="rect">
            <a:avLst/>
          </a:prstGeom>
          <a:ln>
            <a:solidFill>
              <a:schemeClr val="tx1"/>
            </a:solidFill>
          </a:ln>
        </p:spPr>
      </p:pic>
      <p:sp>
        <p:nvSpPr>
          <p:cNvPr id="8" name="TextBox 7"/>
          <p:cNvSpPr txBox="1"/>
          <p:nvPr/>
        </p:nvSpPr>
        <p:spPr>
          <a:xfrm>
            <a:off x="7131848" y="2668367"/>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
        <p:nvSpPr>
          <p:cNvPr id="9" name="TextBox 8"/>
          <p:cNvSpPr txBox="1"/>
          <p:nvPr/>
        </p:nvSpPr>
        <p:spPr>
          <a:xfrm>
            <a:off x="7194568" y="4145363"/>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
        <p:nvSpPr>
          <p:cNvPr id="10" name="TextBox 9"/>
          <p:cNvSpPr txBox="1"/>
          <p:nvPr/>
        </p:nvSpPr>
        <p:spPr>
          <a:xfrm>
            <a:off x="8684620" y="5183632"/>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Tree>
    <p:extLst>
      <p:ext uri="{BB962C8B-B14F-4D97-AF65-F5344CB8AC3E}">
        <p14:creationId xmlns:p14="http://schemas.microsoft.com/office/powerpoint/2010/main" val="151328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pPr marL="460375" indent="-460375"/>
            <a:r>
              <a:rPr lang="en-US" sz="5000" dirty="0">
                <a:solidFill>
                  <a:schemeClr val="tx1"/>
                </a:solidFill>
              </a:rPr>
              <a:t>Analyze Student Look Fors to define and create an exemplar student response to a Guidebook task</a:t>
            </a:r>
          </a:p>
          <a:p>
            <a:pPr marL="460375" indent="-460375"/>
            <a:endParaRPr lang="en-US" sz="2000" dirty="0">
              <a:solidFill>
                <a:schemeClr val="tx1"/>
              </a:solidFill>
            </a:endParaRPr>
          </a:p>
          <a:p>
            <a:pPr marL="460375" indent="-460375"/>
            <a:r>
              <a:rPr lang="en-US" sz="5000" dirty="0">
                <a:solidFill>
                  <a:schemeClr val="tx1"/>
                </a:solidFill>
              </a:rPr>
              <a:t>Create an exemplar response for your Inquiry Cycle task to help you evaluate your own students’ work </a:t>
            </a:r>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3</a:t>
            </a:fld>
            <a:endParaRPr lang="en-US" dirty="0"/>
          </a:p>
        </p:txBody>
      </p:sp>
      <p:sp>
        <p:nvSpPr>
          <p:cNvPr id="7" name="TextBox 6">
            <a:extLst>
              <a:ext uri="{FF2B5EF4-FFF2-40B4-BE49-F238E27FC236}">
                <a16:creationId xmlns:a16="http://schemas.microsoft.com/office/drawing/2014/main" id="{4831F94A-9109-5A4A-A3E6-95A0C8F8C7E8}"/>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41274625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30</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The Final Product</a:t>
            </a:r>
          </a:p>
        </p:txBody>
      </p:sp>
      <p:sp>
        <p:nvSpPr>
          <p:cNvPr id="6" name="TextBox 5"/>
          <p:cNvSpPr txBox="1"/>
          <p:nvPr/>
        </p:nvSpPr>
        <p:spPr>
          <a:xfrm flipH="1">
            <a:off x="371855" y="1029208"/>
            <a:ext cx="4816348" cy="4862870"/>
          </a:xfrm>
          <a:prstGeom prst="rect">
            <a:avLst/>
          </a:prstGeom>
          <a:noFill/>
        </p:spPr>
        <p:txBody>
          <a:bodyPr wrap="square" rtlCol="0">
            <a:spAutoFit/>
          </a:bodyPr>
          <a:lstStyle/>
          <a:p>
            <a:pPr algn="ctr"/>
            <a:r>
              <a:rPr lang="en-US" sz="2900" b="1" dirty="0">
                <a:solidFill>
                  <a:schemeClr val="tx2"/>
                </a:solidFill>
                <a:latin typeface="Calibri" charset="0"/>
                <a:ea typeface="Calibri" charset="0"/>
                <a:cs typeface="Calibri" charset="0"/>
              </a:rPr>
              <a:t>Independently</a:t>
            </a:r>
          </a:p>
          <a:p>
            <a:pPr marL="457200" indent="-457200">
              <a:buFont typeface="Arial" charset="0"/>
              <a:buChar char="•"/>
            </a:pPr>
            <a:r>
              <a:rPr lang="en-US" sz="2900" b="1" dirty="0">
                <a:solidFill>
                  <a:schemeClr val="tx2"/>
                </a:solidFill>
                <a:latin typeface="Calibri" charset="0"/>
                <a:ea typeface="Calibri" charset="0"/>
                <a:cs typeface="Calibri" charset="0"/>
              </a:rPr>
              <a:t>Review</a:t>
            </a:r>
            <a:r>
              <a:rPr lang="en-US" sz="2900" dirty="0">
                <a:latin typeface="Calibri" charset="0"/>
                <a:ea typeface="Calibri" charset="0"/>
                <a:cs typeface="Calibri" charset="0"/>
              </a:rPr>
              <a:t> the completed rubric</a:t>
            </a:r>
          </a:p>
          <a:p>
            <a:pPr marL="457200" indent="-457200">
              <a:buFont typeface="Arial" charset="0"/>
              <a:buChar char="•"/>
            </a:pPr>
            <a:r>
              <a:rPr lang="en-US" sz="2900" b="1" dirty="0">
                <a:solidFill>
                  <a:schemeClr val="tx2"/>
                </a:solidFill>
                <a:latin typeface="Calibri" charset="0"/>
                <a:ea typeface="Calibri" charset="0"/>
                <a:cs typeface="Calibri" charset="0"/>
              </a:rPr>
              <a:t>Look for </a:t>
            </a:r>
            <a:r>
              <a:rPr lang="en-US" sz="2900" dirty="0">
                <a:latin typeface="Calibri" charset="0"/>
                <a:ea typeface="Calibri" charset="0"/>
                <a:cs typeface="Calibri" charset="0"/>
              </a:rPr>
              <a:t>patterns in student responses</a:t>
            </a:r>
          </a:p>
          <a:p>
            <a:endParaRPr lang="en-US" sz="2000" dirty="0">
              <a:latin typeface="Calibri" charset="0"/>
              <a:ea typeface="Calibri" charset="0"/>
              <a:cs typeface="Calibri" charset="0"/>
            </a:endParaRPr>
          </a:p>
          <a:p>
            <a:pPr algn="ctr"/>
            <a:r>
              <a:rPr lang="en-US" sz="2900" b="1" dirty="0">
                <a:solidFill>
                  <a:schemeClr val="tx2"/>
                </a:solidFill>
                <a:latin typeface="Calibri" charset="0"/>
                <a:ea typeface="Calibri" charset="0"/>
                <a:cs typeface="Calibri" charset="0"/>
              </a:rPr>
              <a:t>Discuss</a:t>
            </a:r>
          </a:p>
          <a:p>
            <a:pPr marL="457200" indent="-457200">
              <a:buFont typeface="Arial" charset="0"/>
              <a:buChar char="•"/>
            </a:pPr>
            <a:r>
              <a:rPr lang="en-US" sz="2900" dirty="0">
                <a:latin typeface="Calibri" charset="0"/>
                <a:ea typeface="Calibri" charset="0"/>
                <a:cs typeface="Calibri" charset="0"/>
              </a:rPr>
              <a:t>What pattern(s) do you see?</a:t>
            </a:r>
          </a:p>
          <a:p>
            <a:pPr marL="457200" indent="-457200">
              <a:buFont typeface="Arial" charset="0"/>
              <a:buChar char="•"/>
            </a:pPr>
            <a:r>
              <a:rPr lang="en-US" sz="2900" dirty="0">
                <a:latin typeface="Calibri" charset="0"/>
                <a:ea typeface="Calibri" charset="0"/>
                <a:cs typeface="Calibri" charset="0"/>
              </a:rPr>
              <a:t>How might this information be useful to the teacher?</a:t>
            </a:r>
          </a:p>
        </p:txBody>
      </p:sp>
      <p:sp>
        <p:nvSpPr>
          <p:cNvPr id="8" name="TextBox 7">
            <a:extLst>
              <a:ext uri="{FF2B5EF4-FFF2-40B4-BE49-F238E27FC236}">
                <a16:creationId xmlns:a16="http://schemas.microsoft.com/office/drawing/2014/main" id="{65427865-2473-3F4B-8A9B-9F1D40150C98}"/>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pic>
        <p:nvPicPr>
          <p:cNvPr id="7" name="Picture 6">
            <a:extLst>
              <a:ext uri="{FF2B5EF4-FFF2-40B4-BE49-F238E27FC236}">
                <a16:creationId xmlns:a16="http://schemas.microsoft.com/office/drawing/2014/main" id="{4EEBCB8C-823C-F647-A3DC-031825DDFAF1}"/>
              </a:ext>
            </a:extLst>
          </p:cNvPr>
          <p:cNvPicPr>
            <a:picLocks noChangeAspect="1"/>
          </p:cNvPicPr>
          <p:nvPr/>
        </p:nvPicPr>
        <p:blipFill>
          <a:blip r:embed="rId3"/>
          <a:stretch>
            <a:fillRect/>
          </a:stretch>
        </p:blipFill>
        <p:spPr>
          <a:xfrm>
            <a:off x="5400359" y="1086679"/>
            <a:ext cx="6268416" cy="4686775"/>
          </a:xfrm>
          <a:prstGeom prst="rect">
            <a:avLst/>
          </a:prstGeom>
          <a:ln>
            <a:solidFill>
              <a:schemeClr val="tx1"/>
            </a:solidFill>
          </a:ln>
        </p:spPr>
      </p:pic>
    </p:spTree>
    <p:extLst>
      <p:ext uri="{BB962C8B-B14F-4D97-AF65-F5344CB8AC3E}">
        <p14:creationId xmlns:p14="http://schemas.microsoft.com/office/powerpoint/2010/main" val="176304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31</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Application</a:t>
            </a:r>
          </a:p>
        </p:txBody>
      </p:sp>
      <p:sp>
        <p:nvSpPr>
          <p:cNvPr id="6" name="TextBox 5"/>
          <p:cNvSpPr txBox="1"/>
          <p:nvPr/>
        </p:nvSpPr>
        <p:spPr>
          <a:xfrm flipH="1">
            <a:off x="503189" y="1207008"/>
            <a:ext cx="10723945" cy="4755148"/>
          </a:xfrm>
          <a:prstGeom prst="rect">
            <a:avLst/>
          </a:prstGeom>
          <a:noFill/>
        </p:spPr>
        <p:txBody>
          <a:bodyPr wrap="square" rtlCol="0">
            <a:spAutoFit/>
          </a:bodyPr>
          <a:lstStyle/>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Reread</a:t>
            </a:r>
            <a:r>
              <a:rPr lang="en-US" sz="3400" dirty="0">
                <a:latin typeface="Calibri" charset="0"/>
                <a:ea typeface="Calibri" charset="0"/>
                <a:cs typeface="Calibri" charset="0"/>
              </a:rPr>
              <a:t> your exemplar</a:t>
            </a:r>
          </a:p>
          <a:p>
            <a:pPr marL="514350" indent="-514350">
              <a:buClr>
                <a:schemeClr val="tx1"/>
              </a:buClr>
              <a:buFont typeface="+mj-lt"/>
              <a:buAutoNum type="arabicParenR"/>
            </a:pPr>
            <a:endParaRPr lang="en-US" sz="800" dirty="0">
              <a:latin typeface="Calibri" charset="0"/>
              <a:ea typeface="Calibri" charset="0"/>
              <a:cs typeface="Calibri" charset="0"/>
            </a:endParaRPr>
          </a:p>
          <a:p>
            <a:pPr marL="457200" indent="-457200">
              <a:buClr>
                <a:schemeClr val="tx1"/>
              </a:buClr>
              <a:buFont typeface="+mj-lt"/>
              <a:buAutoNum type="arabicParenR"/>
            </a:pPr>
            <a:endParaRPr lang="en-US" sz="5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Read</a:t>
            </a:r>
            <a:r>
              <a:rPr lang="en-US" sz="3400" dirty="0">
                <a:latin typeface="Calibri" charset="0"/>
                <a:ea typeface="Calibri" charset="0"/>
                <a:cs typeface="Calibri" charset="0"/>
              </a:rPr>
              <a:t> an actual student response and think about how it compares to this exemplar</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Evaluate</a:t>
            </a:r>
            <a:r>
              <a:rPr lang="en-US" sz="3400" dirty="0">
                <a:latin typeface="Calibri" charset="0"/>
                <a:ea typeface="Calibri" charset="0"/>
                <a:cs typeface="Calibri" charset="0"/>
              </a:rPr>
              <a:t> the student’s response against each of the three criteria on the rubric</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Put</a:t>
            </a:r>
            <a:r>
              <a:rPr lang="en-US" sz="3400" dirty="0">
                <a:latin typeface="Calibri" charset="0"/>
                <a:ea typeface="Calibri" charset="0"/>
                <a:cs typeface="Calibri" charset="0"/>
              </a:rPr>
              <a:t> their initials in the appropriate box on the rubric</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Repeat</a:t>
            </a:r>
            <a:r>
              <a:rPr lang="en-US" sz="3400" dirty="0">
                <a:latin typeface="Calibri" charset="0"/>
                <a:ea typeface="Calibri" charset="0"/>
                <a:cs typeface="Calibri" charset="0"/>
              </a:rPr>
              <a:t> steps 2-4!</a:t>
            </a:r>
          </a:p>
          <a:p>
            <a:pPr marL="457200" indent="-457200">
              <a:buFont typeface="Arial" charset="0"/>
              <a:buChar char="•"/>
            </a:pPr>
            <a:endParaRPr lang="en-US" sz="2800" dirty="0">
              <a:latin typeface="Calibri" charset="0"/>
              <a:ea typeface="Calibri" charset="0"/>
              <a:cs typeface="Calibri" charset="0"/>
            </a:endParaRPr>
          </a:p>
        </p:txBody>
      </p:sp>
      <p:sp>
        <p:nvSpPr>
          <p:cNvPr id="5" name="TextBox 4">
            <a:extLst>
              <a:ext uri="{FF2B5EF4-FFF2-40B4-BE49-F238E27FC236}">
                <a16:creationId xmlns:a16="http://schemas.microsoft.com/office/drawing/2014/main" id="{6BD6B143-BACE-F446-A6B5-AD1E14BCF66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20315736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32</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p:txBody>
          <a:bodyPr/>
          <a:lstStyle/>
          <a:p>
            <a:pPr>
              <a:buFont typeface="Arial" charset="0"/>
              <a:buChar char="•"/>
            </a:pPr>
            <a:r>
              <a:rPr lang="en-US" sz="4000" dirty="0">
                <a:solidFill>
                  <a:schemeClr val="tx1"/>
                </a:solidFill>
                <a:latin typeface="Calibri" charset="0"/>
                <a:ea typeface="Calibri" charset="0"/>
                <a:cs typeface="Calibri" charset="0"/>
              </a:rPr>
              <a:t>What was helpful about this process?</a:t>
            </a:r>
          </a:p>
          <a:p>
            <a:pPr>
              <a:buFont typeface="Arial" charset="0"/>
              <a:buChar char="•"/>
            </a:pPr>
            <a:endParaRPr lang="en-US" sz="2000" dirty="0">
              <a:solidFill>
                <a:schemeClr val="tx1"/>
              </a:solidFill>
              <a:latin typeface="Calibri" charset="0"/>
              <a:ea typeface="Calibri" charset="0"/>
              <a:cs typeface="Calibri" charset="0"/>
            </a:endParaRPr>
          </a:p>
          <a:p>
            <a:pPr>
              <a:buFont typeface="Arial" charset="0"/>
              <a:buChar char="•"/>
            </a:pPr>
            <a:r>
              <a:rPr lang="en-US" sz="4000" dirty="0">
                <a:solidFill>
                  <a:schemeClr val="tx1"/>
                </a:solidFill>
                <a:latin typeface="Calibri" charset="0"/>
                <a:ea typeface="Calibri" charset="0"/>
                <a:cs typeface="Calibri" charset="0"/>
              </a:rPr>
              <a:t>What was challenging about this process?</a:t>
            </a:r>
          </a:p>
          <a:p>
            <a:pPr>
              <a:buFont typeface="Arial" charset="0"/>
              <a:buChar char="•"/>
            </a:pPr>
            <a:endParaRPr lang="en-US" sz="2000" dirty="0">
              <a:solidFill>
                <a:schemeClr val="tx1"/>
              </a:solidFill>
              <a:latin typeface="Calibri" charset="0"/>
              <a:ea typeface="Calibri" charset="0"/>
              <a:cs typeface="Calibri" charset="0"/>
            </a:endParaRPr>
          </a:p>
          <a:p>
            <a:pPr>
              <a:buFont typeface="Arial" charset="0"/>
              <a:buChar char="•"/>
            </a:pPr>
            <a:r>
              <a:rPr lang="en-US" sz="4000" dirty="0">
                <a:solidFill>
                  <a:schemeClr val="tx1"/>
                </a:solidFill>
                <a:latin typeface="Calibri" charset="0"/>
                <a:ea typeface="Calibri" charset="0"/>
                <a:cs typeface="Calibri" charset="0"/>
              </a:rPr>
              <a:t>How do an exemplar response and a general rubric work together to help you understand the strengths and needs of your students?</a:t>
            </a:r>
          </a:p>
          <a:p>
            <a:pPr marL="0" indent="0">
              <a:buNone/>
            </a:pPr>
            <a:endParaRPr lang="en-US" sz="4000" dirty="0"/>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Let’s Discuss!</a:t>
            </a:r>
          </a:p>
        </p:txBody>
      </p:sp>
      <p:sp>
        <p:nvSpPr>
          <p:cNvPr id="5" name="TextBox 4">
            <a:extLst>
              <a:ext uri="{FF2B5EF4-FFF2-40B4-BE49-F238E27FC236}">
                <a16:creationId xmlns:a16="http://schemas.microsoft.com/office/drawing/2014/main" id="{55450A10-4103-0741-87B6-CEC8CB44F48E}"/>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1771550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3</a:t>
            </a:r>
            <a:r>
              <a:rPr lang="en-US" sz="5400" dirty="0"/>
              <a:t>: Diagnosing Students’ Needs</a:t>
            </a:r>
            <a:endParaRPr lang="en-US" sz="5400" dirty="0">
              <a:latin typeface="Calibri"/>
              <a:cs typeface="Calibri"/>
            </a:endParaRPr>
          </a:p>
        </p:txBody>
      </p:sp>
    </p:spTree>
    <p:extLst>
      <p:ext uri="{BB962C8B-B14F-4D97-AF65-F5344CB8AC3E}">
        <p14:creationId xmlns:p14="http://schemas.microsoft.com/office/powerpoint/2010/main" val="11078957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34</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p:cNvSpPr txBox="1"/>
          <p:nvPr/>
        </p:nvSpPr>
        <p:spPr>
          <a:xfrm>
            <a:off x="512064" y="1220256"/>
            <a:ext cx="11344352" cy="5278368"/>
          </a:xfrm>
          <a:prstGeom prst="rect">
            <a:avLst/>
          </a:prstGeom>
          <a:noFill/>
        </p:spPr>
        <p:txBody>
          <a:bodyPr wrap="square" rtlCol="0">
            <a:spAutoFit/>
          </a:bodyPr>
          <a:lstStyle/>
          <a:p>
            <a:pPr algn="ctr"/>
            <a:r>
              <a:rPr lang="en-US" sz="3500" b="1" dirty="0">
                <a:solidFill>
                  <a:schemeClr val="tx2"/>
                </a:solidFill>
                <a:latin typeface="Calibri" charset="0"/>
                <a:ea typeface="Calibri" charset="0"/>
                <a:cs typeface="Calibri" charset="0"/>
              </a:rPr>
              <a:t>Independently</a:t>
            </a:r>
          </a:p>
          <a:p>
            <a:r>
              <a:rPr lang="en-US" sz="3500" b="1" dirty="0">
                <a:solidFill>
                  <a:schemeClr val="tx2"/>
                </a:solidFill>
                <a:latin typeface="Calibri" charset="0"/>
                <a:ea typeface="Calibri" charset="0"/>
                <a:cs typeface="Calibri" charset="0"/>
              </a:rPr>
              <a:t>Read</a:t>
            </a:r>
            <a:r>
              <a:rPr lang="en-US" sz="3500" dirty="0">
                <a:latin typeface="Calibri" charset="0"/>
                <a:ea typeface="Calibri" charset="0"/>
                <a:cs typeface="Calibri" charset="0"/>
              </a:rPr>
              <a:t> the “Guidebooks Approach to Support” excerpt in your note-catcher</a:t>
            </a:r>
          </a:p>
          <a:p>
            <a:endParaRPr lang="en-US" sz="2500" dirty="0">
              <a:latin typeface="Calibri" charset="0"/>
              <a:ea typeface="Calibri" charset="0"/>
              <a:cs typeface="Calibri" charset="0"/>
            </a:endParaRPr>
          </a:p>
          <a:p>
            <a:pPr algn="ctr"/>
            <a:r>
              <a:rPr lang="en-US" sz="3500" b="1" dirty="0">
                <a:solidFill>
                  <a:schemeClr val="tx2"/>
                </a:solidFill>
                <a:latin typeface="Calibri" charset="0"/>
                <a:ea typeface="Calibri" charset="0"/>
                <a:cs typeface="Calibri" charset="0"/>
              </a:rPr>
              <a:t>Discuss:</a:t>
            </a:r>
          </a:p>
          <a:p>
            <a:pPr marL="457200" indent="-457200">
              <a:buFont typeface="Arial" charset="0"/>
              <a:buChar char="•"/>
            </a:pPr>
            <a:r>
              <a:rPr lang="en-US" sz="3500" dirty="0">
                <a:latin typeface="Calibri" charset="0"/>
                <a:ea typeface="Calibri" charset="0"/>
                <a:cs typeface="Calibri" charset="0"/>
              </a:rPr>
              <a:t>Based on this excerpt, how do we define “diverse learners”?</a:t>
            </a:r>
          </a:p>
          <a:p>
            <a:pPr marL="457200" indent="-457200">
              <a:buFont typeface="Arial" charset="0"/>
              <a:buChar char="•"/>
            </a:pPr>
            <a:r>
              <a:rPr lang="en-US" sz="3500" dirty="0">
                <a:latin typeface="Calibri" charset="0"/>
                <a:ea typeface="Calibri" charset="0"/>
                <a:cs typeface="Calibri" charset="0"/>
              </a:rPr>
              <a:t>What is your key takeaway about the guiding principles for how we support diverse learners?</a:t>
            </a:r>
          </a:p>
          <a:p>
            <a:pPr marL="457200" indent="-457200">
              <a:buFont typeface="Arial" charset="0"/>
              <a:buChar char="•"/>
            </a:pPr>
            <a:endParaRPr lang="en-US" sz="3200" dirty="0">
              <a:latin typeface="Calibri" charset="0"/>
              <a:ea typeface="Calibri" charset="0"/>
              <a:cs typeface="Calibri" charset="0"/>
            </a:endParaRPr>
          </a:p>
        </p:txBody>
      </p:sp>
      <p:sp>
        <p:nvSpPr>
          <p:cNvPr id="7" name="TextBox 6">
            <a:extLst>
              <a:ext uri="{FF2B5EF4-FFF2-40B4-BE49-F238E27FC236}">
                <a16:creationId xmlns:a16="http://schemas.microsoft.com/office/drawing/2014/main" id="{5BC25509-08FE-404B-8653-A84CD2FECC4B}"/>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792375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35</a:t>
            </a:fld>
            <a:endParaRPr lang="uk-UA" dirty="0"/>
          </a:p>
        </p:txBody>
      </p:sp>
      <p:sp>
        <p:nvSpPr>
          <p:cNvPr id="7" name="Text Placeholder 6"/>
          <p:cNvSpPr>
            <a:spLocks noGrp="1"/>
          </p:cNvSpPr>
          <p:nvPr>
            <p:ph type="body" sz="quarter" idx="10"/>
          </p:nvPr>
        </p:nvSpPr>
        <p:spPr>
          <a:xfrm>
            <a:off x="398463" y="756956"/>
            <a:ext cx="11383962" cy="5259670"/>
          </a:xfrm>
        </p:spPr>
        <p:txBody>
          <a:bodyPr/>
          <a:lstStyle/>
          <a:p>
            <a:pPr marL="0" indent="0">
              <a:buNone/>
            </a:pPr>
            <a:r>
              <a:rPr lang="en-US" sz="1800" i="1" dirty="0">
                <a:solidFill>
                  <a:schemeClr val="tx1"/>
                </a:solidFill>
              </a:rPr>
              <a:t>This document describes the design principles of the ELA Guidebooks 2.0 units and the included strategies and materials to support all learners, including those diverse learners who learn in a different way and at a different pace than their peers. Based on this definition, all students can be classified as “diverse learners” at some point in the instructional process. Thus, when teaching guidebook lessons, teachers must understand the grade-level standards and and their students’ current ability to make instructional decisions that will ensure all students read, understand, and express their understanding of complex, grade-level texts. </a:t>
            </a:r>
            <a:endParaRPr lang="en-US" sz="1800" dirty="0">
              <a:solidFill>
                <a:schemeClr val="tx1"/>
              </a:solidFill>
            </a:endParaRPr>
          </a:p>
          <a:p>
            <a:r>
              <a:rPr lang="en-US" sz="1800" b="1" i="1" dirty="0">
                <a:solidFill>
                  <a:schemeClr val="tx1"/>
                </a:solidFill>
              </a:rPr>
              <a:t>Guiding Principles for Diverse Learners</a:t>
            </a:r>
            <a:r>
              <a:rPr lang="en-US" sz="1800" b="1" i="1" baseline="30000" dirty="0">
                <a:solidFill>
                  <a:schemeClr val="tx1"/>
                </a:solidFill>
              </a:rPr>
              <a:t>1 </a:t>
            </a:r>
            <a:endParaRPr lang="en-US" sz="1800" dirty="0">
              <a:solidFill>
                <a:schemeClr val="tx1"/>
              </a:solidFill>
            </a:endParaRPr>
          </a:p>
          <a:p>
            <a:r>
              <a:rPr lang="en-US" sz="1800" i="1" dirty="0">
                <a:solidFill>
                  <a:schemeClr val="tx1"/>
                </a:solidFill>
              </a:rPr>
              <a:t>All students should regularly engage with rich, authentic grade-appropriate complex texts. </a:t>
            </a:r>
            <a:endParaRPr lang="en-US" sz="1800" dirty="0">
              <a:solidFill>
                <a:schemeClr val="tx1"/>
              </a:solidFill>
            </a:endParaRPr>
          </a:p>
          <a:p>
            <a:pPr>
              <a:lnSpc>
                <a:spcPct val="100000"/>
              </a:lnSpc>
              <a:spcBef>
                <a:spcPts val="0"/>
              </a:spcBef>
            </a:pPr>
            <a:r>
              <a:rPr lang="en-US" sz="1800" i="1" dirty="0">
                <a:solidFill>
                  <a:schemeClr val="tx1"/>
                </a:solidFill>
              </a:rPr>
              <a:t>All students should have full access to grade-level classes and engage in academic discourse and meaningful interactions with others around content, even with “imperfect” developing language. </a:t>
            </a:r>
            <a:endParaRPr lang="en-US" sz="1800" dirty="0">
              <a:solidFill>
                <a:schemeClr val="tx1"/>
              </a:solidFill>
            </a:endParaRPr>
          </a:p>
          <a:p>
            <a:pPr>
              <a:lnSpc>
                <a:spcPct val="100000"/>
              </a:lnSpc>
              <a:spcBef>
                <a:spcPts val="0"/>
              </a:spcBef>
            </a:pPr>
            <a:r>
              <a:rPr lang="en-US" sz="1800" i="1" dirty="0">
                <a:solidFill>
                  <a:schemeClr val="tx1"/>
                </a:solidFill>
              </a:rPr>
              <a:t>Rather than having different expectations for students based on their abilities, all students should have opportunities to meet the grade-level standards through appropriate scaffolds and supports. </a:t>
            </a:r>
            <a:endParaRPr lang="en-US" sz="1800" dirty="0">
              <a:solidFill>
                <a:schemeClr val="tx1"/>
              </a:solidFill>
            </a:endParaRPr>
          </a:p>
          <a:p>
            <a:pPr>
              <a:lnSpc>
                <a:spcPct val="100000"/>
              </a:lnSpc>
              <a:spcBef>
                <a:spcPts val="0"/>
              </a:spcBef>
            </a:pPr>
            <a:r>
              <a:rPr lang="en-US" sz="1800" i="1" dirty="0">
                <a:solidFill>
                  <a:schemeClr val="tx1"/>
                </a:solidFill>
              </a:rPr>
              <a:t>Instructional supports should not supplant or compromise rigor or content. </a:t>
            </a:r>
            <a:endParaRPr lang="en-US" sz="1800" dirty="0">
              <a:solidFill>
                <a:schemeClr val="tx1"/>
              </a:solidFill>
            </a:endParaRPr>
          </a:p>
          <a:p>
            <a:pPr>
              <a:lnSpc>
                <a:spcPct val="100000"/>
              </a:lnSpc>
              <a:spcBef>
                <a:spcPts val="0"/>
              </a:spcBef>
            </a:pPr>
            <a:r>
              <a:rPr lang="en-US" sz="1800" i="1" dirty="0">
                <a:solidFill>
                  <a:schemeClr val="tx1"/>
                </a:solidFill>
              </a:rPr>
              <a:t>Specialized instruction should build on and enhance what occurs during regular instruction. </a:t>
            </a:r>
            <a:endParaRPr lang="en-US" sz="1800" dirty="0">
              <a:solidFill>
                <a:schemeClr val="tx1"/>
              </a:solidFill>
            </a:endParaRPr>
          </a:p>
          <a:p>
            <a:pPr>
              <a:lnSpc>
                <a:spcPct val="100000"/>
              </a:lnSpc>
              <a:spcBef>
                <a:spcPts val="0"/>
              </a:spcBef>
            </a:pPr>
            <a:r>
              <a:rPr lang="en-US" sz="1800" i="1" dirty="0">
                <a:solidFill>
                  <a:schemeClr val="tx1"/>
                </a:solidFill>
              </a:rPr>
              <a:t>The instructional design and language should not get in students’ way of accessing lesson content. </a:t>
            </a:r>
            <a:endParaRPr lang="en-US" sz="1800" dirty="0">
              <a:solidFill>
                <a:schemeClr val="tx1"/>
              </a:solidFill>
            </a:endParaRPr>
          </a:p>
          <a:p>
            <a:pPr>
              <a:lnSpc>
                <a:spcPct val="100000"/>
              </a:lnSpc>
              <a:spcBef>
                <a:spcPts val="0"/>
              </a:spcBef>
            </a:pPr>
            <a:r>
              <a:rPr lang="en-US" sz="1800" i="1" dirty="0">
                <a:solidFill>
                  <a:schemeClr val="tx1"/>
                </a:solidFill>
              </a:rPr>
              <a:t>Students’ knowledge of another language should be seen as an ability and called upon as a way to support students as they develop and express their understanding in a new language. </a:t>
            </a:r>
            <a:endParaRPr lang="en-US" sz="1800" dirty="0">
              <a:solidFill>
                <a:schemeClr val="tx1"/>
              </a:solidFill>
            </a:endParaRPr>
          </a:p>
          <a:p>
            <a:pPr>
              <a:lnSpc>
                <a:spcPct val="100000"/>
              </a:lnSpc>
              <a:spcBef>
                <a:spcPts val="0"/>
              </a:spcBef>
            </a:pPr>
            <a:r>
              <a:rPr lang="en-US" sz="1800" i="1" dirty="0">
                <a:solidFill>
                  <a:schemeClr val="tx1"/>
                </a:solidFill>
              </a:rPr>
              <a:t>Language instruction should be integrated with reading and writing instruction and focused on understanding and communication.</a:t>
            </a:r>
            <a:endParaRPr lang="en-US" sz="1800" dirty="0"/>
          </a:p>
        </p:txBody>
      </p:sp>
      <p:sp>
        <p:nvSpPr>
          <p:cNvPr id="6" name="Title 5"/>
          <p:cNvSpPr>
            <a:spLocks noGrp="1"/>
          </p:cNvSpPr>
          <p:nvPr>
            <p:ph type="title"/>
          </p:nvPr>
        </p:nvSpPr>
        <p:spPr/>
        <p:txBody>
          <a:bodyPr/>
          <a:lstStyle/>
          <a:p>
            <a:r>
              <a:rPr lang="en-US" dirty="0"/>
              <a:t>The Guidebook Approach to Support</a:t>
            </a:r>
          </a:p>
        </p:txBody>
      </p:sp>
      <p:sp>
        <p:nvSpPr>
          <p:cNvPr id="5" name="TextBox 4">
            <a:extLst>
              <a:ext uri="{FF2B5EF4-FFF2-40B4-BE49-F238E27FC236}">
                <a16:creationId xmlns:a16="http://schemas.microsoft.com/office/drawing/2014/main" id="{8B6AE3EF-59D1-474D-9C1A-7E96A7609230}"/>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2265159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pPr marL="346075" indent="-346075"/>
            <a:r>
              <a:rPr lang="en-US" sz="5000" dirty="0">
                <a:solidFill>
                  <a:schemeClr val="tx1"/>
                </a:solidFill>
              </a:rPr>
              <a:t>Use the notes you have collected on the rubric to make observations about areas of strength and student needs.</a:t>
            </a:r>
          </a:p>
          <a:p>
            <a:pPr marL="346075" indent="-346075"/>
            <a:endParaRPr lang="en-US" sz="2000" dirty="0">
              <a:solidFill>
                <a:schemeClr val="tx1"/>
              </a:solidFill>
            </a:endParaRPr>
          </a:p>
          <a:p>
            <a:pPr marL="346075" indent="-346075"/>
            <a:r>
              <a:rPr lang="en-US" sz="5000" dirty="0">
                <a:solidFill>
                  <a:schemeClr val="tx1"/>
                </a:solidFill>
              </a:rPr>
              <a:t>Begin to explore the Supports Flow Chart as a tool to help address identified student needs.</a:t>
            </a:r>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36</a:t>
            </a:fld>
            <a:endParaRPr lang="en-US" dirty="0"/>
          </a:p>
        </p:txBody>
      </p:sp>
      <p:sp>
        <p:nvSpPr>
          <p:cNvPr id="7" name="TextBox 6">
            <a:extLst>
              <a:ext uri="{FF2B5EF4-FFF2-40B4-BE49-F238E27FC236}">
                <a16:creationId xmlns:a16="http://schemas.microsoft.com/office/drawing/2014/main" id="{399DB960-97CA-AA4D-ABC0-93CD2C6ACC7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10502563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4"/>
          </p:nvPr>
        </p:nvSpPr>
        <p:spPr/>
        <p:txBody>
          <a:bodyPr/>
          <a:lstStyle/>
          <a:p>
            <a:fld id="{4080289E-A2FF-0941-931A-EE1328331F47}" type="slidenum">
              <a:rPr lang="uk-UA" smtClean="0"/>
              <a:pPr/>
              <a:t>37</a:t>
            </a:fld>
            <a:endParaRPr lang="uk-UA" dirty="0"/>
          </a:p>
        </p:txBody>
      </p:sp>
      <p:graphicFrame>
        <p:nvGraphicFramePr>
          <p:cNvPr id="6" name="Content Placeholder 3"/>
          <p:cNvGraphicFramePr>
            <a:graphicFrameLocks/>
          </p:cNvGraphicFramePr>
          <p:nvPr>
            <p:extLst>
              <p:ext uri="{D42A27DB-BD31-4B8C-83A1-F6EECF244321}">
                <p14:modId xmlns:p14="http://schemas.microsoft.com/office/powerpoint/2010/main" val="865861625"/>
              </p:ext>
            </p:extLst>
          </p:nvPr>
        </p:nvGraphicFramePr>
        <p:xfrm>
          <a:off x="1231392" y="1338272"/>
          <a:ext cx="9729216" cy="3983536"/>
        </p:xfrm>
        <a:graphic>
          <a:graphicData uri="http://schemas.openxmlformats.org/drawingml/2006/table">
            <a:tbl>
              <a:tblPr firstRow="1" bandRow="1">
                <a:tableStyleId>{7DF18680-E054-41AD-8BC1-D1AEF772440D}</a:tableStyleId>
              </a:tblPr>
              <a:tblGrid>
                <a:gridCol w="1840992">
                  <a:extLst>
                    <a:ext uri="{9D8B030D-6E8A-4147-A177-3AD203B41FA5}">
                      <a16:colId xmlns:a16="http://schemas.microsoft.com/office/drawing/2014/main" val="20000"/>
                    </a:ext>
                  </a:extLst>
                </a:gridCol>
                <a:gridCol w="7888224">
                  <a:extLst>
                    <a:ext uri="{9D8B030D-6E8A-4147-A177-3AD203B41FA5}">
                      <a16:colId xmlns:a16="http://schemas.microsoft.com/office/drawing/2014/main" val="20001"/>
                    </a:ext>
                  </a:extLst>
                </a:gridCol>
              </a:tblGrid>
              <a:tr h="557008">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4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85971">
                <a:tc>
                  <a:txBody>
                    <a:bodyPr/>
                    <a:lstStyle/>
                    <a:p>
                      <a:pPr algn="ctr"/>
                      <a:r>
                        <a:rPr lang="en-US" sz="34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Analyzing</a:t>
                      </a:r>
                      <a:r>
                        <a:rPr lang="en-US" sz="3400" baseline="0" dirty="0">
                          <a:latin typeface="Calibri" charset="0"/>
                          <a:ea typeface="Calibri" charset="0"/>
                          <a:cs typeface="Calibri" charset="0"/>
                        </a:rPr>
                        <a:t> Patterns in Student Responses</a:t>
                      </a:r>
                      <a:endParaRPr lang="en-US" sz="34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9766">
                <a:tc>
                  <a:txBody>
                    <a:bodyPr/>
                    <a:lstStyle/>
                    <a:p>
                      <a:pPr algn="ctr"/>
                      <a:r>
                        <a:rPr lang="en-US" sz="3400" dirty="0">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Sharing</a:t>
                      </a:r>
                      <a:r>
                        <a:rPr lang="en-US" sz="3000" dirty="0">
                          <a:latin typeface="Calibri" charset="0"/>
                          <a:ea typeface="Calibri" charset="0"/>
                          <a:cs typeface="Calibri" charset="0"/>
                        </a:rPr>
                        <a:t> </a:t>
                      </a:r>
                      <a:r>
                        <a:rPr lang="en-US" sz="3400" dirty="0">
                          <a:latin typeface="Calibri" charset="0"/>
                          <a:ea typeface="Calibri" charset="0"/>
                          <a:cs typeface="Calibri" charset="0"/>
                        </a:rPr>
                        <a:t>and</a:t>
                      </a:r>
                      <a:r>
                        <a:rPr lang="en-US" sz="3000" dirty="0">
                          <a:latin typeface="Calibri" charset="0"/>
                          <a:ea typeface="Calibri" charset="0"/>
                          <a:cs typeface="Calibri" charset="0"/>
                        </a:rPr>
                        <a:t> </a:t>
                      </a:r>
                      <a:r>
                        <a:rPr lang="en-US" sz="3400" dirty="0">
                          <a:latin typeface="Calibri" charset="0"/>
                          <a:ea typeface="Calibri" charset="0"/>
                          <a:cs typeface="Calibri" charset="0"/>
                        </a:rPr>
                        <a:t>Reflecting</a:t>
                      </a:r>
                      <a:r>
                        <a:rPr lang="en-US" sz="3000" dirty="0">
                          <a:latin typeface="Calibri" charset="0"/>
                          <a:ea typeface="Calibri" charset="0"/>
                          <a:cs typeface="Calibri" charset="0"/>
                        </a:rPr>
                        <a:t> </a:t>
                      </a:r>
                      <a:r>
                        <a:rPr lang="en-US" sz="3400" dirty="0">
                          <a:latin typeface="Calibri" charset="0"/>
                          <a:ea typeface="Calibri" charset="0"/>
                          <a:cs typeface="Calibri" charset="0"/>
                        </a:rPr>
                        <a:t>on Your</a:t>
                      </a:r>
                      <a:r>
                        <a:rPr lang="en-US" sz="3000" dirty="0">
                          <a:latin typeface="Calibri" charset="0"/>
                          <a:ea typeface="Calibri" charset="0"/>
                          <a:cs typeface="Calibri" charset="0"/>
                        </a:rPr>
                        <a:t> </a:t>
                      </a:r>
                      <a:r>
                        <a:rPr lang="en-US" sz="3400" dirty="0">
                          <a:latin typeface="Calibri" charset="0"/>
                          <a:ea typeface="Calibri" charset="0"/>
                          <a:cs typeface="Calibri" charset="0"/>
                        </a:rPr>
                        <a:t>Observations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723289">
                <a:tc>
                  <a:txBody>
                    <a:bodyPr/>
                    <a:lstStyle/>
                    <a:p>
                      <a:pPr algn="ctr"/>
                      <a:r>
                        <a:rPr lang="en-US" sz="3400" dirty="0">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Introduction to the Supports Flow Chart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53182676"/>
                  </a:ext>
                </a:extLst>
              </a:tr>
              <a:tr h="705310">
                <a:tc>
                  <a:txBody>
                    <a:bodyPr/>
                    <a:lstStyle/>
                    <a:p>
                      <a:pPr algn="ctr"/>
                      <a:r>
                        <a:rPr lang="en-US" sz="34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baseline="0" dirty="0">
                          <a:latin typeface="Calibri" charset="0"/>
                          <a:ea typeface="Calibri" charset="0"/>
                          <a:cs typeface="Calibri" charset="0"/>
                        </a:rPr>
                        <a:t>Capture Your Learning</a:t>
                      </a:r>
                      <a:endParaRPr lang="en-US" sz="34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
        <p:nvSpPr>
          <p:cNvPr id="7" name="TextBox 6">
            <a:extLst>
              <a:ext uri="{FF2B5EF4-FFF2-40B4-BE49-F238E27FC236}">
                <a16:creationId xmlns:a16="http://schemas.microsoft.com/office/drawing/2014/main" id="{CCAD28DD-2DEC-2C4F-BDED-E1795B5A4BB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8491513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38</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dirty="0">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
        <p:nvSpPr>
          <p:cNvPr id="5" name="TextBox 4">
            <a:extLst>
              <a:ext uri="{FF2B5EF4-FFF2-40B4-BE49-F238E27FC236}">
                <a16:creationId xmlns:a16="http://schemas.microsoft.com/office/drawing/2014/main" id="{B758E711-A78F-FA44-99B2-62CCC41B9D0E}"/>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15685653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39</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700875" y="1563550"/>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6675" y="1088273"/>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
        <p:nvSpPr>
          <p:cNvPr id="13" name="TextBox 12">
            <a:extLst>
              <a:ext uri="{FF2B5EF4-FFF2-40B4-BE49-F238E27FC236}">
                <a16:creationId xmlns:a16="http://schemas.microsoft.com/office/drawing/2014/main" id="{8C5E3D1A-05DF-4E41-9284-89718226F7D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1210986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4"/>
          </p:nvPr>
        </p:nvSpPr>
        <p:spPr/>
        <p:txBody>
          <a:bodyPr/>
          <a:lstStyle/>
          <a:p>
            <a:fld id="{4080289E-A2FF-0941-931A-EE1328331F47}" type="slidenum">
              <a:rPr lang="uk-UA" smtClean="0"/>
              <a:pPr/>
              <a:t>4</a:t>
            </a:fld>
            <a:endParaRPr lang="uk-UA" dirty="0"/>
          </a:p>
        </p:txBody>
      </p:sp>
      <p:graphicFrame>
        <p:nvGraphicFramePr>
          <p:cNvPr id="6" name="Content Placeholder 3"/>
          <p:cNvGraphicFramePr>
            <a:graphicFrameLocks/>
          </p:cNvGraphicFramePr>
          <p:nvPr>
            <p:extLst>
              <p:ext uri="{D42A27DB-BD31-4B8C-83A1-F6EECF244321}">
                <p14:modId xmlns:p14="http://schemas.microsoft.com/office/powerpoint/2010/main" val="9988246"/>
              </p:ext>
            </p:extLst>
          </p:nvPr>
        </p:nvGraphicFramePr>
        <p:xfrm>
          <a:off x="691199" y="1607879"/>
          <a:ext cx="10850576" cy="3167535"/>
        </p:xfrm>
        <a:graphic>
          <a:graphicData uri="http://schemas.openxmlformats.org/drawingml/2006/table">
            <a:tbl>
              <a:tblPr firstRow="1" bandRow="1">
                <a:tableStyleId>{7DF18680-E054-41AD-8BC1-D1AEF772440D}</a:tableStyleId>
              </a:tblPr>
              <a:tblGrid>
                <a:gridCol w="1550903">
                  <a:extLst>
                    <a:ext uri="{9D8B030D-6E8A-4147-A177-3AD203B41FA5}">
                      <a16:colId xmlns:a16="http://schemas.microsoft.com/office/drawing/2014/main" val="20000"/>
                    </a:ext>
                  </a:extLst>
                </a:gridCol>
                <a:gridCol w="9299673">
                  <a:extLst>
                    <a:ext uri="{9D8B030D-6E8A-4147-A177-3AD203B41FA5}">
                      <a16:colId xmlns:a16="http://schemas.microsoft.com/office/drawing/2014/main" val="20001"/>
                    </a:ext>
                  </a:extLst>
                </a:gridCol>
              </a:tblGrid>
              <a:tr h="474670">
                <a:tc>
                  <a:txBody>
                    <a:bodyPr/>
                    <a:lstStyle/>
                    <a:p>
                      <a:pPr algn="ctr"/>
                      <a:r>
                        <a:rPr lang="en-US" sz="35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5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74670">
                <a:tc>
                  <a:txBody>
                    <a:bodyPr/>
                    <a:lstStyle/>
                    <a:p>
                      <a:pPr algn="ctr"/>
                      <a:r>
                        <a:rPr lang="en-US" sz="35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5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39624">
                <a:tc>
                  <a:txBody>
                    <a:bodyPr/>
                    <a:lstStyle/>
                    <a:p>
                      <a:pPr algn="ctr"/>
                      <a:r>
                        <a:rPr lang="en-US" sz="3500" dirty="0">
                          <a:latin typeface="Calibri" charset="0"/>
                          <a:ea typeface="Calibri" charset="0"/>
                          <a:cs typeface="Calibri" charset="0"/>
                        </a:rPr>
                        <a:t>30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500" dirty="0">
                          <a:latin typeface="Calibri" charset="0"/>
                          <a:ea typeface="Calibri" charset="0"/>
                          <a:cs typeface="Calibri" charset="0"/>
                        </a:rPr>
                        <a:t>Creating an Exemplar</a:t>
                      </a:r>
                      <a:r>
                        <a:rPr lang="en-US" sz="3500" baseline="0" dirty="0">
                          <a:latin typeface="Calibri" charset="0"/>
                          <a:ea typeface="Calibri" charset="0"/>
                          <a:cs typeface="Calibri" charset="0"/>
                        </a:rPr>
                        <a:t> Response in Our Shared Unit</a:t>
                      </a:r>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89659">
                <a:tc>
                  <a:txBody>
                    <a:bodyPr/>
                    <a:lstStyle/>
                    <a:p>
                      <a:pPr algn="ctr"/>
                      <a:r>
                        <a:rPr lang="en-US" sz="3500" dirty="0">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500" dirty="0">
                          <a:latin typeface="Calibri" charset="0"/>
                          <a:ea typeface="Calibri" charset="0"/>
                          <a:cs typeface="Calibri" charset="0"/>
                        </a:rPr>
                        <a:t>Creating an Exemplar</a:t>
                      </a:r>
                      <a:r>
                        <a:rPr lang="en-US" sz="3500" baseline="0" dirty="0">
                          <a:latin typeface="Calibri" charset="0"/>
                          <a:ea typeface="Calibri" charset="0"/>
                          <a:cs typeface="Calibri" charset="0"/>
                        </a:rPr>
                        <a:t> Response in Your Own Unit</a:t>
                      </a:r>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668175">
                <a:tc>
                  <a:txBody>
                    <a:bodyPr/>
                    <a:lstStyle/>
                    <a:p>
                      <a:pPr algn="ctr"/>
                      <a:r>
                        <a:rPr lang="en-US" sz="35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500" dirty="0">
                          <a:latin typeface="Calibri" charset="0"/>
                          <a:ea typeface="Calibri" charset="0"/>
                          <a:cs typeface="Calibri" charset="0"/>
                        </a:rPr>
                        <a:t>Reflect</a:t>
                      </a:r>
                      <a:r>
                        <a:rPr lang="en-US" sz="3500" baseline="0" dirty="0">
                          <a:latin typeface="Calibri" charset="0"/>
                          <a:ea typeface="Calibri" charset="0"/>
                          <a:cs typeface="Calibri" charset="0"/>
                        </a:rPr>
                        <a:t> and Capture Your Learning</a:t>
                      </a:r>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
        <p:nvSpPr>
          <p:cNvPr id="7" name="TextBox 6">
            <a:extLst>
              <a:ext uri="{FF2B5EF4-FFF2-40B4-BE49-F238E27FC236}">
                <a16:creationId xmlns:a16="http://schemas.microsoft.com/office/drawing/2014/main" id="{D09FD7D7-16F5-2F4D-B317-7F54650B89B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4090750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131383D-DA27-4498-BA46-D0FA8DFACDF1}"/>
              </a:ext>
            </a:extLst>
          </p:cNvPr>
          <p:cNvSpPr>
            <a:spLocks noGrp="1"/>
          </p:cNvSpPr>
          <p:nvPr>
            <p:ph type="sldNum" sz="quarter" idx="4"/>
          </p:nvPr>
        </p:nvSpPr>
        <p:spPr/>
        <p:txBody>
          <a:bodyPr/>
          <a:lstStyle/>
          <a:p>
            <a:fld id="{4080289E-A2FF-0941-931A-EE1328331F47}" type="slidenum">
              <a:rPr lang="uk-UA" smtClean="0"/>
              <a:pPr/>
              <a:t>40</a:t>
            </a:fld>
            <a:endParaRPr lang="uk-UA" dirty="0"/>
          </a:p>
        </p:txBody>
      </p:sp>
      <p:sp>
        <p:nvSpPr>
          <p:cNvPr id="4" name="Title 3">
            <a:extLst>
              <a:ext uri="{FF2B5EF4-FFF2-40B4-BE49-F238E27FC236}">
                <a16:creationId xmlns:a16="http://schemas.microsoft.com/office/drawing/2014/main" id="{AFC88B3E-09C3-4C15-AC87-8F71BD46A026}"/>
              </a:ext>
            </a:extLst>
          </p:cNvPr>
          <p:cNvSpPr>
            <a:spLocks noGrp="1"/>
          </p:cNvSpPr>
          <p:nvPr>
            <p:ph type="title"/>
          </p:nvPr>
        </p:nvSpPr>
        <p:spPr/>
        <p:txBody>
          <a:bodyPr/>
          <a:lstStyle/>
          <a:p>
            <a:r>
              <a:rPr lang="en-US" dirty="0"/>
              <a:t>Quick Recap</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1794" y="1966547"/>
            <a:ext cx="5507867" cy="4020743"/>
          </a:xfrm>
          <a:prstGeom prst="rect">
            <a:avLst/>
          </a:prstGeom>
          <a:ln w="19050">
            <a:solidFill>
              <a:schemeClr val="tx2">
                <a:lumMod val="75000"/>
              </a:schemeClr>
            </a:solidFill>
          </a:ln>
        </p:spPr>
      </p:pic>
      <p:sp>
        <p:nvSpPr>
          <p:cNvPr id="8" name="TextBox 7">
            <a:extLst>
              <a:ext uri="{FF2B5EF4-FFF2-40B4-BE49-F238E27FC236}">
                <a16:creationId xmlns:a16="http://schemas.microsoft.com/office/drawing/2014/main" id="{8B324C84-3AFF-D945-B1A0-153FFD332B2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302615" y="255223"/>
            <a:ext cx="3908616" cy="5351958"/>
          </a:xfrm>
          <a:prstGeom prst="rect">
            <a:avLst/>
          </a:prstGeom>
          <a:ln w="38100">
            <a:solidFill>
              <a:schemeClr val="tx1"/>
            </a:solidFill>
          </a:ln>
        </p:spPr>
      </p:pic>
    </p:spTree>
    <p:extLst>
      <p:ext uri="{BB962C8B-B14F-4D97-AF65-F5344CB8AC3E}">
        <p14:creationId xmlns:p14="http://schemas.microsoft.com/office/powerpoint/2010/main" val="1456222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41</a:t>
            </a:fld>
            <a:endParaRPr lang="uk-UA" dirty="0"/>
          </a:p>
        </p:txBody>
      </p:sp>
      <p:sp>
        <p:nvSpPr>
          <p:cNvPr id="3" name="Text Placeholder 2">
            <a:extLst>
              <a:ext uri="{FF2B5EF4-FFF2-40B4-BE49-F238E27FC236}">
                <a16:creationId xmlns:a16="http://schemas.microsoft.com/office/drawing/2014/main" id="{67BDC8D2-DBB2-450E-BDBA-DFB8134AE239}"/>
              </a:ext>
            </a:extLst>
          </p:cNvPr>
          <p:cNvSpPr>
            <a:spLocks noGrp="1"/>
          </p:cNvSpPr>
          <p:nvPr>
            <p:ph type="body" sz="quarter" idx="10"/>
          </p:nvPr>
        </p:nvSpPr>
        <p:spPr>
          <a:xfrm>
            <a:off x="228600" y="990600"/>
            <a:ext cx="11665236" cy="4898136"/>
          </a:xfrm>
        </p:spPr>
        <p:txBody>
          <a:bodyPr/>
          <a:lstStyle/>
          <a:p>
            <a:pPr marL="287338" lvl="0" indent="-287338"/>
            <a:r>
              <a:rPr lang="en-US" sz="3400" dirty="0">
                <a:solidFill>
                  <a:schemeClr val="tx1"/>
                </a:solidFill>
              </a:rPr>
              <a:t>Are there common errors made across the collection of student work?</a:t>
            </a:r>
            <a:r>
              <a:rPr lang="en-US" sz="3400" b="1" dirty="0">
                <a:solidFill>
                  <a:schemeClr val="tx1"/>
                </a:solidFill>
              </a:rPr>
              <a:t> </a:t>
            </a:r>
            <a:r>
              <a:rPr lang="en-US" sz="3400" dirty="0">
                <a:solidFill>
                  <a:schemeClr val="tx1"/>
                </a:solidFill>
              </a:rPr>
              <a:t>What are the most frequent and fundamental problems students appear to have with the assignment? </a:t>
            </a:r>
          </a:p>
          <a:p>
            <a:pPr marL="287338" lvl="0" indent="-287338"/>
            <a:endParaRPr lang="en-US" sz="1000" dirty="0">
              <a:solidFill>
                <a:schemeClr val="tx1"/>
              </a:solidFill>
            </a:endParaRPr>
          </a:p>
          <a:p>
            <a:pPr marL="287338" lvl="0" indent="-287338"/>
            <a:r>
              <a:rPr lang="en-US" sz="3400" dirty="0">
                <a:solidFill>
                  <a:schemeClr val="tx1"/>
                </a:solidFill>
              </a:rPr>
              <a:t>What might the pattern of student responses show about students’ understanding of the text? What makes you think so?</a:t>
            </a:r>
          </a:p>
          <a:p>
            <a:pPr marL="287338" lvl="0" indent="-287338"/>
            <a:endParaRPr lang="en-US" sz="1000" dirty="0">
              <a:solidFill>
                <a:schemeClr val="tx1"/>
              </a:solidFill>
            </a:endParaRPr>
          </a:p>
          <a:p>
            <a:pPr marL="287338" indent="-287338"/>
            <a:r>
              <a:rPr lang="en-US" sz="3400" dirty="0">
                <a:solidFill>
                  <a:schemeClr val="tx1"/>
                </a:solidFill>
              </a:rPr>
              <a:t>What might the pattern of student responses tell you about the knowledge and skills students have learned and still need to learn? What makes you think so?</a:t>
            </a:r>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normAutofit/>
          </a:bodyPr>
          <a:lstStyle/>
          <a:p>
            <a:r>
              <a:rPr lang="en-US" dirty="0"/>
              <a:t>What do the patterns tell you?</a:t>
            </a:r>
          </a:p>
        </p:txBody>
      </p:sp>
      <p:sp>
        <p:nvSpPr>
          <p:cNvPr id="5" name="TextBox 4">
            <a:extLst>
              <a:ext uri="{FF2B5EF4-FFF2-40B4-BE49-F238E27FC236}">
                <a16:creationId xmlns:a16="http://schemas.microsoft.com/office/drawing/2014/main" id="{68055DC3-9443-6542-98B2-CC6FD62FE5A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18037276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42</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Share your observations with a partner</a:t>
            </a:r>
          </a:p>
        </p:txBody>
      </p:sp>
      <p:sp>
        <p:nvSpPr>
          <p:cNvPr id="8" name="TextBox 7"/>
          <p:cNvSpPr txBox="1"/>
          <p:nvPr/>
        </p:nvSpPr>
        <p:spPr>
          <a:xfrm rot="10800000" flipV="1">
            <a:off x="776755" y="1277009"/>
            <a:ext cx="10638490" cy="5078313"/>
          </a:xfrm>
          <a:prstGeom prst="rect">
            <a:avLst/>
          </a:prstGeom>
          <a:noFill/>
        </p:spPr>
        <p:txBody>
          <a:bodyPr wrap="square" rtlCol="0">
            <a:spAutoFit/>
          </a:bodyPr>
          <a:lstStyle/>
          <a:p>
            <a:r>
              <a:rPr lang="en-US" sz="3600" b="1" dirty="0">
                <a:latin typeface="Calibri" panose="020F0502020204030204" pitchFamily="34" charset="0"/>
                <a:cs typeface="Calibri" panose="020F0502020204030204" pitchFamily="34" charset="0"/>
              </a:rPr>
              <a:t>Partner #1: </a:t>
            </a:r>
            <a:r>
              <a:rPr lang="en-US" sz="3600" dirty="0">
                <a:latin typeface="Calibri" panose="020F0502020204030204" pitchFamily="34" charset="0"/>
                <a:cs typeface="Calibri" panose="020F0502020204030204" pitchFamily="34" charset="0"/>
              </a:rPr>
              <a:t>(3 min.)</a:t>
            </a:r>
          </a:p>
          <a:p>
            <a:pPr marL="457200" indent="-457200">
              <a:buFont typeface="Arial" charset="0"/>
              <a:buChar char="•"/>
            </a:pPr>
            <a:r>
              <a:rPr lang="en-US" sz="3600" b="1" dirty="0">
                <a:solidFill>
                  <a:schemeClr val="tx2"/>
                </a:solidFill>
                <a:latin typeface="Calibri" panose="020F0502020204030204" pitchFamily="34" charset="0"/>
                <a:cs typeface="Calibri" panose="020F0502020204030204" pitchFamily="34" charset="0"/>
              </a:rPr>
              <a:t>Summarize </a:t>
            </a:r>
            <a:r>
              <a:rPr lang="en-US" sz="3600" dirty="0">
                <a:latin typeface="Calibri" panose="020F0502020204030204" pitchFamily="34" charset="0"/>
                <a:cs typeface="Calibri" panose="020F0502020204030204" pitchFamily="34" charset="0"/>
              </a:rPr>
              <a:t>your text and task.</a:t>
            </a:r>
          </a:p>
          <a:p>
            <a:pPr marL="457200" indent="-457200">
              <a:buFont typeface="Arial" charset="0"/>
              <a:buChar char="•"/>
            </a:pPr>
            <a:r>
              <a:rPr lang="en-US" sz="3600" b="1" dirty="0">
                <a:solidFill>
                  <a:schemeClr val="tx2"/>
                </a:solidFill>
                <a:latin typeface="Calibri" panose="020F0502020204030204" pitchFamily="34" charset="0"/>
                <a:cs typeface="Calibri" panose="020F0502020204030204" pitchFamily="34" charset="0"/>
              </a:rPr>
              <a:t>Share</a:t>
            </a:r>
            <a:r>
              <a:rPr lang="en-US" sz="3600" dirty="0">
                <a:latin typeface="Calibri" panose="020F0502020204030204" pitchFamily="34" charset="0"/>
                <a:cs typeface="Calibri" panose="020F0502020204030204" pitchFamily="34" charset="0"/>
              </a:rPr>
              <a:t> your observations and reflections</a:t>
            </a:r>
          </a:p>
          <a:p>
            <a:pPr marL="457200" indent="-457200">
              <a:buFont typeface="Arial" charset="0"/>
              <a:buChar char="•"/>
            </a:pPr>
            <a:endParaRPr lang="en-US" sz="3600" dirty="0">
              <a:latin typeface="Calibri" panose="020F0502020204030204" pitchFamily="34" charset="0"/>
              <a:cs typeface="Calibri" panose="020F0502020204030204" pitchFamily="34" charset="0"/>
            </a:endParaRPr>
          </a:p>
          <a:p>
            <a:r>
              <a:rPr lang="en-US" sz="3600" b="1" dirty="0">
                <a:latin typeface="Calibri" panose="020F0502020204030204" pitchFamily="34" charset="0"/>
                <a:cs typeface="Calibri" panose="020F0502020204030204" pitchFamily="34" charset="0"/>
              </a:rPr>
              <a:t>Partner #2: </a:t>
            </a:r>
            <a:r>
              <a:rPr lang="en-US" sz="3600" dirty="0">
                <a:latin typeface="Calibri" panose="020F0502020204030204" pitchFamily="34" charset="0"/>
                <a:cs typeface="Calibri" panose="020F0502020204030204" pitchFamily="34" charset="0"/>
              </a:rPr>
              <a:t>(3 min.)</a:t>
            </a:r>
          </a:p>
          <a:p>
            <a:pPr marL="457200" indent="-457200">
              <a:buFont typeface="Arial" charset="0"/>
              <a:buChar char="•"/>
            </a:pPr>
            <a:r>
              <a:rPr lang="en-US" sz="3600" b="1" dirty="0">
                <a:solidFill>
                  <a:schemeClr val="tx2"/>
                </a:solidFill>
                <a:latin typeface="Calibri" panose="020F0502020204030204" pitchFamily="34" charset="0"/>
                <a:cs typeface="Calibri" panose="020F0502020204030204" pitchFamily="34" charset="0"/>
              </a:rPr>
              <a:t>Summarize </a:t>
            </a:r>
            <a:r>
              <a:rPr lang="en-US" sz="3600" dirty="0">
                <a:latin typeface="Calibri" panose="020F0502020204030204" pitchFamily="34" charset="0"/>
                <a:cs typeface="Calibri" panose="020F0502020204030204" pitchFamily="34" charset="0"/>
              </a:rPr>
              <a:t>your text and task.</a:t>
            </a:r>
          </a:p>
          <a:p>
            <a:pPr marL="457200" indent="-457200">
              <a:buFont typeface="Arial" charset="0"/>
              <a:buChar char="•"/>
            </a:pPr>
            <a:r>
              <a:rPr lang="en-US" sz="3600" b="1" dirty="0">
                <a:solidFill>
                  <a:schemeClr val="tx2"/>
                </a:solidFill>
                <a:latin typeface="Calibri" panose="020F0502020204030204" pitchFamily="34" charset="0"/>
                <a:cs typeface="Calibri" panose="020F0502020204030204" pitchFamily="34" charset="0"/>
              </a:rPr>
              <a:t>Share</a:t>
            </a:r>
            <a:r>
              <a:rPr lang="en-US" sz="3600" dirty="0">
                <a:latin typeface="Calibri" panose="020F0502020204030204" pitchFamily="34" charset="0"/>
                <a:cs typeface="Calibri" panose="020F0502020204030204" pitchFamily="34" charset="0"/>
              </a:rPr>
              <a:t> your observations and reflections</a:t>
            </a:r>
          </a:p>
          <a:p>
            <a:pPr algn="ctr"/>
            <a:endParaRPr lang="en-US" sz="3600" dirty="0">
              <a:latin typeface="Calibri" panose="020F0502020204030204" pitchFamily="34" charset="0"/>
              <a:cs typeface="Calibri" panose="020F0502020204030204" pitchFamily="34" charset="0"/>
            </a:endParaRPr>
          </a:p>
          <a:p>
            <a:endParaRPr lang="en-US" sz="3600" dirty="0"/>
          </a:p>
        </p:txBody>
      </p:sp>
      <p:sp>
        <p:nvSpPr>
          <p:cNvPr id="5" name="TextBox 4">
            <a:extLst>
              <a:ext uri="{FF2B5EF4-FFF2-40B4-BE49-F238E27FC236}">
                <a16:creationId xmlns:a16="http://schemas.microsoft.com/office/drawing/2014/main" id="{55B0B85B-2B36-2C44-8AAA-F7D9696475F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719836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23EB66-9935-974A-BA34-8A8973B011FE}"/>
              </a:ext>
            </a:extLst>
          </p:cNvPr>
          <p:cNvSpPr>
            <a:spLocks noGrp="1"/>
          </p:cNvSpPr>
          <p:nvPr>
            <p:ph type="sldNum" sz="quarter" idx="4"/>
          </p:nvPr>
        </p:nvSpPr>
        <p:spPr/>
        <p:txBody>
          <a:bodyPr/>
          <a:lstStyle/>
          <a:p>
            <a:fld id="{4080289E-A2FF-0941-931A-EE1328331F47}" type="slidenum">
              <a:rPr lang="uk-UA" smtClean="0"/>
              <a:pPr/>
              <a:t>43</a:t>
            </a:fld>
            <a:endParaRPr lang="uk-UA" dirty="0"/>
          </a:p>
        </p:txBody>
      </p:sp>
      <p:sp>
        <p:nvSpPr>
          <p:cNvPr id="3" name="Text Placeholder 2">
            <a:extLst>
              <a:ext uri="{FF2B5EF4-FFF2-40B4-BE49-F238E27FC236}">
                <a16:creationId xmlns:a16="http://schemas.microsoft.com/office/drawing/2014/main" id="{6B7759D1-5C0E-C54A-9A07-3E9F0AEC2B39}"/>
              </a:ext>
            </a:extLst>
          </p:cNvPr>
          <p:cNvSpPr>
            <a:spLocks noGrp="1"/>
          </p:cNvSpPr>
          <p:nvPr>
            <p:ph type="body" sz="quarter" idx="10"/>
          </p:nvPr>
        </p:nvSpPr>
        <p:spPr>
          <a:xfrm>
            <a:off x="404019" y="1124044"/>
            <a:ext cx="11383962" cy="4822825"/>
          </a:xfrm>
        </p:spPr>
        <p:txBody>
          <a:bodyPr/>
          <a:lstStyle/>
          <a:p>
            <a:pPr marL="0" indent="0" algn="ctr">
              <a:buNone/>
            </a:pPr>
            <a:r>
              <a:rPr lang="en-US" sz="4000" b="1" dirty="0">
                <a:solidFill>
                  <a:schemeClr val="tx2"/>
                </a:solidFill>
              </a:rPr>
              <a:t>The problem MIGHT have to do with knowledge! </a:t>
            </a:r>
          </a:p>
          <a:p>
            <a:pPr marL="0" indent="0" algn="ctr">
              <a:buNone/>
            </a:pPr>
            <a:endParaRPr lang="en-US" sz="4400" b="1" dirty="0">
              <a:solidFill>
                <a:schemeClr val="tx2"/>
              </a:solidFill>
            </a:endParaRPr>
          </a:p>
          <a:p>
            <a:pPr marL="0" indent="0">
              <a:buNone/>
            </a:pPr>
            <a:r>
              <a:rPr lang="en-US" sz="3600" b="1" dirty="0">
                <a:solidFill>
                  <a:schemeClr val="tx2"/>
                </a:solidFill>
              </a:rPr>
              <a:t>Discuss </a:t>
            </a:r>
            <a:r>
              <a:rPr lang="en-US" sz="3600" dirty="0">
                <a:solidFill>
                  <a:schemeClr val="tx1"/>
                </a:solidFill>
              </a:rPr>
              <a:t>at your table: </a:t>
            </a:r>
            <a:endParaRPr lang="en-US" sz="3600" b="1" dirty="0">
              <a:solidFill>
                <a:schemeClr val="tx1"/>
              </a:solidFill>
            </a:endParaRPr>
          </a:p>
          <a:p>
            <a:pPr marL="460375" indent="-460375"/>
            <a:r>
              <a:rPr lang="en-US" sz="3600" dirty="0">
                <a:solidFill>
                  <a:schemeClr val="tx1"/>
                </a:solidFill>
              </a:rPr>
              <a:t>What patterns do you see that might indicate the problem has to do with knowledge?</a:t>
            </a:r>
          </a:p>
          <a:p>
            <a:pPr marL="460375" indent="-460375"/>
            <a:r>
              <a:rPr lang="en-US" sz="3600" dirty="0">
                <a:solidFill>
                  <a:schemeClr val="tx1"/>
                </a:solidFill>
              </a:rPr>
              <a:t>What patterns do you see that might indicate your students struggled to understand the text?  </a:t>
            </a:r>
          </a:p>
        </p:txBody>
      </p:sp>
      <p:sp>
        <p:nvSpPr>
          <p:cNvPr id="4" name="Title 3">
            <a:extLst>
              <a:ext uri="{FF2B5EF4-FFF2-40B4-BE49-F238E27FC236}">
                <a16:creationId xmlns:a16="http://schemas.microsoft.com/office/drawing/2014/main" id="{7D93CB2B-A7E1-A948-8659-FEAA4497F3B2}"/>
              </a:ext>
            </a:extLst>
          </p:cNvPr>
          <p:cNvSpPr>
            <a:spLocks noGrp="1"/>
          </p:cNvSpPr>
          <p:nvPr>
            <p:ph type="title"/>
          </p:nvPr>
        </p:nvSpPr>
        <p:spPr/>
        <p:txBody>
          <a:bodyPr/>
          <a:lstStyle/>
          <a:p>
            <a:r>
              <a:rPr lang="en-US" dirty="0"/>
              <a:t>Let’s dig deeper!</a:t>
            </a:r>
          </a:p>
        </p:txBody>
      </p:sp>
      <p:sp>
        <p:nvSpPr>
          <p:cNvPr id="5" name="TextBox 4">
            <a:extLst>
              <a:ext uri="{FF2B5EF4-FFF2-40B4-BE49-F238E27FC236}">
                <a16:creationId xmlns:a16="http://schemas.microsoft.com/office/drawing/2014/main" id="{799E03E2-C093-7C44-8573-D0AA472329A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34590429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23EB66-9935-974A-BA34-8A8973B011FE}"/>
              </a:ext>
            </a:extLst>
          </p:cNvPr>
          <p:cNvSpPr>
            <a:spLocks noGrp="1"/>
          </p:cNvSpPr>
          <p:nvPr>
            <p:ph type="sldNum" sz="quarter" idx="4"/>
          </p:nvPr>
        </p:nvSpPr>
        <p:spPr/>
        <p:txBody>
          <a:bodyPr/>
          <a:lstStyle/>
          <a:p>
            <a:fld id="{4080289E-A2FF-0941-931A-EE1328331F47}" type="slidenum">
              <a:rPr lang="uk-UA" smtClean="0"/>
              <a:pPr/>
              <a:t>44</a:t>
            </a:fld>
            <a:endParaRPr lang="uk-UA" dirty="0"/>
          </a:p>
        </p:txBody>
      </p:sp>
      <p:sp>
        <p:nvSpPr>
          <p:cNvPr id="3" name="Text Placeholder 2">
            <a:extLst>
              <a:ext uri="{FF2B5EF4-FFF2-40B4-BE49-F238E27FC236}">
                <a16:creationId xmlns:a16="http://schemas.microsoft.com/office/drawing/2014/main" id="{6B7759D1-5C0E-C54A-9A07-3E9F0AEC2B39}"/>
              </a:ext>
            </a:extLst>
          </p:cNvPr>
          <p:cNvSpPr>
            <a:spLocks noGrp="1"/>
          </p:cNvSpPr>
          <p:nvPr>
            <p:ph type="body" sz="quarter" idx="10"/>
          </p:nvPr>
        </p:nvSpPr>
        <p:spPr>
          <a:xfrm>
            <a:off x="404019" y="1124044"/>
            <a:ext cx="11383962" cy="4822825"/>
          </a:xfrm>
        </p:spPr>
        <p:txBody>
          <a:bodyPr/>
          <a:lstStyle/>
          <a:p>
            <a:pPr marL="0" indent="0" algn="ctr">
              <a:buNone/>
            </a:pPr>
            <a:r>
              <a:rPr lang="en-US" sz="4400" b="1" dirty="0">
                <a:solidFill>
                  <a:schemeClr val="tx2"/>
                </a:solidFill>
              </a:rPr>
              <a:t>The problem MIGHT have to do with skills! </a:t>
            </a:r>
          </a:p>
          <a:p>
            <a:pPr marL="0" indent="0" algn="ctr">
              <a:buNone/>
            </a:pPr>
            <a:endParaRPr lang="en-US" sz="4400" b="1" dirty="0">
              <a:solidFill>
                <a:schemeClr val="tx2"/>
              </a:solidFill>
            </a:endParaRPr>
          </a:p>
          <a:p>
            <a:pPr marL="0" indent="0">
              <a:buNone/>
            </a:pPr>
            <a:r>
              <a:rPr lang="en-US" sz="3600" b="1" dirty="0">
                <a:solidFill>
                  <a:schemeClr val="tx2"/>
                </a:solidFill>
              </a:rPr>
              <a:t>Discuss </a:t>
            </a:r>
            <a:r>
              <a:rPr lang="en-US" sz="3600" dirty="0">
                <a:solidFill>
                  <a:schemeClr val="tx1"/>
                </a:solidFill>
              </a:rPr>
              <a:t>at your table: </a:t>
            </a:r>
            <a:endParaRPr lang="en-US" sz="3600" b="1" dirty="0">
              <a:solidFill>
                <a:schemeClr val="tx1"/>
              </a:solidFill>
            </a:endParaRPr>
          </a:p>
          <a:p>
            <a:pPr marL="460375" indent="-460375"/>
            <a:r>
              <a:rPr lang="en-US" sz="3600" dirty="0">
                <a:solidFill>
                  <a:schemeClr val="tx1"/>
                </a:solidFill>
              </a:rPr>
              <a:t>What patterns do you see that might indicate the problem might have to do with skills?</a:t>
            </a:r>
          </a:p>
          <a:p>
            <a:pPr marL="460375" indent="-460375"/>
            <a:r>
              <a:rPr lang="en-US" sz="3600" dirty="0">
                <a:solidFill>
                  <a:schemeClr val="tx1"/>
                </a:solidFill>
              </a:rPr>
              <a:t>Based on these patterns, which skills might your students need extra support with? </a:t>
            </a:r>
          </a:p>
          <a:p>
            <a:endParaRPr lang="en-US" sz="3600" dirty="0">
              <a:solidFill>
                <a:schemeClr val="tx1"/>
              </a:solidFill>
            </a:endParaRPr>
          </a:p>
        </p:txBody>
      </p:sp>
      <p:sp>
        <p:nvSpPr>
          <p:cNvPr id="4" name="Title 3">
            <a:extLst>
              <a:ext uri="{FF2B5EF4-FFF2-40B4-BE49-F238E27FC236}">
                <a16:creationId xmlns:a16="http://schemas.microsoft.com/office/drawing/2014/main" id="{7D93CB2B-A7E1-A948-8659-FEAA4497F3B2}"/>
              </a:ext>
            </a:extLst>
          </p:cNvPr>
          <p:cNvSpPr>
            <a:spLocks noGrp="1"/>
          </p:cNvSpPr>
          <p:nvPr>
            <p:ph type="title"/>
          </p:nvPr>
        </p:nvSpPr>
        <p:spPr/>
        <p:txBody>
          <a:bodyPr/>
          <a:lstStyle/>
          <a:p>
            <a:r>
              <a:rPr lang="en-US" dirty="0"/>
              <a:t>Let’s dig deeper!</a:t>
            </a:r>
          </a:p>
        </p:txBody>
      </p:sp>
      <p:sp>
        <p:nvSpPr>
          <p:cNvPr id="5" name="TextBox 4">
            <a:extLst>
              <a:ext uri="{FF2B5EF4-FFF2-40B4-BE49-F238E27FC236}">
                <a16:creationId xmlns:a16="http://schemas.microsoft.com/office/drawing/2014/main" id="{5E682111-3033-C547-8516-9FACF578D399}"/>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27240426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874CD06-7EBC-4624-8DDD-BAC5CC3DDF45}"/>
              </a:ext>
            </a:extLst>
          </p:cNvPr>
          <p:cNvSpPr>
            <a:spLocks noGrp="1"/>
          </p:cNvSpPr>
          <p:nvPr>
            <p:ph type="sldNum" sz="quarter" idx="4"/>
          </p:nvPr>
        </p:nvSpPr>
        <p:spPr/>
        <p:txBody>
          <a:bodyPr/>
          <a:lstStyle/>
          <a:p>
            <a:fld id="{4080289E-A2FF-0941-931A-EE1328331F47}" type="slidenum">
              <a:rPr lang="uk-UA" smtClean="0"/>
              <a:pPr/>
              <a:t>45</a:t>
            </a:fld>
            <a:endParaRPr lang="uk-UA" dirty="0"/>
          </a:p>
        </p:txBody>
      </p:sp>
      <p:sp>
        <p:nvSpPr>
          <p:cNvPr id="4" name="Text Placeholder 3">
            <a:extLst>
              <a:ext uri="{FF2B5EF4-FFF2-40B4-BE49-F238E27FC236}">
                <a16:creationId xmlns:a16="http://schemas.microsoft.com/office/drawing/2014/main" id="{8D016FF7-4EC3-4222-BFFA-94E49B6EE6FD}"/>
              </a:ext>
            </a:extLst>
          </p:cNvPr>
          <p:cNvSpPr>
            <a:spLocks noGrp="1"/>
          </p:cNvSpPr>
          <p:nvPr>
            <p:ph type="body" sz="quarter" idx="10"/>
          </p:nvPr>
        </p:nvSpPr>
        <p:spPr/>
        <p:txBody>
          <a:bodyPr/>
          <a:lstStyle/>
          <a:p>
            <a:pPr marL="460375" indent="-460375"/>
            <a:r>
              <a:rPr lang="en-US" sz="3800" dirty="0">
                <a:solidFill>
                  <a:schemeClr val="tx1"/>
                </a:solidFill>
              </a:rPr>
              <a:t>What types of patterns did you see that might indicate students are not understanding the text? What might be causing this difficulty?</a:t>
            </a:r>
          </a:p>
          <a:p>
            <a:pPr marL="460375" indent="-460375"/>
            <a:endParaRPr lang="en-US" sz="3800" dirty="0">
              <a:solidFill>
                <a:schemeClr val="tx1"/>
              </a:solidFill>
            </a:endParaRPr>
          </a:p>
          <a:p>
            <a:pPr marL="460375" indent="-460375"/>
            <a:r>
              <a:rPr lang="en-US" sz="3800" dirty="0">
                <a:solidFill>
                  <a:schemeClr val="tx1"/>
                </a:solidFill>
              </a:rPr>
              <a:t>What types of patterns did you see that indicate students may need to work on specific skills? On which skills do your students seem to need work?</a:t>
            </a:r>
          </a:p>
        </p:txBody>
      </p:sp>
      <p:sp>
        <p:nvSpPr>
          <p:cNvPr id="2" name="Title 1">
            <a:extLst>
              <a:ext uri="{FF2B5EF4-FFF2-40B4-BE49-F238E27FC236}">
                <a16:creationId xmlns:a16="http://schemas.microsoft.com/office/drawing/2014/main" id="{BC92154B-78B4-44F8-9FFE-3203A4778DFD}"/>
              </a:ext>
            </a:extLst>
          </p:cNvPr>
          <p:cNvSpPr>
            <a:spLocks noGrp="1"/>
          </p:cNvSpPr>
          <p:nvPr>
            <p:ph type="title"/>
          </p:nvPr>
        </p:nvSpPr>
        <p:spPr/>
        <p:txBody>
          <a:bodyPr/>
          <a:lstStyle/>
          <a:p>
            <a:r>
              <a:rPr lang="en-US" dirty="0"/>
              <a:t>Let’s Discuss!</a:t>
            </a:r>
          </a:p>
        </p:txBody>
      </p:sp>
      <p:sp>
        <p:nvSpPr>
          <p:cNvPr id="5" name="TextBox 4">
            <a:extLst>
              <a:ext uri="{FF2B5EF4-FFF2-40B4-BE49-F238E27FC236}">
                <a16:creationId xmlns:a16="http://schemas.microsoft.com/office/drawing/2014/main" id="{115F444E-6507-F541-97E3-B64D025E8B6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1021665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46</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How do I address these gaps?</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4082" y="903259"/>
            <a:ext cx="7462334" cy="5036498"/>
          </a:xfrm>
          <a:prstGeom prst="rect">
            <a:avLst/>
          </a:prstGeom>
          <a:ln w="38100">
            <a:solidFill>
              <a:schemeClr val="tx1"/>
            </a:solidFill>
          </a:ln>
        </p:spPr>
      </p:pic>
      <p:sp>
        <p:nvSpPr>
          <p:cNvPr id="13" name="Text Placeholder 2">
            <a:extLst>
              <a:ext uri="{FF2B5EF4-FFF2-40B4-BE49-F238E27FC236}">
                <a16:creationId xmlns:a16="http://schemas.microsoft.com/office/drawing/2014/main" id="{EE07DE05-C2EF-4CE6-BC29-97DE6E43D0D6}"/>
              </a:ext>
            </a:extLst>
          </p:cNvPr>
          <p:cNvSpPr>
            <a:spLocks noGrp="1"/>
          </p:cNvSpPr>
          <p:nvPr>
            <p:ph type="body" sz="quarter" idx="10"/>
          </p:nvPr>
        </p:nvSpPr>
        <p:spPr>
          <a:xfrm>
            <a:off x="201169" y="1193800"/>
            <a:ext cx="3986784" cy="4822825"/>
          </a:xfrm>
        </p:spPr>
        <p:txBody>
          <a:bodyPr/>
          <a:lstStyle/>
          <a:p>
            <a:pPr marL="0" indent="0" algn="ctr">
              <a:buNone/>
            </a:pPr>
            <a:endParaRPr lang="en-US" sz="3300" b="1" dirty="0">
              <a:solidFill>
                <a:schemeClr val="tx2"/>
              </a:solidFill>
            </a:endParaRPr>
          </a:p>
          <a:p>
            <a:pPr marL="0" indent="0" algn="ctr">
              <a:buNone/>
            </a:pPr>
            <a:endParaRPr lang="en-US" sz="5000" b="1" dirty="0">
              <a:solidFill>
                <a:schemeClr val="tx1"/>
              </a:solidFill>
              <a:latin typeface="Calibri" charset="0"/>
              <a:ea typeface="Calibri" charset="0"/>
              <a:cs typeface="Calibri" charset="0"/>
            </a:endParaRPr>
          </a:p>
          <a:p>
            <a:pPr marL="0" indent="0" algn="ctr">
              <a:buNone/>
            </a:pPr>
            <a:r>
              <a:rPr lang="en-US" sz="5000" b="1" dirty="0">
                <a:solidFill>
                  <a:schemeClr val="tx1"/>
                </a:solidFill>
                <a:latin typeface="Calibri" charset="0"/>
                <a:ea typeface="Calibri" charset="0"/>
                <a:cs typeface="Calibri" charset="0"/>
              </a:rPr>
              <a:t>The Supports Flow Chart</a:t>
            </a:r>
          </a:p>
          <a:p>
            <a:pPr marL="0" indent="0">
              <a:buNone/>
            </a:pPr>
            <a:endParaRPr lang="en-US" dirty="0"/>
          </a:p>
        </p:txBody>
      </p:sp>
      <p:sp>
        <p:nvSpPr>
          <p:cNvPr id="6" name="TextBox 5">
            <a:extLst>
              <a:ext uri="{FF2B5EF4-FFF2-40B4-BE49-F238E27FC236}">
                <a16:creationId xmlns:a16="http://schemas.microsoft.com/office/drawing/2014/main" id="{24F50E27-6B68-2B4E-8890-D3603FA4533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
        <p:nvSpPr>
          <p:cNvPr id="7" name="TextBox 6">
            <a:extLst>
              <a:ext uri="{FF2B5EF4-FFF2-40B4-BE49-F238E27FC236}">
                <a16:creationId xmlns:a16="http://schemas.microsoft.com/office/drawing/2014/main" id="{37581149-820E-4742-ABF6-E6C66594FCC0}"/>
              </a:ext>
            </a:extLst>
          </p:cNvPr>
          <p:cNvSpPr txBox="1"/>
          <p:nvPr/>
        </p:nvSpPr>
        <p:spPr>
          <a:xfrm>
            <a:off x="10555752" y="5873178"/>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14321721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47</a:t>
            </a:fld>
            <a:endParaRPr lang="uk-UA" dirty="0"/>
          </a:p>
        </p:txBody>
      </p:sp>
      <p:sp>
        <p:nvSpPr>
          <p:cNvPr id="3" name="Text Placeholder 2">
            <a:extLst>
              <a:ext uri="{FF2B5EF4-FFF2-40B4-BE49-F238E27FC236}">
                <a16:creationId xmlns:a16="http://schemas.microsoft.com/office/drawing/2014/main" id="{EE07DE05-C2EF-4CE6-BC29-97DE6E43D0D6}"/>
              </a:ext>
            </a:extLst>
          </p:cNvPr>
          <p:cNvSpPr>
            <a:spLocks noGrp="1"/>
          </p:cNvSpPr>
          <p:nvPr>
            <p:ph type="body" sz="quarter" idx="10"/>
          </p:nvPr>
        </p:nvSpPr>
        <p:spPr>
          <a:xfrm>
            <a:off x="398463" y="1193800"/>
            <a:ext cx="5307393" cy="4822825"/>
          </a:xfrm>
        </p:spPr>
        <p:txBody>
          <a:bodyPr/>
          <a:lstStyle/>
          <a:p>
            <a:pPr marL="0" indent="0" algn="ctr">
              <a:buNone/>
            </a:pPr>
            <a:endParaRPr lang="en-US" sz="3300" b="1" dirty="0">
              <a:solidFill>
                <a:schemeClr val="tx2"/>
              </a:solidFill>
            </a:endParaRPr>
          </a:p>
          <a:p>
            <a:pPr marL="0" indent="0" algn="ctr">
              <a:buNone/>
            </a:pPr>
            <a:r>
              <a:rPr lang="en-US" sz="4000" b="1" dirty="0">
                <a:solidFill>
                  <a:schemeClr val="tx2"/>
                </a:solidFill>
                <a:latin typeface="Calibri" charset="0"/>
                <a:ea typeface="Calibri" charset="0"/>
                <a:cs typeface="Calibri" charset="0"/>
              </a:rPr>
              <a:t>Independently review the Supports Flow Chart</a:t>
            </a:r>
          </a:p>
          <a:p>
            <a:pPr algn="ctr"/>
            <a:endParaRPr lang="en-US" sz="1500" dirty="0">
              <a:latin typeface="Calibri" charset="0"/>
              <a:ea typeface="Calibri" charset="0"/>
              <a:cs typeface="Calibri" charset="0"/>
            </a:endParaRPr>
          </a:p>
          <a:p>
            <a:pPr marL="457200" indent="-457200">
              <a:buFont typeface="Arial" charset="0"/>
              <a:buChar char="•"/>
            </a:pPr>
            <a:r>
              <a:rPr lang="en-US" sz="4000" dirty="0">
                <a:solidFill>
                  <a:schemeClr val="tx1"/>
                </a:solidFill>
                <a:latin typeface="Calibri" charset="0"/>
                <a:ea typeface="Calibri" charset="0"/>
                <a:cs typeface="Calibri" charset="0"/>
              </a:rPr>
              <a:t>What do you </a:t>
            </a:r>
            <a:r>
              <a:rPr lang="en-US" sz="4000" b="1" dirty="0">
                <a:solidFill>
                  <a:schemeClr val="tx1"/>
                </a:solidFill>
                <a:latin typeface="Calibri" charset="0"/>
                <a:ea typeface="Calibri" charset="0"/>
                <a:cs typeface="Calibri" charset="0"/>
              </a:rPr>
              <a:t>notice</a:t>
            </a:r>
            <a:r>
              <a:rPr lang="en-US" sz="4000" dirty="0">
                <a:solidFill>
                  <a:schemeClr val="tx1"/>
                </a:solidFill>
                <a:latin typeface="Calibri" charset="0"/>
                <a:ea typeface="Calibri" charset="0"/>
                <a:cs typeface="Calibri" charset="0"/>
              </a:rPr>
              <a:t>?</a:t>
            </a:r>
          </a:p>
          <a:p>
            <a:pPr marL="457200" indent="-457200">
              <a:buFont typeface="Arial" charset="0"/>
              <a:buChar char="•"/>
            </a:pPr>
            <a:r>
              <a:rPr lang="en-US" sz="4000" dirty="0">
                <a:solidFill>
                  <a:schemeClr val="tx1"/>
                </a:solidFill>
                <a:latin typeface="Calibri" charset="0"/>
                <a:ea typeface="Calibri" charset="0"/>
                <a:cs typeface="Calibri" charset="0"/>
              </a:rPr>
              <a:t>What do you </a:t>
            </a:r>
            <a:r>
              <a:rPr lang="en-US" sz="4000" b="1" dirty="0">
                <a:solidFill>
                  <a:schemeClr val="tx1"/>
                </a:solidFill>
                <a:latin typeface="Calibri" charset="0"/>
                <a:ea typeface="Calibri" charset="0"/>
                <a:cs typeface="Calibri" charset="0"/>
              </a:rPr>
              <a:t>wonder</a:t>
            </a:r>
            <a:r>
              <a:rPr lang="en-US" sz="4000" dirty="0">
                <a:solidFill>
                  <a:schemeClr val="tx1"/>
                </a:solidFill>
                <a:latin typeface="Calibri" charset="0"/>
                <a:ea typeface="Calibri" charset="0"/>
                <a:cs typeface="Calibri" charset="0"/>
              </a:rPr>
              <a:t>?</a:t>
            </a:r>
          </a:p>
          <a:p>
            <a:pPr marL="0" indent="0">
              <a:buNone/>
            </a:pPr>
            <a:endParaRPr lang="en-US"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Explore the Supports Flow Chart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0893" y="1389887"/>
            <a:ext cx="5955523" cy="4019517"/>
          </a:xfrm>
          <a:prstGeom prst="rect">
            <a:avLst/>
          </a:prstGeom>
          <a:ln w="38100">
            <a:solidFill>
              <a:schemeClr val="tx1"/>
            </a:solidFill>
          </a:ln>
        </p:spPr>
      </p:pic>
      <p:sp>
        <p:nvSpPr>
          <p:cNvPr id="7" name="TextBox 6">
            <a:extLst>
              <a:ext uri="{FF2B5EF4-FFF2-40B4-BE49-F238E27FC236}">
                <a16:creationId xmlns:a16="http://schemas.microsoft.com/office/drawing/2014/main" id="{D6F88CD3-1115-3A47-AF19-78535916DD8E}"/>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
        <p:nvSpPr>
          <p:cNvPr id="8" name="TextBox 7">
            <a:extLst>
              <a:ext uri="{FF2B5EF4-FFF2-40B4-BE49-F238E27FC236}">
                <a16:creationId xmlns:a16="http://schemas.microsoft.com/office/drawing/2014/main" id="{170D6BC6-C07C-CB43-A438-751590FDC2FB}"/>
              </a:ext>
            </a:extLst>
          </p:cNvPr>
          <p:cNvSpPr txBox="1"/>
          <p:nvPr/>
        </p:nvSpPr>
        <p:spPr>
          <a:xfrm>
            <a:off x="10329097" y="5468113"/>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1616505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48</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Dig Deeper</a:t>
            </a:r>
          </a:p>
        </p:txBody>
      </p:sp>
      <p:sp>
        <p:nvSpPr>
          <p:cNvPr id="6" name="TextBox 5"/>
          <p:cNvSpPr txBox="1"/>
          <p:nvPr/>
        </p:nvSpPr>
        <p:spPr>
          <a:xfrm flipH="1">
            <a:off x="417846" y="1162087"/>
            <a:ext cx="5166090" cy="4247317"/>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Work with a partner </a:t>
            </a:r>
            <a:r>
              <a:rPr lang="en-US" sz="4500" dirty="0">
                <a:latin typeface="Calibri" charset="0"/>
                <a:ea typeface="Calibri" charset="0"/>
                <a:cs typeface="Calibri" charset="0"/>
              </a:rPr>
              <a:t>to analyze and complete the “digging deeper” questions in your note-catcher</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0893" y="1612907"/>
            <a:ext cx="5955523" cy="4019517"/>
          </a:xfrm>
          <a:prstGeom prst="rect">
            <a:avLst/>
          </a:prstGeom>
          <a:ln w="38100">
            <a:solidFill>
              <a:schemeClr val="tx1"/>
            </a:solidFill>
          </a:ln>
        </p:spPr>
      </p:pic>
      <p:sp>
        <p:nvSpPr>
          <p:cNvPr id="8" name="TextBox 7">
            <a:extLst>
              <a:ext uri="{FF2B5EF4-FFF2-40B4-BE49-F238E27FC236}">
                <a16:creationId xmlns:a16="http://schemas.microsoft.com/office/drawing/2014/main" id="{3B6A264A-F8C4-844A-AD59-A8BDD51EB94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
        <p:nvSpPr>
          <p:cNvPr id="9" name="TextBox 8">
            <a:extLst>
              <a:ext uri="{FF2B5EF4-FFF2-40B4-BE49-F238E27FC236}">
                <a16:creationId xmlns:a16="http://schemas.microsoft.com/office/drawing/2014/main" id="{E18EE291-9950-934B-BBFD-0A33028A26F1}"/>
              </a:ext>
            </a:extLst>
          </p:cNvPr>
          <p:cNvSpPr txBox="1"/>
          <p:nvPr/>
        </p:nvSpPr>
        <p:spPr>
          <a:xfrm>
            <a:off x="10270103" y="5645095"/>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9309052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49</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a:xfrm>
            <a:off x="398463" y="1193800"/>
            <a:ext cx="11383962" cy="4164583"/>
          </a:xfrm>
        </p:spPr>
        <p:txBody>
          <a:bodyPr/>
          <a:lstStyle/>
          <a:p>
            <a:pPr marL="460375" indent="-460375">
              <a:buFont typeface="Arial" charset="0"/>
              <a:buChar char="•"/>
            </a:pPr>
            <a:r>
              <a:rPr lang="en-US" sz="4000" dirty="0">
                <a:solidFill>
                  <a:schemeClr val="tx1"/>
                </a:solidFill>
                <a:latin typeface="Calibri" charset="0"/>
                <a:ea typeface="Calibri" charset="0"/>
                <a:cs typeface="Calibri" charset="0"/>
              </a:rPr>
              <a:t>How can analyzing your students’ work for patterns be useful for planning next instructional steps?</a:t>
            </a:r>
          </a:p>
          <a:p>
            <a:pPr marL="460375" indent="-460375">
              <a:buFont typeface="Arial" charset="0"/>
              <a:buChar char="•"/>
            </a:pPr>
            <a:endParaRPr lang="en-US" sz="1000" dirty="0">
              <a:solidFill>
                <a:schemeClr val="tx1"/>
              </a:solidFill>
              <a:latin typeface="Calibri" charset="0"/>
              <a:ea typeface="Calibri" charset="0"/>
              <a:cs typeface="Calibri" charset="0"/>
            </a:endParaRPr>
          </a:p>
          <a:p>
            <a:pPr marL="460375" indent="-460375">
              <a:buFont typeface="Arial" charset="0"/>
              <a:buChar char="•"/>
            </a:pPr>
            <a:r>
              <a:rPr lang="en-US" sz="4000" dirty="0">
                <a:solidFill>
                  <a:schemeClr val="tx1"/>
                </a:solidFill>
                <a:latin typeface="Calibri" charset="0"/>
                <a:ea typeface="Calibri" charset="0"/>
                <a:cs typeface="Calibri" charset="0"/>
              </a:rPr>
              <a:t>What is the Supports Flow Chart?</a:t>
            </a:r>
          </a:p>
          <a:p>
            <a:pPr marL="460375" indent="-460375">
              <a:buFont typeface="Arial" charset="0"/>
              <a:buChar char="•"/>
            </a:pPr>
            <a:endParaRPr lang="en-US" sz="1000" dirty="0">
              <a:solidFill>
                <a:schemeClr val="tx1"/>
              </a:solidFill>
              <a:latin typeface="Calibri" charset="0"/>
              <a:ea typeface="Calibri" charset="0"/>
              <a:cs typeface="Calibri" charset="0"/>
            </a:endParaRPr>
          </a:p>
          <a:p>
            <a:pPr marL="460375" indent="-460375">
              <a:buFont typeface="Arial" charset="0"/>
              <a:buChar char="•"/>
            </a:pPr>
            <a:r>
              <a:rPr lang="en-US" sz="4000" dirty="0">
                <a:solidFill>
                  <a:schemeClr val="tx1"/>
                </a:solidFill>
                <a:latin typeface="Calibri" charset="0"/>
                <a:ea typeface="Calibri" charset="0"/>
                <a:cs typeface="Calibri" charset="0"/>
              </a:rPr>
              <a:t>How </a:t>
            </a:r>
            <a:r>
              <a:rPr lang="en-US" sz="4000" b="1" dirty="0">
                <a:solidFill>
                  <a:schemeClr val="tx1"/>
                </a:solidFill>
                <a:latin typeface="Calibri" charset="0"/>
                <a:ea typeface="Calibri" charset="0"/>
                <a:cs typeface="Calibri" charset="0"/>
              </a:rPr>
              <a:t>might</a:t>
            </a:r>
            <a:r>
              <a:rPr lang="en-US" sz="4000" dirty="0">
                <a:solidFill>
                  <a:schemeClr val="tx1"/>
                </a:solidFill>
                <a:latin typeface="Calibri" charset="0"/>
                <a:ea typeface="Calibri" charset="0"/>
                <a:cs typeface="Calibri" charset="0"/>
              </a:rPr>
              <a:t> the Supports Flowchart be useful to you, considering the sorts of needs that you observed from your student work?</a:t>
            </a:r>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Capture Your Learning</a:t>
            </a:r>
          </a:p>
        </p:txBody>
      </p:sp>
      <p:sp>
        <p:nvSpPr>
          <p:cNvPr id="5" name="TextBox 4">
            <a:extLst>
              <a:ext uri="{FF2B5EF4-FFF2-40B4-BE49-F238E27FC236}">
                <a16:creationId xmlns:a16="http://schemas.microsoft.com/office/drawing/2014/main" id="{61C45558-2EFD-514C-AFE1-3DAAD8C2A33C}"/>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346277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5</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44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Recap</a:t>
            </a:r>
          </a:p>
        </p:txBody>
      </p:sp>
      <p:sp>
        <p:nvSpPr>
          <p:cNvPr id="5" name="TextBox 4">
            <a:extLst>
              <a:ext uri="{FF2B5EF4-FFF2-40B4-BE49-F238E27FC236}">
                <a16:creationId xmlns:a16="http://schemas.microsoft.com/office/drawing/2014/main" id="{9DF851DC-7D6E-3F45-9DF5-D0A3D85DAF01}"/>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10913249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68014" y="2771121"/>
            <a:ext cx="11713779" cy="3182418"/>
          </a:xfrm>
        </p:spPr>
        <p:txBody>
          <a:bodyPr/>
          <a:lstStyle/>
          <a:p>
            <a:r>
              <a:rPr lang="en-US" sz="5400" b="1" dirty="0"/>
              <a:t>Module 4</a:t>
            </a:r>
            <a:r>
              <a:rPr lang="en-US" sz="5400" dirty="0"/>
              <a:t>: Supporting All Students</a:t>
            </a:r>
            <a:br>
              <a:rPr lang="en-US" sz="5400" dirty="0"/>
            </a:br>
            <a:r>
              <a:rPr lang="en-US" sz="5400" b="1" dirty="0"/>
              <a:t>Session 4</a:t>
            </a:r>
            <a:r>
              <a:rPr lang="en-US" sz="5400" dirty="0"/>
              <a:t>: Using the Supports Flow Chart </a:t>
            </a:r>
          </a:p>
        </p:txBody>
      </p:sp>
    </p:spTree>
    <p:extLst>
      <p:ext uri="{BB962C8B-B14F-4D97-AF65-F5344CB8AC3E}">
        <p14:creationId xmlns:p14="http://schemas.microsoft.com/office/powerpoint/2010/main" val="4206219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51</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5" name="TextBox 4">
            <a:extLst>
              <a:ext uri="{FF2B5EF4-FFF2-40B4-BE49-F238E27FC236}">
                <a16:creationId xmlns:a16="http://schemas.microsoft.com/office/drawing/2014/main" id="{B4E2AC0C-E9BA-4EAE-BE3B-6388E0CD0627}"/>
              </a:ext>
            </a:extLst>
          </p:cNvPr>
          <p:cNvSpPr txBox="1"/>
          <p:nvPr/>
        </p:nvSpPr>
        <p:spPr>
          <a:xfrm>
            <a:off x="644056" y="911918"/>
            <a:ext cx="11095705" cy="3785652"/>
          </a:xfrm>
          <a:prstGeom prst="rect">
            <a:avLst/>
          </a:prstGeom>
          <a:noFill/>
        </p:spPr>
        <p:txBody>
          <a:bodyPr wrap="square" rtlCol="0">
            <a:spAutoFit/>
          </a:bodyPr>
          <a:lstStyle/>
          <a:p>
            <a:pPr algn="ctr"/>
            <a:r>
              <a:rPr lang="en-US" sz="4000" b="1" dirty="0">
                <a:solidFill>
                  <a:schemeClr val="tx2"/>
                </a:solidFill>
                <a:latin typeface="Calibri" panose="020F0502020204030204" pitchFamily="34" charset="0"/>
                <a:cs typeface="Calibri" panose="020F0502020204030204" pitchFamily="34" charset="0"/>
              </a:rPr>
              <a:t>Think – Pair – Share</a:t>
            </a:r>
          </a:p>
          <a:p>
            <a:pPr algn="ctr"/>
            <a:endParaRPr lang="en-US" sz="2000" b="1" dirty="0">
              <a:solidFill>
                <a:schemeClr val="tx2"/>
              </a:solidFill>
              <a:latin typeface="Calibri" panose="020F0502020204030204" pitchFamily="34" charset="0"/>
              <a:cs typeface="Calibri" panose="020F0502020204030204" pitchFamily="34" charset="0"/>
            </a:endParaRPr>
          </a:p>
          <a:p>
            <a:r>
              <a:rPr lang="en-US" sz="4000" dirty="0">
                <a:latin typeface="Calibri" panose="020F0502020204030204" pitchFamily="34" charset="0"/>
                <a:cs typeface="Calibri" panose="020F0502020204030204" pitchFamily="34" charset="0"/>
              </a:rPr>
              <a:t>Think about your struggling readers.</a:t>
            </a:r>
          </a:p>
          <a:p>
            <a:endParaRPr lang="en-US" sz="2000" dirty="0">
              <a:latin typeface="Calibri" panose="020F0502020204030204" pitchFamily="34" charset="0"/>
              <a:cs typeface="Calibri" panose="020F0502020204030204" pitchFamily="34" charset="0"/>
            </a:endParaRPr>
          </a:p>
          <a:p>
            <a:r>
              <a:rPr lang="en-US" sz="4000" dirty="0">
                <a:latin typeface="Calibri" panose="020F0502020204030204" pitchFamily="34" charset="0"/>
                <a:cs typeface="Calibri" panose="020F0502020204030204" pitchFamily="34" charset="0"/>
              </a:rPr>
              <a:t>Based on what you’ve observed, what are some reasons why a student may struggle to read and understand complex texts?</a:t>
            </a:r>
          </a:p>
        </p:txBody>
      </p:sp>
      <p:sp>
        <p:nvSpPr>
          <p:cNvPr id="6" name="TextBox 5">
            <a:extLst>
              <a:ext uri="{FF2B5EF4-FFF2-40B4-BE49-F238E27FC236}">
                <a16:creationId xmlns:a16="http://schemas.microsoft.com/office/drawing/2014/main" id="{37430D75-2518-BA48-873E-15A4BF4CEB26}"/>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4554922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endParaRPr lang="en-US" sz="3400" dirty="0"/>
          </a:p>
          <a:p>
            <a:endParaRPr lang="en-US" sz="3400" dirty="0"/>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52</a:t>
            </a:fld>
            <a:endParaRPr lang="en-US" dirty="0"/>
          </a:p>
        </p:txBody>
      </p:sp>
      <p:sp>
        <p:nvSpPr>
          <p:cNvPr id="2" name="Rectangle 1"/>
          <p:cNvSpPr/>
          <p:nvPr/>
        </p:nvSpPr>
        <p:spPr>
          <a:xfrm>
            <a:off x="404019" y="1183976"/>
            <a:ext cx="11059387" cy="4555093"/>
          </a:xfrm>
          <a:prstGeom prst="rect">
            <a:avLst/>
          </a:prstGeom>
        </p:spPr>
        <p:txBody>
          <a:bodyPr wrap="square">
            <a:spAutoFit/>
          </a:bodyPr>
          <a:lstStyle/>
          <a:p>
            <a:pPr marL="457200" indent="-457200">
              <a:buFont typeface="Arial"/>
              <a:buChar char="•"/>
            </a:pPr>
            <a:r>
              <a:rPr lang="en-US" sz="4500" dirty="0">
                <a:latin typeface="Calibri"/>
                <a:ea typeface="Century" charset="0"/>
                <a:cs typeface="Calibri"/>
              </a:rPr>
              <a:t>Understand the three main issues preventing students from reading and understanding complex texts</a:t>
            </a:r>
          </a:p>
          <a:p>
            <a:pPr marL="457200" indent="-457200">
              <a:buFont typeface="Arial"/>
              <a:buChar char="•"/>
            </a:pPr>
            <a:endParaRPr lang="en-US" sz="1500" dirty="0">
              <a:latin typeface="Calibri"/>
              <a:ea typeface="Century" charset="0"/>
              <a:cs typeface="Calibri"/>
            </a:endParaRPr>
          </a:p>
          <a:p>
            <a:pPr marL="457200" indent="-457200">
              <a:buFont typeface="Arial"/>
              <a:buChar char="•"/>
            </a:pPr>
            <a:r>
              <a:rPr lang="en-US" sz="4500" dirty="0">
                <a:latin typeface="Calibri"/>
                <a:ea typeface="Century" charset="0"/>
                <a:cs typeface="Calibri"/>
              </a:rPr>
              <a:t>Use the Supports Flow Chart to diagnose students’ needs and identify appropriate supports </a:t>
            </a:r>
          </a:p>
        </p:txBody>
      </p:sp>
      <p:sp>
        <p:nvSpPr>
          <p:cNvPr id="7" name="TextBox 6">
            <a:extLst>
              <a:ext uri="{FF2B5EF4-FFF2-40B4-BE49-F238E27FC236}">
                <a16:creationId xmlns:a16="http://schemas.microsoft.com/office/drawing/2014/main" id="{F8BF1582-4CEB-514F-B41B-A5B302BAAA2B}"/>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7430159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4"/>
          </p:nvPr>
        </p:nvSpPr>
        <p:spPr/>
        <p:txBody>
          <a:bodyPr/>
          <a:lstStyle/>
          <a:p>
            <a:fld id="{4080289E-A2FF-0941-931A-EE1328331F47}" type="slidenum">
              <a:rPr lang="uk-UA" smtClean="0"/>
              <a:pPr/>
              <a:t>53</a:t>
            </a:fld>
            <a:endParaRPr lang="uk-UA" dirty="0"/>
          </a:p>
        </p:txBody>
      </p:sp>
      <p:graphicFrame>
        <p:nvGraphicFramePr>
          <p:cNvPr id="6" name="Content Placeholder 3"/>
          <p:cNvGraphicFramePr>
            <a:graphicFrameLocks/>
          </p:cNvGraphicFramePr>
          <p:nvPr>
            <p:extLst>
              <p:ext uri="{D42A27DB-BD31-4B8C-83A1-F6EECF244321}">
                <p14:modId xmlns:p14="http://schemas.microsoft.com/office/powerpoint/2010/main" val="111511052"/>
              </p:ext>
            </p:extLst>
          </p:nvPr>
        </p:nvGraphicFramePr>
        <p:xfrm>
          <a:off x="823417" y="1311810"/>
          <a:ext cx="10718358" cy="3479016"/>
        </p:xfrm>
        <a:graphic>
          <a:graphicData uri="http://schemas.openxmlformats.org/drawingml/2006/table">
            <a:tbl>
              <a:tblPr firstRow="1" bandRow="1">
                <a:tableStyleId>{7DF18680-E054-41AD-8BC1-D1AEF772440D}</a:tableStyleId>
              </a:tblPr>
              <a:tblGrid>
                <a:gridCol w="1606962">
                  <a:extLst>
                    <a:ext uri="{9D8B030D-6E8A-4147-A177-3AD203B41FA5}">
                      <a16:colId xmlns:a16="http://schemas.microsoft.com/office/drawing/2014/main" val="20000"/>
                    </a:ext>
                  </a:extLst>
                </a:gridCol>
                <a:gridCol w="9111396">
                  <a:extLst>
                    <a:ext uri="{9D8B030D-6E8A-4147-A177-3AD203B41FA5}">
                      <a16:colId xmlns:a16="http://schemas.microsoft.com/office/drawing/2014/main" val="20001"/>
                    </a:ext>
                  </a:extLst>
                </a:gridCol>
              </a:tblGrid>
              <a:tr h="557008">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600" dirty="0">
                          <a:latin typeface="Calibri" charset="0"/>
                          <a:ea typeface="Calibri" charset="0"/>
                          <a:cs typeface="Calibri" charset="0"/>
                        </a:rPr>
                        <a:t>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06287">
                <a:tc>
                  <a:txBody>
                    <a:bodyPr/>
                    <a:lstStyle/>
                    <a:p>
                      <a:pPr algn="ctr"/>
                      <a:r>
                        <a:rPr lang="en-US" sz="3600" dirty="0">
                          <a:latin typeface="Calibri" charset="0"/>
                          <a:ea typeface="Calibri" charset="0"/>
                          <a:cs typeface="Calibri" charset="0"/>
                        </a:rPr>
                        <a:t>22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kern="1200" dirty="0">
                          <a:solidFill>
                            <a:schemeClr val="dk1"/>
                          </a:solidFill>
                          <a:latin typeface="Calibri" charset="0"/>
                          <a:ea typeface="Calibri" charset="0"/>
                          <a:cs typeface="Calibri" charset="0"/>
                        </a:rPr>
                        <a:t>Using the Supports Flow Chart</a:t>
                      </a:r>
                      <a:endParaRPr lang="en-US" sz="3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52725">
                <a:tc>
                  <a:txBody>
                    <a:bodyPr/>
                    <a:lstStyle/>
                    <a:p>
                      <a:pPr algn="ctr"/>
                      <a:r>
                        <a:rPr lang="en-US" sz="3600" dirty="0">
                          <a:latin typeface="Calibri" charset="0"/>
                          <a:ea typeface="Calibri" charset="0"/>
                          <a:cs typeface="Calibri" charset="0"/>
                        </a:rPr>
                        <a:t>25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a:cs typeface="Calibri"/>
                        </a:rPr>
                        <a:t>Case Study Analysis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39844">
                <a:tc>
                  <a:txBody>
                    <a:bodyPr/>
                    <a:lstStyle/>
                    <a:p>
                      <a:pPr algn="ctr"/>
                      <a:r>
                        <a:rPr lang="en-US" sz="36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dirty="0">
                          <a:latin typeface="Calibri" charset="0"/>
                          <a:ea typeface="Calibri" charset="0"/>
                          <a:cs typeface="Calibri" charset="0"/>
                        </a:rPr>
                        <a:t>Reflect</a:t>
                      </a:r>
                      <a:r>
                        <a:rPr lang="en-US" sz="3600" baseline="0" dirty="0">
                          <a:latin typeface="Calibri" charset="0"/>
                          <a:ea typeface="Calibri" charset="0"/>
                          <a:cs typeface="Calibri" charset="0"/>
                        </a:rPr>
                        <a:t> and Capture Your Learning</a:t>
                      </a:r>
                      <a:endParaRPr lang="en-US" sz="3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
        <p:nvSpPr>
          <p:cNvPr id="7" name="TextBox 6">
            <a:extLst>
              <a:ext uri="{FF2B5EF4-FFF2-40B4-BE49-F238E27FC236}">
                <a16:creationId xmlns:a16="http://schemas.microsoft.com/office/drawing/2014/main" id="{5F4B1D2D-6ACD-4244-BAE3-7D9F5F5A7F7F}"/>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8848490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54</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
        <p:nvSpPr>
          <p:cNvPr id="5" name="TextBox 4">
            <a:extLst>
              <a:ext uri="{FF2B5EF4-FFF2-40B4-BE49-F238E27FC236}">
                <a16:creationId xmlns:a16="http://schemas.microsoft.com/office/drawing/2014/main" id="{A95F2FBE-47EC-AE4B-8EED-74A8B04941BF}"/>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191734586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55</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10355947" y="1182887"/>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0" y="1728514"/>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
        <p:nvSpPr>
          <p:cNvPr id="13" name="TextBox 12">
            <a:extLst>
              <a:ext uri="{FF2B5EF4-FFF2-40B4-BE49-F238E27FC236}">
                <a16:creationId xmlns:a16="http://schemas.microsoft.com/office/drawing/2014/main" id="{1DA1DA32-F002-E14E-8D9D-9C36CBDF2CBE}"/>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125017733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C824B-ACA8-4BC7-AE23-4B09FD59A775}"/>
              </a:ext>
            </a:extLst>
          </p:cNvPr>
          <p:cNvSpPr>
            <a:spLocks noGrp="1"/>
          </p:cNvSpPr>
          <p:nvPr>
            <p:ph type="title"/>
          </p:nvPr>
        </p:nvSpPr>
        <p:spPr/>
        <p:txBody>
          <a:bodyPr/>
          <a:lstStyle/>
          <a:p>
            <a:r>
              <a:rPr lang="en-US" dirty="0"/>
              <a:t>What does it likely mean</a:t>
            </a:r>
            <a:r>
              <a:rPr lang="is-IS"/>
              <a:t>…</a:t>
            </a:r>
            <a:endParaRPr lang="en-US" dirty="0"/>
          </a:p>
        </p:txBody>
      </p:sp>
      <p:sp>
        <p:nvSpPr>
          <p:cNvPr id="3" name="Slide Number Placeholder 2">
            <a:extLst>
              <a:ext uri="{FF2B5EF4-FFF2-40B4-BE49-F238E27FC236}">
                <a16:creationId xmlns:a16="http://schemas.microsoft.com/office/drawing/2014/main" id="{05B2961C-964E-43AD-98D6-FC281A6B8F47}"/>
              </a:ext>
            </a:extLst>
          </p:cNvPr>
          <p:cNvSpPr>
            <a:spLocks noGrp="1"/>
          </p:cNvSpPr>
          <p:nvPr>
            <p:ph type="sldNum" sz="quarter" idx="4"/>
          </p:nvPr>
        </p:nvSpPr>
        <p:spPr/>
        <p:txBody>
          <a:bodyPr/>
          <a:lstStyle/>
          <a:p>
            <a:fld id="{4080289E-A2FF-0941-931A-EE1328331F47}" type="slidenum">
              <a:rPr lang="uk-UA" smtClean="0"/>
              <a:pPr/>
              <a:t>56</a:t>
            </a:fld>
            <a:endParaRPr lang="uk-UA" dirty="0"/>
          </a:p>
        </p:txBody>
      </p:sp>
      <p:sp>
        <p:nvSpPr>
          <p:cNvPr id="12" name="TextBox 11"/>
          <p:cNvSpPr txBox="1"/>
          <p:nvPr/>
        </p:nvSpPr>
        <p:spPr>
          <a:xfrm>
            <a:off x="8189843" y="1521128"/>
            <a:ext cx="3666573" cy="5355312"/>
          </a:xfrm>
          <a:prstGeom prst="rect">
            <a:avLst/>
          </a:prstGeom>
          <a:noFill/>
        </p:spPr>
        <p:txBody>
          <a:bodyPr wrap="square" rtlCol="0">
            <a:spAutoFit/>
          </a:bodyPr>
          <a:lstStyle/>
          <a:p>
            <a:pPr algn="ctr"/>
            <a:r>
              <a:rPr lang="is-IS" sz="4500">
                <a:latin typeface="Calibri"/>
                <a:cs typeface="Calibri"/>
              </a:rPr>
              <a:t>…i</a:t>
            </a:r>
            <a:r>
              <a:rPr lang="en-US" sz="4500" dirty="0">
                <a:latin typeface="Calibri"/>
                <a:cs typeface="Calibri"/>
              </a:rPr>
              <a:t>f students are struggling to meet the first two criteria on the rubric?</a:t>
            </a:r>
          </a:p>
          <a:p>
            <a:endParaRPr lang="en-US" dirty="0"/>
          </a:p>
          <a:p>
            <a:endParaRPr lang="en-US" dirty="0"/>
          </a:p>
          <a:p>
            <a:endParaRPr lang="en-US" dirty="0"/>
          </a:p>
          <a:p>
            <a:endParaRPr lang="en-US"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095" y="1216467"/>
            <a:ext cx="6985000" cy="4521200"/>
          </a:xfrm>
          <a:prstGeom prst="rect">
            <a:avLst/>
          </a:prstGeom>
        </p:spPr>
      </p:pic>
      <p:sp>
        <p:nvSpPr>
          <p:cNvPr id="9" name="Oval 8"/>
          <p:cNvSpPr/>
          <p:nvPr/>
        </p:nvSpPr>
        <p:spPr>
          <a:xfrm>
            <a:off x="5864086" y="3498574"/>
            <a:ext cx="675862" cy="354974"/>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12"/>
          <p:cNvSpPr/>
          <p:nvPr/>
        </p:nvSpPr>
        <p:spPr>
          <a:xfrm>
            <a:off x="5864086" y="2694950"/>
            <a:ext cx="675862" cy="354974"/>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p:cNvSpPr/>
          <p:nvPr/>
        </p:nvSpPr>
        <p:spPr>
          <a:xfrm>
            <a:off x="4433831" y="3562369"/>
            <a:ext cx="861184" cy="364311"/>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4433831" y="2076974"/>
            <a:ext cx="861184" cy="368514"/>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75C1385E-E600-4642-B4D5-901DB83FCE3C}"/>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6465651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57</a:t>
            </a:fld>
            <a:endParaRPr lang="uk-UA" dirty="0"/>
          </a:p>
        </p:txBody>
      </p:sp>
      <p:sp>
        <p:nvSpPr>
          <p:cNvPr id="7" name="Text Placeholder 6"/>
          <p:cNvSpPr>
            <a:spLocks noGrp="1"/>
          </p:cNvSpPr>
          <p:nvPr>
            <p:ph type="body" sz="quarter" idx="10"/>
          </p:nvPr>
        </p:nvSpPr>
        <p:spPr/>
        <p:txBody>
          <a:bodyPr/>
          <a:lstStyle/>
          <a:p>
            <a:pPr marL="0" indent="0" algn="ctr">
              <a:buNone/>
            </a:pPr>
            <a:endParaRPr lang="en-US" sz="6000" dirty="0">
              <a:solidFill>
                <a:schemeClr val="tx1"/>
              </a:solidFill>
            </a:endParaRPr>
          </a:p>
          <a:p>
            <a:pPr marL="0" indent="0" algn="ctr">
              <a:buNone/>
            </a:pPr>
            <a:endParaRPr lang="en-US" sz="2000" dirty="0">
              <a:solidFill>
                <a:schemeClr val="tx1"/>
              </a:solidFill>
            </a:endParaRPr>
          </a:p>
          <a:p>
            <a:pPr marL="0" indent="0" algn="ctr">
              <a:buNone/>
            </a:pPr>
            <a:r>
              <a:rPr lang="en-US" sz="6000" dirty="0">
                <a:solidFill>
                  <a:schemeClr val="tx1"/>
                </a:solidFill>
              </a:rPr>
              <a:t>They do not </a:t>
            </a:r>
          </a:p>
          <a:p>
            <a:pPr marL="0" indent="0" algn="ctr">
              <a:buNone/>
            </a:pPr>
            <a:r>
              <a:rPr lang="en-US" sz="6000" dirty="0">
                <a:solidFill>
                  <a:schemeClr val="tx1"/>
                </a:solidFill>
              </a:rPr>
              <a:t>understand the text!</a:t>
            </a:r>
          </a:p>
        </p:txBody>
      </p:sp>
      <p:sp>
        <p:nvSpPr>
          <p:cNvPr id="6" name="Title 5"/>
          <p:cNvSpPr>
            <a:spLocks noGrp="1"/>
          </p:cNvSpPr>
          <p:nvPr>
            <p:ph type="title"/>
          </p:nvPr>
        </p:nvSpPr>
        <p:spPr/>
        <p:txBody>
          <a:bodyPr/>
          <a:lstStyle/>
          <a:p>
            <a:r>
              <a:rPr lang="en-US" dirty="0"/>
              <a:t>It means</a:t>
            </a:r>
            <a:r>
              <a:rPr lang="is-IS"/>
              <a:t>…</a:t>
            </a:r>
            <a:endParaRPr lang="en-US" dirty="0"/>
          </a:p>
        </p:txBody>
      </p:sp>
      <p:sp>
        <p:nvSpPr>
          <p:cNvPr id="5" name="TextBox 4">
            <a:extLst>
              <a:ext uri="{FF2B5EF4-FFF2-40B4-BE49-F238E27FC236}">
                <a16:creationId xmlns:a16="http://schemas.microsoft.com/office/drawing/2014/main" id="{E886B650-1902-3F42-9D3E-DE6819F926B8}"/>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3582134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58</a:t>
            </a:fld>
            <a:endParaRPr lang="uk-UA" dirty="0"/>
          </a:p>
        </p:txBody>
      </p:sp>
      <p:sp>
        <p:nvSpPr>
          <p:cNvPr id="6" name="Title 5"/>
          <p:cNvSpPr>
            <a:spLocks noGrp="1"/>
          </p:cNvSpPr>
          <p:nvPr>
            <p:ph type="title"/>
          </p:nvPr>
        </p:nvSpPr>
        <p:spPr/>
        <p:txBody>
          <a:bodyPr/>
          <a:lstStyle/>
          <a:p>
            <a:r>
              <a:rPr lang="en-US" dirty="0"/>
              <a:t>Three Likely Culprits</a:t>
            </a:r>
          </a:p>
        </p:txBody>
      </p:sp>
      <p:sp>
        <p:nvSpPr>
          <p:cNvPr id="8" name="TextBox 7"/>
          <p:cNvSpPr txBox="1"/>
          <p:nvPr/>
        </p:nvSpPr>
        <p:spPr>
          <a:xfrm>
            <a:off x="675861" y="1371599"/>
            <a:ext cx="3001617" cy="4154984"/>
          </a:xfrm>
          <a:prstGeom prst="rect">
            <a:avLst/>
          </a:prstGeom>
          <a:solidFill>
            <a:schemeClr val="bg1">
              <a:lumMod val="85000"/>
            </a:schemeClr>
          </a:solidFill>
          <a:ln w="31750">
            <a:solidFill>
              <a:schemeClr val="tx2"/>
            </a:solidFill>
          </a:ln>
        </p:spPr>
        <p:txBody>
          <a:bodyPr wrap="square" rtlCol="0">
            <a:spAutoFit/>
          </a:bodyPr>
          <a:lstStyle/>
          <a:p>
            <a:pPr algn="ctr"/>
            <a:r>
              <a:rPr lang="en-US" sz="4000" b="1" dirty="0">
                <a:latin typeface="Calibri" charset="0"/>
                <a:ea typeface="Calibri" charset="0"/>
                <a:cs typeface="Calibri" charset="0"/>
              </a:rPr>
              <a:t>Fluency</a:t>
            </a:r>
          </a:p>
          <a:p>
            <a:pPr algn="ctr"/>
            <a:r>
              <a:rPr lang="en-US" sz="2800" dirty="0">
                <a:latin typeface="Calibri" charset="0"/>
                <a:ea typeface="Calibri" charset="0"/>
                <a:cs typeface="Calibri" charset="0"/>
              </a:rPr>
              <a:t>Fluency does not guarantee comprehension</a:t>
            </a:r>
            <a:r>
              <a:rPr lang="mr-IN" sz="2800" dirty="0">
                <a:latin typeface="Calibri" charset="0"/>
                <a:ea typeface="Calibri" charset="0"/>
                <a:cs typeface="Calibri" charset="0"/>
              </a:rPr>
              <a:t>…</a:t>
            </a:r>
            <a:endParaRPr lang="en-US" sz="2800" dirty="0">
              <a:latin typeface="Calibri" charset="0"/>
              <a:ea typeface="Calibri" charset="0"/>
              <a:cs typeface="Calibri" charset="0"/>
            </a:endParaRPr>
          </a:p>
          <a:p>
            <a:pPr algn="ctr"/>
            <a:endParaRPr lang="en-US" sz="2800" dirty="0">
              <a:latin typeface="Calibri" charset="0"/>
              <a:ea typeface="Calibri" charset="0"/>
              <a:cs typeface="Calibri" charset="0"/>
            </a:endParaRPr>
          </a:p>
          <a:p>
            <a:pPr algn="ctr"/>
            <a:r>
              <a:rPr lang="en-US" sz="2800" dirty="0">
                <a:latin typeface="Calibri" charset="0"/>
                <a:ea typeface="Calibri" charset="0"/>
                <a:cs typeface="Calibri" charset="0"/>
              </a:rPr>
              <a:t>...but lack of fluency guarantees lack of comprehension.</a:t>
            </a:r>
          </a:p>
        </p:txBody>
      </p:sp>
      <p:sp>
        <p:nvSpPr>
          <p:cNvPr id="9" name="TextBox 8"/>
          <p:cNvSpPr txBox="1"/>
          <p:nvPr/>
        </p:nvSpPr>
        <p:spPr>
          <a:xfrm>
            <a:off x="4426227" y="1371599"/>
            <a:ext cx="3001617" cy="4147289"/>
          </a:xfrm>
          <a:prstGeom prst="rect">
            <a:avLst/>
          </a:prstGeom>
          <a:solidFill>
            <a:schemeClr val="bg1">
              <a:lumMod val="85000"/>
            </a:schemeClr>
          </a:solidFill>
          <a:ln w="31750">
            <a:solidFill>
              <a:schemeClr val="tx2"/>
            </a:solidFill>
          </a:ln>
        </p:spPr>
        <p:txBody>
          <a:bodyPr wrap="square" rtlCol="0">
            <a:spAutoFit/>
          </a:bodyPr>
          <a:lstStyle/>
          <a:p>
            <a:pPr algn="ctr"/>
            <a:r>
              <a:rPr lang="en-US" sz="4000" b="1" dirty="0">
                <a:latin typeface="Calibri" charset="0"/>
                <a:ea typeface="Calibri" charset="0"/>
                <a:cs typeface="Calibri" charset="0"/>
              </a:rPr>
              <a:t>Vocabulary</a:t>
            </a:r>
          </a:p>
          <a:p>
            <a:pPr marL="171450" indent="-171450" algn="ctr">
              <a:spcBef>
                <a:spcPts val="525"/>
              </a:spcBef>
              <a:buClr>
                <a:schemeClr val="tx1">
                  <a:lumMod val="75000"/>
                </a:schemeClr>
              </a:buClr>
              <a:buSzPct val="100000"/>
            </a:pPr>
            <a:r>
              <a:rPr lang="en-US" sz="2800" dirty="0">
                <a:solidFill>
                  <a:srgbClr val="797879"/>
                </a:solidFill>
                <a:latin typeface="Calibri" charset="0"/>
                <a:ea typeface="Calibri" charset="0"/>
                <a:cs typeface="Calibri" charset="0"/>
              </a:rPr>
              <a:t>“Vocabulary is the feature of complex text that likely causes greatest difficulty”</a:t>
            </a:r>
          </a:p>
          <a:p>
            <a:pPr marL="171450" indent="-171450" algn="ctr">
              <a:spcBef>
                <a:spcPts val="525"/>
              </a:spcBef>
              <a:buClr>
                <a:schemeClr val="tx1">
                  <a:lumMod val="75000"/>
                </a:schemeClr>
              </a:buClr>
              <a:buSzPct val="100000"/>
            </a:pPr>
            <a:r>
              <a:rPr lang="en-US" sz="2800" dirty="0">
                <a:solidFill>
                  <a:srgbClr val="797879"/>
                </a:solidFill>
                <a:latin typeface="Calibri" charset="0"/>
                <a:ea typeface="Calibri" charset="0"/>
                <a:cs typeface="Calibri" charset="0"/>
              </a:rPr>
              <a:t> </a:t>
            </a:r>
            <a:r>
              <a:rPr lang="en-US" sz="2800" i="1" dirty="0">
                <a:solidFill>
                  <a:srgbClr val="797879"/>
                </a:solidFill>
                <a:latin typeface="Calibri" charset="0"/>
                <a:ea typeface="Calibri" charset="0"/>
                <a:cs typeface="Calibri" charset="0"/>
                <a:sym typeface="Cabin"/>
              </a:rPr>
              <a:t>-Nelson et al 2012</a:t>
            </a:r>
          </a:p>
          <a:p>
            <a:pPr marL="171450" indent="-171450">
              <a:spcBef>
                <a:spcPts val="525"/>
              </a:spcBef>
              <a:buClr>
                <a:schemeClr val="tx1">
                  <a:lumMod val="75000"/>
                </a:schemeClr>
              </a:buClr>
              <a:buSzPct val="100000"/>
            </a:pPr>
            <a:endParaRPr lang="en-US" sz="1500" dirty="0">
              <a:latin typeface="Calibri" charset="0"/>
              <a:ea typeface="Calibri" charset="0"/>
              <a:cs typeface="Calibri" charset="0"/>
              <a:sym typeface="Cabin"/>
            </a:endParaRPr>
          </a:p>
        </p:txBody>
      </p:sp>
      <p:sp>
        <p:nvSpPr>
          <p:cNvPr id="10" name="TextBox 9"/>
          <p:cNvSpPr txBox="1"/>
          <p:nvPr/>
        </p:nvSpPr>
        <p:spPr>
          <a:xfrm>
            <a:off x="8176593" y="1371599"/>
            <a:ext cx="3001617" cy="4154984"/>
          </a:xfrm>
          <a:prstGeom prst="rect">
            <a:avLst/>
          </a:prstGeom>
          <a:solidFill>
            <a:schemeClr val="bg1">
              <a:lumMod val="85000"/>
            </a:schemeClr>
          </a:solidFill>
          <a:ln w="31750">
            <a:solidFill>
              <a:schemeClr val="tx2"/>
            </a:solidFill>
          </a:ln>
        </p:spPr>
        <p:txBody>
          <a:bodyPr wrap="square" rtlCol="0">
            <a:spAutoFit/>
          </a:bodyPr>
          <a:lstStyle/>
          <a:p>
            <a:pPr algn="ctr"/>
            <a:r>
              <a:rPr lang="en-US" sz="4000" b="1" dirty="0">
                <a:latin typeface="Calibri" charset="0"/>
                <a:ea typeface="Calibri" charset="0"/>
                <a:cs typeface="Calibri" charset="0"/>
              </a:rPr>
              <a:t>Knowledge</a:t>
            </a:r>
          </a:p>
          <a:p>
            <a:pPr algn="ctr"/>
            <a:r>
              <a:rPr lang="en-US" sz="2800" dirty="0">
                <a:latin typeface="Calibri" charset="0"/>
                <a:ea typeface="Calibri" charset="0"/>
                <a:cs typeface="Calibri" charset="0"/>
              </a:rPr>
              <a:t>“Knowledge of the topic had a MUCH bigger impact on comprehension than generalized reading ability did.”</a:t>
            </a:r>
          </a:p>
          <a:p>
            <a:pPr algn="ctr"/>
            <a:r>
              <a:rPr lang="en-US" sz="2800" dirty="0">
                <a:latin typeface="Calibri" charset="0"/>
                <a:ea typeface="Calibri" charset="0"/>
                <a:cs typeface="Calibri" charset="0"/>
              </a:rPr>
              <a:t>-</a:t>
            </a:r>
            <a:r>
              <a:rPr lang="en-US" sz="2800" i="1" dirty="0">
                <a:latin typeface="Calibri" charset="0"/>
                <a:ea typeface="Calibri" charset="0"/>
                <a:cs typeface="Calibri" charset="0"/>
              </a:rPr>
              <a:t>Recht &amp; Leslie, </a:t>
            </a:r>
          </a:p>
          <a:p>
            <a:pPr algn="ctr"/>
            <a:r>
              <a:rPr lang="en-US" sz="2800" i="1" dirty="0">
                <a:latin typeface="Calibri" charset="0"/>
                <a:ea typeface="Calibri" charset="0"/>
                <a:cs typeface="Calibri" charset="0"/>
              </a:rPr>
              <a:t>The Baseball Study</a:t>
            </a:r>
          </a:p>
        </p:txBody>
      </p:sp>
      <p:sp>
        <p:nvSpPr>
          <p:cNvPr id="7" name="TextBox 6">
            <a:extLst>
              <a:ext uri="{FF2B5EF4-FFF2-40B4-BE49-F238E27FC236}">
                <a16:creationId xmlns:a16="http://schemas.microsoft.com/office/drawing/2014/main" id="{4AC80FB2-C133-E148-932C-392369A10275}"/>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1757632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59</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a:xfrm>
            <a:off x="0" y="-15299"/>
            <a:ext cx="12192000" cy="756954"/>
          </a:xfrm>
        </p:spPr>
        <p:txBody>
          <a:bodyPr>
            <a:normAutofit/>
          </a:bodyPr>
          <a:lstStyle/>
          <a:p>
            <a:r>
              <a:rPr lang="en-US" dirty="0"/>
              <a:t>Using the ELA Guidebooks 2.0: Supports Flow Chart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4833" y="886033"/>
            <a:ext cx="7462334" cy="5036498"/>
          </a:xfrm>
          <a:prstGeom prst="rect">
            <a:avLst/>
          </a:prstGeom>
          <a:ln w="38100">
            <a:solidFill>
              <a:schemeClr val="tx1"/>
            </a:solidFill>
          </a:ln>
        </p:spPr>
      </p:pic>
      <p:sp>
        <p:nvSpPr>
          <p:cNvPr id="5" name="TextBox 4">
            <a:extLst>
              <a:ext uri="{FF2B5EF4-FFF2-40B4-BE49-F238E27FC236}">
                <a16:creationId xmlns:a16="http://schemas.microsoft.com/office/drawing/2014/main" id="{E387AD22-F116-B946-A74F-F8BC29C7E30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
        <p:nvSpPr>
          <p:cNvPr id="7" name="TextBox 6">
            <a:extLst>
              <a:ext uri="{FF2B5EF4-FFF2-40B4-BE49-F238E27FC236}">
                <a16:creationId xmlns:a16="http://schemas.microsoft.com/office/drawing/2014/main" id="{6AB210B9-2EBC-6A46-9F7D-B00441EA220C}"/>
              </a:ext>
            </a:extLst>
          </p:cNvPr>
          <p:cNvSpPr txBox="1"/>
          <p:nvPr/>
        </p:nvSpPr>
        <p:spPr>
          <a:xfrm>
            <a:off x="9794313" y="5735117"/>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18921474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12"/>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6</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700875" y="1563550"/>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6675" y="1088273"/>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
        <p:nvSpPr>
          <p:cNvPr id="13" name="TextBox 12">
            <a:extLst>
              <a:ext uri="{FF2B5EF4-FFF2-40B4-BE49-F238E27FC236}">
                <a16:creationId xmlns:a16="http://schemas.microsoft.com/office/drawing/2014/main" id="{21C8EB11-D79F-ED44-BC93-98082372EF9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4042919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60</a:t>
            </a:fld>
            <a:endParaRPr lang="uk-UA" dirty="0"/>
          </a:p>
        </p:txBody>
      </p:sp>
      <p:sp>
        <p:nvSpPr>
          <p:cNvPr id="7" name="Text Placeholder 6"/>
          <p:cNvSpPr>
            <a:spLocks noGrp="1"/>
          </p:cNvSpPr>
          <p:nvPr>
            <p:ph type="body" sz="quarter" idx="10"/>
          </p:nvPr>
        </p:nvSpPr>
        <p:spPr>
          <a:xfrm>
            <a:off x="398463" y="1193800"/>
            <a:ext cx="6603916" cy="4822825"/>
          </a:xfrm>
        </p:spPr>
        <p:txBody>
          <a:bodyPr/>
          <a:lstStyle/>
          <a:p>
            <a:r>
              <a:rPr lang="en-US" sz="4000" b="1" dirty="0">
                <a:solidFill>
                  <a:schemeClr val="tx2"/>
                </a:solidFill>
              </a:rPr>
              <a:t>Read</a:t>
            </a:r>
            <a:r>
              <a:rPr lang="en-US" sz="4000" dirty="0">
                <a:solidFill>
                  <a:schemeClr val="tx1"/>
                </a:solidFill>
              </a:rPr>
              <a:t> the case study in your note-catcher </a:t>
            </a:r>
          </a:p>
          <a:p>
            <a:endParaRPr lang="en-US" sz="1500" dirty="0">
              <a:solidFill>
                <a:schemeClr val="tx1"/>
              </a:solidFill>
            </a:endParaRPr>
          </a:p>
          <a:p>
            <a:r>
              <a:rPr lang="en-US" sz="4000" b="1" dirty="0">
                <a:solidFill>
                  <a:schemeClr val="tx2"/>
                </a:solidFill>
              </a:rPr>
              <a:t>Use</a:t>
            </a:r>
            <a:r>
              <a:rPr lang="en-US" sz="4000" dirty="0">
                <a:solidFill>
                  <a:schemeClr val="tx1"/>
                </a:solidFill>
              </a:rPr>
              <a:t> the Supports Flow Chart to diagnose Brian’s issue(s)</a:t>
            </a:r>
          </a:p>
          <a:p>
            <a:endParaRPr lang="en-US" dirty="0"/>
          </a:p>
        </p:txBody>
      </p:sp>
      <p:sp>
        <p:nvSpPr>
          <p:cNvPr id="6" name="Title 5"/>
          <p:cNvSpPr>
            <a:spLocks noGrp="1"/>
          </p:cNvSpPr>
          <p:nvPr>
            <p:ph type="title"/>
          </p:nvPr>
        </p:nvSpPr>
        <p:spPr/>
        <p:txBody>
          <a:bodyPr/>
          <a:lstStyle/>
          <a:p>
            <a:r>
              <a:rPr lang="en-US" dirty="0"/>
              <a:t>Meet Brian</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1827" y="1193800"/>
            <a:ext cx="3068053" cy="4632158"/>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449" y="4092575"/>
            <a:ext cx="5777943" cy="1733383"/>
          </a:xfrm>
          <a:prstGeom prst="rect">
            <a:avLst/>
          </a:prstGeom>
        </p:spPr>
      </p:pic>
      <p:sp>
        <p:nvSpPr>
          <p:cNvPr id="10" name="TextBox 9">
            <a:extLst>
              <a:ext uri="{FF2B5EF4-FFF2-40B4-BE49-F238E27FC236}">
                <a16:creationId xmlns:a16="http://schemas.microsoft.com/office/drawing/2014/main" id="{1CA97344-F3AF-1B4B-94C3-1C8FE8B1FE6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16235906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61</a:t>
            </a:fld>
            <a:endParaRPr lang="uk-UA" dirty="0"/>
          </a:p>
        </p:txBody>
      </p:sp>
      <p:sp>
        <p:nvSpPr>
          <p:cNvPr id="7" name="Text Placeholder 6"/>
          <p:cNvSpPr>
            <a:spLocks noGrp="1"/>
          </p:cNvSpPr>
          <p:nvPr>
            <p:ph type="body" sz="quarter" idx="10"/>
          </p:nvPr>
        </p:nvSpPr>
        <p:spPr/>
        <p:txBody>
          <a:bodyPr/>
          <a:lstStyle/>
          <a:p>
            <a:r>
              <a:rPr lang="en-US" sz="4000" b="1" dirty="0">
                <a:solidFill>
                  <a:schemeClr val="tx2"/>
                </a:solidFill>
              </a:rPr>
              <a:t>Use</a:t>
            </a:r>
            <a:r>
              <a:rPr lang="en-US" sz="4000" dirty="0">
                <a:solidFill>
                  <a:schemeClr val="tx1"/>
                </a:solidFill>
              </a:rPr>
              <a:t> the Supports Flow Chart to identify a potential support for Brian</a:t>
            </a:r>
          </a:p>
          <a:p>
            <a:endParaRPr lang="en-US" sz="2000" dirty="0">
              <a:solidFill>
                <a:schemeClr val="tx1"/>
              </a:solidFill>
            </a:endParaRPr>
          </a:p>
          <a:p>
            <a:r>
              <a:rPr lang="en-US" sz="4000" b="1" dirty="0">
                <a:solidFill>
                  <a:schemeClr val="tx2"/>
                </a:solidFill>
              </a:rPr>
              <a:t>Discuss:</a:t>
            </a:r>
          </a:p>
          <a:p>
            <a:pPr lvl="1"/>
            <a:r>
              <a:rPr lang="en-US" sz="4000" dirty="0">
                <a:solidFill>
                  <a:schemeClr val="tx1"/>
                </a:solidFill>
              </a:rPr>
              <a:t>How does this support address the issue?</a:t>
            </a:r>
          </a:p>
          <a:p>
            <a:pPr lvl="1"/>
            <a:r>
              <a:rPr lang="en-US" sz="4000" dirty="0">
                <a:solidFill>
                  <a:schemeClr val="tx1"/>
                </a:solidFill>
              </a:rPr>
              <a:t>When and how might you use this support with Brian?</a:t>
            </a:r>
          </a:p>
        </p:txBody>
      </p:sp>
      <p:sp>
        <p:nvSpPr>
          <p:cNvPr id="6" name="Title 5"/>
          <p:cNvSpPr>
            <a:spLocks noGrp="1"/>
          </p:cNvSpPr>
          <p:nvPr>
            <p:ph type="title"/>
          </p:nvPr>
        </p:nvSpPr>
        <p:spPr/>
        <p:txBody>
          <a:bodyPr/>
          <a:lstStyle/>
          <a:p>
            <a:r>
              <a:rPr lang="en-US" dirty="0"/>
              <a:t>Identify a Support</a:t>
            </a:r>
          </a:p>
        </p:txBody>
      </p:sp>
      <p:sp>
        <p:nvSpPr>
          <p:cNvPr id="5" name="TextBox 4">
            <a:extLst>
              <a:ext uri="{FF2B5EF4-FFF2-40B4-BE49-F238E27FC236}">
                <a16:creationId xmlns:a16="http://schemas.microsoft.com/office/drawing/2014/main" id="{2D94F1DC-E18B-E84B-8A67-5801A1493E21}"/>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5752410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62</a:t>
            </a:fld>
            <a:endParaRPr lang="uk-UA" dirty="0"/>
          </a:p>
        </p:txBody>
      </p:sp>
      <p:sp>
        <p:nvSpPr>
          <p:cNvPr id="7" name="Text Placeholder 6"/>
          <p:cNvSpPr>
            <a:spLocks noGrp="1"/>
          </p:cNvSpPr>
          <p:nvPr>
            <p:ph type="body" sz="quarter" idx="10"/>
          </p:nvPr>
        </p:nvSpPr>
        <p:spPr/>
        <p:txBody>
          <a:bodyPr/>
          <a:lstStyle/>
          <a:p>
            <a:pPr marL="412750" indent="-412750"/>
            <a:r>
              <a:rPr lang="en-US" sz="4000" dirty="0">
                <a:solidFill>
                  <a:schemeClr val="tx1"/>
                </a:solidFill>
              </a:rPr>
              <a:t>Which support did you and your partner select? Why?</a:t>
            </a:r>
          </a:p>
          <a:p>
            <a:pPr marL="412750" indent="-412750"/>
            <a:endParaRPr lang="en-US" sz="2000" dirty="0">
              <a:solidFill>
                <a:schemeClr val="tx1"/>
              </a:solidFill>
            </a:endParaRPr>
          </a:p>
          <a:p>
            <a:pPr marL="412750" indent="-412750"/>
            <a:r>
              <a:rPr lang="en-US" sz="4400" dirty="0">
                <a:solidFill>
                  <a:schemeClr val="tx1"/>
                </a:solidFill>
              </a:rPr>
              <a:t>How does this support address the issue?</a:t>
            </a:r>
          </a:p>
          <a:p>
            <a:pPr marL="412750" indent="-412750"/>
            <a:endParaRPr lang="en-US" sz="2000" dirty="0">
              <a:solidFill>
                <a:schemeClr val="tx1"/>
              </a:solidFill>
            </a:endParaRPr>
          </a:p>
          <a:p>
            <a:pPr marL="412750" indent="-412750"/>
            <a:r>
              <a:rPr lang="en-US" sz="4400" dirty="0">
                <a:solidFill>
                  <a:schemeClr val="tx1"/>
                </a:solidFill>
              </a:rPr>
              <a:t>When and how might you use this support with Brian?</a:t>
            </a:r>
          </a:p>
        </p:txBody>
      </p:sp>
      <p:sp>
        <p:nvSpPr>
          <p:cNvPr id="6" name="Title 5"/>
          <p:cNvSpPr>
            <a:spLocks noGrp="1"/>
          </p:cNvSpPr>
          <p:nvPr>
            <p:ph type="title"/>
          </p:nvPr>
        </p:nvSpPr>
        <p:spPr/>
        <p:txBody>
          <a:bodyPr/>
          <a:lstStyle/>
          <a:p>
            <a:r>
              <a:rPr lang="en-US" dirty="0"/>
              <a:t>Let’s Discuss!</a:t>
            </a:r>
          </a:p>
        </p:txBody>
      </p:sp>
      <p:sp>
        <p:nvSpPr>
          <p:cNvPr id="5" name="TextBox 4">
            <a:extLst>
              <a:ext uri="{FF2B5EF4-FFF2-40B4-BE49-F238E27FC236}">
                <a16:creationId xmlns:a16="http://schemas.microsoft.com/office/drawing/2014/main" id="{E3469E78-9323-4D4E-B7B0-8DF545F487C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20830056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D78089F-DF80-E24B-B0D7-B30E93476240}"/>
              </a:ext>
            </a:extLst>
          </p:cNvPr>
          <p:cNvSpPr>
            <a:spLocks noGrp="1"/>
          </p:cNvSpPr>
          <p:nvPr>
            <p:ph type="sldNum" sz="quarter" idx="4"/>
          </p:nvPr>
        </p:nvSpPr>
        <p:spPr/>
        <p:txBody>
          <a:bodyPr/>
          <a:lstStyle/>
          <a:p>
            <a:fld id="{4080289E-A2FF-0941-931A-EE1328331F47}" type="slidenum">
              <a:rPr lang="uk-UA" smtClean="0"/>
              <a:pPr/>
              <a:t>63</a:t>
            </a:fld>
            <a:endParaRPr lang="uk-UA" dirty="0"/>
          </a:p>
        </p:txBody>
      </p:sp>
      <p:sp>
        <p:nvSpPr>
          <p:cNvPr id="7" name="Text Placeholder 6">
            <a:extLst>
              <a:ext uri="{FF2B5EF4-FFF2-40B4-BE49-F238E27FC236}">
                <a16:creationId xmlns:a16="http://schemas.microsoft.com/office/drawing/2014/main" id="{0FBAB714-EAE5-6047-8ECD-BD5FE93EC8DB}"/>
              </a:ext>
            </a:extLst>
          </p:cNvPr>
          <p:cNvSpPr>
            <a:spLocks noGrp="1"/>
          </p:cNvSpPr>
          <p:nvPr>
            <p:ph type="body" sz="quarter" idx="10"/>
          </p:nvPr>
        </p:nvSpPr>
        <p:spPr/>
        <p:txBody>
          <a:bodyPr/>
          <a:lstStyle/>
          <a:p>
            <a:r>
              <a:rPr lang="en-US" sz="5000" dirty="0"/>
              <a:t> </a:t>
            </a:r>
            <a:r>
              <a:rPr lang="en-US" sz="5000" b="1" dirty="0">
                <a:solidFill>
                  <a:schemeClr val="tx2"/>
                </a:solidFill>
              </a:rPr>
              <a:t>Read</a:t>
            </a:r>
            <a:r>
              <a:rPr lang="en-US" sz="5000" dirty="0"/>
              <a:t> the case study for Maria</a:t>
            </a:r>
          </a:p>
          <a:p>
            <a:r>
              <a:rPr lang="en-US" sz="5000" dirty="0"/>
              <a:t> </a:t>
            </a:r>
            <a:r>
              <a:rPr lang="en-US" sz="5000" b="1" dirty="0">
                <a:solidFill>
                  <a:schemeClr val="tx2"/>
                </a:solidFill>
              </a:rPr>
              <a:t>Discuss</a:t>
            </a:r>
            <a:r>
              <a:rPr lang="en-US" sz="5000" b="1" dirty="0"/>
              <a:t> </a:t>
            </a:r>
            <a:r>
              <a:rPr lang="en-US" sz="5000" dirty="0"/>
              <a:t>with a partner: </a:t>
            </a:r>
          </a:p>
          <a:p>
            <a:pPr lvl="1"/>
            <a:r>
              <a:rPr lang="en-US" sz="4500" dirty="0"/>
              <a:t> What are Maria’s strengths? </a:t>
            </a:r>
          </a:p>
          <a:p>
            <a:pPr lvl="1"/>
            <a:r>
              <a:rPr lang="en-US" sz="4500" dirty="0"/>
              <a:t> What does Maria likely need support with?  </a:t>
            </a:r>
          </a:p>
        </p:txBody>
      </p:sp>
      <p:sp>
        <p:nvSpPr>
          <p:cNvPr id="6" name="Title 5">
            <a:extLst>
              <a:ext uri="{FF2B5EF4-FFF2-40B4-BE49-F238E27FC236}">
                <a16:creationId xmlns:a16="http://schemas.microsoft.com/office/drawing/2014/main" id="{9DC8AA69-D8C5-BC41-BF2A-9FED8D4F0972}"/>
              </a:ext>
            </a:extLst>
          </p:cNvPr>
          <p:cNvSpPr>
            <a:spLocks noGrp="1"/>
          </p:cNvSpPr>
          <p:nvPr>
            <p:ph type="title"/>
          </p:nvPr>
        </p:nvSpPr>
        <p:spPr/>
        <p:txBody>
          <a:bodyPr/>
          <a:lstStyle/>
          <a:p>
            <a:r>
              <a:rPr lang="en-US" dirty="0"/>
              <a:t>Let’s Practice!</a:t>
            </a:r>
          </a:p>
        </p:txBody>
      </p:sp>
      <p:sp>
        <p:nvSpPr>
          <p:cNvPr id="5" name="TextBox 4">
            <a:extLst>
              <a:ext uri="{FF2B5EF4-FFF2-40B4-BE49-F238E27FC236}">
                <a16:creationId xmlns:a16="http://schemas.microsoft.com/office/drawing/2014/main" id="{81ABD76A-1250-0149-A4E8-5A97C2EC31B0}"/>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642946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64</a:t>
            </a:fld>
            <a:endParaRPr lang="uk-UA" dirty="0"/>
          </a:p>
        </p:txBody>
      </p:sp>
      <p:sp>
        <p:nvSpPr>
          <p:cNvPr id="7" name="Text Placeholder 6"/>
          <p:cNvSpPr>
            <a:spLocks noGrp="1"/>
          </p:cNvSpPr>
          <p:nvPr>
            <p:ph type="body" sz="quarter" idx="10"/>
          </p:nvPr>
        </p:nvSpPr>
        <p:spPr>
          <a:xfrm>
            <a:off x="427936" y="1048693"/>
            <a:ext cx="6332537" cy="4822825"/>
          </a:xfrm>
        </p:spPr>
        <p:txBody>
          <a:bodyPr/>
          <a:lstStyle/>
          <a:p>
            <a:r>
              <a:rPr lang="en-US" sz="4000" b="1" dirty="0">
                <a:solidFill>
                  <a:schemeClr val="tx2"/>
                </a:solidFill>
              </a:rPr>
              <a:t>Form </a:t>
            </a:r>
            <a:r>
              <a:rPr lang="en-US" sz="4000" dirty="0">
                <a:solidFill>
                  <a:schemeClr val="tx1"/>
                </a:solidFill>
              </a:rPr>
              <a:t>a team of 4  </a:t>
            </a:r>
          </a:p>
          <a:p>
            <a:r>
              <a:rPr lang="en-US" sz="4000" b="1" dirty="0">
                <a:solidFill>
                  <a:schemeClr val="tx2"/>
                </a:solidFill>
              </a:rPr>
              <a:t>Use</a:t>
            </a:r>
            <a:r>
              <a:rPr lang="en-US" sz="4000" dirty="0">
                <a:solidFill>
                  <a:schemeClr val="tx1"/>
                </a:solidFill>
              </a:rPr>
              <a:t> the Supports Flow Chart to diagnose Maria’s issue(s) and identify potential supports </a:t>
            </a:r>
          </a:p>
          <a:p>
            <a:r>
              <a:rPr lang="en-US" sz="4000" b="1" dirty="0">
                <a:solidFill>
                  <a:schemeClr val="tx2"/>
                </a:solidFill>
              </a:rPr>
              <a:t>Complete </a:t>
            </a:r>
            <a:r>
              <a:rPr lang="en-US" sz="4000" dirty="0">
                <a:solidFill>
                  <a:schemeClr val="tx1"/>
                </a:solidFill>
              </a:rPr>
              <a:t>the graphic organizer in your note catcher </a:t>
            </a:r>
          </a:p>
          <a:p>
            <a:endParaRPr lang="en-US" sz="2000" dirty="0">
              <a:sym typeface="Wingdings"/>
            </a:endParaRPr>
          </a:p>
        </p:txBody>
      </p:sp>
      <p:sp>
        <p:nvSpPr>
          <p:cNvPr id="6" name="Title 5"/>
          <p:cNvSpPr>
            <a:spLocks noGrp="1"/>
          </p:cNvSpPr>
          <p:nvPr>
            <p:ph type="title"/>
          </p:nvPr>
        </p:nvSpPr>
        <p:spPr/>
        <p:txBody>
          <a:bodyPr/>
          <a:lstStyle/>
          <a:p>
            <a:r>
              <a:rPr lang="en-US" dirty="0"/>
              <a:t>Using the Supports Flow Chart</a:t>
            </a:r>
          </a:p>
        </p:txBody>
      </p:sp>
      <p:sp>
        <p:nvSpPr>
          <p:cNvPr id="8" name="TextBox 7">
            <a:extLst>
              <a:ext uri="{FF2B5EF4-FFF2-40B4-BE49-F238E27FC236}">
                <a16:creationId xmlns:a16="http://schemas.microsoft.com/office/drawing/2014/main" id="{BCBEBBF1-F814-2243-A20C-D3D200700F8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pic>
        <p:nvPicPr>
          <p:cNvPr id="4" name="Picture 3">
            <a:extLst>
              <a:ext uri="{FF2B5EF4-FFF2-40B4-BE49-F238E27FC236}">
                <a16:creationId xmlns:a16="http://schemas.microsoft.com/office/drawing/2014/main" id="{46D6CDEB-B9F1-3346-BEFB-000341DF9E63}"/>
              </a:ext>
            </a:extLst>
          </p:cNvPr>
          <p:cNvPicPr>
            <a:picLocks noChangeAspect="1"/>
          </p:cNvPicPr>
          <p:nvPr/>
        </p:nvPicPr>
        <p:blipFill>
          <a:blip r:embed="rId3"/>
          <a:stretch>
            <a:fillRect/>
          </a:stretch>
        </p:blipFill>
        <p:spPr>
          <a:xfrm>
            <a:off x="7380156" y="1012586"/>
            <a:ext cx="3872379" cy="4787494"/>
          </a:xfrm>
          <a:prstGeom prst="rect">
            <a:avLst/>
          </a:prstGeom>
          <a:ln w="38100">
            <a:solidFill>
              <a:schemeClr val="tx2"/>
            </a:solidFill>
          </a:ln>
        </p:spPr>
      </p:pic>
    </p:spTree>
    <p:extLst>
      <p:ext uri="{BB962C8B-B14F-4D97-AF65-F5344CB8AC3E}">
        <p14:creationId xmlns:p14="http://schemas.microsoft.com/office/powerpoint/2010/main" val="112321577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65</a:t>
            </a:fld>
            <a:endParaRPr lang="uk-UA" dirty="0"/>
          </a:p>
        </p:txBody>
      </p:sp>
      <p:sp>
        <p:nvSpPr>
          <p:cNvPr id="6" name="Title 5"/>
          <p:cNvSpPr>
            <a:spLocks noGrp="1"/>
          </p:cNvSpPr>
          <p:nvPr>
            <p:ph type="title"/>
          </p:nvPr>
        </p:nvSpPr>
        <p:spPr/>
        <p:txBody>
          <a:bodyPr/>
          <a:lstStyle/>
          <a:p>
            <a:r>
              <a:rPr lang="en-US" dirty="0"/>
              <a:t>How might we support Maria?</a:t>
            </a:r>
          </a:p>
        </p:txBody>
      </p:sp>
      <p:graphicFrame>
        <p:nvGraphicFramePr>
          <p:cNvPr id="2" name="Table 1"/>
          <p:cNvGraphicFramePr>
            <a:graphicFrameLocks noGrp="1"/>
          </p:cNvGraphicFramePr>
          <p:nvPr>
            <p:extLst/>
          </p:nvPr>
        </p:nvGraphicFramePr>
        <p:xfrm>
          <a:off x="1022201" y="1106691"/>
          <a:ext cx="10519574" cy="4511040"/>
        </p:xfrm>
        <a:graphic>
          <a:graphicData uri="http://schemas.openxmlformats.org/drawingml/2006/table">
            <a:tbl>
              <a:tblPr firstRow="1" bandRow="1">
                <a:tableStyleId>{5C22544A-7EE6-4342-B048-85BDC9FD1C3A}</a:tableStyleId>
              </a:tblPr>
              <a:tblGrid>
                <a:gridCol w="973221">
                  <a:extLst>
                    <a:ext uri="{9D8B030D-6E8A-4147-A177-3AD203B41FA5}">
                      <a16:colId xmlns:a16="http://schemas.microsoft.com/office/drawing/2014/main" val="20000"/>
                    </a:ext>
                  </a:extLst>
                </a:gridCol>
                <a:gridCol w="3635357">
                  <a:extLst>
                    <a:ext uri="{9D8B030D-6E8A-4147-A177-3AD203B41FA5}">
                      <a16:colId xmlns:a16="http://schemas.microsoft.com/office/drawing/2014/main" val="20001"/>
                    </a:ext>
                  </a:extLst>
                </a:gridCol>
                <a:gridCol w="5910996">
                  <a:extLst>
                    <a:ext uri="{9D8B030D-6E8A-4147-A177-3AD203B41FA5}">
                      <a16:colId xmlns:a16="http://schemas.microsoft.com/office/drawing/2014/main" val="20002"/>
                    </a:ext>
                  </a:extLst>
                </a:gridCol>
              </a:tblGrid>
              <a:tr h="370840">
                <a:tc>
                  <a:txBody>
                    <a:bodyPr/>
                    <a:lstStyle/>
                    <a:p>
                      <a:pPr algn="ctr"/>
                      <a:r>
                        <a:rPr lang="en-US" sz="2600" dirty="0">
                          <a:latin typeface="Calibri" charset="0"/>
                          <a:ea typeface="Calibri" charset="0"/>
                          <a:cs typeface="Calibri"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600" dirty="0">
                          <a:latin typeface="Calibri" charset="0"/>
                          <a:ea typeface="Calibri" charset="0"/>
                          <a:cs typeface="Calibri" charset="0"/>
                        </a:rPr>
                        <a:t>Issue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600" dirty="0">
                          <a:latin typeface="Calibri" charset="0"/>
                          <a:ea typeface="Calibri" charset="0"/>
                          <a:cs typeface="Calibri" charset="0"/>
                        </a:rPr>
                        <a:t>Support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0000"/>
                  </a:ext>
                </a:extLst>
              </a:tr>
              <a:tr h="370840">
                <a:tc>
                  <a:txBody>
                    <a:bodyPr/>
                    <a:lstStyle/>
                    <a:p>
                      <a:pPr algn="ctr"/>
                      <a:r>
                        <a:rPr lang="en-US" sz="2600" dirty="0">
                          <a:latin typeface="Calibri" charset="0"/>
                          <a:ea typeface="Calibri" charset="0"/>
                          <a:cs typeface="Calibri"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buFontTx/>
                        <a:buNone/>
                      </a:pPr>
                      <a:r>
                        <a:rPr lang="en-US" sz="2600" dirty="0">
                          <a:latin typeface="Calibri" charset="0"/>
                          <a:ea typeface="Calibri" charset="0"/>
                          <a:cs typeface="Calibri" charset="0"/>
                        </a:rPr>
                        <a:t>Limited word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Engage</a:t>
                      </a:r>
                      <a:r>
                        <a:rPr lang="en-US" sz="2600" baseline="0" dirty="0">
                          <a:latin typeface="Calibri" charset="0"/>
                          <a:ea typeface="Calibri" charset="0"/>
                          <a:cs typeface="Calibri" charset="0"/>
                        </a:rPr>
                        <a:t> students in a volume of reading</a:t>
                      </a:r>
                      <a:endParaRPr lang="en-US" sz="2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2600" dirty="0">
                          <a:latin typeface="Calibri" charset="0"/>
                          <a:ea typeface="Calibri" charset="0"/>
                          <a:cs typeface="Calibri"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600" dirty="0">
                          <a:latin typeface="Calibri" charset="0"/>
                          <a:ea typeface="Calibri" charset="0"/>
                          <a:cs typeface="Calibri" charset="0"/>
                        </a:rPr>
                        <a:t>Limited word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Create and post word displays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2600" dirty="0">
                          <a:latin typeface="Calibri" charset="0"/>
                          <a:ea typeface="Calibri" charset="0"/>
                          <a:cs typeface="Calibri"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Lack of strategies for determining meaning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Identify vocabulary essential to the meaning of the text and teach these words using the vocabulary protocol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2600" dirty="0">
                          <a:latin typeface="Calibri" charset="0"/>
                          <a:ea typeface="Calibri" charset="0"/>
                          <a:cs typeface="Calibri"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Limited background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Let’s Set the Context Videos or other videos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ctr"/>
                      <a:r>
                        <a:rPr lang="en-US" sz="2600" dirty="0">
                          <a:latin typeface="Calibri" charset="0"/>
                          <a:ea typeface="Calibri" charset="0"/>
                          <a:cs typeface="Calibri"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600" dirty="0">
                          <a:latin typeface="Calibri" charset="0"/>
                          <a:ea typeface="Calibri" charset="0"/>
                          <a:cs typeface="Calibri" charset="0"/>
                        </a:rPr>
                        <a:t>Limited background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Read additional texts on the topic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5" name="TextBox 4">
            <a:extLst>
              <a:ext uri="{FF2B5EF4-FFF2-40B4-BE49-F238E27FC236}">
                <a16:creationId xmlns:a16="http://schemas.microsoft.com/office/drawing/2014/main" id="{6EFAA08B-104B-904D-A778-2066B3DEFA0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1962988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7A0F15-575F-E44A-A2D8-B195089CAC2E}"/>
              </a:ext>
            </a:extLst>
          </p:cNvPr>
          <p:cNvSpPr>
            <a:spLocks noGrp="1"/>
          </p:cNvSpPr>
          <p:nvPr>
            <p:ph type="sldNum" sz="quarter" idx="4"/>
          </p:nvPr>
        </p:nvSpPr>
        <p:spPr/>
        <p:txBody>
          <a:bodyPr/>
          <a:lstStyle/>
          <a:p>
            <a:fld id="{4080289E-A2FF-0941-931A-EE1328331F47}" type="slidenum">
              <a:rPr lang="uk-UA" smtClean="0"/>
              <a:pPr/>
              <a:t>66</a:t>
            </a:fld>
            <a:endParaRPr lang="uk-UA" dirty="0"/>
          </a:p>
        </p:txBody>
      </p:sp>
      <p:sp>
        <p:nvSpPr>
          <p:cNvPr id="7" name="Text Placeholder 6">
            <a:extLst>
              <a:ext uri="{FF2B5EF4-FFF2-40B4-BE49-F238E27FC236}">
                <a16:creationId xmlns:a16="http://schemas.microsoft.com/office/drawing/2014/main" id="{2B1BC77C-C842-304D-B965-83F87C9869AA}"/>
              </a:ext>
            </a:extLst>
          </p:cNvPr>
          <p:cNvSpPr>
            <a:spLocks noGrp="1"/>
          </p:cNvSpPr>
          <p:nvPr>
            <p:ph type="body" sz="quarter" idx="10"/>
          </p:nvPr>
        </p:nvSpPr>
        <p:spPr>
          <a:xfrm>
            <a:off x="398463" y="1124044"/>
            <a:ext cx="11457953" cy="4822825"/>
          </a:xfrm>
        </p:spPr>
        <p:txBody>
          <a:bodyPr/>
          <a:lstStyle/>
          <a:p>
            <a:r>
              <a:rPr lang="en-US" sz="4000" b="1" dirty="0">
                <a:solidFill>
                  <a:schemeClr val="tx2"/>
                </a:solidFill>
              </a:rPr>
              <a:t>Find</a:t>
            </a:r>
            <a:r>
              <a:rPr lang="en-US" sz="4000" b="1" dirty="0"/>
              <a:t> </a:t>
            </a:r>
            <a:r>
              <a:rPr lang="en-US" sz="4000" dirty="0"/>
              <a:t>the potential support you identified for Maria and review the description</a:t>
            </a:r>
          </a:p>
          <a:p>
            <a:r>
              <a:rPr lang="en-US" sz="4000" b="1" dirty="0">
                <a:solidFill>
                  <a:schemeClr val="tx2"/>
                </a:solidFill>
              </a:rPr>
              <a:t>Create</a:t>
            </a:r>
            <a:r>
              <a:rPr lang="en-US" sz="4000" dirty="0"/>
              <a:t> a visual representation of: </a:t>
            </a:r>
          </a:p>
          <a:p>
            <a:pPr lvl="1"/>
            <a:r>
              <a:rPr lang="en-US" sz="4000" dirty="0">
                <a:solidFill>
                  <a:schemeClr val="tx1"/>
                </a:solidFill>
              </a:rPr>
              <a:t>The issue you identified</a:t>
            </a:r>
          </a:p>
          <a:p>
            <a:pPr lvl="1"/>
            <a:r>
              <a:rPr lang="en-US" sz="4000" dirty="0">
                <a:solidFill>
                  <a:schemeClr val="tx1"/>
                </a:solidFill>
              </a:rPr>
              <a:t>The support you selected to address it </a:t>
            </a:r>
          </a:p>
          <a:p>
            <a:pPr lvl="1"/>
            <a:r>
              <a:rPr lang="en-US" sz="4000" dirty="0">
                <a:solidFill>
                  <a:schemeClr val="tx1"/>
                </a:solidFill>
              </a:rPr>
              <a:t>Your rationale: How will this support help address Maria’s issue? </a:t>
            </a:r>
          </a:p>
          <a:p>
            <a:r>
              <a:rPr lang="en-US" sz="4000" b="1" dirty="0">
                <a:solidFill>
                  <a:schemeClr val="tx2"/>
                </a:solidFill>
              </a:rPr>
              <a:t>Use</a:t>
            </a:r>
            <a:r>
              <a:rPr lang="en-US" sz="4000" dirty="0">
                <a:solidFill>
                  <a:schemeClr val="tx1"/>
                </a:solidFill>
              </a:rPr>
              <a:t> words and/or pictures! </a:t>
            </a:r>
          </a:p>
          <a:p>
            <a:pPr lvl="1"/>
            <a:endParaRPr lang="en-US" sz="4000" dirty="0"/>
          </a:p>
        </p:txBody>
      </p:sp>
      <p:sp>
        <p:nvSpPr>
          <p:cNvPr id="6" name="Title 5">
            <a:extLst>
              <a:ext uri="{FF2B5EF4-FFF2-40B4-BE49-F238E27FC236}">
                <a16:creationId xmlns:a16="http://schemas.microsoft.com/office/drawing/2014/main" id="{97D32BAC-6712-7A45-8DE7-0FF6D12FB046}"/>
              </a:ext>
            </a:extLst>
          </p:cNvPr>
          <p:cNvSpPr>
            <a:spLocks noGrp="1"/>
          </p:cNvSpPr>
          <p:nvPr>
            <p:ph type="title"/>
          </p:nvPr>
        </p:nvSpPr>
        <p:spPr/>
        <p:txBody>
          <a:bodyPr/>
          <a:lstStyle/>
          <a:p>
            <a:r>
              <a:rPr lang="en-US" dirty="0"/>
              <a:t>Make a plan to support Maria!</a:t>
            </a:r>
          </a:p>
        </p:txBody>
      </p:sp>
      <p:sp>
        <p:nvSpPr>
          <p:cNvPr id="5" name="TextBox 4">
            <a:extLst>
              <a:ext uri="{FF2B5EF4-FFF2-40B4-BE49-F238E27FC236}">
                <a16:creationId xmlns:a16="http://schemas.microsoft.com/office/drawing/2014/main" id="{6E47D5D4-0678-D844-82D5-345D7DCF5F7B}"/>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2618845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4A24B51-0671-8340-9710-B6F24D8D914A}"/>
              </a:ext>
            </a:extLst>
          </p:cNvPr>
          <p:cNvSpPr>
            <a:spLocks noGrp="1"/>
          </p:cNvSpPr>
          <p:nvPr>
            <p:ph type="sldNum" sz="quarter" idx="4"/>
          </p:nvPr>
        </p:nvSpPr>
        <p:spPr/>
        <p:txBody>
          <a:bodyPr/>
          <a:lstStyle/>
          <a:p>
            <a:fld id="{4080289E-A2FF-0941-931A-EE1328331F47}" type="slidenum">
              <a:rPr lang="uk-UA" smtClean="0"/>
              <a:pPr/>
              <a:t>67</a:t>
            </a:fld>
            <a:endParaRPr lang="uk-UA" dirty="0"/>
          </a:p>
        </p:txBody>
      </p:sp>
      <p:sp>
        <p:nvSpPr>
          <p:cNvPr id="3" name="Text Placeholder 2">
            <a:extLst>
              <a:ext uri="{FF2B5EF4-FFF2-40B4-BE49-F238E27FC236}">
                <a16:creationId xmlns:a16="http://schemas.microsoft.com/office/drawing/2014/main" id="{7C042533-C0FF-5141-A3D8-C0C1021861F2}"/>
              </a:ext>
            </a:extLst>
          </p:cNvPr>
          <p:cNvSpPr>
            <a:spLocks noGrp="1"/>
          </p:cNvSpPr>
          <p:nvPr>
            <p:ph type="body" sz="quarter" idx="10"/>
          </p:nvPr>
        </p:nvSpPr>
        <p:spPr>
          <a:xfrm>
            <a:off x="398463" y="965200"/>
            <a:ext cx="11383962" cy="4822825"/>
          </a:xfrm>
        </p:spPr>
        <p:txBody>
          <a:bodyPr/>
          <a:lstStyle/>
          <a:p>
            <a:pPr marL="465138" indent="-465138"/>
            <a:r>
              <a:rPr lang="en-US" sz="4400" b="1" dirty="0">
                <a:solidFill>
                  <a:schemeClr val="tx2"/>
                </a:solidFill>
              </a:rPr>
              <a:t>Display</a:t>
            </a:r>
            <a:r>
              <a:rPr lang="en-US" sz="4400" b="1" dirty="0"/>
              <a:t> </a:t>
            </a:r>
            <a:r>
              <a:rPr lang="en-US" sz="4400" dirty="0"/>
              <a:t>your team’s anchor chart</a:t>
            </a:r>
          </a:p>
          <a:p>
            <a:pPr marL="465138" indent="-465138"/>
            <a:r>
              <a:rPr lang="en-US" sz="4400" b="1" dirty="0">
                <a:solidFill>
                  <a:schemeClr val="tx2"/>
                </a:solidFill>
              </a:rPr>
              <a:t>Walk</a:t>
            </a:r>
            <a:r>
              <a:rPr lang="en-US" sz="4400" dirty="0"/>
              <a:t> through the gallery and observe other teams’ approaches to supporting Maria  </a:t>
            </a:r>
          </a:p>
          <a:p>
            <a:endParaRPr lang="en-US" sz="4400" dirty="0"/>
          </a:p>
          <a:p>
            <a:pPr marL="0" indent="0" algn="ctr">
              <a:buNone/>
            </a:pPr>
            <a:r>
              <a:rPr lang="en-US" sz="4400" b="1" dirty="0">
                <a:solidFill>
                  <a:schemeClr val="tx2"/>
                </a:solidFill>
              </a:rPr>
              <a:t>Discuss: </a:t>
            </a:r>
          </a:p>
          <a:p>
            <a:pPr marL="0" indent="0" algn="ctr">
              <a:buNone/>
            </a:pPr>
            <a:r>
              <a:rPr lang="en-US" sz="4400" dirty="0">
                <a:solidFill>
                  <a:schemeClr val="tx1"/>
                </a:solidFill>
              </a:rPr>
              <a:t>What did you notice about these supports?</a:t>
            </a:r>
          </a:p>
          <a:p>
            <a:pPr marL="0" indent="0" algn="ctr">
              <a:buNone/>
            </a:pPr>
            <a:r>
              <a:rPr lang="en-US" sz="4400" dirty="0">
                <a:solidFill>
                  <a:schemeClr val="tx1"/>
                </a:solidFill>
              </a:rPr>
              <a:t>What questions do you have? </a:t>
            </a:r>
          </a:p>
        </p:txBody>
      </p:sp>
      <p:sp>
        <p:nvSpPr>
          <p:cNvPr id="4" name="Title 3">
            <a:extLst>
              <a:ext uri="{FF2B5EF4-FFF2-40B4-BE49-F238E27FC236}">
                <a16:creationId xmlns:a16="http://schemas.microsoft.com/office/drawing/2014/main" id="{75DD1C88-4BFF-214B-8FD4-5052E2FBD1DA}"/>
              </a:ext>
            </a:extLst>
          </p:cNvPr>
          <p:cNvSpPr>
            <a:spLocks noGrp="1"/>
          </p:cNvSpPr>
          <p:nvPr>
            <p:ph type="title"/>
          </p:nvPr>
        </p:nvSpPr>
        <p:spPr/>
        <p:txBody>
          <a:bodyPr/>
          <a:lstStyle/>
          <a:p>
            <a:r>
              <a:rPr lang="en-US" dirty="0"/>
              <a:t>Gallery Walk </a:t>
            </a:r>
          </a:p>
        </p:txBody>
      </p:sp>
      <p:sp>
        <p:nvSpPr>
          <p:cNvPr id="5" name="TextBox 4">
            <a:extLst>
              <a:ext uri="{FF2B5EF4-FFF2-40B4-BE49-F238E27FC236}">
                <a16:creationId xmlns:a16="http://schemas.microsoft.com/office/drawing/2014/main" id="{F8BE3210-66DD-F943-9E3A-02A5D2114971}"/>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1814089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68</a:t>
            </a:fld>
            <a:endParaRPr lang="uk-UA" dirty="0"/>
          </a:p>
        </p:txBody>
      </p:sp>
      <p:sp>
        <p:nvSpPr>
          <p:cNvPr id="6" name="Title 5"/>
          <p:cNvSpPr>
            <a:spLocks noGrp="1"/>
          </p:cNvSpPr>
          <p:nvPr>
            <p:ph type="title"/>
          </p:nvPr>
        </p:nvSpPr>
        <p:spPr/>
        <p:txBody>
          <a:bodyPr/>
          <a:lstStyle/>
          <a:p>
            <a:r>
              <a:rPr lang="en-US" dirty="0"/>
              <a:t>Whole Group Debrief</a:t>
            </a:r>
          </a:p>
        </p:txBody>
      </p:sp>
      <p:graphicFrame>
        <p:nvGraphicFramePr>
          <p:cNvPr id="2" name="Table 1"/>
          <p:cNvGraphicFramePr>
            <a:graphicFrameLocks noGrp="1"/>
          </p:cNvGraphicFramePr>
          <p:nvPr>
            <p:extLst/>
          </p:nvPr>
        </p:nvGraphicFramePr>
        <p:xfrm>
          <a:off x="1022201" y="1106691"/>
          <a:ext cx="10519574" cy="4511040"/>
        </p:xfrm>
        <a:graphic>
          <a:graphicData uri="http://schemas.openxmlformats.org/drawingml/2006/table">
            <a:tbl>
              <a:tblPr firstRow="1" bandRow="1">
                <a:tableStyleId>{5C22544A-7EE6-4342-B048-85BDC9FD1C3A}</a:tableStyleId>
              </a:tblPr>
              <a:tblGrid>
                <a:gridCol w="973221">
                  <a:extLst>
                    <a:ext uri="{9D8B030D-6E8A-4147-A177-3AD203B41FA5}">
                      <a16:colId xmlns:a16="http://schemas.microsoft.com/office/drawing/2014/main" val="20000"/>
                    </a:ext>
                  </a:extLst>
                </a:gridCol>
                <a:gridCol w="3635357">
                  <a:extLst>
                    <a:ext uri="{9D8B030D-6E8A-4147-A177-3AD203B41FA5}">
                      <a16:colId xmlns:a16="http://schemas.microsoft.com/office/drawing/2014/main" val="20001"/>
                    </a:ext>
                  </a:extLst>
                </a:gridCol>
                <a:gridCol w="5910996">
                  <a:extLst>
                    <a:ext uri="{9D8B030D-6E8A-4147-A177-3AD203B41FA5}">
                      <a16:colId xmlns:a16="http://schemas.microsoft.com/office/drawing/2014/main" val="20002"/>
                    </a:ext>
                  </a:extLst>
                </a:gridCol>
              </a:tblGrid>
              <a:tr h="370840">
                <a:tc>
                  <a:txBody>
                    <a:bodyPr/>
                    <a:lstStyle/>
                    <a:p>
                      <a:pPr algn="ctr"/>
                      <a:r>
                        <a:rPr lang="en-US" sz="2600" dirty="0">
                          <a:latin typeface="Calibri" charset="0"/>
                          <a:ea typeface="Calibri" charset="0"/>
                          <a:cs typeface="Calibri"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600" dirty="0">
                          <a:latin typeface="Calibri" charset="0"/>
                          <a:ea typeface="Calibri" charset="0"/>
                          <a:cs typeface="Calibri" charset="0"/>
                        </a:rPr>
                        <a:t>Issue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600" dirty="0">
                          <a:latin typeface="Calibri" charset="0"/>
                          <a:ea typeface="Calibri" charset="0"/>
                          <a:cs typeface="Calibri" charset="0"/>
                        </a:rPr>
                        <a:t>Support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0000"/>
                  </a:ext>
                </a:extLst>
              </a:tr>
              <a:tr h="370840">
                <a:tc>
                  <a:txBody>
                    <a:bodyPr/>
                    <a:lstStyle/>
                    <a:p>
                      <a:pPr algn="ctr"/>
                      <a:r>
                        <a:rPr lang="en-US" sz="2600" dirty="0">
                          <a:latin typeface="Calibri" charset="0"/>
                          <a:ea typeface="Calibri" charset="0"/>
                          <a:cs typeface="Calibri"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buFontTx/>
                        <a:buNone/>
                      </a:pPr>
                      <a:r>
                        <a:rPr lang="en-US" sz="2600" dirty="0">
                          <a:latin typeface="Calibri" charset="0"/>
                          <a:ea typeface="Calibri" charset="0"/>
                          <a:cs typeface="Calibri" charset="0"/>
                        </a:rPr>
                        <a:t>Limited word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Engage</a:t>
                      </a:r>
                      <a:r>
                        <a:rPr lang="en-US" sz="2600" baseline="0" dirty="0">
                          <a:latin typeface="Calibri" charset="0"/>
                          <a:ea typeface="Calibri" charset="0"/>
                          <a:cs typeface="Calibri" charset="0"/>
                        </a:rPr>
                        <a:t> students in a volume of reading</a:t>
                      </a:r>
                      <a:endParaRPr lang="en-US" sz="2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2600" dirty="0">
                          <a:latin typeface="Calibri" charset="0"/>
                          <a:ea typeface="Calibri" charset="0"/>
                          <a:cs typeface="Calibri"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600" dirty="0">
                          <a:latin typeface="Calibri" charset="0"/>
                          <a:ea typeface="Calibri" charset="0"/>
                          <a:cs typeface="Calibri" charset="0"/>
                        </a:rPr>
                        <a:t>Limited word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Create and post word displays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2600" dirty="0">
                          <a:latin typeface="Calibri" charset="0"/>
                          <a:ea typeface="Calibri" charset="0"/>
                          <a:cs typeface="Calibri"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Lack of strategies for determining meaning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Identify vocabulary essential to the meaning of the text and teach these words using the vocabulary protocol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2600" dirty="0">
                          <a:latin typeface="Calibri" charset="0"/>
                          <a:ea typeface="Calibri" charset="0"/>
                          <a:cs typeface="Calibri"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Limited background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Let’s Set the Context Videos or other videos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ctr"/>
                      <a:r>
                        <a:rPr lang="en-US" sz="2600" dirty="0">
                          <a:latin typeface="Calibri" charset="0"/>
                          <a:ea typeface="Calibri" charset="0"/>
                          <a:cs typeface="Calibri"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600" dirty="0">
                          <a:latin typeface="Calibri" charset="0"/>
                          <a:ea typeface="Calibri" charset="0"/>
                          <a:cs typeface="Calibri" charset="0"/>
                        </a:rPr>
                        <a:t>Limited background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Read additional texts on the topic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5" name="TextBox 4">
            <a:extLst>
              <a:ext uri="{FF2B5EF4-FFF2-40B4-BE49-F238E27FC236}">
                <a16:creationId xmlns:a16="http://schemas.microsoft.com/office/drawing/2014/main" id="{6EFAA08B-104B-904D-A778-2066B3DEFA0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64956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69</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a:xfrm>
            <a:off x="404019" y="1048693"/>
            <a:ext cx="11383962" cy="4822825"/>
          </a:xfrm>
        </p:spPr>
        <p:txBody>
          <a:bodyPr/>
          <a:lstStyle/>
          <a:p>
            <a:pPr marL="361950" indent="-361950">
              <a:lnSpc>
                <a:spcPct val="100000"/>
              </a:lnSpc>
              <a:spcBef>
                <a:spcPts val="0"/>
              </a:spcBef>
              <a:buFont typeface="Arial" charset="0"/>
              <a:buChar char="•"/>
              <a:defRPr/>
            </a:pPr>
            <a:r>
              <a:rPr lang="en-US" sz="3700" dirty="0">
                <a:solidFill>
                  <a:schemeClr val="tx1"/>
                </a:solidFill>
                <a:latin typeface="Calibri" charset="0"/>
                <a:ea typeface="Calibri" charset="0"/>
                <a:cs typeface="Calibri" charset="0"/>
              </a:rPr>
              <a:t>What are the three main “culprits” in preventing students from reading and understanding complex texts?</a:t>
            </a:r>
          </a:p>
          <a:p>
            <a:pPr marL="361950" indent="-361950">
              <a:lnSpc>
                <a:spcPct val="100000"/>
              </a:lnSpc>
              <a:spcBef>
                <a:spcPts val="0"/>
              </a:spcBef>
              <a:buFont typeface="Arial" charset="0"/>
              <a:buChar char="•"/>
              <a:defRPr/>
            </a:pPr>
            <a:endParaRPr lang="en-US" sz="2000" dirty="0">
              <a:solidFill>
                <a:schemeClr val="tx1"/>
              </a:solidFill>
              <a:latin typeface="Calibri" charset="0"/>
              <a:ea typeface="Calibri" charset="0"/>
              <a:cs typeface="Calibri" charset="0"/>
            </a:endParaRPr>
          </a:p>
          <a:p>
            <a:pPr marL="361950" indent="-361950">
              <a:lnSpc>
                <a:spcPct val="100000"/>
              </a:lnSpc>
              <a:spcBef>
                <a:spcPts val="0"/>
              </a:spcBef>
              <a:buFont typeface="Arial" charset="0"/>
              <a:buChar char="•"/>
              <a:defRPr/>
            </a:pPr>
            <a:r>
              <a:rPr lang="en-US" sz="3700" dirty="0">
                <a:solidFill>
                  <a:schemeClr val="tx1"/>
                </a:solidFill>
                <a:latin typeface="Calibri" charset="0"/>
                <a:ea typeface="Calibri" charset="0"/>
                <a:cs typeface="Calibri" charset="0"/>
              </a:rPr>
              <a:t>What is one thing you can do to support a student with limited word knowledge?</a:t>
            </a:r>
          </a:p>
          <a:p>
            <a:pPr marL="361950" indent="-361950">
              <a:lnSpc>
                <a:spcPct val="100000"/>
              </a:lnSpc>
              <a:spcBef>
                <a:spcPts val="0"/>
              </a:spcBef>
              <a:buFont typeface="Arial" charset="0"/>
              <a:buChar char="•"/>
              <a:defRPr/>
            </a:pPr>
            <a:endParaRPr lang="en-US" sz="2000" dirty="0">
              <a:solidFill>
                <a:schemeClr val="tx1"/>
              </a:solidFill>
              <a:latin typeface="Calibri" charset="0"/>
              <a:ea typeface="Calibri" charset="0"/>
              <a:cs typeface="Calibri" charset="0"/>
            </a:endParaRPr>
          </a:p>
          <a:p>
            <a:pPr marL="361950" indent="-361950">
              <a:lnSpc>
                <a:spcPct val="100000"/>
              </a:lnSpc>
              <a:spcBef>
                <a:spcPts val="0"/>
              </a:spcBef>
              <a:buFont typeface="Arial" charset="0"/>
              <a:buChar char="•"/>
              <a:defRPr/>
            </a:pPr>
            <a:r>
              <a:rPr lang="en-US" sz="3700" dirty="0">
                <a:solidFill>
                  <a:schemeClr val="tx1"/>
                </a:solidFill>
                <a:latin typeface="Calibri" charset="0"/>
                <a:ea typeface="Calibri" charset="0"/>
                <a:cs typeface="Calibri" charset="0"/>
              </a:rPr>
              <a:t>What is one thing you can do to support a student with limited background knowledge?</a:t>
            </a:r>
            <a:endParaRPr lang="en-US" sz="3700" dirty="0">
              <a:solidFill>
                <a:schemeClr val="tx1"/>
              </a:solidFill>
            </a:endParaRPr>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Capture Your Learning</a:t>
            </a:r>
          </a:p>
        </p:txBody>
      </p:sp>
      <p:sp>
        <p:nvSpPr>
          <p:cNvPr id="5" name="TextBox 4">
            <a:extLst>
              <a:ext uri="{FF2B5EF4-FFF2-40B4-BE49-F238E27FC236}">
                <a16:creationId xmlns:a16="http://schemas.microsoft.com/office/drawing/2014/main" id="{42348878-4965-7D4C-A012-31E289FBC288}"/>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934442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a:t>
            </a:fld>
            <a:endParaRPr lang="uk-UA" dirty="0"/>
          </a:p>
        </p:txBody>
      </p:sp>
      <p:sp>
        <p:nvSpPr>
          <p:cNvPr id="7" name="Text Placeholder 6"/>
          <p:cNvSpPr>
            <a:spLocks noGrp="1"/>
          </p:cNvSpPr>
          <p:nvPr>
            <p:ph type="body" sz="quarter" idx="10"/>
          </p:nvPr>
        </p:nvSpPr>
        <p:spPr/>
        <p:txBody>
          <a:bodyPr/>
          <a:lstStyle/>
          <a:p>
            <a:pPr marL="460375" indent="-460375">
              <a:buFont typeface="Arial" charset="0"/>
              <a:buChar char="•"/>
            </a:pPr>
            <a:r>
              <a:rPr lang="en-US" sz="6000" dirty="0">
                <a:solidFill>
                  <a:schemeClr val="tx1"/>
                </a:solidFill>
              </a:rPr>
              <a:t>How will we know if student responses show deep understanding of the text?</a:t>
            </a:r>
          </a:p>
          <a:p>
            <a:pPr marL="460375" indent="-460375">
              <a:buFont typeface="Arial" charset="0"/>
              <a:buChar char="•"/>
            </a:pPr>
            <a:endParaRPr lang="en-US" sz="2000" dirty="0">
              <a:solidFill>
                <a:schemeClr val="tx1"/>
              </a:solidFill>
            </a:endParaRPr>
          </a:p>
          <a:p>
            <a:pPr marL="460375" indent="-460375">
              <a:buFont typeface="Arial" charset="0"/>
              <a:buChar char="•"/>
            </a:pPr>
            <a:r>
              <a:rPr lang="en-US" sz="6000" dirty="0">
                <a:solidFill>
                  <a:schemeClr val="tx1"/>
                </a:solidFill>
              </a:rPr>
              <a:t>What will we be looking for?</a:t>
            </a:r>
          </a:p>
        </p:txBody>
      </p:sp>
      <p:sp>
        <p:nvSpPr>
          <p:cNvPr id="6" name="Title 5"/>
          <p:cNvSpPr>
            <a:spLocks noGrp="1"/>
          </p:cNvSpPr>
          <p:nvPr>
            <p:ph type="title"/>
          </p:nvPr>
        </p:nvSpPr>
        <p:spPr/>
        <p:txBody>
          <a:bodyPr/>
          <a:lstStyle/>
          <a:p>
            <a:r>
              <a:rPr lang="en-US" dirty="0"/>
              <a:t>Our Guiding Questions</a:t>
            </a:r>
          </a:p>
        </p:txBody>
      </p:sp>
      <p:sp>
        <p:nvSpPr>
          <p:cNvPr id="5" name="TextBox 4">
            <a:extLst>
              <a:ext uri="{FF2B5EF4-FFF2-40B4-BE49-F238E27FC236}">
                <a16:creationId xmlns:a16="http://schemas.microsoft.com/office/drawing/2014/main" id="{76D60D3C-C516-D645-86DA-DE3A49F67206}"/>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110836727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5</a:t>
            </a:r>
            <a:r>
              <a:rPr lang="en-US" sz="5400" dirty="0"/>
              <a:t>: Using the Supports Flow Chart to Support Students in Using Evidence</a:t>
            </a:r>
          </a:p>
        </p:txBody>
      </p:sp>
    </p:spTree>
    <p:extLst>
      <p:ext uri="{BB962C8B-B14F-4D97-AF65-F5344CB8AC3E}">
        <p14:creationId xmlns:p14="http://schemas.microsoft.com/office/powerpoint/2010/main" val="7315767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71</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5" name="TextBox 4">
            <a:extLst>
              <a:ext uri="{FF2B5EF4-FFF2-40B4-BE49-F238E27FC236}">
                <a16:creationId xmlns:a16="http://schemas.microsoft.com/office/drawing/2014/main" id="{B4E2AC0C-E9BA-4EAE-BE3B-6388E0CD0627}"/>
              </a:ext>
            </a:extLst>
          </p:cNvPr>
          <p:cNvSpPr txBox="1"/>
          <p:nvPr/>
        </p:nvSpPr>
        <p:spPr>
          <a:xfrm>
            <a:off x="644056" y="911918"/>
            <a:ext cx="11095705" cy="4278094"/>
          </a:xfrm>
          <a:prstGeom prst="rect">
            <a:avLst/>
          </a:prstGeom>
          <a:noFill/>
        </p:spPr>
        <p:txBody>
          <a:bodyPr wrap="square" rtlCol="0">
            <a:spAutoFit/>
          </a:bodyPr>
          <a:lstStyle/>
          <a:p>
            <a:pPr algn="ctr"/>
            <a:r>
              <a:rPr lang="en-US" sz="3600" b="1" dirty="0">
                <a:solidFill>
                  <a:schemeClr val="tx2"/>
                </a:solidFill>
                <a:latin typeface="Calibri" panose="020F0502020204030204" pitchFamily="34" charset="0"/>
                <a:cs typeface="Calibri" panose="020F0502020204030204" pitchFamily="34" charset="0"/>
              </a:rPr>
              <a:t>Reflect on how your students talk about and write about texts.</a:t>
            </a:r>
          </a:p>
          <a:p>
            <a:endParaRPr lang="en-US" sz="2000" dirty="0">
              <a:latin typeface="Calibri" panose="020F0502020204030204" pitchFamily="34" charset="0"/>
              <a:cs typeface="Calibri" panose="020F0502020204030204" pitchFamily="34" charset="0"/>
            </a:endParaRPr>
          </a:p>
          <a:p>
            <a:pPr lvl="0"/>
            <a:r>
              <a:rPr lang="en-US" sz="3600" dirty="0">
                <a:latin typeface="Calibri" panose="020F0502020204030204" pitchFamily="34" charset="0"/>
                <a:cs typeface="Calibri" panose="020F0502020204030204" pitchFamily="34" charset="0"/>
              </a:rPr>
              <a:t>What do you notice about how students generally use evidence from the text?</a:t>
            </a:r>
          </a:p>
          <a:p>
            <a:pPr marL="1028700" lvl="1" indent="-571500">
              <a:buFont typeface="Arial"/>
              <a:buChar char="•"/>
            </a:pPr>
            <a:r>
              <a:rPr lang="en-US" sz="3600" dirty="0">
                <a:latin typeface="Calibri" panose="020F0502020204030204" pitchFamily="34" charset="0"/>
                <a:cs typeface="Calibri" panose="020F0502020204030204" pitchFamily="34" charset="0"/>
              </a:rPr>
              <a:t>How well do they select relevant evidence?</a:t>
            </a:r>
          </a:p>
          <a:p>
            <a:pPr marL="1028700" lvl="1" indent="-571500">
              <a:buFont typeface="Arial"/>
              <a:buChar char="•"/>
            </a:pPr>
            <a:r>
              <a:rPr lang="en-US" sz="3600" dirty="0">
                <a:latin typeface="Calibri" panose="020F0502020204030204" pitchFamily="34" charset="0"/>
                <a:cs typeface="Calibri" panose="020F0502020204030204" pitchFamily="34" charset="0"/>
              </a:rPr>
              <a:t>How well do they explain how their evidence supports their thinking?</a:t>
            </a:r>
          </a:p>
        </p:txBody>
      </p:sp>
      <p:sp>
        <p:nvSpPr>
          <p:cNvPr id="6" name="TextBox 5">
            <a:extLst>
              <a:ext uri="{FF2B5EF4-FFF2-40B4-BE49-F238E27FC236}">
                <a16:creationId xmlns:a16="http://schemas.microsoft.com/office/drawing/2014/main" id="{94059E86-D74C-4442-A96E-2BD7B36ADAA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52229319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endParaRPr lang="en-US" sz="3400" dirty="0"/>
          </a:p>
          <a:p>
            <a:endParaRPr lang="en-US" sz="3400" dirty="0"/>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72</a:t>
            </a:fld>
            <a:endParaRPr lang="en-US" dirty="0"/>
          </a:p>
        </p:txBody>
      </p:sp>
      <p:sp>
        <p:nvSpPr>
          <p:cNvPr id="2" name="Rectangle 1"/>
          <p:cNvSpPr/>
          <p:nvPr/>
        </p:nvSpPr>
        <p:spPr>
          <a:xfrm>
            <a:off x="404019" y="1183976"/>
            <a:ext cx="11059387" cy="3600986"/>
          </a:xfrm>
          <a:prstGeom prst="rect">
            <a:avLst/>
          </a:prstGeom>
        </p:spPr>
        <p:txBody>
          <a:bodyPr wrap="square">
            <a:spAutoFit/>
          </a:bodyPr>
          <a:lstStyle/>
          <a:p>
            <a:pPr marL="457200" indent="-457200">
              <a:buFont typeface="Arial"/>
              <a:buChar char="•"/>
            </a:pPr>
            <a:r>
              <a:rPr lang="en-US" sz="3800" dirty="0">
                <a:latin typeface="Calibri"/>
                <a:cs typeface="Calibri"/>
              </a:rPr>
              <a:t>Explore three supports built into the Guidebooks to support students in using evidence from the text</a:t>
            </a:r>
          </a:p>
          <a:p>
            <a:pPr marL="457200" indent="-457200">
              <a:buFont typeface="Arial"/>
              <a:buChar char="•"/>
            </a:pPr>
            <a:endParaRPr lang="en-US" sz="3800" dirty="0">
              <a:latin typeface="Calibri"/>
              <a:cs typeface="Calibri"/>
            </a:endParaRPr>
          </a:p>
          <a:p>
            <a:pPr marL="457200" indent="-457200">
              <a:buFont typeface="Arial"/>
              <a:buChar char="•"/>
            </a:pPr>
            <a:r>
              <a:rPr lang="en-US" sz="3800" dirty="0">
                <a:latin typeface="Calibri"/>
                <a:cs typeface="Calibri"/>
              </a:rPr>
              <a:t>Based on your student data, make a plan for how you might leverage these strategies to support students in using evidence from the text</a:t>
            </a:r>
            <a:endParaRPr lang="en-US" sz="3800" dirty="0">
              <a:latin typeface="Calibri"/>
              <a:ea typeface="Century" charset="0"/>
              <a:cs typeface="Calibri"/>
            </a:endParaRPr>
          </a:p>
        </p:txBody>
      </p:sp>
      <p:sp>
        <p:nvSpPr>
          <p:cNvPr id="7" name="TextBox 6">
            <a:extLst>
              <a:ext uri="{FF2B5EF4-FFF2-40B4-BE49-F238E27FC236}">
                <a16:creationId xmlns:a16="http://schemas.microsoft.com/office/drawing/2014/main" id="{69A40FF3-626B-7D41-964C-E84A5F0FCED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94826469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4"/>
          </p:nvPr>
        </p:nvSpPr>
        <p:spPr/>
        <p:txBody>
          <a:bodyPr/>
          <a:lstStyle/>
          <a:p>
            <a:fld id="{4080289E-A2FF-0941-931A-EE1328331F47}" type="slidenum">
              <a:rPr lang="uk-UA" smtClean="0"/>
              <a:pPr/>
              <a:t>73</a:t>
            </a:fld>
            <a:endParaRPr lang="uk-UA" dirty="0"/>
          </a:p>
        </p:txBody>
      </p:sp>
      <p:graphicFrame>
        <p:nvGraphicFramePr>
          <p:cNvPr id="6" name="Content Placeholder 3"/>
          <p:cNvGraphicFramePr>
            <a:graphicFrameLocks/>
          </p:cNvGraphicFramePr>
          <p:nvPr>
            <p:extLst/>
          </p:nvPr>
        </p:nvGraphicFramePr>
        <p:xfrm>
          <a:off x="769602" y="1288576"/>
          <a:ext cx="10652795" cy="3706171"/>
        </p:xfrm>
        <a:graphic>
          <a:graphicData uri="http://schemas.openxmlformats.org/drawingml/2006/table">
            <a:tbl>
              <a:tblPr firstRow="1" bandRow="1">
                <a:tableStyleId>{7DF18680-E054-41AD-8BC1-D1AEF772440D}</a:tableStyleId>
              </a:tblPr>
              <a:tblGrid>
                <a:gridCol w="1591344">
                  <a:extLst>
                    <a:ext uri="{9D8B030D-6E8A-4147-A177-3AD203B41FA5}">
                      <a16:colId xmlns:a16="http://schemas.microsoft.com/office/drawing/2014/main" val="20000"/>
                    </a:ext>
                  </a:extLst>
                </a:gridCol>
                <a:gridCol w="9061451">
                  <a:extLst>
                    <a:ext uri="{9D8B030D-6E8A-4147-A177-3AD203B41FA5}">
                      <a16:colId xmlns:a16="http://schemas.microsoft.com/office/drawing/2014/main" val="20001"/>
                    </a:ext>
                  </a:extLst>
                </a:gridCol>
              </a:tblGrid>
              <a:tr h="557008">
                <a:tc>
                  <a:txBody>
                    <a:bodyPr/>
                    <a:lstStyle/>
                    <a:p>
                      <a:pPr algn="ctr"/>
                      <a:r>
                        <a:rPr lang="en-US" sz="32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6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914029">
                <a:tc>
                  <a:txBody>
                    <a:bodyPr/>
                    <a:lstStyle/>
                    <a:p>
                      <a:pPr algn="ctr"/>
                      <a:r>
                        <a:rPr lang="en-US" sz="3600" dirty="0">
                          <a:latin typeface="Calibri" charset="0"/>
                          <a:ea typeface="Calibri" charset="0"/>
                          <a:cs typeface="Calibri" charset="0"/>
                        </a:rPr>
                        <a:t>30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baseline="0" dirty="0">
                          <a:latin typeface="Calibri" charset="0"/>
                          <a:ea typeface="Calibri" charset="0"/>
                          <a:cs typeface="Calibri" charset="0"/>
                        </a:rPr>
                        <a:t>Guidebooks </a:t>
                      </a:r>
                      <a:r>
                        <a:rPr lang="en-US" sz="3600" baseline="0" dirty="0">
                          <a:latin typeface="Calibri"/>
                          <a:ea typeface="+mn-ea"/>
                          <a:cs typeface="Calibri"/>
                        </a:rPr>
                        <a:t>S</a:t>
                      </a:r>
                      <a:r>
                        <a:rPr lang="en-US" sz="3600" dirty="0">
                          <a:latin typeface="Calibri"/>
                          <a:cs typeface="Calibri"/>
                        </a:rPr>
                        <a:t>upports</a:t>
                      </a:r>
                      <a:r>
                        <a:rPr lang="en-US" sz="3600" baseline="0" dirty="0">
                          <a:latin typeface="Calibri"/>
                          <a:cs typeface="Calibri"/>
                        </a:rPr>
                        <a:t> for Evidence</a:t>
                      </a:r>
                      <a:endParaRPr lang="en-US" sz="3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01711">
                <a:tc>
                  <a:txBody>
                    <a:bodyPr/>
                    <a:lstStyle/>
                    <a:p>
                      <a:pPr algn="ctr"/>
                      <a:r>
                        <a:rPr lang="en-US" sz="3600" dirty="0">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dirty="0">
                          <a:latin typeface="Calibri"/>
                          <a:cs typeface="Calibri"/>
                        </a:rPr>
                        <a:t>Make a Plan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771231">
                <a:tc>
                  <a:txBody>
                    <a:bodyPr/>
                    <a:lstStyle/>
                    <a:p>
                      <a:pPr algn="ctr"/>
                      <a:r>
                        <a:rPr lang="en-US" sz="36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baseline="0" dirty="0">
                          <a:latin typeface="Calibri" charset="0"/>
                          <a:ea typeface="Calibri" charset="0"/>
                          <a:cs typeface="Calibri" charset="0"/>
                        </a:rPr>
                        <a:t>Capture Your Learning</a:t>
                      </a:r>
                      <a:endParaRPr lang="en-US" sz="3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
        <p:nvSpPr>
          <p:cNvPr id="7" name="TextBox 6">
            <a:extLst>
              <a:ext uri="{FF2B5EF4-FFF2-40B4-BE49-F238E27FC236}">
                <a16:creationId xmlns:a16="http://schemas.microsoft.com/office/drawing/2014/main" id="{3BE5A547-1230-D048-BB8F-5DF6B5D7E804}"/>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36844214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74</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
        <p:nvSpPr>
          <p:cNvPr id="5" name="TextBox 4">
            <a:extLst>
              <a:ext uri="{FF2B5EF4-FFF2-40B4-BE49-F238E27FC236}">
                <a16:creationId xmlns:a16="http://schemas.microsoft.com/office/drawing/2014/main" id="{ABE6C550-F70C-0D43-B9B4-28EC6F47F83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05894215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75</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10355947" y="1182887"/>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0" y="1728514"/>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
        <p:nvSpPr>
          <p:cNvPr id="13" name="TextBox 12">
            <a:extLst>
              <a:ext uri="{FF2B5EF4-FFF2-40B4-BE49-F238E27FC236}">
                <a16:creationId xmlns:a16="http://schemas.microsoft.com/office/drawing/2014/main" id="{36ADFE2D-9178-E54F-9FF5-00BE58869754}"/>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80444011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76</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sz="4000" b="0" i="0" u="none" strike="noStrike" cap="none" dirty="0">
                <a:solidFill>
                  <a:schemeClr val="lt1"/>
                </a:solidFill>
                <a:latin typeface="Calibri"/>
                <a:ea typeface="Calibri"/>
                <a:cs typeface="Calibri"/>
                <a:sym typeface="Calibri"/>
              </a:rPr>
              <a:t>Revisit the Rubric: Focus on Evidence</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0" name="TextBox 9">
            <a:extLst>
              <a:ext uri="{FF2B5EF4-FFF2-40B4-BE49-F238E27FC236}">
                <a16:creationId xmlns:a16="http://schemas.microsoft.com/office/drawing/2014/main" id="{EE7F0451-C300-8045-8C1E-2E1901DA300B}"/>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pic>
        <p:nvPicPr>
          <p:cNvPr id="5" name="Picture 4">
            <a:extLst>
              <a:ext uri="{FF2B5EF4-FFF2-40B4-BE49-F238E27FC236}">
                <a16:creationId xmlns:a16="http://schemas.microsoft.com/office/drawing/2014/main" id="{4413FA5E-9108-944A-852E-32DF9D3BDE5C}"/>
              </a:ext>
            </a:extLst>
          </p:cNvPr>
          <p:cNvPicPr>
            <a:picLocks noChangeAspect="1"/>
          </p:cNvPicPr>
          <p:nvPr/>
        </p:nvPicPr>
        <p:blipFill>
          <a:blip r:embed="rId3"/>
          <a:stretch>
            <a:fillRect/>
          </a:stretch>
        </p:blipFill>
        <p:spPr>
          <a:xfrm>
            <a:off x="2626296" y="852249"/>
            <a:ext cx="7265027" cy="5201217"/>
          </a:xfrm>
          <a:prstGeom prst="rect">
            <a:avLst/>
          </a:prstGeom>
        </p:spPr>
      </p:pic>
      <p:sp>
        <p:nvSpPr>
          <p:cNvPr id="4" name="Rounded Rectangle 3"/>
          <p:cNvSpPr/>
          <p:nvPr/>
        </p:nvSpPr>
        <p:spPr>
          <a:xfrm>
            <a:off x="2636662" y="3386396"/>
            <a:ext cx="1588168" cy="1106905"/>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ed Rectangle 8"/>
          <p:cNvSpPr/>
          <p:nvPr/>
        </p:nvSpPr>
        <p:spPr>
          <a:xfrm>
            <a:off x="2626296" y="4572976"/>
            <a:ext cx="1598533" cy="1106905"/>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3384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77</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solidFill>
                  <a:schemeClr val="lt1"/>
                </a:solidFill>
                <a:ea typeface="Calibri"/>
                <a:sym typeface="Calibri"/>
              </a:rPr>
              <a:t>Analyze Student Responses</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8" name="TextBox 7">
            <a:extLst>
              <a:ext uri="{FF2B5EF4-FFF2-40B4-BE49-F238E27FC236}">
                <a16:creationId xmlns:a16="http://schemas.microsoft.com/office/drawing/2014/main" id="{B4E2AC0C-E9BA-4EAE-BE3B-6388E0CD0627}"/>
              </a:ext>
            </a:extLst>
          </p:cNvPr>
          <p:cNvSpPr txBox="1"/>
          <p:nvPr/>
        </p:nvSpPr>
        <p:spPr>
          <a:xfrm>
            <a:off x="611973" y="1273299"/>
            <a:ext cx="4200659" cy="4524315"/>
          </a:xfrm>
          <a:prstGeom prst="rect">
            <a:avLst/>
          </a:prstGeom>
          <a:solidFill>
            <a:schemeClr val="bg1">
              <a:lumMod val="85000"/>
            </a:schemeClr>
          </a:solidFill>
          <a:ln w="38100">
            <a:solidFill>
              <a:schemeClr val="tx2"/>
            </a:solidFill>
          </a:ln>
        </p:spPr>
        <p:txBody>
          <a:bodyPr wrap="square" rtlCol="0">
            <a:spAutoFit/>
          </a:bodyPr>
          <a:lstStyle/>
          <a:p>
            <a:pPr algn="ctr"/>
            <a:r>
              <a:rPr lang="en-US" sz="3600" b="1" dirty="0">
                <a:solidFill>
                  <a:schemeClr val="tx2"/>
                </a:solidFill>
                <a:latin typeface="Calibri" panose="020F0502020204030204" pitchFamily="34" charset="0"/>
                <a:cs typeface="Calibri" panose="020F0502020204030204" pitchFamily="34" charset="0"/>
              </a:rPr>
              <a:t>What motivates Prometheus to defy Jupiter? </a:t>
            </a:r>
          </a:p>
          <a:p>
            <a:pPr algn="ctr"/>
            <a:endParaRPr lang="en-US" sz="3600" b="1" dirty="0">
              <a:solidFill>
                <a:schemeClr val="tx2"/>
              </a:solidFill>
              <a:latin typeface="Calibri" panose="020F0502020204030204" pitchFamily="34" charset="0"/>
              <a:cs typeface="Calibri" panose="020F0502020204030204" pitchFamily="34" charset="0"/>
            </a:endParaRPr>
          </a:p>
          <a:p>
            <a:pPr algn="ctr"/>
            <a:r>
              <a:rPr lang="en-US" sz="3600" b="1" dirty="0">
                <a:solidFill>
                  <a:schemeClr val="tx2"/>
                </a:solidFill>
                <a:latin typeface="Calibri" panose="020F0502020204030204" pitchFamily="34" charset="0"/>
                <a:cs typeface="Calibri" panose="020F0502020204030204" pitchFamily="34" charset="0"/>
              </a:rPr>
              <a:t>What does this reveal about Prometheus’s character?</a:t>
            </a:r>
          </a:p>
        </p:txBody>
      </p:sp>
      <p:sp>
        <p:nvSpPr>
          <p:cNvPr id="3" name="TextBox 2"/>
          <p:cNvSpPr txBox="1"/>
          <p:nvPr/>
        </p:nvSpPr>
        <p:spPr>
          <a:xfrm>
            <a:off x="5149517" y="1027077"/>
            <a:ext cx="6706900" cy="4832092"/>
          </a:xfrm>
          <a:prstGeom prst="rect">
            <a:avLst/>
          </a:prstGeom>
          <a:noFill/>
        </p:spPr>
        <p:txBody>
          <a:bodyPr wrap="square" rtlCol="0">
            <a:spAutoFit/>
          </a:bodyPr>
          <a:lstStyle/>
          <a:p>
            <a:pPr algn="ctr"/>
            <a:r>
              <a:rPr lang="en-US" sz="3200" b="1" dirty="0">
                <a:solidFill>
                  <a:schemeClr val="tx2"/>
                </a:solidFill>
                <a:latin typeface="Calibri" charset="0"/>
                <a:ea typeface="Calibri" charset="0"/>
                <a:cs typeface="Calibri" charset="0"/>
              </a:rPr>
              <a:t>Independently</a:t>
            </a:r>
          </a:p>
          <a:p>
            <a:pPr marL="285750" indent="-285750">
              <a:buFont typeface="Arial" charset="0"/>
              <a:buChar char="•"/>
            </a:pPr>
            <a:r>
              <a:rPr lang="en-US" sz="3200" b="1" dirty="0">
                <a:solidFill>
                  <a:schemeClr val="tx2"/>
                </a:solidFill>
                <a:latin typeface="Calibri" charset="0"/>
                <a:ea typeface="Calibri" charset="0"/>
                <a:cs typeface="Calibri" charset="0"/>
              </a:rPr>
              <a:t>Study</a:t>
            </a:r>
            <a:r>
              <a:rPr lang="en-US" sz="3200" dirty="0">
                <a:latin typeface="Calibri" charset="0"/>
                <a:ea typeface="Calibri" charset="0"/>
                <a:cs typeface="Calibri" charset="0"/>
              </a:rPr>
              <a:t> the two student responses in your note-catcher</a:t>
            </a:r>
          </a:p>
          <a:p>
            <a:pPr marL="285750" indent="-285750">
              <a:buFont typeface="Arial" charset="0"/>
              <a:buChar char="•"/>
            </a:pPr>
            <a:endParaRPr lang="en-US" sz="2000" dirty="0">
              <a:latin typeface="Calibri" charset="0"/>
              <a:ea typeface="Calibri" charset="0"/>
              <a:cs typeface="Calibri" charset="0"/>
            </a:endParaRPr>
          </a:p>
          <a:p>
            <a:pPr algn="ctr"/>
            <a:r>
              <a:rPr lang="en-US" sz="3200" b="1" dirty="0">
                <a:solidFill>
                  <a:schemeClr val="tx2"/>
                </a:solidFill>
                <a:latin typeface="Calibri" charset="0"/>
                <a:ea typeface="Calibri" charset="0"/>
                <a:cs typeface="Calibri" charset="0"/>
              </a:rPr>
              <a:t>Discuss with a partner:</a:t>
            </a:r>
          </a:p>
          <a:p>
            <a:pPr marL="285750" indent="-285750">
              <a:buFont typeface="Arial" charset="0"/>
              <a:buChar char="•"/>
            </a:pPr>
            <a:r>
              <a:rPr lang="en-US" sz="3200" dirty="0">
                <a:latin typeface="Calibri" charset="0"/>
                <a:ea typeface="Calibri" charset="0"/>
                <a:cs typeface="Calibri" charset="0"/>
              </a:rPr>
              <a:t>How do these responses compare to the exemplar response?</a:t>
            </a:r>
          </a:p>
          <a:p>
            <a:pPr marL="285750" indent="-285750">
              <a:buFont typeface="Arial" charset="0"/>
              <a:buChar char="•"/>
            </a:pPr>
            <a:r>
              <a:rPr lang="en-US" sz="3200" dirty="0">
                <a:latin typeface="Calibri" charset="0"/>
                <a:ea typeface="Calibri" charset="0"/>
                <a:cs typeface="Calibri" charset="0"/>
              </a:rPr>
              <a:t>Use the rubric to evaluate each student’s response against criteria 2 and 3</a:t>
            </a:r>
          </a:p>
        </p:txBody>
      </p:sp>
      <p:sp>
        <p:nvSpPr>
          <p:cNvPr id="6" name="TextBox 5">
            <a:extLst>
              <a:ext uri="{FF2B5EF4-FFF2-40B4-BE49-F238E27FC236}">
                <a16:creationId xmlns:a16="http://schemas.microsoft.com/office/drawing/2014/main" id="{131DB392-0CA6-4443-AF30-1FAF0AACE87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34714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78</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sz="4000" b="0" i="0" u="none" strike="noStrike" cap="none" dirty="0">
                <a:solidFill>
                  <a:schemeClr val="lt1"/>
                </a:solidFill>
                <a:latin typeface="Calibri"/>
                <a:ea typeface="Calibri"/>
                <a:cs typeface="Calibri"/>
                <a:sym typeface="Calibri"/>
              </a:rPr>
              <a:t>sample student responses</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2" name="TextBox 1"/>
          <p:cNvSpPr txBox="1"/>
          <p:nvPr/>
        </p:nvSpPr>
        <p:spPr>
          <a:xfrm>
            <a:off x="688279" y="1334854"/>
            <a:ext cx="10815441" cy="3970318"/>
          </a:xfrm>
          <a:prstGeom prst="rect">
            <a:avLst/>
          </a:prstGeom>
          <a:noFill/>
        </p:spPr>
        <p:txBody>
          <a:bodyPr wrap="square" rtlCol="0">
            <a:spAutoFit/>
          </a:bodyPr>
          <a:lstStyle/>
          <a:p>
            <a:r>
              <a:rPr lang="en-US" sz="3200" b="1" dirty="0">
                <a:latin typeface="Calibri" charset="0"/>
                <a:ea typeface="Calibri" charset="0"/>
                <a:cs typeface="Calibri" charset="0"/>
              </a:rPr>
              <a:t>Student 1: </a:t>
            </a:r>
            <a:r>
              <a:rPr lang="en-US" sz="3200" dirty="0">
                <a:latin typeface="Calibri" charset="0"/>
                <a:ea typeface="Calibri" charset="0"/>
                <a:cs typeface="Calibri" charset="0"/>
              </a:rPr>
              <a:t>“Prometheus is motivated to defy Jupiter because he wants to help people.  This reveals Prometheus is nice.”</a:t>
            </a:r>
          </a:p>
          <a:p>
            <a:endParaRPr lang="en-US" sz="3200" dirty="0">
              <a:latin typeface="Calibri" charset="0"/>
              <a:ea typeface="Calibri" charset="0"/>
              <a:cs typeface="Calibri" charset="0"/>
            </a:endParaRPr>
          </a:p>
          <a:p>
            <a:r>
              <a:rPr lang="en-US" sz="3200" b="1" dirty="0">
                <a:latin typeface="Calibri" charset="0"/>
                <a:ea typeface="Calibri" charset="0"/>
                <a:cs typeface="Calibri" charset="0"/>
              </a:rPr>
              <a:t>Student 2:  </a:t>
            </a:r>
            <a:r>
              <a:rPr lang="en-US" sz="3200" dirty="0">
                <a:latin typeface="Calibri" charset="0"/>
                <a:ea typeface="Calibri" charset="0"/>
                <a:cs typeface="Calibri" charset="0"/>
              </a:rPr>
              <a:t>“Prometheus wants to defy Jupiter because he wants to make the world better.  I know this because the text states “the Mighty Folk were spending their time in idleness, drinking nectar and eating ambrosia.”</a:t>
            </a:r>
          </a:p>
          <a:p>
            <a:endParaRPr lang="en-US" sz="2800" dirty="0">
              <a:latin typeface="Courier" charset="0"/>
              <a:ea typeface="Courier" charset="0"/>
              <a:cs typeface="Courier" charset="0"/>
            </a:endParaRPr>
          </a:p>
        </p:txBody>
      </p:sp>
      <p:sp>
        <p:nvSpPr>
          <p:cNvPr id="5" name="TextBox 4">
            <a:extLst>
              <a:ext uri="{FF2B5EF4-FFF2-40B4-BE49-F238E27FC236}">
                <a16:creationId xmlns:a16="http://schemas.microsoft.com/office/drawing/2014/main" id="{BE358D67-ED76-8B4F-A5C9-2C2FBF5C31CE}"/>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50251658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79</a:t>
            </a:fld>
            <a:endParaRPr lang="uk-UA" dirty="0"/>
          </a:p>
        </p:txBody>
      </p:sp>
      <p:sp>
        <p:nvSpPr>
          <p:cNvPr id="7" name="Text Placeholder 6"/>
          <p:cNvSpPr>
            <a:spLocks noGrp="1"/>
          </p:cNvSpPr>
          <p:nvPr>
            <p:ph type="body" sz="quarter" idx="10"/>
          </p:nvPr>
        </p:nvSpPr>
        <p:spPr>
          <a:xfrm>
            <a:off x="318252" y="3072981"/>
            <a:ext cx="5360653" cy="3610309"/>
          </a:xfrm>
        </p:spPr>
        <p:txBody>
          <a:bodyPr/>
          <a:lstStyle/>
          <a:p>
            <a:pPr marL="0" indent="0" algn="ctr">
              <a:buNone/>
            </a:pPr>
            <a:r>
              <a:rPr lang="en-US" sz="6000" dirty="0">
                <a:solidFill>
                  <a:schemeClr val="tx1"/>
                </a:solidFill>
              </a:rPr>
              <a:t>There’s an app for that!</a:t>
            </a:r>
          </a:p>
        </p:txBody>
      </p:sp>
      <p:sp>
        <p:nvSpPr>
          <p:cNvPr id="6" name="Title 5"/>
          <p:cNvSpPr>
            <a:spLocks noGrp="1"/>
          </p:cNvSpPr>
          <p:nvPr>
            <p:ph type="title"/>
          </p:nvPr>
        </p:nvSpPr>
        <p:spPr/>
        <p:txBody>
          <a:bodyPr/>
          <a:lstStyle/>
          <a:p>
            <a:r>
              <a:rPr lang="en-US" dirty="0"/>
              <a:t>Don’t worry</a:t>
            </a:r>
            <a:r>
              <a:rPr lang="is-IS"/>
              <a:t>…</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6021" y="1032330"/>
            <a:ext cx="4563310" cy="4598144"/>
          </a:xfrm>
          <a:prstGeom prst="rect">
            <a:avLst/>
          </a:prstGeom>
        </p:spPr>
      </p:pic>
      <p:cxnSp>
        <p:nvCxnSpPr>
          <p:cNvPr id="10" name="Straight Connector 9"/>
          <p:cNvCxnSpPr/>
          <p:nvPr/>
        </p:nvCxnSpPr>
        <p:spPr>
          <a:xfrm>
            <a:off x="3240506" y="3577390"/>
            <a:ext cx="2229853" cy="0"/>
          </a:xfrm>
          <a:prstGeom prst="line">
            <a:avLst/>
          </a:prstGeom>
          <a:ln w="666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rot="20994361">
            <a:off x="2961018" y="1911546"/>
            <a:ext cx="3866148" cy="1015663"/>
          </a:xfrm>
          <a:prstGeom prst="rect">
            <a:avLst/>
          </a:prstGeom>
          <a:noFill/>
        </p:spPr>
        <p:txBody>
          <a:bodyPr wrap="square" rtlCol="0">
            <a:spAutoFit/>
          </a:bodyPr>
          <a:lstStyle/>
          <a:p>
            <a:pPr algn="ctr"/>
            <a:r>
              <a:rPr lang="en-US" sz="6000" dirty="0">
                <a:latin typeface="Calibri" charset="0"/>
                <a:ea typeface="Calibri" charset="0"/>
                <a:cs typeface="Calibri" charset="0"/>
              </a:rPr>
              <a:t>a support</a:t>
            </a:r>
          </a:p>
        </p:txBody>
      </p:sp>
      <p:sp>
        <p:nvSpPr>
          <p:cNvPr id="9" name="TextBox 8">
            <a:extLst>
              <a:ext uri="{FF2B5EF4-FFF2-40B4-BE49-F238E27FC236}">
                <a16:creationId xmlns:a16="http://schemas.microsoft.com/office/drawing/2014/main" id="{0351F8CF-F93E-9C4F-8CCA-B910DE86B899}"/>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0539221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a:t>
            </a:fld>
            <a:endParaRPr lang="uk-UA" dirty="0"/>
          </a:p>
        </p:txBody>
      </p:sp>
      <p:sp>
        <p:nvSpPr>
          <p:cNvPr id="6" name="Title 5"/>
          <p:cNvSpPr>
            <a:spLocks noGrp="1"/>
          </p:cNvSpPr>
          <p:nvPr>
            <p:ph type="title"/>
          </p:nvPr>
        </p:nvSpPr>
        <p:spPr/>
        <p:txBody>
          <a:bodyPr>
            <a:normAutofit/>
          </a:bodyPr>
          <a:lstStyle/>
          <a:p>
            <a:r>
              <a:rPr lang="en-US" dirty="0"/>
              <a:t>Creating an Exemplar: Let’s Practice Together!</a:t>
            </a:r>
          </a:p>
        </p:txBody>
      </p:sp>
      <p:pic>
        <p:nvPicPr>
          <p:cNvPr id="8" name="Picture 7">
            <a:extLst>
              <a:ext uri="{FF2B5EF4-FFF2-40B4-BE49-F238E27FC236}">
                <a16:creationId xmlns:a16="http://schemas.microsoft.com/office/drawing/2014/main" id="{56415EFE-50E5-46C9-BD2C-B0A394544D8C}"/>
              </a:ext>
            </a:extLst>
          </p:cNvPr>
          <p:cNvPicPr>
            <a:picLocks noChangeAspect="1"/>
          </p:cNvPicPr>
          <p:nvPr/>
        </p:nvPicPr>
        <p:blipFill>
          <a:blip r:embed="rId3"/>
          <a:stretch>
            <a:fillRect/>
          </a:stretch>
        </p:blipFill>
        <p:spPr>
          <a:xfrm>
            <a:off x="5553856" y="1193800"/>
            <a:ext cx="5673279" cy="4822825"/>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060" y="923862"/>
            <a:ext cx="3801352" cy="4956963"/>
          </a:xfrm>
          <a:prstGeom prst="rect">
            <a:avLst/>
          </a:prstGeom>
          <a:ln w="19050">
            <a:solidFill>
              <a:schemeClr val="tx1">
                <a:lumMod val="50000"/>
              </a:schemeClr>
            </a:solidFill>
          </a:ln>
        </p:spPr>
      </p:pic>
      <p:sp>
        <p:nvSpPr>
          <p:cNvPr id="7" name="TextBox 6">
            <a:extLst>
              <a:ext uri="{FF2B5EF4-FFF2-40B4-BE49-F238E27FC236}">
                <a16:creationId xmlns:a16="http://schemas.microsoft.com/office/drawing/2014/main" id="{22E74B93-2678-9344-A407-BF66E6066F0B}"/>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
        <p:nvSpPr>
          <p:cNvPr id="9" name="TextBox 8">
            <a:extLst>
              <a:ext uri="{FF2B5EF4-FFF2-40B4-BE49-F238E27FC236}">
                <a16:creationId xmlns:a16="http://schemas.microsoft.com/office/drawing/2014/main" id="{58B012F9-20DB-FB44-87D1-C3FB6BA87C5D}"/>
              </a:ext>
            </a:extLst>
          </p:cNvPr>
          <p:cNvSpPr txBox="1"/>
          <p:nvPr/>
        </p:nvSpPr>
        <p:spPr>
          <a:xfrm>
            <a:off x="0" y="5864312"/>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146846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80</a:t>
            </a:fld>
            <a:endParaRPr lang="uk-UA" dirty="0"/>
          </a:p>
        </p:txBody>
      </p:sp>
      <p:sp>
        <p:nvSpPr>
          <p:cNvPr id="7" name="Text Placeholder 6"/>
          <p:cNvSpPr>
            <a:spLocks noGrp="1"/>
          </p:cNvSpPr>
          <p:nvPr>
            <p:ph type="body" sz="quarter" idx="10"/>
          </p:nvPr>
        </p:nvSpPr>
        <p:spPr>
          <a:xfrm>
            <a:off x="398463" y="1732547"/>
            <a:ext cx="11383962" cy="4284078"/>
          </a:xfrm>
        </p:spPr>
        <p:txBody>
          <a:bodyPr/>
          <a:lstStyle/>
          <a:p>
            <a:r>
              <a:rPr lang="en-US" sz="4500" dirty="0">
                <a:solidFill>
                  <a:schemeClr val="tx1"/>
                </a:solidFill>
              </a:rPr>
              <a:t>Evidence Chart</a:t>
            </a:r>
          </a:p>
          <a:p>
            <a:endParaRPr lang="en-US" sz="1000" dirty="0">
              <a:solidFill>
                <a:schemeClr val="tx1"/>
              </a:solidFill>
            </a:endParaRPr>
          </a:p>
          <a:p>
            <a:r>
              <a:rPr lang="en-US" sz="4500" dirty="0">
                <a:solidFill>
                  <a:schemeClr val="tx1"/>
                </a:solidFill>
              </a:rPr>
              <a:t>Annotating the Text</a:t>
            </a:r>
          </a:p>
          <a:p>
            <a:endParaRPr lang="en-US" sz="1000" dirty="0">
              <a:solidFill>
                <a:schemeClr val="tx1"/>
              </a:solidFill>
            </a:endParaRPr>
          </a:p>
          <a:p>
            <a:r>
              <a:rPr lang="en-US" sz="4500" dirty="0">
                <a:solidFill>
                  <a:schemeClr val="tx1"/>
                </a:solidFill>
              </a:rPr>
              <a:t>Teacher Talk Moves</a:t>
            </a:r>
          </a:p>
        </p:txBody>
      </p:sp>
      <p:sp>
        <p:nvSpPr>
          <p:cNvPr id="6" name="Title 5"/>
          <p:cNvSpPr>
            <a:spLocks noGrp="1"/>
          </p:cNvSpPr>
          <p:nvPr>
            <p:ph type="title"/>
          </p:nvPr>
        </p:nvSpPr>
        <p:spPr/>
        <p:txBody>
          <a:bodyPr/>
          <a:lstStyle/>
          <a:p>
            <a:r>
              <a:rPr lang="en-US" dirty="0"/>
              <a:t>Guidebooks Supports for Using Evidence</a:t>
            </a:r>
          </a:p>
        </p:txBody>
      </p:sp>
      <p:sp>
        <p:nvSpPr>
          <p:cNvPr id="8" name="TextBox 7"/>
          <p:cNvSpPr txBox="1"/>
          <p:nvPr/>
        </p:nvSpPr>
        <p:spPr>
          <a:xfrm rot="981576">
            <a:off x="7331242" y="2117726"/>
            <a:ext cx="3080084" cy="2400657"/>
          </a:xfrm>
          <a:prstGeom prst="rect">
            <a:avLst/>
          </a:prstGeom>
          <a:solidFill>
            <a:schemeClr val="bg1">
              <a:lumMod val="85000"/>
            </a:schemeClr>
          </a:solidFill>
          <a:ln w="28575">
            <a:solidFill>
              <a:schemeClr val="tx2"/>
            </a:solidFill>
          </a:ln>
        </p:spPr>
        <p:txBody>
          <a:bodyPr wrap="square" rtlCol="0">
            <a:spAutoFit/>
          </a:bodyPr>
          <a:lstStyle/>
          <a:p>
            <a:pPr algn="ctr"/>
            <a:r>
              <a:rPr lang="en-US" sz="5000" b="1" dirty="0">
                <a:solidFill>
                  <a:schemeClr val="tx2"/>
                </a:solidFill>
                <a:latin typeface="Calibri" charset="0"/>
                <a:ea typeface="Calibri" charset="0"/>
                <a:cs typeface="Calibri" charset="0"/>
              </a:rPr>
              <a:t>Just to </a:t>
            </a:r>
          </a:p>
          <a:p>
            <a:pPr algn="ctr"/>
            <a:r>
              <a:rPr lang="en-US" sz="5000" b="1" dirty="0">
                <a:solidFill>
                  <a:schemeClr val="tx2"/>
                </a:solidFill>
                <a:latin typeface="Calibri" charset="0"/>
                <a:ea typeface="Calibri" charset="0"/>
                <a:cs typeface="Calibri" charset="0"/>
              </a:rPr>
              <a:t>name a few!</a:t>
            </a:r>
          </a:p>
        </p:txBody>
      </p:sp>
      <p:sp>
        <p:nvSpPr>
          <p:cNvPr id="9" name="Rectangle 8"/>
          <p:cNvSpPr/>
          <p:nvPr/>
        </p:nvSpPr>
        <p:spPr>
          <a:xfrm>
            <a:off x="398463" y="1588168"/>
            <a:ext cx="4157495" cy="1042737"/>
          </a:xfrm>
          <a:prstGeom prst="rect">
            <a:avLst/>
          </a:prstGeom>
          <a:noFill/>
          <a:ln w="412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912B2C9F-6239-5F4F-949F-20111DE06453}"/>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815875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81</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r>
              <a:rPr lang="en-US" sz="3600" dirty="0">
                <a:latin typeface="Calibri" charset="0"/>
                <a:ea typeface="Calibri" charset="0"/>
                <a:cs typeface="Calibri" charset="0"/>
              </a:rPr>
              <a:t>Support #1: Evidence Chart</a:t>
            </a:r>
          </a:p>
        </p:txBody>
      </p:sp>
      <p:sp>
        <p:nvSpPr>
          <p:cNvPr id="12" name="TextBox 11"/>
          <p:cNvSpPr txBox="1"/>
          <p:nvPr/>
        </p:nvSpPr>
        <p:spPr>
          <a:xfrm>
            <a:off x="523435" y="1519520"/>
            <a:ext cx="4642121" cy="4031873"/>
          </a:xfrm>
          <a:prstGeom prst="rect">
            <a:avLst/>
          </a:prstGeom>
          <a:noFill/>
        </p:spPr>
        <p:txBody>
          <a:bodyPr wrap="square" rtlCol="0">
            <a:spAutoFit/>
          </a:bodyPr>
          <a:lstStyle/>
          <a:p>
            <a:pPr marL="571500" indent="-571500">
              <a:buFont typeface="Wingdings" charset="2"/>
              <a:buChar char="ü"/>
            </a:pPr>
            <a:r>
              <a:rPr lang="en-US" sz="3600" dirty="0">
                <a:latin typeface="Calibri" charset="0"/>
                <a:ea typeface="Calibri" charset="0"/>
                <a:cs typeface="Calibri" charset="0"/>
              </a:rPr>
              <a:t>Make a claim</a:t>
            </a:r>
          </a:p>
          <a:p>
            <a:pPr marL="571500" indent="-571500">
              <a:buFont typeface="Wingdings" charset="2"/>
              <a:buChar char="ü"/>
            </a:pPr>
            <a:endParaRPr lang="en-US" sz="2000" dirty="0">
              <a:latin typeface="Calibri" charset="0"/>
              <a:ea typeface="Calibri" charset="0"/>
              <a:cs typeface="Calibri" charset="0"/>
            </a:endParaRPr>
          </a:p>
          <a:p>
            <a:pPr marL="571500" indent="-571500">
              <a:buFont typeface="Wingdings" charset="2"/>
              <a:buChar char="ü"/>
            </a:pPr>
            <a:r>
              <a:rPr lang="en-US" sz="3600" dirty="0">
                <a:latin typeface="Calibri" charset="0"/>
                <a:ea typeface="Calibri" charset="0"/>
                <a:cs typeface="Calibri" charset="0"/>
              </a:rPr>
              <a:t>Support your claim with evidence</a:t>
            </a:r>
          </a:p>
          <a:p>
            <a:pPr marL="571500" indent="-571500">
              <a:buFont typeface="Wingdings" charset="2"/>
              <a:buChar char="ü"/>
            </a:pPr>
            <a:endParaRPr lang="en-US" sz="2000" dirty="0">
              <a:latin typeface="Calibri" charset="0"/>
              <a:ea typeface="Calibri" charset="0"/>
              <a:cs typeface="Calibri" charset="0"/>
            </a:endParaRPr>
          </a:p>
          <a:p>
            <a:pPr marL="571500" indent="-571500">
              <a:buFont typeface="Wingdings" charset="2"/>
              <a:buChar char="ü"/>
            </a:pPr>
            <a:r>
              <a:rPr lang="en-US" sz="3600" dirty="0">
                <a:latin typeface="Calibri" charset="0"/>
                <a:ea typeface="Calibri" charset="0"/>
                <a:cs typeface="Calibri" charset="0"/>
              </a:rPr>
              <a:t>Explain how the evidence supports your claim</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6610" y="1460694"/>
            <a:ext cx="6041773" cy="4345208"/>
          </a:xfrm>
          <a:prstGeom prst="rect">
            <a:avLst/>
          </a:prstGeom>
          <a:ln w="22225">
            <a:solidFill>
              <a:schemeClr val="tx1">
                <a:lumMod val="75000"/>
              </a:schemeClr>
            </a:solidFill>
          </a:ln>
        </p:spPr>
      </p:pic>
      <p:sp>
        <p:nvSpPr>
          <p:cNvPr id="6" name="TextBox 5">
            <a:extLst>
              <a:ext uri="{FF2B5EF4-FFF2-40B4-BE49-F238E27FC236}">
                <a16:creationId xmlns:a16="http://schemas.microsoft.com/office/drawing/2014/main" id="{9C465F9C-AC4A-FD44-80E5-A81D720D266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7" name="TextBox 6">
            <a:extLst>
              <a:ext uri="{FF2B5EF4-FFF2-40B4-BE49-F238E27FC236}">
                <a16:creationId xmlns:a16="http://schemas.microsoft.com/office/drawing/2014/main" id="{3572D6C5-DD9F-274F-9300-13083B6AC436}"/>
              </a:ext>
            </a:extLst>
          </p:cNvPr>
          <p:cNvSpPr txBox="1"/>
          <p:nvPr/>
        </p:nvSpPr>
        <p:spPr>
          <a:xfrm>
            <a:off x="10279162" y="5786811"/>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48285785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82</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r>
              <a:rPr lang="en-US" sz="3600" dirty="0">
                <a:latin typeface="Calibri" charset="0"/>
                <a:ea typeface="Calibri" charset="0"/>
                <a:cs typeface="Calibri" charset="0"/>
              </a:rPr>
              <a:t>Revisit Student #1</a:t>
            </a:r>
          </a:p>
        </p:txBody>
      </p:sp>
      <p:sp>
        <p:nvSpPr>
          <p:cNvPr id="12" name="TextBox 11"/>
          <p:cNvSpPr txBox="1"/>
          <p:nvPr/>
        </p:nvSpPr>
        <p:spPr>
          <a:xfrm>
            <a:off x="539479" y="929650"/>
            <a:ext cx="4337322" cy="4708981"/>
          </a:xfrm>
          <a:prstGeom prst="rect">
            <a:avLst/>
          </a:prstGeom>
          <a:solidFill>
            <a:schemeClr val="bg1">
              <a:lumMod val="85000"/>
            </a:schemeClr>
          </a:solidFill>
          <a:ln w="38100">
            <a:solidFill>
              <a:schemeClr val="tx2"/>
            </a:solidFill>
          </a:ln>
        </p:spPr>
        <p:txBody>
          <a:bodyPr wrap="square" rtlCol="0">
            <a:spAutoFit/>
          </a:bodyPr>
          <a:lstStyle/>
          <a:p>
            <a:pPr algn="ctr"/>
            <a:endParaRPr lang="en-US" sz="3600" dirty="0">
              <a:latin typeface="Calibri" charset="0"/>
              <a:ea typeface="Calibri" charset="0"/>
              <a:cs typeface="Calibri" charset="0"/>
            </a:endParaRPr>
          </a:p>
          <a:p>
            <a:pPr algn="ctr"/>
            <a:r>
              <a:rPr lang="en-US" sz="3800" dirty="0">
                <a:solidFill>
                  <a:schemeClr val="tx1">
                    <a:lumMod val="75000"/>
                  </a:schemeClr>
                </a:solidFill>
                <a:latin typeface="Calibri" charset="0"/>
                <a:ea typeface="Calibri" charset="0"/>
                <a:cs typeface="Calibri" charset="0"/>
              </a:rPr>
              <a:t>“Prometheus is motivated to defy Jupiter because he wants to help people.  This reveals Prometheus is nice.”</a:t>
            </a:r>
          </a:p>
          <a:p>
            <a:r>
              <a:rPr lang="en-US" sz="3600" dirty="0">
                <a:latin typeface="Calibri" charset="0"/>
                <a:ea typeface="Calibri" charset="0"/>
                <a:cs typeface="Calibri" charset="0"/>
              </a:rPr>
              <a:t> </a:t>
            </a:r>
          </a:p>
        </p:txBody>
      </p:sp>
      <p:sp>
        <p:nvSpPr>
          <p:cNvPr id="6" name="TextBox 5"/>
          <p:cNvSpPr txBox="1"/>
          <p:nvPr/>
        </p:nvSpPr>
        <p:spPr>
          <a:xfrm>
            <a:off x="5502442" y="1114316"/>
            <a:ext cx="6353974" cy="4832092"/>
          </a:xfrm>
          <a:prstGeom prst="rect">
            <a:avLst/>
          </a:prstGeom>
          <a:noFill/>
        </p:spPr>
        <p:txBody>
          <a:bodyPr wrap="square" rtlCol="0">
            <a:spAutoFit/>
          </a:bodyPr>
          <a:lstStyle/>
          <a:p>
            <a:pPr marL="571500" indent="-571500">
              <a:buFont typeface="Arial" charset="0"/>
              <a:buChar char="•"/>
            </a:pPr>
            <a:r>
              <a:rPr lang="en-US" sz="3600" b="1" dirty="0">
                <a:solidFill>
                  <a:schemeClr val="tx2"/>
                </a:solidFill>
                <a:latin typeface="Calibri" charset="0"/>
                <a:ea typeface="Calibri" charset="0"/>
                <a:cs typeface="Calibri" charset="0"/>
              </a:rPr>
              <a:t>Discuss: </a:t>
            </a:r>
            <a:r>
              <a:rPr lang="en-US" sz="3600" dirty="0">
                <a:latin typeface="Calibri" charset="0"/>
                <a:ea typeface="Calibri" charset="0"/>
                <a:cs typeface="Calibri" charset="0"/>
              </a:rPr>
              <a:t>How could the Evidence Chart support this student in using evidence to support their claim?</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3600" b="1" dirty="0">
                <a:solidFill>
                  <a:schemeClr val="tx2"/>
                </a:solidFill>
                <a:latin typeface="Calibri" charset="0"/>
                <a:ea typeface="Calibri" charset="0"/>
                <a:cs typeface="Calibri" charset="0"/>
              </a:rPr>
              <a:t>Try it: </a:t>
            </a:r>
            <a:r>
              <a:rPr lang="en-US" sz="3600" dirty="0">
                <a:latin typeface="Calibri" charset="0"/>
                <a:ea typeface="Calibri" charset="0"/>
                <a:cs typeface="Calibri" charset="0"/>
              </a:rPr>
              <a:t>Work with a partner to complete the Evidence Chart as if you were </a:t>
            </a:r>
            <a:r>
              <a:rPr lang="en-US" sz="3600" b="1" dirty="0">
                <a:latin typeface="Calibri" charset="0"/>
                <a:ea typeface="Calibri" charset="0"/>
                <a:cs typeface="Calibri" charset="0"/>
              </a:rPr>
              <a:t>this student </a:t>
            </a:r>
            <a:r>
              <a:rPr lang="en-US" sz="3600" dirty="0">
                <a:latin typeface="Calibri" charset="0"/>
                <a:ea typeface="Calibri" charset="0"/>
                <a:cs typeface="Calibri" charset="0"/>
              </a:rPr>
              <a:t>--&gt; support your claim!</a:t>
            </a:r>
          </a:p>
        </p:txBody>
      </p:sp>
      <p:sp>
        <p:nvSpPr>
          <p:cNvPr id="7" name="TextBox 6">
            <a:extLst>
              <a:ext uri="{FF2B5EF4-FFF2-40B4-BE49-F238E27FC236}">
                <a16:creationId xmlns:a16="http://schemas.microsoft.com/office/drawing/2014/main" id="{116324A8-CE59-2445-B912-7FB7837DD676}"/>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503055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83</a:t>
            </a:fld>
            <a:endParaRPr lang="uk-UA" dirty="0"/>
          </a:p>
        </p:txBody>
      </p:sp>
      <p:sp>
        <p:nvSpPr>
          <p:cNvPr id="6" name="Title 5"/>
          <p:cNvSpPr>
            <a:spLocks noGrp="1"/>
          </p:cNvSpPr>
          <p:nvPr>
            <p:ph type="title"/>
          </p:nvPr>
        </p:nvSpPr>
        <p:spPr/>
        <p:txBody>
          <a:bodyPr/>
          <a:lstStyle/>
          <a:p>
            <a:r>
              <a:rPr lang="en-US" dirty="0"/>
              <a:t>Example</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8593" y="858041"/>
            <a:ext cx="7811260" cy="5109622"/>
          </a:xfrm>
          <a:prstGeom prst="rect">
            <a:avLst/>
          </a:prstGeom>
        </p:spPr>
      </p:pic>
      <p:sp>
        <p:nvSpPr>
          <p:cNvPr id="5" name="TextBox 4">
            <a:extLst>
              <a:ext uri="{FF2B5EF4-FFF2-40B4-BE49-F238E27FC236}">
                <a16:creationId xmlns:a16="http://schemas.microsoft.com/office/drawing/2014/main" id="{52FF5B28-3922-0047-898D-88F7DC1FDBA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92419634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84</a:t>
            </a:fld>
            <a:endParaRPr lang="uk-UA" dirty="0"/>
          </a:p>
        </p:txBody>
      </p:sp>
      <p:sp>
        <p:nvSpPr>
          <p:cNvPr id="7" name="Text Placeholder 6"/>
          <p:cNvSpPr>
            <a:spLocks noGrp="1"/>
          </p:cNvSpPr>
          <p:nvPr>
            <p:ph type="body" sz="quarter" idx="10"/>
          </p:nvPr>
        </p:nvSpPr>
        <p:spPr>
          <a:xfrm>
            <a:off x="398463" y="1732547"/>
            <a:ext cx="11383962" cy="4284078"/>
          </a:xfrm>
        </p:spPr>
        <p:txBody>
          <a:bodyPr/>
          <a:lstStyle/>
          <a:p>
            <a:pPr>
              <a:buFont typeface="Wingdings" charset="2"/>
              <a:buChar char="ü"/>
            </a:pPr>
            <a:r>
              <a:rPr lang="en-US" sz="4500" dirty="0">
                <a:solidFill>
                  <a:schemeClr val="tx1"/>
                </a:solidFill>
              </a:rPr>
              <a:t>Evidence Chart</a:t>
            </a:r>
          </a:p>
          <a:p>
            <a:endParaRPr lang="en-US" sz="1000" dirty="0">
              <a:solidFill>
                <a:schemeClr val="tx1"/>
              </a:solidFill>
            </a:endParaRPr>
          </a:p>
          <a:p>
            <a:r>
              <a:rPr lang="en-US" sz="4500" dirty="0">
                <a:solidFill>
                  <a:schemeClr val="tx1"/>
                </a:solidFill>
              </a:rPr>
              <a:t>Annotating the Text</a:t>
            </a:r>
          </a:p>
          <a:p>
            <a:endParaRPr lang="en-US" sz="1000" dirty="0">
              <a:solidFill>
                <a:schemeClr val="tx1"/>
              </a:solidFill>
            </a:endParaRPr>
          </a:p>
          <a:p>
            <a:r>
              <a:rPr lang="en-US" sz="4500" dirty="0">
                <a:solidFill>
                  <a:schemeClr val="tx1"/>
                </a:solidFill>
              </a:rPr>
              <a:t>Teacher Talk Moves</a:t>
            </a:r>
          </a:p>
        </p:txBody>
      </p:sp>
      <p:sp>
        <p:nvSpPr>
          <p:cNvPr id="6" name="Title 5"/>
          <p:cNvSpPr>
            <a:spLocks noGrp="1"/>
          </p:cNvSpPr>
          <p:nvPr>
            <p:ph type="title"/>
          </p:nvPr>
        </p:nvSpPr>
        <p:spPr/>
        <p:txBody>
          <a:bodyPr/>
          <a:lstStyle/>
          <a:p>
            <a:r>
              <a:rPr lang="en-US" dirty="0"/>
              <a:t>Guidebooks Supports for Using Evidence</a:t>
            </a:r>
          </a:p>
        </p:txBody>
      </p:sp>
      <p:sp>
        <p:nvSpPr>
          <p:cNvPr id="9" name="Rectangle 8"/>
          <p:cNvSpPr/>
          <p:nvPr/>
        </p:nvSpPr>
        <p:spPr>
          <a:xfrm>
            <a:off x="398463" y="2614863"/>
            <a:ext cx="5087937" cy="1042737"/>
          </a:xfrm>
          <a:prstGeom prst="rect">
            <a:avLst/>
          </a:prstGeom>
          <a:noFill/>
          <a:ln w="412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6938" y="958035"/>
            <a:ext cx="5005487" cy="4962337"/>
          </a:xfrm>
          <a:prstGeom prst="rect">
            <a:avLst/>
          </a:prstGeom>
          <a:ln w="25400">
            <a:solidFill>
              <a:schemeClr val="tx2"/>
            </a:solidFill>
          </a:ln>
        </p:spPr>
      </p:pic>
      <p:sp>
        <p:nvSpPr>
          <p:cNvPr id="10" name="TextBox 9">
            <a:extLst>
              <a:ext uri="{FF2B5EF4-FFF2-40B4-BE49-F238E27FC236}">
                <a16:creationId xmlns:a16="http://schemas.microsoft.com/office/drawing/2014/main" id="{A18CB3E1-A7F1-4848-8C26-2BF082B8C57F}"/>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11" name="TextBox 10">
            <a:extLst>
              <a:ext uri="{FF2B5EF4-FFF2-40B4-BE49-F238E27FC236}">
                <a16:creationId xmlns:a16="http://schemas.microsoft.com/office/drawing/2014/main" id="{D5C99113-2624-264E-A280-6B2EA1DC1B4A}"/>
              </a:ext>
            </a:extLst>
          </p:cNvPr>
          <p:cNvSpPr txBox="1"/>
          <p:nvPr/>
        </p:nvSpPr>
        <p:spPr>
          <a:xfrm>
            <a:off x="10279162" y="5865189"/>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9218509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85</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r>
              <a:rPr lang="en-US" sz="3600" dirty="0">
                <a:latin typeface="Calibri" charset="0"/>
                <a:ea typeface="Calibri" charset="0"/>
                <a:cs typeface="Calibri" charset="0"/>
              </a:rPr>
              <a:t>Annotating Text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474" y="1176449"/>
            <a:ext cx="4782028" cy="4740804"/>
          </a:xfrm>
          <a:prstGeom prst="rect">
            <a:avLst/>
          </a:prstGeom>
          <a:ln w="25400">
            <a:solidFill>
              <a:schemeClr val="tx2"/>
            </a:solidFill>
          </a:ln>
        </p:spPr>
      </p:pic>
      <p:sp>
        <p:nvSpPr>
          <p:cNvPr id="4" name="TextBox 3"/>
          <p:cNvSpPr txBox="1"/>
          <p:nvPr/>
        </p:nvSpPr>
        <p:spPr>
          <a:xfrm>
            <a:off x="5823284" y="1176449"/>
            <a:ext cx="5919537" cy="4708981"/>
          </a:xfrm>
          <a:prstGeom prst="rect">
            <a:avLst/>
          </a:prstGeom>
          <a:noFill/>
        </p:spPr>
        <p:txBody>
          <a:bodyPr wrap="square" rtlCol="0">
            <a:spAutoFit/>
          </a:bodyPr>
          <a:lstStyle/>
          <a:p>
            <a:r>
              <a:rPr lang="en-US" sz="3000" b="1" dirty="0">
                <a:solidFill>
                  <a:schemeClr val="tx2"/>
                </a:solidFill>
                <a:latin typeface="Calibri" charset="0"/>
                <a:ea typeface="Calibri" charset="0"/>
                <a:cs typeface="Calibri" charset="0"/>
              </a:rPr>
              <a:t>What?</a:t>
            </a:r>
          </a:p>
          <a:p>
            <a:r>
              <a:rPr lang="en-US" sz="3000" dirty="0">
                <a:latin typeface="Calibri" charset="0"/>
                <a:ea typeface="Calibri" charset="0"/>
                <a:cs typeface="Calibri" charset="0"/>
              </a:rPr>
              <a:t>Marking a text for main ideas, key details, meaning and questions.</a:t>
            </a:r>
          </a:p>
          <a:p>
            <a:endParaRPr lang="en-US" sz="3000" dirty="0">
              <a:latin typeface="Calibri" charset="0"/>
              <a:ea typeface="Calibri" charset="0"/>
              <a:cs typeface="Calibri" charset="0"/>
            </a:endParaRPr>
          </a:p>
          <a:p>
            <a:r>
              <a:rPr lang="en-US" sz="3000" b="1" dirty="0">
                <a:solidFill>
                  <a:schemeClr val="tx2"/>
                </a:solidFill>
                <a:latin typeface="Calibri" charset="0"/>
                <a:ea typeface="Calibri" charset="0"/>
                <a:cs typeface="Calibri" charset="0"/>
              </a:rPr>
              <a:t>When?</a:t>
            </a:r>
          </a:p>
          <a:p>
            <a:r>
              <a:rPr lang="en-US" sz="3000" dirty="0">
                <a:latin typeface="Calibri" charset="0"/>
                <a:ea typeface="Calibri" charset="0"/>
                <a:cs typeface="Calibri" charset="0"/>
              </a:rPr>
              <a:t>As students read the text.</a:t>
            </a:r>
          </a:p>
          <a:p>
            <a:endParaRPr lang="en-US" sz="3000" dirty="0">
              <a:latin typeface="Calibri" charset="0"/>
              <a:ea typeface="Calibri" charset="0"/>
              <a:cs typeface="Calibri" charset="0"/>
            </a:endParaRPr>
          </a:p>
          <a:p>
            <a:r>
              <a:rPr lang="en-US" sz="3000" b="1" dirty="0">
                <a:solidFill>
                  <a:schemeClr val="tx2"/>
                </a:solidFill>
                <a:latin typeface="Calibri" charset="0"/>
                <a:ea typeface="Calibri" charset="0"/>
                <a:cs typeface="Calibri" charset="0"/>
              </a:rPr>
              <a:t>Why?</a:t>
            </a:r>
          </a:p>
          <a:p>
            <a:r>
              <a:rPr lang="en-US" sz="3000" dirty="0">
                <a:latin typeface="Calibri" charset="0"/>
                <a:ea typeface="Calibri" charset="0"/>
                <a:cs typeface="Calibri" charset="0"/>
              </a:rPr>
              <a:t>To promote engagement with and comprehension of complex texts.</a:t>
            </a:r>
          </a:p>
        </p:txBody>
      </p:sp>
      <p:sp>
        <p:nvSpPr>
          <p:cNvPr id="5" name="Rectangle 4"/>
          <p:cNvSpPr/>
          <p:nvPr/>
        </p:nvSpPr>
        <p:spPr>
          <a:xfrm>
            <a:off x="753979" y="1925053"/>
            <a:ext cx="2839453" cy="850231"/>
          </a:xfrm>
          <a:prstGeom prst="rect">
            <a:avLst/>
          </a:prstGeom>
          <a:no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3432" y="1925053"/>
            <a:ext cx="1462722" cy="775353"/>
          </a:xfrm>
          <a:prstGeom prst="rect">
            <a:avLst/>
          </a:prstGeom>
        </p:spPr>
      </p:pic>
      <p:cxnSp>
        <p:nvCxnSpPr>
          <p:cNvPr id="9" name="Straight Arrow Connector 8"/>
          <p:cNvCxnSpPr/>
          <p:nvPr/>
        </p:nvCxnSpPr>
        <p:spPr>
          <a:xfrm flipV="1">
            <a:off x="5056154" y="1850175"/>
            <a:ext cx="638793" cy="499994"/>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2C6A171-CEB1-8F48-B2B3-4BCDC8F4FE3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11" name="TextBox 10">
            <a:extLst>
              <a:ext uri="{FF2B5EF4-FFF2-40B4-BE49-F238E27FC236}">
                <a16:creationId xmlns:a16="http://schemas.microsoft.com/office/drawing/2014/main" id="{C1FEDEFB-760E-4A42-A102-39309176322E}"/>
              </a:ext>
            </a:extLst>
          </p:cNvPr>
          <p:cNvSpPr txBox="1"/>
          <p:nvPr/>
        </p:nvSpPr>
        <p:spPr>
          <a:xfrm>
            <a:off x="210029" y="5853068"/>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4771452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86</a:t>
            </a:fld>
            <a:endParaRPr lang="uk-UA" dirty="0"/>
          </a:p>
        </p:txBody>
      </p:sp>
      <p:sp>
        <p:nvSpPr>
          <p:cNvPr id="7" name="Text Placeholder 6"/>
          <p:cNvSpPr>
            <a:spLocks noGrp="1"/>
          </p:cNvSpPr>
          <p:nvPr>
            <p:ph type="body" sz="quarter" idx="10"/>
          </p:nvPr>
        </p:nvSpPr>
        <p:spPr>
          <a:xfrm>
            <a:off x="404019" y="701110"/>
            <a:ext cx="11383962" cy="4822825"/>
          </a:xfrm>
        </p:spPr>
        <p:txBody>
          <a:bodyPr/>
          <a:lstStyle/>
          <a:p>
            <a:pPr marL="465138" indent="-465138"/>
            <a:endParaRPr lang="en-US" sz="1000" dirty="0">
              <a:solidFill>
                <a:schemeClr val="tx1"/>
              </a:solidFill>
            </a:endParaRPr>
          </a:p>
          <a:p>
            <a:pPr marL="465138" indent="-465138"/>
            <a:r>
              <a:rPr lang="en-US" sz="3800" dirty="0">
                <a:solidFill>
                  <a:schemeClr val="tx1"/>
                </a:solidFill>
              </a:rPr>
              <a:t>Why are these particular annotations helpful to students?</a:t>
            </a:r>
          </a:p>
          <a:p>
            <a:pPr marL="465138" indent="-465138"/>
            <a:endParaRPr lang="en-US" sz="2000" dirty="0">
              <a:solidFill>
                <a:schemeClr val="tx1"/>
              </a:solidFill>
            </a:endParaRPr>
          </a:p>
          <a:p>
            <a:pPr marL="465138" indent="-465138"/>
            <a:r>
              <a:rPr lang="en-US" sz="3800" dirty="0">
                <a:solidFill>
                  <a:schemeClr val="tx1"/>
                </a:solidFill>
              </a:rPr>
              <a:t>How does annotating support students in using evidence from the text?</a:t>
            </a:r>
          </a:p>
          <a:p>
            <a:pPr marL="465138" indent="-465138"/>
            <a:endParaRPr lang="en-US" sz="2000" dirty="0">
              <a:solidFill>
                <a:schemeClr val="tx1"/>
              </a:solidFill>
            </a:endParaRPr>
          </a:p>
          <a:p>
            <a:pPr marL="465138" indent="-465138"/>
            <a:r>
              <a:rPr lang="en-US" sz="3800" dirty="0">
                <a:solidFill>
                  <a:schemeClr val="tx1"/>
                </a:solidFill>
              </a:rPr>
              <a:t>Why do you think the teacher started the lesson by inviting students to share their questions first? What impact did this have?</a:t>
            </a:r>
          </a:p>
        </p:txBody>
      </p:sp>
      <p:sp>
        <p:nvSpPr>
          <p:cNvPr id="6" name="Title 5"/>
          <p:cNvSpPr>
            <a:spLocks noGrp="1"/>
          </p:cNvSpPr>
          <p:nvPr>
            <p:ph type="title"/>
          </p:nvPr>
        </p:nvSpPr>
        <p:spPr/>
        <p:txBody>
          <a:bodyPr/>
          <a:lstStyle/>
          <a:p>
            <a:r>
              <a:rPr lang="en-US" dirty="0"/>
              <a:t>Video Look Fors</a:t>
            </a:r>
          </a:p>
        </p:txBody>
      </p:sp>
      <p:sp>
        <p:nvSpPr>
          <p:cNvPr id="5" name="TextBox 4">
            <a:extLst>
              <a:ext uri="{FF2B5EF4-FFF2-40B4-BE49-F238E27FC236}">
                <a16:creationId xmlns:a16="http://schemas.microsoft.com/office/drawing/2014/main" id="{5D60F0EB-4DC0-2F4F-8216-A3A6D28708DF}"/>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75605371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87</a:t>
            </a:fld>
            <a:endParaRPr lang="uk-UA" dirty="0"/>
          </a:p>
        </p:txBody>
      </p:sp>
      <p:sp>
        <p:nvSpPr>
          <p:cNvPr id="6" name="Title 5"/>
          <p:cNvSpPr>
            <a:spLocks noGrp="1"/>
          </p:cNvSpPr>
          <p:nvPr>
            <p:ph type="title"/>
          </p:nvPr>
        </p:nvSpPr>
        <p:spPr/>
        <p:txBody>
          <a:bodyPr/>
          <a:lstStyle/>
          <a:p>
            <a:r>
              <a:rPr lang="en-US" dirty="0"/>
              <a:t>Annotation in Action</a:t>
            </a:r>
          </a:p>
        </p:txBody>
      </p:sp>
      <p:pic>
        <p:nvPicPr>
          <p:cNvPr id="2" name="Picture 1">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0560" y="899014"/>
            <a:ext cx="8970879" cy="5000881"/>
          </a:xfrm>
          <a:prstGeom prst="rect">
            <a:avLst/>
          </a:prstGeom>
        </p:spPr>
      </p:pic>
      <p:sp>
        <p:nvSpPr>
          <p:cNvPr id="5" name="TextBox 4">
            <a:extLst>
              <a:ext uri="{FF2B5EF4-FFF2-40B4-BE49-F238E27FC236}">
                <a16:creationId xmlns:a16="http://schemas.microsoft.com/office/drawing/2014/main" id="{1FEA5BD6-977C-E048-BB09-2F16E07E713C}"/>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7" name="TextBox 6">
            <a:extLst>
              <a:ext uri="{FF2B5EF4-FFF2-40B4-BE49-F238E27FC236}">
                <a16:creationId xmlns:a16="http://schemas.microsoft.com/office/drawing/2014/main" id="{CC0402F3-7D72-2B46-B05C-F530C85BB7A6}"/>
              </a:ext>
            </a:extLst>
          </p:cNvPr>
          <p:cNvSpPr txBox="1"/>
          <p:nvPr/>
        </p:nvSpPr>
        <p:spPr>
          <a:xfrm>
            <a:off x="210029" y="5853068"/>
            <a:ext cx="2219662"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(Teaching Channel, n.d.)</a:t>
            </a:r>
          </a:p>
        </p:txBody>
      </p:sp>
    </p:spTree>
    <p:extLst>
      <p:ext uri="{BB962C8B-B14F-4D97-AF65-F5344CB8AC3E}">
        <p14:creationId xmlns:p14="http://schemas.microsoft.com/office/powerpoint/2010/main" val="57684515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88</a:t>
            </a:fld>
            <a:endParaRPr lang="uk-UA" dirty="0"/>
          </a:p>
        </p:txBody>
      </p:sp>
      <p:sp>
        <p:nvSpPr>
          <p:cNvPr id="7" name="Text Placeholder 6"/>
          <p:cNvSpPr>
            <a:spLocks noGrp="1"/>
          </p:cNvSpPr>
          <p:nvPr>
            <p:ph type="body" sz="quarter" idx="10"/>
          </p:nvPr>
        </p:nvSpPr>
        <p:spPr>
          <a:xfrm>
            <a:off x="404019" y="751305"/>
            <a:ext cx="11383962" cy="4822825"/>
          </a:xfrm>
        </p:spPr>
        <p:txBody>
          <a:bodyPr/>
          <a:lstStyle/>
          <a:p>
            <a:pPr marL="414338" indent="-414338"/>
            <a:endParaRPr lang="en-US" sz="1000" dirty="0">
              <a:solidFill>
                <a:schemeClr val="tx1"/>
              </a:solidFill>
            </a:endParaRPr>
          </a:p>
          <a:p>
            <a:pPr marL="414338" indent="-414338"/>
            <a:r>
              <a:rPr lang="en-US" sz="3800" dirty="0">
                <a:solidFill>
                  <a:schemeClr val="tx1"/>
                </a:solidFill>
              </a:rPr>
              <a:t>Why are these particular annotations helpful to students?</a:t>
            </a:r>
          </a:p>
          <a:p>
            <a:pPr marL="414338" indent="-414338"/>
            <a:endParaRPr lang="en-US" sz="2000" dirty="0">
              <a:solidFill>
                <a:schemeClr val="tx1"/>
              </a:solidFill>
            </a:endParaRPr>
          </a:p>
          <a:p>
            <a:pPr marL="414338" indent="-414338"/>
            <a:r>
              <a:rPr lang="en-US" sz="3800" dirty="0">
                <a:solidFill>
                  <a:schemeClr val="tx1"/>
                </a:solidFill>
              </a:rPr>
              <a:t>How does annotating support students in using evidence from the text?</a:t>
            </a:r>
          </a:p>
          <a:p>
            <a:pPr marL="414338" indent="-414338"/>
            <a:endParaRPr lang="en-US" sz="2000" dirty="0">
              <a:solidFill>
                <a:schemeClr val="tx1"/>
              </a:solidFill>
            </a:endParaRPr>
          </a:p>
          <a:p>
            <a:pPr marL="414338" indent="-414338"/>
            <a:r>
              <a:rPr lang="en-US" sz="3800" dirty="0">
                <a:solidFill>
                  <a:schemeClr val="tx1"/>
                </a:solidFill>
              </a:rPr>
              <a:t>Why do you think the teacher started the lesson by inviting students to share their questions first? What impact did this have?</a:t>
            </a:r>
          </a:p>
        </p:txBody>
      </p:sp>
      <p:sp>
        <p:nvSpPr>
          <p:cNvPr id="6" name="Title 5"/>
          <p:cNvSpPr>
            <a:spLocks noGrp="1"/>
          </p:cNvSpPr>
          <p:nvPr>
            <p:ph type="title"/>
          </p:nvPr>
        </p:nvSpPr>
        <p:spPr/>
        <p:txBody>
          <a:bodyPr/>
          <a:lstStyle/>
          <a:p>
            <a:r>
              <a:rPr lang="en-US" dirty="0"/>
              <a:t>Let’s Discuss!</a:t>
            </a:r>
          </a:p>
        </p:txBody>
      </p:sp>
      <p:sp>
        <p:nvSpPr>
          <p:cNvPr id="5" name="TextBox 4">
            <a:extLst>
              <a:ext uri="{FF2B5EF4-FFF2-40B4-BE49-F238E27FC236}">
                <a16:creationId xmlns:a16="http://schemas.microsoft.com/office/drawing/2014/main" id="{B77CA316-D346-914D-9F17-F739181FCC84}"/>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28371040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89</a:t>
            </a:fld>
            <a:endParaRPr lang="uk-UA" dirty="0"/>
          </a:p>
        </p:txBody>
      </p:sp>
      <p:sp>
        <p:nvSpPr>
          <p:cNvPr id="7" name="Text Placeholder 6"/>
          <p:cNvSpPr>
            <a:spLocks noGrp="1"/>
          </p:cNvSpPr>
          <p:nvPr>
            <p:ph type="body" sz="quarter" idx="10"/>
          </p:nvPr>
        </p:nvSpPr>
        <p:spPr>
          <a:xfrm>
            <a:off x="398463" y="1732547"/>
            <a:ext cx="11383962" cy="4284078"/>
          </a:xfrm>
        </p:spPr>
        <p:txBody>
          <a:bodyPr/>
          <a:lstStyle/>
          <a:p>
            <a:pPr>
              <a:buFont typeface="Wingdings" charset="2"/>
              <a:buChar char="ü"/>
            </a:pPr>
            <a:r>
              <a:rPr lang="en-US" sz="4500" dirty="0">
                <a:solidFill>
                  <a:schemeClr val="tx1"/>
                </a:solidFill>
              </a:rPr>
              <a:t>Evidence Chart</a:t>
            </a:r>
          </a:p>
          <a:p>
            <a:endParaRPr lang="en-US" sz="1000" dirty="0">
              <a:solidFill>
                <a:schemeClr val="tx1"/>
              </a:solidFill>
            </a:endParaRPr>
          </a:p>
          <a:p>
            <a:pPr>
              <a:buFont typeface="Wingdings" charset="2"/>
              <a:buChar char="ü"/>
            </a:pPr>
            <a:r>
              <a:rPr lang="en-US" sz="4500" dirty="0">
                <a:solidFill>
                  <a:schemeClr val="tx1"/>
                </a:solidFill>
              </a:rPr>
              <a:t>Annotating the Text</a:t>
            </a:r>
          </a:p>
          <a:p>
            <a:endParaRPr lang="en-US" sz="1000" dirty="0">
              <a:solidFill>
                <a:schemeClr val="tx1"/>
              </a:solidFill>
            </a:endParaRPr>
          </a:p>
          <a:p>
            <a:r>
              <a:rPr lang="en-US" sz="4500" dirty="0">
                <a:solidFill>
                  <a:schemeClr val="tx1"/>
                </a:solidFill>
              </a:rPr>
              <a:t>Teacher Talk Moves</a:t>
            </a:r>
          </a:p>
        </p:txBody>
      </p:sp>
      <p:sp>
        <p:nvSpPr>
          <p:cNvPr id="6" name="Title 5"/>
          <p:cNvSpPr>
            <a:spLocks noGrp="1"/>
          </p:cNvSpPr>
          <p:nvPr>
            <p:ph type="title"/>
          </p:nvPr>
        </p:nvSpPr>
        <p:spPr/>
        <p:txBody>
          <a:bodyPr/>
          <a:lstStyle/>
          <a:p>
            <a:r>
              <a:rPr lang="en-US" dirty="0"/>
              <a:t>Guidebooks Supports for Using Evidence</a:t>
            </a:r>
          </a:p>
        </p:txBody>
      </p:sp>
      <p:sp>
        <p:nvSpPr>
          <p:cNvPr id="9" name="Rectangle 8"/>
          <p:cNvSpPr/>
          <p:nvPr/>
        </p:nvSpPr>
        <p:spPr>
          <a:xfrm>
            <a:off x="398463" y="3609474"/>
            <a:ext cx="5087937" cy="1042737"/>
          </a:xfrm>
          <a:prstGeom prst="rect">
            <a:avLst/>
          </a:prstGeom>
          <a:noFill/>
          <a:ln w="412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7675" y="877994"/>
            <a:ext cx="4864100" cy="5090337"/>
          </a:xfrm>
          <a:prstGeom prst="rect">
            <a:avLst/>
          </a:prstGeom>
          <a:ln w="38100">
            <a:solidFill>
              <a:schemeClr val="tx2"/>
            </a:solidFill>
          </a:ln>
        </p:spPr>
      </p:pic>
      <p:sp>
        <p:nvSpPr>
          <p:cNvPr id="10" name="TextBox 9">
            <a:extLst>
              <a:ext uri="{FF2B5EF4-FFF2-40B4-BE49-F238E27FC236}">
                <a16:creationId xmlns:a16="http://schemas.microsoft.com/office/drawing/2014/main" id="{C00BD8E3-71AC-2D42-B22B-DEAAC331624F}"/>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11" name="TextBox 10">
            <a:extLst>
              <a:ext uri="{FF2B5EF4-FFF2-40B4-BE49-F238E27FC236}">
                <a16:creationId xmlns:a16="http://schemas.microsoft.com/office/drawing/2014/main" id="{76E845A6-F58D-9542-8B3B-7BF75329CF63}"/>
              </a:ext>
            </a:extLst>
          </p:cNvPr>
          <p:cNvSpPr txBox="1"/>
          <p:nvPr/>
        </p:nvSpPr>
        <p:spPr>
          <a:xfrm>
            <a:off x="10006468" y="5931761"/>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315469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5E9669-08B3-4498-83D2-8B95CD70F6D3}"/>
              </a:ext>
            </a:extLst>
          </p:cNvPr>
          <p:cNvSpPr>
            <a:spLocks noGrp="1"/>
          </p:cNvSpPr>
          <p:nvPr>
            <p:ph type="sldNum" sz="quarter" idx="4"/>
          </p:nvPr>
        </p:nvSpPr>
        <p:spPr/>
        <p:txBody>
          <a:bodyPr/>
          <a:lstStyle/>
          <a:p>
            <a:fld id="{4080289E-A2FF-0941-931A-EE1328331F47}" type="slidenum">
              <a:rPr lang="uk-UA" smtClean="0"/>
              <a:pPr/>
              <a:t>9</a:t>
            </a:fld>
            <a:endParaRPr lang="uk-UA" dirty="0"/>
          </a:p>
        </p:txBody>
      </p:sp>
      <p:sp>
        <p:nvSpPr>
          <p:cNvPr id="4" name="Title 3">
            <a:extLst>
              <a:ext uri="{FF2B5EF4-FFF2-40B4-BE49-F238E27FC236}">
                <a16:creationId xmlns:a16="http://schemas.microsoft.com/office/drawing/2014/main" id="{514BF3C7-596A-48F8-85AC-8BC10AD299F1}"/>
              </a:ext>
            </a:extLst>
          </p:cNvPr>
          <p:cNvSpPr>
            <a:spLocks noGrp="1"/>
          </p:cNvSpPr>
          <p:nvPr>
            <p:ph type="title"/>
          </p:nvPr>
        </p:nvSpPr>
        <p:spPr/>
        <p:txBody>
          <a:bodyPr/>
          <a:lstStyle/>
          <a:p>
            <a:r>
              <a:rPr lang="en-US" dirty="0"/>
              <a:t>Evidence of Deep Understanding of the Text</a:t>
            </a:r>
          </a:p>
        </p:txBody>
      </p:sp>
      <p:pic>
        <p:nvPicPr>
          <p:cNvPr id="5" name="Picture 4">
            <a:extLst>
              <a:ext uri="{FF2B5EF4-FFF2-40B4-BE49-F238E27FC236}">
                <a16:creationId xmlns:a16="http://schemas.microsoft.com/office/drawing/2014/main" id="{4EC9B171-4245-40A9-82C5-5A3E677923BA}"/>
              </a:ext>
            </a:extLst>
          </p:cNvPr>
          <p:cNvPicPr>
            <a:picLocks noChangeAspect="1"/>
          </p:cNvPicPr>
          <p:nvPr/>
        </p:nvPicPr>
        <p:blipFill>
          <a:blip r:embed="rId3"/>
          <a:stretch>
            <a:fillRect/>
          </a:stretch>
        </p:blipFill>
        <p:spPr>
          <a:xfrm>
            <a:off x="7846943" y="1090304"/>
            <a:ext cx="3380192" cy="4890304"/>
          </a:xfrm>
          <a:prstGeom prst="rect">
            <a:avLst/>
          </a:prstGeom>
        </p:spPr>
      </p:pic>
      <p:pic>
        <p:nvPicPr>
          <p:cNvPr id="6" name="Picture 5">
            <a:extLst>
              <a:ext uri="{FF2B5EF4-FFF2-40B4-BE49-F238E27FC236}">
                <a16:creationId xmlns:a16="http://schemas.microsoft.com/office/drawing/2014/main" id="{56415EFE-50E5-46C9-BD2C-B0A394544D8C}"/>
              </a:ext>
            </a:extLst>
          </p:cNvPr>
          <p:cNvPicPr>
            <a:picLocks noChangeAspect="1"/>
          </p:cNvPicPr>
          <p:nvPr/>
        </p:nvPicPr>
        <p:blipFill>
          <a:blip r:embed="rId4"/>
          <a:stretch>
            <a:fillRect/>
          </a:stretch>
        </p:blipFill>
        <p:spPr>
          <a:xfrm>
            <a:off x="877928" y="1257934"/>
            <a:ext cx="5358280" cy="4555045"/>
          </a:xfrm>
          <a:prstGeom prst="rect">
            <a:avLst/>
          </a:prstGeom>
        </p:spPr>
      </p:pic>
      <p:sp>
        <p:nvSpPr>
          <p:cNvPr id="7" name="Arrow: Right 6">
            <a:extLst>
              <a:ext uri="{FF2B5EF4-FFF2-40B4-BE49-F238E27FC236}">
                <a16:creationId xmlns:a16="http://schemas.microsoft.com/office/drawing/2014/main" id="{E2946ADD-C3B2-4FF1-8ECC-E8A58CAFF058}"/>
              </a:ext>
            </a:extLst>
          </p:cNvPr>
          <p:cNvSpPr/>
          <p:nvPr/>
        </p:nvSpPr>
        <p:spPr>
          <a:xfrm>
            <a:off x="5943908" y="2869911"/>
            <a:ext cx="1134319" cy="6655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98789DF2-0952-3C45-A2CB-13ABF3F93A1C}"/>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
        <p:nvSpPr>
          <p:cNvPr id="9" name="TextBox 8">
            <a:extLst>
              <a:ext uri="{FF2B5EF4-FFF2-40B4-BE49-F238E27FC236}">
                <a16:creationId xmlns:a16="http://schemas.microsoft.com/office/drawing/2014/main" id="{17A9CB26-3618-E740-8452-B464B2891A22}"/>
              </a:ext>
            </a:extLst>
          </p:cNvPr>
          <p:cNvSpPr txBox="1"/>
          <p:nvPr/>
        </p:nvSpPr>
        <p:spPr>
          <a:xfrm>
            <a:off x="10708590" y="5802674"/>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73052836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90</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r>
              <a:rPr lang="en-US" sz="3600" dirty="0">
                <a:latin typeface="Calibri" charset="0"/>
                <a:ea typeface="Calibri" charset="0"/>
                <a:cs typeface="Calibri" charset="0"/>
              </a:rPr>
              <a:t>Teacher Talk Moves</a:t>
            </a:r>
          </a:p>
        </p:txBody>
      </p:sp>
      <p:sp>
        <p:nvSpPr>
          <p:cNvPr id="3" name="TextBox 2"/>
          <p:cNvSpPr txBox="1"/>
          <p:nvPr/>
        </p:nvSpPr>
        <p:spPr>
          <a:xfrm>
            <a:off x="6096000" y="1011064"/>
            <a:ext cx="5760416" cy="5232202"/>
          </a:xfrm>
          <a:prstGeom prst="rect">
            <a:avLst/>
          </a:prstGeom>
          <a:noFill/>
        </p:spPr>
        <p:txBody>
          <a:bodyPr wrap="square" rtlCol="0">
            <a:spAutoFit/>
          </a:bodyPr>
          <a:lstStyle/>
          <a:p>
            <a:pPr algn="ctr"/>
            <a:r>
              <a:rPr lang="en-US" sz="3200" b="1" dirty="0">
                <a:solidFill>
                  <a:schemeClr val="tx2"/>
                </a:solidFill>
                <a:latin typeface="Calibri" charset="0"/>
                <a:ea typeface="Calibri" charset="0"/>
                <a:cs typeface="Calibri" charset="0"/>
              </a:rPr>
              <a:t>Independently</a:t>
            </a:r>
          </a:p>
          <a:p>
            <a:pPr marL="285750" indent="-285750">
              <a:buFont typeface="Arial" charset="0"/>
              <a:buChar char="•"/>
            </a:pPr>
            <a:r>
              <a:rPr lang="en-US" sz="3200" b="1" dirty="0">
                <a:solidFill>
                  <a:schemeClr val="tx2"/>
                </a:solidFill>
                <a:latin typeface="Calibri" charset="0"/>
                <a:ea typeface="Calibri" charset="0"/>
                <a:cs typeface="Calibri" charset="0"/>
              </a:rPr>
              <a:t>Review</a:t>
            </a:r>
            <a:r>
              <a:rPr lang="en-US" sz="3200" dirty="0">
                <a:latin typeface="Calibri" charset="0"/>
                <a:ea typeface="Calibri" charset="0"/>
                <a:cs typeface="Calibri" charset="0"/>
              </a:rPr>
              <a:t> the Teacher Talk Moves</a:t>
            </a:r>
          </a:p>
          <a:p>
            <a:pPr marL="285750" indent="-285750">
              <a:buFont typeface="Arial" charset="0"/>
              <a:buChar char="•"/>
            </a:pPr>
            <a:r>
              <a:rPr lang="en-US" sz="3200" b="1" dirty="0">
                <a:solidFill>
                  <a:schemeClr val="tx2"/>
                </a:solidFill>
                <a:latin typeface="Calibri" charset="0"/>
                <a:ea typeface="Calibri" charset="0"/>
                <a:cs typeface="Calibri" charset="0"/>
              </a:rPr>
              <a:t>Look for </a:t>
            </a:r>
            <a:r>
              <a:rPr lang="en-US" sz="3200" dirty="0">
                <a:latin typeface="Calibri" charset="0"/>
                <a:ea typeface="Calibri" charset="0"/>
                <a:cs typeface="Calibri" charset="0"/>
              </a:rPr>
              <a:t>prompts that support students in using evidence from the text</a:t>
            </a:r>
          </a:p>
          <a:p>
            <a:pPr marL="285750" indent="-285750">
              <a:buFont typeface="Arial" charset="0"/>
              <a:buChar char="•"/>
            </a:pPr>
            <a:endParaRPr lang="en-US" sz="2800" dirty="0">
              <a:latin typeface="Calibri" charset="0"/>
              <a:ea typeface="Calibri" charset="0"/>
              <a:cs typeface="Calibri" charset="0"/>
            </a:endParaRPr>
          </a:p>
          <a:p>
            <a:pPr algn="ctr"/>
            <a:r>
              <a:rPr lang="en-US" sz="3200" b="1" dirty="0">
                <a:solidFill>
                  <a:schemeClr val="tx2"/>
                </a:solidFill>
                <a:latin typeface="Calibri" charset="0"/>
                <a:ea typeface="Calibri" charset="0"/>
                <a:cs typeface="Calibri" charset="0"/>
              </a:rPr>
              <a:t>Discuss</a:t>
            </a:r>
          </a:p>
          <a:p>
            <a:pPr marL="457200" indent="-457200">
              <a:buFont typeface="Arial" charset="0"/>
              <a:buChar char="•"/>
            </a:pPr>
            <a:r>
              <a:rPr lang="en-US" sz="3200" dirty="0">
                <a:latin typeface="Calibri" charset="0"/>
                <a:ea typeface="Calibri" charset="0"/>
                <a:cs typeface="Calibri" charset="0"/>
              </a:rPr>
              <a:t>Which Teacher Talk Moves might support students in using evidence?</a:t>
            </a:r>
          </a:p>
          <a:p>
            <a:pPr marL="285750" indent="-285750">
              <a:buFont typeface="Arial" charset="0"/>
              <a:buChar char="•"/>
            </a:pP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639" y="865318"/>
            <a:ext cx="4864100" cy="5090337"/>
          </a:xfrm>
          <a:prstGeom prst="rect">
            <a:avLst/>
          </a:prstGeom>
          <a:ln w="38100">
            <a:solidFill>
              <a:schemeClr val="tx2"/>
            </a:solidFill>
          </a:ln>
        </p:spPr>
      </p:pic>
      <p:sp>
        <p:nvSpPr>
          <p:cNvPr id="6" name="TextBox 5">
            <a:extLst>
              <a:ext uri="{FF2B5EF4-FFF2-40B4-BE49-F238E27FC236}">
                <a16:creationId xmlns:a16="http://schemas.microsoft.com/office/drawing/2014/main" id="{A737CC7E-3694-AC4F-8E40-1E46B931D1C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7" name="TextBox 6">
            <a:extLst>
              <a:ext uri="{FF2B5EF4-FFF2-40B4-BE49-F238E27FC236}">
                <a16:creationId xmlns:a16="http://schemas.microsoft.com/office/drawing/2014/main" id="{7C865E6D-90C5-044A-A921-5ECA8A0EBC0B}"/>
              </a:ext>
            </a:extLst>
          </p:cNvPr>
          <p:cNvSpPr txBox="1"/>
          <p:nvPr/>
        </p:nvSpPr>
        <p:spPr>
          <a:xfrm>
            <a:off x="428772" y="5874218"/>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1463091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938FF0-AA5E-8F49-86F3-F0FB90561412}"/>
              </a:ext>
            </a:extLst>
          </p:cNvPr>
          <p:cNvSpPr>
            <a:spLocks noGrp="1"/>
          </p:cNvSpPr>
          <p:nvPr>
            <p:ph type="sldNum" sz="quarter" idx="4"/>
          </p:nvPr>
        </p:nvSpPr>
        <p:spPr/>
        <p:txBody>
          <a:bodyPr/>
          <a:lstStyle/>
          <a:p>
            <a:fld id="{4080289E-A2FF-0941-931A-EE1328331F47}" type="slidenum">
              <a:rPr lang="uk-UA" smtClean="0"/>
              <a:pPr/>
              <a:t>91</a:t>
            </a:fld>
            <a:endParaRPr lang="uk-UA" dirty="0"/>
          </a:p>
        </p:txBody>
      </p:sp>
      <p:sp>
        <p:nvSpPr>
          <p:cNvPr id="7" name="Text Placeholder 6">
            <a:extLst>
              <a:ext uri="{FF2B5EF4-FFF2-40B4-BE49-F238E27FC236}">
                <a16:creationId xmlns:a16="http://schemas.microsoft.com/office/drawing/2014/main" id="{3D91FF54-AE0E-314F-892D-A452D57A2C10}"/>
              </a:ext>
            </a:extLst>
          </p:cNvPr>
          <p:cNvSpPr>
            <a:spLocks noGrp="1"/>
          </p:cNvSpPr>
          <p:nvPr>
            <p:ph type="body" sz="quarter" idx="10"/>
          </p:nvPr>
        </p:nvSpPr>
        <p:spPr>
          <a:xfrm>
            <a:off x="398463" y="1124044"/>
            <a:ext cx="6002337" cy="4822825"/>
          </a:xfrm>
        </p:spPr>
        <p:txBody>
          <a:bodyPr/>
          <a:lstStyle/>
          <a:p>
            <a:r>
              <a:rPr lang="en-US" sz="4500" b="1" dirty="0"/>
              <a:t> </a:t>
            </a:r>
            <a:r>
              <a:rPr lang="en-US" sz="4500" b="1" dirty="0">
                <a:solidFill>
                  <a:schemeClr val="tx2"/>
                </a:solidFill>
              </a:rPr>
              <a:t>Form</a:t>
            </a:r>
            <a:r>
              <a:rPr lang="en-US" sz="4500" b="1" dirty="0"/>
              <a:t> </a:t>
            </a:r>
            <a:r>
              <a:rPr lang="en-US" sz="4500" dirty="0"/>
              <a:t>a group of 4</a:t>
            </a:r>
          </a:p>
          <a:p>
            <a:r>
              <a:rPr lang="en-US" sz="4500" dirty="0"/>
              <a:t> </a:t>
            </a:r>
            <a:r>
              <a:rPr lang="en-US" sz="4500" b="1" dirty="0">
                <a:solidFill>
                  <a:schemeClr val="tx2"/>
                </a:solidFill>
              </a:rPr>
              <a:t>Assign</a:t>
            </a:r>
            <a:r>
              <a:rPr lang="en-US" sz="4500" dirty="0"/>
              <a:t> roles and read the case study aloud</a:t>
            </a:r>
          </a:p>
          <a:p>
            <a:pPr lvl="1"/>
            <a:r>
              <a:rPr lang="en-US" sz="4100" dirty="0"/>
              <a:t> Teacher</a:t>
            </a:r>
          </a:p>
          <a:p>
            <a:pPr lvl="1"/>
            <a:r>
              <a:rPr lang="en-US" sz="4100" dirty="0"/>
              <a:t> Ashley </a:t>
            </a:r>
          </a:p>
          <a:p>
            <a:pPr lvl="1"/>
            <a:r>
              <a:rPr lang="en-US" sz="4100" dirty="0"/>
              <a:t> Brandi  </a:t>
            </a:r>
          </a:p>
          <a:p>
            <a:pPr lvl="1"/>
            <a:r>
              <a:rPr lang="en-US" sz="4100" dirty="0"/>
              <a:t> Joshua  </a:t>
            </a:r>
          </a:p>
        </p:txBody>
      </p:sp>
      <p:sp>
        <p:nvSpPr>
          <p:cNvPr id="6" name="Title 5">
            <a:extLst>
              <a:ext uri="{FF2B5EF4-FFF2-40B4-BE49-F238E27FC236}">
                <a16:creationId xmlns:a16="http://schemas.microsoft.com/office/drawing/2014/main" id="{4276F3FC-B32B-D343-82C0-95C52147AA7D}"/>
              </a:ext>
            </a:extLst>
          </p:cNvPr>
          <p:cNvSpPr>
            <a:spLocks noGrp="1"/>
          </p:cNvSpPr>
          <p:nvPr>
            <p:ph type="title"/>
          </p:nvPr>
        </p:nvSpPr>
        <p:spPr/>
        <p:txBody>
          <a:bodyPr/>
          <a:lstStyle/>
          <a:p>
            <a:r>
              <a:rPr lang="en-US" dirty="0"/>
              <a:t>Teacher Talk Moves</a:t>
            </a:r>
          </a:p>
        </p:txBody>
      </p:sp>
      <p:pic>
        <p:nvPicPr>
          <p:cNvPr id="12" name="Picture 11">
            <a:extLst>
              <a:ext uri="{FF2B5EF4-FFF2-40B4-BE49-F238E27FC236}">
                <a16:creationId xmlns:a16="http://schemas.microsoft.com/office/drawing/2014/main" id="{EC24EEC9-32AD-744B-8D53-8C9B8213390B}"/>
              </a:ext>
            </a:extLst>
          </p:cNvPr>
          <p:cNvPicPr>
            <a:picLocks noChangeAspect="1"/>
          </p:cNvPicPr>
          <p:nvPr/>
        </p:nvPicPr>
        <p:blipFill>
          <a:blip r:embed="rId3"/>
          <a:stretch>
            <a:fillRect/>
          </a:stretch>
        </p:blipFill>
        <p:spPr>
          <a:xfrm>
            <a:off x="6400800" y="1397000"/>
            <a:ext cx="5229358" cy="3835400"/>
          </a:xfrm>
          <a:prstGeom prst="rect">
            <a:avLst/>
          </a:prstGeom>
          <a:ln>
            <a:solidFill>
              <a:schemeClr val="tx1"/>
            </a:solidFill>
          </a:ln>
        </p:spPr>
      </p:pic>
      <p:sp>
        <p:nvSpPr>
          <p:cNvPr id="9" name="TextBox 8">
            <a:extLst>
              <a:ext uri="{FF2B5EF4-FFF2-40B4-BE49-F238E27FC236}">
                <a16:creationId xmlns:a16="http://schemas.microsoft.com/office/drawing/2014/main" id="{14CA5514-EC29-774C-90FF-43082191D600}"/>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134250423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D3D28C8-698A-1F49-8021-4F711296F938}"/>
              </a:ext>
            </a:extLst>
          </p:cNvPr>
          <p:cNvSpPr>
            <a:spLocks noGrp="1"/>
          </p:cNvSpPr>
          <p:nvPr>
            <p:ph type="sldNum" sz="quarter" idx="4"/>
          </p:nvPr>
        </p:nvSpPr>
        <p:spPr/>
        <p:txBody>
          <a:bodyPr/>
          <a:lstStyle/>
          <a:p>
            <a:fld id="{4080289E-A2FF-0941-931A-EE1328331F47}" type="slidenum">
              <a:rPr lang="uk-UA" smtClean="0"/>
              <a:pPr/>
              <a:t>92</a:t>
            </a:fld>
            <a:endParaRPr lang="uk-UA" dirty="0"/>
          </a:p>
        </p:txBody>
      </p:sp>
      <p:sp>
        <p:nvSpPr>
          <p:cNvPr id="3" name="Text Placeholder 2">
            <a:extLst>
              <a:ext uri="{FF2B5EF4-FFF2-40B4-BE49-F238E27FC236}">
                <a16:creationId xmlns:a16="http://schemas.microsoft.com/office/drawing/2014/main" id="{1DB4EDDF-43F6-5847-A214-EC00195D5AE5}"/>
              </a:ext>
            </a:extLst>
          </p:cNvPr>
          <p:cNvSpPr>
            <a:spLocks noGrp="1"/>
          </p:cNvSpPr>
          <p:nvPr>
            <p:ph type="body" sz="quarter" idx="10"/>
          </p:nvPr>
        </p:nvSpPr>
        <p:spPr>
          <a:xfrm>
            <a:off x="347663" y="1017399"/>
            <a:ext cx="5824537" cy="4822825"/>
          </a:xfrm>
        </p:spPr>
        <p:txBody>
          <a:bodyPr/>
          <a:lstStyle/>
          <a:p>
            <a:pPr marL="0" indent="0">
              <a:buNone/>
            </a:pPr>
            <a:r>
              <a:rPr lang="en-US" sz="4400" b="1" dirty="0">
                <a:solidFill>
                  <a:schemeClr val="tx2"/>
                </a:solidFill>
              </a:rPr>
              <a:t>Discuss</a:t>
            </a:r>
            <a:r>
              <a:rPr lang="en-US" sz="4400" dirty="0">
                <a:solidFill>
                  <a:schemeClr val="tx2"/>
                </a:solidFill>
              </a:rPr>
              <a:t> </a:t>
            </a:r>
            <a:r>
              <a:rPr lang="en-US" sz="4400" dirty="0">
                <a:solidFill>
                  <a:schemeClr val="tx1"/>
                </a:solidFill>
              </a:rPr>
              <a:t>with your group: </a:t>
            </a:r>
          </a:p>
          <a:p>
            <a:r>
              <a:rPr lang="en-US" sz="4400" dirty="0">
                <a:solidFill>
                  <a:schemeClr val="tx1"/>
                </a:solidFill>
              </a:rPr>
              <a:t> Which “talk moves” did the teacher use? </a:t>
            </a:r>
          </a:p>
          <a:p>
            <a:r>
              <a:rPr lang="en-US" sz="4400" dirty="0">
                <a:solidFill>
                  <a:schemeClr val="tx1"/>
                </a:solidFill>
              </a:rPr>
              <a:t> How did these specific “talk moves” support students in using evidence? </a:t>
            </a:r>
          </a:p>
        </p:txBody>
      </p:sp>
      <p:sp>
        <p:nvSpPr>
          <p:cNvPr id="4" name="Title 3">
            <a:extLst>
              <a:ext uri="{FF2B5EF4-FFF2-40B4-BE49-F238E27FC236}">
                <a16:creationId xmlns:a16="http://schemas.microsoft.com/office/drawing/2014/main" id="{008597AF-8449-5741-89A7-6506F13BB7A7}"/>
              </a:ext>
            </a:extLst>
          </p:cNvPr>
          <p:cNvSpPr>
            <a:spLocks noGrp="1"/>
          </p:cNvSpPr>
          <p:nvPr>
            <p:ph type="title"/>
          </p:nvPr>
        </p:nvSpPr>
        <p:spPr/>
        <p:txBody>
          <a:bodyPr/>
          <a:lstStyle/>
          <a:p>
            <a:r>
              <a:rPr lang="en-US" dirty="0"/>
              <a:t>Teacher Talk Moves</a:t>
            </a:r>
          </a:p>
        </p:txBody>
      </p:sp>
      <p:pic>
        <p:nvPicPr>
          <p:cNvPr id="6" name="Picture 5">
            <a:extLst>
              <a:ext uri="{FF2B5EF4-FFF2-40B4-BE49-F238E27FC236}">
                <a16:creationId xmlns:a16="http://schemas.microsoft.com/office/drawing/2014/main" id="{9A976C55-9573-AD40-B68D-A0EF3979BD40}"/>
              </a:ext>
            </a:extLst>
          </p:cNvPr>
          <p:cNvPicPr>
            <a:picLocks noChangeAspect="1"/>
          </p:cNvPicPr>
          <p:nvPr/>
        </p:nvPicPr>
        <p:blipFill>
          <a:blip r:embed="rId3"/>
          <a:stretch>
            <a:fillRect/>
          </a:stretch>
        </p:blipFill>
        <p:spPr>
          <a:xfrm>
            <a:off x="6527800" y="1434911"/>
            <a:ext cx="5229358" cy="3835400"/>
          </a:xfrm>
          <a:prstGeom prst="rect">
            <a:avLst/>
          </a:prstGeom>
          <a:ln>
            <a:solidFill>
              <a:schemeClr val="tx1"/>
            </a:solidFill>
          </a:ln>
        </p:spPr>
      </p:pic>
      <p:sp>
        <p:nvSpPr>
          <p:cNvPr id="7" name="TextBox 6">
            <a:extLst>
              <a:ext uri="{FF2B5EF4-FFF2-40B4-BE49-F238E27FC236}">
                <a16:creationId xmlns:a16="http://schemas.microsoft.com/office/drawing/2014/main" id="{8997EDB8-81F4-764C-A734-B08265345A1E}"/>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399728362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3244D5D-5063-0D49-BF23-6F540BC96859}"/>
              </a:ext>
            </a:extLst>
          </p:cNvPr>
          <p:cNvSpPr>
            <a:spLocks noGrp="1"/>
          </p:cNvSpPr>
          <p:nvPr>
            <p:ph type="sldNum" sz="quarter" idx="4"/>
          </p:nvPr>
        </p:nvSpPr>
        <p:spPr/>
        <p:txBody>
          <a:bodyPr/>
          <a:lstStyle/>
          <a:p>
            <a:fld id="{4080289E-A2FF-0941-931A-EE1328331F47}" type="slidenum">
              <a:rPr lang="uk-UA" smtClean="0"/>
              <a:pPr/>
              <a:t>93</a:t>
            </a:fld>
            <a:endParaRPr lang="uk-UA" dirty="0"/>
          </a:p>
        </p:txBody>
      </p:sp>
      <p:sp>
        <p:nvSpPr>
          <p:cNvPr id="7" name="Text Placeholder 6">
            <a:extLst>
              <a:ext uri="{FF2B5EF4-FFF2-40B4-BE49-F238E27FC236}">
                <a16:creationId xmlns:a16="http://schemas.microsoft.com/office/drawing/2014/main" id="{62A247E3-2D04-F94B-8C99-0B1827ED1EAB}"/>
              </a:ext>
            </a:extLst>
          </p:cNvPr>
          <p:cNvSpPr>
            <a:spLocks noGrp="1"/>
          </p:cNvSpPr>
          <p:nvPr>
            <p:ph type="body" sz="quarter" idx="10"/>
          </p:nvPr>
        </p:nvSpPr>
        <p:spPr>
          <a:xfrm>
            <a:off x="447054" y="1357259"/>
            <a:ext cx="6106146" cy="4822825"/>
          </a:xfrm>
        </p:spPr>
        <p:txBody>
          <a:bodyPr/>
          <a:lstStyle/>
          <a:p>
            <a:pPr marL="361950" indent="-361950"/>
            <a:r>
              <a:rPr lang="en-US" sz="4000" dirty="0"/>
              <a:t>How might these tools help students build their understanding of the text? </a:t>
            </a:r>
          </a:p>
          <a:p>
            <a:pPr marL="361950" indent="-361950"/>
            <a:r>
              <a:rPr lang="en-US" sz="4000" dirty="0"/>
              <a:t>How might these tools help students with the skill of gathering relevant evidence from the text?</a:t>
            </a:r>
          </a:p>
        </p:txBody>
      </p:sp>
      <p:sp>
        <p:nvSpPr>
          <p:cNvPr id="6" name="Title 5">
            <a:extLst>
              <a:ext uri="{FF2B5EF4-FFF2-40B4-BE49-F238E27FC236}">
                <a16:creationId xmlns:a16="http://schemas.microsoft.com/office/drawing/2014/main" id="{35C47876-513C-5C45-A798-8DD798998C5C}"/>
              </a:ext>
            </a:extLst>
          </p:cNvPr>
          <p:cNvSpPr>
            <a:spLocks noGrp="1"/>
          </p:cNvSpPr>
          <p:nvPr>
            <p:ph type="title"/>
          </p:nvPr>
        </p:nvSpPr>
        <p:spPr/>
        <p:txBody>
          <a:bodyPr/>
          <a:lstStyle/>
          <a:p>
            <a:r>
              <a:rPr lang="en-US" dirty="0"/>
              <a:t>Let’s Discuss!</a:t>
            </a:r>
          </a:p>
        </p:txBody>
      </p:sp>
      <p:pic>
        <p:nvPicPr>
          <p:cNvPr id="9" name="Picture 8">
            <a:extLst>
              <a:ext uri="{FF2B5EF4-FFF2-40B4-BE49-F238E27FC236}">
                <a16:creationId xmlns:a16="http://schemas.microsoft.com/office/drawing/2014/main" id="{641BB605-B101-4B47-BCCF-8840C1D714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9456" y="3488197"/>
            <a:ext cx="2103923" cy="2369154"/>
          </a:xfrm>
          <a:prstGeom prst="rect">
            <a:avLst/>
          </a:prstGeom>
          <a:ln w="19050">
            <a:solidFill>
              <a:schemeClr val="tx2"/>
            </a:solidFill>
          </a:ln>
        </p:spPr>
      </p:pic>
      <p:pic>
        <p:nvPicPr>
          <p:cNvPr id="10" name="Picture 9">
            <a:extLst>
              <a:ext uri="{FF2B5EF4-FFF2-40B4-BE49-F238E27FC236}">
                <a16:creationId xmlns:a16="http://schemas.microsoft.com/office/drawing/2014/main" id="{C8B4B1C7-7B7E-404C-81D8-57DD9E7EFE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49635" y="3488197"/>
            <a:ext cx="2389755" cy="2369154"/>
          </a:xfrm>
          <a:prstGeom prst="rect">
            <a:avLst/>
          </a:prstGeom>
          <a:ln w="25400">
            <a:solidFill>
              <a:schemeClr val="tx2"/>
            </a:solidFill>
          </a:ln>
        </p:spPr>
      </p:pic>
      <p:pic>
        <p:nvPicPr>
          <p:cNvPr id="11" name="Picture 10">
            <a:extLst>
              <a:ext uri="{FF2B5EF4-FFF2-40B4-BE49-F238E27FC236}">
                <a16:creationId xmlns:a16="http://schemas.microsoft.com/office/drawing/2014/main" id="{A0BEAED2-30BF-DE41-A4B8-6E4F7321FC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6199" y="1034526"/>
            <a:ext cx="3025747" cy="2176100"/>
          </a:xfrm>
          <a:prstGeom prst="rect">
            <a:avLst/>
          </a:prstGeom>
          <a:ln w="22225">
            <a:solidFill>
              <a:schemeClr val="tx2"/>
            </a:solidFill>
          </a:ln>
        </p:spPr>
      </p:pic>
      <p:sp>
        <p:nvSpPr>
          <p:cNvPr id="8" name="TextBox 7">
            <a:extLst>
              <a:ext uri="{FF2B5EF4-FFF2-40B4-BE49-F238E27FC236}">
                <a16:creationId xmlns:a16="http://schemas.microsoft.com/office/drawing/2014/main" id="{A6E54DE7-2837-7242-8980-F893209BC6DF}"/>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12" name="TextBox 11">
            <a:extLst>
              <a:ext uri="{FF2B5EF4-FFF2-40B4-BE49-F238E27FC236}">
                <a16:creationId xmlns:a16="http://schemas.microsoft.com/office/drawing/2014/main" id="{AD958D7B-39D7-3444-9B30-F57575F4E34A}"/>
              </a:ext>
            </a:extLst>
          </p:cNvPr>
          <p:cNvSpPr txBox="1"/>
          <p:nvPr/>
        </p:nvSpPr>
        <p:spPr>
          <a:xfrm>
            <a:off x="8446571" y="5849600"/>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372020450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94</a:t>
            </a:fld>
            <a:endParaRPr lang="uk-UA" dirty="0"/>
          </a:p>
        </p:txBody>
      </p:sp>
      <p:sp>
        <p:nvSpPr>
          <p:cNvPr id="6" name="Title 5"/>
          <p:cNvSpPr>
            <a:spLocks noGrp="1"/>
          </p:cNvSpPr>
          <p:nvPr>
            <p:ph type="title"/>
          </p:nvPr>
        </p:nvSpPr>
        <p:spPr/>
        <p:txBody>
          <a:bodyPr/>
          <a:lstStyle/>
          <a:p>
            <a:r>
              <a:rPr lang="en-US" dirty="0"/>
              <a:t>Consider Your Students</a:t>
            </a:r>
          </a:p>
        </p:txBody>
      </p:sp>
      <p:sp>
        <p:nvSpPr>
          <p:cNvPr id="11" name="TextBox 10"/>
          <p:cNvSpPr txBox="1"/>
          <p:nvPr/>
        </p:nvSpPr>
        <p:spPr>
          <a:xfrm>
            <a:off x="7484690" y="1124701"/>
            <a:ext cx="4371726" cy="4524315"/>
          </a:xfrm>
          <a:prstGeom prst="rect">
            <a:avLst/>
          </a:prstGeom>
          <a:noFill/>
        </p:spPr>
        <p:txBody>
          <a:bodyPr wrap="square" rtlCol="0">
            <a:spAutoFit/>
          </a:bodyPr>
          <a:lstStyle/>
          <a:p>
            <a:pPr algn="ctr"/>
            <a:r>
              <a:rPr lang="en-US" sz="3200" b="1" dirty="0">
                <a:solidFill>
                  <a:schemeClr val="tx2"/>
                </a:solidFill>
                <a:latin typeface="Calibri" charset="0"/>
                <a:ea typeface="Calibri" charset="0"/>
                <a:cs typeface="Calibri" charset="0"/>
              </a:rPr>
              <a:t>Take out your class rubric and review the patterns in your students’ responses.</a:t>
            </a:r>
          </a:p>
          <a:p>
            <a:pPr algn="ctr"/>
            <a:endParaRPr lang="en-US" sz="3200" dirty="0">
              <a:latin typeface="Calibri" charset="0"/>
              <a:ea typeface="Calibri" charset="0"/>
              <a:cs typeface="Calibri" charset="0"/>
            </a:endParaRPr>
          </a:p>
          <a:p>
            <a:pPr algn="ctr"/>
            <a:r>
              <a:rPr lang="en-US" sz="3200" dirty="0">
                <a:latin typeface="Calibri" charset="0"/>
                <a:ea typeface="Calibri" charset="0"/>
                <a:cs typeface="Calibri" charset="0"/>
              </a:rPr>
              <a:t>What do students need support with as it relates to using evidence from the text?</a:t>
            </a:r>
          </a:p>
        </p:txBody>
      </p:sp>
      <p:sp>
        <p:nvSpPr>
          <p:cNvPr id="12" name="TextBox 11">
            <a:extLst>
              <a:ext uri="{FF2B5EF4-FFF2-40B4-BE49-F238E27FC236}">
                <a16:creationId xmlns:a16="http://schemas.microsoft.com/office/drawing/2014/main" id="{343BEF6F-719E-894E-8655-F8F97A0824E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pic>
        <p:nvPicPr>
          <p:cNvPr id="4" name="Picture 3">
            <a:extLst>
              <a:ext uri="{FF2B5EF4-FFF2-40B4-BE49-F238E27FC236}">
                <a16:creationId xmlns:a16="http://schemas.microsoft.com/office/drawing/2014/main" id="{3211C02E-9D06-0043-8AA1-EDE25B7E311F}"/>
              </a:ext>
            </a:extLst>
          </p:cNvPr>
          <p:cNvPicPr>
            <a:picLocks noChangeAspect="1"/>
          </p:cNvPicPr>
          <p:nvPr/>
        </p:nvPicPr>
        <p:blipFill>
          <a:blip r:embed="rId3"/>
          <a:stretch>
            <a:fillRect/>
          </a:stretch>
        </p:blipFill>
        <p:spPr>
          <a:xfrm>
            <a:off x="182084" y="841570"/>
            <a:ext cx="6816116" cy="5051229"/>
          </a:xfrm>
          <a:prstGeom prst="rect">
            <a:avLst/>
          </a:prstGeom>
        </p:spPr>
      </p:pic>
      <p:sp>
        <p:nvSpPr>
          <p:cNvPr id="9" name="Rounded Rectangle 8"/>
          <p:cNvSpPr/>
          <p:nvPr/>
        </p:nvSpPr>
        <p:spPr>
          <a:xfrm>
            <a:off x="386095" y="2887579"/>
            <a:ext cx="1394579" cy="998561"/>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ed Rectangle 9"/>
          <p:cNvSpPr/>
          <p:nvPr/>
        </p:nvSpPr>
        <p:spPr>
          <a:xfrm>
            <a:off x="386095" y="4558691"/>
            <a:ext cx="1394579" cy="998561"/>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38360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95</a:t>
            </a:fld>
            <a:endParaRPr lang="uk-UA" dirty="0"/>
          </a:p>
        </p:txBody>
      </p:sp>
      <p:sp>
        <p:nvSpPr>
          <p:cNvPr id="6" name="Title 5"/>
          <p:cNvSpPr>
            <a:spLocks noGrp="1"/>
          </p:cNvSpPr>
          <p:nvPr>
            <p:ph type="title"/>
          </p:nvPr>
        </p:nvSpPr>
        <p:spPr/>
        <p:txBody>
          <a:bodyPr/>
          <a:lstStyle/>
          <a:p>
            <a:r>
              <a:rPr lang="en-US" dirty="0"/>
              <a:t>Make a Plan</a:t>
            </a:r>
          </a:p>
        </p:txBody>
      </p:sp>
      <p:sp>
        <p:nvSpPr>
          <p:cNvPr id="11" name="TextBox 10"/>
          <p:cNvSpPr txBox="1"/>
          <p:nvPr/>
        </p:nvSpPr>
        <p:spPr>
          <a:xfrm>
            <a:off x="7484690" y="1580096"/>
            <a:ext cx="4371726" cy="3477875"/>
          </a:xfrm>
          <a:prstGeom prst="rect">
            <a:avLst/>
          </a:prstGeom>
          <a:noFill/>
        </p:spPr>
        <p:txBody>
          <a:bodyPr wrap="square" rtlCol="0">
            <a:spAutoFit/>
          </a:bodyPr>
          <a:lstStyle/>
          <a:p>
            <a:pPr algn="ctr"/>
            <a:r>
              <a:rPr lang="en-US" sz="4400" b="1" dirty="0">
                <a:solidFill>
                  <a:schemeClr val="tx2"/>
                </a:solidFill>
                <a:latin typeface="Calibri" charset="0"/>
                <a:ea typeface="Calibri" charset="0"/>
                <a:cs typeface="Calibri" charset="0"/>
              </a:rPr>
              <a:t>Step 1: </a:t>
            </a:r>
          </a:p>
          <a:p>
            <a:pPr algn="ctr"/>
            <a:r>
              <a:rPr lang="en-US" sz="4400" dirty="0">
                <a:latin typeface="Calibri" charset="0"/>
                <a:ea typeface="Calibri" charset="0"/>
                <a:cs typeface="Calibri" charset="0"/>
              </a:rPr>
              <a:t>Use your rubric to identify students who need support with evidence</a:t>
            </a:r>
          </a:p>
        </p:txBody>
      </p:sp>
      <p:sp>
        <p:nvSpPr>
          <p:cNvPr id="12" name="TextBox 11">
            <a:extLst>
              <a:ext uri="{FF2B5EF4-FFF2-40B4-BE49-F238E27FC236}">
                <a16:creationId xmlns:a16="http://schemas.microsoft.com/office/drawing/2014/main" id="{343BEF6F-719E-894E-8655-F8F97A0824ED}"/>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pic>
        <p:nvPicPr>
          <p:cNvPr id="13" name="Picture 12">
            <a:extLst>
              <a:ext uri="{FF2B5EF4-FFF2-40B4-BE49-F238E27FC236}">
                <a16:creationId xmlns:a16="http://schemas.microsoft.com/office/drawing/2014/main" id="{D19FEB68-004A-514C-ACBB-3BE21468CB87}"/>
              </a:ext>
            </a:extLst>
          </p:cNvPr>
          <p:cNvPicPr>
            <a:picLocks noChangeAspect="1"/>
          </p:cNvPicPr>
          <p:nvPr/>
        </p:nvPicPr>
        <p:blipFill>
          <a:blip r:embed="rId3"/>
          <a:stretch>
            <a:fillRect/>
          </a:stretch>
        </p:blipFill>
        <p:spPr>
          <a:xfrm>
            <a:off x="186147" y="861244"/>
            <a:ext cx="6816116" cy="5051229"/>
          </a:xfrm>
          <a:prstGeom prst="rect">
            <a:avLst/>
          </a:prstGeom>
        </p:spPr>
      </p:pic>
      <p:sp>
        <p:nvSpPr>
          <p:cNvPr id="9" name="Rounded Rectangle 8"/>
          <p:cNvSpPr/>
          <p:nvPr/>
        </p:nvSpPr>
        <p:spPr>
          <a:xfrm>
            <a:off x="386095" y="2887579"/>
            <a:ext cx="1394579" cy="998561"/>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ed Rectangle 9"/>
          <p:cNvSpPr/>
          <p:nvPr/>
        </p:nvSpPr>
        <p:spPr>
          <a:xfrm>
            <a:off x="386095" y="4558691"/>
            <a:ext cx="1394579" cy="998561"/>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3584124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4077AE5-63F5-4987-AE9A-27553486688C}"/>
              </a:ext>
            </a:extLst>
          </p:cNvPr>
          <p:cNvSpPr>
            <a:spLocks noGrp="1"/>
          </p:cNvSpPr>
          <p:nvPr>
            <p:ph type="sldNum" sz="quarter" idx="4"/>
          </p:nvPr>
        </p:nvSpPr>
        <p:spPr/>
        <p:txBody>
          <a:bodyPr/>
          <a:lstStyle/>
          <a:p>
            <a:fld id="{4080289E-A2FF-0941-931A-EE1328331F47}" type="slidenum">
              <a:rPr lang="uk-UA" smtClean="0"/>
              <a:pPr/>
              <a:t>96</a:t>
            </a:fld>
            <a:endParaRPr lang="uk-UA" dirty="0"/>
          </a:p>
        </p:txBody>
      </p:sp>
      <p:sp>
        <p:nvSpPr>
          <p:cNvPr id="3" name="Text Placeholder 2">
            <a:extLst>
              <a:ext uri="{FF2B5EF4-FFF2-40B4-BE49-F238E27FC236}">
                <a16:creationId xmlns:a16="http://schemas.microsoft.com/office/drawing/2014/main" id="{927E78A2-2D92-49CB-A4D3-4A0B71841F27}"/>
              </a:ext>
            </a:extLst>
          </p:cNvPr>
          <p:cNvSpPr>
            <a:spLocks noGrp="1"/>
          </p:cNvSpPr>
          <p:nvPr>
            <p:ph type="body" sz="quarter" idx="10"/>
          </p:nvPr>
        </p:nvSpPr>
        <p:spPr/>
        <p:txBody>
          <a:bodyPr/>
          <a:lstStyle/>
          <a:p>
            <a:endParaRPr lang="en-US" dirty="0"/>
          </a:p>
          <a:p>
            <a:endParaRPr lang="en-US" dirty="0"/>
          </a:p>
          <a:p>
            <a:endParaRPr lang="en-US" dirty="0"/>
          </a:p>
          <a:p>
            <a:pPr marL="0" indent="0">
              <a:buNone/>
            </a:pPr>
            <a:endParaRPr lang="en-US" dirty="0"/>
          </a:p>
          <a:p>
            <a:pPr marL="0" indent="0">
              <a:buNone/>
            </a:pPr>
            <a:endParaRPr lang="en-US" i="1" dirty="0"/>
          </a:p>
          <a:p>
            <a:pPr marL="0" indent="0">
              <a:buNone/>
            </a:pPr>
            <a:endParaRPr lang="en-US" i="1" dirty="0"/>
          </a:p>
          <a:p>
            <a:pPr marL="0" indent="0">
              <a:buNone/>
            </a:pPr>
            <a:endParaRPr lang="en-US" i="1" dirty="0"/>
          </a:p>
        </p:txBody>
      </p:sp>
      <p:sp>
        <p:nvSpPr>
          <p:cNvPr id="4" name="Title 3">
            <a:extLst>
              <a:ext uri="{FF2B5EF4-FFF2-40B4-BE49-F238E27FC236}">
                <a16:creationId xmlns:a16="http://schemas.microsoft.com/office/drawing/2014/main" id="{CFBFA06D-8B11-4C11-BE25-8387141517F8}"/>
              </a:ext>
            </a:extLst>
          </p:cNvPr>
          <p:cNvSpPr>
            <a:spLocks noGrp="1"/>
          </p:cNvSpPr>
          <p:nvPr>
            <p:ph type="title"/>
          </p:nvPr>
        </p:nvSpPr>
        <p:spPr/>
        <p:txBody>
          <a:bodyPr>
            <a:normAutofit/>
          </a:bodyPr>
          <a:lstStyle/>
          <a:p>
            <a:r>
              <a:rPr lang="en-US" dirty="0"/>
              <a:t>Make a Plan</a:t>
            </a:r>
          </a:p>
        </p:txBody>
      </p:sp>
      <p:sp>
        <p:nvSpPr>
          <p:cNvPr id="7" name="TextBox 6">
            <a:extLst>
              <a:ext uri="{FF2B5EF4-FFF2-40B4-BE49-F238E27FC236}">
                <a16:creationId xmlns:a16="http://schemas.microsoft.com/office/drawing/2014/main" id="{432CE5AA-7014-5549-8631-F7B6AB4C550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10" name="TextBox 9">
            <a:extLst>
              <a:ext uri="{FF2B5EF4-FFF2-40B4-BE49-F238E27FC236}">
                <a16:creationId xmlns:a16="http://schemas.microsoft.com/office/drawing/2014/main" id="{5B1CD69E-D6BC-174A-8356-1A39BD5EF154}"/>
              </a:ext>
            </a:extLst>
          </p:cNvPr>
          <p:cNvSpPr txBox="1"/>
          <p:nvPr/>
        </p:nvSpPr>
        <p:spPr>
          <a:xfrm>
            <a:off x="5953900" y="1303099"/>
            <a:ext cx="5902516" cy="3785652"/>
          </a:xfrm>
          <a:prstGeom prst="rect">
            <a:avLst/>
          </a:prstGeom>
          <a:noFill/>
        </p:spPr>
        <p:txBody>
          <a:bodyPr wrap="square" rtlCol="0">
            <a:spAutoFit/>
          </a:bodyPr>
          <a:lstStyle/>
          <a:p>
            <a:pPr algn="ctr"/>
            <a:r>
              <a:rPr lang="en-US" sz="4800" b="1" dirty="0">
                <a:solidFill>
                  <a:schemeClr val="tx2"/>
                </a:solidFill>
                <a:latin typeface="Calibri" charset="0"/>
                <a:ea typeface="Calibri" charset="0"/>
                <a:cs typeface="Calibri" charset="0"/>
              </a:rPr>
              <a:t>Step 2: </a:t>
            </a:r>
          </a:p>
          <a:p>
            <a:pPr algn="ctr"/>
            <a:r>
              <a:rPr lang="en-US" sz="4800" dirty="0">
                <a:latin typeface="Calibri" charset="0"/>
                <a:ea typeface="Calibri" charset="0"/>
                <a:cs typeface="Calibri" charset="0"/>
              </a:rPr>
              <a:t>Consider which tool would best support this group of students with evidence</a:t>
            </a:r>
          </a:p>
        </p:txBody>
      </p:sp>
      <p:pic>
        <p:nvPicPr>
          <p:cNvPr id="12" name="Picture 11">
            <a:extLst>
              <a:ext uri="{FF2B5EF4-FFF2-40B4-BE49-F238E27FC236}">
                <a16:creationId xmlns:a16="http://schemas.microsoft.com/office/drawing/2014/main" id="{C6B24A6D-A4F0-8244-94D1-8DE3111AAB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565" y="3473496"/>
            <a:ext cx="2103923" cy="2369154"/>
          </a:xfrm>
          <a:prstGeom prst="rect">
            <a:avLst/>
          </a:prstGeom>
          <a:ln w="19050">
            <a:solidFill>
              <a:schemeClr val="tx2"/>
            </a:solidFill>
          </a:ln>
        </p:spPr>
      </p:pic>
      <p:pic>
        <p:nvPicPr>
          <p:cNvPr id="13" name="Picture 12">
            <a:extLst>
              <a:ext uri="{FF2B5EF4-FFF2-40B4-BE49-F238E27FC236}">
                <a16:creationId xmlns:a16="http://schemas.microsoft.com/office/drawing/2014/main" id="{D2160CB9-FD6D-0F48-9732-9DFBCF1A3F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6744" y="3473496"/>
            <a:ext cx="2389755" cy="2369154"/>
          </a:xfrm>
          <a:prstGeom prst="rect">
            <a:avLst/>
          </a:prstGeom>
          <a:ln w="25400">
            <a:solidFill>
              <a:schemeClr val="tx2"/>
            </a:solidFill>
          </a:ln>
        </p:spPr>
      </p:pic>
      <p:pic>
        <p:nvPicPr>
          <p:cNvPr id="14" name="Picture 13">
            <a:extLst>
              <a:ext uri="{FF2B5EF4-FFF2-40B4-BE49-F238E27FC236}">
                <a16:creationId xmlns:a16="http://schemas.microsoft.com/office/drawing/2014/main" id="{F333EFAC-327A-FA46-AA75-1D41CBE594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63308" y="1019825"/>
            <a:ext cx="3025747" cy="2176100"/>
          </a:xfrm>
          <a:prstGeom prst="rect">
            <a:avLst/>
          </a:prstGeom>
          <a:ln w="22225">
            <a:solidFill>
              <a:schemeClr val="tx2"/>
            </a:solidFill>
          </a:ln>
        </p:spPr>
      </p:pic>
      <p:sp>
        <p:nvSpPr>
          <p:cNvPr id="11" name="TextBox 10">
            <a:extLst>
              <a:ext uri="{FF2B5EF4-FFF2-40B4-BE49-F238E27FC236}">
                <a16:creationId xmlns:a16="http://schemas.microsoft.com/office/drawing/2014/main" id="{464BEFC7-6A98-D04C-BE95-BA250A890246}"/>
              </a:ext>
            </a:extLst>
          </p:cNvPr>
          <p:cNvSpPr txBox="1"/>
          <p:nvPr/>
        </p:nvSpPr>
        <p:spPr>
          <a:xfrm>
            <a:off x="2494422" y="5830571"/>
            <a:ext cx="15772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t>
            </a:r>
            <a:r>
              <a:rPr lang="en-US" sz="1400" dirty="0" err="1">
                <a:latin typeface="Calibri" panose="020F0502020204030204" pitchFamily="34" charset="0"/>
                <a:cs typeface="Calibri" panose="020F0502020204030204" pitchFamily="34" charset="0"/>
              </a:rPr>
              <a:t>LearnZillion</a:t>
            </a:r>
            <a:r>
              <a:rPr lang="en-US" sz="1400" dirty="0">
                <a:latin typeface="Calibri" panose="020F0502020204030204" pitchFamily="34" charset="0"/>
                <a:cs typeface="Calibri" panose="020F0502020204030204" pitchFamily="34" charset="0"/>
              </a:rPr>
              <a:t>, 2017)</a:t>
            </a:r>
          </a:p>
        </p:txBody>
      </p:sp>
    </p:spTree>
    <p:extLst>
      <p:ext uri="{BB962C8B-B14F-4D97-AF65-F5344CB8AC3E}">
        <p14:creationId xmlns:p14="http://schemas.microsoft.com/office/powerpoint/2010/main" val="12454344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4077AE5-63F5-4987-AE9A-27553486688C}"/>
              </a:ext>
            </a:extLst>
          </p:cNvPr>
          <p:cNvSpPr>
            <a:spLocks noGrp="1"/>
          </p:cNvSpPr>
          <p:nvPr>
            <p:ph type="sldNum" sz="quarter" idx="4"/>
          </p:nvPr>
        </p:nvSpPr>
        <p:spPr/>
        <p:txBody>
          <a:bodyPr/>
          <a:lstStyle/>
          <a:p>
            <a:fld id="{4080289E-A2FF-0941-931A-EE1328331F47}" type="slidenum">
              <a:rPr lang="uk-UA" smtClean="0"/>
              <a:pPr/>
              <a:t>97</a:t>
            </a:fld>
            <a:endParaRPr lang="uk-UA" dirty="0"/>
          </a:p>
        </p:txBody>
      </p:sp>
      <p:sp>
        <p:nvSpPr>
          <p:cNvPr id="3" name="Text Placeholder 2">
            <a:extLst>
              <a:ext uri="{FF2B5EF4-FFF2-40B4-BE49-F238E27FC236}">
                <a16:creationId xmlns:a16="http://schemas.microsoft.com/office/drawing/2014/main" id="{927E78A2-2D92-49CB-A4D3-4A0B71841F27}"/>
              </a:ext>
            </a:extLst>
          </p:cNvPr>
          <p:cNvSpPr>
            <a:spLocks noGrp="1"/>
          </p:cNvSpPr>
          <p:nvPr>
            <p:ph type="body" sz="quarter" idx="10"/>
          </p:nvPr>
        </p:nvSpPr>
        <p:spPr/>
        <p:txBody>
          <a:bodyPr/>
          <a:lstStyle/>
          <a:p>
            <a:endParaRPr lang="en-US" dirty="0"/>
          </a:p>
          <a:p>
            <a:endParaRPr lang="en-US" dirty="0"/>
          </a:p>
          <a:p>
            <a:endParaRPr lang="en-US" dirty="0"/>
          </a:p>
          <a:p>
            <a:pPr marL="0" indent="0">
              <a:buNone/>
            </a:pPr>
            <a:endParaRPr lang="en-US" dirty="0"/>
          </a:p>
          <a:p>
            <a:pPr marL="0" indent="0">
              <a:buNone/>
            </a:pPr>
            <a:endParaRPr lang="en-US" i="1" dirty="0"/>
          </a:p>
          <a:p>
            <a:pPr marL="0" indent="0">
              <a:buNone/>
            </a:pPr>
            <a:endParaRPr lang="en-US" i="1" dirty="0"/>
          </a:p>
          <a:p>
            <a:pPr marL="0" indent="0">
              <a:buNone/>
            </a:pPr>
            <a:endParaRPr lang="en-US" i="1" dirty="0"/>
          </a:p>
        </p:txBody>
      </p:sp>
      <p:sp>
        <p:nvSpPr>
          <p:cNvPr id="4" name="Title 3">
            <a:extLst>
              <a:ext uri="{FF2B5EF4-FFF2-40B4-BE49-F238E27FC236}">
                <a16:creationId xmlns:a16="http://schemas.microsoft.com/office/drawing/2014/main" id="{CFBFA06D-8B11-4C11-BE25-8387141517F8}"/>
              </a:ext>
            </a:extLst>
          </p:cNvPr>
          <p:cNvSpPr>
            <a:spLocks noGrp="1"/>
          </p:cNvSpPr>
          <p:nvPr>
            <p:ph type="title"/>
          </p:nvPr>
        </p:nvSpPr>
        <p:spPr/>
        <p:txBody>
          <a:bodyPr>
            <a:normAutofit/>
          </a:bodyPr>
          <a:lstStyle/>
          <a:p>
            <a:r>
              <a:rPr lang="en-US" dirty="0"/>
              <a:t>Make a Plan</a:t>
            </a:r>
          </a:p>
        </p:txBody>
      </p:sp>
      <p:sp>
        <p:nvSpPr>
          <p:cNvPr id="7" name="TextBox 6">
            <a:extLst>
              <a:ext uri="{FF2B5EF4-FFF2-40B4-BE49-F238E27FC236}">
                <a16:creationId xmlns:a16="http://schemas.microsoft.com/office/drawing/2014/main" id="{432CE5AA-7014-5549-8631-F7B6AB4C550A}"/>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
        <p:nvSpPr>
          <p:cNvPr id="10" name="TextBox 9">
            <a:extLst>
              <a:ext uri="{FF2B5EF4-FFF2-40B4-BE49-F238E27FC236}">
                <a16:creationId xmlns:a16="http://schemas.microsoft.com/office/drawing/2014/main" id="{5B1CD69E-D6BC-174A-8356-1A39BD5EF154}"/>
              </a:ext>
            </a:extLst>
          </p:cNvPr>
          <p:cNvSpPr txBox="1"/>
          <p:nvPr/>
        </p:nvSpPr>
        <p:spPr>
          <a:xfrm>
            <a:off x="5674375" y="1193800"/>
            <a:ext cx="5867400" cy="4247317"/>
          </a:xfrm>
          <a:prstGeom prst="rect">
            <a:avLst/>
          </a:prstGeom>
          <a:noFill/>
        </p:spPr>
        <p:txBody>
          <a:bodyPr wrap="square" rtlCol="0">
            <a:spAutoFit/>
          </a:bodyPr>
          <a:lstStyle/>
          <a:p>
            <a:pPr algn="ctr"/>
            <a:r>
              <a:rPr lang="en-US" sz="5400" b="1" dirty="0">
                <a:solidFill>
                  <a:schemeClr val="tx2"/>
                </a:solidFill>
                <a:latin typeface="Calibri" charset="0"/>
                <a:ea typeface="Calibri" charset="0"/>
                <a:cs typeface="Calibri" charset="0"/>
              </a:rPr>
              <a:t>Step 3: </a:t>
            </a:r>
          </a:p>
          <a:p>
            <a:pPr algn="ctr"/>
            <a:r>
              <a:rPr lang="en-US" sz="5400" dirty="0">
                <a:latin typeface="Calibri" charset="0"/>
                <a:ea typeface="Calibri" charset="0"/>
                <a:cs typeface="Calibri" charset="0"/>
              </a:rPr>
              <a:t>Brainstorm how and when you might use this tool with students</a:t>
            </a:r>
          </a:p>
        </p:txBody>
      </p:sp>
      <p:pic>
        <p:nvPicPr>
          <p:cNvPr id="6" name="Picture 5">
            <a:extLst>
              <a:ext uri="{FF2B5EF4-FFF2-40B4-BE49-F238E27FC236}">
                <a16:creationId xmlns:a16="http://schemas.microsoft.com/office/drawing/2014/main" id="{38AE50A9-C46B-124F-9C8D-251B8B725BA1}"/>
              </a:ext>
            </a:extLst>
          </p:cNvPr>
          <p:cNvPicPr>
            <a:picLocks noChangeAspect="1"/>
          </p:cNvPicPr>
          <p:nvPr/>
        </p:nvPicPr>
        <p:blipFill>
          <a:blip r:embed="rId3"/>
          <a:stretch>
            <a:fillRect/>
          </a:stretch>
        </p:blipFill>
        <p:spPr>
          <a:xfrm>
            <a:off x="1305137" y="1047168"/>
            <a:ext cx="3660203" cy="4824412"/>
          </a:xfrm>
          <a:prstGeom prst="rect">
            <a:avLst/>
          </a:prstGeom>
          <a:ln>
            <a:solidFill>
              <a:schemeClr val="tx1"/>
            </a:solidFill>
          </a:ln>
        </p:spPr>
      </p:pic>
    </p:spTree>
    <p:extLst>
      <p:ext uri="{BB962C8B-B14F-4D97-AF65-F5344CB8AC3E}">
        <p14:creationId xmlns:p14="http://schemas.microsoft.com/office/powerpoint/2010/main" val="249523496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98</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a:xfrm>
            <a:off x="494109" y="1048693"/>
            <a:ext cx="11203781" cy="4822825"/>
          </a:xfrm>
        </p:spPr>
        <p:txBody>
          <a:bodyPr/>
          <a:lstStyle/>
          <a:p>
            <a:pPr marL="473075" indent="-473075">
              <a:lnSpc>
                <a:spcPct val="100000"/>
              </a:lnSpc>
              <a:spcBef>
                <a:spcPts val="0"/>
              </a:spcBef>
              <a:defRPr/>
            </a:pPr>
            <a:r>
              <a:rPr lang="en-US" sz="4500" dirty="0">
                <a:solidFill>
                  <a:schemeClr val="tx1"/>
                </a:solidFill>
                <a:latin typeface="Calibri" charset="0"/>
                <a:ea typeface="Calibri" charset="0"/>
                <a:cs typeface="Calibri" charset="0"/>
              </a:rPr>
              <a:t>What are three supports built in to the Guidebooks to support students in using evidence from the text?  </a:t>
            </a:r>
          </a:p>
          <a:p>
            <a:pPr marL="473075" indent="-473075">
              <a:lnSpc>
                <a:spcPct val="100000"/>
              </a:lnSpc>
              <a:spcBef>
                <a:spcPts val="0"/>
              </a:spcBef>
              <a:defRPr/>
            </a:pPr>
            <a:endParaRPr lang="en-US" sz="4500" dirty="0">
              <a:solidFill>
                <a:schemeClr val="tx1"/>
              </a:solidFill>
              <a:latin typeface="Calibri" charset="0"/>
              <a:ea typeface="Calibri" charset="0"/>
              <a:cs typeface="Calibri" charset="0"/>
            </a:endParaRPr>
          </a:p>
          <a:p>
            <a:pPr marL="473075" indent="-473075">
              <a:lnSpc>
                <a:spcPct val="100000"/>
              </a:lnSpc>
              <a:spcBef>
                <a:spcPts val="0"/>
              </a:spcBef>
              <a:buFont typeface="Arial" charset="0"/>
              <a:buChar char="•"/>
              <a:defRPr/>
            </a:pPr>
            <a:r>
              <a:rPr lang="en-US" sz="4500" dirty="0">
                <a:solidFill>
                  <a:schemeClr val="tx1"/>
                </a:solidFill>
                <a:latin typeface="Calibri" charset="0"/>
                <a:ea typeface="Calibri" charset="0"/>
                <a:cs typeface="Calibri" charset="0"/>
              </a:rPr>
              <a:t>What resource are you most excited to incorporate into your planning?  Why?</a:t>
            </a:r>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Let’s Discuss!</a:t>
            </a:r>
          </a:p>
        </p:txBody>
      </p:sp>
      <p:sp>
        <p:nvSpPr>
          <p:cNvPr id="5" name="TextBox 4">
            <a:extLst>
              <a:ext uri="{FF2B5EF4-FFF2-40B4-BE49-F238E27FC236}">
                <a16:creationId xmlns:a16="http://schemas.microsoft.com/office/drawing/2014/main" id="{E9050820-F621-3541-9084-7E3A64533967}"/>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5</a:t>
            </a:r>
          </a:p>
        </p:txBody>
      </p:sp>
    </p:spTree>
    <p:extLst>
      <p:ext uri="{BB962C8B-B14F-4D97-AF65-F5344CB8AC3E}">
        <p14:creationId xmlns:p14="http://schemas.microsoft.com/office/powerpoint/2010/main" val="60780246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6</a:t>
            </a:r>
            <a:r>
              <a:rPr lang="en-US" sz="5400" dirty="0"/>
              <a:t>: Inquiry Cycle Stages 1-5</a:t>
            </a:r>
            <a:endParaRPr lang="en-US" sz="5400" dirty="0">
              <a:latin typeface="Calibri"/>
              <a:cs typeface="Calibri"/>
            </a:endParaRPr>
          </a:p>
        </p:txBody>
      </p:sp>
    </p:spTree>
    <p:extLst>
      <p:ext uri="{BB962C8B-B14F-4D97-AF65-F5344CB8AC3E}">
        <p14:creationId xmlns:p14="http://schemas.microsoft.com/office/powerpoint/2010/main" val="593957699"/>
      </p:ext>
    </p:extLst>
  </p:cSld>
  <p:clrMapOvr>
    <a:masterClrMapping/>
  </p:clrMapOvr>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8647</TotalTime>
  <Words>15129</Words>
  <Application>Microsoft Macintosh PowerPoint</Application>
  <PresentationFormat>Widescreen</PresentationFormat>
  <Paragraphs>1636</Paragraphs>
  <Slides>109</Slides>
  <Notes>109</Notes>
  <HiddenSlides>3</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109</vt:i4>
      </vt:variant>
    </vt:vector>
  </HeadingPairs>
  <TitlesOfParts>
    <vt:vector size="120" baseType="lpstr">
      <vt:lpstr>Arial</vt:lpstr>
      <vt:lpstr>Calibri</vt:lpstr>
      <vt:lpstr>Century Gothic</vt:lpstr>
      <vt:lpstr>Century Schoolbook</vt:lpstr>
      <vt:lpstr>Courier</vt:lpstr>
      <vt:lpstr>Wingdings</vt:lpstr>
      <vt:lpstr>Cover</vt:lpstr>
      <vt:lpstr>Mentor Text 2</vt:lpstr>
      <vt:lpstr>1_Mentor Text 2</vt:lpstr>
      <vt:lpstr>1_Cover</vt:lpstr>
      <vt:lpstr>Section</vt:lpstr>
      <vt:lpstr>Module 4: Supporting All Students Session 1: Preparing to Analyze Student Work</vt:lpstr>
      <vt:lpstr>Do Now</vt:lpstr>
      <vt:lpstr>Session Objectives</vt:lpstr>
      <vt:lpstr>Agenda</vt:lpstr>
      <vt:lpstr>Recap</vt:lpstr>
      <vt:lpstr> Where Are We Now? </vt:lpstr>
      <vt:lpstr>Our Guiding Questions</vt:lpstr>
      <vt:lpstr>Creating an Exemplar: Let’s Practice Together!</vt:lpstr>
      <vt:lpstr>Evidence of Deep Understanding of the Text</vt:lpstr>
      <vt:lpstr>Analyze the Student Look Fors </vt:lpstr>
      <vt:lpstr>Student Look Fors</vt:lpstr>
      <vt:lpstr>Remember Our Criteria</vt:lpstr>
      <vt:lpstr>Examine the Exemplar Response</vt:lpstr>
      <vt:lpstr>Create a Student Exemplar </vt:lpstr>
      <vt:lpstr>Review the Sample Exemplar </vt:lpstr>
      <vt:lpstr>Sample Exemplar</vt:lpstr>
      <vt:lpstr>Application</vt:lpstr>
      <vt:lpstr>Create Your Own Exemplar</vt:lpstr>
      <vt:lpstr>Capture Your Learning</vt:lpstr>
      <vt:lpstr>Module 4: Supporting All Students Session 2: Evidence of Student Learning</vt:lpstr>
      <vt:lpstr>Do Now</vt:lpstr>
      <vt:lpstr>Session Objectives</vt:lpstr>
      <vt:lpstr>Agenda</vt:lpstr>
      <vt:lpstr>A Reminder: Our Inquiry Question</vt:lpstr>
      <vt:lpstr> Where Are We Now? </vt:lpstr>
      <vt:lpstr>Let’s Try It!</vt:lpstr>
      <vt:lpstr>The General Rubric</vt:lpstr>
      <vt:lpstr>General Rubric +</vt:lpstr>
      <vt:lpstr>Using the General Rubric</vt:lpstr>
      <vt:lpstr>The Final Product</vt:lpstr>
      <vt:lpstr>Application</vt:lpstr>
      <vt:lpstr>Let’s Discuss!</vt:lpstr>
      <vt:lpstr>Module 4: Supporting All Students Session 3: Diagnosing Students’ Needs</vt:lpstr>
      <vt:lpstr>Do Now</vt:lpstr>
      <vt:lpstr>The Guidebook Approach to Support</vt:lpstr>
      <vt:lpstr>Session Objectives</vt:lpstr>
      <vt:lpstr>Agenda</vt:lpstr>
      <vt:lpstr>A Reminder: Our Inquiry Question</vt:lpstr>
      <vt:lpstr> Where Are We Now? </vt:lpstr>
      <vt:lpstr>Quick Recap</vt:lpstr>
      <vt:lpstr>What do the patterns tell you?</vt:lpstr>
      <vt:lpstr>Share your observations with a partner</vt:lpstr>
      <vt:lpstr>Let’s dig deeper!</vt:lpstr>
      <vt:lpstr>Let’s dig deeper!</vt:lpstr>
      <vt:lpstr>Let’s Discuss!</vt:lpstr>
      <vt:lpstr>How do I address these gaps?</vt:lpstr>
      <vt:lpstr>Explore the Supports Flow Chart</vt:lpstr>
      <vt:lpstr>Dig Deeper</vt:lpstr>
      <vt:lpstr>Capture Your Learning</vt:lpstr>
      <vt:lpstr>Module 4: Supporting All Students Session 4: Using the Supports Flow Chart </vt:lpstr>
      <vt:lpstr>Do Now</vt:lpstr>
      <vt:lpstr>Session Objectives</vt:lpstr>
      <vt:lpstr>Agenda</vt:lpstr>
      <vt:lpstr>A Reminder: Our Inquiry Question</vt:lpstr>
      <vt:lpstr> Where are we now? </vt:lpstr>
      <vt:lpstr>What does it likely mean…</vt:lpstr>
      <vt:lpstr>It means…</vt:lpstr>
      <vt:lpstr>Three Likely Culprits</vt:lpstr>
      <vt:lpstr>Using the ELA Guidebooks 2.0: Supports Flow Chart </vt:lpstr>
      <vt:lpstr>Meet Brian</vt:lpstr>
      <vt:lpstr>Identify a Support</vt:lpstr>
      <vt:lpstr>Let’s Discuss!</vt:lpstr>
      <vt:lpstr>Let’s Practice!</vt:lpstr>
      <vt:lpstr>Using the Supports Flow Chart</vt:lpstr>
      <vt:lpstr>How might we support Maria?</vt:lpstr>
      <vt:lpstr>Make a plan to support Maria!</vt:lpstr>
      <vt:lpstr>Gallery Walk </vt:lpstr>
      <vt:lpstr>Whole Group Debrief</vt:lpstr>
      <vt:lpstr>Capture Your Learning</vt:lpstr>
      <vt:lpstr>Module 4: Supporting All Students Session 5: Using the Supports Flow Chart to Support Students in Using Evidence</vt:lpstr>
      <vt:lpstr>Do Now</vt:lpstr>
      <vt:lpstr>Session Objectives</vt:lpstr>
      <vt:lpstr>Agenda</vt:lpstr>
      <vt:lpstr>A Reminder: Our Inquiry Question</vt:lpstr>
      <vt:lpstr> Where are we now? </vt:lpstr>
      <vt:lpstr> Revisit the Rubric: Focus on Evidence </vt:lpstr>
      <vt:lpstr> Analyze Student Responses </vt:lpstr>
      <vt:lpstr> sample student responses </vt:lpstr>
      <vt:lpstr>Don’t worry…</vt:lpstr>
      <vt:lpstr>Guidebooks Supports for Using Evidence</vt:lpstr>
      <vt:lpstr>Support #1: Evidence Chart</vt:lpstr>
      <vt:lpstr>Revisit Student #1</vt:lpstr>
      <vt:lpstr>Example</vt:lpstr>
      <vt:lpstr>Guidebooks Supports for Using Evidence</vt:lpstr>
      <vt:lpstr>Annotating Text</vt:lpstr>
      <vt:lpstr>Video Look Fors</vt:lpstr>
      <vt:lpstr>Annotation in Action</vt:lpstr>
      <vt:lpstr>Let’s Discuss!</vt:lpstr>
      <vt:lpstr>Guidebooks Supports for Using Evidence</vt:lpstr>
      <vt:lpstr>Teacher Talk Moves</vt:lpstr>
      <vt:lpstr>Teacher Talk Moves</vt:lpstr>
      <vt:lpstr>Teacher Talk Moves</vt:lpstr>
      <vt:lpstr>Let’s Discuss!</vt:lpstr>
      <vt:lpstr>Consider Your Students</vt:lpstr>
      <vt:lpstr>Make a Plan</vt:lpstr>
      <vt:lpstr>Make a Plan</vt:lpstr>
      <vt:lpstr>Make a Plan</vt:lpstr>
      <vt:lpstr>Let’s Discuss!</vt:lpstr>
      <vt:lpstr>Module 4: Supporting All Students Session 6: Inquiry Cycle Stages 1-5</vt:lpstr>
      <vt:lpstr>Do Now</vt:lpstr>
      <vt:lpstr>Session Objective</vt:lpstr>
      <vt:lpstr>Agenda</vt:lpstr>
      <vt:lpstr>A Reminder: Our Inquiry Question</vt:lpstr>
      <vt:lpstr> Where are we now? </vt:lpstr>
      <vt:lpstr>Putting it All Together</vt:lpstr>
      <vt:lpstr>Let’s Discuss!</vt:lpstr>
      <vt:lpstr>Zoom In: Select a Small Group</vt:lpstr>
      <vt:lpstr>Discuss with a partner</vt:lpstr>
      <vt:lpstr>Let’s Discuss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Liz Budrionis</cp:lastModifiedBy>
  <cp:revision>798</cp:revision>
  <cp:lastPrinted>2018-02-09T20:03:07Z</cp:lastPrinted>
  <dcterms:created xsi:type="dcterms:W3CDTF">2017-08-15T16:44:18Z</dcterms:created>
  <dcterms:modified xsi:type="dcterms:W3CDTF">2018-12-06T05:35:02Z</dcterms:modified>
</cp:coreProperties>
</file>