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</p:sldMasterIdLst>
  <p:notesMasterIdLst>
    <p:notesMasterId r:id="rId27"/>
  </p:notesMasterIdLst>
  <p:handoutMasterIdLst>
    <p:handoutMasterId r:id="rId28"/>
  </p:handoutMasterIdLst>
  <p:sldIdLst>
    <p:sldId id="393" r:id="rId4"/>
    <p:sldId id="394" r:id="rId5"/>
    <p:sldId id="348" r:id="rId6"/>
    <p:sldId id="415" r:id="rId7"/>
    <p:sldId id="389" r:id="rId8"/>
    <p:sldId id="411" r:id="rId9"/>
    <p:sldId id="364" r:id="rId10"/>
    <p:sldId id="412" r:id="rId11"/>
    <p:sldId id="397" r:id="rId12"/>
    <p:sldId id="416" r:id="rId13"/>
    <p:sldId id="398" r:id="rId14"/>
    <p:sldId id="410" r:id="rId15"/>
    <p:sldId id="391" r:id="rId16"/>
    <p:sldId id="399" r:id="rId17"/>
    <p:sldId id="402" r:id="rId18"/>
    <p:sldId id="404" r:id="rId19"/>
    <p:sldId id="418" r:id="rId20"/>
    <p:sldId id="392" r:id="rId21"/>
    <p:sldId id="407" r:id="rId22"/>
    <p:sldId id="419" r:id="rId23"/>
    <p:sldId id="417" r:id="rId24"/>
    <p:sldId id="414" r:id="rId25"/>
    <p:sldId id="40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iana Department of Education" initials="LDoE" lastIdx="15" clrIdx="0"/>
  <p:cmAuthor id="7" name="Whitehead-Bust, Alyssa" initials="" lastIdx="17" clrIdx="7"/>
  <p:cmAuthor id="1" name="deleteme2" initials="d" lastIdx="10" clrIdx="1"/>
  <p:cmAuthor id="2" name="Jessica Baghian" initials="" lastIdx="7" clrIdx="2"/>
  <p:cmAuthor id="3" name="Jill Zimmerman" initials="JZ" lastIdx="4" clrIdx="3"/>
  <p:cmAuthor id="4" name="Bridget Devlin" initials="BD" lastIdx="9" clrIdx="4"/>
  <p:cmAuthor id="5" name="Kunjan Narechania" initials="" lastIdx="13" clrIdx="5"/>
  <p:cmAuthor id="6" name="Laura Hawkins" initials="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191919"/>
    <a:srgbClr val="4C4C4C"/>
    <a:srgbClr val="0000FF"/>
    <a:srgbClr val="9E4C65"/>
    <a:srgbClr val="AF5D8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7" autoAdjust="0"/>
    <p:restoredTop sz="99786" autoAdjust="0"/>
  </p:normalViewPr>
  <p:slideViewPr>
    <p:cSldViewPr>
      <p:cViewPr varScale="1">
        <p:scale>
          <a:sx n="57" d="100"/>
          <a:sy n="57" d="100"/>
        </p:scale>
        <p:origin x="-4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56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DFC0B-0794-4AFD-BD8A-181E06725F27}" type="datetimeFigureOut">
              <a:rPr lang="en-US" smtClean="0"/>
              <a:t>1/18/17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0207C-B002-435E-99D1-C3D69078E9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2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CA6CE-8A7F-4E37-A715-9178284F6F81}" type="datetimeFigureOut">
              <a:rPr lang="en-US" smtClean="0"/>
              <a:t>1/18/17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D4113-607C-4C8C-A317-57A1D107AA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8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1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7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2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7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13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7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t" anchorCtr="0">
            <a:noAutofit/>
          </a:bodyPr>
          <a:lstStyle/>
          <a:p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7199"/>
          </a:xfrm>
          <a:prstGeom prst="rect">
            <a:avLst/>
          </a:prstGeom>
          <a:noFill/>
          <a:ln>
            <a:noFill/>
          </a:ln>
        </p:spPr>
        <p:txBody>
          <a:bodyPr lIns="91421" tIns="45711" rIns="91421" bIns="45711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prstClr val="black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18</a:t>
            </a:fld>
            <a:endParaRPr lang="en-US">
              <a:solidFill>
                <a:prstClr val="black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72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 anchor="ctr"/>
          <a:lstStyle>
            <a:lvl1pPr>
              <a:defRPr sz="4400" b="0" i="0" u="none" cap="none" normalizeH="0" baseline="0">
                <a:solidFill>
                  <a:srgbClr val="333333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53200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teinem" pitchFamily="2" charset="0"/>
              </a:defRPr>
            </a:lvl1pPr>
          </a:lstStyle>
          <a:p>
            <a:fld id="{79BA4B8F-8B3F-4B52-9164-AF2CA95F6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918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71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69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80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uisiana Believes (PPT Footer)_Foote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0998"/>
            <a:ext cx="9144000" cy="557784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515101"/>
            <a:ext cx="2133600" cy="3428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E135CAF-C8C3-4539-A652-3CBFF32730FE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125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0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bit.ly/redesignsummit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louisianabelieves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bit.ly/round2schedules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ool Redesign Summit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184861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2293" y="4572000"/>
            <a:ext cx="50488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LEA and Network Huddles</a:t>
            </a:r>
          </a:p>
          <a:p>
            <a:pPr algn="ctr"/>
            <a:r>
              <a:rPr lang="en-US" sz="3600" dirty="0"/>
              <a:t>January 19, 2017</a:t>
            </a:r>
          </a:p>
        </p:txBody>
      </p:sp>
    </p:spTree>
    <p:extLst>
      <p:ext uri="{BB962C8B-B14F-4D97-AF65-F5344CB8AC3E}">
        <p14:creationId xmlns:p14="http://schemas.microsoft.com/office/powerpoint/2010/main" val="26466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Between Round 1 and Round 2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10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Between the morning and the afternoon:</a:t>
            </a:r>
          </a:p>
          <a:p>
            <a:endParaRPr lang="en-US" sz="2200" dirty="0"/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Each district will have 20 minutes to rank order the organizations (at least 7) with whom you would like to meet in the afternoon.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The Department will use these to build schedules over the lunch hour.  Each district will receive a schedule of three organizations.  These schedules will be based on district preference and district need.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All schedules will be posted online by the end of lunch.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9150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Partner Conversation 2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11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76400"/>
            <a:ext cx="83820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During these longer discussions, districts and partners will begin to brainstorm strategies for improving student achievement at one of the district’s schools.  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Districts should start this discussion by identifying one school on which to focus.  For that school summarize:</a:t>
            </a: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Student achievement results—both progress and challenges</a:t>
            </a: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The reasons behind the student achievement results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This should serve as a launching off point for the district and the partner to brainstorm how they might work together to address the challenges at this school. 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0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Next Steps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12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Check your district’s schedule and make sure you know the rooms to which you will be going.  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If your district is splitting up into two groups, please determine who will be in each group. Please split your group evenly.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At each partner presentation, consider: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/>
              <a:t>What specifically will this organization do to support school improvement?</a:t>
            </a:r>
          </a:p>
          <a:p>
            <a:pPr marL="914400" lvl="1" indent="-457200">
              <a:buFont typeface="Arial"/>
              <a:buChar char="•"/>
            </a:pPr>
            <a:r>
              <a:rPr lang="en-US" sz="2200" dirty="0"/>
              <a:t>Would our district want to </a:t>
            </a:r>
            <a:r>
              <a:rPr lang="en-US" sz="2200" dirty="0" smtClean="0"/>
              <a:t>learn more about how this organization could support your district/school?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An electronic version of the note-taking guide in your folders can be found in the Summit Document Library here: </a:t>
            </a:r>
            <a:r>
              <a:rPr lang="en-US" sz="2200" dirty="0" smtClean="0">
                <a:hlinkClick r:id="rId2"/>
              </a:rPr>
              <a:t>bit.ly/redesignsummit</a:t>
            </a:r>
            <a:r>
              <a:rPr lang="en-US" sz="2200" dirty="0" smtClean="0"/>
              <a:t> </a:t>
            </a:r>
            <a:endParaRPr lang="en-US" sz="2200" dirty="0"/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We will meet back in this room at 12 pm.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1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ool Redesign Summit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184861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4572000"/>
            <a:ext cx="7739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Identifying Promising Partners</a:t>
            </a:r>
          </a:p>
          <a:p>
            <a:pPr algn="ctr"/>
            <a:r>
              <a:rPr lang="en-US" sz="4800" dirty="0" smtClean="0"/>
              <a:t>12:00 PM to 1:25 PM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66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halkduster"/>
              </a:rPr>
              <a:t>Objectives</a:t>
            </a:r>
            <a:endParaRPr lang="en-US" sz="2800" dirty="0">
              <a:latin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8839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In this session, we will:</a:t>
            </a:r>
          </a:p>
          <a:p>
            <a:pPr marL="457200"/>
            <a:r>
              <a:rPr lang="en-US" sz="2200" dirty="0" smtClean="0"/>
              <a:t>Rank order at least 7 partners with whom your district wants to have more in-depth conversations this afternoon</a:t>
            </a:r>
          </a:p>
          <a:p>
            <a:pPr marL="457200"/>
            <a:r>
              <a:rPr lang="en-US" sz="2200" dirty="0" smtClean="0"/>
              <a:t>Plan for your afternoon conversations</a:t>
            </a:r>
          </a:p>
        </p:txBody>
      </p:sp>
    </p:spTree>
    <p:extLst>
      <p:ext uri="{BB962C8B-B14F-4D97-AF65-F5344CB8AC3E}">
        <p14:creationId xmlns:p14="http://schemas.microsoft.com/office/powerpoint/2010/main" val="110649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Initial Partner Conversations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15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Your district now has 20 minutes to narrow your priorities for the afternoon down to a list of any organization (but at least 7) with whom you would be interested in meeting this afternoon.  We will be working to finalize a schedule that includes three partners for each district.  </a:t>
            </a:r>
            <a:r>
              <a:rPr lang="en-US" sz="2200" dirty="0"/>
              <a:t>T</a:t>
            </a:r>
            <a:r>
              <a:rPr lang="en-US" sz="2200" dirty="0" smtClean="0"/>
              <a:t>hese will be provided at the end of lunch.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657600"/>
            <a:ext cx="838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Please make sure to follow these instructions carefully.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P</a:t>
            </a:r>
            <a:r>
              <a:rPr lang="en-US" sz="2200" dirty="0" smtClean="0">
                <a:solidFill>
                  <a:srgbClr val="000000"/>
                </a:solidFill>
              </a:rPr>
              <a:t>ick up one partner preference sheet per district from the front of the room.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Rank order at least 7 organizations with whom your district is interested in meeting with this afternoon.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Return this page to the back of the room by 12:20.</a:t>
            </a:r>
          </a:p>
        </p:txBody>
      </p:sp>
    </p:spTree>
    <p:extLst>
      <p:ext uri="{BB962C8B-B14F-4D97-AF65-F5344CB8AC3E}">
        <p14:creationId xmlns:p14="http://schemas.microsoft.com/office/powerpoint/2010/main" val="103302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Identifying Promising Partners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16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644908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After </a:t>
            </a:r>
            <a:r>
              <a:rPr lang="en-US" sz="2200" dirty="0">
                <a:solidFill>
                  <a:srgbClr val="000000"/>
                </a:solidFill>
              </a:rPr>
              <a:t>you have selected these </a:t>
            </a:r>
            <a:r>
              <a:rPr lang="en-US" sz="2200" dirty="0" smtClean="0">
                <a:solidFill>
                  <a:srgbClr val="000000"/>
                </a:solidFill>
              </a:rPr>
              <a:t>partners and are waiting for your afternoon schedule to be finalized, prepare for your afternoon sessions.  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Districts should start this discussion </a:t>
            </a:r>
            <a:r>
              <a:rPr lang="en-US" sz="2200" dirty="0" smtClean="0">
                <a:solidFill>
                  <a:srgbClr val="000000"/>
                </a:solidFill>
              </a:rPr>
              <a:t>by identifying one school on which to focus.  For that school summarize: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Student achievement results—both progress and challenges</a:t>
            </a:r>
          </a:p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The reasons behind the student achievement results</a:t>
            </a:r>
            <a:endParaRPr lang="en-US" sz="2200" dirty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This should serve as a launching off point for the district and the partner to brainstorm how they might work together to address the challenges at this school. </a:t>
            </a:r>
            <a:endParaRPr lang="en-US" sz="2200" dirty="0" smtClean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You may wish to use data from District or School Report cards on LDE’s website: </a:t>
            </a:r>
            <a:r>
              <a:rPr lang="en-US" sz="2200" dirty="0" smtClean="0">
                <a:solidFill>
                  <a:srgbClr val="000000"/>
                </a:solidFill>
                <a:hlinkClick r:id="rId2"/>
              </a:rPr>
              <a:t>www.louisianabelieves.com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70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Identifying Promising Partners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17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752600"/>
            <a:ext cx="8458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Round 2 schedules can now be accessed at the following link: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  <a:hlinkClick r:id="rId2"/>
              </a:rPr>
              <a:t>bit.ly/round2schedules</a:t>
            </a:r>
            <a:endParaRPr lang="en-US" sz="2200" dirty="0" smtClean="0">
              <a:solidFill>
                <a:srgbClr val="000000"/>
              </a:solidFill>
            </a:endParaRP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We will meet back in this room at 3:25.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15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ool Redesign Summit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184861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4572000"/>
            <a:ext cx="79719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Beginning the Planning Process</a:t>
            </a:r>
          </a:p>
          <a:p>
            <a:pPr algn="ctr"/>
            <a:r>
              <a:rPr lang="en-US" sz="4800" dirty="0" smtClean="0"/>
              <a:t>3:25 to 4:00 PM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663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halkduster"/>
              </a:rPr>
              <a:t>Objectives</a:t>
            </a:r>
            <a:endParaRPr lang="en-US" sz="2800" dirty="0">
              <a:latin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8839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In this session, we will:</a:t>
            </a:r>
          </a:p>
          <a:p>
            <a:pPr marL="457200"/>
            <a:r>
              <a:rPr lang="en-US" sz="2200" dirty="0" smtClean="0"/>
              <a:t>Identify the specific next steps you will take with any partner with whom you would like to pursue more information</a:t>
            </a:r>
          </a:p>
          <a:p>
            <a:pPr marL="457200"/>
            <a:r>
              <a:rPr lang="en-US" sz="2200" dirty="0" smtClean="0"/>
              <a:t>Describe the upcoming process to build plans for improving struggling schools</a:t>
            </a:r>
          </a:p>
        </p:txBody>
      </p:sp>
    </p:spTree>
    <p:extLst>
      <p:ext uri="{BB962C8B-B14F-4D97-AF65-F5344CB8AC3E}">
        <p14:creationId xmlns:p14="http://schemas.microsoft.com/office/powerpoint/2010/main" val="266570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ool Redesign Summit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184861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1681" y="4572000"/>
            <a:ext cx="51357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Supporting Struggling Schools</a:t>
            </a:r>
          </a:p>
          <a:p>
            <a:pPr algn="ctr"/>
            <a:r>
              <a:rPr lang="en-US" sz="3200" dirty="0" smtClean="0"/>
              <a:t>9:15 to 10:00 AM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75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ESSA Requirements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20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" y="1447801"/>
            <a:ext cx="8991600" cy="5105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3200" indent="0">
              <a:spcBef>
                <a:spcPts val="0"/>
              </a:spcBef>
              <a:buNone/>
            </a:pPr>
            <a:r>
              <a:rPr lang="en-US" sz="2200" dirty="0" smtClean="0"/>
              <a:t>The Every Student Succeeds Act requires that local districts and states intervene with persistently struggling schools.  </a:t>
            </a:r>
          </a:p>
          <a:p>
            <a:pPr marL="20320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203200" indent="0">
              <a:spcBef>
                <a:spcPts val="0"/>
              </a:spcBef>
              <a:buNone/>
            </a:pPr>
            <a:r>
              <a:rPr lang="en-US" sz="2200" b="1" dirty="0" smtClean="0"/>
              <a:t>The state is required to:</a:t>
            </a:r>
            <a:endParaRPr lang="en-US" sz="2200" b="1" dirty="0"/>
          </a:p>
          <a:p>
            <a:pPr marL="404813" indent="-201613">
              <a:spcBef>
                <a:spcPts val="0"/>
              </a:spcBef>
            </a:pPr>
            <a:r>
              <a:rPr lang="en-US" sz="2200" dirty="0" smtClean="0"/>
              <a:t>Identify persistently struggling schools </a:t>
            </a:r>
          </a:p>
          <a:p>
            <a:pPr marL="404813" indent="-201613">
              <a:spcBef>
                <a:spcPts val="0"/>
              </a:spcBef>
            </a:pPr>
            <a:r>
              <a:rPr lang="en-US" sz="2200" dirty="0" smtClean="0"/>
              <a:t>Award school improvement set aside dollars to districts that have strong evidence-based plans for improving their struggling schools</a:t>
            </a:r>
          </a:p>
          <a:p>
            <a:pPr marL="404813" indent="-201613">
              <a:spcBef>
                <a:spcPts val="0"/>
              </a:spcBef>
            </a:pPr>
            <a:r>
              <a:rPr lang="en-US" sz="2200" dirty="0" smtClean="0"/>
              <a:t>Intervene in schools that do not improve over time</a:t>
            </a:r>
          </a:p>
          <a:p>
            <a:pPr marL="488950" indent="-285750">
              <a:spcBef>
                <a:spcPts val="0"/>
              </a:spcBef>
            </a:pPr>
            <a:endParaRPr lang="en-US" sz="2200" dirty="0"/>
          </a:p>
          <a:p>
            <a:pPr marL="203200" indent="0">
              <a:spcBef>
                <a:spcPts val="0"/>
              </a:spcBef>
              <a:buNone/>
            </a:pPr>
            <a:r>
              <a:rPr lang="en-US" sz="2200" b="1" dirty="0" smtClean="0"/>
              <a:t>Local Education Agencies are required to:</a:t>
            </a:r>
          </a:p>
          <a:p>
            <a:pPr marL="404813" indent="-201613">
              <a:spcBef>
                <a:spcPts val="0"/>
              </a:spcBef>
            </a:pPr>
            <a:r>
              <a:rPr lang="en-US" sz="2200" dirty="0"/>
              <a:t>Develop a research-based school improvement plan for each struggling school within their </a:t>
            </a:r>
            <a:r>
              <a:rPr lang="en-US" sz="2200" dirty="0" smtClean="0"/>
              <a:t>LEA</a:t>
            </a:r>
          </a:p>
          <a:p>
            <a:pPr marL="404813" indent="-201613">
              <a:spcBef>
                <a:spcPts val="0"/>
              </a:spcBef>
            </a:pPr>
            <a:r>
              <a:rPr lang="en-US" sz="2200" dirty="0" smtClean="0"/>
              <a:t>Engage local stakeholders in the development of the plan</a:t>
            </a:r>
          </a:p>
          <a:p>
            <a:pPr marL="20320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488950" indent="-285750">
              <a:spcBef>
                <a:spcPts val="0"/>
              </a:spcBef>
            </a:pPr>
            <a:endParaRPr lang="en-US" sz="1800" dirty="0" smtClean="0"/>
          </a:p>
          <a:p>
            <a:pPr marL="488950" indent="-285750">
              <a:spcBef>
                <a:spcPts val="0"/>
              </a:spcBef>
            </a:pPr>
            <a:endParaRPr lang="en-US" sz="1800" dirty="0" smtClean="0"/>
          </a:p>
          <a:p>
            <a:pPr marL="488950" indent="-285750">
              <a:spcBef>
                <a:spcPts val="0"/>
              </a:spcBef>
            </a:pPr>
            <a:endParaRPr lang="en-US" sz="1800" dirty="0" smtClean="0"/>
          </a:p>
          <a:p>
            <a:pPr marL="203200" indent="0">
              <a:spcBef>
                <a:spcPts val="0"/>
              </a:spcBef>
              <a:buNone/>
            </a:pPr>
            <a:endParaRPr lang="en-US" sz="1800" dirty="0"/>
          </a:p>
          <a:p>
            <a:pPr marL="203200" indent="0"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078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halkduster"/>
              </a:rPr>
              <a:t>Draft Timeline</a:t>
            </a:r>
            <a:endParaRPr lang="en-US" sz="2800" dirty="0">
              <a:latin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546100" indent="-342900">
              <a:spcBef>
                <a:spcPts val="0"/>
              </a:spcBef>
              <a:buFont typeface="+mj-lt"/>
              <a:buAutoNum type="arabicPeriod"/>
            </a:pPr>
            <a:endParaRPr lang="en-US" sz="1900" b="1" dirty="0" smtClean="0"/>
          </a:p>
          <a:p>
            <a:pPr marL="20320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71646"/>
              </p:ext>
            </p:extLst>
          </p:nvPr>
        </p:nvGraphicFramePr>
        <p:xfrm>
          <a:off x="381000" y="2438400"/>
          <a:ext cx="8382000" cy="3962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743200"/>
                <a:gridCol w="563880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January 19, 2017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School</a:t>
                      </a:r>
                      <a:r>
                        <a:rPr lang="en-US" b="0" baseline="0" dirty="0" smtClean="0"/>
                        <a:t> Redesign Summit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Share draft grant application</a:t>
                      </a:r>
                      <a:r>
                        <a:rPr lang="en-US" baseline="0" dirty="0" smtClean="0"/>
                        <a:t> for feedback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Summer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LDE</a:t>
                      </a:r>
                      <a:r>
                        <a:rPr lang="en-US" baseline="0" dirty="0" smtClean="0"/>
                        <a:t> releases School Redesign Grant application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 submission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Fall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Application review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Winter</a:t>
                      </a:r>
                      <a:r>
                        <a:rPr lang="en-US" baseline="0" dirty="0" smtClean="0"/>
                        <a:t> 2017/2018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Grant awards approved by BESE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" y="1524000"/>
            <a:ext cx="845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ESSA requires that LEAs develop an improvement plan for all persistently struggling schools.  </a:t>
            </a:r>
          </a:p>
        </p:txBody>
      </p:sp>
    </p:spTree>
    <p:extLst>
      <p:ext uri="{BB962C8B-B14F-4D97-AF65-F5344CB8AC3E}">
        <p14:creationId xmlns:p14="http://schemas.microsoft.com/office/powerpoint/2010/main" val="2037462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Building Partner Relationships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22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0"/>
            <a:ext cx="8458200" cy="4493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200" dirty="0" smtClean="0">
                <a:solidFill>
                  <a:srgbClr val="000000"/>
                </a:solidFill>
              </a:rPr>
              <a:t>For each of the three partners with whom you spent extended time, consider: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A. What additional questions do you have for this partner?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B. How will you follow up with this group?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</a:rPr>
              <a:t>C. Who on your team should be involved in the follow up?</a:t>
            </a:r>
          </a:p>
          <a:p>
            <a:pPr marL="457200" indent="-457200">
              <a:buAutoNum type="arabicPeriod"/>
            </a:pPr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2. Consider whether there are any additional partners with whom your district would like to build connections.</a:t>
            </a:r>
          </a:p>
          <a:p>
            <a:pPr marL="914400" lvl="1" indent="-457200">
              <a:buAutoNum type="alphaUcPeriod"/>
            </a:pPr>
            <a:r>
              <a:rPr lang="en-US" sz="2200" dirty="0" smtClean="0">
                <a:solidFill>
                  <a:srgbClr val="000000"/>
                </a:solidFill>
              </a:rPr>
              <a:t>With which additional partners would your district like to make a connection?</a:t>
            </a:r>
          </a:p>
          <a:p>
            <a:pPr marL="914400" lvl="1" indent="-457200">
              <a:buAutoNum type="alphaUcPeriod"/>
            </a:pPr>
            <a:r>
              <a:rPr lang="en-US" sz="2200" dirty="0" smtClean="0">
                <a:solidFill>
                  <a:srgbClr val="000000"/>
                </a:solidFill>
              </a:rPr>
              <a:t>What additional questions do you have for each of these partners?</a:t>
            </a:r>
          </a:p>
          <a:p>
            <a:pPr marL="914400" lvl="1" indent="-457200">
              <a:buAutoNum type="alphaUcPeriod"/>
            </a:pPr>
            <a:r>
              <a:rPr lang="en-US" sz="2200" dirty="0" smtClean="0">
                <a:solidFill>
                  <a:srgbClr val="000000"/>
                </a:solidFill>
              </a:rPr>
              <a:t>Who on your team should be involved in the follow up?</a:t>
            </a:r>
            <a:endParaRPr 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7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Next Steps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23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600200"/>
            <a:ext cx="7315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200" dirty="0" smtClean="0"/>
              <a:t>Establish your district’s plan for partner follow up</a:t>
            </a:r>
          </a:p>
          <a:p>
            <a:endParaRPr lang="en-US" sz="2200" dirty="0" smtClean="0"/>
          </a:p>
          <a:p>
            <a:pPr marL="342900" indent="-342900">
              <a:buAutoNum type="arabicPeriod"/>
            </a:pPr>
            <a:r>
              <a:rPr lang="en-US" sz="2200" dirty="0" smtClean="0"/>
              <a:t>Complete the survey about the School Redesign Summit that will be sent to you later today</a:t>
            </a:r>
          </a:p>
          <a:p>
            <a:endParaRPr lang="en-US" sz="2200" dirty="0" smtClean="0"/>
          </a:p>
          <a:p>
            <a:pPr marL="342900" indent="-342900">
              <a:buAutoNum type="arabicPeriod"/>
            </a:pPr>
            <a:r>
              <a:rPr lang="en-US" sz="2200" dirty="0" smtClean="0"/>
              <a:t>Attend the March Regional Collaborations to learn more about the competitive grant application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60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halkduster"/>
              </a:rPr>
              <a:t>Objectives</a:t>
            </a:r>
            <a:endParaRPr lang="en-US" sz="2800" dirty="0">
              <a:latin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8839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In this session, we will:</a:t>
            </a:r>
          </a:p>
          <a:p>
            <a:pPr marL="457200"/>
            <a:r>
              <a:rPr lang="en-US" sz="2200" dirty="0" smtClean="0"/>
              <a:t>Describe the requirements for school redesign under ESSA,</a:t>
            </a:r>
          </a:p>
          <a:p>
            <a:pPr marL="457200"/>
            <a:r>
              <a:rPr lang="en-US" sz="2200" dirty="0" smtClean="0"/>
              <a:t>Explain Louisiana’s school turnaround strategy, and</a:t>
            </a:r>
          </a:p>
          <a:p>
            <a:pPr marL="457200"/>
            <a:r>
              <a:rPr lang="en-US" sz="2200" dirty="0" smtClean="0"/>
              <a:t>Plan to get the most out of the Summit with your team.</a:t>
            </a:r>
          </a:p>
          <a:p>
            <a:pPr marL="457200"/>
            <a:endParaRPr lang="en-US" sz="2200" dirty="0"/>
          </a:p>
          <a:p>
            <a:pPr marL="227012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540508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halkduster"/>
              </a:rPr>
              <a:t>Reflections on Morning Panel</a:t>
            </a:r>
            <a:endParaRPr lang="en-US" sz="2800" dirty="0">
              <a:latin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52400" y="1371600"/>
            <a:ext cx="8839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227012" indent="0">
              <a:buNone/>
            </a:pPr>
            <a:endParaRPr lang="en-US" sz="2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04800" y="18288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Take 5 minutes to share, at your table, your reflections from the morning panel.  Consider:</a:t>
            </a:r>
          </a:p>
          <a:p>
            <a:endParaRPr lang="en-US" sz="2200" dirty="0"/>
          </a:p>
          <a:p>
            <a:pPr marL="342900" indent="-342900">
              <a:buAutoNum type="arabicPeriod"/>
            </a:pPr>
            <a:r>
              <a:rPr lang="en-US" sz="2200" dirty="0" smtClean="0"/>
              <a:t>Which points stood out to you as being most relevant to your school or district?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What do these reflections mean you will do differently as you plan for school redesign in your school or district?</a:t>
            </a:r>
          </a:p>
          <a:p>
            <a:pPr marL="342900" indent="-342900">
              <a:buAutoNum type="arabicPeriod"/>
            </a:pPr>
            <a:r>
              <a:rPr lang="en-US" sz="2200" dirty="0" smtClean="0"/>
              <a:t>What does this mean about what you most want to get out of your day at the Summit?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3791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Persistently Struggling Schools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5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1371600"/>
            <a:ext cx="8991600" cy="51816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0513" indent="0">
              <a:spcBef>
                <a:spcPts val="0"/>
              </a:spcBef>
              <a:buNone/>
            </a:pPr>
            <a:endParaRPr lang="en-US" sz="2400" dirty="0" smtClean="0"/>
          </a:p>
          <a:p>
            <a:pPr marL="290513" indent="0">
              <a:spcBef>
                <a:spcPts val="0"/>
              </a:spcBef>
              <a:buNone/>
            </a:pPr>
            <a:r>
              <a:rPr lang="en-US" sz="2400" dirty="0" smtClean="0"/>
              <a:t>Louisiana educators have made progress in reducing the number of students in struggling schools.  In </a:t>
            </a:r>
            <a:r>
              <a:rPr lang="en-US" sz="2400" dirty="0"/>
              <a:t>2015, more than 10,000 fewer students attended D and F schools than did in </a:t>
            </a:r>
            <a:r>
              <a:rPr lang="en-US" sz="2400" dirty="0" smtClean="0"/>
              <a:t>2013 across the state. </a:t>
            </a:r>
          </a:p>
          <a:p>
            <a:pPr marL="290513" indent="0">
              <a:spcBef>
                <a:spcPts val="0"/>
              </a:spcBef>
              <a:buNone/>
            </a:pPr>
            <a:endParaRPr lang="en-US" sz="2400" dirty="0"/>
          </a:p>
          <a:p>
            <a:pPr marL="290513" indent="0">
              <a:spcBef>
                <a:spcPts val="0"/>
              </a:spcBef>
              <a:buNone/>
            </a:pPr>
            <a:r>
              <a:rPr lang="en-US" sz="2400" dirty="0" smtClean="0"/>
              <a:t>However</a:t>
            </a:r>
            <a:r>
              <a:rPr lang="en-US" sz="2400" dirty="0"/>
              <a:t>, a sizable number of schools continually struggle to provide an excellent education to students. </a:t>
            </a:r>
            <a:endParaRPr lang="en-US" sz="2400" dirty="0" smtClean="0"/>
          </a:p>
          <a:p>
            <a:pPr marL="290513" indent="0">
              <a:spcBef>
                <a:spcPts val="0"/>
              </a:spcBef>
              <a:buNone/>
            </a:pPr>
            <a:endParaRPr lang="en-US" sz="2400" dirty="0"/>
          </a:p>
          <a:p>
            <a:pPr marL="290513" indent="0">
              <a:spcBef>
                <a:spcPts val="0"/>
              </a:spcBef>
              <a:buNone/>
            </a:pPr>
            <a:r>
              <a:rPr lang="en-US" sz="2400" dirty="0" smtClean="0"/>
              <a:t>In our network:</a:t>
            </a:r>
          </a:p>
          <a:p>
            <a:pPr marL="89154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112 schools, 28% of </a:t>
            </a:r>
            <a:r>
              <a:rPr lang="en-US" sz="2400" dirty="0" smtClean="0">
                <a:solidFill>
                  <a:srgbClr val="000000"/>
                </a:solidFill>
              </a:rPr>
              <a:t>schools, received a letter grade of F or D in 2016.</a:t>
            </a:r>
          </a:p>
          <a:p>
            <a:pPr marL="891540" indent="-342900">
              <a:spcBef>
                <a:spcPts val="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45,457 students attend </a:t>
            </a:r>
            <a:r>
              <a:rPr lang="en-US" sz="2400" smtClean="0">
                <a:solidFill>
                  <a:srgbClr val="000000"/>
                </a:solidFill>
              </a:rPr>
              <a:t>these schools.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548640" indent="0">
              <a:spcBef>
                <a:spcPts val="0"/>
              </a:spcBef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5449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ESSA Requirements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6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" y="1447801"/>
            <a:ext cx="8991600" cy="51053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03200" indent="0">
              <a:spcBef>
                <a:spcPts val="0"/>
              </a:spcBef>
              <a:buNone/>
            </a:pPr>
            <a:r>
              <a:rPr lang="en-US" sz="2200" dirty="0" smtClean="0"/>
              <a:t>The Every Student Succeeds Act requires that local districts and states intervene with persistently struggling schools.  </a:t>
            </a:r>
          </a:p>
          <a:p>
            <a:pPr marL="203200" indent="0">
              <a:spcBef>
                <a:spcPts val="0"/>
              </a:spcBef>
              <a:buNone/>
            </a:pPr>
            <a:endParaRPr lang="en-US" sz="2200" dirty="0" smtClean="0"/>
          </a:p>
          <a:p>
            <a:pPr marL="203200" indent="0">
              <a:spcBef>
                <a:spcPts val="0"/>
              </a:spcBef>
              <a:buNone/>
            </a:pPr>
            <a:r>
              <a:rPr lang="en-US" sz="2200" b="1" dirty="0" smtClean="0"/>
              <a:t>The state is required to:</a:t>
            </a:r>
            <a:endParaRPr lang="en-US" sz="2200" b="1" dirty="0"/>
          </a:p>
          <a:p>
            <a:pPr marL="404813" indent="-201613">
              <a:spcBef>
                <a:spcPts val="0"/>
              </a:spcBef>
            </a:pPr>
            <a:r>
              <a:rPr lang="en-US" sz="2200" dirty="0" smtClean="0"/>
              <a:t>Identify persistently struggling schools </a:t>
            </a:r>
          </a:p>
          <a:p>
            <a:pPr marL="404813" indent="-201613">
              <a:spcBef>
                <a:spcPts val="0"/>
              </a:spcBef>
            </a:pPr>
            <a:r>
              <a:rPr lang="en-US" sz="2200" dirty="0" smtClean="0"/>
              <a:t>Award school improvement set aside dollars to districts that have strong evidence-based plans for improving their struggling schools</a:t>
            </a:r>
          </a:p>
          <a:p>
            <a:pPr marL="404813" indent="-201613">
              <a:spcBef>
                <a:spcPts val="0"/>
              </a:spcBef>
            </a:pPr>
            <a:r>
              <a:rPr lang="en-US" sz="2200" dirty="0" smtClean="0"/>
              <a:t>Intervene in schools that do not improve over time</a:t>
            </a:r>
          </a:p>
          <a:p>
            <a:pPr marL="488950" indent="-285750">
              <a:spcBef>
                <a:spcPts val="0"/>
              </a:spcBef>
            </a:pPr>
            <a:endParaRPr lang="en-US" sz="2200" dirty="0"/>
          </a:p>
          <a:p>
            <a:pPr marL="203200" indent="0">
              <a:spcBef>
                <a:spcPts val="0"/>
              </a:spcBef>
              <a:buNone/>
            </a:pPr>
            <a:r>
              <a:rPr lang="en-US" sz="2200" b="1" dirty="0" smtClean="0"/>
              <a:t>Local Education Agencies are required to:</a:t>
            </a:r>
          </a:p>
          <a:p>
            <a:pPr marL="404813" indent="-201613">
              <a:spcBef>
                <a:spcPts val="0"/>
              </a:spcBef>
            </a:pPr>
            <a:r>
              <a:rPr lang="en-US" sz="2200" dirty="0"/>
              <a:t>Develop </a:t>
            </a:r>
            <a:r>
              <a:rPr lang="en-US" sz="2200" dirty="0" smtClean="0"/>
              <a:t>an evidence-</a:t>
            </a:r>
            <a:r>
              <a:rPr lang="en-US" sz="2200" dirty="0"/>
              <a:t>based school improvement plan for each struggling school within their </a:t>
            </a:r>
            <a:r>
              <a:rPr lang="en-US" sz="2200" dirty="0" smtClean="0"/>
              <a:t>LEA</a:t>
            </a:r>
          </a:p>
          <a:p>
            <a:pPr marL="404813" indent="-201613">
              <a:spcBef>
                <a:spcPts val="0"/>
              </a:spcBef>
            </a:pPr>
            <a:r>
              <a:rPr lang="en-US" sz="2200" dirty="0" smtClean="0"/>
              <a:t>Engage local stakeholders in the development of the plan</a:t>
            </a:r>
          </a:p>
          <a:p>
            <a:pPr marL="20320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488950" indent="-285750">
              <a:spcBef>
                <a:spcPts val="0"/>
              </a:spcBef>
            </a:pPr>
            <a:endParaRPr lang="en-US" sz="1800" dirty="0" smtClean="0"/>
          </a:p>
          <a:p>
            <a:pPr marL="488950" indent="-285750">
              <a:spcBef>
                <a:spcPts val="0"/>
              </a:spcBef>
            </a:pPr>
            <a:endParaRPr lang="en-US" sz="1800" dirty="0" smtClean="0"/>
          </a:p>
          <a:p>
            <a:pPr marL="488950" indent="-285750">
              <a:spcBef>
                <a:spcPts val="0"/>
              </a:spcBef>
            </a:pPr>
            <a:endParaRPr lang="en-US" sz="1800" dirty="0" smtClean="0"/>
          </a:p>
          <a:p>
            <a:pPr marL="203200" indent="0">
              <a:spcBef>
                <a:spcPts val="0"/>
              </a:spcBef>
              <a:buNone/>
            </a:pPr>
            <a:endParaRPr lang="en-US" sz="1800" dirty="0"/>
          </a:p>
          <a:p>
            <a:pPr marL="203200" indent="0">
              <a:spcBef>
                <a:spcPts val="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2078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halkduster"/>
              </a:rPr>
              <a:t>The School Redesign Summit</a:t>
            </a:r>
            <a:endParaRPr lang="en-US" sz="2800" dirty="0">
              <a:latin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546100" indent="-342900">
              <a:spcBef>
                <a:spcPts val="0"/>
              </a:spcBef>
              <a:buFont typeface="+mj-lt"/>
              <a:buAutoNum type="arabicPeriod"/>
            </a:pPr>
            <a:endParaRPr lang="en-US" sz="1900" b="1" dirty="0" smtClean="0"/>
          </a:p>
          <a:p>
            <a:pPr marL="203200" indent="0">
              <a:spcBef>
                <a:spcPts val="0"/>
              </a:spcBef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447800"/>
            <a:ext cx="853440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Each district will build a plan based in evidence to address the challenges at each struggling school.  Research </a:t>
            </a:r>
            <a:r>
              <a:rPr lang="en-US" sz="2200" dirty="0"/>
              <a:t>has shown that struggling schools that improve </a:t>
            </a:r>
            <a:r>
              <a:rPr lang="en-US" sz="2200" dirty="0" smtClean="0"/>
              <a:t>often rely on support from outside partners</a:t>
            </a:r>
            <a:r>
              <a:rPr lang="en-US" sz="2200" dirty="0"/>
              <a:t>.  </a:t>
            </a:r>
            <a:endParaRPr lang="en-US" sz="2200" dirty="0" smtClean="0"/>
          </a:p>
          <a:p>
            <a:endParaRPr lang="en-US" sz="2200" dirty="0"/>
          </a:p>
          <a:p>
            <a:r>
              <a:rPr lang="en-US" sz="2200" dirty="0"/>
              <a:t>The Department has invited all interested partners </a:t>
            </a:r>
            <a:r>
              <a:rPr lang="en-US" sz="2200" dirty="0" smtClean="0"/>
              <a:t>who employ evidence-based strategies and </a:t>
            </a:r>
            <a:r>
              <a:rPr lang="en-US" sz="2200" dirty="0"/>
              <a:t>have a proven track record of success to </a:t>
            </a:r>
            <a:r>
              <a:rPr lang="en-US" sz="2200" dirty="0" smtClean="0"/>
              <a:t>the School Redesign Summit.  </a:t>
            </a:r>
            <a:r>
              <a:rPr lang="en-US" sz="2200" dirty="0"/>
              <a:t>This day serves as an opportunity for districts to begin brainstorming strategies with these partners, who may or may not become a part of the district’s ultimate plan for school redesign.  </a:t>
            </a:r>
            <a:r>
              <a:rPr lang="en-US" sz="2400" dirty="0"/>
              <a:t> 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200" dirty="0" smtClean="0"/>
              <a:t>The goal of the School Redesign Summit is to launch the planning process to improve our state’s persistently struggling schools.</a:t>
            </a:r>
          </a:p>
          <a:p>
            <a:endParaRPr lang="en-US" sz="2200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halkduster"/>
              </a:rPr>
              <a:t>Schedule for the Summit</a:t>
            </a:r>
            <a:endParaRPr lang="en-US" sz="2800" dirty="0">
              <a:latin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BA4B8F-8B3F-4B52-9164-AF2CA95F68E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676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431264"/>
              </p:ext>
            </p:extLst>
          </p:nvPr>
        </p:nvGraphicFramePr>
        <p:xfrm>
          <a:off x="0" y="1752600"/>
          <a:ext cx="91440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8"/>
                <a:gridCol w="4669872"/>
                <a:gridCol w="3048000"/>
              </a:tblGrid>
              <a:tr h="4059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Time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mbria"/>
                          <a:cs typeface="Times New Roman"/>
                        </a:rPr>
                        <a:t>Room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Cambria"/>
                          <a:cs typeface="Times New Roman"/>
                        </a:rPr>
                        <a:t>Description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3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lack"/>
                        </a:rPr>
                        <a:t>8:00–9:10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343-345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old"/>
                        </a:rPr>
                        <a:t>Welcome, Overview And Opening Plenary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3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lack"/>
                        </a:rPr>
                        <a:t>9: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mbria"/>
                          <a:cs typeface="Decour-Black"/>
                        </a:rPr>
                        <a:t>15–</a:t>
                      </a: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lack"/>
                        </a:rPr>
                        <a:t>10:00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Network A: 356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Network B: 346/347 Network C: 333/334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old"/>
                        </a:rPr>
                        <a:t>District Team Huddles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0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lack"/>
                        </a:rPr>
                        <a:t>10:15–11:55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Third Floor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old"/>
                        </a:rPr>
                        <a:t>Partner Conversations, Round 1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3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mbria"/>
                          <a:cs typeface="Decour-Black"/>
                        </a:rPr>
                        <a:t>12:00–</a:t>
                      </a: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lack"/>
                        </a:rPr>
                        <a:t>12:25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Network A: 356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Times New Roman"/>
                        </a:rPr>
                        <a:t>Network B: 346/347 Network C: 333/334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old"/>
                        </a:rPr>
                        <a:t>District Team Huddles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02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Decour-Black"/>
                        </a:rPr>
                        <a:t>12:25–1:25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Network A: 356</a:t>
                      </a:r>
                      <a:endParaRPr lang="en-US" sz="1600" dirty="0" smtClean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Cambria"/>
                          <a:cs typeface="Times New Roman"/>
                        </a:rPr>
                        <a:t>Network B: 346/347 Network C: 333/334</a:t>
                      </a:r>
                      <a:endParaRPr lang="en-US" sz="1600" dirty="0" smtClean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mbria"/>
                          <a:cs typeface="Decour-Bold"/>
                        </a:rPr>
                        <a:t>Lunch/District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Cambria"/>
                          <a:cs typeface="Decour-Bold"/>
                        </a:rPr>
                        <a:t> Team Huddle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01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Decour-Black"/>
                        </a:rPr>
                        <a:t>1:25–3:10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mbria"/>
                          <a:cs typeface="Times New Roman"/>
                        </a:rPr>
                        <a:t>Third Floor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old"/>
                        </a:rPr>
                        <a:t>Partner Conversations, Round 2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83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lack"/>
                        </a:rPr>
                        <a:t>3:25–4:00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Network A: 356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Cambria"/>
                          <a:cs typeface="Times New Roman"/>
                        </a:rPr>
                        <a:t>Network B: 346/347 Network C: 333/334</a:t>
                      </a:r>
                      <a:endParaRPr lang="en-US" sz="160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mbria"/>
                          <a:cs typeface="Decour-Bold"/>
                        </a:rPr>
                        <a:t>District Team Huddles</a:t>
                      </a:r>
                      <a:endParaRPr lang="en-US" sz="1600" dirty="0"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838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latin typeface="Chalkduster"/>
                <a:cs typeface="Chalkduster"/>
              </a:rPr>
              <a:t>Partner Conversation Round 1 </a:t>
            </a:r>
            <a:endParaRPr lang="en-US" sz="2800" dirty="0">
              <a:latin typeface="Chalkduster"/>
              <a:cs typeface="Chalkduster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7010401" y="6553202"/>
            <a:ext cx="2133599" cy="342899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pPr algn="r">
                <a:buSzPct val="25000"/>
              </a:pPr>
              <a:t>9</a:t>
            </a:fld>
            <a:endParaRPr lang="en-US" sz="1200">
              <a:solidFill>
                <a:srgbClr val="88888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524000"/>
            <a:ext cx="8382000" cy="4493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first partner conversation will be a series of seven 10 –minute discussions between districts and partners.  During each discussion consider:</a:t>
            </a:r>
            <a:endParaRPr lang="en-US" sz="2200" dirty="0"/>
          </a:p>
          <a:p>
            <a:pPr marL="457200" indent="-457200">
              <a:buAutoNum type="arabicPeriod"/>
            </a:pPr>
            <a:r>
              <a:rPr lang="en-US" sz="2200" dirty="0" smtClean="0"/>
              <a:t>What </a:t>
            </a:r>
            <a:r>
              <a:rPr lang="en-US" sz="2200" dirty="0"/>
              <a:t>specifically will this organization do to support school improvement</a:t>
            </a:r>
            <a:r>
              <a:rPr lang="en-US" sz="2200" dirty="0" smtClean="0"/>
              <a:t>?</a:t>
            </a:r>
          </a:p>
          <a:p>
            <a:pPr marL="457200" indent="-457200">
              <a:buAutoNum type="arabicPeriod"/>
            </a:pPr>
            <a:r>
              <a:rPr lang="en-US" sz="2200" dirty="0" smtClean="0"/>
              <a:t>Would your </a:t>
            </a:r>
            <a:r>
              <a:rPr lang="en-US" sz="2200" dirty="0"/>
              <a:t>district want to learn more about how this organization could support your district/school? </a:t>
            </a:r>
          </a:p>
          <a:p>
            <a:endParaRPr lang="en-US" sz="2200" dirty="0" smtClean="0"/>
          </a:p>
          <a:p>
            <a:r>
              <a:rPr lang="en-US" sz="2200" dirty="0" smtClean="0"/>
              <a:t>Make sure you have access to: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Your district’s schedule.  If your district has multiple schedules, please split your group.</a:t>
            </a:r>
          </a:p>
          <a:p>
            <a:pPr marL="342900" indent="-342900">
              <a:buFont typeface="Arial"/>
              <a:buChar char="•"/>
            </a:pPr>
            <a:r>
              <a:rPr lang="en-US" sz="2200" dirty="0" smtClean="0"/>
              <a:t>Note-taking guide.  This may help you keep track of which organizations you may want to to meet with in the afternoon.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4485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ouisiana Belie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65000"/>
            <a:lumOff val="35000"/>
          </a:schemeClr>
        </a:solidFill>
        <a:ln>
          <a:noFill/>
        </a:ln>
        <a:effectLst/>
      </a:spPr>
      <a:bodyPr vert="horz" wrap="square" lIns="45714" tIns="49315" rIns="45714" bIns="49315" rtlCol="0" anchor="ctr" anchorCtr="0">
        <a:noAutofit/>
      </a:bodyPr>
      <a:lstStyle>
        <a:defPPr algn="ctr">
          <a:lnSpc>
            <a:spcPct val="90000"/>
          </a:lnSpc>
          <a:spcBef>
            <a:spcPct val="0"/>
          </a:spcBef>
          <a:defRPr b="1" dirty="0" smtClean="0">
            <a:solidFill>
              <a:schemeClr val="bg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12891</TotalTime>
  <Words>1635</Words>
  <Application>Microsoft Macintosh PowerPoint</Application>
  <PresentationFormat>On-screen Show (4:3)</PresentationFormat>
  <Paragraphs>226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Louisiana Believes</vt:lpstr>
      <vt:lpstr>Blank</vt:lpstr>
      <vt:lpstr>Section</vt:lpstr>
      <vt:lpstr>PowerPoint Presentation</vt:lpstr>
      <vt:lpstr>PowerPoint Presentation</vt:lpstr>
      <vt:lpstr>Objectives</vt:lpstr>
      <vt:lpstr>Reflections on Morning Panel</vt:lpstr>
      <vt:lpstr>Persistently Struggling Schools</vt:lpstr>
      <vt:lpstr>ESSA Requirements</vt:lpstr>
      <vt:lpstr>The School Redesign Summit</vt:lpstr>
      <vt:lpstr>Schedule for the Summit</vt:lpstr>
      <vt:lpstr>Partner Conversation Round 1 </vt:lpstr>
      <vt:lpstr>Between Round 1 and Round 2</vt:lpstr>
      <vt:lpstr>Partner Conversation 2</vt:lpstr>
      <vt:lpstr>Next Steps</vt:lpstr>
      <vt:lpstr>PowerPoint Presentation</vt:lpstr>
      <vt:lpstr>Objectives</vt:lpstr>
      <vt:lpstr>Initial Partner Conversations</vt:lpstr>
      <vt:lpstr>Identifying Promising Partners</vt:lpstr>
      <vt:lpstr>Identifying Promising Partners</vt:lpstr>
      <vt:lpstr>PowerPoint Presentation</vt:lpstr>
      <vt:lpstr>Objectives</vt:lpstr>
      <vt:lpstr>ESSA Requirements</vt:lpstr>
      <vt:lpstr>Draft Timeline</vt:lpstr>
      <vt:lpstr>Building Partner Relationships</vt:lpstr>
      <vt:lpstr>Next Steps</vt:lpstr>
    </vt:vector>
  </TitlesOfParts>
  <Company>LDOE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Team Training  Opening Session</dc:title>
  <dc:creator>Louisiana Department of Education</dc:creator>
  <cp:lastModifiedBy>Kunjan Narechania</cp:lastModifiedBy>
  <cp:revision>434</cp:revision>
  <dcterms:created xsi:type="dcterms:W3CDTF">2012-07-26T15:41:14Z</dcterms:created>
  <dcterms:modified xsi:type="dcterms:W3CDTF">2017-01-18T21:37:57Z</dcterms:modified>
</cp:coreProperties>
</file>