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1.xml" ContentType="application/vnd.openxmlformats-officedocument.theme+xml"/>
  <Override PartName="/ppt/slideLayouts/slideLayout61.xml" ContentType="application/vnd.openxmlformats-officedocument.presentationml.slideLayout+xml"/>
  <Override PartName="/ppt/theme/theme1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8" r:id="rId1"/>
    <p:sldMasterId id="2147483719" r:id="rId2"/>
    <p:sldMasterId id="2147483720" r:id="rId3"/>
    <p:sldMasterId id="2147483721" r:id="rId4"/>
    <p:sldMasterId id="2147483722" r:id="rId5"/>
    <p:sldMasterId id="2147483723" r:id="rId6"/>
    <p:sldMasterId id="2147483724" r:id="rId7"/>
    <p:sldMasterId id="2147483725" r:id="rId8"/>
    <p:sldMasterId id="2147483726" r:id="rId9"/>
    <p:sldMasterId id="2147483727" r:id="rId10"/>
    <p:sldMasterId id="2147483728" r:id="rId11"/>
    <p:sldMasterId id="2147483729" r:id="rId12"/>
    <p:sldMasterId id="2147483730" r:id="rId13"/>
  </p:sldMasterIdLst>
  <p:notesMasterIdLst>
    <p:notesMasterId r:id="rId138"/>
  </p:notesMasterIdLst>
  <p:sldIdLst>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 id="331" r:id="rId88"/>
    <p:sldId id="332" r:id="rId89"/>
    <p:sldId id="333" r:id="rId90"/>
    <p:sldId id="334" r:id="rId91"/>
    <p:sldId id="335" r:id="rId92"/>
    <p:sldId id="336" r:id="rId93"/>
    <p:sldId id="337" r:id="rId94"/>
    <p:sldId id="338" r:id="rId95"/>
    <p:sldId id="339" r:id="rId96"/>
    <p:sldId id="340" r:id="rId97"/>
    <p:sldId id="341" r:id="rId98"/>
    <p:sldId id="342" r:id="rId99"/>
    <p:sldId id="343" r:id="rId100"/>
    <p:sldId id="344" r:id="rId101"/>
    <p:sldId id="345" r:id="rId102"/>
    <p:sldId id="346" r:id="rId103"/>
    <p:sldId id="347" r:id="rId104"/>
    <p:sldId id="348" r:id="rId105"/>
    <p:sldId id="349" r:id="rId106"/>
    <p:sldId id="350" r:id="rId107"/>
    <p:sldId id="351" r:id="rId108"/>
    <p:sldId id="352" r:id="rId109"/>
    <p:sldId id="353" r:id="rId110"/>
    <p:sldId id="354" r:id="rId111"/>
    <p:sldId id="355" r:id="rId112"/>
    <p:sldId id="356" r:id="rId113"/>
    <p:sldId id="357" r:id="rId114"/>
    <p:sldId id="358" r:id="rId115"/>
    <p:sldId id="359" r:id="rId116"/>
    <p:sldId id="360" r:id="rId117"/>
    <p:sldId id="361" r:id="rId118"/>
    <p:sldId id="362" r:id="rId119"/>
    <p:sldId id="363" r:id="rId120"/>
    <p:sldId id="364" r:id="rId121"/>
    <p:sldId id="365" r:id="rId122"/>
    <p:sldId id="366" r:id="rId123"/>
    <p:sldId id="367" r:id="rId124"/>
    <p:sldId id="368" r:id="rId125"/>
    <p:sldId id="369" r:id="rId126"/>
    <p:sldId id="370" r:id="rId127"/>
    <p:sldId id="371" r:id="rId128"/>
    <p:sldId id="372" r:id="rId129"/>
    <p:sldId id="373" r:id="rId130"/>
    <p:sldId id="374" r:id="rId131"/>
    <p:sldId id="375" r:id="rId132"/>
    <p:sldId id="376" r:id="rId133"/>
    <p:sldId id="377" r:id="rId134"/>
    <p:sldId id="378" r:id="rId135"/>
    <p:sldId id="379" r:id="rId136"/>
    <p:sldId id="380" r:id="rId137"/>
  </p:sldIdLst>
  <p:sldSz cx="9144000" cy="5143500" type="screen16x9"/>
  <p:notesSz cx="6858000" cy="9144000"/>
  <p:embeddedFontLst>
    <p:embeddedFont>
      <p:font typeface="Calibri" panose="020F0502020204030204" pitchFamily="34" charset="0"/>
      <p:regular r:id="rId139"/>
      <p:bold r:id="rId140"/>
      <p:italic r:id="rId141"/>
      <p:boldItalic r:id="rId142"/>
    </p:embeddedFont>
    <p:embeddedFont>
      <p:font typeface="Roboto" panose="020B0604020202020204" charset="0"/>
      <p:regular r:id="rId143"/>
      <p:bold r:id="rId144"/>
      <p:italic r:id="rId145"/>
      <p:boldItalic r:id="rId1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 Cooper" initials="" lastIdx="8" clrIdx="0"/>
  <p:cmAuthor id="1" name="T Gilbert"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743CE-D42E-4159-858A-E76B5FA992A3}">
  <a:tblStyle styleId="{D9B743CE-D42E-4159-858A-E76B5FA992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642132C-3276-4DFC-84AD-D9C4E1D19B51}" styleName="Table_1">
    <a:wholeTbl>
      <a:tcTxStyle b="off" i="off">
        <a:font>
          <a:latin typeface="Arial"/>
          <a:ea typeface="Arial"/>
          <a:cs typeface="Arial"/>
        </a:font>
        <a:schemeClr val="dk1"/>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A402560-7866-424F-AFCF-4812BDDD8865}" styleName="Table_2">
    <a:wholeTbl>
      <a:tcTxStyle>
        <a:font>
          <a:latin typeface="Arial"/>
          <a:ea typeface="Arial"/>
          <a:cs typeface="Arial"/>
        </a:font>
        <a:schemeClr val="tx1"/>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5F05A4A-6825-4946-A854-A880F004D52E}"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0EDA3C7-CC5D-49BA-A058-BEF59ADF8E2C}" styleName="Table_4">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1E264A9-15B0-4737-8EE6-7D8FA5EE7422}" styleName="Table_5">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F1F5"/>
          </a:solidFill>
        </a:fill>
      </a:tcStyle>
    </a:band1H>
    <a:band2H>
      <a:tcTxStyle b="off" i="off"/>
      <a:tcStyle>
        <a:tcBdr/>
      </a:tcStyle>
    </a:band2H>
    <a:band1V>
      <a:tcTxStyle b="off" i="off"/>
      <a:tcStyle>
        <a:tcBdr/>
        <a:fill>
          <a:solidFill>
            <a:srgbClr val="E8F1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44" autoAdjust="0"/>
  </p:normalViewPr>
  <p:slideViewPr>
    <p:cSldViewPr snapToGrid="0">
      <p:cViewPr varScale="1">
        <p:scale>
          <a:sx n="75" d="100"/>
          <a:sy n="75" d="100"/>
        </p:scale>
        <p:origin x="9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63" Type="http://schemas.openxmlformats.org/officeDocument/2006/relationships/slide" Target="slides/slide50.xml"/><Relationship Id="rId84" Type="http://schemas.openxmlformats.org/officeDocument/2006/relationships/slide" Target="slides/slide71.xml"/><Relationship Id="rId138" Type="http://schemas.openxmlformats.org/officeDocument/2006/relationships/notesMaster" Target="notesMasters/notesMaster1.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53" Type="http://schemas.openxmlformats.org/officeDocument/2006/relationships/slide" Target="slides/slide40.xml"/><Relationship Id="rId74" Type="http://schemas.openxmlformats.org/officeDocument/2006/relationships/slide" Target="slides/slide61.xml"/><Relationship Id="rId128" Type="http://schemas.openxmlformats.org/officeDocument/2006/relationships/slide" Target="slides/slide115.xml"/><Relationship Id="rId149" Type="http://schemas.openxmlformats.org/officeDocument/2006/relationships/viewProps" Target="viewProps.xml"/><Relationship Id="rId5" Type="http://schemas.openxmlformats.org/officeDocument/2006/relationships/slideMaster" Target="slideMasters/slideMaster5.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slide" Target="slides/slide121.xml"/><Relationship Id="rId139" Type="http://schemas.openxmlformats.org/officeDocument/2006/relationships/font" Target="fonts/font1.fntdata"/><Relationship Id="rId80" Type="http://schemas.openxmlformats.org/officeDocument/2006/relationships/slide" Target="slides/slide67.xml"/><Relationship Id="rId85" Type="http://schemas.openxmlformats.org/officeDocument/2006/relationships/slide" Target="slides/slide72.xml"/><Relationship Id="rId150" Type="http://schemas.openxmlformats.org/officeDocument/2006/relationships/theme" Target="theme/theme1.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124" Type="http://schemas.openxmlformats.org/officeDocument/2006/relationships/slide" Target="slides/slide111.xml"/><Relationship Id="rId129" Type="http://schemas.openxmlformats.org/officeDocument/2006/relationships/slide" Target="slides/slide116.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40" Type="http://schemas.openxmlformats.org/officeDocument/2006/relationships/font" Target="fonts/font2.fntdata"/><Relationship Id="rId14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0.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119" Type="http://schemas.openxmlformats.org/officeDocument/2006/relationships/slide" Target="slides/slide106.xml"/><Relationship Id="rId44" Type="http://schemas.openxmlformats.org/officeDocument/2006/relationships/slide" Target="slides/slide31.xml"/><Relationship Id="rId60" Type="http://schemas.openxmlformats.org/officeDocument/2006/relationships/slide" Target="slides/slide47.xml"/><Relationship Id="rId65" Type="http://schemas.openxmlformats.org/officeDocument/2006/relationships/slide" Target="slides/slide52.xml"/><Relationship Id="rId81" Type="http://schemas.openxmlformats.org/officeDocument/2006/relationships/slide" Target="slides/slide68.xml"/><Relationship Id="rId86" Type="http://schemas.openxmlformats.org/officeDocument/2006/relationships/slide" Target="slides/slide73.xml"/><Relationship Id="rId130" Type="http://schemas.openxmlformats.org/officeDocument/2006/relationships/slide" Target="slides/slide117.xml"/><Relationship Id="rId135" Type="http://schemas.openxmlformats.org/officeDocument/2006/relationships/slide" Target="slides/slide122.xml"/><Relationship Id="rId151"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font" Target="fonts/font3.fntdata"/><Relationship Id="rId146" Type="http://schemas.openxmlformats.org/officeDocument/2006/relationships/font" Target="fonts/font8.fntdata"/><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font" Target="fonts/font4.fntdata"/><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slide" Target="slides/slide124.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43" Type="http://schemas.openxmlformats.org/officeDocument/2006/relationships/font" Target="fonts/font5.fntdata"/><Relationship Id="rId148"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3.xml"/><Relationship Id="rId47" Type="http://schemas.openxmlformats.org/officeDocument/2006/relationships/slide" Target="slides/slide34.xml"/><Relationship Id="rId68" Type="http://schemas.openxmlformats.org/officeDocument/2006/relationships/slide" Target="slides/slide55.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6" Type="http://schemas.openxmlformats.org/officeDocument/2006/relationships/slide" Target="slides/slide3.xml"/><Relationship Id="rId37" Type="http://schemas.openxmlformats.org/officeDocument/2006/relationships/slide" Target="slides/slide24.xml"/><Relationship Id="rId58" Type="http://schemas.openxmlformats.org/officeDocument/2006/relationships/slide" Target="slides/slide45.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44" Type="http://schemas.openxmlformats.org/officeDocument/2006/relationships/font" Target="fonts/font6.fntdata"/><Relationship Id="rId90" Type="http://schemas.openxmlformats.org/officeDocument/2006/relationships/slide" Targe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710783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Shape 37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75" name="Shape 375"/>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72831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8191288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Shape 10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25" name="Shape 10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36733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Shape 10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1" name="Shape 10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4146907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Shape 10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7" name="Shape 10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chemeClr val="dk1"/>
              </a:buClr>
              <a:buSzPts val="1400"/>
              <a:buChar char="●"/>
            </a:pPr>
            <a:endParaRPr dirty="0">
              <a:solidFill>
                <a:schemeClr val="dk1"/>
              </a:solidFill>
            </a:endParaRPr>
          </a:p>
        </p:txBody>
      </p:sp>
    </p:spTree>
    <p:extLst>
      <p:ext uri="{BB962C8B-B14F-4D97-AF65-F5344CB8AC3E}">
        <p14:creationId xmlns:p14="http://schemas.microsoft.com/office/powerpoint/2010/main" val="392524243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212121"/>
              </a:buClr>
              <a:buSzPts val="1400"/>
              <a:buFont typeface="Arial"/>
              <a:buNone/>
            </a:pPr>
            <a:endParaRPr dirty="0"/>
          </a:p>
        </p:txBody>
      </p:sp>
    </p:spTree>
    <p:extLst>
      <p:ext uri="{BB962C8B-B14F-4D97-AF65-F5344CB8AC3E}">
        <p14:creationId xmlns:p14="http://schemas.microsoft.com/office/powerpoint/2010/main" val="190604839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Shape 10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2" name="Shape 10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93357894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Shape 10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0" name="Shape 10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05722864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Shape 10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6" name="Shape 10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53598059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Shape 10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2" name="Shape 10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9372963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Shape 10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79" name="Shape 1079"/>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79165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Shape 10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5" name="Shape 10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26072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6823193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Shape 10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1" name="Shape 10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dirty="0">
              <a:solidFill>
                <a:schemeClr val="dk1"/>
              </a:solidFill>
            </a:endParaRPr>
          </a:p>
        </p:txBody>
      </p:sp>
    </p:spTree>
    <p:extLst>
      <p:ext uri="{BB962C8B-B14F-4D97-AF65-F5344CB8AC3E}">
        <p14:creationId xmlns:p14="http://schemas.microsoft.com/office/powerpoint/2010/main" val="60197740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Shape 10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7" name="Shape 10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00761761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Shape 1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Shape 11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800"/>
              <a:buFont typeface="Arial"/>
              <a:buNone/>
            </a:pPr>
            <a:endParaRPr sz="1200" b="0" i="0" u="none" strike="noStrike" cap="none">
              <a:solidFill>
                <a:schemeClr val="dk1"/>
              </a:solidFill>
              <a:latin typeface="Calibri"/>
              <a:ea typeface="Calibri"/>
              <a:cs typeface="Calibri"/>
              <a:sym typeface="Calibri"/>
            </a:endParaRPr>
          </a:p>
        </p:txBody>
      </p:sp>
      <p:sp>
        <p:nvSpPr>
          <p:cNvPr id="1104" name="Shape 1104"/>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112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0478266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Shape 1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0" name="Shape 1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843855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Shape 11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116" name="Shape 1116"/>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317417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Shape 1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2" name="Shape 11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dirty="0">
              <a:solidFill>
                <a:schemeClr val="dk1"/>
              </a:solidFill>
            </a:endParaRPr>
          </a:p>
        </p:txBody>
      </p:sp>
    </p:spTree>
    <p:extLst>
      <p:ext uri="{BB962C8B-B14F-4D97-AF65-F5344CB8AC3E}">
        <p14:creationId xmlns:p14="http://schemas.microsoft.com/office/powerpoint/2010/main" val="410630397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Shape 1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8" name="Shape 11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159883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Shape 1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4" name="Shape 1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20000"/>
              </a:lnSpc>
              <a:spcBef>
                <a:spcPts val="0"/>
              </a:spcBef>
              <a:spcAft>
                <a:spcPts val="0"/>
              </a:spcAft>
              <a:buNone/>
            </a:pPr>
            <a:endParaRPr dirty="0"/>
          </a:p>
        </p:txBody>
      </p:sp>
      <p:sp>
        <p:nvSpPr>
          <p:cNvPr id="1135" name="Shape 1135"/>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117</a:t>
            </a:fld>
            <a:endParaRPr/>
          </a:p>
        </p:txBody>
      </p:sp>
    </p:spTree>
    <p:extLst>
      <p:ext uri="{BB962C8B-B14F-4D97-AF65-F5344CB8AC3E}">
        <p14:creationId xmlns:p14="http://schemas.microsoft.com/office/powerpoint/2010/main" val="376289838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Shape 11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141" name="Shape 1141"/>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329502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Shape 1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7" name="Shape 11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1495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4013318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Shape 1152"/>
          <p:cNvSpPr>
            <a:spLocks noGrp="1" noRot="1" noChangeAspect="1"/>
          </p:cNvSpPr>
          <p:nvPr>
            <p:ph type="sldImg" idx="2"/>
          </p:nvPr>
        </p:nvSpPr>
        <p:spPr>
          <a:xfrm>
            <a:off x="407988"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3" name="Shape 115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
        <p:nvSpPr>
          <p:cNvPr id="1154" name="Shape 1154"/>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120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62142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Shape 11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160" name="Shape 1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747456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Shape 1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6" name="Shape 11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3638278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Shape 11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173" name="Shape 1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619318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Shape 11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179" name="Shape 1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6510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47" name="Shape 447"/>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245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15338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62152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7" name="Shape 4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88269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3" name="Shape 4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65314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79" name="Shape 479"/>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6727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85" name="Shape 485"/>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857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69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Shape 4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124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50336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4" name="Shape 5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74643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Shape 5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5500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Shape 5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6575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Shape 5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57884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7" name="Shape 5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67043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4" name="Shape 5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861815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5135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59" name="Shape 5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9751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387" name="Shape 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2729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65" name="Shape 5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4968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71" name="Shape 5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7036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3049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83" name="Shape 5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3628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89" name="Shape 5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8699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95" name="Shape 5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0916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1" name="Shape 6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54151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07" name="Shape 6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0292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Shape 6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5032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Shape 6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203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Shape 3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62586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Shape 6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32236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Shape 6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42259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8" name="Shape 6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650446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4" name="Shape 6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78247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Shape 6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Shape 6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4200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Shape 6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93827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2" name="Shape 6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89527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8" name="Shape 6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305530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4" name="Shape 6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1754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Shape 6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95047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Shape 3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705118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6" name="Shape 6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55427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2" name="Shape 6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508787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98" name="Shape 698"/>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1874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04" name="Shape 704"/>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97433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Shape 7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711" name="Shape 711"/>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54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05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Shape 7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18" name="Shape 718"/>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55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291794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Shape 7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25" name="Shape 725"/>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56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357879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731" name="Shape 7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85747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9" name="Shape 7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518074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Shape 7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746" name="Shape 746"/>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59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4522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Shape 4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644937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Shape 7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2" name="Shape 7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38976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8" name="Shape 7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1802945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4" name="Shape 7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709459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Shape 7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0" name="Shape 7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358858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6" name="Shape 7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255149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2" name="Shape 7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156457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Shape 7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89" name="Shape 78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66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162366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Shape 7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96" name="Shape 796"/>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67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621688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Shape 80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2" name="Shape 8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64087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8" name="Shape 8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667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Shape 4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141917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Shape 8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Shape 8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15" name="Shape 815"/>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70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369295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Shape 82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3" name="Shape 8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7264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Shape 8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9" name="Shape 8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739986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Shape 8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6" name="Shape 8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227109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4" name="Shape 8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724682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2" name="Shape 8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73813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8" name="Shape 8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6476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4" name="Shape 8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1590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1" name="Shape 8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7346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Shape 87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7" name="Shape 8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60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774748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84" name="Shape 8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41315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Shape 8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90" name="Shape 8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50580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Shape 8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7" name="Shape 8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306384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03" name="Shape 903"/>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91828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Shape 9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9" name="Shape 9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dirty="0" smtClean="0"/>
              <a:t>.</a:t>
            </a:r>
            <a:endParaRPr dirty="0"/>
          </a:p>
        </p:txBody>
      </p:sp>
      <p:sp>
        <p:nvSpPr>
          <p:cNvPr id="910" name="Shape 910"/>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rgbClr val="000000"/>
              </a:buClr>
              <a:buFont typeface="Arial"/>
              <a:buNone/>
            </a:pPr>
            <a:fld id="{00000000-1234-1234-1234-123412341234}" type="slidenum">
              <a:rPr lang="en"/>
              <a:t>84</a:t>
            </a:fld>
            <a:endParaRPr/>
          </a:p>
        </p:txBody>
      </p:sp>
    </p:spTree>
    <p:extLst>
      <p:ext uri="{BB962C8B-B14F-4D97-AF65-F5344CB8AC3E}">
        <p14:creationId xmlns:p14="http://schemas.microsoft.com/office/powerpoint/2010/main" val="8987400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Shape 9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7" name="Shape 9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408639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Shape 9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23" name="Shape 923"/>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42811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Shape 9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sz="900" dirty="0">
              <a:latin typeface="Calibri"/>
              <a:ea typeface="Calibri"/>
              <a:cs typeface="Calibri"/>
              <a:sym typeface="Calibri"/>
            </a:endParaRPr>
          </a:p>
          <a:p>
            <a:pPr marL="0" lvl="0" indent="0">
              <a:spcBef>
                <a:spcPts val="0"/>
              </a:spcBef>
              <a:spcAft>
                <a:spcPts val="0"/>
              </a:spcAft>
              <a:buNone/>
            </a:pPr>
            <a:endParaRPr dirty="0"/>
          </a:p>
        </p:txBody>
      </p:sp>
      <p:sp>
        <p:nvSpPr>
          <p:cNvPr id="929" name="Shape 9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080194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Shape 9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7" name="Shape 9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9741102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Shape 9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4" name="Shape 9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12665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885766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Shape 9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1" name="Shape 9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2687608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Shape 9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68" name="Shape 968"/>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8754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4" name="Shape 9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174201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Shape 9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1" name="Shape 9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2306371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Shape 9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88" name="Shape 988"/>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03412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Shape 9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4" name="Shape 9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Tree>
    <p:extLst>
      <p:ext uri="{BB962C8B-B14F-4D97-AF65-F5344CB8AC3E}">
        <p14:creationId xmlns:p14="http://schemas.microsoft.com/office/powerpoint/2010/main" val="422643289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Shape 9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0" name="Shape 10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104859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Shape 10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6" name="Shape 10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spcBef>
                <a:spcPts val="0"/>
              </a:spcBef>
              <a:spcAft>
                <a:spcPts val="0"/>
              </a:spcAft>
              <a:buNone/>
            </a:pPr>
            <a:endParaRPr dirty="0"/>
          </a:p>
        </p:txBody>
      </p:sp>
    </p:spTree>
    <p:extLst>
      <p:ext uri="{BB962C8B-B14F-4D97-AF65-F5344CB8AC3E}">
        <p14:creationId xmlns:p14="http://schemas.microsoft.com/office/powerpoint/2010/main" val="31163479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Shape 10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3" name="Shape 10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Tree>
    <p:extLst>
      <p:ext uri="{BB962C8B-B14F-4D97-AF65-F5344CB8AC3E}">
        <p14:creationId xmlns:p14="http://schemas.microsoft.com/office/powerpoint/2010/main" val="40458693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Shape 10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9" name="Shape 10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1026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8" name="Shape 68"/>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69" name="Shape 6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72" name="Shape 7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79" name="Shape 7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90" name="Shape 9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91" name="Shape 9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94" name="Shape 9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00" name="Shape 10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4"/>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685800" y="2057401"/>
            <a:ext cx="7886700" cy="1222772"/>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109" name="Shape 109"/>
          <p:cNvPicPr preferRelativeResize="0"/>
          <p:nvPr/>
        </p:nvPicPr>
        <p:blipFill rotWithShape="1">
          <a:blip r:embed="rId2">
            <a:alphaModFix/>
          </a:blip>
          <a:srcRect/>
          <a:stretch/>
        </p:blipFill>
        <p:spPr>
          <a:xfrm>
            <a:off x="0" y="0"/>
            <a:ext cx="9144000" cy="513835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0"/>
        <p:cNvGrpSpPr/>
        <p:nvPr/>
      </p:nvGrpSpPr>
      <p:grpSpPr>
        <a:xfrm>
          <a:off x="0" y="0"/>
          <a:ext cx="0" cy="0"/>
          <a:chOff x="0" y="0"/>
          <a:chExt cx="0" cy="0"/>
        </a:xfrm>
      </p:grpSpPr>
      <p:pic>
        <p:nvPicPr>
          <p:cNvPr id="111" name="Shape 111"/>
          <p:cNvPicPr preferRelativeResize="0"/>
          <p:nvPr/>
        </p:nvPicPr>
        <p:blipFill rotWithShape="1">
          <a:blip r:embed="rId2">
            <a:alphaModFix/>
          </a:blip>
          <a:srcRect/>
          <a:stretch/>
        </p:blipFill>
        <p:spPr>
          <a:xfrm>
            <a:off x="0" y="4795837"/>
            <a:ext cx="9070848" cy="366609"/>
          </a:xfrm>
          <a:prstGeom prst="rect">
            <a:avLst/>
          </a:prstGeom>
          <a:noFill/>
          <a:ln>
            <a:noFill/>
          </a:ln>
        </p:spPr>
      </p:pic>
      <p:pic>
        <p:nvPicPr>
          <p:cNvPr id="112" name="Shape 112"/>
          <p:cNvPicPr preferRelativeResize="0"/>
          <p:nvPr/>
        </p:nvPicPr>
        <p:blipFill rotWithShape="1">
          <a:blip r:embed="rId3">
            <a:alphaModFix/>
          </a:blip>
          <a:srcRect/>
          <a:stretch/>
        </p:blipFill>
        <p:spPr>
          <a:xfrm>
            <a:off x="0" y="0"/>
            <a:ext cx="9144000" cy="1046875"/>
          </a:xfrm>
          <a:prstGeom prst="rect">
            <a:avLst/>
          </a:prstGeom>
          <a:noFill/>
          <a:ln>
            <a:noFill/>
          </a:ln>
        </p:spPr>
      </p:pic>
      <p:sp>
        <p:nvSpPr>
          <p:cNvPr id="113" name="Shape 113"/>
          <p:cNvSpPr txBox="1">
            <a:spLocks noGrp="1"/>
          </p:cNvSpPr>
          <p:nvPr>
            <p:ph type="title"/>
          </p:nvPr>
        </p:nvSpPr>
        <p:spPr>
          <a:xfrm>
            <a:off x="4350" y="0"/>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4" name="Shape 114"/>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16" name="Shape 116"/>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17"/>
        <p:cNvGrpSpPr/>
        <p:nvPr/>
      </p:nvGrpSpPr>
      <p:grpSpPr>
        <a:xfrm>
          <a:off x="0" y="0"/>
          <a:ext cx="0" cy="0"/>
          <a:chOff x="0" y="0"/>
          <a:chExt cx="0" cy="0"/>
        </a:xfrm>
      </p:grpSpPr>
      <p:pic>
        <p:nvPicPr>
          <p:cNvPr id="118" name="Shape 118"/>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19" name="Shape 119"/>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21" name="Shape 121"/>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2" name="Shape 122"/>
          <p:cNvPicPr preferRelativeResize="0"/>
          <p:nvPr/>
        </p:nvPicPr>
        <p:blipFill rotWithShape="1">
          <a:blip r:embed="rId3">
            <a:alphaModFix/>
          </a:blip>
          <a:srcRect/>
          <a:stretch/>
        </p:blipFill>
        <p:spPr>
          <a:xfrm>
            <a:off x="0" y="0"/>
            <a:ext cx="9144000" cy="1046875"/>
          </a:xfrm>
          <a:prstGeom prst="rect">
            <a:avLst/>
          </a:prstGeom>
          <a:noFill/>
          <a:ln>
            <a:noFill/>
          </a:ln>
        </p:spPr>
      </p:pic>
      <p:sp>
        <p:nvSpPr>
          <p:cNvPr id="123" name="Shape 123"/>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24" name="Shape 124"/>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25" name="Shape 125"/>
          <p:cNvSpPr txBox="1">
            <a:spLocks noGrp="1"/>
          </p:cNvSpPr>
          <p:nvPr>
            <p:ph type="title"/>
          </p:nvPr>
        </p:nvSpPr>
        <p:spPr>
          <a:xfrm>
            <a:off x="0" y="4625"/>
            <a:ext cx="9144000" cy="1047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26"/>
        <p:cNvGrpSpPr/>
        <p:nvPr/>
      </p:nvGrpSpPr>
      <p:grpSpPr>
        <a:xfrm>
          <a:off x="0" y="0"/>
          <a:ext cx="0" cy="0"/>
          <a:chOff x="0" y="0"/>
          <a:chExt cx="0" cy="0"/>
        </a:xfrm>
      </p:grpSpPr>
      <p:pic>
        <p:nvPicPr>
          <p:cNvPr id="127" name="Shape 127"/>
          <p:cNvPicPr preferRelativeResize="0"/>
          <p:nvPr/>
        </p:nvPicPr>
        <p:blipFill rotWithShape="1">
          <a:blip r:embed="rId2">
            <a:alphaModFix/>
          </a:blip>
          <a:srcRect/>
          <a:stretch/>
        </p:blipFill>
        <p:spPr>
          <a:xfrm>
            <a:off x="0" y="0"/>
            <a:ext cx="9144000" cy="1046875"/>
          </a:xfrm>
          <a:prstGeom prst="rect">
            <a:avLst/>
          </a:prstGeom>
          <a:noFill/>
          <a:ln>
            <a:noFill/>
          </a:ln>
        </p:spPr>
      </p:pic>
      <p:pic>
        <p:nvPicPr>
          <p:cNvPr id="128" name="Shape 128"/>
          <p:cNvPicPr preferRelativeResize="0"/>
          <p:nvPr/>
        </p:nvPicPr>
        <p:blipFill rotWithShape="1">
          <a:blip r:embed="rId3">
            <a:alphaModFix/>
          </a:blip>
          <a:srcRect/>
          <a:stretch/>
        </p:blipFill>
        <p:spPr>
          <a:xfrm>
            <a:off x="0" y="4798558"/>
            <a:ext cx="9070848" cy="366609"/>
          </a:xfrm>
          <a:prstGeom prst="rect">
            <a:avLst/>
          </a:prstGeom>
          <a:noFill/>
          <a:ln>
            <a:noFill/>
          </a:ln>
        </p:spPr>
      </p:pic>
      <p:sp>
        <p:nvSpPr>
          <p:cNvPr id="129" name="Shape 129"/>
          <p:cNvSpPr txBox="1">
            <a:spLocks noGrp="1"/>
          </p:cNvSpPr>
          <p:nvPr>
            <p:ph type="title"/>
          </p:nvPr>
        </p:nvSpPr>
        <p:spPr>
          <a:xfrm>
            <a:off x="2175" y="2050"/>
            <a:ext cx="8347800" cy="1045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0" name="Shape 130"/>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32" name="Shape 132"/>
          <p:cNvSpPr txBox="1">
            <a:spLocks noGrp="1"/>
          </p:cNvSpPr>
          <p:nvPr>
            <p:ph type="body" idx="2"/>
          </p:nvPr>
        </p:nvSpPr>
        <p:spPr>
          <a:xfrm>
            <a:off x="6020425" y="1200150"/>
            <a:ext cx="2952125" cy="3314700"/>
          </a:xfrm>
          <a:prstGeom prst="rect">
            <a:avLst/>
          </a:prstGeom>
          <a:solidFill>
            <a:schemeClr val="accent1"/>
          </a:solidFill>
          <a:ln>
            <a:noFill/>
          </a:ln>
          <a:effectLst>
            <a:outerShdw blurRad="63500" sx="102000" sy="102000" algn="ctr" rotWithShape="0">
              <a:srgbClr val="000000">
                <a:alpha val="2745"/>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3" name="Shape 133"/>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34" name="Shape 134"/>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35"/>
        <p:cNvGrpSpPr/>
        <p:nvPr/>
      </p:nvGrpSpPr>
      <p:grpSpPr>
        <a:xfrm>
          <a:off x="0" y="0"/>
          <a:ext cx="0" cy="0"/>
          <a:chOff x="0" y="0"/>
          <a:chExt cx="0" cy="0"/>
        </a:xfrm>
      </p:grpSpPr>
      <p:pic>
        <p:nvPicPr>
          <p:cNvPr id="136" name="Shape 136"/>
          <p:cNvPicPr preferRelativeResize="0"/>
          <p:nvPr/>
        </p:nvPicPr>
        <p:blipFill rotWithShape="1">
          <a:blip r:embed="rId2">
            <a:alphaModFix/>
          </a:blip>
          <a:srcRect l="29372" r="1943"/>
          <a:stretch/>
        </p:blipFill>
        <p:spPr>
          <a:xfrm>
            <a:off x="2857500" y="678942"/>
            <a:ext cx="5993283" cy="463872"/>
          </a:xfrm>
          <a:prstGeom prst="rect">
            <a:avLst/>
          </a:prstGeom>
          <a:noFill/>
          <a:ln>
            <a:noFill/>
          </a:ln>
        </p:spPr>
      </p:pic>
      <p:pic>
        <p:nvPicPr>
          <p:cNvPr id="137" name="Shape 137"/>
          <p:cNvPicPr preferRelativeResize="0"/>
          <p:nvPr/>
        </p:nvPicPr>
        <p:blipFill rotWithShape="1">
          <a:blip r:embed="rId3">
            <a:alphaModFix/>
          </a:blip>
          <a:srcRect/>
          <a:stretch/>
        </p:blipFill>
        <p:spPr>
          <a:xfrm>
            <a:off x="0" y="0"/>
            <a:ext cx="2750280" cy="5138356"/>
          </a:xfrm>
          <a:prstGeom prst="rect">
            <a:avLst/>
          </a:prstGeom>
          <a:noFill/>
          <a:ln>
            <a:noFill/>
          </a:ln>
        </p:spPr>
      </p:pic>
      <p:sp>
        <p:nvSpPr>
          <p:cNvPr id="138" name="Shape 138"/>
          <p:cNvSpPr txBox="1">
            <a:spLocks noGrp="1"/>
          </p:cNvSpPr>
          <p:nvPr>
            <p:ph type="body" idx="1"/>
          </p:nvPr>
        </p:nvSpPr>
        <p:spPr>
          <a:xfrm>
            <a:off x="2762250" y="1143000"/>
            <a:ext cx="622935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40" name="Shape 140"/>
          <p:cNvSpPr txBox="1">
            <a:spLocks noGrp="1"/>
          </p:cNvSpPr>
          <p:nvPr>
            <p:ph type="body" idx="2"/>
          </p:nvPr>
        </p:nvSpPr>
        <p:spPr>
          <a:xfrm>
            <a:off x="190500" y="171450"/>
            <a:ext cx="2400300" cy="48006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title"/>
          </p:nvPr>
        </p:nvSpPr>
        <p:spPr>
          <a:xfrm>
            <a:off x="2762250" y="0"/>
            <a:ext cx="6381750" cy="1028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42"/>
        <p:cNvGrpSpPr/>
        <p:nvPr/>
      </p:nvGrpSpPr>
      <p:grpSpPr>
        <a:xfrm>
          <a:off x="0" y="0"/>
          <a:ext cx="0" cy="0"/>
          <a:chOff x="0" y="0"/>
          <a:chExt cx="0" cy="0"/>
        </a:xfrm>
      </p:grpSpPr>
      <p:pic>
        <p:nvPicPr>
          <p:cNvPr id="143" name="Shape 143"/>
          <p:cNvPicPr preferRelativeResize="0"/>
          <p:nvPr/>
        </p:nvPicPr>
        <p:blipFill rotWithShape="1">
          <a:blip r:embed="rId2">
            <a:alphaModFix/>
          </a:blip>
          <a:srcRect/>
          <a:stretch/>
        </p:blipFill>
        <p:spPr>
          <a:xfrm>
            <a:off x="0" y="1925"/>
            <a:ext cx="9144000" cy="5143500"/>
          </a:xfrm>
          <a:prstGeom prst="rect">
            <a:avLst/>
          </a:prstGeom>
          <a:noFill/>
          <a:ln>
            <a:noFill/>
          </a:ln>
        </p:spPr>
      </p:pic>
      <p:sp>
        <p:nvSpPr>
          <p:cNvPr id="144" name="Shape 144"/>
          <p:cNvSpPr txBox="1">
            <a:spLocks noGrp="1"/>
          </p:cNvSpPr>
          <p:nvPr>
            <p:ph type="title"/>
          </p:nvPr>
        </p:nvSpPr>
        <p:spPr>
          <a:xfrm>
            <a:off x="0" y="1600200"/>
            <a:ext cx="9144000" cy="1657350"/>
          </a:xfrm>
          <a:prstGeom prst="rect">
            <a:avLst/>
          </a:prstGeom>
          <a:solidFill>
            <a:schemeClr val="lt1">
              <a:alpha val="49803"/>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2">
            <a:alphaModFix/>
          </a:blip>
          <a:srcRect/>
          <a:stretch/>
        </p:blipFill>
        <p:spPr>
          <a:xfrm>
            <a:off x="0" y="1925"/>
            <a:ext cx="9144000" cy="5143500"/>
          </a:xfrm>
          <a:prstGeom prst="rect">
            <a:avLst/>
          </a:prstGeom>
          <a:noFill/>
          <a:ln>
            <a:noFill/>
          </a:ln>
        </p:spPr>
      </p:pic>
      <p:sp>
        <p:nvSpPr>
          <p:cNvPr id="147" name="Shape 147"/>
          <p:cNvSpPr txBox="1">
            <a:spLocks noGrp="1"/>
          </p:cNvSpPr>
          <p:nvPr>
            <p:ph type="body" idx="1"/>
          </p:nvPr>
        </p:nvSpPr>
        <p:spPr>
          <a:xfrm>
            <a:off x="400050" y="1200150"/>
            <a:ext cx="8343900" cy="35433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85800" y="2057401"/>
            <a:ext cx="7886700" cy="1222772"/>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152" name="Shape 152"/>
          <p:cNvPicPr preferRelativeResize="0"/>
          <p:nvPr/>
        </p:nvPicPr>
        <p:blipFill rotWithShape="1">
          <a:blip r:embed="rId2">
            <a:alphaModFix/>
          </a:blip>
          <a:srcRect/>
          <a:stretch/>
        </p:blipFill>
        <p:spPr>
          <a:xfrm>
            <a:off x="0" y="0"/>
            <a:ext cx="9144000" cy="513835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3"/>
        <p:cNvGrpSpPr/>
        <p:nvPr/>
      </p:nvGrpSpPr>
      <p:grpSpPr>
        <a:xfrm>
          <a:off x="0" y="0"/>
          <a:ext cx="0" cy="0"/>
          <a:chOff x="0" y="0"/>
          <a:chExt cx="0" cy="0"/>
        </a:xfrm>
      </p:grpSpPr>
      <p:pic>
        <p:nvPicPr>
          <p:cNvPr id="154" name="Shape 154"/>
          <p:cNvPicPr preferRelativeResize="0"/>
          <p:nvPr/>
        </p:nvPicPr>
        <p:blipFill rotWithShape="1">
          <a:blip r:embed="rId2">
            <a:alphaModFix/>
          </a:blip>
          <a:srcRect/>
          <a:stretch/>
        </p:blipFill>
        <p:spPr>
          <a:xfrm>
            <a:off x="0" y="4795837"/>
            <a:ext cx="9070848" cy="366609"/>
          </a:xfrm>
          <a:prstGeom prst="rect">
            <a:avLst/>
          </a:prstGeom>
          <a:noFill/>
          <a:ln>
            <a:noFill/>
          </a:ln>
        </p:spPr>
      </p:pic>
      <p:pic>
        <p:nvPicPr>
          <p:cNvPr id="155" name="Shape 155"/>
          <p:cNvPicPr preferRelativeResize="0"/>
          <p:nvPr/>
        </p:nvPicPr>
        <p:blipFill rotWithShape="1">
          <a:blip r:embed="rId3">
            <a:alphaModFix/>
          </a:blip>
          <a:srcRect/>
          <a:stretch/>
        </p:blipFill>
        <p:spPr>
          <a:xfrm>
            <a:off x="0" y="0"/>
            <a:ext cx="9144000" cy="1046875"/>
          </a:xfrm>
          <a:prstGeom prst="rect">
            <a:avLst/>
          </a:prstGeom>
          <a:noFill/>
          <a:ln>
            <a:noFill/>
          </a:ln>
        </p:spPr>
      </p:pic>
      <p:sp>
        <p:nvSpPr>
          <p:cNvPr id="156" name="Shape 156"/>
          <p:cNvSpPr txBox="1">
            <a:spLocks noGrp="1"/>
          </p:cNvSpPr>
          <p:nvPr>
            <p:ph type="title"/>
          </p:nvPr>
        </p:nvSpPr>
        <p:spPr>
          <a:xfrm>
            <a:off x="4350" y="0"/>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7" name="Shape 157"/>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59" name="Shape 159"/>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60"/>
        <p:cNvGrpSpPr/>
        <p:nvPr/>
      </p:nvGrpSpPr>
      <p:grpSpPr>
        <a:xfrm>
          <a:off x="0" y="0"/>
          <a:ext cx="0" cy="0"/>
          <a:chOff x="0" y="0"/>
          <a:chExt cx="0" cy="0"/>
        </a:xfrm>
      </p:grpSpPr>
      <p:pic>
        <p:nvPicPr>
          <p:cNvPr id="161" name="Shape 161"/>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62" name="Shape 162"/>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64" name="Shape 164"/>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65" name="Shape 165"/>
          <p:cNvPicPr preferRelativeResize="0"/>
          <p:nvPr/>
        </p:nvPicPr>
        <p:blipFill rotWithShape="1">
          <a:blip r:embed="rId3">
            <a:alphaModFix/>
          </a:blip>
          <a:srcRect/>
          <a:stretch/>
        </p:blipFill>
        <p:spPr>
          <a:xfrm>
            <a:off x="0" y="0"/>
            <a:ext cx="9144000" cy="1046875"/>
          </a:xfrm>
          <a:prstGeom prst="rect">
            <a:avLst/>
          </a:prstGeom>
          <a:noFill/>
          <a:ln>
            <a:noFill/>
          </a:ln>
        </p:spPr>
      </p:pic>
      <p:sp>
        <p:nvSpPr>
          <p:cNvPr id="166" name="Shape 166"/>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67" name="Shape 167"/>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68" name="Shape 168"/>
          <p:cNvSpPr txBox="1">
            <a:spLocks noGrp="1"/>
          </p:cNvSpPr>
          <p:nvPr>
            <p:ph type="title"/>
          </p:nvPr>
        </p:nvSpPr>
        <p:spPr>
          <a:xfrm>
            <a:off x="0" y="550"/>
            <a:ext cx="9144000" cy="1047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69"/>
        <p:cNvGrpSpPr/>
        <p:nvPr/>
      </p:nvGrpSpPr>
      <p:grpSpPr>
        <a:xfrm>
          <a:off x="0" y="0"/>
          <a:ext cx="0" cy="0"/>
          <a:chOff x="0" y="0"/>
          <a:chExt cx="0" cy="0"/>
        </a:xfrm>
      </p:grpSpPr>
      <p:pic>
        <p:nvPicPr>
          <p:cNvPr id="170" name="Shape 170"/>
          <p:cNvPicPr preferRelativeResize="0"/>
          <p:nvPr/>
        </p:nvPicPr>
        <p:blipFill rotWithShape="1">
          <a:blip r:embed="rId2">
            <a:alphaModFix/>
          </a:blip>
          <a:srcRect/>
          <a:stretch/>
        </p:blipFill>
        <p:spPr>
          <a:xfrm>
            <a:off x="0" y="4798558"/>
            <a:ext cx="9070848" cy="366609"/>
          </a:xfrm>
          <a:prstGeom prst="rect">
            <a:avLst/>
          </a:prstGeom>
          <a:noFill/>
          <a:ln>
            <a:noFill/>
          </a:ln>
        </p:spPr>
      </p:pic>
      <p:pic>
        <p:nvPicPr>
          <p:cNvPr id="171" name="Shape 171"/>
          <p:cNvPicPr preferRelativeResize="0"/>
          <p:nvPr/>
        </p:nvPicPr>
        <p:blipFill rotWithShape="1">
          <a:blip r:embed="rId3">
            <a:alphaModFix/>
          </a:blip>
          <a:srcRect/>
          <a:stretch/>
        </p:blipFill>
        <p:spPr>
          <a:xfrm>
            <a:off x="0" y="-16125"/>
            <a:ext cx="9144000" cy="1046875"/>
          </a:xfrm>
          <a:prstGeom prst="rect">
            <a:avLst/>
          </a:prstGeom>
          <a:noFill/>
          <a:ln>
            <a:noFill/>
          </a:ln>
        </p:spPr>
      </p:pic>
      <p:sp>
        <p:nvSpPr>
          <p:cNvPr id="172" name="Shape 172"/>
          <p:cNvSpPr txBox="1">
            <a:spLocks noGrp="1"/>
          </p:cNvSpPr>
          <p:nvPr>
            <p:ph type="title"/>
          </p:nvPr>
        </p:nvSpPr>
        <p:spPr>
          <a:xfrm>
            <a:off x="0" y="-15050"/>
            <a:ext cx="9144000" cy="1045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3" name="Shape 173"/>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75" name="Shape 175"/>
          <p:cNvSpPr txBox="1">
            <a:spLocks noGrp="1"/>
          </p:cNvSpPr>
          <p:nvPr>
            <p:ph type="body" idx="2"/>
          </p:nvPr>
        </p:nvSpPr>
        <p:spPr>
          <a:xfrm>
            <a:off x="6020425" y="1200150"/>
            <a:ext cx="2952125" cy="3314700"/>
          </a:xfrm>
          <a:prstGeom prst="rect">
            <a:avLst/>
          </a:prstGeom>
          <a:solidFill>
            <a:schemeClr val="accent1"/>
          </a:solidFill>
          <a:ln>
            <a:noFill/>
          </a:ln>
          <a:effectLst>
            <a:outerShdw blurRad="63500" sx="102000" sy="102000" algn="ctr" rotWithShape="0">
              <a:srgbClr val="000000">
                <a:alpha val="2745"/>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6" name="Shape 176"/>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77" name="Shape 177"/>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78"/>
        <p:cNvGrpSpPr/>
        <p:nvPr/>
      </p:nvGrpSpPr>
      <p:grpSpPr>
        <a:xfrm>
          <a:off x="0" y="0"/>
          <a:ext cx="0" cy="0"/>
          <a:chOff x="0" y="0"/>
          <a:chExt cx="0" cy="0"/>
        </a:xfrm>
      </p:grpSpPr>
      <p:pic>
        <p:nvPicPr>
          <p:cNvPr id="179" name="Shape 179"/>
          <p:cNvPicPr preferRelativeResize="0"/>
          <p:nvPr/>
        </p:nvPicPr>
        <p:blipFill rotWithShape="1">
          <a:blip r:embed="rId2">
            <a:alphaModFix/>
          </a:blip>
          <a:srcRect l="29372" r="1943"/>
          <a:stretch/>
        </p:blipFill>
        <p:spPr>
          <a:xfrm>
            <a:off x="2857500" y="678942"/>
            <a:ext cx="5993283" cy="463872"/>
          </a:xfrm>
          <a:prstGeom prst="rect">
            <a:avLst/>
          </a:prstGeom>
          <a:noFill/>
          <a:ln>
            <a:noFill/>
          </a:ln>
        </p:spPr>
      </p:pic>
      <p:pic>
        <p:nvPicPr>
          <p:cNvPr id="180" name="Shape 180"/>
          <p:cNvPicPr preferRelativeResize="0"/>
          <p:nvPr/>
        </p:nvPicPr>
        <p:blipFill rotWithShape="1">
          <a:blip r:embed="rId3">
            <a:alphaModFix/>
          </a:blip>
          <a:srcRect/>
          <a:stretch/>
        </p:blipFill>
        <p:spPr>
          <a:xfrm>
            <a:off x="0" y="0"/>
            <a:ext cx="2750280" cy="5138356"/>
          </a:xfrm>
          <a:prstGeom prst="rect">
            <a:avLst/>
          </a:prstGeom>
          <a:noFill/>
          <a:ln>
            <a:noFill/>
          </a:ln>
        </p:spPr>
      </p:pic>
      <p:sp>
        <p:nvSpPr>
          <p:cNvPr id="181" name="Shape 181"/>
          <p:cNvSpPr txBox="1">
            <a:spLocks noGrp="1"/>
          </p:cNvSpPr>
          <p:nvPr>
            <p:ph type="body" idx="1"/>
          </p:nvPr>
        </p:nvSpPr>
        <p:spPr>
          <a:xfrm>
            <a:off x="2762250" y="1143000"/>
            <a:ext cx="622935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83" name="Shape 183"/>
          <p:cNvSpPr txBox="1">
            <a:spLocks noGrp="1"/>
          </p:cNvSpPr>
          <p:nvPr>
            <p:ph type="body" idx="2"/>
          </p:nvPr>
        </p:nvSpPr>
        <p:spPr>
          <a:xfrm>
            <a:off x="190500" y="171450"/>
            <a:ext cx="2400300" cy="48006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title"/>
          </p:nvPr>
        </p:nvSpPr>
        <p:spPr>
          <a:xfrm>
            <a:off x="2762250" y="0"/>
            <a:ext cx="6381750" cy="1028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85"/>
        <p:cNvGrpSpPr/>
        <p:nvPr/>
      </p:nvGrpSpPr>
      <p:grpSpPr>
        <a:xfrm>
          <a:off x="0" y="0"/>
          <a:ext cx="0" cy="0"/>
          <a:chOff x="0" y="0"/>
          <a:chExt cx="0" cy="0"/>
        </a:xfrm>
      </p:grpSpPr>
      <p:pic>
        <p:nvPicPr>
          <p:cNvPr id="186" name="Shape 186"/>
          <p:cNvPicPr preferRelativeResize="0"/>
          <p:nvPr/>
        </p:nvPicPr>
        <p:blipFill rotWithShape="1">
          <a:blip r:embed="rId2">
            <a:alphaModFix/>
          </a:blip>
          <a:srcRect/>
          <a:stretch/>
        </p:blipFill>
        <p:spPr>
          <a:xfrm>
            <a:off x="0" y="7075"/>
            <a:ext cx="9144000" cy="5138351"/>
          </a:xfrm>
          <a:prstGeom prst="rect">
            <a:avLst/>
          </a:prstGeom>
          <a:noFill/>
          <a:ln>
            <a:noFill/>
          </a:ln>
        </p:spPr>
      </p:pic>
      <p:sp>
        <p:nvSpPr>
          <p:cNvPr id="187" name="Shape 187"/>
          <p:cNvSpPr txBox="1">
            <a:spLocks noGrp="1"/>
          </p:cNvSpPr>
          <p:nvPr>
            <p:ph type="title"/>
          </p:nvPr>
        </p:nvSpPr>
        <p:spPr>
          <a:xfrm>
            <a:off x="0" y="1600200"/>
            <a:ext cx="9144000" cy="1657350"/>
          </a:xfrm>
          <a:prstGeom prst="rect">
            <a:avLst/>
          </a:prstGeom>
          <a:solidFill>
            <a:schemeClr val="lt1">
              <a:alpha val="49803"/>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88"/>
        <p:cNvGrpSpPr/>
        <p:nvPr/>
      </p:nvGrpSpPr>
      <p:grpSpPr>
        <a:xfrm>
          <a:off x="0" y="0"/>
          <a:ext cx="0" cy="0"/>
          <a:chOff x="0" y="0"/>
          <a:chExt cx="0" cy="0"/>
        </a:xfrm>
      </p:grpSpPr>
      <p:pic>
        <p:nvPicPr>
          <p:cNvPr id="189" name="Shape 189"/>
          <p:cNvPicPr preferRelativeResize="0"/>
          <p:nvPr/>
        </p:nvPicPr>
        <p:blipFill rotWithShape="1">
          <a:blip r:embed="rId2">
            <a:alphaModFix/>
          </a:blip>
          <a:srcRect/>
          <a:stretch/>
        </p:blipFill>
        <p:spPr>
          <a:xfrm>
            <a:off x="0" y="7075"/>
            <a:ext cx="9144000" cy="5138351"/>
          </a:xfrm>
          <a:prstGeom prst="rect">
            <a:avLst/>
          </a:prstGeom>
          <a:noFill/>
          <a:ln>
            <a:noFill/>
          </a:ln>
        </p:spPr>
      </p:pic>
      <p:sp>
        <p:nvSpPr>
          <p:cNvPr id="190" name="Shape 190"/>
          <p:cNvSpPr txBox="1">
            <a:spLocks noGrp="1"/>
          </p:cNvSpPr>
          <p:nvPr>
            <p:ph type="body" idx="1"/>
          </p:nvPr>
        </p:nvSpPr>
        <p:spPr>
          <a:xfrm>
            <a:off x="400050" y="1200150"/>
            <a:ext cx="8343900" cy="35433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99" name="Shape 199"/>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00" name="Shape 200"/>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1"/>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04" name="Shape 204"/>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11" name="Shape 211"/>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6"/>
        <p:cNvGrpSpPr/>
        <p:nvPr/>
      </p:nvGrpSpPr>
      <p:grpSpPr>
        <a:xfrm>
          <a:off x="0" y="0"/>
          <a:ext cx="0" cy="0"/>
          <a:chOff x="0" y="0"/>
          <a:chExt cx="0" cy="0"/>
        </a:xfrm>
      </p:grpSpPr>
      <p:pic>
        <p:nvPicPr>
          <p:cNvPr id="217" name="Shape 217"/>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218" name="Shape 218"/>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19" name="Shape 21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20" name="Shape 220"/>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22" name="Shape 22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pic>
        <p:nvPicPr>
          <p:cNvPr id="225" name="Shape 225"/>
          <p:cNvPicPr preferRelativeResize="0"/>
          <p:nvPr/>
        </p:nvPicPr>
        <p:blipFill rotWithShape="1">
          <a:blip r:embed="rId2">
            <a:alphaModFix/>
          </a:blip>
          <a:srcRect/>
          <a:stretch/>
        </p:blipFill>
        <p:spPr>
          <a:xfrm>
            <a:off x="0" y="0"/>
            <a:ext cx="9143976" cy="51435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26"/>
        <p:cNvGrpSpPr/>
        <p:nvPr/>
      </p:nvGrpSpPr>
      <p:grpSpPr>
        <a:xfrm>
          <a:off x="0" y="0"/>
          <a:ext cx="0" cy="0"/>
          <a:chOff x="0" y="0"/>
          <a:chExt cx="0" cy="0"/>
        </a:xfrm>
      </p:grpSpPr>
      <p:pic>
        <p:nvPicPr>
          <p:cNvPr id="227" name="Shape 227"/>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28" name="Shape 22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9" name="Shape 22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30" name="Shape 230"/>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3810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1" name="Shape 23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32" name="Shape 23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33" name="Shape 233"/>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34" name="Shape 23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35"/>
        <p:cNvGrpSpPr/>
        <p:nvPr/>
      </p:nvGrpSpPr>
      <p:grpSpPr>
        <a:xfrm>
          <a:off x="0" y="0"/>
          <a:ext cx="0" cy="0"/>
          <a:chOff x="0" y="0"/>
          <a:chExt cx="0" cy="0"/>
        </a:xfrm>
      </p:grpSpPr>
      <p:pic>
        <p:nvPicPr>
          <p:cNvPr id="236" name="Shape 236"/>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37" name="Shape 23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8" name="Shape 23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39" name="Shape 239"/>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0" name="Shape 24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41" name="Shape 24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42" name="Shape 242"/>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43" name="Shape 24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44"/>
        <p:cNvGrpSpPr/>
        <p:nvPr/>
      </p:nvGrpSpPr>
      <p:grpSpPr>
        <a:xfrm>
          <a:off x="0" y="0"/>
          <a:ext cx="0" cy="0"/>
          <a:chOff x="0" y="0"/>
          <a:chExt cx="0" cy="0"/>
        </a:xfrm>
      </p:grpSpPr>
      <p:pic>
        <p:nvPicPr>
          <p:cNvPr id="245" name="Shape 245"/>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246" name="Shape 246"/>
          <p:cNvPicPr preferRelativeResize="0"/>
          <p:nvPr/>
        </p:nvPicPr>
        <p:blipFill rotWithShape="1">
          <a:blip r:embed="rId3">
            <a:alphaModFix/>
          </a:blip>
          <a:srcRect l="29370" r="1943"/>
          <a:stretch/>
        </p:blipFill>
        <p:spPr>
          <a:xfrm>
            <a:off x="2857500" y="678942"/>
            <a:ext cx="5960975" cy="463942"/>
          </a:xfrm>
          <a:prstGeom prst="rect">
            <a:avLst/>
          </a:prstGeom>
          <a:noFill/>
          <a:ln>
            <a:noFill/>
          </a:ln>
        </p:spPr>
      </p:pic>
      <p:sp>
        <p:nvSpPr>
          <p:cNvPr id="247" name="Shape 247"/>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8" name="Shape 24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49" name="Shape 249"/>
          <p:cNvSpPr txBox="1">
            <a:spLocks noGrp="1"/>
          </p:cNvSpPr>
          <p:nvPr>
            <p:ph type="body" idx="2"/>
          </p:nvPr>
        </p:nvSpPr>
        <p:spPr>
          <a:xfrm>
            <a:off x="190500" y="171450"/>
            <a:ext cx="2400300" cy="4800600"/>
          </a:xfrm>
          <a:prstGeom prst="rect">
            <a:avLst/>
          </a:prstGeom>
          <a:solidFill>
            <a:schemeClr val="lt1">
              <a:alpha val="4941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0" name="Shape 250"/>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53" name="Shape 253"/>
          <p:cNvSpPr txBox="1">
            <a:spLocks noGrp="1"/>
          </p:cNvSpPr>
          <p:nvPr>
            <p:ph type="title"/>
          </p:nvPr>
        </p:nvSpPr>
        <p:spPr>
          <a:xfrm>
            <a:off x="0" y="1600200"/>
            <a:ext cx="9144000" cy="1657500"/>
          </a:xfrm>
          <a:prstGeom prst="rect">
            <a:avLst/>
          </a:prstGeom>
          <a:solidFill>
            <a:schemeClr val="lt1">
              <a:alpha val="49410"/>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54"/>
        <p:cNvGrpSpPr/>
        <p:nvPr/>
      </p:nvGrpSpPr>
      <p:grpSpPr>
        <a:xfrm>
          <a:off x="0" y="0"/>
          <a:ext cx="0" cy="0"/>
          <a:chOff x="0" y="0"/>
          <a:chExt cx="0" cy="0"/>
        </a:xfrm>
      </p:grpSpPr>
      <p:pic>
        <p:nvPicPr>
          <p:cNvPr id="255" name="Shape 25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56" name="Shape 256"/>
          <p:cNvSpPr txBox="1">
            <a:spLocks noGrp="1"/>
          </p:cNvSpPr>
          <p:nvPr>
            <p:ph type="body" idx="1"/>
          </p:nvPr>
        </p:nvSpPr>
        <p:spPr>
          <a:xfrm>
            <a:off x="400050" y="1200150"/>
            <a:ext cx="8343900" cy="3543300"/>
          </a:xfrm>
          <a:prstGeom prst="rect">
            <a:avLst/>
          </a:prstGeom>
          <a:solidFill>
            <a:schemeClr val="lt1">
              <a:alpha val="4941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7" name="Shape 257"/>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65" name="Shape 265"/>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66" name="Shape 26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67"/>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70" name="Shape 27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1" name="Shape 27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2" name="Shape 27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76" name="Shape 27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7" name="Shape 27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8" name="Shape 27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9" name="Shape 27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0"/>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86"/>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89" name="Shape 289"/>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90" name="Shape 290"/>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93" name="Shape 29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6" name="Shape 29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99" name="Shape 29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1" name="Shape 30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2" name="Shape 30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3"/>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311" name="Shape 311"/>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12" name="Shape 312"/>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3"/>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9"/>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323" name="Shape 323"/>
          <p:cNvPicPr preferRelativeResize="0"/>
          <p:nvPr/>
        </p:nvPicPr>
        <p:blipFill>
          <a:blip r:embed="rId2">
            <a:alphaModFix/>
          </a:blip>
          <a:stretch>
            <a:fillRect/>
          </a:stretch>
        </p:blipFill>
        <p:spPr>
          <a:xfrm>
            <a:off x="0" y="0"/>
            <a:ext cx="9143976" cy="51435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4"/>
        <p:cNvGrpSpPr/>
        <p:nvPr/>
      </p:nvGrpSpPr>
      <p:grpSpPr>
        <a:xfrm>
          <a:off x="0" y="0"/>
          <a:ext cx="0" cy="0"/>
          <a:chOff x="0" y="0"/>
          <a:chExt cx="0" cy="0"/>
        </a:xfrm>
      </p:grpSpPr>
      <p:pic>
        <p:nvPicPr>
          <p:cNvPr id="325" name="Shape 325"/>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326" name="Shape 326"/>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327" name="Shape 32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
        <p:nvSpPr>
          <p:cNvPr id="328" name="Shape 328"/>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9" name="Shape 32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30" name="Shape 33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331"/>
        <p:cNvGrpSpPr/>
        <p:nvPr/>
      </p:nvGrpSpPr>
      <p:grpSpPr>
        <a:xfrm>
          <a:off x="0" y="0"/>
          <a:ext cx="0" cy="0"/>
          <a:chOff x="0" y="0"/>
          <a:chExt cx="0" cy="0"/>
        </a:xfrm>
      </p:grpSpPr>
      <p:pic>
        <p:nvPicPr>
          <p:cNvPr id="332" name="Shape 332"/>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333" name="Shape 333"/>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4" name="Shape 33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35" name="Shape 335"/>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6" name="Shape 33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37" name="Shape 33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38" name="Shape 338"/>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339" name="Shape 33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340"/>
        <p:cNvGrpSpPr/>
        <p:nvPr/>
      </p:nvGrpSpPr>
      <p:grpSpPr>
        <a:xfrm>
          <a:off x="0" y="0"/>
          <a:ext cx="0" cy="0"/>
          <a:chOff x="0" y="0"/>
          <a:chExt cx="0" cy="0"/>
        </a:xfrm>
      </p:grpSpPr>
      <p:pic>
        <p:nvPicPr>
          <p:cNvPr id="341" name="Shape 341"/>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342" name="Shape 342"/>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3" name="Shape 34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44" name="Shape 344"/>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5" name="Shape 34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46" name="Shape 346"/>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47" name="Shape 347"/>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348" name="Shape 34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349"/>
        <p:cNvGrpSpPr/>
        <p:nvPr/>
      </p:nvGrpSpPr>
      <p:grpSpPr>
        <a:xfrm>
          <a:off x="0" y="0"/>
          <a:ext cx="0" cy="0"/>
          <a:chOff x="0" y="0"/>
          <a:chExt cx="0" cy="0"/>
        </a:xfrm>
      </p:grpSpPr>
      <p:pic>
        <p:nvPicPr>
          <p:cNvPr id="350" name="Shape 350"/>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351" name="Shape 351"/>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352" name="Shape 352"/>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3" name="Shape 35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54" name="Shape 354"/>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5" name="Shape 355"/>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356"/>
        <p:cNvGrpSpPr/>
        <p:nvPr/>
      </p:nvGrpSpPr>
      <p:grpSpPr>
        <a:xfrm>
          <a:off x="0" y="0"/>
          <a:ext cx="0" cy="0"/>
          <a:chOff x="0" y="0"/>
          <a:chExt cx="0" cy="0"/>
        </a:xfrm>
      </p:grpSpPr>
      <p:pic>
        <p:nvPicPr>
          <p:cNvPr id="357" name="Shape 35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8" name="Shape 358"/>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359"/>
        <p:cNvGrpSpPr/>
        <p:nvPr/>
      </p:nvGrpSpPr>
      <p:grpSpPr>
        <a:xfrm>
          <a:off x="0" y="0"/>
          <a:ext cx="0" cy="0"/>
          <a:chOff x="0" y="0"/>
          <a:chExt cx="0" cy="0"/>
        </a:xfrm>
      </p:grpSpPr>
      <p:pic>
        <p:nvPicPr>
          <p:cNvPr id="360" name="Shape 360"/>
          <p:cNvPicPr preferRelativeResize="0"/>
          <p:nvPr/>
        </p:nvPicPr>
        <p:blipFill>
          <a:blip r:embed="rId2">
            <a:alphaModFix/>
          </a:blip>
          <a:stretch>
            <a:fillRect/>
          </a:stretch>
        </p:blipFill>
        <p:spPr>
          <a:xfrm>
            <a:off x="0" y="0"/>
            <a:ext cx="9144000" cy="5143500"/>
          </a:xfrm>
          <a:prstGeom prst="rect">
            <a:avLst/>
          </a:prstGeom>
          <a:noFill/>
          <a:ln>
            <a:noFill/>
          </a:ln>
        </p:spPr>
      </p:pic>
      <p:sp>
        <p:nvSpPr>
          <p:cNvPr id="361" name="Shape 361"/>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2" name="Shape 362"/>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6.xml"/><Relationship Id="rId7" Type="http://schemas.openxmlformats.org/officeDocument/2006/relationships/image" Target="../media/image1.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10.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61.xml"/><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7.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image" Target="../media/image1.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9.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pic>
        <p:nvPicPr>
          <p:cNvPr id="282" name="Shape 282"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283" name="Shape 283"/>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284" name="Shape 284"/>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5" name="Shape 285"/>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pic>
        <p:nvPicPr>
          <p:cNvPr id="305" name="Shape 305" descr="Louisiana Believes (PPT Footer)_Footer.png"/>
          <p:cNvPicPr preferRelativeResize="0"/>
          <p:nvPr/>
        </p:nvPicPr>
        <p:blipFill rotWithShape="1">
          <a:blip r:embed="rId4">
            <a:alphaModFix/>
          </a:blip>
          <a:srcRect/>
          <a:stretch/>
        </p:blipFill>
        <p:spPr>
          <a:xfrm>
            <a:off x="0" y="4740749"/>
            <a:ext cx="6858000" cy="418274"/>
          </a:xfrm>
          <a:prstGeom prst="rect">
            <a:avLst/>
          </a:prstGeom>
          <a:noFill/>
          <a:ln>
            <a:noFill/>
          </a:ln>
        </p:spPr>
      </p:pic>
      <p:pic>
        <p:nvPicPr>
          <p:cNvPr id="306" name="Shape 306"/>
          <p:cNvPicPr preferRelativeResize="0"/>
          <p:nvPr/>
        </p:nvPicPr>
        <p:blipFill rotWithShape="1">
          <a:blip r:embed="rId5">
            <a:alphaModFix/>
          </a:blip>
          <a:srcRect/>
          <a:stretch/>
        </p:blipFill>
        <p:spPr>
          <a:xfrm>
            <a:off x="0" y="0"/>
            <a:ext cx="9144000" cy="1028700"/>
          </a:xfrm>
          <a:prstGeom prst="rect">
            <a:avLst/>
          </a:prstGeom>
          <a:noFill/>
          <a:ln>
            <a:noFill/>
          </a:ln>
        </p:spPr>
      </p:pic>
      <p:sp>
        <p:nvSpPr>
          <p:cNvPr id="307" name="Shape 307"/>
          <p:cNvSpPr txBox="1">
            <a:spLocks noGrp="1"/>
          </p:cNvSpPr>
          <p:nvPr>
            <p:ph type="body" idx="1"/>
          </p:nvPr>
        </p:nvSpPr>
        <p:spPr>
          <a:xfrm>
            <a:off x="152400" y="1085850"/>
            <a:ext cx="8839200"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8" name="Shape 308"/>
          <p:cNvSpPr txBox="1">
            <a:spLocks noGrp="1"/>
          </p:cNvSpPr>
          <p:nvPr>
            <p:ph type="sldNum" idx="12"/>
          </p:nvPr>
        </p:nvSpPr>
        <p:spPr>
          <a:xfrm>
            <a:off x="7010400" y="4886326"/>
            <a:ext cx="2133600"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pic>
        <p:nvPicPr>
          <p:cNvPr id="315" name="Shape 315" descr="Louisiana Believes (PPT Footer)_Footer.png"/>
          <p:cNvPicPr preferRelativeResize="0"/>
          <p:nvPr/>
        </p:nvPicPr>
        <p:blipFill rotWithShape="1">
          <a:blip r:embed="rId3">
            <a:alphaModFix/>
          </a:blip>
          <a:srcRect/>
          <a:stretch/>
        </p:blipFill>
        <p:spPr>
          <a:xfrm>
            <a:off x="0" y="4740749"/>
            <a:ext cx="6858000" cy="418338"/>
          </a:xfrm>
          <a:prstGeom prst="rect">
            <a:avLst/>
          </a:prstGeom>
          <a:noFill/>
          <a:ln>
            <a:noFill/>
          </a:ln>
        </p:spPr>
      </p:pic>
      <p:pic>
        <p:nvPicPr>
          <p:cNvPr id="316" name="Shape 316"/>
          <p:cNvPicPr preferRelativeResize="0"/>
          <p:nvPr/>
        </p:nvPicPr>
        <p:blipFill rotWithShape="1">
          <a:blip r:embed="rId4">
            <a:alphaModFix/>
          </a:blip>
          <a:srcRect/>
          <a:stretch/>
        </p:blipFill>
        <p:spPr>
          <a:xfrm>
            <a:off x="0" y="0"/>
            <a:ext cx="9144000" cy="1028698"/>
          </a:xfrm>
          <a:prstGeom prst="rect">
            <a:avLst/>
          </a:prstGeom>
          <a:noFill/>
          <a:ln>
            <a:noFill/>
          </a:ln>
        </p:spPr>
      </p:pic>
      <p:sp>
        <p:nvSpPr>
          <p:cNvPr id="317" name="Shape 317"/>
          <p:cNvSpPr txBox="1">
            <a:spLocks noGrp="1"/>
          </p:cNvSpPr>
          <p:nvPr>
            <p:ph type="body" idx="1"/>
          </p:nvPr>
        </p:nvSpPr>
        <p:spPr>
          <a:xfrm>
            <a:off x="152400" y="1085850"/>
            <a:ext cx="8839199"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8" name="Shape 318"/>
          <p:cNvSpPr txBox="1">
            <a:spLocks noGrp="1"/>
          </p:cNvSpPr>
          <p:nvPr>
            <p:ph type="sldNum" idx="12"/>
          </p:nvPr>
        </p:nvSpPr>
        <p:spPr>
          <a:xfrm>
            <a:off x="7010400" y="4886326"/>
            <a:ext cx="2133598"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Shape 51" descr="Louisiana Believes (PPT Footer)_Footer.png"/>
          <p:cNvPicPr preferRelativeResize="0"/>
          <p:nvPr/>
        </p:nvPicPr>
        <p:blipFill rotWithShape="1">
          <a:blip r:embed="rId3">
            <a:alphaModFix/>
          </a:blip>
          <a:srcRect/>
          <a:stretch/>
        </p:blipFill>
        <p:spPr>
          <a:xfrm>
            <a:off x="0" y="4740749"/>
            <a:ext cx="9144000" cy="418200"/>
          </a:xfrm>
          <a:prstGeom prst="rect">
            <a:avLst/>
          </a:prstGeom>
          <a:noFill/>
          <a:ln>
            <a:noFill/>
          </a:ln>
        </p:spPr>
      </p:pic>
      <p:pic>
        <p:nvPicPr>
          <p:cNvPr id="52" name="Shape 52"/>
          <p:cNvPicPr preferRelativeResize="0"/>
          <p:nvPr/>
        </p:nvPicPr>
        <p:blipFill rotWithShape="1">
          <a:blip r:embed="rId4">
            <a:alphaModFix/>
          </a:blip>
          <a:srcRect/>
          <a:stretch/>
        </p:blipFill>
        <p:spPr>
          <a:xfrm>
            <a:off x="0" y="0"/>
            <a:ext cx="9144000" cy="1028700"/>
          </a:xfrm>
          <a:prstGeom prst="rect">
            <a:avLst/>
          </a:prstGeom>
          <a:noFill/>
          <a:ln>
            <a:noFill/>
          </a:ln>
        </p:spPr>
      </p:pic>
      <p:sp>
        <p:nvSpPr>
          <p:cNvPr id="53" name="Shape 5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Shape 61"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62" name="Shape 62"/>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63" name="Shape 6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Shape 84"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85" name="Shape 85"/>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86" name="Shape 86"/>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pic>
        <p:nvPicPr>
          <p:cNvPr id="193" name="Shape 193" descr="Louisiana Believes (PPT Footer)_Footer.png"/>
          <p:cNvPicPr preferRelativeResize="0"/>
          <p:nvPr/>
        </p:nvPicPr>
        <p:blipFill rotWithShape="1">
          <a:blip r:embed="rId7">
            <a:alphaModFix/>
          </a:blip>
          <a:srcRect/>
          <a:stretch/>
        </p:blipFill>
        <p:spPr>
          <a:xfrm>
            <a:off x="0" y="4740749"/>
            <a:ext cx="6858000" cy="418275"/>
          </a:xfrm>
          <a:prstGeom prst="rect">
            <a:avLst/>
          </a:prstGeom>
          <a:noFill/>
          <a:ln>
            <a:noFill/>
          </a:ln>
        </p:spPr>
      </p:pic>
      <p:pic>
        <p:nvPicPr>
          <p:cNvPr id="194" name="Shape 194"/>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95" name="Shape 195"/>
          <p:cNvSpPr txBox="1">
            <a:spLocks noGrp="1"/>
          </p:cNvSpPr>
          <p:nvPr>
            <p:ph type="body" idx="1"/>
          </p:nvPr>
        </p:nvSpPr>
        <p:spPr>
          <a:xfrm>
            <a:off x="152400" y="1085850"/>
            <a:ext cx="8839200" cy="37149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sldNum" idx="12"/>
          </p:nvPr>
        </p:nvSpPr>
        <p:spPr>
          <a:xfrm>
            <a:off x="7010400" y="4886326"/>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pic>
        <p:nvPicPr>
          <p:cNvPr id="259" name="Shape 259"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260" name="Shape 260"/>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261" name="Shape 26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2" name="Shape 262"/>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0.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2.xml"/></Relationships>
</file>

<file path=ppt/slides/_rels/slide10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3.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0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4.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0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3" Type="http://schemas.openxmlformats.org/officeDocument/2006/relationships/hyperlink" Target="https://la.portal.airast.org/resources/webinars-and-trainings-ta/" TargetMode="External"/><Relationship Id="rId2" Type="http://schemas.openxmlformats.org/officeDocument/2006/relationships/notesSlide" Target="../notesSlides/notesSlide106.xml"/><Relationship Id="rId1" Type="http://schemas.openxmlformats.org/officeDocument/2006/relationships/slideLayout" Target="../slideLayouts/slideLayout52.xml"/></Relationships>
</file>

<file path=ppt/slides/_rels/slide107.xml.rels><?xml version="1.0" encoding="UTF-8" standalone="yes"?>
<Relationships xmlns="http://schemas.openxmlformats.org/package/2006/relationships"><Relationship Id="rId8" Type="http://schemas.openxmlformats.org/officeDocument/2006/relationships/hyperlink" Target="https://www.louisianabelieves.com/docs/default-source/assessment/parent-guide-to-elpt.pdf?sfvrsn=3" TargetMode="External"/><Relationship Id="rId13" Type="http://schemas.openxmlformats.org/officeDocument/2006/relationships/hyperlink" Target="https://la.portal.airast.org/core/fileparse.php/2601/urlt/Louisiana-TIDE-User-Guide.pdf" TargetMode="External"/><Relationship Id="rId3" Type="http://schemas.openxmlformats.org/officeDocument/2006/relationships/hyperlink" Target="https://www.louisianabelieves.com/docs/default-source/assessment/elpt-assessment-guide.pdf?sfvrsn=4" TargetMode="External"/><Relationship Id="rId7" Type="http://schemas.openxmlformats.org/officeDocument/2006/relationships/hyperlink" Target="https://www.louisianabelieves.com/docs/default-source/assessment/2017-elpt-frequently-asked-questions-(faq).pdf?sfvrsn=4" TargetMode="External"/><Relationship Id="rId12" Type="http://schemas.openxmlformats.org/officeDocument/2006/relationships/hyperlink" Target="https://la.portal.airast.org/core/fileparse.php/2601/urlt/Louisiana-ELPT-TA-User-Guide.pdf" TargetMode="External"/><Relationship Id="rId2" Type="http://schemas.openxmlformats.org/officeDocument/2006/relationships/notesSlide" Target="../notesSlides/notesSlide107.xml"/><Relationship Id="rId16" Type="http://schemas.openxmlformats.org/officeDocument/2006/relationships/hyperlink" Target="https://www.louisianabelieves.com/resources/library/webinars" TargetMode="External"/><Relationship Id="rId1" Type="http://schemas.openxmlformats.org/officeDocument/2006/relationships/slideLayout" Target="../slideLayouts/slideLayout42.xml"/><Relationship Id="rId6" Type="http://schemas.openxmlformats.org/officeDocument/2006/relationships/hyperlink" Target="https://la.portal.airast.org/training-tests.stml" TargetMode="External"/><Relationship Id="rId11" Type="http://schemas.openxmlformats.org/officeDocument/2006/relationships/hyperlink" Target="https://www.louisianabelieves.com/docs/default-source/assessment/vietnamese-parent-guide-to-elpt.pdf?sfvrsn=2" TargetMode="External"/><Relationship Id="rId5" Type="http://schemas.openxmlformats.org/officeDocument/2006/relationships/hyperlink" Target="https://www.louisianabelieves.com/resources/library/english-learners" TargetMode="External"/><Relationship Id="rId15" Type="http://schemas.openxmlformats.org/officeDocument/2006/relationships/hyperlink" Target="http://la.portal.airast.org/" TargetMode="External"/><Relationship Id="rId10" Type="http://schemas.openxmlformats.org/officeDocument/2006/relationships/hyperlink" Target="https://www.louisianabelieves.com/docs/default-source/assessment/spanish-parent-guide-to-elpt.pdf?sfvrsn=2" TargetMode="External"/><Relationship Id="rId4" Type="http://schemas.openxmlformats.org/officeDocument/2006/relationships/hyperlink" Target="https://www.louisianabelieves.com/docs/default-source/assessment/elpt-achievement-level-descriptors.pdf?sfvrsn=2" TargetMode="External"/><Relationship Id="rId9" Type="http://schemas.openxmlformats.org/officeDocument/2006/relationships/hyperlink" Target="https://www.louisianabelieves.com/docs/default-source/assessment/arabic-parent-guide-to-elpt.pdf?sfvrsn=2" TargetMode="External"/><Relationship Id="rId14" Type="http://schemas.openxmlformats.org/officeDocument/2006/relationships/hyperlink" Target="https://www.louisianabelieves.com/resources/library/assessment"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5.xml"/></Relationships>
</file>

<file path=ppt/slides/_rels/slide113.xml.rels><?xml version="1.0" encoding="UTF-8" standalone="yes"?>
<Relationships xmlns="http://schemas.openxmlformats.org/package/2006/relationships"><Relationship Id="rId8" Type="http://schemas.openxmlformats.org/officeDocument/2006/relationships/hyperlink" Target="https://www.louisianabelieves.com/docs/default-source/students-with-disabilities/strategies-for-success-a-guidebook-for-supporting-students-with-disabilities.pdf?sfvrsn=8" TargetMode="External"/><Relationship Id="rId3" Type="http://schemas.openxmlformats.org/officeDocument/2006/relationships/hyperlink" Target="https://youtu.be/wRPbd0YClRk" TargetMode="External"/><Relationship Id="rId7" Type="http://schemas.openxmlformats.org/officeDocument/2006/relationships/hyperlink" Target="https://wbte.drcedirect.com/LA/portals/la" TargetMode="External"/><Relationship Id="rId2" Type="http://schemas.openxmlformats.org/officeDocument/2006/relationships/notesSlide" Target="../notesSlides/notesSlide113.xml"/><Relationship Id="rId1" Type="http://schemas.openxmlformats.org/officeDocument/2006/relationships/slideLayout" Target="../slideLayouts/slideLayout55.xml"/><Relationship Id="rId6" Type="http://schemas.openxmlformats.org/officeDocument/2006/relationships/hyperlink" Target="https://www.louisianabelieves.com/docs/default-source/students-with-disabilities/leap-connect-sample-items-oct-2017.pdf?sfvrsn=4" TargetMode="External"/><Relationship Id="rId11" Type="http://schemas.openxmlformats.org/officeDocument/2006/relationships/hyperlink" Target="https://www.louisianabelieves.com/docs/default-source/assessment/parent-guide-to-leap-connect.pdf?sfvrsn=4" TargetMode="External"/><Relationship Id="rId5" Type="http://schemas.openxmlformats.org/officeDocument/2006/relationships/hyperlink" Target="http://www.louisianabelieves.com/docs/default-source/assessment/leap-connect-achievement-level-descriptors.pdf?sfvrsn=2" TargetMode="External"/><Relationship Id="rId10" Type="http://schemas.openxmlformats.org/officeDocument/2006/relationships/hyperlink" Target="http://www.louisianabelieves.com/resources/library/academics" TargetMode="External"/><Relationship Id="rId4" Type="http://schemas.openxmlformats.org/officeDocument/2006/relationships/hyperlink" Target="http://www.louisianabelieves.com/docs/default-source/assessment/leap-connect-assessment-guide.pdf?sfvrsn=4" TargetMode="External"/><Relationship Id="rId9" Type="http://schemas.openxmlformats.org/officeDocument/2006/relationships/hyperlink" Target="http://www.louisianabelieves.com/docs/default-source/students-with-disabilities/k-12-louisiana-connectors-for-students-with-significant-disabilities.pdf?sfvrsn=10"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117.xml"/><Relationship Id="rId1" Type="http://schemas.openxmlformats.org/officeDocument/2006/relationships/slideLayout" Target="../slideLayouts/slideLayout63.xml"/><Relationship Id="rId4" Type="http://schemas.openxmlformats.org/officeDocument/2006/relationships/hyperlink" Target="https://wbte.drcedirect.com/LA/#login" TargetMode="External"/></Relationships>
</file>

<file path=ppt/slides/_rels/slide1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hyperlink" Target="http://www.louisianabelieves.com/docs/default-source/assessment/dtc-and-accountability-contact-update-form.pdf?sfvrsn=12" TargetMode="External"/><Relationship Id="rId2" Type="http://schemas.openxmlformats.org/officeDocument/2006/relationships/notesSlide" Target="../notesSlides/notesSlide119.xml"/><Relationship Id="rId1" Type="http://schemas.openxmlformats.org/officeDocument/2006/relationships/slideLayout" Target="../slideLayouts/slideLayout13.xml"/><Relationship Id="rId4" Type="http://schemas.openxmlformats.org/officeDocument/2006/relationships/hyperlink" Target="http://www.louisianabelieves.com/resources/library/assessmen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20.xml"/><Relationship Id="rId1" Type="http://schemas.openxmlformats.org/officeDocument/2006/relationships/slideLayout" Target="../slideLayouts/slideLayout18.xml"/><Relationship Id="rId4" Type="http://schemas.openxmlformats.org/officeDocument/2006/relationships/hyperlink" Target="http://www.louisianabelieves.com/resources/library/accountability"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121.xml"/><Relationship Id="rId1" Type="http://schemas.openxmlformats.org/officeDocument/2006/relationships/slideLayout" Target="../slideLayouts/slideLayout18.xml"/><Relationship Id="rId4" Type="http://schemas.openxmlformats.org/officeDocument/2006/relationships/hyperlink" Target="mailto:edtech@la.gov"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22.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1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hyperlink" Target="https://actiam.act.org/auth/login.do?RelayState=ACTB2B&amp;applicationType=ACTB2B&amp;commonAuthCallerPath=/samlsso&amp;forceAuth=false&amp;passiveAuth=false&amp;relyingParty=taa&amp;tenantDomain=carbon.super&amp;type=samlsso&amp;sessionDataKey=e6cc8f3d-f542-4f9b-8b5a-13df00de15c2&amp;relyingParty=taa&amp;type=samlsso&amp;sp=taa&amp;isSaaSApp=false&amp;authenticators=BasicAuthenticator:LOCAL" TargetMode="External"/><Relationship Id="rId2" Type="http://schemas.openxmlformats.org/officeDocument/2006/relationships/notesSlide" Target="../notesSlides/notesSlide124.xml"/><Relationship Id="rId1" Type="http://schemas.openxmlformats.org/officeDocument/2006/relationships/slideLayout" Target="../slideLayouts/slideLayout14.xml"/><Relationship Id="rId4" Type="http://schemas.openxmlformats.org/officeDocument/2006/relationships/hyperlink" Target="mailto:assessment@la.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www.louisianabelieves.com/docs/default-source/assessment/technical-assistance-for-elpt-assessments.pdf?sfvrsn=2"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mailto:laelpthelpdesk@air.org" TargetMode="External"/><Relationship Id="rId5" Type="http://schemas.openxmlformats.org/officeDocument/2006/relationships/hyperlink" Target="mailto:LAHelpdesk@datarecognitioncorp.com" TargetMode="External"/><Relationship Id="rId4" Type="http://schemas.openxmlformats.org/officeDocument/2006/relationships/hyperlink" Target="https://www.louisianabelieves.com/docs/default-source/assessment/technical-assistance-for-spring-2017-assessments.pdf?sfvrsn=8"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louisianabelieves.com/docs/default-source/assessment/grades-3-8-computer-based-test-scheduling-guidance.pdf?sfvrsn=8" TargetMode="External"/><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hyperlink" Target="http://www.louisianabelieves.com/docs/default-source/assessment/spring-2017-assessments-faq-about-technology.pdf?sfvrsn=4" TargetMode="External"/><Relationship Id="rId2" Type="http://schemas.openxmlformats.org/officeDocument/2006/relationships/notesSlide" Target="../notesSlides/notesSlide28.xml"/><Relationship Id="rId1" Type="http://schemas.openxmlformats.org/officeDocument/2006/relationships/slideLayout" Target="../slideLayouts/slideLayout57.xml"/><Relationship Id="rId4" Type="http://schemas.openxmlformats.org/officeDocument/2006/relationships/hyperlink" Target="https://www.drcedirect.com/all/eca-portal-ui/welcome/L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troubleshooting-tips.pdf?sfvrsn=4" TargetMode="External"/><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hyperlink" Target="https://www.louisianabelieves.com/docs/default-source/assessment/assessment-and-accountability-month-by-month-checklist.pdf?sfvrsn=12"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www.louisianabelieves.com/resources/library/assessmen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speedtest.net/" TargetMode="External"/><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3" Type="http://schemas.openxmlformats.org/officeDocument/2006/relationships/hyperlink" Target="mailto:LAHelpDesk@datarecognitioncorp.com" TargetMode="External"/><Relationship Id="rId2" Type="http://schemas.openxmlformats.org/officeDocument/2006/relationships/notesSlide" Target="../notesSlides/notesSlide35.xml"/><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hyperlink" Target="https://louisianaschools.adobeconnect.com/dcw/"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louisianaschools.adobeconnect.com/dtc/" TargetMode="External"/><Relationship Id="rId4" Type="http://schemas.openxmlformats.org/officeDocument/2006/relationships/hyperlink" Target="https://louisianaschools.adobeconnect.com/dpc/"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3" Type="http://schemas.openxmlformats.org/officeDocument/2006/relationships/hyperlink" Target="https://la.drcedirect.com/Documents/Unsecure/Doc.aspx?id=c2d85631-3899-4d54-8723-955284b4b936" TargetMode="External"/><Relationship Id="rId2" Type="http://schemas.openxmlformats.org/officeDocument/2006/relationships/notesSlide" Target="../notesSlides/notesSlide56.xml"/><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7.xml"/><Relationship Id="rId1" Type="http://schemas.openxmlformats.org/officeDocument/2006/relationships/slideLayout" Target="../slideLayouts/slideLayout61.xml"/></Relationships>
</file>

<file path=ppt/slides/_rels/slide58.xml.rels><?xml version="1.0" encoding="UTF-8" standalone="yes"?>
<Relationships xmlns="http://schemas.openxmlformats.org/package/2006/relationships"><Relationship Id="rId3" Type="http://schemas.openxmlformats.org/officeDocument/2006/relationships/hyperlink" Target="https://la.drcedirect.com/TestSetup/Downloads/LATestSessionLayout.pdf" TargetMode="External"/><Relationship Id="rId2" Type="http://schemas.openxmlformats.org/officeDocument/2006/relationships/notesSlide" Target="../notesSlides/notesSlide58.xml"/><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3" Type="http://schemas.openxmlformats.org/officeDocument/2006/relationships/hyperlink" Target="https://www.louisianabelieves.com/docs/default-source/assessment/faq-for-testing-homebound-and-nonpublic-school-students-2016-2017.pdf?sfvrsn=6" TargetMode="External"/><Relationship Id="rId2" Type="http://schemas.openxmlformats.org/officeDocument/2006/relationships/notesSlide" Target="../notesSlides/notesSlide64.xml"/><Relationship Id="rId1" Type="http://schemas.openxmlformats.org/officeDocument/2006/relationships/slideLayout" Target="../slideLayouts/slideLayout59.xml"/><Relationship Id="rId5" Type="http://schemas.openxmlformats.org/officeDocument/2006/relationships/hyperlink" Target="https://www.louisianabelieves.com/resources/library/assessment" TargetMode="External"/><Relationship Id="rId4" Type="http://schemas.openxmlformats.org/officeDocument/2006/relationships/hyperlink" Target="https://www.louisianabelieves.com/docs/default-source/assessment/participation-form-for-nonpublic-school-students-2017-2018.pdf?sfvrsn=4"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9.xml"/></Relationships>
</file>

<file path=ppt/slides/_rels/slide66.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66.xml"/><Relationship Id="rId1" Type="http://schemas.openxmlformats.org/officeDocument/2006/relationships/slideLayout" Target="../slideLayouts/slideLayout59.xml"/><Relationship Id="rId5" Type="http://schemas.openxmlformats.org/officeDocument/2006/relationships/hyperlink" Target="http://www.louisianabelieves.com/docs/default-source/assessment/permission-to-test-in-alternate-enviorment-2015-2016.pdf?sfvrsn=4" TargetMode="External"/><Relationship Id="rId4" Type="http://schemas.openxmlformats.org/officeDocument/2006/relationships/hyperlink" Target="http://bese.louisiana.gov/documents-resources/policies-bulletins"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louisianabelieves.com/docs/default-source/assessment/investigation-template.pdf?sfvrsn=8" TargetMode="External"/><Relationship Id="rId2" Type="http://schemas.openxmlformats.org/officeDocument/2006/relationships/notesSlide" Target="../notesSlides/notesSlide67.xml"/><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hyperlink" Target="http://www.louisianabelieves.com/docs/default-source/assessment/testing-irregularity.pdf?sfvrsn=4" TargetMode="External"/><Relationship Id="rId2" Type="http://schemas.openxmlformats.org/officeDocument/2006/relationships/notesSlide" Target="../notesSlides/notesSlide70.xml"/><Relationship Id="rId1" Type="http://schemas.openxmlformats.org/officeDocument/2006/relationships/slideLayout" Target="../slideLayouts/slideLayout59.xml"/><Relationship Id="rId5" Type="http://schemas.openxmlformats.org/officeDocument/2006/relationships/image" Target="../media/image20.png"/><Relationship Id="rId4" Type="http://schemas.openxmlformats.org/officeDocument/2006/relationships/image" Target="../media/image1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59.xml"/><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59.xml"/><Relationship Id="rId4" Type="http://schemas.openxmlformats.org/officeDocument/2006/relationships/image" Target="../media/image25.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5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hyperlink" Target="https://louisianaschools.adobeconnect.com/dtc/"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louisianaschools.adobeconnect.com/dpc/" TargetMode="External"/><Relationship Id="rId4" Type="http://schemas.openxmlformats.org/officeDocument/2006/relationships/hyperlink" Target="https://louisianaschools.adobeconnect.com/dcw/"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82.xml"/><Relationship Id="rId1" Type="http://schemas.openxmlformats.org/officeDocument/2006/relationships/slideLayout" Target="../slideLayouts/slideLayout31.xml"/><Relationship Id="rId4" Type="http://schemas.openxmlformats.org/officeDocument/2006/relationships/hyperlink" Target="https://www.drcedirect.com/all/eca-portal-ui/#!/welcome/LA"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87.xml"/><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8.xml"/><Relationship Id="rId1" Type="http://schemas.openxmlformats.org/officeDocument/2006/relationships/slideLayout" Target="../slideLayouts/slideLayout2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9.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90.xml"/><Relationship Id="rId1" Type="http://schemas.openxmlformats.org/officeDocument/2006/relationships/slideLayout" Target="../slideLayouts/slideLayout26.xml"/><Relationship Id="rId5" Type="http://schemas.openxmlformats.org/officeDocument/2006/relationships/image" Target="../media/image32.png"/><Relationship Id="rId4" Type="http://schemas.openxmlformats.org/officeDocument/2006/relationships/image" Target="../media/image31.png"/></Relationships>
</file>

<file path=ppt/slides/_rels/slide9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hyperlink" Target="http://www.louisianabelieves.com/resources/library/practice-tests" TargetMode="External"/><Relationship Id="rId2" Type="http://schemas.openxmlformats.org/officeDocument/2006/relationships/notesSlide" Target="../notesSlides/notesSlide92.xml"/><Relationship Id="rId1" Type="http://schemas.openxmlformats.org/officeDocument/2006/relationships/slideLayout" Target="../slideLayouts/slideLayout13.xml"/><Relationship Id="rId4" Type="http://schemas.openxmlformats.org/officeDocument/2006/relationships/hyperlink" Target="https://www.drcedirect.com/all/eca-portal-ui/welcome/LA"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93.xml"/><Relationship Id="rId1" Type="http://schemas.openxmlformats.org/officeDocument/2006/relationships/slideLayout" Target="../slideLayouts/slideLayout13.xml"/><Relationship Id="rId6" Type="http://schemas.openxmlformats.org/officeDocument/2006/relationships/hyperlink" Target="https://www.drcedirect.com/all/eca-portal-ui/welcome/LA" TargetMode="External"/><Relationship Id="rId5" Type="http://schemas.openxmlformats.org/officeDocument/2006/relationships/hyperlink" Target="http://www.louisianabelieves.com/docs/default-source/assessment/leap-accessibility-and-accommodations-manual.pdf?sfvrsn=10" TargetMode="External"/><Relationship Id="rId4" Type="http://schemas.openxmlformats.org/officeDocument/2006/relationships/hyperlink" Target="http://www.louisianabelieves.com/docs/default-source/assessment/technology-enhanced-item-types-available-in-insight.pdf?sfvrsn=4"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hyperlink" Target="https://testadmin.act.org/cas/login?service=https://testadmin.act.org/customer/j_spring_cas_security_check&amp;renew=true" TargetMode="External"/><Relationship Id="rId7" Type="http://schemas.openxmlformats.org/officeDocument/2006/relationships/hyperlink" Target="http://www.act.org/content/act/en/products-and-services/state-and-district-solutions/louisiana.html" TargetMode="External"/><Relationship Id="rId2" Type="http://schemas.openxmlformats.org/officeDocument/2006/relationships/notesSlide" Target="../notesSlides/notesSlide95.xml"/><Relationship Id="rId1" Type="http://schemas.openxmlformats.org/officeDocument/2006/relationships/slideLayout" Target="../slideLayouts/slideLayout49.xml"/><Relationship Id="rId6" Type="http://schemas.openxmlformats.org/officeDocument/2006/relationships/hyperlink" Target="http://www.act.org/content/dam/act/unsecured/documents/ScheduleofEventsACTandWorkKeys-LA.pdf" TargetMode="External"/><Relationship Id="rId5" Type="http://schemas.openxmlformats.org/officeDocument/2006/relationships/hyperlink" Target="https://act.ilinc.com/register/ypmvfvt" TargetMode="External"/><Relationship Id="rId4" Type="http://schemas.openxmlformats.org/officeDocument/2006/relationships/hyperlink" Target="https://actiam.act.org/auth/login.do?RelayState=ACTB2B&amp;applicationType=ACTB2B&amp;commonAuthCallerPath=/samlsso&amp;forceAuth=false&amp;passiveAuth=false&amp;relyingParty=taa&amp;tenantDomain=carbon.super&amp;type=samlsso&amp;sessionDataKey=e6cc8f3d-f542-4f9b-8b5a-13df00de15c2&amp;relyingParty=taa&amp;type=samlsso&amp;sp=taa&amp;isSaaSApp=false&amp;authenticators=BasicAuthenticator:LOCAL"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www.act.org/content/dam/act/unsecured/documents/UsingPANfortheACTS&amp;D.pdf" TargetMode="External"/><Relationship Id="rId2" Type="http://schemas.openxmlformats.org/officeDocument/2006/relationships/notesSlide" Target="../notesSlides/notesSlide96.xml"/><Relationship Id="rId1" Type="http://schemas.openxmlformats.org/officeDocument/2006/relationships/slideLayout" Target="../slideLayouts/slideLayout49.xml"/><Relationship Id="rId5" Type="http://schemas.openxmlformats.org/officeDocument/2006/relationships/hyperlink" Target="http://www.act.org/content/act/en/products-and-services/state-and-district-solutions/louisiana.html" TargetMode="External"/><Relationship Id="rId4" Type="http://schemas.openxmlformats.org/officeDocument/2006/relationships/hyperlink" Target="http://www.act.org/content/dam/act/unsecured/documents/SDUFileLayoutLoadInstructionsSandD.pdf"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testadmin.act.org/cas/login?service=https://testadmin.act.org/customer/j_spring_cas_security_check&amp;renew=true" TargetMode="External"/><Relationship Id="rId2" Type="http://schemas.openxmlformats.org/officeDocument/2006/relationships/notesSlide" Target="../notesSlides/notesSlide97.xml"/><Relationship Id="rId1" Type="http://schemas.openxmlformats.org/officeDocument/2006/relationships/slideLayout" Target="../slideLayouts/slideLayout49.xml"/><Relationship Id="rId5" Type="http://schemas.openxmlformats.org/officeDocument/2006/relationships/image" Target="../media/image33.png"/><Relationship Id="rId4" Type="http://schemas.openxmlformats.org/officeDocument/2006/relationships/hyperlink" Target="https://actiam.act.org/auth/login.do?RelayState=ACTB2B&amp;applicationType=ACTB2B&amp;commonAuthCallerPath=/samlsso&amp;forceAuth=false&amp;passiveAuth=false&amp;relyingParty=taa&amp;tenantDomain=carbon.super&amp;type=samlsso&amp;sessionDataKey=e6cc8f3d-f542-4f9b-8b5a-13df00de15c2&amp;relyingParty=taa&amp;type=samlsso&amp;sp=taa&amp;isSaaSApp=false&amp;authenticators=BasicAuthenticator:LOCAL"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www.act.org/content/dam/act/secured/documents/pdfs/Admin-Manual-ACT-S&amp;D-Online-Secured.pdf" TargetMode="External"/><Relationship Id="rId3" Type="http://schemas.openxmlformats.org/officeDocument/2006/relationships/hyperlink" Target="http://www.act.org/content/dam/act/unsecured/documents/ScheduleofEventsACTandWorkKeys-LA.pdf" TargetMode="External"/><Relationship Id="rId7" Type="http://schemas.openxmlformats.org/officeDocument/2006/relationships/hyperlink" Target="http://www.act.org/content/dam/act/unsecured/documents/MockAdminGuideACTOnlineS&amp;D.pdf" TargetMode="External"/><Relationship Id="rId2" Type="http://schemas.openxmlformats.org/officeDocument/2006/relationships/notesSlide" Target="../notesSlides/notesSlide98.xml"/><Relationship Id="rId1" Type="http://schemas.openxmlformats.org/officeDocument/2006/relationships/slideLayout" Target="../slideLayouts/slideLayout49.xml"/><Relationship Id="rId6" Type="http://schemas.openxmlformats.org/officeDocument/2006/relationships/hyperlink" Target="http://www.act.org/content/dam/act/unsecured/documents/TechnicalGuidefortheACTTakenOnline.pdf" TargetMode="External"/><Relationship Id="rId11" Type="http://schemas.openxmlformats.org/officeDocument/2006/relationships/hyperlink" Target="http://www.act.org/content/dam/act/unsecured/documents/TheACTTakenonPaperorOnline.pdf" TargetMode="External"/><Relationship Id="rId5" Type="http://schemas.openxmlformats.org/officeDocument/2006/relationships/hyperlink" Target="http://www.act.org/content/act/en/products-and-services/state-and-district-solutions/act-online-testing.html" TargetMode="External"/><Relationship Id="rId10" Type="http://schemas.openxmlformats.org/officeDocument/2006/relationships/hyperlink" Target="http://www.act.org/stateanddistrict/examinees" TargetMode="External"/><Relationship Id="rId4" Type="http://schemas.openxmlformats.org/officeDocument/2006/relationships/hyperlink" Target="http://www.act.org/content/dam/act/unsecured/documents/ACT-OnlineSiteReadinessPlan.pdf" TargetMode="External"/><Relationship Id="rId9" Type="http://schemas.openxmlformats.org/officeDocument/2006/relationships/hyperlink" Target="http://www.act.org/content/act/en/products-and-services/state-and-district-solutions/louisiana.html"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www.act.org/content/dam/act/unsecured/documents/PANInitialOrderWorkKeysSD.pdf" TargetMode="External"/><Relationship Id="rId2" Type="http://schemas.openxmlformats.org/officeDocument/2006/relationships/notesSlide" Target="../notesSlides/notesSlide99.xml"/><Relationship Id="rId1" Type="http://schemas.openxmlformats.org/officeDocument/2006/relationships/slideLayout" Target="../slideLayouts/slideLayout49.xml"/><Relationship Id="rId6" Type="http://schemas.openxmlformats.org/officeDocument/2006/relationships/hyperlink" Target="http://www.act.org/content/dam/act/unsecured/documents/UsingPANfortheACTS&amp;D.pdf" TargetMode="External"/><Relationship Id="rId5" Type="http://schemas.openxmlformats.org/officeDocument/2006/relationships/hyperlink" Target="http://www.act.org/content/dam/act/unsecured/documents/PANInitialOrdertheACTSD.pdf" TargetMode="External"/><Relationship Id="rId4" Type="http://schemas.openxmlformats.org/officeDocument/2006/relationships/hyperlink" Target="http://www.act.org/content/act/en/products-and-services/state-and-district-solutions/louisiana.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Shape 377"/>
          <p:cNvPicPr preferRelativeResize="0"/>
          <p:nvPr/>
        </p:nvPicPr>
        <p:blipFill rotWithShape="1">
          <a:blip r:embed="rId3">
            <a:alphaModFix/>
          </a:blip>
          <a:srcRect/>
          <a:stretch/>
        </p:blipFill>
        <p:spPr>
          <a:xfrm>
            <a:off x="-101600" y="-25976"/>
            <a:ext cx="9245700" cy="5200500"/>
          </a:xfrm>
          <a:prstGeom prst="rect">
            <a:avLst/>
          </a:prstGeom>
          <a:noFill/>
          <a:ln>
            <a:noFill/>
          </a:ln>
        </p:spPr>
      </p:pic>
      <p:sp>
        <p:nvSpPr>
          <p:cNvPr id="378" name="Shape 378"/>
          <p:cNvSpPr txBox="1"/>
          <p:nvPr/>
        </p:nvSpPr>
        <p:spPr>
          <a:xfrm>
            <a:off x="304800" y="2857500"/>
            <a:ext cx="8534400" cy="8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n" sz="3200" b="1" i="0" u="none" strike="noStrike" cap="none" dirty="0">
                <a:solidFill>
                  <a:schemeClr val="dk1"/>
                </a:solidFill>
                <a:latin typeface="Calibri"/>
                <a:ea typeface="Calibri"/>
                <a:cs typeface="Calibri"/>
                <a:sym typeface="Calibri"/>
              </a:rPr>
              <a:t>Assessment and Accountability Monthly </a:t>
            </a:r>
            <a:r>
              <a:rPr lang="en" sz="3200" b="1" i="0" u="none" strike="noStrike" cap="none" dirty="0" smtClean="0">
                <a:solidFill>
                  <a:schemeClr val="dk1"/>
                </a:solidFill>
                <a:latin typeface="Calibri"/>
                <a:ea typeface="Calibri"/>
                <a:cs typeface="Calibri"/>
                <a:sym typeface="Calibri"/>
              </a:rPr>
              <a:t>Call</a:t>
            </a:r>
          </a:p>
          <a:p>
            <a:pPr marL="0" marR="0" lvl="0" indent="0" algn="ctr" rtl="0">
              <a:lnSpc>
                <a:spcPct val="100000"/>
              </a:lnSpc>
              <a:spcBef>
                <a:spcPts val="0"/>
              </a:spcBef>
              <a:spcAft>
                <a:spcPts val="0"/>
              </a:spcAft>
              <a:buClr>
                <a:schemeClr val="dk1"/>
              </a:buClr>
              <a:buFont typeface="Calibri"/>
              <a:buNone/>
            </a:pPr>
            <a:r>
              <a:rPr lang="en" sz="3200" b="1" dirty="0" smtClean="0">
                <a:solidFill>
                  <a:schemeClr val="dk1"/>
                </a:solidFill>
                <a:latin typeface="Calibri"/>
                <a:sym typeface="Calibri"/>
              </a:rPr>
              <a:t>February 2018</a:t>
            </a:r>
            <a:endParaRPr dirty="0"/>
          </a:p>
          <a:p>
            <a:pPr marL="0" marR="0" lvl="0" indent="0" algn="ctr" rtl="0">
              <a:lnSpc>
                <a:spcPct val="100000"/>
              </a:lnSpc>
              <a:spcBef>
                <a:spcPts val="0"/>
              </a:spcBef>
              <a:spcAft>
                <a:spcPts val="0"/>
              </a:spcAft>
              <a:buClr>
                <a:srgbClr val="FF0000"/>
              </a:buClr>
              <a:buFont typeface="Calibri"/>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March Assessment and Accountability Checklist</a:t>
            </a:r>
            <a:endParaRPr/>
          </a:p>
        </p:txBody>
      </p:sp>
      <p:sp>
        <p:nvSpPr>
          <p:cNvPr id="432" name="Shape 432"/>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55562" marR="76200" lvl="0" indent="3175" rtl="0">
              <a:spcBef>
                <a:spcPts val="0"/>
              </a:spcBef>
              <a:spcAft>
                <a:spcPts val="0"/>
              </a:spcAft>
              <a:buNone/>
            </a:pPr>
            <a:r>
              <a:rPr lang="en" sz="1700" b="1"/>
              <a:t>Accountability and Assessment Preparation</a:t>
            </a:r>
            <a:endParaRPr sz="1700" b="1"/>
          </a:p>
          <a:p>
            <a:pPr marL="76200" marR="38100" lvl="0" indent="0" rtl="0">
              <a:spcBef>
                <a:spcPts val="0"/>
              </a:spcBef>
              <a:spcAft>
                <a:spcPts val="0"/>
              </a:spcAft>
              <a:buNone/>
            </a:pPr>
            <a:r>
              <a:rPr lang="en" sz="1800" b="1"/>
              <a:t>Late Mar</a:t>
            </a:r>
            <a:r>
              <a:rPr lang="en" sz="1800"/>
              <a:t>: Download third year cohort file/roster available on data management FTP sites </a:t>
            </a:r>
            <a:endParaRPr sz="1800"/>
          </a:p>
          <a:p>
            <a:pPr marL="76200" marR="38100" lvl="0" indent="0" rtl="0">
              <a:spcBef>
                <a:spcPts val="0"/>
              </a:spcBef>
              <a:spcAft>
                <a:spcPts val="0"/>
              </a:spcAft>
              <a:buNone/>
            </a:pPr>
            <a:r>
              <a:rPr lang="en" sz="1800"/>
              <a:t>                   and distribute to STCs to ensure testing or accountability coding of students who </a:t>
            </a:r>
            <a:endParaRPr sz="1800"/>
          </a:p>
          <a:p>
            <a:pPr marL="76200" marR="38100" lvl="0" indent="0" rtl="0">
              <a:spcBef>
                <a:spcPts val="0"/>
              </a:spcBef>
              <a:spcAft>
                <a:spcPts val="0"/>
              </a:spcAft>
              <a:buClr>
                <a:schemeClr val="dk1"/>
              </a:buClr>
              <a:buSzPts val="1100"/>
              <a:buFont typeface="Arial"/>
              <a:buNone/>
            </a:pPr>
            <a:r>
              <a:rPr lang="en" sz="1800"/>
              <a:t>                   must participate in Algebra I and/or English II</a:t>
            </a:r>
            <a:endParaRPr sz="1800"/>
          </a:p>
          <a:p>
            <a:pPr marL="76200" marR="38100" lvl="0" indent="0" rtl="0">
              <a:spcBef>
                <a:spcPts val="0"/>
              </a:spcBef>
              <a:spcAft>
                <a:spcPts val="0"/>
              </a:spcAft>
              <a:buClr>
                <a:schemeClr val="dk1"/>
              </a:buClr>
              <a:buSzPts val="1100"/>
              <a:buFont typeface="Arial"/>
              <a:buNone/>
            </a:pPr>
            <a:r>
              <a:rPr lang="en" sz="1800" b="1"/>
              <a:t>Mar 3</a:t>
            </a:r>
            <a:r>
              <a:rPr lang="en" sz="1800"/>
              <a:t>: Finalize IEP, IAP, and LEP accommodations for the ELA, math, SS, and science</a:t>
            </a:r>
            <a:endParaRPr sz="1800"/>
          </a:p>
          <a:p>
            <a:pPr marL="76200" marR="38100" lvl="0" indent="0" rtl="0">
              <a:spcBef>
                <a:spcPts val="0"/>
              </a:spcBef>
              <a:spcAft>
                <a:spcPts val="0"/>
              </a:spcAft>
              <a:buClr>
                <a:schemeClr val="dk1"/>
              </a:buClr>
              <a:buSzPts val="1100"/>
              <a:buFont typeface="Arial"/>
              <a:buNone/>
            </a:pPr>
            <a:r>
              <a:rPr lang="en" sz="1800" b="1"/>
              <a:t>Mar 13</a:t>
            </a:r>
            <a:r>
              <a:rPr lang="en" sz="1800"/>
              <a:t>: Validate configuration and lock down devices (ACT online only)</a:t>
            </a:r>
            <a:endParaRPr sz="1800"/>
          </a:p>
          <a:p>
            <a:pPr marL="76200" marR="38100" lvl="0" indent="0" rtl="0">
              <a:lnSpc>
                <a:spcPct val="100000"/>
              </a:lnSpc>
              <a:spcBef>
                <a:spcPts val="300"/>
              </a:spcBef>
              <a:spcAft>
                <a:spcPts val="0"/>
              </a:spcAft>
              <a:buNone/>
            </a:pPr>
            <a:r>
              <a:rPr lang="en" sz="1800" b="1">
                <a:solidFill>
                  <a:srgbClr val="000000"/>
                </a:solidFill>
              </a:rPr>
              <a:t>Feb 5</a:t>
            </a:r>
            <a:r>
              <a:rPr lang="en" sz="1800" b="1" baseline="30000">
                <a:solidFill>
                  <a:srgbClr val="000000"/>
                </a:solidFill>
              </a:rPr>
              <a:t>th</a:t>
            </a:r>
            <a:r>
              <a:rPr lang="en" sz="1800" b="1">
                <a:solidFill>
                  <a:srgbClr val="000000"/>
                </a:solidFill>
              </a:rPr>
              <a:t>-Mar 16</a:t>
            </a:r>
            <a:r>
              <a:rPr lang="en" sz="1800" b="1" baseline="30000">
                <a:solidFill>
                  <a:srgbClr val="000000"/>
                </a:solidFill>
              </a:rPr>
              <a:t>th</a:t>
            </a:r>
            <a:r>
              <a:rPr lang="en" sz="1800">
                <a:solidFill>
                  <a:srgbClr val="000000"/>
                </a:solidFill>
              </a:rPr>
              <a:t>: All LEAP Connect and ELPT voids should be emailed to assessment@la.gov </a:t>
            </a:r>
            <a:endParaRPr sz="18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a:solidFill>
                  <a:srgbClr val="000000"/>
                </a:solidFill>
              </a:rPr>
              <a:t>                               at the end of the week</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Once materials arrive-Mar 19</a:t>
            </a:r>
            <a:r>
              <a:rPr lang="en" sz="1800">
                <a:solidFill>
                  <a:srgbClr val="000000"/>
                </a:solidFill>
              </a:rPr>
              <a:t>: Conduct sessions for examinees to complete non-test </a:t>
            </a:r>
            <a:endParaRPr sz="18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a:solidFill>
                  <a:srgbClr val="000000"/>
                </a:solidFill>
              </a:rPr>
              <a:t>                                                        information on the answer documents for paper ACT</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 20-April 18</a:t>
            </a:r>
            <a:r>
              <a:rPr lang="en" sz="1800">
                <a:solidFill>
                  <a:srgbClr val="000000"/>
                </a:solidFill>
              </a:rPr>
              <a:t>: Order ACT accommodations materials for makeup testing by calling ACT </a:t>
            </a:r>
            <a:endParaRPr sz="18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a:solidFill>
                  <a:srgbClr val="000000"/>
                </a:solidFill>
              </a:rPr>
              <a:t>                               Accommodations</a:t>
            </a:r>
            <a:endParaRPr sz="1800">
              <a:solidFill>
                <a:srgbClr val="000000"/>
              </a:solidFill>
            </a:endParaRPr>
          </a:p>
          <a:p>
            <a:pPr marL="76200" marR="38100" lvl="0" indent="0" rtl="0">
              <a:spcBef>
                <a:spcPts val="0"/>
              </a:spcBef>
              <a:spcAft>
                <a:spcPts val="0"/>
              </a:spcAft>
              <a:buClr>
                <a:schemeClr val="dk1"/>
              </a:buClr>
              <a:buSzPts val="1100"/>
              <a:buFont typeface="Arial"/>
              <a:buNone/>
            </a:pPr>
            <a:r>
              <a:rPr lang="en" sz="1800" b="1"/>
              <a:t>March 20-April 6</a:t>
            </a:r>
            <a:r>
              <a:rPr lang="en" sz="1800"/>
              <a:t>: Order ACT standard time materials for makeup testing</a:t>
            </a:r>
            <a:endParaRPr sz="1800"/>
          </a:p>
          <a:p>
            <a:pPr marL="0" lvl="0" indent="0" rtl="0">
              <a:lnSpc>
                <a:spcPct val="100000"/>
              </a:lnSpc>
              <a:spcBef>
                <a:spcPts val="640"/>
              </a:spcBef>
              <a:spcAft>
                <a:spcPts val="0"/>
              </a:spcAft>
              <a:buNone/>
            </a:pPr>
            <a:endParaRPr sz="18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pic>
        <p:nvPicPr>
          <p:cNvPr id="1027" name="Shape 102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028" name="Shape 102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ELPT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Shape 1033"/>
          <p:cNvSpPr txBox="1">
            <a:spLocks noGrp="1"/>
          </p:cNvSpPr>
          <p:nvPr>
            <p:ph type="title"/>
          </p:nvPr>
        </p:nvSpPr>
        <p:spPr>
          <a:xfrm>
            <a:off x="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Key Dates</a:t>
            </a:r>
            <a:endParaRPr sz="3200"/>
          </a:p>
        </p:txBody>
      </p:sp>
      <p:graphicFrame>
        <p:nvGraphicFramePr>
          <p:cNvPr id="1034" name="Shape 1034"/>
          <p:cNvGraphicFramePr/>
          <p:nvPr/>
        </p:nvGraphicFramePr>
        <p:xfrm>
          <a:off x="1264152" y="1291550"/>
          <a:ext cx="6615700" cy="3271650"/>
        </p:xfrm>
        <a:graphic>
          <a:graphicData uri="http://schemas.openxmlformats.org/drawingml/2006/table">
            <a:tbl>
              <a:tblPr>
                <a:noFill/>
                <a:tableStyleId>{C5F05A4A-6825-4946-A854-A880F004D52E}</a:tableStyleId>
              </a:tblPr>
              <a:tblGrid>
                <a:gridCol w="2435975"/>
                <a:gridCol w="4179725"/>
              </a:tblGrid>
              <a:tr h="527800">
                <a:tc>
                  <a:txBody>
                    <a:bodyPr/>
                    <a:lstStyle/>
                    <a:p>
                      <a:pPr marL="0" marR="0" lvl="0" indent="0" algn="l" rtl="0">
                        <a:lnSpc>
                          <a:spcPct val="100000"/>
                        </a:lnSpc>
                        <a:spcBef>
                          <a:spcPts val="0"/>
                        </a:spcBef>
                        <a:spcAft>
                          <a:spcPts val="0"/>
                        </a:spcAft>
                        <a:buNone/>
                      </a:pPr>
                      <a:r>
                        <a:rPr lang="en" b="1">
                          <a:latin typeface="Calibri"/>
                          <a:ea typeface="Calibri"/>
                          <a:cs typeface="Calibri"/>
                          <a:sym typeface="Calibri"/>
                        </a:rPr>
                        <a:t>Testing Window</a:t>
                      </a:r>
                      <a:endParaRPr b="1" u="none" strike="noStrike" cap="none">
                        <a:latin typeface="Calibri"/>
                        <a:ea typeface="Calibri"/>
                        <a:cs typeface="Calibri"/>
                        <a:sym typeface="Calibri"/>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a:latin typeface="Calibri"/>
                          <a:ea typeface="Calibri"/>
                          <a:cs typeface="Calibri"/>
                          <a:sym typeface="Calibri"/>
                        </a:rPr>
                        <a:t>February 5 –</a:t>
                      </a:r>
                      <a:r>
                        <a:rPr lang="en" b="1">
                          <a:latin typeface="Calibri"/>
                          <a:ea typeface="Calibri"/>
                          <a:cs typeface="Calibri"/>
                          <a:sym typeface="Calibri"/>
                        </a:rPr>
                        <a:t> </a:t>
                      </a:r>
                      <a:r>
                        <a:rPr lang="en">
                          <a:latin typeface="Calibri"/>
                          <a:ea typeface="Calibri"/>
                          <a:cs typeface="Calibri"/>
                          <a:sym typeface="Calibri"/>
                        </a:rPr>
                        <a:t>March 16  </a:t>
                      </a:r>
                      <a:endParaRPr>
                        <a:latin typeface="Calibri"/>
                        <a:ea typeface="Calibri"/>
                        <a:cs typeface="Calibri"/>
                        <a:sym typeface="Calibri"/>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527800">
                <a:tc>
                  <a:txBody>
                    <a:bodyPr/>
                    <a:lstStyle/>
                    <a:p>
                      <a:pPr marL="0" lvl="0" indent="0" rtl="0">
                        <a:spcBef>
                          <a:spcPts val="0"/>
                        </a:spcBef>
                        <a:spcAft>
                          <a:spcPts val="0"/>
                        </a:spcAft>
                        <a:buClr>
                          <a:srgbClr val="000000"/>
                        </a:buClr>
                        <a:buSzPts val="1600"/>
                        <a:buFont typeface="Calibri"/>
                        <a:buNone/>
                      </a:pPr>
                      <a:r>
                        <a:rPr lang="en" b="1">
                          <a:latin typeface="Calibri"/>
                          <a:ea typeface="Calibri"/>
                          <a:cs typeface="Calibri"/>
                          <a:sym typeface="Calibri"/>
                        </a:rPr>
                        <a:t>Additional Materials Window</a:t>
                      </a:r>
                      <a:endParaRPr b="1">
                        <a:latin typeface="Calibri"/>
                        <a:ea typeface="Calibri"/>
                        <a:cs typeface="Calibri"/>
                        <a:sym typeface="Calibri"/>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Calibri"/>
                          <a:ea typeface="Calibri"/>
                          <a:cs typeface="Calibri"/>
                          <a:sym typeface="Calibri"/>
                        </a:rPr>
                        <a:t>February 5 – March 15 </a:t>
                      </a:r>
                      <a:endParaRPr>
                        <a:latin typeface="Calibri"/>
                        <a:ea typeface="Calibri"/>
                        <a:cs typeface="Calibri"/>
                        <a:sym typeface="Calibri"/>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527800">
                <a:tc>
                  <a:txBody>
                    <a:bodyPr/>
                    <a:lstStyle/>
                    <a:p>
                      <a:pPr marL="0" marR="0" lvl="0" indent="0" algn="l" rtl="0">
                        <a:lnSpc>
                          <a:spcPct val="100000"/>
                        </a:lnSpc>
                        <a:spcBef>
                          <a:spcPts val="0"/>
                        </a:spcBef>
                        <a:spcAft>
                          <a:spcPts val="0"/>
                        </a:spcAft>
                        <a:buClr>
                          <a:srgbClr val="000000"/>
                        </a:buClr>
                        <a:buSzPts val="1600"/>
                        <a:buFont typeface="Calibri"/>
                        <a:buNone/>
                      </a:pPr>
                      <a:r>
                        <a:rPr lang="en" b="1" u="none" strike="noStrike" cap="none">
                          <a:latin typeface="Calibri"/>
                          <a:ea typeface="Calibri"/>
                          <a:cs typeface="Calibri"/>
                          <a:sym typeface="Calibri"/>
                        </a:rPr>
                        <a:t>OTT</a:t>
                      </a: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 u="none" strike="noStrike" cap="none">
                          <a:latin typeface="Calibri"/>
                          <a:ea typeface="Calibri"/>
                          <a:cs typeface="Calibri"/>
                          <a:sym typeface="Calibri"/>
                        </a:rPr>
                        <a:t>Available Now</a:t>
                      </a: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527800">
                <a:tc>
                  <a:txBody>
                    <a:bodyPr/>
                    <a:lstStyle/>
                    <a:p>
                      <a:pPr marL="0" marR="0" lvl="0" indent="0" algn="l" rtl="0">
                        <a:lnSpc>
                          <a:spcPct val="100000"/>
                        </a:lnSpc>
                        <a:spcBef>
                          <a:spcPts val="0"/>
                        </a:spcBef>
                        <a:spcAft>
                          <a:spcPts val="0"/>
                        </a:spcAft>
                        <a:buClr>
                          <a:srgbClr val="000000"/>
                        </a:buClr>
                        <a:buSzPts val="1600"/>
                        <a:buFont typeface="Calibri"/>
                        <a:buNone/>
                      </a:pPr>
                      <a:r>
                        <a:rPr lang="en" b="1" u="none" strike="noStrike" cap="none">
                          <a:latin typeface="Calibri"/>
                          <a:ea typeface="Calibri"/>
                          <a:cs typeface="Calibri"/>
                          <a:sym typeface="Calibri"/>
                        </a:rPr>
                        <a:t>Manage Users</a:t>
                      </a: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 u="none" strike="noStrike" cap="none">
                          <a:latin typeface="Calibri"/>
                          <a:ea typeface="Calibri"/>
                          <a:cs typeface="Calibri"/>
                          <a:sym typeface="Calibri"/>
                        </a:rPr>
                        <a:t>Available Now</a:t>
                      </a: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1160450">
                <a:tc>
                  <a:txBody>
                    <a:bodyPr/>
                    <a:lstStyle/>
                    <a:p>
                      <a:pPr marL="0" marR="0" lvl="0" indent="0" algn="l" rtl="0">
                        <a:lnSpc>
                          <a:spcPct val="100000"/>
                        </a:lnSpc>
                        <a:spcBef>
                          <a:spcPts val="0"/>
                        </a:spcBef>
                        <a:spcAft>
                          <a:spcPts val="0"/>
                        </a:spcAft>
                        <a:buClr>
                          <a:srgbClr val="000000"/>
                        </a:buClr>
                        <a:buSzPts val="1600"/>
                        <a:buFont typeface="Calibri"/>
                        <a:buNone/>
                      </a:pPr>
                      <a:r>
                        <a:rPr lang="en" b="1" u="none" strike="noStrike" cap="none">
                          <a:latin typeface="Calibri"/>
                          <a:ea typeface="Calibri"/>
                          <a:cs typeface="Calibri"/>
                          <a:sym typeface="Calibri"/>
                        </a:rPr>
                        <a:t>Manuals posted</a:t>
                      </a: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 u="none" strike="noStrike" cap="none">
                          <a:latin typeface="Calibri"/>
                          <a:ea typeface="Calibri"/>
                          <a:cs typeface="Calibri"/>
                          <a:sym typeface="Calibri"/>
                        </a:rPr>
                        <a:t>TAM</a:t>
                      </a:r>
                      <a:endParaRPr>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u="none" strike="noStrike" cap="none">
                          <a:latin typeface="Calibri"/>
                          <a:ea typeface="Calibri"/>
                          <a:cs typeface="Calibri"/>
                          <a:sym typeface="Calibri"/>
                        </a:rPr>
                        <a:t>TA User Guide and TIDE User Guide</a:t>
                      </a:r>
                      <a:endParaRPr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a:latin typeface="Calibri"/>
                          <a:ea typeface="Calibri"/>
                          <a:cs typeface="Calibri"/>
                          <a:sym typeface="Calibri"/>
                        </a:rPr>
                        <a:t>ELPT Accessibility and Accommodations Manual</a:t>
                      </a:r>
                      <a:endParaRPr>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a:latin typeface="Calibri"/>
                          <a:ea typeface="Calibri"/>
                          <a:cs typeface="Calibri"/>
                          <a:sym typeface="Calibri"/>
                        </a:rPr>
                        <a:t>Data Entry Interface (DEI) User Guide</a:t>
                      </a:r>
                      <a:endParaRPr>
                        <a:latin typeface="Calibri"/>
                        <a:ea typeface="Calibri"/>
                        <a:cs typeface="Calibri"/>
                        <a:sym typeface="Calibri"/>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t>ELPT Alerts</a:t>
            </a:r>
            <a:endParaRPr sz="3200"/>
          </a:p>
        </p:txBody>
      </p:sp>
      <p:sp>
        <p:nvSpPr>
          <p:cNvPr id="1040" name="Shape 1040"/>
          <p:cNvSpPr txBox="1">
            <a:spLocks noGrp="1"/>
          </p:cNvSpPr>
          <p:nvPr>
            <p:ph type="body" idx="1"/>
          </p:nvPr>
        </p:nvSpPr>
        <p:spPr>
          <a:xfrm>
            <a:off x="65550" y="977975"/>
            <a:ext cx="9144000" cy="3543300"/>
          </a:xfrm>
          <a:prstGeom prst="rect">
            <a:avLst/>
          </a:prstGeom>
        </p:spPr>
        <p:txBody>
          <a:bodyPr spcFirstLastPara="1" wrap="square" lIns="91425" tIns="91425" rIns="91425" bIns="91425" anchor="t" anchorCtr="0">
            <a:noAutofit/>
          </a:bodyPr>
          <a:lstStyle/>
          <a:p>
            <a:pPr marL="171450" lvl="0" indent="0" rtl="0">
              <a:lnSpc>
                <a:spcPct val="100000"/>
              </a:lnSpc>
              <a:spcBef>
                <a:spcPts val="0"/>
              </a:spcBef>
              <a:spcAft>
                <a:spcPts val="0"/>
              </a:spcAft>
              <a:buNone/>
            </a:pPr>
            <a:r>
              <a:rPr lang="en" sz="1600" b="1" dirty="0"/>
              <a:t>Security Checklists</a:t>
            </a:r>
            <a:br>
              <a:rPr lang="en" sz="1600" b="1" dirty="0"/>
            </a:br>
            <a:r>
              <a:rPr lang="en" sz="1600" dirty="0"/>
              <a:t>DTCs may access Security Checklists through TIDE. Go to Paper Ordering, choose Order History, choose the “+” next to the name of the school, click Reports, and open the file labeled “Online_SecurityChecklist.”</a:t>
            </a:r>
            <a:endParaRPr sz="1600" dirty="0"/>
          </a:p>
          <a:p>
            <a:pPr marL="171450" lvl="0" indent="0" rtl="0">
              <a:lnSpc>
                <a:spcPct val="100000"/>
              </a:lnSpc>
              <a:spcBef>
                <a:spcPts val="0"/>
              </a:spcBef>
              <a:spcAft>
                <a:spcPts val="0"/>
              </a:spcAft>
              <a:buNone/>
            </a:pPr>
            <a:endParaRPr sz="1600" b="1" dirty="0"/>
          </a:p>
          <a:p>
            <a:pPr marL="171450" lvl="0" indent="0" rtl="0">
              <a:lnSpc>
                <a:spcPct val="100000"/>
              </a:lnSpc>
              <a:spcBef>
                <a:spcPts val="0"/>
              </a:spcBef>
              <a:spcAft>
                <a:spcPts val="0"/>
              </a:spcAft>
              <a:buNone/>
            </a:pPr>
            <a:r>
              <a:rPr lang="en" sz="1600" b="1" dirty="0"/>
              <a:t>DEI User Guide</a:t>
            </a:r>
            <a:br>
              <a:rPr lang="en" sz="1600" b="1" dirty="0"/>
            </a:br>
            <a:r>
              <a:rPr lang="en" sz="1600" dirty="0"/>
              <a:t>The ELPT Data Entry Interface Guide (DEI) is posted in the ELPT portal. The DEI is a component of the Online Testing System that allows authorized users to enter student assessment data, such as item responses and scores. Entering student data is required only for the ELPT </a:t>
            </a:r>
            <a:r>
              <a:rPr lang="en" sz="1600" u="sng" dirty="0"/>
              <a:t>large print</a:t>
            </a:r>
            <a:r>
              <a:rPr lang="en" sz="1600" dirty="0"/>
              <a:t> and </a:t>
            </a:r>
            <a:r>
              <a:rPr lang="en" sz="1600" u="sng" dirty="0"/>
              <a:t>Braille forms</a:t>
            </a:r>
            <a:r>
              <a:rPr lang="en" sz="1600" dirty="0"/>
              <a:t>. </a:t>
            </a:r>
            <a:endParaRPr sz="1600" dirty="0"/>
          </a:p>
          <a:p>
            <a:pPr marL="171450" lvl="0" indent="0" rtl="0">
              <a:lnSpc>
                <a:spcPct val="100000"/>
              </a:lnSpc>
              <a:spcBef>
                <a:spcPts val="0"/>
              </a:spcBef>
              <a:spcAft>
                <a:spcPts val="0"/>
              </a:spcAft>
              <a:buNone/>
            </a:pPr>
            <a:endParaRPr sz="1600" b="1" dirty="0"/>
          </a:p>
          <a:p>
            <a:pPr marL="171450" lvl="0" indent="0" rtl="0">
              <a:lnSpc>
                <a:spcPct val="100000"/>
              </a:lnSpc>
              <a:spcBef>
                <a:spcPts val="0"/>
              </a:spcBef>
              <a:spcAft>
                <a:spcPts val="0"/>
              </a:spcAft>
              <a:buNone/>
            </a:pPr>
            <a:r>
              <a:rPr lang="en" sz="1600" b="1" dirty="0"/>
              <a:t>Secure Browser</a:t>
            </a:r>
            <a:br>
              <a:rPr lang="en" sz="1600" b="1" dirty="0"/>
            </a:br>
            <a:r>
              <a:rPr lang="en" sz="1600" dirty="0"/>
              <a:t>AIR is now supporting Mac OS X 10.13 for ELPT testing. A Secure Browser for use with Mac computers running OS X 10.13 is now available for download on the Secure Browser page of the portal. </a:t>
            </a:r>
            <a:endParaRPr sz="1600" dirty="0"/>
          </a:p>
          <a:p>
            <a:pPr marL="171450" lvl="0" indent="0" rtl="0">
              <a:lnSpc>
                <a:spcPct val="100000"/>
              </a:lnSpc>
              <a:spcBef>
                <a:spcPts val="0"/>
              </a:spcBef>
              <a:spcAft>
                <a:spcPts val="0"/>
              </a:spcAft>
              <a:buNone/>
            </a:pPr>
            <a:r>
              <a:rPr lang="en" sz="1600" dirty="0"/>
              <a:t>Chromebook updates should be blocked throughout the ELPT testing window. </a:t>
            </a:r>
            <a:endParaRPr sz="16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Shape 1045"/>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Additional Materials</a:t>
            </a:r>
            <a:endParaRPr sz="3200"/>
          </a:p>
        </p:txBody>
      </p:sp>
      <p:sp>
        <p:nvSpPr>
          <p:cNvPr id="1046" name="Shape 1046"/>
          <p:cNvSpPr txBox="1">
            <a:spLocks noGrp="1"/>
          </p:cNvSpPr>
          <p:nvPr>
            <p:ph type="body" idx="1"/>
          </p:nvPr>
        </p:nvSpPr>
        <p:spPr>
          <a:xfrm>
            <a:off x="457200" y="1063375"/>
            <a:ext cx="8229600" cy="3394500"/>
          </a:xfrm>
          <a:prstGeom prst="rect">
            <a:avLst/>
          </a:prstGeom>
        </p:spPr>
        <p:txBody>
          <a:bodyPr spcFirstLastPara="1" wrap="square" lIns="91425" tIns="91425" rIns="91425" bIns="91425" anchor="t" anchorCtr="0">
            <a:noAutofit/>
          </a:bodyPr>
          <a:lstStyle/>
          <a:p>
            <a:pPr marL="0" lvl="0" indent="0" rtl="0">
              <a:lnSpc>
                <a:spcPct val="90000"/>
              </a:lnSpc>
              <a:spcBef>
                <a:spcPts val="800"/>
              </a:spcBef>
              <a:spcAft>
                <a:spcPts val="0"/>
              </a:spcAft>
              <a:buClr>
                <a:schemeClr val="dk1"/>
              </a:buClr>
              <a:buSzPts val="1100"/>
              <a:buFont typeface="Arial"/>
              <a:buNone/>
            </a:pPr>
            <a:r>
              <a:rPr lang="en" sz="1800"/>
              <a:t>District Coordinators can create and manage orders for paper-and-pencil test materials through “Preparing for Testing” column in TIDE.</a:t>
            </a:r>
            <a:endParaRPr sz="1800"/>
          </a:p>
          <a:p>
            <a:pPr marL="0" lvl="0" indent="0">
              <a:spcBef>
                <a:spcPts val="640"/>
              </a:spcBef>
              <a:spcAft>
                <a:spcPts val="0"/>
              </a:spcAft>
              <a:buNone/>
            </a:pPr>
            <a:endParaRPr/>
          </a:p>
        </p:txBody>
      </p:sp>
      <p:pic>
        <p:nvPicPr>
          <p:cNvPr id="1047" name="Shape 1047"/>
          <p:cNvPicPr preferRelativeResize="0"/>
          <p:nvPr/>
        </p:nvPicPr>
        <p:blipFill>
          <a:blip r:embed="rId3">
            <a:alphaModFix/>
          </a:blip>
          <a:stretch>
            <a:fillRect/>
          </a:stretch>
        </p:blipFill>
        <p:spPr>
          <a:xfrm>
            <a:off x="1109775" y="1812125"/>
            <a:ext cx="2339400" cy="2955025"/>
          </a:xfrm>
          <a:prstGeom prst="rect">
            <a:avLst/>
          </a:prstGeom>
          <a:noFill/>
          <a:ln>
            <a:noFill/>
          </a:ln>
        </p:spPr>
      </p:pic>
      <p:cxnSp>
        <p:nvCxnSpPr>
          <p:cNvPr id="1048" name="Shape 1048"/>
          <p:cNvCxnSpPr/>
          <p:nvPr/>
        </p:nvCxnSpPr>
        <p:spPr>
          <a:xfrm>
            <a:off x="572450" y="3533550"/>
            <a:ext cx="918900" cy="6900"/>
          </a:xfrm>
          <a:prstGeom prst="straightConnector1">
            <a:avLst/>
          </a:prstGeom>
          <a:noFill/>
          <a:ln w="9525" cap="flat" cmpd="sng">
            <a:solidFill>
              <a:schemeClr val="dk2"/>
            </a:solidFill>
            <a:prstDash val="solid"/>
            <a:round/>
            <a:headEnd type="none" w="med" len="med"/>
            <a:tailEnd type="triangle" w="med" len="med"/>
          </a:ln>
        </p:spPr>
      </p:cxnSp>
      <p:pic>
        <p:nvPicPr>
          <p:cNvPr id="1049" name="Shape 1049"/>
          <p:cNvPicPr preferRelativeResize="0"/>
          <p:nvPr/>
        </p:nvPicPr>
        <p:blipFill>
          <a:blip r:embed="rId4">
            <a:alphaModFix/>
          </a:blip>
          <a:stretch>
            <a:fillRect/>
          </a:stretch>
        </p:blipFill>
        <p:spPr>
          <a:xfrm>
            <a:off x="3818238" y="1903738"/>
            <a:ext cx="4962525" cy="277177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Shape 1054"/>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After Testing: Data Cleanup</a:t>
            </a:r>
            <a:endParaRPr sz="3200"/>
          </a:p>
        </p:txBody>
      </p:sp>
      <p:sp>
        <p:nvSpPr>
          <p:cNvPr id="1055" name="Shape 1055"/>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1056" name="Shape 1056"/>
          <p:cNvPicPr preferRelativeResize="0"/>
          <p:nvPr/>
        </p:nvPicPr>
        <p:blipFill>
          <a:blip r:embed="rId3">
            <a:alphaModFix/>
          </a:blip>
          <a:stretch>
            <a:fillRect/>
          </a:stretch>
        </p:blipFill>
        <p:spPr>
          <a:xfrm>
            <a:off x="213375" y="1140049"/>
            <a:ext cx="3459000" cy="3175050"/>
          </a:xfrm>
          <a:prstGeom prst="rect">
            <a:avLst/>
          </a:prstGeom>
          <a:noFill/>
          <a:ln>
            <a:noFill/>
          </a:ln>
        </p:spPr>
      </p:pic>
      <p:pic>
        <p:nvPicPr>
          <p:cNvPr id="1057" name="Shape 1057"/>
          <p:cNvPicPr preferRelativeResize="0"/>
          <p:nvPr/>
        </p:nvPicPr>
        <p:blipFill>
          <a:blip r:embed="rId4">
            <a:alphaModFix/>
          </a:blip>
          <a:stretch>
            <a:fillRect/>
          </a:stretch>
        </p:blipFill>
        <p:spPr>
          <a:xfrm>
            <a:off x="3780275" y="1949661"/>
            <a:ext cx="5150350" cy="1555825"/>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Shape 1062"/>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a:t>Non-Participation Codes</a:t>
            </a:r>
            <a:endParaRPr sz="3200" dirty="0"/>
          </a:p>
        </p:txBody>
      </p:sp>
      <p:pic>
        <p:nvPicPr>
          <p:cNvPr id="1063" name="Shape 1063"/>
          <p:cNvPicPr preferRelativeResize="0"/>
          <p:nvPr/>
        </p:nvPicPr>
        <p:blipFill>
          <a:blip r:embed="rId3">
            <a:alphaModFix/>
          </a:blip>
          <a:stretch>
            <a:fillRect/>
          </a:stretch>
        </p:blipFill>
        <p:spPr>
          <a:xfrm>
            <a:off x="1397150" y="1063375"/>
            <a:ext cx="5675800" cy="3731825"/>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Shape 1068"/>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solidFill>
                  <a:srgbClr val="333333"/>
                </a:solidFill>
              </a:rPr>
              <a:t>Training Modules</a:t>
            </a:r>
            <a:endParaRPr sz="3200"/>
          </a:p>
        </p:txBody>
      </p:sp>
      <p:sp>
        <p:nvSpPr>
          <p:cNvPr id="1069" name="Shape 1069"/>
          <p:cNvSpPr txBox="1">
            <a:spLocks noGrp="1"/>
          </p:cNvSpPr>
          <p:nvPr>
            <p:ph type="body" idx="1"/>
          </p:nvPr>
        </p:nvSpPr>
        <p:spPr>
          <a:xfrm>
            <a:off x="67850" y="1063375"/>
            <a:ext cx="8929800" cy="36867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The following trainings modules are available in the </a:t>
            </a:r>
            <a:r>
              <a:rPr lang="en" sz="1800" u="sng">
                <a:solidFill>
                  <a:schemeClr val="hlink"/>
                </a:solidFill>
                <a:hlinkClick r:id="rId3"/>
              </a:rPr>
              <a:t>Webinars and Trainings</a:t>
            </a:r>
            <a:r>
              <a:rPr lang="en" sz="1800"/>
              <a:t> section of the ELPT portal:</a:t>
            </a:r>
            <a:endParaRPr sz="1800"/>
          </a:p>
          <a:p>
            <a:pPr marL="457200" lvl="0" indent="-342900" rtl="0">
              <a:spcBef>
                <a:spcPts val="640"/>
              </a:spcBef>
              <a:spcAft>
                <a:spcPts val="0"/>
              </a:spcAft>
              <a:buSzPts val="1800"/>
              <a:buChar char="•"/>
            </a:pPr>
            <a:r>
              <a:rPr lang="en" sz="1800"/>
              <a:t>Technology Requirements for Online Testing</a:t>
            </a:r>
            <a:endParaRPr sz="1800"/>
          </a:p>
          <a:p>
            <a:pPr marL="457200" lvl="0" indent="-342900" rtl="0">
              <a:spcBef>
                <a:spcPts val="0"/>
              </a:spcBef>
              <a:spcAft>
                <a:spcPts val="0"/>
              </a:spcAft>
              <a:buSzPts val="1800"/>
              <a:buChar char="•"/>
            </a:pPr>
            <a:r>
              <a:rPr lang="en" sz="1800"/>
              <a:t>Test Delivery System-Online Test Administration</a:t>
            </a:r>
            <a:endParaRPr sz="1800"/>
          </a:p>
          <a:p>
            <a:pPr marL="457200" lvl="0" indent="-342900" rtl="0">
              <a:spcBef>
                <a:spcPts val="0"/>
              </a:spcBef>
              <a:spcAft>
                <a:spcPts val="0"/>
              </a:spcAft>
              <a:buSzPts val="1800"/>
              <a:buChar char="•"/>
            </a:pPr>
            <a:r>
              <a:rPr lang="en" sz="1800"/>
              <a:t>Data Entry Interface-Paper Test Administration</a:t>
            </a:r>
            <a:endParaRPr sz="1800"/>
          </a:p>
          <a:p>
            <a:pPr marL="457200" lvl="0" indent="-342900" rtl="0">
              <a:spcBef>
                <a:spcPts val="0"/>
              </a:spcBef>
              <a:spcAft>
                <a:spcPts val="0"/>
              </a:spcAft>
              <a:buSzPts val="1800"/>
              <a:buChar char="•"/>
            </a:pPr>
            <a:r>
              <a:rPr lang="en" sz="1800"/>
              <a:t>Participation Reports</a:t>
            </a:r>
            <a:endParaRPr sz="1800"/>
          </a:p>
          <a:p>
            <a:pPr marL="457200" lvl="0" indent="-342900" rtl="0">
              <a:spcBef>
                <a:spcPts val="0"/>
              </a:spcBef>
              <a:spcAft>
                <a:spcPts val="0"/>
              </a:spcAft>
              <a:buSzPts val="1800"/>
              <a:buChar char="•"/>
            </a:pPr>
            <a:r>
              <a:rPr lang="en" sz="1800"/>
              <a:t>Online Reporting System</a:t>
            </a:r>
            <a:endParaRPr sz="1800"/>
          </a:p>
          <a:p>
            <a:pPr marL="457200" lvl="0" indent="-342900" rtl="0">
              <a:spcBef>
                <a:spcPts val="0"/>
              </a:spcBef>
              <a:spcAft>
                <a:spcPts val="0"/>
              </a:spcAft>
              <a:buSzPts val="1800"/>
              <a:buChar char="•"/>
            </a:pPr>
            <a:r>
              <a:rPr lang="en" sz="1800"/>
              <a:t>Test Information Delivery Engine (TIDE)</a:t>
            </a:r>
            <a:endParaRPr sz="180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Shape 107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000" b="0" i="0" u="none" strike="noStrike" cap="none">
                <a:solidFill>
                  <a:srgbClr val="333333"/>
                </a:solidFill>
                <a:latin typeface="Calibri"/>
                <a:ea typeface="Calibri"/>
                <a:cs typeface="Calibri"/>
                <a:sym typeface="Calibri"/>
              </a:rPr>
              <a:t>ELPT Resources</a:t>
            </a:r>
            <a:endParaRPr/>
          </a:p>
        </p:txBody>
      </p:sp>
      <p:graphicFrame>
        <p:nvGraphicFramePr>
          <p:cNvPr id="1076" name="Shape 1076"/>
          <p:cNvGraphicFramePr/>
          <p:nvPr>
            <p:extLst>
              <p:ext uri="{D42A27DB-BD31-4B8C-83A1-F6EECF244321}">
                <p14:modId xmlns:p14="http://schemas.microsoft.com/office/powerpoint/2010/main" val="2815977601"/>
              </p:ext>
            </p:extLst>
          </p:nvPr>
        </p:nvGraphicFramePr>
        <p:xfrm>
          <a:off x="683387" y="1033475"/>
          <a:ext cx="8008461" cy="3840120"/>
        </p:xfrm>
        <a:graphic>
          <a:graphicData uri="http://schemas.openxmlformats.org/drawingml/2006/table">
            <a:tbl>
              <a:tblPr>
                <a:noFill/>
                <a:tableStyleId>{D9B743CE-D42E-4159-858A-E76B5FA992A3}</a:tableStyleId>
              </a:tblPr>
              <a:tblGrid>
                <a:gridCol w="2322364"/>
                <a:gridCol w="5686097"/>
              </a:tblGrid>
              <a:tr h="282615">
                <a:tc>
                  <a:txBody>
                    <a:bodyPr/>
                    <a:lstStyle/>
                    <a:p>
                      <a:pPr marL="0" lvl="0" indent="0" rtl="0">
                        <a:lnSpc>
                          <a:spcPct val="100000"/>
                        </a:lnSpc>
                        <a:spcBef>
                          <a:spcPts val="0"/>
                        </a:spcBef>
                        <a:spcAft>
                          <a:spcPts val="0"/>
                        </a:spcAft>
                        <a:buClr>
                          <a:schemeClr val="dk1"/>
                        </a:buClr>
                        <a:buSzPts val="2100"/>
                        <a:buFont typeface="Arial"/>
                        <a:buNone/>
                      </a:pPr>
                      <a:r>
                        <a:rPr lang="en" sz="900" u="sng" dirty="0">
                          <a:solidFill>
                            <a:schemeClr val="hlink"/>
                          </a:solidFill>
                          <a:latin typeface="Calibri" panose="020F0502020204030204" pitchFamily="34" charset="0"/>
                          <a:ea typeface="Calibri"/>
                          <a:cs typeface="Calibri"/>
                          <a:sym typeface="Calibri"/>
                          <a:hlinkClick r:id="rId3"/>
                        </a:rPr>
                        <a:t>ELPT Assessment Guide</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 sz="900">
                          <a:solidFill>
                            <a:schemeClr val="dk1"/>
                          </a:solidFill>
                          <a:latin typeface="Calibri" panose="020F0502020204030204" pitchFamily="34" charset="0"/>
                          <a:ea typeface="Calibri"/>
                          <a:cs typeface="Calibri"/>
                          <a:sym typeface="Calibri"/>
                        </a:rPr>
                        <a:t>overview of assessment design, rubrics, alignment, and more </a:t>
                      </a:r>
                      <a:endParaRPr sz="900">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dirty="0">
                          <a:solidFill>
                            <a:schemeClr val="hlink"/>
                          </a:solidFill>
                          <a:latin typeface="Calibri" panose="020F0502020204030204" pitchFamily="34" charset="0"/>
                          <a:ea typeface="Calibri"/>
                          <a:cs typeface="Calibri"/>
                          <a:sym typeface="Calibri"/>
                          <a:hlinkClick r:id="rId4"/>
                        </a:rPr>
                        <a:t>ELPT Achievement Level Descriptors</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None/>
                      </a:pPr>
                      <a:r>
                        <a:rPr lang="en" sz="900" dirty="0">
                          <a:solidFill>
                            <a:schemeClr val="dk1"/>
                          </a:solidFill>
                          <a:latin typeface="Calibri" panose="020F0502020204030204" pitchFamily="34" charset="0"/>
                          <a:ea typeface="Calibri"/>
                          <a:cs typeface="Calibri"/>
                          <a:sym typeface="Calibri"/>
                        </a:rPr>
                        <a:t>guide to the achievement levels for each grade and domain </a:t>
                      </a:r>
                      <a:endParaRPr sz="900" dirty="0">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dirty="0">
                          <a:solidFill>
                            <a:schemeClr val="hlink"/>
                          </a:solidFill>
                          <a:latin typeface="Calibri" panose="020F0502020204030204" pitchFamily="34" charset="0"/>
                          <a:ea typeface="Calibri"/>
                          <a:cs typeface="Calibri"/>
                          <a:sym typeface="Calibri"/>
                          <a:hlinkClick r:id="rId5"/>
                        </a:rPr>
                        <a:t>English Learners Library</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None/>
                      </a:pPr>
                      <a:r>
                        <a:rPr lang="en" sz="900" dirty="0">
                          <a:solidFill>
                            <a:schemeClr val="dk1"/>
                          </a:solidFill>
                          <a:latin typeface="Calibri" panose="020F0502020204030204" pitchFamily="34" charset="0"/>
                          <a:ea typeface="Calibri"/>
                          <a:cs typeface="Calibri"/>
                          <a:sym typeface="Calibri"/>
                        </a:rPr>
                        <a:t>LDOE website for English Learner Specialists/Teachers </a:t>
                      </a:r>
                      <a:endParaRPr sz="900" dirty="0">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dirty="0">
                          <a:solidFill>
                            <a:schemeClr val="hlink"/>
                          </a:solidFill>
                          <a:latin typeface="Calibri" panose="020F0502020204030204" pitchFamily="34" charset="0"/>
                          <a:ea typeface="Calibri"/>
                          <a:cs typeface="Calibri"/>
                          <a:sym typeface="Calibri"/>
                          <a:hlinkClick r:id="rId6"/>
                        </a:rPr>
                        <a:t>ELPT OTT</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None/>
                      </a:pPr>
                      <a:r>
                        <a:rPr lang="en" sz="900" dirty="0">
                          <a:solidFill>
                            <a:schemeClr val="dk1"/>
                          </a:solidFill>
                          <a:latin typeface="Calibri" panose="020F0502020204030204" pitchFamily="34" charset="0"/>
                          <a:ea typeface="Calibri"/>
                          <a:cs typeface="Calibri"/>
                          <a:sym typeface="Calibri"/>
                        </a:rPr>
                        <a:t>access to the online testing platform for students/teachers to practice using the system</a:t>
                      </a:r>
                      <a:endParaRPr sz="900" dirty="0">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a:solidFill>
                            <a:schemeClr val="hlink"/>
                          </a:solidFill>
                          <a:latin typeface="Calibri" panose="020F0502020204030204" pitchFamily="34" charset="0"/>
                          <a:ea typeface="Calibri"/>
                          <a:cs typeface="Calibri"/>
                          <a:sym typeface="Calibri"/>
                          <a:hlinkClick r:id="rId7"/>
                        </a:rPr>
                        <a:t>ELPT FAQ</a:t>
                      </a:r>
                      <a:endParaRPr sz="90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None/>
                      </a:pPr>
                      <a:r>
                        <a:rPr lang="en" sz="900" dirty="0">
                          <a:solidFill>
                            <a:schemeClr val="dk1"/>
                          </a:solidFill>
                          <a:latin typeface="Calibri" panose="020F0502020204030204" pitchFamily="34" charset="0"/>
                          <a:ea typeface="Calibri"/>
                          <a:cs typeface="Calibri"/>
                          <a:sym typeface="Calibri"/>
                        </a:rPr>
                        <a:t>list of Frequently Asked Questions for teachers and administrators </a:t>
                      </a:r>
                      <a:endParaRPr sz="900" dirty="0">
                        <a:solidFill>
                          <a:schemeClr val="dk1"/>
                        </a:solidFill>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dirty="0">
                          <a:solidFill>
                            <a:schemeClr val="hlink"/>
                          </a:solidFill>
                          <a:latin typeface="Calibri" panose="020F0502020204030204" pitchFamily="34" charset="0"/>
                          <a:ea typeface="Calibri"/>
                          <a:cs typeface="Calibri"/>
                          <a:sym typeface="Calibri"/>
                          <a:hlinkClick r:id="rId8"/>
                        </a:rPr>
                        <a:t>Parent Guide to ELPT</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 sz="900" dirty="0">
                          <a:solidFill>
                            <a:schemeClr val="dk1"/>
                          </a:solidFill>
                          <a:latin typeface="Calibri" panose="020F0502020204030204" pitchFamily="34" charset="0"/>
                          <a:ea typeface="Calibri"/>
                          <a:cs typeface="Calibri"/>
                          <a:sym typeface="Calibri"/>
                        </a:rPr>
                        <a:t>two-page document outlining the ELPT that is also available in </a:t>
                      </a:r>
                      <a:r>
                        <a:rPr lang="en" sz="900" u="sng" dirty="0">
                          <a:solidFill>
                            <a:schemeClr val="hlink"/>
                          </a:solidFill>
                          <a:latin typeface="Calibri" panose="020F0502020204030204" pitchFamily="34" charset="0"/>
                          <a:ea typeface="Calibri"/>
                          <a:cs typeface="Calibri"/>
                          <a:sym typeface="Calibri"/>
                          <a:hlinkClick r:id="rId9"/>
                        </a:rPr>
                        <a:t>Arabic</a:t>
                      </a:r>
                      <a:r>
                        <a:rPr lang="en" sz="900" dirty="0">
                          <a:solidFill>
                            <a:schemeClr val="dk1"/>
                          </a:solidFill>
                          <a:latin typeface="Calibri" panose="020F0502020204030204" pitchFamily="34" charset="0"/>
                          <a:ea typeface="Calibri"/>
                          <a:cs typeface="Calibri"/>
                          <a:sym typeface="Calibri"/>
                        </a:rPr>
                        <a:t>, </a:t>
                      </a:r>
                      <a:r>
                        <a:rPr lang="en" sz="900" u="sng" dirty="0">
                          <a:solidFill>
                            <a:schemeClr val="hlink"/>
                          </a:solidFill>
                          <a:latin typeface="Calibri" panose="020F0502020204030204" pitchFamily="34" charset="0"/>
                          <a:ea typeface="Calibri"/>
                          <a:cs typeface="Calibri"/>
                          <a:sym typeface="Calibri"/>
                          <a:hlinkClick r:id="rId10"/>
                        </a:rPr>
                        <a:t>Spanish</a:t>
                      </a:r>
                      <a:r>
                        <a:rPr lang="en" sz="900" dirty="0">
                          <a:solidFill>
                            <a:schemeClr val="dk1"/>
                          </a:solidFill>
                          <a:latin typeface="Calibri" panose="020F0502020204030204" pitchFamily="34" charset="0"/>
                          <a:ea typeface="Calibri"/>
                          <a:cs typeface="Calibri"/>
                          <a:sym typeface="Calibri"/>
                        </a:rPr>
                        <a:t>, and </a:t>
                      </a:r>
                      <a:r>
                        <a:rPr lang="en" sz="900" u="sng" dirty="0">
                          <a:solidFill>
                            <a:schemeClr val="hlink"/>
                          </a:solidFill>
                          <a:latin typeface="Calibri" panose="020F0502020204030204" pitchFamily="34" charset="0"/>
                          <a:ea typeface="Calibri"/>
                          <a:cs typeface="Calibri"/>
                          <a:sym typeface="Calibri"/>
                          <a:hlinkClick r:id="rId11"/>
                        </a:rPr>
                        <a:t>Vietnamese</a:t>
                      </a:r>
                      <a:endParaRPr sz="900" dirty="0">
                        <a:solidFill>
                          <a:schemeClr val="dk1"/>
                        </a:solidFill>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a:solidFill>
                            <a:schemeClr val="hlink"/>
                          </a:solidFill>
                          <a:latin typeface="Calibri" panose="020F0502020204030204" pitchFamily="34" charset="0"/>
                          <a:ea typeface="Calibri"/>
                          <a:cs typeface="Calibri"/>
                          <a:sym typeface="Calibri"/>
                          <a:hlinkClick r:id="rId12"/>
                        </a:rPr>
                        <a:t>TA User Guide</a:t>
                      </a:r>
                      <a:endParaRPr sz="90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 sz="900" dirty="0">
                          <a:solidFill>
                            <a:schemeClr val="dk1"/>
                          </a:solidFill>
                          <a:latin typeface="Calibri" panose="020F0502020204030204" pitchFamily="34" charset="0"/>
                          <a:ea typeface="Calibri"/>
                          <a:cs typeface="Calibri"/>
                          <a:sym typeface="Calibri"/>
                        </a:rPr>
                        <a:t>guide for ELPT Test Administrators</a:t>
                      </a:r>
                      <a:endParaRPr sz="900" dirty="0">
                        <a:solidFill>
                          <a:schemeClr val="dk1"/>
                        </a:solidFill>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a:solidFill>
                            <a:schemeClr val="hlink"/>
                          </a:solidFill>
                          <a:latin typeface="Calibri" panose="020F0502020204030204" pitchFamily="34" charset="0"/>
                          <a:ea typeface="Calibri"/>
                          <a:cs typeface="Calibri"/>
                          <a:sym typeface="Calibri"/>
                          <a:hlinkClick r:id="rId13"/>
                        </a:rPr>
                        <a:t>TIDE User Guide</a:t>
                      </a:r>
                      <a:endParaRPr sz="90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 sz="900" dirty="0">
                          <a:solidFill>
                            <a:schemeClr val="dk1"/>
                          </a:solidFill>
                          <a:latin typeface="Calibri" panose="020F0502020204030204" pitchFamily="34" charset="0"/>
                          <a:ea typeface="Calibri"/>
                          <a:cs typeface="Calibri"/>
                          <a:sym typeface="Calibri"/>
                        </a:rPr>
                        <a:t>guide for the ELPT TIDE system</a:t>
                      </a:r>
                      <a:endParaRPr sz="900" dirty="0">
                        <a:solidFill>
                          <a:schemeClr val="dk1"/>
                        </a:solidFill>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dirty="0" smtClean="0">
                          <a:solidFill>
                            <a:schemeClr val="hlink"/>
                          </a:solidFill>
                          <a:latin typeface="Calibri" panose="020F0502020204030204" pitchFamily="34" charset="0"/>
                          <a:hlinkClick r:id="rId14"/>
                        </a:rPr>
                        <a:t>ELPT TA Training</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US" sz="900" dirty="0" smtClean="0">
                          <a:solidFill>
                            <a:schemeClr val="dk1"/>
                          </a:solidFill>
                          <a:latin typeface="Calibri" panose="020F0502020204030204" pitchFamily="34" charset="0"/>
                          <a:ea typeface="Calibri"/>
                          <a:cs typeface="Calibri"/>
                          <a:sym typeface="Calibri"/>
                        </a:rPr>
                        <a:t>training for test administrators</a:t>
                      </a:r>
                      <a:endParaRPr sz="900" dirty="0">
                        <a:solidFill>
                          <a:schemeClr val="dk1"/>
                        </a:solidFill>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dirty="0" smtClean="0">
                          <a:solidFill>
                            <a:schemeClr val="hlink"/>
                          </a:solidFill>
                          <a:latin typeface="Calibri" panose="020F0502020204030204" pitchFamily="34" charset="0"/>
                          <a:hlinkClick r:id="rId14"/>
                        </a:rPr>
                        <a:t>ELPT DTC Training</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US" sz="900" dirty="0" smtClean="0">
                          <a:solidFill>
                            <a:schemeClr val="dk1"/>
                          </a:solidFill>
                          <a:latin typeface="Calibri" panose="020F0502020204030204" pitchFamily="34" charset="0"/>
                          <a:ea typeface="Calibri"/>
                          <a:cs typeface="Calibri"/>
                          <a:sym typeface="Calibri"/>
                        </a:rPr>
                        <a:t>Training</a:t>
                      </a:r>
                      <a:r>
                        <a:rPr lang="en-US" sz="900" baseline="0" dirty="0" smtClean="0">
                          <a:solidFill>
                            <a:schemeClr val="dk1"/>
                          </a:solidFill>
                          <a:latin typeface="Calibri" panose="020F0502020204030204" pitchFamily="34" charset="0"/>
                          <a:ea typeface="Calibri"/>
                          <a:cs typeface="Calibri"/>
                          <a:sym typeface="Calibri"/>
                        </a:rPr>
                        <a:t> for district test </a:t>
                      </a:r>
                      <a:r>
                        <a:rPr lang="en-US" sz="900" baseline="0" dirty="0" err="1" smtClean="0">
                          <a:solidFill>
                            <a:schemeClr val="dk1"/>
                          </a:solidFill>
                          <a:latin typeface="Calibri" panose="020F0502020204030204" pitchFamily="34" charset="0"/>
                          <a:ea typeface="Calibri"/>
                          <a:cs typeface="Calibri"/>
                          <a:sym typeface="Calibri"/>
                        </a:rPr>
                        <a:t>cooridnators</a:t>
                      </a:r>
                      <a:endParaRPr sz="900" dirty="0">
                        <a:solidFill>
                          <a:schemeClr val="dk1"/>
                        </a:solidFill>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b="0" i="0" u="sng" strike="noStrike" cap="none" dirty="0" smtClean="0">
                          <a:solidFill>
                            <a:schemeClr val="hlink"/>
                          </a:solidFill>
                          <a:latin typeface="Calibri" panose="020F0502020204030204" pitchFamily="34" charset="0"/>
                          <a:ea typeface="Calibri"/>
                          <a:cs typeface="Calibri"/>
                          <a:sym typeface="Calibri"/>
                          <a:hlinkClick r:id="rId15"/>
                        </a:rPr>
                        <a:t>ELPT Portal</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US" sz="900" dirty="0" smtClean="0">
                          <a:solidFill>
                            <a:schemeClr val="dk1"/>
                          </a:solidFill>
                          <a:latin typeface="Calibri" panose="020F0502020204030204" pitchFamily="34" charset="0"/>
                          <a:ea typeface="Calibri"/>
                          <a:cs typeface="Calibri"/>
                          <a:sym typeface="Calibri"/>
                        </a:rPr>
                        <a:t>website that houses ELPT systems</a:t>
                      </a:r>
                      <a:endParaRPr sz="900" dirty="0">
                        <a:solidFill>
                          <a:schemeClr val="dk1"/>
                        </a:solidFill>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US" sz="900" dirty="0" smtClean="0">
                          <a:latin typeface="Calibri" panose="020F0502020204030204" pitchFamily="34" charset="0"/>
                          <a:hlinkClick r:id="rId16"/>
                        </a:rPr>
                        <a:t>ELPT Teacher Training </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38100" marR="0" lvl="0" indent="-38100" algn="l" rtl="0">
                        <a:lnSpc>
                          <a:spcPct val="100000"/>
                        </a:lnSpc>
                        <a:spcBef>
                          <a:spcPts val="0"/>
                        </a:spcBef>
                        <a:spcAft>
                          <a:spcPts val="0"/>
                        </a:spcAft>
                        <a:buClr>
                          <a:schemeClr val="dk1"/>
                        </a:buClr>
                        <a:buSzPts val="2100"/>
                        <a:buFont typeface="Arial"/>
                        <a:buNone/>
                      </a:pPr>
                      <a:r>
                        <a:rPr lang="en-US" sz="900" dirty="0" smtClean="0">
                          <a:latin typeface="Calibri" panose="020F0502020204030204" pitchFamily="34" charset="0"/>
                        </a:rPr>
                        <a:t>ELPT assessment guide training for teacher</a:t>
                      </a:r>
                    </a:p>
                  </a:txBody>
                  <a:tcPr marL="91425" marR="91425" marT="91425" marB="91425" anchor="ct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pic>
        <p:nvPicPr>
          <p:cNvPr id="1081" name="Shape 108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082" name="Shape 1082"/>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a:t>
            </a:r>
            <a:r>
              <a:rPr lang="en" sz="3200">
                <a:solidFill>
                  <a:srgbClr val="191919"/>
                </a:solidFill>
                <a:latin typeface="Calibri"/>
                <a:ea typeface="Calibri"/>
                <a:cs typeface="Calibri"/>
                <a:sym typeface="Calibri"/>
              </a:rPr>
              <a:t>Connect/LAA1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Shape 108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Key Dates</a:t>
            </a:r>
            <a:endParaRPr sz="3200"/>
          </a:p>
        </p:txBody>
      </p:sp>
      <p:graphicFrame>
        <p:nvGraphicFramePr>
          <p:cNvPr id="1088" name="Shape 1088"/>
          <p:cNvGraphicFramePr/>
          <p:nvPr>
            <p:extLst>
              <p:ext uri="{D42A27DB-BD31-4B8C-83A1-F6EECF244321}">
                <p14:modId xmlns:p14="http://schemas.microsoft.com/office/powerpoint/2010/main" val="3450756239"/>
              </p:ext>
            </p:extLst>
          </p:nvPr>
        </p:nvGraphicFramePr>
        <p:xfrm>
          <a:off x="1294292" y="1089095"/>
          <a:ext cx="6555425" cy="3706826"/>
        </p:xfrm>
        <a:graphic>
          <a:graphicData uri="http://schemas.openxmlformats.org/drawingml/2006/table">
            <a:tbl>
              <a:tblPr>
                <a:noFill/>
                <a:tableStyleId>{C5F05A4A-6825-4946-A854-A880F004D52E}</a:tableStyleId>
              </a:tblPr>
              <a:tblGrid>
                <a:gridCol w="3029050"/>
                <a:gridCol w="3526375"/>
              </a:tblGrid>
              <a:tr h="401709">
                <a:tc>
                  <a:txBody>
                    <a:bodyPr/>
                    <a:lstStyle/>
                    <a:p>
                      <a:pPr marL="0" marR="0" lvl="0" indent="0" algn="l" rtl="0">
                        <a:lnSpc>
                          <a:spcPct val="115000"/>
                        </a:lnSpc>
                        <a:spcBef>
                          <a:spcPts val="0"/>
                        </a:spcBef>
                        <a:spcAft>
                          <a:spcPts val="0"/>
                        </a:spcAft>
                        <a:buNone/>
                      </a:pPr>
                      <a:r>
                        <a:rPr lang="en" b="1" dirty="0">
                          <a:latin typeface="Calibri"/>
                          <a:ea typeface="Calibri"/>
                          <a:cs typeface="Calibri"/>
                          <a:sym typeface="Calibri"/>
                        </a:rPr>
                        <a:t>Testing Window</a:t>
                      </a:r>
                      <a:endParaRPr b="1" u="none" strike="noStrike" cap="none" dirty="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dirty="0">
                          <a:latin typeface="Calibri"/>
                          <a:ea typeface="Calibri"/>
                          <a:cs typeface="Calibri"/>
                          <a:sym typeface="Calibri"/>
                        </a:rPr>
                        <a:t>February 5 –</a:t>
                      </a:r>
                      <a:r>
                        <a:rPr lang="en" b="1" dirty="0">
                          <a:latin typeface="Calibri"/>
                          <a:ea typeface="Calibri"/>
                          <a:cs typeface="Calibri"/>
                          <a:sym typeface="Calibri"/>
                        </a:rPr>
                        <a:t> </a:t>
                      </a:r>
                      <a:r>
                        <a:rPr lang="en" dirty="0">
                          <a:latin typeface="Calibri"/>
                          <a:ea typeface="Calibri"/>
                          <a:cs typeface="Calibri"/>
                          <a:sym typeface="Calibri"/>
                        </a:rPr>
                        <a:t>March </a:t>
                      </a:r>
                      <a:r>
                        <a:rPr lang="en" dirty="0" smtClean="0">
                          <a:latin typeface="Calibri"/>
                          <a:ea typeface="Calibri"/>
                          <a:cs typeface="Calibri"/>
                          <a:sym typeface="Calibri"/>
                        </a:rPr>
                        <a:t>16</a:t>
                      </a:r>
                      <a:endParaRPr u="none" strike="noStrike" cap="none" dirty="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01709">
                <a:tc>
                  <a:txBody>
                    <a:bodyPr/>
                    <a:lstStyle/>
                    <a:p>
                      <a:pPr marL="0" marR="0" lvl="0" indent="0" algn="l" rtl="0">
                        <a:lnSpc>
                          <a:spcPct val="115000"/>
                        </a:lnSpc>
                        <a:spcBef>
                          <a:spcPts val="0"/>
                        </a:spcBef>
                        <a:spcAft>
                          <a:spcPts val="0"/>
                        </a:spcAft>
                        <a:buClr>
                          <a:srgbClr val="000000"/>
                        </a:buClr>
                        <a:buSzPts val="1800"/>
                        <a:buFont typeface="Calibri"/>
                        <a:buNone/>
                      </a:pPr>
                      <a:r>
                        <a:rPr lang="en" b="1" u="none" strike="noStrike" cap="none">
                          <a:latin typeface="Calibri"/>
                          <a:ea typeface="Calibri"/>
                          <a:cs typeface="Calibri"/>
                          <a:sym typeface="Calibri"/>
                        </a:rPr>
                        <a:t>Additional Materials Window</a:t>
                      </a:r>
                      <a:endParaRPr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Calibri"/>
                        <a:buNone/>
                      </a:pPr>
                      <a:r>
                        <a:rPr lang="en" u="none" strike="noStrike" cap="none" dirty="0">
                          <a:latin typeface="Calibri"/>
                          <a:ea typeface="Calibri"/>
                          <a:cs typeface="Calibri"/>
                          <a:sym typeface="Calibri"/>
                        </a:rPr>
                        <a:t>January 29 - March </a:t>
                      </a:r>
                      <a:r>
                        <a:rPr lang="en" u="none" strike="noStrike" cap="none" dirty="0" smtClean="0">
                          <a:latin typeface="Calibri"/>
                          <a:ea typeface="Calibri"/>
                          <a:cs typeface="Calibri"/>
                          <a:sym typeface="Calibri"/>
                        </a:rPr>
                        <a:t>15</a:t>
                      </a:r>
                      <a:endParaRPr dirty="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00353">
                <a:tc>
                  <a:txBody>
                    <a:bodyPr/>
                    <a:lstStyle/>
                    <a:p>
                      <a:pPr marL="0" marR="0" lvl="0" indent="0" algn="l" rtl="0">
                        <a:lnSpc>
                          <a:spcPct val="115000"/>
                        </a:lnSpc>
                        <a:spcBef>
                          <a:spcPts val="0"/>
                        </a:spcBef>
                        <a:spcAft>
                          <a:spcPts val="0"/>
                        </a:spcAft>
                        <a:buClr>
                          <a:srgbClr val="000000"/>
                        </a:buClr>
                        <a:buSzPts val="1800"/>
                        <a:buFont typeface="Calibri"/>
                        <a:buNone/>
                      </a:pPr>
                      <a:r>
                        <a:rPr lang="en" b="1" u="none" strike="noStrike" cap="none">
                          <a:latin typeface="Calibri"/>
                          <a:ea typeface="Calibri"/>
                          <a:cs typeface="Calibri"/>
                          <a:sym typeface="Calibri"/>
                        </a:rPr>
                        <a:t>OTT</a:t>
                      </a:r>
                      <a:endParaRPr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Calibri"/>
                        <a:buNone/>
                      </a:pPr>
                      <a:r>
                        <a:rPr lang="en" u="none" strike="noStrike" cap="none">
                          <a:latin typeface="Calibri"/>
                          <a:ea typeface="Calibri"/>
                          <a:cs typeface="Calibri"/>
                          <a:sym typeface="Calibri"/>
                        </a:rPr>
                        <a:t>Available Now</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01709">
                <a:tc>
                  <a:txBody>
                    <a:bodyPr/>
                    <a:lstStyle/>
                    <a:p>
                      <a:pPr marL="0" marR="0" lvl="0" indent="0" algn="l" rtl="0">
                        <a:lnSpc>
                          <a:spcPct val="115000"/>
                        </a:lnSpc>
                        <a:spcBef>
                          <a:spcPts val="0"/>
                        </a:spcBef>
                        <a:spcAft>
                          <a:spcPts val="0"/>
                        </a:spcAft>
                        <a:buNone/>
                      </a:pPr>
                      <a:r>
                        <a:rPr lang="en" b="1">
                          <a:latin typeface="Calibri"/>
                          <a:ea typeface="Calibri"/>
                          <a:cs typeface="Calibri"/>
                          <a:sym typeface="Calibri"/>
                        </a:rPr>
                        <a:t>SRC</a:t>
                      </a:r>
                      <a:endParaRPr b="1"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a:latin typeface="Calibri"/>
                          <a:ea typeface="Calibri"/>
                          <a:cs typeface="Calibri"/>
                          <a:sym typeface="Calibri"/>
                        </a:rPr>
                        <a:t>Available Now</a:t>
                      </a:r>
                      <a:endParaRPr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00353">
                <a:tc>
                  <a:txBody>
                    <a:bodyPr/>
                    <a:lstStyle/>
                    <a:p>
                      <a:pPr marL="0" marR="0" lvl="0" indent="0" algn="l" rtl="0">
                        <a:lnSpc>
                          <a:spcPct val="115000"/>
                        </a:lnSpc>
                        <a:spcBef>
                          <a:spcPts val="0"/>
                        </a:spcBef>
                        <a:spcAft>
                          <a:spcPts val="0"/>
                        </a:spcAft>
                        <a:buClr>
                          <a:srgbClr val="000000"/>
                        </a:buClr>
                        <a:buSzPts val="1800"/>
                        <a:buFont typeface="Calibri"/>
                        <a:buNone/>
                      </a:pPr>
                      <a:r>
                        <a:rPr lang="en" b="1" u="none" strike="noStrike" cap="none">
                          <a:latin typeface="Calibri"/>
                          <a:ea typeface="Calibri"/>
                          <a:cs typeface="Calibri"/>
                          <a:sym typeface="Calibri"/>
                        </a:rPr>
                        <a:t>Manage Users</a:t>
                      </a:r>
                      <a:endParaRPr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Calibri"/>
                        <a:buNone/>
                      </a:pPr>
                      <a:r>
                        <a:rPr lang="en">
                          <a:latin typeface="Calibri"/>
                          <a:ea typeface="Calibri"/>
                          <a:cs typeface="Calibri"/>
                          <a:sym typeface="Calibri"/>
                        </a:rPr>
                        <a:t>Available Now</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1592684">
                <a:tc>
                  <a:txBody>
                    <a:bodyPr/>
                    <a:lstStyle/>
                    <a:p>
                      <a:pPr marL="0" marR="0" lvl="0" indent="0" algn="l" rtl="0">
                        <a:lnSpc>
                          <a:spcPct val="115000"/>
                        </a:lnSpc>
                        <a:spcBef>
                          <a:spcPts val="0"/>
                        </a:spcBef>
                        <a:spcAft>
                          <a:spcPts val="0"/>
                        </a:spcAft>
                        <a:buClr>
                          <a:srgbClr val="000000"/>
                        </a:buClr>
                        <a:buSzPts val="1800"/>
                        <a:buFont typeface="Calibri"/>
                        <a:buNone/>
                      </a:pPr>
                      <a:r>
                        <a:rPr lang="en" b="1" u="none" strike="noStrike" cap="none" dirty="0" smtClean="0">
                          <a:latin typeface="Calibri"/>
                          <a:ea typeface="Calibri"/>
                          <a:cs typeface="Calibri"/>
                          <a:sym typeface="Calibri"/>
                        </a:rPr>
                        <a:t>Manuals</a:t>
                      </a:r>
                      <a:r>
                        <a:rPr lang="en" b="1" dirty="0" smtClean="0">
                          <a:latin typeface="Calibri"/>
                          <a:ea typeface="Calibri"/>
                          <a:cs typeface="Calibri"/>
                          <a:sym typeface="Calibri"/>
                        </a:rPr>
                        <a:t>/Documents</a:t>
                      </a:r>
                      <a:endParaRPr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285750" lvl="0" indent="-285750" rtl="0">
                        <a:lnSpc>
                          <a:spcPct val="115000"/>
                        </a:lnSpc>
                        <a:spcBef>
                          <a:spcPts val="0"/>
                        </a:spcBef>
                        <a:spcAft>
                          <a:spcPts val="0"/>
                        </a:spcAft>
                        <a:buClr>
                          <a:srgbClr val="000000"/>
                        </a:buClr>
                        <a:buSzPts val="1800"/>
                        <a:buFont typeface="Arial" panose="020B0604020202020204" pitchFamily="34" charset="0"/>
                        <a:buChar char="•"/>
                      </a:pPr>
                      <a:r>
                        <a:rPr lang="en" dirty="0">
                          <a:latin typeface="Calibri"/>
                          <a:ea typeface="Calibri"/>
                          <a:cs typeface="Calibri"/>
                          <a:sym typeface="Calibri"/>
                        </a:rPr>
                        <a:t>LEAP Connect </a:t>
                      </a:r>
                      <a:r>
                        <a:rPr lang="en" dirty="0" smtClean="0">
                          <a:latin typeface="Calibri"/>
                          <a:ea typeface="Calibri"/>
                          <a:cs typeface="Calibri"/>
                          <a:sym typeface="Calibri"/>
                        </a:rPr>
                        <a:t>TCM</a:t>
                      </a:r>
                    </a:p>
                    <a:p>
                      <a:pPr marL="285750" lvl="0" indent="-285750" rtl="0">
                        <a:lnSpc>
                          <a:spcPct val="115000"/>
                        </a:lnSpc>
                        <a:spcBef>
                          <a:spcPts val="0"/>
                        </a:spcBef>
                        <a:spcAft>
                          <a:spcPts val="0"/>
                        </a:spcAft>
                        <a:buClr>
                          <a:srgbClr val="000000"/>
                        </a:buClr>
                        <a:buSzPts val="1800"/>
                        <a:buFont typeface="Arial" panose="020B0604020202020204" pitchFamily="34" charset="0"/>
                        <a:buChar char="•"/>
                      </a:pPr>
                      <a:r>
                        <a:rPr lang="en" dirty="0" smtClean="0">
                          <a:latin typeface="Calibri"/>
                          <a:ea typeface="Calibri"/>
                          <a:cs typeface="Calibri"/>
                          <a:sym typeface="Calibri"/>
                        </a:rPr>
                        <a:t>LEAP </a:t>
                      </a:r>
                      <a:r>
                        <a:rPr lang="en" dirty="0">
                          <a:latin typeface="Calibri"/>
                          <a:ea typeface="Calibri"/>
                          <a:cs typeface="Calibri"/>
                          <a:sym typeface="Calibri"/>
                        </a:rPr>
                        <a:t>Connect </a:t>
                      </a:r>
                      <a:r>
                        <a:rPr lang="en" dirty="0" smtClean="0">
                          <a:latin typeface="Calibri"/>
                          <a:ea typeface="Calibri"/>
                          <a:cs typeface="Calibri"/>
                          <a:sym typeface="Calibri"/>
                        </a:rPr>
                        <a:t>TAM</a:t>
                      </a:r>
                    </a:p>
                    <a:p>
                      <a:pPr marL="285750" lvl="0" indent="-285750" rtl="0">
                        <a:lnSpc>
                          <a:spcPct val="115000"/>
                        </a:lnSpc>
                        <a:spcBef>
                          <a:spcPts val="0"/>
                        </a:spcBef>
                        <a:spcAft>
                          <a:spcPts val="0"/>
                        </a:spcAft>
                        <a:buClr>
                          <a:srgbClr val="000000"/>
                        </a:buClr>
                        <a:buSzPts val="1800"/>
                        <a:buFont typeface="Arial" panose="020B0604020202020204" pitchFamily="34" charset="0"/>
                        <a:buChar char="•"/>
                      </a:pPr>
                      <a:r>
                        <a:rPr lang="en" dirty="0" smtClean="0">
                          <a:latin typeface="Calibri"/>
                          <a:ea typeface="Calibri"/>
                          <a:cs typeface="Calibri"/>
                          <a:sym typeface="Calibri"/>
                        </a:rPr>
                        <a:t>Procedures </a:t>
                      </a:r>
                      <a:r>
                        <a:rPr lang="en" dirty="0">
                          <a:latin typeface="Calibri"/>
                          <a:ea typeface="Calibri"/>
                          <a:cs typeface="Calibri"/>
                          <a:sym typeface="Calibri"/>
                        </a:rPr>
                        <a:t>for Assessing </a:t>
                      </a:r>
                      <a:r>
                        <a:rPr lang="en" dirty="0" smtClean="0">
                          <a:latin typeface="Calibri"/>
                          <a:ea typeface="Calibri"/>
                          <a:cs typeface="Calibri"/>
                          <a:sym typeface="Calibri"/>
                        </a:rPr>
                        <a:t>Students </a:t>
                      </a:r>
                      <a:r>
                        <a:rPr lang="en" dirty="0">
                          <a:latin typeface="Calibri"/>
                          <a:ea typeface="Calibri"/>
                          <a:cs typeface="Calibri"/>
                          <a:sym typeface="Calibri"/>
                        </a:rPr>
                        <a:t>who are </a:t>
                      </a:r>
                      <a:r>
                        <a:rPr lang="en" dirty="0" smtClean="0">
                          <a:latin typeface="Calibri"/>
                          <a:ea typeface="Calibri"/>
                          <a:cs typeface="Calibri"/>
                          <a:sym typeface="Calibri"/>
                        </a:rPr>
                        <a:t>Blind</a:t>
                      </a:r>
                      <a:r>
                        <a:rPr lang="en" dirty="0">
                          <a:latin typeface="Calibri"/>
                          <a:ea typeface="Calibri"/>
                          <a:cs typeface="Calibri"/>
                          <a:sym typeface="Calibri"/>
                        </a:rPr>
                        <a:t>, Deaf, or </a:t>
                      </a:r>
                      <a:r>
                        <a:rPr lang="en" dirty="0" smtClean="0">
                          <a:latin typeface="Calibri"/>
                          <a:ea typeface="Calibri"/>
                          <a:cs typeface="Calibri"/>
                          <a:sym typeface="Calibri"/>
                        </a:rPr>
                        <a:t>Deaf-Blind</a:t>
                      </a:r>
                    </a:p>
                    <a:p>
                      <a:pPr marL="285750" lvl="0" indent="-285750" rtl="0">
                        <a:lnSpc>
                          <a:spcPct val="115000"/>
                        </a:lnSpc>
                        <a:spcBef>
                          <a:spcPts val="0"/>
                        </a:spcBef>
                        <a:spcAft>
                          <a:spcPts val="0"/>
                        </a:spcAft>
                        <a:buClr>
                          <a:srgbClr val="000000"/>
                        </a:buClr>
                        <a:buSzPts val="1800"/>
                        <a:buFont typeface="Arial" panose="020B0604020202020204" pitchFamily="34" charset="0"/>
                        <a:buChar char="•"/>
                      </a:pPr>
                      <a:r>
                        <a:rPr lang="en" dirty="0" smtClean="0">
                          <a:latin typeface="Calibri"/>
                          <a:ea typeface="Calibri"/>
                          <a:cs typeface="Calibri"/>
                          <a:sym typeface="Calibri"/>
                        </a:rPr>
                        <a:t>OTT </a:t>
                      </a:r>
                      <a:r>
                        <a:rPr lang="en" dirty="0">
                          <a:latin typeface="Calibri"/>
                          <a:ea typeface="Calibri"/>
                          <a:cs typeface="Calibri"/>
                          <a:sym typeface="Calibri"/>
                        </a:rPr>
                        <a:t>DTA for </a:t>
                      </a:r>
                      <a:r>
                        <a:rPr lang="en" dirty="0" smtClean="0">
                          <a:latin typeface="Calibri"/>
                          <a:ea typeface="Calibri"/>
                          <a:cs typeface="Calibri"/>
                          <a:sym typeface="Calibri"/>
                        </a:rPr>
                        <a:t>ELA/Math</a:t>
                      </a:r>
                    </a:p>
                    <a:p>
                      <a:pPr marL="285750" lvl="0" indent="-285750" rtl="0">
                        <a:lnSpc>
                          <a:spcPct val="115000"/>
                        </a:lnSpc>
                        <a:spcBef>
                          <a:spcPts val="0"/>
                        </a:spcBef>
                        <a:spcAft>
                          <a:spcPts val="0"/>
                        </a:spcAft>
                        <a:buClr>
                          <a:srgbClr val="000000"/>
                        </a:buClr>
                        <a:buSzPts val="1800"/>
                        <a:buFont typeface="Arial" panose="020B0604020202020204" pitchFamily="34" charset="0"/>
                        <a:buChar char="•"/>
                      </a:pPr>
                      <a:r>
                        <a:rPr lang="en" dirty="0" smtClean="0">
                          <a:latin typeface="Calibri"/>
                          <a:ea typeface="Calibri"/>
                          <a:cs typeface="Calibri"/>
                          <a:sym typeface="Calibri"/>
                        </a:rPr>
                        <a:t>TA Quiz</a:t>
                      </a:r>
                      <a:endParaRPr dirty="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March Assessment and Accountability Checklist</a:t>
            </a:r>
            <a:endParaRPr/>
          </a:p>
        </p:txBody>
      </p:sp>
      <p:sp>
        <p:nvSpPr>
          <p:cNvPr id="438" name="Shape 438"/>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76200" marR="38100" lvl="0" indent="0" rtl="0">
              <a:spcBef>
                <a:spcPts val="0"/>
              </a:spcBef>
              <a:spcAft>
                <a:spcPts val="0"/>
              </a:spcAft>
              <a:buNone/>
            </a:pPr>
            <a:r>
              <a:rPr lang="en" sz="1700" b="1"/>
              <a:t>Accountability and Assessment Preparation</a:t>
            </a:r>
            <a:endParaRPr sz="1700" b="1"/>
          </a:p>
          <a:p>
            <a:pPr marL="76200" marR="38100" lvl="0" indent="0" rtl="0">
              <a:spcBef>
                <a:spcPts val="0"/>
              </a:spcBef>
              <a:spcAft>
                <a:spcPts val="0"/>
              </a:spcAft>
              <a:buNone/>
            </a:pPr>
            <a:r>
              <a:rPr lang="en" sz="1800" b="1"/>
              <a:t>Mar 21-April 24</a:t>
            </a:r>
            <a:r>
              <a:rPr lang="en" sz="1800"/>
              <a:t>: Add students and update student information in PearsonAccess</a:t>
            </a:r>
            <a:r>
              <a:rPr lang="en" sz="1800" baseline="30000"/>
              <a:t>next</a:t>
            </a:r>
            <a:r>
              <a:rPr lang="en" sz="1800"/>
              <a:t> for Act </a:t>
            </a:r>
            <a:endParaRPr sz="1800"/>
          </a:p>
          <a:p>
            <a:pPr marL="76200" marR="38100" lvl="0" indent="0" rtl="0">
              <a:spcBef>
                <a:spcPts val="0"/>
              </a:spcBef>
              <a:spcAft>
                <a:spcPts val="0"/>
              </a:spcAft>
              <a:buClr>
                <a:schemeClr val="dk1"/>
              </a:buClr>
              <a:buSzPts val="1100"/>
              <a:buFont typeface="Arial"/>
              <a:buNone/>
            </a:pPr>
            <a:r>
              <a:rPr lang="en" sz="1800"/>
              <a:t>                               makeup testing</a:t>
            </a:r>
            <a:endParaRPr sz="1800"/>
          </a:p>
          <a:p>
            <a:pPr marL="76200" marR="38100" lvl="0" indent="0" rtl="0">
              <a:spcBef>
                <a:spcPts val="0"/>
              </a:spcBef>
              <a:spcAft>
                <a:spcPts val="0"/>
              </a:spcAft>
              <a:buClr>
                <a:schemeClr val="dk1"/>
              </a:buClr>
              <a:buSzPts val="1100"/>
              <a:buFont typeface="Arial"/>
              <a:buNone/>
            </a:pPr>
            <a:r>
              <a:rPr lang="en" sz="1800" b="1"/>
              <a:t>Mar 23</a:t>
            </a:r>
            <a:r>
              <a:rPr lang="en" sz="1800"/>
              <a:t>: Contact courier agency. Scheduled pickup of ACT secure materials from LEA office</a:t>
            </a:r>
            <a:endParaRPr sz="1800"/>
          </a:p>
          <a:p>
            <a:pPr marL="76200" marR="38100" lvl="0" indent="0" rtl="0">
              <a:lnSpc>
                <a:spcPct val="100000"/>
              </a:lnSpc>
              <a:spcBef>
                <a:spcPts val="0"/>
              </a:spcBef>
              <a:spcAft>
                <a:spcPts val="0"/>
              </a:spcAft>
              <a:buNone/>
            </a:pPr>
            <a:r>
              <a:rPr lang="en" sz="1800" b="1">
                <a:solidFill>
                  <a:srgbClr val="000000"/>
                </a:solidFill>
              </a:rPr>
              <a:t>Mar 24</a:t>
            </a:r>
            <a:r>
              <a:rPr lang="en" sz="1800">
                <a:solidFill>
                  <a:srgbClr val="000000"/>
                </a:solidFill>
              </a:rPr>
              <a:t>: Finalize IEP, IAP, and LEP accommodations for the Spring 2016 LEAP 2025 high   </a:t>
            </a:r>
            <a:endParaRPr sz="18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a:solidFill>
                  <a:srgbClr val="000000"/>
                </a:solidFill>
              </a:rPr>
              <a:t>               school test administration window</a:t>
            </a:r>
            <a:endParaRPr sz="180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r>
              <a:rPr lang="en" sz="1800" b="1">
                <a:solidFill>
                  <a:srgbClr val="000000"/>
                </a:solidFill>
              </a:rPr>
              <a:t>Mar 24</a:t>
            </a:r>
            <a:r>
              <a:rPr lang="en" sz="1800">
                <a:solidFill>
                  <a:srgbClr val="000000"/>
                </a:solidFill>
              </a:rPr>
              <a:t>: Priority Deadline for AP exam ordering</a:t>
            </a:r>
            <a:endParaRPr sz="180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r>
              <a:rPr lang="en" sz="1800" b="1">
                <a:solidFill>
                  <a:srgbClr val="000000"/>
                </a:solidFill>
              </a:rPr>
              <a:t>Late Mar–Mid Apr</a:t>
            </a:r>
            <a:r>
              <a:rPr lang="en" sz="1800">
                <a:solidFill>
                  <a:srgbClr val="000000"/>
                </a:solidFill>
              </a:rPr>
              <a:t>: Order additional test materials in eDIRECT for spring testing</a:t>
            </a:r>
            <a:endParaRPr sz="1800">
              <a:solidFill>
                <a:srgbClr val="000000"/>
              </a:solidFill>
            </a:endParaRPr>
          </a:p>
          <a:p>
            <a:pPr marL="76200" marR="38100" lvl="0" indent="0" rtl="0">
              <a:spcBef>
                <a:spcPts val="0"/>
              </a:spcBef>
              <a:spcAft>
                <a:spcPts val="0"/>
              </a:spcAft>
              <a:buClr>
                <a:schemeClr val="dk1"/>
              </a:buClr>
              <a:buSzPts val="1100"/>
              <a:buFont typeface="Arial"/>
              <a:buNone/>
            </a:pPr>
            <a:endParaRPr sz="1800"/>
          </a:p>
          <a:p>
            <a:pPr marL="0" lvl="0" indent="0">
              <a:spcBef>
                <a:spcPts val="640"/>
              </a:spcBef>
              <a:spcAft>
                <a:spcPts val="0"/>
              </a:spcAft>
              <a:buNone/>
            </a:pP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Shape 1093"/>
          <p:cNvSpPr txBox="1">
            <a:spLocks noGrp="1"/>
          </p:cNvSpPr>
          <p:nvPr>
            <p:ph type="title"/>
          </p:nvPr>
        </p:nvSpPr>
        <p:spPr>
          <a:xfrm>
            <a:off x="0" y="-39951"/>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LEAP Connect Alerts</a:t>
            </a:r>
            <a:endParaRPr/>
          </a:p>
        </p:txBody>
      </p:sp>
      <p:sp>
        <p:nvSpPr>
          <p:cNvPr id="1094" name="Shape 1094"/>
          <p:cNvSpPr txBox="1">
            <a:spLocks noGrp="1"/>
          </p:cNvSpPr>
          <p:nvPr>
            <p:ph type="body" idx="1"/>
          </p:nvPr>
        </p:nvSpPr>
        <p:spPr>
          <a:xfrm>
            <a:off x="152400" y="1007662"/>
            <a:ext cx="88392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 sz="1800" b="1" i="0" u="none" strike="noStrike" cap="none">
                <a:solidFill>
                  <a:srgbClr val="000000"/>
                </a:solidFill>
                <a:latin typeface="Calibri"/>
                <a:ea typeface="Calibri"/>
                <a:cs typeface="Calibri"/>
                <a:sym typeface="Calibri"/>
              </a:rPr>
              <a:t>Directions for Test Administration</a:t>
            </a:r>
            <a:endParaRPr/>
          </a:p>
          <a:p>
            <a:pPr marL="0" marR="0" lvl="0" indent="0" algn="l" rtl="0">
              <a:lnSpc>
                <a:spcPct val="100000"/>
              </a:lnSpc>
              <a:spcBef>
                <a:spcPts val="0"/>
              </a:spcBef>
              <a:spcAft>
                <a:spcPts val="0"/>
              </a:spcAft>
              <a:buClr>
                <a:schemeClr val="dk1"/>
              </a:buClr>
              <a:buSzPts val="2100"/>
              <a:buFont typeface="Arial"/>
              <a:buNone/>
            </a:pPr>
            <a:r>
              <a:rPr lang="en" sz="1600" b="0" i="0" u="none" strike="noStrike" cap="none">
                <a:solidFill>
                  <a:srgbClr val="000000"/>
                </a:solidFill>
                <a:latin typeface="Calibri"/>
                <a:ea typeface="Calibri"/>
                <a:cs typeface="Calibri"/>
                <a:sym typeface="Calibri"/>
              </a:rPr>
              <a:t>The Directions for Test Administration (</a:t>
            </a:r>
            <a:r>
              <a:rPr lang="en" sz="1600">
                <a:solidFill>
                  <a:srgbClr val="00B7AF"/>
                </a:solidFill>
              </a:rPr>
              <a:t>DTA</a:t>
            </a:r>
            <a:r>
              <a:rPr lang="en" sz="1600" b="0" i="0" u="none" strike="noStrike" cap="none">
                <a:solidFill>
                  <a:srgbClr val="000000"/>
                </a:solidFill>
                <a:latin typeface="Calibri"/>
                <a:ea typeface="Calibri"/>
                <a:cs typeface="Calibri"/>
                <a:sym typeface="Calibri"/>
              </a:rPr>
              <a:t>) provide the Test Administrator (</a:t>
            </a:r>
            <a:r>
              <a:rPr lang="en" sz="1600">
                <a:solidFill>
                  <a:srgbClr val="00B7AF"/>
                </a:solidFill>
              </a:rPr>
              <a:t>TA</a:t>
            </a:r>
            <a:r>
              <a:rPr lang="en" sz="1600" b="0" i="0" u="none" strike="noStrike" cap="none">
                <a:solidFill>
                  <a:srgbClr val="000000"/>
                </a:solidFill>
                <a:latin typeface="Calibri"/>
                <a:ea typeface="Calibri"/>
                <a:cs typeface="Calibri"/>
                <a:sym typeface="Calibri"/>
              </a:rPr>
              <a:t>) with specific instructions for administration of the particular test. Each DTA provides the exact wording of the items to be used by the TA, the materials needed in preparation of the test, and guidelines for how to present the items to the student.  Prior to testing, this must be reviewed in a controlled setting with the school test coordinator. After the review, the school test coordinator must collect the Directions for Test Administration and securely store until testing begins. After testing, these secure materials must be returned to DRC.</a:t>
            </a:r>
            <a:endParaRPr sz="1600"/>
          </a:p>
          <a:p>
            <a:pPr marL="0" marR="0" lvl="0" indent="0" algn="l" rtl="0">
              <a:lnSpc>
                <a:spcPct val="100000"/>
              </a:lnSpc>
              <a:spcBef>
                <a:spcPts val="0"/>
              </a:spcBef>
              <a:spcAft>
                <a:spcPts val="0"/>
              </a:spcAft>
              <a:buClr>
                <a:schemeClr val="dk1"/>
              </a:buClr>
              <a:buSzPts val="2100"/>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Arial"/>
              <a:buNone/>
            </a:pPr>
            <a:r>
              <a:rPr lang="en" sz="1800" b="1" i="0" u="none" strike="noStrike" cap="none">
                <a:solidFill>
                  <a:srgbClr val="000000"/>
                </a:solidFill>
                <a:latin typeface="Calibri"/>
                <a:ea typeface="Calibri"/>
                <a:cs typeface="Calibri"/>
                <a:sym typeface="Calibri"/>
              </a:rPr>
              <a:t>Verbal and Nonverbal Assessments for ELA Grades 3 and 4</a:t>
            </a:r>
            <a:endParaRPr/>
          </a:p>
          <a:p>
            <a:pPr marL="0" marR="0" lvl="0" indent="0" algn="l" rtl="0">
              <a:lnSpc>
                <a:spcPct val="100000"/>
              </a:lnSpc>
              <a:spcBef>
                <a:spcPts val="0"/>
              </a:spcBef>
              <a:spcAft>
                <a:spcPts val="0"/>
              </a:spcAft>
              <a:buClr>
                <a:schemeClr val="dk1"/>
              </a:buClr>
              <a:buSzPts val="2100"/>
              <a:buFont typeface="Arial"/>
              <a:buNone/>
            </a:pPr>
            <a:r>
              <a:rPr lang="en" sz="1600">
                <a:solidFill>
                  <a:srgbClr val="000000"/>
                </a:solidFill>
              </a:rPr>
              <a:t>Students in grades 3-4 will have a Foundational Reading section on the ELA assessment.  </a:t>
            </a:r>
            <a:r>
              <a:rPr lang="en" sz="1600" b="0" i="0" u="none" strike="noStrike" cap="none">
                <a:solidFill>
                  <a:srgbClr val="000000"/>
                </a:solidFill>
                <a:latin typeface="Calibri"/>
                <a:ea typeface="Calibri"/>
                <a:cs typeface="Calibri"/>
                <a:sym typeface="Calibri"/>
              </a:rPr>
              <a:t>eDIRECT test sessions will need to be </a:t>
            </a:r>
            <a:r>
              <a:rPr lang="en" sz="1600" u="sng">
                <a:solidFill>
                  <a:srgbClr val="000000"/>
                </a:solidFill>
              </a:rPr>
              <a:t>assigned</a:t>
            </a:r>
            <a:r>
              <a:rPr lang="en" sz="1600">
                <a:solidFill>
                  <a:srgbClr val="000000"/>
                </a:solidFill>
              </a:rPr>
              <a:t> </a:t>
            </a:r>
            <a:r>
              <a:rPr lang="en" sz="1600" b="0" i="0" u="none" strike="noStrike" cap="none">
                <a:solidFill>
                  <a:srgbClr val="000000"/>
                </a:solidFill>
                <a:latin typeface="Calibri"/>
                <a:ea typeface="Calibri"/>
                <a:cs typeface="Calibri"/>
                <a:sym typeface="Calibri"/>
              </a:rPr>
              <a:t>by </a:t>
            </a:r>
            <a:r>
              <a:rPr lang="en" sz="1600" b="0" i="0" u="sng" strike="noStrike" cap="none">
                <a:solidFill>
                  <a:srgbClr val="000000"/>
                </a:solidFill>
                <a:latin typeface="Calibri"/>
                <a:ea typeface="Calibri"/>
                <a:cs typeface="Calibri"/>
                <a:sym typeface="Calibri"/>
              </a:rPr>
              <a:t>students who are verbal or nonverbal</a:t>
            </a:r>
            <a:r>
              <a:rPr lang="en" sz="1600" b="0" i="0" u="none" strike="noStrike" cap="none">
                <a:solidFill>
                  <a:srgbClr val="000000"/>
                </a:solidFill>
                <a:latin typeface="Calibri"/>
                <a:ea typeface="Calibri"/>
                <a:cs typeface="Calibri"/>
                <a:sym typeface="Calibri"/>
              </a:rPr>
              <a:t>.  When creating test sessions, under the Assessment dropdown, select either the verbal or nonverbal assessments to ensure the group of </a:t>
            </a:r>
            <a:r>
              <a:rPr lang="en" sz="1600" b="0" i="0" u="sng" strike="noStrike" cap="none">
                <a:solidFill>
                  <a:srgbClr val="000000"/>
                </a:solidFill>
                <a:latin typeface="Calibri"/>
                <a:ea typeface="Calibri"/>
                <a:cs typeface="Calibri"/>
                <a:sym typeface="Calibri"/>
              </a:rPr>
              <a:t>students who are verbal or nonverbal receive th</a:t>
            </a:r>
            <a:r>
              <a:rPr lang="en" sz="1600" b="0" i="0" u="none" strike="noStrike" cap="none">
                <a:solidFill>
                  <a:srgbClr val="000000"/>
                </a:solidFill>
                <a:latin typeface="Calibri"/>
                <a:ea typeface="Calibri"/>
                <a:cs typeface="Calibri"/>
                <a:sym typeface="Calibri"/>
              </a:rPr>
              <a:t>e correct form. Students in grad</a:t>
            </a:r>
            <a:r>
              <a:rPr lang="en" sz="1600">
                <a:solidFill>
                  <a:srgbClr val="000000"/>
                </a:solidFill>
              </a:rPr>
              <a:t>es 5-8 do not have this section on the ELA test, so there is not two options for test setup for ELA.</a:t>
            </a:r>
            <a:endParaRPr sz="16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Shape 109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LEAP Connect Alerts</a:t>
            </a:r>
            <a:endParaRPr sz="3200"/>
          </a:p>
        </p:txBody>
      </p:sp>
      <p:sp>
        <p:nvSpPr>
          <p:cNvPr id="1100" name="Shape 1100"/>
          <p:cNvSpPr txBox="1">
            <a:spLocks noGrp="1"/>
          </p:cNvSpPr>
          <p:nvPr>
            <p:ph type="body" idx="1"/>
          </p:nvPr>
        </p:nvSpPr>
        <p:spPr>
          <a:xfrm>
            <a:off x="188500" y="1063375"/>
            <a:ext cx="8498400" cy="3531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a:t>Test Delivery Method</a:t>
            </a:r>
            <a:endParaRPr sz="1800" b="1"/>
          </a:p>
          <a:p>
            <a:pPr marL="0" lvl="0" indent="0" rtl="0">
              <a:spcBef>
                <a:spcPts val="0"/>
              </a:spcBef>
              <a:spcAft>
                <a:spcPts val="0"/>
              </a:spcAft>
              <a:buNone/>
            </a:pPr>
            <a:r>
              <a:rPr lang="en" sz="1600"/>
              <a:t>Test administrator provides a one-to-one test administration using the online test platform (INSIGHT) and Directions for Test Administration for grade specific item presentation and response collection. All passages, items, and response options are designed to be read to the student through text-to-speech or by the test administrator.</a:t>
            </a:r>
            <a:br>
              <a:rPr lang="en" sz="1600"/>
            </a:br>
            <a:r>
              <a:rPr lang="en" sz="1600"/>
              <a:t/>
            </a:r>
            <a:br>
              <a:rPr lang="en" sz="1600"/>
            </a:br>
            <a:r>
              <a:rPr lang="en" sz="1800" b="1"/>
              <a:t>Administration of Tasks</a:t>
            </a:r>
            <a:br>
              <a:rPr lang="en" sz="1800" b="1"/>
            </a:br>
            <a:r>
              <a:rPr lang="en" sz="1600"/>
              <a:t>If after attempting at least </a:t>
            </a:r>
            <a:r>
              <a:rPr lang="en" sz="1600" b="1" u="sng"/>
              <a:t>four</a:t>
            </a:r>
            <a:r>
              <a:rPr lang="en" sz="1600"/>
              <a:t> tasks in a content area the student is unresponsive on all of the items, you may exit and close the test. Note: If the student is unresponsive because he or she is having a bad day, try administering the test on another day.</a:t>
            </a:r>
            <a:br>
              <a:rPr lang="en" sz="1600"/>
            </a:br>
            <a:endParaRPr sz="1600"/>
          </a:p>
          <a:p>
            <a:pPr marL="52387" lvl="0" indent="1588" rtl="0">
              <a:lnSpc>
                <a:spcPct val="90000"/>
              </a:lnSpc>
              <a:spcBef>
                <a:spcPts val="0"/>
              </a:spcBef>
              <a:spcAft>
                <a:spcPts val="0"/>
              </a:spcAft>
              <a:buClr>
                <a:srgbClr val="212121"/>
              </a:buClr>
              <a:buSzPts val="2100"/>
              <a:buFont typeface="Arial"/>
              <a:buNone/>
            </a:pPr>
            <a:r>
              <a:rPr lang="en" sz="1800" b="1"/>
              <a:t>End of Test Survey</a:t>
            </a:r>
            <a:endParaRPr sz="2100">
              <a:solidFill>
                <a:srgbClr val="212121"/>
              </a:solidFill>
            </a:endParaRPr>
          </a:p>
          <a:p>
            <a:pPr marL="52387" lvl="0" indent="1588" rtl="0">
              <a:lnSpc>
                <a:spcPct val="90000"/>
              </a:lnSpc>
              <a:spcBef>
                <a:spcPts val="0"/>
              </a:spcBef>
              <a:spcAft>
                <a:spcPts val="0"/>
              </a:spcAft>
              <a:buClr>
                <a:srgbClr val="212121"/>
              </a:buClr>
              <a:buSzPts val="2100"/>
              <a:buFont typeface="Arial"/>
              <a:buNone/>
            </a:pPr>
            <a:r>
              <a:rPr lang="en" sz="1600"/>
              <a:t>At the end of each student’s test in INSIGHT, there is a survey for TAs to complete and submit.  This will provide useful feedback on the experience of each TA administering LEAP Connect.</a:t>
            </a:r>
            <a:endParaRPr sz="1600">
              <a:solidFill>
                <a:srgbClr val="212121"/>
              </a:solidFill>
            </a:endParaRPr>
          </a:p>
          <a:p>
            <a:pPr marL="52387" lvl="0" indent="1588" rtl="0">
              <a:lnSpc>
                <a:spcPct val="90000"/>
              </a:lnSpc>
              <a:spcBef>
                <a:spcPts val="0"/>
              </a:spcBef>
              <a:spcAft>
                <a:spcPts val="0"/>
              </a:spcAft>
              <a:buClr>
                <a:srgbClr val="212121"/>
              </a:buClr>
              <a:buSzPts val="2100"/>
              <a:buFont typeface="Arial"/>
              <a:buNone/>
            </a:pPr>
            <a:endParaRPr sz="1800">
              <a:solidFill>
                <a:srgbClr val="212121"/>
              </a:solidFill>
            </a:endParaRPr>
          </a:p>
          <a:p>
            <a:pPr marL="0" lvl="0" indent="0" rtl="0">
              <a:spcBef>
                <a:spcPts val="640"/>
              </a:spcBef>
              <a:spcAft>
                <a:spcPts val="0"/>
              </a:spcAft>
              <a:buClr>
                <a:schemeClr val="dk1"/>
              </a:buClr>
              <a:buSzPts val="1100"/>
              <a:buFont typeface="Arial"/>
              <a:buNone/>
            </a:pPr>
            <a:endParaRPr sz="1800" b="1"/>
          </a:p>
          <a:p>
            <a:pPr marL="0" lvl="0" indent="0" rtl="0">
              <a:spcBef>
                <a:spcPts val="0"/>
              </a:spcBef>
              <a:spcAft>
                <a:spcPts val="0"/>
              </a:spcAft>
              <a:buClr>
                <a:srgbClr val="212121"/>
              </a:buClr>
              <a:buSzPts val="2100"/>
              <a:buFont typeface="Arial"/>
              <a:buNone/>
            </a:pPr>
            <a:endParaRPr sz="18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Shape 110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Accountability Codes</a:t>
            </a:r>
            <a:endParaRPr/>
          </a:p>
        </p:txBody>
      </p:sp>
      <p:sp>
        <p:nvSpPr>
          <p:cNvPr id="1107" name="Shape 110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District and school test coordinators should wait until the very end of the testing window to do all accountability coding in the eDIRECT system.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At the end of the testing win</a:t>
            </a:r>
            <a:r>
              <a:rPr lang="en" sz="1800"/>
              <a:t>dow, </a:t>
            </a:r>
            <a:r>
              <a:rPr lang="en" sz="1800" b="0" i="0" u="none" strike="noStrike" cap="none">
                <a:solidFill>
                  <a:schemeClr val="dk1"/>
                </a:solidFill>
                <a:latin typeface="Calibri"/>
                <a:ea typeface="Calibri"/>
                <a:cs typeface="Calibri"/>
                <a:sym typeface="Calibri"/>
              </a:rPr>
              <a:t>students</a:t>
            </a:r>
            <a:r>
              <a:rPr lang="en" sz="1800"/>
              <a:t> who do not test must </a:t>
            </a:r>
            <a:r>
              <a:rPr lang="en" sz="1800" b="0" i="0" u="none" strike="noStrike" cap="none">
                <a:solidFill>
                  <a:schemeClr val="dk1"/>
                </a:solidFill>
                <a:latin typeface="Calibri"/>
                <a:ea typeface="Calibri"/>
                <a:cs typeface="Calibri"/>
                <a:sym typeface="Calibri"/>
              </a:rPr>
              <a:t>be placed into a test session for each subject </a:t>
            </a:r>
            <a:r>
              <a:rPr lang="en" sz="1800"/>
              <a:t>and coordinators must apply the appropriate accountability code for the student (should have documentation on file).  Failure to apply a code could result in a forced zero for each subject test that the students did not complete.</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Steps to pull up list of applied accountability codes: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Manage Test Session</a:t>
            </a:r>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District and School</a:t>
            </a:r>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Export student details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Applied accountability codes will be in the column labeled </a:t>
            </a:r>
            <a:r>
              <a:rPr lang="en" sz="1800" b="1" i="1"/>
              <a:t>Testing Codes</a:t>
            </a:r>
            <a:r>
              <a:rPr lang="en" sz="18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Shape 111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LEAP Connect/LAA1 Resources</a:t>
            </a:r>
            <a:endParaRPr sz="3200"/>
          </a:p>
        </p:txBody>
      </p:sp>
      <p:sp>
        <p:nvSpPr>
          <p:cNvPr id="1113" name="Shape 1113"/>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lnSpc>
                <a:spcPct val="100000"/>
              </a:lnSpc>
              <a:spcBef>
                <a:spcPts val="640"/>
              </a:spcBef>
              <a:spcAft>
                <a:spcPts val="0"/>
              </a:spcAft>
              <a:buNone/>
            </a:pPr>
            <a:r>
              <a:rPr lang="en" sz="1400" u="sng">
                <a:solidFill>
                  <a:schemeClr val="hlink"/>
                </a:solidFill>
                <a:hlinkClick r:id="rId3"/>
              </a:rPr>
              <a:t>LEAP Connect Webinar</a:t>
            </a:r>
            <a:r>
              <a:rPr lang="en" sz="1400"/>
              <a:t>-the recording of the assessment overview webinar presented in December.</a:t>
            </a:r>
            <a:endParaRPr sz="1400"/>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4"/>
              </a:rPr>
              <a:t>LEAP Connect Assessment Guide</a:t>
            </a:r>
            <a:r>
              <a:rPr lang="en" sz="1400">
                <a:solidFill>
                  <a:srgbClr val="212121"/>
                </a:solidFill>
              </a:rPr>
              <a:t>—</a:t>
            </a:r>
            <a:r>
              <a:rPr lang="en" sz="1400"/>
              <a:t>access the LEAP Connect Assessment Guide</a:t>
            </a:r>
            <a:endParaRPr sz="1400"/>
          </a:p>
          <a:p>
            <a:pPr marL="0" lvl="0" indent="0" rtl="0">
              <a:lnSpc>
                <a:spcPct val="100000"/>
              </a:lnSpc>
              <a:spcBef>
                <a:spcPts val="1000"/>
              </a:spcBef>
              <a:spcAft>
                <a:spcPts val="0"/>
              </a:spcAft>
              <a:buNone/>
            </a:pPr>
            <a:r>
              <a:rPr lang="en" sz="1400" u="sng">
                <a:solidFill>
                  <a:schemeClr val="hlink"/>
                </a:solidFill>
                <a:hlinkClick r:id="rId5"/>
              </a:rPr>
              <a:t>LEAP Connect Achievement Level Descriptors</a:t>
            </a:r>
            <a:r>
              <a:rPr lang="en" sz="1400">
                <a:solidFill>
                  <a:srgbClr val="212121"/>
                </a:solidFill>
              </a:rPr>
              <a:t>—</a:t>
            </a:r>
            <a:r>
              <a:rPr lang="en" sz="1400"/>
              <a:t>a guide to the Achievement Levels with a list of the skills and knowledge students at each level are generally able to demonstrate</a:t>
            </a:r>
            <a:endParaRPr sz="1400"/>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6"/>
              </a:rPr>
              <a:t>LEAP Connect Sample Items</a:t>
            </a:r>
            <a:r>
              <a:rPr lang="en" sz="1400"/>
              <a:t>-a webinar/presentation with sample items </a:t>
            </a:r>
            <a:endParaRPr sz="1400"/>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7"/>
              </a:rPr>
              <a:t>LEAP Connect Online Tools Training</a:t>
            </a:r>
            <a:r>
              <a:rPr lang="en" sz="1400"/>
              <a:t>-a chance to preview the testing platform and practice the online tools that will be available during testing. </a:t>
            </a:r>
            <a:endParaRPr sz="1400"/>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8"/>
              </a:rPr>
              <a:t>Strategies for Success: A Guidebook for Supporting Students with Disabilities</a:t>
            </a:r>
            <a:r>
              <a:rPr lang="en" sz="1400">
                <a:solidFill>
                  <a:srgbClr val="000000"/>
                </a:solidFill>
              </a:rPr>
              <a:t>-the SPED Guidebook </a:t>
            </a:r>
            <a:endParaRPr sz="1400">
              <a:solidFill>
                <a:srgbClr val="000000"/>
              </a:solidFill>
            </a:endParaRPr>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9"/>
              </a:rPr>
              <a:t>LA Connectors for Students with Significant Disabilities</a:t>
            </a:r>
            <a:r>
              <a:rPr lang="en" sz="1400">
                <a:solidFill>
                  <a:srgbClr val="212121"/>
                </a:solidFill>
              </a:rPr>
              <a:t>—</a:t>
            </a:r>
            <a:r>
              <a:rPr lang="en" sz="1400"/>
              <a:t>list of SWSD connectors for K-12  ELA and math</a:t>
            </a:r>
            <a:endParaRPr sz="1400"/>
          </a:p>
          <a:p>
            <a:pPr marL="0" lvl="0" indent="0" rtl="0">
              <a:lnSpc>
                <a:spcPct val="100000"/>
              </a:lnSpc>
              <a:spcBef>
                <a:spcPts val="1000"/>
              </a:spcBef>
              <a:spcAft>
                <a:spcPts val="0"/>
              </a:spcAft>
              <a:buNone/>
            </a:pPr>
            <a:r>
              <a:rPr lang="en" sz="1400" u="sng">
                <a:solidFill>
                  <a:schemeClr val="hlink"/>
                </a:solidFill>
                <a:hlinkClick r:id="rId10"/>
              </a:rPr>
              <a:t>LA Connectors Essential Elements Cards</a:t>
            </a:r>
            <a:r>
              <a:rPr lang="en" sz="1400">
                <a:solidFill>
                  <a:srgbClr val="212121"/>
                </a:solidFill>
              </a:rPr>
              <a:t>—</a:t>
            </a:r>
            <a:r>
              <a:rPr lang="en" sz="1400"/>
              <a:t>cards that assist educators with individualizing instruction for SWSD both in inclusive and self-contained environments</a:t>
            </a:r>
            <a:endParaRPr sz="1400"/>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11"/>
              </a:rPr>
              <a:t>Parent Guide to LEAP Connect</a:t>
            </a:r>
            <a:r>
              <a:rPr lang="en" sz="1400"/>
              <a:t>-a two page guide for parents on the LEAP Connect </a:t>
            </a:r>
            <a:endParaRPr sz="1400"/>
          </a:p>
          <a:p>
            <a:pPr marL="0" lvl="0" indent="0" rtl="0">
              <a:lnSpc>
                <a:spcPct val="115000"/>
              </a:lnSpc>
              <a:spcBef>
                <a:spcPts val="1000"/>
              </a:spcBef>
              <a:spcAft>
                <a:spcPts val="0"/>
              </a:spcAft>
              <a:buClr>
                <a:schemeClr val="dk1"/>
              </a:buClr>
              <a:buSzPts val="1100"/>
              <a:buFont typeface="Arial"/>
              <a:buNone/>
            </a:pPr>
            <a:endParaRPr sz="1400"/>
          </a:p>
          <a:p>
            <a:pPr marL="800098" lvl="0" indent="-366711" rtl="0">
              <a:spcBef>
                <a:spcPts val="640"/>
              </a:spcBef>
              <a:spcAft>
                <a:spcPts val="0"/>
              </a:spcAft>
              <a:buNone/>
            </a:pPr>
            <a:endParaRPr sz="180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pic>
        <p:nvPicPr>
          <p:cNvPr id="1118" name="Shape 111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119" name="Shape 111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360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Shape 1124"/>
          <p:cNvSpPr txBox="1"/>
          <p:nvPr/>
        </p:nvSpPr>
        <p:spPr>
          <a:xfrm>
            <a:off x="0" y="-1"/>
            <a:ext cx="9144000" cy="1020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000">
                <a:solidFill>
                  <a:srgbClr val="333333"/>
                </a:solidFill>
                <a:latin typeface="Calibri"/>
                <a:ea typeface="Calibri"/>
                <a:cs typeface="Calibri"/>
                <a:sym typeface="Calibri"/>
              </a:rPr>
              <a:t>LEAP 360 (2018-2019)</a:t>
            </a:r>
            <a:endParaRPr sz="1400" b="0" i="0" u="none" strike="noStrike" cap="none">
              <a:solidFill>
                <a:srgbClr val="000000"/>
              </a:solidFill>
              <a:latin typeface="Arial"/>
              <a:ea typeface="Arial"/>
              <a:cs typeface="Arial"/>
              <a:sym typeface="Arial"/>
            </a:endParaRPr>
          </a:p>
        </p:txBody>
      </p:sp>
      <p:sp>
        <p:nvSpPr>
          <p:cNvPr id="1125" name="Shape 1125"/>
          <p:cNvSpPr txBox="1"/>
          <p:nvPr/>
        </p:nvSpPr>
        <p:spPr>
          <a:xfrm>
            <a:off x="162825" y="1153375"/>
            <a:ext cx="8791200" cy="35070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0"/>
              </a:spcBef>
              <a:spcAft>
                <a:spcPts val="0"/>
              </a:spcAft>
              <a:buClr>
                <a:schemeClr val="dk1"/>
              </a:buClr>
              <a:buSzPts val="1100"/>
              <a:buFont typeface="Arial"/>
              <a:buNone/>
            </a:pPr>
            <a:r>
              <a:rPr lang="en" sz="1800">
                <a:solidFill>
                  <a:srgbClr val="212121"/>
                </a:solidFill>
                <a:latin typeface="Calibri"/>
                <a:ea typeface="Calibri"/>
                <a:cs typeface="Calibri"/>
                <a:sym typeface="Calibri"/>
              </a:rPr>
              <a:t>The Department is preparing for the second year of LEAP 360 implementation. School systems that signed a LEAP 360 Memorandum of Understanding (MOU) for the 2017-2018 school year may choose to continue using LEAP 360 through June 30, 2019, under the same terms and conditions. </a:t>
            </a:r>
            <a:endParaRPr sz="1800">
              <a:solidFill>
                <a:srgbClr val="212121"/>
              </a:solidFill>
              <a:latin typeface="Calibri"/>
              <a:ea typeface="Calibri"/>
              <a:cs typeface="Calibri"/>
              <a:sym typeface="Calibri"/>
            </a:endParaRPr>
          </a:p>
          <a:p>
            <a:pPr marL="0" lvl="0" indent="0">
              <a:spcBef>
                <a:spcPts val="0"/>
              </a:spcBef>
              <a:spcAft>
                <a:spcPts val="0"/>
              </a:spcAft>
              <a:buNone/>
            </a:pPr>
            <a:endParaRPr/>
          </a:p>
          <a:p>
            <a:pPr marL="0" lvl="0" indent="0" rtl="0">
              <a:lnSpc>
                <a:spcPct val="90000"/>
              </a:lnSpc>
              <a:spcBef>
                <a:spcPts val="0"/>
              </a:spcBef>
              <a:spcAft>
                <a:spcPts val="0"/>
              </a:spcAft>
              <a:buClr>
                <a:schemeClr val="dk1"/>
              </a:buClr>
              <a:buSzPts val="1100"/>
              <a:buFont typeface="Arial"/>
              <a:buNone/>
            </a:pPr>
            <a:r>
              <a:rPr lang="en" sz="1800">
                <a:solidFill>
                  <a:srgbClr val="212121"/>
                </a:solidFill>
                <a:latin typeface="Calibri"/>
                <a:ea typeface="Calibri"/>
                <a:cs typeface="Calibri"/>
                <a:sym typeface="Calibri"/>
              </a:rPr>
              <a:t>LEAP 360 will be available to districts in the 2018-2019 at no cost. </a:t>
            </a:r>
            <a:endParaRPr sz="1800">
              <a:solidFill>
                <a:srgbClr val="212121"/>
              </a:solidFill>
              <a:latin typeface="Calibri"/>
              <a:ea typeface="Calibri"/>
              <a:cs typeface="Calibri"/>
              <a:sym typeface="Calibri"/>
            </a:endParaRPr>
          </a:p>
          <a:p>
            <a:pPr marL="0" lvl="0" indent="0">
              <a:spcBef>
                <a:spcPts val="0"/>
              </a:spcBef>
              <a:spcAft>
                <a:spcPts val="0"/>
              </a:spcAft>
              <a:buNone/>
            </a:pPr>
            <a:endParaRPr/>
          </a:p>
          <a:p>
            <a:pPr marL="0" lvl="0" indent="0" rtl="0">
              <a:lnSpc>
                <a:spcPct val="90000"/>
              </a:lnSpc>
              <a:spcBef>
                <a:spcPts val="0"/>
              </a:spcBef>
              <a:spcAft>
                <a:spcPts val="0"/>
              </a:spcAft>
              <a:buClr>
                <a:schemeClr val="dk1"/>
              </a:buClr>
              <a:buSzPts val="1100"/>
              <a:buFont typeface="Arial"/>
              <a:buNone/>
            </a:pPr>
            <a:r>
              <a:rPr lang="en" sz="1800">
                <a:solidFill>
                  <a:srgbClr val="212121"/>
                </a:solidFill>
                <a:latin typeface="Calibri"/>
                <a:ea typeface="Calibri"/>
                <a:cs typeface="Calibri"/>
                <a:sym typeface="Calibri"/>
              </a:rPr>
              <a:t>Year two provides school systems with an opportunity to:</a:t>
            </a:r>
            <a:endParaRPr sz="1800">
              <a:solidFill>
                <a:srgbClr val="212121"/>
              </a:solidFill>
              <a:latin typeface="Calibri"/>
              <a:ea typeface="Calibri"/>
              <a:cs typeface="Calibri"/>
              <a:sym typeface="Calibri"/>
            </a:endParaRPr>
          </a:p>
          <a:p>
            <a:pPr marL="457200" lvl="0" indent="-342900" rtl="0">
              <a:lnSpc>
                <a:spcPct val="90000"/>
              </a:lnSpc>
              <a:spcBef>
                <a:spcPts val="0"/>
              </a:spcBef>
              <a:spcAft>
                <a:spcPts val="0"/>
              </a:spcAft>
              <a:buClr>
                <a:srgbClr val="212121"/>
              </a:buClr>
              <a:buSzPts val="1800"/>
              <a:buFont typeface="Calibri"/>
              <a:buChar char="●"/>
            </a:pPr>
            <a:r>
              <a:rPr lang="en" sz="1800">
                <a:solidFill>
                  <a:srgbClr val="212121"/>
                </a:solidFill>
                <a:latin typeface="Calibri"/>
                <a:ea typeface="Calibri"/>
                <a:cs typeface="Calibri"/>
                <a:sym typeface="Calibri"/>
              </a:rPr>
              <a:t>re-evaluate existing practices,</a:t>
            </a:r>
            <a:endParaRPr sz="1800">
              <a:solidFill>
                <a:srgbClr val="212121"/>
              </a:solidFill>
              <a:latin typeface="Calibri"/>
              <a:ea typeface="Calibri"/>
              <a:cs typeface="Calibri"/>
              <a:sym typeface="Calibri"/>
            </a:endParaRPr>
          </a:p>
          <a:p>
            <a:pPr marL="457200" lvl="0" indent="-342900" rtl="0">
              <a:lnSpc>
                <a:spcPct val="90000"/>
              </a:lnSpc>
              <a:spcBef>
                <a:spcPts val="0"/>
              </a:spcBef>
              <a:spcAft>
                <a:spcPts val="0"/>
              </a:spcAft>
              <a:buClr>
                <a:srgbClr val="212121"/>
              </a:buClr>
              <a:buSzPts val="1800"/>
              <a:buFont typeface="Calibri"/>
              <a:buChar char="●"/>
            </a:pPr>
            <a:r>
              <a:rPr lang="en" sz="1800">
                <a:solidFill>
                  <a:srgbClr val="212121"/>
                </a:solidFill>
                <a:latin typeface="Calibri"/>
                <a:ea typeface="Calibri"/>
                <a:cs typeface="Calibri"/>
                <a:sym typeface="Calibri"/>
              </a:rPr>
              <a:t>reduce duplicative testing, and</a:t>
            </a:r>
            <a:endParaRPr sz="1800">
              <a:solidFill>
                <a:srgbClr val="212121"/>
              </a:solidFill>
              <a:latin typeface="Calibri"/>
              <a:ea typeface="Calibri"/>
              <a:cs typeface="Calibri"/>
              <a:sym typeface="Calibri"/>
            </a:endParaRPr>
          </a:p>
          <a:p>
            <a:pPr marL="457200" lvl="0" indent="-342900" rtl="0">
              <a:lnSpc>
                <a:spcPct val="90000"/>
              </a:lnSpc>
              <a:spcBef>
                <a:spcPts val="0"/>
              </a:spcBef>
              <a:spcAft>
                <a:spcPts val="0"/>
              </a:spcAft>
              <a:buClr>
                <a:srgbClr val="212121"/>
              </a:buClr>
              <a:buSzPts val="1800"/>
              <a:buFont typeface="Calibri"/>
              <a:buChar char="●"/>
            </a:pPr>
            <a:r>
              <a:rPr lang="en" sz="1800">
                <a:solidFill>
                  <a:srgbClr val="212121"/>
                </a:solidFill>
                <a:latin typeface="Calibri"/>
                <a:ea typeface="Calibri"/>
                <a:cs typeface="Calibri"/>
                <a:sym typeface="Calibri"/>
              </a:rPr>
              <a:t>transition to a more comprehensive assessment system that yields valid and reliable information on student performance throughout the school year.</a:t>
            </a:r>
            <a:endParaRPr sz="1800">
              <a:solidFill>
                <a:srgbClr val="212121"/>
              </a:solidFill>
              <a:latin typeface="Calibri"/>
              <a:ea typeface="Calibri"/>
              <a:cs typeface="Calibri"/>
              <a:sym typeface="Calibri"/>
            </a:endParaRPr>
          </a:p>
          <a:p>
            <a:pPr marL="0" lvl="0" indent="0">
              <a:spcBef>
                <a:spcPts val="0"/>
              </a:spcBef>
              <a:spcAft>
                <a:spcPts val="0"/>
              </a:spcAft>
              <a:buNone/>
            </a:pP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Shape 1130"/>
          <p:cNvSpPr txBox="1"/>
          <p:nvPr/>
        </p:nvSpPr>
        <p:spPr>
          <a:xfrm>
            <a:off x="0" y="-1"/>
            <a:ext cx="9144000" cy="1020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000">
                <a:solidFill>
                  <a:srgbClr val="333333"/>
                </a:solidFill>
                <a:latin typeface="Calibri"/>
                <a:ea typeface="Calibri"/>
                <a:cs typeface="Calibri"/>
                <a:sym typeface="Calibri"/>
              </a:rPr>
              <a:t>LEAP 360 (2018-2019)</a:t>
            </a:r>
            <a:endParaRPr sz="1400" b="0" i="0" u="none" strike="noStrike" cap="none">
              <a:solidFill>
                <a:srgbClr val="000000"/>
              </a:solidFill>
              <a:latin typeface="Arial"/>
              <a:ea typeface="Arial"/>
              <a:cs typeface="Arial"/>
              <a:sym typeface="Arial"/>
            </a:endParaRPr>
          </a:p>
        </p:txBody>
      </p:sp>
      <p:sp>
        <p:nvSpPr>
          <p:cNvPr id="1131" name="Shape 1131"/>
          <p:cNvSpPr txBox="1"/>
          <p:nvPr/>
        </p:nvSpPr>
        <p:spPr>
          <a:xfrm>
            <a:off x="88225" y="1078775"/>
            <a:ext cx="8967600" cy="36834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0"/>
              </a:spcBef>
              <a:spcAft>
                <a:spcPts val="0"/>
              </a:spcAft>
              <a:buNone/>
            </a:pPr>
            <a:r>
              <a:rPr lang="en" sz="1800" b="1">
                <a:solidFill>
                  <a:srgbClr val="212121"/>
                </a:solidFill>
                <a:latin typeface="Calibri"/>
                <a:ea typeface="Calibri"/>
                <a:cs typeface="Calibri"/>
                <a:sym typeface="Calibri"/>
              </a:rPr>
              <a:t>Next Steps</a:t>
            </a:r>
            <a:endParaRPr sz="1800" b="1">
              <a:solidFill>
                <a:srgbClr val="212121"/>
              </a:solidFill>
              <a:latin typeface="Calibri"/>
              <a:ea typeface="Calibri"/>
              <a:cs typeface="Calibri"/>
              <a:sym typeface="Calibri"/>
            </a:endParaRPr>
          </a:p>
          <a:p>
            <a:pPr marL="914400" lvl="0" indent="-342900" rtl="0">
              <a:lnSpc>
                <a:spcPct val="90000"/>
              </a:lnSpc>
              <a:spcBef>
                <a:spcPts val="0"/>
              </a:spcBef>
              <a:spcAft>
                <a:spcPts val="0"/>
              </a:spcAft>
              <a:buClr>
                <a:srgbClr val="212121"/>
              </a:buClr>
              <a:buSzPts val="1800"/>
              <a:buFont typeface="Calibri"/>
              <a:buChar char="●"/>
            </a:pPr>
            <a:r>
              <a:rPr lang="en" sz="1800">
                <a:solidFill>
                  <a:srgbClr val="212121"/>
                </a:solidFill>
                <a:latin typeface="Calibri"/>
                <a:ea typeface="Calibri"/>
                <a:cs typeface="Calibri"/>
                <a:sym typeface="Calibri"/>
              </a:rPr>
              <a:t>The LDOE is continuing to gather feedback from school systems and school level users through focus groups, site visits, and </a:t>
            </a:r>
            <a:r>
              <a:rPr lang="en" sz="1800" u="sng">
                <a:solidFill>
                  <a:srgbClr val="3D9BBA"/>
                </a:solidFill>
                <a:latin typeface="Calibri"/>
                <a:ea typeface="Calibri"/>
                <a:cs typeface="Calibri"/>
                <a:sym typeface="Calibri"/>
              </a:rPr>
              <a:t>assessment@la.gov</a:t>
            </a:r>
            <a:r>
              <a:rPr lang="en" sz="1800">
                <a:solidFill>
                  <a:srgbClr val="212121"/>
                </a:solidFill>
                <a:latin typeface="Calibri"/>
                <a:ea typeface="Calibri"/>
                <a:cs typeface="Calibri"/>
                <a:sym typeface="Calibri"/>
              </a:rPr>
              <a:t>. Enhancements across usability, administration, and reporting will be implemented for the 2018-2019 school year.</a:t>
            </a:r>
            <a:endParaRPr sz="1800">
              <a:solidFill>
                <a:srgbClr val="212121"/>
              </a:solidFill>
              <a:latin typeface="Calibri"/>
              <a:ea typeface="Calibri"/>
              <a:cs typeface="Calibri"/>
              <a:sym typeface="Calibri"/>
            </a:endParaRPr>
          </a:p>
          <a:p>
            <a:pPr marL="914400" lvl="0" indent="-342900" rtl="0">
              <a:lnSpc>
                <a:spcPct val="90000"/>
              </a:lnSpc>
              <a:spcBef>
                <a:spcPts val="0"/>
              </a:spcBef>
              <a:spcAft>
                <a:spcPts val="0"/>
              </a:spcAft>
              <a:buClr>
                <a:srgbClr val="212121"/>
              </a:buClr>
              <a:buSzPts val="1800"/>
              <a:buFont typeface="Calibri"/>
              <a:buChar char="●"/>
            </a:pPr>
            <a:r>
              <a:rPr lang="en" sz="1800">
                <a:solidFill>
                  <a:srgbClr val="212121"/>
                </a:solidFill>
                <a:latin typeface="Calibri"/>
                <a:ea typeface="Calibri"/>
                <a:cs typeface="Calibri"/>
                <a:sym typeface="Calibri"/>
              </a:rPr>
              <a:t>To opt-in and amend your school system’s existing agreement, each Superintendent must sign an amendment to the original agreement.</a:t>
            </a:r>
            <a:endParaRPr sz="1800">
              <a:solidFill>
                <a:srgbClr val="212121"/>
              </a:solidFill>
              <a:latin typeface="Calibri"/>
              <a:ea typeface="Calibri"/>
              <a:cs typeface="Calibri"/>
              <a:sym typeface="Calibri"/>
            </a:endParaRPr>
          </a:p>
          <a:p>
            <a:pPr marL="914400" lvl="0" indent="-342900" rtl="0">
              <a:lnSpc>
                <a:spcPct val="90000"/>
              </a:lnSpc>
              <a:spcBef>
                <a:spcPts val="0"/>
              </a:spcBef>
              <a:spcAft>
                <a:spcPts val="0"/>
              </a:spcAft>
              <a:buClr>
                <a:srgbClr val="212121"/>
              </a:buClr>
              <a:buSzPts val="1800"/>
              <a:buFont typeface="Calibri"/>
              <a:buChar char="●"/>
            </a:pPr>
            <a:r>
              <a:rPr lang="en" sz="1800">
                <a:solidFill>
                  <a:srgbClr val="212121"/>
                </a:solidFill>
                <a:latin typeface="Calibri"/>
                <a:ea typeface="Calibri"/>
                <a:cs typeface="Calibri"/>
                <a:sym typeface="Calibri"/>
              </a:rPr>
              <a:t>Please click</a:t>
            </a:r>
            <a:r>
              <a:rPr lang="en" sz="1800">
                <a:solidFill>
                  <a:srgbClr val="212121"/>
                </a:solidFill>
                <a:uFill>
                  <a:noFill/>
                </a:uFill>
                <a:latin typeface="Calibri"/>
                <a:ea typeface="Calibri"/>
                <a:cs typeface="Calibri"/>
                <a:sym typeface="Calibri"/>
                <a:hlinkClick r:id="rId3"/>
              </a:rPr>
              <a:t> </a:t>
            </a:r>
            <a:r>
              <a:rPr lang="en" sz="1800" u="sng">
                <a:solidFill>
                  <a:schemeClr val="hlink"/>
                </a:solidFill>
                <a:latin typeface="Calibri"/>
                <a:ea typeface="Calibri"/>
                <a:cs typeface="Calibri"/>
                <a:sym typeface="Calibri"/>
                <a:hlinkClick r:id="rId3"/>
              </a:rPr>
              <a:t>here</a:t>
            </a:r>
            <a:r>
              <a:rPr lang="en" sz="1800">
                <a:solidFill>
                  <a:srgbClr val="212121"/>
                </a:solidFill>
                <a:latin typeface="Calibri"/>
                <a:ea typeface="Calibri"/>
                <a:cs typeface="Calibri"/>
                <a:sym typeface="Calibri"/>
              </a:rPr>
              <a:t> to download the </a:t>
            </a:r>
            <a:r>
              <a:rPr lang="en" sz="1800" b="1">
                <a:solidFill>
                  <a:srgbClr val="212121"/>
                </a:solidFill>
                <a:latin typeface="Calibri"/>
                <a:ea typeface="Calibri"/>
                <a:cs typeface="Calibri"/>
                <a:sym typeface="Calibri"/>
              </a:rPr>
              <a:t>LEAP 360 MOU Amendment (2018-2019)</a:t>
            </a:r>
            <a:r>
              <a:rPr lang="en" sz="1800">
                <a:solidFill>
                  <a:srgbClr val="212121"/>
                </a:solidFill>
                <a:latin typeface="Calibri"/>
                <a:ea typeface="Calibri"/>
                <a:cs typeface="Calibri"/>
                <a:sym typeface="Calibri"/>
              </a:rPr>
              <a:t> form. Complete, sign, and return an electronic copy to </a:t>
            </a:r>
            <a:r>
              <a:rPr lang="en" sz="1800" u="sng">
                <a:solidFill>
                  <a:srgbClr val="3D9BBA"/>
                </a:solidFill>
                <a:latin typeface="Calibri"/>
                <a:ea typeface="Calibri"/>
                <a:cs typeface="Calibri"/>
                <a:sym typeface="Calibri"/>
              </a:rPr>
              <a:t>assessment@la.gov</a:t>
            </a:r>
            <a:r>
              <a:rPr lang="en" sz="1800">
                <a:solidFill>
                  <a:srgbClr val="212121"/>
                </a:solidFill>
                <a:latin typeface="Calibri"/>
                <a:ea typeface="Calibri"/>
                <a:cs typeface="Calibri"/>
                <a:sym typeface="Calibri"/>
              </a:rPr>
              <a:t> by </a:t>
            </a:r>
            <a:r>
              <a:rPr lang="en" sz="1800" b="1">
                <a:solidFill>
                  <a:srgbClr val="212121"/>
                </a:solidFill>
                <a:latin typeface="Calibri"/>
                <a:ea typeface="Calibri"/>
                <a:cs typeface="Calibri"/>
                <a:sym typeface="Calibri"/>
              </a:rPr>
              <a:t>July 7, 2018</a:t>
            </a:r>
            <a:r>
              <a:rPr lang="en" sz="1800">
                <a:solidFill>
                  <a:srgbClr val="212121"/>
                </a:solidFill>
                <a:latin typeface="Calibri"/>
                <a:ea typeface="Calibri"/>
                <a:cs typeface="Calibri"/>
                <a:sym typeface="Calibri"/>
              </a:rPr>
              <a:t>.</a:t>
            </a:r>
            <a:endParaRPr sz="1800">
              <a:solidFill>
                <a:srgbClr val="212121"/>
              </a:solidFill>
              <a:latin typeface="Calibri"/>
              <a:ea typeface="Calibri"/>
              <a:cs typeface="Calibri"/>
              <a:sym typeface="Calibri"/>
            </a:endParaRPr>
          </a:p>
          <a:p>
            <a:pPr marL="0" lvl="0" indent="0" rtl="0">
              <a:lnSpc>
                <a:spcPct val="90000"/>
              </a:lnSpc>
              <a:spcBef>
                <a:spcPts val="0"/>
              </a:spcBef>
              <a:spcAft>
                <a:spcPts val="0"/>
              </a:spcAft>
              <a:buNone/>
            </a:pPr>
            <a:endParaRPr sz="1800" b="1">
              <a:solidFill>
                <a:srgbClr val="212121"/>
              </a:solidFill>
              <a:latin typeface="Calibri"/>
              <a:ea typeface="Calibri"/>
              <a:cs typeface="Calibri"/>
              <a:sym typeface="Calibri"/>
            </a:endParaRPr>
          </a:p>
          <a:p>
            <a:pPr marL="0" lvl="0" indent="0" rtl="0">
              <a:lnSpc>
                <a:spcPct val="90000"/>
              </a:lnSpc>
              <a:spcBef>
                <a:spcPts val="0"/>
              </a:spcBef>
              <a:spcAft>
                <a:spcPts val="0"/>
              </a:spcAft>
              <a:buNone/>
            </a:pPr>
            <a:r>
              <a:rPr lang="en" sz="1800" b="1">
                <a:solidFill>
                  <a:srgbClr val="212121"/>
                </a:solidFill>
                <a:latin typeface="Calibri"/>
                <a:ea typeface="Calibri"/>
                <a:cs typeface="Calibri"/>
                <a:sym typeface="Calibri"/>
              </a:rPr>
              <a:t>Note:</a:t>
            </a:r>
            <a:r>
              <a:rPr lang="en" sz="1800">
                <a:solidFill>
                  <a:srgbClr val="212121"/>
                </a:solidFill>
                <a:latin typeface="Calibri"/>
                <a:ea typeface="Calibri"/>
                <a:cs typeface="Calibri"/>
                <a:sym typeface="Calibri"/>
              </a:rPr>
              <a:t> School systems should anticipate a cost for the 2019-2020 school year.</a:t>
            </a:r>
            <a:endParaRPr sz="1800">
              <a:solidFill>
                <a:srgbClr val="212121"/>
              </a:solidFill>
              <a:latin typeface="Calibri"/>
              <a:ea typeface="Calibri"/>
              <a:cs typeface="Calibri"/>
              <a:sym typeface="Calibri"/>
            </a:endParaRPr>
          </a:p>
          <a:p>
            <a:pPr marL="0" lvl="0" indent="0" rtl="0">
              <a:lnSpc>
                <a:spcPct val="90000"/>
              </a:lnSpc>
              <a:spcBef>
                <a:spcPts val="0"/>
              </a:spcBef>
              <a:spcAft>
                <a:spcPts val="0"/>
              </a:spcAft>
              <a:buNone/>
            </a:pPr>
            <a:endParaRPr sz="1800">
              <a:solidFill>
                <a:srgbClr val="212121"/>
              </a:solidFill>
              <a:latin typeface="Calibri"/>
              <a:ea typeface="Calibri"/>
              <a:cs typeface="Calibri"/>
              <a:sym typeface="Calibri"/>
            </a:endParaRPr>
          </a:p>
          <a:p>
            <a:pPr marL="0" lvl="0" indent="0" rtl="0">
              <a:lnSpc>
                <a:spcPct val="90000"/>
              </a:lnSpc>
              <a:spcBef>
                <a:spcPts val="0"/>
              </a:spcBef>
              <a:spcAft>
                <a:spcPts val="0"/>
              </a:spcAft>
              <a:buNone/>
            </a:pP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Shape 113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360 Resource Availability Timeline</a:t>
            </a:r>
            <a:endParaRPr sz="2800"/>
          </a:p>
        </p:txBody>
      </p:sp>
      <p:graphicFrame>
        <p:nvGraphicFramePr>
          <p:cNvPr id="1138" name="Shape 1138"/>
          <p:cNvGraphicFramePr/>
          <p:nvPr/>
        </p:nvGraphicFramePr>
        <p:xfrm>
          <a:off x="0" y="1020400"/>
          <a:ext cx="9144000" cy="3425645"/>
        </p:xfrm>
        <a:graphic>
          <a:graphicData uri="http://schemas.openxmlformats.org/drawingml/2006/table">
            <a:tbl>
              <a:tblPr>
                <a:noFill/>
                <a:tableStyleId>{80EDA3C7-CC5D-49BA-A058-BEF59ADF8E2C}</a:tableStyleId>
              </a:tblPr>
              <a:tblGrid>
                <a:gridCol w="1103425"/>
                <a:gridCol w="4770625"/>
                <a:gridCol w="3269950"/>
              </a:tblGrid>
              <a:tr h="453875">
                <a:tc>
                  <a:txBody>
                    <a:bodyPr/>
                    <a:lstStyle/>
                    <a:p>
                      <a:pPr marL="0" marR="0" lvl="0" indent="0" rtl="0">
                        <a:lnSpc>
                          <a:spcPct val="100000"/>
                        </a:lnSpc>
                        <a:spcBef>
                          <a:spcPts val="0"/>
                        </a:spcBef>
                        <a:spcAft>
                          <a:spcPts val="0"/>
                        </a:spcAft>
                        <a:buClr>
                          <a:srgbClr val="000000"/>
                        </a:buClr>
                        <a:buFont typeface="Calibri"/>
                        <a:buNone/>
                      </a:pPr>
                      <a:r>
                        <a:rPr lang="en" b="1" u="none" strike="noStrike" cap="none">
                          <a:latin typeface="Calibri"/>
                          <a:ea typeface="Calibri"/>
                          <a:cs typeface="Calibri"/>
                          <a:sym typeface="Calibri"/>
                        </a:rPr>
                        <a:t>Resource</a:t>
                      </a:r>
                      <a:endParaRPr b="1">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B6DDE7"/>
                    </a:solidFill>
                  </a:tcPr>
                </a:tc>
                <a:tc>
                  <a:txBody>
                    <a:bodyPr/>
                    <a:lstStyle/>
                    <a:p>
                      <a:pPr marL="0" marR="0" lvl="0" indent="0" rtl="0">
                        <a:lnSpc>
                          <a:spcPct val="100000"/>
                        </a:lnSpc>
                        <a:spcBef>
                          <a:spcPts val="0"/>
                        </a:spcBef>
                        <a:spcAft>
                          <a:spcPts val="0"/>
                        </a:spcAft>
                        <a:buNone/>
                      </a:pPr>
                      <a:r>
                        <a:rPr lang="en" b="1">
                          <a:latin typeface="Calibri"/>
                          <a:ea typeface="Calibri"/>
                          <a:cs typeface="Calibri"/>
                          <a:sym typeface="Calibri"/>
                        </a:rPr>
                        <a:t>Available</a:t>
                      </a:r>
                      <a:endParaRPr b="1" u="none" strike="noStrike" cap="none">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B6DDE7"/>
                    </a:solidFill>
                  </a:tcPr>
                </a:tc>
                <a:tc>
                  <a:txBody>
                    <a:bodyPr/>
                    <a:lstStyle/>
                    <a:p>
                      <a:pPr marL="0" marR="0" lvl="0" indent="0" rtl="0">
                        <a:lnSpc>
                          <a:spcPct val="100000"/>
                        </a:lnSpc>
                        <a:spcBef>
                          <a:spcPts val="0"/>
                        </a:spcBef>
                        <a:spcAft>
                          <a:spcPts val="0"/>
                        </a:spcAft>
                        <a:buClr>
                          <a:srgbClr val="000000"/>
                        </a:buClr>
                        <a:buFont typeface="Calibri"/>
                        <a:buNone/>
                      </a:pPr>
                      <a:r>
                        <a:rPr lang="en" b="1" u="none" strike="noStrike" cap="none">
                          <a:latin typeface="Calibri"/>
                          <a:ea typeface="Calibri"/>
                          <a:cs typeface="Calibri"/>
                          <a:sym typeface="Calibri"/>
                        </a:rPr>
                        <a:t>Purpose</a:t>
                      </a:r>
                      <a:endParaRPr b="1">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B6DDE7"/>
                    </a:solidFill>
                  </a:tcPr>
                </a:tc>
              </a:tr>
              <a:tr h="641750">
                <a:tc>
                  <a:txBody>
                    <a:bodyPr/>
                    <a:lstStyle/>
                    <a:p>
                      <a:pPr marL="0" marR="0" lvl="0" indent="0" rtl="0">
                        <a:lnSpc>
                          <a:spcPct val="100000"/>
                        </a:lnSpc>
                        <a:spcBef>
                          <a:spcPts val="0"/>
                        </a:spcBef>
                        <a:spcAft>
                          <a:spcPts val="0"/>
                        </a:spcAft>
                        <a:buClr>
                          <a:schemeClr val="dk1"/>
                        </a:buClr>
                        <a:buSzPts val="1100"/>
                        <a:buFont typeface="Arial"/>
                        <a:buNone/>
                      </a:pPr>
                      <a:r>
                        <a:rPr lang="en" b="1">
                          <a:solidFill>
                            <a:schemeClr val="dk1"/>
                          </a:solidFill>
                          <a:latin typeface="Calibri"/>
                          <a:ea typeface="Calibri"/>
                          <a:cs typeface="Calibri"/>
                          <a:sym typeface="Calibri"/>
                        </a:rPr>
                        <a:t>K-2 Formative Tasks</a:t>
                      </a:r>
                      <a:endParaRPr b="1">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B6DDE7"/>
                    </a:solidFill>
                  </a:tcPr>
                </a:tc>
                <a:tc>
                  <a:txBody>
                    <a:bodyPr/>
                    <a:lstStyle/>
                    <a:p>
                      <a:pPr marL="0" lvl="0" indent="0" rtl="0">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Currently available in</a:t>
                      </a:r>
                      <a:r>
                        <a:rPr lang="en">
                          <a:solidFill>
                            <a:schemeClr val="dk1"/>
                          </a:solidFill>
                          <a:uFill>
                            <a:noFill/>
                          </a:uFill>
                          <a:latin typeface="Calibri"/>
                          <a:ea typeface="Calibri"/>
                          <a:cs typeface="Calibri"/>
                          <a:sym typeface="Calibri"/>
                          <a:hlinkClick r:id="rId3"/>
                        </a:rPr>
                        <a:t> </a:t>
                      </a:r>
                      <a:r>
                        <a:rPr lang="en" u="sng">
                          <a:solidFill>
                            <a:srgbClr val="0000FF"/>
                          </a:solidFill>
                          <a:latin typeface="Calibri"/>
                          <a:ea typeface="Calibri"/>
                          <a:cs typeface="Calibri"/>
                          <a:sym typeface="Calibri"/>
                          <a:hlinkClick r:id="rId3"/>
                        </a:rPr>
                        <a:t>eDIRECT</a:t>
                      </a:r>
                      <a:endParaRPr>
                        <a:solidFill>
                          <a:schemeClr val="dk1"/>
                        </a:solidFill>
                        <a:latin typeface="Calibri"/>
                        <a:ea typeface="Calibri"/>
                        <a:cs typeface="Calibri"/>
                        <a:sym typeface="Calibri"/>
                      </a:endParaRPr>
                    </a:p>
                    <a:p>
                      <a:pPr marL="457200" lvl="0" indent="-317500" rtl="0">
                        <a:lnSpc>
                          <a:spcPct val="100000"/>
                        </a:lnSpc>
                        <a:spcBef>
                          <a:spcPts val="0"/>
                        </a:spcBef>
                        <a:spcAft>
                          <a:spcPts val="0"/>
                        </a:spcAft>
                        <a:buClr>
                          <a:schemeClr val="dk1"/>
                        </a:buClr>
                        <a:buSzPts val="1400"/>
                        <a:buFont typeface="Calibri"/>
                        <a:buChar char="●"/>
                      </a:pPr>
                      <a:r>
                        <a:rPr lang="en" b="1">
                          <a:solidFill>
                            <a:schemeClr val="dk1"/>
                          </a:solidFill>
                          <a:latin typeface="Calibri"/>
                          <a:ea typeface="Calibri"/>
                          <a:cs typeface="Calibri"/>
                          <a:sym typeface="Calibri"/>
                        </a:rPr>
                        <a:t>Kindergarten, grade 1: </a:t>
                      </a:r>
                      <a:r>
                        <a:rPr lang="en">
                          <a:solidFill>
                            <a:schemeClr val="dk1"/>
                          </a:solidFill>
                          <a:latin typeface="Calibri"/>
                          <a:ea typeface="Calibri"/>
                          <a:cs typeface="Calibri"/>
                          <a:sym typeface="Calibri"/>
                        </a:rPr>
                        <a:t>6 math tasks, 6 ELA tasks</a:t>
                      </a:r>
                      <a:endParaRPr>
                        <a:solidFill>
                          <a:schemeClr val="dk1"/>
                        </a:solidFill>
                        <a:latin typeface="Calibri"/>
                        <a:ea typeface="Calibri"/>
                        <a:cs typeface="Calibri"/>
                        <a:sym typeface="Calibri"/>
                      </a:endParaRPr>
                    </a:p>
                    <a:p>
                      <a:pPr marL="457200" lvl="0" indent="-317500" rtl="0">
                        <a:lnSpc>
                          <a:spcPct val="100000"/>
                        </a:lnSpc>
                        <a:spcBef>
                          <a:spcPts val="0"/>
                        </a:spcBef>
                        <a:spcAft>
                          <a:spcPts val="0"/>
                        </a:spcAft>
                        <a:buClr>
                          <a:schemeClr val="dk1"/>
                        </a:buClr>
                        <a:buSzPts val="1400"/>
                        <a:buFont typeface="Calibri"/>
                        <a:buChar char="●"/>
                      </a:pPr>
                      <a:r>
                        <a:rPr lang="en" b="1">
                          <a:solidFill>
                            <a:schemeClr val="dk1"/>
                          </a:solidFill>
                          <a:latin typeface="Calibri"/>
                          <a:ea typeface="Calibri"/>
                          <a:cs typeface="Calibri"/>
                          <a:sym typeface="Calibri"/>
                        </a:rPr>
                        <a:t>Grade 2: </a:t>
                      </a:r>
                      <a:r>
                        <a:rPr lang="en">
                          <a:solidFill>
                            <a:schemeClr val="dk1"/>
                          </a:solidFill>
                          <a:latin typeface="Calibri"/>
                          <a:ea typeface="Calibri"/>
                          <a:cs typeface="Calibri"/>
                          <a:sym typeface="Calibri"/>
                        </a:rPr>
                        <a:t>4 math tasks, 4 ELA tasks</a:t>
                      </a:r>
                      <a:endParaRPr>
                        <a:solidFill>
                          <a:schemeClr val="dk1"/>
                        </a:solidFill>
                        <a:latin typeface="Calibri"/>
                        <a:ea typeface="Calibri"/>
                        <a:cs typeface="Calibri"/>
                        <a:sym typeface="Calibri"/>
                      </a:endParaRPr>
                    </a:p>
                  </a:txBody>
                  <a:tcPr marL="91425" marR="91425" marT="68575" marB="68575">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FFFFFF"/>
                    </a:solidFill>
                  </a:tcPr>
                </a:tc>
                <a:tc>
                  <a:txBody>
                    <a:bodyPr/>
                    <a:lstStyle/>
                    <a:p>
                      <a:pPr marL="0" lvl="0" indent="0" rtl="0">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Aid and enhance student learning while allowing teachers to make timely interventions to adjust instruction throughout the year</a:t>
                      </a:r>
                      <a:endParaRPr>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FFFFFF"/>
                    </a:solidFill>
                  </a:tcPr>
                </a:tc>
              </a:tr>
              <a:tr h="641750">
                <a:tc>
                  <a:txBody>
                    <a:bodyPr/>
                    <a:lstStyle/>
                    <a:p>
                      <a:pPr marL="0" marR="0" lvl="0" indent="0" rtl="0">
                        <a:lnSpc>
                          <a:spcPct val="100000"/>
                        </a:lnSpc>
                        <a:spcBef>
                          <a:spcPts val="0"/>
                        </a:spcBef>
                        <a:spcAft>
                          <a:spcPts val="0"/>
                        </a:spcAft>
                        <a:buNone/>
                      </a:pPr>
                      <a:r>
                        <a:rPr lang="en" b="1">
                          <a:solidFill>
                            <a:schemeClr val="dk1"/>
                          </a:solidFill>
                          <a:latin typeface="Calibri"/>
                          <a:ea typeface="Calibri"/>
                          <a:cs typeface="Calibri"/>
                          <a:sym typeface="Calibri"/>
                        </a:rPr>
                        <a:t>Diagnostics</a:t>
                      </a:r>
                      <a:endParaRPr b="1">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B6DDE7"/>
                    </a:solidFill>
                  </a:tcPr>
                </a:tc>
                <a:tc>
                  <a:txBody>
                    <a:bodyPr/>
                    <a:lstStyle/>
                    <a:p>
                      <a:pPr marL="0" lvl="0" indent="0" rtl="0">
                        <a:lnSpc>
                          <a:spcPct val="100000"/>
                        </a:lnSpc>
                        <a:spcBef>
                          <a:spcPts val="0"/>
                        </a:spcBef>
                        <a:spcAft>
                          <a:spcPts val="0"/>
                        </a:spcAft>
                        <a:buNone/>
                      </a:pPr>
                      <a:r>
                        <a:rPr lang="en">
                          <a:solidFill>
                            <a:schemeClr val="dk1"/>
                          </a:solidFill>
                          <a:latin typeface="Calibri"/>
                          <a:ea typeface="Calibri"/>
                          <a:cs typeface="Calibri"/>
                          <a:sym typeface="Calibri"/>
                        </a:rPr>
                        <a:t>Currently available in</a:t>
                      </a:r>
                      <a:r>
                        <a:rPr lang="en">
                          <a:solidFill>
                            <a:schemeClr val="dk1"/>
                          </a:solidFill>
                          <a:uFill>
                            <a:noFill/>
                          </a:uFill>
                          <a:latin typeface="Calibri"/>
                          <a:ea typeface="Calibri"/>
                          <a:cs typeface="Calibri"/>
                          <a:sym typeface="Calibri"/>
                          <a:hlinkClick r:id="rId3"/>
                        </a:rPr>
                        <a:t> </a:t>
                      </a:r>
                      <a:r>
                        <a:rPr lang="en" u="sng">
                          <a:solidFill>
                            <a:srgbClr val="0000FF"/>
                          </a:solidFill>
                          <a:latin typeface="Calibri"/>
                          <a:ea typeface="Calibri"/>
                          <a:cs typeface="Calibri"/>
                          <a:sym typeface="Calibri"/>
                          <a:hlinkClick r:id="rId3"/>
                        </a:rPr>
                        <a:t>eDIRECT</a:t>
                      </a:r>
                      <a:endParaRPr>
                        <a:solidFill>
                          <a:schemeClr val="dk1"/>
                        </a:solidFill>
                        <a:latin typeface="Calibri"/>
                        <a:ea typeface="Calibri"/>
                        <a:cs typeface="Calibri"/>
                        <a:sym typeface="Calibri"/>
                      </a:endParaRPr>
                    </a:p>
                    <a:p>
                      <a:pPr marL="457200" lvl="0" indent="-317500" rtl="0">
                        <a:lnSpc>
                          <a:spcPct val="100000"/>
                        </a:lnSpc>
                        <a:spcBef>
                          <a:spcPts val="0"/>
                        </a:spcBef>
                        <a:spcAft>
                          <a:spcPts val="0"/>
                        </a:spcAft>
                        <a:buClr>
                          <a:schemeClr val="dk1"/>
                        </a:buClr>
                        <a:buSzPts val="1400"/>
                        <a:buFont typeface="Calibri"/>
                        <a:buChar char="●"/>
                      </a:pPr>
                      <a:r>
                        <a:rPr lang="en" b="1">
                          <a:solidFill>
                            <a:schemeClr val="dk1"/>
                          </a:solidFill>
                          <a:latin typeface="Calibri"/>
                          <a:ea typeface="Calibri"/>
                          <a:cs typeface="Calibri"/>
                          <a:sym typeface="Calibri"/>
                        </a:rPr>
                        <a:t>Grades 3-8: </a:t>
                      </a:r>
                      <a:r>
                        <a:rPr lang="en">
                          <a:solidFill>
                            <a:schemeClr val="dk1"/>
                          </a:solidFill>
                          <a:latin typeface="Calibri"/>
                          <a:ea typeface="Calibri"/>
                          <a:cs typeface="Calibri"/>
                          <a:sym typeface="Calibri"/>
                        </a:rPr>
                        <a:t>ELA and math, English I, English II, Algebra I, and Geometry</a:t>
                      </a:r>
                      <a:endParaRPr>
                        <a:solidFill>
                          <a:schemeClr val="dk1"/>
                        </a:solidFill>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a:solidFill>
                            <a:schemeClr val="dk1"/>
                          </a:solidFill>
                          <a:latin typeface="Calibri"/>
                          <a:ea typeface="Calibri"/>
                          <a:cs typeface="Calibri"/>
                          <a:sym typeface="Calibri"/>
                        </a:rPr>
                        <a:t>Help educators identify prerequisite skills students need for success in the current grade level</a:t>
                      </a:r>
                      <a:endParaRPr>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FFFFFF"/>
                    </a:solidFill>
                  </a:tcPr>
                </a:tc>
              </a:tr>
              <a:tr h="641750">
                <a:tc>
                  <a:txBody>
                    <a:bodyPr/>
                    <a:lstStyle/>
                    <a:p>
                      <a:pPr marL="0" marR="0" lvl="0" indent="0" rtl="0">
                        <a:lnSpc>
                          <a:spcPct val="100000"/>
                        </a:lnSpc>
                        <a:spcBef>
                          <a:spcPts val="0"/>
                        </a:spcBef>
                        <a:spcAft>
                          <a:spcPts val="0"/>
                        </a:spcAft>
                        <a:buNone/>
                      </a:pPr>
                      <a:r>
                        <a:rPr lang="en" b="1">
                          <a:latin typeface="Calibri"/>
                          <a:ea typeface="Calibri"/>
                          <a:cs typeface="Calibri"/>
                          <a:sym typeface="Calibri"/>
                        </a:rPr>
                        <a:t>Interims</a:t>
                      </a:r>
                      <a:endParaRPr b="1">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B6DDE7"/>
                    </a:solidFill>
                  </a:tcPr>
                </a:tc>
                <a:tc>
                  <a:txBody>
                    <a:bodyPr/>
                    <a:lstStyle/>
                    <a:p>
                      <a:pPr marL="457200" lvl="0" indent="-317500" rtl="0">
                        <a:lnSpc>
                          <a:spcPct val="100000"/>
                        </a:lnSpc>
                        <a:spcBef>
                          <a:spcPts val="0"/>
                        </a:spcBef>
                        <a:spcAft>
                          <a:spcPts val="0"/>
                        </a:spcAft>
                        <a:buSzPts val="1400"/>
                        <a:buFont typeface="Calibri"/>
                        <a:buChar char="●"/>
                      </a:pPr>
                      <a:r>
                        <a:rPr lang="en" b="1">
                          <a:solidFill>
                            <a:schemeClr val="dk1"/>
                          </a:solidFill>
                          <a:latin typeface="Calibri"/>
                          <a:ea typeface="Calibri"/>
                          <a:cs typeface="Calibri"/>
                          <a:sym typeface="Calibri"/>
                        </a:rPr>
                        <a:t>Form 1:</a:t>
                      </a:r>
                      <a:r>
                        <a:rPr lang="en">
                          <a:solidFill>
                            <a:schemeClr val="dk1"/>
                          </a:solidFill>
                          <a:latin typeface="Calibri"/>
                          <a:ea typeface="Calibri"/>
                          <a:cs typeface="Calibri"/>
                          <a:sym typeface="Calibri"/>
                        </a:rPr>
                        <a:t> currently available in</a:t>
                      </a:r>
                      <a:r>
                        <a:rPr lang="en">
                          <a:solidFill>
                            <a:schemeClr val="dk1"/>
                          </a:solidFill>
                          <a:uFill>
                            <a:noFill/>
                          </a:uFill>
                          <a:latin typeface="Calibri"/>
                          <a:ea typeface="Calibri"/>
                          <a:cs typeface="Calibri"/>
                          <a:sym typeface="Calibri"/>
                          <a:hlinkClick r:id="rId3"/>
                        </a:rPr>
                        <a:t> </a:t>
                      </a:r>
                      <a:r>
                        <a:rPr lang="en" u="sng">
                          <a:solidFill>
                            <a:srgbClr val="0000FF"/>
                          </a:solidFill>
                          <a:latin typeface="Calibri"/>
                          <a:ea typeface="Calibri"/>
                          <a:cs typeface="Calibri"/>
                          <a:sym typeface="Calibri"/>
                          <a:hlinkClick r:id="rId3"/>
                        </a:rPr>
                        <a:t>eDIRECT</a:t>
                      </a:r>
                      <a:endParaRPr>
                        <a:solidFill>
                          <a:schemeClr val="dk1"/>
                        </a:solidFill>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b="1">
                          <a:solidFill>
                            <a:schemeClr val="dk1"/>
                          </a:solidFill>
                          <a:latin typeface="Calibri"/>
                          <a:ea typeface="Calibri"/>
                          <a:cs typeface="Calibri"/>
                          <a:sym typeface="Calibri"/>
                        </a:rPr>
                        <a:t>Form 2: </a:t>
                      </a:r>
                      <a:r>
                        <a:rPr lang="en">
                          <a:solidFill>
                            <a:schemeClr val="dk1"/>
                          </a:solidFill>
                          <a:latin typeface="Calibri"/>
                          <a:ea typeface="Calibri"/>
                          <a:cs typeface="Calibri"/>
                          <a:sym typeface="Calibri"/>
                        </a:rPr>
                        <a:t>currently available in </a:t>
                      </a:r>
                      <a:r>
                        <a:rPr lang="en" u="sng">
                          <a:solidFill>
                            <a:schemeClr val="hlink"/>
                          </a:solidFill>
                          <a:latin typeface="Calibri"/>
                          <a:ea typeface="Calibri"/>
                          <a:cs typeface="Calibri"/>
                          <a:sym typeface="Calibri"/>
                          <a:hlinkClick r:id="rId4"/>
                        </a:rPr>
                        <a:t>eDIRECT</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b="1">
                          <a:solidFill>
                            <a:schemeClr val="dk1"/>
                          </a:solidFill>
                          <a:latin typeface="Calibri"/>
                          <a:ea typeface="Calibri"/>
                          <a:cs typeface="Calibri"/>
                          <a:sym typeface="Calibri"/>
                        </a:rPr>
                        <a:t>Form 3 (HS): </a:t>
                      </a:r>
                      <a:r>
                        <a:rPr lang="en">
                          <a:solidFill>
                            <a:schemeClr val="dk1"/>
                          </a:solidFill>
                          <a:latin typeface="Calibri"/>
                          <a:ea typeface="Calibri"/>
                          <a:cs typeface="Calibri"/>
                          <a:sym typeface="Calibri"/>
                        </a:rPr>
                        <a:t>currently available in</a:t>
                      </a:r>
                      <a:r>
                        <a:rPr lang="en">
                          <a:solidFill>
                            <a:schemeClr val="dk1"/>
                          </a:solidFill>
                          <a:uFill>
                            <a:noFill/>
                          </a:uFill>
                          <a:latin typeface="Calibri"/>
                          <a:ea typeface="Calibri"/>
                          <a:cs typeface="Calibri"/>
                          <a:sym typeface="Calibri"/>
                          <a:hlinkClick r:id="rId3"/>
                        </a:rPr>
                        <a:t> </a:t>
                      </a:r>
                      <a:r>
                        <a:rPr lang="en" u="sng">
                          <a:solidFill>
                            <a:srgbClr val="0000FF"/>
                          </a:solidFill>
                          <a:latin typeface="Calibri"/>
                          <a:ea typeface="Calibri"/>
                          <a:cs typeface="Calibri"/>
                          <a:sym typeface="Calibri"/>
                          <a:hlinkClick r:id="rId3"/>
                        </a:rPr>
                        <a:t>eDIRECT</a:t>
                      </a:r>
                      <a:endParaRPr>
                        <a:solidFill>
                          <a:schemeClr val="dk1"/>
                        </a:solidFill>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a:solidFill>
                            <a:schemeClr val="dk1"/>
                          </a:solidFill>
                          <a:latin typeface="Calibri"/>
                          <a:ea typeface="Calibri"/>
                          <a:cs typeface="Calibri"/>
                          <a:sym typeface="Calibri"/>
                        </a:rPr>
                        <a:t>Help educators identify students’ misconceptions and learning patterns to adjust instruction and target support (grades 3-8 ELA and math, English I, English II, Algebra I, and Geometry)</a:t>
                      </a:r>
                      <a:endParaRPr>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1143" name="Shape 1143" descr="Louisiana Believes (PPT Transition Background).jpg"/>
          <p:cNvPicPr preferRelativeResize="0"/>
          <p:nvPr/>
        </p:nvPicPr>
        <p:blipFill rotWithShape="1">
          <a:blip r:embed="rId3">
            <a:alphaModFix/>
          </a:blip>
          <a:srcRect/>
          <a:stretch/>
        </p:blipFill>
        <p:spPr>
          <a:xfrm>
            <a:off x="0" y="0"/>
            <a:ext cx="9095325" cy="5143500"/>
          </a:xfrm>
          <a:prstGeom prst="rect">
            <a:avLst/>
          </a:prstGeom>
          <a:noFill/>
          <a:ln>
            <a:noFill/>
          </a:ln>
        </p:spPr>
      </p:pic>
      <p:sp>
        <p:nvSpPr>
          <p:cNvPr id="1144" name="Shape 114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Support and Communication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Shape 1149"/>
          <p:cNvSpPr txBox="1"/>
          <p:nvPr/>
        </p:nvSpPr>
        <p:spPr>
          <a:xfrm>
            <a:off x="0" y="-1"/>
            <a:ext cx="9144000" cy="102041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DTC and Accountability Contact Update</a:t>
            </a:r>
            <a:endParaRPr sz="1400" b="0" i="0" u="none" strike="noStrike" cap="none">
              <a:solidFill>
                <a:srgbClr val="000000"/>
              </a:solidFill>
              <a:latin typeface="Arial"/>
              <a:ea typeface="Arial"/>
              <a:cs typeface="Arial"/>
              <a:sym typeface="Arial"/>
            </a:endParaRPr>
          </a:p>
        </p:txBody>
      </p:sp>
      <p:sp>
        <p:nvSpPr>
          <p:cNvPr id="1150" name="Shape 1150"/>
          <p:cNvSpPr txBox="1"/>
          <p:nvPr/>
        </p:nvSpPr>
        <p:spPr>
          <a:xfrm>
            <a:off x="162750" y="1020416"/>
            <a:ext cx="8818500" cy="353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If during the academic year the person appointed as district test coordinator changes, the district superintendent must notify the LODE. The notification must be in writing and must be submitted within 15 days of the change in appointment.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Due to the secure nature of the data accessed by accountability contacts and district test coordinators, changes have been made to the submission process for any updates to DTC and accountability contacts: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Superintendent signature now required</a:t>
            </a:r>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The </a:t>
            </a:r>
            <a:r>
              <a:rPr lang="en" sz="1800" b="1" i="0" u="sng" strike="noStrike" cap="none">
                <a:solidFill>
                  <a:schemeClr val="hlink"/>
                </a:solidFill>
                <a:latin typeface="Calibri"/>
                <a:ea typeface="Calibri"/>
                <a:cs typeface="Calibri"/>
                <a:sym typeface="Calibri"/>
                <a:hlinkClick r:id="rId3"/>
              </a:rPr>
              <a:t>DTC and Accountability Contact Update Form</a:t>
            </a:r>
            <a:r>
              <a:rPr lang="en" sz="1800" b="1" i="0" u="none" strike="noStrike" cap="none">
                <a:solidFill>
                  <a:srgbClr val="000000"/>
                </a:solidFill>
                <a:latin typeface="Calibri"/>
                <a:ea typeface="Calibri"/>
                <a:cs typeface="Calibri"/>
                <a:sym typeface="Calibri"/>
              </a:rPr>
              <a:t> must be submitted from the superintendent’s district email account.</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The revised DTC and Accountability Contact Update Form is located </a:t>
            </a:r>
            <a:r>
              <a:rPr lang="en" sz="1800" b="0" i="0" u="none" strike="noStrike" cap="none">
                <a:solidFill>
                  <a:schemeClr val="dk1"/>
                </a:solidFill>
                <a:latin typeface="Calibri"/>
                <a:ea typeface="Calibri"/>
                <a:cs typeface="Calibri"/>
                <a:sym typeface="Calibri"/>
              </a:rPr>
              <a:t>under the Resources + Forms section </a:t>
            </a:r>
            <a:r>
              <a:rPr lang="en" sz="1800" b="0" i="0" u="none" strike="noStrike" cap="none">
                <a:solidFill>
                  <a:srgbClr val="000000"/>
                </a:solidFill>
                <a:latin typeface="Calibri"/>
                <a:ea typeface="Calibri"/>
                <a:cs typeface="Calibri"/>
                <a:sym typeface="Calibri"/>
              </a:rPr>
              <a:t>in the </a:t>
            </a:r>
            <a:r>
              <a:rPr lang="en" sz="1800" b="0" i="0" u="sng" strike="noStrike" cap="none">
                <a:solidFill>
                  <a:schemeClr val="hlink"/>
                </a:solidFill>
                <a:latin typeface="Calibri"/>
                <a:ea typeface="Calibri"/>
                <a:cs typeface="Calibri"/>
                <a:sym typeface="Calibri"/>
              </a:rPr>
              <a:t>A</a:t>
            </a:r>
            <a:r>
              <a:rPr lang="en" sz="1800" b="0" i="0" u="sng" strike="noStrike" cap="none">
                <a:solidFill>
                  <a:schemeClr val="hlink"/>
                </a:solidFill>
                <a:latin typeface="Calibri"/>
                <a:ea typeface="Calibri"/>
                <a:cs typeface="Calibri"/>
                <a:sym typeface="Calibri"/>
                <a:hlinkClick r:id="rId4"/>
              </a:rPr>
              <a:t>ssessment Library</a:t>
            </a:r>
            <a:r>
              <a:rPr lang="en"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March Assessment and Accountability Checklist</a:t>
            </a:r>
            <a:endParaRPr/>
          </a:p>
        </p:txBody>
      </p:sp>
      <p:sp>
        <p:nvSpPr>
          <p:cNvPr id="444" name="Shape 444"/>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sz="1800" b="1"/>
              <a:t>Assessment Administration and Reporting</a:t>
            </a:r>
            <a:endParaRPr sz="1800" b="1"/>
          </a:p>
          <a:p>
            <a:pPr marL="0" marR="38100" lvl="0" indent="0" rtl="0">
              <a:lnSpc>
                <a:spcPct val="100000"/>
              </a:lnSpc>
              <a:spcBef>
                <a:spcPts val="0"/>
              </a:spcBef>
              <a:spcAft>
                <a:spcPts val="0"/>
              </a:spcAft>
              <a:buClr>
                <a:srgbClr val="000000"/>
              </a:buClr>
              <a:buSzPts val="1100"/>
              <a:buFont typeface="Arial"/>
              <a:buNone/>
            </a:pPr>
            <a:r>
              <a:rPr lang="en" sz="1800" b="1">
                <a:solidFill>
                  <a:srgbClr val="000000"/>
                </a:solidFill>
              </a:rPr>
              <a:t>Mar 20</a:t>
            </a:r>
            <a:r>
              <a:rPr lang="en" sz="1800">
                <a:solidFill>
                  <a:srgbClr val="000000"/>
                </a:solidFill>
              </a:rPr>
              <a:t>: ACT Initial Paper Testing</a:t>
            </a:r>
            <a:endParaRPr sz="180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800" b="1">
                <a:solidFill>
                  <a:srgbClr val="000000"/>
                </a:solidFill>
              </a:rPr>
              <a:t>Mar 20-29</a:t>
            </a:r>
            <a:r>
              <a:rPr lang="en" sz="1800">
                <a:solidFill>
                  <a:srgbClr val="000000"/>
                </a:solidFill>
              </a:rPr>
              <a:t> (Tuesdays-Thursdays only): ACT Online Testing Window</a:t>
            </a:r>
            <a:endParaRPr sz="180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800" b="1">
                <a:solidFill>
                  <a:srgbClr val="000000"/>
                </a:solidFill>
              </a:rPr>
              <a:t>Mar 21-Apr 4</a:t>
            </a:r>
            <a:r>
              <a:rPr lang="en" sz="1800">
                <a:solidFill>
                  <a:srgbClr val="000000"/>
                </a:solidFill>
              </a:rPr>
              <a:t>:WorkKeys Accommodated Spring Testing Window</a:t>
            </a:r>
            <a:endParaRPr sz="1800">
              <a:solidFill>
                <a:srgbClr val="000000"/>
              </a:solidFill>
            </a:endParaRPr>
          </a:p>
          <a:p>
            <a:pPr marL="0" marR="38100" lvl="0" indent="0" rtl="0">
              <a:lnSpc>
                <a:spcPct val="100000"/>
              </a:lnSpc>
              <a:spcBef>
                <a:spcPts val="0"/>
              </a:spcBef>
              <a:spcAft>
                <a:spcPts val="0"/>
              </a:spcAft>
              <a:buNone/>
            </a:pPr>
            <a:r>
              <a:rPr lang="en" sz="1800" b="1">
                <a:solidFill>
                  <a:srgbClr val="000000"/>
                </a:solidFill>
              </a:rPr>
              <a:t>Mar 20–April 3</a:t>
            </a:r>
            <a:r>
              <a:rPr lang="en" sz="1800">
                <a:solidFill>
                  <a:srgbClr val="000000"/>
                </a:solidFill>
              </a:rPr>
              <a:t>: Administer ACT accommodations test (for ACT- approved and non-college </a:t>
            </a:r>
            <a:endParaRPr sz="180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800">
                <a:solidFill>
                  <a:srgbClr val="000000"/>
                </a:solidFill>
              </a:rPr>
              <a:t>                             reportable)</a:t>
            </a:r>
            <a:endParaRPr sz="180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800" b="1">
                <a:solidFill>
                  <a:srgbClr val="000000"/>
                </a:solidFill>
              </a:rPr>
              <a:t>Feb 5–Mar 16</a:t>
            </a:r>
            <a:r>
              <a:rPr lang="en" sz="1800">
                <a:solidFill>
                  <a:srgbClr val="000000"/>
                </a:solidFill>
              </a:rPr>
              <a:t>: ELPT and LEAP Connect test administration</a:t>
            </a:r>
            <a:endParaRPr sz="1800">
              <a:solidFill>
                <a:srgbClr val="000000"/>
              </a:solidFill>
            </a:endParaRPr>
          </a:p>
          <a:p>
            <a:pPr marL="0" marR="38100" lvl="0" indent="0" rtl="0">
              <a:lnSpc>
                <a:spcPct val="100000"/>
              </a:lnSpc>
              <a:spcBef>
                <a:spcPts val="0"/>
              </a:spcBef>
              <a:spcAft>
                <a:spcPts val="0"/>
              </a:spcAft>
              <a:buNone/>
            </a:pPr>
            <a:r>
              <a:rPr lang="en" sz="1800" b="1">
                <a:solidFill>
                  <a:srgbClr val="000000"/>
                </a:solidFill>
              </a:rPr>
              <a:t>Jan 29–Mar 9</a:t>
            </a:r>
            <a:r>
              <a:rPr lang="en" sz="1800">
                <a:solidFill>
                  <a:srgbClr val="000000"/>
                </a:solidFill>
              </a:rPr>
              <a:t>: NAEP testing in selected schools</a:t>
            </a:r>
            <a:endParaRPr sz="1800">
              <a:solidFill>
                <a:srgbClr val="000000"/>
              </a:solidFill>
            </a:endParaRPr>
          </a:p>
          <a:p>
            <a:pPr marL="0" marR="38100" lvl="0" indent="0" rtl="0">
              <a:spcBef>
                <a:spcPts val="0"/>
              </a:spcBef>
              <a:spcAft>
                <a:spcPts val="0"/>
              </a:spcAft>
              <a:buClr>
                <a:schemeClr val="dk1"/>
              </a:buClr>
              <a:buSzPts val="1100"/>
              <a:buFont typeface="Arial"/>
              <a:buNone/>
            </a:pPr>
            <a:r>
              <a:rPr lang="en" sz="1800" b="1"/>
              <a:t>Oct. 3-Apr 13</a:t>
            </a:r>
            <a:r>
              <a:rPr lang="en" sz="1800"/>
              <a:t>: WorkKeys Online Testing Window</a:t>
            </a:r>
            <a:endParaRPr sz="1800"/>
          </a:p>
          <a:p>
            <a:pPr marL="0" marR="38100" lvl="0" indent="0" rtl="0">
              <a:lnSpc>
                <a:spcPct val="100000"/>
              </a:lnSpc>
              <a:spcBef>
                <a:spcPts val="0"/>
              </a:spcBef>
              <a:spcAft>
                <a:spcPts val="0"/>
              </a:spcAft>
              <a:buClr>
                <a:srgbClr val="000000"/>
              </a:buClr>
              <a:buSzPts val="1100"/>
              <a:buFont typeface="Arial"/>
              <a:buNone/>
            </a:pPr>
            <a:endParaRPr sz="1800" b="1">
              <a:solidFill>
                <a:srgbClr val="000000"/>
              </a:solidFill>
            </a:endParaRPr>
          </a:p>
          <a:p>
            <a:pPr marL="0" lvl="0" indent="0">
              <a:lnSpc>
                <a:spcPct val="100000"/>
              </a:lnSpc>
              <a:spcBef>
                <a:spcPts val="0"/>
              </a:spcBef>
              <a:spcAft>
                <a:spcPts val="0"/>
              </a:spcAft>
              <a:buClr>
                <a:schemeClr val="dk1"/>
              </a:buClr>
              <a:buSzPts val="1100"/>
              <a:buFont typeface="Arial"/>
              <a:buNone/>
            </a:pPr>
            <a:endParaRPr sz="1800" b="1"/>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Shape 1156"/>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1157" name="Shape 1157"/>
          <p:cNvSpPr txBox="1"/>
          <p:nvPr/>
        </p:nvSpPr>
        <p:spPr>
          <a:xfrm>
            <a:off x="92764" y="1049756"/>
            <a:ext cx="8945219" cy="386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The Assessment team offers multiple avenues of support to districts, schools, and teachers seeking information or assistance about assessment administration and accountability.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 sz="1600" b="1" i="0" u="none" strike="noStrike" cap="none">
                <a:solidFill>
                  <a:schemeClr val="dk1"/>
                </a:solidFill>
                <a:latin typeface="Calibri"/>
                <a:ea typeface="Calibri"/>
                <a:cs typeface="Calibri"/>
                <a:sym typeface="Calibri"/>
              </a:rPr>
              <a:t>Weekly Newsletters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Assessment and accountability information and deadlines are released each week in the district newsletter.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Weekly Assessment &amp; Accountability Calls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chemeClr val="dk1"/>
                </a:solidFill>
                <a:latin typeface="Calibri"/>
                <a:ea typeface="Calibri"/>
                <a:cs typeface="Calibri"/>
                <a:sym typeface="Calibri"/>
              </a:rPr>
              <a:t>Each Tuesday at 1:00 PM these webinars are held to provide training, updates, and important information to DTCs and Accountability Contacts.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Assessment Library and Accountability 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rgbClr val="000000"/>
                </a:solidFill>
                <a:latin typeface="Calibri"/>
                <a:ea typeface="Calibri"/>
                <a:cs typeface="Calibri"/>
                <a:sym typeface="Calibri"/>
              </a:rPr>
              <a:t>The </a:t>
            </a:r>
            <a:r>
              <a:rPr lang="en" sz="1600" b="0" i="0" u="sng" strike="noStrike" cap="none">
                <a:solidFill>
                  <a:schemeClr val="hlink"/>
                </a:solidFill>
                <a:latin typeface="Calibri"/>
                <a:ea typeface="Calibri"/>
                <a:cs typeface="Calibri"/>
                <a:sym typeface="Calibri"/>
                <a:hlinkClick r:id="rId3"/>
              </a:rPr>
              <a:t>Assessment Library</a:t>
            </a:r>
            <a:r>
              <a:rPr lang="en" sz="1600" b="0" i="0" u="none" strike="noStrike" cap="none">
                <a:solidFill>
                  <a:srgbClr val="000000"/>
                </a:solidFill>
                <a:latin typeface="Calibri"/>
                <a:ea typeface="Calibri"/>
                <a:cs typeface="Calibri"/>
                <a:sym typeface="Calibri"/>
              </a:rPr>
              <a:t> contains resources for DTCs including the Assessment Schedule and the Assessment and Accountability Month-by-Month Checklist. The </a:t>
            </a:r>
            <a:r>
              <a:rPr lang="en" sz="1600" b="0" i="0" u="sng" strike="noStrike" cap="none">
                <a:solidFill>
                  <a:schemeClr val="hlink"/>
                </a:solidFill>
                <a:latin typeface="Calibri"/>
                <a:ea typeface="Calibri"/>
                <a:cs typeface="Calibri"/>
                <a:sym typeface="Calibri"/>
                <a:hlinkClick r:id="rId4"/>
              </a:rPr>
              <a:t>Accountability Library</a:t>
            </a:r>
            <a:r>
              <a:rPr lang="en" sz="1600" b="0" i="0" u="none" strike="noStrike" cap="none">
                <a:solidFill>
                  <a:srgbClr val="000000"/>
                </a:solidFill>
                <a:latin typeface="Calibri"/>
                <a:ea typeface="Calibri"/>
                <a:cs typeface="Calibri"/>
                <a:sym typeface="Calibri"/>
              </a:rPr>
              <a:t> contains resources for accountability contacts including the School Performance Score (SPS) calculators as well as information on data certification and federal accountability.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285750" marR="0" lvl="1" indent="-63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Shape 116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1163" name="Shape 1163"/>
          <p:cNvSpPr txBox="1">
            <a:spLocks noGrp="1"/>
          </p:cNvSpPr>
          <p:nvPr>
            <p:ph type="body" idx="1"/>
          </p:nvPr>
        </p:nvSpPr>
        <p:spPr>
          <a:xfrm>
            <a:off x="152400" y="97170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1600" b="1" i="0" u="none" strike="noStrike" cap="none">
                <a:solidFill>
                  <a:schemeClr val="dk1"/>
                </a:solidFill>
                <a:latin typeface="Calibri"/>
                <a:ea typeface="Calibri"/>
                <a:cs typeface="Calibri"/>
                <a:sym typeface="Calibri"/>
              </a:rPr>
              <a:t>Monthly Educational Technology Calls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r>
              <a:rPr lang="en" sz="1600" b="0" i="0" u="none" strike="noStrike" cap="none">
                <a:solidFill>
                  <a:schemeClr val="dk1"/>
                </a:solidFill>
                <a:latin typeface="Calibri"/>
                <a:ea typeface="Calibri"/>
                <a:cs typeface="Calibri"/>
                <a:sym typeface="Calibri"/>
              </a:rPr>
              <a:t>Each month a webinar is held for district technology personnel to provide training, updates, and important information related to technology readiness and digital literacy.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assessment and accountability questions and/or concerns to </a:t>
            </a:r>
            <a:r>
              <a:rPr lang="en" sz="1600" b="0" i="0" u="sng" strike="noStrike" cap="none">
                <a:solidFill>
                  <a:schemeClr val="hlink"/>
                </a:solidFill>
                <a:latin typeface="Calibri"/>
                <a:ea typeface="Calibri"/>
                <a:cs typeface="Calibri"/>
                <a:sym typeface="Calibri"/>
                <a:hlinkClick r:id="rId3"/>
              </a:rPr>
              <a:t>assessment@la.gov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 Hotline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For immediate assistance regarding assessment and accountability, district-level staff may call the Assessment Hotline at 1-844-268-7320.</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EdTech@</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technology readiness questions and/or concerns to </a:t>
            </a:r>
            <a:r>
              <a:rPr lang="en" sz="1600" b="0" i="0" u="sng" strike="noStrike" cap="none">
                <a:solidFill>
                  <a:schemeClr val="hlink"/>
                </a:solidFill>
                <a:latin typeface="Calibri"/>
                <a:ea typeface="Calibri"/>
                <a:cs typeface="Calibri"/>
                <a:sym typeface="Calibri"/>
                <a:hlinkClick r:id="rId4"/>
              </a:rPr>
              <a:t>edtech@la.gov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Shape 116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Assessments Customer Service</a:t>
            </a:r>
            <a:endParaRPr sz="3200" b="0" i="0" u="none" strike="noStrike" cap="none">
              <a:solidFill>
                <a:srgbClr val="333333"/>
              </a:solidFill>
              <a:latin typeface="Calibri"/>
              <a:ea typeface="Calibri"/>
              <a:cs typeface="Calibri"/>
              <a:sym typeface="Calibri"/>
            </a:endParaRPr>
          </a:p>
        </p:txBody>
      </p:sp>
      <p:sp>
        <p:nvSpPr>
          <p:cNvPr id="1169" name="Shape 1169"/>
          <p:cNvSpPr txBox="1">
            <a:spLocks noGrp="1"/>
          </p:cNvSpPr>
          <p:nvPr>
            <p:ph type="body" idx="1"/>
          </p:nvPr>
        </p:nvSpPr>
        <p:spPr>
          <a:xfrm>
            <a:off x="152400" y="2160517"/>
            <a:ext cx="5621219" cy="1559615"/>
          </a:xfrm>
          <a:prstGeom prst="rect">
            <a:avLst/>
          </a:prstGeom>
          <a:noFill/>
          <a:ln>
            <a:noFill/>
          </a:ln>
        </p:spPr>
        <p:txBody>
          <a:bodyPr spcFirstLastPara="1" wrap="square" lIns="91425" tIns="91425" rIns="91425" bIns="91425" anchor="t" anchorCtr="0">
            <a:noAutofit/>
          </a:bodyPr>
          <a:lstStyle/>
          <a:p>
            <a:pPr marL="52388"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Assessments Customer Service Contact Information has been posted to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  This provides all customer service contact information for all assessments.</a:t>
            </a:r>
            <a:endParaRPr sz="1800" b="0" i="0" u="none" strike="noStrike" cap="none">
              <a:solidFill>
                <a:schemeClr val="dk1"/>
              </a:solidFill>
              <a:latin typeface="Calibri"/>
              <a:ea typeface="Calibri"/>
              <a:cs typeface="Calibri"/>
              <a:sym typeface="Calibri"/>
            </a:endParaRPr>
          </a:p>
        </p:txBody>
      </p:sp>
      <p:pic>
        <p:nvPicPr>
          <p:cNvPr id="1170" name="Shape 1170"/>
          <p:cNvPicPr preferRelativeResize="0"/>
          <p:nvPr/>
        </p:nvPicPr>
        <p:blipFill rotWithShape="1">
          <a:blip r:embed="rId4">
            <a:alphaModFix/>
          </a:blip>
          <a:srcRect/>
          <a:stretch/>
        </p:blipFill>
        <p:spPr>
          <a:xfrm>
            <a:off x="5926019" y="971550"/>
            <a:ext cx="3065581" cy="3937551"/>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pic>
        <p:nvPicPr>
          <p:cNvPr id="1175" name="Shape 117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176" name="Shape 1176"/>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graphicFrame>
        <p:nvGraphicFramePr>
          <p:cNvPr id="1181" name="Shape 1181"/>
          <p:cNvGraphicFramePr/>
          <p:nvPr>
            <p:extLst>
              <p:ext uri="{D42A27DB-BD31-4B8C-83A1-F6EECF244321}">
                <p14:modId xmlns:p14="http://schemas.microsoft.com/office/powerpoint/2010/main" val="3336213204"/>
              </p:ext>
            </p:extLst>
          </p:nvPr>
        </p:nvGraphicFramePr>
        <p:xfrm>
          <a:off x="755374" y="1106990"/>
          <a:ext cx="7716525" cy="2116241"/>
        </p:xfrm>
        <a:graphic>
          <a:graphicData uri="http://schemas.openxmlformats.org/drawingml/2006/table">
            <a:tbl>
              <a:tblPr firstRow="1" bandRow="1">
                <a:noFill/>
                <a:tableStyleId>{51E264A9-15B0-4737-8EE6-7D8FA5EE7422}</a:tableStyleId>
              </a:tblPr>
              <a:tblGrid>
                <a:gridCol w="1656525"/>
                <a:gridCol w="6060000"/>
              </a:tblGrid>
              <a:tr h="116475">
                <a:tc>
                  <a:txBody>
                    <a:bodyPr/>
                    <a:lstStyle/>
                    <a:p>
                      <a:pPr marL="0" marR="0" lvl="0" indent="0" algn="l" rtl="0">
                        <a:lnSpc>
                          <a:spcPct val="100000"/>
                        </a:lnSpc>
                        <a:spcBef>
                          <a:spcPts val="0"/>
                        </a:spcBef>
                        <a:spcAft>
                          <a:spcPts val="0"/>
                        </a:spcAft>
                        <a:buClr>
                          <a:schemeClr val="lt1"/>
                        </a:buClr>
                        <a:buSzPts val="1400"/>
                        <a:buFont typeface="Calibri"/>
                        <a:buNone/>
                      </a:pPr>
                      <a:r>
                        <a:rPr lang="en" sz="1400" u="none" strike="noStrike" cap="none" dirty="0"/>
                        <a:t>Key Dates</a:t>
                      </a:r>
                      <a:endParaRPr sz="1400"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alibri"/>
                        <a:buNone/>
                      </a:pPr>
                      <a:r>
                        <a:rPr lang="en" sz="1400" u="none" strike="noStrike" cap="none"/>
                        <a:t>Action</a:t>
                      </a:r>
                      <a:endParaRPr sz="14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Clr>
                          <a:srgbClr val="000000"/>
                        </a:buClr>
                        <a:buSzPts val="1400"/>
                        <a:buFont typeface="Arial"/>
                        <a:buNone/>
                      </a:pPr>
                      <a:r>
                        <a:rPr lang="en" sz="1100" b="1"/>
                        <a:t>February </a:t>
                      </a:r>
                      <a:endParaRPr sz="1100" b="1"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298450" algn="l" rtl="0">
                        <a:lnSpc>
                          <a:spcPct val="100000"/>
                        </a:lnSpc>
                        <a:spcBef>
                          <a:spcPts val="0"/>
                        </a:spcBef>
                        <a:spcAft>
                          <a:spcPts val="0"/>
                        </a:spcAft>
                        <a:buSzPts val="1100"/>
                        <a:buChar char="●"/>
                      </a:pPr>
                      <a:r>
                        <a:rPr lang="en" sz="1100" u="none" strike="noStrike" cap="none" dirty="0"/>
                        <a:t>Train STCs for ELPT and LEAP Connect</a:t>
                      </a:r>
                      <a:endParaRPr sz="1100" dirty="0"/>
                    </a:p>
                    <a:p>
                      <a:pPr marL="457200" marR="0" lvl="0" indent="-298450" algn="l" rtl="0">
                        <a:lnSpc>
                          <a:spcPct val="100000"/>
                        </a:lnSpc>
                        <a:spcBef>
                          <a:spcPts val="0"/>
                        </a:spcBef>
                        <a:spcAft>
                          <a:spcPts val="0"/>
                        </a:spcAft>
                        <a:buSzPts val="1100"/>
                        <a:buChar char="●"/>
                      </a:pPr>
                      <a:r>
                        <a:rPr lang="en" sz="1100" u="none" strike="noStrike" cap="none" dirty="0"/>
                        <a:t>Students and teachers must use the ELPT and LEAP Connect OTT prior to testing</a:t>
                      </a:r>
                      <a:endParaRPr sz="1100" dirty="0"/>
                    </a:p>
                    <a:p>
                      <a:pPr marL="457200" marR="0" lvl="0" indent="-298450" algn="l" rtl="0">
                        <a:lnSpc>
                          <a:spcPct val="100000"/>
                        </a:lnSpc>
                        <a:spcBef>
                          <a:spcPts val="0"/>
                        </a:spcBef>
                        <a:spcAft>
                          <a:spcPts val="0"/>
                        </a:spcAft>
                        <a:buSzPts val="1100"/>
                        <a:buChar char="●"/>
                      </a:pPr>
                      <a:r>
                        <a:rPr lang="en" sz="1100" u="none" strike="noStrike" cap="none" dirty="0"/>
                        <a:t>Use LEAP 2025 Practice Test resources to make district and school planning decisions</a:t>
                      </a:r>
                      <a:endParaRPr sz="1100" u="none" strike="noStrike" cap="none" dirty="0"/>
                    </a:p>
                    <a:p>
                      <a:pPr marL="457200" marR="0" lvl="0" indent="-298450" algn="l" rtl="0">
                        <a:lnSpc>
                          <a:spcPct val="100000"/>
                        </a:lnSpc>
                        <a:spcBef>
                          <a:spcPts val="0"/>
                        </a:spcBef>
                        <a:spcAft>
                          <a:spcPts val="0"/>
                        </a:spcAft>
                        <a:buSzPts val="1100"/>
                        <a:buChar char="●"/>
                      </a:pPr>
                      <a:r>
                        <a:rPr lang="en" sz="1100" dirty="0"/>
                        <a:t>Update contact list for new accountability or testing staff</a:t>
                      </a:r>
                      <a:endParaRPr sz="1100" dirty="0"/>
                    </a:p>
                    <a:p>
                      <a:pPr marL="457200" marR="0" lvl="0" indent="-298450" algn="l" rtl="0">
                        <a:lnSpc>
                          <a:spcPct val="100000"/>
                        </a:lnSpc>
                        <a:spcBef>
                          <a:spcPts val="0"/>
                        </a:spcBef>
                        <a:spcAft>
                          <a:spcPts val="0"/>
                        </a:spcAft>
                        <a:buSzPts val="1100"/>
                        <a:buChar char="●"/>
                      </a:pPr>
                      <a:r>
                        <a:rPr lang="en" sz="1100" dirty="0"/>
                        <a:t>Verify graduation dates on transcripts for all students in 2016-2017 graduation cohort.</a:t>
                      </a:r>
                      <a:endParaRPr sz="1100" dirty="0"/>
                    </a:p>
                    <a:p>
                      <a:pPr marL="457200" marR="0" lvl="0" indent="-298450" algn="l" rtl="0">
                        <a:lnSpc>
                          <a:spcPct val="100000"/>
                        </a:lnSpc>
                        <a:spcBef>
                          <a:spcPts val="0"/>
                        </a:spcBef>
                        <a:spcAft>
                          <a:spcPts val="0"/>
                        </a:spcAft>
                        <a:buSzPts val="1100"/>
                        <a:buChar char="●"/>
                      </a:pPr>
                      <a:r>
                        <a:rPr lang="en" sz="1100" dirty="0"/>
                        <a:t>Upload Jump Start credentials to STS for all students in 2016-2017 graduation cohort.</a:t>
                      </a:r>
                      <a:endParaRPr sz="1100" dirty="0"/>
                    </a:p>
                    <a:p>
                      <a:pPr marL="457200" lvl="0" indent="-298450" rtl="0">
                        <a:lnSpc>
                          <a:spcPct val="115000"/>
                        </a:lnSpc>
                        <a:spcBef>
                          <a:spcPts val="0"/>
                        </a:spcBef>
                        <a:spcAft>
                          <a:spcPts val="0"/>
                        </a:spcAft>
                        <a:buSzPts val="1100"/>
                        <a:buChar char="●"/>
                      </a:pPr>
                      <a:r>
                        <a:rPr lang="en" sz="1100" dirty="0"/>
                        <a:t>Request reconsideration of ACT-approved accommodations on the ACT in</a:t>
                      </a:r>
                      <a:r>
                        <a:rPr lang="en" sz="1100" dirty="0">
                          <a:uFill>
                            <a:noFill/>
                          </a:uFill>
                          <a:hlinkClick r:id="rId3"/>
                        </a:rPr>
                        <a:t> </a:t>
                      </a:r>
                      <a:r>
                        <a:rPr lang="en" sz="1100" u="sng" dirty="0">
                          <a:solidFill>
                            <a:schemeClr val="hlink"/>
                          </a:solidFill>
                          <a:hlinkClick r:id="rId3"/>
                        </a:rPr>
                        <a:t>Test Accessibility and Accommodations</a:t>
                      </a:r>
                      <a:r>
                        <a:rPr lang="en" sz="1100" dirty="0"/>
                        <a:t> (TAA)</a:t>
                      </a:r>
                      <a:endParaRPr sz="1100" dirty="0"/>
                    </a:p>
                    <a:p>
                      <a:pPr marL="457200" lvl="0" indent="-298450" rtl="0">
                        <a:lnSpc>
                          <a:spcPct val="115000"/>
                        </a:lnSpc>
                        <a:spcBef>
                          <a:spcPts val="0"/>
                        </a:spcBef>
                        <a:spcAft>
                          <a:spcPts val="0"/>
                        </a:spcAft>
                        <a:buSzPts val="1100"/>
                        <a:buChar char="●"/>
                      </a:pPr>
                      <a:r>
                        <a:rPr lang="en" sz="1100" dirty="0"/>
                        <a:t>Send all ELPT and LEAP Connect voids to </a:t>
                      </a:r>
                      <a:r>
                        <a:rPr lang="en" sz="1100" u="sng" dirty="0">
                          <a:solidFill>
                            <a:schemeClr val="hlink"/>
                          </a:solidFill>
                          <a:hlinkClick r:id="rId4"/>
                        </a:rPr>
                        <a:t>assessment@la.gov</a:t>
                      </a:r>
                      <a:r>
                        <a:rPr lang="en" sz="1100" dirty="0"/>
                        <a:t> at the conclusion of each week of testing</a:t>
                      </a:r>
                      <a:r>
                        <a:rPr lang="en" sz="1100" dirty="0" smtClean="0"/>
                        <a:t>.</a:t>
                      </a:r>
                      <a:endParaRPr sz="1100"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1182" name="Shape 1182"/>
          <p:cNvSpPr txBox="1"/>
          <p:nvPr/>
        </p:nvSpPr>
        <p:spPr>
          <a:xfrm>
            <a:off x="0" y="285750"/>
            <a:ext cx="9144000" cy="6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
        <p:nvSpPr>
          <p:cNvPr id="1183" name="Shape 1183"/>
          <p:cNvSpPr txBox="1"/>
          <p:nvPr/>
        </p:nvSpPr>
        <p:spPr>
          <a:xfrm>
            <a:off x="629200" y="4388475"/>
            <a:ext cx="8035800" cy="36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Next Assessment and Accountability Monthly Call:</a:t>
            </a:r>
            <a:r>
              <a:rPr lang="en" sz="1800" b="0" i="0" u="none" strike="noStrike" cap="non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March 13,</a:t>
            </a:r>
            <a:r>
              <a:rPr lang="en" sz="1800" b="0" i="0" u="none" strike="noStrike" cap="none">
                <a:solidFill>
                  <a:schemeClr val="dk1"/>
                </a:solidFill>
                <a:latin typeface="Calibri"/>
                <a:ea typeface="Calibri"/>
                <a:cs typeface="Calibri"/>
                <a:sym typeface="Calibri"/>
              </a:rPr>
              <a:t> 2018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Shape 449"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50" name="Shape 45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600" b="0" i="0" u="none" strike="noStrike" cap="none">
                <a:solidFill>
                  <a:srgbClr val="000000"/>
                </a:solidFill>
                <a:latin typeface="Calibri"/>
                <a:ea typeface="Calibri"/>
                <a:cs typeface="Calibri"/>
                <a:sym typeface="Calibri"/>
              </a:rPr>
              <a:t>Accountability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0" y="0"/>
            <a:ext cx="9144000" cy="103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Points Awarded to SPS for Students </a:t>
            </a:r>
            <a:endParaRPr sz="3200"/>
          </a:p>
          <a:p>
            <a:pPr marL="0" lvl="0" indent="0">
              <a:spcBef>
                <a:spcPts val="0"/>
              </a:spcBef>
              <a:spcAft>
                <a:spcPts val="0"/>
              </a:spcAft>
              <a:buNone/>
            </a:pPr>
            <a:r>
              <a:rPr lang="en" sz="3200"/>
              <a:t>Participating in the Alternate Assessment</a:t>
            </a:r>
            <a:endParaRPr sz="3200"/>
          </a:p>
        </p:txBody>
      </p:sp>
      <p:sp>
        <p:nvSpPr>
          <p:cNvPr id="456" name="Shape 456"/>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230187" lvl="0" indent="976312">
              <a:spcBef>
                <a:spcPts val="640"/>
              </a:spcBef>
              <a:spcAft>
                <a:spcPts val="0"/>
              </a:spcAft>
              <a:buNone/>
            </a:pPr>
            <a:endParaRPr/>
          </a:p>
        </p:txBody>
      </p:sp>
      <p:graphicFrame>
        <p:nvGraphicFramePr>
          <p:cNvPr id="457" name="Shape 457"/>
          <p:cNvGraphicFramePr/>
          <p:nvPr/>
        </p:nvGraphicFramePr>
        <p:xfrm>
          <a:off x="576375" y="1106095"/>
          <a:ext cx="7991250" cy="3548395"/>
        </p:xfrm>
        <a:graphic>
          <a:graphicData uri="http://schemas.openxmlformats.org/drawingml/2006/table">
            <a:tbl>
              <a:tblPr>
                <a:noFill/>
                <a:tableStyleId>{D9B743CE-D42E-4159-858A-E76B5FA992A3}</a:tableStyleId>
              </a:tblPr>
              <a:tblGrid>
                <a:gridCol w="1075300"/>
                <a:gridCol w="1588450"/>
                <a:gridCol w="1331875"/>
                <a:gridCol w="1331875"/>
                <a:gridCol w="1331875"/>
                <a:gridCol w="1331875"/>
              </a:tblGrid>
              <a:tr h="546775">
                <a:tc rowSpan="2">
                  <a:txBody>
                    <a:bodyPr/>
                    <a:lstStyle/>
                    <a:p>
                      <a:pPr marL="0" lvl="0" indent="0" algn="ctr">
                        <a:spcBef>
                          <a:spcPts val="0"/>
                        </a:spcBef>
                        <a:spcAft>
                          <a:spcPts val="0"/>
                        </a:spcAft>
                        <a:buNone/>
                      </a:pPr>
                      <a:r>
                        <a:rPr lang="en" sz="1800" b="1">
                          <a:latin typeface="Calibri"/>
                          <a:ea typeface="Calibri"/>
                          <a:cs typeface="Calibri"/>
                          <a:sym typeface="Calibri"/>
                        </a:rPr>
                        <a:t>Test</a:t>
                      </a:r>
                      <a:endParaRPr sz="1800" b="1">
                        <a:latin typeface="Calibri"/>
                        <a:ea typeface="Calibri"/>
                        <a:cs typeface="Calibri"/>
                        <a:sym typeface="Calibri"/>
                      </a:endParaRPr>
                    </a:p>
                  </a:txBody>
                  <a:tcPr marL="91425" marR="91425" marT="91425" marB="91425" anchor="ctr">
                    <a:solidFill>
                      <a:srgbClr val="A4C2F4"/>
                    </a:solidFill>
                  </a:tcPr>
                </a:tc>
                <a:tc rowSpan="2">
                  <a:txBody>
                    <a:bodyPr/>
                    <a:lstStyle/>
                    <a:p>
                      <a:pPr marL="0" lvl="0" indent="0" algn="ctr" rtl="0">
                        <a:spcBef>
                          <a:spcPts val="0"/>
                        </a:spcBef>
                        <a:spcAft>
                          <a:spcPts val="0"/>
                        </a:spcAft>
                        <a:buNone/>
                      </a:pPr>
                      <a:r>
                        <a:rPr lang="en" sz="1800" b="1">
                          <a:latin typeface="Calibri"/>
                          <a:ea typeface="Calibri"/>
                          <a:cs typeface="Calibri"/>
                          <a:sym typeface="Calibri"/>
                        </a:rPr>
                        <a:t>Grades/ Subjects</a:t>
                      </a:r>
                      <a:endParaRPr sz="1800">
                        <a:latin typeface="Calibri"/>
                        <a:ea typeface="Calibri"/>
                        <a:cs typeface="Calibri"/>
                        <a:sym typeface="Calibri"/>
                      </a:endParaRPr>
                    </a:p>
                  </a:txBody>
                  <a:tcPr marL="91425" marR="91425" marT="91425" marB="91425" anchor="ctr">
                    <a:solidFill>
                      <a:srgbClr val="A4C2F4"/>
                    </a:solidFill>
                  </a:tcPr>
                </a:tc>
                <a:tc gridSpan="4">
                  <a:txBody>
                    <a:bodyPr/>
                    <a:lstStyle/>
                    <a:p>
                      <a:pPr marL="0" lvl="0" indent="0" algn="ctr">
                        <a:spcBef>
                          <a:spcPts val="0"/>
                        </a:spcBef>
                        <a:spcAft>
                          <a:spcPts val="0"/>
                        </a:spcAft>
                        <a:buNone/>
                      </a:pPr>
                      <a:r>
                        <a:rPr lang="en" sz="1800" b="1">
                          <a:latin typeface="Calibri"/>
                          <a:ea typeface="Calibri"/>
                          <a:cs typeface="Calibri"/>
                          <a:sym typeface="Calibri"/>
                        </a:rPr>
                        <a:t>Points Awarded Toward SPS for Each Student and Subject</a:t>
                      </a:r>
                      <a:endParaRPr sz="1800" b="1">
                        <a:latin typeface="Calibri"/>
                        <a:ea typeface="Calibri"/>
                        <a:cs typeface="Calibri"/>
                        <a:sym typeface="Calibri"/>
                      </a:endParaRPr>
                    </a:p>
                  </a:txBody>
                  <a:tcPr marL="91425" marR="91425" marT="91425" marB="91425" anchor="ctr">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06050">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r>
                        <a:rPr lang="en" sz="1800" b="1">
                          <a:latin typeface="Calibri"/>
                          <a:ea typeface="Calibri"/>
                          <a:cs typeface="Calibri"/>
                          <a:sym typeface="Calibri"/>
                        </a:rPr>
                        <a:t>150</a:t>
                      </a:r>
                      <a:endParaRPr sz="1800" b="1">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b="1">
                          <a:latin typeface="Calibri"/>
                          <a:ea typeface="Calibri"/>
                          <a:cs typeface="Calibri"/>
                          <a:sym typeface="Calibri"/>
                        </a:rPr>
                        <a:t>100</a:t>
                      </a:r>
                      <a:endParaRPr sz="1800" b="1">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b="1">
                          <a:latin typeface="Calibri"/>
                          <a:ea typeface="Calibri"/>
                          <a:cs typeface="Calibri"/>
                          <a:sym typeface="Calibri"/>
                        </a:rPr>
                        <a:t>80</a:t>
                      </a:r>
                      <a:endParaRPr sz="1800" b="1">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b="1">
                          <a:latin typeface="Calibri"/>
                          <a:ea typeface="Calibri"/>
                          <a:cs typeface="Calibri"/>
                          <a:sym typeface="Calibri"/>
                        </a:rPr>
                        <a:t>0</a:t>
                      </a:r>
                      <a:endParaRPr sz="1800" b="1">
                        <a:latin typeface="Calibri"/>
                        <a:ea typeface="Calibri"/>
                        <a:cs typeface="Calibri"/>
                        <a:sym typeface="Calibri"/>
                      </a:endParaRPr>
                    </a:p>
                  </a:txBody>
                  <a:tcPr marL="91425" marR="91425" marT="91425" marB="91425" anchor="ctr"/>
                </a:tc>
              </a:tr>
              <a:tr h="927750">
                <a:tc>
                  <a:txBody>
                    <a:bodyPr/>
                    <a:lstStyle/>
                    <a:p>
                      <a:pPr marL="0" lvl="0" indent="0" algn="ctr">
                        <a:spcBef>
                          <a:spcPts val="0"/>
                        </a:spcBef>
                        <a:spcAft>
                          <a:spcPts val="0"/>
                        </a:spcAft>
                        <a:buNone/>
                      </a:pPr>
                      <a:r>
                        <a:rPr lang="en" sz="1800" b="1">
                          <a:latin typeface="Calibri"/>
                          <a:ea typeface="Calibri"/>
                          <a:cs typeface="Calibri"/>
                          <a:sym typeface="Calibri"/>
                        </a:rPr>
                        <a:t>LAA 1</a:t>
                      </a:r>
                      <a:endParaRPr sz="1800" b="1">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3-8 Science</a:t>
                      </a:r>
                      <a:endParaRPr sz="1800">
                        <a:latin typeface="Calibri"/>
                        <a:ea typeface="Calibri"/>
                        <a:cs typeface="Calibri"/>
                        <a:sym typeface="Calibri"/>
                      </a:endParaRPr>
                    </a:p>
                    <a:p>
                      <a:pPr marL="0" lvl="0" indent="0" algn="ctr">
                        <a:spcBef>
                          <a:spcPts val="0"/>
                        </a:spcBef>
                        <a:spcAft>
                          <a:spcPts val="0"/>
                        </a:spcAft>
                        <a:buNone/>
                      </a:pPr>
                      <a:endParaRPr sz="1800">
                        <a:latin typeface="Calibri"/>
                        <a:ea typeface="Calibri"/>
                        <a:cs typeface="Calibri"/>
                        <a:sym typeface="Calibri"/>
                      </a:endParaRPr>
                    </a:p>
                    <a:p>
                      <a:pPr marL="0" lvl="0" indent="0" algn="ctr" rtl="0">
                        <a:spcBef>
                          <a:spcPts val="0"/>
                        </a:spcBef>
                        <a:spcAft>
                          <a:spcPts val="0"/>
                        </a:spcAft>
                        <a:buNone/>
                      </a:pPr>
                      <a:r>
                        <a:rPr lang="en" sz="1800">
                          <a:latin typeface="Calibri"/>
                          <a:ea typeface="Calibri"/>
                          <a:cs typeface="Calibri"/>
                          <a:sym typeface="Calibri"/>
                        </a:rPr>
                        <a:t>High School Grades</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Exceeds Standard</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Meets Standard</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N/A</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Working Toward Standard</a:t>
                      </a:r>
                      <a:endParaRPr sz="1800">
                        <a:latin typeface="Calibri"/>
                        <a:ea typeface="Calibri"/>
                        <a:cs typeface="Calibri"/>
                        <a:sym typeface="Calibri"/>
                      </a:endParaRPr>
                    </a:p>
                  </a:txBody>
                  <a:tcPr marL="91425" marR="91425" marT="91425" marB="91425" anchor="ctr"/>
                </a:tc>
              </a:tr>
              <a:tr h="830725">
                <a:tc>
                  <a:txBody>
                    <a:bodyPr/>
                    <a:lstStyle/>
                    <a:p>
                      <a:pPr marL="0" lvl="0" indent="0" algn="ctr">
                        <a:spcBef>
                          <a:spcPts val="0"/>
                        </a:spcBef>
                        <a:spcAft>
                          <a:spcPts val="0"/>
                        </a:spcAft>
                        <a:buNone/>
                      </a:pPr>
                      <a:r>
                        <a:rPr lang="en" sz="1800" b="1">
                          <a:latin typeface="Calibri"/>
                          <a:ea typeface="Calibri"/>
                          <a:cs typeface="Calibri"/>
                          <a:sym typeface="Calibri"/>
                        </a:rPr>
                        <a:t>LEAP Connect</a:t>
                      </a:r>
                      <a:endParaRPr sz="1800" b="1">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3-8 </a:t>
                      </a:r>
                      <a:endParaRPr sz="1800">
                        <a:latin typeface="Calibri"/>
                        <a:ea typeface="Calibri"/>
                        <a:cs typeface="Calibri"/>
                        <a:sym typeface="Calibri"/>
                      </a:endParaRPr>
                    </a:p>
                    <a:p>
                      <a:pPr marL="0" lvl="0" indent="0" algn="ctr">
                        <a:spcBef>
                          <a:spcPts val="0"/>
                        </a:spcBef>
                        <a:spcAft>
                          <a:spcPts val="0"/>
                        </a:spcAft>
                        <a:buNone/>
                      </a:pPr>
                      <a:r>
                        <a:rPr lang="en" sz="1800">
                          <a:latin typeface="Calibri"/>
                          <a:ea typeface="Calibri"/>
                          <a:cs typeface="Calibri"/>
                          <a:sym typeface="Calibri"/>
                        </a:rPr>
                        <a:t>ELA and Math</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Level 4</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Level 3</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Level 2</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Level 1</a:t>
                      </a:r>
                      <a:endParaRPr sz="1800">
                        <a:latin typeface="Calibri"/>
                        <a:ea typeface="Calibri"/>
                        <a:cs typeface="Calibri"/>
                        <a:sym typeface="Calibri"/>
                      </a:endParaRPr>
                    </a:p>
                  </a:txBody>
                  <a:tcPr marL="91425" marR="91425" marT="91425" marB="91425"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Science Assessment Index for 2018 SPS</a:t>
            </a:r>
            <a:endParaRPr sz="3000"/>
          </a:p>
        </p:txBody>
      </p:sp>
      <p:sp>
        <p:nvSpPr>
          <p:cNvPr id="463" name="Shape 463"/>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457200" lvl="0" indent="-342900" rtl="0">
              <a:lnSpc>
                <a:spcPct val="115000"/>
              </a:lnSpc>
              <a:spcBef>
                <a:spcPts val="400"/>
              </a:spcBef>
              <a:spcAft>
                <a:spcPts val="0"/>
              </a:spcAft>
              <a:buSzPts val="1800"/>
              <a:buChar char="•"/>
            </a:pPr>
            <a:r>
              <a:rPr lang="en" sz="1800"/>
              <a:t>BESE approved a policy for the 2018-2019 SPS to include the higher of the science assessment indices from 2016-2017 or 2018-2019.</a:t>
            </a:r>
            <a:endParaRPr sz="1800"/>
          </a:p>
          <a:p>
            <a:pPr marL="457200" lvl="0" indent="-342900" rtl="0">
              <a:lnSpc>
                <a:spcPct val="115000"/>
              </a:lnSpc>
              <a:spcBef>
                <a:spcPts val="0"/>
              </a:spcBef>
              <a:spcAft>
                <a:spcPts val="0"/>
              </a:spcAft>
              <a:buSzPts val="1800"/>
              <a:buChar char="•"/>
            </a:pPr>
            <a:r>
              <a:rPr lang="en" sz="1800"/>
              <a:t>NOTE:  In 2019, the actual index points earned for 2016-2017 will be used if they were greater than points earned in 2018-2019.  2015-2016 index points will not be used in 2019.</a:t>
            </a:r>
            <a:endParaRPr sz="1800"/>
          </a:p>
          <a:p>
            <a:pPr marL="0" lvl="0" indent="0">
              <a:spcBef>
                <a:spcPts val="640"/>
              </a:spcBef>
              <a:spcAft>
                <a:spcPts val="0"/>
              </a:spcAft>
              <a:buNone/>
            </a:pPr>
            <a:endParaRPr sz="1800"/>
          </a:p>
        </p:txBody>
      </p:sp>
      <p:pic>
        <p:nvPicPr>
          <p:cNvPr id="464" name="Shape 464"/>
          <p:cNvPicPr preferRelativeResize="0"/>
          <p:nvPr/>
        </p:nvPicPr>
        <p:blipFill>
          <a:blip r:embed="rId3">
            <a:alphaModFix/>
          </a:blip>
          <a:stretch>
            <a:fillRect/>
          </a:stretch>
        </p:blipFill>
        <p:spPr>
          <a:xfrm>
            <a:off x="1488250" y="2472600"/>
            <a:ext cx="6571076" cy="2204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2015-2016 and 2016-2017 </a:t>
            </a:r>
            <a:endParaRPr sz="3000"/>
          </a:p>
          <a:p>
            <a:pPr marL="0" lvl="0" indent="0">
              <a:spcBef>
                <a:spcPts val="0"/>
              </a:spcBef>
              <a:spcAft>
                <a:spcPts val="0"/>
              </a:spcAft>
              <a:buNone/>
            </a:pPr>
            <a:r>
              <a:rPr lang="en" sz="3000"/>
              <a:t>Science Assessment Adjustment</a:t>
            </a:r>
            <a:endParaRPr sz="3000"/>
          </a:p>
        </p:txBody>
      </p:sp>
      <p:sp>
        <p:nvSpPr>
          <p:cNvPr id="470" name="Shape 470"/>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The 2018 School Performance Score will include an adjusted science index from 2015-2016 or 2016-2017.  The data for all students will be recalculated using the new achievement level point award for the 2018 SPS. The higher of the adjusted science indices will be used.</a:t>
            </a:r>
            <a:endParaRPr sz="1800"/>
          </a:p>
          <a:p>
            <a:pPr marL="457200" lvl="0" indent="-342900" rtl="0">
              <a:spcBef>
                <a:spcPts val="640"/>
              </a:spcBef>
              <a:spcAft>
                <a:spcPts val="0"/>
              </a:spcAft>
              <a:buSzPts val="1800"/>
              <a:buChar char="•"/>
            </a:pPr>
            <a:r>
              <a:rPr lang="en" sz="1800"/>
              <a:t>Students who earned 125 points for Mastery in the 2015-2016 or 2016-2017 science index will earn 100 points in the adjusted index.</a:t>
            </a:r>
            <a:endParaRPr sz="1800"/>
          </a:p>
          <a:p>
            <a:pPr marL="457200" lvl="0" indent="-342900" rtl="0">
              <a:spcBef>
                <a:spcPts val="0"/>
              </a:spcBef>
              <a:spcAft>
                <a:spcPts val="0"/>
              </a:spcAft>
              <a:buSzPts val="1800"/>
              <a:buChar char="•"/>
            </a:pPr>
            <a:r>
              <a:rPr lang="en" sz="1800"/>
              <a:t>Students who earned 100 points for Basic in the 2015-2016 or 2106-2017 science index will earn 80 points in the adjusted index.</a:t>
            </a:r>
            <a:endParaRPr sz="1800"/>
          </a:p>
          <a:p>
            <a:pPr marL="457200" lvl="0" indent="-342900" rtl="0">
              <a:spcBef>
                <a:spcPts val="0"/>
              </a:spcBef>
              <a:spcAft>
                <a:spcPts val="0"/>
              </a:spcAft>
              <a:buSzPts val="1800"/>
              <a:buChar char="•"/>
            </a:pPr>
            <a:r>
              <a:rPr lang="en" sz="1800"/>
              <a:t>The LDOE will release the indices to school systems later in the year.</a:t>
            </a:r>
            <a:endParaRPr sz="1800"/>
          </a:p>
          <a:p>
            <a:pPr marL="230187" lvl="0" indent="0">
              <a:spcBef>
                <a:spcPts val="640"/>
              </a:spcBef>
              <a:spcAft>
                <a:spcPts val="0"/>
              </a:spcAft>
              <a:buNone/>
            </a:pP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Cohort Graduation Data Certification</a:t>
            </a:r>
            <a:endParaRPr sz="3000"/>
          </a:p>
        </p:txBody>
      </p:sp>
      <p:sp>
        <p:nvSpPr>
          <p:cNvPr id="476" name="Shape 476"/>
          <p:cNvSpPr txBox="1">
            <a:spLocks noGrp="1"/>
          </p:cNvSpPr>
          <p:nvPr>
            <p:ph type="body" idx="1"/>
          </p:nvPr>
        </p:nvSpPr>
        <p:spPr>
          <a:xfrm>
            <a:off x="0" y="843250"/>
            <a:ext cx="9237300" cy="3828900"/>
          </a:xfrm>
          <a:prstGeom prst="rect">
            <a:avLst/>
          </a:prstGeom>
        </p:spPr>
        <p:txBody>
          <a:bodyPr spcFirstLastPara="1" wrap="square" lIns="91425" tIns="91425" rIns="91425" bIns="91425" anchor="t" anchorCtr="0">
            <a:noAutofit/>
          </a:bodyPr>
          <a:lstStyle/>
          <a:p>
            <a:pPr marL="230187" lvl="0" indent="0" rtl="0">
              <a:spcBef>
                <a:spcPts val="640"/>
              </a:spcBef>
              <a:spcAft>
                <a:spcPts val="0"/>
              </a:spcAft>
              <a:buNone/>
            </a:pPr>
            <a:r>
              <a:rPr lang="en" sz="1800"/>
              <a:t>In a few weeks, the LDOE will notify all accountability contacts and backup accountability contacts by email when the LA Data Review System opens for review of the 2016-2017 cohort graduation data that will be used in the 2018 SPS.  </a:t>
            </a:r>
            <a:endParaRPr sz="1800"/>
          </a:p>
          <a:p>
            <a:pPr marL="457200" lvl="0" indent="-342900" rtl="0">
              <a:spcBef>
                <a:spcPts val="640"/>
              </a:spcBef>
              <a:spcAft>
                <a:spcPts val="0"/>
              </a:spcAft>
              <a:buSzPts val="1800"/>
              <a:buChar char="•"/>
            </a:pPr>
            <a:r>
              <a:rPr lang="en" sz="1800"/>
              <a:t>It is extremely important that the contact information provided to the LDOE is up to date.</a:t>
            </a:r>
            <a:endParaRPr sz="1800"/>
          </a:p>
          <a:p>
            <a:pPr marL="457200" lvl="0" indent="-342900" rtl="0">
              <a:spcBef>
                <a:spcPts val="0"/>
              </a:spcBef>
              <a:spcAft>
                <a:spcPts val="0"/>
              </a:spcAft>
              <a:buSzPts val="1800"/>
              <a:buChar char="•"/>
            </a:pPr>
            <a:r>
              <a:rPr lang="en" sz="1800"/>
              <a:t>Transcripts for students who are the the 2016-2017 cohort must include a graduation date in order to be credited as a graduate.</a:t>
            </a:r>
            <a:endParaRPr sz="1800"/>
          </a:p>
          <a:p>
            <a:pPr marL="457200" lvl="0" indent="-342900" rtl="0">
              <a:spcBef>
                <a:spcPts val="0"/>
              </a:spcBef>
              <a:spcAft>
                <a:spcPts val="0"/>
              </a:spcAft>
              <a:buSzPts val="1800"/>
              <a:buChar char="•"/>
            </a:pPr>
            <a:r>
              <a:rPr lang="en" sz="1800"/>
              <a:t>JumpStart credentials should be recorded in the Student Transcript System (STS).</a:t>
            </a:r>
            <a:endParaRPr sz="1800"/>
          </a:p>
          <a:p>
            <a:pPr marL="457200" lvl="0" indent="-342900" rtl="0">
              <a:spcBef>
                <a:spcPts val="0"/>
              </a:spcBef>
              <a:spcAft>
                <a:spcPts val="0"/>
              </a:spcAft>
              <a:buSzPts val="1800"/>
              <a:buChar char="•"/>
            </a:pPr>
            <a:r>
              <a:rPr lang="en" sz="1800"/>
              <a:t>TOPS-aligned dual enrollment courses must be evident on student transcripts.</a:t>
            </a:r>
            <a:endParaRPr sz="1800"/>
          </a:p>
          <a:p>
            <a:pPr marL="457200" lvl="0" indent="-342900" rtl="0">
              <a:spcBef>
                <a:spcPts val="0"/>
              </a:spcBef>
              <a:spcAft>
                <a:spcPts val="0"/>
              </a:spcAft>
              <a:buSzPts val="1800"/>
              <a:buChar char="•"/>
            </a:pPr>
            <a:r>
              <a:rPr lang="en" sz="1800"/>
              <a:t>The LDOE will conduct the annual review for students exited as out-of-state transfers, transferred to approved non-public school or BESE-approved home study.  The students are identified on the roster and will become non-graduates if appropriate documentation is not provided to the LDOE by the close of cohort graduation data certification.</a:t>
            </a:r>
            <a:endParaRPr sz="1800"/>
          </a:p>
          <a:p>
            <a:pPr marL="0" lvl="0" indent="0">
              <a:spcBef>
                <a:spcPts val="640"/>
              </a:spcBef>
              <a:spcAft>
                <a:spcPts val="0"/>
              </a:spcAft>
              <a:buNone/>
            </a:pP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Shape 48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82" name="Shape 482"/>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2017-2018 Assessment Administration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Shape 48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88" name="Shape 488"/>
          <p:cNvSpPr txBox="1"/>
          <p:nvPr/>
        </p:nvSpPr>
        <p:spPr>
          <a:xfrm>
            <a:off x="111200" y="18410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Technology Readiness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200" b="0" i="0" u="none" strike="noStrike" cap="none">
                <a:solidFill>
                  <a:srgbClr val="333333"/>
                </a:solidFill>
                <a:latin typeface="Calibri"/>
                <a:ea typeface="Calibri"/>
                <a:cs typeface="Calibri"/>
                <a:sym typeface="Calibri"/>
              </a:rPr>
              <a:t>Agenda</a:t>
            </a:r>
            <a:endParaRPr/>
          </a:p>
        </p:txBody>
      </p:sp>
      <p:sp>
        <p:nvSpPr>
          <p:cNvPr id="384" name="Shape 384"/>
          <p:cNvSpPr txBox="1">
            <a:spLocks noGrp="1"/>
          </p:cNvSpPr>
          <p:nvPr>
            <p:ph type="body" idx="1"/>
          </p:nvPr>
        </p:nvSpPr>
        <p:spPr>
          <a:xfrm>
            <a:off x="315925" y="1102581"/>
            <a:ext cx="8574600" cy="3518700"/>
          </a:xfrm>
          <a:prstGeom prst="rect">
            <a:avLst/>
          </a:prstGeom>
          <a:noFill/>
          <a:ln>
            <a:noFill/>
          </a:ln>
        </p:spPr>
        <p:txBody>
          <a:bodyPr spcFirstLastPara="1" wrap="square" lIns="91425" tIns="45700" rIns="91425" bIns="45700" anchor="t" anchorCtr="0">
            <a:noAutofit/>
          </a:bodyPr>
          <a:lstStyle/>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Month-by-Month Checklist</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Accountability</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Assessment Administration</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Support and Communication</a:t>
            </a:r>
            <a:endParaRPr/>
          </a:p>
          <a:p>
            <a:pPr marL="400050" marR="0" lvl="0" indent="-400050" algn="l" rtl="0">
              <a:lnSpc>
                <a:spcPct val="80000"/>
              </a:lnSpc>
              <a:spcBef>
                <a:spcPts val="333"/>
              </a:spcBef>
              <a:spcAft>
                <a:spcPts val="0"/>
              </a:spcAft>
              <a:buClr>
                <a:schemeClr val="dk1"/>
              </a:buClr>
              <a:buFont typeface="Calibri"/>
              <a:buNone/>
            </a:pP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0" y="0"/>
            <a:ext cx="9144000" cy="100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Technology Preparation</a:t>
            </a:r>
            <a:endParaRPr/>
          </a:p>
        </p:txBody>
      </p:sp>
      <p:sp>
        <p:nvSpPr>
          <p:cNvPr id="494" name="Shape 494"/>
          <p:cNvSpPr txBox="1">
            <a:spLocks noGrp="1"/>
          </p:cNvSpPr>
          <p:nvPr>
            <p:ph type="body" idx="1"/>
          </p:nvPr>
        </p:nvSpPr>
        <p:spPr>
          <a:xfrm>
            <a:off x="218425" y="937175"/>
            <a:ext cx="8649900" cy="36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There are a number of actions that must occur</a:t>
            </a:r>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to prepare devices in schools prior to the </a:t>
            </a:r>
            <a:endParaRPr/>
          </a:p>
          <a:p>
            <a:pPr marL="0" marR="0" lvl="0" indent="0" algn="l" rtl="0">
              <a:lnSpc>
                <a:spcPct val="100000"/>
              </a:lnSpc>
              <a:spcBef>
                <a:spcPts val="0"/>
              </a:spcBef>
              <a:spcAft>
                <a:spcPts val="0"/>
              </a:spcAft>
              <a:buClr>
                <a:schemeClr val="dk1"/>
              </a:buClr>
              <a:buSzPts val="978"/>
              <a:buFont typeface="Arial"/>
              <a:buNone/>
            </a:pPr>
            <a:r>
              <a:rPr lang="en" sz="1600"/>
              <a:t>testing administration</a:t>
            </a:r>
            <a:r>
              <a:rPr lang="en" sz="1600" b="0" i="0" u="none" strike="noStrike" cap="none">
                <a:solidFill>
                  <a:schemeClr val="dk1"/>
                </a:solidFill>
                <a:latin typeface="Calibri"/>
                <a:ea typeface="Calibri"/>
                <a:cs typeface="Calibri"/>
                <a:sym typeface="Calibri"/>
              </a:rPr>
              <a:t> including setting up the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Testing Site Manager (TSM) and installing I</a:t>
            </a:r>
            <a:r>
              <a:rPr lang="en" sz="1600"/>
              <a:t>NSIGHT</a:t>
            </a:r>
            <a:endParaRPr sz="1600"/>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on testing devices.</a:t>
            </a:r>
            <a:endParaRPr/>
          </a:p>
          <a:p>
            <a:pPr marL="0" marR="0" lvl="0" indent="0" algn="l" rtl="0">
              <a:lnSpc>
                <a:spcPct val="100000"/>
              </a:lnSpc>
              <a:spcBef>
                <a:spcPts val="0"/>
              </a:spcBef>
              <a:spcAft>
                <a:spcPts val="0"/>
              </a:spcAft>
              <a:buClr>
                <a:schemeClr val="dk1"/>
              </a:buClr>
              <a:buSzPts val="978"/>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The following steps can be used to ensure that the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TSM and devices are connected and are working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properly.</a:t>
            </a:r>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Launch the Insight application.</a:t>
            </a:r>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Click on Test Sign In underneath End-of-Course.</a:t>
            </a:r>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Use the generic log in from one of the text-to-speech OTTs to log in. If the TSM is set up correctly then the text-to-speech will launch successfully.</a:t>
            </a:r>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Staff should check at least 1 device per TSM and Org Unit to ensure each the devices within each device organizational unit is set up correctly. </a:t>
            </a:r>
            <a:endParaRPr/>
          </a:p>
          <a:p>
            <a:pPr marL="1625600" marR="0" lvl="0" indent="-876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495" name="Shape 495"/>
          <p:cNvPicPr preferRelativeResize="0"/>
          <p:nvPr/>
        </p:nvPicPr>
        <p:blipFill rotWithShape="1">
          <a:blip r:embed="rId3">
            <a:alphaModFix/>
          </a:blip>
          <a:srcRect l="35713" t="5642" r="33562"/>
          <a:stretch/>
        </p:blipFill>
        <p:spPr>
          <a:xfrm>
            <a:off x="4892875" y="1217505"/>
            <a:ext cx="3975450" cy="2298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42049"/>
            <a:ext cx="8229600" cy="1021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System Readiness Check</a:t>
            </a:r>
            <a:endParaRPr sz="3200"/>
          </a:p>
        </p:txBody>
      </p:sp>
      <p:sp>
        <p:nvSpPr>
          <p:cNvPr id="501" name="Shape 501"/>
          <p:cNvSpPr txBox="1">
            <a:spLocks noGrp="1"/>
          </p:cNvSpPr>
          <p:nvPr>
            <p:ph type="body" idx="1"/>
          </p:nvPr>
        </p:nvSpPr>
        <p:spPr>
          <a:xfrm>
            <a:off x="457200" y="1063375"/>
            <a:ext cx="8229600" cy="3531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Before testing begins each day, students should run the system readiness check by following the steps below:</a:t>
            </a:r>
            <a:endParaRPr sz="1800"/>
          </a:p>
          <a:p>
            <a:pPr marL="457200" lvl="0" indent="-342900" rtl="0">
              <a:spcBef>
                <a:spcPts val="640"/>
              </a:spcBef>
              <a:spcAft>
                <a:spcPts val="0"/>
              </a:spcAft>
              <a:buSzPts val="1800"/>
              <a:buChar char="•"/>
            </a:pPr>
            <a:r>
              <a:rPr lang="en" sz="1800"/>
              <a:t>Open DRC INSIGHT.</a:t>
            </a:r>
            <a:endParaRPr sz="1800"/>
          </a:p>
          <a:p>
            <a:pPr marL="457200" lvl="0" indent="-342900" rtl="0">
              <a:spcBef>
                <a:spcPts val="0"/>
              </a:spcBef>
              <a:spcAft>
                <a:spcPts val="0"/>
              </a:spcAft>
              <a:buSzPts val="1800"/>
              <a:buChar char="•"/>
            </a:pPr>
            <a:r>
              <a:rPr lang="en" sz="1800"/>
              <a:t>Select the purple check mark in the bottom left corner.</a:t>
            </a:r>
            <a:endParaRPr sz="1800"/>
          </a:p>
          <a:p>
            <a:pPr marL="457200" lvl="0" indent="-342900" rtl="0">
              <a:spcBef>
                <a:spcPts val="0"/>
              </a:spcBef>
              <a:spcAft>
                <a:spcPts val="0"/>
              </a:spcAft>
              <a:buSzPts val="1800"/>
              <a:buChar char="•"/>
            </a:pPr>
            <a:r>
              <a:rPr lang="en" sz="1800"/>
              <a:t>Type 7745.</a:t>
            </a:r>
            <a:endParaRPr sz="1800"/>
          </a:p>
          <a:p>
            <a:pPr marL="0" lvl="0" indent="0">
              <a:spcBef>
                <a:spcPts val="640"/>
              </a:spcBef>
              <a:spcAft>
                <a:spcPts val="0"/>
              </a:spcAft>
              <a:buNone/>
            </a:pPr>
            <a:r>
              <a:rPr lang="en" sz="1800"/>
              <a:t>If the screen does not show all green check marks, alert your STC or technology coordinator.</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Technical Assistance</a:t>
            </a:r>
            <a:endParaRPr sz="3200"/>
          </a:p>
        </p:txBody>
      </p:sp>
      <p:sp>
        <p:nvSpPr>
          <p:cNvPr id="507" name="Shape 507"/>
          <p:cNvSpPr txBox="1">
            <a:spLocks noGrp="1"/>
          </p:cNvSpPr>
          <p:nvPr>
            <p:ph type="body" idx="1"/>
          </p:nvPr>
        </p:nvSpPr>
        <p:spPr>
          <a:xfrm>
            <a:off x="41925" y="940668"/>
            <a:ext cx="8936700" cy="36273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dirty="0"/>
              <a:t>If technical problems occur during testing, school and district staff should follow the </a:t>
            </a:r>
            <a:r>
              <a:rPr lang="en" sz="1800" u="sng" dirty="0">
                <a:solidFill>
                  <a:schemeClr val="hlink"/>
                </a:solidFill>
                <a:hlinkClick r:id="rId3"/>
              </a:rPr>
              <a:t>ELPT</a:t>
            </a:r>
            <a:r>
              <a:rPr lang="en" sz="1800" dirty="0"/>
              <a:t> or </a:t>
            </a:r>
            <a:r>
              <a:rPr lang="en" sz="1800" u="sng" dirty="0">
                <a:solidFill>
                  <a:schemeClr val="hlink"/>
                </a:solidFill>
                <a:hlinkClick r:id="rId4"/>
              </a:rPr>
              <a:t>LEAP 2025 and LEAP Connect</a:t>
            </a:r>
            <a:r>
              <a:rPr lang="en" sz="1800" dirty="0"/>
              <a:t> reporting protocol presented below. Technical problems include, but are not limited to, problems connecting INSIGHT, the inability to load test items, or missing buttons.</a:t>
            </a:r>
            <a:endParaRPr sz="1800" dirty="0"/>
          </a:p>
          <a:p>
            <a:pPr marL="0" lvl="0" indent="0">
              <a:spcBef>
                <a:spcPts val="640"/>
              </a:spcBef>
              <a:spcAft>
                <a:spcPts val="0"/>
              </a:spcAft>
              <a:buNone/>
            </a:pPr>
            <a:endParaRPr sz="1800" dirty="0"/>
          </a:p>
          <a:p>
            <a:pPr marL="0" lvl="0" indent="0">
              <a:spcBef>
                <a:spcPts val="640"/>
              </a:spcBef>
              <a:spcAft>
                <a:spcPts val="0"/>
              </a:spcAft>
              <a:buNone/>
            </a:pPr>
            <a:endParaRPr sz="1800" dirty="0"/>
          </a:p>
          <a:p>
            <a:pPr marL="0" lvl="0" indent="0">
              <a:spcBef>
                <a:spcPts val="640"/>
              </a:spcBef>
              <a:spcAft>
                <a:spcPts val="0"/>
              </a:spcAft>
              <a:buNone/>
            </a:pPr>
            <a:endParaRPr sz="1800" dirty="0"/>
          </a:p>
          <a:p>
            <a:pPr marL="0" lvl="0" indent="0">
              <a:spcBef>
                <a:spcPts val="0"/>
              </a:spcBef>
              <a:spcAft>
                <a:spcPts val="0"/>
              </a:spcAft>
              <a:buNone/>
            </a:pPr>
            <a:r>
              <a:rPr lang="en" sz="1800" dirty="0"/>
              <a:t>DRC Louisiana Customer Service	      AIR Louisiana Customer Service	            LDOE</a:t>
            </a:r>
            <a:endParaRPr sz="1800" dirty="0"/>
          </a:p>
          <a:p>
            <a:pPr marL="0" lvl="0" indent="0">
              <a:spcBef>
                <a:spcPts val="0"/>
              </a:spcBef>
              <a:spcAft>
                <a:spcPts val="0"/>
              </a:spcAft>
              <a:buNone/>
            </a:pPr>
            <a:r>
              <a:rPr lang="en" sz="1800" dirty="0"/>
              <a:t>1-888-718-4836                                                    1-866-758-0231                          1-844-268-7320      </a:t>
            </a:r>
            <a:r>
              <a:rPr lang="en" sz="1800" u="sng" dirty="0">
                <a:solidFill>
                  <a:schemeClr val="hlink"/>
                </a:solidFill>
                <a:hlinkClick r:id="rId5"/>
              </a:rPr>
              <a:t>LAHelpdesk@datarecognitioncorp.com</a:t>
            </a:r>
            <a:r>
              <a:rPr lang="en" sz="1800" dirty="0"/>
              <a:t>      </a:t>
            </a:r>
            <a:r>
              <a:rPr lang="en" sz="1800" u="sng" dirty="0">
                <a:solidFill>
                  <a:schemeClr val="hlink"/>
                </a:solidFill>
                <a:hlinkClick r:id="rId6"/>
              </a:rPr>
              <a:t>laelpthelpdesk@air.org</a:t>
            </a:r>
            <a:r>
              <a:rPr lang="en" sz="1800" dirty="0"/>
              <a:t>                assessment@la.gov</a:t>
            </a:r>
            <a:endParaRPr sz="1800" dirty="0"/>
          </a:p>
          <a:p>
            <a:pPr marL="0" lvl="0" indent="0">
              <a:spcBef>
                <a:spcPts val="640"/>
              </a:spcBef>
              <a:spcAft>
                <a:spcPts val="0"/>
              </a:spcAft>
              <a:buNone/>
            </a:pPr>
            <a:endParaRPr sz="1800" dirty="0"/>
          </a:p>
        </p:txBody>
      </p:sp>
      <p:sp>
        <p:nvSpPr>
          <p:cNvPr id="508" name="Shape 508"/>
          <p:cNvSpPr/>
          <p:nvPr/>
        </p:nvSpPr>
        <p:spPr>
          <a:xfrm>
            <a:off x="107600" y="2237375"/>
            <a:ext cx="2112900" cy="669000"/>
          </a:xfrm>
          <a:prstGeom prst="homePlate">
            <a:avLst>
              <a:gd name="adj" fmla="val 50000"/>
            </a:avLst>
          </a:prstGeom>
          <a:solidFill>
            <a:srgbClr val="1C4587"/>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FFFFFF"/>
                </a:solidFill>
                <a:latin typeface="Roboto"/>
                <a:ea typeface="Roboto"/>
                <a:cs typeface="Roboto"/>
                <a:sym typeface="Roboto"/>
              </a:rPr>
              <a:t>Student</a:t>
            </a:r>
            <a:endParaRPr>
              <a:solidFill>
                <a:srgbClr val="FFFFFF"/>
              </a:solidFill>
              <a:latin typeface="Roboto"/>
              <a:ea typeface="Roboto"/>
              <a:cs typeface="Roboto"/>
              <a:sym typeface="Roboto"/>
            </a:endParaRPr>
          </a:p>
        </p:txBody>
      </p:sp>
      <p:sp>
        <p:nvSpPr>
          <p:cNvPr id="509" name="Shape 509"/>
          <p:cNvSpPr/>
          <p:nvPr/>
        </p:nvSpPr>
        <p:spPr>
          <a:xfrm>
            <a:off x="1892300" y="2237375"/>
            <a:ext cx="2064000" cy="669000"/>
          </a:xfrm>
          <a:prstGeom prst="chevron">
            <a:avLst>
              <a:gd name="adj" fmla="val 50000"/>
            </a:avLst>
          </a:prstGeom>
          <a:solidFill>
            <a:srgbClr val="1155CC"/>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FFFFFF"/>
                </a:solidFill>
                <a:latin typeface="Roboto"/>
                <a:ea typeface="Roboto"/>
                <a:cs typeface="Roboto"/>
                <a:sym typeface="Roboto"/>
              </a:rPr>
              <a:t>Teacher/TA</a:t>
            </a:r>
            <a:endParaRPr>
              <a:solidFill>
                <a:srgbClr val="FFFFFF"/>
              </a:solidFill>
              <a:latin typeface="Roboto"/>
              <a:ea typeface="Roboto"/>
              <a:cs typeface="Roboto"/>
              <a:sym typeface="Roboto"/>
            </a:endParaRPr>
          </a:p>
        </p:txBody>
      </p:sp>
      <p:sp>
        <p:nvSpPr>
          <p:cNvPr id="510" name="Shape 510"/>
          <p:cNvSpPr/>
          <p:nvPr/>
        </p:nvSpPr>
        <p:spPr>
          <a:xfrm>
            <a:off x="7009725" y="2237375"/>
            <a:ext cx="2064000" cy="669000"/>
          </a:xfrm>
          <a:prstGeom prst="chevron">
            <a:avLst>
              <a:gd name="adj" fmla="val 50000"/>
            </a:avLst>
          </a:prstGeom>
          <a:solidFill>
            <a:srgbClr val="A4C2F4"/>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FFFFFF"/>
                </a:solidFill>
                <a:latin typeface="Roboto"/>
                <a:ea typeface="Roboto"/>
                <a:cs typeface="Roboto"/>
                <a:sym typeface="Roboto"/>
              </a:rPr>
              <a:t>DRC/AIR/LDOE</a:t>
            </a:r>
            <a:endParaRPr>
              <a:solidFill>
                <a:srgbClr val="FFFFFF"/>
              </a:solidFill>
              <a:latin typeface="Roboto"/>
              <a:ea typeface="Roboto"/>
              <a:cs typeface="Roboto"/>
              <a:sym typeface="Roboto"/>
            </a:endParaRPr>
          </a:p>
        </p:txBody>
      </p:sp>
      <p:sp>
        <p:nvSpPr>
          <p:cNvPr id="511" name="Shape 511"/>
          <p:cNvSpPr/>
          <p:nvPr/>
        </p:nvSpPr>
        <p:spPr>
          <a:xfrm>
            <a:off x="3635400" y="2237375"/>
            <a:ext cx="2064000" cy="669000"/>
          </a:xfrm>
          <a:prstGeom prst="chevron">
            <a:avLst>
              <a:gd name="adj" fmla="val 50000"/>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STC</a:t>
            </a:r>
            <a:endParaRPr>
              <a:solidFill>
                <a:srgbClr val="FFFFFF"/>
              </a:solidFill>
              <a:latin typeface="Roboto"/>
              <a:ea typeface="Roboto"/>
              <a:cs typeface="Roboto"/>
              <a:sym typeface="Roboto"/>
            </a:endParaRPr>
          </a:p>
        </p:txBody>
      </p:sp>
      <p:grpSp>
        <p:nvGrpSpPr>
          <p:cNvPr id="512" name="Shape 512"/>
          <p:cNvGrpSpPr/>
          <p:nvPr/>
        </p:nvGrpSpPr>
        <p:grpSpPr>
          <a:xfrm>
            <a:off x="5373600" y="2237375"/>
            <a:ext cx="2064000" cy="3464800"/>
            <a:chOff x="5329975" y="942825"/>
            <a:chExt cx="2064000" cy="3464800"/>
          </a:xfrm>
        </p:grpSpPr>
        <p:sp>
          <p:nvSpPr>
            <p:cNvPr id="513" name="Shape 513"/>
            <p:cNvSpPr/>
            <p:nvPr/>
          </p:nvSpPr>
          <p:spPr>
            <a:xfrm>
              <a:off x="5329975" y="942825"/>
              <a:ext cx="2064000" cy="669000"/>
            </a:xfrm>
            <a:prstGeom prst="chevron">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Roboto"/>
                  <a:ea typeface="Roboto"/>
                  <a:cs typeface="Roboto"/>
                  <a:sym typeface="Roboto"/>
                </a:rPr>
                <a:t>DTC/Technology  Coordinator</a:t>
              </a:r>
              <a:endParaRPr sz="1200">
                <a:solidFill>
                  <a:srgbClr val="FFFFFF"/>
                </a:solidFill>
                <a:latin typeface="Roboto"/>
                <a:ea typeface="Roboto"/>
                <a:cs typeface="Roboto"/>
                <a:sym typeface="Roboto"/>
              </a:endParaRPr>
            </a:p>
          </p:txBody>
        </p:sp>
        <p:sp>
          <p:nvSpPr>
            <p:cNvPr id="514" name="Shape 514"/>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100">
                <a:latin typeface="Roboto"/>
                <a:ea typeface="Roboto"/>
                <a:cs typeface="Roboto"/>
                <a:sym typeface="Robot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Online Scheduling Guidance</a:t>
            </a:r>
            <a:endParaRPr/>
          </a:p>
        </p:txBody>
      </p:sp>
      <p:sp>
        <p:nvSpPr>
          <p:cNvPr id="520" name="Shape 520"/>
          <p:cNvSpPr txBox="1">
            <a:spLocks noGrp="1"/>
          </p:cNvSpPr>
          <p:nvPr>
            <p:ph type="body" idx="1"/>
          </p:nvPr>
        </p:nvSpPr>
        <p:spPr>
          <a:xfrm>
            <a:off x="272050" y="1063450"/>
            <a:ext cx="86259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a:t>T</a:t>
            </a:r>
            <a:r>
              <a:rPr lang="en" sz="1800" b="0" i="0" u="none" strike="noStrike" cap="none">
                <a:solidFill>
                  <a:schemeClr val="dk1"/>
                </a:solidFill>
                <a:latin typeface="Calibri"/>
                <a:ea typeface="Calibri"/>
                <a:cs typeface="Calibri"/>
                <a:sym typeface="Calibri"/>
              </a:rPr>
              <a:t>he </a:t>
            </a:r>
            <a:r>
              <a:rPr lang="en" sz="1800" b="0" i="0" u="sng" strike="noStrike" cap="none">
                <a:solidFill>
                  <a:schemeClr val="hlink"/>
                </a:solidFill>
                <a:latin typeface="Calibri"/>
                <a:ea typeface="Calibri"/>
                <a:cs typeface="Calibri"/>
                <a:sym typeface="Calibri"/>
                <a:hlinkClick r:id="rId3"/>
              </a:rPr>
              <a:t>Online Scheduling Guidance</a:t>
            </a:r>
            <a:r>
              <a:rPr lang="en" sz="1800" b="0" i="0" u="none" strike="noStrike" cap="none">
                <a:solidFill>
                  <a:schemeClr val="dk1"/>
                </a:solidFill>
                <a:latin typeface="Calibri"/>
                <a:ea typeface="Calibri"/>
                <a:cs typeface="Calibri"/>
                <a:sym typeface="Calibri"/>
              </a:rPr>
              <a:t> in available in the Assessment Library.  The guidance  allows schools and districts to view best practices for reducing testing time. Districts can decide how long they want their computer-based testing window to be based on the following:</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devices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Internet speeds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sessions given in a day</a:t>
            </a:r>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following guidelines for online administration still apply:</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No more than 3 sessions in a day</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Extended response sessions should not be given on the same day</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Sessions within a content area must be given in order</a:t>
            </a:r>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422400" marR="0" lvl="0" indent="-8763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457200" y="86473"/>
            <a:ext cx="8229600" cy="9769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Online Scheduling Guidance</a:t>
            </a:r>
            <a:endParaRPr/>
          </a:p>
        </p:txBody>
      </p:sp>
      <p:sp>
        <p:nvSpPr>
          <p:cNvPr id="526" name="Shape 526"/>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noAutofit/>
          </a:bodyPr>
          <a:lstStyle/>
          <a:p>
            <a:pPr marL="1422400" marR="0" lvl="0" indent="-8763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27" name="Shape 527"/>
          <p:cNvPicPr preferRelativeResize="0"/>
          <p:nvPr/>
        </p:nvPicPr>
        <p:blipFill rotWithShape="1">
          <a:blip r:embed="rId3">
            <a:alphaModFix/>
          </a:blip>
          <a:srcRect/>
          <a:stretch/>
        </p:blipFill>
        <p:spPr>
          <a:xfrm>
            <a:off x="118900" y="1278725"/>
            <a:ext cx="8904449" cy="3394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457200" y="86473"/>
            <a:ext cx="8229600" cy="9769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Online Scheduling Guidance</a:t>
            </a:r>
            <a:endParaRPr/>
          </a:p>
        </p:txBody>
      </p:sp>
      <p:sp>
        <p:nvSpPr>
          <p:cNvPr id="533" name="Shape 533"/>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noAutofit/>
          </a:bodyPr>
          <a:lstStyle/>
          <a:p>
            <a:pPr marL="1422400" marR="0" lvl="0" indent="-8763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34" name="Shape 534"/>
          <p:cNvPicPr preferRelativeResize="0"/>
          <p:nvPr/>
        </p:nvPicPr>
        <p:blipFill rotWithShape="1">
          <a:blip r:embed="rId3">
            <a:alphaModFix/>
          </a:blip>
          <a:srcRect/>
          <a:stretch/>
        </p:blipFill>
        <p:spPr>
          <a:xfrm>
            <a:off x="206300" y="1324425"/>
            <a:ext cx="8480501" cy="3394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Scheduling Example</a:t>
            </a:r>
            <a:endParaRPr sz="3200"/>
          </a:p>
        </p:txBody>
      </p:sp>
      <p:sp>
        <p:nvSpPr>
          <p:cNvPr id="540" name="Shape 540"/>
          <p:cNvSpPr txBox="1">
            <a:spLocks noGrp="1"/>
          </p:cNvSpPr>
          <p:nvPr>
            <p:ph type="body" idx="1"/>
          </p:nvPr>
        </p:nvSpPr>
        <p:spPr>
          <a:xfrm>
            <a:off x="0" y="1063375"/>
            <a:ext cx="9144000" cy="36864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dirty="0" smtClean="0"/>
              <a:t>Below is an example of a school that tested </a:t>
            </a:r>
            <a:r>
              <a:rPr lang="en" sz="1800" dirty="0"/>
              <a:t>one subject a </a:t>
            </a:r>
            <a:r>
              <a:rPr lang="en" sz="1800" dirty="0" smtClean="0"/>
              <a:t>week.</a:t>
            </a:r>
            <a:endParaRPr sz="1800" dirty="0"/>
          </a:p>
        </p:txBody>
      </p:sp>
      <p:graphicFrame>
        <p:nvGraphicFramePr>
          <p:cNvPr id="541" name="Shape 541"/>
          <p:cNvGraphicFramePr/>
          <p:nvPr>
            <p:extLst>
              <p:ext uri="{D42A27DB-BD31-4B8C-83A1-F6EECF244321}">
                <p14:modId xmlns:p14="http://schemas.microsoft.com/office/powerpoint/2010/main" val="3013826003"/>
              </p:ext>
            </p:extLst>
          </p:nvPr>
        </p:nvGraphicFramePr>
        <p:xfrm>
          <a:off x="185725" y="1985675"/>
          <a:ext cx="8772550" cy="2420340"/>
        </p:xfrm>
        <a:graphic>
          <a:graphicData uri="http://schemas.openxmlformats.org/drawingml/2006/table">
            <a:tbl>
              <a:tblPr>
                <a:noFill/>
                <a:tableStyleId>{D9B743CE-D42E-4159-858A-E76B5FA992A3}</a:tableStyleId>
              </a:tblPr>
              <a:tblGrid>
                <a:gridCol w="1001625"/>
                <a:gridCol w="1903322"/>
                <a:gridCol w="1920240"/>
                <a:gridCol w="1681038"/>
                <a:gridCol w="1231825"/>
                <a:gridCol w="1034500"/>
              </a:tblGrid>
              <a:tr h="502000">
                <a:tc>
                  <a:txBody>
                    <a:bodyPr/>
                    <a:lstStyle/>
                    <a:p>
                      <a:pPr marL="0" lvl="0" indent="0" algn="ctr" rtl="0">
                        <a:spcBef>
                          <a:spcPts val="0"/>
                        </a:spcBef>
                        <a:spcAft>
                          <a:spcPts val="0"/>
                        </a:spcAft>
                        <a:buNone/>
                      </a:pPr>
                      <a:r>
                        <a:rPr lang="en" sz="1800" b="1" dirty="0">
                          <a:latin typeface="Calibri" panose="020F0502020204030204" pitchFamily="34" charset="0"/>
                        </a:rPr>
                        <a:t>Week</a:t>
                      </a:r>
                      <a:endParaRPr sz="1800" b="1" dirty="0">
                        <a:latin typeface="Calibri" panose="020F0502020204030204" pitchFamily="34" charset="0"/>
                      </a:endParaRPr>
                    </a:p>
                  </a:txBody>
                  <a:tcPr marL="91425" marR="91425" marT="91425" marB="91425" anchor="ctr"/>
                </a:tc>
                <a:tc>
                  <a:txBody>
                    <a:bodyPr/>
                    <a:lstStyle/>
                    <a:p>
                      <a:pPr marL="0" lvl="0" indent="0" algn="ctr">
                        <a:spcBef>
                          <a:spcPts val="0"/>
                        </a:spcBef>
                        <a:spcAft>
                          <a:spcPts val="0"/>
                        </a:spcAft>
                        <a:buNone/>
                      </a:pPr>
                      <a:r>
                        <a:rPr lang="en" sz="1800" b="1" dirty="0">
                          <a:latin typeface="Calibri" panose="020F0502020204030204" pitchFamily="34" charset="0"/>
                        </a:rPr>
                        <a:t>Monday</a:t>
                      </a:r>
                      <a:endParaRPr sz="1800" b="1" dirty="0">
                        <a:latin typeface="Calibri" panose="020F0502020204030204" pitchFamily="34" charset="0"/>
                      </a:endParaRPr>
                    </a:p>
                  </a:txBody>
                  <a:tcPr marL="91425" marR="91425" marT="91425" marB="91425" anchor="ctr"/>
                </a:tc>
                <a:tc>
                  <a:txBody>
                    <a:bodyPr/>
                    <a:lstStyle/>
                    <a:p>
                      <a:pPr marL="0" lvl="0" indent="0" algn="ctr">
                        <a:spcBef>
                          <a:spcPts val="0"/>
                        </a:spcBef>
                        <a:spcAft>
                          <a:spcPts val="0"/>
                        </a:spcAft>
                        <a:buNone/>
                      </a:pPr>
                      <a:r>
                        <a:rPr lang="en" sz="1800" b="1" dirty="0">
                          <a:latin typeface="Calibri" panose="020F0502020204030204" pitchFamily="34" charset="0"/>
                        </a:rPr>
                        <a:t>Tuesday</a:t>
                      </a:r>
                      <a:endParaRPr sz="1800" b="1" dirty="0">
                        <a:latin typeface="Calibri" panose="020F0502020204030204" pitchFamily="34" charset="0"/>
                      </a:endParaRPr>
                    </a:p>
                  </a:txBody>
                  <a:tcPr marL="91425" marR="91425" marT="91425" marB="91425" anchor="ctr"/>
                </a:tc>
                <a:tc>
                  <a:txBody>
                    <a:bodyPr/>
                    <a:lstStyle/>
                    <a:p>
                      <a:pPr marL="0" lvl="0" indent="0" algn="ctr">
                        <a:spcBef>
                          <a:spcPts val="0"/>
                        </a:spcBef>
                        <a:spcAft>
                          <a:spcPts val="0"/>
                        </a:spcAft>
                        <a:buNone/>
                      </a:pPr>
                      <a:r>
                        <a:rPr lang="en" sz="1800" b="1" dirty="0">
                          <a:latin typeface="Calibri" panose="020F0502020204030204" pitchFamily="34" charset="0"/>
                        </a:rPr>
                        <a:t>Wednesday</a:t>
                      </a:r>
                      <a:endParaRPr sz="1800" b="1" dirty="0">
                        <a:latin typeface="Calibri" panose="020F0502020204030204" pitchFamily="34" charset="0"/>
                      </a:endParaRPr>
                    </a:p>
                  </a:txBody>
                  <a:tcPr marL="91425" marR="91425" marT="91425" marB="91425" anchor="ctr"/>
                </a:tc>
                <a:tc>
                  <a:txBody>
                    <a:bodyPr/>
                    <a:lstStyle/>
                    <a:p>
                      <a:pPr marL="0" lvl="0" indent="0" algn="ctr">
                        <a:spcBef>
                          <a:spcPts val="0"/>
                        </a:spcBef>
                        <a:spcAft>
                          <a:spcPts val="0"/>
                        </a:spcAft>
                        <a:buNone/>
                      </a:pPr>
                      <a:r>
                        <a:rPr lang="en" sz="1800" b="1" dirty="0">
                          <a:latin typeface="Calibri" panose="020F0502020204030204" pitchFamily="34" charset="0"/>
                        </a:rPr>
                        <a:t>Thursday</a:t>
                      </a:r>
                      <a:endParaRPr sz="1800" b="1" dirty="0">
                        <a:latin typeface="Calibri" panose="020F0502020204030204" pitchFamily="34" charset="0"/>
                      </a:endParaRPr>
                    </a:p>
                  </a:txBody>
                  <a:tcPr marL="91425" marR="91425" marT="91425" marB="91425" anchor="ctr"/>
                </a:tc>
                <a:tc>
                  <a:txBody>
                    <a:bodyPr/>
                    <a:lstStyle/>
                    <a:p>
                      <a:pPr marL="0" lvl="0" indent="0" algn="ctr">
                        <a:spcBef>
                          <a:spcPts val="0"/>
                        </a:spcBef>
                        <a:spcAft>
                          <a:spcPts val="0"/>
                        </a:spcAft>
                        <a:buNone/>
                      </a:pPr>
                      <a:r>
                        <a:rPr lang="en" sz="1800" b="1" dirty="0">
                          <a:latin typeface="Calibri" panose="020F0502020204030204" pitchFamily="34" charset="0"/>
                        </a:rPr>
                        <a:t>Friday</a:t>
                      </a:r>
                      <a:endParaRPr sz="1800" b="1" dirty="0">
                        <a:latin typeface="Calibri" panose="020F0502020204030204" pitchFamily="34" charset="0"/>
                      </a:endParaRPr>
                    </a:p>
                  </a:txBody>
                  <a:tcPr marL="91425" marR="91425" marT="91425" marB="91425" anchor="ctr"/>
                </a:tc>
              </a:tr>
              <a:tr h="502000">
                <a:tc>
                  <a:txBody>
                    <a:bodyPr/>
                    <a:lstStyle/>
                    <a:p>
                      <a:pPr marL="0" lvl="0" indent="0" rtl="0">
                        <a:spcBef>
                          <a:spcPts val="0"/>
                        </a:spcBef>
                        <a:spcAft>
                          <a:spcPts val="0"/>
                        </a:spcAft>
                        <a:buNone/>
                      </a:pPr>
                      <a:r>
                        <a:rPr lang="en" sz="1800">
                          <a:latin typeface="Calibri" panose="020F0502020204030204" pitchFamily="34" charset="0"/>
                        </a:rPr>
                        <a:t>Week 1</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ELA Session 1</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ELA Session 2</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ELA Session 3</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Makeup</a:t>
                      </a:r>
                      <a:endParaRPr sz="1800">
                        <a:latin typeface="Calibri" panose="020F0502020204030204" pitchFamily="34" charset="0"/>
                      </a:endParaRPr>
                    </a:p>
                  </a:txBody>
                  <a:tcPr marL="91425" marR="91425" marT="91425" marB="91425" anchor="ctr"/>
                </a:tc>
              </a:tr>
              <a:tr h="390050">
                <a:tc>
                  <a:txBody>
                    <a:bodyPr/>
                    <a:lstStyle/>
                    <a:p>
                      <a:pPr marL="0" lvl="0" indent="0">
                        <a:spcBef>
                          <a:spcPts val="0"/>
                        </a:spcBef>
                        <a:spcAft>
                          <a:spcPts val="0"/>
                        </a:spcAft>
                        <a:buNone/>
                      </a:pPr>
                      <a:r>
                        <a:rPr lang="en" sz="1800">
                          <a:latin typeface="Calibri" panose="020F0502020204030204" pitchFamily="34" charset="0"/>
                        </a:rPr>
                        <a:t>Week 2</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Math Session 1</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Math Session 2</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Math Session 3</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Makeup</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r>
              <a:tr h="502000">
                <a:tc>
                  <a:txBody>
                    <a:bodyPr/>
                    <a:lstStyle/>
                    <a:p>
                      <a:pPr marL="0" lvl="0" indent="0">
                        <a:spcBef>
                          <a:spcPts val="0"/>
                        </a:spcBef>
                        <a:spcAft>
                          <a:spcPts val="0"/>
                        </a:spcAft>
                        <a:buNone/>
                      </a:pPr>
                      <a:r>
                        <a:rPr lang="en" sz="1800">
                          <a:latin typeface="Calibri" panose="020F0502020204030204" pitchFamily="34" charset="0"/>
                        </a:rPr>
                        <a:t>Week 3</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SS Session 1</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SS Session 2</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SS Session 3</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r>
              <a:tr h="430750">
                <a:tc>
                  <a:txBody>
                    <a:bodyPr/>
                    <a:lstStyle/>
                    <a:p>
                      <a:pPr marL="0" lvl="0" indent="0">
                        <a:spcBef>
                          <a:spcPts val="0"/>
                        </a:spcBef>
                        <a:spcAft>
                          <a:spcPts val="0"/>
                        </a:spcAft>
                        <a:buNone/>
                      </a:pPr>
                      <a:r>
                        <a:rPr lang="en" sz="1800">
                          <a:latin typeface="Calibri" panose="020F0502020204030204" pitchFamily="34" charset="0"/>
                        </a:rPr>
                        <a:t>Week 4</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Science Session 1</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Science Session 2</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Makeup</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dirty="0"/>
              <a:t>Scheduling Example</a:t>
            </a:r>
            <a:endParaRPr sz="3200" dirty="0"/>
          </a:p>
        </p:txBody>
      </p:sp>
      <p:sp>
        <p:nvSpPr>
          <p:cNvPr id="547" name="Shape 547"/>
          <p:cNvSpPr txBox="1">
            <a:spLocks noGrp="1"/>
          </p:cNvSpPr>
          <p:nvPr>
            <p:ph type="body" idx="1"/>
          </p:nvPr>
        </p:nvSpPr>
        <p:spPr>
          <a:xfrm>
            <a:off x="0" y="1063375"/>
            <a:ext cx="9144000" cy="3686400"/>
          </a:xfrm>
          <a:prstGeom prst="rect">
            <a:avLst/>
          </a:prstGeom>
        </p:spPr>
        <p:txBody>
          <a:bodyPr spcFirstLastPara="1" wrap="square" lIns="91425" tIns="91425" rIns="91425" bIns="91425" anchor="t" anchorCtr="0">
            <a:noAutofit/>
          </a:bodyPr>
          <a:lstStyle/>
          <a:p>
            <a:pPr marL="0" lvl="0" indent="0">
              <a:buNone/>
            </a:pPr>
            <a:r>
              <a:rPr lang="en-US" sz="1800" dirty="0"/>
              <a:t>Below is an example of a school that tested </a:t>
            </a:r>
            <a:r>
              <a:rPr lang="en-US" sz="1800" dirty="0" smtClean="0"/>
              <a:t>two subjects </a:t>
            </a:r>
            <a:r>
              <a:rPr lang="en-US" sz="1800" dirty="0"/>
              <a:t>a </a:t>
            </a:r>
            <a:r>
              <a:rPr lang="en-US" sz="1800" dirty="0" smtClean="0"/>
              <a:t>week for two weeks.</a:t>
            </a:r>
            <a:endParaRPr lang="en-US" sz="1800" dirty="0"/>
          </a:p>
        </p:txBody>
      </p:sp>
      <p:graphicFrame>
        <p:nvGraphicFramePr>
          <p:cNvPr id="548" name="Shape 548"/>
          <p:cNvGraphicFramePr/>
          <p:nvPr>
            <p:extLst>
              <p:ext uri="{D42A27DB-BD31-4B8C-83A1-F6EECF244321}">
                <p14:modId xmlns:p14="http://schemas.microsoft.com/office/powerpoint/2010/main" val="3338371828"/>
              </p:ext>
            </p:extLst>
          </p:nvPr>
        </p:nvGraphicFramePr>
        <p:xfrm>
          <a:off x="185725" y="1699501"/>
          <a:ext cx="8772550" cy="2924150"/>
        </p:xfrm>
        <a:graphic>
          <a:graphicData uri="http://schemas.openxmlformats.org/drawingml/2006/table">
            <a:tbl>
              <a:tblPr>
                <a:noFill/>
                <a:tableStyleId>{D9B743CE-D42E-4159-858A-E76B5FA992A3}</a:tableStyleId>
              </a:tblPr>
              <a:tblGrid>
                <a:gridCol w="1001625"/>
                <a:gridCol w="1881671"/>
                <a:gridCol w="1860331"/>
                <a:gridCol w="1762598"/>
                <a:gridCol w="1180298"/>
                <a:gridCol w="1086027"/>
              </a:tblGrid>
              <a:tr h="502000">
                <a:tc>
                  <a:txBody>
                    <a:bodyPr/>
                    <a:lstStyle/>
                    <a:p>
                      <a:pPr marL="0" lvl="0" indent="0" algn="ctr" rtl="0">
                        <a:spcBef>
                          <a:spcPts val="0"/>
                        </a:spcBef>
                        <a:spcAft>
                          <a:spcPts val="0"/>
                        </a:spcAft>
                        <a:buNone/>
                      </a:pPr>
                      <a:r>
                        <a:rPr lang="en" sz="1800" b="1" dirty="0">
                          <a:latin typeface="Calibri" panose="020F0502020204030204" pitchFamily="34" charset="0"/>
                        </a:rPr>
                        <a:t>Week</a:t>
                      </a:r>
                      <a:endParaRPr sz="1800" b="1"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800" b="1" dirty="0">
                          <a:latin typeface="Calibri" panose="020F0502020204030204" pitchFamily="34" charset="0"/>
                        </a:rPr>
                        <a:t>Monday</a:t>
                      </a:r>
                      <a:endParaRPr sz="1800" b="1"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800" b="1" dirty="0">
                          <a:latin typeface="Calibri" panose="020F0502020204030204" pitchFamily="34" charset="0"/>
                        </a:rPr>
                        <a:t>Tuesday</a:t>
                      </a:r>
                      <a:endParaRPr sz="1800" b="1"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800" b="1" dirty="0">
                          <a:latin typeface="Calibri" panose="020F0502020204030204" pitchFamily="34" charset="0"/>
                        </a:rPr>
                        <a:t>Wednesday</a:t>
                      </a:r>
                      <a:endParaRPr sz="1800" b="1"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800" b="1" dirty="0">
                          <a:latin typeface="Calibri" panose="020F0502020204030204" pitchFamily="34" charset="0"/>
                        </a:rPr>
                        <a:t>Thursday</a:t>
                      </a:r>
                      <a:endParaRPr sz="1800" b="1"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800" b="1" dirty="0">
                          <a:latin typeface="Calibri" panose="020F0502020204030204" pitchFamily="34" charset="0"/>
                        </a:rPr>
                        <a:t>Friday</a:t>
                      </a:r>
                      <a:endParaRPr sz="1800" b="1" dirty="0">
                        <a:latin typeface="Calibri" panose="020F0502020204030204" pitchFamily="34" charset="0"/>
                      </a:endParaRPr>
                    </a:p>
                  </a:txBody>
                  <a:tcPr marL="91425" marR="91425" marT="91425" marB="91425" anchor="ctr"/>
                </a:tc>
              </a:tr>
              <a:tr h="502000">
                <a:tc>
                  <a:txBody>
                    <a:bodyPr/>
                    <a:lstStyle/>
                    <a:p>
                      <a:pPr marL="0" lvl="0" indent="0" rtl="0">
                        <a:spcBef>
                          <a:spcPts val="0"/>
                        </a:spcBef>
                        <a:spcAft>
                          <a:spcPts val="0"/>
                        </a:spcAft>
                        <a:buNone/>
                      </a:pPr>
                      <a:r>
                        <a:rPr lang="en" sz="1800">
                          <a:latin typeface="Calibri" panose="020F0502020204030204" pitchFamily="34" charset="0"/>
                        </a:rPr>
                        <a:t>Week 1</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ELA Session 1</a:t>
                      </a:r>
                      <a:endParaRPr sz="1800" dirty="0">
                        <a:latin typeface="Calibri" panose="020F0502020204030204" pitchFamily="34" charset="0"/>
                      </a:endParaRPr>
                    </a:p>
                    <a:p>
                      <a:pPr marL="0" lvl="0" indent="0" rtl="0">
                        <a:spcBef>
                          <a:spcPts val="0"/>
                        </a:spcBef>
                        <a:spcAft>
                          <a:spcPts val="0"/>
                        </a:spcAft>
                        <a:buNone/>
                      </a:pPr>
                      <a:r>
                        <a:rPr lang="en" sz="1800" dirty="0">
                          <a:latin typeface="Calibri" panose="020F0502020204030204" pitchFamily="34" charset="0"/>
                        </a:rPr>
                        <a:t>Math Session 1</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ELA Session 2</a:t>
                      </a:r>
                      <a:endParaRPr sz="1800" dirty="0">
                        <a:latin typeface="Calibri" panose="020F0502020204030204" pitchFamily="34" charset="0"/>
                      </a:endParaRPr>
                    </a:p>
                    <a:p>
                      <a:pPr marL="0" lvl="0" indent="0" rtl="0">
                        <a:spcBef>
                          <a:spcPts val="0"/>
                        </a:spcBef>
                        <a:spcAft>
                          <a:spcPts val="0"/>
                        </a:spcAft>
                        <a:buClr>
                          <a:schemeClr val="dk1"/>
                        </a:buClr>
                        <a:buSzPts val="1100"/>
                        <a:buFont typeface="Arial"/>
                        <a:buNone/>
                      </a:pPr>
                      <a:r>
                        <a:rPr lang="en" sz="1800" dirty="0">
                          <a:solidFill>
                            <a:schemeClr val="dk1"/>
                          </a:solidFill>
                          <a:latin typeface="Calibri" panose="020F0502020204030204" pitchFamily="34" charset="0"/>
                        </a:rPr>
                        <a:t>Math Session 2</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ELA Session 3</a:t>
                      </a:r>
                      <a:endParaRPr sz="1800">
                        <a:latin typeface="Calibri" panose="020F0502020204030204" pitchFamily="34" charset="0"/>
                      </a:endParaRPr>
                    </a:p>
                    <a:p>
                      <a:pPr marL="0" lvl="0" indent="0" rtl="0">
                        <a:spcBef>
                          <a:spcPts val="0"/>
                        </a:spcBef>
                        <a:spcAft>
                          <a:spcPts val="0"/>
                        </a:spcAft>
                        <a:buClr>
                          <a:schemeClr val="dk1"/>
                        </a:buClr>
                        <a:buSzPts val="1100"/>
                        <a:buFont typeface="Arial"/>
                        <a:buNone/>
                      </a:pPr>
                      <a:r>
                        <a:rPr lang="en" sz="1800">
                          <a:solidFill>
                            <a:schemeClr val="dk1"/>
                          </a:solidFill>
                          <a:latin typeface="Calibri" panose="020F0502020204030204" pitchFamily="34" charset="0"/>
                        </a:rPr>
                        <a:t>Math Session 3</a:t>
                      </a:r>
                      <a:endParaRPr sz="180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r>
              <a:tr h="390050">
                <a:tc>
                  <a:txBody>
                    <a:bodyPr/>
                    <a:lstStyle/>
                    <a:p>
                      <a:pPr marL="0" lvl="0" indent="0" rtl="0">
                        <a:spcBef>
                          <a:spcPts val="0"/>
                        </a:spcBef>
                        <a:spcAft>
                          <a:spcPts val="0"/>
                        </a:spcAft>
                        <a:buNone/>
                      </a:pPr>
                      <a:r>
                        <a:rPr lang="en" sz="1800">
                          <a:latin typeface="Calibri" panose="020F0502020204030204" pitchFamily="34" charset="0"/>
                        </a:rPr>
                        <a:t>Week 2</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SS Session 1</a:t>
                      </a:r>
                      <a:endParaRPr sz="1800">
                        <a:latin typeface="Calibri" panose="020F0502020204030204" pitchFamily="34" charset="0"/>
                      </a:endParaRPr>
                    </a:p>
                    <a:p>
                      <a:pPr marL="0" lvl="0" indent="0" rtl="0">
                        <a:spcBef>
                          <a:spcPts val="0"/>
                        </a:spcBef>
                        <a:spcAft>
                          <a:spcPts val="0"/>
                        </a:spcAft>
                        <a:buNone/>
                      </a:pPr>
                      <a:r>
                        <a:rPr lang="en" sz="1800">
                          <a:latin typeface="Calibri" panose="020F0502020204030204" pitchFamily="34" charset="0"/>
                        </a:rPr>
                        <a:t>Science Session 1</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SS Session 2</a:t>
                      </a:r>
                      <a:endParaRPr sz="1800" dirty="0">
                        <a:latin typeface="Calibri" panose="020F0502020204030204" pitchFamily="34" charset="0"/>
                      </a:endParaRPr>
                    </a:p>
                    <a:p>
                      <a:pPr marL="0" lvl="0" indent="0" rtl="0">
                        <a:spcBef>
                          <a:spcPts val="0"/>
                        </a:spcBef>
                        <a:spcAft>
                          <a:spcPts val="0"/>
                        </a:spcAft>
                        <a:buNone/>
                      </a:pPr>
                      <a:r>
                        <a:rPr lang="en" sz="1800" dirty="0">
                          <a:latin typeface="Calibri" panose="020F0502020204030204" pitchFamily="34" charset="0"/>
                        </a:rPr>
                        <a:t>Science Session 2</a:t>
                      </a:r>
                      <a:endParaRPr sz="1800" dirty="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SS Session 3</a:t>
                      </a:r>
                      <a:endParaRPr sz="1800" dirty="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a:latin typeface="Calibri" panose="020F0502020204030204" pitchFamily="34" charset="0"/>
                        </a:rPr>
                        <a:t>Makeup</a:t>
                      </a:r>
                      <a:endParaRPr sz="1800">
                        <a:latin typeface="Calibri" panose="020F0502020204030204" pitchFamily="34" charset="0"/>
                      </a:endParaRPr>
                    </a:p>
                  </a:txBody>
                  <a:tcPr marL="91425" marR="91425" marT="91425" marB="91425" anchor="ctr"/>
                </a:tc>
              </a:tr>
              <a:tr h="502000">
                <a:tc>
                  <a:txBody>
                    <a:bodyPr/>
                    <a:lstStyle/>
                    <a:p>
                      <a:pPr marL="0" lvl="0" indent="0" rtl="0">
                        <a:spcBef>
                          <a:spcPts val="0"/>
                        </a:spcBef>
                        <a:spcAft>
                          <a:spcPts val="0"/>
                        </a:spcAft>
                        <a:buNone/>
                      </a:pPr>
                      <a:r>
                        <a:rPr lang="en" sz="1800">
                          <a:latin typeface="Calibri" panose="020F0502020204030204" pitchFamily="34" charset="0"/>
                        </a:rPr>
                        <a:t>Week 3</a:t>
                      </a:r>
                      <a:endParaRPr sz="180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a:solidFill>
                            <a:schemeClr val="dk1"/>
                          </a:solidFill>
                          <a:latin typeface="Calibri" panose="020F0502020204030204" pitchFamily="34" charset="0"/>
                        </a:rPr>
                        <a:t>Makeup</a:t>
                      </a:r>
                      <a:endParaRPr sz="1800">
                        <a:solidFill>
                          <a:schemeClr val="dk1"/>
                        </a:solidFill>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a:solidFill>
                            <a:schemeClr val="dk1"/>
                          </a:solidFill>
                          <a:latin typeface="Calibri" panose="020F0502020204030204" pitchFamily="34" charset="0"/>
                        </a:rPr>
                        <a:t>Makeup</a:t>
                      </a:r>
                      <a:endParaRPr sz="1800">
                        <a:solidFill>
                          <a:schemeClr val="dk1"/>
                        </a:solidFill>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a:solidFill>
                            <a:schemeClr val="dk1"/>
                          </a:solidFill>
                          <a:latin typeface="Calibri" panose="020F0502020204030204" pitchFamily="34" charset="0"/>
                        </a:rPr>
                        <a:t>Makeup</a:t>
                      </a:r>
                      <a:endParaRPr sz="1800">
                        <a:solidFill>
                          <a:schemeClr val="dk1"/>
                        </a:solidFill>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r>
              <a:tr h="430750">
                <a:tc>
                  <a:txBody>
                    <a:bodyPr/>
                    <a:lstStyle/>
                    <a:p>
                      <a:pPr marL="0" lvl="0" indent="0" rtl="0">
                        <a:spcBef>
                          <a:spcPts val="0"/>
                        </a:spcBef>
                        <a:spcAft>
                          <a:spcPts val="0"/>
                        </a:spcAft>
                        <a:buNone/>
                      </a:pPr>
                      <a:r>
                        <a:rPr lang="en" sz="1800">
                          <a:latin typeface="Calibri" panose="020F0502020204030204" pitchFamily="34" charset="0"/>
                        </a:rPr>
                        <a:t>Week 4</a:t>
                      </a:r>
                      <a:endParaRPr sz="180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a:solidFill>
                            <a:schemeClr val="dk1"/>
                          </a:solidFill>
                          <a:latin typeface="Calibri" panose="020F0502020204030204" pitchFamily="34" charset="0"/>
                        </a:rPr>
                        <a:t>Makeup</a:t>
                      </a:r>
                      <a:endParaRPr sz="1800">
                        <a:solidFill>
                          <a:schemeClr val="dk1"/>
                        </a:solidFill>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a:solidFill>
                            <a:schemeClr val="dk1"/>
                          </a:solidFill>
                          <a:latin typeface="Calibri" panose="020F0502020204030204" pitchFamily="34" charset="0"/>
                        </a:rPr>
                        <a:t>Makeup</a:t>
                      </a:r>
                      <a:endParaRPr sz="1800">
                        <a:solidFill>
                          <a:schemeClr val="dk1"/>
                        </a:solidFill>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a:solidFill>
                            <a:schemeClr val="dk1"/>
                          </a:solidFill>
                          <a:latin typeface="Calibri" panose="020F0502020204030204" pitchFamily="34" charset="0"/>
                        </a:rPr>
                        <a:t>Makeup</a:t>
                      </a:r>
                      <a:endParaRPr sz="1800">
                        <a:solidFill>
                          <a:schemeClr val="dk1"/>
                        </a:solidFill>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chemeClr val="dk1"/>
                </a:solidFill>
                <a:latin typeface="Calibri"/>
                <a:ea typeface="Calibri"/>
                <a:cs typeface="Calibri"/>
                <a:sym typeface="Calibri"/>
              </a:rPr>
              <a:t>Technology FAQ</a:t>
            </a:r>
            <a:endParaRPr/>
          </a:p>
        </p:txBody>
      </p:sp>
      <p:sp>
        <p:nvSpPr>
          <p:cNvPr id="554" name="Shape 554"/>
          <p:cNvSpPr txBox="1">
            <a:spLocks noGrp="1"/>
          </p:cNvSpPr>
          <p:nvPr>
            <p:ph type="body" idx="1"/>
          </p:nvPr>
        </p:nvSpPr>
        <p:spPr>
          <a:xfrm>
            <a:off x="192505" y="987028"/>
            <a:ext cx="8742900" cy="1607700"/>
          </a:xfrm>
          <a:prstGeom prst="rect">
            <a:avLst/>
          </a:prstGeom>
          <a:noFill/>
          <a:ln>
            <a:noFill/>
          </a:ln>
        </p:spPr>
        <p:txBody>
          <a:bodyPr spcFirstLastPara="1" wrap="square" lIns="91425" tIns="91425" rIns="91425" bIns="91425" anchor="t" anchorCtr="0">
            <a:noAutofit/>
          </a:bodyPr>
          <a:lstStyle/>
          <a:p>
            <a:pPr marL="63500" marR="0" lvl="0" indent="-28575"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 Test and Technology Coordinators can access the </a:t>
            </a:r>
            <a:r>
              <a:rPr lang="en" sz="1800" b="0" i="0" u="sng" strike="noStrike" cap="none">
                <a:solidFill>
                  <a:schemeClr val="hlink"/>
                </a:solidFill>
                <a:latin typeface="Calibri"/>
                <a:ea typeface="Calibri"/>
                <a:cs typeface="Calibri"/>
                <a:sym typeface="Calibri"/>
                <a:hlinkClick r:id="rId3"/>
              </a:rPr>
              <a:t>Statewide Assessments FAQ about Technology</a:t>
            </a:r>
            <a:r>
              <a:rPr lang="en" sz="1800" b="0" i="0" u="none" strike="noStrike" cap="none">
                <a:solidFill>
                  <a:schemeClr val="dk1"/>
                </a:solidFill>
                <a:latin typeface="Calibri"/>
                <a:ea typeface="Calibri"/>
                <a:cs typeface="Calibri"/>
                <a:sym typeface="Calibri"/>
              </a:rPr>
              <a:t> document. The information contained in this document should be used to guide District Technology and Test Coordinators as they prepare for Spring assessments. It is suggested to review the eDIRECT Technology User Guide </a:t>
            </a:r>
            <a:r>
              <a:rPr lang="en" sz="1800" b="0" i="1" u="none" strike="noStrike" cap="none">
                <a:solidFill>
                  <a:schemeClr val="dk1"/>
                </a:solidFill>
                <a:latin typeface="Calibri"/>
                <a:ea typeface="Calibri"/>
                <a:cs typeface="Calibri"/>
                <a:sym typeface="Calibri"/>
              </a:rPr>
              <a:t>before </a:t>
            </a:r>
            <a:r>
              <a:rPr lang="en" sz="1800" b="0" i="0" u="none" strike="noStrike" cap="none">
                <a:solidFill>
                  <a:schemeClr val="dk1"/>
                </a:solidFill>
                <a:latin typeface="Calibri"/>
                <a:ea typeface="Calibri"/>
                <a:cs typeface="Calibri"/>
                <a:sym typeface="Calibri"/>
              </a:rPr>
              <a:t>reviewing this document. The questions represent questions District Technology Coordinators frequently have </a:t>
            </a:r>
            <a:r>
              <a:rPr lang="en" sz="1800" b="0" i="1" u="none" strike="noStrike" cap="none">
                <a:solidFill>
                  <a:schemeClr val="dk1"/>
                </a:solidFill>
                <a:latin typeface="Calibri"/>
                <a:ea typeface="Calibri"/>
                <a:cs typeface="Calibri"/>
                <a:sym typeface="Calibri"/>
              </a:rPr>
              <a:t>after </a:t>
            </a:r>
            <a:r>
              <a:rPr lang="en" sz="1800" b="0" i="0" u="none" strike="noStrike" cap="none">
                <a:solidFill>
                  <a:schemeClr val="dk1"/>
                </a:solidFill>
                <a:latin typeface="Calibri"/>
                <a:ea typeface="Calibri"/>
                <a:cs typeface="Calibri"/>
                <a:sym typeface="Calibri"/>
              </a:rPr>
              <a:t>reviewing the </a:t>
            </a:r>
            <a:r>
              <a:rPr lang="en" sz="1800" b="0" i="0" u="sng" strike="noStrike" cap="none">
                <a:solidFill>
                  <a:schemeClr val="hlink"/>
                </a:solidFill>
                <a:latin typeface="Calibri"/>
                <a:ea typeface="Calibri"/>
                <a:cs typeface="Calibri"/>
                <a:sym typeface="Calibri"/>
                <a:hlinkClick r:id="rId4"/>
              </a:rPr>
              <a:t>Technology User Guides</a:t>
            </a:r>
            <a:r>
              <a:rPr lang="en" sz="1800" b="0" i="0" u="none" strike="noStrike" cap="none">
                <a:solidFill>
                  <a:schemeClr val="dk1"/>
                </a:solidFill>
                <a:latin typeface="Calibri"/>
                <a:ea typeface="Calibri"/>
                <a:cs typeface="Calibri"/>
                <a:sym typeface="Calibri"/>
              </a:rPr>
              <a:t>. The Frequently Asked Questions are sorted into the following sections: </a:t>
            </a:r>
            <a:endParaRPr/>
          </a:p>
          <a:p>
            <a:pPr marL="63500" marR="0" lvl="0" indent="441325" algn="l" rtl="0">
              <a:lnSpc>
                <a:spcPct val="100000"/>
              </a:lnSpc>
              <a:spcBef>
                <a:spcPts val="64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
        <p:nvSpPr>
          <p:cNvPr id="555" name="Shape 555"/>
          <p:cNvSpPr txBox="1"/>
          <p:nvPr/>
        </p:nvSpPr>
        <p:spPr>
          <a:xfrm>
            <a:off x="1034716" y="3197602"/>
            <a:ext cx="30480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Testing Site Manager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Insight Client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Netbook Devices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Android Devices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iPad Devices </a:t>
            </a:r>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6" name="Shape 556"/>
          <p:cNvSpPr txBox="1"/>
          <p:nvPr/>
        </p:nvSpPr>
        <p:spPr>
          <a:xfrm>
            <a:off x="4403557" y="3196683"/>
            <a:ext cx="36336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Chromebook Devices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nComputing Devices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eDirect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Load Simulation and Ping Trends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Error Messages </a:t>
            </a:r>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sp>
        <p:nvSpPr>
          <p:cNvPr id="562" name="Shape 562"/>
          <p:cNvSpPr txBox="1">
            <a:spLocks noGrp="1"/>
          </p:cNvSpPr>
          <p:nvPr>
            <p:ph type="body" idx="1"/>
          </p:nvPr>
        </p:nvSpPr>
        <p:spPr>
          <a:xfrm>
            <a:off x="152400" y="971550"/>
            <a:ext cx="89916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dirty="0">
                <a:solidFill>
                  <a:schemeClr val="dk1"/>
                </a:solidFill>
                <a:latin typeface="Calibri"/>
                <a:ea typeface="Calibri"/>
                <a:cs typeface="Calibri"/>
                <a:sym typeface="Calibri"/>
              </a:rPr>
              <a:t>Districts and schools can use the </a:t>
            </a:r>
            <a:r>
              <a:rPr lang="en" sz="1800" b="0" i="0" u="sng" strike="noStrike" cap="none" dirty="0">
                <a:solidFill>
                  <a:schemeClr val="hlink"/>
                </a:solidFill>
                <a:latin typeface="Calibri"/>
                <a:ea typeface="Calibri"/>
                <a:cs typeface="Calibri"/>
                <a:sym typeface="Calibri"/>
                <a:hlinkClick r:id="rId3"/>
              </a:rPr>
              <a:t>Technical Troubleshooting Tips</a:t>
            </a:r>
            <a:r>
              <a:rPr lang="en" sz="1800" b="0" i="0" u="none" strike="noStrike" cap="none" dirty="0">
                <a:solidFill>
                  <a:schemeClr val="dk1"/>
                </a:solidFill>
                <a:latin typeface="Calibri"/>
                <a:ea typeface="Calibri"/>
                <a:cs typeface="Calibri"/>
                <a:sym typeface="Calibri"/>
              </a:rPr>
              <a:t> if technical issues occur during testing. This document is for school sites to use in order to eliminate common errors prior to contacting DRC for technical support.  The document is outlined in the next slides.</a:t>
            </a:r>
            <a:endParaRPr dirty="0"/>
          </a:p>
          <a:p>
            <a:pPr marL="0" marR="0" lvl="0" indent="0" algn="l" rtl="0">
              <a:lnSpc>
                <a:spcPct val="100000"/>
              </a:lnSpc>
              <a:spcBef>
                <a:spcPts val="0"/>
              </a:spcBef>
              <a:spcAft>
                <a:spcPts val="0"/>
              </a:spcAft>
              <a:buClr>
                <a:schemeClr val="dk1"/>
              </a:buClr>
              <a:buSzPts val="45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r>
              <a:rPr lang="en" sz="1800" b="1" i="0" u="none" strike="noStrike" cap="none" dirty="0">
                <a:solidFill>
                  <a:schemeClr val="dk1"/>
                </a:solidFill>
                <a:latin typeface="Calibri"/>
                <a:ea typeface="Calibri"/>
                <a:cs typeface="Calibri"/>
                <a:sym typeface="Calibri"/>
              </a:rPr>
              <a:t>If you run into a system message…</a:t>
            </a:r>
            <a:endParaRPr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Reboot the machine</a:t>
            </a:r>
            <a:endParaRPr sz="1600"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Does the error still occur?</a:t>
            </a:r>
            <a:endParaRPr sz="1600"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Can you move the student to another computer within the same lab or mobile laptop cart?</a:t>
            </a:r>
            <a:endParaRPr sz="1600"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Does the error still occur?</a:t>
            </a:r>
            <a:endParaRPr sz="1600"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Mark the affected computer with a sticky note and notify your Information Technology (IT)  </a:t>
            </a:r>
            <a:r>
              <a:rPr lang="en" sz="1600" b="0" i="0" u="none" strike="noStrike" cap="none" dirty="0" smtClean="0">
                <a:solidFill>
                  <a:schemeClr val="dk1"/>
                </a:solidFill>
                <a:latin typeface="Calibri"/>
                <a:ea typeface="Calibri"/>
                <a:cs typeface="Calibri"/>
                <a:sym typeface="Calibri"/>
              </a:rPr>
              <a:t> </a:t>
            </a:r>
            <a:r>
              <a:rPr lang="en" sz="1600" b="0" i="0" u="none" strike="noStrike" cap="none" dirty="0">
                <a:solidFill>
                  <a:schemeClr val="dk1"/>
                </a:solidFill>
                <a:latin typeface="Calibri"/>
                <a:ea typeface="Calibri"/>
                <a:cs typeface="Calibri"/>
                <a:sym typeface="Calibri"/>
              </a:rPr>
              <a:t>department.</a:t>
            </a:r>
            <a:endParaRPr sz="1600"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If IT staff cannot resolve the issue, have them call DRC Customer Service with the reporting </a:t>
            </a:r>
            <a:r>
              <a:rPr lang="en" sz="1600" b="0" i="0" u="none" strike="noStrike" cap="none" dirty="0" smtClean="0">
                <a:solidFill>
                  <a:schemeClr val="dk1"/>
                </a:solidFill>
                <a:latin typeface="Calibri"/>
                <a:ea typeface="Calibri"/>
                <a:cs typeface="Calibri"/>
                <a:sym typeface="Calibri"/>
              </a:rPr>
              <a:t>  </a:t>
            </a:r>
            <a:r>
              <a:rPr lang="en" sz="1600" b="0" i="0" u="none" strike="noStrike" cap="none" dirty="0">
                <a:solidFill>
                  <a:schemeClr val="dk1"/>
                </a:solidFill>
                <a:latin typeface="Calibri"/>
                <a:ea typeface="Calibri"/>
                <a:cs typeface="Calibri"/>
                <a:sym typeface="Calibri"/>
              </a:rPr>
              <a:t>information on page 3 of the document.</a:t>
            </a:r>
            <a:endParaRPr sz="1600" dirty="0"/>
          </a:p>
          <a:p>
            <a:pPr marL="285750" indent="-285750">
              <a:spcBef>
                <a:spcPts val="0"/>
              </a:spcBef>
              <a:buSzPts val="450"/>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0" y="5715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2017-2018 Month-by-Month Checklist</a:t>
            </a:r>
            <a:endParaRPr sz="4400" b="0" i="0" u="none" strike="noStrike" cap="none">
              <a:solidFill>
                <a:srgbClr val="333333"/>
              </a:solidFill>
              <a:latin typeface="Calibri"/>
              <a:ea typeface="Calibri"/>
              <a:cs typeface="Calibri"/>
              <a:sym typeface="Calibri"/>
            </a:endParaRPr>
          </a:p>
        </p:txBody>
      </p:sp>
      <p:sp>
        <p:nvSpPr>
          <p:cNvPr id="390" name="Shape 390"/>
          <p:cNvSpPr txBox="1">
            <a:spLocks noGrp="1"/>
          </p:cNvSpPr>
          <p:nvPr>
            <p:ph type="body" idx="1"/>
          </p:nvPr>
        </p:nvSpPr>
        <p:spPr>
          <a:xfrm>
            <a:off x="152400" y="952650"/>
            <a:ext cx="8839200" cy="3809700"/>
          </a:xfrm>
          <a:prstGeom prst="rect">
            <a:avLst/>
          </a:prstGeom>
          <a:noFill/>
          <a:ln w="9525" cap="flat" cmpd="sng">
            <a:solidFill>
              <a:srgbClr val="FFFF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2017–2018 Assessment and Accountability Month-by-Month Checklist</a:t>
            </a:r>
            <a:endParaRPr sz="32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identifies</a:t>
            </a:r>
            <a:r>
              <a:rPr lang="en" sz="1700" b="0" i="0" u="none" strike="noStrike" cap="none">
                <a:solidFill>
                  <a:schemeClr val="dk1"/>
                </a:solidFill>
                <a:latin typeface="Calibri"/>
                <a:ea typeface="Calibri"/>
                <a:cs typeface="Calibri"/>
                <a:sym typeface="Calibri"/>
              </a:rPr>
              <a:t> key dates and deadlines for statewide assessment programs and accountability processes for next school year; </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provides</a:t>
            </a:r>
            <a:r>
              <a:rPr lang="en" sz="1700" b="0" i="0" u="none" strike="noStrike" cap="none">
                <a:solidFill>
                  <a:schemeClr val="dk1"/>
                </a:solidFill>
                <a:latin typeface="Calibri"/>
                <a:ea typeface="Calibri"/>
                <a:cs typeface="Calibri"/>
                <a:sym typeface="Calibri"/>
              </a:rPr>
              <a:t> action steps to ensure readiness for administering statewide assessments; and</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recommends</a:t>
            </a:r>
            <a:r>
              <a:rPr lang="en" sz="1700" b="0" i="0" u="none" strike="noStrike" cap="none">
                <a:solidFill>
                  <a:schemeClr val="dk1"/>
                </a:solidFill>
                <a:latin typeface="Calibri"/>
                <a:ea typeface="Calibri"/>
                <a:cs typeface="Calibri"/>
                <a:sym typeface="Calibri"/>
              </a:rPr>
              <a:t> resources for district and school staff.</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checklist includes information on the following areas: </a:t>
            </a:r>
            <a:endParaRPr sz="32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Communication and Support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Accessibility and Accommodations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Assessment Preparation and Administration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Accountability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Reports</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0" i="0" u="none" strike="noStrike" cap="none">
                <a:solidFill>
                  <a:schemeClr val="dk1"/>
                </a:solidFill>
                <a:latin typeface="Calibri"/>
                <a:ea typeface="Calibri"/>
                <a:cs typeface="Calibri"/>
                <a:sym typeface="Calibri"/>
              </a:rPr>
              <a:t>The </a:t>
            </a:r>
            <a:r>
              <a:rPr lang="en" sz="1700" b="0" i="0" u="sng" strike="noStrike" cap="none">
                <a:solidFill>
                  <a:schemeClr val="hlink"/>
                </a:solidFill>
                <a:latin typeface="Calibri"/>
                <a:ea typeface="Calibri"/>
                <a:cs typeface="Calibri"/>
                <a:sym typeface="Calibri"/>
                <a:hlinkClick r:id="rId3"/>
              </a:rPr>
              <a:t>2017-2018 Assessment Month-by-Month Checklist</a:t>
            </a:r>
            <a:r>
              <a:rPr lang="en" sz="1700" b="0" i="0" u="none" strike="noStrike" cap="none">
                <a:solidFill>
                  <a:schemeClr val="dk1"/>
                </a:solidFill>
                <a:latin typeface="Calibri"/>
                <a:ea typeface="Calibri"/>
                <a:cs typeface="Calibri"/>
                <a:sym typeface="Calibri"/>
              </a:rPr>
              <a:t> </a:t>
            </a:r>
            <a:r>
              <a:rPr lang="en" sz="1700"/>
              <a:t>is located in the </a:t>
            </a:r>
            <a:r>
              <a:rPr lang="en" sz="1700" u="sng">
                <a:solidFill>
                  <a:schemeClr val="hlink"/>
                </a:solidFill>
                <a:hlinkClick r:id="rId4"/>
              </a:rPr>
              <a:t>Assessment Library</a:t>
            </a:r>
            <a:r>
              <a:rPr lang="en" sz="1700"/>
              <a:t>.</a:t>
            </a: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graphicFrame>
        <p:nvGraphicFramePr>
          <p:cNvPr id="568" name="Shape 568"/>
          <p:cNvGraphicFramePr/>
          <p:nvPr/>
        </p:nvGraphicFramePr>
        <p:xfrm>
          <a:off x="361950" y="1299865"/>
          <a:ext cx="8477250" cy="3169920"/>
        </p:xfrm>
        <a:graphic>
          <a:graphicData uri="http://schemas.openxmlformats.org/drawingml/2006/table">
            <a:tbl>
              <a:tblPr firstRow="1" firstCol="1" lastRow="1" lastCol="1" bandRow="1" bandCol="1">
                <a:noFill/>
                <a:tableStyleId>{9642132C-3276-4DFC-84AD-D9C4E1D19B51}</a:tableStyleId>
              </a:tblPr>
              <a:tblGrid>
                <a:gridCol w="3412650"/>
                <a:gridCol w="5064600"/>
              </a:tblGrid>
              <a:tr h="234925">
                <a:tc>
                  <a:txBody>
                    <a:bodyPr/>
                    <a:lstStyle/>
                    <a:p>
                      <a:pPr marL="50800" marR="0" lvl="0" indent="-19050" algn="l" rtl="0">
                        <a:lnSpc>
                          <a:spcPct val="100000"/>
                        </a:lnSpc>
                        <a:spcBef>
                          <a:spcPts val="0"/>
                        </a:spcBef>
                        <a:spcAft>
                          <a:spcPts val="0"/>
                        </a:spcAft>
                        <a:buClr>
                          <a:srgbClr val="000000"/>
                        </a:buClr>
                        <a:buSzPts val="400"/>
                        <a:buFont typeface="Calibri"/>
                        <a:buNone/>
                      </a:pPr>
                      <a:r>
                        <a:rPr lang="en" sz="1600" b="1" u="none" strike="noStrike" cap="none">
                          <a:latin typeface="Calibri"/>
                          <a:ea typeface="Calibri"/>
                          <a:cs typeface="Calibri"/>
                          <a:sym typeface="Calibri"/>
                        </a:rPr>
                        <a:t>Common System Message</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400"/>
                        <a:buFont typeface="Calibri"/>
                        <a:buNone/>
                      </a:pPr>
                      <a:r>
                        <a:rPr lang="en" sz="1600" b="1" u="none" strike="noStrike" cap="none">
                          <a:latin typeface="Calibri"/>
                          <a:ea typeface="Calibri"/>
                          <a:cs typeface="Calibri"/>
                          <a:sym typeface="Calibri"/>
                        </a:rPr>
                        <a:t>Troubleshooting Action</a:t>
                      </a:r>
                      <a:endParaRPr/>
                    </a:p>
                  </a:txBody>
                  <a:tcPr marL="0" marR="0" marT="0" marB="0" anchor="ctr"/>
                </a:tc>
              </a:tr>
              <a:tr h="486875">
                <a:tc>
                  <a:txBody>
                    <a:bodyPr/>
                    <a:lstStyle/>
                    <a:p>
                      <a:pPr marL="50800" marR="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Invalid Username and Password</a:t>
                      </a:r>
                      <a:endParaRPr/>
                    </a:p>
                  </a:txBody>
                  <a:tcPr marL="0" marR="0" marT="0" marB="0" anchor="ctr"/>
                </a:tc>
                <a:tc>
                  <a:txBody>
                    <a:bodyPr/>
                    <a:lstStyle/>
                    <a:p>
                      <a:pPr marL="50800" marR="17780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The student has either typed in the information incorrectly or has logged into the wrong testing location. Back out to the main menu and verify the location where the student is logging in. This is not a technical error.</a:t>
                      </a:r>
                      <a:endParaRPr/>
                    </a:p>
                  </a:txBody>
                  <a:tcPr marL="0" marR="0" marT="0" marB="0" anchor="ctr"/>
                </a:tc>
              </a:tr>
              <a:tr h="268600">
                <a:tc rowSpan="3">
                  <a:txBody>
                    <a:bodyPr/>
                    <a:lstStyle/>
                    <a:p>
                      <a:pPr marL="50800" marR="10160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Internet/Network Connection Error – There was an interruption in the internet connection and the testing device cannot reach DRC servers or the TSM.</a:t>
                      </a:r>
                      <a:endParaRPr/>
                    </a:p>
                  </a:txBody>
                  <a:tcPr marL="0" marR="0" marT="0" marB="0" anchor="ctr"/>
                </a:tc>
                <a:tc>
                  <a:txBody>
                    <a:bodyPr/>
                    <a:lstStyle/>
                    <a:p>
                      <a:pPr marL="50800" marR="8890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Did the district technical department whitelist both the URLs and the IP addresses on all content filters, firewalls, and antivirus software?</a:t>
                      </a:r>
                      <a:endParaRPr/>
                    </a:p>
                  </a:txBody>
                  <a:tcPr marL="0" marR="0" marT="0" marB="0" anchor="ctr"/>
                </a:tc>
              </a:tr>
              <a:tr h="269400">
                <a:tc vMerge="1">
                  <a:txBody>
                    <a:bodyPr/>
                    <a:lstStyle/>
                    <a:p>
                      <a:endParaRPr lang="en-US"/>
                    </a:p>
                  </a:txBody>
                  <a:tcPr/>
                </a:tc>
                <a:tc>
                  <a:txBody>
                    <a:bodyPr/>
                    <a:lstStyle/>
                    <a:p>
                      <a:pPr marL="50800" marR="19050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If wireless, check the access point to computer ratio. Are there too many devices connecting to one access point?</a:t>
                      </a:r>
                      <a:endParaRPr/>
                    </a:p>
                  </a:txBody>
                  <a:tcPr marL="0" marR="0" marT="0" marB="0" anchor="ctr"/>
                </a:tc>
              </a:tr>
              <a:tr h="377725">
                <a:tc vMerge="1">
                  <a:txBody>
                    <a:bodyPr/>
                    <a:lstStyle/>
                    <a:p>
                      <a:endParaRPr lang="en-US"/>
                    </a:p>
                  </a:txBody>
                  <a:tcPr/>
                </a:tc>
                <a:tc>
                  <a:txBody>
                    <a:bodyPr/>
                    <a:lstStyle/>
                    <a:p>
                      <a:pPr marL="50800" marR="10160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Conduct a speedtest at </a:t>
                      </a:r>
                      <a:r>
                        <a:rPr lang="en" sz="1600" u="sng" strike="noStrike" cap="none">
                          <a:solidFill>
                            <a:schemeClr val="hlink"/>
                          </a:solidFill>
                          <a:latin typeface="Calibri"/>
                          <a:ea typeface="Calibri"/>
                          <a:cs typeface="Calibri"/>
                          <a:sym typeface="Calibri"/>
                          <a:hlinkClick r:id="rId3"/>
                        </a:rPr>
                        <a:t>www.speedtest.net </a:t>
                      </a:r>
                      <a:r>
                        <a:rPr lang="en" sz="1600" u="none" strike="noStrike" cap="none">
                          <a:latin typeface="Calibri"/>
                          <a:ea typeface="Calibri"/>
                          <a:cs typeface="Calibri"/>
                          <a:sym typeface="Calibri"/>
                        </a:rPr>
                        <a:t>to Minnetonka, MN. What is the upload and download speed? If it is less than 10 mbps, it is too slow to test.</a:t>
                      </a:r>
                      <a:endParaRPr/>
                    </a:p>
                  </a:txBody>
                  <a:tcPr marL="0" marR="0" marT="0" marB="0" anchor="ct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0" y="0"/>
            <a:ext cx="9144000" cy="1028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graphicFrame>
        <p:nvGraphicFramePr>
          <p:cNvPr id="574" name="Shape 574"/>
          <p:cNvGraphicFramePr/>
          <p:nvPr/>
        </p:nvGraphicFramePr>
        <p:xfrm>
          <a:off x="152400" y="1028700"/>
          <a:ext cx="8782050" cy="3840480"/>
        </p:xfrm>
        <a:graphic>
          <a:graphicData uri="http://schemas.openxmlformats.org/drawingml/2006/table">
            <a:tbl>
              <a:tblPr firstRow="1" firstCol="1" lastRow="1" lastCol="1" bandRow="1" bandCol="1">
                <a:noFill/>
                <a:tableStyleId>{9642132C-3276-4DFC-84AD-D9C4E1D19B51}</a:tableStyleId>
              </a:tblPr>
              <a:tblGrid>
                <a:gridCol w="3943200"/>
                <a:gridCol w="4838850"/>
              </a:tblGrid>
              <a:tr h="160250">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b="1" u="none" strike="noStrike" cap="none">
                          <a:latin typeface="Calibri"/>
                          <a:ea typeface="Calibri"/>
                          <a:cs typeface="Calibri"/>
                          <a:sym typeface="Calibri"/>
                        </a:rPr>
                        <a:t>Common System Message</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b="1" u="none" strike="noStrike" cap="none">
                          <a:latin typeface="Calibri"/>
                          <a:ea typeface="Calibri"/>
                          <a:cs typeface="Calibri"/>
                          <a:sym typeface="Calibri"/>
                        </a:rPr>
                        <a:t>Troubleshooting Action</a:t>
                      </a:r>
                      <a:endParaRPr/>
                    </a:p>
                  </a:txBody>
                  <a:tcPr marL="0" marR="0" marT="0" marB="0" anchor="ctr"/>
                </a:tc>
              </a:tr>
              <a:tr h="160250">
                <a:tc rowSpan="4">
                  <a:txBody>
                    <a:bodyPr/>
                    <a:lstStyle/>
                    <a:p>
                      <a:pPr marL="50800" marR="1016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TSM Connection Error – Workstation cannot connect to the TSM internally on the network.</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Proceed with Internet Connection Error Troubleshooting</a:t>
                      </a:r>
                      <a:endParaRPr/>
                    </a:p>
                  </a:txBody>
                  <a:tcPr marL="0" marR="0" marT="0" marB="0" anchor="ctr"/>
                </a:tc>
              </a:tr>
              <a:tr h="269400">
                <a:tc vMerge="1">
                  <a:txBody>
                    <a:bodyPr/>
                    <a:lstStyle/>
                    <a:p>
                      <a:endParaRPr lang="en-US"/>
                    </a:p>
                  </a:txBody>
                  <a:tcPr/>
                </a:tc>
                <a:tc>
                  <a:txBody>
                    <a:bodyPr/>
                    <a:lstStyle/>
                    <a:p>
                      <a:pPr marL="50800" marR="1778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confirm the local machine firewall is turned off if using a Windows OS TSM.</a:t>
                      </a:r>
                      <a:endParaRPr/>
                    </a:p>
                  </a:txBody>
                  <a:tcPr marL="0" marR="0" marT="0" marB="0" anchor="ctr"/>
                </a:tc>
              </a:tr>
              <a:tr h="159850">
                <a:tc vMerge="1">
                  <a:txBody>
                    <a:bodyPr/>
                    <a:lstStyle/>
                    <a:p>
                      <a:endParaRPr lang="en-US"/>
                    </a:p>
                  </a:txBody>
                  <a:tcP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confirm that the TSM service is running.</a:t>
                      </a:r>
                      <a:endParaRPr/>
                    </a:p>
                  </a:txBody>
                  <a:tcPr marL="0" marR="0" marT="0" marB="0" anchor="ctr"/>
                </a:tc>
              </a:tr>
              <a:tr h="160250">
                <a:tc vMerge="1">
                  <a:txBody>
                    <a:bodyPr/>
                    <a:lstStyle/>
                    <a:p>
                      <a:endParaRPr lang="en-US"/>
                    </a:p>
                  </a:txBody>
                  <a:tcP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If </a:t>
                      </a:r>
                      <a:r>
                        <a:rPr lang="en" sz="1400" u="sng" strike="noStrike" cap="none">
                          <a:latin typeface="Calibri"/>
                          <a:ea typeface="Calibri"/>
                          <a:cs typeface="Calibri"/>
                          <a:sym typeface="Calibri"/>
                        </a:rPr>
                        <a:t>no one</a:t>
                      </a:r>
                      <a:r>
                        <a:rPr lang="en" sz="1400" u="none" strike="noStrike" cap="none">
                          <a:latin typeface="Calibri"/>
                          <a:ea typeface="Calibri"/>
                          <a:cs typeface="Calibri"/>
                          <a:sym typeface="Calibri"/>
                        </a:rPr>
                        <a:t> can test, restart or reboot the service.</a:t>
                      </a:r>
                      <a:endParaRPr/>
                    </a:p>
                  </a:txBody>
                  <a:tcPr marL="0" marR="0" marT="0" marB="0" anchor="ctr"/>
                </a:tc>
              </a:tr>
              <a:tr h="486875">
                <a:tc>
                  <a:txBody>
                    <a:bodyPr/>
                    <a:lstStyle/>
                    <a:p>
                      <a:pPr marL="50800" marR="762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Configuration Not Found, Configuration Error – The testing device is not registered to the Device Toolkit and cannot proceed with testing until assigned an ORG Unit ID.</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register the device to the Device Toolkit</a:t>
                      </a:r>
                      <a:endParaRPr/>
                    </a:p>
                  </a:txBody>
                  <a:tcPr marL="0" marR="0" marT="0" marB="0" anchor="ctr"/>
                </a:tc>
              </a:tr>
              <a:tr h="378125">
                <a:tc>
                  <a:txBody>
                    <a:bodyPr/>
                    <a:lstStyle/>
                    <a:p>
                      <a:pPr marL="50800" marR="1270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No TSM Configured – The Testing Site Manager has not been installed on the local network or configured in the Device Toolkit</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install or configure a Testing Site Manager.</a:t>
                      </a:r>
                      <a:endParaRPr/>
                    </a:p>
                  </a:txBody>
                  <a:tcPr marL="0" marR="0" marT="0" marB="0" anchor="ctr"/>
                </a:tc>
              </a:tr>
              <a:tr h="231275">
                <a:tc>
                  <a:txBody>
                    <a:bodyPr/>
                    <a:lstStyle/>
                    <a:p>
                      <a:pPr marL="50800" marR="1270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The next button is grayed out.</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The student has not completed the question on the test. This is not a technical error.</a:t>
                      </a:r>
                      <a:endParaRPr/>
                    </a:p>
                  </a:txBody>
                  <a:tcPr marL="0" marR="0" marT="0" marB="0" anchor="ctr"/>
                </a:tc>
              </a:tr>
              <a:tr h="231275">
                <a:tc>
                  <a:txBody>
                    <a:bodyPr/>
                    <a:lstStyle/>
                    <a:p>
                      <a:pPr marL="50800" marR="1270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Frozen or Gray Screen with spinning wheel</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Exit the test and reboot the machine. This is typically due to temporary overloaded internet traffic or maxed out memory on the computer.</a:t>
                      </a:r>
                      <a:endParaRPr/>
                    </a:p>
                  </a:txBody>
                  <a:tcPr marL="0" marR="0" marT="0" marB="0"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graphicFrame>
        <p:nvGraphicFramePr>
          <p:cNvPr id="580" name="Shape 580"/>
          <p:cNvGraphicFramePr/>
          <p:nvPr/>
        </p:nvGraphicFramePr>
        <p:xfrm>
          <a:off x="343534" y="1107757"/>
          <a:ext cx="8571875" cy="1984530"/>
        </p:xfrm>
        <a:graphic>
          <a:graphicData uri="http://schemas.openxmlformats.org/drawingml/2006/table">
            <a:tbl>
              <a:tblPr firstRow="1" firstCol="1" lastRow="1" lastCol="1" bandRow="1" bandCol="1">
                <a:noFill/>
                <a:tableStyleId>{9642132C-3276-4DFC-84AD-D9C4E1D19B51}</a:tableStyleId>
              </a:tblPr>
              <a:tblGrid>
                <a:gridCol w="3656975"/>
                <a:gridCol w="4914900"/>
              </a:tblGrid>
              <a:tr h="277650">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b="1" u="none" strike="noStrike" cap="none">
                          <a:latin typeface="Calibri"/>
                          <a:ea typeface="Calibri"/>
                          <a:cs typeface="Calibri"/>
                          <a:sym typeface="Calibri"/>
                        </a:rPr>
                        <a:t>Common System Message</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b="1" u="none" strike="noStrike" cap="none">
                          <a:latin typeface="Calibri"/>
                          <a:ea typeface="Calibri"/>
                          <a:cs typeface="Calibri"/>
                          <a:sym typeface="Calibri"/>
                        </a:rPr>
                        <a:t>Troubleshooting Action</a:t>
                      </a:r>
                      <a:endParaRPr/>
                    </a:p>
                  </a:txBody>
                  <a:tcPr marL="0" marR="0" marT="0" marB="0" anchor="ctr"/>
                </a:tc>
              </a:tr>
              <a:tr h="327200">
                <a:tc rowSpan="3">
                  <a:txBody>
                    <a:bodyPr/>
                    <a:lstStyle/>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Connection Error Retrieving Content –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Testing Device cannot connect to the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TSM or content servers to access test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content.</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confirm that all content files are on the TSM management portal.</a:t>
                      </a:r>
                      <a:endParaRPr/>
                    </a:p>
                  </a:txBody>
                  <a:tcPr marL="0" marR="0" marT="0" marB="0" anchor="ctr"/>
                </a:tc>
              </a:tr>
              <a:tr h="215750">
                <a:tc vMerge="1">
                  <a:txBody>
                    <a:bodyPr/>
                    <a:lstStyle/>
                    <a:p>
                      <a:endParaRPr lang="en-US"/>
                    </a:p>
                  </a:txBody>
                  <a:tcP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confirm content files are up to date.</a:t>
                      </a:r>
                      <a:endParaRPr/>
                    </a:p>
                  </a:txBody>
                  <a:tcPr marL="0" marR="0" marT="0" marB="0" anchor="ctr"/>
                </a:tc>
              </a:tr>
              <a:tr h="215750">
                <a:tc vMerge="1">
                  <a:txBody>
                    <a:bodyPr/>
                    <a:lstStyle/>
                    <a:p>
                      <a:endParaRPr lang="en-US"/>
                    </a:p>
                  </a:txBody>
                  <a:tcP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Proceed with Internet Connection Error Troubleshooting</a:t>
                      </a:r>
                      <a:endParaRPr/>
                    </a:p>
                  </a:txBody>
                  <a:tcPr marL="0" marR="0" marT="0" marB="0" anchor="ctr"/>
                </a:tc>
              </a:tr>
              <a:tr h="507200">
                <a:tc>
                  <a:txBody>
                    <a:bodyPr/>
                    <a:lstStyle/>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Proxy 336 Error – This is an issue with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configuration within the Device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Toolkit.</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confirm that there is nothing in the proxy host field within the Device Toolkit. If so, erase, and redeploy a new configuration file with no proxy server settings.</a:t>
                      </a:r>
                      <a:endParaRPr/>
                    </a:p>
                  </a:txBody>
                  <a:tcPr marL="0" marR="0" marT="0" marB="0" anchor="ct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graphicFrame>
        <p:nvGraphicFramePr>
          <p:cNvPr id="586" name="Shape 586"/>
          <p:cNvGraphicFramePr/>
          <p:nvPr/>
        </p:nvGraphicFramePr>
        <p:xfrm>
          <a:off x="286066" y="1085850"/>
          <a:ext cx="8571875" cy="2133600"/>
        </p:xfrm>
        <a:graphic>
          <a:graphicData uri="http://schemas.openxmlformats.org/drawingml/2006/table">
            <a:tbl>
              <a:tblPr firstRow="1" firstCol="1" lastRow="1" lastCol="1" bandRow="1" bandCol="1">
                <a:noFill/>
                <a:tableStyleId>{9642132C-3276-4DFC-84AD-D9C4E1D19B51}</a:tableStyleId>
              </a:tblPr>
              <a:tblGrid>
                <a:gridCol w="3656975"/>
                <a:gridCol w="4914900"/>
              </a:tblGrid>
              <a:tr h="1184450">
                <a:tc>
                  <a:txBody>
                    <a:bodyPr/>
                    <a:lstStyle/>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No Audio</a:t>
                      </a:r>
                      <a:endParaRPr/>
                    </a:p>
                  </a:txBody>
                  <a:tcPr marL="0" marR="0" marT="0" marB="0" anchor="ctr"/>
                </a:tc>
                <a:tc>
                  <a:txBody>
                    <a:bodyPr/>
                    <a:lstStyle/>
                    <a:p>
                      <a:pPr marL="342900" marR="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Does the audio stop after “Begin test?”</a:t>
                      </a:r>
                      <a:endParaRPr/>
                    </a:p>
                    <a:p>
                      <a:pPr marL="342900" marR="8255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Is the machine sound dialed more than halfway up?</a:t>
                      </a:r>
                      <a:endParaRPr/>
                    </a:p>
                    <a:p>
                      <a:pPr marL="342900" marR="8255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Does the audio work outside the software?</a:t>
                      </a:r>
                      <a:endParaRPr/>
                    </a:p>
                    <a:p>
                      <a:pPr marL="342900" marR="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Does the audio work from the speakers?</a:t>
                      </a:r>
                      <a:endParaRPr/>
                    </a:p>
                    <a:p>
                      <a:pPr marL="342900" marR="3302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Are the headphones plugged in before launching the software?</a:t>
                      </a:r>
                      <a:endParaRPr/>
                    </a:p>
                    <a:p>
                      <a:pPr marL="342900" marR="3302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Is the latest sound card driver installed?</a:t>
                      </a:r>
                      <a:endParaRPr/>
                    </a:p>
                    <a:p>
                      <a:pPr marL="342900" marR="3302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Is the TTS button checked in the TSM?</a:t>
                      </a:r>
                      <a:endParaRPr/>
                    </a:p>
                    <a:p>
                      <a:pPr marL="342900" marR="3302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Does the student have the text-to-speech accommodation checked in eDIRECT?</a:t>
                      </a:r>
                      <a:endParaRPr/>
                    </a:p>
                  </a:txBody>
                  <a:tcPr marL="0" marR="0" marT="0" marB="0" anchor="ct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sp>
        <p:nvSpPr>
          <p:cNvPr id="592" name="Shape 592"/>
          <p:cNvSpPr txBox="1">
            <a:spLocks noGrp="1"/>
          </p:cNvSpPr>
          <p:nvPr>
            <p:ph type="body" idx="1"/>
          </p:nvPr>
        </p:nvSpPr>
        <p:spPr>
          <a:xfrm>
            <a:off x="152400" y="8953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00"/>
              <a:buFont typeface="Arial"/>
              <a:buNone/>
            </a:pPr>
            <a:r>
              <a:rPr lang="en" sz="1600" b="0" i="0" u="none" strike="noStrike" cap="none">
                <a:solidFill>
                  <a:schemeClr val="dk1"/>
                </a:solidFill>
                <a:latin typeface="Calibri"/>
                <a:ea typeface="Calibri"/>
                <a:cs typeface="Calibri"/>
                <a:sym typeface="Calibri"/>
              </a:rPr>
              <a:t>If after troubleshooting there are still issues with testing, contact DRC Customer Service with the information below. </a:t>
            </a:r>
            <a:r>
              <a:rPr lang="en" sz="1600" b="1" i="0" u="none" strike="noStrike" cap="none">
                <a:solidFill>
                  <a:schemeClr val="dk1"/>
                </a:solidFill>
                <a:latin typeface="Calibri"/>
                <a:ea typeface="Calibri"/>
                <a:cs typeface="Calibri"/>
                <a:sym typeface="Calibri"/>
              </a:rPr>
              <a:t>Write down the following information to prepare for your call with customer service:</a:t>
            </a:r>
            <a:endParaRPr/>
          </a:p>
          <a:p>
            <a:pPr marL="0" marR="0" lvl="0" indent="0" algn="l" rtl="0">
              <a:lnSpc>
                <a:spcPct val="100000"/>
              </a:lnSpc>
              <a:spcBef>
                <a:spcPts val="0"/>
              </a:spcBef>
              <a:spcAft>
                <a:spcPts val="0"/>
              </a:spcAft>
              <a:buClr>
                <a:schemeClr val="dk1"/>
              </a:buClr>
              <a:buSzPts val="150"/>
              <a:buFont typeface="Arial"/>
              <a:buNone/>
            </a:pPr>
            <a:endParaRPr sz="6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Reporter/school/district/state</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Phone or email</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Student IDs (username and password if a phone call)</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Number of students affected out of how many students</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Date and description of the issue</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Specific system or error message (e.g. “Internet Connect Error” or “TSM Connection Error During Login”)</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When does the error message occur (e.g. when they select “Sign In?” or in the middle of testing)</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Operating system/version (Mac/Windows/iOS/Chromebook/Android)</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ORG Unit ID</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Wired or wireless</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Do the System Readiness Check. Are there red exclamation points? Which settings?</a:t>
            </a:r>
            <a:endParaRPr/>
          </a:p>
          <a:p>
            <a:pPr marL="230187" marR="0" lvl="0" indent="366711"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sp>
        <p:nvSpPr>
          <p:cNvPr id="598" name="Shape 59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3175" algn="l" rtl="0">
              <a:lnSpc>
                <a:spcPct val="100000"/>
              </a:lnSpc>
              <a:spcBef>
                <a:spcPts val="0"/>
              </a:spcBef>
              <a:spcAft>
                <a:spcPts val="0"/>
              </a:spcAft>
              <a:buClr>
                <a:schemeClr val="dk1"/>
              </a:buClr>
              <a:buSzPts val="375"/>
              <a:buFont typeface="Arial"/>
              <a:buNone/>
            </a:pPr>
            <a:r>
              <a:rPr lang="en" sz="1500" b="0" i="0" u="none" strike="noStrike" cap="none">
                <a:solidFill>
                  <a:schemeClr val="dk1"/>
                </a:solidFill>
                <a:latin typeface="Calibri"/>
                <a:ea typeface="Calibri"/>
                <a:cs typeface="Calibri"/>
                <a:sym typeface="Calibri"/>
              </a:rPr>
              <a:t>Contact</a:t>
            </a:r>
            <a:r>
              <a:rPr lang="en" sz="1500" b="1" i="0" u="none" strike="noStrike" cap="none">
                <a:solidFill>
                  <a:schemeClr val="dk1"/>
                </a:solidFill>
                <a:latin typeface="Calibri"/>
                <a:ea typeface="Calibri"/>
                <a:cs typeface="Calibri"/>
                <a:sym typeface="Calibri"/>
              </a:rPr>
              <a:t> DRC Customer Service at </a:t>
            </a:r>
            <a:r>
              <a:rPr lang="en" sz="1500" b="0" i="0" u="sng" strike="noStrike" cap="none">
                <a:solidFill>
                  <a:schemeClr val="hlink"/>
                </a:solidFill>
                <a:latin typeface="Calibri"/>
                <a:ea typeface="Calibri"/>
                <a:cs typeface="Calibri"/>
                <a:sym typeface="Calibri"/>
                <a:hlinkClick r:id="rId3"/>
              </a:rPr>
              <a:t>LAHelpDesk@datarecognitioncorp.com</a:t>
            </a:r>
            <a:r>
              <a:rPr lang="en" sz="1500" b="0" i="0" u="none" strike="noStrike" cap="none">
                <a:solidFill>
                  <a:schemeClr val="dk1"/>
                </a:solidFill>
                <a:latin typeface="Calibri"/>
                <a:ea typeface="Calibri"/>
                <a:cs typeface="Calibri"/>
                <a:sym typeface="Calibri"/>
              </a:rPr>
              <a:t> or 1-888-718-4836 with the following issues:</a:t>
            </a:r>
            <a:endParaRPr/>
          </a:p>
          <a:p>
            <a:pPr marL="230187" marR="0" lvl="0" indent="-30162" algn="l" rtl="0">
              <a:lnSpc>
                <a:spcPct val="100000"/>
              </a:lnSpc>
              <a:spcBef>
                <a:spcPts val="0"/>
              </a:spcBef>
              <a:spcAft>
                <a:spcPts val="0"/>
              </a:spcAft>
              <a:buClr>
                <a:schemeClr val="dk1"/>
              </a:buClr>
              <a:buSzPts val="150"/>
              <a:buFont typeface="Arial"/>
              <a:buNone/>
            </a:pPr>
            <a:endParaRPr sz="6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LEAP 2025 Platform Functionality:</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User Administration (Adding and Editing Users in eDIRECT)</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Materials Ordering and Additional Materials</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Adding and editing students in Test Setup</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Adding and editing test sessions and printing</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Test tickets</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Data Validation</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Viewing and Downloading Student Reports</a:t>
            </a:r>
            <a:endParaRPr/>
          </a:p>
          <a:p>
            <a:pPr marL="457200" marR="0" lvl="0" indent="-342900" algn="l" rtl="0">
              <a:lnSpc>
                <a:spcPct val="100000"/>
              </a:lnSpc>
              <a:spcBef>
                <a:spcPts val="48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Materials Receipt, Inventory, and Return</a:t>
            </a:r>
            <a:endParaRPr/>
          </a:p>
          <a:p>
            <a:pPr marL="457200" marR="0" lvl="0" indent="-342900" algn="l" rtl="0">
              <a:lnSpc>
                <a:spcPct val="100000"/>
              </a:lnSpc>
              <a:spcBef>
                <a:spcPts val="64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Labeling of test booklets (Pre ID, District-School, and Do Not Process labels)</a:t>
            </a:r>
            <a:endParaRPr/>
          </a:p>
          <a:p>
            <a:pPr marL="457200" marR="0" lvl="0" indent="-342900" algn="l" rtl="0">
              <a:lnSpc>
                <a:spcPct val="100000"/>
              </a:lnSpc>
              <a:spcBef>
                <a:spcPts val="64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INSIGHT and TSM Installation, Functionality, and Troubleshooting</a:t>
            </a:r>
            <a:endParaRPr/>
          </a:p>
          <a:p>
            <a:pPr marL="230187" marR="0" lvl="0" indent="455611" algn="l" rtl="0">
              <a:lnSpc>
                <a:spcPct val="100000"/>
              </a:lnSpc>
              <a:spcBef>
                <a:spcPts val="64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Training Accounts</a:t>
            </a:r>
            <a:endParaRPr sz="3200"/>
          </a:p>
        </p:txBody>
      </p:sp>
      <p:sp>
        <p:nvSpPr>
          <p:cNvPr id="604" name="Shape 604"/>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a:t>Each LEA has a Sample School (777) in eDIRECT to use for training purposes only.</a:t>
            </a:r>
            <a:endParaRPr sz="1800"/>
          </a:p>
          <a:p>
            <a:pPr marL="457200" lvl="0" indent="-342900" rtl="0">
              <a:lnSpc>
                <a:spcPct val="115000"/>
              </a:lnSpc>
              <a:spcBef>
                <a:spcPts val="0"/>
              </a:spcBef>
              <a:spcAft>
                <a:spcPts val="0"/>
              </a:spcAft>
              <a:buSzPts val="1800"/>
              <a:buChar char="•"/>
            </a:pPr>
            <a:r>
              <a:rPr lang="en" sz="1800"/>
              <a:t>The training school will only be placed in the Practice Test 2018 Administration.</a:t>
            </a:r>
            <a:endParaRPr sz="1800"/>
          </a:p>
          <a:p>
            <a:pPr marL="457200" lvl="0" indent="-342900" rtl="0">
              <a:lnSpc>
                <a:spcPct val="115000"/>
              </a:lnSpc>
              <a:spcBef>
                <a:spcPts val="0"/>
              </a:spcBef>
              <a:spcAft>
                <a:spcPts val="0"/>
              </a:spcAft>
              <a:buSzPts val="1800"/>
              <a:buChar char="•"/>
            </a:pPr>
            <a:r>
              <a:rPr lang="en" sz="1800"/>
              <a:t>Ten sample students have been added to each 777 site and should be used to practice creating test sessions.</a:t>
            </a:r>
            <a:endParaRPr sz="1800"/>
          </a:p>
          <a:p>
            <a:pPr marL="800098" lvl="0" indent="-366711">
              <a:spcBef>
                <a:spcPts val="64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09" name="Shape 609"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10" name="Shape 61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Test Security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Violations of Test Security: Related Policy</a:t>
            </a:r>
            <a:endParaRPr/>
          </a:p>
        </p:txBody>
      </p:sp>
      <p:sp>
        <p:nvSpPr>
          <p:cNvPr id="616" name="Shape 616"/>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500" b="0" i="0" u="none" strike="noStrike" cap="none" dirty="0">
                <a:solidFill>
                  <a:schemeClr val="dk1"/>
                </a:solidFill>
                <a:latin typeface="Calibri"/>
                <a:ea typeface="Calibri"/>
                <a:cs typeface="Calibri"/>
                <a:sym typeface="Calibri"/>
              </a:rPr>
              <a:t>Violations of test security are defined in Bulletin 118 and include:</a:t>
            </a:r>
            <a:endParaRPr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Administering tests in a manner that that would give examinees an unfair advantage or </a:t>
            </a:r>
            <a:r>
              <a:rPr lang="en" sz="1500" b="0" i="0" u="none" strike="noStrike" cap="none" dirty="0" smtClean="0">
                <a:solidFill>
                  <a:schemeClr val="dk1"/>
                </a:solidFill>
                <a:latin typeface="Calibri"/>
                <a:ea typeface="Calibri"/>
                <a:cs typeface="Calibri"/>
                <a:sym typeface="Calibri"/>
              </a:rPr>
              <a:t>disadvantage</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Giving </a:t>
            </a:r>
            <a:r>
              <a:rPr lang="en" sz="1500" b="0" i="0" u="none" strike="noStrike" cap="none" dirty="0">
                <a:solidFill>
                  <a:schemeClr val="dk1"/>
                </a:solidFill>
                <a:latin typeface="Calibri"/>
                <a:ea typeface="Calibri"/>
                <a:cs typeface="Calibri"/>
                <a:sym typeface="Calibri"/>
              </a:rPr>
              <a:t>examinees access to test questions prior to </a:t>
            </a:r>
            <a:r>
              <a:rPr lang="en" sz="1500" b="0" i="0" u="none" strike="noStrike" cap="none" dirty="0" smtClean="0">
                <a:solidFill>
                  <a:schemeClr val="dk1"/>
                </a:solidFill>
                <a:latin typeface="Calibri"/>
                <a:ea typeface="Calibri"/>
                <a:cs typeface="Calibri"/>
                <a:sym typeface="Calibri"/>
              </a:rPr>
              <a:t>testing</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Examining </a:t>
            </a:r>
            <a:r>
              <a:rPr lang="en" sz="1500" b="0" i="0" u="none" strike="noStrike" cap="none" dirty="0">
                <a:solidFill>
                  <a:schemeClr val="dk1"/>
                </a:solidFill>
                <a:latin typeface="Calibri"/>
                <a:ea typeface="Calibri"/>
                <a:cs typeface="Calibri"/>
                <a:sym typeface="Calibri"/>
              </a:rPr>
              <a:t>any test item at any time (except for providing certain </a:t>
            </a:r>
            <a:r>
              <a:rPr lang="en" sz="1500" b="0" i="0" u="none" strike="noStrike" cap="none" dirty="0" smtClean="0">
                <a:solidFill>
                  <a:schemeClr val="dk1"/>
                </a:solidFill>
                <a:latin typeface="Calibri"/>
                <a:ea typeface="Calibri"/>
                <a:cs typeface="Calibri"/>
                <a:sym typeface="Calibri"/>
              </a:rPr>
              <a:t>accommodations)</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At </a:t>
            </a:r>
            <a:r>
              <a:rPr lang="en" sz="1500" b="0" i="0" u="none" strike="noStrike" cap="none" dirty="0">
                <a:solidFill>
                  <a:schemeClr val="dk1"/>
                </a:solidFill>
                <a:latin typeface="Calibri"/>
                <a:ea typeface="Calibri"/>
                <a:cs typeface="Calibri"/>
                <a:sym typeface="Calibri"/>
              </a:rPr>
              <a:t>any time reproducing or discussing all or part of any secure </a:t>
            </a:r>
            <a:r>
              <a:rPr lang="en" sz="1500" b="0" i="0" u="none" strike="noStrike" cap="none" dirty="0" smtClean="0">
                <a:solidFill>
                  <a:schemeClr val="dk1"/>
                </a:solidFill>
                <a:latin typeface="Calibri"/>
                <a:ea typeface="Calibri"/>
                <a:cs typeface="Calibri"/>
                <a:sym typeface="Calibri"/>
              </a:rPr>
              <a:t>materials</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Coach </a:t>
            </a:r>
            <a:r>
              <a:rPr lang="en" sz="1500" b="0" i="0" u="none" strike="noStrike" cap="none" dirty="0">
                <a:solidFill>
                  <a:schemeClr val="dk1"/>
                </a:solidFill>
                <a:latin typeface="Calibri"/>
                <a:ea typeface="Calibri"/>
                <a:cs typeface="Calibri"/>
                <a:sym typeface="Calibri"/>
              </a:rPr>
              <a:t>or interfering examinees in any manner during </a:t>
            </a:r>
            <a:r>
              <a:rPr lang="en" sz="1500" b="0" i="0" u="none" strike="noStrike" cap="none" dirty="0" smtClean="0">
                <a:solidFill>
                  <a:schemeClr val="dk1"/>
                </a:solidFill>
                <a:latin typeface="Calibri"/>
                <a:ea typeface="Calibri"/>
                <a:cs typeface="Calibri"/>
                <a:sym typeface="Calibri"/>
              </a:rPr>
              <a:t>testing</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Altering </a:t>
            </a:r>
            <a:r>
              <a:rPr lang="en" sz="1500" b="0" i="0" u="none" strike="noStrike" cap="none" dirty="0">
                <a:solidFill>
                  <a:schemeClr val="dk1"/>
                </a:solidFill>
                <a:latin typeface="Calibri"/>
                <a:ea typeface="Calibri"/>
                <a:cs typeface="Calibri"/>
                <a:sym typeface="Calibri"/>
              </a:rPr>
              <a:t>or interfering with examinees’ responses in any </a:t>
            </a:r>
            <a:r>
              <a:rPr lang="en" sz="1500" b="0" i="0" u="none" strike="noStrike" cap="none" dirty="0" smtClean="0">
                <a:solidFill>
                  <a:schemeClr val="dk1"/>
                </a:solidFill>
                <a:latin typeface="Calibri"/>
                <a:ea typeface="Calibri"/>
                <a:cs typeface="Calibri"/>
                <a:sym typeface="Calibri"/>
              </a:rPr>
              <a:t>manner</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Administering </a:t>
            </a:r>
            <a:r>
              <a:rPr lang="en" sz="1500" b="0" i="0" u="none" strike="noStrike" cap="none" dirty="0">
                <a:solidFill>
                  <a:schemeClr val="dk1"/>
                </a:solidFill>
                <a:latin typeface="Calibri"/>
                <a:ea typeface="Calibri"/>
                <a:cs typeface="Calibri"/>
                <a:sym typeface="Calibri"/>
              </a:rPr>
              <a:t>previously administered or current forms of any statewide </a:t>
            </a:r>
            <a:r>
              <a:rPr lang="en" sz="1500" b="0" i="0" u="none" strike="noStrike" cap="none" dirty="0" smtClean="0">
                <a:solidFill>
                  <a:schemeClr val="dk1"/>
                </a:solidFill>
                <a:latin typeface="Calibri"/>
                <a:ea typeface="Calibri"/>
                <a:cs typeface="Calibri"/>
                <a:sym typeface="Calibri"/>
              </a:rPr>
              <a:t>assessment</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Failing </a:t>
            </a:r>
            <a:r>
              <a:rPr lang="en" sz="1500" b="0" i="0" u="none" strike="noStrike" cap="none" dirty="0">
                <a:solidFill>
                  <a:schemeClr val="dk1"/>
                </a:solidFill>
                <a:latin typeface="Calibri"/>
                <a:ea typeface="Calibri"/>
                <a:cs typeface="Calibri"/>
                <a:sym typeface="Calibri"/>
              </a:rPr>
              <a:t>to account for and secure test </a:t>
            </a:r>
            <a:r>
              <a:rPr lang="en" sz="1500" b="0" i="0" u="none" strike="noStrike" cap="none" dirty="0" smtClean="0">
                <a:solidFill>
                  <a:schemeClr val="dk1"/>
                </a:solidFill>
                <a:latin typeface="Calibri"/>
                <a:ea typeface="Calibri"/>
                <a:cs typeface="Calibri"/>
                <a:sym typeface="Calibri"/>
              </a:rPr>
              <a:t>materials</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Conducting </a:t>
            </a:r>
            <a:r>
              <a:rPr lang="en" sz="1500" b="0" i="0" u="none" strike="noStrike" cap="none" dirty="0">
                <a:solidFill>
                  <a:schemeClr val="dk1"/>
                </a:solidFill>
                <a:latin typeface="Calibri"/>
                <a:ea typeface="Calibri"/>
                <a:cs typeface="Calibri"/>
                <a:sym typeface="Calibri"/>
              </a:rPr>
              <a:t>testing in alternate environments without </a:t>
            </a:r>
            <a:r>
              <a:rPr lang="en" sz="1500" b="0" i="0" u="none" strike="noStrike" cap="none" dirty="0" smtClean="0">
                <a:solidFill>
                  <a:schemeClr val="dk1"/>
                </a:solidFill>
                <a:latin typeface="Calibri"/>
                <a:ea typeface="Calibri"/>
                <a:cs typeface="Calibri"/>
                <a:sym typeface="Calibri"/>
              </a:rPr>
              <a:t>approval</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Failing </a:t>
            </a:r>
            <a:r>
              <a:rPr lang="en" sz="1500" b="0" i="0" u="none" strike="noStrike" cap="none" dirty="0">
                <a:solidFill>
                  <a:schemeClr val="dk1"/>
                </a:solidFill>
                <a:latin typeface="Calibri"/>
                <a:ea typeface="Calibri"/>
                <a:cs typeface="Calibri"/>
                <a:sym typeface="Calibri"/>
              </a:rPr>
              <a:t>to report any testing </a:t>
            </a:r>
            <a:r>
              <a:rPr lang="en" sz="1500" b="0" i="0" u="none" strike="noStrike" cap="none" dirty="0" smtClean="0">
                <a:solidFill>
                  <a:schemeClr val="dk1"/>
                </a:solidFill>
                <a:latin typeface="Calibri"/>
                <a:ea typeface="Calibri"/>
                <a:cs typeface="Calibri"/>
                <a:sym typeface="Calibri"/>
              </a:rPr>
              <a:t>irregularities</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Participating </a:t>
            </a:r>
            <a:r>
              <a:rPr lang="en" sz="1500" b="0" i="0" u="none" strike="noStrike" cap="none" dirty="0">
                <a:solidFill>
                  <a:schemeClr val="dk1"/>
                </a:solidFill>
                <a:latin typeface="Calibri"/>
                <a:ea typeface="Calibri"/>
                <a:cs typeface="Calibri"/>
                <a:sym typeface="Calibri"/>
              </a:rPr>
              <a:t>in, encouraging, or failing to report any violation</a:t>
            </a:r>
            <a:endParaRPr sz="1500" dirty="0"/>
          </a:p>
          <a:p>
            <a:pPr marL="0" marR="0" lvl="0" indent="0" algn="l" rtl="0">
              <a:lnSpc>
                <a:spcPct val="100000"/>
              </a:lnSpc>
              <a:spcBef>
                <a:spcPts val="0"/>
              </a:spcBef>
              <a:spcAft>
                <a:spcPts val="0"/>
              </a:spcAft>
              <a:buClr>
                <a:schemeClr val="dk1"/>
              </a:buClr>
              <a:buSzPts val="1100"/>
              <a:buFont typeface="Arial"/>
              <a:buNone/>
            </a:pPr>
            <a:endParaRPr sz="15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500" b="0" i="0" u="none" strike="noStrike" cap="none" dirty="0">
                <a:solidFill>
                  <a:schemeClr val="dk1"/>
                </a:solidFill>
                <a:latin typeface="Calibri"/>
                <a:ea typeface="Calibri"/>
                <a:cs typeface="Calibri"/>
                <a:sym typeface="Calibri"/>
              </a:rPr>
              <a:t>Violations of test security can result in the revocation of a teaching or leadership certificate as defined in Bulletin 746.</a:t>
            </a:r>
            <a:endParaRPr sz="1500" dirty="0"/>
          </a:p>
          <a:p>
            <a:pPr marL="0" marR="0" lvl="0" indent="0" algn="l" rtl="0">
              <a:lnSpc>
                <a:spcPct val="100000"/>
              </a:lnSpc>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Irregularities: Definition and Reporting</a:t>
            </a:r>
            <a:endParaRPr/>
          </a:p>
        </p:txBody>
      </p:sp>
      <p:sp>
        <p:nvSpPr>
          <p:cNvPr id="622" name="Shape 622"/>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Definition:</a:t>
            </a:r>
            <a:endParaRPr/>
          </a:p>
          <a:p>
            <a:pPr marL="0" marR="0" lvl="0" indent="0" algn="l" rtl="0">
              <a:lnSpc>
                <a:spcPct val="115000"/>
              </a:lnSpc>
              <a:spcBef>
                <a:spcPts val="40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A </a:t>
            </a:r>
            <a:r>
              <a:rPr lang="en" sz="1800" b="0" i="1" u="none" strike="noStrike" cap="none">
                <a:solidFill>
                  <a:schemeClr val="dk1"/>
                </a:solidFill>
                <a:latin typeface="Calibri"/>
                <a:ea typeface="Calibri"/>
                <a:cs typeface="Calibri"/>
                <a:sym typeface="Calibri"/>
              </a:rPr>
              <a:t>testing irregularity </a:t>
            </a:r>
            <a:r>
              <a:rPr lang="en" sz="1800" b="0" i="0" u="none" strike="noStrike" cap="none">
                <a:solidFill>
                  <a:schemeClr val="dk1"/>
                </a:solidFill>
                <a:latin typeface="Calibri"/>
                <a:ea typeface="Calibri"/>
                <a:cs typeface="Calibri"/>
                <a:sym typeface="Calibri"/>
              </a:rPr>
              <a:t>is any incident in test handling or administration that leads to a question regarding the security of the test or the accuracy of the test data.</a:t>
            </a:r>
            <a:endParaRPr/>
          </a:p>
          <a:p>
            <a:pPr marL="0" marR="0" lvl="0" indent="0" algn="l" rtl="0">
              <a:lnSpc>
                <a:spcPct val="115000"/>
              </a:lnSpc>
              <a:spcBef>
                <a:spcPts val="40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Process for reporting:</a:t>
            </a:r>
            <a:endParaRPr/>
          </a:p>
          <a:p>
            <a:pPr marL="285750" marR="0" lvl="0" indent="-285750" algn="l" rtl="0">
              <a:lnSpc>
                <a:spcPct val="100000"/>
              </a:lnSpc>
              <a:spcBef>
                <a:spcPts val="40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All testing irregularities must be reported in writing to the School Test Coordinator, who must then send the written reports to the District Test Coordinator.</a:t>
            </a:r>
            <a:endParaRPr/>
          </a:p>
          <a:p>
            <a:pPr marL="285750" marR="0" lvl="0" indent="-285750" algn="l" rtl="0">
              <a:lnSpc>
                <a:spcPct val="100000"/>
              </a:lnSpc>
              <a:spcBef>
                <a:spcPts val="40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Districts may only send the following information to LDOE</a:t>
            </a:r>
            <a:endParaRPr/>
          </a:p>
          <a:p>
            <a:pPr marL="285750" marR="0" lvl="0" indent="-285750" algn="l" rtl="0">
              <a:lnSpc>
                <a:spcPct val="100000"/>
              </a:lnSpc>
              <a:spcBef>
                <a:spcPts val="40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Louisiana Secure ID</a:t>
            </a:r>
            <a:endParaRPr/>
          </a:p>
          <a:p>
            <a:pPr marL="285750" marR="0" lvl="0" indent="-285750" algn="l" rtl="0">
              <a:lnSpc>
                <a:spcPct val="100000"/>
              </a:lnSpc>
              <a:spcBef>
                <a:spcPts val="40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First letter of first name</a:t>
            </a:r>
            <a:endParaRPr/>
          </a:p>
          <a:p>
            <a:pPr marL="285750" marR="0" lvl="0" indent="-285750" algn="l" rtl="0">
              <a:lnSpc>
                <a:spcPct val="100000"/>
              </a:lnSpc>
              <a:spcBef>
                <a:spcPts val="40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First three letters of last name</a:t>
            </a:r>
            <a:endParaRPr/>
          </a:p>
          <a:p>
            <a:pPr marL="285750" marR="0" lvl="0" indent="-285750" algn="l" rtl="0">
              <a:lnSpc>
                <a:spcPct val="100000"/>
              </a:lnSpc>
              <a:spcBef>
                <a:spcPts val="40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Birth date only (excluding birth month and birth year)</a:t>
            </a:r>
            <a:r>
              <a:rPr lang="en" sz="1100" b="0" i="0" u="none" strike="noStrike" cap="none">
                <a:solidFill>
                  <a:srgbClr val="FFFFFF"/>
                </a:solidFill>
                <a:latin typeface="Calibri"/>
                <a:ea typeface="Calibri"/>
                <a:cs typeface="Calibri"/>
                <a:sym typeface="Calibri"/>
              </a:rPr>
              <a:t>t Administrat</a:t>
            </a:r>
            <a:endParaRPr/>
          </a:p>
        </p:txBody>
      </p:sp>
      <p:pic>
        <p:nvPicPr>
          <p:cNvPr id="623" name="Shape 623"/>
          <p:cNvPicPr preferRelativeResize="0"/>
          <p:nvPr/>
        </p:nvPicPr>
        <p:blipFill rotWithShape="1">
          <a:blip r:embed="rId3">
            <a:alphaModFix/>
          </a:blip>
          <a:srcRect/>
          <a:stretch/>
        </p:blipFill>
        <p:spPr>
          <a:xfrm>
            <a:off x="3878318" y="3356696"/>
            <a:ext cx="4908330" cy="9420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February Assessment </a:t>
            </a:r>
            <a:r>
              <a:rPr lang="en" sz="3200"/>
              <a:t>and Accountability </a:t>
            </a:r>
            <a:r>
              <a:rPr lang="en" sz="3200" b="0" i="0" u="none" strike="noStrike" cap="none">
                <a:solidFill>
                  <a:srgbClr val="333333"/>
                </a:solidFill>
                <a:latin typeface="Calibri"/>
                <a:ea typeface="Calibri"/>
                <a:cs typeface="Calibri"/>
                <a:sym typeface="Calibri"/>
              </a:rPr>
              <a:t>Checklist</a:t>
            </a:r>
            <a:endParaRPr sz="4400" b="0" i="0" u="none" strike="noStrike" cap="none">
              <a:solidFill>
                <a:srgbClr val="333333"/>
              </a:solidFill>
              <a:latin typeface="Calibri"/>
              <a:ea typeface="Calibri"/>
              <a:cs typeface="Calibri"/>
              <a:sym typeface="Calibri"/>
            </a:endParaRPr>
          </a:p>
        </p:txBody>
      </p:sp>
      <p:sp>
        <p:nvSpPr>
          <p:cNvPr id="396" name="Shape 396"/>
          <p:cNvSpPr txBox="1">
            <a:spLocks noGrp="1"/>
          </p:cNvSpPr>
          <p:nvPr>
            <p:ph type="body" idx="1"/>
          </p:nvPr>
        </p:nvSpPr>
        <p:spPr>
          <a:xfrm>
            <a:off x="152400" y="893175"/>
            <a:ext cx="8839200" cy="3828900"/>
          </a:xfrm>
          <a:prstGeom prst="rect">
            <a:avLst/>
          </a:prstGeom>
          <a:noFill/>
          <a:ln>
            <a:noFill/>
          </a:ln>
        </p:spPr>
        <p:txBody>
          <a:bodyPr spcFirstLastPara="1" wrap="square" lIns="91425" tIns="91425" rIns="91425" bIns="91425" anchor="t" anchorCtr="0">
            <a:noAutofit/>
          </a:bodyPr>
          <a:lstStyle/>
          <a:p>
            <a:pPr marL="76200" marR="762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Communication and Support</a:t>
            </a:r>
            <a:endParaRPr sz="1800" b="0" i="0" u="none" strike="noStrike" cap="none">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Feb 1, </a:t>
            </a:r>
            <a:r>
              <a:rPr lang="en" sz="1800" b="1"/>
              <a:t>7</a:t>
            </a:r>
            <a:r>
              <a:rPr lang="en" sz="1800" b="1" i="0" u="none" strike="noStrike" cap="none">
                <a:solidFill>
                  <a:schemeClr val="dk1"/>
                </a:solidFill>
                <a:latin typeface="Calibri"/>
                <a:ea typeface="Calibri"/>
                <a:cs typeface="Calibri"/>
                <a:sym typeface="Calibri"/>
              </a:rPr>
              <a:t>, and 8:</a:t>
            </a:r>
            <a:r>
              <a:rPr lang="en" sz="1800" b="0" i="0" u="none" strike="noStrike" cap="none">
                <a:solidFill>
                  <a:schemeClr val="dk1"/>
                </a:solidFill>
                <a:latin typeface="Calibri"/>
                <a:ea typeface="Calibri"/>
                <a:cs typeface="Calibri"/>
                <a:sym typeface="Calibri"/>
              </a:rPr>
              <a:t> Winter Collaborations</a:t>
            </a:r>
            <a:endParaRPr sz="1800" b="1" i="0" u="none" strike="noStrike" cap="none">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rgbClr val="000000"/>
              </a:buClr>
              <a:buSzPts val="1100"/>
              <a:buFont typeface="Arial"/>
              <a:buNone/>
            </a:pPr>
            <a:r>
              <a:rPr lang="en" sz="1800" b="1" i="0" u="none" strike="noStrike" cap="none">
                <a:solidFill>
                  <a:schemeClr val="dk1"/>
                </a:solidFill>
                <a:latin typeface="Calibri"/>
                <a:ea typeface="Calibri"/>
                <a:cs typeface="Calibri"/>
                <a:sym typeface="Calibri"/>
              </a:rPr>
              <a:t>Feb 1</a:t>
            </a:r>
            <a:r>
              <a:rPr lang="en" sz="1800" b="0" i="0" u="none" strike="noStrike" cap="none">
                <a:solidFill>
                  <a:schemeClr val="dk1"/>
                </a:solidFill>
                <a:latin typeface="Calibri"/>
                <a:ea typeface="Calibri"/>
                <a:cs typeface="Calibri"/>
                <a:sym typeface="Calibri"/>
              </a:rPr>
              <a:t>: </a:t>
            </a:r>
            <a:r>
              <a:rPr lang="en" sz="1800" b="0" i="0" u="sng" strike="noStrike" cap="none">
                <a:solidFill>
                  <a:schemeClr val="hlink"/>
                </a:solidFill>
                <a:latin typeface="Calibri"/>
                <a:ea typeface="Calibri"/>
                <a:cs typeface="Calibri"/>
                <a:sym typeface="Calibri"/>
                <a:hlinkClick r:id="rId3"/>
              </a:rPr>
              <a:t>Data Coordinator Monthly Webinar 1pm</a:t>
            </a:r>
            <a:endParaRPr sz="1800" b="0" i="0" u="none" strike="noStrike" cap="none">
              <a:solidFill>
                <a:srgbClr val="000000"/>
              </a:solidFill>
              <a:latin typeface="Calibri"/>
              <a:ea typeface="Calibri"/>
              <a:cs typeface="Calibri"/>
              <a:sym typeface="Calibri"/>
            </a:endParaRPr>
          </a:p>
          <a:p>
            <a:pPr marL="55561" marR="38100" lvl="0" indent="3175"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Feb 2</a:t>
            </a:r>
            <a:r>
              <a:rPr lang="en" sz="1800" b="0" i="0" u="none" strike="noStrike" cap="none">
                <a:solidFill>
                  <a:schemeClr val="dk1"/>
                </a:solidFill>
                <a:latin typeface="Calibri"/>
                <a:ea typeface="Calibri"/>
                <a:cs typeface="Calibri"/>
                <a:sym typeface="Calibri"/>
              </a:rPr>
              <a:t>:  Accountability Commission 1pm, Thomas Jefferson, Claiborne Bldg.</a:t>
            </a:r>
            <a:endParaRPr sz="1800" b="0" i="0" u="none" strike="noStrike" cap="none">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rgbClr val="000000"/>
              </a:buClr>
              <a:buSzPts val="1100"/>
              <a:buFont typeface="Arial"/>
              <a:buNone/>
            </a:pPr>
            <a:r>
              <a:rPr lang="en" sz="1800" b="1" i="0" u="none" strike="noStrike" cap="none">
                <a:solidFill>
                  <a:schemeClr val="dk1"/>
                </a:solidFill>
                <a:latin typeface="Calibri"/>
                <a:ea typeface="Calibri"/>
                <a:cs typeface="Calibri"/>
                <a:sym typeface="Calibri"/>
              </a:rPr>
              <a:t>Feb 7</a:t>
            </a:r>
            <a:r>
              <a:rPr lang="en" sz="1800" b="0" i="0" u="none" strike="noStrike" cap="none">
                <a:solidFill>
                  <a:schemeClr val="dk1"/>
                </a:solidFill>
                <a:latin typeface="Calibri"/>
                <a:ea typeface="Calibri"/>
                <a:cs typeface="Calibri"/>
                <a:sym typeface="Calibri"/>
              </a:rPr>
              <a:t>: </a:t>
            </a:r>
            <a:r>
              <a:rPr lang="en" sz="1800" b="0" i="0" u="sng" strike="noStrike" cap="none">
                <a:solidFill>
                  <a:schemeClr val="hlink"/>
                </a:solidFill>
                <a:latin typeface="Calibri"/>
                <a:ea typeface="Calibri"/>
                <a:cs typeface="Calibri"/>
                <a:sym typeface="Calibri"/>
                <a:hlinkClick r:id="rId4"/>
              </a:rPr>
              <a:t>School System Monthly Planning Call</a:t>
            </a:r>
            <a:endParaRPr sz="1800" b="0" i="0" u="none" strike="noStrike" cap="none">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rgbClr val="000000"/>
              </a:buClr>
              <a:buSzPts val="1100"/>
              <a:buFont typeface="Arial"/>
              <a:buNone/>
            </a:pPr>
            <a:r>
              <a:rPr lang="en" sz="1800" b="1"/>
              <a:t>Feb 15: </a:t>
            </a:r>
            <a:r>
              <a:rPr lang="en" sz="1800" u="sng">
                <a:solidFill>
                  <a:schemeClr val="hlink"/>
                </a:solidFill>
                <a:hlinkClick r:id="rId3"/>
              </a:rPr>
              <a:t>Data Coordinator Office Hours 1pm</a:t>
            </a:r>
            <a:endParaRPr sz="1800" b="1"/>
          </a:p>
          <a:p>
            <a:pPr marL="76200" marR="76200" lvl="0" indent="0" algn="l" rtl="0">
              <a:lnSpc>
                <a:spcPct val="100000"/>
              </a:lnSpc>
              <a:spcBef>
                <a:spcPts val="0"/>
              </a:spcBef>
              <a:spcAft>
                <a:spcPts val="0"/>
              </a:spcAft>
              <a:buClr>
                <a:srgbClr val="000000"/>
              </a:buClr>
              <a:buSzPts val="1100"/>
              <a:buFont typeface="Arial"/>
              <a:buNone/>
            </a:pPr>
            <a:r>
              <a:rPr lang="en" sz="1800" b="1" i="0" u="none" strike="noStrike" cap="none">
                <a:solidFill>
                  <a:schemeClr val="dk1"/>
                </a:solidFill>
                <a:latin typeface="Calibri"/>
                <a:ea typeface="Calibri"/>
                <a:cs typeface="Calibri"/>
                <a:sym typeface="Calibri"/>
              </a:rPr>
              <a:t>Feb 20</a:t>
            </a:r>
            <a:r>
              <a:rPr lang="en" sz="1800" b="0" i="0" u="none" strike="noStrike" cap="none">
                <a:solidFill>
                  <a:schemeClr val="dk1"/>
                </a:solidFill>
                <a:latin typeface="Calibri"/>
                <a:ea typeface="Calibri"/>
                <a:cs typeface="Calibri"/>
                <a:sym typeface="Calibri"/>
              </a:rPr>
              <a:t>: </a:t>
            </a:r>
            <a:r>
              <a:rPr lang="en" sz="1800" b="0" i="0" u="sng" strike="noStrike" cap="none">
                <a:solidFill>
                  <a:schemeClr val="hlink"/>
                </a:solidFill>
                <a:latin typeface="Calibri"/>
                <a:ea typeface="Calibri"/>
                <a:cs typeface="Calibri"/>
                <a:sym typeface="Calibri"/>
                <a:hlinkClick r:id="rId5"/>
              </a:rPr>
              <a:t>Monthly Assessment and Accountability Call</a:t>
            </a:r>
            <a:endParaRPr sz="1800" b="0" i="0" u="none" strike="noStrike" cap="none">
              <a:solidFill>
                <a:srgbClr val="000000"/>
              </a:solidFill>
              <a:latin typeface="Calibri"/>
              <a:ea typeface="Calibri"/>
              <a:cs typeface="Calibri"/>
              <a:sym typeface="Calibri"/>
            </a:endParaRPr>
          </a:p>
          <a:p>
            <a:pPr marL="55561" marR="38100" lvl="0" indent="3175" algn="l"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Calibri"/>
              <a:ea typeface="Calibri"/>
              <a:cs typeface="Calibri"/>
              <a:sym typeface="Calibri"/>
            </a:endParaRPr>
          </a:p>
          <a:p>
            <a:pPr marL="55561" marR="76200" lvl="0" indent="3175"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Accountability and Assessment Preparation</a:t>
            </a:r>
            <a:endParaRPr sz="1800" b="1"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Feb</a:t>
            </a:r>
            <a:r>
              <a:rPr lang="en" sz="1800" b="0" i="0" u="none" strike="noStrike" cap="none">
                <a:solidFill>
                  <a:srgbClr val="000000"/>
                </a:solidFill>
                <a:latin typeface="Calibri"/>
                <a:ea typeface="Calibri"/>
                <a:cs typeface="Calibri"/>
                <a:sym typeface="Calibri"/>
              </a:rPr>
              <a:t>: Support continuous evaluation of accessibility/ accommodations effectiveness; revise  </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rgbClr val="000000"/>
              </a:buClr>
              <a:buSzPts val="1100"/>
              <a:buFont typeface="Arial"/>
              <a:buNone/>
            </a:pPr>
            <a:r>
              <a:rPr lang="en" sz="1800" b="0" i="0" u="none" strike="noStrike" cap="none">
                <a:solidFill>
                  <a:srgbClr val="000000"/>
                </a:solidFill>
                <a:latin typeface="Calibri"/>
                <a:ea typeface="Calibri"/>
                <a:cs typeface="Calibri"/>
                <a:sym typeface="Calibri"/>
              </a:rPr>
              <a:t>          IEP, IAP, LEP, and PNP documents as needed</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Feb</a:t>
            </a:r>
            <a:r>
              <a:rPr lang="en" sz="1800" b="0" i="0" u="none" strike="noStrike" cap="none">
                <a:solidFill>
                  <a:srgbClr val="000000"/>
                </a:solidFill>
                <a:latin typeface="Calibri"/>
                <a:ea typeface="Calibri"/>
                <a:cs typeface="Calibri"/>
                <a:sym typeface="Calibri"/>
              </a:rPr>
              <a:t>: Utilize SER accommodation reports to plan for spring test administrations</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Feb</a:t>
            </a:r>
            <a:r>
              <a:rPr lang="en" sz="1800" b="0" i="0" u="none" strike="noStrike" cap="none">
                <a:solidFill>
                  <a:schemeClr val="dk1"/>
                </a:solidFill>
                <a:latin typeface="Calibri"/>
                <a:ea typeface="Calibri"/>
                <a:cs typeface="Calibri"/>
                <a:sym typeface="Calibri"/>
              </a:rPr>
              <a:t>: Verify testing enrollment and order WorkKeys Accommodated materials online</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Feb 5-March 14</a:t>
            </a:r>
            <a:r>
              <a:rPr lang="en" sz="1800" b="0" i="0" u="none" strike="noStrike" cap="none">
                <a:solidFill>
                  <a:srgbClr val="000000"/>
                </a:solidFill>
                <a:latin typeface="Calibri"/>
                <a:ea typeface="Calibri"/>
                <a:cs typeface="Calibri"/>
                <a:sym typeface="Calibri"/>
              </a:rPr>
              <a:t>: Order additional WorkKeys accommodations materials</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endParaRPr sz="1800" b="1" i="0" u="none" strike="noStrike" cap="none">
              <a:solidFill>
                <a:srgbClr val="FF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Shape 628"/>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Access: Definition and Processes</a:t>
            </a:r>
            <a:endParaRPr/>
          </a:p>
        </p:txBody>
      </p:sp>
      <p:sp>
        <p:nvSpPr>
          <p:cNvPr id="629" name="Shape 629"/>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042"/>
              <a:buFont typeface="Arial"/>
              <a:buNone/>
            </a:pPr>
            <a:r>
              <a:rPr lang="en" sz="1800" b="1" i="0" u="none" strike="noStrike" cap="none">
                <a:solidFill>
                  <a:schemeClr val="dk1"/>
                </a:solidFill>
                <a:latin typeface="Calibri"/>
                <a:ea typeface="Calibri"/>
                <a:cs typeface="Calibri"/>
                <a:sym typeface="Calibri"/>
              </a:rPr>
              <a:t>Definition:</a:t>
            </a:r>
            <a:endParaRPr/>
          </a:p>
          <a:p>
            <a:pPr marL="0" marR="0" lvl="0" indent="0" algn="l" rtl="0">
              <a:lnSpc>
                <a:spcPct val="100000"/>
              </a:lnSpc>
              <a:spcBef>
                <a:spcPts val="0"/>
              </a:spcBef>
              <a:spcAft>
                <a:spcPts val="0"/>
              </a:spcAft>
              <a:buClr>
                <a:schemeClr val="dk1"/>
              </a:buClr>
              <a:buSzPts val="1042"/>
              <a:buFont typeface="Arial"/>
              <a:buNone/>
            </a:pPr>
            <a:r>
              <a:rPr lang="en" sz="1800" b="0" i="0" u="none" strike="noStrike" cap="none">
                <a:solidFill>
                  <a:schemeClr val="dk1"/>
                </a:solidFill>
                <a:latin typeface="Calibri"/>
                <a:ea typeface="Calibri"/>
                <a:cs typeface="Calibri"/>
                <a:sym typeface="Calibri"/>
              </a:rPr>
              <a:t>Access is defined as handling the materials, reading, reviewing, or analyzing test items or student responses, either before, during, or after testing except where providing approved accommodations.</a:t>
            </a:r>
            <a:endParaRPr/>
          </a:p>
          <a:p>
            <a:pPr marL="0" marR="0" lvl="0" indent="0" algn="l" rtl="0">
              <a:lnSpc>
                <a:spcPct val="100000"/>
              </a:lnSpc>
              <a:spcBef>
                <a:spcPts val="0"/>
              </a:spcBef>
              <a:spcAft>
                <a:spcPts val="0"/>
              </a:spcAft>
              <a:buClr>
                <a:schemeClr val="dk1"/>
              </a:buClr>
              <a:buSzPts val="1042"/>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42"/>
              <a:buFont typeface="Arial"/>
              <a:buNone/>
            </a:pPr>
            <a:r>
              <a:rPr lang="en" sz="1800" b="1" i="0" u="none" strike="noStrike" cap="none">
                <a:solidFill>
                  <a:schemeClr val="dk1"/>
                </a:solidFill>
                <a:latin typeface="Calibri"/>
                <a:ea typeface="Calibri"/>
                <a:cs typeface="Calibri"/>
                <a:sym typeface="Calibri"/>
              </a:rPr>
              <a:t>Processes for limiting access:</a:t>
            </a:r>
            <a:endParaRPr/>
          </a:p>
          <a:p>
            <a:pPr marL="285750" marR="0" lvl="0" indent="-285750" algn="l" rtl="0">
              <a:lnSpc>
                <a:spcPct val="100000"/>
              </a:lnSpc>
              <a:spcBef>
                <a:spcPts val="0"/>
              </a:spcBef>
              <a:spcAft>
                <a:spcPts val="0"/>
              </a:spcAft>
              <a:buClr>
                <a:schemeClr val="dk1"/>
              </a:buClr>
              <a:buSzPts val="1042"/>
              <a:buFont typeface="Arial"/>
              <a:buChar char="•"/>
            </a:pPr>
            <a:r>
              <a:rPr lang="en" sz="1800" b="0" i="0" u="none" strike="noStrike" cap="none">
                <a:solidFill>
                  <a:schemeClr val="dk1"/>
                </a:solidFill>
                <a:latin typeface="Calibri"/>
                <a:ea typeface="Calibri"/>
                <a:cs typeface="Calibri"/>
                <a:sym typeface="Calibri"/>
              </a:rPr>
              <a:t>Limiting keys to locked secure areas</a:t>
            </a:r>
            <a:endParaRPr/>
          </a:p>
          <a:p>
            <a:pPr marL="285750" marR="0" lvl="0" indent="-285750" algn="l" rtl="0">
              <a:lnSpc>
                <a:spcPct val="100000"/>
              </a:lnSpc>
              <a:spcBef>
                <a:spcPts val="0"/>
              </a:spcBef>
              <a:spcAft>
                <a:spcPts val="0"/>
              </a:spcAft>
              <a:buClr>
                <a:schemeClr val="dk1"/>
              </a:buClr>
              <a:buSzPts val="1042"/>
              <a:buFont typeface="Arial"/>
              <a:buChar char="•"/>
            </a:pPr>
            <a:r>
              <a:rPr lang="en" sz="1800" b="0" i="0" u="none" strike="noStrike" cap="none">
                <a:solidFill>
                  <a:schemeClr val="dk1"/>
                </a:solidFill>
                <a:latin typeface="Calibri"/>
                <a:ea typeface="Calibri"/>
                <a:cs typeface="Calibri"/>
                <a:sym typeface="Calibri"/>
              </a:rPr>
              <a:t>Conducting all precoding and sorting of materials in central secure locations</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Secure Materials: Definition and Procedures</a:t>
            </a:r>
            <a:endParaRPr/>
          </a:p>
        </p:txBody>
      </p:sp>
      <p:sp>
        <p:nvSpPr>
          <p:cNvPr id="635" name="Shape 635"/>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500" b="1" i="0" u="none" strike="noStrike" cap="none" dirty="0">
                <a:solidFill>
                  <a:schemeClr val="dk1"/>
                </a:solidFill>
                <a:latin typeface="Calibri"/>
                <a:ea typeface="Calibri"/>
                <a:cs typeface="Calibri"/>
                <a:sym typeface="Calibri"/>
              </a:rPr>
              <a:t>Definition:</a:t>
            </a:r>
            <a:endParaRPr sz="1500" dirty="0"/>
          </a:p>
          <a:p>
            <a:pPr marL="0" marR="0" lvl="0" indent="0" algn="l" rtl="0">
              <a:lnSpc>
                <a:spcPct val="100000"/>
              </a:lnSpc>
              <a:spcBef>
                <a:spcPts val="0"/>
              </a:spcBef>
              <a:spcAft>
                <a:spcPts val="0"/>
              </a:spcAft>
              <a:buClr>
                <a:schemeClr val="dk1"/>
              </a:buClr>
              <a:buSzPts val="1100"/>
              <a:buFont typeface="Arial"/>
              <a:buNone/>
            </a:pPr>
            <a:r>
              <a:rPr lang="en" sz="1500" b="0" i="0" u="none" strike="noStrike" cap="none" dirty="0">
                <a:solidFill>
                  <a:schemeClr val="dk1"/>
                </a:solidFill>
                <a:latin typeface="Calibri"/>
                <a:ea typeface="Calibri"/>
                <a:cs typeface="Calibri"/>
                <a:sym typeface="Calibri"/>
              </a:rPr>
              <a:t>Test materials that contain administration test items or student responses and to which access is restricted.</a:t>
            </a:r>
            <a:endParaRPr sz="1500" dirty="0"/>
          </a:p>
          <a:p>
            <a:pPr marL="0" marR="0" lvl="0" indent="0" algn="l" rtl="0">
              <a:lnSpc>
                <a:spcPct val="100000"/>
              </a:lnSpc>
              <a:spcBef>
                <a:spcPts val="0"/>
              </a:spcBef>
              <a:spcAft>
                <a:spcPts val="0"/>
              </a:spcAft>
              <a:buClr>
                <a:schemeClr val="dk1"/>
              </a:buClr>
              <a:buSzPts val="1100"/>
              <a:buFont typeface="Arial"/>
              <a:buNone/>
            </a:pPr>
            <a:endParaRPr sz="15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500" b="1" i="0" u="none" strike="noStrike" cap="none" dirty="0">
                <a:solidFill>
                  <a:schemeClr val="dk1"/>
                </a:solidFill>
                <a:latin typeface="Calibri"/>
                <a:ea typeface="Calibri"/>
                <a:cs typeface="Calibri"/>
                <a:sym typeface="Calibri"/>
              </a:rPr>
              <a:t>Secure test materials include:</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student test booklets;</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student answer documents;</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student log-in information; and</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any other materials containing test items or student responses (e.g., scratch paper)</a:t>
            </a:r>
            <a:endParaRPr sz="1500" dirty="0"/>
          </a:p>
          <a:p>
            <a:pPr marL="0" marR="0" lvl="0" indent="0" algn="l" rtl="0">
              <a:lnSpc>
                <a:spcPct val="100000"/>
              </a:lnSpc>
              <a:spcBef>
                <a:spcPts val="0"/>
              </a:spcBef>
              <a:spcAft>
                <a:spcPts val="0"/>
              </a:spcAft>
              <a:buClr>
                <a:schemeClr val="dk1"/>
              </a:buClr>
              <a:buSzPts val="1100"/>
              <a:buFont typeface="Arial"/>
              <a:buNone/>
            </a:pPr>
            <a:endParaRPr sz="15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500" b="1" i="0" u="none" strike="noStrike" cap="none" dirty="0">
                <a:solidFill>
                  <a:schemeClr val="dk1"/>
                </a:solidFill>
                <a:latin typeface="Calibri"/>
                <a:ea typeface="Calibri"/>
                <a:cs typeface="Calibri"/>
                <a:sym typeface="Calibri"/>
              </a:rPr>
              <a:t>Processes to ensure the proper accounting of materials:</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Check in and check out procedures that include counting of materials</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Procedures for distribution, collection, disposal of materials such as scratch paper</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Appropriate training of all involved in assessment administration</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Monitoring of processes during administration to ensure maintained security</a:t>
            </a:r>
            <a:endParaRPr sz="1500" dirty="0"/>
          </a:p>
          <a:p>
            <a:pPr marL="0" marR="0" lvl="0" indent="0" algn="l" rtl="0">
              <a:lnSpc>
                <a:spcPct val="100000"/>
              </a:lnSpc>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Active Monitoring</a:t>
            </a:r>
            <a:endParaRPr/>
          </a:p>
        </p:txBody>
      </p:sp>
      <p:sp>
        <p:nvSpPr>
          <p:cNvPr id="641" name="Shape 641"/>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600" b="1" i="0" u="none" strike="noStrike" cap="none">
                <a:solidFill>
                  <a:schemeClr val="dk1"/>
                </a:solidFill>
                <a:latin typeface="Calibri"/>
                <a:ea typeface="Calibri"/>
                <a:cs typeface="Calibri"/>
                <a:sym typeface="Calibri"/>
              </a:rPr>
              <a:t>Definition:</a:t>
            </a:r>
            <a:endParaRPr sz="1600"/>
          </a:p>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Active monitoring means that test administrators should be actively engaged in observing students’ behavior at all times during the administration of state assessments.</a:t>
            </a:r>
            <a:endParaRPr sz="1600"/>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600" b="1" i="0" u="none" strike="noStrike" cap="none">
                <a:solidFill>
                  <a:schemeClr val="dk1"/>
                </a:solidFill>
                <a:latin typeface="Calibri"/>
                <a:ea typeface="Calibri"/>
                <a:cs typeface="Calibri"/>
                <a:sym typeface="Calibri"/>
              </a:rPr>
              <a:t>Practices to ensure active monitoring:</a:t>
            </a:r>
            <a:endParaRPr sz="1600"/>
          </a:p>
          <a:p>
            <a:pPr marL="285750" marR="0" lvl="0" indent="-3175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Active monitoring involves moving about the testing area so students’ actions can be viewed from multiple vantage points.</a:t>
            </a:r>
            <a:endParaRPr sz="1600"/>
          </a:p>
          <a:p>
            <a:pPr marL="285750" marR="0" lvl="0" indent="-3175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Test administrators should not be engaged in other activates that would distract or prevent them from accomplishing this task.</a:t>
            </a:r>
            <a:endParaRPr sz="1600"/>
          </a:p>
          <a:p>
            <a:pPr marL="285750" marR="0" lvl="0" indent="-3175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Test administrators should glance down at the tops and margins of the test booklets to ensure that students are working in the correct portion of the test.</a:t>
            </a:r>
            <a:endParaRPr sz="1600"/>
          </a:p>
          <a:p>
            <a:pPr marL="285750" marR="0" lvl="0" indent="-3175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Test administrators must be aware that active monitoring also applies to maintaining test security during breaks by limiting interaction between students.</a:t>
            </a:r>
            <a:endParaRPr sz="1600"/>
          </a:p>
          <a:p>
            <a:pPr marL="285750" marR="0" lvl="0" indent="-3175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Test administrators testing in a small group should pay attention to ensure students receive the appropriate accommodations at the appropriate times.</a:t>
            </a:r>
            <a:endParaRPr sz="1600"/>
          </a:p>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Active Monitoring: Violations of Test Security</a:t>
            </a:r>
            <a:endParaRPr/>
          </a:p>
        </p:txBody>
      </p:sp>
      <p:sp>
        <p:nvSpPr>
          <p:cNvPr id="647" name="Shape 647"/>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dirty="0">
                <a:solidFill>
                  <a:schemeClr val="dk1"/>
                </a:solidFill>
                <a:latin typeface="Calibri"/>
                <a:ea typeface="Calibri"/>
                <a:cs typeface="Calibri"/>
                <a:sym typeface="Calibri"/>
              </a:rPr>
              <a:t>While it is essential to actively monitor during test administration, it is considered a violation of test security for test administrators to do any of the following:</a:t>
            </a:r>
            <a:endParaRPr dirty="0"/>
          </a:p>
          <a:p>
            <a:pPr marL="0" marR="0" lvl="0" indent="0" algn="l" rtl="0">
              <a:lnSpc>
                <a:spcPct val="100000"/>
              </a:lnSpc>
              <a:spcBef>
                <a:spcPts val="400"/>
              </a:spcBef>
              <a:spcAft>
                <a:spcPts val="0"/>
              </a:spcAft>
              <a:buClr>
                <a:schemeClr val="dk1"/>
              </a:buClr>
              <a:buSzPts val="11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100"/>
              <a:buFont typeface="Arial"/>
              <a:buNone/>
            </a:pPr>
            <a:r>
              <a:rPr lang="en" sz="1800" b="0" i="0" u="none" strike="noStrike" cap="none" dirty="0">
                <a:solidFill>
                  <a:schemeClr val="dk1"/>
                </a:solidFill>
                <a:latin typeface="Calibri"/>
                <a:ea typeface="Calibri"/>
                <a:cs typeface="Calibri"/>
                <a:sym typeface="Calibri"/>
              </a:rPr>
              <a:t>Unauthorized viewing of test content for any reason other than to ensure students are working on the correct area is a violation and can include:</a:t>
            </a:r>
            <a:endParaRPr dirty="0"/>
          </a:p>
          <a:p>
            <a:pPr marL="215900" marR="0" lvl="0" indent="-215900" algn="l" rtl="0">
              <a:lnSpc>
                <a:spcPct val="100000"/>
              </a:lnSpc>
              <a:spcBef>
                <a:spcPts val="400"/>
              </a:spcBef>
              <a:spcAft>
                <a:spcPts val="0"/>
              </a:spcAft>
              <a:buClr>
                <a:schemeClr val="dk1"/>
              </a:buClr>
              <a:buSzPts val="1100"/>
              <a:buFont typeface="Arial"/>
              <a:buChar char="•"/>
            </a:pPr>
            <a:r>
              <a:rPr lang="en" sz="1800" b="0" i="0" u="none" strike="noStrike" cap="none" dirty="0">
                <a:solidFill>
                  <a:schemeClr val="dk1"/>
                </a:solidFill>
                <a:latin typeface="Calibri"/>
                <a:ea typeface="Calibri"/>
                <a:cs typeface="Calibri"/>
                <a:sym typeface="Calibri"/>
              </a:rPr>
              <a:t>Viewing test content long enough to determine the essence a question or prompt</a:t>
            </a:r>
            <a:endParaRPr dirty="0"/>
          </a:p>
          <a:p>
            <a:pPr marL="215900" marR="0" lvl="0" indent="-215900" algn="l" rtl="0">
              <a:lnSpc>
                <a:spcPct val="100000"/>
              </a:lnSpc>
              <a:spcBef>
                <a:spcPts val="400"/>
              </a:spcBef>
              <a:spcAft>
                <a:spcPts val="0"/>
              </a:spcAft>
              <a:buClr>
                <a:schemeClr val="dk1"/>
              </a:buClr>
              <a:buSzPts val="1100"/>
              <a:buFont typeface="Arial"/>
              <a:buChar char="•"/>
            </a:pPr>
            <a:r>
              <a:rPr lang="en" sz="1800" b="0" i="0" u="none" strike="noStrike" cap="none" dirty="0">
                <a:solidFill>
                  <a:schemeClr val="dk1"/>
                </a:solidFill>
                <a:latin typeface="Calibri"/>
                <a:ea typeface="Calibri"/>
                <a:cs typeface="Calibri"/>
                <a:sym typeface="Calibri"/>
              </a:rPr>
              <a:t>Looking the test booklet to determine if a student marked responses</a:t>
            </a:r>
            <a:endParaRPr dirty="0"/>
          </a:p>
          <a:p>
            <a:pPr marL="215900" marR="0" lvl="0" indent="-215900" algn="l" rtl="0">
              <a:lnSpc>
                <a:spcPct val="100000"/>
              </a:lnSpc>
              <a:spcBef>
                <a:spcPts val="400"/>
              </a:spcBef>
              <a:spcAft>
                <a:spcPts val="0"/>
              </a:spcAft>
              <a:buClr>
                <a:schemeClr val="dk1"/>
              </a:buClr>
              <a:buSzPts val="1100"/>
              <a:buFont typeface="Arial"/>
              <a:buChar char="•"/>
            </a:pPr>
            <a:r>
              <a:rPr lang="en" sz="1800" b="0" i="0" u="none" strike="noStrike" cap="none" dirty="0">
                <a:solidFill>
                  <a:schemeClr val="dk1"/>
                </a:solidFill>
                <a:latin typeface="Calibri"/>
                <a:ea typeface="Calibri"/>
                <a:cs typeface="Calibri"/>
                <a:sym typeface="Calibri"/>
              </a:rPr>
              <a:t>Viewing a testing booklet to see if a student used a strategy</a:t>
            </a:r>
            <a:endParaRPr dirty="0"/>
          </a:p>
          <a:p>
            <a:pPr marL="215900" marR="0" lvl="0" indent="-215900" algn="l" rtl="0">
              <a:lnSpc>
                <a:spcPct val="100000"/>
              </a:lnSpc>
              <a:spcBef>
                <a:spcPts val="400"/>
              </a:spcBef>
              <a:spcAft>
                <a:spcPts val="0"/>
              </a:spcAft>
              <a:buClr>
                <a:schemeClr val="dk1"/>
              </a:buClr>
              <a:buSzPts val="1100"/>
              <a:buFont typeface="Arial"/>
              <a:buChar char="•"/>
            </a:pPr>
            <a:r>
              <a:rPr lang="en" sz="1800" b="0" i="0" u="none" strike="noStrike" cap="none" dirty="0">
                <a:solidFill>
                  <a:schemeClr val="dk1"/>
                </a:solidFill>
                <a:latin typeface="Calibri"/>
                <a:ea typeface="Calibri"/>
                <a:cs typeface="Calibri"/>
                <a:sym typeface="Calibri"/>
              </a:rPr>
              <a:t>Memorizing test questions</a:t>
            </a:r>
            <a:endParaRPr dirty="0"/>
          </a:p>
          <a:p>
            <a:pPr marL="215900" marR="0" lvl="0" indent="-215900" algn="l" rtl="0">
              <a:lnSpc>
                <a:spcPct val="100000"/>
              </a:lnSpc>
              <a:spcBef>
                <a:spcPts val="400"/>
              </a:spcBef>
              <a:spcAft>
                <a:spcPts val="0"/>
              </a:spcAft>
              <a:buClr>
                <a:schemeClr val="dk1"/>
              </a:buClr>
              <a:buSzPts val="1100"/>
              <a:buFont typeface="Arial"/>
              <a:buChar char="•"/>
            </a:pPr>
            <a:r>
              <a:rPr lang="en" sz="1800" b="0" i="0" u="none" strike="noStrike" cap="none" dirty="0">
                <a:solidFill>
                  <a:schemeClr val="dk1"/>
                </a:solidFill>
                <a:latin typeface="Calibri"/>
                <a:ea typeface="Calibri"/>
                <a:cs typeface="Calibri"/>
                <a:sym typeface="Calibri"/>
              </a:rPr>
              <a:t>Copying test questions</a:t>
            </a:r>
            <a:endParaRPr dirty="0"/>
          </a:p>
          <a:p>
            <a:pPr marL="215900" marR="0" lvl="0" indent="-215900" algn="l" rtl="0">
              <a:lnSpc>
                <a:spcPct val="100000"/>
              </a:lnSpc>
              <a:spcBef>
                <a:spcPts val="400"/>
              </a:spcBef>
              <a:spcAft>
                <a:spcPts val="0"/>
              </a:spcAft>
              <a:buClr>
                <a:schemeClr val="dk1"/>
              </a:buClr>
              <a:buSzPts val="1100"/>
              <a:buFont typeface="Arial"/>
              <a:buChar char="•"/>
            </a:pPr>
            <a:r>
              <a:rPr lang="en" sz="1800" b="0" i="0" u="none" strike="noStrike" cap="none" dirty="0">
                <a:solidFill>
                  <a:schemeClr val="dk1"/>
                </a:solidFill>
                <a:latin typeface="Calibri"/>
                <a:ea typeface="Calibri"/>
                <a:cs typeface="Calibri"/>
                <a:sym typeface="Calibri"/>
              </a:rPr>
              <a:t>Examining a graph or illustration</a:t>
            </a:r>
            <a:endParaRPr dirty="0"/>
          </a:p>
          <a:p>
            <a:pPr marL="457200" marR="0" lvl="0" indent="-254000" algn="l" rtl="0">
              <a:lnSpc>
                <a:spcPct val="100000"/>
              </a:lnSpc>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Preventing Plagiarism</a:t>
            </a:r>
            <a:endParaRPr/>
          </a:p>
        </p:txBody>
      </p:sp>
      <p:sp>
        <p:nvSpPr>
          <p:cNvPr id="653" name="Shape 653"/>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Definition:</a:t>
            </a:r>
            <a:endParaRPr/>
          </a:p>
          <a:p>
            <a:pPr marL="0" marR="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Plagiarism</a:t>
            </a:r>
            <a:r>
              <a:rPr lang="en" sz="1800" b="0" i="0" u="none" strike="noStrike" cap="none">
                <a:solidFill>
                  <a:schemeClr val="dk1"/>
                </a:solidFill>
                <a:latin typeface="Calibri"/>
                <a:ea typeface="Calibri"/>
                <a:cs typeface="Calibri"/>
                <a:sym typeface="Calibri"/>
              </a:rPr>
              <a:t> occurs when a student duplicates another student’s response or an external source.  Examples include similar responses across multiple answer documents and use information from internet resources.</a:t>
            </a:r>
            <a:endParaRPr/>
          </a:p>
          <a:p>
            <a:pPr marL="0" marR="0" lvl="0" indent="0" algn="l" rtl="0">
              <a:lnSpc>
                <a:spcPct val="100000"/>
              </a:lnSpc>
              <a:spcBef>
                <a:spcPts val="0"/>
              </a:spcBef>
              <a:spcAft>
                <a:spcPts val="0"/>
              </a:spcAft>
              <a:buClr>
                <a:schemeClr val="dk1"/>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Practices to prevent plagiarism:</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Administering the assessment to students taking the same test within the same day.</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Limiting reopened sessions by scheduling in such a way that ensures student completion of individual sessions.</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Prohibiting or limiting the use of other electronics within the testing environment</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Limiting access to backpacks and other belongings during the administration</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Ensuring technology readiness prior to administration in order to prevent previewing and reopened test sessions</a:t>
            </a:r>
            <a:endParaRPr/>
          </a:p>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Students with Accommodations</a:t>
            </a:r>
            <a:endParaRPr/>
          </a:p>
        </p:txBody>
      </p:sp>
      <p:sp>
        <p:nvSpPr>
          <p:cNvPr id="659" name="Shape 659"/>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Test administrators testing students with accommodations should be provided with the following:</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Training on what accommodations each student will receive</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A list of the accommodations each student is set to receive and when they should receive them</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Processes for communicating with the testing coordinator should questions or issues arise during administration</a:t>
            </a:r>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Test administrators testing students with accommodations, including small group, are expected to actively monitor during administration including moving about the room and ensuring limited student interaction during any breaks.</a:t>
            </a:r>
            <a:endParaRPr/>
          </a:p>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 Next Steps</a:t>
            </a:r>
            <a:endParaRPr/>
          </a:p>
        </p:txBody>
      </p:sp>
      <p:sp>
        <p:nvSpPr>
          <p:cNvPr id="665" name="Shape 665"/>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500" b="0" i="0" u="none" strike="noStrike" cap="none">
                <a:solidFill>
                  <a:schemeClr val="dk1"/>
                </a:solidFill>
                <a:latin typeface="Calibri"/>
                <a:ea typeface="Calibri"/>
                <a:cs typeface="Calibri"/>
                <a:sym typeface="Calibri"/>
              </a:rPr>
              <a:t>Prior to administration of any state assessment district test coordinators are required to train school test coordinators in test security as well as any LEA level staff that may be participating in test administration or monitoring.  School test coordinators are required to train school-level staff (e.g., test administrators, proctors, monitors).</a:t>
            </a:r>
            <a:endParaRPr sz="1500"/>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500" b="0" i="0" u="none" strike="noStrike" cap="none">
                <a:solidFill>
                  <a:schemeClr val="dk1"/>
                </a:solidFill>
                <a:latin typeface="Calibri"/>
                <a:ea typeface="Calibri"/>
                <a:cs typeface="Calibri"/>
                <a:sym typeface="Calibri"/>
              </a:rPr>
              <a:t>Resources available for test security training include:</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Test Coordinator and Administrator Manuals and</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Test Security Training for Schools.</a:t>
            </a:r>
            <a:endParaRPr sz="1500"/>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500" b="0" i="0" u="none" strike="noStrike" cap="none">
                <a:solidFill>
                  <a:schemeClr val="dk1"/>
                </a:solidFill>
                <a:latin typeface="Calibri"/>
                <a:ea typeface="Calibri"/>
                <a:cs typeface="Calibri"/>
                <a:sym typeface="Calibri"/>
              </a:rPr>
              <a:t>Next steps for district test coordinators:</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Access Test Security Training for Schools.</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Schedule school test coordinator and district staff test security trainings.</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Provide test security training to school test coordinators and district staff.</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Support school test coordinators in scheduling and providing training to school staff.</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Plan for district active monitoring test administration.</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Submit online assessment schedules to assessment@la.gov.</a:t>
            </a:r>
            <a:endParaRPr sz="1500" b="0" i="0" u="none" strike="noStrike" cap="none">
              <a:solidFill>
                <a:schemeClr val="dk1"/>
              </a:solidFill>
              <a:latin typeface="Calibri"/>
              <a:ea typeface="Calibri"/>
              <a:cs typeface="Calibri"/>
              <a:sym typeface="Calibri"/>
            </a:endParaRPr>
          </a:p>
          <a:p>
            <a:pPr marL="457200" marR="0" lvl="0" indent="-2540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71" name="Shape 671"/>
          <p:cNvSpPr txBox="1">
            <a:spLocks noGrp="1"/>
          </p:cNvSpPr>
          <p:nvPr>
            <p:ph type="body" idx="1"/>
          </p:nvPr>
        </p:nvSpPr>
        <p:spPr>
          <a:xfrm>
            <a:off x="95000" y="1063375"/>
            <a:ext cx="9048900" cy="368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Student tests should be voided if there is an instance of cheating—whether by a student or by anyone else. In the case of student cheating:</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Test Administrator </a:t>
            </a:r>
            <a:r>
              <a:rPr lang="en" sz="1800" b="0" i="0" u="none" strike="noStrike" cap="none">
                <a:solidFill>
                  <a:schemeClr val="dk1"/>
                </a:solidFill>
                <a:latin typeface="Calibri"/>
                <a:ea typeface="Calibri"/>
                <a:cs typeface="Calibri"/>
                <a:sym typeface="Calibri"/>
              </a:rPr>
              <a:t>should give the School Test Coordinator a written account of the incident, with any available additional documentation, including the lithocode number of the answer document or consumable test booklet and the domain to be voided.</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School Test Coordinator </a:t>
            </a:r>
            <a:r>
              <a:rPr lang="en" sz="1800" b="0" i="0" u="none" strike="noStrike" cap="none">
                <a:solidFill>
                  <a:schemeClr val="dk1"/>
                </a:solidFill>
                <a:latin typeface="Calibri"/>
                <a:ea typeface="Calibri"/>
                <a:cs typeface="Calibri"/>
                <a:sym typeface="Calibri"/>
              </a:rPr>
              <a:t>should convene a school-level test security committee consisting at a minimum of the principal, the School Test Coordinator, and the test administrator to determine whether a test should be voided.  The STC will complete the Void Notification form and notify the District Test Coordinator of any voided test.</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District Test Coordinator </a:t>
            </a:r>
            <a:r>
              <a:rPr lang="en" sz="1800" b="0" i="0" u="none" strike="noStrike" cap="none">
                <a:solidFill>
                  <a:schemeClr val="dk1"/>
                </a:solidFill>
                <a:latin typeface="Calibri"/>
                <a:ea typeface="Calibri"/>
                <a:cs typeface="Calibri"/>
                <a:sym typeface="Calibri"/>
              </a:rPr>
              <a:t>should mark the test invalid in the appropriate online system and email a completed testing irregularity form to </a:t>
            </a:r>
            <a:r>
              <a:rPr lang="en" sz="1800" b="0" i="0" u="sng" strike="noStrike" cap="none">
                <a:solidFill>
                  <a:schemeClr val="hlink"/>
                </a:solidFill>
                <a:latin typeface="Calibri"/>
                <a:ea typeface="Calibri"/>
                <a:cs typeface="Calibri"/>
                <a:sym typeface="Calibri"/>
                <a:hlinkClick r:id="rId3"/>
              </a:rPr>
              <a:t>assessment@la.gov</a:t>
            </a:r>
            <a:r>
              <a:rPr lang="en"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77" name="Shape 677"/>
          <p:cNvSpPr txBox="1">
            <a:spLocks noGrp="1"/>
          </p:cNvSpPr>
          <p:nvPr>
            <p:ph type="body" idx="1"/>
          </p:nvPr>
        </p:nvSpPr>
        <p:spPr>
          <a:xfrm>
            <a:off x="-5350" y="871300"/>
            <a:ext cx="9289050" cy="365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700" b="0" i="0" u="none" strike="noStrike" cap="none">
                <a:solidFill>
                  <a:schemeClr val="dk1"/>
                </a:solidFill>
                <a:latin typeface="Calibri"/>
                <a:ea typeface="Calibri"/>
                <a:cs typeface="Calibri"/>
                <a:sym typeface="Calibri"/>
              </a:rPr>
              <a:t>The following items are required by Bulletin 118 for any test security investigation:</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64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Explanation of the incident in complete detail.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 list of all people involved.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Description of the secure storage area and a list of people with access to the secure storage area.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Transcripts of interviews with the following people:</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Principal</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School Test Coordinator</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Test Administrator(s)</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Proctor(s)</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Transcripts of interviews with multiple students regarding the information below:</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Testing procedures</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Layout of the classroom</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 to test materials before the test</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 to unauthorized materials during testing</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83" name="Shape 683"/>
          <p:cNvSpPr txBox="1">
            <a:spLocks noGrp="1"/>
          </p:cNvSpPr>
          <p:nvPr>
            <p:ph type="body" idx="1"/>
          </p:nvPr>
        </p:nvSpPr>
        <p:spPr>
          <a:xfrm>
            <a:off x="183100" y="890750"/>
            <a:ext cx="8877300" cy="367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The following are recommendations based on best practices in conducting investigations: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1" i="0" u="none" strike="noStrike" cap="none" dirty="0">
                <a:solidFill>
                  <a:schemeClr val="dk1"/>
                </a:solidFill>
                <a:latin typeface="Calibri"/>
                <a:ea typeface="Calibri"/>
                <a:cs typeface="Calibri"/>
                <a:sym typeface="Calibri"/>
              </a:rPr>
              <a:t>Collect/view all evidence prior to conducting any interviews.</a:t>
            </a:r>
            <a:endParaRPr sz="1800" b="1"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Tx/>
              <a:buChar char="-"/>
            </a:pPr>
            <a:r>
              <a:rPr lang="en" sz="1800" b="0" i="0" u="none" strike="noStrike" cap="none" dirty="0" smtClean="0">
                <a:solidFill>
                  <a:schemeClr val="dk1"/>
                </a:solidFill>
                <a:latin typeface="Calibri"/>
                <a:ea typeface="Calibri"/>
                <a:cs typeface="Calibri"/>
                <a:sym typeface="Calibri"/>
              </a:rPr>
              <a:t>Schedule </a:t>
            </a:r>
            <a:r>
              <a:rPr lang="en" sz="1800" b="0" i="0" u="none" strike="noStrike" cap="none" dirty="0">
                <a:solidFill>
                  <a:schemeClr val="dk1"/>
                </a:solidFill>
                <a:latin typeface="Calibri"/>
                <a:ea typeface="Calibri"/>
                <a:cs typeface="Calibri"/>
                <a:sym typeface="Calibri"/>
              </a:rPr>
              <a:t>a plagiarism/answer change analysis viewing by emailing </a:t>
            </a:r>
            <a:r>
              <a:rPr lang="en" sz="1800" b="0" i="0" u="sng" strike="noStrike" cap="none" dirty="0">
                <a:solidFill>
                  <a:schemeClr val="hlink"/>
                </a:solidFill>
                <a:latin typeface="Calibri"/>
                <a:ea typeface="Calibri"/>
                <a:cs typeface="Calibri"/>
                <a:sym typeface="Calibri"/>
                <a:hlinkClick r:id="rId3"/>
              </a:rPr>
              <a:t>assessment@la.gov</a:t>
            </a:r>
            <a:r>
              <a:rPr lang="en" sz="1800" b="0" i="0" u="none" strike="noStrike" cap="none" dirty="0">
                <a:solidFill>
                  <a:schemeClr val="dk1"/>
                </a:solidFill>
                <a:latin typeface="Calibri"/>
                <a:ea typeface="Calibri"/>
                <a:cs typeface="Calibri"/>
                <a:sym typeface="Calibri"/>
              </a:rPr>
              <a:t>, </a:t>
            </a:r>
            <a:r>
              <a:rPr lang="en" sz="1800" b="0" i="0" u="none" strike="noStrike" cap="none" dirty="0" smtClean="0">
                <a:solidFill>
                  <a:schemeClr val="dk1"/>
                </a:solidFill>
                <a:latin typeface="Calibri"/>
                <a:ea typeface="Calibri"/>
                <a:cs typeface="Calibri"/>
                <a:sym typeface="Calibri"/>
              </a:rPr>
              <a:t>if </a:t>
            </a:r>
          </a:p>
          <a:p>
            <a:pPr marL="0" marR="0" lvl="0" indent="0" algn="l" rtl="0">
              <a:lnSpc>
                <a:spcPct val="100000"/>
              </a:lnSpc>
              <a:spcBef>
                <a:spcPts val="0"/>
              </a:spcBef>
              <a:spcAft>
                <a:spcPts val="0"/>
              </a:spcAft>
              <a:buClr>
                <a:schemeClr val="dk1"/>
              </a:buClr>
              <a:buSzPts val="3200"/>
              <a:buNone/>
            </a:pPr>
            <a:r>
              <a:rPr lang="en" sz="1800" dirty="0"/>
              <a:t> </a:t>
            </a:r>
            <a:r>
              <a:rPr lang="en" sz="1800" dirty="0" smtClean="0"/>
              <a:t>    </a:t>
            </a:r>
            <a:r>
              <a:rPr lang="en" sz="1800" b="0" i="0" u="none" strike="noStrike" cap="none" dirty="0" smtClean="0">
                <a:solidFill>
                  <a:schemeClr val="dk1"/>
                </a:solidFill>
                <a:latin typeface="Calibri"/>
                <a:ea typeface="Calibri"/>
                <a:cs typeface="Calibri"/>
                <a:sym typeface="Calibri"/>
              </a:rPr>
              <a:t>applicable.</a:t>
            </a:r>
            <a:endParaRPr lang="en" sz="1800" dirty="0"/>
          </a:p>
          <a:p>
            <a:pPr marL="285750" marR="0" lvl="0" indent="-285750" algn="l" rtl="0">
              <a:lnSpc>
                <a:spcPct val="100000"/>
              </a:lnSpc>
              <a:spcBef>
                <a:spcPts val="0"/>
              </a:spcBef>
              <a:spcAft>
                <a:spcPts val="0"/>
              </a:spcAft>
              <a:buClr>
                <a:schemeClr val="dk1"/>
              </a:buClr>
              <a:buSzPts val="3200"/>
              <a:buFontTx/>
              <a:buChar char="-"/>
            </a:pPr>
            <a:r>
              <a:rPr lang="en" sz="1800" b="0" i="0" u="none" strike="noStrike" cap="none" dirty="0" smtClean="0">
                <a:solidFill>
                  <a:schemeClr val="dk1"/>
                </a:solidFill>
                <a:latin typeface="Calibri"/>
                <a:ea typeface="Calibri"/>
                <a:cs typeface="Calibri"/>
                <a:sym typeface="Calibri"/>
              </a:rPr>
              <a:t>View </a:t>
            </a:r>
            <a:r>
              <a:rPr lang="en" sz="1800" b="0" i="0" u="none" strike="noStrike" cap="none" dirty="0">
                <a:solidFill>
                  <a:schemeClr val="dk1"/>
                </a:solidFill>
                <a:latin typeface="Calibri"/>
                <a:ea typeface="Calibri"/>
                <a:cs typeface="Calibri"/>
                <a:sym typeface="Calibri"/>
              </a:rPr>
              <a:t>security camera footage if </a:t>
            </a:r>
            <a:r>
              <a:rPr lang="en" sz="1800" b="0" i="0" u="none" strike="noStrike" cap="none" dirty="0" smtClean="0">
                <a:solidFill>
                  <a:schemeClr val="dk1"/>
                </a:solidFill>
                <a:latin typeface="Calibri"/>
                <a:ea typeface="Calibri"/>
                <a:cs typeface="Calibri"/>
                <a:sym typeface="Calibri"/>
              </a:rPr>
              <a:t>available.</a:t>
            </a:r>
            <a:endParaRPr lang="en" sz="1800" dirty="0"/>
          </a:p>
          <a:p>
            <a:pPr marL="285750" marR="0" lvl="0" indent="-285750" algn="l" rtl="0">
              <a:lnSpc>
                <a:spcPct val="100000"/>
              </a:lnSpc>
              <a:spcBef>
                <a:spcPts val="0"/>
              </a:spcBef>
              <a:spcAft>
                <a:spcPts val="0"/>
              </a:spcAft>
              <a:buClr>
                <a:schemeClr val="dk1"/>
              </a:buClr>
              <a:buSzPts val="3200"/>
              <a:buFontTx/>
              <a:buChar char="-"/>
            </a:pPr>
            <a:r>
              <a:rPr lang="en" sz="1800" b="0" i="0" u="none" strike="noStrike" cap="none" dirty="0" smtClean="0">
                <a:solidFill>
                  <a:schemeClr val="dk1"/>
                </a:solidFill>
                <a:latin typeface="Calibri"/>
                <a:ea typeface="Calibri"/>
                <a:cs typeface="Calibri"/>
                <a:sym typeface="Calibri"/>
              </a:rPr>
              <a:t>Obtain </a:t>
            </a:r>
            <a:r>
              <a:rPr lang="en" sz="1800" b="0" i="0" u="none" strike="noStrike" cap="none" dirty="0">
                <a:solidFill>
                  <a:schemeClr val="dk1"/>
                </a:solidFill>
                <a:latin typeface="Calibri"/>
                <a:ea typeface="Calibri"/>
                <a:cs typeface="Calibri"/>
                <a:sym typeface="Calibri"/>
              </a:rPr>
              <a:t>oaths of security and confidentiality, test security and administration sign-in sheets and training materials.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1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1" i="0" u="none" strike="noStrike" cap="none" dirty="0">
                <a:solidFill>
                  <a:schemeClr val="dk1"/>
                </a:solidFill>
                <a:latin typeface="Calibri"/>
                <a:ea typeface="Calibri"/>
                <a:cs typeface="Calibri"/>
                <a:sym typeface="Calibri"/>
              </a:rPr>
              <a:t>Interview test administrators, proctors, and students in question last. Interview other personnel </a:t>
            </a:r>
            <a:r>
              <a:rPr lang="en" sz="1800" b="1" i="0" u="none" strike="noStrike" cap="none" dirty="0" smtClean="0">
                <a:solidFill>
                  <a:schemeClr val="dk1"/>
                </a:solidFill>
                <a:latin typeface="Calibri"/>
                <a:ea typeface="Calibri"/>
                <a:cs typeface="Calibri"/>
                <a:sym typeface="Calibri"/>
              </a:rPr>
              <a:t>first.</a:t>
            </a:r>
            <a:endParaRPr lang="en" sz="1800" b="1" dirty="0"/>
          </a:p>
          <a:p>
            <a:pPr marL="285750" marR="0" lvl="0" indent="-285750" algn="l" rtl="0">
              <a:lnSpc>
                <a:spcPct val="100000"/>
              </a:lnSpc>
              <a:spcBef>
                <a:spcPts val="0"/>
              </a:spcBef>
              <a:spcAft>
                <a:spcPts val="0"/>
              </a:spcAft>
              <a:buClr>
                <a:schemeClr val="dk1"/>
              </a:buClr>
              <a:buSzPts val="3200"/>
              <a:buFontTx/>
              <a:buChar char="-"/>
            </a:pPr>
            <a:r>
              <a:rPr lang="en" sz="1800" b="0" i="0" u="none" strike="noStrike" cap="none" dirty="0" smtClean="0">
                <a:solidFill>
                  <a:schemeClr val="dk1"/>
                </a:solidFill>
                <a:latin typeface="Calibri"/>
                <a:ea typeface="Calibri"/>
                <a:cs typeface="Calibri"/>
                <a:sym typeface="Calibri"/>
              </a:rPr>
              <a:t>Questions </a:t>
            </a:r>
            <a:r>
              <a:rPr lang="en" sz="1800" b="0" i="0" u="none" strike="noStrike" cap="none" dirty="0">
                <a:solidFill>
                  <a:schemeClr val="dk1"/>
                </a:solidFill>
                <a:latin typeface="Calibri"/>
                <a:ea typeface="Calibri"/>
                <a:cs typeface="Calibri"/>
                <a:sym typeface="Calibri"/>
              </a:rPr>
              <a:t>should include general procedures and about the </a:t>
            </a:r>
            <a:r>
              <a:rPr lang="en" sz="1800" b="0" i="0" u="none" strike="noStrike" cap="none" dirty="0" smtClean="0">
                <a:solidFill>
                  <a:schemeClr val="dk1"/>
                </a:solidFill>
                <a:latin typeface="Calibri"/>
                <a:ea typeface="Calibri"/>
                <a:cs typeface="Calibri"/>
                <a:sym typeface="Calibri"/>
              </a:rPr>
              <a:t>incident.</a:t>
            </a:r>
            <a:endParaRPr lang="en" sz="1800" dirty="0"/>
          </a:p>
          <a:p>
            <a:pPr marL="285750" marR="0" lvl="0" indent="-285750" algn="l" rtl="0">
              <a:lnSpc>
                <a:spcPct val="100000"/>
              </a:lnSpc>
              <a:spcBef>
                <a:spcPts val="0"/>
              </a:spcBef>
              <a:spcAft>
                <a:spcPts val="0"/>
              </a:spcAft>
              <a:buClr>
                <a:schemeClr val="dk1"/>
              </a:buClr>
              <a:buSzPts val="3200"/>
              <a:buFontTx/>
              <a:buChar char="-"/>
            </a:pPr>
            <a:r>
              <a:rPr lang="en" sz="1800" b="0" i="0" u="none" strike="noStrike" cap="none" dirty="0" smtClean="0">
                <a:solidFill>
                  <a:schemeClr val="dk1"/>
                </a:solidFill>
                <a:latin typeface="Calibri"/>
                <a:ea typeface="Calibri"/>
                <a:cs typeface="Calibri"/>
                <a:sym typeface="Calibri"/>
              </a:rPr>
              <a:t>Ask </a:t>
            </a:r>
            <a:r>
              <a:rPr lang="en" sz="1800" b="0" i="0" u="none" strike="noStrike" cap="none" dirty="0">
                <a:solidFill>
                  <a:schemeClr val="dk1"/>
                </a:solidFill>
                <a:latin typeface="Calibri"/>
                <a:ea typeface="Calibri"/>
                <a:cs typeface="Calibri"/>
                <a:sym typeface="Calibri"/>
              </a:rPr>
              <a:t>as many open-ended questions as possible; limit the number of yes and no questions.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February Assessment </a:t>
            </a:r>
            <a:r>
              <a:rPr lang="en" sz="3200"/>
              <a:t>and Accountability </a:t>
            </a:r>
            <a:r>
              <a:rPr lang="en" sz="3200" b="0" i="0" u="none" strike="noStrike" cap="none">
                <a:solidFill>
                  <a:srgbClr val="333333"/>
                </a:solidFill>
                <a:latin typeface="Calibri"/>
                <a:ea typeface="Calibri"/>
                <a:cs typeface="Calibri"/>
                <a:sym typeface="Calibri"/>
              </a:rPr>
              <a:t>Checklist</a:t>
            </a:r>
            <a:endParaRPr sz="4400" b="0" i="0" u="none" strike="noStrike" cap="none">
              <a:solidFill>
                <a:srgbClr val="333333"/>
              </a:solidFill>
              <a:latin typeface="Calibri"/>
              <a:ea typeface="Calibri"/>
              <a:cs typeface="Calibri"/>
              <a:sym typeface="Calibri"/>
            </a:endParaRPr>
          </a:p>
        </p:txBody>
      </p:sp>
      <p:sp>
        <p:nvSpPr>
          <p:cNvPr id="402" name="Shape 402"/>
          <p:cNvSpPr txBox="1">
            <a:spLocks noGrp="1"/>
          </p:cNvSpPr>
          <p:nvPr>
            <p:ph type="body" idx="1"/>
          </p:nvPr>
        </p:nvSpPr>
        <p:spPr>
          <a:xfrm>
            <a:off x="152400" y="885919"/>
            <a:ext cx="8839200" cy="3828900"/>
          </a:xfrm>
          <a:prstGeom prst="rect">
            <a:avLst/>
          </a:prstGeom>
          <a:noFill/>
          <a:ln>
            <a:noFill/>
          </a:ln>
        </p:spPr>
        <p:txBody>
          <a:bodyPr spcFirstLastPara="1" wrap="square" lIns="91425" tIns="91425" rIns="91425" bIns="91425" anchor="t" anchorCtr="0">
            <a:noAutofit/>
          </a:bodyPr>
          <a:lstStyle/>
          <a:p>
            <a:pPr marL="55561" marR="76200" lvl="0" indent="3175"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Accountability and Assessment Preparation</a:t>
            </a:r>
            <a:endParaRPr sz="1800" b="1"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Nov–Feb</a:t>
            </a:r>
            <a:r>
              <a:rPr lang="en" sz="1800" b="0" i="0" u="none" strike="noStrike" cap="none" dirty="0">
                <a:solidFill>
                  <a:schemeClr val="dk1"/>
                </a:solidFill>
                <a:latin typeface="Calibri"/>
                <a:ea typeface="Calibri"/>
                <a:cs typeface="Calibri"/>
                <a:sym typeface="Calibri"/>
              </a:rPr>
              <a:t> : Submit ACT approved accommodations in the TAA System</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Feb</a:t>
            </a:r>
            <a:r>
              <a:rPr lang="en" sz="1800" b="0" i="0" u="none" strike="noStrike" cap="none" dirty="0">
                <a:solidFill>
                  <a:schemeClr val="dk1"/>
                </a:solidFill>
                <a:latin typeface="Calibri"/>
                <a:ea typeface="Calibri"/>
                <a:cs typeface="Calibri"/>
                <a:sym typeface="Calibri"/>
              </a:rPr>
              <a:t>: STCs ensure that TAs, proctors, and monitors are appropriately assigned to testing </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dirty="0"/>
              <a:t>         </a:t>
            </a:r>
            <a:r>
              <a:rPr lang="en" sz="1800" b="0" i="0" u="none" strike="noStrike" cap="none" dirty="0">
                <a:solidFill>
                  <a:schemeClr val="dk1"/>
                </a:solidFill>
                <a:latin typeface="Calibri"/>
                <a:ea typeface="Calibri"/>
                <a:cs typeface="Calibri"/>
                <a:sym typeface="Calibri"/>
              </a:rPr>
              <a:t>groups for  ELPT and LEAP Connect testing</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Feb</a:t>
            </a:r>
            <a:r>
              <a:rPr lang="en" sz="1800" b="0" i="0" u="none" strike="noStrike" cap="none" dirty="0">
                <a:solidFill>
                  <a:schemeClr val="dk1"/>
                </a:solidFill>
                <a:latin typeface="Calibri"/>
                <a:ea typeface="Calibri"/>
                <a:cs typeface="Calibri"/>
                <a:sym typeface="Calibri"/>
              </a:rPr>
              <a:t>: Verify testing enrollment and order WorkKeys Accommodated materials online</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Feb</a:t>
            </a:r>
            <a:r>
              <a:rPr lang="en" sz="1800" b="0" i="0" u="none" strike="noStrike" cap="none" dirty="0">
                <a:solidFill>
                  <a:schemeClr val="dk1"/>
                </a:solidFill>
                <a:latin typeface="Calibri"/>
                <a:ea typeface="Calibri"/>
                <a:cs typeface="Calibri"/>
                <a:sym typeface="Calibri"/>
              </a:rPr>
              <a:t>: Deadline for submitting to College Board complete disability documentation for  </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dirty="0"/>
              <a:t>         </a:t>
            </a:r>
            <a:r>
              <a:rPr lang="en" sz="1800" b="0" i="0" u="none" strike="noStrike" cap="none" dirty="0">
                <a:solidFill>
                  <a:schemeClr val="dk1"/>
                </a:solidFill>
                <a:latin typeface="Calibri"/>
                <a:ea typeface="Calibri"/>
                <a:cs typeface="Calibri"/>
                <a:sym typeface="Calibri"/>
              </a:rPr>
              <a:t>students with disabilities who will take a 2018 AP exam</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Feb</a:t>
            </a:r>
            <a:r>
              <a:rPr lang="en" sz="1800" b="0" i="0" u="none" strike="noStrike" cap="none" dirty="0">
                <a:solidFill>
                  <a:schemeClr val="dk1"/>
                </a:solidFill>
                <a:latin typeface="Calibri"/>
                <a:ea typeface="Calibri"/>
                <a:cs typeface="Calibri"/>
                <a:sym typeface="Calibri"/>
              </a:rPr>
              <a:t>: LASID Audit #4 - Data coordinators will review retirement/split IDs and make updates in </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dirty="0"/>
              <a:t>         </a:t>
            </a:r>
            <a:r>
              <a:rPr lang="en" sz="1800" b="0" i="0" u="none" strike="noStrike" cap="none" dirty="0">
                <a:solidFill>
                  <a:schemeClr val="dk1"/>
                </a:solidFill>
                <a:latin typeface="Calibri"/>
                <a:ea typeface="Calibri"/>
                <a:cs typeface="Calibri"/>
                <a:sym typeface="Calibri"/>
              </a:rPr>
              <a:t>applicable systems</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Feb</a:t>
            </a:r>
            <a:r>
              <a:rPr lang="en" sz="1800" b="0" i="0" u="none" strike="noStrike" cap="none" dirty="0">
                <a:solidFill>
                  <a:schemeClr val="dk1"/>
                </a:solidFill>
                <a:latin typeface="Calibri"/>
                <a:ea typeface="Calibri"/>
                <a:cs typeface="Calibri"/>
                <a:sym typeface="Calibri"/>
              </a:rPr>
              <a:t>: Audit of spring high school LEAP 2025 testers (TSDL)</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Feb</a:t>
            </a:r>
            <a:r>
              <a:rPr lang="en" sz="1800" b="0" i="0" u="none" strike="noStrike" cap="none" dirty="0">
                <a:solidFill>
                  <a:schemeClr val="dk1"/>
                </a:solidFill>
                <a:latin typeface="Calibri"/>
                <a:ea typeface="Calibri"/>
                <a:cs typeface="Calibri"/>
                <a:sym typeface="Calibri"/>
              </a:rPr>
              <a:t>: Deadline to submit class schedule corrections for high school LEAP 2025 testers</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Late Feb</a:t>
            </a:r>
            <a:r>
              <a:rPr lang="en" sz="1800" b="0" i="0" u="none" strike="noStrike" cap="none" dirty="0">
                <a:solidFill>
                  <a:schemeClr val="dk1"/>
                </a:solidFill>
                <a:latin typeface="Calibri"/>
                <a:ea typeface="Calibri"/>
                <a:cs typeface="Calibri"/>
                <a:sym typeface="Calibri"/>
              </a:rPr>
              <a:t>: Download ACT Match-No Match lists second release from FTP for distribution to </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dirty="0"/>
              <a:t>                  </a:t>
            </a:r>
            <a:r>
              <a:rPr lang="en" sz="1800" b="0" i="0" u="none" strike="noStrike" cap="none" dirty="0">
                <a:solidFill>
                  <a:schemeClr val="dk1"/>
                </a:solidFill>
                <a:latin typeface="Calibri"/>
                <a:ea typeface="Calibri"/>
                <a:cs typeface="Calibri"/>
                <a:sym typeface="Calibri"/>
              </a:rPr>
              <a:t>STCs to ensure testing of all grade 12 students with no ACT score on record</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1"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1"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89" name="Shape 689"/>
          <p:cNvSpPr txBox="1">
            <a:spLocks noGrp="1"/>
          </p:cNvSpPr>
          <p:nvPr>
            <p:ph type="body" idx="1"/>
          </p:nvPr>
        </p:nvSpPr>
        <p:spPr>
          <a:xfrm>
            <a:off x="139700" y="881200"/>
            <a:ext cx="8877300" cy="379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Interview all individuals who were in the room but not directly involved in the event. </a:t>
            </a: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All interviews should be conducted at least twice across multiple days. </a:t>
            </a:r>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Questions should include general procedures and questions about the incident.</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Ask as many open-ended questions as possible; limit the number of yes and no questions.</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Individuals in this group should not be told who is being investigated.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Interview all individuals who were directly involved in the event.</a:t>
            </a:r>
            <a:r>
              <a:rPr lang="en" sz="1800" b="0" i="0" u="none" strike="noStrike" cap="none">
                <a:solidFill>
                  <a:schemeClr val="dk1"/>
                </a:solidFill>
                <a:latin typeface="Calibri"/>
                <a:ea typeface="Calibri"/>
                <a:cs typeface="Calibri"/>
                <a:sym typeface="Calibri"/>
              </a:rPr>
              <a:t> </a:t>
            </a:r>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All interviews should be conducted at least twice across multiple days. </a:t>
            </a:r>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Questions should include general procedures and questions about the incident.</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Ask as many open-ended questions as possible; limit the number of yes and no questions.</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Individuals in this group should not be told they are under investigation until absolutely necessary.</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Avoid being overly aggressive. Investigators who are friendly and helpful get better results.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title"/>
          </p:nvPr>
        </p:nvSpPr>
        <p:spPr>
          <a:xfrm>
            <a:off x="457200" y="0"/>
            <a:ext cx="8229600" cy="106337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Off Grade Voids</a:t>
            </a:r>
            <a:endParaRPr sz="3200" b="0" i="0" u="none" strike="noStrike" cap="none">
              <a:solidFill>
                <a:schemeClr val="dk1"/>
              </a:solidFill>
              <a:latin typeface="Calibri"/>
              <a:ea typeface="Calibri"/>
              <a:cs typeface="Calibri"/>
              <a:sym typeface="Calibri"/>
            </a:endParaRPr>
          </a:p>
        </p:txBody>
      </p:sp>
      <p:sp>
        <p:nvSpPr>
          <p:cNvPr id="695" name="Shape 695"/>
          <p:cNvSpPr txBox="1">
            <a:spLocks noGrp="1"/>
          </p:cNvSpPr>
          <p:nvPr>
            <p:ph type="body" idx="1"/>
          </p:nvPr>
        </p:nvSpPr>
        <p:spPr>
          <a:xfrm>
            <a:off x="67850" y="1063375"/>
            <a:ext cx="8997600" cy="365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All students should take the appropriate grade level or grade span assessment.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All official grade assignments are in SIS, and changes must be documented in SIS.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Students who take a grade level test lower than their enrolled grade or grade span will have their test voided.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Shape 700"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01" name="Shape 70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pic>
        <p:nvPicPr>
          <p:cNvPr id="706" name="Shape 706"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07" name="Shape 707"/>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LEAP 2025 Grade 3-8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2025 Grades 3-8: Key Dates</a:t>
            </a:r>
            <a:endParaRPr/>
          </a:p>
        </p:txBody>
      </p:sp>
      <p:graphicFrame>
        <p:nvGraphicFramePr>
          <p:cNvPr id="714" name="Shape 714"/>
          <p:cNvGraphicFramePr/>
          <p:nvPr/>
        </p:nvGraphicFramePr>
        <p:xfrm>
          <a:off x="1799232" y="1086907"/>
          <a:ext cx="5545525" cy="3428910"/>
        </p:xfrm>
        <a:graphic>
          <a:graphicData uri="http://schemas.openxmlformats.org/drawingml/2006/table">
            <a:tbl>
              <a:tblPr>
                <a:noFill/>
                <a:tableStyleId>{BA402560-7866-424F-AFCF-4812BDDD8865}</a:tableStyleId>
              </a:tblPr>
              <a:tblGrid>
                <a:gridCol w="4307375"/>
                <a:gridCol w="1238150"/>
              </a:tblGrid>
              <a:tr h="229175">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Action</a:t>
                      </a:r>
                      <a:endParaRPr sz="12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Key Dates</a:t>
                      </a:r>
                      <a:endParaRPr sz="12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03100">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Manuals posted in eDIRECT</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a:latin typeface="Calibri"/>
                          <a:ea typeface="Calibri"/>
                          <a:cs typeface="Calibri"/>
                          <a:sym typeface="Calibri"/>
                        </a:rPr>
                        <a:t>February 2</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718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Manuals Delivered</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a:latin typeface="Calibri"/>
                          <a:ea typeface="Calibri"/>
                          <a:cs typeface="Calibri"/>
                          <a:sym typeface="Calibri"/>
                        </a:rPr>
                        <a:t>March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71875">
                <a:tc>
                  <a:txBody>
                    <a:bodyPr/>
                    <a:lstStyle/>
                    <a:p>
                      <a:pPr marL="0" marR="0" lvl="0" indent="0" algn="l" rtl="0">
                        <a:lnSpc>
                          <a:spcPct val="100000"/>
                        </a:lnSpc>
                        <a:spcBef>
                          <a:spcPts val="0"/>
                        </a:spcBef>
                        <a:spcAft>
                          <a:spcPts val="0"/>
                        </a:spcAft>
                        <a:buClr>
                          <a:srgbClr val="211D1E"/>
                        </a:buClr>
                        <a:buSzPts val="1100"/>
                        <a:buFont typeface="Calibri"/>
                        <a:buNone/>
                      </a:pPr>
                      <a:r>
                        <a:rPr lang="en" sz="1200" u="none" strike="noStrike" cap="none">
                          <a:solidFill>
                            <a:srgbClr val="211D1E"/>
                          </a:solidFill>
                          <a:latin typeface="Calibri"/>
                          <a:ea typeface="Calibri"/>
                          <a:cs typeface="Calibri"/>
                          <a:sym typeface="Calibri"/>
                        </a:rPr>
                        <a:t>Printed accommodation materials for CBT delivered to districts</a:t>
                      </a:r>
                      <a:endParaRPr sz="1200" u="none" strike="noStrike" cap="none">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Clr>
                          <a:schemeClr val="dk1"/>
                        </a:buClr>
                        <a:buSzPts val="1100"/>
                        <a:buFont typeface="Calibri"/>
                        <a:buNone/>
                      </a:pPr>
                      <a:r>
                        <a:rPr lang="en" sz="1200">
                          <a:solidFill>
                            <a:schemeClr val="dk1"/>
                          </a:solidFill>
                          <a:latin typeface="Calibri"/>
                          <a:ea typeface="Calibri"/>
                          <a:cs typeface="Calibri"/>
                          <a:sym typeface="Calibri"/>
                        </a:rPr>
                        <a:t>March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2650">
                <a:tc>
                  <a:txBody>
                    <a:bodyPr/>
                    <a:lstStyle/>
                    <a:p>
                      <a:pPr marL="0" marR="0" lvl="0" indent="0" algn="l" rtl="0">
                        <a:lnSpc>
                          <a:spcPct val="100000"/>
                        </a:lnSpc>
                        <a:spcBef>
                          <a:spcPts val="0"/>
                        </a:spcBef>
                        <a:spcAft>
                          <a:spcPts val="0"/>
                        </a:spcAft>
                        <a:buClr>
                          <a:srgbClr val="211D1E"/>
                        </a:buClr>
                        <a:buSzPts val="1100"/>
                        <a:buFont typeface="Calibri"/>
                        <a:buNone/>
                      </a:pPr>
                      <a:r>
                        <a:rPr lang="en" sz="1200">
                          <a:solidFill>
                            <a:srgbClr val="211D1E"/>
                          </a:solidFill>
                          <a:latin typeface="Calibri"/>
                          <a:ea typeface="Calibri"/>
                          <a:cs typeface="Calibri"/>
                          <a:sym typeface="Calibri"/>
                        </a:rPr>
                        <a:t>Test Setup Opens (TA numbers assigned to CBT and PBT)</a:t>
                      </a:r>
                      <a:endParaRPr sz="1200" u="none" strike="noStrike" cap="none">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Clr>
                          <a:schemeClr val="dk1"/>
                        </a:buClr>
                        <a:buSzPts val="1100"/>
                        <a:buFont typeface="Calibri"/>
                        <a:buNone/>
                      </a:pPr>
                      <a:r>
                        <a:rPr lang="en" sz="1200">
                          <a:solidFill>
                            <a:schemeClr val="dk1"/>
                          </a:solidFill>
                          <a:latin typeface="Calibri"/>
                          <a:ea typeface="Calibri"/>
                          <a:cs typeface="Calibri"/>
                          <a:sym typeface="Calibri"/>
                        </a:rPr>
                        <a:t>March 19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71875">
                <a:tc>
                  <a:txBody>
                    <a:bodyPr/>
                    <a:lstStyle/>
                    <a:p>
                      <a:pPr marL="0" marR="0" lvl="0" indent="0" algn="l" rtl="0">
                        <a:lnSpc>
                          <a:spcPct val="100000"/>
                        </a:lnSpc>
                        <a:spcBef>
                          <a:spcPts val="0"/>
                        </a:spcBef>
                        <a:spcAft>
                          <a:spcPts val="0"/>
                        </a:spcAft>
                        <a:buNone/>
                      </a:pPr>
                      <a:r>
                        <a:rPr lang="en" sz="1200">
                          <a:solidFill>
                            <a:schemeClr val="dk1"/>
                          </a:solidFill>
                          <a:latin typeface="Calibri"/>
                          <a:ea typeface="Calibri"/>
                          <a:cs typeface="Calibri"/>
                          <a:sym typeface="Calibri"/>
                        </a:rPr>
                        <a:t>Computer-based Testing Window</a:t>
                      </a:r>
                      <a:endParaRPr sz="1200">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a:latin typeface="Calibri"/>
                          <a:ea typeface="Calibri"/>
                          <a:cs typeface="Calibri"/>
                          <a:sym typeface="Calibri"/>
                        </a:rPr>
                        <a:t>April 9 - May 4</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71875">
                <a:tc>
                  <a:txBody>
                    <a:bodyPr/>
                    <a:lstStyle/>
                    <a:p>
                      <a:pPr marL="0" marR="0" lvl="0" indent="0" algn="l" rtl="0">
                        <a:lnSpc>
                          <a:spcPct val="100000"/>
                        </a:lnSpc>
                        <a:spcBef>
                          <a:spcPts val="0"/>
                        </a:spcBef>
                        <a:spcAft>
                          <a:spcPts val="0"/>
                        </a:spcAft>
                        <a:buClr>
                          <a:schemeClr val="dk1"/>
                        </a:buClr>
                        <a:buSzPts val="1100"/>
                        <a:buFont typeface="Calibri"/>
                        <a:buNone/>
                      </a:pPr>
                      <a:r>
                        <a:rPr lang="en" sz="1200">
                          <a:solidFill>
                            <a:schemeClr val="dk1"/>
                          </a:solidFill>
                          <a:latin typeface="Calibri"/>
                          <a:ea typeface="Calibri"/>
                          <a:cs typeface="Calibri"/>
                          <a:sym typeface="Calibri"/>
                        </a:rPr>
                        <a:t>PBT </a:t>
                      </a:r>
                      <a:r>
                        <a:rPr lang="en" sz="1200" b="0" i="0" u="none" strike="noStrike" cap="none">
                          <a:solidFill>
                            <a:schemeClr val="dk1"/>
                          </a:solidFill>
                          <a:latin typeface="Calibri"/>
                          <a:ea typeface="Calibri"/>
                          <a:cs typeface="Calibri"/>
                          <a:sym typeface="Calibri"/>
                        </a:rPr>
                        <a:t>materials delivery </a:t>
                      </a:r>
                      <a:endParaRPr sz="12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April 1</a:t>
                      </a:r>
                      <a:r>
                        <a:rPr lang="en" sz="1200">
                          <a:latin typeface="Calibri"/>
                          <a:ea typeface="Calibri"/>
                          <a:cs typeface="Calibri"/>
                          <a:sym typeface="Calibri"/>
                        </a:rPr>
                        <a:t>6</a:t>
                      </a:r>
                      <a:r>
                        <a:rPr lang="en" sz="1200" u="none" strike="noStrike" cap="none">
                          <a:latin typeface="Calibri"/>
                          <a:ea typeface="Calibri"/>
                          <a:cs typeface="Calibri"/>
                          <a:sym typeface="Calibri"/>
                        </a:rPr>
                        <a:t>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20625">
                <a:tc>
                  <a:txBody>
                    <a:bodyPr/>
                    <a:lstStyle/>
                    <a:p>
                      <a:pPr marL="0" marR="0" lvl="0" indent="0" algn="l" rtl="0">
                        <a:lnSpc>
                          <a:spcPct val="100000"/>
                        </a:lnSpc>
                        <a:spcBef>
                          <a:spcPts val="0"/>
                        </a:spcBef>
                        <a:spcAft>
                          <a:spcPts val="0"/>
                        </a:spcAft>
                        <a:buNone/>
                      </a:pPr>
                      <a:r>
                        <a:rPr lang="en" sz="1200">
                          <a:solidFill>
                            <a:schemeClr val="dk1"/>
                          </a:solidFill>
                          <a:latin typeface="Calibri"/>
                          <a:ea typeface="Calibri"/>
                          <a:cs typeface="Calibri"/>
                          <a:sym typeface="Calibri"/>
                        </a:rPr>
                        <a:t>Additional Materials Window opens </a:t>
                      </a:r>
                      <a:endParaRPr sz="1200" b="0" i="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a:solidFill>
                            <a:schemeClr val="dk1"/>
                          </a:solidFill>
                          <a:latin typeface="Calibri"/>
                          <a:ea typeface="Calibri"/>
                          <a:cs typeface="Calibri"/>
                          <a:sym typeface="Calibri"/>
                        </a:rPr>
                        <a:t>March 10 - CBT</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 sz="1200">
                          <a:solidFill>
                            <a:schemeClr val="dk1"/>
                          </a:solidFill>
                          <a:latin typeface="Calibri"/>
                          <a:ea typeface="Calibri"/>
                          <a:cs typeface="Calibri"/>
                          <a:sym typeface="Calibri"/>
                        </a:rPr>
                        <a:t>April 17 - PBT</a:t>
                      </a:r>
                      <a:endParaRPr sz="1200">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59750">
                <a:tc>
                  <a:txBody>
                    <a:bodyPr/>
                    <a:lstStyle/>
                    <a:p>
                      <a:pPr marL="0" marR="0" lvl="0" indent="0" algn="l" rtl="0">
                        <a:lnSpc>
                          <a:spcPct val="100000"/>
                        </a:lnSpc>
                        <a:spcBef>
                          <a:spcPts val="0"/>
                        </a:spcBef>
                        <a:spcAft>
                          <a:spcPts val="0"/>
                        </a:spcAft>
                        <a:buClr>
                          <a:schemeClr val="dk1"/>
                        </a:buClr>
                        <a:buSzPts val="1100"/>
                        <a:buFont typeface="Calibri"/>
                        <a:buNone/>
                      </a:pPr>
                      <a:r>
                        <a:rPr lang="en" sz="1200" b="0" i="0" u="none" strike="noStrike" cap="none">
                          <a:solidFill>
                            <a:schemeClr val="dk1"/>
                          </a:solidFill>
                          <a:latin typeface="Calibri"/>
                          <a:ea typeface="Calibri"/>
                          <a:cs typeface="Calibri"/>
                          <a:sym typeface="Calibri"/>
                        </a:rPr>
                        <a:t>Last day to order additional materials </a:t>
                      </a:r>
                      <a:r>
                        <a:rPr lang="en" sz="1200" b="1" i="0" u="none" strike="noStrike" cap="none">
                          <a:solidFill>
                            <a:schemeClr val="dk1"/>
                          </a:solidFill>
                          <a:latin typeface="Calibri"/>
                          <a:ea typeface="Calibri"/>
                          <a:cs typeface="Calibri"/>
                          <a:sym typeface="Calibri"/>
                        </a:rPr>
                        <a:t>prior</a:t>
                      </a:r>
                      <a:r>
                        <a:rPr lang="en" sz="1200" b="0" i="0" u="none" strike="noStrike" cap="none">
                          <a:solidFill>
                            <a:schemeClr val="dk1"/>
                          </a:solidFill>
                          <a:latin typeface="Calibri"/>
                          <a:ea typeface="Calibri"/>
                          <a:cs typeface="Calibri"/>
                          <a:sym typeface="Calibri"/>
                        </a:rPr>
                        <a:t> to the paper testing window, including large print, braille, and communication assistance scripts	</a:t>
                      </a:r>
                      <a:endParaRPr sz="1200" b="0" i="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200" b="0" i="0" u="none" strike="noStrike" cap="none">
                          <a:solidFill>
                            <a:schemeClr val="dk1"/>
                          </a:solidFill>
                          <a:latin typeface="Calibri"/>
                          <a:ea typeface="Calibri"/>
                          <a:cs typeface="Calibri"/>
                          <a:sym typeface="Calibri"/>
                        </a:rPr>
                        <a:t>April 2</a:t>
                      </a:r>
                      <a:r>
                        <a:rPr lang="en" sz="1200">
                          <a:solidFill>
                            <a:schemeClr val="dk1"/>
                          </a:solidFill>
                          <a:latin typeface="Calibri"/>
                          <a:ea typeface="Calibri"/>
                          <a:cs typeface="Calibri"/>
                          <a:sym typeface="Calibri"/>
                        </a:rPr>
                        <a:t>4</a:t>
                      </a:r>
                      <a:r>
                        <a:rPr lang="en" sz="1200" b="0" i="0" u="none" strike="noStrike" cap="none">
                          <a:solidFill>
                            <a:schemeClr val="dk1"/>
                          </a:solidFill>
                          <a:latin typeface="Calibri"/>
                          <a:ea typeface="Calibri"/>
                          <a:cs typeface="Calibri"/>
                          <a:sym typeface="Calibri"/>
                        </a:rPr>
                        <a:t>	</a:t>
                      </a:r>
                      <a:endParaRPr sz="12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Key Dates</a:t>
            </a:r>
            <a:endParaRPr/>
          </a:p>
        </p:txBody>
      </p:sp>
      <p:graphicFrame>
        <p:nvGraphicFramePr>
          <p:cNvPr id="721" name="Shape 721"/>
          <p:cNvGraphicFramePr/>
          <p:nvPr/>
        </p:nvGraphicFramePr>
        <p:xfrm>
          <a:off x="1586332" y="1445502"/>
          <a:ext cx="5971325" cy="2240210"/>
        </p:xfrm>
        <a:graphic>
          <a:graphicData uri="http://schemas.openxmlformats.org/drawingml/2006/table">
            <a:tbl>
              <a:tblPr>
                <a:noFill/>
                <a:tableStyleId>{BA402560-7866-424F-AFCF-4812BDDD8865}</a:tableStyleId>
              </a:tblPr>
              <a:tblGrid>
                <a:gridCol w="4182100"/>
                <a:gridCol w="1789225"/>
              </a:tblGrid>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Action</a:t>
                      </a:r>
                      <a:endParaRPr sz="12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Key Dates</a:t>
                      </a:r>
                      <a:endParaRPr sz="12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Paper-based testing window (</a:t>
                      </a:r>
                      <a:r>
                        <a:rPr lang="en" sz="1200">
                          <a:latin typeface="Calibri"/>
                          <a:ea typeface="Calibri"/>
                          <a:cs typeface="Calibri"/>
                          <a:sym typeface="Calibri"/>
                        </a:rPr>
                        <a:t>s</a:t>
                      </a:r>
                      <a:r>
                        <a:rPr lang="en" sz="1200" u="none" strike="noStrike" cap="none">
                          <a:latin typeface="Calibri"/>
                          <a:ea typeface="Calibri"/>
                          <a:cs typeface="Calibri"/>
                          <a:sym typeface="Calibri"/>
                        </a:rPr>
                        <a:t>ee </a:t>
                      </a:r>
                      <a:r>
                        <a:rPr lang="en" sz="1200">
                          <a:latin typeface="Calibri"/>
                          <a:ea typeface="Calibri"/>
                          <a:cs typeface="Calibri"/>
                          <a:sym typeface="Calibri"/>
                        </a:rPr>
                        <a:t>manual for daily schedule)</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a:latin typeface="Calibri"/>
                          <a:ea typeface="Calibri"/>
                          <a:cs typeface="Calibri"/>
                          <a:sym typeface="Calibri"/>
                        </a:rPr>
                        <a:t>April 30 - May 4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Makeup Testing</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a:t>
                      </a:r>
                      <a:r>
                        <a:rPr lang="en" sz="1200">
                          <a:latin typeface="Calibri"/>
                          <a:ea typeface="Calibri"/>
                          <a:cs typeface="Calibri"/>
                          <a:sym typeface="Calibri"/>
                        </a:rPr>
                        <a:t>7</a:t>
                      </a:r>
                      <a:r>
                        <a:rPr lang="en" sz="1200" u="none" strike="noStrike" cap="none">
                          <a:latin typeface="Calibri"/>
                          <a:ea typeface="Calibri"/>
                          <a:cs typeface="Calibri"/>
                          <a:sym typeface="Calibri"/>
                        </a:rPr>
                        <a:t> – </a:t>
                      </a:r>
                      <a:r>
                        <a:rPr lang="en" sz="1200">
                          <a:latin typeface="Calibri"/>
                          <a:ea typeface="Calibri"/>
                          <a:cs typeface="Calibri"/>
                          <a:sym typeface="Calibri"/>
                        </a:rPr>
                        <a:t>8</a:t>
                      </a:r>
                      <a:r>
                        <a:rPr lang="en" sz="1200" u="none" strike="noStrike" cap="none">
                          <a:latin typeface="Calibri"/>
                          <a:ea typeface="Calibri"/>
                          <a:cs typeface="Calibri"/>
                          <a:sym typeface="Calibri"/>
                        </a:rPr>
                        <a:t>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1 (scorables)</a:t>
                      </a:r>
                      <a:endParaRPr sz="12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a:t>
                      </a:r>
                      <a:r>
                        <a:rPr lang="en" sz="1200">
                          <a:latin typeface="Calibri"/>
                          <a:ea typeface="Calibri"/>
                          <a:cs typeface="Calibri"/>
                          <a:sym typeface="Calibri"/>
                        </a:rPr>
                        <a:t>8</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Test Invalidations and Void Forms due to LDOE</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a:t>
                      </a:r>
                      <a:r>
                        <a:rPr lang="en" sz="1200">
                          <a:latin typeface="Calibri"/>
                          <a:ea typeface="Calibri"/>
                          <a:cs typeface="Calibri"/>
                          <a:sym typeface="Calibri"/>
                        </a:rPr>
                        <a:t>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2 (scorables and nonsco</a:t>
                      </a:r>
                      <a:r>
                        <a:rPr lang="en" sz="1200">
                          <a:latin typeface="Calibri"/>
                          <a:ea typeface="Calibri"/>
                          <a:cs typeface="Calibri"/>
                          <a:sym typeface="Calibri"/>
                        </a:rPr>
                        <a:t>rables</a:t>
                      </a:r>
                      <a:r>
                        <a:rPr lang="en" sz="1200" u="none" strike="noStrike" cap="none">
                          <a:latin typeface="Calibri"/>
                          <a:ea typeface="Calibri"/>
                          <a:cs typeface="Calibri"/>
                          <a:sym typeface="Calibri"/>
                        </a:rPr>
                        <a:t>)</a:t>
                      </a:r>
                      <a:endParaRPr sz="12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1</a:t>
                      </a:r>
                      <a:r>
                        <a:rPr lang="en" sz="1200">
                          <a:latin typeface="Calibri"/>
                          <a:ea typeface="Calibri"/>
                          <a:cs typeface="Calibri"/>
                          <a:sym typeface="Calibri"/>
                        </a:rPr>
                        <a:t>0</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3 (</a:t>
                      </a:r>
                      <a:r>
                        <a:rPr lang="en" sz="1200">
                          <a:latin typeface="Calibri"/>
                          <a:ea typeface="Calibri"/>
                          <a:cs typeface="Calibri"/>
                          <a:sym typeface="Calibri"/>
                        </a:rPr>
                        <a:t>administration materials</a:t>
                      </a:r>
                      <a:r>
                        <a:rPr lang="en" sz="1200" u="none" strike="noStrike" cap="none">
                          <a:latin typeface="Calibri"/>
                          <a:ea typeface="Calibri"/>
                          <a:cs typeface="Calibri"/>
                          <a:sym typeface="Calibri"/>
                        </a:rPr>
                        <a:t>)</a:t>
                      </a:r>
                      <a:endParaRPr sz="12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12 – 19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2025 Test Setup</a:t>
            </a:r>
            <a:endParaRPr sz="3200" b="0" i="0" u="none" strike="noStrike" cap="none">
              <a:solidFill>
                <a:srgbClr val="333333"/>
              </a:solidFill>
              <a:latin typeface="Calibri"/>
              <a:ea typeface="Calibri"/>
              <a:cs typeface="Calibri"/>
              <a:sym typeface="Calibri"/>
            </a:endParaRPr>
          </a:p>
        </p:txBody>
      </p:sp>
      <p:sp>
        <p:nvSpPr>
          <p:cNvPr id="728" name="Shape 728"/>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201</a:t>
            </a:r>
            <a:r>
              <a:rPr lang="en" sz="1800"/>
              <a:t>8</a:t>
            </a:r>
            <a:r>
              <a:rPr lang="en" sz="1800" b="0" i="0" u="none" strike="noStrike" cap="none">
                <a:solidFill>
                  <a:schemeClr val="dk1"/>
                </a:solidFill>
                <a:latin typeface="Calibri"/>
                <a:ea typeface="Calibri"/>
                <a:cs typeface="Calibri"/>
                <a:sym typeface="Calibri"/>
              </a:rPr>
              <a:t> LEAP 2025 administration </a:t>
            </a:r>
            <a:r>
              <a:rPr lang="en" sz="1800"/>
              <a:t>will be</a:t>
            </a:r>
            <a:r>
              <a:rPr lang="en" sz="1800" b="0" i="0" u="none" strike="noStrike" cap="none">
                <a:solidFill>
                  <a:schemeClr val="dk1"/>
                </a:solidFill>
                <a:latin typeface="Calibri"/>
                <a:ea typeface="Calibri"/>
                <a:cs typeface="Calibri"/>
                <a:sym typeface="Calibri"/>
              </a:rPr>
              <a:t> active in eDIRECT on March 19. District and school level users </a:t>
            </a:r>
            <a:r>
              <a:rPr lang="en" sz="1800"/>
              <a:t>should</a:t>
            </a:r>
            <a:r>
              <a:rPr lang="en" sz="1800" b="0" i="0" u="none" strike="noStrike" cap="none">
                <a:solidFill>
                  <a:schemeClr val="dk1"/>
                </a:solidFill>
                <a:latin typeface="Calibri"/>
                <a:ea typeface="Calibri"/>
                <a:cs typeface="Calibri"/>
                <a:sym typeface="Calibri"/>
              </a:rPr>
              <a:t> do the following:</a:t>
            </a:r>
            <a:endParaRPr/>
          </a:p>
          <a:p>
            <a:pPr marL="627063" marR="0" lvl="0" indent="-339724"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Upload additional students</a:t>
            </a:r>
            <a:endParaRPr/>
          </a:p>
          <a:p>
            <a:pPr marL="627063" marR="0" lvl="0" indent="-339724"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Move students within the district</a:t>
            </a:r>
            <a:endParaRPr sz="1800" b="0" i="0" u="none" strike="noStrike" cap="none">
              <a:solidFill>
                <a:schemeClr val="dk1"/>
              </a:solidFill>
              <a:latin typeface="Calibri"/>
              <a:ea typeface="Calibri"/>
              <a:cs typeface="Calibri"/>
              <a:sym typeface="Calibri"/>
            </a:endParaRPr>
          </a:p>
          <a:p>
            <a:pPr marL="627063" marR="0" lvl="0" indent="-339724"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Create TA Numbers</a:t>
            </a:r>
            <a:endParaRPr/>
          </a:p>
          <a:p>
            <a:pPr marL="627063" marR="0" lvl="0" indent="-339724"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Assign, verify, and view accommodations</a:t>
            </a:r>
            <a:endParaRPr/>
          </a:p>
          <a:p>
            <a:pPr marL="627063" marR="0" lvl="0" indent="-339724"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Create test sessions</a:t>
            </a:r>
            <a:endParaRPr/>
          </a:p>
          <a:p>
            <a:pPr marL="627063" marR="0" lvl="0" indent="-339724"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Generate and print test tickets</a:t>
            </a:r>
            <a:endParaRPr/>
          </a:p>
          <a:p>
            <a:pPr marL="627063" marR="0" lvl="0" indent="-339724"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Review </a:t>
            </a:r>
            <a:r>
              <a:rPr lang="en" sz="1800" u="none">
                <a:solidFill>
                  <a:schemeClr val="dk1"/>
                </a:solidFill>
              </a:rPr>
              <a:t>the </a:t>
            </a:r>
            <a:r>
              <a:rPr lang="en" sz="1800" b="0" i="0" u="sng" strike="noStrike" cap="none">
                <a:solidFill>
                  <a:schemeClr val="hlink"/>
                </a:solidFill>
                <a:latin typeface="Calibri"/>
                <a:ea typeface="Calibri"/>
                <a:cs typeface="Calibri"/>
                <a:sym typeface="Calibri"/>
                <a:hlinkClick r:id="rId3"/>
              </a:rPr>
              <a:t>eDIRECT User Guide</a:t>
            </a:r>
            <a:r>
              <a:rPr lang="en" sz="1800" b="0" i="0" u="none" strike="noStrike" cap="none">
                <a:solidFill>
                  <a:schemeClr val="dk1"/>
                </a:solidFill>
                <a:latin typeface="Calibri"/>
                <a:ea typeface="Calibri"/>
                <a:cs typeface="Calibri"/>
                <a:sym typeface="Calibri"/>
              </a:rPr>
              <a:t> under the General Information tab.</a:t>
            </a:r>
            <a:endParaRPr/>
          </a:p>
          <a:p>
            <a:pPr marL="230186" marR="0" lvl="0" indent="976312"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p:nvPr/>
        </p:nvSpPr>
        <p:spPr>
          <a:xfrm>
            <a:off x="152400" y="-2"/>
            <a:ext cx="8686800" cy="102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chemeClr val="dk1"/>
                </a:solidFill>
                <a:latin typeface="Calibri"/>
                <a:ea typeface="Calibri"/>
                <a:cs typeface="Calibri"/>
                <a:sym typeface="Calibri"/>
              </a:rPr>
              <a:t>Creating and Editing Test Sessions</a:t>
            </a:r>
            <a:endParaRPr/>
          </a:p>
        </p:txBody>
      </p:sp>
      <p:sp>
        <p:nvSpPr>
          <p:cNvPr id="734" name="Shape 734"/>
          <p:cNvSpPr txBox="1"/>
          <p:nvPr/>
        </p:nvSpPr>
        <p:spPr>
          <a:xfrm>
            <a:off x="152400" y="1062184"/>
            <a:ext cx="4616400" cy="33008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Calibri"/>
              <a:buNone/>
            </a:pPr>
            <a:r>
              <a:rPr lang="en" sz="1600" b="0" i="0" u="none" strike="noStrike" cap="none">
                <a:solidFill>
                  <a:schemeClr val="dk1"/>
                </a:solidFill>
                <a:latin typeface="Calibri"/>
                <a:ea typeface="Calibri"/>
                <a:cs typeface="Calibri"/>
                <a:sym typeface="Calibri"/>
              </a:rPr>
              <a:t>To create a Test Session: </a:t>
            </a:r>
            <a:endParaRPr/>
          </a:p>
          <a:p>
            <a:pPr marL="457200" marR="0" lvl="0" indent="-3302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Click on Add Session from the Test Session screen.</a:t>
            </a:r>
            <a:endParaRPr/>
          </a:p>
          <a:p>
            <a:pPr marL="457200" marR="0" lvl="0" indent="-3302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Populate the session details, then click on Find Students.  This will display all the available students for the test session, by grade and content area.  </a:t>
            </a:r>
            <a:endParaRPr/>
          </a:p>
          <a:p>
            <a:pPr marL="457200" marR="0" lvl="0" indent="-3302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To add the students to the test session, select the student, then click on the right facing arrow to add the students to the session.</a:t>
            </a:r>
            <a:endParaRPr/>
          </a:p>
          <a:p>
            <a:pPr marL="457200" marR="0" lvl="0" indent="-3302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Complete the above steps until all students are added to test sessions.  </a:t>
            </a:r>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735" name="Shape 735"/>
          <p:cNvPicPr preferRelativeResize="0"/>
          <p:nvPr/>
        </p:nvPicPr>
        <p:blipFill rotWithShape="1">
          <a:blip r:embed="rId3">
            <a:alphaModFix/>
          </a:blip>
          <a:srcRect/>
          <a:stretch/>
        </p:blipFill>
        <p:spPr>
          <a:xfrm>
            <a:off x="4953000" y="1285834"/>
            <a:ext cx="2920604" cy="2615845"/>
          </a:xfrm>
          <a:prstGeom prst="rect">
            <a:avLst/>
          </a:prstGeom>
          <a:noFill/>
          <a:ln>
            <a:noFill/>
          </a:ln>
        </p:spPr>
      </p:pic>
      <p:sp>
        <p:nvSpPr>
          <p:cNvPr id="736" name="Shape 736"/>
          <p:cNvSpPr txBox="1"/>
          <p:nvPr/>
        </p:nvSpPr>
        <p:spPr>
          <a:xfrm>
            <a:off x="329150" y="4210670"/>
            <a:ext cx="8267699" cy="5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Calibri"/>
              <a:buNone/>
            </a:pPr>
            <a:r>
              <a:rPr lang="en" sz="1600" b="0" i="1" u="none" strike="noStrike" cap="none">
                <a:solidFill>
                  <a:schemeClr val="dk1"/>
                </a:solidFill>
                <a:latin typeface="Calibri"/>
                <a:ea typeface="Calibri"/>
                <a:cs typeface="Calibri"/>
                <a:sym typeface="Calibri"/>
              </a:rPr>
              <a:t>Note:  </a:t>
            </a:r>
            <a:r>
              <a:rPr lang="en" sz="1600" i="1">
                <a:solidFill>
                  <a:schemeClr val="dk1"/>
                </a:solidFill>
                <a:latin typeface="Calibri"/>
                <a:ea typeface="Calibri"/>
                <a:cs typeface="Calibri"/>
                <a:sym typeface="Calibri"/>
              </a:rPr>
              <a:t>The </a:t>
            </a:r>
            <a:r>
              <a:rPr lang="en" sz="1600" b="1" i="1" u="none" strike="noStrike" cap="none">
                <a:solidFill>
                  <a:schemeClr val="dk1"/>
                </a:solidFill>
                <a:latin typeface="Calibri"/>
                <a:ea typeface="Calibri"/>
                <a:cs typeface="Calibri"/>
                <a:sym typeface="Calibri"/>
              </a:rPr>
              <a:t>Upload Multiple Test Sessions</a:t>
            </a:r>
            <a:r>
              <a:rPr lang="en" sz="1600" b="0" i="1" u="none" strike="noStrike" cap="none">
                <a:solidFill>
                  <a:schemeClr val="dk1"/>
                </a:solidFill>
                <a:latin typeface="Calibri"/>
                <a:ea typeface="Calibri"/>
                <a:cs typeface="Calibri"/>
                <a:sym typeface="Calibri"/>
              </a:rPr>
              <a:t> option will be available in addition to creating individual test sessions.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Multiple Test Session Upload</a:t>
            </a:r>
            <a:endParaRPr sz="3200"/>
          </a:p>
        </p:txBody>
      </p:sp>
      <p:sp>
        <p:nvSpPr>
          <p:cNvPr id="742" name="Shape 742"/>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DTCs and STCs can set up all test sessions at one time by using the Multiple Test Session Upload file steps below:</a:t>
            </a:r>
            <a:endParaRPr sz="1800"/>
          </a:p>
          <a:p>
            <a:pPr marL="457200" lvl="0" indent="-342900" rtl="0">
              <a:spcBef>
                <a:spcPts val="640"/>
              </a:spcBef>
              <a:spcAft>
                <a:spcPts val="0"/>
              </a:spcAft>
              <a:buSzPts val="1800"/>
              <a:buChar char="•"/>
            </a:pPr>
            <a:r>
              <a:rPr lang="en" sz="1800"/>
              <a:t>Select Test Management</a:t>
            </a:r>
            <a:endParaRPr sz="1800"/>
          </a:p>
          <a:p>
            <a:pPr marL="457200" lvl="0" indent="-342900" rtl="0">
              <a:spcBef>
                <a:spcPts val="0"/>
              </a:spcBef>
              <a:spcAft>
                <a:spcPts val="0"/>
              </a:spcAft>
              <a:buSzPts val="1800"/>
              <a:buChar char="•"/>
            </a:pPr>
            <a:r>
              <a:rPr lang="en" sz="1800"/>
              <a:t>Select Manage Test Session</a:t>
            </a:r>
            <a:endParaRPr sz="1800"/>
          </a:p>
          <a:p>
            <a:pPr marL="457200" lvl="0" indent="-342900" rtl="0">
              <a:spcBef>
                <a:spcPts val="0"/>
              </a:spcBef>
              <a:spcAft>
                <a:spcPts val="0"/>
              </a:spcAft>
              <a:buSzPts val="1800"/>
              <a:buChar char="•"/>
            </a:pPr>
            <a:r>
              <a:rPr lang="en" sz="1800"/>
              <a:t>Select Upload Multiple Test Sessions</a:t>
            </a:r>
            <a:endParaRPr sz="1800"/>
          </a:p>
          <a:p>
            <a:pPr marL="457200" lvl="0" indent="-342900" rtl="0">
              <a:spcBef>
                <a:spcPts val="0"/>
              </a:spcBef>
              <a:spcAft>
                <a:spcPts val="0"/>
              </a:spcAft>
              <a:buSzPts val="1800"/>
              <a:buChar char="•"/>
            </a:pPr>
            <a:r>
              <a:rPr lang="en" sz="1800"/>
              <a:t>Download the </a:t>
            </a:r>
            <a:r>
              <a:rPr lang="en" sz="1800" u="sng">
                <a:solidFill>
                  <a:schemeClr val="hlink"/>
                </a:solidFill>
                <a:hlinkClick r:id="rId3"/>
              </a:rPr>
              <a:t>file layout</a:t>
            </a:r>
            <a:r>
              <a:rPr lang="en" sz="1800"/>
              <a:t> and sample CSV File</a:t>
            </a:r>
            <a:endParaRPr sz="1800"/>
          </a:p>
          <a:p>
            <a:pPr marL="457200" lvl="0" indent="-342900" rtl="0">
              <a:spcBef>
                <a:spcPts val="0"/>
              </a:spcBef>
              <a:spcAft>
                <a:spcPts val="0"/>
              </a:spcAft>
              <a:buSzPts val="1800"/>
              <a:buChar char="•"/>
            </a:pPr>
            <a:r>
              <a:rPr lang="en" sz="1800"/>
              <a:t>Create the file for all students needing a testing session</a:t>
            </a:r>
            <a:endParaRPr sz="1800"/>
          </a:p>
          <a:p>
            <a:pPr marL="457200" lvl="0" indent="-342900" rtl="0">
              <a:spcBef>
                <a:spcPts val="0"/>
              </a:spcBef>
              <a:spcAft>
                <a:spcPts val="0"/>
              </a:spcAft>
              <a:buSzPts val="1800"/>
              <a:buChar char="•"/>
            </a:pPr>
            <a:r>
              <a:rPr lang="en" sz="1800"/>
              <a:t>Upload the file</a:t>
            </a:r>
            <a:endParaRPr sz="1800"/>
          </a:p>
          <a:p>
            <a:pPr marL="0" lvl="0" indent="0" rtl="0">
              <a:spcBef>
                <a:spcPts val="0"/>
              </a:spcBef>
              <a:spcAft>
                <a:spcPts val="0"/>
              </a:spcAft>
              <a:buNone/>
            </a:pPr>
            <a:endParaRPr sz="1800"/>
          </a:p>
          <a:p>
            <a:pPr marL="0" lvl="0" indent="0">
              <a:spcBef>
                <a:spcPts val="0"/>
              </a:spcBef>
              <a:spcAft>
                <a:spcPts val="0"/>
              </a:spcAft>
              <a:buNone/>
            </a:pPr>
            <a:r>
              <a:rPr lang="en" sz="1800"/>
              <a:t>Note: Student accommodations and TA numbers must be in the system prior to creating test sessions. </a:t>
            </a:r>
            <a:endParaRPr sz="1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Shape 748"/>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2025 Manuals</a:t>
            </a:r>
            <a:endParaRPr sz="3200" b="0" i="0" u="none" strike="noStrike" cap="none">
              <a:solidFill>
                <a:srgbClr val="333333"/>
              </a:solidFill>
              <a:latin typeface="Calibri"/>
              <a:ea typeface="Calibri"/>
              <a:cs typeface="Calibri"/>
              <a:sym typeface="Calibri"/>
            </a:endParaRPr>
          </a:p>
        </p:txBody>
      </p:sp>
      <p:sp>
        <p:nvSpPr>
          <p:cNvPr id="749" name="Shape 749"/>
          <p:cNvSpPr txBox="1">
            <a:spLocks noGrp="1"/>
          </p:cNvSpPr>
          <p:nvPr>
            <p:ph type="body" idx="1"/>
          </p:nvPr>
        </p:nvSpPr>
        <p:spPr>
          <a:xfrm>
            <a:off x="152400" y="1082841"/>
            <a:ext cx="8839200" cy="3717758"/>
          </a:xfrm>
          <a:prstGeom prst="rect">
            <a:avLst/>
          </a:prstGeom>
          <a:noFill/>
          <a:ln>
            <a:noFill/>
          </a:ln>
        </p:spPr>
        <p:txBody>
          <a:bodyPr spcFirstLastPara="1" wrap="square" lIns="91425" tIns="91425" rIns="91425" bIns="91425" anchor="t" anchorCtr="0">
            <a:noAutofit/>
          </a:bodyPr>
          <a:lstStyle/>
          <a:p>
            <a:pPr marL="228600" marR="0" lvl="0" indent="-4762"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There </a:t>
            </a:r>
            <a:r>
              <a:rPr lang="en" sz="1800"/>
              <a:t>are</a:t>
            </a:r>
            <a:r>
              <a:rPr lang="en" sz="1800" b="0" i="0" u="none" strike="noStrike" cap="none">
                <a:solidFill>
                  <a:schemeClr val="dk1"/>
                </a:solidFill>
                <a:latin typeface="Calibri"/>
                <a:ea typeface="Calibri"/>
                <a:cs typeface="Calibri"/>
                <a:sym typeface="Calibri"/>
              </a:rPr>
              <a:t> two Test Coordinator and Test Administrator manuals: paper-based and computer-based.  </a:t>
            </a:r>
            <a:endParaRPr sz="1800"/>
          </a:p>
          <a:p>
            <a:pPr marL="228600" marR="0" lvl="0" indent="-4763" algn="l" rtl="0">
              <a:lnSpc>
                <a:spcPct val="100000"/>
              </a:lnSpc>
              <a:spcBef>
                <a:spcPts val="0"/>
              </a:spcBef>
              <a:spcAft>
                <a:spcPts val="0"/>
              </a:spcAft>
              <a:buClr>
                <a:schemeClr val="dk1"/>
              </a:buClr>
              <a:buSzPts val="1800"/>
              <a:buFont typeface="Arial"/>
              <a:buNone/>
            </a:pPr>
            <a:endParaRPr sz="1800"/>
          </a:p>
          <a:p>
            <a:pPr marL="228600" marR="0" lvl="0" indent="-4763"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Manuals </a:t>
            </a:r>
            <a:r>
              <a:rPr lang="en" sz="1800"/>
              <a:t>are</a:t>
            </a:r>
            <a:r>
              <a:rPr lang="en" sz="1800" b="0" i="0" u="none" strike="noStrike" cap="none">
                <a:solidFill>
                  <a:schemeClr val="dk1"/>
                </a:solidFill>
                <a:latin typeface="Calibri"/>
                <a:ea typeface="Calibri"/>
                <a:cs typeface="Calibri"/>
                <a:sym typeface="Calibri"/>
              </a:rPr>
              <a:t> posted </a:t>
            </a:r>
            <a:r>
              <a:rPr lang="en" sz="1800"/>
              <a:t>in </a:t>
            </a:r>
            <a:r>
              <a:rPr lang="en" sz="1800" b="0" i="0" u="none" strike="noStrike" cap="none">
                <a:solidFill>
                  <a:schemeClr val="dk1"/>
                </a:solidFill>
                <a:latin typeface="Calibri"/>
                <a:ea typeface="Calibri"/>
                <a:cs typeface="Calibri"/>
                <a:sym typeface="Calibri"/>
              </a:rPr>
              <a:t>eDIRECT and printed versions will </a:t>
            </a:r>
            <a:r>
              <a:rPr lang="en" sz="1800"/>
              <a:t>arrive in </a:t>
            </a:r>
            <a:r>
              <a:rPr lang="en" sz="1800" b="0" i="0" u="none" strike="noStrike" cap="none">
                <a:solidFill>
                  <a:schemeClr val="dk1"/>
                </a:solidFill>
                <a:latin typeface="Calibri"/>
                <a:ea typeface="Calibri"/>
                <a:cs typeface="Calibri"/>
                <a:sym typeface="Calibri"/>
              </a:rPr>
              <a:t>districts on </a:t>
            </a:r>
            <a:r>
              <a:rPr lang="en" sz="1800"/>
              <a:t>March 9.</a:t>
            </a:r>
            <a:endParaRPr/>
          </a:p>
          <a:p>
            <a:pPr marL="228600" marR="0" lvl="0" indent="-4763"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4763"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next slides include highlights regarding:</a:t>
            </a:r>
            <a:endParaRPr/>
          </a:p>
          <a:p>
            <a:pPr marL="914400" marR="0" lvl="0" indent="-285750" algn="l" rtl="0">
              <a:lnSpc>
                <a:spcPct val="100000"/>
              </a:lnSpc>
              <a:spcBef>
                <a:spcPts val="0"/>
              </a:spcBef>
              <a:spcAft>
                <a:spcPts val="0"/>
              </a:spcAft>
              <a:buClr>
                <a:schemeClr val="dk1"/>
              </a:buClr>
              <a:buSzPts val="1800"/>
              <a:buFont typeface="Arial"/>
              <a:buChar char="•"/>
            </a:pPr>
            <a:r>
              <a:rPr lang="en" sz="1800"/>
              <a:t>Testing Alerts</a:t>
            </a:r>
            <a:endParaRPr sz="1800"/>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Test security</a:t>
            </a:r>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Test Schedules</a:t>
            </a:r>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Materials</a:t>
            </a:r>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Other Reminders</a:t>
            </a:r>
            <a:endParaRPr/>
          </a:p>
          <a:p>
            <a:pPr marL="228600" marR="0" lvl="0" indent="-4763"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February Assessment </a:t>
            </a:r>
            <a:r>
              <a:rPr lang="en" sz="3200"/>
              <a:t>and Accountability </a:t>
            </a:r>
            <a:r>
              <a:rPr lang="en" sz="3200" b="0" i="0" u="none" strike="noStrike" cap="none">
                <a:solidFill>
                  <a:srgbClr val="333333"/>
                </a:solidFill>
                <a:latin typeface="Calibri"/>
                <a:ea typeface="Calibri"/>
                <a:cs typeface="Calibri"/>
                <a:sym typeface="Calibri"/>
              </a:rPr>
              <a:t>Checklist</a:t>
            </a:r>
            <a:endParaRPr sz="4400" b="0" i="0" u="none" strike="noStrike" cap="none">
              <a:solidFill>
                <a:srgbClr val="333333"/>
              </a:solidFill>
              <a:latin typeface="Calibri"/>
              <a:ea typeface="Calibri"/>
              <a:cs typeface="Calibri"/>
              <a:sym typeface="Calibri"/>
            </a:endParaRPr>
          </a:p>
        </p:txBody>
      </p:sp>
      <p:sp>
        <p:nvSpPr>
          <p:cNvPr id="408" name="Shape 408"/>
          <p:cNvSpPr txBox="1">
            <a:spLocks noGrp="1"/>
          </p:cNvSpPr>
          <p:nvPr>
            <p:ph type="body" idx="1"/>
          </p:nvPr>
        </p:nvSpPr>
        <p:spPr>
          <a:xfrm>
            <a:off x="152400" y="895350"/>
            <a:ext cx="8839200" cy="3828900"/>
          </a:xfrm>
          <a:prstGeom prst="rect">
            <a:avLst/>
          </a:prstGeom>
          <a:noFill/>
          <a:ln>
            <a:noFill/>
          </a:ln>
        </p:spPr>
        <p:txBody>
          <a:bodyPr spcFirstLastPara="1" wrap="square" lIns="91425" tIns="91425" rIns="91425" bIns="91425" anchor="t" anchorCtr="0">
            <a:noAutofit/>
          </a:bodyPr>
          <a:lstStyle/>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Feb 5-March 16</a:t>
            </a:r>
            <a:r>
              <a:rPr lang="en" sz="1800" b="0" i="0" u="none" strike="noStrike" cap="none">
                <a:solidFill>
                  <a:schemeClr val="dk1"/>
                </a:solidFill>
                <a:latin typeface="Calibri"/>
                <a:ea typeface="Calibri"/>
                <a:cs typeface="Calibri"/>
                <a:sym typeface="Calibri"/>
              </a:rPr>
              <a:t>: Submit Late Consideration Form for ACT-approved accommodations on  </a:t>
            </a:r>
            <a:endParaRPr/>
          </a:p>
          <a:p>
            <a:pPr marL="76200" marR="3810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                              the ACT for eligible examinees through TAA</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Feb 5-March 16</a:t>
            </a:r>
            <a:r>
              <a:rPr lang="en" sz="1800" b="0" i="0" u="none" strike="noStrike" cap="none">
                <a:solidFill>
                  <a:schemeClr val="dk1"/>
                </a:solidFill>
                <a:latin typeface="Calibri"/>
                <a:ea typeface="Calibri"/>
                <a:cs typeface="Calibri"/>
                <a:sym typeface="Calibri"/>
              </a:rPr>
              <a:t>: All LEAP Connect and ELPT voids should be emailed to assessment@la.gov </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                              at the end of the week.</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Feb 9-March 14</a:t>
            </a:r>
            <a:r>
              <a:rPr lang="en" sz="1800" b="0" i="0" u="none" strike="noStrike" cap="none">
                <a:solidFill>
                  <a:schemeClr val="dk1"/>
                </a:solidFill>
                <a:latin typeface="Calibri"/>
                <a:ea typeface="Calibri"/>
                <a:cs typeface="Calibri"/>
                <a:sym typeface="Calibri"/>
              </a:rPr>
              <a:t>: Add students and update student information in PearsonAccess</a:t>
            </a:r>
            <a:r>
              <a:rPr lang="en" sz="1800" b="0" i="0" u="none" strike="noStrike" cap="none" baseline="30000">
                <a:solidFill>
                  <a:schemeClr val="dk1"/>
                </a:solidFill>
                <a:latin typeface="Calibri"/>
                <a:ea typeface="Calibri"/>
                <a:cs typeface="Calibri"/>
                <a:sym typeface="Calibri"/>
              </a:rPr>
              <a:t>next</a:t>
            </a:r>
            <a:r>
              <a:rPr lang="en" sz="1800" b="0" i="0" u="none" strike="noStrike" cap="none">
                <a:solidFill>
                  <a:schemeClr val="dk1"/>
                </a:solidFill>
                <a:latin typeface="Calibri"/>
                <a:ea typeface="Calibri"/>
                <a:cs typeface="Calibri"/>
                <a:sym typeface="Calibri"/>
              </a:rPr>
              <a:t> and  </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                               place additional orders for initial ACT test materials</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Feb 16</a:t>
            </a:r>
            <a:r>
              <a:rPr lang="en" sz="1800" b="0" i="0" u="none" strike="noStrike" cap="none">
                <a:solidFill>
                  <a:schemeClr val="dk1"/>
                </a:solidFill>
                <a:latin typeface="Calibri"/>
                <a:ea typeface="Calibri"/>
                <a:cs typeface="Calibri"/>
                <a:sym typeface="Calibri"/>
              </a:rPr>
              <a:t>: Request reconsideration of ACT-approved accommodations on the ACT in TAA</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Feb 19-Feb 23</a:t>
            </a:r>
            <a:r>
              <a:rPr lang="en" sz="1800" b="0" i="0" u="none" strike="noStrike" cap="none">
                <a:solidFill>
                  <a:schemeClr val="dk1"/>
                </a:solidFill>
                <a:latin typeface="Calibri"/>
                <a:ea typeface="Calibri"/>
                <a:cs typeface="Calibri"/>
                <a:sym typeface="Calibri"/>
              </a:rPr>
              <a:t>:  Receive ACT and WorkKeys test materials for initial testing (if this shipping   </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                             week was chosen)</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Feb 20</a:t>
            </a:r>
            <a:r>
              <a:rPr lang="en" sz="1800" b="0" i="0" u="none" strike="noStrike" cap="none">
                <a:solidFill>
                  <a:schemeClr val="dk1"/>
                </a:solidFill>
                <a:latin typeface="Calibri"/>
                <a:ea typeface="Calibri"/>
                <a:cs typeface="Calibri"/>
                <a:sym typeface="Calibri"/>
              </a:rPr>
              <a:t>: Attend Q&amp;A session about test administration for ACT and WorkKeys</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Feb 26-March 2</a:t>
            </a:r>
            <a:r>
              <a:rPr lang="en" sz="1800" b="0" i="0" u="none" strike="noStrike" cap="none">
                <a:solidFill>
                  <a:schemeClr val="dk1"/>
                </a:solidFill>
                <a:latin typeface="Calibri"/>
                <a:ea typeface="Calibri"/>
                <a:cs typeface="Calibri"/>
                <a:sym typeface="Calibri"/>
              </a:rPr>
              <a:t>:  Receive ACT and WorkKeys test materials for initial testing (if this </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                               shipping week was chosen)</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Feb 27</a:t>
            </a:r>
            <a:r>
              <a:rPr lang="en" sz="1800" b="0" i="0" u="none" strike="noStrike" cap="none">
                <a:solidFill>
                  <a:srgbClr val="000000"/>
                </a:solidFill>
                <a:latin typeface="Calibri"/>
                <a:ea typeface="Calibri"/>
                <a:cs typeface="Calibri"/>
                <a:sym typeface="Calibri"/>
              </a:rPr>
              <a:t>: ACT delivers standard time and accommodation(s) materials to LEAs/districts on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0" i="0" u="none" strike="noStrike" cap="none">
                <a:solidFill>
                  <a:srgbClr val="000000"/>
                </a:solidFill>
                <a:latin typeface="Calibri"/>
                <a:ea typeface="Calibri"/>
                <a:cs typeface="Calibri"/>
                <a:sym typeface="Calibri"/>
              </a:rPr>
              <a:t>              holiday break in March</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endParaRPr sz="1800" b="0" i="0" u="none" strike="noStrike" cap="none">
              <a:solidFill>
                <a:srgbClr val="000000"/>
              </a:solidFill>
              <a:latin typeface="Calibri"/>
              <a:ea typeface="Calibri"/>
              <a:cs typeface="Calibri"/>
              <a:sym typeface="Calibri"/>
            </a:endParaRPr>
          </a:p>
          <a:p>
            <a:pPr marL="230186" marR="0" lvl="0" indent="976312"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Shape 754"/>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Testing Alerts</a:t>
            </a:r>
            <a:endParaRPr sz="3200"/>
          </a:p>
        </p:txBody>
      </p:sp>
      <p:sp>
        <p:nvSpPr>
          <p:cNvPr id="755" name="Shape 755"/>
          <p:cNvSpPr txBox="1">
            <a:spLocks noGrp="1"/>
          </p:cNvSpPr>
          <p:nvPr>
            <p:ph type="body" idx="1"/>
          </p:nvPr>
        </p:nvSpPr>
        <p:spPr>
          <a:xfrm>
            <a:off x="152400" y="893100"/>
            <a:ext cx="8839200" cy="382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700" b="1" dirty="0"/>
              <a:t>Accommodated </a:t>
            </a:r>
            <a:r>
              <a:rPr lang="en" sz="1700" b="1" dirty="0" smtClean="0"/>
              <a:t>Versions</a:t>
            </a:r>
            <a:endParaRPr sz="1700" b="1" dirty="0"/>
          </a:p>
          <a:p>
            <a:pPr marL="457200" lvl="0" indent="-336550">
              <a:spcBef>
                <a:spcPts val="0"/>
              </a:spcBef>
              <a:spcAft>
                <a:spcPts val="0"/>
              </a:spcAft>
              <a:buSzPts val="1700"/>
              <a:buChar char="•"/>
            </a:pPr>
            <a:r>
              <a:rPr lang="en" sz="1700" dirty="0"/>
              <a:t>Each content area has an accommodated version consumable test booklet for use with specific accommodations. </a:t>
            </a:r>
            <a:endParaRPr sz="1700" dirty="0"/>
          </a:p>
          <a:p>
            <a:pPr marL="457200" lvl="0" indent="-336550">
              <a:spcBef>
                <a:spcPts val="0"/>
              </a:spcBef>
              <a:spcAft>
                <a:spcPts val="0"/>
              </a:spcAft>
              <a:buSzPts val="1700"/>
              <a:buChar char="•"/>
            </a:pPr>
            <a:r>
              <a:rPr lang="en" sz="1700" dirty="0"/>
              <a:t>To help ensure the correct form is being administered, the accommodated version is identified on the cover page as “Accommodated Form” and is distributed as single books that are separate from the packs of 10 for consumable test booklets. </a:t>
            </a:r>
            <a:endParaRPr sz="1700" dirty="0"/>
          </a:p>
          <a:p>
            <a:pPr marL="457200" lvl="0" indent="-336550">
              <a:spcBef>
                <a:spcPts val="0"/>
              </a:spcBef>
              <a:spcAft>
                <a:spcPts val="0"/>
              </a:spcAft>
              <a:buSzPts val="1700"/>
              <a:buChar char="•"/>
            </a:pPr>
            <a:r>
              <a:rPr lang="en" sz="1700" dirty="0"/>
              <a:t>The accommodated version is included in the initial materials shipment and available to order as additional materials for students with any read aloud or transferred answers accommodation only. This will also be kitted with braille, CAS, and large print for transferring answers. </a:t>
            </a:r>
            <a:endParaRPr sz="1700" dirty="0"/>
          </a:p>
          <a:p>
            <a:pPr marL="457200" lvl="0" indent="-336550">
              <a:spcBef>
                <a:spcPts val="0"/>
              </a:spcBef>
              <a:spcAft>
                <a:spcPts val="0"/>
              </a:spcAft>
              <a:buSzPts val="1700"/>
              <a:buChar char="•"/>
            </a:pPr>
            <a:r>
              <a:rPr lang="en" sz="1700" dirty="0"/>
              <a:t>Students with read aloud by a human reader, Kurzweil file, or audio file MUST use the accommodated version. </a:t>
            </a:r>
            <a:endParaRPr sz="1700" dirty="0"/>
          </a:p>
          <a:p>
            <a:pPr marL="457200" lvl="0" indent="-336550" rtl="0">
              <a:spcBef>
                <a:spcPts val="0"/>
              </a:spcBef>
              <a:spcAft>
                <a:spcPts val="0"/>
              </a:spcAft>
              <a:buSzPts val="1700"/>
              <a:buChar char="•"/>
            </a:pPr>
            <a:r>
              <a:rPr lang="en" sz="1700" dirty="0"/>
              <a:t>Students having answers transferred from a consumable booklet to another consumable booklet MUST use the accommodated version. Test administrators must also use the accommodated version to transfer answers.</a:t>
            </a:r>
            <a:endParaRPr sz="17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Shape 760"/>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Testing Alerts</a:t>
            </a:r>
            <a:endParaRPr/>
          </a:p>
        </p:txBody>
      </p:sp>
      <p:sp>
        <p:nvSpPr>
          <p:cNvPr id="761" name="Shape 761"/>
          <p:cNvSpPr txBox="1">
            <a:spLocks noGrp="1"/>
          </p:cNvSpPr>
          <p:nvPr>
            <p:ph type="body" idx="1"/>
          </p:nvPr>
        </p:nvSpPr>
        <p:spPr>
          <a:xfrm>
            <a:off x="88950" y="971550"/>
            <a:ext cx="8902800" cy="382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b="1" dirty="0">
                <a:latin typeface="Calibri" panose="020F0502020204030204" pitchFamily="34" charset="0"/>
              </a:rPr>
              <a:t>Preidentified Students</a:t>
            </a:r>
            <a:endParaRPr sz="1600" b="1" dirty="0">
              <a:latin typeface="Calibri" panose="020F0502020204030204" pitchFamily="34" charset="0"/>
            </a:endParaRPr>
          </a:p>
          <a:p>
            <a:pPr marL="457200" lvl="0" indent="-330200" rtl="0">
              <a:spcBef>
                <a:spcPts val="0"/>
              </a:spcBef>
              <a:spcAft>
                <a:spcPts val="0"/>
              </a:spcAft>
              <a:buSzPts val="1600"/>
              <a:buChar char="•"/>
            </a:pPr>
            <a:r>
              <a:rPr lang="en" sz="1600" dirty="0">
                <a:latin typeface="Calibri" panose="020F0502020204030204" pitchFamily="34" charset="0"/>
              </a:rPr>
              <a:t>For CBT, DRC will upload preidentified students who were identified in the Student Information System (SIS) database as of February 1, 2018.</a:t>
            </a:r>
            <a:endParaRPr sz="1600" dirty="0">
              <a:latin typeface="Calibri" panose="020F0502020204030204" pitchFamily="34" charset="0"/>
            </a:endParaRPr>
          </a:p>
          <a:p>
            <a:pPr marL="457200" lvl="0" indent="-330200" rtl="0">
              <a:spcBef>
                <a:spcPts val="0"/>
              </a:spcBef>
              <a:spcAft>
                <a:spcPts val="0"/>
              </a:spcAft>
              <a:buSzPts val="1600"/>
              <a:buChar char="•"/>
            </a:pPr>
            <a:r>
              <a:rPr lang="en" sz="1600" dirty="0">
                <a:latin typeface="Calibri" panose="020F0502020204030204" pitchFamily="34" charset="0"/>
              </a:rPr>
              <a:t>For PBT, students who were identified in the SIS as of October 1, 2017, are considered preidentified. For preidentified students, districts will receive bar-code labels (for use on ELA, Math, Social Studies, and the Science Field Test consumable test booklets) that are preprinted with the student’s information. Nonpreidentified students must have their information hand-coded on the document and then the school system bar code label added. Nonpreidentified bar-code labels must be affixed to consumable test booklets for students who were not preidentified</a:t>
            </a:r>
            <a:endParaRPr sz="1600" b="1" dirty="0">
              <a:latin typeface="Calibri" panose="020F0502020204030204" pitchFamily="34" charset="0"/>
            </a:endParaRPr>
          </a:p>
          <a:p>
            <a:pPr marL="0" lvl="0" indent="0" rtl="0">
              <a:spcBef>
                <a:spcPts val="0"/>
              </a:spcBef>
              <a:spcAft>
                <a:spcPts val="0"/>
              </a:spcAft>
              <a:buNone/>
            </a:pPr>
            <a:r>
              <a:rPr lang="en" sz="1600" b="1" dirty="0" smtClean="0">
                <a:latin typeface="Calibri" panose="020F0502020204030204" pitchFamily="34" charset="0"/>
              </a:rPr>
              <a:t>Accommodations</a:t>
            </a:r>
            <a:endParaRPr sz="1600" b="1" dirty="0">
              <a:latin typeface="Calibri" panose="020F0502020204030204" pitchFamily="34" charset="0"/>
            </a:endParaRPr>
          </a:p>
          <a:p>
            <a:pPr marL="457200" lvl="0" indent="-330200" rtl="0">
              <a:spcBef>
                <a:spcPts val="0"/>
              </a:spcBef>
              <a:spcAft>
                <a:spcPts val="0"/>
              </a:spcAft>
              <a:buSzPts val="1600"/>
              <a:buChar char="•"/>
            </a:pPr>
            <a:r>
              <a:rPr lang="en" sz="1600" dirty="0">
                <a:latin typeface="Calibri" panose="020F0502020204030204" pitchFamily="34" charset="0"/>
              </a:rPr>
              <a:t>Student accommodations must be added prior to putting students in a test session; if accommodations are assigned after a student is put in a test session, the student will not receive the accommodated form. </a:t>
            </a:r>
            <a:endParaRPr sz="1600" dirty="0">
              <a:latin typeface="Calibri" panose="020F0502020204030204" pitchFamily="34" charset="0"/>
            </a:endParaRPr>
          </a:p>
          <a:p>
            <a:pPr marL="457200" lvl="0" indent="-330200" rtl="0">
              <a:spcBef>
                <a:spcPts val="0"/>
              </a:spcBef>
              <a:spcAft>
                <a:spcPts val="0"/>
              </a:spcAft>
              <a:buSzPts val="1600"/>
              <a:buChar char="•"/>
            </a:pPr>
            <a:r>
              <a:rPr lang="en" sz="1600" dirty="0">
                <a:latin typeface="Calibri" panose="020F0502020204030204" pitchFamily="34" charset="0"/>
              </a:rPr>
              <a:t>Students with accommodations in SER and SIS will be uploaded by DRC. </a:t>
            </a:r>
            <a:endParaRPr lang="en" sz="1600" dirty="0" smtClean="0">
              <a:latin typeface="Calibri" panose="020F0502020204030204" pitchFamily="34" charset="0"/>
            </a:endParaRPr>
          </a:p>
          <a:p>
            <a:pPr indent="-330200">
              <a:spcBef>
                <a:spcPts val="0"/>
              </a:spcBef>
              <a:buSzPts val="1600"/>
            </a:pPr>
            <a:r>
              <a:rPr lang="en-US" sz="1600" dirty="0">
                <a:latin typeface="Calibri" panose="020F0502020204030204" pitchFamily="34" charset="0"/>
                <a:ea typeface="Arial"/>
                <a:cs typeface="Arial"/>
                <a:sym typeface="Arial"/>
              </a:rPr>
              <a:t>Spanish directions and </a:t>
            </a:r>
            <a:r>
              <a:rPr lang="en-US" sz="1600" dirty="0" smtClean="0">
                <a:latin typeface="Calibri" panose="020F0502020204030204" pitchFamily="34" charset="0"/>
                <a:ea typeface="Arial"/>
                <a:cs typeface="Arial"/>
                <a:sym typeface="Arial"/>
              </a:rPr>
              <a:t>the calculator accommodation in </a:t>
            </a:r>
            <a:r>
              <a:rPr lang="en-US" sz="1600" dirty="0" err="1" smtClean="0">
                <a:latin typeface="Calibri" panose="020F0502020204030204" pitchFamily="34" charset="0"/>
                <a:ea typeface="Arial"/>
                <a:cs typeface="Arial"/>
                <a:sym typeface="Arial"/>
              </a:rPr>
              <a:t>eDIRECT</a:t>
            </a:r>
            <a:r>
              <a:rPr lang="en-US" sz="1600" dirty="0" smtClean="0">
                <a:latin typeface="Calibri" panose="020F0502020204030204" pitchFamily="34" charset="0"/>
                <a:ea typeface="Arial"/>
                <a:cs typeface="Arial"/>
                <a:sym typeface="Arial"/>
              </a:rPr>
              <a:t> will </a:t>
            </a:r>
            <a:r>
              <a:rPr lang="en-US" sz="1600" dirty="0">
                <a:latin typeface="Calibri" panose="020F0502020204030204" pitchFamily="34" charset="0"/>
                <a:ea typeface="Arial"/>
                <a:cs typeface="Arial"/>
                <a:sym typeface="Arial"/>
              </a:rPr>
              <a:t>go live for Spring assessments.</a:t>
            </a:r>
          </a:p>
          <a:p>
            <a:pPr marL="457200" lvl="0" indent="-330200" rtl="0">
              <a:spcBef>
                <a:spcPts val="0"/>
              </a:spcBef>
              <a:spcAft>
                <a:spcPts val="0"/>
              </a:spcAft>
              <a:buSzPts val="1600"/>
              <a:buChar char="•"/>
            </a:pPr>
            <a:endParaRPr sz="1600" dirty="0">
              <a:latin typeface="Calibri" panose="020F0502020204030204" pitchFamily="34" charset="0"/>
            </a:endParaRPr>
          </a:p>
          <a:p>
            <a:pPr marL="0" lvl="0" indent="0">
              <a:spcBef>
                <a:spcPts val="640"/>
              </a:spcBef>
              <a:spcAft>
                <a:spcPts val="0"/>
              </a:spcAft>
              <a:buNone/>
            </a:pPr>
            <a:endParaRPr sz="1600" dirty="0">
              <a:latin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Testing Alerts</a:t>
            </a:r>
            <a:endParaRPr sz="3200"/>
          </a:p>
        </p:txBody>
      </p:sp>
      <p:sp>
        <p:nvSpPr>
          <p:cNvPr id="767" name="Shape 767"/>
          <p:cNvSpPr txBox="1">
            <a:spLocks noGrp="1"/>
          </p:cNvSpPr>
          <p:nvPr>
            <p:ph type="body" idx="1"/>
          </p:nvPr>
        </p:nvSpPr>
        <p:spPr>
          <a:xfrm>
            <a:off x="62425" y="895350"/>
            <a:ext cx="9081600" cy="382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700" b="1"/>
              <a:t>Accommodations</a:t>
            </a:r>
            <a:endParaRPr sz="1700"/>
          </a:p>
          <a:p>
            <a:pPr marL="514350" lvl="0" indent="-292100" rtl="0">
              <a:spcBef>
                <a:spcPts val="0"/>
              </a:spcBef>
              <a:spcAft>
                <a:spcPts val="0"/>
              </a:spcAft>
              <a:buSzPts val="1700"/>
              <a:buChar char="•"/>
            </a:pPr>
            <a:r>
              <a:rPr lang="en" sz="1700"/>
              <a:t>STCs should review and verify accommodations for all students in eDIRECT.</a:t>
            </a:r>
            <a:endParaRPr sz="1700"/>
          </a:p>
          <a:p>
            <a:pPr marL="514350" lvl="0" indent="-292100" rtl="0">
              <a:spcBef>
                <a:spcPts val="0"/>
              </a:spcBef>
              <a:spcAft>
                <a:spcPts val="0"/>
              </a:spcAft>
              <a:buSzPts val="1700"/>
              <a:buChar char="•"/>
            </a:pPr>
            <a:r>
              <a:rPr lang="en" sz="1700"/>
              <a:t>School test coordinators must manually select accommodations or accessibility features in eDIRECT for students that have PNP or English Learner accommodations. </a:t>
            </a:r>
            <a:endParaRPr sz="1700"/>
          </a:p>
          <a:p>
            <a:pPr marL="514350" lvl="0" indent="-292100" rtl="0">
              <a:spcBef>
                <a:spcPts val="0"/>
              </a:spcBef>
              <a:spcAft>
                <a:spcPts val="0"/>
              </a:spcAft>
              <a:buSzPts val="1700"/>
              <a:buChar char="•"/>
            </a:pPr>
            <a:r>
              <a:rPr lang="en" sz="1700"/>
              <a:t>Spanish mathematics test materials are only available through an additional materials request.</a:t>
            </a:r>
            <a:endParaRPr sz="1700"/>
          </a:p>
          <a:p>
            <a:pPr marL="514350" lvl="0" indent="-292100" rtl="0">
              <a:spcBef>
                <a:spcPts val="0"/>
              </a:spcBef>
              <a:spcAft>
                <a:spcPts val="0"/>
              </a:spcAft>
              <a:buSzPts val="1700"/>
              <a:buChar char="•"/>
            </a:pPr>
            <a:r>
              <a:rPr lang="en" sz="1700"/>
              <a:t>School test coordinators MUST manually enter Read Aloud accommodations for students with accommodations in SIS. Students with Read Aloud accommodations in SER will be populated in eDIRECT. </a:t>
            </a:r>
            <a:endParaRPr sz="1700"/>
          </a:p>
          <a:p>
            <a:pPr marL="514350" lvl="0" indent="-292100" rtl="0">
              <a:spcBef>
                <a:spcPts val="0"/>
              </a:spcBef>
              <a:spcAft>
                <a:spcPts val="0"/>
              </a:spcAft>
              <a:buSzPts val="1700"/>
              <a:buChar char="•"/>
            </a:pPr>
            <a:r>
              <a:rPr lang="en" sz="1700"/>
              <a:t>Student accommodations will display on the Test Rosters so STCs can verify accommodations before handing out tickets.</a:t>
            </a:r>
            <a:endParaRPr sz="1700"/>
          </a:p>
          <a:p>
            <a:pPr marL="514350" lvl="0" indent="-292100" rtl="0">
              <a:spcBef>
                <a:spcPts val="0"/>
              </a:spcBef>
              <a:spcAft>
                <a:spcPts val="0"/>
              </a:spcAft>
              <a:buSzPts val="1700"/>
              <a:buChar char="•"/>
            </a:pPr>
            <a:r>
              <a:rPr lang="en" sz="1700"/>
              <a:t>Test Read Aloud labels are for consumable test booklets that are used to administer the Read Aloud accommodations. Affix this label to the front cover of the consumable test booklet, on top of the U-Blank barcode on the lower left corner. Do not place over the Security Barcode or the document will not be able to be checked in to DRC. All consumable test booklets with the Test Read Aloud label will not be scored. </a:t>
            </a:r>
            <a:endParaRPr sz="17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Shape 77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Testing Alerts</a:t>
            </a:r>
            <a:endParaRPr sz="3200"/>
          </a:p>
        </p:txBody>
      </p:sp>
      <p:sp>
        <p:nvSpPr>
          <p:cNvPr id="773" name="Shape 773"/>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b="1"/>
              <a:t>Void Forms</a:t>
            </a:r>
            <a:endParaRPr sz="1800" b="1"/>
          </a:p>
          <a:p>
            <a:pPr marL="457200" lvl="0" indent="-342900" rtl="0">
              <a:spcBef>
                <a:spcPts val="0"/>
              </a:spcBef>
              <a:spcAft>
                <a:spcPts val="0"/>
              </a:spcAft>
              <a:buSzPts val="1800"/>
              <a:buChar char="•"/>
            </a:pPr>
            <a:r>
              <a:rPr lang="en" sz="1800"/>
              <a:t>To report a testing irregularity that might result in a voided test, school test coordinators must complete and submit the updated Void Notification form (page 37) to the district test coordinator. A form should be completed for each student involved in an incident. Void Notification forms and the Void Verification form completed by the district test coordinator must be submitted to the LDOE with other necessary documentation by Wednesday, May 9. Please note that this form has been updated to comply with new student data privacy laws. </a:t>
            </a:r>
            <a:endParaRPr sz="1800"/>
          </a:p>
          <a:p>
            <a:pPr marL="0" lvl="0" indent="0">
              <a:spcBef>
                <a:spcPts val="640"/>
              </a:spcBef>
              <a:spcAft>
                <a:spcPts val="0"/>
              </a:spcAft>
              <a:buNone/>
            </a:pPr>
            <a:r>
              <a:rPr lang="en" sz="1800" b="1"/>
              <a:t>Search and Score</a:t>
            </a:r>
            <a:endParaRPr sz="1800" b="1"/>
          </a:p>
          <a:p>
            <a:pPr marL="457200" lvl="0" indent="-342900" rtl="0">
              <a:spcBef>
                <a:spcPts val="0"/>
              </a:spcBef>
              <a:spcAft>
                <a:spcPts val="0"/>
              </a:spcAft>
              <a:buSzPts val="1800"/>
              <a:buChar char="•"/>
            </a:pPr>
            <a:r>
              <a:rPr lang="en" sz="1800"/>
              <a:t>Check carefully to ensure all post-administration procedures are followed and tests are submitted to DRC within the designated time frames per the key dates. DRC will charge the school system $100 to research any missing or unsubmitted tests, and, if a test is found, $100 to score it. This will result in a delayed score memo for the student.</a:t>
            </a:r>
            <a:endParaRPr sz="1800"/>
          </a:p>
          <a:p>
            <a:pPr marL="0" lvl="0" indent="0" rtl="0">
              <a:spcBef>
                <a:spcPts val="640"/>
              </a:spcBef>
              <a:spcAft>
                <a:spcPts val="0"/>
              </a:spcAft>
              <a:buNone/>
            </a:pPr>
            <a:endParaRPr sz="1800"/>
          </a:p>
          <a:p>
            <a:pPr marL="0" lvl="0" indent="0">
              <a:spcBef>
                <a:spcPts val="0"/>
              </a:spcBef>
              <a:spcAft>
                <a:spcPts val="0"/>
              </a:spcAft>
              <a:buNone/>
            </a:pPr>
            <a:endParaRPr sz="1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Testing Alerts</a:t>
            </a:r>
            <a:endParaRPr/>
          </a:p>
        </p:txBody>
      </p:sp>
      <p:sp>
        <p:nvSpPr>
          <p:cNvPr id="779" name="Shape 779"/>
          <p:cNvSpPr txBox="1">
            <a:spLocks noGrp="1"/>
          </p:cNvSpPr>
          <p:nvPr>
            <p:ph type="body" idx="1"/>
          </p:nvPr>
        </p:nvSpPr>
        <p:spPr>
          <a:xfrm>
            <a:off x="152400" y="895350"/>
            <a:ext cx="8839200" cy="382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500" b="1"/>
              <a:t>997 Students</a:t>
            </a:r>
            <a:endParaRPr sz="1500" b="1"/>
          </a:p>
          <a:p>
            <a:pPr marL="457200" lvl="0" indent="-323850" rtl="0">
              <a:spcBef>
                <a:spcPts val="0"/>
              </a:spcBef>
              <a:spcAft>
                <a:spcPts val="0"/>
              </a:spcAft>
              <a:buSzPts val="1500"/>
              <a:buChar char="•"/>
            </a:pPr>
            <a:r>
              <a:rPr lang="en" sz="1500"/>
              <a:t>997 students identified as either nonpublic or Tuition Donation Rebate will require payment to participate in LEAP 2025 Spring 2018. </a:t>
            </a:r>
            <a:endParaRPr sz="1500"/>
          </a:p>
          <a:p>
            <a:pPr marL="457200" lvl="0" indent="-323850" rtl="0">
              <a:spcBef>
                <a:spcPts val="0"/>
              </a:spcBef>
              <a:spcAft>
                <a:spcPts val="0"/>
              </a:spcAft>
              <a:buSzPts val="1500"/>
              <a:buChar char="•"/>
            </a:pPr>
            <a:r>
              <a:rPr lang="en" sz="1500"/>
              <a:t>The cost per content area (ELA, Math and Social Studies only) is $50 to receive materials or test online and to score/report. </a:t>
            </a:r>
            <a:endParaRPr sz="1500"/>
          </a:p>
          <a:p>
            <a:pPr marL="457200" lvl="0" indent="-323850" rtl="0">
              <a:spcBef>
                <a:spcPts val="0"/>
              </a:spcBef>
              <a:spcAft>
                <a:spcPts val="0"/>
              </a:spcAft>
              <a:buSzPts val="1500"/>
              <a:buChar char="•"/>
            </a:pPr>
            <a:r>
              <a:rPr lang="en" sz="1500"/>
              <a:t>The participation </a:t>
            </a:r>
            <a:r>
              <a:rPr lang="en" sz="1500" u="sng">
                <a:solidFill>
                  <a:schemeClr val="hlink"/>
                </a:solidFill>
                <a:hlinkClick r:id="rId3"/>
              </a:rPr>
              <a:t>FAQ</a:t>
            </a:r>
            <a:r>
              <a:rPr lang="en" sz="1500"/>
              <a:t> and </a:t>
            </a:r>
            <a:r>
              <a:rPr lang="en" sz="1500" u="sng">
                <a:solidFill>
                  <a:schemeClr val="hlink"/>
                </a:solidFill>
                <a:hlinkClick r:id="rId4"/>
              </a:rPr>
              <a:t>form</a:t>
            </a:r>
            <a:r>
              <a:rPr lang="en" sz="1500"/>
              <a:t> are posted in the </a:t>
            </a:r>
            <a:r>
              <a:rPr lang="en" sz="1500" u="sng">
                <a:solidFill>
                  <a:schemeClr val="hlink"/>
                </a:solidFill>
                <a:hlinkClick r:id="rId5"/>
              </a:rPr>
              <a:t>Assessment Library</a:t>
            </a:r>
            <a:r>
              <a:rPr lang="en" sz="1500"/>
              <a:t>. </a:t>
            </a:r>
            <a:endParaRPr sz="1500"/>
          </a:p>
          <a:p>
            <a:pPr marL="0" lvl="0" indent="0" rtl="0">
              <a:spcBef>
                <a:spcPts val="0"/>
              </a:spcBef>
              <a:spcAft>
                <a:spcPts val="0"/>
              </a:spcAft>
              <a:buNone/>
            </a:pPr>
            <a:endParaRPr sz="1200"/>
          </a:p>
          <a:p>
            <a:pPr marL="0" lvl="0" indent="0" rtl="0">
              <a:spcBef>
                <a:spcPts val="0"/>
              </a:spcBef>
              <a:spcAft>
                <a:spcPts val="0"/>
              </a:spcAft>
              <a:buNone/>
            </a:pPr>
            <a:r>
              <a:rPr lang="en" sz="1500" b="1"/>
              <a:t>998 Students</a:t>
            </a:r>
            <a:endParaRPr sz="1500" b="1"/>
          </a:p>
          <a:p>
            <a:pPr marL="457200" lvl="0" indent="-323850" rtl="0">
              <a:spcBef>
                <a:spcPts val="0"/>
              </a:spcBef>
              <a:spcAft>
                <a:spcPts val="0"/>
              </a:spcAft>
              <a:buSzPts val="1500"/>
              <a:buChar char="•"/>
            </a:pPr>
            <a:r>
              <a:rPr lang="en" sz="1500"/>
              <a:t>District test coordinators should set up home study students for CBT in eDIRECT through the 998 school. </a:t>
            </a:r>
            <a:endParaRPr sz="1500"/>
          </a:p>
          <a:p>
            <a:pPr marL="457200" lvl="0" indent="-323850" rtl="0">
              <a:spcBef>
                <a:spcPts val="0"/>
              </a:spcBef>
              <a:spcAft>
                <a:spcPts val="0"/>
              </a:spcAft>
              <a:buSzPts val="1500"/>
              <a:buChar char="•"/>
            </a:pPr>
            <a:r>
              <a:rPr lang="en" sz="1500"/>
              <a:t>District test coordinators must affix bar-code labels for PBT with site code 998.</a:t>
            </a:r>
            <a:endParaRPr sz="1500"/>
          </a:p>
          <a:p>
            <a:pPr marL="0" lvl="0" indent="0" rtl="0">
              <a:spcBef>
                <a:spcPts val="0"/>
              </a:spcBef>
              <a:spcAft>
                <a:spcPts val="0"/>
              </a:spcAft>
              <a:buNone/>
            </a:pPr>
            <a:endParaRPr sz="1200" b="1"/>
          </a:p>
          <a:p>
            <a:pPr marL="0" lvl="0" indent="0" rtl="0">
              <a:spcBef>
                <a:spcPts val="0"/>
              </a:spcBef>
              <a:spcAft>
                <a:spcPts val="0"/>
              </a:spcAft>
              <a:buNone/>
            </a:pPr>
            <a:r>
              <a:rPr lang="en" sz="1500" b="1"/>
              <a:t>Monitoring</a:t>
            </a:r>
            <a:endParaRPr sz="1500" b="1"/>
          </a:p>
          <a:p>
            <a:pPr marL="457200" lvl="0" indent="-323850" rtl="0">
              <a:spcBef>
                <a:spcPts val="0"/>
              </a:spcBef>
              <a:spcAft>
                <a:spcPts val="0"/>
              </a:spcAft>
              <a:buSzPts val="1500"/>
              <a:buChar char="•"/>
            </a:pPr>
            <a:r>
              <a:rPr lang="en" sz="1500"/>
              <a:t>Ensuring the Proper Monitoring of Students. It is strongly recommended that one test administrator and at least one proctor for every testing group be present in a room during testing. Adding a proctor to the testing situation, even for a small group of students, allows the test administrator to address any issues while still maintaining test security. This is especially important for the computer-based testing due to the nature of the online environment.</a:t>
            </a:r>
            <a:endParaRPr sz="1500"/>
          </a:p>
          <a:p>
            <a:pPr marL="0" lvl="0" indent="0" rtl="0">
              <a:spcBef>
                <a:spcPts val="0"/>
              </a:spcBef>
              <a:spcAft>
                <a:spcPts val="0"/>
              </a:spcAft>
              <a:buNone/>
            </a:pPr>
            <a:endParaRPr sz="15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Shape 784"/>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Testing Alerts</a:t>
            </a:r>
            <a:endParaRPr sz="3200"/>
          </a:p>
        </p:txBody>
      </p:sp>
      <p:sp>
        <p:nvSpPr>
          <p:cNvPr id="785" name="Shape 785"/>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700" b="1"/>
              <a:t>Scratch Paper</a:t>
            </a:r>
            <a:endParaRPr sz="1700"/>
          </a:p>
          <a:p>
            <a:pPr marL="457200" lvl="0" indent="-336550" rtl="0">
              <a:spcBef>
                <a:spcPts val="0"/>
              </a:spcBef>
              <a:spcAft>
                <a:spcPts val="0"/>
              </a:spcAft>
              <a:buSzPts val="1700"/>
              <a:buChar char="•"/>
            </a:pPr>
            <a:r>
              <a:rPr lang="en" sz="1700"/>
              <a:t>Students must be provided scratch paper (blank, lined, or graph) as directed in the Test Administration Manuals. </a:t>
            </a:r>
            <a:endParaRPr sz="1700"/>
          </a:p>
          <a:p>
            <a:pPr marL="457200" lvl="0" indent="-336550" rtl="0">
              <a:spcBef>
                <a:spcPts val="0"/>
              </a:spcBef>
              <a:spcAft>
                <a:spcPts val="0"/>
              </a:spcAft>
              <a:buSzPts val="1700"/>
              <a:buChar char="•"/>
            </a:pPr>
            <a:r>
              <a:rPr lang="en" sz="1700"/>
              <a:t>Scratch paper used during administration of the assessments must be collected at the end of the administration of each session and turned in to the school test coordinator to be destroyed. </a:t>
            </a:r>
            <a:endParaRPr sz="1700"/>
          </a:p>
          <a:p>
            <a:pPr marL="0" lvl="0" indent="0">
              <a:spcBef>
                <a:spcPts val="0"/>
              </a:spcBef>
              <a:spcAft>
                <a:spcPts val="0"/>
              </a:spcAft>
              <a:buNone/>
            </a:pPr>
            <a:r>
              <a:rPr lang="en" sz="1700" b="1"/>
              <a:t>Accountability Codes</a:t>
            </a:r>
            <a:r>
              <a:rPr lang="en" sz="1700"/>
              <a:t> </a:t>
            </a:r>
            <a:endParaRPr sz="1700"/>
          </a:p>
          <a:p>
            <a:pPr marL="457200" lvl="0" indent="-336550">
              <a:spcBef>
                <a:spcPts val="0"/>
              </a:spcBef>
              <a:spcAft>
                <a:spcPts val="0"/>
              </a:spcAft>
              <a:buSzPts val="1700"/>
              <a:buChar char="•"/>
            </a:pPr>
            <a:r>
              <a:rPr lang="en" sz="1700"/>
              <a:t>A student’s testing codes information cannot be viewed or edited until the student has been added to a test session in eDIRECT. </a:t>
            </a:r>
            <a:endParaRPr sz="1700"/>
          </a:p>
          <a:p>
            <a:pPr marL="457200" lvl="0" indent="-336550" rtl="0">
              <a:spcBef>
                <a:spcPts val="0"/>
              </a:spcBef>
              <a:spcAft>
                <a:spcPts val="0"/>
              </a:spcAft>
              <a:buSzPts val="1700"/>
              <a:buChar char="•"/>
            </a:pPr>
            <a:r>
              <a:rPr lang="en" sz="1700"/>
              <a:t>Accountability codes must be entered by the end of the testing window. </a:t>
            </a:r>
            <a:endParaRPr sz="1700"/>
          </a:p>
          <a:p>
            <a:pPr marL="0" lvl="0" indent="0">
              <a:spcBef>
                <a:spcPts val="0"/>
              </a:spcBef>
              <a:spcAft>
                <a:spcPts val="0"/>
              </a:spcAft>
              <a:buNone/>
            </a:pPr>
            <a:r>
              <a:rPr lang="en" sz="1700" b="1"/>
              <a:t>Test Tickets</a:t>
            </a:r>
            <a:endParaRPr sz="1700" b="1"/>
          </a:p>
          <a:p>
            <a:pPr marL="457200" lvl="0" indent="-336550" rtl="0">
              <a:spcBef>
                <a:spcPts val="0"/>
              </a:spcBef>
              <a:spcAft>
                <a:spcPts val="0"/>
              </a:spcAft>
              <a:buSzPts val="1700"/>
              <a:buChar char="•"/>
            </a:pPr>
            <a:r>
              <a:rPr lang="en" sz="1700"/>
              <a:t>The ELA, Math and Social Studies assessments each include three sessions or parts. </a:t>
            </a:r>
            <a:endParaRPr sz="1700"/>
          </a:p>
          <a:p>
            <a:pPr marL="457200" lvl="0" indent="-336550" rtl="0">
              <a:spcBef>
                <a:spcPts val="0"/>
              </a:spcBef>
              <a:spcAft>
                <a:spcPts val="0"/>
              </a:spcAft>
              <a:buSzPts val="1700"/>
              <a:buChar char="•"/>
            </a:pPr>
            <a:r>
              <a:rPr lang="en" sz="1700"/>
              <a:t>The Science Field Test assessment includes two sessions or parts. </a:t>
            </a:r>
            <a:endParaRPr sz="1700"/>
          </a:p>
          <a:p>
            <a:pPr marL="457200" lvl="0" indent="-336550" rtl="0">
              <a:spcBef>
                <a:spcPts val="0"/>
              </a:spcBef>
              <a:spcAft>
                <a:spcPts val="0"/>
              </a:spcAft>
              <a:buSzPts val="1700"/>
              <a:buChar char="•"/>
            </a:pPr>
            <a:r>
              <a:rPr lang="en" sz="1700"/>
              <a:t>A separate Test Ticket is required to log in to each session. </a:t>
            </a:r>
            <a:endParaRPr sz="1700"/>
          </a:p>
          <a:p>
            <a:pPr marL="0" lvl="0" indent="0" rtl="0">
              <a:spcBef>
                <a:spcPts val="0"/>
              </a:spcBef>
              <a:spcAft>
                <a:spcPts val="0"/>
              </a:spcAft>
              <a:buNone/>
            </a:pPr>
            <a:endParaRPr sz="1700"/>
          </a:p>
          <a:p>
            <a:pPr marL="0" lvl="0" indent="0" rtl="0">
              <a:spcBef>
                <a:spcPts val="0"/>
              </a:spcBef>
              <a:spcAft>
                <a:spcPts val="0"/>
              </a:spcAft>
              <a:buNone/>
            </a:pPr>
            <a:endParaRPr sz="1700"/>
          </a:p>
          <a:p>
            <a:pPr marL="0" lvl="0" indent="0">
              <a:spcBef>
                <a:spcPts val="640"/>
              </a:spcBef>
              <a:spcAft>
                <a:spcPts val="0"/>
              </a:spcAft>
              <a:buNone/>
            </a:pPr>
            <a:endParaRPr sz="17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Shape 791"/>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792" name="Shape 792"/>
          <p:cNvSpPr txBox="1">
            <a:spLocks noGrp="1"/>
          </p:cNvSpPr>
          <p:nvPr>
            <p:ph type="body" idx="1"/>
          </p:nvPr>
        </p:nvSpPr>
        <p:spPr>
          <a:xfrm>
            <a:off x="152400" y="971550"/>
            <a:ext cx="8907900" cy="382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700" b="1" i="0" u="none" strike="noStrike" cap="none" dirty="0">
                <a:solidFill>
                  <a:schemeClr val="dk1"/>
                </a:solidFill>
                <a:latin typeface="Calibri"/>
                <a:ea typeface="Calibri"/>
                <a:cs typeface="Calibri"/>
                <a:sym typeface="Calibri"/>
              </a:rPr>
              <a:t>Training</a:t>
            </a:r>
            <a:endParaRPr sz="1700" dirty="0"/>
          </a:p>
          <a:p>
            <a:pPr marL="285750" indent="-285750">
              <a:spcBef>
                <a:spcPts val="0"/>
              </a:spcBef>
              <a:buSzPts val="1100"/>
            </a:pPr>
            <a:r>
              <a:rPr lang="en" sz="1700" b="0" i="0" u="none" strike="noStrike" cap="none" dirty="0">
                <a:solidFill>
                  <a:schemeClr val="dk1"/>
                </a:solidFill>
                <a:latin typeface="Calibri"/>
                <a:ea typeface="Calibri"/>
                <a:cs typeface="Calibri"/>
                <a:sym typeface="Calibri"/>
              </a:rPr>
              <a:t>All staff involved in testing must be trained in test security prior to assessment day. Test security training information for paper-based and computer-based testing can be found in the </a:t>
            </a:r>
            <a:r>
              <a:rPr lang="en" sz="1700" b="0" i="0" u="sng" strike="noStrike" cap="none" dirty="0">
                <a:solidFill>
                  <a:schemeClr val="hlink"/>
                </a:solidFill>
                <a:latin typeface="Calibri"/>
                <a:ea typeface="Calibri"/>
                <a:cs typeface="Calibri"/>
                <a:sym typeface="Calibri"/>
                <a:hlinkClick r:id="rId3"/>
              </a:rPr>
              <a:t>Assessment Library</a:t>
            </a:r>
            <a:r>
              <a:rPr lang="en" sz="1700" b="0" i="0" u="none" strike="noStrike" cap="none" dirty="0">
                <a:solidFill>
                  <a:schemeClr val="dk1"/>
                </a:solidFill>
                <a:latin typeface="Calibri"/>
                <a:ea typeface="Calibri"/>
                <a:cs typeface="Calibri"/>
                <a:sym typeface="Calibri"/>
              </a:rPr>
              <a:t>.</a:t>
            </a:r>
            <a:endParaRPr sz="1700" dirty="0"/>
          </a:p>
          <a:p>
            <a:pPr marL="0" marR="0" lvl="0" indent="0" algn="l" rtl="0">
              <a:lnSpc>
                <a:spcPct val="100000"/>
              </a:lnSpc>
              <a:spcBef>
                <a:spcPts val="0"/>
              </a:spcBef>
              <a:spcAft>
                <a:spcPts val="0"/>
              </a:spcAft>
              <a:buClr>
                <a:schemeClr val="dk1"/>
              </a:buClr>
              <a:buSzPts val="1100"/>
              <a:buFont typeface="Arial"/>
              <a:buNone/>
            </a:pPr>
            <a:endParaRPr sz="17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700" b="1" i="0" u="none" strike="noStrike" cap="none" dirty="0">
                <a:solidFill>
                  <a:schemeClr val="dk1"/>
                </a:solidFill>
                <a:latin typeface="Calibri"/>
                <a:ea typeface="Calibri"/>
                <a:cs typeface="Calibri"/>
                <a:sym typeface="Calibri"/>
              </a:rPr>
              <a:t>Monitoring</a:t>
            </a:r>
            <a:endParaRPr sz="1700" b="1" i="0" u="none" strike="noStrike" cap="none" dirty="0">
              <a:solidFill>
                <a:schemeClr val="dk1"/>
              </a:solidFill>
              <a:latin typeface="Calibri"/>
              <a:ea typeface="Calibri"/>
              <a:cs typeface="Calibri"/>
              <a:sym typeface="Calibri"/>
            </a:endParaRPr>
          </a:p>
          <a:p>
            <a:pPr marL="285750" indent="-285750">
              <a:spcBef>
                <a:spcPts val="0"/>
              </a:spcBef>
              <a:buSzPts val="1100"/>
            </a:pPr>
            <a:r>
              <a:rPr lang="en" sz="1700" b="0" i="0" u="sng" strike="noStrike" cap="none" dirty="0">
                <a:solidFill>
                  <a:schemeClr val="hlink"/>
                </a:solidFill>
                <a:latin typeface="Calibri"/>
                <a:ea typeface="Calibri"/>
                <a:cs typeface="Calibri"/>
                <a:sym typeface="Calibri"/>
                <a:hlinkClick r:id="rId4"/>
              </a:rPr>
              <a:t>Bulletin 118</a:t>
            </a:r>
            <a:r>
              <a:rPr lang="en" sz="1700" b="0" i="0" u="none" strike="noStrike" cap="none" dirty="0">
                <a:solidFill>
                  <a:schemeClr val="dk1"/>
                </a:solidFill>
                <a:latin typeface="Calibri"/>
                <a:ea typeface="Calibri"/>
                <a:cs typeface="Calibri"/>
                <a:sym typeface="Calibri"/>
              </a:rPr>
              <a:t> requires all LEAs to have a plan to monitor all sites during testing. Monitoring forms for paper- and computer-based testing can be found in the</a:t>
            </a:r>
            <a:r>
              <a:rPr lang="en" sz="1700" u="none" dirty="0">
                <a:solidFill>
                  <a:schemeClr val="dk1"/>
                </a:solidFill>
              </a:rPr>
              <a:t> </a:t>
            </a:r>
            <a:r>
              <a:rPr lang="en" sz="1700" b="0" i="0" u="sng" strike="noStrike" cap="none" dirty="0">
                <a:solidFill>
                  <a:schemeClr val="hlink"/>
                </a:solidFill>
                <a:latin typeface="Calibri"/>
                <a:ea typeface="Calibri"/>
                <a:cs typeface="Calibri"/>
                <a:sym typeface="Calibri"/>
                <a:hlinkClick r:id="rId3"/>
              </a:rPr>
              <a:t>Assessment Library</a:t>
            </a:r>
            <a:r>
              <a:rPr lang="en" sz="1700" b="0" i="0" u="none" strike="noStrike" cap="none" dirty="0">
                <a:solidFill>
                  <a:schemeClr val="dk1"/>
                </a:solidFill>
                <a:latin typeface="Calibri"/>
                <a:ea typeface="Calibri"/>
                <a:cs typeface="Calibri"/>
                <a:sym typeface="Calibri"/>
              </a:rPr>
              <a:t>. </a:t>
            </a:r>
            <a:endParaRPr sz="1700" dirty="0"/>
          </a:p>
          <a:p>
            <a:pPr marL="0" marR="0" lvl="0" indent="0" algn="l" rtl="0">
              <a:lnSpc>
                <a:spcPct val="100000"/>
              </a:lnSpc>
              <a:spcBef>
                <a:spcPts val="0"/>
              </a:spcBef>
              <a:spcAft>
                <a:spcPts val="0"/>
              </a:spcAft>
              <a:buClr>
                <a:schemeClr val="dk1"/>
              </a:buClr>
              <a:buSzPts val="1100"/>
              <a:buFont typeface="Arial"/>
              <a:buNone/>
            </a:pPr>
            <a:endParaRPr sz="17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700" b="1" i="0" u="none" strike="noStrike" cap="none" dirty="0">
                <a:solidFill>
                  <a:schemeClr val="dk1"/>
                </a:solidFill>
                <a:latin typeface="Calibri"/>
                <a:ea typeface="Calibri"/>
                <a:cs typeface="Calibri"/>
                <a:sym typeface="Calibri"/>
              </a:rPr>
              <a:t>Alternate Testing Environment Forms</a:t>
            </a:r>
            <a:endParaRPr sz="1700" dirty="0"/>
          </a:p>
          <a:p>
            <a:pPr marL="285750" indent="-285750">
              <a:spcBef>
                <a:spcPts val="0"/>
              </a:spcBef>
              <a:buSzPts val="1100"/>
            </a:pPr>
            <a:r>
              <a:rPr lang="en" sz="1700" b="0" i="0" u="none" strike="noStrike" cap="none" dirty="0">
                <a:solidFill>
                  <a:schemeClr val="dk1"/>
                </a:solidFill>
                <a:latin typeface="Calibri"/>
                <a:ea typeface="Calibri"/>
                <a:cs typeface="Calibri"/>
                <a:sym typeface="Calibri"/>
              </a:rPr>
              <a:t>The</a:t>
            </a:r>
            <a:r>
              <a:rPr lang="en" sz="1700" b="0" i="0" u="sng" strike="noStrike" cap="none" dirty="0">
                <a:solidFill>
                  <a:schemeClr val="hlink"/>
                </a:solidFill>
                <a:latin typeface="Calibri"/>
                <a:ea typeface="Calibri"/>
                <a:cs typeface="Calibri"/>
                <a:sym typeface="Calibri"/>
                <a:hlinkClick r:id="rId5"/>
              </a:rPr>
              <a:t> Permission to Test in Alternate Environment</a:t>
            </a:r>
            <a:r>
              <a:rPr lang="en" sz="1700" b="0" i="0" u="sng" strike="noStrike" cap="none" dirty="0">
                <a:solidFill>
                  <a:schemeClr val="hlink"/>
                </a:solidFill>
                <a:latin typeface="Calibri"/>
                <a:ea typeface="Calibri"/>
                <a:cs typeface="Calibri"/>
                <a:sym typeface="Calibri"/>
              </a:rPr>
              <a:t> </a:t>
            </a:r>
            <a:r>
              <a:rPr lang="en" sz="1700" b="0" i="0" u="none" strike="noStrike" cap="none" dirty="0">
                <a:solidFill>
                  <a:schemeClr val="dk1"/>
                </a:solidFill>
                <a:latin typeface="Calibri"/>
                <a:ea typeface="Calibri"/>
                <a:cs typeface="Calibri"/>
                <a:sym typeface="Calibri"/>
              </a:rPr>
              <a:t>form</a:t>
            </a:r>
            <a:r>
              <a:rPr lang="en" sz="1700" b="1" i="0" u="none" strike="noStrike" cap="none" dirty="0">
                <a:solidFill>
                  <a:schemeClr val="dk1"/>
                </a:solidFill>
                <a:latin typeface="Calibri"/>
                <a:ea typeface="Calibri"/>
                <a:cs typeface="Calibri"/>
                <a:sym typeface="Calibri"/>
              </a:rPr>
              <a:t> </a:t>
            </a:r>
            <a:r>
              <a:rPr lang="en" sz="1700" b="0" i="0" u="none" strike="noStrike" cap="none" dirty="0">
                <a:solidFill>
                  <a:schemeClr val="dk1"/>
                </a:solidFill>
                <a:latin typeface="Calibri"/>
                <a:ea typeface="Calibri"/>
                <a:cs typeface="Calibri"/>
                <a:sym typeface="Calibri"/>
              </a:rPr>
              <a:t>is available in the</a:t>
            </a:r>
            <a:r>
              <a:rPr lang="en" sz="1700" b="0" i="0" u="sng" strike="noStrike" cap="none" dirty="0">
                <a:solidFill>
                  <a:schemeClr val="hlink"/>
                </a:solidFill>
                <a:latin typeface="Calibri"/>
                <a:ea typeface="Calibri"/>
                <a:cs typeface="Calibri"/>
                <a:sym typeface="Calibri"/>
                <a:hlinkClick r:id="rId3"/>
              </a:rPr>
              <a:t> Assessment Library</a:t>
            </a:r>
            <a:r>
              <a:rPr lang="en" sz="1700" b="0" i="0" u="none" strike="noStrike" cap="none" dirty="0">
                <a:solidFill>
                  <a:schemeClr val="dk1"/>
                </a:solidFill>
                <a:latin typeface="Calibri"/>
                <a:ea typeface="Calibri"/>
                <a:cs typeface="Calibri"/>
                <a:sym typeface="Calibri"/>
              </a:rPr>
              <a:t>.  Forms are due </a:t>
            </a:r>
            <a:r>
              <a:rPr lang="en" sz="1700" b="1" i="0" u="none" strike="noStrike" cap="none" dirty="0">
                <a:solidFill>
                  <a:schemeClr val="dk1"/>
                </a:solidFill>
                <a:latin typeface="Calibri"/>
                <a:ea typeface="Calibri"/>
                <a:cs typeface="Calibri"/>
                <a:sym typeface="Calibri"/>
              </a:rPr>
              <a:t>30 days prior </a:t>
            </a:r>
            <a:r>
              <a:rPr lang="en" sz="1700" b="0" i="0" u="none" strike="noStrike" cap="none" dirty="0">
                <a:solidFill>
                  <a:schemeClr val="dk1"/>
                </a:solidFill>
                <a:latin typeface="Calibri"/>
                <a:ea typeface="Calibri"/>
                <a:cs typeface="Calibri"/>
                <a:sym typeface="Calibri"/>
              </a:rPr>
              <a:t>to testing in the alternate environment. Forms should only be submitted if more than 40 students are testing in a single testing setting; or students are testing offsite.</a:t>
            </a:r>
            <a:endParaRPr sz="1700" b="1" i="0" u="none" strike="noStrike" cap="none" dirty="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100"/>
              <a:buFont typeface="Arial"/>
              <a:buNone/>
            </a:pPr>
            <a:endParaRPr sz="1700" b="0" i="0" u="none" strike="noStrike" cap="none" dirty="0">
              <a:solidFill>
                <a:schemeClr val="dk1"/>
              </a:solidFill>
              <a:latin typeface="Calibri"/>
              <a:ea typeface="Calibri"/>
              <a:cs typeface="Calibri"/>
              <a:sym typeface="Calibri"/>
            </a:endParaRPr>
          </a:p>
          <a:p>
            <a:pPr marL="230186" marR="0" lvl="0" indent="976312" algn="l" rtl="0">
              <a:lnSpc>
                <a:spcPct val="100000"/>
              </a:lnSpc>
              <a:spcBef>
                <a:spcPts val="0"/>
              </a:spcBef>
              <a:spcAft>
                <a:spcPts val="0"/>
              </a:spcAft>
              <a:buClr>
                <a:schemeClr val="dk1"/>
              </a:buClr>
              <a:buSzPts val="3200"/>
              <a:buFont typeface="Arial"/>
              <a:buNone/>
            </a:pPr>
            <a:endParaRPr sz="17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Shape 798"/>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799" name="Shape 799"/>
          <p:cNvSpPr txBox="1">
            <a:spLocks noGrp="1"/>
          </p:cNvSpPr>
          <p:nvPr>
            <p:ph type="body" idx="1"/>
          </p:nvPr>
        </p:nvSpPr>
        <p:spPr>
          <a:xfrm>
            <a:off x="0" y="971550"/>
            <a:ext cx="8839200" cy="3829050"/>
          </a:xfrm>
          <a:prstGeom prst="rect">
            <a:avLst/>
          </a:prstGeom>
          <a:noFill/>
          <a:ln>
            <a:noFill/>
          </a:ln>
        </p:spPr>
        <p:txBody>
          <a:bodyPr spcFirstLastPara="1" wrap="square" lIns="91425" tIns="91425" rIns="91425" bIns="91425" anchor="t" anchorCtr="0">
            <a:noAutofit/>
          </a:bodyPr>
          <a:lstStyle/>
          <a:p>
            <a:pPr marL="114300" marR="0" lvl="0" indent="0" algn="l" rtl="0">
              <a:lnSpc>
                <a:spcPct val="115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Investigations</a:t>
            </a:r>
            <a:endParaRPr/>
          </a:p>
          <a:p>
            <a:pPr marL="114300" marR="0" lvl="0" indent="0" algn="l" rtl="0">
              <a:lnSpc>
                <a:spcPct val="115000"/>
              </a:lnSpc>
              <a:spcBef>
                <a:spcPts val="40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Districts are responsible to investigate all testing irregularities. Testing irregularities resulting from the following require submission of an investigation to LDOE:</a:t>
            </a:r>
            <a:endParaRPr/>
          </a:p>
          <a:p>
            <a:pPr marL="341313" marR="0" lvl="0" indent="-227013" algn="l" rtl="0">
              <a:lnSpc>
                <a:spcPct val="115000"/>
              </a:lnSpc>
              <a:spcBef>
                <a:spcPts val="40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Void</a:t>
            </a:r>
            <a:endParaRPr/>
          </a:p>
          <a:p>
            <a:pPr marL="341313" marR="0" lvl="0" indent="-227013" algn="l" rtl="0">
              <a:lnSpc>
                <a:spcPct val="115000"/>
              </a:lnSpc>
              <a:spcBef>
                <a:spcPts val="40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Lost secure material</a:t>
            </a:r>
            <a:endParaRPr/>
          </a:p>
          <a:p>
            <a:pPr marL="114300" marR="0" lvl="0" indent="0" algn="l" rtl="0">
              <a:lnSpc>
                <a:spcPct val="115000"/>
              </a:lnSpc>
              <a:spcBef>
                <a:spcPts val="4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14300" marR="0" lvl="0" indent="0" algn="l" rtl="0">
              <a:lnSpc>
                <a:spcPct val="115000"/>
              </a:lnSpc>
              <a:spcBef>
                <a:spcPts val="40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rPr>
              <a:t>Investigation template</a:t>
            </a:r>
            <a:r>
              <a:rPr lang="en" sz="1800" b="0" i="0" u="none" strike="noStrike" cap="none">
                <a:solidFill>
                  <a:schemeClr val="dk1"/>
                </a:solidFill>
                <a:latin typeface="Calibri"/>
                <a:ea typeface="Calibri"/>
                <a:cs typeface="Calibri"/>
                <a:sym typeface="Calibri"/>
              </a:rPr>
              <a:t> and forms are available in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a:t>
            </a:r>
            <a:endParaRPr/>
          </a:p>
          <a:p>
            <a:pPr marL="230186" marR="0" lvl="0" indent="976312"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Shape 804"/>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805" name="Shape 805"/>
          <p:cNvSpPr txBox="1">
            <a:spLocks noGrp="1"/>
          </p:cNvSpPr>
          <p:nvPr>
            <p:ph type="body" idx="1"/>
          </p:nvPr>
        </p:nvSpPr>
        <p:spPr>
          <a:xfrm>
            <a:off x="83725" y="971550"/>
            <a:ext cx="8907900" cy="3829200"/>
          </a:xfrm>
          <a:prstGeom prst="rect">
            <a:avLst/>
          </a:prstGeom>
          <a:noFill/>
          <a:ln>
            <a:noFill/>
          </a:ln>
        </p:spPr>
        <p:txBody>
          <a:bodyPr spcFirstLastPara="1" wrap="square" lIns="91425" tIns="91425" rIns="91425" bIns="91425" anchor="t" anchorCtr="0">
            <a:noAutofit/>
          </a:bodyPr>
          <a:lstStyle/>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Secure materials must never be left in open areas or unsupervised. Supervision requires a person trained in test security. Test administrators must not be given access to secure test materials before the test administration day. </a:t>
            </a:r>
            <a:endParaRPr sz="1800"/>
          </a:p>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To the extent it is practicable, precoding and labeling of assessments shall occur at two central locations in a district prior to the assessment.</a:t>
            </a:r>
            <a:endParaRPr sz="1800"/>
          </a:p>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Security numbers are used to track individual documents. Test booklets have security numbers on the back cover. Answer documents and consumable test booklets have security numbers on the front cover. Security numbers on test booklets and answer documents do not match.</a:t>
            </a:r>
            <a:endParaRPr/>
          </a:p>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Principals are required to sign each Pre-Administration and Post-Administration School Test Coordinator’s Oath of Security and Confidentiality Statement before and after testing is completed, ensuring that security and test administration procedures were followed.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Shape 810"/>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811" name="Shape 811"/>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230186"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Student tests should be voided if there is an instance of cheating—whether by a student or by anyone else. In the case of student cheating:</a:t>
            </a:r>
            <a:endParaRPr/>
          </a:p>
          <a:p>
            <a:pPr marL="577850" marR="0" lvl="0" indent="-3492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test administrator </a:t>
            </a:r>
            <a:r>
              <a:rPr lang="en" sz="1800" b="0" i="0" u="none" strike="noStrike" cap="none">
                <a:solidFill>
                  <a:schemeClr val="dk1"/>
                </a:solidFill>
                <a:latin typeface="Calibri"/>
                <a:ea typeface="Calibri"/>
                <a:cs typeface="Calibri"/>
                <a:sym typeface="Calibri"/>
              </a:rPr>
              <a:t>should give the School Test Coordinator a written account of         the incident, with any available additional documentation, including the lithocode  number of the answer document or consumable test booklet and the domain to be voided. </a:t>
            </a:r>
            <a:endParaRPr/>
          </a:p>
          <a:p>
            <a:pPr marL="577850" marR="0" lvl="0" indent="-34925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School Test Coordinator </a:t>
            </a:r>
            <a:r>
              <a:rPr lang="en" sz="1800" b="0" i="0" u="none" strike="noStrike" cap="none">
                <a:solidFill>
                  <a:schemeClr val="dk1"/>
                </a:solidFill>
                <a:latin typeface="Calibri"/>
                <a:ea typeface="Calibri"/>
                <a:cs typeface="Calibri"/>
                <a:sym typeface="Calibri"/>
              </a:rPr>
              <a:t>should convene a school-level test security committee consisting at a minimum of the principal, the School Test Coordinator, and the test administrator to determine whether a test should be voided.  The STC will complete the Void Notification form and notify the District Test Coordinator of any voided test. </a:t>
            </a:r>
            <a:endParaRPr sz="1800" b="0" i="0" u="none" strike="noStrike" cap="none">
              <a:solidFill>
                <a:schemeClr val="dk1"/>
              </a:solidFill>
              <a:latin typeface="Calibri"/>
              <a:ea typeface="Calibri"/>
              <a:cs typeface="Calibri"/>
              <a:sym typeface="Calibri"/>
            </a:endParaRPr>
          </a:p>
          <a:p>
            <a:pPr marL="577850" marR="0" lvl="0" indent="-34925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District Test Coordinator </a:t>
            </a:r>
            <a:r>
              <a:rPr lang="en" sz="1800" b="0" i="0" u="none" strike="noStrike" cap="none">
                <a:solidFill>
                  <a:schemeClr val="dk1"/>
                </a:solidFill>
                <a:latin typeface="Calibri"/>
                <a:ea typeface="Calibri"/>
                <a:cs typeface="Calibri"/>
                <a:sym typeface="Calibri"/>
              </a:rPr>
              <a:t>should complete and email the Void Verification form by May 10, 2017, to LDOE at assessment@la.gov.</a:t>
            </a:r>
            <a:endParaRPr/>
          </a:p>
          <a:p>
            <a:pPr marL="577850" marR="0" lvl="0" indent="-23495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30186"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February Assessment Checklist</a:t>
            </a:r>
            <a:endParaRPr sz="4400" b="0" i="0" u="none" strike="noStrike" cap="none">
              <a:solidFill>
                <a:srgbClr val="333333"/>
              </a:solidFill>
              <a:latin typeface="Calibri"/>
              <a:ea typeface="Calibri"/>
              <a:cs typeface="Calibri"/>
              <a:sym typeface="Calibri"/>
            </a:endParaRPr>
          </a:p>
        </p:txBody>
      </p:sp>
      <p:sp>
        <p:nvSpPr>
          <p:cNvPr id="414" name="Shape 414"/>
          <p:cNvSpPr txBox="1">
            <a:spLocks noGrp="1"/>
          </p:cNvSpPr>
          <p:nvPr>
            <p:ph type="body" idx="1"/>
          </p:nvPr>
        </p:nvSpPr>
        <p:spPr>
          <a:xfrm>
            <a:off x="152400" y="893175"/>
            <a:ext cx="8839200" cy="3828900"/>
          </a:xfrm>
          <a:prstGeom prst="rect">
            <a:avLst/>
          </a:prstGeom>
          <a:noFill/>
          <a:ln>
            <a:noFill/>
          </a:ln>
        </p:spPr>
        <p:txBody>
          <a:bodyPr spcFirstLastPara="1" wrap="square" lIns="91425" tIns="91425" rIns="91425" bIns="91425" anchor="t" anchorCtr="0">
            <a:noAutofit/>
          </a:bodyPr>
          <a:lstStyle/>
          <a:p>
            <a:pPr marL="55561" marR="76200" lvl="0" indent="3175"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Assessment Administration and Reporting</a:t>
            </a:r>
            <a:endParaRPr sz="1800" b="1" i="0" u="none" strike="noStrike" cap="none">
              <a:solidFill>
                <a:srgbClr val="FF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Feb 5–March 16: </a:t>
            </a:r>
            <a:r>
              <a:rPr lang="en" sz="1800" b="0" i="0" u="none" strike="noStrike" cap="none">
                <a:solidFill>
                  <a:schemeClr val="dk1"/>
                </a:solidFill>
                <a:latin typeface="Calibri"/>
                <a:ea typeface="Calibri"/>
                <a:cs typeface="Calibri"/>
                <a:sym typeface="Calibri"/>
              </a:rPr>
              <a:t>ELPT Testing Window</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Feb 5–March 16: </a:t>
            </a:r>
            <a:r>
              <a:rPr lang="en" sz="1800" b="0" i="0" u="none" strike="noStrike" cap="none">
                <a:solidFill>
                  <a:schemeClr val="dk1"/>
                </a:solidFill>
                <a:latin typeface="Calibri"/>
                <a:ea typeface="Calibri"/>
                <a:cs typeface="Calibri"/>
                <a:sym typeface="Calibri"/>
              </a:rPr>
              <a:t>LEAP Connect/LAA1 Testing Window</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Oct 3-April 13</a:t>
            </a:r>
            <a:r>
              <a:rPr lang="en" sz="1800" b="0" i="0" u="none" strike="noStrike" cap="none">
                <a:solidFill>
                  <a:schemeClr val="dk1"/>
                </a:solidFill>
                <a:latin typeface="Calibri"/>
                <a:ea typeface="Calibri"/>
                <a:cs typeface="Calibri"/>
                <a:sym typeface="Calibri"/>
              </a:rPr>
              <a:t>: WorkKeys online test administration window</a:t>
            </a:r>
            <a:endParaRPr sz="1800" b="1" i="0" u="none" strike="noStrike" cap="none">
              <a:solidFill>
                <a:srgbClr val="FF0000"/>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818" name="Shape 818"/>
          <p:cNvSpPr txBox="1">
            <a:spLocks noGrp="1"/>
          </p:cNvSpPr>
          <p:nvPr>
            <p:ph type="body" idx="1"/>
          </p:nvPr>
        </p:nvSpPr>
        <p:spPr>
          <a:xfrm>
            <a:off x="152400" y="995613"/>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Unlocking and Invalidating Test Tickets</a:t>
            </a:r>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Only the District Test Coordinator should have the permission to unlock and invalidate test tickets. Every time a DTC takes either of these actions a </a:t>
            </a:r>
            <a:r>
              <a:rPr lang="en" sz="1800" b="0" i="0" u="sng" strike="noStrike" cap="none">
                <a:solidFill>
                  <a:schemeClr val="hlink"/>
                </a:solidFill>
                <a:latin typeface="Calibri"/>
                <a:ea typeface="Calibri"/>
                <a:cs typeface="Calibri"/>
                <a:sym typeface="Calibri"/>
              </a:rPr>
              <a:t>T</a:t>
            </a:r>
            <a:r>
              <a:rPr lang="en" sz="1800" b="0" i="0" u="sng" strike="noStrike" cap="none">
                <a:solidFill>
                  <a:schemeClr val="hlink"/>
                </a:solidFill>
                <a:latin typeface="Calibri"/>
                <a:ea typeface="Calibri"/>
                <a:cs typeface="Calibri"/>
                <a:sym typeface="Calibri"/>
                <a:hlinkClick r:id="rId3"/>
              </a:rPr>
              <a:t>esting Irregularity form</a:t>
            </a:r>
            <a:r>
              <a:rPr lang="en" sz="1800" b="0" i="0" u="none" strike="noStrike" cap="none">
                <a:solidFill>
                  <a:schemeClr val="dk1"/>
                </a:solidFill>
                <a:latin typeface="Calibri"/>
                <a:ea typeface="Calibri"/>
                <a:cs typeface="Calibri"/>
                <a:sym typeface="Calibri"/>
              </a:rPr>
              <a:t> must be sent to assessment@la.gov.</a:t>
            </a:r>
            <a:endParaRPr sz="1800" b="0" i="0" u="none" strike="noStrike" cap="none">
              <a:solidFill>
                <a:schemeClr val="dk1"/>
              </a:solidFill>
              <a:latin typeface="Calibri"/>
              <a:ea typeface="Calibri"/>
              <a:cs typeface="Calibri"/>
              <a:sym typeface="Calibri"/>
            </a:endParaRPr>
          </a:p>
        </p:txBody>
      </p:sp>
      <p:pic>
        <p:nvPicPr>
          <p:cNvPr id="819" name="Shape 819"/>
          <p:cNvPicPr preferRelativeResize="0"/>
          <p:nvPr/>
        </p:nvPicPr>
        <p:blipFill rotWithShape="1">
          <a:blip r:embed="rId4">
            <a:alphaModFix/>
          </a:blip>
          <a:srcRect/>
          <a:stretch/>
        </p:blipFill>
        <p:spPr>
          <a:xfrm>
            <a:off x="1286477" y="2258828"/>
            <a:ext cx="2261475" cy="2439505"/>
          </a:xfrm>
          <a:prstGeom prst="rect">
            <a:avLst/>
          </a:prstGeom>
          <a:noFill/>
          <a:ln>
            <a:noFill/>
          </a:ln>
        </p:spPr>
      </p:pic>
      <p:pic>
        <p:nvPicPr>
          <p:cNvPr id="820" name="Shape 820"/>
          <p:cNvPicPr preferRelativeResize="0"/>
          <p:nvPr/>
        </p:nvPicPr>
        <p:blipFill rotWithShape="1">
          <a:blip r:embed="rId5">
            <a:alphaModFix/>
          </a:blip>
          <a:srcRect/>
          <a:stretch/>
        </p:blipFill>
        <p:spPr>
          <a:xfrm>
            <a:off x="4810830" y="2444478"/>
            <a:ext cx="2643188" cy="147875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Shape 825"/>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Schedules</a:t>
            </a:r>
            <a:endParaRPr sz="3200" b="0" i="0" u="none" strike="noStrike" cap="none">
              <a:solidFill>
                <a:srgbClr val="333333"/>
              </a:solidFill>
              <a:latin typeface="Calibri"/>
              <a:ea typeface="Calibri"/>
              <a:cs typeface="Calibri"/>
              <a:sym typeface="Calibri"/>
            </a:endParaRPr>
          </a:p>
        </p:txBody>
      </p:sp>
      <p:sp>
        <p:nvSpPr>
          <p:cNvPr id="826" name="Shape 826"/>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400050" indent="-285750">
              <a:spcBef>
                <a:spcPts val="0"/>
              </a:spcBef>
              <a:buSzPts val="1800"/>
            </a:pPr>
            <a:r>
              <a:rPr lang="en" sz="1800" dirty="0"/>
              <a:t>All tests are strictly timed. No additional time is allowed except for students receiving the accommodation Extended Time.</a:t>
            </a:r>
            <a:r>
              <a:rPr lang="en" sz="1800" b="0" i="0" u="none" strike="noStrike" cap="none" dirty="0">
                <a:solidFill>
                  <a:schemeClr val="dk1"/>
                </a:solidFill>
                <a:latin typeface="Calibri"/>
                <a:ea typeface="Calibri"/>
                <a:cs typeface="Calibri"/>
                <a:sym typeface="Calibri"/>
              </a:rPr>
              <a:t> TAs will follow the directions in each </a:t>
            </a:r>
            <a:r>
              <a:rPr lang="en" sz="1800" b="0" i="1" u="none" strike="noStrike" cap="none" dirty="0">
                <a:solidFill>
                  <a:schemeClr val="dk1"/>
                </a:solidFill>
                <a:latin typeface="Calibri"/>
                <a:ea typeface="Calibri"/>
                <a:cs typeface="Calibri"/>
                <a:sym typeface="Calibri"/>
              </a:rPr>
              <a:t>Test Administration </a:t>
            </a:r>
            <a:r>
              <a:rPr lang="en" sz="1800" b="0" i="1" u="none" strike="noStrike" cap="none" dirty="0" smtClean="0">
                <a:solidFill>
                  <a:schemeClr val="dk1"/>
                </a:solidFill>
                <a:latin typeface="Calibri"/>
                <a:ea typeface="Calibri"/>
                <a:cs typeface="Calibri"/>
                <a:sym typeface="Calibri"/>
              </a:rPr>
              <a:t>Manual</a:t>
            </a:r>
            <a:r>
              <a:rPr lang="en" sz="1800" b="0" i="0" u="none" strike="noStrike" cap="none" dirty="0" smtClean="0">
                <a:solidFill>
                  <a:schemeClr val="dk1"/>
                </a:solidFill>
                <a:latin typeface="Calibri"/>
                <a:ea typeface="Calibri"/>
                <a:cs typeface="Calibri"/>
                <a:sym typeface="Calibri"/>
              </a:rPr>
              <a:t>.</a:t>
            </a:r>
            <a:endParaRPr lang="en" sz="1800" b="1" dirty="0"/>
          </a:p>
          <a:p>
            <a:pPr marL="400050" indent="-285750">
              <a:spcBef>
                <a:spcPts val="0"/>
              </a:spcBef>
              <a:buSzPts val="1800"/>
            </a:pPr>
            <a:r>
              <a:rPr lang="en" sz="1800" b="0" i="0" u="none" strike="noStrike" cap="none" dirty="0" smtClean="0">
                <a:solidFill>
                  <a:schemeClr val="dk1"/>
                </a:solidFill>
                <a:latin typeface="Calibri"/>
                <a:ea typeface="Calibri"/>
                <a:cs typeface="Calibri"/>
                <a:sym typeface="Calibri"/>
              </a:rPr>
              <a:t>Each </a:t>
            </a:r>
            <a:r>
              <a:rPr lang="en" sz="1800" b="0" i="0" u="none" strike="noStrike" cap="none" dirty="0">
                <a:solidFill>
                  <a:schemeClr val="dk1"/>
                </a:solidFill>
                <a:latin typeface="Calibri"/>
                <a:ea typeface="Calibri"/>
                <a:cs typeface="Calibri"/>
                <a:sym typeface="Calibri"/>
              </a:rPr>
              <a:t>test session must be administered and completed on the day it is </a:t>
            </a:r>
            <a:r>
              <a:rPr lang="en" sz="1800" b="0" i="0" u="none" strike="noStrike" cap="none" dirty="0" smtClean="0">
                <a:solidFill>
                  <a:schemeClr val="dk1"/>
                </a:solidFill>
                <a:latin typeface="Calibri"/>
                <a:ea typeface="Calibri"/>
                <a:cs typeface="Calibri"/>
                <a:sym typeface="Calibri"/>
              </a:rPr>
              <a:t>scheduled.</a:t>
            </a:r>
            <a:endParaRPr lang="en" sz="1800" dirty="0"/>
          </a:p>
          <a:p>
            <a:pPr marL="400050" indent="-285750">
              <a:spcBef>
                <a:spcPts val="0"/>
              </a:spcBef>
              <a:buSzPts val="1800"/>
            </a:pPr>
            <a:r>
              <a:rPr lang="en" sz="1800" b="0" i="0" u="none" strike="noStrike" cap="none" dirty="0" smtClean="0">
                <a:solidFill>
                  <a:schemeClr val="dk1"/>
                </a:solidFill>
                <a:latin typeface="Calibri"/>
                <a:ea typeface="Calibri"/>
                <a:cs typeface="Calibri"/>
                <a:sym typeface="Calibri"/>
              </a:rPr>
              <a:t>For </a:t>
            </a:r>
            <a:r>
              <a:rPr lang="en" sz="1800" b="0" i="0" u="none" strike="noStrike" cap="none" dirty="0">
                <a:solidFill>
                  <a:schemeClr val="dk1"/>
                </a:solidFill>
                <a:latin typeface="Calibri"/>
                <a:ea typeface="Calibri"/>
                <a:cs typeface="Calibri"/>
                <a:sym typeface="Calibri"/>
              </a:rPr>
              <a:t>PBT, School Test Coordinators and principals will schedule makeup test sessions on the designated makeup date. Makeup testing must be completed before the final pickup of answer documents and consumable test booklets for the test </a:t>
            </a:r>
            <a:r>
              <a:rPr lang="en" sz="1800" b="0" i="0" u="none" strike="noStrike" cap="none" dirty="0" smtClean="0">
                <a:solidFill>
                  <a:schemeClr val="dk1"/>
                </a:solidFill>
                <a:latin typeface="Calibri"/>
                <a:ea typeface="Calibri"/>
                <a:cs typeface="Calibri"/>
                <a:sym typeface="Calibri"/>
              </a:rPr>
              <a:t>administrations.</a:t>
            </a:r>
            <a:endParaRPr lang="en" sz="1800" dirty="0"/>
          </a:p>
          <a:p>
            <a:pPr marL="400050" indent="-285750">
              <a:spcBef>
                <a:spcPts val="0"/>
              </a:spcBef>
              <a:buSzPts val="1800"/>
            </a:pPr>
            <a:r>
              <a:rPr lang="en" sz="1800" b="0" i="0" u="none" strike="noStrike" cap="none" dirty="0" smtClean="0">
                <a:solidFill>
                  <a:schemeClr val="dk1"/>
                </a:solidFill>
                <a:latin typeface="Calibri"/>
                <a:ea typeface="Calibri"/>
                <a:cs typeface="Calibri"/>
                <a:sym typeface="Calibri"/>
              </a:rPr>
              <a:t>For </a:t>
            </a:r>
            <a:r>
              <a:rPr lang="en" sz="1800" b="0" i="0" u="none" strike="noStrike" cap="none" dirty="0">
                <a:solidFill>
                  <a:schemeClr val="dk1"/>
                </a:solidFill>
                <a:latin typeface="Calibri"/>
                <a:ea typeface="Calibri"/>
                <a:cs typeface="Calibri"/>
                <a:sym typeface="Calibri"/>
              </a:rPr>
              <a:t>CBT, users must enter the designated begin and end dates for each test session in eDIRECT. </a:t>
            </a:r>
            <a:endParaRPr sz="1800" dirty="0"/>
          </a:p>
          <a:p>
            <a:pPr marL="0" marR="0" lvl="0" indent="0" algn="l" rtl="0">
              <a:lnSpc>
                <a:spcPct val="10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PBT Schedule</a:t>
            </a:r>
            <a:endParaRPr sz="3200"/>
          </a:p>
        </p:txBody>
      </p:sp>
      <p:pic>
        <p:nvPicPr>
          <p:cNvPr id="832" name="Shape 832"/>
          <p:cNvPicPr preferRelativeResize="0"/>
          <p:nvPr/>
        </p:nvPicPr>
        <p:blipFill rotWithShape="1">
          <a:blip r:embed="rId3">
            <a:alphaModFix/>
          </a:blip>
          <a:srcRect t="6289" b="48071"/>
          <a:stretch/>
        </p:blipFill>
        <p:spPr>
          <a:xfrm>
            <a:off x="152400" y="1681725"/>
            <a:ext cx="4296250" cy="2347550"/>
          </a:xfrm>
          <a:prstGeom prst="rect">
            <a:avLst/>
          </a:prstGeom>
          <a:noFill/>
          <a:ln>
            <a:noFill/>
          </a:ln>
        </p:spPr>
      </p:pic>
      <p:pic>
        <p:nvPicPr>
          <p:cNvPr id="833" name="Shape 833"/>
          <p:cNvPicPr preferRelativeResize="0"/>
          <p:nvPr/>
        </p:nvPicPr>
        <p:blipFill rotWithShape="1">
          <a:blip r:embed="rId3">
            <a:alphaModFix/>
          </a:blip>
          <a:srcRect t="51786"/>
          <a:stretch/>
        </p:blipFill>
        <p:spPr>
          <a:xfrm>
            <a:off x="4488600" y="1704475"/>
            <a:ext cx="4296250" cy="24799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Shape 838"/>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CBT Testing Times</a:t>
            </a:r>
            <a:endParaRPr sz="3200"/>
          </a:p>
        </p:txBody>
      </p:sp>
      <p:sp>
        <p:nvSpPr>
          <p:cNvPr id="839" name="Shape 839"/>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840" name="Shape 840"/>
          <p:cNvPicPr preferRelativeResize="0"/>
          <p:nvPr/>
        </p:nvPicPr>
        <p:blipFill rotWithShape="1">
          <a:blip r:embed="rId3">
            <a:alphaModFix/>
          </a:blip>
          <a:srcRect l="12149"/>
          <a:stretch/>
        </p:blipFill>
        <p:spPr>
          <a:xfrm>
            <a:off x="224250" y="1305575"/>
            <a:ext cx="4286975" cy="2699450"/>
          </a:xfrm>
          <a:prstGeom prst="rect">
            <a:avLst/>
          </a:prstGeom>
          <a:noFill/>
          <a:ln>
            <a:noFill/>
          </a:ln>
        </p:spPr>
      </p:pic>
      <p:pic>
        <p:nvPicPr>
          <p:cNvPr id="841" name="Shape 841"/>
          <p:cNvPicPr preferRelativeResize="0"/>
          <p:nvPr/>
        </p:nvPicPr>
        <p:blipFill rotWithShape="1">
          <a:blip r:embed="rId4">
            <a:alphaModFix/>
          </a:blip>
          <a:srcRect l="12180"/>
          <a:stretch/>
        </p:blipFill>
        <p:spPr>
          <a:xfrm>
            <a:off x="4511225" y="1315100"/>
            <a:ext cx="4484075" cy="27850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Shape 846"/>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CBT Testing Times</a:t>
            </a:r>
            <a:endParaRPr/>
          </a:p>
        </p:txBody>
      </p:sp>
      <p:sp>
        <p:nvSpPr>
          <p:cNvPr id="847" name="Shape 847"/>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848" name="Shape 848"/>
          <p:cNvPicPr preferRelativeResize="0"/>
          <p:nvPr/>
        </p:nvPicPr>
        <p:blipFill>
          <a:blip r:embed="rId3">
            <a:alphaModFix/>
          </a:blip>
          <a:stretch>
            <a:fillRect/>
          </a:stretch>
        </p:blipFill>
        <p:spPr>
          <a:xfrm>
            <a:off x="188300" y="1507875"/>
            <a:ext cx="4403290" cy="2781025"/>
          </a:xfrm>
          <a:prstGeom prst="rect">
            <a:avLst/>
          </a:prstGeom>
          <a:noFill/>
          <a:ln>
            <a:noFill/>
          </a:ln>
        </p:spPr>
      </p:pic>
      <p:pic>
        <p:nvPicPr>
          <p:cNvPr id="849" name="Shape 849"/>
          <p:cNvPicPr preferRelativeResize="0"/>
          <p:nvPr/>
        </p:nvPicPr>
        <p:blipFill>
          <a:blip r:embed="rId4">
            <a:alphaModFix/>
          </a:blip>
          <a:stretch>
            <a:fillRect/>
          </a:stretch>
        </p:blipFill>
        <p:spPr>
          <a:xfrm>
            <a:off x="4615550" y="1553900"/>
            <a:ext cx="4528450" cy="27350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Materials </a:t>
            </a:r>
            <a:endParaRPr sz="3200" b="0" i="0" u="none" strike="noStrike" cap="none">
              <a:solidFill>
                <a:srgbClr val="333333"/>
              </a:solidFill>
              <a:latin typeface="Calibri"/>
              <a:ea typeface="Calibri"/>
              <a:cs typeface="Calibri"/>
              <a:sym typeface="Calibri"/>
            </a:endParaRPr>
          </a:p>
        </p:txBody>
      </p:sp>
      <p:sp>
        <p:nvSpPr>
          <p:cNvPr id="855" name="Shape 855"/>
          <p:cNvSpPr txBox="1">
            <a:spLocks noGrp="1"/>
          </p:cNvSpPr>
          <p:nvPr>
            <p:ph type="body" idx="1"/>
          </p:nvPr>
        </p:nvSpPr>
        <p:spPr>
          <a:xfrm>
            <a:off x="-71276" y="916370"/>
            <a:ext cx="9215275" cy="3829200"/>
          </a:xfrm>
          <a:prstGeom prst="rect">
            <a:avLst/>
          </a:prstGeom>
          <a:noFill/>
          <a:ln>
            <a:noFill/>
          </a:ln>
        </p:spPr>
        <p:txBody>
          <a:bodyPr spcFirstLastPara="1" wrap="square" lIns="91425" tIns="91425" rIns="91425" bIns="91425" anchor="t" anchorCtr="0">
            <a:noAutofit/>
          </a:bodyPr>
          <a:lstStyle/>
          <a:p>
            <a:pPr marL="514350" marR="0" lvl="0" indent="-298450" algn="l" rtl="0">
              <a:lnSpc>
                <a:spcPct val="100000"/>
              </a:lnSpc>
              <a:spcBef>
                <a:spcPts val="0"/>
              </a:spcBef>
              <a:spcAft>
                <a:spcPts val="0"/>
              </a:spcAft>
              <a:buClr>
                <a:schemeClr val="dk1"/>
              </a:buClr>
              <a:buSzPts val="1800"/>
              <a:buFont typeface="Arial"/>
              <a:buChar char="•"/>
            </a:pPr>
            <a:r>
              <a:rPr lang="en" sz="1600" dirty="0"/>
              <a:t>PBT </a:t>
            </a:r>
            <a:r>
              <a:rPr lang="en" sz="1600" b="0" i="0" u="none" strike="noStrike" cap="none" dirty="0">
                <a:solidFill>
                  <a:schemeClr val="dk1"/>
                </a:solidFill>
                <a:sym typeface="Calibri"/>
              </a:rPr>
              <a:t>materials will be produced and packaged based on the October 1</a:t>
            </a:r>
            <a:r>
              <a:rPr lang="en" sz="1600" dirty="0"/>
              <a:t> </a:t>
            </a:r>
            <a:r>
              <a:rPr lang="en" sz="1600" b="0" i="0" u="none" strike="noStrike" cap="none" dirty="0">
                <a:solidFill>
                  <a:schemeClr val="dk1"/>
                </a:solidFill>
                <a:sym typeface="Calibri"/>
              </a:rPr>
              <a:t>enrollment. The ELA, Math, Science, and Social Studies test materials, including large print and braille and will arrive in districts according to the delivery schedule.</a:t>
            </a:r>
            <a:endParaRPr sz="1600" b="0" i="0" u="none" strike="noStrike" cap="none" dirty="0">
              <a:solidFill>
                <a:schemeClr val="dk1"/>
              </a:solidFill>
              <a:sym typeface="Calibri"/>
            </a:endParaRPr>
          </a:p>
          <a:p>
            <a:pPr marL="514350" marR="0" lvl="0" indent="-298450" algn="l" rtl="0">
              <a:lnSpc>
                <a:spcPct val="100000"/>
              </a:lnSpc>
              <a:spcBef>
                <a:spcPts val="0"/>
              </a:spcBef>
              <a:spcAft>
                <a:spcPts val="0"/>
              </a:spcAft>
              <a:buClr>
                <a:schemeClr val="dk1"/>
              </a:buClr>
              <a:buSzPts val="1800"/>
              <a:buFont typeface="Arial"/>
              <a:buChar char="•"/>
            </a:pPr>
            <a:r>
              <a:rPr lang="en" sz="1600" dirty="0"/>
              <a:t>CBT uploads are based on February 1 enrollment.</a:t>
            </a:r>
            <a:endParaRPr sz="1600" dirty="0"/>
          </a:p>
          <a:p>
            <a:pPr marL="514350" lvl="0" indent="-298450" rtl="0">
              <a:spcBef>
                <a:spcPts val="0"/>
              </a:spcBef>
              <a:spcAft>
                <a:spcPts val="0"/>
              </a:spcAft>
              <a:buClr>
                <a:schemeClr val="dk1"/>
              </a:buClr>
              <a:buSzPts val="1800"/>
              <a:buFont typeface="Arial"/>
              <a:buChar char="•"/>
            </a:pPr>
            <a:r>
              <a:rPr lang="en" sz="1600" dirty="0"/>
              <a:t>To confirm accurate shipment of test materials, complete the Receipt Notice on eDIRECT immediately upon receipt of test materials. If there are any issues with the shipment (e.g., missing or damaged boxes), call DRC Customer Service at 1-888-718-4836 prior to completion of the Receipt Notice.</a:t>
            </a:r>
            <a:endParaRPr sz="1600" dirty="0"/>
          </a:p>
          <a:p>
            <a:pPr marL="514350" lvl="0" indent="-298450" rtl="0">
              <a:spcBef>
                <a:spcPts val="0"/>
              </a:spcBef>
              <a:spcAft>
                <a:spcPts val="0"/>
              </a:spcAft>
              <a:buClr>
                <a:schemeClr val="dk1"/>
              </a:buClr>
              <a:buSzPts val="1800"/>
              <a:buFont typeface="Arial"/>
              <a:buChar char="•"/>
            </a:pPr>
            <a:r>
              <a:rPr lang="en" sz="1600" dirty="0"/>
              <a:t>For each shipment, materials will arrive at the school system in boxes labeled with the district test coordinator’s name and the school system’s shipping address. Each box label references the school name and is sequentially numbered. A School Box Range Sheet indicates which school’s materials are contained in each box.</a:t>
            </a:r>
            <a:endParaRPr sz="1600" dirty="0"/>
          </a:p>
          <a:p>
            <a:pPr marL="514350" marR="0" lvl="0" indent="-298450" algn="l" rtl="0">
              <a:lnSpc>
                <a:spcPct val="100000"/>
              </a:lnSpc>
              <a:spcBef>
                <a:spcPts val="0"/>
              </a:spcBef>
              <a:spcAft>
                <a:spcPts val="0"/>
              </a:spcAft>
              <a:buClr>
                <a:schemeClr val="dk1"/>
              </a:buClr>
              <a:buSzPts val="1800"/>
              <a:buFont typeface="Arial"/>
              <a:buChar char="•"/>
            </a:pPr>
            <a:r>
              <a:rPr lang="en" sz="1600" dirty="0"/>
              <a:t>Boxes used for delivery of materials must also be used to return test materials. The additional shipping boxes may be provided to schools as needed</a:t>
            </a:r>
            <a:r>
              <a:rPr lang="en" sz="1600" dirty="0" smtClean="0"/>
              <a:t>.</a:t>
            </a:r>
            <a:endParaRPr sz="1600" b="0" i="0" u="none" strike="noStrike" cap="none" dirty="0">
              <a:solidFill>
                <a:schemeClr val="dk1"/>
              </a:solidFill>
              <a:sym typeface="Calibri"/>
            </a:endParaRPr>
          </a:p>
          <a:p>
            <a:pPr marL="514350" marR="0" lvl="0" indent="-298450" algn="l" rtl="0">
              <a:lnSpc>
                <a:spcPct val="100000"/>
              </a:lnSpc>
              <a:spcBef>
                <a:spcPts val="0"/>
              </a:spcBef>
              <a:spcAft>
                <a:spcPts val="0"/>
              </a:spcAft>
              <a:buClr>
                <a:schemeClr val="dk1"/>
              </a:buClr>
              <a:buSzPts val="1800"/>
              <a:buFont typeface="Arial"/>
              <a:buChar char="•"/>
            </a:pPr>
            <a:r>
              <a:rPr lang="en" sz="1600" b="0" i="0" u="none" strike="noStrike" cap="none" dirty="0">
                <a:solidFill>
                  <a:schemeClr val="dk1"/>
                </a:solidFill>
                <a:sym typeface="Calibri"/>
              </a:rPr>
              <a:t>District Test Coordinators will receive a packing list for all district materials in each shipment and a copy of each school’s packing list for each content area. </a:t>
            </a:r>
            <a:endParaRPr sz="1600" b="0" i="0" u="none" strike="noStrike" cap="none" dirty="0">
              <a:solidFill>
                <a:schemeClr val="dk1"/>
              </a:solidFill>
              <a:sym typeface="Calibri"/>
            </a:endParaRPr>
          </a:p>
          <a:p>
            <a:pPr marL="465138" marR="0" lvl="0" indent="-134937" algn="l" rtl="0">
              <a:lnSpc>
                <a:spcPct val="100000"/>
              </a:lnSpc>
              <a:spcBef>
                <a:spcPts val="640"/>
              </a:spcBef>
              <a:spcAft>
                <a:spcPts val="0"/>
              </a:spcAft>
              <a:buClr>
                <a:schemeClr val="dk1"/>
              </a:buClr>
              <a:buSzPts val="1600"/>
              <a:buFont typeface="Arial"/>
              <a:buNone/>
            </a:pPr>
            <a:endParaRPr sz="1600" b="0" i="0" u="none" strike="noStrike" cap="none" dirty="0">
              <a:solidFill>
                <a:schemeClr val="dk1"/>
              </a:solidFill>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Shape 860"/>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Materials</a:t>
            </a:r>
            <a:endParaRPr sz="3200" b="0" i="0" u="none" strike="noStrike" cap="none">
              <a:solidFill>
                <a:srgbClr val="333333"/>
              </a:solidFill>
              <a:latin typeface="Calibri"/>
              <a:ea typeface="Calibri"/>
              <a:cs typeface="Calibri"/>
              <a:sym typeface="Calibri"/>
            </a:endParaRPr>
          </a:p>
        </p:txBody>
      </p:sp>
      <p:sp>
        <p:nvSpPr>
          <p:cNvPr id="861" name="Shape 861"/>
          <p:cNvSpPr txBox="1">
            <a:spLocks noGrp="1"/>
          </p:cNvSpPr>
          <p:nvPr>
            <p:ph type="body" idx="1"/>
          </p:nvPr>
        </p:nvSpPr>
        <p:spPr>
          <a:xfrm>
            <a:off x="-89100" y="971550"/>
            <a:ext cx="9233100" cy="3829200"/>
          </a:xfrm>
          <a:prstGeom prst="rect">
            <a:avLst/>
          </a:prstGeom>
          <a:noFill/>
          <a:ln>
            <a:noFill/>
          </a:ln>
        </p:spPr>
        <p:txBody>
          <a:bodyPr spcFirstLastPara="1" wrap="square" lIns="91425" tIns="91425" rIns="91425" bIns="91425" anchor="t" anchorCtr="0">
            <a:noAutofit/>
          </a:bodyPr>
          <a:lstStyle/>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Large-print (PBT) and braille test materials will be boxed by school and delivered to the district in the same shipment as standard print materials. </a:t>
            </a:r>
            <a:r>
              <a:rPr lang="en" sz="1600" b="1" i="0" u="none" strike="noStrike" cap="none">
                <a:solidFill>
                  <a:schemeClr val="dk1"/>
                </a:solidFill>
                <a:latin typeface="Calibri"/>
                <a:ea typeface="Calibri"/>
                <a:cs typeface="Calibri"/>
                <a:sym typeface="Calibri"/>
              </a:rPr>
              <a:t>Exception: </a:t>
            </a:r>
            <a:r>
              <a:rPr lang="en" sz="1600" b="0" i="0" u="none" strike="noStrike" cap="none">
                <a:solidFill>
                  <a:schemeClr val="dk1"/>
                </a:solidFill>
                <a:latin typeface="Calibri"/>
                <a:ea typeface="Calibri"/>
                <a:cs typeface="Calibri"/>
                <a:sym typeface="Calibri"/>
              </a:rPr>
              <a:t>Spanish large print (PBT) will be provided as an additional materials request only. </a:t>
            </a:r>
            <a:endParaRPr sz="16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Preidentified students using large print (PBT) or braille receive standard print </a:t>
            </a:r>
            <a:r>
              <a:rPr lang="en" sz="1600"/>
              <a:t>consumable booklets </a:t>
            </a:r>
            <a:r>
              <a:rPr lang="en" sz="1600" b="0" i="0" u="none" strike="noStrike" cap="none">
                <a:solidFill>
                  <a:schemeClr val="dk1"/>
                </a:solidFill>
                <a:latin typeface="Calibri"/>
                <a:ea typeface="Calibri"/>
                <a:cs typeface="Calibri"/>
                <a:sym typeface="Calibri"/>
              </a:rPr>
              <a:t>preprinted with their student information and consumable test booklets with preidentified bar-code labels. The students’ responses must be transferred to these consumable test booklets. </a:t>
            </a:r>
            <a:endParaRPr sz="16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600"/>
              <a:buFont typeface="Arial"/>
              <a:buChar char="•"/>
            </a:pPr>
            <a:r>
              <a:rPr lang="en" sz="1600"/>
              <a:t>For PBT, a</a:t>
            </a:r>
            <a:r>
              <a:rPr lang="en" sz="1600" b="0" i="0" u="none" strike="noStrike" cap="none">
                <a:solidFill>
                  <a:schemeClr val="dk1"/>
                </a:solidFill>
                <a:latin typeface="Calibri"/>
                <a:ea typeface="Calibri"/>
                <a:cs typeface="Calibri"/>
                <a:sym typeface="Calibri"/>
              </a:rPr>
              <a:t> Kurzweil DVD, Human Reader MP3 File DVD, Communication Assistance Scripts, and Social Studies accommodated version consumable test booklet (for students who have the </a:t>
            </a:r>
            <a:r>
              <a:rPr lang="en" sz="1600" b="0" i="1" u="none" strike="noStrike" cap="none">
                <a:solidFill>
                  <a:schemeClr val="dk1"/>
                </a:solidFill>
                <a:latin typeface="Calibri"/>
                <a:ea typeface="Calibri"/>
                <a:cs typeface="Calibri"/>
                <a:sym typeface="Calibri"/>
              </a:rPr>
              <a:t>Human Read Aloud </a:t>
            </a:r>
            <a:r>
              <a:rPr lang="en" sz="1600" b="0" i="0" u="none" strike="noStrike" cap="none">
                <a:solidFill>
                  <a:schemeClr val="dk1"/>
                </a:solidFill>
                <a:latin typeface="Calibri"/>
                <a:ea typeface="Calibri"/>
                <a:cs typeface="Calibri"/>
                <a:sym typeface="Calibri"/>
              </a:rPr>
              <a:t>or </a:t>
            </a:r>
            <a:r>
              <a:rPr lang="en" sz="1600" b="0" i="1" u="none" strike="noStrike" cap="none">
                <a:solidFill>
                  <a:schemeClr val="dk1"/>
                </a:solidFill>
                <a:latin typeface="Calibri"/>
                <a:ea typeface="Calibri"/>
                <a:cs typeface="Calibri"/>
                <a:sym typeface="Calibri"/>
              </a:rPr>
              <a:t>Text to Speech </a:t>
            </a:r>
            <a:r>
              <a:rPr lang="en" sz="1600" b="0" i="0" u="none" strike="noStrike" cap="none">
                <a:solidFill>
                  <a:schemeClr val="dk1"/>
                </a:solidFill>
                <a:latin typeface="Calibri"/>
                <a:ea typeface="Calibri"/>
                <a:cs typeface="Calibri"/>
                <a:sym typeface="Calibri"/>
              </a:rPr>
              <a:t>accommodation) must be requested as additional materials. </a:t>
            </a:r>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Each shipment of materials for schools includes overage. District Test Coordinators will also receive district overage materials, which must be inventoried and stored in the locked, secure storage area.</a:t>
            </a:r>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If an answer document, test booklet, or consumable test booklet is soiled, the District Test Coordinator should destroy the document by burning or by shredding if the document can be shredded. The Materials Accountability Form must also be completed in eDIRECT.</a:t>
            </a:r>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UPS is </a:t>
            </a:r>
            <a:r>
              <a:rPr lang="en" sz="1600" b="1" i="0" u="none" strike="noStrike" cap="none">
                <a:solidFill>
                  <a:schemeClr val="dk1"/>
                </a:solidFill>
                <a:latin typeface="Calibri"/>
                <a:ea typeface="Calibri"/>
                <a:cs typeface="Calibri"/>
                <a:sym typeface="Calibri"/>
              </a:rPr>
              <a:t>prescheduled </a:t>
            </a:r>
            <a:r>
              <a:rPr lang="en" sz="1600" b="0" i="0" u="none" strike="noStrike" cap="none">
                <a:solidFill>
                  <a:schemeClr val="dk1"/>
                </a:solidFill>
                <a:latin typeface="Calibri"/>
                <a:ea typeface="Calibri"/>
                <a:cs typeface="Calibri"/>
                <a:sym typeface="Calibri"/>
              </a:rPr>
              <a:t>to arrive at the district office on pickup days</a:t>
            </a:r>
            <a:r>
              <a:rPr lang="en" sz="1600" b="1" i="0" u="none" strike="noStrike" cap="none">
                <a:solidFill>
                  <a:schemeClr val="dk1"/>
                </a:solidFill>
                <a:latin typeface="Calibri"/>
                <a:ea typeface="Calibri"/>
                <a:cs typeface="Calibri"/>
                <a:sym typeface="Calibri"/>
              </a:rPr>
              <a:t>. </a:t>
            </a:r>
            <a:r>
              <a:rPr lang="en" sz="1600" b="0" i="0" u="none" strike="noStrike" cap="none">
                <a:solidFill>
                  <a:schemeClr val="dk1"/>
                </a:solidFill>
                <a:latin typeface="Calibri"/>
                <a:ea typeface="Calibri"/>
                <a:cs typeface="Calibri"/>
                <a:sym typeface="Calibri"/>
              </a:rPr>
              <a:t>There is no need to call UPS.</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Materials </a:t>
            </a:r>
            <a:endParaRPr sz="3200" b="0" i="0" u="none" strike="noStrike" cap="none">
              <a:solidFill>
                <a:srgbClr val="333333"/>
              </a:solidFill>
              <a:latin typeface="Calibri"/>
              <a:ea typeface="Calibri"/>
              <a:cs typeface="Calibri"/>
              <a:sym typeface="Calibri"/>
            </a:endParaRPr>
          </a:p>
        </p:txBody>
      </p:sp>
      <p:sp>
        <p:nvSpPr>
          <p:cNvPr id="867" name="Shape 867"/>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Before </a:t>
            </a:r>
            <a:r>
              <a:rPr lang="en" sz="1800"/>
              <a:t>PBT </a:t>
            </a:r>
            <a:r>
              <a:rPr lang="en" sz="1800" b="0" i="0" u="none" strike="noStrike" cap="none">
                <a:solidFill>
                  <a:schemeClr val="dk1"/>
                </a:solidFill>
                <a:latin typeface="Calibri"/>
                <a:ea typeface="Calibri"/>
                <a:cs typeface="Calibri"/>
                <a:sym typeface="Calibri"/>
              </a:rPr>
              <a:t>begins, preidentified bar-code labels must be affixed to consumable test booklets for ELA, Math, and Social Studies by the STCs. Nonpreidentified bar-code labels must be affixed to answer documents and consumable test booklets for students who were not preidentified. </a:t>
            </a:r>
            <a:endParaRPr sz="1800"/>
          </a:p>
          <a:p>
            <a:pPr marL="457200" marR="0" lvl="0" indent="-342900" algn="l" rtl="0">
              <a:lnSpc>
                <a:spcPct val="100000"/>
              </a:lnSpc>
              <a:spcBef>
                <a:spcPts val="0"/>
              </a:spcBef>
              <a:spcAft>
                <a:spcPts val="0"/>
              </a:spcAft>
              <a:buSzPts val="1800"/>
              <a:buFont typeface="Calibri"/>
              <a:buChar char="•"/>
            </a:pPr>
            <a:r>
              <a:rPr lang="en" sz="1800"/>
              <a:t>Colors for return labels and preidentified labels are listed below.</a:t>
            </a:r>
            <a:endParaRPr sz="1800"/>
          </a:p>
        </p:txBody>
      </p:sp>
      <p:pic>
        <p:nvPicPr>
          <p:cNvPr id="868" name="Shape 868"/>
          <p:cNvPicPr preferRelativeResize="0"/>
          <p:nvPr/>
        </p:nvPicPr>
        <p:blipFill>
          <a:blip r:embed="rId3">
            <a:alphaModFix/>
          </a:blip>
          <a:stretch>
            <a:fillRect/>
          </a:stretch>
        </p:blipFill>
        <p:spPr>
          <a:xfrm>
            <a:off x="1795450" y="2736600"/>
            <a:ext cx="5553075" cy="15430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Shape 873"/>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Other Reminders</a:t>
            </a:r>
            <a:endParaRPr sz="3200" b="0" i="0" u="none" strike="noStrike" cap="none">
              <a:solidFill>
                <a:srgbClr val="333333"/>
              </a:solidFill>
              <a:latin typeface="Calibri"/>
              <a:ea typeface="Calibri"/>
              <a:cs typeface="Calibri"/>
              <a:sym typeface="Calibri"/>
            </a:endParaRPr>
          </a:p>
        </p:txBody>
      </p:sp>
      <p:sp>
        <p:nvSpPr>
          <p:cNvPr id="874" name="Shape 874"/>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Ensure your Technology Coordinator is aware of the following responsibilities:</a:t>
            </a:r>
            <a:endParaRPr sz="1800" b="0" i="0" u="none" strike="noStrike" cap="none">
              <a:solidFill>
                <a:schemeClr val="dk1"/>
              </a:solidFill>
              <a:latin typeface="Calibri"/>
              <a:ea typeface="Calibri"/>
              <a:cs typeface="Calibri"/>
              <a:sym typeface="Calibri"/>
            </a:endParaRPr>
          </a:p>
          <a:p>
            <a:pPr marL="230186" marR="0" lvl="0" indent="0" algn="l" rtl="0">
              <a:lnSpc>
                <a:spcPct val="100000"/>
              </a:lnSpc>
              <a:spcBef>
                <a:spcPts val="64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	Before Testing:</a:t>
            </a:r>
            <a:endParaRPr sz="1800" b="0" i="0" u="none" strike="noStrike" cap="none">
              <a:solidFill>
                <a:schemeClr val="dk1"/>
              </a:solidFill>
              <a:latin typeface="Calibri"/>
              <a:ea typeface="Calibri"/>
              <a:cs typeface="Calibri"/>
              <a:sym typeface="Calibri"/>
            </a:endParaRPr>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attending relevant monthly webinars</a:t>
            </a:r>
            <a:endParaRPr sz="1800"/>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becoming familiar with </a:t>
            </a:r>
            <a:r>
              <a:rPr lang="en" sz="1800" b="0" i="1" u="none" strike="noStrike" cap="none">
                <a:solidFill>
                  <a:schemeClr val="dk1"/>
                </a:solidFill>
                <a:latin typeface="Calibri"/>
                <a:ea typeface="Calibri"/>
                <a:cs typeface="Calibri"/>
                <a:sym typeface="Calibri"/>
              </a:rPr>
              <a:t>Technology User Guide</a:t>
            </a:r>
            <a:endParaRPr sz="1800" b="0" i="0" u="none" strike="noStrike" cap="none">
              <a:solidFill>
                <a:schemeClr val="dk1"/>
              </a:solidFill>
              <a:latin typeface="Calibri"/>
              <a:ea typeface="Calibri"/>
              <a:cs typeface="Calibri"/>
              <a:sym typeface="Calibri"/>
            </a:endParaRPr>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installing secure web browser</a:t>
            </a:r>
            <a:endParaRPr sz="1800"/>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ensuring computers are configured prior to testing</a:t>
            </a:r>
            <a:endParaRPr sz="1800"/>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creating a Communication Plan with School Test Coordinator to support test     </a:t>
            </a:r>
            <a:endParaRPr sz="1800"/>
          </a:p>
          <a:p>
            <a:pPr marL="914400" marR="0" lvl="0" indent="0" algn="l" rtl="0">
              <a:lnSpc>
                <a:spcPct val="100000"/>
              </a:lnSpc>
              <a:spcBef>
                <a:spcPts val="64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administrators during testing</a:t>
            </a:r>
            <a:endParaRPr sz="1800"/>
          </a:p>
          <a:p>
            <a:pPr marL="230186" marR="0" lvl="0" indent="0" algn="l" rtl="0">
              <a:lnSpc>
                <a:spcPct val="100000"/>
              </a:lnSpc>
              <a:spcBef>
                <a:spcPts val="64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	During Testing:</a:t>
            </a:r>
            <a:endParaRPr sz="1800" b="0" i="0" u="none" strike="noStrike" cap="none">
              <a:solidFill>
                <a:schemeClr val="dk1"/>
              </a:solidFill>
              <a:latin typeface="Calibri"/>
              <a:ea typeface="Calibri"/>
              <a:cs typeface="Calibri"/>
              <a:sym typeface="Calibri"/>
            </a:endParaRPr>
          </a:p>
          <a:p>
            <a:pPr marL="1379538" marR="0" lvl="0" indent="-465138"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being readily available while testing is in process</a:t>
            </a:r>
            <a:endParaRPr sz="1800"/>
          </a:p>
          <a:p>
            <a:pPr marL="1206499" marR="0" lvl="0" indent="-862012"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Shape 879"/>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Other Reminders</a:t>
            </a:r>
            <a:endParaRPr sz="3200" b="0" i="0" u="none" strike="noStrike" cap="none">
              <a:solidFill>
                <a:srgbClr val="333333"/>
              </a:solidFill>
              <a:latin typeface="Calibri"/>
              <a:ea typeface="Calibri"/>
              <a:cs typeface="Calibri"/>
              <a:sym typeface="Calibri"/>
            </a:endParaRPr>
          </a:p>
        </p:txBody>
      </p:sp>
      <p:sp>
        <p:nvSpPr>
          <p:cNvPr id="880" name="Shape 880"/>
          <p:cNvSpPr txBox="1">
            <a:spLocks noGrp="1"/>
          </p:cNvSpPr>
          <p:nvPr>
            <p:ph type="body" idx="1"/>
          </p:nvPr>
        </p:nvSpPr>
        <p:spPr>
          <a:xfrm>
            <a:off x="0" y="803109"/>
            <a:ext cx="8991600" cy="616619"/>
          </a:xfrm>
          <a:prstGeom prst="rect">
            <a:avLst/>
          </a:prstGeom>
          <a:noFill/>
          <a:ln>
            <a:noFill/>
          </a:ln>
        </p:spPr>
        <p:txBody>
          <a:bodyPr spcFirstLastPara="1" wrap="square" lIns="91425" tIns="91425" rIns="91425" bIns="91425" anchor="t" anchorCtr="0">
            <a:noAutofit/>
          </a:bodyPr>
          <a:lstStyle/>
          <a:p>
            <a:pPr marL="230186"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DTCs should follow this following protocol regarding student transfers.</a:t>
            </a:r>
            <a:endParaRPr sz="1800" b="0" i="0" u="none" strike="noStrike" cap="none">
              <a:solidFill>
                <a:schemeClr val="dk1"/>
              </a:solidFill>
              <a:latin typeface="Calibri"/>
              <a:ea typeface="Calibri"/>
              <a:cs typeface="Calibri"/>
              <a:sym typeface="Calibri"/>
            </a:endParaRPr>
          </a:p>
        </p:txBody>
      </p:sp>
      <p:graphicFrame>
        <p:nvGraphicFramePr>
          <p:cNvPr id="881" name="Shape 881"/>
          <p:cNvGraphicFramePr/>
          <p:nvPr/>
        </p:nvGraphicFramePr>
        <p:xfrm>
          <a:off x="228600" y="1749427"/>
          <a:ext cx="8763000" cy="1898600"/>
        </p:xfrm>
        <a:graphic>
          <a:graphicData uri="http://schemas.openxmlformats.org/drawingml/2006/table">
            <a:tbl>
              <a:tblPr>
                <a:noFill/>
                <a:tableStyleId>{BA402560-7866-424F-AFCF-4812BDDD8865}</a:tableStyleId>
              </a:tblPr>
              <a:tblGrid>
                <a:gridCol w="2482525"/>
                <a:gridCol w="6280475"/>
              </a:tblGrid>
              <a:tr h="294875">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a:solidFill>
                            <a:schemeClr val="dk1"/>
                          </a:solidFill>
                          <a:latin typeface="Calibri"/>
                          <a:ea typeface="Calibri"/>
                          <a:cs typeface="Calibri"/>
                          <a:sym typeface="Calibri"/>
                        </a:rPr>
                        <a:t>If…</a:t>
                      </a:r>
                      <a:endParaRPr sz="1100" b="1" i="1" u="none" strike="noStrike" cap="none">
                        <a:solidFill>
                          <a:schemeClr val="dk1"/>
                        </a:solidFill>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a:solidFill>
                            <a:schemeClr val="dk1"/>
                          </a:solidFill>
                          <a:latin typeface="Calibri"/>
                          <a:ea typeface="Calibri"/>
                          <a:cs typeface="Calibri"/>
                          <a:sym typeface="Calibri"/>
                        </a:rPr>
                        <a:t>Then…</a:t>
                      </a:r>
                      <a:endParaRPr sz="1100"/>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58625">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A new student moves into the district</a:t>
                      </a:r>
                      <a:endParaRPr sz="11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a:latin typeface="Calibri"/>
                          <a:ea typeface="Calibri"/>
                          <a:cs typeface="Calibri"/>
                          <a:sym typeface="Calibri"/>
                        </a:rPr>
                        <a:t>If it is just one student transferring, the designated DTC should email DRC customer support and request the transfer.If you are requesting a transfer for more than one student, the designated DTC should download the Student Transfer Form in eDIRECT, complete the form and then email it to DRC customer support. The DTC will receive an update on the request within 24 hours.</a:t>
                      </a:r>
                      <a:endParaRPr sz="11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86100">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A student moves from one school to another school within the same district </a:t>
                      </a:r>
                      <a:r>
                        <a:rPr lang="en" sz="1100" i="1" u="none" strike="noStrike" cap="none">
                          <a:latin typeface="Calibri"/>
                          <a:ea typeface="Calibri"/>
                          <a:cs typeface="Calibri"/>
                          <a:sym typeface="Calibri"/>
                        </a:rPr>
                        <a:t>prior</a:t>
                      </a:r>
                      <a:r>
                        <a:rPr lang="en" sz="1100" u="none" strike="noStrike" cap="none">
                          <a:latin typeface="Calibri"/>
                          <a:ea typeface="Calibri"/>
                          <a:cs typeface="Calibri"/>
                          <a:sym typeface="Calibri"/>
                        </a:rPr>
                        <a:t> to testing</a:t>
                      </a:r>
                      <a:endParaRPr sz="11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a:latin typeface="Calibri"/>
                          <a:ea typeface="Calibri"/>
                          <a:cs typeface="Calibri"/>
                          <a:sym typeface="Calibri"/>
                        </a:rPr>
                        <a:t>The DTC should edit the student’s information in eDIRECT before the student begins testing so that the student’s scores report to the correct school. The DTC must move the student to a different test session in eDIRECT.</a:t>
                      </a:r>
                      <a:endParaRPr sz="11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March Assessment and Accountability Checklist</a:t>
            </a:r>
            <a:endParaRPr/>
          </a:p>
        </p:txBody>
      </p:sp>
      <p:sp>
        <p:nvSpPr>
          <p:cNvPr id="420" name="Shape 420"/>
          <p:cNvSpPr txBox="1">
            <a:spLocks noGrp="1"/>
          </p:cNvSpPr>
          <p:nvPr>
            <p:ph type="body" idx="1"/>
          </p:nvPr>
        </p:nvSpPr>
        <p:spPr>
          <a:xfrm>
            <a:off x="-57750" y="895350"/>
            <a:ext cx="9107100" cy="3828900"/>
          </a:xfrm>
          <a:prstGeom prst="rect">
            <a:avLst/>
          </a:prstGeom>
        </p:spPr>
        <p:txBody>
          <a:bodyPr spcFirstLastPara="1" wrap="square" lIns="91425" tIns="91425" rIns="91425" bIns="91425" anchor="t" anchorCtr="0">
            <a:noAutofit/>
          </a:bodyPr>
          <a:lstStyle/>
          <a:p>
            <a:pPr marL="76200" marR="76200" lvl="0" indent="0" rtl="0">
              <a:spcBef>
                <a:spcPts val="0"/>
              </a:spcBef>
              <a:spcAft>
                <a:spcPts val="0"/>
              </a:spcAft>
              <a:buNone/>
            </a:pPr>
            <a:r>
              <a:rPr lang="en" sz="1700" b="1"/>
              <a:t>Communication and Support</a:t>
            </a:r>
            <a:endParaRPr sz="1700" b="1"/>
          </a:p>
          <a:p>
            <a:pPr marL="76200" marR="76200" lvl="0" indent="0" rtl="0">
              <a:spcBef>
                <a:spcPts val="0"/>
              </a:spcBef>
              <a:spcAft>
                <a:spcPts val="0"/>
              </a:spcAft>
              <a:buClr>
                <a:schemeClr val="dk1"/>
              </a:buClr>
              <a:buSzPts val="3200"/>
              <a:buFont typeface="Arial"/>
              <a:buNone/>
            </a:pPr>
            <a:r>
              <a:rPr lang="en" sz="1700" b="1"/>
              <a:t>Mar: </a:t>
            </a:r>
            <a:r>
              <a:rPr lang="en" sz="1700" u="sng">
                <a:solidFill>
                  <a:srgbClr val="0000FF"/>
                </a:solidFill>
                <a:hlinkClick r:id="rId3"/>
              </a:rPr>
              <a:t>Assessment and Accountability Office Hours</a:t>
            </a:r>
            <a:r>
              <a:rPr lang="en" sz="1700"/>
              <a:t>—Tuesdays at 1:00 p.m.</a:t>
            </a:r>
            <a:endParaRPr sz="1700" b="1"/>
          </a:p>
          <a:p>
            <a:pPr marL="76200" marR="76200" lvl="0" indent="0" rtl="0">
              <a:spcBef>
                <a:spcPts val="0"/>
              </a:spcBef>
              <a:spcAft>
                <a:spcPts val="0"/>
              </a:spcAft>
              <a:buNone/>
            </a:pPr>
            <a:r>
              <a:rPr lang="en" sz="1700" b="1"/>
              <a:t>Mar 1</a:t>
            </a:r>
            <a:r>
              <a:rPr lang="en" sz="1700"/>
              <a:t>: </a:t>
            </a:r>
            <a:r>
              <a:rPr lang="en" sz="1700" u="sng">
                <a:solidFill>
                  <a:schemeClr val="hlink"/>
                </a:solidFill>
                <a:hlinkClick r:id="rId4"/>
              </a:rPr>
              <a:t>Data Coordinator Monthly Webinar at 1:00 pm</a:t>
            </a:r>
            <a:endParaRPr sz="1700"/>
          </a:p>
          <a:p>
            <a:pPr marL="76200" marR="76200" lvl="0" indent="0" rtl="0">
              <a:spcBef>
                <a:spcPts val="0"/>
              </a:spcBef>
              <a:spcAft>
                <a:spcPts val="0"/>
              </a:spcAft>
              <a:buClr>
                <a:schemeClr val="dk1"/>
              </a:buClr>
              <a:buSzPts val="1100"/>
              <a:buFont typeface="Arial"/>
              <a:buNone/>
            </a:pPr>
            <a:r>
              <a:rPr lang="en" sz="1700" b="1"/>
              <a:t>Mar 11: </a:t>
            </a:r>
            <a:r>
              <a:rPr lang="en" sz="1700" u="sng">
                <a:solidFill>
                  <a:srgbClr val="0000FF"/>
                </a:solidFill>
                <a:hlinkClick r:id="rId5"/>
              </a:rPr>
              <a:t>School System Monthly Planning Call</a:t>
            </a:r>
            <a:endParaRPr sz="1700">
              <a:solidFill>
                <a:srgbClr val="0000FF"/>
              </a:solidFill>
            </a:endParaRPr>
          </a:p>
          <a:p>
            <a:pPr marL="55562" marR="38100" lvl="0" indent="3175" rtl="0">
              <a:spcBef>
                <a:spcPts val="0"/>
              </a:spcBef>
              <a:spcAft>
                <a:spcPts val="0"/>
              </a:spcAft>
              <a:buClr>
                <a:schemeClr val="dk1"/>
              </a:buClr>
              <a:buSzPts val="1100"/>
              <a:buFont typeface="Arial"/>
              <a:buNone/>
            </a:pPr>
            <a:r>
              <a:rPr lang="en" sz="1700" b="1"/>
              <a:t>Mar 13:</a:t>
            </a:r>
            <a:r>
              <a:rPr lang="en" sz="1700"/>
              <a:t> </a:t>
            </a:r>
            <a:r>
              <a:rPr lang="en" sz="1700" u="sng">
                <a:solidFill>
                  <a:schemeClr val="hlink"/>
                </a:solidFill>
                <a:hlinkClick r:id="rId5"/>
              </a:rPr>
              <a:t>DTC Monthly Call</a:t>
            </a:r>
            <a:endParaRPr sz="1700"/>
          </a:p>
          <a:p>
            <a:pPr marL="55562" marR="38100" lvl="0" indent="3175" rtl="0">
              <a:spcBef>
                <a:spcPts val="0"/>
              </a:spcBef>
              <a:spcAft>
                <a:spcPts val="0"/>
              </a:spcAft>
              <a:buClr>
                <a:schemeClr val="dk1"/>
              </a:buClr>
              <a:buSzPts val="1100"/>
              <a:buFont typeface="Arial"/>
              <a:buNone/>
            </a:pPr>
            <a:endParaRPr sz="1400"/>
          </a:p>
          <a:p>
            <a:pPr marL="55562" marR="76200" lvl="0" indent="3175" rtl="0">
              <a:spcBef>
                <a:spcPts val="0"/>
              </a:spcBef>
              <a:spcAft>
                <a:spcPts val="0"/>
              </a:spcAft>
              <a:buNone/>
            </a:pPr>
            <a:r>
              <a:rPr lang="en" sz="1700" b="1"/>
              <a:t>Accountability and Assessment Preparation</a:t>
            </a:r>
            <a:endParaRPr sz="1700" b="1"/>
          </a:p>
          <a:p>
            <a:pPr marL="76200" marR="38100" lvl="0" indent="0" rtl="0">
              <a:lnSpc>
                <a:spcPct val="100000"/>
              </a:lnSpc>
              <a:spcBef>
                <a:spcPts val="0"/>
              </a:spcBef>
              <a:spcAft>
                <a:spcPts val="0"/>
              </a:spcAft>
              <a:buNone/>
            </a:pPr>
            <a:r>
              <a:rPr lang="en" sz="1700" b="1">
                <a:solidFill>
                  <a:srgbClr val="000000"/>
                </a:solidFill>
              </a:rPr>
              <a:t>Mar</a:t>
            </a:r>
            <a:r>
              <a:rPr lang="en" sz="1700">
                <a:solidFill>
                  <a:srgbClr val="000000"/>
                </a:solidFill>
              </a:rPr>
              <a:t>: Finalize Graduation cohort data certification and exit code review for final calculation of  </a:t>
            </a:r>
            <a:endParaRPr sz="17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700">
                <a:solidFill>
                  <a:srgbClr val="000000"/>
                </a:solidFill>
              </a:rPr>
              <a:t>          graduation rates and SPS graduation indices</a:t>
            </a:r>
            <a:endParaRPr sz="1700">
              <a:solidFill>
                <a:srgbClr val="000000"/>
              </a:solidFill>
            </a:endParaRPr>
          </a:p>
          <a:p>
            <a:pPr marL="76200" marR="38100" lvl="0" indent="0" rtl="0">
              <a:lnSpc>
                <a:spcPct val="100000"/>
              </a:lnSpc>
              <a:spcBef>
                <a:spcPts val="0"/>
              </a:spcBef>
              <a:spcAft>
                <a:spcPts val="0"/>
              </a:spcAft>
              <a:buNone/>
            </a:pPr>
            <a:r>
              <a:rPr lang="en" sz="1700" b="1">
                <a:solidFill>
                  <a:srgbClr val="000000"/>
                </a:solidFill>
              </a:rPr>
              <a:t>Mar</a:t>
            </a:r>
            <a:r>
              <a:rPr lang="en" sz="1700">
                <a:solidFill>
                  <a:srgbClr val="000000"/>
                </a:solidFill>
              </a:rPr>
              <a:t>: Support STCs with delivery of test security, preparation, and administration training for spring </a:t>
            </a:r>
            <a:endParaRPr sz="17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700">
                <a:solidFill>
                  <a:srgbClr val="000000"/>
                </a:solidFill>
              </a:rPr>
              <a:t>          testing to TAs and other school personnel for applicable assessments</a:t>
            </a:r>
            <a:endParaRPr sz="1700">
              <a:solidFill>
                <a:srgbClr val="000000"/>
              </a:solidFill>
            </a:endParaRPr>
          </a:p>
          <a:p>
            <a:pPr marL="76200" marR="38100" lvl="0" indent="0" rtl="0">
              <a:lnSpc>
                <a:spcPct val="100000"/>
              </a:lnSpc>
              <a:spcBef>
                <a:spcPts val="0"/>
              </a:spcBef>
              <a:spcAft>
                <a:spcPts val="0"/>
              </a:spcAft>
              <a:buNone/>
            </a:pPr>
            <a:r>
              <a:rPr lang="en" sz="1700" b="1">
                <a:solidFill>
                  <a:srgbClr val="000000"/>
                </a:solidFill>
              </a:rPr>
              <a:t>Mar</a:t>
            </a:r>
            <a:r>
              <a:rPr lang="en" sz="1700">
                <a:solidFill>
                  <a:srgbClr val="000000"/>
                </a:solidFill>
              </a:rPr>
              <a:t>: Support STCs to ensure that TAs, proctors, and monitors are appropriately assigned to testing  </a:t>
            </a:r>
            <a:endParaRPr sz="17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700">
                <a:solidFill>
                  <a:srgbClr val="000000"/>
                </a:solidFill>
              </a:rPr>
              <a:t>          groups for spring testing</a:t>
            </a:r>
            <a:endParaRPr sz="1700">
              <a:solidFill>
                <a:srgbClr val="000000"/>
              </a:solidFill>
            </a:endParaRPr>
          </a:p>
          <a:p>
            <a:pPr marL="76200" marR="38100" lvl="0" indent="0" rtl="0">
              <a:lnSpc>
                <a:spcPct val="100000"/>
              </a:lnSpc>
              <a:spcBef>
                <a:spcPts val="0"/>
              </a:spcBef>
              <a:spcAft>
                <a:spcPts val="0"/>
              </a:spcAft>
              <a:buNone/>
            </a:pPr>
            <a:r>
              <a:rPr lang="en" sz="1700" b="1">
                <a:solidFill>
                  <a:srgbClr val="000000"/>
                </a:solidFill>
              </a:rPr>
              <a:t>Mar</a:t>
            </a:r>
            <a:r>
              <a:rPr lang="en" sz="1700">
                <a:solidFill>
                  <a:srgbClr val="000000"/>
                </a:solidFill>
              </a:rPr>
              <a:t>: STCs deliver test security, preparation, administration training to TAs/school personnel for </a:t>
            </a:r>
            <a:endParaRPr sz="17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700">
                <a:solidFill>
                  <a:srgbClr val="000000"/>
                </a:solidFill>
              </a:rPr>
              <a:t>          spring assessments</a:t>
            </a:r>
            <a:endParaRPr sz="1700">
              <a:solidFill>
                <a:srgbClr val="000000"/>
              </a:solidFill>
            </a:endParaRPr>
          </a:p>
          <a:p>
            <a:pPr marL="55562" marR="76200" lvl="0" indent="3175" rtl="0">
              <a:lnSpc>
                <a:spcPct val="100000"/>
              </a:lnSpc>
              <a:spcBef>
                <a:spcPts val="0"/>
              </a:spcBef>
              <a:spcAft>
                <a:spcPts val="0"/>
              </a:spcAft>
              <a:buClr>
                <a:schemeClr val="dk1"/>
              </a:buClr>
              <a:buSzPts val="1100"/>
              <a:buFont typeface="Arial"/>
              <a:buNone/>
            </a:pPr>
            <a:endParaRPr sz="1800" b="1"/>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pic>
        <p:nvPicPr>
          <p:cNvPr id="886" name="Shape 886"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87" name="Shape 887"/>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dirty="0">
                <a:solidFill>
                  <a:srgbClr val="191919"/>
                </a:solidFill>
                <a:latin typeface="Calibri"/>
                <a:ea typeface="Calibri"/>
                <a:cs typeface="Calibri"/>
                <a:sym typeface="Calibri"/>
              </a:rPr>
              <a:t>Science Field Test for </a:t>
            </a:r>
            <a:r>
              <a:rPr lang="en" sz="3200" dirty="0" smtClean="0">
                <a:solidFill>
                  <a:srgbClr val="191919"/>
                </a:solidFill>
                <a:latin typeface="Calibri"/>
                <a:ea typeface="Calibri"/>
                <a:cs typeface="Calibri"/>
                <a:sym typeface="Calibri"/>
              </a:rPr>
              <a:t>Grades </a:t>
            </a:r>
            <a:r>
              <a:rPr lang="en" sz="3200" dirty="0">
                <a:solidFill>
                  <a:srgbClr val="191919"/>
                </a:solidFill>
                <a:latin typeface="Calibri"/>
                <a:ea typeface="Calibri"/>
                <a:cs typeface="Calibri"/>
                <a:sym typeface="Calibri"/>
              </a:rPr>
              <a:t>3-8</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Shape 892"/>
          <p:cNvSpPr txBox="1">
            <a:spLocks noGrp="1"/>
          </p:cNvSpPr>
          <p:nvPr>
            <p:ph type="title"/>
          </p:nvPr>
        </p:nvSpPr>
        <p:spPr>
          <a:xfrm>
            <a:off x="0" y="-15050"/>
            <a:ext cx="9144000" cy="1045800"/>
          </a:xfrm>
          <a:prstGeom prst="rect">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Calibri"/>
              <a:buNone/>
            </a:pPr>
            <a:r>
              <a:rPr lang="en">
                <a:solidFill>
                  <a:schemeClr val="dk1"/>
                </a:solidFill>
              </a:rPr>
              <a:t>Features of the Science Field Test: Grades 3-8</a:t>
            </a:r>
            <a:endParaRPr b="0" i="0" u="none" strike="noStrike" cap="none">
              <a:solidFill>
                <a:schemeClr val="dk1"/>
              </a:solidFill>
              <a:latin typeface="Calibri"/>
              <a:ea typeface="Calibri"/>
              <a:cs typeface="Calibri"/>
              <a:sym typeface="Calibri"/>
            </a:endParaRPr>
          </a:p>
        </p:txBody>
      </p:sp>
      <p:sp>
        <p:nvSpPr>
          <p:cNvPr id="893" name="Shape 893"/>
          <p:cNvSpPr txBox="1">
            <a:spLocks noGrp="1"/>
          </p:cNvSpPr>
          <p:nvPr>
            <p:ph type="body" idx="1"/>
          </p:nvPr>
        </p:nvSpPr>
        <p:spPr>
          <a:xfrm>
            <a:off x="165975" y="1013400"/>
            <a:ext cx="4504200" cy="3688200"/>
          </a:xfrm>
          <a:prstGeom prst="rect">
            <a:avLst/>
          </a:prstGeom>
        </p:spPr>
        <p:txBody>
          <a:bodyPr spcFirstLastPara="1" wrap="square" lIns="91425" tIns="91425" rIns="91425" bIns="91425" anchor="t" anchorCtr="0">
            <a:noAutofit/>
          </a:bodyPr>
          <a:lstStyle/>
          <a:p>
            <a:pPr marL="0" lvl="0" indent="0" rtl="0">
              <a:lnSpc>
                <a:spcPct val="120000"/>
              </a:lnSpc>
              <a:spcBef>
                <a:spcPts val="0"/>
              </a:spcBef>
              <a:spcAft>
                <a:spcPts val="0"/>
              </a:spcAft>
              <a:buNone/>
            </a:pPr>
            <a:r>
              <a:rPr lang="en" sz="1800" b="1">
                <a:solidFill>
                  <a:srgbClr val="000000"/>
                </a:solidFill>
              </a:rPr>
              <a:t>All LEAs are required to participate in the science field tests. </a:t>
            </a:r>
            <a:endParaRPr sz="1800" b="1">
              <a:solidFill>
                <a:srgbClr val="000000"/>
              </a:solidFill>
            </a:endParaRPr>
          </a:p>
          <a:p>
            <a:pPr marL="0" lvl="0" indent="0" rtl="0">
              <a:lnSpc>
                <a:spcPct val="120000"/>
              </a:lnSpc>
              <a:spcBef>
                <a:spcPts val="0"/>
              </a:spcBef>
              <a:spcAft>
                <a:spcPts val="0"/>
              </a:spcAft>
              <a:buNone/>
            </a:pPr>
            <a:r>
              <a:rPr lang="en" sz="1800">
                <a:solidFill>
                  <a:srgbClr val="000000"/>
                </a:solidFill>
              </a:rPr>
              <a:t>Features of the Science Field Tests include:</a:t>
            </a:r>
            <a:endParaRPr sz="1800">
              <a:solidFill>
                <a:srgbClr val="000000"/>
              </a:solidFill>
            </a:endParaRPr>
          </a:p>
          <a:p>
            <a:pPr marL="482600" lvl="1" indent="-342900" rtl="0">
              <a:lnSpc>
                <a:spcPct val="120000"/>
              </a:lnSpc>
              <a:spcBef>
                <a:spcPts val="200"/>
              </a:spcBef>
              <a:spcAft>
                <a:spcPts val="0"/>
              </a:spcAft>
              <a:buClr>
                <a:srgbClr val="000000"/>
              </a:buClr>
              <a:buSzPts val="1800"/>
              <a:buChar char="●"/>
            </a:pPr>
            <a:r>
              <a:rPr lang="en">
                <a:solidFill>
                  <a:srgbClr val="000000"/>
                </a:solidFill>
              </a:rPr>
              <a:t>two sessions</a:t>
            </a:r>
            <a:endParaRPr>
              <a:solidFill>
                <a:srgbClr val="000000"/>
              </a:solidFill>
            </a:endParaRPr>
          </a:p>
          <a:p>
            <a:pPr marL="482600" lvl="1" indent="-342900" rtl="0">
              <a:lnSpc>
                <a:spcPct val="120000"/>
              </a:lnSpc>
              <a:spcBef>
                <a:spcPts val="0"/>
              </a:spcBef>
              <a:spcAft>
                <a:spcPts val="0"/>
              </a:spcAft>
              <a:buClr>
                <a:srgbClr val="000000"/>
              </a:buClr>
              <a:buSzPts val="1800"/>
              <a:buChar char="●"/>
            </a:pPr>
            <a:r>
              <a:rPr lang="en">
                <a:solidFill>
                  <a:srgbClr val="000000"/>
                </a:solidFill>
              </a:rPr>
              <a:t>timed</a:t>
            </a:r>
            <a:endParaRPr>
              <a:solidFill>
                <a:srgbClr val="000000"/>
              </a:solidFill>
            </a:endParaRPr>
          </a:p>
          <a:p>
            <a:pPr marL="482600" lvl="1" indent="-342900" rtl="0">
              <a:lnSpc>
                <a:spcPct val="120000"/>
              </a:lnSpc>
              <a:spcBef>
                <a:spcPts val="0"/>
              </a:spcBef>
              <a:spcAft>
                <a:spcPts val="0"/>
              </a:spcAft>
              <a:buClr>
                <a:srgbClr val="000000"/>
              </a:buClr>
              <a:buSzPts val="1800"/>
              <a:buChar char="●"/>
            </a:pPr>
            <a:r>
              <a:rPr lang="en">
                <a:solidFill>
                  <a:srgbClr val="000000"/>
                </a:solidFill>
              </a:rPr>
              <a:t>same test window </a:t>
            </a:r>
            <a:endParaRPr>
              <a:solidFill>
                <a:srgbClr val="000000"/>
              </a:solidFill>
            </a:endParaRPr>
          </a:p>
          <a:p>
            <a:pPr marL="482600" lvl="1" indent="-342900" rtl="0">
              <a:lnSpc>
                <a:spcPct val="120000"/>
              </a:lnSpc>
              <a:spcBef>
                <a:spcPts val="0"/>
              </a:spcBef>
              <a:spcAft>
                <a:spcPts val="0"/>
              </a:spcAft>
              <a:buClr>
                <a:srgbClr val="000000"/>
              </a:buClr>
              <a:buSzPts val="1800"/>
              <a:buChar char="●"/>
            </a:pPr>
            <a:r>
              <a:rPr lang="en">
                <a:solidFill>
                  <a:srgbClr val="000000"/>
                </a:solidFill>
              </a:rPr>
              <a:t>online for all grades, district option for paper-based tests at grades 3 and 4</a:t>
            </a:r>
            <a:endParaRPr>
              <a:solidFill>
                <a:srgbClr val="000000"/>
              </a:solidFill>
            </a:endParaRPr>
          </a:p>
          <a:p>
            <a:pPr marL="482600" lvl="1" indent="-342900" rtl="0">
              <a:lnSpc>
                <a:spcPct val="115000"/>
              </a:lnSpc>
              <a:spcBef>
                <a:spcPts val="0"/>
              </a:spcBef>
              <a:spcAft>
                <a:spcPts val="0"/>
              </a:spcAft>
              <a:buClr>
                <a:srgbClr val="000000"/>
              </a:buClr>
              <a:buSzPts val="1800"/>
              <a:buChar char="●"/>
            </a:pPr>
            <a:r>
              <a:rPr lang="en">
                <a:solidFill>
                  <a:srgbClr val="000000"/>
                </a:solidFill>
              </a:rPr>
              <a:t>all items reviewed by educator committees </a:t>
            </a:r>
            <a:endParaRPr>
              <a:solidFill>
                <a:srgbClr val="000000"/>
              </a:solidFill>
            </a:endParaRPr>
          </a:p>
          <a:p>
            <a:pPr marL="0" lvl="0" indent="0" rtl="0">
              <a:lnSpc>
                <a:spcPct val="115000"/>
              </a:lnSpc>
              <a:spcBef>
                <a:spcPts val="0"/>
              </a:spcBef>
              <a:spcAft>
                <a:spcPts val="0"/>
              </a:spcAft>
              <a:buNone/>
            </a:pPr>
            <a:endParaRPr sz="1800">
              <a:solidFill>
                <a:srgbClr val="000000"/>
              </a:solidFill>
            </a:endParaRPr>
          </a:p>
          <a:p>
            <a:pPr marL="171450" lvl="0" indent="-38100">
              <a:spcBef>
                <a:spcPts val="750"/>
              </a:spcBef>
              <a:spcAft>
                <a:spcPts val="0"/>
              </a:spcAft>
              <a:buNone/>
            </a:pPr>
            <a:endParaRPr/>
          </a:p>
        </p:txBody>
      </p:sp>
      <p:graphicFrame>
        <p:nvGraphicFramePr>
          <p:cNvPr id="894" name="Shape 894"/>
          <p:cNvGraphicFramePr/>
          <p:nvPr/>
        </p:nvGraphicFramePr>
        <p:xfrm>
          <a:off x="4552888" y="1128375"/>
          <a:ext cx="4163100" cy="3200280"/>
        </p:xfrm>
        <a:graphic>
          <a:graphicData uri="http://schemas.openxmlformats.org/drawingml/2006/table">
            <a:tbl>
              <a:tblPr>
                <a:noFill/>
                <a:tableStyleId>{D9B743CE-D42E-4159-858A-E76B5FA992A3}</a:tableStyleId>
              </a:tblPr>
              <a:tblGrid>
                <a:gridCol w="857975"/>
                <a:gridCol w="945050"/>
                <a:gridCol w="1389875"/>
                <a:gridCol w="970200"/>
              </a:tblGrid>
              <a:tr h="589225">
                <a:tc>
                  <a:txBody>
                    <a:bodyPr/>
                    <a:lstStyle/>
                    <a:p>
                      <a:pPr marL="0" lvl="0" indent="0" algn="ctr" rtl="0">
                        <a:spcBef>
                          <a:spcPts val="0"/>
                        </a:spcBef>
                        <a:spcAft>
                          <a:spcPts val="0"/>
                        </a:spcAft>
                        <a:buNone/>
                      </a:pPr>
                      <a:r>
                        <a:rPr lang="en" sz="1800" b="1">
                          <a:latin typeface="Calibri"/>
                          <a:ea typeface="Calibri"/>
                          <a:cs typeface="Calibri"/>
                          <a:sym typeface="Calibri"/>
                        </a:rPr>
                        <a:t>Grades</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Session</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Components</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Time Allowed</a:t>
                      </a:r>
                      <a:endParaRPr sz="1800" b="1">
                        <a:latin typeface="Calibri"/>
                        <a:ea typeface="Calibri"/>
                        <a:cs typeface="Calibri"/>
                        <a:sym typeface="Calibri"/>
                      </a:endParaRPr>
                    </a:p>
                  </a:txBody>
                  <a:tcPr marL="91425" marR="91425" marT="91425" marB="91425">
                    <a:solidFill>
                      <a:srgbClr val="B4D334"/>
                    </a:solidFill>
                  </a:tcPr>
                </a:tc>
              </a:tr>
              <a:tr h="943775">
                <a:tc>
                  <a:txBody>
                    <a:bodyPr/>
                    <a:lstStyle/>
                    <a:p>
                      <a:pPr marL="0" lvl="0" indent="0" algn="ctr" rtl="0">
                        <a:spcBef>
                          <a:spcPts val="0"/>
                        </a:spcBef>
                        <a:spcAft>
                          <a:spcPts val="0"/>
                        </a:spcAft>
                        <a:buNone/>
                      </a:pPr>
                      <a:r>
                        <a:rPr lang="en" sz="1800" b="1">
                          <a:latin typeface="Calibri"/>
                          <a:ea typeface="Calibri"/>
                          <a:cs typeface="Calibri"/>
                          <a:sym typeface="Calibri"/>
                        </a:rPr>
                        <a:t>3-8</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1</a:t>
                      </a:r>
                      <a:endParaRPr sz="1800" b="1">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sz="1800">
                          <a:latin typeface="Calibri"/>
                          <a:ea typeface="Calibri"/>
                          <a:cs typeface="Calibri"/>
                          <a:sym typeface="Calibri"/>
                        </a:rPr>
                        <a:t>2 item sets</a:t>
                      </a:r>
                      <a:endParaRPr sz="1800">
                        <a:latin typeface="Calibri"/>
                        <a:ea typeface="Calibri"/>
                        <a:cs typeface="Calibri"/>
                        <a:sym typeface="Calibri"/>
                      </a:endParaRPr>
                    </a:p>
                    <a:p>
                      <a:pPr marL="0" lvl="0" indent="0" algn="ctr" rtl="0">
                        <a:spcBef>
                          <a:spcPts val="0"/>
                        </a:spcBef>
                        <a:spcAft>
                          <a:spcPts val="0"/>
                        </a:spcAft>
                        <a:buNone/>
                      </a:pPr>
                      <a:r>
                        <a:rPr lang="en" sz="1800">
                          <a:latin typeface="Calibri"/>
                          <a:ea typeface="Calibri"/>
                          <a:cs typeface="Calibri"/>
                          <a:sym typeface="Calibri"/>
                        </a:rPr>
                        <a:t>3 discrete items</a:t>
                      </a:r>
                      <a:endParaRPr sz="1800">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sz="1800">
                          <a:latin typeface="Calibri"/>
                          <a:ea typeface="Calibri"/>
                          <a:cs typeface="Calibri"/>
                          <a:sym typeface="Calibri"/>
                        </a:rPr>
                        <a:t>60 minutes</a:t>
                      </a:r>
                      <a:endParaRPr sz="1800">
                        <a:latin typeface="Calibri"/>
                        <a:ea typeface="Calibri"/>
                        <a:cs typeface="Calibri"/>
                        <a:sym typeface="Calibri"/>
                      </a:endParaRPr>
                    </a:p>
                  </a:txBody>
                  <a:tcPr marL="91425" marR="91425" marT="91425" marB="91425" anchor="ctr"/>
                </a:tc>
              </a:tr>
              <a:tr h="589225">
                <a:tc>
                  <a:txBody>
                    <a:bodyPr/>
                    <a:lstStyle/>
                    <a:p>
                      <a:pPr marL="0" lvl="0" indent="0" algn="ctr" rtl="0">
                        <a:spcBef>
                          <a:spcPts val="0"/>
                        </a:spcBef>
                        <a:spcAft>
                          <a:spcPts val="0"/>
                        </a:spcAft>
                        <a:buNone/>
                      </a:pPr>
                      <a:r>
                        <a:rPr lang="en" sz="1800" b="1">
                          <a:latin typeface="Calibri"/>
                          <a:ea typeface="Calibri"/>
                          <a:cs typeface="Calibri"/>
                          <a:sym typeface="Calibri"/>
                        </a:rPr>
                        <a:t>3-4</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2</a:t>
                      </a:r>
                      <a:endParaRPr sz="1800" b="1">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sz="1800">
                          <a:latin typeface="Calibri"/>
                          <a:ea typeface="Calibri"/>
                          <a:cs typeface="Calibri"/>
                          <a:sym typeface="Calibri"/>
                        </a:rPr>
                        <a:t>1 task set</a:t>
                      </a:r>
                      <a:endParaRPr sz="1800">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sz="1800">
                          <a:latin typeface="Calibri"/>
                          <a:ea typeface="Calibri"/>
                          <a:cs typeface="Calibri"/>
                          <a:sym typeface="Calibri"/>
                        </a:rPr>
                        <a:t>45 minutes</a:t>
                      </a:r>
                      <a:endParaRPr sz="1800">
                        <a:latin typeface="Calibri"/>
                        <a:ea typeface="Calibri"/>
                        <a:cs typeface="Calibri"/>
                        <a:sym typeface="Calibri"/>
                      </a:endParaRPr>
                    </a:p>
                  </a:txBody>
                  <a:tcPr marL="91425" marR="91425" marT="91425" marB="91425" anchor="ctr"/>
                </a:tc>
              </a:tr>
              <a:tr h="589225">
                <a:tc>
                  <a:txBody>
                    <a:bodyPr/>
                    <a:lstStyle/>
                    <a:p>
                      <a:pPr marL="0" lvl="0" indent="0" algn="ctr" rtl="0">
                        <a:spcBef>
                          <a:spcPts val="0"/>
                        </a:spcBef>
                        <a:spcAft>
                          <a:spcPts val="0"/>
                        </a:spcAft>
                        <a:buNone/>
                      </a:pPr>
                      <a:r>
                        <a:rPr lang="en" sz="1800" b="1">
                          <a:latin typeface="Calibri"/>
                          <a:ea typeface="Calibri"/>
                          <a:cs typeface="Calibri"/>
                          <a:sym typeface="Calibri"/>
                        </a:rPr>
                        <a:t>5-8</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2</a:t>
                      </a:r>
                      <a:endParaRPr sz="1800" b="1">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sz="1800">
                          <a:latin typeface="Calibri"/>
                          <a:ea typeface="Calibri"/>
                          <a:cs typeface="Calibri"/>
                          <a:sym typeface="Calibri"/>
                        </a:rPr>
                        <a:t>1 task set</a:t>
                      </a:r>
                      <a:endParaRPr sz="1800">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sz="1800">
                          <a:latin typeface="Calibri"/>
                          <a:ea typeface="Calibri"/>
                          <a:cs typeface="Calibri"/>
                          <a:sym typeface="Calibri"/>
                        </a:rPr>
                        <a:t>55 minutes</a:t>
                      </a:r>
                      <a:endParaRPr sz="1800">
                        <a:latin typeface="Calibri"/>
                        <a:ea typeface="Calibri"/>
                        <a:cs typeface="Calibri"/>
                        <a:sym typeface="Calibri"/>
                      </a:endParaRPr>
                    </a:p>
                  </a:txBody>
                  <a:tcPr marL="91425" marR="91425" marT="91425" marB="91425" anchor="ct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Shape 899"/>
          <p:cNvSpPr txBox="1">
            <a:spLocks noGrp="1"/>
          </p:cNvSpPr>
          <p:nvPr>
            <p:ph type="title"/>
          </p:nvPr>
        </p:nvSpPr>
        <p:spPr>
          <a:xfrm>
            <a:off x="4350"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Science Online Tools Training and Tutorials</a:t>
            </a:r>
            <a:endParaRPr/>
          </a:p>
        </p:txBody>
      </p:sp>
      <p:sp>
        <p:nvSpPr>
          <p:cNvPr id="900" name="Shape 900"/>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457200" lvl="0" indent="-342900">
              <a:lnSpc>
                <a:spcPct val="100000"/>
              </a:lnSpc>
              <a:spcBef>
                <a:spcPts val="0"/>
              </a:spcBef>
              <a:spcAft>
                <a:spcPts val="0"/>
              </a:spcAft>
              <a:buSzPts val="1800"/>
              <a:buChar char="•"/>
            </a:pPr>
            <a:r>
              <a:rPr lang="en" sz="1800"/>
              <a:t>The Science Online Tools Training (OTT) for grades 3-8 is currently available. </a:t>
            </a:r>
            <a:endParaRPr sz="1800"/>
          </a:p>
          <a:p>
            <a:pPr marL="457200" lvl="0" indent="-342900">
              <a:lnSpc>
                <a:spcPct val="100000"/>
              </a:lnSpc>
              <a:spcBef>
                <a:spcPts val="0"/>
              </a:spcBef>
              <a:spcAft>
                <a:spcPts val="0"/>
              </a:spcAft>
              <a:buSzPts val="1800"/>
              <a:buChar char="•"/>
            </a:pPr>
            <a:r>
              <a:rPr lang="en" sz="1800"/>
              <a:t>Students and teachers should practice the OTT prior to taking the Science field test. </a:t>
            </a:r>
            <a:endParaRPr sz="1800"/>
          </a:p>
          <a:p>
            <a:pPr marL="457200" lvl="0" indent="-342900" rtl="0">
              <a:lnSpc>
                <a:spcPct val="100000"/>
              </a:lnSpc>
              <a:spcBef>
                <a:spcPts val="0"/>
              </a:spcBef>
              <a:spcAft>
                <a:spcPts val="0"/>
              </a:spcAft>
              <a:buSzPts val="1800"/>
              <a:buChar char="•"/>
            </a:pPr>
            <a:r>
              <a:rPr lang="en" sz="1800"/>
              <a:t>The OTT can be accessed by clicking on the INSIGHT icon or using the </a:t>
            </a:r>
            <a:r>
              <a:rPr lang="en" sz="1800" u="sng">
                <a:solidFill>
                  <a:schemeClr val="hlink"/>
                </a:solidFill>
                <a:hlinkClick r:id="rId3"/>
              </a:rPr>
              <a:t>web link</a:t>
            </a:r>
            <a:r>
              <a:rPr lang="en" sz="1800"/>
              <a:t> in a Google Chrome Browser.</a:t>
            </a:r>
            <a:endParaRPr sz="1800"/>
          </a:p>
          <a:p>
            <a:pPr marL="457200" lvl="0" indent="-342900">
              <a:lnSpc>
                <a:spcPct val="100000"/>
              </a:lnSpc>
              <a:spcBef>
                <a:spcPts val="0"/>
              </a:spcBef>
              <a:spcAft>
                <a:spcPts val="0"/>
              </a:spcAft>
              <a:buSzPts val="1800"/>
              <a:buChar char="•"/>
            </a:pPr>
            <a:r>
              <a:rPr lang="en" sz="1800"/>
              <a:t>Tutorials are video overviews of the tools and are available in </a:t>
            </a:r>
            <a:r>
              <a:rPr lang="en" sz="1800" u="sng">
                <a:solidFill>
                  <a:schemeClr val="hlink"/>
                </a:solidFill>
                <a:hlinkClick r:id="rId4"/>
              </a:rPr>
              <a:t>eDIRECT</a:t>
            </a:r>
            <a:r>
              <a:rPr lang="en" sz="1800"/>
              <a:t>. </a:t>
            </a:r>
            <a:endParaRPr sz="1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pic>
        <p:nvPicPr>
          <p:cNvPr id="905" name="Shape 90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06" name="Shape 906"/>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LEAP 2025 High School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Shape 912"/>
          <p:cNvSpPr txBox="1">
            <a:spLocks noGrp="1"/>
          </p:cNvSpPr>
          <p:nvPr>
            <p:ph type="title"/>
          </p:nvPr>
        </p:nvSpPr>
        <p:spPr>
          <a:xfrm>
            <a:off x="4350"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Biology Embedded Field Test</a:t>
            </a:r>
            <a:endParaRPr/>
          </a:p>
        </p:txBody>
      </p:sp>
      <p:sp>
        <p:nvSpPr>
          <p:cNvPr id="913" name="Shape 913"/>
          <p:cNvSpPr txBox="1">
            <a:spLocks noGrp="1"/>
          </p:cNvSpPr>
          <p:nvPr>
            <p:ph type="body" idx="1"/>
          </p:nvPr>
        </p:nvSpPr>
        <p:spPr>
          <a:xfrm>
            <a:off x="152400" y="1143000"/>
            <a:ext cx="4094700" cy="3543300"/>
          </a:xfrm>
          <a:prstGeom prst="rect">
            <a:avLst/>
          </a:prstGeom>
        </p:spPr>
        <p:txBody>
          <a:bodyPr spcFirstLastPara="1" wrap="square" lIns="91425" tIns="91425" rIns="91425" bIns="91425" anchor="t" anchorCtr="0">
            <a:noAutofit/>
          </a:bodyPr>
          <a:lstStyle/>
          <a:p>
            <a:pPr marL="317500" lvl="0" indent="-342900" rtl="0">
              <a:lnSpc>
                <a:spcPct val="120000"/>
              </a:lnSpc>
              <a:spcBef>
                <a:spcPts val="0"/>
              </a:spcBef>
              <a:spcAft>
                <a:spcPts val="0"/>
              </a:spcAft>
              <a:buClr>
                <a:srgbClr val="000000"/>
              </a:buClr>
              <a:buSzPts val="1800"/>
              <a:buChar char="●"/>
            </a:pPr>
            <a:r>
              <a:rPr lang="en" sz="1800">
                <a:solidFill>
                  <a:srgbClr val="000000"/>
                </a:solidFill>
              </a:rPr>
              <a:t>The 4-level Biology EOC test will have embedded field test items aligned to the new LSS for Science.</a:t>
            </a:r>
            <a:endParaRPr sz="1800">
              <a:solidFill>
                <a:srgbClr val="000000"/>
              </a:solidFill>
            </a:endParaRPr>
          </a:p>
          <a:p>
            <a:pPr marL="317500" lvl="0" indent="-342900" rtl="0">
              <a:lnSpc>
                <a:spcPct val="120000"/>
              </a:lnSpc>
              <a:spcBef>
                <a:spcPts val="0"/>
              </a:spcBef>
              <a:spcAft>
                <a:spcPts val="0"/>
              </a:spcAft>
              <a:buClr>
                <a:srgbClr val="000000"/>
              </a:buClr>
              <a:buSzPts val="1800"/>
              <a:buChar char="●"/>
            </a:pPr>
            <a:r>
              <a:rPr lang="en" sz="1800">
                <a:solidFill>
                  <a:srgbClr val="000000"/>
                </a:solidFill>
              </a:rPr>
              <a:t>All items will reviewed and approved by educator committees </a:t>
            </a:r>
            <a:endParaRPr sz="1800">
              <a:solidFill>
                <a:srgbClr val="000000"/>
              </a:solidFill>
            </a:endParaRPr>
          </a:p>
          <a:p>
            <a:pPr marL="317500" lvl="0" indent="-342900" rtl="0">
              <a:lnSpc>
                <a:spcPct val="115000"/>
              </a:lnSpc>
              <a:spcBef>
                <a:spcPts val="0"/>
              </a:spcBef>
              <a:spcAft>
                <a:spcPts val="0"/>
              </a:spcAft>
              <a:buClr>
                <a:srgbClr val="000000"/>
              </a:buClr>
              <a:buSzPts val="1800"/>
              <a:buChar char="●"/>
            </a:pPr>
            <a:r>
              <a:rPr lang="en" sz="1800">
                <a:solidFill>
                  <a:srgbClr val="000000"/>
                </a:solidFill>
              </a:rPr>
              <a:t>This test remains untimed for 2017-2018.</a:t>
            </a:r>
            <a:endParaRPr sz="1800">
              <a:solidFill>
                <a:srgbClr val="000000"/>
              </a:solidFill>
            </a:endParaRPr>
          </a:p>
          <a:p>
            <a:pPr marL="0" lvl="0" indent="0" rtl="0">
              <a:lnSpc>
                <a:spcPct val="115000"/>
              </a:lnSpc>
              <a:spcBef>
                <a:spcPts val="0"/>
              </a:spcBef>
              <a:spcAft>
                <a:spcPts val="0"/>
              </a:spcAft>
              <a:buNone/>
            </a:pPr>
            <a:endParaRPr sz="1800">
              <a:solidFill>
                <a:srgbClr val="000000"/>
              </a:solidFill>
            </a:endParaRPr>
          </a:p>
          <a:p>
            <a:pPr marL="171450" lvl="0" indent="-38100">
              <a:spcBef>
                <a:spcPts val="750"/>
              </a:spcBef>
              <a:spcAft>
                <a:spcPts val="0"/>
              </a:spcAft>
              <a:buNone/>
            </a:pPr>
            <a:endParaRPr/>
          </a:p>
        </p:txBody>
      </p:sp>
      <p:graphicFrame>
        <p:nvGraphicFramePr>
          <p:cNvPr id="914" name="Shape 914"/>
          <p:cNvGraphicFramePr/>
          <p:nvPr/>
        </p:nvGraphicFramePr>
        <p:xfrm>
          <a:off x="4247100" y="1100463"/>
          <a:ext cx="4782050" cy="3611230"/>
        </p:xfrm>
        <a:graphic>
          <a:graphicData uri="http://schemas.openxmlformats.org/drawingml/2006/table">
            <a:tbl>
              <a:tblPr>
                <a:noFill/>
                <a:tableStyleId>{D9B743CE-D42E-4159-858A-E76B5FA992A3}</a:tableStyleId>
              </a:tblPr>
              <a:tblGrid>
                <a:gridCol w="895225"/>
                <a:gridCol w="1426400"/>
                <a:gridCol w="1305175"/>
                <a:gridCol w="1155250"/>
              </a:tblGrid>
              <a:tr h="951075">
                <a:tc>
                  <a:txBody>
                    <a:bodyPr/>
                    <a:lstStyle/>
                    <a:p>
                      <a:pPr marL="0" lvl="0" indent="0" algn="ctr" rtl="0">
                        <a:spcBef>
                          <a:spcPts val="0"/>
                        </a:spcBef>
                        <a:spcAft>
                          <a:spcPts val="0"/>
                        </a:spcAft>
                        <a:buNone/>
                      </a:pPr>
                      <a:r>
                        <a:rPr lang="en" sz="1800" b="1">
                          <a:latin typeface="Calibri"/>
                          <a:ea typeface="Calibri"/>
                          <a:cs typeface="Calibri"/>
                          <a:sym typeface="Calibri"/>
                        </a:rPr>
                        <a:t>Session</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Number of Operational Items</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Embedded Field Test</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Suggested Time</a:t>
                      </a:r>
                      <a:endParaRPr sz="1800" b="1">
                        <a:latin typeface="Calibri"/>
                        <a:ea typeface="Calibri"/>
                        <a:cs typeface="Calibri"/>
                        <a:sym typeface="Calibri"/>
                      </a:endParaRPr>
                    </a:p>
                  </a:txBody>
                  <a:tcPr marL="91425" marR="91425" marT="91425" marB="91425" anchor="ctr">
                    <a:solidFill>
                      <a:srgbClr val="B4D334"/>
                    </a:solidFill>
                  </a:tcPr>
                </a:tc>
              </a:tr>
              <a:tr h="951075">
                <a:tc>
                  <a:txBody>
                    <a:bodyPr/>
                    <a:lstStyle/>
                    <a:p>
                      <a:pPr marL="0" lvl="0" indent="0" algn="ctr" rtl="0">
                        <a:spcBef>
                          <a:spcPts val="0"/>
                        </a:spcBef>
                        <a:spcAft>
                          <a:spcPts val="0"/>
                        </a:spcAft>
                        <a:buNone/>
                      </a:pPr>
                      <a:r>
                        <a:rPr lang="en" sz="1800" b="1">
                          <a:latin typeface="Calibri"/>
                          <a:ea typeface="Calibri"/>
                          <a:cs typeface="Calibri"/>
                          <a:sym typeface="Calibri"/>
                        </a:rPr>
                        <a:t>1</a:t>
                      </a:r>
                      <a:endParaRPr sz="18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23 MC</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1 item set</a:t>
                      </a:r>
                      <a:endParaRPr sz="1800">
                        <a:latin typeface="Calibri"/>
                        <a:ea typeface="Calibri"/>
                        <a:cs typeface="Calibri"/>
                        <a:sym typeface="Calibri"/>
                      </a:endParaRPr>
                    </a:p>
                    <a:p>
                      <a:pPr marL="0" lvl="0" indent="0" algn="ctr" rtl="0">
                        <a:spcBef>
                          <a:spcPts val="0"/>
                        </a:spcBef>
                        <a:spcAft>
                          <a:spcPts val="0"/>
                        </a:spcAft>
                        <a:buNone/>
                      </a:pPr>
                      <a:r>
                        <a:rPr lang="en" sz="1800">
                          <a:latin typeface="Calibri"/>
                          <a:ea typeface="Calibri"/>
                          <a:cs typeface="Calibri"/>
                          <a:sym typeface="Calibri"/>
                        </a:rPr>
                        <a:t>5 discrete items</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60</a:t>
                      </a:r>
                      <a:endParaRPr sz="1800">
                        <a:latin typeface="Calibri"/>
                        <a:ea typeface="Calibri"/>
                        <a:cs typeface="Calibri"/>
                        <a:sym typeface="Calibri"/>
                      </a:endParaRPr>
                    </a:p>
                  </a:txBody>
                  <a:tcPr marL="91425" marR="91425" marT="91425" marB="91425"/>
                </a:tc>
              </a:tr>
              <a:tr h="593800">
                <a:tc>
                  <a:txBody>
                    <a:bodyPr/>
                    <a:lstStyle/>
                    <a:p>
                      <a:pPr marL="0" lvl="0" indent="0" algn="ctr" rtl="0">
                        <a:spcBef>
                          <a:spcPts val="0"/>
                        </a:spcBef>
                        <a:spcAft>
                          <a:spcPts val="0"/>
                        </a:spcAft>
                        <a:buNone/>
                      </a:pPr>
                      <a:r>
                        <a:rPr lang="en" sz="1800" b="1">
                          <a:latin typeface="Calibri"/>
                          <a:ea typeface="Calibri"/>
                          <a:cs typeface="Calibri"/>
                          <a:sym typeface="Calibri"/>
                        </a:rPr>
                        <a:t>2</a:t>
                      </a:r>
                      <a:endParaRPr sz="18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2 MC &amp; 1 CR</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1 task set</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60</a:t>
                      </a:r>
                      <a:endParaRPr sz="1800">
                        <a:latin typeface="Calibri"/>
                        <a:ea typeface="Calibri"/>
                        <a:cs typeface="Calibri"/>
                        <a:sym typeface="Calibri"/>
                      </a:endParaRPr>
                    </a:p>
                  </a:txBody>
                  <a:tcPr marL="91425" marR="91425" marT="91425" marB="91425"/>
                </a:tc>
              </a:tr>
              <a:tr h="951075">
                <a:tc>
                  <a:txBody>
                    <a:bodyPr/>
                    <a:lstStyle/>
                    <a:p>
                      <a:pPr marL="0" lvl="0" indent="0" algn="ctr" rtl="0">
                        <a:spcBef>
                          <a:spcPts val="0"/>
                        </a:spcBef>
                        <a:spcAft>
                          <a:spcPts val="0"/>
                        </a:spcAft>
                        <a:buNone/>
                      </a:pPr>
                      <a:r>
                        <a:rPr lang="en" sz="1800" b="1">
                          <a:latin typeface="Calibri"/>
                          <a:ea typeface="Calibri"/>
                          <a:cs typeface="Calibri"/>
                          <a:sym typeface="Calibri"/>
                        </a:rPr>
                        <a:t>3</a:t>
                      </a:r>
                      <a:endParaRPr sz="18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23 MC</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1 item set</a:t>
                      </a:r>
                      <a:endParaRPr sz="1800">
                        <a:latin typeface="Calibri"/>
                        <a:ea typeface="Calibri"/>
                        <a:cs typeface="Calibri"/>
                        <a:sym typeface="Calibri"/>
                      </a:endParaRPr>
                    </a:p>
                    <a:p>
                      <a:pPr marL="0" lvl="0" indent="0" algn="ctr" rtl="0">
                        <a:spcBef>
                          <a:spcPts val="0"/>
                        </a:spcBef>
                        <a:spcAft>
                          <a:spcPts val="0"/>
                        </a:spcAft>
                        <a:buNone/>
                      </a:pPr>
                      <a:r>
                        <a:rPr lang="en" sz="1800">
                          <a:latin typeface="Calibri"/>
                          <a:ea typeface="Calibri"/>
                          <a:cs typeface="Calibri"/>
                          <a:sym typeface="Calibri"/>
                        </a:rPr>
                        <a:t>4 discrete items</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60</a:t>
                      </a:r>
                      <a:endParaRPr sz="1800">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Shape 919"/>
          <p:cNvSpPr txBox="1">
            <a:spLocks noGrp="1"/>
          </p:cNvSpPr>
          <p:nvPr>
            <p:ph type="title"/>
          </p:nvPr>
        </p:nvSpPr>
        <p:spPr>
          <a:xfrm>
            <a:off x="4350"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t>US History Teacher Survey</a:t>
            </a:r>
            <a:endParaRPr sz="3200"/>
          </a:p>
        </p:txBody>
      </p:sp>
      <p:sp>
        <p:nvSpPr>
          <p:cNvPr id="920" name="Shape 920"/>
          <p:cNvSpPr txBox="1">
            <a:spLocks noGrp="1"/>
          </p:cNvSpPr>
          <p:nvPr>
            <p:ph type="body" idx="1"/>
          </p:nvPr>
        </p:nvSpPr>
        <p:spPr>
          <a:xfrm>
            <a:off x="152400" y="971400"/>
            <a:ext cx="8839200" cy="3543300"/>
          </a:xfrm>
          <a:prstGeom prst="rect">
            <a:avLst/>
          </a:prstGeom>
        </p:spPr>
        <p:txBody>
          <a:bodyPr spcFirstLastPara="1" wrap="square" lIns="91425" tIns="91425" rIns="91425" bIns="91425" anchor="t" anchorCtr="0">
            <a:noAutofit/>
          </a:bodyPr>
          <a:lstStyle/>
          <a:p>
            <a:pPr marL="0" lvl="0" indent="0" rtl="0">
              <a:lnSpc>
                <a:spcPct val="120000"/>
              </a:lnSpc>
              <a:spcBef>
                <a:spcPts val="0"/>
              </a:spcBef>
              <a:spcAft>
                <a:spcPts val="0"/>
              </a:spcAft>
              <a:buNone/>
            </a:pPr>
            <a:r>
              <a:rPr lang="en" sz="1800">
                <a:solidFill>
                  <a:srgbClr val="000000"/>
                </a:solidFill>
              </a:rPr>
              <a:t>LDOE is beginning the collection of data from a US History teacher survey that will be used to inform the work of establishing the performance standards for each achievement level for new LEAP 2025 US History assessment.</a:t>
            </a:r>
            <a:endParaRPr sz="1800" b="1">
              <a:solidFill>
                <a:srgbClr val="000000"/>
              </a:solidFill>
            </a:endParaRPr>
          </a:p>
          <a:p>
            <a:pPr marL="457200" lvl="0" indent="-342900" rtl="0">
              <a:lnSpc>
                <a:spcPct val="115000"/>
              </a:lnSpc>
              <a:spcBef>
                <a:spcPts val="0"/>
              </a:spcBef>
              <a:spcAft>
                <a:spcPts val="0"/>
              </a:spcAft>
              <a:buClr>
                <a:srgbClr val="000000"/>
              </a:buClr>
              <a:buSzPts val="1800"/>
              <a:buFont typeface="Calibri"/>
              <a:buChar char="•"/>
            </a:pPr>
            <a:r>
              <a:rPr lang="en" sz="1800">
                <a:solidFill>
                  <a:srgbClr val="000000"/>
                </a:solidFill>
              </a:rPr>
              <a:t>It will be a representative sampling of 100 Louisiana US History teachers selected from across the state.</a:t>
            </a:r>
            <a:endParaRPr sz="1800">
              <a:solidFill>
                <a:srgbClr val="000000"/>
              </a:solidFill>
            </a:endParaRPr>
          </a:p>
          <a:p>
            <a:pPr marL="457200" lvl="0" indent="-342900" rtl="0">
              <a:lnSpc>
                <a:spcPct val="115000"/>
              </a:lnSpc>
              <a:spcBef>
                <a:spcPts val="0"/>
              </a:spcBef>
              <a:spcAft>
                <a:spcPts val="0"/>
              </a:spcAft>
              <a:buClr>
                <a:srgbClr val="000000"/>
              </a:buClr>
              <a:buSzPts val="1800"/>
              <a:buFont typeface="Calibri"/>
              <a:buChar char="•"/>
            </a:pPr>
            <a:r>
              <a:rPr lang="en" sz="1800">
                <a:solidFill>
                  <a:srgbClr val="000000"/>
                </a:solidFill>
              </a:rPr>
              <a:t>There will be required training through the Pearson Standard Setting website.</a:t>
            </a:r>
            <a:endParaRPr sz="1800">
              <a:solidFill>
                <a:srgbClr val="000000"/>
              </a:solidFill>
            </a:endParaRPr>
          </a:p>
          <a:p>
            <a:pPr marL="457200" lvl="0" indent="-342900" rtl="0">
              <a:lnSpc>
                <a:spcPct val="115000"/>
              </a:lnSpc>
              <a:spcBef>
                <a:spcPts val="0"/>
              </a:spcBef>
              <a:spcAft>
                <a:spcPts val="0"/>
              </a:spcAft>
              <a:buClr>
                <a:srgbClr val="000000"/>
              </a:buClr>
              <a:buSzPts val="1800"/>
              <a:buFont typeface="Calibri"/>
              <a:buChar char="•"/>
            </a:pPr>
            <a:r>
              <a:rPr lang="en" sz="1800">
                <a:solidFill>
                  <a:srgbClr val="000000"/>
                </a:solidFill>
              </a:rPr>
              <a:t>Using a list of approximately 30 students from their current classes, teachers will provide a judgment about the expected performance level in which each student would be classified, based on achievement level descriptors (ALDs).</a:t>
            </a:r>
            <a:endParaRPr sz="1800">
              <a:solidFill>
                <a:srgbClr val="000000"/>
              </a:solidFill>
            </a:endParaRPr>
          </a:p>
          <a:p>
            <a:pPr marL="457200" lvl="0" indent="-342900" rtl="0">
              <a:lnSpc>
                <a:spcPct val="115000"/>
              </a:lnSpc>
              <a:spcBef>
                <a:spcPts val="0"/>
              </a:spcBef>
              <a:spcAft>
                <a:spcPts val="0"/>
              </a:spcAft>
              <a:buClr>
                <a:srgbClr val="000000"/>
              </a:buClr>
              <a:buSzPts val="1800"/>
              <a:buFont typeface="Calibri"/>
              <a:buChar char="•"/>
            </a:pPr>
            <a:r>
              <a:rPr lang="en" sz="1800">
                <a:solidFill>
                  <a:srgbClr val="000000"/>
                </a:solidFill>
              </a:rPr>
              <a:t>Pearson will use the judgments collected to provide an analysis.</a:t>
            </a:r>
            <a:endParaRPr sz="1800">
              <a:solidFill>
                <a:srgbClr val="000000"/>
              </a:solidFill>
            </a:endParaRPr>
          </a:p>
          <a:p>
            <a:pPr marL="457200" lvl="0" indent="-342900" rtl="0">
              <a:lnSpc>
                <a:spcPct val="115000"/>
              </a:lnSpc>
              <a:spcBef>
                <a:spcPts val="0"/>
              </a:spcBef>
              <a:spcAft>
                <a:spcPts val="0"/>
              </a:spcAft>
              <a:buClr>
                <a:srgbClr val="000000"/>
              </a:buClr>
              <a:buSzPts val="1800"/>
              <a:buFont typeface="Calibri"/>
              <a:buChar char="•"/>
            </a:pPr>
            <a:r>
              <a:rPr lang="en" sz="1800">
                <a:solidFill>
                  <a:srgbClr val="000000"/>
                </a:solidFill>
              </a:rPr>
              <a:t>Information to selected teachers will be sent by March 13, 2018. The surveys will be conducted March 19-27, 2018.</a:t>
            </a:r>
            <a:endParaRPr sz="1800">
              <a:solidFill>
                <a:srgbClr val="000000"/>
              </a:solidFill>
            </a:endParaRPr>
          </a:p>
          <a:p>
            <a:pPr marL="0" lvl="0" indent="0" rtl="0">
              <a:lnSpc>
                <a:spcPct val="115000"/>
              </a:lnSpc>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pic>
        <p:nvPicPr>
          <p:cNvPr id="925" name="Shape 92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26" name="Shape 926"/>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Assessment Updates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Shape 931"/>
          <p:cNvSpPr txBox="1">
            <a:spLocks noGrp="1"/>
          </p:cNvSpPr>
          <p:nvPr>
            <p:ph type="body" idx="1"/>
          </p:nvPr>
        </p:nvSpPr>
        <p:spPr>
          <a:xfrm>
            <a:off x="152400" y="1085850"/>
            <a:ext cx="5783400" cy="3714900"/>
          </a:xfrm>
          <a:prstGeom prst="rect">
            <a:avLst/>
          </a:prstGeom>
          <a:noFill/>
          <a:ln>
            <a:noFill/>
          </a:ln>
        </p:spPr>
        <p:txBody>
          <a:bodyPr spcFirstLastPara="1" wrap="square" lIns="91425" tIns="45700" rIns="91425" bIns="45700" anchor="t" anchorCtr="0">
            <a:noAutofit/>
          </a:bodyPr>
          <a:lstStyle/>
          <a:p>
            <a:pPr marL="0" lvl="0" indent="0" rtl="0">
              <a:lnSpc>
                <a:spcPct val="120000"/>
              </a:lnSpc>
              <a:spcBef>
                <a:spcPts val="600"/>
              </a:spcBef>
              <a:spcAft>
                <a:spcPts val="0"/>
              </a:spcAft>
              <a:buClr>
                <a:srgbClr val="000000"/>
              </a:buClr>
              <a:buSzPts val="1100"/>
              <a:buFont typeface="Arial"/>
              <a:buNone/>
            </a:pPr>
            <a:r>
              <a:rPr lang="en" sz="1800">
                <a:solidFill>
                  <a:srgbClr val="000000"/>
                </a:solidFill>
              </a:rPr>
              <a:t>What’s </a:t>
            </a:r>
            <a:r>
              <a:rPr lang="en" sz="1800" b="1">
                <a:solidFill>
                  <a:srgbClr val="000000"/>
                </a:solidFill>
              </a:rPr>
              <a:t>new</a:t>
            </a:r>
            <a:r>
              <a:rPr lang="en" sz="1800">
                <a:solidFill>
                  <a:srgbClr val="000000"/>
                </a:solidFill>
              </a:rPr>
              <a:t>:</a:t>
            </a:r>
            <a:endParaRPr sz="1800">
              <a:solidFill>
                <a:srgbClr val="000000"/>
              </a:solidFill>
            </a:endParaRPr>
          </a:p>
          <a:p>
            <a:pPr marL="457200" lvl="0" indent="-342900" rtl="0">
              <a:lnSpc>
                <a:spcPct val="120000"/>
              </a:lnSpc>
              <a:spcBef>
                <a:spcPts val="600"/>
              </a:spcBef>
              <a:spcAft>
                <a:spcPts val="0"/>
              </a:spcAft>
              <a:buClr>
                <a:srgbClr val="000000"/>
              </a:buClr>
              <a:buSzPts val="1800"/>
              <a:buChar char="●"/>
            </a:pPr>
            <a:r>
              <a:rPr lang="en" sz="1800">
                <a:solidFill>
                  <a:srgbClr val="000000"/>
                </a:solidFill>
              </a:rPr>
              <a:t>Replaces DRC graphing tool</a:t>
            </a:r>
            <a:endParaRPr sz="1800">
              <a:solidFill>
                <a:srgbClr val="000000"/>
              </a:solidFill>
            </a:endParaRPr>
          </a:p>
          <a:p>
            <a:pPr marL="457200" lvl="0" indent="-342900" rtl="0">
              <a:lnSpc>
                <a:spcPct val="120000"/>
              </a:lnSpc>
              <a:spcBef>
                <a:spcPts val="0"/>
              </a:spcBef>
              <a:spcAft>
                <a:spcPts val="0"/>
              </a:spcAft>
              <a:buClr>
                <a:srgbClr val="000000"/>
              </a:buClr>
              <a:buSzPts val="1800"/>
              <a:buChar char="●"/>
            </a:pPr>
            <a:r>
              <a:rPr lang="en" sz="1800">
                <a:solidFill>
                  <a:srgbClr val="000000"/>
                </a:solidFill>
              </a:rPr>
              <a:t>Fully functional Desmos graphing calculator</a:t>
            </a:r>
            <a:endParaRPr sz="1800">
              <a:solidFill>
                <a:srgbClr val="000000"/>
              </a:solidFill>
            </a:endParaRPr>
          </a:p>
          <a:p>
            <a:pPr marL="457200" lvl="0" indent="-342900" rtl="0">
              <a:lnSpc>
                <a:spcPct val="120000"/>
              </a:lnSpc>
              <a:spcBef>
                <a:spcPts val="0"/>
              </a:spcBef>
              <a:spcAft>
                <a:spcPts val="0"/>
              </a:spcAft>
              <a:buClr>
                <a:srgbClr val="000000"/>
              </a:buClr>
              <a:buSzPts val="1800"/>
              <a:buChar char="●"/>
            </a:pPr>
            <a:r>
              <a:rPr lang="en" sz="1800" u="sng">
                <a:solidFill>
                  <a:srgbClr val="0000FF"/>
                </a:solidFill>
                <a:hlinkClick r:id="rId3"/>
              </a:rPr>
              <a:t>Desmos</a:t>
            </a:r>
            <a:r>
              <a:rPr lang="en" sz="1800">
                <a:solidFill>
                  <a:srgbClr val="000000"/>
                </a:solidFill>
              </a:rPr>
              <a:t> free online - access outside testing platform</a:t>
            </a:r>
            <a:endParaRPr sz="1800">
              <a:solidFill>
                <a:srgbClr val="000000"/>
              </a:solidFill>
            </a:endParaRPr>
          </a:p>
          <a:p>
            <a:pPr marL="0" lvl="0" indent="0" rtl="0">
              <a:lnSpc>
                <a:spcPct val="120000"/>
              </a:lnSpc>
              <a:spcBef>
                <a:spcPts val="600"/>
              </a:spcBef>
              <a:spcAft>
                <a:spcPts val="0"/>
              </a:spcAft>
              <a:buClr>
                <a:srgbClr val="000000"/>
              </a:buClr>
              <a:buSzPts val="1100"/>
              <a:buFont typeface="Arial"/>
              <a:buNone/>
            </a:pPr>
            <a:r>
              <a:rPr lang="en" sz="1800">
                <a:solidFill>
                  <a:srgbClr val="000000"/>
                </a:solidFill>
              </a:rPr>
              <a:t>What’s </a:t>
            </a:r>
            <a:r>
              <a:rPr lang="en" sz="1800" b="1">
                <a:solidFill>
                  <a:srgbClr val="000000"/>
                </a:solidFill>
              </a:rPr>
              <a:t>unchanged</a:t>
            </a:r>
            <a:r>
              <a:rPr lang="en" sz="1800">
                <a:solidFill>
                  <a:srgbClr val="000000"/>
                </a:solidFill>
              </a:rPr>
              <a:t>:</a:t>
            </a:r>
            <a:endParaRPr sz="1800">
              <a:solidFill>
                <a:srgbClr val="000000"/>
              </a:solidFill>
            </a:endParaRPr>
          </a:p>
          <a:p>
            <a:pPr marL="457200" lvl="0" indent="-342900" rtl="0">
              <a:lnSpc>
                <a:spcPct val="120000"/>
              </a:lnSpc>
              <a:spcBef>
                <a:spcPts val="600"/>
              </a:spcBef>
              <a:spcAft>
                <a:spcPts val="0"/>
              </a:spcAft>
              <a:buClr>
                <a:srgbClr val="000000"/>
              </a:buClr>
              <a:buSzPts val="1800"/>
              <a:buChar char="●"/>
            </a:pPr>
            <a:r>
              <a:rPr lang="en" sz="1800">
                <a:solidFill>
                  <a:srgbClr val="000000"/>
                </a:solidFill>
              </a:rPr>
              <a:t>Online scientific calculator</a:t>
            </a:r>
            <a:endParaRPr sz="1800">
              <a:solidFill>
                <a:srgbClr val="000000"/>
              </a:solidFill>
            </a:endParaRPr>
          </a:p>
          <a:p>
            <a:pPr marL="457200" lvl="0" indent="-342900" rtl="0">
              <a:lnSpc>
                <a:spcPct val="120000"/>
              </a:lnSpc>
              <a:spcBef>
                <a:spcPts val="0"/>
              </a:spcBef>
              <a:spcAft>
                <a:spcPts val="0"/>
              </a:spcAft>
              <a:buClr>
                <a:srgbClr val="000000"/>
              </a:buClr>
              <a:buSzPts val="1800"/>
              <a:buChar char="●"/>
            </a:pPr>
            <a:r>
              <a:rPr lang="en" sz="1800">
                <a:solidFill>
                  <a:srgbClr val="000000"/>
                </a:solidFill>
              </a:rPr>
              <a:t>Handheld calculators recommended</a:t>
            </a:r>
            <a:endParaRPr sz="1800">
              <a:solidFill>
                <a:srgbClr val="000000"/>
              </a:solidFill>
            </a:endParaRPr>
          </a:p>
          <a:p>
            <a:pPr marL="457200" lvl="0" indent="-342900" rtl="0">
              <a:lnSpc>
                <a:spcPct val="120000"/>
              </a:lnSpc>
              <a:spcBef>
                <a:spcPts val="0"/>
              </a:spcBef>
              <a:spcAft>
                <a:spcPts val="0"/>
              </a:spcAft>
              <a:buClr>
                <a:srgbClr val="000000"/>
              </a:buClr>
              <a:buSzPts val="1800"/>
              <a:buChar char="●"/>
            </a:pPr>
            <a:r>
              <a:rPr lang="en" sz="1800">
                <a:solidFill>
                  <a:srgbClr val="000000"/>
                </a:solidFill>
              </a:rPr>
              <a:t>Calculator Policy</a:t>
            </a:r>
            <a:endParaRPr sz="1800">
              <a:solidFill>
                <a:srgbClr val="000000"/>
              </a:solidFill>
            </a:endParaRPr>
          </a:p>
          <a:p>
            <a:pPr marL="171450" marR="0" lvl="0" indent="-38100" algn="l" rtl="0">
              <a:lnSpc>
                <a:spcPct val="90000"/>
              </a:lnSpc>
              <a:spcBef>
                <a:spcPts val="0"/>
              </a:spcBef>
              <a:spcAft>
                <a:spcPts val="0"/>
              </a:spcAft>
              <a:buClr>
                <a:schemeClr val="dk1"/>
              </a:buClr>
              <a:buSzPts val="2100"/>
              <a:buFont typeface="Arial"/>
              <a:buNone/>
            </a:pPr>
            <a:endParaRPr/>
          </a:p>
        </p:txBody>
      </p:sp>
      <p:sp>
        <p:nvSpPr>
          <p:cNvPr id="932" name="Shape 932"/>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Font typeface="Calibri"/>
              <a:buNone/>
            </a:pPr>
            <a:fld id="{00000000-1234-1234-1234-123412341234}" type="slidenum">
              <a:rPr lang="en"/>
              <a:t>87</a:t>
            </a:fld>
            <a:endParaRPr/>
          </a:p>
        </p:txBody>
      </p:sp>
      <p:sp>
        <p:nvSpPr>
          <p:cNvPr id="933" name="Shape 933"/>
          <p:cNvSpPr txBox="1">
            <a:spLocks noGrp="1"/>
          </p:cNvSpPr>
          <p:nvPr>
            <p:ph type="title"/>
          </p:nvPr>
        </p:nvSpPr>
        <p:spPr>
          <a:xfrm>
            <a:off x="2175" y="2050"/>
            <a:ext cx="8347800" cy="1045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Calibri"/>
              <a:buNone/>
            </a:pPr>
            <a:r>
              <a:rPr lang="en"/>
              <a:t>New Online Graphing Calculator</a:t>
            </a:r>
            <a:endParaRPr sz="3000" b="0" i="0" u="none" strike="noStrike" cap="none">
              <a:solidFill>
                <a:schemeClr val="dk1"/>
              </a:solidFill>
              <a:latin typeface="Calibri"/>
              <a:ea typeface="Calibri"/>
              <a:cs typeface="Calibri"/>
              <a:sym typeface="Calibri"/>
            </a:endParaRPr>
          </a:p>
        </p:txBody>
      </p:sp>
      <p:sp>
        <p:nvSpPr>
          <p:cNvPr id="934" name="Shape 934"/>
          <p:cNvSpPr txBox="1">
            <a:spLocks noGrp="1"/>
          </p:cNvSpPr>
          <p:nvPr>
            <p:ph type="body" idx="2"/>
          </p:nvPr>
        </p:nvSpPr>
        <p:spPr>
          <a:xfrm>
            <a:off x="6020425" y="1200150"/>
            <a:ext cx="2952000" cy="3314700"/>
          </a:xfrm>
          <a:prstGeom prst="rect">
            <a:avLst/>
          </a:prstGeom>
        </p:spPr>
        <p:txBody>
          <a:bodyPr spcFirstLastPara="1" wrap="square" lIns="91425" tIns="91425" rIns="91425" bIns="91425" anchor="ctr" anchorCtr="0">
            <a:noAutofit/>
          </a:bodyPr>
          <a:lstStyle/>
          <a:p>
            <a:pPr marL="0" lvl="0" indent="0" algn="ctr" rtl="0">
              <a:lnSpc>
                <a:spcPct val="120000"/>
              </a:lnSpc>
              <a:spcBef>
                <a:spcPts val="600"/>
              </a:spcBef>
              <a:spcAft>
                <a:spcPts val="0"/>
              </a:spcAft>
              <a:buNone/>
            </a:pPr>
            <a:r>
              <a:rPr lang="en" sz="1800" b="1">
                <a:solidFill>
                  <a:srgbClr val="000000"/>
                </a:solidFill>
              </a:rPr>
              <a:t>Available in all LEAP 2025 and LEAP 360  Algebra I and Geometry tests and resources.</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Shape 939"/>
          <p:cNvSpPr txBox="1">
            <a:spLocks noGrp="1"/>
          </p:cNvSpPr>
          <p:nvPr>
            <p:ph type="title"/>
          </p:nvPr>
        </p:nvSpPr>
        <p:spPr>
          <a:xfrm>
            <a:off x="2175" y="2050"/>
            <a:ext cx="8347800" cy="104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Old vs The New</a:t>
            </a:r>
            <a:endParaRPr/>
          </a:p>
        </p:txBody>
      </p:sp>
      <p:pic>
        <p:nvPicPr>
          <p:cNvPr id="940" name="Shape 940"/>
          <p:cNvPicPr preferRelativeResize="0"/>
          <p:nvPr/>
        </p:nvPicPr>
        <p:blipFill>
          <a:blip r:embed="rId3">
            <a:alphaModFix/>
          </a:blip>
          <a:stretch>
            <a:fillRect/>
          </a:stretch>
        </p:blipFill>
        <p:spPr>
          <a:xfrm>
            <a:off x="177525" y="1866825"/>
            <a:ext cx="2200900" cy="2920113"/>
          </a:xfrm>
          <a:prstGeom prst="rect">
            <a:avLst/>
          </a:prstGeom>
          <a:noFill/>
          <a:ln>
            <a:noFill/>
          </a:ln>
        </p:spPr>
      </p:pic>
      <p:pic>
        <p:nvPicPr>
          <p:cNvPr id="941" name="Shape 941"/>
          <p:cNvPicPr preferRelativeResize="0"/>
          <p:nvPr/>
        </p:nvPicPr>
        <p:blipFill>
          <a:blip r:embed="rId4">
            <a:alphaModFix/>
          </a:blip>
          <a:stretch>
            <a:fillRect/>
          </a:stretch>
        </p:blipFill>
        <p:spPr>
          <a:xfrm>
            <a:off x="5671550" y="1987100"/>
            <a:ext cx="3311000" cy="2679575"/>
          </a:xfrm>
          <a:prstGeom prst="rect">
            <a:avLst/>
          </a:prstGeom>
          <a:noFill/>
          <a:ln>
            <a:noFill/>
          </a:ln>
        </p:spPr>
      </p:pic>
      <p:pic>
        <p:nvPicPr>
          <p:cNvPr id="942" name="Shape 942"/>
          <p:cNvPicPr preferRelativeResize="0"/>
          <p:nvPr/>
        </p:nvPicPr>
        <p:blipFill>
          <a:blip r:embed="rId5">
            <a:alphaModFix/>
          </a:blip>
          <a:stretch>
            <a:fillRect/>
          </a:stretch>
        </p:blipFill>
        <p:spPr>
          <a:xfrm>
            <a:off x="104200" y="1110950"/>
            <a:ext cx="4993598" cy="514175"/>
          </a:xfrm>
          <a:prstGeom prst="rect">
            <a:avLst/>
          </a:prstGeom>
          <a:noFill/>
          <a:ln>
            <a:noFill/>
          </a:ln>
        </p:spPr>
      </p:pic>
      <p:sp>
        <p:nvSpPr>
          <p:cNvPr id="943" name="Shape 943"/>
          <p:cNvSpPr/>
          <p:nvPr/>
        </p:nvSpPr>
        <p:spPr>
          <a:xfrm>
            <a:off x="3464700" y="1033238"/>
            <a:ext cx="509100" cy="6696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4" name="Shape 944"/>
          <p:cNvSpPr/>
          <p:nvPr/>
        </p:nvSpPr>
        <p:spPr>
          <a:xfrm>
            <a:off x="4019175" y="1033238"/>
            <a:ext cx="509100" cy="6696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945" name="Shape 945"/>
          <p:cNvCxnSpPr>
            <a:endCxn id="940" idx="0"/>
          </p:cNvCxnSpPr>
          <p:nvPr/>
        </p:nvCxnSpPr>
        <p:spPr>
          <a:xfrm flipH="1">
            <a:off x="1277975" y="1367925"/>
            <a:ext cx="2259900" cy="498900"/>
          </a:xfrm>
          <a:prstGeom prst="straightConnector1">
            <a:avLst/>
          </a:prstGeom>
          <a:noFill/>
          <a:ln w="19050" cap="flat" cmpd="sng">
            <a:solidFill>
              <a:srgbClr val="FF0000"/>
            </a:solidFill>
            <a:prstDash val="solid"/>
            <a:round/>
            <a:headEnd type="none" w="med" len="med"/>
            <a:tailEnd type="triangle" w="med" len="med"/>
          </a:ln>
        </p:spPr>
      </p:cxnSp>
      <p:cxnSp>
        <p:nvCxnSpPr>
          <p:cNvPr id="946" name="Shape 946"/>
          <p:cNvCxnSpPr>
            <a:stCxn id="944" idx="2"/>
            <a:endCxn id="941" idx="0"/>
          </p:cNvCxnSpPr>
          <p:nvPr/>
        </p:nvCxnSpPr>
        <p:spPr>
          <a:xfrm>
            <a:off x="4273725" y="1702838"/>
            <a:ext cx="3053400" cy="284400"/>
          </a:xfrm>
          <a:prstGeom prst="straightConnector1">
            <a:avLst/>
          </a:prstGeom>
          <a:noFill/>
          <a:ln w="19050" cap="flat" cmpd="sng">
            <a:solidFill>
              <a:srgbClr val="FF0000"/>
            </a:solidFill>
            <a:prstDash val="solid"/>
            <a:round/>
            <a:headEnd type="none" w="med" len="med"/>
            <a:tailEnd type="triangle" w="med" len="med"/>
          </a:ln>
        </p:spPr>
      </p:cxnSp>
      <p:sp>
        <p:nvSpPr>
          <p:cNvPr id="947" name="Shape 947"/>
          <p:cNvSpPr txBox="1"/>
          <p:nvPr/>
        </p:nvSpPr>
        <p:spPr>
          <a:xfrm>
            <a:off x="265775" y="1924600"/>
            <a:ext cx="2024400" cy="669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b="1">
                <a:solidFill>
                  <a:srgbClr val="FF0000"/>
                </a:solidFill>
                <a:latin typeface="Calibri"/>
                <a:ea typeface="Calibri"/>
                <a:cs typeface="Calibri"/>
                <a:sym typeface="Calibri"/>
              </a:rPr>
              <a:t>Same Scientific Calculator</a:t>
            </a:r>
            <a:endParaRPr sz="1800" b="1">
              <a:solidFill>
                <a:srgbClr val="FF0000"/>
              </a:solidFill>
              <a:latin typeface="Calibri"/>
              <a:ea typeface="Calibri"/>
              <a:cs typeface="Calibri"/>
              <a:sym typeface="Calibri"/>
            </a:endParaRPr>
          </a:p>
        </p:txBody>
      </p:sp>
      <p:sp>
        <p:nvSpPr>
          <p:cNvPr id="948" name="Shape 948"/>
          <p:cNvSpPr txBox="1"/>
          <p:nvPr/>
        </p:nvSpPr>
        <p:spPr>
          <a:xfrm>
            <a:off x="5701750" y="2746000"/>
            <a:ext cx="1522500" cy="96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latin typeface="Calibri"/>
                <a:ea typeface="Calibri"/>
                <a:cs typeface="Calibri"/>
                <a:sym typeface="Calibri"/>
              </a:rPr>
              <a:t>New Desmos Graphing </a:t>
            </a:r>
            <a:endParaRPr sz="1800" b="1">
              <a:solidFill>
                <a:srgbClr val="FF0000"/>
              </a:solidFill>
              <a:latin typeface="Calibri"/>
              <a:ea typeface="Calibri"/>
              <a:cs typeface="Calibri"/>
              <a:sym typeface="Calibri"/>
            </a:endParaRPr>
          </a:p>
          <a:p>
            <a:pPr marL="0" lvl="0" indent="0" algn="ctr" rtl="0">
              <a:spcBef>
                <a:spcPts val="0"/>
              </a:spcBef>
              <a:spcAft>
                <a:spcPts val="0"/>
              </a:spcAft>
              <a:buNone/>
            </a:pPr>
            <a:r>
              <a:rPr lang="en" sz="1800" b="1">
                <a:solidFill>
                  <a:srgbClr val="FF0000"/>
                </a:solidFill>
                <a:latin typeface="Calibri"/>
                <a:ea typeface="Calibri"/>
                <a:cs typeface="Calibri"/>
                <a:sym typeface="Calibri"/>
              </a:rPr>
              <a:t>Calculator</a:t>
            </a:r>
            <a:endParaRPr sz="1800" b="1">
              <a:solidFill>
                <a:srgbClr val="FF0000"/>
              </a:solidFill>
              <a:latin typeface="Calibri"/>
              <a:ea typeface="Calibri"/>
              <a:cs typeface="Calibri"/>
              <a:sym typeface="Calibri"/>
            </a:endParaRPr>
          </a:p>
        </p:txBody>
      </p:sp>
      <p:pic>
        <p:nvPicPr>
          <p:cNvPr id="949" name="Shape 949"/>
          <p:cNvPicPr preferRelativeResize="0"/>
          <p:nvPr/>
        </p:nvPicPr>
        <p:blipFill>
          <a:blip r:embed="rId6">
            <a:alphaModFix/>
          </a:blip>
          <a:stretch>
            <a:fillRect/>
          </a:stretch>
        </p:blipFill>
        <p:spPr>
          <a:xfrm>
            <a:off x="2770625" y="2021074"/>
            <a:ext cx="2538925" cy="2645603"/>
          </a:xfrm>
          <a:prstGeom prst="rect">
            <a:avLst/>
          </a:prstGeom>
          <a:noFill/>
          <a:ln>
            <a:noFill/>
          </a:ln>
        </p:spPr>
      </p:pic>
      <p:cxnSp>
        <p:nvCxnSpPr>
          <p:cNvPr id="950" name="Shape 950"/>
          <p:cNvCxnSpPr>
            <a:stCxn id="944" idx="2"/>
            <a:endCxn id="949" idx="0"/>
          </p:cNvCxnSpPr>
          <p:nvPr/>
        </p:nvCxnSpPr>
        <p:spPr>
          <a:xfrm flipH="1">
            <a:off x="4040025" y="1702838"/>
            <a:ext cx="233700" cy="318300"/>
          </a:xfrm>
          <a:prstGeom prst="straightConnector1">
            <a:avLst/>
          </a:prstGeom>
          <a:noFill/>
          <a:ln w="19050" cap="flat" cmpd="sng">
            <a:solidFill>
              <a:srgbClr val="FF0000"/>
            </a:solidFill>
            <a:prstDash val="solid"/>
            <a:round/>
            <a:headEnd type="none" w="med" len="med"/>
            <a:tailEnd type="triangle" w="med" len="med"/>
          </a:ln>
        </p:spPr>
      </p:cxnSp>
      <p:sp>
        <p:nvSpPr>
          <p:cNvPr id="951" name="Shape 951"/>
          <p:cNvSpPr txBox="1"/>
          <p:nvPr/>
        </p:nvSpPr>
        <p:spPr>
          <a:xfrm>
            <a:off x="2837363" y="2167450"/>
            <a:ext cx="2368500" cy="342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FF0000"/>
                </a:solidFill>
                <a:latin typeface="Calibri"/>
                <a:ea typeface="Calibri"/>
                <a:cs typeface="Calibri"/>
                <a:sym typeface="Calibri"/>
              </a:rPr>
              <a:t>Old DRC Graphing Tool </a:t>
            </a:r>
            <a:endParaRPr sz="1800" b="1">
              <a:solidFill>
                <a:srgbClr val="FF0000"/>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Shape 956"/>
          <p:cNvSpPr txBox="1">
            <a:spLocks noGrp="1"/>
          </p:cNvSpPr>
          <p:nvPr>
            <p:ph type="title"/>
          </p:nvPr>
        </p:nvSpPr>
        <p:spPr>
          <a:xfrm>
            <a:off x="2175" y="2050"/>
            <a:ext cx="9144000" cy="10458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New Desmos Graphing Calculator</a:t>
            </a:r>
            <a:endParaRPr/>
          </a:p>
        </p:txBody>
      </p:sp>
      <p:sp>
        <p:nvSpPr>
          <p:cNvPr id="957" name="Shape 957"/>
          <p:cNvSpPr txBox="1">
            <a:spLocks noGrp="1"/>
          </p:cNvSpPr>
          <p:nvPr>
            <p:ph type="body" idx="2"/>
          </p:nvPr>
        </p:nvSpPr>
        <p:spPr>
          <a:xfrm>
            <a:off x="6450225" y="1200150"/>
            <a:ext cx="2522100" cy="3314700"/>
          </a:xfrm>
          <a:prstGeom prst="rect">
            <a:avLst/>
          </a:prstGeom>
          <a:solidFill>
            <a:srgbClr val="A3D6DD"/>
          </a:solidFill>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a:solidFill>
                  <a:srgbClr val="000000"/>
                </a:solidFill>
              </a:rPr>
              <a:t>Key Upgrades:</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a:solidFill>
                  <a:srgbClr val="000000"/>
                </a:solidFill>
              </a:rPr>
              <a:t>One screen</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a:solidFill>
                  <a:srgbClr val="000000"/>
                </a:solidFill>
              </a:rPr>
              <a:t>Coordinate plane, scale shown on axes</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a:solidFill>
                  <a:srgbClr val="000000"/>
                </a:solidFill>
              </a:rPr>
              <a:t>Allows all inputs of a graphing calculator</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a:solidFill>
                  <a:srgbClr val="000000"/>
                </a:solidFill>
              </a:rPr>
              <a:t>Is a fully functional graphing calculator</a:t>
            </a:r>
            <a:endParaRPr sz="1800">
              <a:solidFill>
                <a:srgbClr val="000000"/>
              </a:solidFill>
            </a:endParaRPr>
          </a:p>
        </p:txBody>
      </p:sp>
      <p:pic>
        <p:nvPicPr>
          <p:cNvPr id="958" name="Shape 958"/>
          <p:cNvPicPr preferRelativeResize="0"/>
          <p:nvPr/>
        </p:nvPicPr>
        <p:blipFill>
          <a:blip r:embed="rId3">
            <a:alphaModFix/>
          </a:blip>
          <a:stretch>
            <a:fillRect/>
          </a:stretch>
        </p:blipFill>
        <p:spPr>
          <a:xfrm>
            <a:off x="1445700" y="1137863"/>
            <a:ext cx="4490175" cy="3633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March Assessment and Accountability Checklist</a:t>
            </a:r>
            <a:endParaRPr/>
          </a:p>
        </p:txBody>
      </p:sp>
      <p:sp>
        <p:nvSpPr>
          <p:cNvPr id="426" name="Shape 426"/>
          <p:cNvSpPr txBox="1">
            <a:spLocks noGrp="1"/>
          </p:cNvSpPr>
          <p:nvPr>
            <p:ph type="body" idx="1"/>
          </p:nvPr>
        </p:nvSpPr>
        <p:spPr>
          <a:xfrm>
            <a:off x="152400" y="971550"/>
            <a:ext cx="8920500" cy="3828900"/>
          </a:xfrm>
          <a:prstGeom prst="rect">
            <a:avLst/>
          </a:prstGeom>
        </p:spPr>
        <p:txBody>
          <a:bodyPr spcFirstLastPara="1" wrap="square" lIns="91425" tIns="91425" rIns="91425" bIns="91425" anchor="t" anchorCtr="0">
            <a:noAutofit/>
          </a:bodyPr>
          <a:lstStyle/>
          <a:p>
            <a:pPr marL="55562" marR="76200" lvl="0" indent="3175" rtl="0">
              <a:spcBef>
                <a:spcPts val="0"/>
              </a:spcBef>
              <a:spcAft>
                <a:spcPts val="0"/>
              </a:spcAft>
              <a:buClr>
                <a:schemeClr val="dk1"/>
              </a:buClr>
              <a:buSzPts val="1100"/>
              <a:buFont typeface="Arial"/>
              <a:buNone/>
            </a:pPr>
            <a:r>
              <a:rPr lang="en" sz="1700" b="1"/>
              <a:t>Accountability and Assessment Preparation</a:t>
            </a:r>
            <a:endParaRPr sz="1700" b="1"/>
          </a:p>
          <a:p>
            <a:pPr marL="76200" marR="38100" lvl="0" indent="0" rtl="0">
              <a:lnSpc>
                <a:spcPct val="100000"/>
              </a:lnSpc>
              <a:spcBef>
                <a:spcPts val="0"/>
              </a:spcBef>
              <a:spcAft>
                <a:spcPts val="0"/>
              </a:spcAft>
              <a:buNone/>
            </a:pPr>
            <a:r>
              <a:rPr lang="en" sz="1800" b="1">
                <a:solidFill>
                  <a:srgbClr val="000000"/>
                </a:solidFill>
              </a:rPr>
              <a:t>Early–Mid Mar</a:t>
            </a:r>
            <a:r>
              <a:rPr lang="en" sz="1800">
                <a:solidFill>
                  <a:srgbClr val="000000"/>
                </a:solidFill>
              </a:rPr>
              <a:t>: Access Test Administrator Upload System in eDIRECT for spring testing</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Complete advanced search in Test Accessibility and Accommodations System (TAA) for </a:t>
            </a:r>
            <a:endParaRPr sz="1800">
              <a:solidFill>
                <a:srgbClr val="000000"/>
              </a:solidFill>
            </a:endParaRPr>
          </a:p>
          <a:p>
            <a:pPr marL="76200" marR="38100" lvl="0" indent="0" rtl="0">
              <a:lnSpc>
                <a:spcPct val="100000"/>
              </a:lnSpc>
              <a:spcBef>
                <a:spcPts val="0"/>
              </a:spcBef>
              <a:spcAft>
                <a:spcPts val="0"/>
              </a:spcAft>
              <a:buNone/>
            </a:pPr>
            <a:r>
              <a:rPr lang="en" sz="1800">
                <a:solidFill>
                  <a:srgbClr val="000000"/>
                </a:solidFill>
              </a:rPr>
              <a:t>          students with accommodations</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DTCs receive final ACT Match/No Match Rosters</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Configure INSIGHT on testing devices for LEAP 2025</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Manage users in eDIRECT for Spring LEAP 2025 for high school</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Orders placed for AP exam pre-administration materials</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Utilize scheduling guidance to determine final LEAP 2025 test schedules prior to setting </a:t>
            </a:r>
            <a:endParaRPr sz="1800">
              <a:solidFill>
                <a:srgbClr val="000000"/>
              </a:solidFill>
            </a:endParaRPr>
          </a:p>
          <a:p>
            <a:pPr marL="76200" marR="38100" lvl="0" indent="0" rtl="0">
              <a:lnSpc>
                <a:spcPct val="100000"/>
              </a:lnSpc>
              <a:spcBef>
                <a:spcPts val="0"/>
              </a:spcBef>
              <a:spcAft>
                <a:spcPts val="0"/>
              </a:spcAft>
              <a:buNone/>
            </a:pPr>
            <a:r>
              <a:rPr lang="en" sz="1800">
                <a:solidFill>
                  <a:srgbClr val="000000"/>
                </a:solidFill>
              </a:rPr>
              <a:t>          up test sessions in eDIRECT</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Create test sessions within eDIRECT in preparation LEAP 2025 and print student test </a:t>
            </a:r>
            <a:endParaRPr sz="1800">
              <a:solidFill>
                <a:srgbClr val="000000"/>
              </a:solidFill>
            </a:endParaRPr>
          </a:p>
          <a:p>
            <a:pPr marL="76200" marR="38100" lvl="0" indent="0" rtl="0">
              <a:lnSpc>
                <a:spcPct val="100000"/>
              </a:lnSpc>
              <a:spcBef>
                <a:spcPts val="0"/>
              </a:spcBef>
              <a:spcAft>
                <a:spcPts val="0"/>
              </a:spcAft>
              <a:buNone/>
            </a:pPr>
            <a:r>
              <a:rPr lang="en" sz="1800">
                <a:solidFill>
                  <a:srgbClr val="000000"/>
                </a:solidFill>
              </a:rPr>
              <a:t>          tickets</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Train all staff members involved in testing in test security and administration</a:t>
            </a:r>
            <a:endParaRPr sz="18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Shape 963"/>
          <p:cNvSpPr txBox="1">
            <a:spLocks noGrp="1"/>
          </p:cNvSpPr>
          <p:nvPr>
            <p:ph type="title"/>
          </p:nvPr>
        </p:nvSpPr>
        <p:spPr>
          <a:xfrm>
            <a:off x="2175" y="2050"/>
            <a:ext cx="9144000" cy="104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Desmos Online </a:t>
            </a:r>
            <a:endParaRPr/>
          </a:p>
          <a:p>
            <a:pPr marL="0" lvl="0" indent="0" algn="ctr">
              <a:spcBef>
                <a:spcPts val="0"/>
              </a:spcBef>
              <a:spcAft>
                <a:spcPts val="0"/>
              </a:spcAft>
              <a:buNone/>
            </a:pPr>
            <a:r>
              <a:rPr lang="en" u="sng">
                <a:solidFill>
                  <a:schemeClr val="hlink"/>
                </a:solidFill>
                <a:hlinkClick r:id="rId3"/>
              </a:rPr>
              <a:t>https://www.desmos.com/calculator</a:t>
            </a:r>
            <a:endParaRPr/>
          </a:p>
        </p:txBody>
      </p:sp>
      <p:pic>
        <p:nvPicPr>
          <p:cNvPr id="964" name="Shape 964"/>
          <p:cNvPicPr preferRelativeResize="0"/>
          <p:nvPr/>
        </p:nvPicPr>
        <p:blipFill>
          <a:blip r:embed="rId4">
            <a:alphaModFix/>
          </a:blip>
          <a:stretch>
            <a:fillRect/>
          </a:stretch>
        </p:blipFill>
        <p:spPr>
          <a:xfrm>
            <a:off x="355537" y="1128225"/>
            <a:ext cx="5400275" cy="3513626"/>
          </a:xfrm>
          <a:prstGeom prst="rect">
            <a:avLst/>
          </a:prstGeom>
          <a:noFill/>
          <a:ln>
            <a:noFill/>
          </a:ln>
        </p:spPr>
      </p:pic>
      <p:pic>
        <p:nvPicPr>
          <p:cNvPr id="965" name="Shape 965"/>
          <p:cNvPicPr preferRelativeResize="0"/>
          <p:nvPr/>
        </p:nvPicPr>
        <p:blipFill rotWithShape="1">
          <a:blip r:embed="rId5">
            <a:alphaModFix/>
          </a:blip>
          <a:srcRect l="3334"/>
          <a:stretch/>
        </p:blipFill>
        <p:spPr>
          <a:xfrm>
            <a:off x="6076814" y="1047850"/>
            <a:ext cx="2712861" cy="37496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pic>
        <p:nvPicPr>
          <p:cNvPr id="970" name="Shape 970"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71" name="Shape 97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Assessment 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Shape 976"/>
          <p:cNvSpPr txBox="1"/>
          <p:nvPr/>
        </p:nvSpPr>
        <p:spPr>
          <a:xfrm>
            <a:off x="94500" y="47250"/>
            <a:ext cx="9049500" cy="8742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3000">
                <a:latin typeface="Calibri"/>
                <a:ea typeface="Calibri"/>
                <a:cs typeface="Calibri"/>
                <a:sym typeface="Calibri"/>
              </a:rPr>
              <a:t>LEAP 2025 Practice Tests</a:t>
            </a:r>
            <a:endParaRPr sz="3000">
              <a:latin typeface="Calibri"/>
              <a:ea typeface="Calibri"/>
              <a:cs typeface="Calibri"/>
              <a:sym typeface="Calibri"/>
            </a:endParaRPr>
          </a:p>
        </p:txBody>
      </p:sp>
      <p:sp>
        <p:nvSpPr>
          <p:cNvPr id="977" name="Shape 977"/>
          <p:cNvSpPr txBox="1"/>
          <p:nvPr/>
        </p:nvSpPr>
        <p:spPr>
          <a:xfrm>
            <a:off x="5292650" y="1080225"/>
            <a:ext cx="3779700" cy="3662400"/>
          </a:xfrm>
          <a:prstGeom prst="rect">
            <a:avLst/>
          </a:prstGeom>
          <a:solidFill>
            <a:srgbClr val="A3D6DD"/>
          </a:solidFill>
          <a:ln w="19050" cap="flat" cmpd="sng">
            <a:solidFill>
              <a:srgbClr val="A3D6DD"/>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800" u="sng">
                <a:solidFill>
                  <a:schemeClr val="hlink"/>
                </a:solidFill>
                <a:latin typeface="Calibri"/>
                <a:ea typeface="Calibri"/>
                <a:cs typeface="Calibri"/>
                <a:sym typeface="Calibri"/>
                <a:hlinkClick r:id="rId3"/>
              </a:rPr>
              <a:t>Practice Test</a:t>
            </a:r>
            <a:r>
              <a:rPr lang="en" sz="1800">
                <a:solidFill>
                  <a:schemeClr val="dk1"/>
                </a:solidFill>
                <a:latin typeface="Calibri"/>
                <a:ea typeface="Calibri"/>
                <a:cs typeface="Calibri"/>
                <a:sym typeface="Calibri"/>
              </a:rPr>
              <a:t> library</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Practice Test Quick Start Guide and guidance documents*</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Webinars - presentations and recordings</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Paper-based practice tests (grades 3 and 4)*</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Practice test answer keys - paper-based and computer-based*</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Accommodated practice test materials*</a:t>
            </a:r>
            <a:endParaRPr sz="1800">
              <a:solidFill>
                <a:schemeClr val="dk1"/>
              </a:solidFill>
              <a:latin typeface="Calibri"/>
              <a:ea typeface="Calibri"/>
              <a:cs typeface="Calibri"/>
              <a:sym typeface="Calibri"/>
            </a:endParaRPr>
          </a:p>
          <a:p>
            <a:pPr marL="0" lvl="0" indent="0" rtl="0">
              <a:spcBef>
                <a:spcPts val="0"/>
              </a:spcBef>
              <a:spcAft>
                <a:spcPts val="0"/>
              </a:spcAft>
              <a:buNone/>
            </a:pPr>
            <a:endParaRPr sz="1800">
              <a:solidFill>
                <a:schemeClr val="dk1"/>
              </a:solidFill>
              <a:latin typeface="Calibri"/>
              <a:ea typeface="Calibri"/>
              <a:cs typeface="Calibri"/>
              <a:sym typeface="Calibri"/>
            </a:endParaRPr>
          </a:p>
          <a:p>
            <a:pPr marL="0" lvl="0" indent="0" rtl="0">
              <a:spcBef>
                <a:spcPts val="0"/>
              </a:spcBef>
              <a:spcAft>
                <a:spcPts val="0"/>
              </a:spcAft>
              <a:buNone/>
            </a:pPr>
            <a:r>
              <a:rPr lang="en" sz="1800">
                <a:solidFill>
                  <a:schemeClr val="dk1"/>
                </a:solidFill>
                <a:latin typeface="Calibri"/>
                <a:ea typeface="Calibri"/>
                <a:cs typeface="Calibri"/>
                <a:sym typeface="Calibri"/>
              </a:rPr>
              <a:t>*Also found in </a:t>
            </a:r>
            <a:r>
              <a:rPr lang="en" sz="1800" u="sng">
                <a:solidFill>
                  <a:schemeClr val="hlink"/>
                </a:solidFill>
                <a:latin typeface="Calibri"/>
                <a:ea typeface="Calibri"/>
                <a:cs typeface="Calibri"/>
                <a:sym typeface="Calibri"/>
                <a:hlinkClick r:id="rId4"/>
              </a:rPr>
              <a:t>eDIRECT</a:t>
            </a:r>
            <a:endParaRPr sz="1800">
              <a:solidFill>
                <a:schemeClr val="dk1"/>
              </a:solidFill>
              <a:latin typeface="Calibri"/>
              <a:ea typeface="Calibri"/>
              <a:cs typeface="Calibri"/>
              <a:sym typeface="Calibri"/>
            </a:endParaRPr>
          </a:p>
        </p:txBody>
      </p:sp>
      <p:graphicFrame>
        <p:nvGraphicFramePr>
          <p:cNvPr id="978" name="Shape 978"/>
          <p:cNvGraphicFramePr/>
          <p:nvPr/>
        </p:nvGraphicFramePr>
        <p:xfrm>
          <a:off x="94500" y="1233538"/>
          <a:ext cx="5047550" cy="3359585"/>
        </p:xfrm>
        <a:graphic>
          <a:graphicData uri="http://schemas.openxmlformats.org/drawingml/2006/table">
            <a:tbl>
              <a:tblPr>
                <a:noFill/>
                <a:tableStyleId>{D9B743CE-D42E-4159-858A-E76B5FA992A3}</a:tableStyleId>
              </a:tblPr>
              <a:tblGrid>
                <a:gridCol w="2830950"/>
                <a:gridCol w="2216600"/>
              </a:tblGrid>
              <a:tr h="238250">
                <a:tc>
                  <a:txBody>
                    <a:bodyPr/>
                    <a:lstStyle/>
                    <a:p>
                      <a:pPr marL="0" lvl="0" indent="0" algn="ctr">
                        <a:spcBef>
                          <a:spcPts val="0"/>
                        </a:spcBef>
                        <a:spcAft>
                          <a:spcPts val="0"/>
                        </a:spcAft>
                        <a:buNone/>
                      </a:pPr>
                      <a:r>
                        <a:rPr lang="en" b="1">
                          <a:latin typeface="Calibri"/>
                          <a:ea typeface="Calibri"/>
                          <a:cs typeface="Calibri"/>
                          <a:sym typeface="Calibri"/>
                        </a:rPr>
                        <a:t>Practice Test Do’s</a:t>
                      </a:r>
                      <a:endParaRPr b="1">
                        <a:latin typeface="Calibri"/>
                        <a:ea typeface="Calibri"/>
                        <a:cs typeface="Calibri"/>
                        <a:sym typeface="Calibri"/>
                      </a:endParaRPr>
                    </a:p>
                  </a:txBody>
                  <a:tcPr marL="91425" marR="91425" marT="91425" marB="91425" anchor="ctr">
                    <a:solidFill>
                      <a:srgbClr val="A3D6DD"/>
                    </a:solidFill>
                  </a:tcPr>
                </a:tc>
                <a:tc>
                  <a:txBody>
                    <a:bodyPr/>
                    <a:lstStyle/>
                    <a:p>
                      <a:pPr marL="0" lvl="0" indent="0" algn="ctr">
                        <a:spcBef>
                          <a:spcPts val="0"/>
                        </a:spcBef>
                        <a:spcAft>
                          <a:spcPts val="0"/>
                        </a:spcAft>
                        <a:buNone/>
                      </a:pPr>
                      <a:r>
                        <a:rPr lang="en" b="1">
                          <a:latin typeface="Calibri"/>
                          <a:ea typeface="Calibri"/>
                          <a:cs typeface="Calibri"/>
                          <a:sym typeface="Calibri"/>
                        </a:rPr>
                        <a:t>Practice Test Don’ts</a:t>
                      </a:r>
                      <a:endParaRPr b="1">
                        <a:latin typeface="Calibri"/>
                        <a:ea typeface="Calibri"/>
                        <a:cs typeface="Calibri"/>
                        <a:sym typeface="Calibri"/>
                      </a:endParaRPr>
                    </a:p>
                  </a:txBody>
                  <a:tcPr marL="91425" marR="91425" marT="91425" marB="91425" anchor="ctr">
                    <a:solidFill>
                      <a:srgbClr val="A3D6DD"/>
                    </a:solidFill>
                  </a:tcPr>
                </a:tc>
              </a:tr>
              <a:tr h="592675">
                <a:tc rowSpan="5">
                  <a:txBody>
                    <a:bodyPr/>
                    <a:lstStyle/>
                    <a:p>
                      <a:pPr marL="457200" lvl="0" indent="-317500" rtl="0">
                        <a:spcBef>
                          <a:spcPts val="0"/>
                        </a:spcBef>
                        <a:spcAft>
                          <a:spcPts val="0"/>
                        </a:spcAft>
                        <a:buSzPts val="1400"/>
                        <a:buFont typeface="Calibri"/>
                        <a:buChar char="●"/>
                      </a:pPr>
                      <a:r>
                        <a:rPr lang="en">
                          <a:latin typeface="Calibri"/>
                          <a:ea typeface="Calibri"/>
                          <a:cs typeface="Calibri"/>
                          <a:sym typeface="Calibri"/>
                        </a:rPr>
                        <a:t>Compare task approach with instructional approach</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Compare sources to those used instructionally</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Understand tasks associated with assessable content</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Guide selection of open-source materials</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Understand expectations for written responses</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Facilitate testing discussions with colleagues and students</a:t>
                      </a:r>
                      <a:endParaRPr>
                        <a:latin typeface="Calibri"/>
                        <a:ea typeface="Calibri"/>
                        <a:cs typeface="Calibri"/>
                        <a:sym typeface="Calibri"/>
                      </a:endParaRPr>
                    </a:p>
                    <a:p>
                      <a:pPr marL="457200" lvl="0" indent="-317500">
                        <a:spcBef>
                          <a:spcPts val="0"/>
                        </a:spcBef>
                        <a:spcAft>
                          <a:spcPts val="0"/>
                        </a:spcAft>
                        <a:buSzPts val="1400"/>
                        <a:buFont typeface="Calibri"/>
                        <a:buChar char="●"/>
                      </a:pPr>
                      <a:r>
                        <a:rPr lang="en">
                          <a:latin typeface="Calibri"/>
                          <a:ea typeface="Calibri"/>
                          <a:cs typeface="Calibri"/>
                          <a:sym typeface="Calibri"/>
                        </a:rPr>
                        <a:t>Practice timing/pacing</a:t>
                      </a:r>
                      <a:endParaRPr>
                        <a:latin typeface="Calibri"/>
                        <a:ea typeface="Calibri"/>
                        <a:cs typeface="Calibri"/>
                        <a:sym typeface="Calibri"/>
                      </a:endParaRPr>
                    </a:p>
                  </a:txBody>
                  <a:tcPr marL="91425" marR="91425" marT="91425" marB="91425"/>
                </a:tc>
                <a:tc rowSpan="5">
                  <a:txBody>
                    <a:bodyPr/>
                    <a:lstStyle/>
                    <a:p>
                      <a:pPr marL="457200" lvl="0" indent="-317500" rtl="0">
                        <a:spcBef>
                          <a:spcPts val="0"/>
                        </a:spcBef>
                        <a:spcAft>
                          <a:spcPts val="0"/>
                        </a:spcAft>
                        <a:buSzPts val="1400"/>
                        <a:buFont typeface="Calibri"/>
                        <a:buChar char="●"/>
                      </a:pPr>
                      <a:r>
                        <a:rPr lang="en">
                          <a:latin typeface="Calibri"/>
                          <a:ea typeface="Calibri"/>
                          <a:cs typeface="Calibri"/>
                          <a:sym typeface="Calibri"/>
                        </a:rPr>
                        <a:t>Gather cumulative data about overall student performance and preparedness</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Prioritize content based on the standards and GLEs represented on the practice tests</a:t>
                      </a:r>
                      <a:endParaRPr>
                        <a:latin typeface="Calibri"/>
                        <a:ea typeface="Calibri"/>
                        <a:cs typeface="Calibri"/>
                        <a:sym typeface="Calibri"/>
                      </a:endParaRPr>
                    </a:p>
                    <a:p>
                      <a:pPr marL="457200" lvl="0" indent="-317500">
                        <a:spcBef>
                          <a:spcPts val="0"/>
                        </a:spcBef>
                        <a:spcAft>
                          <a:spcPts val="0"/>
                        </a:spcAft>
                        <a:buSzPts val="1400"/>
                        <a:buFont typeface="Calibri"/>
                        <a:buChar char="●"/>
                      </a:pPr>
                      <a:r>
                        <a:rPr lang="en">
                          <a:latin typeface="Calibri"/>
                          <a:ea typeface="Calibri"/>
                          <a:cs typeface="Calibri"/>
                          <a:sym typeface="Calibri"/>
                        </a:rPr>
                        <a:t>Limit instructional strategies to those represented in the practice tests</a:t>
                      </a:r>
                      <a:endParaRPr>
                        <a:latin typeface="Calibri"/>
                        <a:ea typeface="Calibri"/>
                        <a:cs typeface="Calibri"/>
                        <a:sym typeface="Calibri"/>
                      </a:endParaRPr>
                    </a:p>
                  </a:txBody>
                  <a:tcPr marL="91425" marR="91425" marT="91425" marB="91425"/>
                </a:tc>
              </a:tr>
              <a:tr h="592675">
                <a:tc vMerge="1">
                  <a:txBody>
                    <a:bodyPr/>
                    <a:lstStyle/>
                    <a:p>
                      <a:endParaRPr lang="en-US"/>
                    </a:p>
                  </a:txBody>
                  <a:tcPr/>
                </a:tc>
                <a:tc vMerge="1">
                  <a:txBody>
                    <a:bodyPr/>
                    <a:lstStyle/>
                    <a:p>
                      <a:endParaRPr lang="en-US"/>
                    </a:p>
                  </a:txBody>
                  <a:tcPr/>
                </a:tc>
              </a:tr>
              <a:tr h="592675">
                <a:tc vMerge="1">
                  <a:txBody>
                    <a:bodyPr/>
                    <a:lstStyle/>
                    <a:p>
                      <a:endParaRPr lang="en-US"/>
                    </a:p>
                  </a:txBody>
                  <a:tcPr/>
                </a:tc>
                <a:tc vMerge="1">
                  <a:txBody>
                    <a:bodyPr/>
                    <a:lstStyle/>
                    <a:p>
                      <a:endParaRPr lang="en-US"/>
                    </a:p>
                  </a:txBody>
                  <a:tcPr/>
                </a:tc>
              </a:tr>
              <a:tr h="592675">
                <a:tc vMerge="1">
                  <a:txBody>
                    <a:bodyPr/>
                    <a:lstStyle/>
                    <a:p>
                      <a:endParaRPr lang="en-US"/>
                    </a:p>
                  </a:txBody>
                  <a:tcPr/>
                </a:tc>
                <a:tc vMerge="1">
                  <a:txBody>
                    <a:bodyPr/>
                    <a:lstStyle/>
                    <a:p>
                      <a:endParaRPr lang="en-US"/>
                    </a:p>
                  </a:txBody>
                  <a:tcPr/>
                </a:tc>
              </a:tr>
              <a:tr h="592675">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Shape 983"/>
          <p:cNvSpPr txBox="1"/>
          <p:nvPr/>
        </p:nvSpPr>
        <p:spPr>
          <a:xfrm>
            <a:off x="94500" y="47250"/>
            <a:ext cx="9049500" cy="87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Calibri"/>
                <a:ea typeface="Calibri"/>
                <a:cs typeface="Calibri"/>
                <a:sym typeface="Calibri"/>
              </a:rPr>
              <a:t>LEAP 2025 Assessment Resources</a:t>
            </a:r>
            <a:endParaRPr sz="3000">
              <a:latin typeface="Calibri"/>
              <a:ea typeface="Calibri"/>
              <a:cs typeface="Calibri"/>
              <a:sym typeface="Calibri"/>
            </a:endParaRPr>
          </a:p>
        </p:txBody>
      </p:sp>
      <p:sp>
        <p:nvSpPr>
          <p:cNvPr id="984" name="Shape 984"/>
          <p:cNvSpPr txBox="1"/>
          <p:nvPr/>
        </p:nvSpPr>
        <p:spPr>
          <a:xfrm>
            <a:off x="259900" y="1016025"/>
            <a:ext cx="4123200" cy="368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u="sng">
                <a:solidFill>
                  <a:schemeClr val="hlink"/>
                </a:solidFill>
                <a:latin typeface="Calibri"/>
                <a:ea typeface="Calibri"/>
                <a:cs typeface="Calibri"/>
                <a:sym typeface="Calibri"/>
                <a:hlinkClick r:id="rId3"/>
              </a:rPr>
              <a:t>Assessment Guidance</a:t>
            </a:r>
            <a:r>
              <a:rPr lang="en" sz="1800">
                <a:latin typeface="Calibri"/>
                <a:ea typeface="Calibri"/>
                <a:cs typeface="Calibri"/>
                <a:sym typeface="Calibri"/>
              </a:rPr>
              <a:t> library</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LEAP 2025 Assessment Guides*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Science Field Test Guides*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Reference sheets, rubrics, and checklists*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Webinars - presentations and recordings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Sample social studies item sets and task sets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Equation builder guides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Link to Desmos online graphing calculator</a:t>
            </a:r>
            <a:endParaRPr sz="1800">
              <a:latin typeface="Calibri"/>
              <a:ea typeface="Calibri"/>
              <a:cs typeface="Calibri"/>
              <a:sym typeface="Calibri"/>
            </a:endParaRPr>
          </a:p>
          <a:p>
            <a:pPr marL="0" lvl="0" indent="0" rtl="0">
              <a:spcBef>
                <a:spcPts val="0"/>
              </a:spcBef>
              <a:spcAft>
                <a:spcPts val="0"/>
              </a:spcAft>
              <a:buNone/>
            </a:pPr>
            <a:endParaRPr sz="1600">
              <a:latin typeface="Calibri"/>
              <a:ea typeface="Calibri"/>
              <a:cs typeface="Calibri"/>
              <a:sym typeface="Calibri"/>
            </a:endParaRPr>
          </a:p>
        </p:txBody>
      </p:sp>
      <p:sp>
        <p:nvSpPr>
          <p:cNvPr id="985" name="Shape 985"/>
          <p:cNvSpPr txBox="1"/>
          <p:nvPr/>
        </p:nvSpPr>
        <p:spPr>
          <a:xfrm>
            <a:off x="4749200" y="1016025"/>
            <a:ext cx="4182300" cy="368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u="sng">
                <a:solidFill>
                  <a:schemeClr val="hlink"/>
                </a:solidFill>
                <a:latin typeface="Calibri"/>
                <a:ea typeface="Calibri"/>
                <a:cs typeface="Calibri"/>
                <a:sym typeface="Calibri"/>
                <a:hlinkClick r:id="rId3"/>
              </a:rPr>
              <a:t>Assessment</a:t>
            </a:r>
            <a:r>
              <a:rPr lang="en" sz="1800">
                <a:solidFill>
                  <a:schemeClr val="dk1"/>
                </a:solidFill>
                <a:latin typeface="Calibri"/>
                <a:ea typeface="Calibri"/>
                <a:cs typeface="Calibri"/>
                <a:sym typeface="Calibri"/>
              </a:rPr>
              <a:t> library</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u="sng">
                <a:solidFill>
                  <a:schemeClr val="hlink"/>
                </a:solidFill>
                <a:latin typeface="Calibri"/>
                <a:ea typeface="Calibri"/>
                <a:cs typeface="Calibri"/>
                <a:sym typeface="Calibri"/>
                <a:hlinkClick r:id="rId4"/>
              </a:rPr>
              <a:t>LEAP 2025 Technology Enhanced Item Types</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u="sng">
                <a:solidFill>
                  <a:schemeClr val="hlink"/>
                </a:solidFill>
                <a:latin typeface="Calibri"/>
                <a:ea typeface="Calibri"/>
                <a:cs typeface="Calibri"/>
                <a:sym typeface="Calibri"/>
                <a:hlinkClick r:id="rId5"/>
              </a:rPr>
              <a:t>LEAP Accessibility and Accommodations Manual</a:t>
            </a:r>
            <a:r>
              <a:rPr lang="en"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a:p>
            <a:pPr marL="0" lvl="0" indent="0" rtl="0">
              <a:spcBef>
                <a:spcPts val="0"/>
              </a:spcBef>
              <a:spcAft>
                <a:spcPts val="0"/>
              </a:spcAft>
              <a:buNone/>
            </a:pPr>
            <a:r>
              <a:rPr lang="en" sz="1800">
                <a:latin typeface="Calibri"/>
                <a:ea typeface="Calibri"/>
                <a:cs typeface="Calibri"/>
                <a:sym typeface="Calibri"/>
              </a:rPr>
              <a:t>INSIGHT™</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Computer-based practice tests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Online Training Tools</a:t>
            </a: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a:p>
            <a:pPr marL="0" lvl="0" indent="0" rtl="0">
              <a:spcBef>
                <a:spcPts val="0"/>
              </a:spcBef>
              <a:spcAft>
                <a:spcPts val="0"/>
              </a:spcAft>
              <a:buNone/>
            </a:pPr>
            <a:r>
              <a:rPr lang="en" sz="1800">
                <a:latin typeface="Calibri"/>
                <a:ea typeface="Calibri"/>
                <a:cs typeface="Calibri"/>
                <a:sym typeface="Calibri"/>
              </a:rPr>
              <a:t>*Also found in </a:t>
            </a:r>
            <a:r>
              <a:rPr lang="en" sz="1800" u="sng">
                <a:solidFill>
                  <a:schemeClr val="hlink"/>
                </a:solidFill>
                <a:latin typeface="Calibri"/>
                <a:ea typeface="Calibri"/>
                <a:cs typeface="Calibri"/>
                <a:sym typeface="Calibri"/>
                <a:hlinkClick r:id="rId6"/>
              </a:rPr>
              <a:t>eDIRECT</a:t>
            </a:r>
            <a:endParaRPr sz="1800">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pic>
        <p:nvPicPr>
          <p:cNvPr id="990" name="Shape 990" descr="Louisiana Believes (PPT Transition Background).jpg"/>
          <p:cNvPicPr preferRelativeResize="0"/>
          <p:nvPr/>
        </p:nvPicPr>
        <p:blipFill rotWithShape="1">
          <a:blip r:embed="rId3">
            <a:alphaModFix/>
          </a:blip>
          <a:srcRect/>
          <a:stretch/>
        </p:blipFill>
        <p:spPr>
          <a:xfrm>
            <a:off x="27225" y="-47625"/>
            <a:ext cx="9144000" cy="5143500"/>
          </a:xfrm>
          <a:prstGeom prst="rect">
            <a:avLst/>
          </a:prstGeom>
          <a:noFill/>
          <a:ln>
            <a:noFill/>
          </a:ln>
        </p:spPr>
      </p:pic>
      <p:sp>
        <p:nvSpPr>
          <p:cNvPr id="991" name="Shape 99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ACT and WorkKeys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Shape 996"/>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endParaRPr sz="3000"/>
          </a:p>
          <a:p>
            <a:pPr marL="0" lvl="0" indent="0" algn="l" rtl="0">
              <a:lnSpc>
                <a:spcPct val="120000"/>
              </a:lnSpc>
              <a:spcBef>
                <a:spcPts val="0"/>
              </a:spcBef>
              <a:spcAft>
                <a:spcPts val="0"/>
              </a:spcAft>
              <a:buNone/>
            </a:pPr>
            <a:endParaRPr sz="3000"/>
          </a:p>
          <a:p>
            <a:pPr marL="0" lvl="0" indent="0" rtl="0">
              <a:lnSpc>
                <a:spcPct val="120000"/>
              </a:lnSpc>
              <a:spcBef>
                <a:spcPts val="0"/>
              </a:spcBef>
              <a:spcAft>
                <a:spcPts val="0"/>
              </a:spcAft>
              <a:buClr>
                <a:schemeClr val="dk1"/>
              </a:buClr>
              <a:buSzPts val="1100"/>
              <a:buFont typeface="Arial"/>
              <a:buNone/>
            </a:pPr>
            <a:r>
              <a:rPr lang="en" sz="3000"/>
              <a:t>ACT and WorkKeys: Important Dates</a:t>
            </a:r>
            <a:endParaRPr sz="3000"/>
          </a:p>
          <a:p>
            <a:pPr marL="0" lvl="0" indent="0" algn="l" rtl="0">
              <a:lnSpc>
                <a:spcPct val="115000"/>
              </a:lnSpc>
              <a:spcBef>
                <a:spcPts val="0"/>
              </a:spcBef>
              <a:spcAft>
                <a:spcPts val="0"/>
              </a:spcAft>
              <a:buClr>
                <a:schemeClr val="dk1"/>
              </a:buClr>
              <a:buSzPts val="1100"/>
              <a:buFont typeface="Arial"/>
              <a:buNone/>
            </a:pPr>
            <a:endParaRPr sz="3000"/>
          </a:p>
          <a:p>
            <a:pPr marL="0" lvl="0" indent="0">
              <a:spcBef>
                <a:spcPts val="0"/>
              </a:spcBef>
              <a:spcAft>
                <a:spcPts val="0"/>
              </a:spcAft>
              <a:buNone/>
            </a:pPr>
            <a:endParaRPr/>
          </a:p>
        </p:txBody>
      </p:sp>
      <p:graphicFrame>
        <p:nvGraphicFramePr>
          <p:cNvPr id="997" name="Shape 997"/>
          <p:cNvGraphicFramePr/>
          <p:nvPr>
            <p:extLst>
              <p:ext uri="{D42A27DB-BD31-4B8C-83A1-F6EECF244321}">
                <p14:modId xmlns:p14="http://schemas.microsoft.com/office/powerpoint/2010/main" val="3862268091"/>
              </p:ext>
            </p:extLst>
          </p:nvPr>
        </p:nvGraphicFramePr>
        <p:xfrm>
          <a:off x="97300" y="941208"/>
          <a:ext cx="8968450" cy="4163353"/>
        </p:xfrm>
        <a:graphic>
          <a:graphicData uri="http://schemas.openxmlformats.org/drawingml/2006/table">
            <a:tbl>
              <a:tblPr>
                <a:noFill/>
                <a:tableStyleId>{D9B743CE-D42E-4159-858A-E76B5FA992A3}</a:tableStyleId>
              </a:tblPr>
              <a:tblGrid>
                <a:gridCol w="1109925"/>
                <a:gridCol w="7858525"/>
              </a:tblGrid>
              <a:tr h="306754">
                <a:tc>
                  <a:txBody>
                    <a:bodyPr/>
                    <a:lstStyle/>
                    <a:p>
                      <a:pPr marL="0" lvl="0" indent="0">
                        <a:spcBef>
                          <a:spcPts val="0"/>
                        </a:spcBef>
                        <a:spcAft>
                          <a:spcPts val="0"/>
                        </a:spcAft>
                        <a:buNone/>
                      </a:pPr>
                      <a:r>
                        <a:rPr lang="en" sz="1000">
                          <a:solidFill>
                            <a:srgbClr val="FFFFFF"/>
                          </a:solidFill>
                          <a:latin typeface="Calibri"/>
                          <a:ea typeface="Calibri"/>
                          <a:cs typeface="Calibri"/>
                          <a:sym typeface="Calibri"/>
                        </a:rPr>
                        <a:t>Dates</a:t>
                      </a:r>
                      <a:endParaRPr sz="1000">
                        <a:solidFill>
                          <a:srgbClr val="FFFFFF"/>
                        </a:solidFill>
                        <a:latin typeface="Calibri"/>
                        <a:ea typeface="Calibri"/>
                        <a:cs typeface="Calibri"/>
                        <a:sym typeface="Calibri"/>
                      </a:endParaRPr>
                    </a:p>
                  </a:txBody>
                  <a:tcPr marL="91425" marR="91425" marT="91425" marB="91425">
                    <a:lnB w="12700" cap="flat" cmpd="sng">
                      <a:solidFill>
                        <a:srgbClr val="7BA0CD"/>
                      </a:solidFill>
                      <a:prstDash val="solid"/>
                      <a:round/>
                      <a:headEnd type="none" w="sm" len="sm"/>
                      <a:tailEnd type="none" w="sm" len="sm"/>
                    </a:lnB>
                    <a:solidFill>
                      <a:schemeClr val="accent1"/>
                    </a:solidFill>
                  </a:tcPr>
                </a:tc>
                <a:tc>
                  <a:txBody>
                    <a:bodyPr/>
                    <a:lstStyle/>
                    <a:p>
                      <a:pPr marL="0" lvl="0" indent="0">
                        <a:spcBef>
                          <a:spcPts val="0"/>
                        </a:spcBef>
                        <a:spcAft>
                          <a:spcPts val="0"/>
                        </a:spcAft>
                        <a:buNone/>
                      </a:pPr>
                      <a:r>
                        <a:rPr lang="en" sz="1000">
                          <a:solidFill>
                            <a:srgbClr val="FFFFFF"/>
                          </a:solidFill>
                          <a:latin typeface="Calibri"/>
                          <a:ea typeface="Calibri"/>
                          <a:cs typeface="Calibri"/>
                          <a:sym typeface="Calibri"/>
                        </a:rPr>
                        <a:t>Resources</a:t>
                      </a:r>
                      <a:endParaRPr sz="1000">
                        <a:solidFill>
                          <a:srgbClr val="FFFFFF"/>
                        </a:solidFill>
                        <a:latin typeface="Calibri"/>
                        <a:ea typeface="Calibri"/>
                        <a:cs typeface="Calibri"/>
                        <a:sym typeface="Calibri"/>
                      </a:endParaRPr>
                    </a:p>
                  </a:txBody>
                  <a:tcPr marL="91425" marR="91425" marT="91425" marB="91425">
                    <a:lnB w="12700" cap="flat" cmpd="sng">
                      <a:solidFill>
                        <a:srgbClr val="7BA0CD"/>
                      </a:solidFill>
                      <a:prstDash val="solid"/>
                      <a:round/>
                      <a:headEnd type="none" w="sm" len="sm"/>
                      <a:tailEnd type="none" w="sm" len="sm"/>
                    </a:lnB>
                    <a:solidFill>
                      <a:schemeClr val="accent1"/>
                    </a:solidFill>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Jan. 29 – March 29</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Create test sessions and assign students to test sessions (ACT online only)</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Feb. 5 – March 14</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Order additional WorkKeys accommodation materials in</a:t>
                      </a:r>
                      <a:r>
                        <a:rPr lang="en" sz="800">
                          <a:uFill>
                            <a:noFill/>
                          </a:uFill>
                          <a:latin typeface="Calibri"/>
                          <a:ea typeface="Calibri"/>
                          <a:cs typeface="Calibri"/>
                          <a:sym typeface="Calibri"/>
                          <a:hlinkClick r:id="rId3"/>
                        </a:rPr>
                        <a:t> </a:t>
                      </a:r>
                      <a:r>
                        <a:rPr lang="en" sz="800" u="sng">
                          <a:solidFill>
                            <a:srgbClr val="0000FF"/>
                          </a:solidFill>
                          <a:latin typeface="Calibri"/>
                          <a:ea typeface="Calibri"/>
                          <a:cs typeface="Calibri"/>
                          <a:sym typeface="Calibri"/>
                          <a:hlinkClick r:id="rId3"/>
                        </a:rPr>
                        <a:t>PearsonAccess</a:t>
                      </a:r>
                      <a:r>
                        <a:rPr lang="en" sz="800" u="sng" baseline="30000">
                          <a:solidFill>
                            <a:srgbClr val="0000FF"/>
                          </a:solidFill>
                          <a:latin typeface="Calibri"/>
                          <a:ea typeface="Calibri"/>
                          <a:cs typeface="Calibri"/>
                          <a:sym typeface="Calibri"/>
                          <a:hlinkClick r:id="rId3"/>
                        </a:rPr>
                        <a:t>next</a:t>
                      </a:r>
                      <a:r>
                        <a:rPr lang="en" sz="800">
                          <a:latin typeface="Calibri"/>
                          <a:ea typeface="Calibri"/>
                          <a:cs typeface="Calibri"/>
                          <a:sym typeface="Calibri"/>
                        </a:rPr>
                        <a:t> (PANext)</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Feb. 5 – March 16</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Request ACT-approved accommodations on the ACT for eligible examinees through</a:t>
                      </a:r>
                      <a:r>
                        <a:rPr lang="en" sz="800">
                          <a:uFill>
                            <a:noFill/>
                          </a:uFill>
                          <a:latin typeface="Calibri"/>
                          <a:ea typeface="Calibri"/>
                          <a:cs typeface="Calibri"/>
                          <a:sym typeface="Calibri"/>
                          <a:hlinkClick r:id="rId4"/>
                        </a:rPr>
                        <a:t> </a:t>
                      </a:r>
                      <a:r>
                        <a:rPr lang="en" sz="800" u="sng">
                          <a:solidFill>
                            <a:srgbClr val="0000FF"/>
                          </a:solidFill>
                          <a:latin typeface="Calibri"/>
                          <a:ea typeface="Calibri"/>
                          <a:cs typeface="Calibri"/>
                          <a:sym typeface="Calibri"/>
                          <a:hlinkClick r:id="rId4"/>
                        </a:rPr>
                        <a:t>Test Accessibility and Accommodations</a:t>
                      </a:r>
                      <a:r>
                        <a:rPr lang="en" sz="800">
                          <a:latin typeface="Calibri"/>
                          <a:ea typeface="Calibri"/>
                          <a:cs typeface="Calibri"/>
                          <a:sym typeface="Calibri"/>
                        </a:rPr>
                        <a:t> (TAA) using the ACT-approved Late Consideration Form</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Feb. 9 – March 14</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Add students and update student information in</a:t>
                      </a:r>
                      <a:r>
                        <a:rPr lang="en" sz="800">
                          <a:uFill>
                            <a:noFill/>
                          </a:uFill>
                          <a:latin typeface="Calibri"/>
                          <a:ea typeface="Calibri"/>
                          <a:cs typeface="Calibri"/>
                          <a:sym typeface="Calibri"/>
                          <a:hlinkClick r:id="rId3"/>
                        </a:rPr>
                        <a:t> </a:t>
                      </a:r>
                      <a:r>
                        <a:rPr lang="en" sz="800" u="sng">
                          <a:solidFill>
                            <a:srgbClr val="0000FF"/>
                          </a:solidFill>
                          <a:latin typeface="Calibri"/>
                          <a:ea typeface="Calibri"/>
                          <a:cs typeface="Calibri"/>
                          <a:sym typeface="Calibri"/>
                          <a:hlinkClick r:id="rId3"/>
                        </a:rPr>
                        <a:t>PearsonAccess</a:t>
                      </a:r>
                      <a:r>
                        <a:rPr lang="en" sz="800" u="sng" baseline="30000">
                          <a:solidFill>
                            <a:srgbClr val="0000FF"/>
                          </a:solidFill>
                          <a:latin typeface="Calibri"/>
                          <a:ea typeface="Calibri"/>
                          <a:cs typeface="Calibri"/>
                          <a:sym typeface="Calibri"/>
                          <a:hlinkClick r:id="rId3"/>
                        </a:rPr>
                        <a:t>next</a:t>
                      </a:r>
                      <a:r>
                        <a:rPr lang="en" sz="800">
                          <a:latin typeface="Calibri"/>
                          <a:ea typeface="Calibri"/>
                          <a:cs typeface="Calibri"/>
                          <a:sym typeface="Calibri"/>
                        </a:rPr>
                        <a:t> (PANext). Place additional orders for initial ACT test materials</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February 16</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Request reconsideration of ACT-approved accommodations on the ACT in</a:t>
                      </a:r>
                      <a:r>
                        <a:rPr lang="en" sz="800">
                          <a:uFill>
                            <a:noFill/>
                          </a:uFill>
                          <a:latin typeface="Calibri"/>
                          <a:ea typeface="Calibri"/>
                          <a:cs typeface="Calibri"/>
                          <a:sym typeface="Calibri"/>
                          <a:hlinkClick r:id="rId4"/>
                        </a:rPr>
                        <a:t> </a:t>
                      </a:r>
                      <a:r>
                        <a:rPr lang="en" sz="800" u="sng">
                          <a:solidFill>
                            <a:srgbClr val="0000FF"/>
                          </a:solidFill>
                          <a:latin typeface="Calibri"/>
                          <a:ea typeface="Calibri"/>
                          <a:cs typeface="Calibri"/>
                          <a:sym typeface="Calibri"/>
                          <a:hlinkClick r:id="rId4"/>
                        </a:rPr>
                        <a:t>Test Accessibility and Accommodations</a:t>
                      </a:r>
                      <a:r>
                        <a:rPr lang="en" sz="800">
                          <a:latin typeface="Calibri"/>
                          <a:ea typeface="Calibri"/>
                          <a:cs typeface="Calibri"/>
                          <a:sym typeface="Calibri"/>
                        </a:rPr>
                        <a:t> (TAA)</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r>
              <a:tr h="42339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Feb. 19 – 23</a:t>
                      </a:r>
                      <a:endParaRPr sz="800" b="1">
                        <a:latin typeface="Calibri"/>
                        <a:ea typeface="Calibri"/>
                        <a:cs typeface="Calibri"/>
                        <a:sym typeface="Calibri"/>
                      </a:endParaRPr>
                    </a:p>
                    <a:p>
                      <a:pPr marL="0" lvl="0" indent="0" rtl="0">
                        <a:lnSpc>
                          <a:spcPct val="115000"/>
                        </a:lnSpc>
                        <a:spcBef>
                          <a:spcPts val="0"/>
                        </a:spcBef>
                        <a:spcAft>
                          <a:spcPts val="0"/>
                        </a:spcAft>
                        <a:buNone/>
                      </a:pPr>
                      <a:r>
                        <a:rPr lang="en" sz="800" b="1">
                          <a:latin typeface="Calibri"/>
                          <a:ea typeface="Calibri"/>
                          <a:cs typeface="Calibri"/>
                          <a:sym typeface="Calibri"/>
                        </a:rPr>
                        <a:t>or Feb. 26 – March 2</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FFFFFF"/>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Receive ACT and WorkKeys test materials for initial testing, depending on which shipping date was selected in PANext</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FFFFFF"/>
                    </a:solidFill>
                  </a:tcPr>
                </a:tc>
              </a:tr>
              <a:tr h="42339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February 20</a:t>
                      </a:r>
                      <a:endParaRPr sz="800" b="1">
                        <a:latin typeface="Calibri"/>
                        <a:ea typeface="Calibri"/>
                        <a:cs typeface="Calibri"/>
                        <a:sym typeface="Calibri"/>
                      </a:endParaRPr>
                    </a:p>
                    <a:p>
                      <a:pPr marL="0" lvl="0" indent="0" rtl="0">
                        <a:lnSpc>
                          <a:spcPct val="115000"/>
                        </a:lnSpc>
                        <a:spcBef>
                          <a:spcPts val="0"/>
                        </a:spcBef>
                        <a:spcAft>
                          <a:spcPts val="0"/>
                        </a:spcAft>
                        <a:buNone/>
                      </a:pPr>
                      <a:r>
                        <a:rPr lang="en" sz="800" b="1">
                          <a:latin typeface="Calibri"/>
                          <a:ea typeface="Calibri"/>
                          <a:cs typeface="Calibri"/>
                          <a:sym typeface="Calibri"/>
                        </a:rPr>
                        <a:t>1:00 PM</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Attend Q&amp;A session about test administration.</a:t>
                      </a:r>
                      <a:endParaRPr sz="800">
                        <a:latin typeface="Calibri"/>
                        <a:ea typeface="Calibri"/>
                        <a:cs typeface="Calibri"/>
                        <a:sym typeface="Calibri"/>
                      </a:endParaRPr>
                    </a:p>
                    <a:p>
                      <a:pPr marL="0" lvl="0" indent="0" rtl="0">
                        <a:lnSpc>
                          <a:spcPct val="115000"/>
                        </a:lnSpc>
                        <a:spcBef>
                          <a:spcPts val="0"/>
                        </a:spcBef>
                        <a:spcAft>
                          <a:spcPts val="0"/>
                        </a:spcAft>
                        <a:buNone/>
                      </a:pPr>
                      <a:r>
                        <a:rPr lang="en" sz="800">
                          <a:latin typeface="Calibri"/>
                          <a:ea typeface="Calibri"/>
                          <a:cs typeface="Calibri"/>
                          <a:sym typeface="Calibri"/>
                        </a:rPr>
                        <a:t>Registration link: </a:t>
                      </a:r>
                      <a:r>
                        <a:rPr lang="en" sz="800">
                          <a:uFill>
                            <a:noFill/>
                          </a:uFill>
                          <a:latin typeface="Calibri"/>
                          <a:ea typeface="Calibri"/>
                          <a:cs typeface="Calibri"/>
                          <a:sym typeface="Calibri"/>
                          <a:hlinkClick r:id="rId5"/>
                        </a:rPr>
                        <a:t> </a:t>
                      </a:r>
                      <a:r>
                        <a:rPr lang="en" sz="800" u="sng">
                          <a:solidFill>
                            <a:srgbClr val="0000FF"/>
                          </a:solidFill>
                          <a:latin typeface="Calibri"/>
                          <a:ea typeface="Calibri"/>
                          <a:cs typeface="Calibri"/>
                          <a:sym typeface="Calibri"/>
                          <a:hlinkClick r:id="rId5"/>
                        </a:rPr>
                        <a:t>https://act.ilinc.com/register/ypmvfvt</a:t>
                      </a:r>
                      <a:r>
                        <a:rPr lang="en" sz="800">
                          <a:latin typeface="Calibri"/>
                          <a:ea typeface="Calibri"/>
                          <a:cs typeface="Calibri"/>
                          <a:sym typeface="Calibri"/>
                        </a:rPr>
                        <a:t> </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March 13</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Deadline to Validate configuration and lock down devices for ACT online testing only</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March 19</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Deadline to conduct sessions for examinees to complete the non-test information on the answer documents for ACT paper testing</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Mid-March</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FFFFFF"/>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Updated ACT Match-No Match lists will be placed in the district FTP  (</a:t>
                      </a:r>
                      <a:r>
                        <a:rPr lang="en" sz="800" i="1">
                          <a:latin typeface="Calibri"/>
                          <a:ea typeface="Calibri"/>
                          <a:cs typeface="Calibri"/>
                          <a:sym typeface="Calibri"/>
                        </a:rPr>
                        <a:t>See the district data coordinator for access)</a:t>
                      </a:r>
                      <a:endParaRPr sz="800" i="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FFFFFF"/>
                    </a:solidFill>
                  </a:tcPr>
                </a:tc>
              </a:tr>
              <a:tr h="295103">
                <a:tc gridSpan="2">
                  <a:txBody>
                    <a:bodyPr/>
                    <a:lstStyle/>
                    <a:p>
                      <a:pPr marL="0" lvl="0" indent="0" rtl="0">
                        <a:lnSpc>
                          <a:spcPct val="115000"/>
                        </a:lnSpc>
                        <a:spcBef>
                          <a:spcPts val="0"/>
                        </a:spcBef>
                        <a:spcAft>
                          <a:spcPts val="0"/>
                        </a:spcAft>
                        <a:buNone/>
                      </a:pPr>
                      <a:r>
                        <a:rPr lang="en" sz="800" b="1" i="1" dirty="0">
                          <a:latin typeface="Calibri"/>
                          <a:ea typeface="Calibri"/>
                          <a:cs typeface="Calibri"/>
                          <a:sym typeface="Calibri"/>
                        </a:rPr>
                        <a:t>The</a:t>
                      </a:r>
                      <a:r>
                        <a:rPr lang="en" sz="800" b="1" i="1" dirty="0">
                          <a:uFill>
                            <a:noFill/>
                          </a:uFill>
                          <a:latin typeface="Calibri"/>
                          <a:ea typeface="Calibri"/>
                          <a:cs typeface="Calibri"/>
                          <a:sym typeface="Calibri"/>
                          <a:hlinkClick r:id="rId6"/>
                        </a:rPr>
                        <a:t> </a:t>
                      </a:r>
                      <a:r>
                        <a:rPr lang="en" sz="800" b="1" i="1" u="sng" dirty="0">
                          <a:solidFill>
                            <a:srgbClr val="0000FF"/>
                          </a:solidFill>
                          <a:latin typeface="Calibri"/>
                          <a:ea typeface="Calibri"/>
                          <a:cs typeface="Calibri"/>
                          <a:sym typeface="Calibri"/>
                          <a:hlinkClick r:id="rId6"/>
                        </a:rPr>
                        <a:t>Schedule of Events</a:t>
                      </a:r>
                      <a:r>
                        <a:rPr lang="en" sz="800" b="1" i="1" dirty="0">
                          <a:latin typeface="Calibri"/>
                          <a:ea typeface="Calibri"/>
                          <a:cs typeface="Calibri"/>
                          <a:sym typeface="Calibri"/>
                        </a:rPr>
                        <a:t> for ACT and WorkKeys is posted on the ACT State Testing website. Refer to the</a:t>
                      </a:r>
                      <a:r>
                        <a:rPr lang="en" sz="800" b="1" i="1" dirty="0">
                          <a:uFill>
                            <a:noFill/>
                          </a:uFill>
                          <a:latin typeface="Calibri"/>
                          <a:ea typeface="Calibri"/>
                          <a:cs typeface="Calibri"/>
                          <a:sym typeface="Calibri"/>
                          <a:hlinkClick r:id="rId7"/>
                        </a:rPr>
                        <a:t> </a:t>
                      </a:r>
                      <a:r>
                        <a:rPr lang="en" sz="800" b="1" i="1" u="sng" dirty="0">
                          <a:solidFill>
                            <a:srgbClr val="0000FF"/>
                          </a:solidFill>
                          <a:latin typeface="Calibri"/>
                          <a:ea typeface="Calibri"/>
                          <a:cs typeface="Calibri"/>
                          <a:sym typeface="Calibri"/>
                          <a:hlinkClick r:id="rId7"/>
                        </a:rPr>
                        <a:t>ACT State Testing</a:t>
                      </a:r>
                      <a:r>
                        <a:rPr lang="en" sz="800" b="1" i="1" dirty="0">
                          <a:latin typeface="Calibri"/>
                          <a:ea typeface="Calibri"/>
                          <a:cs typeface="Calibri"/>
                          <a:sym typeface="Calibri"/>
                        </a:rPr>
                        <a:t> website for information on trainings, manuals, and other resources.</a:t>
                      </a:r>
                      <a:endParaRPr sz="800" b="1" i="1" dirty="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c hMerge="1">
                  <a:txBody>
                    <a:bodyPr/>
                    <a:lstStyle/>
                    <a:p>
                      <a:endParaRPr lang="en-US"/>
                    </a:p>
                  </a:txBody>
                  <a:tcP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Shape 1002"/>
          <p:cNvSpPr txBox="1">
            <a:spLocks noGrp="1"/>
          </p:cNvSpPr>
          <p:nvPr>
            <p:ph type="title"/>
          </p:nvPr>
        </p:nvSpPr>
        <p:spPr>
          <a:xfrm>
            <a:off x="0" y="-34025"/>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ACT Reminders</a:t>
            </a:r>
            <a:endParaRPr sz="3000"/>
          </a:p>
        </p:txBody>
      </p:sp>
      <p:sp>
        <p:nvSpPr>
          <p:cNvPr id="1003" name="Shape 1003"/>
          <p:cNvSpPr txBox="1">
            <a:spLocks noGrp="1"/>
          </p:cNvSpPr>
          <p:nvPr>
            <p:ph type="body" idx="1"/>
          </p:nvPr>
        </p:nvSpPr>
        <p:spPr>
          <a:xfrm>
            <a:off x="152400" y="971550"/>
            <a:ext cx="8839200" cy="3845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200"/>
              <a:t>The</a:t>
            </a:r>
            <a:r>
              <a:rPr lang="en" sz="1200">
                <a:uFill>
                  <a:noFill/>
                </a:uFill>
                <a:hlinkClick r:id="rId3"/>
              </a:rPr>
              <a:t> </a:t>
            </a:r>
            <a:r>
              <a:rPr lang="en" sz="1200" u="sng">
                <a:solidFill>
                  <a:srgbClr val="0000FF"/>
                </a:solidFill>
                <a:hlinkClick r:id="rId3"/>
              </a:rPr>
              <a:t>Using PearsonAccess</a:t>
            </a:r>
            <a:r>
              <a:rPr lang="en" sz="1200" u="sng" baseline="30000">
                <a:solidFill>
                  <a:srgbClr val="0000FF"/>
                </a:solidFill>
                <a:hlinkClick r:id="rId3"/>
              </a:rPr>
              <a:t>next™</a:t>
            </a:r>
            <a:r>
              <a:rPr lang="en" sz="1200" u="sng">
                <a:solidFill>
                  <a:srgbClr val="0000FF"/>
                </a:solidFill>
                <a:hlinkClick r:id="rId3"/>
              </a:rPr>
              <a:t> for the ACT Test Guide</a:t>
            </a:r>
            <a:r>
              <a:rPr lang="en" sz="1200">
                <a:solidFill>
                  <a:srgbClr val="0000FF"/>
                </a:solidFill>
              </a:rPr>
              <a:t> </a:t>
            </a:r>
            <a:r>
              <a:rPr lang="en" sz="1200"/>
              <a:t>provides instructions on how to submit a request to enroll or unenroll an examinee.  </a:t>
            </a:r>
            <a:r>
              <a:rPr lang="en" sz="1200" b="1"/>
              <a:t>This is only used to:</a:t>
            </a:r>
            <a:endParaRPr sz="1200" b="1"/>
          </a:p>
          <a:p>
            <a:pPr marL="457200" lvl="0" indent="-304800" rtl="0">
              <a:lnSpc>
                <a:spcPct val="100000"/>
              </a:lnSpc>
              <a:spcBef>
                <a:spcPts val="0"/>
              </a:spcBef>
              <a:spcAft>
                <a:spcPts val="0"/>
              </a:spcAft>
              <a:buSzPts val="1200"/>
              <a:buChar char="●"/>
            </a:pPr>
            <a:r>
              <a:rPr lang="en" sz="1200" b="1"/>
              <a:t>UNENROLL REQUESTS should only be placed when </a:t>
            </a:r>
            <a:r>
              <a:rPr lang="en" sz="1200"/>
              <a:t>an 11th grade student or </a:t>
            </a:r>
            <a:r>
              <a:rPr lang="en" sz="1200" u="sng"/>
              <a:t>12th grade student taking ACT for the first time</a:t>
            </a:r>
            <a:r>
              <a:rPr lang="en" sz="1200"/>
              <a:t> transfers </a:t>
            </a:r>
            <a:r>
              <a:rPr lang="en" sz="1200" u="sng"/>
              <a:t>within</a:t>
            </a:r>
            <a:r>
              <a:rPr lang="en" sz="1200"/>
              <a:t> the district </a:t>
            </a:r>
            <a:r>
              <a:rPr lang="en" sz="1200" b="1"/>
              <a:t>AND</a:t>
            </a:r>
            <a:r>
              <a:rPr lang="en" sz="1200"/>
              <a:t> </a:t>
            </a:r>
            <a:r>
              <a:rPr lang="en" sz="1200" b="1"/>
              <a:t>can be verified in your local information system</a:t>
            </a:r>
            <a:r>
              <a:rPr lang="en" sz="1200"/>
              <a:t>.  </a:t>
            </a:r>
            <a:r>
              <a:rPr lang="en" sz="1200" b="1"/>
              <a:t>Accountability codes must be applied for all other students no longer enrolled or not testing. This includes students who exited to a home study program or some type of adult education program (i.e., Youth Challenge, Job Corp)</a:t>
            </a:r>
            <a:endParaRPr sz="1200" b="1"/>
          </a:p>
          <a:p>
            <a:pPr marL="457200" lvl="0" indent="-304800" rtl="0">
              <a:lnSpc>
                <a:spcPct val="100000"/>
              </a:lnSpc>
              <a:spcBef>
                <a:spcPts val="0"/>
              </a:spcBef>
              <a:spcAft>
                <a:spcPts val="0"/>
              </a:spcAft>
              <a:buSzPts val="1200"/>
              <a:buChar char="●"/>
            </a:pPr>
            <a:r>
              <a:rPr lang="en" sz="1200" b="1"/>
              <a:t>ENROLL </a:t>
            </a:r>
            <a:r>
              <a:rPr lang="en" sz="1200"/>
              <a:t>any 11th grade student or </a:t>
            </a:r>
            <a:r>
              <a:rPr lang="en" sz="1200" u="sng"/>
              <a:t>12th grade student taking ACT for the first time</a:t>
            </a:r>
            <a:r>
              <a:rPr lang="en" sz="1200"/>
              <a:t> who entered a school from anywhere not on the original roster.  </a:t>
            </a:r>
            <a:endParaRPr sz="1200"/>
          </a:p>
          <a:p>
            <a:pPr marL="457200" lvl="0" indent="-304800" rtl="0">
              <a:lnSpc>
                <a:spcPct val="100000"/>
              </a:lnSpc>
              <a:spcBef>
                <a:spcPts val="0"/>
              </a:spcBef>
              <a:spcAft>
                <a:spcPts val="0"/>
              </a:spcAft>
              <a:buSzPts val="1200"/>
              <a:buChar char="●"/>
            </a:pPr>
            <a:r>
              <a:rPr lang="en" sz="1200" b="1"/>
              <a:t>SDU UPLOAD </a:t>
            </a:r>
            <a:r>
              <a:rPr lang="en" sz="1200"/>
              <a:t>is used for 12th grade students retesting ACT.</a:t>
            </a:r>
            <a:endParaRPr sz="1200"/>
          </a:p>
          <a:p>
            <a:pPr marL="0" lvl="0" indent="0" rtl="0">
              <a:lnSpc>
                <a:spcPct val="100000"/>
              </a:lnSpc>
              <a:spcBef>
                <a:spcPts val="0"/>
              </a:spcBef>
              <a:spcAft>
                <a:spcPts val="0"/>
              </a:spcAft>
              <a:buNone/>
            </a:pPr>
            <a:r>
              <a:rPr lang="en" sz="1200"/>
              <a:t>The</a:t>
            </a:r>
            <a:r>
              <a:rPr lang="en" sz="1200">
                <a:uFill>
                  <a:noFill/>
                </a:uFill>
                <a:hlinkClick r:id="rId3"/>
              </a:rPr>
              <a:t> </a:t>
            </a:r>
            <a:r>
              <a:rPr lang="en" sz="1200" u="sng">
                <a:solidFill>
                  <a:srgbClr val="0000FF"/>
                </a:solidFill>
                <a:hlinkClick r:id="rId3"/>
              </a:rPr>
              <a:t>Using PearsonAccess</a:t>
            </a:r>
            <a:r>
              <a:rPr lang="en" sz="1200" u="sng" baseline="30000">
                <a:solidFill>
                  <a:srgbClr val="0000FF"/>
                </a:solidFill>
                <a:hlinkClick r:id="rId3"/>
              </a:rPr>
              <a:t>next™</a:t>
            </a:r>
            <a:r>
              <a:rPr lang="en" sz="1200" u="sng">
                <a:solidFill>
                  <a:srgbClr val="0000FF"/>
                </a:solidFill>
                <a:hlinkClick r:id="rId3"/>
              </a:rPr>
              <a:t> for the ACT Test Guide</a:t>
            </a:r>
            <a:r>
              <a:rPr lang="en" sz="1200">
                <a:solidFill>
                  <a:srgbClr val="0000FF"/>
                </a:solidFill>
              </a:rPr>
              <a:t> </a:t>
            </a:r>
            <a:r>
              <a:rPr lang="en" sz="1200"/>
              <a:t>provides instructions on</a:t>
            </a:r>
            <a:r>
              <a:rPr lang="en" sz="1200">
                <a:uFill>
                  <a:noFill/>
                </a:uFill>
                <a:hlinkClick r:id="rId4"/>
              </a:rPr>
              <a:t> </a:t>
            </a:r>
            <a:r>
              <a:rPr lang="en" sz="1200" u="sng">
                <a:solidFill>
                  <a:srgbClr val="0000FF"/>
                </a:solidFill>
                <a:hlinkClick r:id="rId4"/>
              </a:rPr>
              <a:t>Student Data Upload (SDU)</a:t>
            </a:r>
            <a:r>
              <a:rPr lang="en" sz="1200"/>
              <a:t> and the</a:t>
            </a:r>
            <a:r>
              <a:rPr lang="en" sz="1200">
                <a:uFill>
                  <a:noFill/>
                </a:uFill>
                <a:hlinkClick r:id="rId5"/>
              </a:rPr>
              <a:t> </a:t>
            </a:r>
            <a:r>
              <a:rPr lang="en" sz="1200" u="sng">
                <a:solidFill>
                  <a:srgbClr val="0000FF"/>
                </a:solidFill>
                <a:hlinkClick r:id="rId5"/>
              </a:rPr>
              <a:t>SDU template</a:t>
            </a:r>
            <a:r>
              <a:rPr lang="en" sz="1200"/>
              <a:t>.  This is only used to:</a:t>
            </a:r>
            <a:endParaRPr sz="1200"/>
          </a:p>
          <a:p>
            <a:pPr marL="0" lvl="0" indent="0" rtl="0">
              <a:lnSpc>
                <a:spcPct val="115000"/>
              </a:lnSpc>
              <a:spcBef>
                <a:spcPts val="0"/>
              </a:spcBef>
              <a:spcAft>
                <a:spcPts val="0"/>
              </a:spcAft>
              <a:buNone/>
            </a:pPr>
            <a:r>
              <a:rPr lang="en" sz="1200" b="1"/>
              <a:t>STCs and DTCs should check:</a:t>
            </a:r>
            <a:endParaRPr sz="1200" b="1"/>
          </a:p>
          <a:p>
            <a:pPr marL="457200" lvl="0" indent="-304800" rtl="0">
              <a:lnSpc>
                <a:spcPct val="100000"/>
              </a:lnSpc>
              <a:spcBef>
                <a:spcPts val="0"/>
              </a:spcBef>
              <a:spcAft>
                <a:spcPts val="0"/>
              </a:spcAft>
              <a:buSzPts val="1200"/>
              <a:buChar char="●"/>
            </a:pPr>
            <a:r>
              <a:rPr lang="en" sz="1200"/>
              <a:t>All 11th grade students and 12th grade students testing ACT for the first time are in PA Next and confirm that all demographic information is correct.</a:t>
            </a:r>
            <a:endParaRPr sz="1200"/>
          </a:p>
          <a:p>
            <a:pPr marL="457200" lvl="0" indent="-304800" rtl="0">
              <a:lnSpc>
                <a:spcPct val="100000"/>
              </a:lnSpc>
              <a:spcBef>
                <a:spcPts val="0"/>
              </a:spcBef>
              <a:spcAft>
                <a:spcPts val="0"/>
              </a:spcAft>
              <a:buSzPts val="1200"/>
              <a:buChar char="●"/>
            </a:pPr>
            <a:r>
              <a:rPr lang="en" sz="1200"/>
              <a:t>Enroll students for the state testing date who have previously been approved for accommodations in TAA.</a:t>
            </a:r>
            <a:endParaRPr sz="1200"/>
          </a:p>
          <a:p>
            <a:pPr marL="457200" lvl="0" indent="-304800" rtl="0">
              <a:lnSpc>
                <a:spcPct val="100000"/>
              </a:lnSpc>
              <a:spcBef>
                <a:spcPts val="0"/>
              </a:spcBef>
              <a:spcAft>
                <a:spcPts val="0"/>
              </a:spcAft>
              <a:buSzPts val="1200"/>
              <a:buChar char="●"/>
            </a:pPr>
            <a:r>
              <a:rPr lang="en" sz="1200"/>
              <a:t>Any 11th grade students appearing in </a:t>
            </a:r>
            <a:r>
              <a:rPr lang="en" sz="1200" u="sng">
                <a:solidFill>
                  <a:srgbClr val="0000FF"/>
                </a:solidFill>
                <a:hlinkClick r:id="rId3"/>
              </a:rPr>
              <a:t>PearsonAccess</a:t>
            </a:r>
            <a:r>
              <a:rPr lang="en" sz="1200" u="sng" baseline="30000">
                <a:solidFill>
                  <a:srgbClr val="0000FF"/>
                </a:solidFill>
                <a:hlinkClick r:id="rId3"/>
              </a:rPr>
              <a:t>next™</a:t>
            </a:r>
            <a:r>
              <a:rPr lang="en" sz="1200"/>
              <a:t>  who have already taken the ACT and do not wish to repeat the ACT may be removed from the rosters.  These students do not need to remain or  coded out.  An ACT score is already documented.</a:t>
            </a:r>
            <a:endParaRPr sz="1200"/>
          </a:p>
          <a:p>
            <a:pPr marL="457200" lvl="0" indent="-304800" rtl="0">
              <a:lnSpc>
                <a:spcPct val="100000"/>
              </a:lnSpc>
              <a:spcBef>
                <a:spcPts val="0"/>
              </a:spcBef>
              <a:spcAft>
                <a:spcPts val="0"/>
              </a:spcAft>
              <a:buSzPts val="1200"/>
              <a:buChar char="●"/>
            </a:pPr>
            <a:r>
              <a:rPr lang="en" sz="1200" b="1"/>
              <a:t>Do not remove any student participating in LAA1 who has taken the LAA1 assessment.  STCs will apply the appropriate accountability code in </a:t>
            </a:r>
            <a:r>
              <a:rPr lang="en" sz="1200" b="1" u="sng">
                <a:solidFill>
                  <a:srgbClr val="0000FF"/>
                </a:solidFill>
                <a:hlinkClick r:id="rId3"/>
              </a:rPr>
              <a:t>PearsonAccess</a:t>
            </a:r>
            <a:r>
              <a:rPr lang="en" sz="1200" b="1" u="sng" baseline="30000">
                <a:solidFill>
                  <a:srgbClr val="0000FF"/>
                </a:solidFill>
                <a:hlinkClick r:id="rId3"/>
              </a:rPr>
              <a:t>next™</a:t>
            </a:r>
            <a:r>
              <a:rPr lang="en" sz="1200" b="1"/>
              <a:t>  after testing.  If a student has not taken a LAA1 assessment in high school, they must take the ACT by grade 12.</a:t>
            </a:r>
            <a:endParaRPr sz="1200" b="1"/>
          </a:p>
          <a:p>
            <a:pPr marL="0" lvl="0" indent="0" rtl="0">
              <a:lnSpc>
                <a:spcPct val="115000"/>
              </a:lnSpc>
              <a:spcBef>
                <a:spcPts val="0"/>
              </a:spcBef>
              <a:spcAft>
                <a:spcPts val="0"/>
              </a:spcAft>
              <a:buClr>
                <a:schemeClr val="dk1"/>
              </a:buClr>
              <a:buSzPts val="1100"/>
              <a:buFont typeface="Arial"/>
              <a:buNone/>
            </a:pPr>
            <a:endParaRPr sz="1200"/>
          </a:p>
          <a:p>
            <a:pPr marL="230187" lvl="0" indent="0">
              <a:spcBef>
                <a:spcPts val="640"/>
              </a:spcBef>
              <a:spcAft>
                <a:spcPts val="0"/>
              </a:spcAft>
              <a:buNone/>
            </a:pPr>
            <a:endParaRPr sz="10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Shape 1008"/>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Clr>
                <a:schemeClr val="dk1"/>
              </a:buClr>
              <a:buSzPts val="1100"/>
              <a:buFont typeface="Arial"/>
              <a:buNone/>
            </a:pPr>
            <a:r>
              <a:rPr lang="en" sz="3000"/>
              <a:t>ACT Reminders</a:t>
            </a:r>
            <a:endParaRPr sz="3000"/>
          </a:p>
          <a:p>
            <a:pPr marL="0" lvl="0" indent="0">
              <a:spcBef>
                <a:spcPts val="0"/>
              </a:spcBef>
              <a:spcAft>
                <a:spcPts val="0"/>
              </a:spcAft>
              <a:buNone/>
            </a:pPr>
            <a:endParaRPr/>
          </a:p>
        </p:txBody>
      </p:sp>
      <p:sp>
        <p:nvSpPr>
          <p:cNvPr id="1009" name="Shape 1009"/>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457200" lvl="0" indent="-317500" rtl="0">
              <a:lnSpc>
                <a:spcPct val="100000"/>
              </a:lnSpc>
              <a:spcBef>
                <a:spcPts val="0"/>
              </a:spcBef>
              <a:spcAft>
                <a:spcPts val="0"/>
              </a:spcAft>
              <a:buSzPts val="1400"/>
              <a:buChar char="•"/>
            </a:pPr>
            <a:r>
              <a:rPr lang="en" sz="1400"/>
              <a:t>Students added to </a:t>
            </a:r>
            <a:r>
              <a:rPr lang="en" sz="1400" b="1" u="sng">
                <a:solidFill>
                  <a:srgbClr val="0000FF"/>
                </a:solidFill>
                <a:hlinkClick r:id="rId3"/>
              </a:rPr>
              <a:t>PearsonAccess</a:t>
            </a:r>
            <a:r>
              <a:rPr lang="en" sz="1400" b="1" u="sng" baseline="30000">
                <a:solidFill>
                  <a:srgbClr val="0000FF"/>
                </a:solidFill>
                <a:hlinkClick r:id="rId3"/>
              </a:rPr>
              <a:t>next</a:t>
            </a:r>
            <a:r>
              <a:rPr lang="en" sz="1400" b="1"/>
              <a:t> </a:t>
            </a:r>
            <a:r>
              <a:rPr lang="en" sz="1400"/>
              <a:t> after Feb. 2nd will not have pre-identified barcode labels. These answer documents must be hand coded.</a:t>
            </a:r>
            <a:endParaRPr sz="1400"/>
          </a:p>
          <a:p>
            <a:pPr marL="457200" lvl="0" indent="-317500" rtl="0">
              <a:lnSpc>
                <a:spcPct val="100000"/>
              </a:lnSpc>
              <a:spcBef>
                <a:spcPts val="0"/>
              </a:spcBef>
              <a:spcAft>
                <a:spcPts val="0"/>
              </a:spcAft>
              <a:buSzPts val="1400"/>
              <a:buChar char="•"/>
            </a:pPr>
            <a:r>
              <a:rPr lang="en" sz="1400"/>
              <a:t>The ACT Student Code is generated when students are entered into PearsonAccess</a:t>
            </a:r>
            <a:r>
              <a:rPr lang="en" sz="1400" baseline="30000"/>
              <a:t>next™</a:t>
            </a:r>
            <a:r>
              <a:rPr lang="en" sz="1400"/>
              <a:t>.</a:t>
            </a:r>
            <a:endParaRPr sz="1400"/>
          </a:p>
          <a:p>
            <a:pPr marL="457200" lvl="0" indent="-317500" rtl="0">
              <a:lnSpc>
                <a:spcPct val="100000"/>
              </a:lnSpc>
              <a:spcBef>
                <a:spcPts val="0"/>
              </a:spcBef>
              <a:spcAft>
                <a:spcPts val="0"/>
              </a:spcAft>
              <a:buSzPts val="1400"/>
              <a:buChar char="•"/>
            </a:pPr>
            <a:r>
              <a:rPr lang="en" sz="1400"/>
              <a:t>The ACT Student Code must be on the hand coded answer document for scoring.</a:t>
            </a:r>
            <a:endParaRPr sz="1400"/>
          </a:p>
          <a:p>
            <a:pPr marL="457200" lvl="0" indent="-317500" rtl="0">
              <a:lnSpc>
                <a:spcPct val="100000"/>
              </a:lnSpc>
              <a:spcBef>
                <a:spcPts val="0"/>
              </a:spcBef>
              <a:spcAft>
                <a:spcPts val="0"/>
              </a:spcAft>
              <a:buSzPts val="1400"/>
              <a:buChar char="•"/>
            </a:pPr>
            <a:r>
              <a:rPr lang="en" sz="1400" b="1"/>
              <a:t>Important Coding Information:</a:t>
            </a:r>
            <a:r>
              <a:rPr lang="en" sz="1400"/>
              <a:t>  The </a:t>
            </a:r>
            <a:r>
              <a:rPr lang="en" sz="1400" b="1"/>
              <a:t>9 digit ACT Student Code</a:t>
            </a:r>
            <a:r>
              <a:rPr lang="en" sz="1400"/>
              <a:t> is used to match records.  Pre-identified barcode labels will have this information.  Hand coded documents will need this information coded.</a:t>
            </a:r>
            <a:endParaRPr sz="1400"/>
          </a:p>
          <a:p>
            <a:pPr marL="0" lvl="0" indent="0" rtl="0">
              <a:lnSpc>
                <a:spcPct val="100000"/>
              </a:lnSpc>
              <a:spcBef>
                <a:spcPts val="0"/>
              </a:spcBef>
              <a:spcAft>
                <a:spcPts val="0"/>
              </a:spcAft>
              <a:buClr>
                <a:schemeClr val="dk1"/>
              </a:buClr>
              <a:buSzPts val="1100"/>
              <a:buFont typeface="Arial"/>
              <a:buNone/>
            </a:pPr>
            <a:r>
              <a:rPr lang="en" sz="1400"/>
              <a:t>		* </a:t>
            </a:r>
            <a:r>
              <a:rPr lang="en" sz="1400" b="1"/>
              <a:t>Block U on the answer document</a:t>
            </a:r>
            <a:r>
              <a:rPr lang="en" sz="1400"/>
              <a:t>: Use the 9 digit ACT Student Code shown here.</a:t>
            </a:r>
            <a:endParaRPr sz="1400"/>
          </a:p>
          <a:p>
            <a:pPr marL="0" lvl="0" indent="0" rtl="0">
              <a:lnSpc>
                <a:spcPct val="115000"/>
              </a:lnSpc>
              <a:spcBef>
                <a:spcPts val="0"/>
              </a:spcBef>
              <a:spcAft>
                <a:spcPts val="0"/>
              </a:spcAft>
              <a:buClr>
                <a:schemeClr val="dk1"/>
              </a:buClr>
              <a:buSzPts val="1100"/>
              <a:buFont typeface="Arial"/>
              <a:buNone/>
            </a:pPr>
            <a:endParaRPr sz="1400"/>
          </a:p>
          <a:p>
            <a:pPr marL="230187" lvl="0" indent="0" rtl="0">
              <a:spcBef>
                <a:spcPts val="640"/>
              </a:spcBef>
              <a:spcAft>
                <a:spcPts val="0"/>
              </a:spcAft>
              <a:buNone/>
            </a:pPr>
            <a:endParaRPr sz="1000"/>
          </a:p>
          <a:p>
            <a:pPr marL="230187" lvl="0" indent="0" rtl="0">
              <a:spcBef>
                <a:spcPts val="640"/>
              </a:spcBef>
              <a:spcAft>
                <a:spcPts val="0"/>
              </a:spcAft>
              <a:buNone/>
            </a:pPr>
            <a:endParaRPr sz="1000"/>
          </a:p>
          <a:p>
            <a:pPr marL="230187" lvl="0" indent="0" rtl="0">
              <a:spcBef>
                <a:spcPts val="640"/>
              </a:spcBef>
              <a:spcAft>
                <a:spcPts val="0"/>
              </a:spcAft>
              <a:buNone/>
            </a:pPr>
            <a:endParaRPr sz="1000"/>
          </a:p>
          <a:p>
            <a:pPr marL="230187" lvl="0" indent="0" rtl="0">
              <a:spcBef>
                <a:spcPts val="640"/>
              </a:spcBef>
              <a:spcAft>
                <a:spcPts val="0"/>
              </a:spcAft>
              <a:buNone/>
            </a:pPr>
            <a:endParaRPr sz="1000"/>
          </a:p>
          <a:p>
            <a:pPr marL="230187" lvl="0" indent="0" rtl="0">
              <a:spcBef>
                <a:spcPts val="640"/>
              </a:spcBef>
              <a:spcAft>
                <a:spcPts val="0"/>
              </a:spcAft>
              <a:buNone/>
            </a:pPr>
            <a:endParaRPr sz="1000"/>
          </a:p>
          <a:p>
            <a:pPr marL="230187" lvl="0" indent="0" rtl="0">
              <a:spcBef>
                <a:spcPts val="640"/>
              </a:spcBef>
              <a:spcAft>
                <a:spcPts val="0"/>
              </a:spcAft>
              <a:buNone/>
            </a:pPr>
            <a:endParaRPr sz="1000"/>
          </a:p>
          <a:p>
            <a:pPr marL="457200" lvl="0" indent="-317500" rtl="0">
              <a:spcBef>
                <a:spcPts val="640"/>
              </a:spcBef>
              <a:spcAft>
                <a:spcPts val="0"/>
              </a:spcAft>
              <a:buSzPts val="1400"/>
              <a:buChar char="•"/>
            </a:pPr>
            <a:r>
              <a:rPr lang="en" sz="1400"/>
              <a:t>Use the search function in </a:t>
            </a:r>
            <a:r>
              <a:rPr lang="en" sz="1400" u="sng">
                <a:solidFill>
                  <a:srgbClr val="0000FF"/>
                </a:solidFill>
                <a:hlinkClick r:id="rId4"/>
              </a:rPr>
              <a:t>Test Accessibility and Accommodations</a:t>
            </a:r>
            <a:r>
              <a:rPr lang="en" sz="1400"/>
              <a:t> (TAA) to search for students who may have ACT-approved accommodations from prior administrations from either state or national testing dates.</a:t>
            </a:r>
            <a:endParaRPr sz="1400"/>
          </a:p>
          <a:p>
            <a:pPr marL="457200" lvl="0" indent="-317500">
              <a:spcBef>
                <a:spcPts val="0"/>
              </a:spcBef>
              <a:spcAft>
                <a:spcPts val="0"/>
              </a:spcAft>
              <a:buSzPts val="1400"/>
              <a:buChar char="•"/>
            </a:pPr>
            <a:endParaRPr sz="1400"/>
          </a:p>
        </p:txBody>
      </p:sp>
      <p:pic>
        <p:nvPicPr>
          <p:cNvPr id="1010" name="Shape 1010"/>
          <p:cNvPicPr preferRelativeResize="0"/>
          <p:nvPr/>
        </p:nvPicPr>
        <p:blipFill>
          <a:blip r:embed="rId5">
            <a:alphaModFix/>
          </a:blip>
          <a:stretch>
            <a:fillRect/>
          </a:stretch>
        </p:blipFill>
        <p:spPr>
          <a:xfrm>
            <a:off x="913025" y="2522750"/>
            <a:ext cx="7168249" cy="1687275"/>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Shape 101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ACT Online Reminders</a:t>
            </a:r>
            <a:endParaRPr sz="3000"/>
          </a:p>
        </p:txBody>
      </p:sp>
      <p:sp>
        <p:nvSpPr>
          <p:cNvPr id="1016" name="Shape 1016"/>
          <p:cNvSpPr txBox="1">
            <a:spLocks noGrp="1"/>
          </p:cNvSpPr>
          <p:nvPr>
            <p:ph type="body" idx="1"/>
          </p:nvPr>
        </p:nvSpPr>
        <p:spPr>
          <a:xfrm>
            <a:off x="152400" y="895350"/>
            <a:ext cx="8839200" cy="3894300"/>
          </a:xfrm>
          <a:prstGeom prst="rect">
            <a:avLst/>
          </a:prstGeom>
        </p:spPr>
        <p:txBody>
          <a:bodyPr spcFirstLastPara="1" wrap="square" lIns="91425" tIns="91425" rIns="91425" bIns="91425" anchor="t" anchorCtr="0">
            <a:noAutofit/>
          </a:bodyPr>
          <a:lstStyle/>
          <a:p>
            <a:pPr marL="0" lvl="0" indent="0" rtl="0">
              <a:lnSpc>
                <a:spcPct val="120000"/>
              </a:lnSpc>
              <a:spcBef>
                <a:spcPts val="0"/>
              </a:spcBef>
              <a:spcAft>
                <a:spcPts val="0"/>
              </a:spcAft>
              <a:buClr>
                <a:schemeClr val="dk1"/>
              </a:buClr>
              <a:buSzPts val="1100"/>
              <a:buFont typeface="Arial"/>
              <a:buNone/>
            </a:pPr>
            <a:r>
              <a:rPr lang="en" sz="1000" b="1"/>
              <a:t>Site Readiness</a:t>
            </a:r>
            <a:endParaRPr sz="1000" b="1"/>
          </a:p>
          <a:p>
            <a:pPr marL="457200" lvl="0" indent="-292100" rtl="0">
              <a:lnSpc>
                <a:spcPct val="120000"/>
              </a:lnSpc>
              <a:spcBef>
                <a:spcPts val="0"/>
              </a:spcBef>
              <a:spcAft>
                <a:spcPts val="0"/>
              </a:spcAft>
              <a:buSzPts val="1000"/>
              <a:buChar char="•"/>
            </a:pPr>
            <a:r>
              <a:rPr lang="en" sz="1000"/>
              <a:t>All proctor caching must be completed by February 2nd.  If online testing was submitted and proctor caching was not completed by February 2nd, ACT will default the testing mode to paper.</a:t>
            </a:r>
            <a:endParaRPr sz="1000"/>
          </a:p>
          <a:p>
            <a:pPr marL="0" lvl="0" indent="0" rtl="0">
              <a:lnSpc>
                <a:spcPct val="120000"/>
              </a:lnSpc>
              <a:spcBef>
                <a:spcPts val="0"/>
              </a:spcBef>
              <a:spcAft>
                <a:spcPts val="0"/>
              </a:spcAft>
              <a:buClr>
                <a:schemeClr val="dk1"/>
              </a:buClr>
              <a:buSzPts val="1100"/>
              <a:buFont typeface="Arial"/>
              <a:buNone/>
            </a:pPr>
            <a:r>
              <a:rPr lang="en" sz="1000" b="1"/>
              <a:t>To Do</a:t>
            </a:r>
            <a:endParaRPr sz="1000" b="1"/>
          </a:p>
          <a:p>
            <a:pPr marL="0" lvl="0" indent="0" rtl="0">
              <a:lnSpc>
                <a:spcPct val="120000"/>
              </a:lnSpc>
              <a:spcBef>
                <a:spcPts val="0"/>
              </a:spcBef>
              <a:spcAft>
                <a:spcPts val="0"/>
              </a:spcAft>
              <a:buClr>
                <a:schemeClr val="dk1"/>
              </a:buClr>
              <a:buSzPts val="1100"/>
              <a:buFont typeface="Arial"/>
              <a:buNone/>
            </a:pPr>
            <a:r>
              <a:rPr lang="en" sz="1000"/>
              <a:t>Completing site readiness can take a few hours or several days, depending on the specific needs. To get started:</a:t>
            </a:r>
            <a:endParaRPr sz="1000"/>
          </a:p>
          <a:p>
            <a:pPr marL="457200" lvl="0" indent="-292100" rtl="0">
              <a:lnSpc>
                <a:spcPct val="120000"/>
              </a:lnSpc>
              <a:spcBef>
                <a:spcPts val="0"/>
              </a:spcBef>
              <a:spcAft>
                <a:spcPts val="0"/>
              </a:spcAft>
              <a:buSzPts val="1000"/>
              <a:buChar char="●"/>
            </a:pPr>
            <a:r>
              <a:rPr lang="en" sz="1000"/>
              <a:t>If students are testing with </a:t>
            </a:r>
            <a:r>
              <a:rPr lang="en" sz="1000" b="1"/>
              <a:t>Text to Speech</a:t>
            </a:r>
            <a:r>
              <a:rPr lang="en" sz="1000"/>
              <a:t>, STCs and IT staff should run a mock administration using the dummy students in the system to ensure that TTS is running correctly.  Testing format may be changed to paper testing if TTS cannot be used. Orders must be placed by March 14th.</a:t>
            </a:r>
            <a:endParaRPr sz="1000"/>
          </a:p>
          <a:p>
            <a:pPr marL="457200" lvl="0" indent="-292100" rtl="0">
              <a:lnSpc>
                <a:spcPct val="120000"/>
              </a:lnSpc>
              <a:spcBef>
                <a:spcPts val="0"/>
              </a:spcBef>
              <a:spcAft>
                <a:spcPts val="0"/>
              </a:spcAft>
              <a:buSzPts val="1000"/>
              <a:buFont typeface="Calibri"/>
              <a:buChar char="●"/>
            </a:pPr>
            <a:r>
              <a:rPr lang="en" sz="1000"/>
              <a:t>Make sure the test rooms used can meet the facility requirements.</a:t>
            </a:r>
            <a:endParaRPr sz="1000"/>
          </a:p>
          <a:p>
            <a:pPr marL="457200" lvl="0" indent="-292100" rtl="0">
              <a:lnSpc>
                <a:spcPct val="120000"/>
              </a:lnSpc>
              <a:spcBef>
                <a:spcPts val="0"/>
              </a:spcBef>
              <a:spcAft>
                <a:spcPts val="0"/>
              </a:spcAft>
              <a:buSzPts val="1000"/>
              <a:buFont typeface="Calibri"/>
              <a:buChar char="●"/>
            </a:pPr>
            <a:r>
              <a:rPr lang="en" sz="1000"/>
              <a:t>If examinees need accommodations or English learner supports, identify what is available in the online vs. paper formats. Even if testing online, some examinees may need to test on paper.</a:t>
            </a:r>
            <a:endParaRPr sz="1000"/>
          </a:p>
          <a:p>
            <a:pPr marL="0" lvl="0" indent="0" rtl="0">
              <a:lnSpc>
                <a:spcPct val="120000"/>
              </a:lnSpc>
              <a:spcBef>
                <a:spcPts val="0"/>
              </a:spcBef>
              <a:spcAft>
                <a:spcPts val="0"/>
              </a:spcAft>
              <a:buClr>
                <a:schemeClr val="dk1"/>
              </a:buClr>
              <a:buSzPts val="1100"/>
              <a:buFont typeface="Arial"/>
              <a:buNone/>
            </a:pPr>
            <a:r>
              <a:rPr lang="en" sz="1000" i="1"/>
              <a:t>Note: See your</a:t>
            </a:r>
            <a:r>
              <a:rPr lang="en" sz="1000" i="1">
                <a:uFill>
                  <a:noFill/>
                </a:uFill>
                <a:hlinkClick r:id="rId3"/>
              </a:rPr>
              <a:t> </a:t>
            </a:r>
            <a:r>
              <a:rPr lang="en" sz="1000" u="sng">
                <a:solidFill>
                  <a:srgbClr val="3C78D8"/>
                </a:solidFill>
                <a:hlinkClick r:id="rId3"/>
              </a:rPr>
              <a:t>Schedule of Events</a:t>
            </a:r>
            <a:r>
              <a:rPr lang="en" sz="1000" i="1"/>
              <a:t> for certain site readiness task deadlines.</a:t>
            </a:r>
            <a:endParaRPr sz="1000" i="1"/>
          </a:p>
          <a:p>
            <a:pPr marL="0" lvl="0" indent="0" rtl="0">
              <a:lnSpc>
                <a:spcPct val="120000"/>
              </a:lnSpc>
              <a:spcBef>
                <a:spcPts val="0"/>
              </a:spcBef>
              <a:spcAft>
                <a:spcPts val="0"/>
              </a:spcAft>
              <a:buClr>
                <a:schemeClr val="dk1"/>
              </a:buClr>
              <a:buSzPts val="1100"/>
              <a:buFont typeface="Arial"/>
              <a:buNone/>
            </a:pPr>
            <a:r>
              <a:rPr lang="en" sz="1000" b="1"/>
              <a:t>Resources</a:t>
            </a:r>
            <a:endParaRPr sz="1000" b="1"/>
          </a:p>
          <a:p>
            <a:pPr marL="457200" lvl="0" indent="-292100" rtl="0">
              <a:lnSpc>
                <a:spcPct val="120000"/>
              </a:lnSpc>
              <a:spcBef>
                <a:spcPts val="0"/>
              </a:spcBef>
              <a:spcAft>
                <a:spcPts val="0"/>
              </a:spcAft>
              <a:buSzPts val="1000"/>
              <a:buFont typeface="Calibri"/>
              <a:buChar char="●"/>
            </a:pPr>
            <a:r>
              <a:rPr lang="en" sz="1000" u="sng">
                <a:solidFill>
                  <a:srgbClr val="3C78D8"/>
                </a:solidFill>
                <a:hlinkClick r:id="rId4"/>
              </a:rPr>
              <a:t>The </a:t>
            </a:r>
            <a:r>
              <a:rPr lang="en" sz="1000" i="1" u="sng">
                <a:solidFill>
                  <a:srgbClr val="3C78D8"/>
                </a:solidFill>
                <a:hlinkClick r:id="rId4"/>
              </a:rPr>
              <a:t>Site Readiness Plan</a:t>
            </a:r>
            <a:r>
              <a:rPr lang="en" sz="1000" u="sng">
                <a:solidFill>
                  <a:srgbClr val="3C78D8"/>
                </a:solidFill>
              </a:rPr>
              <a:t> </a:t>
            </a:r>
            <a:r>
              <a:rPr lang="en" sz="1000"/>
              <a:t>presents a graphic overview of this process.</a:t>
            </a:r>
            <a:endParaRPr sz="1000"/>
          </a:p>
          <a:p>
            <a:pPr marL="457200" lvl="0" indent="-292100" rtl="0">
              <a:lnSpc>
                <a:spcPct val="120000"/>
              </a:lnSpc>
              <a:spcBef>
                <a:spcPts val="0"/>
              </a:spcBef>
              <a:spcAft>
                <a:spcPts val="0"/>
              </a:spcAft>
              <a:buSzPts val="1000"/>
              <a:buFont typeface="Calibri"/>
              <a:buChar char="●"/>
            </a:pPr>
            <a:r>
              <a:rPr lang="en" sz="1000" i="1" u="sng">
                <a:solidFill>
                  <a:srgbClr val="3C78D8"/>
                </a:solidFill>
                <a:hlinkClick r:id="rId5"/>
              </a:rPr>
              <a:t>The technical requirements webpage</a:t>
            </a:r>
            <a:r>
              <a:rPr lang="en" sz="1000">
                <a:solidFill>
                  <a:srgbClr val="3C78D8"/>
                </a:solidFill>
              </a:rPr>
              <a:t> </a:t>
            </a:r>
            <a:r>
              <a:rPr lang="en" sz="1000"/>
              <a:t>contains hardware, software, and network requirements.</a:t>
            </a:r>
            <a:endParaRPr sz="1000"/>
          </a:p>
          <a:p>
            <a:pPr marL="457200" lvl="0" indent="-292100" rtl="0">
              <a:lnSpc>
                <a:spcPct val="120000"/>
              </a:lnSpc>
              <a:spcBef>
                <a:spcPts val="0"/>
              </a:spcBef>
              <a:spcAft>
                <a:spcPts val="0"/>
              </a:spcAft>
              <a:buSzPts val="1000"/>
              <a:buFont typeface="Calibri"/>
              <a:buChar char="●"/>
            </a:pPr>
            <a:r>
              <a:rPr lang="en" sz="1000" u="sng">
                <a:solidFill>
                  <a:srgbClr val="3C78D8"/>
                </a:solidFill>
                <a:hlinkClick r:id="rId6"/>
              </a:rPr>
              <a:t>The </a:t>
            </a:r>
            <a:r>
              <a:rPr lang="en" sz="1000" i="1" u="sng">
                <a:solidFill>
                  <a:srgbClr val="3C78D8"/>
                </a:solidFill>
                <a:hlinkClick r:id="rId6"/>
              </a:rPr>
              <a:t>Technical Guide</a:t>
            </a:r>
            <a:r>
              <a:rPr lang="en" sz="1000" i="1"/>
              <a:t> </a:t>
            </a:r>
            <a:r>
              <a:rPr lang="en" sz="1000"/>
              <a:t>provides proctor caching instructions.</a:t>
            </a:r>
            <a:endParaRPr sz="1000"/>
          </a:p>
          <a:p>
            <a:pPr marL="457200" lvl="0" indent="-292100" rtl="0">
              <a:lnSpc>
                <a:spcPct val="120000"/>
              </a:lnSpc>
              <a:spcBef>
                <a:spcPts val="0"/>
              </a:spcBef>
              <a:spcAft>
                <a:spcPts val="0"/>
              </a:spcAft>
              <a:buSzPts val="1000"/>
              <a:buFont typeface="Calibri"/>
              <a:buChar char="●"/>
            </a:pPr>
            <a:r>
              <a:rPr lang="en" sz="1000" u="sng">
                <a:solidFill>
                  <a:srgbClr val="3C78D8"/>
                </a:solidFill>
                <a:hlinkClick r:id="rId7"/>
              </a:rPr>
              <a:t>The </a:t>
            </a:r>
            <a:r>
              <a:rPr lang="en" sz="1000" i="1" u="sng">
                <a:solidFill>
                  <a:srgbClr val="3C78D8"/>
                </a:solidFill>
                <a:hlinkClick r:id="rId7"/>
              </a:rPr>
              <a:t>Mock Administration Guide</a:t>
            </a:r>
            <a:r>
              <a:rPr lang="en" sz="1000">
                <a:solidFill>
                  <a:srgbClr val="3C78D8"/>
                </a:solidFill>
              </a:rPr>
              <a:t> </a:t>
            </a:r>
            <a:r>
              <a:rPr lang="en" sz="1000"/>
              <a:t>has instructions for conducting a trial run.</a:t>
            </a:r>
            <a:endParaRPr sz="1000"/>
          </a:p>
          <a:p>
            <a:pPr marL="457200" lvl="0" indent="-292100" rtl="0">
              <a:lnSpc>
                <a:spcPct val="120000"/>
              </a:lnSpc>
              <a:spcBef>
                <a:spcPts val="0"/>
              </a:spcBef>
              <a:spcAft>
                <a:spcPts val="0"/>
              </a:spcAft>
              <a:buSzPts val="1000"/>
              <a:buFont typeface="Calibri"/>
              <a:buChar char="●"/>
            </a:pPr>
            <a:r>
              <a:rPr lang="en" sz="1000" u="sng">
                <a:solidFill>
                  <a:srgbClr val="3C78D8"/>
                </a:solidFill>
                <a:hlinkClick r:id="rId8"/>
              </a:rPr>
              <a:t>The Administration Manual for Online Testing</a:t>
            </a:r>
            <a:r>
              <a:rPr lang="en" sz="1000"/>
              <a:t> has information about accommodations, test rooms, and other preparations for online testing.</a:t>
            </a:r>
            <a:endParaRPr sz="1000"/>
          </a:p>
          <a:p>
            <a:pPr marL="457200" lvl="0" indent="-292100" rtl="0">
              <a:lnSpc>
                <a:spcPct val="120000"/>
              </a:lnSpc>
              <a:spcBef>
                <a:spcPts val="0"/>
              </a:spcBef>
              <a:spcAft>
                <a:spcPts val="0"/>
              </a:spcAft>
              <a:buSzPts val="1000"/>
              <a:buChar char="●"/>
            </a:pPr>
            <a:r>
              <a:rPr lang="en" sz="1000" u="sng">
                <a:solidFill>
                  <a:srgbClr val="3C78D8"/>
                </a:solidFill>
                <a:hlinkClick r:id="rId9"/>
              </a:rPr>
              <a:t>Your State testing website</a:t>
            </a:r>
            <a:r>
              <a:rPr lang="en" sz="1000">
                <a:solidFill>
                  <a:srgbClr val="3C78D8"/>
                </a:solidFill>
              </a:rPr>
              <a:t> </a:t>
            </a:r>
            <a:r>
              <a:rPr lang="en" sz="1000"/>
              <a:t>has more resources under </a:t>
            </a:r>
            <a:r>
              <a:rPr lang="en" sz="1000" b="1"/>
              <a:t>Configuration</a:t>
            </a:r>
            <a:r>
              <a:rPr lang="en" sz="1000"/>
              <a:t>, </a:t>
            </a:r>
            <a:r>
              <a:rPr lang="en" sz="1000" b="1"/>
              <a:t>Verification</a:t>
            </a:r>
            <a:r>
              <a:rPr lang="en" sz="1000"/>
              <a:t>, and </a:t>
            </a:r>
            <a:r>
              <a:rPr lang="en" sz="1000" b="1"/>
              <a:t>Preparation</a:t>
            </a:r>
            <a:r>
              <a:rPr lang="en" sz="1000"/>
              <a:t> in the ACT</a:t>
            </a:r>
            <a:r>
              <a:rPr lang="en" sz="1000" baseline="30000"/>
              <a:t>®</a:t>
            </a:r>
            <a:r>
              <a:rPr lang="en" sz="1000"/>
              <a:t>  section.</a:t>
            </a:r>
            <a:endParaRPr sz="1000"/>
          </a:p>
          <a:p>
            <a:pPr marL="457200" lvl="0" indent="-292100" rtl="0">
              <a:lnSpc>
                <a:spcPct val="120000"/>
              </a:lnSpc>
              <a:spcBef>
                <a:spcPts val="0"/>
              </a:spcBef>
              <a:spcAft>
                <a:spcPts val="0"/>
              </a:spcAft>
              <a:buSzPts val="1000"/>
              <a:buFont typeface="Calibri"/>
              <a:buChar char="●"/>
            </a:pPr>
            <a:r>
              <a:rPr lang="en" sz="1000" i="1" u="sng">
                <a:solidFill>
                  <a:srgbClr val="3C78D8"/>
                </a:solidFill>
                <a:hlinkClick r:id="rId10"/>
              </a:rPr>
              <a:t>Preparing to take the ACT</a:t>
            </a:r>
            <a:r>
              <a:rPr lang="en" sz="1000" i="1" u="sng" baseline="30000">
                <a:solidFill>
                  <a:srgbClr val="3C78D8"/>
                </a:solidFill>
                <a:hlinkClick r:id="rId10"/>
              </a:rPr>
              <a:t>®</a:t>
            </a:r>
            <a:r>
              <a:rPr lang="en" sz="1000" i="1"/>
              <a:t> </a:t>
            </a:r>
            <a:r>
              <a:rPr lang="en" sz="1000"/>
              <a:t>has resources for students preparing to take the ACT</a:t>
            </a:r>
            <a:r>
              <a:rPr lang="en" sz="1000" baseline="30000"/>
              <a:t>®</a:t>
            </a:r>
            <a:endParaRPr sz="1000" baseline="30000"/>
          </a:p>
          <a:p>
            <a:pPr marL="457200" lvl="0" indent="-292100" rtl="0">
              <a:lnSpc>
                <a:spcPct val="120000"/>
              </a:lnSpc>
              <a:spcBef>
                <a:spcPts val="0"/>
              </a:spcBef>
              <a:spcAft>
                <a:spcPts val="0"/>
              </a:spcAft>
              <a:buSzPts val="1000"/>
              <a:buFont typeface="Calibri"/>
              <a:buChar char="●"/>
            </a:pPr>
            <a:r>
              <a:rPr lang="en" sz="1000" b="1" i="1"/>
              <a:t>For questions about the differences between administering ACT</a:t>
            </a:r>
            <a:r>
              <a:rPr lang="en" sz="1000" b="1" i="1" baseline="30000"/>
              <a:t>®</a:t>
            </a:r>
            <a:r>
              <a:rPr lang="en" sz="1000"/>
              <a:t> </a:t>
            </a:r>
            <a:r>
              <a:rPr lang="en" sz="1000" b="1" i="1"/>
              <a:t> online or on paper, please refer to</a:t>
            </a:r>
            <a:r>
              <a:rPr lang="en" sz="1000" b="1" i="1">
                <a:uFill>
                  <a:noFill/>
                </a:uFill>
                <a:hlinkClick r:id="rId11"/>
              </a:rPr>
              <a:t> </a:t>
            </a:r>
            <a:r>
              <a:rPr lang="en" sz="1000" b="1" i="1" u="sng">
                <a:hlinkClick r:id="rId11"/>
              </a:rPr>
              <a:t>T</a:t>
            </a:r>
            <a:r>
              <a:rPr lang="en" sz="1000" b="1" i="1" u="sng">
                <a:solidFill>
                  <a:srgbClr val="3C78D8"/>
                </a:solidFill>
                <a:hlinkClick r:id="rId11"/>
              </a:rPr>
              <a:t>he ACT Taken on Paper or Online</a:t>
            </a:r>
            <a:r>
              <a:rPr lang="en" sz="1000" b="1" i="1" u="sng">
                <a:solidFill>
                  <a:srgbClr val="3C78D8"/>
                </a:solidFill>
              </a:rPr>
              <a:t> </a:t>
            </a:r>
            <a:r>
              <a:rPr lang="en" sz="1000" b="1" i="1"/>
              <a:t>document located on the</a:t>
            </a:r>
            <a:r>
              <a:rPr lang="en" sz="1000" b="1" i="1">
                <a:uFill>
                  <a:noFill/>
                </a:uFill>
                <a:hlinkClick r:id="rId9"/>
              </a:rPr>
              <a:t> </a:t>
            </a:r>
            <a:r>
              <a:rPr lang="en" sz="1000" b="1" i="1" u="sng">
                <a:solidFill>
                  <a:srgbClr val="3C78D8"/>
                </a:solidFill>
                <a:hlinkClick r:id="rId9"/>
              </a:rPr>
              <a:t>ACT State Testing</a:t>
            </a:r>
            <a:r>
              <a:rPr lang="en" sz="1000" b="1" i="1">
                <a:solidFill>
                  <a:srgbClr val="3C78D8"/>
                </a:solidFill>
              </a:rPr>
              <a:t> </a:t>
            </a:r>
            <a:r>
              <a:rPr lang="en" sz="1000" b="1" i="1"/>
              <a:t>website.</a:t>
            </a:r>
            <a:endParaRPr sz="1000" b="1" i="1"/>
          </a:p>
          <a:p>
            <a:pPr marL="0" lvl="0" indent="0" rtl="0">
              <a:lnSpc>
                <a:spcPct val="115000"/>
              </a:lnSpc>
              <a:spcBef>
                <a:spcPts val="0"/>
              </a:spcBef>
              <a:spcAft>
                <a:spcPts val="0"/>
              </a:spcAft>
              <a:buClr>
                <a:schemeClr val="dk1"/>
              </a:buClr>
              <a:buSzPts val="1100"/>
              <a:buFont typeface="Arial"/>
              <a:buNone/>
            </a:pPr>
            <a:endParaRPr sz="1100" b="1" i="1"/>
          </a:p>
          <a:p>
            <a:pPr marL="230187" lvl="0" indent="976312">
              <a:spcBef>
                <a:spcPts val="640"/>
              </a:spcBef>
              <a:spcAft>
                <a:spcPts val="0"/>
              </a:spcAft>
              <a:buNone/>
            </a:pP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Shape 102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sz="3000"/>
          </a:p>
          <a:p>
            <a:pPr marL="0" lvl="0" indent="0">
              <a:spcBef>
                <a:spcPts val="0"/>
              </a:spcBef>
              <a:spcAft>
                <a:spcPts val="0"/>
              </a:spcAft>
              <a:buClr>
                <a:schemeClr val="dk1"/>
              </a:buClr>
              <a:buSzPts val="1100"/>
              <a:buFont typeface="Arial"/>
              <a:buNone/>
            </a:pPr>
            <a:r>
              <a:rPr lang="en" sz="3000"/>
              <a:t>ACT and WorkKeys: Support and Reminders</a:t>
            </a:r>
            <a:endParaRPr sz="3000"/>
          </a:p>
          <a:p>
            <a:pPr marL="0" lvl="0" indent="0">
              <a:spcBef>
                <a:spcPts val="0"/>
              </a:spcBef>
              <a:spcAft>
                <a:spcPts val="0"/>
              </a:spcAft>
              <a:buNone/>
            </a:pPr>
            <a:endParaRPr/>
          </a:p>
        </p:txBody>
      </p:sp>
      <p:sp>
        <p:nvSpPr>
          <p:cNvPr id="1022" name="Shape 1022"/>
          <p:cNvSpPr txBox="1">
            <a:spLocks noGrp="1"/>
          </p:cNvSpPr>
          <p:nvPr>
            <p:ph type="body" idx="1"/>
          </p:nvPr>
        </p:nvSpPr>
        <p:spPr>
          <a:xfrm>
            <a:off x="74850" y="1068150"/>
            <a:ext cx="8916900" cy="3732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400" b="1"/>
              <a:t>WorkKeys Reminders</a:t>
            </a:r>
            <a:endParaRPr sz="1400" b="1"/>
          </a:p>
          <a:p>
            <a:pPr marL="457200" lvl="0" indent="-317500" rtl="0">
              <a:lnSpc>
                <a:spcPct val="120000"/>
              </a:lnSpc>
              <a:spcBef>
                <a:spcPts val="0"/>
              </a:spcBef>
              <a:spcAft>
                <a:spcPts val="0"/>
              </a:spcAft>
              <a:buSzPts val="1400"/>
              <a:buFont typeface="Calibri"/>
              <a:buChar char="●"/>
            </a:pPr>
            <a:r>
              <a:rPr lang="en" sz="1400"/>
              <a:t>Use only the </a:t>
            </a:r>
            <a:r>
              <a:rPr lang="en" sz="1400" b="1"/>
              <a:t>10 digit Louisiana Secure Identification Number (LASID) </a:t>
            </a:r>
            <a:r>
              <a:rPr lang="en" sz="1400"/>
              <a:t>for the examinees ID number when enrolling students for WorkKeys tests.</a:t>
            </a:r>
            <a:endParaRPr sz="1400"/>
          </a:p>
          <a:p>
            <a:pPr marL="457200" lvl="0" indent="-317500" rtl="0">
              <a:lnSpc>
                <a:spcPct val="120000"/>
              </a:lnSpc>
              <a:spcBef>
                <a:spcPts val="0"/>
              </a:spcBef>
              <a:spcAft>
                <a:spcPts val="0"/>
              </a:spcAft>
              <a:buSzPts val="1400"/>
              <a:buFont typeface="Calibri"/>
              <a:buChar char="●"/>
            </a:pPr>
            <a:r>
              <a:rPr lang="en" sz="1400"/>
              <a:t>DTCs and STCs need to update the materials quantities needed for ACT WorkKeys accommodations using    </a:t>
            </a:r>
            <a:r>
              <a:rPr lang="en" sz="1400" u="sng">
                <a:solidFill>
                  <a:srgbClr val="0000FF"/>
                </a:solidFill>
                <a:hlinkClick r:id="rId3"/>
              </a:rPr>
              <a:t>PearsonAccess</a:t>
            </a:r>
            <a:r>
              <a:rPr lang="en" sz="1400" u="sng" baseline="30000">
                <a:solidFill>
                  <a:srgbClr val="0000FF"/>
                </a:solidFill>
                <a:hlinkClick r:id="rId3"/>
              </a:rPr>
              <a:t>next</a:t>
            </a:r>
            <a:r>
              <a:rPr lang="en" sz="1400"/>
              <a:t>.</a:t>
            </a:r>
            <a:endParaRPr sz="1400"/>
          </a:p>
          <a:p>
            <a:pPr marL="457200" lvl="0" indent="-317500" rtl="0">
              <a:lnSpc>
                <a:spcPct val="120000"/>
              </a:lnSpc>
              <a:spcBef>
                <a:spcPts val="0"/>
              </a:spcBef>
              <a:spcAft>
                <a:spcPts val="0"/>
              </a:spcAft>
              <a:buSzPts val="1400"/>
              <a:buFont typeface="Calibri"/>
              <a:buChar char="●"/>
            </a:pPr>
            <a:r>
              <a:rPr lang="en" sz="1400"/>
              <a:t>Allow 30 days between tests is to allow for remediation.</a:t>
            </a:r>
            <a:endParaRPr sz="1400"/>
          </a:p>
          <a:p>
            <a:pPr marL="0" lvl="0" indent="0" rtl="0">
              <a:lnSpc>
                <a:spcPct val="120000"/>
              </a:lnSpc>
              <a:spcBef>
                <a:spcPts val="0"/>
              </a:spcBef>
              <a:spcAft>
                <a:spcPts val="0"/>
              </a:spcAft>
              <a:buClr>
                <a:schemeClr val="dk1"/>
              </a:buClr>
              <a:buSzPts val="1100"/>
              <a:buFont typeface="Arial"/>
              <a:buNone/>
            </a:pPr>
            <a:r>
              <a:rPr lang="en" sz="1400" b="1"/>
              <a:t>ACT and ACT WorkKeys Resources</a:t>
            </a:r>
            <a:endParaRPr sz="1400" b="1"/>
          </a:p>
          <a:p>
            <a:pPr marL="0" lvl="0" indent="0" rtl="0">
              <a:lnSpc>
                <a:spcPct val="120000"/>
              </a:lnSpc>
              <a:spcBef>
                <a:spcPts val="0"/>
              </a:spcBef>
              <a:spcAft>
                <a:spcPts val="0"/>
              </a:spcAft>
              <a:buClr>
                <a:schemeClr val="dk1"/>
              </a:buClr>
              <a:buSzPts val="1100"/>
              <a:buFont typeface="Arial"/>
              <a:buNone/>
            </a:pPr>
            <a:r>
              <a:rPr lang="en" sz="1400"/>
              <a:t>Here are some resources for ACT and ACT WorkKeys that can be found on the</a:t>
            </a:r>
            <a:r>
              <a:rPr lang="en" sz="1400">
                <a:uFill>
                  <a:noFill/>
                </a:uFill>
                <a:hlinkClick r:id="rId4"/>
              </a:rPr>
              <a:t> </a:t>
            </a:r>
            <a:r>
              <a:rPr lang="en" sz="1400" u="sng">
                <a:solidFill>
                  <a:srgbClr val="0000FF"/>
                </a:solidFill>
                <a:hlinkClick r:id="rId4"/>
              </a:rPr>
              <a:t>ACT State Testing Website</a:t>
            </a:r>
            <a:r>
              <a:rPr lang="en" sz="1400"/>
              <a:t>:</a:t>
            </a:r>
            <a:endParaRPr sz="1400"/>
          </a:p>
          <a:p>
            <a:pPr marL="457200" lvl="0" indent="-317500" rtl="0">
              <a:lnSpc>
                <a:spcPct val="120000"/>
              </a:lnSpc>
              <a:spcBef>
                <a:spcPts val="0"/>
              </a:spcBef>
              <a:spcAft>
                <a:spcPts val="0"/>
              </a:spcAft>
              <a:buSzPts val="1400"/>
              <a:buFont typeface="Calibri"/>
              <a:buChar char="●"/>
            </a:pPr>
            <a:r>
              <a:rPr lang="en" sz="1400" u="sng">
                <a:solidFill>
                  <a:srgbClr val="0000FF"/>
                </a:solidFill>
                <a:hlinkClick r:id="rId5"/>
              </a:rPr>
              <a:t>Verifying Student Information for Initial ACT Materials</a:t>
            </a:r>
            <a:endParaRPr sz="1400" u="sng">
              <a:solidFill>
                <a:srgbClr val="0000FF"/>
              </a:solidFill>
              <a:hlinkClick r:id="rId5"/>
            </a:endParaRPr>
          </a:p>
          <a:p>
            <a:pPr marL="457200" lvl="0" indent="-317500" rtl="0">
              <a:lnSpc>
                <a:spcPct val="120000"/>
              </a:lnSpc>
              <a:spcBef>
                <a:spcPts val="0"/>
              </a:spcBef>
              <a:spcAft>
                <a:spcPts val="0"/>
              </a:spcAft>
              <a:buSzPts val="1400"/>
              <a:buFont typeface="Calibri"/>
              <a:buChar char="●"/>
            </a:pPr>
            <a:r>
              <a:rPr lang="en" sz="1400" u="sng">
                <a:solidFill>
                  <a:srgbClr val="0000FF"/>
                </a:solidFill>
                <a:hlinkClick r:id="rId3"/>
              </a:rPr>
              <a:t>Ordering Initial ACT WorkKeys Materials</a:t>
            </a:r>
            <a:endParaRPr sz="1400" u="sng">
              <a:solidFill>
                <a:srgbClr val="0000FF"/>
              </a:solidFill>
              <a:hlinkClick r:id="rId3"/>
            </a:endParaRPr>
          </a:p>
          <a:p>
            <a:pPr marL="457200" lvl="0" indent="-317500" rtl="0">
              <a:lnSpc>
                <a:spcPct val="120000"/>
              </a:lnSpc>
              <a:spcBef>
                <a:spcPts val="0"/>
              </a:spcBef>
              <a:spcAft>
                <a:spcPts val="0"/>
              </a:spcAft>
              <a:buSzPts val="1400"/>
              <a:buFont typeface="Calibri"/>
              <a:buChar char="●"/>
            </a:pPr>
            <a:r>
              <a:rPr lang="en" sz="1400" u="sng">
                <a:solidFill>
                  <a:srgbClr val="0000FF"/>
                </a:solidFill>
                <a:hlinkClick r:id="rId6"/>
              </a:rPr>
              <a:t>Using PearsonAccess</a:t>
            </a:r>
            <a:r>
              <a:rPr lang="en" sz="1400" u="sng" baseline="30000">
                <a:solidFill>
                  <a:srgbClr val="0000FF"/>
                </a:solidFill>
                <a:hlinkClick r:id="rId6"/>
              </a:rPr>
              <a:t>next™</a:t>
            </a:r>
            <a:r>
              <a:rPr lang="en" sz="1400" u="sng">
                <a:solidFill>
                  <a:srgbClr val="0000FF"/>
                </a:solidFill>
                <a:hlinkClick r:id="rId6"/>
              </a:rPr>
              <a:t> for the ACT</a:t>
            </a:r>
            <a:r>
              <a:rPr lang="en" sz="1400" u="sng" baseline="30000">
                <a:solidFill>
                  <a:srgbClr val="0000FF"/>
                </a:solidFill>
                <a:hlinkClick r:id="rId6"/>
              </a:rPr>
              <a:t>®</a:t>
            </a:r>
            <a:r>
              <a:rPr lang="en" sz="1400" u="sng">
                <a:solidFill>
                  <a:srgbClr val="0000FF"/>
                </a:solidFill>
                <a:hlinkClick r:id="rId6"/>
              </a:rPr>
              <a:t> Test</a:t>
            </a:r>
            <a:endParaRPr sz="1400" u="sng">
              <a:solidFill>
                <a:srgbClr val="0000FF"/>
              </a:solidFill>
              <a:hlinkClick r:id="rId6"/>
            </a:endParaRPr>
          </a:p>
          <a:p>
            <a:pPr marL="0" lvl="0" indent="0" rtl="0">
              <a:lnSpc>
                <a:spcPct val="115000"/>
              </a:lnSpc>
              <a:spcBef>
                <a:spcPts val="0"/>
              </a:spcBef>
              <a:spcAft>
                <a:spcPts val="0"/>
              </a:spcAft>
              <a:buClr>
                <a:schemeClr val="dk1"/>
              </a:buClr>
              <a:buSzPts val="1100"/>
              <a:buFont typeface="Arial"/>
              <a:buNone/>
            </a:pPr>
            <a:endParaRPr sz="1200"/>
          </a:p>
          <a:p>
            <a:pPr marL="230187" lvl="0" indent="0" rtl="0">
              <a:spcBef>
                <a:spcPts val="640"/>
              </a:spcBef>
              <a:spcAft>
                <a:spcPts val="0"/>
              </a:spcAft>
              <a:buClr>
                <a:schemeClr val="dk1"/>
              </a:buClr>
              <a:buSzPts val="1100"/>
              <a:buFont typeface="Arial"/>
              <a:buNone/>
            </a:pPr>
            <a:endParaRPr sz="1200"/>
          </a:p>
          <a:p>
            <a:pPr marL="230187" lvl="0" indent="0" rtl="0">
              <a:spcBef>
                <a:spcPts val="640"/>
              </a:spcBef>
              <a:spcAft>
                <a:spcPts val="0"/>
              </a:spcAft>
              <a:buNone/>
            </a:pPr>
            <a:endParaRPr sz="1000"/>
          </a:p>
          <a:p>
            <a:pPr marL="230187" lvl="0" indent="0">
              <a:spcBef>
                <a:spcPts val="64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10974</Words>
  <Application>Microsoft Office PowerPoint</Application>
  <PresentationFormat>On-screen Show (16:9)</PresentationFormat>
  <Paragraphs>1165</Paragraphs>
  <Slides>124</Slides>
  <Notes>124</Notes>
  <HiddenSlides>0</HiddenSlides>
  <MMClips>0</MMClips>
  <ScaleCrop>false</ScaleCrop>
  <HeadingPairs>
    <vt:vector size="6" baseType="variant">
      <vt:variant>
        <vt:lpstr>Fonts Used</vt:lpstr>
      </vt:variant>
      <vt:variant>
        <vt:i4>3</vt:i4>
      </vt:variant>
      <vt:variant>
        <vt:lpstr>Theme</vt:lpstr>
      </vt:variant>
      <vt:variant>
        <vt:i4>13</vt:i4>
      </vt:variant>
      <vt:variant>
        <vt:lpstr>Slide Titles</vt:lpstr>
      </vt:variant>
      <vt:variant>
        <vt:i4>124</vt:i4>
      </vt:variant>
    </vt:vector>
  </HeadingPairs>
  <TitlesOfParts>
    <vt:vector size="140" baseType="lpstr">
      <vt:lpstr>Calibri</vt:lpstr>
      <vt:lpstr>Arial</vt:lpstr>
      <vt:lpstr>Roboto</vt:lpstr>
      <vt:lpstr>Simple Light</vt:lpstr>
      <vt:lpstr>Louisiana Believes</vt:lpstr>
      <vt:lpstr>Louisiana Believes</vt:lpstr>
      <vt:lpstr>Louisiana Believes</vt:lpstr>
      <vt:lpstr>LA Believes</vt:lpstr>
      <vt:lpstr>LA Believes</vt:lpstr>
      <vt:lpstr>Louisiana Believes</vt:lpstr>
      <vt:lpstr>LA Believes</vt:lpstr>
      <vt:lpstr>Louisiana Believes</vt:lpstr>
      <vt:lpstr>Louisiana Believes</vt:lpstr>
      <vt:lpstr>Louisiana Believes</vt:lpstr>
      <vt:lpstr>Louisiana Believes</vt:lpstr>
      <vt:lpstr>LA Believes</vt:lpstr>
      <vt:lpstr>PowerPoint Presentation</vt:lpstr>
      <vt:lpstr>Agenda</vt:lpstr>
      <vt:lpstr>2017-2018 Month-by-Month Checklist</vt:lpstr>
      <vt:lpstr>February Assessment and Accountability Checklist</vt:lpstr>
      <vt:lpstr>February Assessment and Accountability Checklist</vt:lpstr>
      <vt:lpstr>February Assessment and Accountability Checklist</vt:lpstr>
      <vt:lpstr>February Assessment Checklist</vt:lpstr>
      <vt:lpstr>March Assessment and Accountability Checklist</vt:lpstr>
      <vt:lpstr>March Assessment and Accountability Checklist</vt:lpstr>
      <vt:lpstr>March Assessment and Accountability Checklist</vt:lpstr>
      <vt:lpstr>March Assessment and Accountability Checklist</vt:lpstr>
      <vt:lpstr>March Assessment and Accountability Checklist</vt:lpstr>
      <vt:lpstr>PowerPoint Presentation</vt:lpstr>
      <vt:lpstr>Points Awarded to SPS for Students  Participating in the Alternate Assessment</vt:lpstr>
      <vt:lpstr>Science Assessment Index for 2018 SPS</vt:lpstr>
      <vt:lpstr>2015-2016 and 2016-2017  Science Assessment Adjustment</vt:lpstr>
      <vt:lpstr>Cohort Graduation Data Certification</vt:lpstr>
      <vt:lpstr>PowerPoint Presentation</vt:lpstr>
      <vt:lpstr>PowerPoint Presentation</vt:lpstr>
      <vt:lpstr>Technology Preparation</vt:lpstr>
      <vt:lpstr>System Readiness Check</vt:lpstr>
      <vt:lpstr>Technical Assistance</vt:lpstr>
      <vt:lpstr>Online Scheduling Guidance</vt:lpstr>
      <vt:lpstr>Online Scheduling Guidance</vt:lpstr>
      <vt:lpstr>Online Scheduling Guidance</vt:lpstr>
      <vt:lpstr>Scheduling Example</vt:lpstr>
      <vt:lpstr>Scheduling Example</vt:lpstr>
      <vt:lpstr>Technology FAQ</vt:lpstr>
      <vt:lpstr>Troubleshooting</vt:lpstr>
      <vt:lpstr>Troubleshooting</vt:lpstr>
      <vt:lpstr>Troubleshooting</vt:lpstr>
      <vt:lpstr>Troubleshooting</vt:lpstr>
      <vt:lpstr>Troubleshooting</vt:lpstr>
      <vt:lpstr>Troubleshooting</vt:lpstr>
      <vt:lpstr>Troubleshooting</vt:lpstr>
      <vt:lpstr>Training Accounts</vt:lpstr>
      <vt:lpstr>PowerPoint Presentation</vt:lpstr>
      <vt:lpstr>Violations of Test Security: Related Policy</vt:lpstr>
      <vt:lpstr>Testing Irregularities: Definition and Reporting</vt:lpstr>
      <vt:lpstr>Access: Definition and Processes</vt:lpstr>
      <vt:lpstr>Secure Materials: Definition and Procedures</vt:lpstr>
      <vt:lpstr>Active Monitoring</vt:lpstr>
      <vt:lpstr>Active Monitoring: Violations of Test Security</vt:lpstr>
      <vt:lpstr>Preventing Plagiarism</vt:lpstr>
      <vt:lpstr>Testing Students with Accommodations</vt:lpstr>
      <vt:lpstr>Test Security Next Steps</vt:lpstr>
      <vt:lpstr>Investigation Support</vt:lpstr>
      <vt:lpstr>Investigation Support</vt:lpstr>
      <vt:lpstr>Investigation Support</vt:lpstr>
      <vt:lpstr>Investigation Support</vt:lpstr>
      <vt:lpstr>Off Grade Voids</vt:lpstr>
      <vt:lpstr>PowerPoint Presentation</vt:lpstr>
      <vt:lpstr>PowerPoint Presentation</vt:lpstr>
      <vt:lpstr>LEAP 2025 Grades 3-8: Key Dates</vt:lpstr>
      <vt:lpstr>LEAP Key Dates</vt:lpstr>
      <vt:lpstr>LEAP 2025 Test Setup</vt:lpstr>
      <vt:lpstr>PowerPoint Presentation</vt:lpstr>
      <vt:lpstr>Multiple Test Session Upload</vt:lpstr>
      <vt:lpstr>LEAP 2025 Manuals</vt:lpstr>
      <vt:lpstr>Testing Alerts</vt:lpstr>
      <vt:lpstr>Testing Alerts</vt:lpstr>
      <vt:lpstr>Testing Alerts</vt:lpstr>
      <vt:lpstr>Testing Alerts</vt:lpstr>
      <vt:lpstr>Testing Alerts</vt:lpstr>
      <vt:lpstr>Testing Alerts</vt:lpstr>
      <vt:lpstr>Test Security</vt:lpstr>
      <vt:lpstr>Test Security</vt:lpstr>
      <vt:lpstr>Test Security</vt:lpstr>
      <vt:lpstr>Test Security</vt:lpstr>
      <vt:lpstr>Test Security</vt:lpstr>
      <vt:lpstr>Test Schedules</vt:lpstr>
      <vt:lpstr>PBT Schedule</vt:lpstr>
      <vt:lpstr>CBT Testing Times</vt:lpstr>
      <vt:lpstr>CBT Testing Times</vt:lpstr>
      <vt:lpstr>Test Materials </vt:lpstr>
      <vt:lpstr>Test Materials</vt:lpstr>
      <vt:lpstr>Test Materials </vt:lpstr>
      <vt:lpstr>Other Reminders</vt:lpstr>
      <vt:lpstr>Other Reminders</vt:lpstr>
      <vt:lpstr>PowerPoint Presentation</vt:lpstr>
      <vt:lpstr>Features of the Science Field Test: Grades 3-8</vt:lpstr>
      <vt:lpstr>Science Online Tools Training and Tutorials</vt:lpstr>
      <vt:lpstr>PowerPoint Presentation</vt:lpstr>
      <vt:lpstr>Biology Embedded Field Test</vt:lpstr>
      <vt:lpstr>US History Teacher Survey</vt:lpstr>
      <vt:lpstr>PowerPoint Presentation</vt:lpstr>
      <vt:lpstr>New Online Graphing Calculator</vt:lpstr>
      <vt:lpstr>The Old vs The New</vt:lpstr>
      <vt:lpstr>New Desmos Graphing Calculator</vt:lpstr>
      <vt:lpstr>Desmos Online  https://www.desmos.com/calculator</vt:lpstr>
      <vt:lpstr>PowerPoint Presentation</vt:lpstr>
      <vt:lpstr>PowerPoint Presentation</vt:lpstr>
      <vt:lpstr>PowerPoint Presentation</vt:lpstr>
      <vt:lpstr>PowerPoint Presentation</vt:lpstr>
      <vt:lpstr>  ACT and WorkKeys: Important Dates  </vt:lpstr>
      <vt:lpstr>ACT Reminders</vt:lpstr>
      <vt:lpstr> ACT Reminders </vt:lpstr>
      <vt:lpstr>ACT Online Reminders</vt:lpstr>
      <vt:lpstr> ACT and WorkKeys: Support and Reminders </vt:lpstr>
      <vt:lpstr>PowerPoint Presentation</vt:lpstr>
      <vt:lpstr>Key Dates</vt:lpstr>
      <vt:lpstr>ELPT Alerts</vt:lpstr>
      <vt:lpstr>Additional Materials</vt:lpstr>
      <vt:lpstr>After Testing: Data Cleanup</vt:lpstr>
      <vt:lpstr>Non-Participation Codes</vt:lpstr>
      <vt:lpstr>Training Modules</vt:lpstr>
      <vt:lpstr>ELPT Resources</vt:lpstr>
      <vt:lpstr>PowerPoint Presentation</vt:lpstr>
      <vt:lpstr>Key Dates</vt:lpstr>
      <vt:lpstr>LEAP Connect Alerts</vt:lpstr>
      <vt:lpstr>LEAP Connect Alerts</vt:lpstr>
      <vt:lpstr>Accountability Codes</vt:lpstr>
      <vt:lpstr>LEAP Connect/LAA1 Resources</vt:lpstr>
      <vt:lpstr>PowerPoint Presentation</vt:lpstr>
      <vt:lpstr>PowerPoint Presentation</vt:lpstr>
      <vt:lpstr>PowerPoint Presentation</vt:lpstr>
      <vt:lpstr>LEAP 360 Resource Availability Timeline</vt:lpstr>
      <vt:lpstr>PowerPoint Presentation</vt:lpstr>
      <vt:lpstr>PowerPoint Presentation</vt:lpstr>
      <vt:lpstr>District Support</vt:lpstr>
      <vt:lpstr>District Support</vt:lpstr>
      <vt:lpstr>Assessments Customer Service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7</cp:revision>
  <cp:lastPrinted>2018-02-20T17:21:51Z</cp:lastPrinted>
  <dcterms:modified xsi:type="dcterms:W3CDTF">2018-03-02T14:50:25Z</dcterms:modified>
</cp:coreProperties>
</file>