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 id="2147483733" r:id="rId2"/>
    <p:sldMasterId id="2147483734" r:id="rId3"/>
    <p:sldMasterId id="2147483735" r:id="rId4"/>
    <p:sldMasterId id="2147483736" r:id="rId5"/>
    <p:sldMasterId id="2147483737" r:id="rId6"/>
    <p:sldMasterId id="2147483738" r:id="rId7"/>
    <p:sldMasterId id="2147483739" r:id="rId8"/>
    <p:sldMasterId id="2147483740" r:id="rId9"/>
    <p:sldMasterId id="2147483741" r:id="rId10"/>
    <p:sldMasterId id="2147483742" r:id="rId11"/>
    <p:sldMasterId id="2147483743" r:id="rId12"/>
    <p:sldMasterId id="2147483745" r:id="rId13"/>
    <p:sldMasterId id="2147483746" r:id="rId14"/>
  </p:sldMasterIdLst>
  <p:notesMasterIdLst>
    <p:notesMasterId r:id="rId118"/>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Lst>
  <p:sldSz cx="9144000" cy="5143500" type="screen16x9"/>
  <p:notesSz cx="7023100" cy="9309100"/>
  <p:embeddedFontLst>
    <p:embeddedFont>
      <p:font typeface="Short Stack" panose="020B0604020202020204" charset="0"/>
      <p:regular r:id="rId119"/>
    </p:embeddedFont>
    <p:embeddedFont>
      <p:font typeface="Century" panose="02040604050505020304" pitchFamily="18" charset="0"/>
      <p:regular r:id="rId120"/>
    </p:embeddedFont>
    <p:embeddedFont>
      <p:font typeface="Calibri" panose="020F0502020204030204" pitchFamily="34" charset="0"/>
      <p:regular r:id="rId121"/>
      <p:bold r:id="rId122"/>
      <p:italic r:id="rId123"/>
      <p:boldItalic r:id="rId124"/>
    </p:embeddedFont>
    <p:embeddedFont>
      <p:font typeface="Century Schoolbook" panose="02040604050505020304" pitchFamily="18"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2CF8F7-7051-415C-BB61-E0434702DC07}">
  <a:tblStyle styleId="{142CF8F7-7051-415C-BB61-E0434702DC0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EC270F2-3AE8-468E-A011-12949433ABE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1F5"/>
          </a:solidFill>
        </a:fill>
      </a:tcStyle>
    </a:wholeTbl>
    <a:band1H>
      <a:tcTxStyle b="off" i="off"/>
      <a:tcStyle>
        <a:tcBdr/>
        <a:fill>
          <a:solidFill>
            <a:srgbClr val="CEE2EA"/>
          </a:solidFill>
        </a:fill>
      </a:tcStyle>
    </a:band1H>
    <a:band2H>
      <a:tcTxStyle b="off" i="off"/>
      <a:tcStyle>
        <a:tcBdr/>
      </a:tcStyle>
    </a:band2H>
    <a:band1V>
      <a:tcTxStyle b="off" i="off"/>
      <a:tcStyle>
        <a:tcBdr/>
        <a:fill>
          <a:solidFill>
            <a:srgbClr val="CEE2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A3910FF4-A1C6-4B11-B69E-5A4FB3D7CDF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973E2D-1796-4B47-A65A-0AC25EDBC6BC}" styleName="Table_3">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DD24B87-38F8-4555-8DAC-1EF250462ED3}"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1ACBF92-1224-422A-9671-908FDC63BDCC}" styleName="Table_5">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FCC4AA-981D-498E-854E-168264C2516C}" styleName="Table_6">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F6E1B11-060A-469B-8976-2479C34D11A1}" styleName="Table_7">
    <a:wholeTbl>
      <a:tcTxStyle b="off" i="off">
        <a:font>
          <a:latin typeface="Gill Sans MT"/>
          <a:ea typeface="Gill Sans MT"/>
          <a:cs typeface="Gill Sans MT"/>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BE6E7"/>
          </a:solidFill>
        </a:fill>
      </a:tcStyle>
    </a:wholeTbl>
    <a:band1H>
      <a:tcTxStyle/>
      <a:tcStyle>
        <a:tcBdr/>
        <a:fill>
          <a:solidFill>
            <a:srgbClr val="D5CACB"/>
          </a:solidFill>
        </a:fill>
      </a:tcStyle>
    </a:band1H>
    <a:band2H>
      <a:tcTxStyle/>
      <a:tcStyle>
        <a:tcBdr/>
      </a:tcStyle>
    </a:band2H>
    <a:band1V>
      <a:tcTxStyle/>
      <a:tcStyle>
        <a:tcBdr/>
        <a:fill>
          <a:solidFill>
            <a:srgbClr val="D5CACB"/>
          </a:solidFill>
        </a:fill>
      </a:tcStyle>
    </a:band1V>
    <a:band2V>
      <a:tcTxStyle/>
      <a:tcStyle>
        <a:tcBdr/>
      </a:tcStyle>
    </a:band2V>
    <a:lastCol>
      <a:tcTxStyle b="on" i="off">
        <a:font>
          <a:latin typeface="Gill Sans MT"/>
          <a:ea typeface="Gill Sans MT"/>
          <a:cs typeface="Gill Sans MT"/>
        </a:font>
        <a:srgbClr val="FFFFFF"/>
      </a:tcTxStyle>
      <a:tcStyle>
        <a:tcBdr/>
        <a:fill>
          <a:solidFill>
            <a:srgbClr val="740024"/>
          </a:solidFill>
        </a:fill>
      </a:tcStyle>
    </a:lastCol>
    <a:firstCol>
      <a:tcTxStyle b="on" i="off">
        <a:font>
          <a:latin typeface="Gill Sans MT"/>
          <a:ea typeface="Gill Sans MT"/>
          <a:cs typeface="Gill Sans MT"/>
        </a:font>
        <a:srgbClr val="FFFFFF"/>
      </a:tcTxStyle>
      <a:tcStyle>
        <a:tcBdr/>
        <a:fill>
          <a:solidFill>
            <a:srgbClr val="740024"/>
          </a:solidFill>
        </a:fill>
      </a:tcStyle>
    </a:firstCol>
    <a:lastRow>
      <a:tcTxStyle b="on" i="off">
        <a:font>
          <a:latin typeface="Gill Sans MT"/>
          <a:ea typeface="Gill Sans MT"/>
          <a:cs typeface="Gill Sans MT"/>
        </a:font>
        <a:srgbClr val="FFFFFF"/>
      </a:tcTxStyle>
      <a:tcStyle>
        <a:tcBdr/>
        <a:fill>
          <a:solidFill>
            <a:srgbClr val="740024"/>
          </a:solidFill>
        </a:fill>
      </a:tcStyle>
    </a:lastRow>
    <a:seCell>
      <a:tcTxStyle/>
      <a:tcStyle>
        <a:tcBdr/>
      </a:tcStyle>
    </a:seCell>
    <a:swCell>
      <a:tcTxStyle/>
      <a:tcStyle>
        <a:tcBdr/>
      </a:tcStyle>
    </a:swCell>
    <a:firstRow>
      <a:tcTxStyle b="on" i="off">
        <a:font>
          <a:latin typeface="Gill Sans MT"/>
          <a:ea typeface="Gill Sans MT"/>
          <a:cs typeface="Gill Sans MT"/>
        </a:font>
        <a:srgbClr val="FFFFFF"/>
      </a:tcTxStyle>
      <a:tcStyle>
        <a:tcBdr/>
        <a:fill>
          <a:solidFill>
            <a:srgbClr val="740024"/>
          </a:solidFill>
        </a:fill>
      </a:tcStyle>
    </a:firstRow>
    <a:neCell>
      <a:tcTxStyle/>
      <a:tcStyle>
        <a:tcBdr/>
      </a:tcStyle>
    </a:neCell>
    <a:nwCell>
      <a:tcTxStyle/>
      <a:tcStyle>
        <a:tcBdr/>
      </a:tcStyle>
    </a:nwCell>
  </a:tblStyle>
  <a:tblStyle styleId="{D75DE63E-84B9-4987-BA5A-BA2AE539718C}" styleName="Table_8">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0DEDA7-2523-49F3-8337-C50A39BCD4E0}" styleName="Table_9">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60" autoAdjust="0"/>
  </p:normalViewPr>
  <p:slideViewPr>
    <p:cSldViewPr snapToGrid="0">
      <p:cViewPr>
        <p:scale>
          <a:sx n="69" d="100"/>
          <a:sy n="69" d="100"/>
        </p:scale>
        <p:origin x="51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font" Target="fonts/font5.fntdata"/><Relationship Id="rId128" Type="http://schemas.openxmlformats.org/officeDocument/2006/relationships/font" Target="fonts/font10.fntdata"/><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notesMaster" Target="notesMasters/notesMaster1.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font" Target="fonts/font6.fntdata"/><Relationship Id="rId129" Type="http://schemas.openxmlformats.org/officeDocument/2006/relationships/presProps" Target="presProps.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font" Target="fonts/font1.fntdata"/><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130"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font" Target="fonts/font2.fntdata"/><Relationship Id="rId125" Type="http://schemas.openxmlformats.org/officeDocument/2006/relationships/font" Target="fonts/font7.fntdata"/><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theme" Target="theme/theme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font" Target="fonts/font8.fntdata"/><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font" Target="fonts/font3.fntdata"/><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tableStyles" Target="tableStyles.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font" Target="fonts/font9.fntdata"/><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15054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Shape 420"/>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421" name="Shape 421"/>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 sz="1200">
                <a:latin typeface="Calibri"/>
                <a:ea typeface="Calibri"/>
                <a:cs typeface="Calibri"/>
                <a:sym typeface="Calibri"/>
              </a:rPr>
              <a:pPr algn="r"/>
              <a:t>1</a:t>
            </a:fld>
            <a:endParaRPr sz="1200">
              <a:latin typeface="Calibri"/>
              <a:ea typeface="Calibri"/>
              <a:cs typeface="Calibri"/>
              <a:sym typeface="Calibri"/>
            </a:endParaRPr>
          </a:p>
        </p:txBody>
      </p:sp>
    </p:spTree>
    <p:extLst>
      <p:ext uri="{BB962C8B-B14F-4D97-AF65-F5344CB8AC3E}">
        <p14:creationId xmlns:p14="http://schemas.microsoft.com/office/powerpoint/2010/main" val="279926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Shape 48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900" dirty="0">
              <a:solidFill>
                <a:schemeClr val="dk1"/>
              </a:solidFill>
              <a:latin typeface="Calibri"/>
              <a:ea typeface="Calibri"/>
              <a:cs typeface="Calibri"/>
              <a:sym typeface="Calibri"/>
            </a:endParaRPr>
          </a:p>
        </p:txBody>
      </p:sp>
      <p:sp>
        <p:nvSpPr>
          <p:cNvPr id="487" name="Shape 487"/>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10</a:t>
            </a:fld>
            <a:endParaRPr/>
          </a:p>
        </p:txBody>
      </p:sp>
    </p:spTree>
    <p:extLst>
      <p:ext uri="{BB962C8B-B14F-4D97-AF65-F5344CB8AC3E}">
        <p14:creationId xmlns:p14="http://schemas.microsoft.com/office/powerpoint/2010/main" val="41167232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Shape 1213"/>
          <p:cNvSpPr>
            <a:spLocks noGrp="1" noRot="1" noChangeAspect="1"/>
          </p:cNvSpPr>
          <p:nvPr>
            <p:ph type="sldImg" idx="2"/>
          </p:nvPr>
        </p:nvSpPr>
        <p:spPr>
          <a:xfrm>
            <a:off x="434975" y="711200"/>
            <a:ext cx="6319838" cy="3554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Shape 1214"/>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buClr>
                <a:schemeClr val="dk1"/>
              </a:buClr>
              <a:buNone/>
            </a:pPr>
            <a:endParaRPr>
              <a:solidFill>
                <a:schemeClr val="dk1"/>
              </a:solidFill>
            </a:endParaRPr>
          </a:p>
        </p:txBody>
      </p:sp>
      <p:sp>
        <p:nvSpPr>
          <p:cNvPr id="1215" name="Shape 1215"/>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lgn="r">
              <a:buClr>
                <a:schemeClr val="dk1"/>
              </a:buClr>
              <a:buSzPts val="1200"/>
            </a:pPr>
            <a:fld id="{00000000-1234-1234-1234-123412341234}" type="slidenum">
              <a:rPr lang="en" sz="1200">
                <a:solidFill>
                  <a:schemeClr val="dk1"/>
                </a:solidFill>
                <a:latin typeface="Calibri"/>
                <a:ea typeface="Calibri"/>
                <a:cs typeface="Calibri"/>
                <a:sym typeface="Calibri"/>
              </a:rPr>
              <a:pPr algn="r">
                <a:buClr>
                  <a:schemeClr val="dk1"/>
                </a:buClr>
                <a:buSzPts val="1200"/>
              </a:pPr>
              <a:t>100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2900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221" name="Shape 122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65239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Shape 122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227" name="Shape 122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30847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Shape 123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233" name="Shape 12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10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Shape 49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900" dirty="0">
              <a:solidFill>
                <a:schemeClr val="dk1"/>
              </a:solidFill>
              <a:latin typeface="Calibri"/>
              <a:ea typeface="Calibri"/>
              <a:cs typeface="Calibri"/>
              <a:sym typeface="Calibri"/>
            </a:endParaRPr>
          </a:p>
        </p:txBody>
      </p:sp>
      <p:sp>
        <p:nvSpPr>
          <p:cNvPr id="495" name="Shape 495"/>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11</a:t>
            </a:fld>
            <a:endParaRPr/>
          </a:p>
        </p:txBody>
      </p:sp>
    </p:spTree>
    <p:extLst>
      <p:ext uri="{BB962C8B-B14F-4D97-AF65-F5344CB8AC3E}">
        <p14:creationId xmlns:p14="http://schemas.microsoft.com/office/powerpoint/2010/main" val="236745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35786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63651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67116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77690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86351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534" name="Shape 5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0104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Shape 54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latin typeface="Calibri"/>
              <a:ea typeface="Calibri"/>
              <a:cs typeface="Calibri"/>
              <a:sym typeface="Calibri"/>
            </a:endParaRPr>
          </a:p>
          <a:p>
            <a:pPr marL="0" indent="0">
              <a:buNone/>
            </a:pPr>
            <a:endParaRPr dirty="0">
              <a:highlight>
                <a:srgbClr val="FFFF00"/>
              </a:highlight>
              <a:latin typeface="Calibri"/>
              <a:ea typeface="Calibri"/>
              <a:cs typeface="Calibri"/>
              <a:sym typeface="Calibri"/>
            </a:endParaRPr>
          </a:p>
          <a:p>
            <a:pPr marL="0" indent="0">
              <a:buNone/>
            </a:pPr>
            <a:endParaRPr dirty="0">
              <a:latin typeface="Calibri"/>
              <a:ea typeface="Calibri"/>
              <a:cs typeface="Calibri"/>
              <a:sym typeface="Calibri"/>
            </a:endParaRPr>
          </a:p>
        </p:txBody>
      </p:sp>
      <p:sp>
        <p:nvSpPr>
          <p:cNvPr id="541" name="Shape 541"/>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18</a:t>
            </a:fld>
            <a:endParaRPr/>
          </a:p>
        </p:txBody>
      </p:sp>
    </p:spTree>
    <p:extLst>
      <p:ext uri="{BB962C8B-B14F-4D97-AF65-F5344CB8AC3E}">
        <p14:creationId xmlns:p14="http://schemas.microsoft.com/office/powerpoint/2010/main" val="119756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549" name="Shape 54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500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427" name="Shape 42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291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Shape 55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a:solidFill>
                <a:schemeClr val="dk1"/>
              </a:solidFill>
            </a:endParaRPr>
          </a:p>
        </p:txBody>
      </p:sp>
    </p:spTree>
    <p:extLst>
      <p:ext uri="{BB962C8B-B14F-4D97-AF65-F5344CB8AC3E}">
        <p14:creationId xmlns:p14="http://schemas.microsoft.com/office/powerpoint/2010/main" val="2569590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Shape 56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44325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Shape 56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19141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Shape 57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a:solidFill>
                <a:schemeClr val="dk1"/>
              </a:solidFill>
            </a:endParaRPr>
          </a:p>
        </p:txBody>
      </p:sp>
    </p:spTree>
    <p:extLst>
      <p:ext uri="{BB962C8B-B14F-4D97-AF65-F5344CB8AC3E}">
        <p14:creationId xmlns:p14="http://schemas.microsoft.com/office/powerpoint/2010/main" val="2152501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581" name="Shape 58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8617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589" name="Shape 58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907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5" name="Shape 59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350819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Shape 60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602" name="Shape 602"/>
          <p:cNvSpPr txBox="1">
            <a:spLocks noGrp="1"/>
          </p:cNvSpPr>
          <p:nvPr>
            <p:ph type="sldNum" idx="12"/>
          </p:nvPr>
        </p:nvSpPr>
        <p:spPr>
          <a:xfrm>
            <a:off x="3978131" y="8842029"/>
            <a:ext cx="3043342"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27</a:t>
            </a:fld>
            <a:endParaRPr/>
          </a:p>
        </p:txBody>
      </p:sp>
    </p:spTree>
    <p:extLst>
      <p:ext uri="{BB962C8B-B14F-4D97-AF65-F5344CB8AC3E}">
        <p14:creationId xmlns:p14="http://schemas.microsoft.com/office/powerpoint/2010/main" val="712096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Shape 60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610" name="Shape 610"/>
          <p:cNvSpPr txBox="1">
            <a:spLocks noGrp="1"/>
          </p:cNvSpPr>
          <p:nvPr>
            <p:ph type="sldNum" idx="12"/>
          </p:nvPr>
        </p:nvSpPr>
        <p:spPr>
          <a:xfrm>
            <a:off x="3978131" y="8842029"/>
            <a:ext cx="3043342"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28</a:t>
            </a:fld>
            <a:endParaRPr/>
          </a:p>
        </p:txBody>
      </p:sp>
    </p:spTree>
    <p:extLst>
      <p:ext uri="{BB962C8B-B14F-4D97-AF65-F5344CB8AC3E}">
        <p14:creationId xmlns:p14="http://schemas.microsoft.com/office/powerpoint/2010/main" val="266252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Shape 61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618" name="Shape 618"/>
          <p:cNvSpPr txBox="1">
            <a:spLocks noGrp="1"/>
          </p:cNvSpPr>
          <p:nvPr>
            <p:ph type="sldNum" idx="12"/>
          </p:nvPr>
        </p:nvSpPr>
        <p:spPr>
          <a:xfrm>
            <a:off x="3978131" y="8842029"/>
            <a:ext cx="3043342"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29</a:t>
            </a:fld>
            <a:endParaRPr/>
          </a:p>
        </p:txBody>
      </p:sp>
    </p:spTree>
    <p:extLst>
      <p:ext uri="{BB962C8B-B14F-4D97-AF65-F5344CB8AC3E}">
        <p14:creationId xmlns:p14="http://schemas.microsoft.com/office/powerpoint/2010/main" val="97343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234929" indent="581652">
              <a:spcBef>
                <a:spcPts val="653"/>
              </a:spcBef>
              <a:buClr>
                <a:schemeClr val="dk1"/>
              </a:buClr>
              <a:buSzPts val="1100"/>
              <a:buNone/>
            </a:pPr>
            <a:endParaRPr sz="1000" dirty="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590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Shape 62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a:solidFill>
                <a:schemeClr val="dk1"/>
              </a:solidFill>
            </a:endParaRPr>
          </a:p>
        </p:txBody>
      </p:sp>
    </p:spTree>
    <p:extLst>
      <p:ext uri="{BB962C8B-B14F-4D97-AF65-F5344CB8AC3E}">
        <p14:creationId xmlns:p14="http://schemas.microsoft.com/office/powerpoint/2010/main" val="423806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630" name="Shape 63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9927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450017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Shape 64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a:solidFill>
                <a:schemeClr val="dk1"/>
              </a:solidFill>
            </a:endParaRPr>
          </a:p>
        </p:txBody>
      </p:sp>
    </p:spTree>
    <p:extLst>
      <p:ext uri="{BB962C8B-B14F-4D97-AF65-F5344CB8AC3E}">
        <p14:creationId xmlns:p14="http://schemas.microsoft.com/office/powerpoint/2010/main" val="578839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Shape 64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a:solidFill>
                <a:schemeClr val="dk1"/>
              </a:solidFill>
            </a:endParaRPr>
          </a:p>
        </p:txBody>
      </p:sp>
    </p:spTree>
    <p:extLst>
      <p:ext uri="{BB962C8B-B14F-4D97-AF65-F5344CB8AC3E}">
        <p14:creationId xmlns:p14="http://schemas.microsoft.com/office/powerpoint/2010/main" val="2431121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Shape 65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a:solidFill>
                <a:schemeClr val="dk1"/>
              </a:solidFill>
            </a:endParaRPr>
          </a:p>
        </p:txBody>
      </p:sp>
    </p:spTree>
    <p:extLst>
      <p:ext uri="{BB962C8B-B14F-4D97-AF65-F5344CB8AC3E}">
        <p14:creationId xmlns:p14="http://schemas.microsoft.com/office/powerpoint/2010/main" val="4139043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795719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7" name="Shape 667"/>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789841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733" name="Shape 7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4194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739" name="Shape 73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657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Shape 43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084490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Shape 74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475422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Shape 75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174982" indent="-38885">
              <a:lnSpc>
                <a:spcPct val="90000"/>
              </a:lnSpc>
              <a:spcBef>
                <a:spcPts val="765"/>
              </a:spcBef>
              <a:buNone/>
            </a:pPr>
            <a:endParaRPr dirty="0"/>
          </a:p>
        </p:txBody>
      </p:sp>
      <p:sp>
        <p:nvSpPr>
          <p:cNvPr id="752" name="Shape 752"/>
          <p:cNvSpPr txBox="1">
            <a:spLocks noGrp="1"/>
          </p:cNvSpPr>
          <p:nvPr>
            <p:ph type="sldNum" idx="12"/>
          </p:nvPr>
        </p:nvSpPr>
        <p:spPr>
          <a:xfrm>
            <a:off x="3978132" y="8842029"/>
            <a:ext cx="3043343" cy="465455"/>
          </a:xfrm>
          <a:prstGeom prst="rect">
            <a:avLst/>
          </a:prstGeom>
          <a:noFill/>
          <a:ln>
            <a:noFill/>
          </a:ln>
        </p:spPr>
        <p:txBody>
          <a:bodyPr spcFirstLastPara="1" wrap="square" lIns="93308" tIns="93308" rIns="93308" bIns="93308" anchor="ctr" anchorCtr="0">
            <a:noAutofit/>
          </a:bodyPr>
          <a:lstStyle/>
          <a:p>
            <a:pPr>
              <a:buSzPts val="1400"/>
            </a:pPr>
            <a:fld id="{00000000-1234-1234-1234-123412341234}" type="slidenum">
              <a:rPr lang="en"/>
              <a:pPr>
                <a:buSzPts val="1400"/>
              </a:pPr>
              <a:t>41</a:t>
            </a:fld>
            <a:endParaRPr/>
          </a:p>
        </p:txBody>
      </p:sp>
    </p:spTree>
    <p:extLst>
      <p:ext uri="{BB962C8B-B14F-4D97-AF65-F5344CB8AC3E}">
        <p14:creationId xmlns:p14="http://schemas.microsoft.com/office/powerpoint/2010/main" val="3733122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Shape 76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160208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Shape 76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643715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774" name="Shape 77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1754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0" name="Shape 780"/>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1278969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6" name="Shape 786"/>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2200052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04951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798" name="Shape 79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2627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4" name="Shape 80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8489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8234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0" name="Shape 810"/>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792257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817" name="Shape 81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2272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Shape 823"/>
          <p:cNvSpPr txBox="1">
            <a:spLocks noGrp="1"/>
          </p:cNvSpPr>
          <p:nvPr>
            <p:ph type="body" idx="1"/>
          </p:nvPr>
        </p:nvSpPr>
        <p:spPr>
          <a:xfrm>
            <a:off x="702309" y="4421823"/>
            <a:ext cx="5618480" cy="4189095"/>
          </a:xfrm>
          <a:prstGeom prst="rect">
            <a:avLst/>
          </a:prstGeom>
          <a:noFill/>
          <a:ln>
            <a:noFill/>
          </a:ln>
        </p:spPr>
        <p:txBody>
          <a:bodyPr spcFirstLastPara="1" wrap="square" lIns="93053" tIns="46514" rIns="93053" bIns="46514" anchor="t" anchorCtr="0">
            <a:noAutofit/>
          </a:bodyPr>
          <a:lstStyle/>
          <a:p>
            <a:pPr marL="0" indent="0">
              <a:buClr>
                <a:schemeClr val="dk1"/>
              </a:buClr>
              <a:buNone/>
            </a:pPr>
            <a:endParaRPr sz="1200" dirty="0">
              <a:solidFill>
                <a:schemeClr val="dk1"/>
              </a:solidFill>
              <a:latin typeface="Calibri"/>
              <a:ea typeface="Calibri"/>
              <a:cs typeface="Calibri"/>
              <a:sym typeface="Calibri"/>
            </a:endParaRPr>
          </a:p>
        </p:txBody>
      </p:sp>
      <p:sp>
        <p:nvSpPr>
          <p:cNvPr id="824" name="Shape 824"/>
          <p:cNvSpPr txBox="1">
            <a:spLocks noGrp="1"/>
          </p:cNvSpPr>
          <p:nvPr>
            <p:ph type="sldNum" idx="12"/>
          </p:nvPr>
        </p:nvSpPr>
        <p:spPr>
          <a:xfrm>
            <a:off x="3978131" y="8842028"/>
            <a:ext cx="3043343" cy="465455"/>
          </a:xfrm>
          <a:prstGeom prst="rect">
            <a:avLst/>
          </a:prstGeom>
          <a:noFill/>
          <a:ln>
            <a:noFill/>
          </a:ln>
        </p:spPr>
        <p:txBody>
          <a:bodyPr spcFirstLastPara="1" wrap="square" lIns="93053" tIns="46514" rIns="93053" bIns="46514" anchor="b" anchorCtr="0">
            <a:noAutofit/>
          </a:bodyPr>
          <a:lstStyle/>
          <a:p>
            <a:pPr algn="r">
              <a:buClr>
                <a:schemeClr val="dk1"/>
              </a:buClr>
              <a:buSzPts val="300"/>
            </a:pPr>
            <a:fld id="{00000000-1234-1234-1234-123412341234}" type="slidenum">
              <a:rPr lang="en" sz="1200">
                <a:solidFill>
                  <a:schemeClr val="dk1"/>
                </a:solidFill>
                <a:latin typeface="Calibri"/>
                <a:ea typeface="Calibri"/>
                <a:cs typeface="Calibri"/>
                <a:sym typeface="Calibri"/>
              </a:rPr>
              <a:pPr algn="r">
                <a:buClr>
                  <a:schemeClr val="dk1"/>
                </a:buClr>
                <a:buSzPts val="300"/>
              </a:pPr>
              <a:t>52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308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3" name="Shape 833"/>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257671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Shape 83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2865358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5" name="Shape 84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949352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1" name="Shape 85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901141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Shape 85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7" name="Shape 857"/>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197321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3" name="Shape 863"/>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913977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0" name="Shape 870"/>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63430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Shape 45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lnSpc>
                <a:spcPct val="90000"/>
              </a:lnSpc>
              <a:spcBef>
                <a:spcPts val="765"/>
              </a:spcBef>
              <a:buNone/>
            </a:pPr>
            <a:endParaRPr dirty="0">
              <a:solidFill>
                <a:schemeClr val="dk1"/>
              </a:solidFill>
              <a:latin typeface="Calibri"/>
              <a:ea typeface="Calibri"/>
              <a:cs typeface="Calibri"/>
              <a:sym typeface="Calibri"/>
            </a:endParaRPr>
          </a:p>
        </p:txBody>
      </p:sp>
      <p:sp>
        <p:nvSpPr>
          <p:cNvPr id="452" name="Shape 452"/>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6</a:t>
            </a:fld>
            <a:endParaRPr/>
          </a:p>
        </p:txBody>
      </p:sp>
    </p:spTree>
    <p:extLst>
      <p:ext uri="{BB962C8B-B14F-4D97-AF65-F5344CB8AC3E}">
        <p14:creationId xmlns:p14="http://schemas.microsoft.com/office/powerpoint/2010/main" val="40773606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Shape 87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spcBef>
                <a:spcPts val="612"/>
              </a:spcBef>
              <a:buNone/>
            </a:pP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7515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4" name="Shape 884"/>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641027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890" name="Shape 89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03660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6" name="Shape 89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999273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3" name="Shape 903"/>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0077487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1" name="Shape 91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dirty="0"/>
          </a:p>
        </p:txBody>
      </p:sp>
      <p:sp>
        <p:nvSpPr>
          <p:cNvPr id="912" name="Shape 912"/>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65</a:t>
            </a:fld>
            <a:endParaRPr/>
          </a:p>
        </p:txBody>
      </p:sp>
    </p:spTree>
    <p:extLst>
      <p:ext uri="{BB962C8B-B14F-4D97-AF65-F5344CB8AC3E}">
        <p14:creationId xmlns:p14="http://schemas.microsoft.com/office/powerpoint/2010/main" val="40575733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9" name="Shape 91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920" name="Shape 920"/>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66</a:t>
            </a:fld>
            <a:endParaRPr/>
          </a:p>
        </p:txBody>
      </p:sp>
    </p:spTree>
    <p:extLst>
      <p:ext uri="{BB962C8B-B14F-4D97-AF65-F5344CB8AC3E}">
        <p14:creationId xmlns:p14="http://schemas.microsoft.com/office/powerpoint/2010/main" val="36831952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7" name="Shape 92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928" name="Shape 928"/>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67</a:t>
            </a:fld>
            <a:endParaRPr/>
          </a:p>
        </p:txBody>
      </p:sp>
    </p:spTree>
    <p:extLst>
      <p:ext uri="{BB962C8B-B14F-4D97-AF65-F5344CB8AC3E}">
        <p14:creationId xmlns:p14="http://schemas.microsoft.com/office/powerpoint/2010/main" val="2335824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5" name="Shape 93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sz="1200" b="1" dirty="0">
              <a:solidFill>
                <a:schemeClr val="dk1"/>
              </a:solidFill>
              <a:latin typeface="Calibri"/>
              <a:ea typeface="Calibri"/>
              <a:cs typeface="Calibri"/>
              <a:sym typeface="Calibri"/>
            </a:endParaRPr>
          </a:p>
        </p:txBody>
      </p:sp>
      <p:sp>
        <p:nvSpPr>
          <p:cNvPr id="936" name="Shape 936"/>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68</a:t>
            </a:fld>
            <a:endParaRPr/>
          </a:p>
        </p:txBody>
      </p:sp>
    </p:spTree>
    <p:extLst>
      <p:ext uri="{BB962C8B-B14F-4D97-AF65-F5344CB8AC3E}">
        <p14:creationId xmlns:p14="http://schemas.microsoft.com/office/powerpoint/2010/main" val="2510519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Shape 94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sz="1200" b="1" dirty="0">
              <a:solidFill>
                <a:schemeClr val="dk1"/>
              </a:solidFill>
              <a:latin typeface="Calibri"/>
              <a:ea typeface="Calibri"/>
              <a:cs typeface="Calibri"/>
              <a:sym typeface="Calibri"/>
            </a:endParaRPr>
          </a:p>
        </p:txBody>
      </p:sp>
      <p:sp>
        <p:nvSpPr>
          <p:cNvPr id="946" name="Shape 946"/>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69</a:t>
            </a:fld>
            <a:endParaRPr/>
          </a:p>
        </p:txBody>
      </p:sp>
    </p:spTree>
    <p:extLst>
      <p:ext uri="{BB962C8B-B14F-4D97-AF65-F5344CB8AC3E}">
        <p14:creationId xmlns:p14="http://schemas.microsoft.com/office/powerpoint/2010/main" val="177216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Shape 46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174982" indent="-174982">
              <a:lnSpc>
                <a:spcPct val="90000"/>
              </a:lnSpc>
              <a:spcBef>
                <a:spcPts val="765"/>
              </a:spcBef>
              <a:buNone/>
            </a:pPr>
            <a:endParaRPr dirty="0">
              <a:solidFill>
                <a:schemeClr val="dk1"/>
              </a:solidFill>
              <a:latin typeface="Calibri"/>
              <a:ea typeface="Calibri"/>
              <a:cs typeface="Calibri"/>
              <a:sym typeface="Calibri"/>
            </a:endParaRPr>
          </a:p>
        </p:txBody>
      </p:sp>
      <p:sp>
        <p:nvSpPr>
          <p:cNvPr id="461" name="Shape 461"/>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7</a:t>
            </a:fld>
            <a:endParaRPr/>
          </a:p>
        </p:txBody>
      </p:sp>
    </p:spTree>
    <p:extLst>
      <p:ext uri="{BB962C8B-B14F-4D97-AF65-F5344CB8AC3E}">
        <p14:creationId xmlns:p14="http://schemas.microsoft.com/office/powerpoint/2010/main" val="36638413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Shape 95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sz="1200" b="1" dirty="0">
              <a:solidFill>
                <a:schemeClr val="dk1"/>
              </a:solidFill>
              <a:latin typeface="Calibri"/>
              <a:ea typeface="Calibri"/>
              <a:cs typeface="Calibri"/>
              <a:sym typeface="Calibri"/>
            </a:endParaRPr>
          </a:p>
        </p:txBody>
      </p:sp>
      <p:sp>
        <p:nvSpPr>
          <p:cNvPr id="957" name="Shape 957"/>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70</a:t>
            </a:fld>
            <a:endParaRPr/>
          </a:p>
        </p:txBody>
      </p:sp>
    </p:spTree>
    <p:extLst>
      <p:ext uri="{BB962C8B-B14F-4D97-AF65-F5344CB8AC3E}">
        <p14:creationId xmlns:p14="http://schemas.microsoft.com/office/powerpoint/2010/main" val="34658476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6" name="Shape 96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dirty="0"/>
          </a:p>
        </p:txBody>
      </p:sp>
      <p:sp>
        <p:nvSpPr>
          <p:cNvPr id="967" name="Shape 967"/>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71</a:t>
            </a:fld>
            <a:endParaRPr/>
          </a:p>
        </p:txBody>
      </p:sp>
    </p:spTree>
    <p:extLst>
      <p:ext uri="{BB962C8B-B14F-4D97-AF65-F5344CB8AC3E}">
        <p14:creationId xmlns:p14="http://schemas.microsoft.com/office/powerpoint/2010/main" val="14036532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Shape 97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lnSpc>
                <a:spcPct val="115000"/>
              </a:lnSpc>
              <a:buClr>
                <a:schemeClr val="dk1"/>
              </a:buClr>
              <a:buNone/>
            </a:pPr>
            <a:endParaRPr sz="1200" b="1" dirty="0">
              <a:solidFill>
                <a:schemeClr val="dk1"/>
              </a:solidFill>
              <a:latin typeface="Calibri"/>
              <a:ea typeface="Calibri"/>
              <a:cs typeface="Calibri"/>
              <a:sym typeface="Calibri"/>
            </a:endParaRPr>
          </a:p>
        </p:txBody>
      </p:sp>
      <p:sp>
        <p:nvSpPr>
          <p:cNvPr id="975" name="Shape 975"/>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buClr>
                <a:schemeClr val="dk1"/>
              </a:buClr>
              <a:buSzPts val="1400"/>
            </a:pPr>
            <a:fld id="{00000000-1234-1234-1234-123412341234}" type="slidenum">
              <a:rPr lang="en"/>
              <a:pPr>
                <a:buClr>
                  <a:schemeClr val="dk1"/>
                </a:buClr>
                <a:buSzPts val="1400"/>
              </a:pPr>
              <a:t>72</a:t>
            </a:fld>
            <a:endParaRPr/>
          </a:p>
        </p:txBody>
      </p:sp>
    </p:spTree>
    <p:extLst>
      <p:ext uri="{BB962C8B-B14F-4D97-AF65-F5344CB8AC3E}">
        <p14:creationId xmlns:p14="http://schemas.microsoft.com/office/powerpoint/2010/main" val="4029680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984" name="Shape 984"/>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73</a:t>
            </a:fld>
            <a:endParaRPr/>
          </a:p>
        </p:txBody>
      </p:sp>
    </p:spTree>
    <p:extLst>
      <p:ext uri="{BB962C8B-B14F-4D97-AF65-F5344CB8AC3E}">
        <p14:creationId xmlns:p14="http://schemas.microsoft.com/office/powerpoint/2010/main" val="8716906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1" name="Shape 99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None/>
            </a:pPr>
            <a:endParaRPr dirty="0"/>
          </a:p>
        </p:txBody>
      </p:sp>
      <p:sp>
        <p:nvSpPr>
          <p:cNvPr id="992" name="Shape 992"/>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74</a:t>
            </a:fld>
            <a:endParaRPr/>
          </a:p>
        </p:txBody>
      </p:sp>
    </p:spTree>
    <p:extLst>
      <p:ext uri="{BB962C8B-B14F-4D97-AF65-F5344CB8AC3E}">
        <p14:creationId xmlns:p14="http://schemas.microsoft.com/office/powerpoint/2010/main" val="4507948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0" name="Shape 100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dirty="0"/>
          </a:p>
        </p:txBody>
      </p:sp>
      <p:sp>
        <p:nvSpPr>
          <p:cNvPr id="1001" name="Shape 1001"/>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75</a:t>
            </a:fld>
            <a:endParaRPr/>
          </a:p>
        </p:txBody>
      </p:sp>
    </p:spTree>
    <p:extLst>
      <p:ext uri="{BB962C8B-B14F-4D97-AF65-F5344CB8AC3E}">
        <p14:creationId xmlns:p14="http://schemas.microsoft.com/office/powerpoint/2010/main" val="34253286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9" name="Shape 100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1010" name="Shape 1010"/>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76</a:t>
            </a:fld>
            <a:endParaRPr/>
          </a:p>
        </p:txBody>
      </p:sp>
    </p:spTree>
    <p:extLst>
      <p:ext uri="{BB962C8B-B14F-4D97-AF65-F5344CB8AC3E}">
        <p14:creationId xmlns:p14="http://schemas.microsoft.com/office/powerpoint/2010/main" val="38387407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Shape 101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9" name="Shape 101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1020" name="Shape 1020"/>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77</a:t>
            </a:fld>
            <a:endParaRPr/>
          </a:p>
        </p:txBody>
      </p:sp>
    </p:spTree>
    <p:extLst>
      <p:ext uri="{BB962C8B-B14F-4D97-AF65-F5344CB8AC3E}">
        <p14:creationId xmlns:p14="http://schemas.microsoft.com/office/powerpoint/2010/main" val="502787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Shape 102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7" name="Shape 102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1028" name="Shape 1028"/>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78</a:t>
            </a:fld>
            <a:endParaRPr/>
          </a:p>
        </p:txBody>
      </p:sp>
    </p:spTree>
    <p:extLst>
      <p:ext uri="{BB962C8B-B14F-4D97-AF65-F5344CB8AC3E}">
        <p14:creationId xmlns:p14="http://schemas.microsoft.com/office/powerpoint/2010/main" val="39321605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Shape 10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5" name="Shape 103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20000"/>
              </a:lnSpc>
              <a:buNone/>
            </a:pPr>
            <a:endParaRPr sz="1200" dirty="0"/>
          </a:p>
        </p:txBody>
      </p:sp>
      <p:sp>
        <p:nvSpPr>
          <p:cNvPr id="1036" name="Shape 1036"/>
          <p:cNvSpPr txBox="1">
            <a:spLocks noGrp="1"/>
          </p:cNvSpPr>
          <p:nvPr>
            <p:ph type="sldNum" idx="12"/>
          </p:nvPr>
        </p:nvSpPr>
        <p:spPr>
          <a:xfrm>
            <a:off x="3978132" y="8842029"/>
            <a:ext cx="3043343" cy="465455"/>
          </a:xfrm>
          <a:prstGeom prst="rect">
            <a:avLst/>
          </a:prstGeom>
          <a:noFill/>
          <a:ln>
            <a:noFill/>
          </a:ln>
        </p:spPr>
        <p:txBody>
          <a:bodyPr spcFirstLastPara="1" wrap="square" lIns="93308" tIns="93308" rIns="93308" bIns="93308" anchor="ctr" anchorCtr="0">
            <a:noAutofit/>
          </a:bodyPr>
          <a:lstStyle/>
          <a:p>
            <a:pPr>
              <a:buSzPts val="1400"/>
            </a:pPr>
            <a:fld id="{00000000-1234-1234-1234-123412341234}" type="slidenum">
              <a:rPr lang="en"/>
              <a:pPr>
                <a:buSzPts val="1400"/>
              </a:pPr>
              <a:t>79</a:t>
            </a:fld>
            <a:endParaRPr/>
          </a:p>
        </p:txBody>
      </p:sp>
    </p:spTree>
    <p:extLst>
      <p:ext uri="{BB962C8B-B14F-4D97-AF65-F5344CB8AC3E}">
        <p14:creationId xmlns:p14="http://schemas.microsoft.com/office/powerpoint/2010/main" val="221063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Shape 46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350"/>
              <a:buNone/>
            </a:pPr>
            <a:endParaRPr dirty="0">
              <a:solidFill>
                <a:schemeClr val="dk1"/>
              </a:solidFill>
              <a:latin typeface="Calibri"/>
              <a:ea typeface="Calibri"/>
              <a:cs typeface="Calibri"/>
              <a:sym typeface="Calibri"/>
            </a:endParaRPr>
          </a:p>
        </p:txBody>
      </p:sp>
      <p:sp>
        <p:nvSpPr>
          <p:cNvPr id="469" name="Shape 469"/>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8</a:t>
            </a:fld>
            <a:endParaRPr/>
          </a:p>
        </p:txBody>
      </p:sp>
    </p:spTree>
    <p:extLst>
      <p:ext uri="{BB962C8B-B14F-4D97-AF65-F5344CB8AC3E}">
        <p14:creationId xmlns:p14="http://schemas.microsoft.com/office/powerpoint/2010/main" val="14150632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Shape 104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2" name="Shape 104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None/>
            </a:pPr>
            <a:endParaRPr sz="1200" dirty="0"/>
          </a:p>
        </p:txBody>
      </p:sp>
      <p:sp>
        <p:nvSpPr>
          <p:cNvPr id="1043" name="Shape 1043"/>
          <p:cNvSpPr txBox="1">
            <a:spLocks noGrp="1"/>
          </p:cNvSpPr>
          <p:nvPr>
            <p:ph type="sldNum" idx="12"/>
          </p:nvPr>
        </p:nvSpPr>
        <p:spPr>
          <a:xfrm>
            <a:off x="3978132" y="8842029"/>
            <a:ext cx="3043343" cy="465455"/>
          </a:xfrm>
          <a:prstGeom prst="rect">
            <a:avLst/>
          </a:prstGeom>
          <a:noFill/>
          <a:ln>
            <a:noFill/>
          </a:ln>
        </p:spPr>
        <p:txBody>
          <a:bodyPr spcFirstLastPara="1" wrap="square" lIns="93308" tIns="93308" rIns="93308" bIns="93308" anchor="ctr" anchorCtr="0">
            <a:noAutofit/>
          </a:bodyPr>
          <a:lstStyle/>
          <a:p>
            <a:pPr>
              <a:buSzPts val="1400"/>
            </a:pPr>
            <a:fld id="{00000000-1234-1234-1234-123412341234}" type="slidenum">
              <a:rPr lang="en"/>
              <a:pPr>
                <a:buSzPts val="1400"/>
              </a:pPr>
              <a:t>80</a:t>
            </a:fld>
            <a:endParaRPr/>
          </a:p>
        </p:txBody>
      </p:sp>
    </p:spTree>
    <p:extLst>
      <p:ext uri="{BB962C8B-B14F-4D97-AF65-F5344CB8AC3E}">
        <p14:creationId xmlns:p14="http://schemas.microsoft.com/office/powerpoint/2010/main" val="20055853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Shape 104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 name="Shape 104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9354262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5" name="Shape 105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8113454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101" name="Shape 110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51399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Shape 110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7" name="Shape 1107"/>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4129079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Shape 111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3" name="Shape 1113"/>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0003242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0" name="Shape 1120"/>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0962694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7" name="Shape 1127"/>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3900455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4" name="Shape 1134"/>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172874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1" name="Shape 114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21269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Shape 47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900" dirty="0">
              <a:solidFill>
                <a:schemeClr val="dk1"/>
              </a:solidFill>
              <a:latin typeface="Calibri"/>
              <a:ea typeface="Calibri"/>
              <a:cs typeface="Calibri"/>
              <a:sym typeface="Calibri"/>
            </a:endParaRPr>
          </a:p>
        </p:txBody>
      </p:sp>
      <p:sp>
        <p:nvSpPr>
          <p:cNvPr id="479" name="Shape 479"/>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9</a:t>
            </a:fld>
            <a:endParaRPr/>
          </a:p>
        </p:txBody>
      </p:sp>
    </p:spTree>
    <p:extLst>
      <p:ext uri="{BB962C8B-B14F-4D97-AF65-F5344CB8AC3E}">
        <p14:creationId xmlns:p14="http://schemas.microsoft.com/office/powerpoint/2010/main" val="19281339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Shape 114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148" name="Shape 114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98270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Shape 115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4" name="Shape 115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458332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0" name="Shape 116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0492497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Shape 116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Shape 116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900"/>
              <a:buNone/>
            </a:pPr>
            <a:endParaRPr dirty="0">
              <a:solidFill>
                <a:schemeClr val="dk1"/>
              </a:solidFill>
              <a:latin typeface="Calibri"/>
              <a:ea typeface="Calibri"/>
              <a:cs typeface="Calibri"/>
              <a:sym typeface="Calibri"/>
            </a:endParaRPr>
          </a:p>
        </p:txBody>
      </p:sp>
      <p:sp>
        <p:nvSpPr>
          <p:cNvPr id="1168" name="Shape 1168"/>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93</a:t>
            </a:fld>
            <a:endParaRPr/>
          </a:p>
        </p:txBody>
      </p:sp>
    </p:spTree>
    <p:extLst>
      <p:ext uri="{BB962C8B-B14F-4D97-AF65-F5344CB8AC3E}">
        <p14:creationId xmlns:p14="http://schemas.microsoft.com/office/powerpoint/2010/main" val="23886949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Shape 117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Shape 117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900"/>
              <a:buNone/>
            </a:pPr>
            <a:endParaRPr dirty="0">
              <a:solidFill>
                <a:schemeClr val="dk1"/>
              </a:solidFill>
              <a:latin typeface="Calibri"/>
              <a:ea typeface="Calibri"/>
              <a:cs typeface="Calibri"/>
              <a:sym typeface="Calibri"/>
            </a:endParaRPr>
          </a:p>
        </p:txBody>
      </p:sp>
      <p:sp>
        <p:nvSpPr>
          <p:cNvPr id="1176" name="Shape 1176"/>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94</a:t>
            </a:fld>
            <a:endParaRPr/>
          </a:p>
        </p:txBody>
      </p:sp>
    </p:spTree>
    <p:extLst>
      <p:ext uri="{BB962C8B-B14F-4D97-AF65-F5344CB8AC3E}">
        <p14:creationId xmlns:p14="http://schemas.microsoft.com/office/powerpoint/2010/main" val="34155812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Shape 118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182" name="Shape 118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09737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Shape 118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8" name="Shape 1188"/>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2171366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Shape 119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4" name="Shape 119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dirty="0"/>
          </a:p>
        </p:txBody>
      </p:sp>
      <p:sp>
        <p:nvSpPr>
          <p:cNvPr id="1195" name="Shape 1195"/>
          <p:cNvSpPr txBox="1">
            <a:spLocks noGrp="1"/>
          </p:cNvSpPr>
          <p:nvPr>
            <p:ph type="sldNum" idx="12"/>
          </p:nvPr>
        </p:nvSpPr>
        <p:spPr>
          <a:xfrm>
            <a:off x="3978132" y="8842029"/>
            <a:ext cx="3043343" cy="465455"/>
          </a:xfrm>
          <a:prstGeom prst="rect">
            <a:avLst/>
          </a:prstGeom>
          <a:noFill/>
          <a:ln>
            <a:noFill/>
          </a:ln>
        </p:spPr>
        <p:txBody>
          <a:bodyPr spcFirstLastPara="1" wrap="square" lIns="93308" tIns="93308" rIns="93308" bIns="93308" anchor="ctr" anchorCtr="0">
            <a:noAutofit/>
          </a:bodyPr>
          <a:lstStyle/>
          <a:p>
            <a:pPr>
              <a:buSzPts val="1400"/>
            </a:pPr>
            <a:fld id="{00000000-1234-1234-1234-123412341234}" type="slidenum">
              <a:rPr lang="en"/>
              <a:pPr>
                <a:buSzPts val="1400"/>
              </a:pPr>
              <a:t>97</a:t>
            </a:fld>
            <a:endParaRPr/>
          </a:p>
        </p:txBody>
      </p:sp>
    </p:spTree>
    <p:extLst>
      <p:ext uri="{BB962C8B-B14F-4D97-AF65-F5344CB8AC3E}">
        <p14:creationId xmlns:p14="http://schemas.microsoft.com/office/powerpoint/2010/main" val="16243300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Shape 120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1" name="Shape 120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a:solidFill>
                <a:schemeClr val="dk1"/>
              </a:solidFill>
            </a:endParaRPr>
          </a:p>
        </p:txBody>
      </p:sp>
    </p:spTree>
    <p:extLst>
      <p:ext uri="{BB962C8B-B14F-4D97-AF65-F5344CB8AC3E}">
        <p14:creationId xmlns:p14="http://schemas.microsoft.com/office/powerpoint/2010/main" val="2772921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Shape 120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7" name="Shape 120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a:solidFill>
                <a:schemeClr val="dk1"/>
              </a:solidFill>
            </a:endParaRPr>
          </a:p>
        </p:txBody>
      </p:sp>
    </p:spTree>
    <p:extLst>
      <p:ext uri="{BB962C8B-B14F-4D97-AF65-F5344CB8AC3E}">
        <p14:creationId xmlns:p14="http://schemas.microsoft.com/office/powerpoint/2010/main" val="376747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4" name="Shape 6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65" name="Shape 65"/>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3" name="Shape 7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74" name="Shape 7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8" name="Shape 7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4" name="Shape 8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8" name="Shape 10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14" name="Shape 114"/>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15" name="Shape 1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8" name="Shape 11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 name="Shape 122"/>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25" name="Shape 12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7" name="Shape 12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8" name="Shape 12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9" name="Shape 12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30" name="Shape 130"/>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31" name="Shape 13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34" name="Shape 13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6" name="Shape 136"/>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7" name="Shape 13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38" name="Shape 13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39" name="Shape 139"/>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40" name="Shape 14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43" name="Shape 143"/>
          <p:cNvPicPr preferRelativeResize="0"/>
          <p:nvPr/>
        </p:nvPicPr>
        <p:blipFill rotWithShape="1">
          <a:blip r:embed="rId3">
            <a:alphaModFix/>
          </a:blip>
          <a:srcRect l="29370" r="1941"/>
          <a:stretch/>
        </p:blipFill>
        <p:spPr>
          <a:xfrm>
            <a:off x="2857500" y="678942"/>
            <a:ext cx="5960974" cy="463942"/>
          </a:xfrm>
          <a:prstGeom prst="rect">
            <a:avLst/>
          </a:prstGeom>
          <a:noFill/>
          <a:ln>
            <a:noFill/>
          </a:ln>
        </p:spPr>
      </p:pic>
      <p:sp>
        <p:nvSpPr>
          <p:cNvPr id="144" name="Shape 144"/>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46" name="Shape 146"/>
          <p:cNvSpPr txBox="1">
            <a:spLocks noGrp="1"/>
          </p:cNvSpPr>
          <p:nvPr>
            <p:ph type="body" idx="2"/>
          </p:nvPr>
        </p:nvSpPr>
        <p:spPr>
          <a:xfrm>
            <a:off x="190500" y="171450"/>
            <a:ext cx="2400300" cy="4800600"/>
          </a:xfrm>
          <a:prstGeom prst="rect">
            <a:avLst/>
          </a:prstGeom>
          <a:solidFill>
            <a:schemeClr val="lt1">
              <a:alpha val="49019"/>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0" name="Shape 150"/>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3" name="Shape 153"/>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5"/>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156"/>
        <p:cNvGrpSpPr/>
        <p:nvPr/>
      </p:nvGrpSpPr>
      <p:grpSpPr>
        <a:xfrm>
          <a:off x="0" y="0"/>
          <a:ext cx="0" cy="0"/>
          <a:chOff x="0" y="0"/>
          <a:chExt cx="0" cy="0"/>
        </a:xfrm>
      </p:grpSpPr>
      <p:sp>
        <p:nvSpPr>
          <p:cNvPr id="157" name="Shape 157"/>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158" name="Shape 158"/>
          <p:cNvSpPr txBox="1">
            <a:spLocks noGrp="1"/>
          </p:cNvSpPr>
          <p:nvPr>
            <p:ph type="body" idx="1"/>
          </p:nvPr>
        </p:nvSpPr>
        <p:spPr>
          <a:xfrm>
            <a:off x="298847" y="895350"/>
            <a:ext cx="8538000" cy="36171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9" name="Shape 159"/>
          <p:cNvSpPr txBox="1">
            <a:spLocks noGrp="1"/>
          </p:cNvSpPr>
          <p:nvPr>
            <p:ph type="title"/>
          </p:nvPr>
        </p:nvSpPr>
        <p:spPr>
          <a:xfrm>
            <a:off x="0" y="1"/>
            <a:ext cx="9144000" cy="56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8" name="Shape 16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8" name="Shape 17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1" name="Shape 191"/>
          <p:cNvSpPr txBox="1">
            <a:spLocks noGrp="1"/>
          </p:cNvSpPr>
          <p:nvPr>
            <p:ph type="sldNum" idx="12"/>
          </p:nvPr>
        </p:nvSpPr>
        <p:spPr>
          <a:xfrm>
            <a:off x="7010400" y="4914900"/>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92" name="Shape 192"/>
          <p:cNvSpPr txBox="1">
            <a:spLocks noGrp="1"/>
          </p:cNvSpPr>
          <p:nvPr>
            <p:ph type="body" idx="1"/>
          </p:nvPr>
        </p:nvSpPr>
        <p:spPr>
          <a:xfrm>
            <a:off x="152400" y="971550"/>
            <a:ext cx="8839199" cy="382904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5" name="Shape 195"/>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457200" y="4767263"/>
            <a:ext cx="2133598" cy="2738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6553200" y="4767263"/>
            <a:ext cx="2133598"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 name="Shape 201"/>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457200" y="4767263"/>
            <a:ext cx="2133598" cy="2738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6553200" y="4767263"/>
            <a:ext cx="2133598"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2" name="Shape 21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13" name="Shape 21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4"/>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7" name="Shape 2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Shape 22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8" name="Shape 2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1" name="Shape 24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7" name="Shape 24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48" name="Shape 24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0"/>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58" name="Shape 25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59" name="Shape 25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62" name="Shape 26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6"/>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69" name="Shape 269"/>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0" name="Shape 270"/>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9"/>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Shape 28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83" name="Shape 28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6" name="Shape 28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2" name="Shape 29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6"/>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4" name="Shape 304"/>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single bullet list">
  <p:cSld name="Title and single bullet list">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45719" y="795528"/>
            <a:ext cx="8915400" cy="3874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title"/>
          </p:nvPr>
        </p:nvSpPr>
        <p:spPr>
          <a:xfrm>
            <a:off x="0" y="0"/>
            <a:ext cx="9144000" cy="800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000"/>
              <a:buFont typeface="Short Stack"/>
              <a:buNone/>
              <a:defRPr sz="3000" b="0" i="0" u="none" strike="noStrike" cap="none">
                <a:solidFill>
                  <a:schemeClr val="lt1"/>
                </a:solidFill>
                <a:latin typeface="Short Stack"/>
                <a:ea typeface="Short Stack"/>
                <a:cs typeface="Short Stack"/>
                <a:sym typeface="Short Stack"/>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9" name="Shape 309"/>
          <p:cNvSpPr txBox="1">
            <a:spLocks noGrp="1"/>
          </p:cNvSpPr>
          <p:nvPr>
            <p:ph type="sldNum" idx="12"/>
          </p:nvPr>
        </p:nvSpPr>
        <p:spPr>
          <a:xfrm>
            <a:off x="7010400" y="4914904"/>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10" name="Shape 310"/>
          <p:cNvSpPr txBox="1">
            <a:spLocks noGrp="1"/>
          </p:cNvSpPr>
          <p:nvPr>
            <p:ph type="ftr" idx="11"/>
          </p:nvPr>
        </p:nvSpPr>
        <p:spPr>
          <a:xfrm>
            <a:off x="152400" y="4914904"/>
            <a:ext cx="2895600" cy="257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F243E"/>
              </a:buClr>
              <a:buSzPts val="1800"/>
              <a:buFont typeface="Short Stack"/>
              <a:buNone/>
              <a:defRPr sz="1800" b="0" i="0" u="none" strike="noStrike" cap="none">
                <a:solidFill>
                  <a:srgbClr val="0F243E"/>
                </a:solidFill>
                <a:latin typeface="Short Stack"/>
                <a:ea typeface="Short Stack"/>
                <a:cs typeface="Short Stack"/>
                <a:sym typeface="Short Stack"/>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1"/>
        <p:cNvGrpSpPr/>
        <p:nvPr/>
      </p:nvGrpSpPr>
      <p:grpSpPr>
        <a:xfrm>
          <a:off x="0" y="0"/>
          <a:ext cx="0" cy="0"/>
          <a:chOff x="0" y="0"/>
          <a:chExt cx="0" cy="0"/>
        </a:xfrm>
      </p:grpSpPr>
      <p:sp>
        <p:nvSpPr>
          <p:cNvPr id="312" name="Shape 312"/>
          <p:cNvSpPr/>
          <p:nvPr/>
        </p:nvSpPr>
        <p:spPr>
          <a:xfrm>
            <a:off x="1588" y="1191"/>
            <a:ext cx="1200" cy="1200"/>
          </a:xfrm>
          <a:prstGeom prst="rect">
            <a:avLst/>
          </a:prstGeom>
          <a:solidFill>
            <a:srgbClr val="FFFFFF"/>
          </a:solidFill>
          <a:ln>
            <a:noFill/>
          </a:ln>
        </p:spPr>
      </p:sp>
      <p:sp>
        <p:nvSpPr>
          <p:cNvPr id="313" name="Shape 313"/>
          <p:cNvSpPr txBox="1">
            <a:spLocks noGrp="1"/>
          </p:cNvSpPr>
          <p:nvPr>
            <p:ph type="title"/>
          </p:nvPr>
        </p:nvSpPr>
        <p:spPr>
          <a:xfrm>
            <a:off x="609600" y="0"/>
            <a:ext cx="73914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15" name="Shape 315"/>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6"/>
        <p:cNvGrpSpPr/>
        <p:nvPr/>
      </p:nvGrpSpPr>
      <p:grpSpPr>
        <a:xfrm>
          <a:off x="0" y="0"/>
          <a:ext cx="0" cy="0"/>
          <a:chOff x="0" y="0"/>
          <a:chExt cx="0" cy="0"/>
        </a:xfrm>
      </p:grpSpPr>
      <p:sp>
        <p:nvSpPr>
          <p:cNvPr id="317" name="Shape 3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42" name="Shape 342"/>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343" name="Shape 3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344"/>
        <p:cNvGrpSpPr/>
        <p:nvPr/>
      </p:nvGrpSpPr>
      <p:grpSpPr>
        <a:xfrm>
          <a:off x="0" y="0"/>
          <a:ext cx="0" cy="0"/>
          <a:chOff x="0" y="0"/>
          <a:chExt cx="0" cy="0"/>
        </a:xfrm>
      </p:grpSpPr>
      <p:pic>
        <p:nvPicPr>
          <p:cNvPr id="345" name="Shape 34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6" name="Shape 346"/>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7" name="Shape 34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8"/>
        <p:cNvGrpSpPr/>
        <p:nvPr/>
      </p:nvGrpSpPr>
      <p:grpSpPr>
        <a:xfrm>
          <a:off x="0" y="0"/>
          <a:ext cx="0" cy="0"/>
          <a:chOff x="0" y="0"/>
          <a:chExt cx="0" cy="0"/>
        </a:xfrm>
      </p:grpSpPr>
      <p:pic>
        <p:nvPicPr>
          <p:cNvPr id="349" name="Shape 349"/>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350" name="Shape 350"/>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351" name="Shape 35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2" name="Shape 35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54" name="Shape 35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55"/>
        <p:cNvGrpSpPr/>
        <p:nvPr/>
      </p:nvGrpSpPr>
      <p:grpSpPr>
        <a:xfrm>
          <a:off x="0" y="0"/>
          <a:ext cx="0" cy="0"/>
          <a:chOff x="0" y="0"/>
          <a:chExt cx="0" cy="0"/>
        </a:xfrm>
      </p:grpSpPr>
      <p:pic>
        <p:nvPicPr>
          <p:cNvPr id="356" name="Shape 35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57" name="Shape 35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8" name="Shape 35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59" name="Shape 359"/>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0" name="Shape 36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61" name="Shape 36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62" name="Shape 36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63" name="Shape 36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66" name="Shape 36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7" name="Shape 36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68" name="Shape 368"/>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9" name="Shape 36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70" name="Shape 37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71" name="Shape 371"/>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72" name="Shape 37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73"/>
        <p:cNvGrpSpPr/>
        <p:nvPr/>
      </p:nvGrpSpPr>
      <p:grpSpPr>
        <a:xfrm>
          <a:off x="0" y="0"/>
          <a:ext cx="0" cy="0"/>
          <a:chOff x="0" y="0"/>
          <a:chExt cx="0" cy="0"/>
        </a:xfrm>
      </p:grpSpPr>
      <p:pic>
        <p:nvPicPr>
          <p:cNvPr id="374" name="Shape 374"/>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375" name="Shape 375"/>
          <p:cNvPicPr preferRelativeResize="0"/>
          <p:nvPr/>
        </p:nvPicPr>
        <p:blipFill rotWithShape="1">
          <a:blip r:embed="rId3">
            <a:alphaModFix/>
          </a:blip>
          <a:srcRect l="29372" r="1942"/>
          <a:stretch/>
        </p:blipFill>
        <p:spPr>
          <a:xfrm>
            <a:off x="2857500" y="678942"/>
            <a:ext cx="5960974" cy="463942"/>
          </a:xfrm>
          <a:prstGeom prst="rect">
            <a:avLst/>
          </a:prstGeom>
          <a:noFill/>
          <a:ln>
            <a:noFill/>
          </a:ln>
        </p:spPr>
      </p:pic>
      <p:sp>
        <p:nvSpPr>
          <p:cNvPr id="376" name="Shape 376"/>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7" name="Shape 37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78" name="Shape 378"/>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380"/>
        <p:cNvGrpSpPr/>
        <p:nvPr/>
      </p:nvGrpSpPr>
      <p:grpSpPr>
        <a:xfrm>
          <a:off x="0" y="0"/>
          <a:ext cx="0" cy="0"/>
          <a:chOff x="0" y="0"/>
          <a:chExt cx="0" cy="0"/>
        </a:xfrm>
      </p:grpSpPr>
      <p:pic>
        <p:nvPicPr>
          <p:cNvPr id="381" name="Shape 38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2" name="Shape 382"/>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3" name="Shape 38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4" name="Shape 38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5"/>
        <p:cNvGrpSpPr/>
        <p:nvPr/>
      </p:nvGrpSpPr>
      <p:grpSpPr>
        <a:xfrm>
          <a:off x="0" y="0"/>
          <a:ext cx="0" cy="0"/>
          <a:chOff x="0" y="0"/>
          <a:chExt cx="0" cy="0"/>
        </a:xfrm>
      </p:grpSpPr>
      <p:sp>
        <p:nvSpPr>
          <p:cNvPr id="386" name="Shape 38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87"/>
        <p:cNvGrpSpPr/>
        <p:nvPr/>
      </p:nvGrpSpPr>
      <p:grpSpPr>
        <a:xfrm>
          <a:off x="0" y="0"/>
          <a:ext cx="0" cy="0"/>
          <a:chOff x="0" y="0"/>
          <a:chExt cx="0" cy="0"/>
        </a:xfrm>
      </p:grpSpPr>
      <p:sp>
        <p:nvSpPr>
          <p:cNvPr id="388" name="Shape 38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389"/>
        <p:cNvGrpSpPr/>
        <p:nvPr/>
      </p:nvGrpSpPr>
      <p:grpSpPr>
        <a:xfrm>
          <a:off x="0" y="0"/>
          <a:ext cx="0" cy="0"/>
          <a:chOff x="0" y="0"/>
          <a:chExt cx="0" cy="0"/>
        </a:xfrm>
      </p:grpSpPr>
      <p:sp>
        <p:nvSpPr>
          <p:cNvPr id="390" name="Shape 390"/>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391" name="Shape 391"/>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92" name="Shape 392"/>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0" name="Shape 40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Shape 40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2" name="Shape 40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3" name="Shape 40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4"/>
        <p:cNvGrpSpPr/>
        <p:nvPr/>
      </p:nvGrpSpPr>
      <p:grpSpPr>
        <a:xfrm>
          <a:off x="0" y="0"/>
          <a:ext cx="0" cy="0"/>
          <a:chOff x="0" y="0"/>
          <a:chExt cx="0" cy="0"/>
        </a:xfrm>
      </p:grpSpPr>
      <p:sp>
        <p:nvSpPr>
          <p:cNvPr id="405" name="Shape 40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8" name="Shape 40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09" name="Shape 40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2" name="Shape 41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4" name="Shape 4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5" name="Shape 4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6"/>
        <p:cNvGrpSpPr/>
        <p:nvPr/>
      </p:nvGrpSpPr>
      <p:grpSpPr>
        <a:xfrm>
          <a:off x="0" y="0"/>
          <a:ext cx="0" cy="0"/>
          <a:chOff x="0" y="0"/>
          <a:chExt cx="0" cy="0"/>
        </a:xfrm>
      </p:grpSpPr>
      <p:sp>
        <p:nvSpPr>
          <p:cNvPr id="417" name="Shape 41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9.png"/><Relationship Id="rId5" Type="http://schemas.openxmlformats.org/officeDocument/2006/relationships/theme" Target="../theme/theme10.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2.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0.png"/><Relationship Id="rId5" Type="http://schemas.openxmlformats.org/officeDocument/2006/relationships/theme" Target="../theme/theme12.xml"/><Relationship Id="rId4" Type="http://schemas.openxmlformats.org/officeDocument/2006/relationships/slideLayout" Target="../slideLayouts/slideLayout6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13.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image" Target="../media/image1.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4.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9.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pic>
        <p:nvPicPr>
          <p:cNvPr id="252" name="Shape 252"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253" name="Shape 253"/>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254" name="Shape 25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Shape 275"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76" name="Shape 276"/>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77" name="Shape 277"/>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Shape 298"/>
          <p:cNvSpPr/>
          <p:nvPr/>
        </p:nvSpPr>
        <p:spPr>
          <a:xfrm>
            <a:off x="1588" y="1191"/>
            <a:ext cx="1200" cy="1200"/>
          </a:xfrm>
          <a:prstGeom prst="rect">
            <a:avLst/>
          </a:prstGeom>
          <a:solidFill>
            <a:srgbClr val="FFFFFF"/>
          </a:solidFill>
          <a:ln>
            <a:noFill/>
          </a:ln>
        </p:spPr>
      </p:sp>
      <p:pic>
        <p:nvPicPr>
          <p:cNvPr id="299" name="Shape 299" descr="Louisiana Believes (PPT Footer)_Footer.png"/>
          <p:cNvPicPr preferRelativeResize="0"/>
          <p:nvPr/>
        </p:nvPicPr>
        <p:blipFill rotWithShape="1">
          <a:blip r:embed="rId6">
            <a:alphaModFix/>
          </a:blip>
          <a:srcRect/>
          <a:stretch/>
        </p:blipFill>
        <p:spPr>
          <a:xfrm>
            <a:off x="0" y="4740750"/>
            <a:ext cx="8869825" cy="418325"/>
          </a:xfrm>
          <a:prstGeom prst="rect">
            <a:avLst/>
          </a:prstGeom>
          <a:noFill/>
          <a:ln>
            <a:noFill/>
          </a:ln>
        </p:spPr>
      </p:pic>
      <p:pic>
        <p:nvPicPr>
          <p:cNvPr id="300" name="Shape 300"/>
          <p:cNvPicPr preferRelativeResize="0"/>
          <p:nvPr/>
        </p:nvPicPr>
        <p:blipFill rotWithShape="1">
          <a:blip r:embed="rId7">
            <a:alphaModFix/>
          </a:blip>
          <a:srcRect/>
          <a:stretch/>
        </p:blipFill>
        <p:spPr>
          <a:xfrm>
            <a:off x="0" y="0"/>
            <a:ext cx="9143998" cy="1028700"/>
          </a:xfrm>
          <a:prstGeom prst="rect">
            <a:avLst/>
          </a:prstGeom>
          <a:noFill/>
          <a:ln>
            <a:noFill/>
          </a:ln>
        </p:spPr>
      </p:pic>
      <p:sp>
        <p:nvSpPr>
          <p:cNvPr id="301" name="Shape 30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Shape 33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pic>
        <p:nvPicPr>
          <p:cNvPr id="394" name="Shape 394"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95" name="Shape 395"/>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396" name="Shape 39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7" name="Shape 39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Shape 57" descr="Louisiana Believes (PPT Footer)_Footer.png"/>
          <p:cNvPicPr preferRelativeResize="0"/>
          <p:nvPr/>
        </p:nvPicPr>
        <p:blipFill rotWithShape="1">
          <a:blip r:embed="rId4">
            <a:alphaModFix/>
          </a:blip>
          <a:srcRect/>
          <a:stretch/>
        </p:blipFill>
        <p:spPr>
          <a:xfrm>
            <a:off x="0" y="4740749"/>
            <a:ext cx="9144000" cy="418200"/>
          </a:xfrm>
          <a:prstGeom prst="rect">
            <a:avLst/>
          </a:prstGeom>
          <a:noFill/>
          <a:ln>
            <a:noFill/>
          </a:ln>
        </p:spPr>
      </p:pic>
      <p:pic>
        <p:nvPicPr>
          <p:cNvPr id="58" name="Shape 58"/>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59" name="Shape 59"/>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7" name="Shape 67"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68" name="Shape 68"/>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69" name="Shape 69"/>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Shape 8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90" name="Shape 90"/>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91" name="Shape 9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pic>
        <p:nvPicPr>
          <p:cNvPr id="161" name="Shape 16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62" name="Shape 162"/>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63" name="Shape 16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pic>
        <p:nvPicPr>
          <p:cNvPr id="184" name="Shape 184" descr="Louisiana Believes (PPT Footer)_Footer.png"/>
          <p:cNvPicPr preferRelativeResize="0"/>
          <p:nvPr/>
        </p:nvPicPr>
        <p:blipFill rotWithShape="1">
          <a:blip r:embed="rId5">
            <a:alphaModFix/>
          </a:blip>
          <a:srcRect/>
          <a:stretch/>
        </p:blipFill>
        <p:spPr>
          <a:xfrm>
            <a:off x="0" y="4740749"/>
            <a:ext cx="6858000" cy="418338"/>
          </a:xfrm>
          <a:prstGeom prst="rect">
            <a:avLst/>
          </a:prstGeom>
          <a:noFill/>
          <a:ln>
            <a:noFill/>
          </a:ln>
        </p:spPr>
      </p:pic>
      <p:pic>
        <p:nvPicPr>
          <p:cNvPr id="185" name="Shape 185"/>
          <p:cNvPicPr preferRelativeResize="0"/>
          <p:nvPr/>
        </p:nvPicPr>
        <p:blipFill rotWithShape="1">
          <a:blip r:embed="rId6">
            <a:alphaModFix/>
          </a:blip>
          <a:srcRect/>
          <a:stretch/>
        </p:blipFill>
        <p:spPr>
          <a:xfrm>
            <a:off x="0" y="0"/>
            <a:ext cx="9144000" cy="1028698"/>
          </a:xfrm>
          <a:prstGeom prst="rect">
            <a:avLst/>
          </a:prstGeom>
          <a:noFill/>
          <a:ln>
            <a:noFill/>
          </a:ln>
        </p:spPr>
      </p:pic>
      <p:sp>
        <p:nvSpPr>
          <p:cNvPr id="186" name="Shape 186"/>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7010400" y="4886326"/>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Shape 20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07" name="Shape 207"/>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208" name="Shape 20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pic>
        <p:nvPicPr>
          <p:cNvPr id="229" name="Shape 229" descr="Louisiana Believes (PPT Footer)_Footer.png"/>
          <p:cNvPicPr preferRelativeResize="0"/>
          <p:nvPr/>
        </p:nvPicPr>
        <p:blipFill rotWithShape="1">
          <a:blip r:embed="rId7">
            <a:alphaModFix/>
          </a:blip>
          <a:srcRect/>
          <a:stretch/>
        </p:blipFill>
        <p:spPr>
          <a:xfrm>
            <a:off x="0" y="4740749"/>
            <a:ext cx="6858000" cy="418200"/>
          </a:xfrm>
          <a:prstGeom prst="rect">
            <a:avLst/>
          </a:prstGeom>
          <a:noFill/>
          <a:ln>
            <a:noFill/>
          </a:ln>
        </p:spPr>
      </p:pic>
      <p:pic>
        <p:nvPicPr>
          <p:cNvPr id="230" name="Shape 230"/>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31" name="Shape 23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uisianabelieves.com/docs/default-source/teacher-leader-summit/2018-teacher-leader-summit/a014--using-measures-of-student-progress-to-strengthen-practice-and-increase-learning.pdf?sfvrsn=2" TargetMode="External"/><Relationship Id="rId2" Type="http://schemas.openxmlformats.org/officeDocument/2006/relationships/notesSlide" Target="../notesSlides/notesSlide10.xml"/><Relationship Id="rId1" Type="http://schemas.openxmlformats.org/officeDocument/2006/relationships/slideLayout" Target="../slideLayouts/slideLayout67.xml"/><Relationship Id="rId5" Type="http://schemas.openxmlformats.org/officeDocument/2006/relationships/hyperlink" Target="https://www.louisianabelieves.com/docs/default-source/teacher-leader-summit/2018-teacher-leader-summit/t065--mastery-or-growth--1.pdf?sfvrsn=2" TargetMode="External"/><Relationship Id="rId4" Type="http://schemas.openxmlformats.org/officeDocument/2006/relationships/hyperlink" Target="https://www.louisianabelieves.com/docs/default-source/teacher-leader-summit/2018-teacher-leader-summit/a091--deliberately-addressing-student-growth-to-mastery.zip?sfvrsn=2"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00.xml"/><Relationship Id="rId1" Type="http://schemas.openxmlformats.org/officeDocument/2006/relationships/slideLayout" Target="../slideLayouts/slideLayout21.xml"/><Relationship Id="rId4" Type="http://schemas.openxmlformats.org/officeDocument/2006/relationships/hyperlink" Target="http://www.louisianabelieves.com/resources/library/accountability"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01.xml"/><Relationship Id="rId1" Type="http://schemas.openxmlformats.org/officeDocument/2006/relationships/slideLayout" Target="../slideLayouts/slideLayout21.xml"/><Relationship Id="rId4" Type="http://schemas.openxmlformats.org/officeDocument/2006/relationships/hyperlink" Target="mailto:edtech@la.gov"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2.xml"/><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mou-(2018-2019)-amendment.docx?sfvrsn=10" TargetMode="External"/><Relationship Id="rId2" Type="http://schemas.openxmlformats.org/officeDocument/2006/relationships/notesSlide" Target="../notesSlides/notesSlide103.xml"/><Relationship Id="rId1" Type="http://schemas.openxmlformats.org/officeDocument/2006/relationships/slideLayout" Target="../slideLayouts/slideLayout21.xml"/><Relationship Id="rId4" Type="http://schemas.openxmlformats.org/officeDocument/2006/relationships/hyperlink" Target="mailto:assessment@la.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docs/default-source/teacher-leader-summit/2018-teacher-leader-summit/s030--what's-new-in-louisiana's-school-and-school-system-accountability-policies.pdf?sfvrsn=2" TargetMode="External"/><Relationship Id="rId2" Type="http://schemas.openxmlformats.org/officeDocument/2006/relationships/notesSlide" Target="../notesSlides/notesSlide11.xml"/><Relationship Id="rId1" Type="http://schemas.openxmlformats.org/officeDocument/2006/relationships/slideLayout" Target="../slideLayouts/slideLayout67.xml"/><Relationship Id="rId5" Type="http://schemas.openxmlformats.org/officeDocument/2006/relationships/hyperlink" Target="https://www.louisianabelieves.com/docs/default-source/principal-support/2017-la-school-finder-flyer.pdf?sfvrsn=6" TargetMode="External"/><Relationship Id="rId4" Type="http://schemas.openxmlformats.org/officeDocument/2006/relationships/hyperlink" Target="https://www.louisianabelieves.com/resources/library/louisiana-teacher-leader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8.xml"/><Relationship Id="rId1" Type="http://schemas.openxmlformats.org/officeDocument/2006/relationships/slideLayout" Target="../slideLayouts/slideLayout67.xml"/><Relationship Id="rId5" Type="http://schemas.openxmlformats.org/officeDocument/2006/relationships/hyperlink" Target="https://la.drcedirect.com/default.aspx" TargetMode="External"/><Relationship Id="rId4" Type="http://schemas.openxmlformats.org/officeDocument/2006/relationships/hyperlink" Target="https://elpa21.sso.airast.org/auth/XUI/#login/&amp;realm=/elpa21&amp;forward=true&amp;spEntityID=SP_ELPA21_TIDE_PROD&amp;goto=%2FSSORedirect%2FmetaAlias%2Felpa21%2Fidp%3FReqID%3DS2531244816A8C85BE4CB1E78EECE048B6039C7D21%26index%3Dnull%26acsURL%3D%26spEntityID%3DSP_ELPA21_TIDE_PROD%26binding%3D&amp;AIRSSO-ORD1-PROD1-prod-AUT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https://www.louisianabelieves.com/docs/default-source/assessment/technical-assistance-for-spring-2017-assessments.pdf?sfvrsn=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hyperlink" Target="https://www.drcedirect.com/all/eca-portal-ui/welcome/L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4"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33.xml"/><Relationship Id="rId1" Type="http://schemas.openxmlformats.org/officeDocument/2006/relationships/slideLayout" Target="../slideLayouts/slideLayout45.xml"/><Relationship Id="rId4" Type="http://schemas.openxmlformats.org/officeDocument/2006/relationships/hyperlink" Target="http://www.caveon.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hyperlink" Target="http://www.louisianabelieves.com/docs/default-source/assessment/security-plan-check-list.pdf?sfvrsn=2" TargetMode="External"/><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mailto:assessment@la.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la.drcedirect.com/Documents/Unsecure/Doc.aspx?id=d641bd69-e66a-4a81-8bed-83e30edfca98" TargetMode="Externa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hyperlink" Target="https://www.act.org/content/dam/act/unsecured/documents/ACTScoreReportingSchedule-LA.pdf" TargetMode="External"/><Relationship Id="rId7" Type="http://schemas.openxmlformats.org/officeDocument/2006/relationships/hyperlink" Target="https://www.act.org/content/act/en/products-and-services/the-act-educator/training.html" TargetMode="External"/><Relationship Id="rId2" Type="http://schemas.openxmlformats.org/officeDocument/2006/relationships/notesSlide" Target="../notesSlides/notesSlide47.xml"/><Relationship Id="rId1" Type="http://schemas.openxmlformats.org/officeDocument/2006/relationships/slideLayout" Target="../slideLayouts/slideLayout23.xml"/><Relationship Id="rId6" Type="http://schemas.openxmlformats.org/officeDocument/2006/relationships/hyperlink" Target="https://www.act.org/content/act/en/products-and-services/state-and-district-solutions/louisiana.html" TargetMode="External"/><Relationship Id="rId5" Type="http://schemas.openxmlformats.org/officeDocument/2006/relationships/hyperlink" Target="http://www.act.org/content/dam/act/unsecured/documents/ACTWorkKeys-PortalReports.pdf" TargetMode="External"/><Relationship Id="rId4" Type="http://schemas.openxmlformats.org/officeDocument/2006/relationships/hyperlink" Target="https://www.act.org/content/dam/act/unsecured/documents/WorkKeysScoreReportingSchedule-LA.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hyperlink" Target="https://www.louisianabelieves.com/docs/default-source/assessment-guidance/elps-guidance-2018-2019.pdf?sfvrsn=2" TargetMode="External"/><Relationship Id="rId2" Type="http://schemas.openxmlformats.org/officeDocument/2006/relationships/notesSlide" Target="../notesSlides/notesSlide54.xml"/><Relationship Id="rId1" Type="http://schemas.openxmlformats.org/officeDocument/2006/relationships/slideLayout" Target="../slideLayouts/slideLayout19.xml"/><Relationship Id="rId4" Type="http://schemas.openxmlformats.org/officeDocument/2006/relationships/hyperlink" Target="https://www.louisianabelieves.com/resources/library/assessmen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louisianabelieves.com/docs/default-source/assessment/english-language-learner-plan-2017-2018.pdf?sfvrsn=12" TargetMode="External"/><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8" Type="http://schemas.openxmlformats.org/officeDocument/2006/relationships/hyperlink" Target="https://www.louisianabelieves.com/resources/library/assessment" TargetMode="External"/><Relationship Id="rId3" Type="http://schemas.openxmlformats.org/officeDocument/2006/relationships/hyperlink" Target="https://la.portal.airast.org/secure-browsers.stml" TargetMode="External"/><Relationship Id="rId7" Type="http://schemas.openxmlformats.org/officeDocument/2006/relationships/hyperlink" Target="http://www.louisianabelieves.com/docs/default-source/assessment/testing-device-requirements.pdf?sfvrsn=22" TargetMode="Externa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hyperlink" Target="https://la.portal.airast.org/core/fileparse.php/2601/urlt/Louisiana-TIDE-User-Guide.pdf" TargetMode="External"/><Relationship Id="rId5" Type="http://schemas.openxmlformats.org/officeDocument/2006/relationships/hyperlink" Target="https://elpa21.sso.airast.org/auth/XUI/#login/&amp;realm=/elpa21&amp;forward=true&amp;spEntityID=SP_ELPA21_TIDE_PROD&amp;goto=%2FSSORedirect%2FmetaAlias%2Felpa21%2Fidp%3FReqID%3DS25D285E120EA170415CC4E8C954E31F4472A910CD%26index%3Dnull%26acsURL%3D%26spEntityID%3DSP_ELPA21_TIDE_PROD%26binding%3D&amp;AIRSSO-ORD1-PROD1-prod-AUTH=" TargetMode="External"/><Relationship Id="rId4" Type="http://schemas.openxmlformats.org/officeDocument/2006/relationships/hyperlink" Target="https://la.portal.airast.org/core/fileparse.php/2601/urlt/Louisana-Secure-Browser-Installation-Manual.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9.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3" Type="http://schemas.openxmlformats.org/officeDocument/2006/relationships/hyperlink" Target="https://louisianaschools.adobeconnect.com/assessment-accountability/" TargetMode="External"/><Relationship Id="rId2" Type="http://schemas.openxmlformats.org/officeDocument/2006/relationships/notesSlide" Target="../notesSlides/notesSlide60.xml"/><Relationship Id="rId1" Type="http://schemas.openxmlformats.org/officeDocument/2006/relationships/slideLayout" Target="../slideLayouts/slideLayout75.xml"/></Relationships>
</file>

<file path=ppt/slides/_rels/slide61.xml.rels><?xml version="1.0" encoding="UTF-8" standalone="yes"?>
<Relationships xmlns="http://schemas.openxmlformats.org/package/2006/relationships"><Relationship Id="rId8" Type="http://schemas.openxmlformats.org/officeDocument/2006/relationships/hyperlink" Target="https://www.louisianabelieves.com/docs/default-source/assessment/2017-elpt-frequently-asked-questions-(faq).pdf?sfvrsn=4" TargetMode="External"/><Relationship Id="rId3" Type="http://schemas.openxmlformats.org/officeDocument/2006/relationships/hyperlink" Target="https://www.louisianabelieves.com/docs/default-source/assessment-guidance/elps-guidance-2018-2019.pdf?sfvrsn=2" TargetMode="External"/><Relationship Id="rId7" Type="http://schemas.openxmlformats.org/officeDocument/2006/relationships/hyperlink" Target="https://la.portal.airast.org/core/fileparse.php/2601/urlt/Louisiana-TIDE-User-Guide.pdf" TargetMode="External"/><Relationship Id="rId2" Type="http://schemas.openxmlformats.org/officeDocument/2006/relationships/notesSlide" Target="../notesSlides/notesSlide61.xml"/><Relationship Id="rId1" Type="http://schemas.openxmlformats.org/officeDocument/2006/relationships/slideLayout" Target="../slideLayouts/slideLayout59.xml"/><Relationship Id="rId6" Type="http://schemas.openxmlformats.org/officeDocument/2006/relationships/hyperlink" Target="https://www.louisianabelieves.com/academics/english-learners" TargetMode="External"/><Relationship Id="rId5" Type="http://schemas.openxmlformats.org/officeDocument/2006/relationships/hyperlink" Target="https://la.portal.airast.org/" TargetMode="External"/><Relationship Id="rId4" Type="http://schemas.openxmlformats.org/officeDocument/2006/relationships/hyperlink" Target="https://www.louisianabelieves.com/docs/default-source/assessment-guidance/elps-summit-presentation.pptx?sfvrsn=2"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diagnostic-assessment-quick-start-guide.pdf?sfvrsn=5" TargetMode="External"/><Relationship Id="rId2" Type="http://schemas.openxmlformats.org/officeDocument/2006/relationships/notesSlide" Target="../notesSlides/notesSlide64.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bte.drcedirect.com/LA/#portal/la/510848/ott/8/username/password/false"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louisianabelieves.com/resources/library/louisiana-teacher-leaders" TargetMode="External"/><Relationship Id="rId2" Type="http://schemas.openxmlformats.org/officeDocument/2006/relationships/notesSlide" Target="../notesSlides/notesSlide65.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hyperlink" Target="https://www.boarddocs.com/la/bese/Board.nsf/files/AZNURZ67B03C/$file/AGII_6.4_B111_June_%202018.pdf" TargetMode="External"/><Relationship Id="rId2" Type="http://schemas.openxmlformats.org/officeDocument/2006/relationships/notesSlide" Target="../notesSlides/notesSlide7.xml"/><Relationship Id="rId1" Type="http://schemas.openxmlformats.org/officeDocument/2006/relationships/slideLayout" Target="../slideLayouts/slideLayout67.xml"/><Relationship Id="rId4" Type="http://schemas.openxmlformats.org/officeDocument/2006/relationships/hyperlink" Target="https://www.boarddocs.com/la/bese/Board.nsf/files/AZN38H767F41/$file/AGII_6.3_B118_June_2018.pd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3" Type="http://schemas.openxmlformats.org/officeDocument/2006/relationships/hyperlink" Target="https://www.louisianabelieves.com/docs/default-source/assessment/a-teachers-guide-to-leap-360.pdf?sfvrsn=4" TargetMode="External"/><Relationship Id="rId2" Type="http://schemas.openxmlformats.org/officeDocument/2006/relationships/notesSlide" Target="../notesSlides/notesSlide71.xml"/><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3" Type="http://schemas.openxmlformats.org/officeDocument/2006/relationships/hyperlink" Target="https://www.drcedirect.com/all/eca-portal-ui/welcome/DRCPORTAL" TargetMode="External"/><Relationship Id="rId2" Type="http://schemas.openxmlformats.org/officeDocument/2006/relationships/notesSlide" Target="../notesSlides/notesSlide73.xml"/><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3" Type="http://schemas.openxmlformats.org/officeDocument/2006/relationships/hyperlink" Target="https://www.louisianabelieves.com/docs/default-source/assessment/parent-guide-to-the-leap-360.pdf?sfvrsn=4" TargetMode="External"/><Relationship Id="rId2" Type="http://schemas.openxmlformats.org/officeDocument/2006/relationships/notesSlide" Target="../notesSlides/notesSlide75.xml"/><Relationship Id="rId1" Type="http://schemas.openxmlformats.org/officeDocument/2006/relationships/slideLayout" Target="../slideLayouts/slideLayout49.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hyperlink" Target="https://www.louisianabelieves.com/docs/default-source/assessment/a-district's-guide-to-leap-360.pdf?sfvrsn=2" TargetMode="External"/><Relationship Id="rId7"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52.xml"/><Relationship Id="rId6" Type="http://schemas.openxmlformats.org/officeDocument/2006/relationships/image" Target="../media/image31.png"/><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measuringresults/leap-360"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7.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80.xml"/><Relationship Id="rId1" Type="http://schemas.openxmlformats.org/officeDocument/2006/relationships/slideLayout" Target="../slideLayouts/slideLayout57.xml"/><Relationship Id="rId4" Type="http://schemas.openxmlformats.org/officeDocument/2006/relationships/hyperlink" Target="https://www.louisianabelieves.com/resources/library/data-center/data-sharing-agreement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achieve.org/assessmentinventory" TargetMode="External"/><Relationship Id="rId2" Type="http://schemas.openxmlformats.org/officeDocument/2006/relationships/notesSlide" Target="../notesSlides/notesSlide81.xml"/><Relationship Id="rId1" Type="http://schemas.openxmlformats.org/officeDocument/2006/relationships/slideLayout" Target="../slideLayouts/slideLayout20.xml"/><Relationship Id="rId4" Type="http://schemas.openxmlformats.org/officeDocument/2006/relationships/hyperlink" Target="https://www.louisianabelieves.com/measuringresults/leap-360"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9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0.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3" Type="http://schemas.openxmlformats.org/officeDocument/2006/relationships/hyperlink" Target="https://www.louisianabelieves.com/resources/library/assessment-guidance" TargetMode="External"/><Relationship Id="rId2" Type="http://schemas.openxmlformats.org/officeDocument/2006/relationships/notesSlide" Target="../notesSlides/notesSlide91.xml"/><Relationship Id="rId1" Type="http://schemas.openxmlformats.org/officeDocument/2006/relationships/slideLayout" Target="../slideLayouts/slideLayout22.xml"/><Relationship Id="rId4" Type="http://schemas.openxmlformats.org/officeDocument/2006/relationships/hyperlink" Target="https://www.louisianabelieves.com/resources/library/practice-tests"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www.louisianabelieves.com/docs/default-source/teacher-leader-summit/2018-teacher-leader-summit/a031-new-leap-2025-grades-3-8-science-biology-assessment-overview.pdf?sfvrsn=2" TargetMode="External"/><Relationship Id="rId3" Type="http://schemas.openxmlformats.org/officeDocument/2006/relationships/hyperlink" Target="https://www.louisianabelieves.com/docs/default-source/teacher-leader-summit/2018-teacher-leader-summit/a033-ela-assessment-results-make-case_grades-3-5.zip?sfvrsn=2" TargetMode="External"/><Relationship Id="rId7" Type="http://schemas.openxmlformats.org/officeDocument/2006/relationships/hyperlink" Target="https://www.louisianabelieves.com/docs/default-source/teacher-leader-summit/2018-teacher-leader-summit/a027-math-assessment-make-the-case-a1-gm.zip?sfvrsn=2" TargetMode="External"/><Relationship Id="rId2" Type="http://schemas.openxmlformats.org/officeDocument/2006/relationships/notesSlide" Target="../notesSlides/notesSlide92.xml"/><Relationship Id="rId1" Type="http://schemas.openxmlformats.org/officeDocument/2006/relationships/slideLayout" Target="../slideLayouts/slideLayout22.xml"/><Relationship Id="rId6" Type="http://schemas.openxmlformats.org/officeDocument/2006/relationships/hyperlink" Target="https://www.louisianabelieves.com/docs/default-source/teacher-leader-summit/2018-teacher-leader-summit/a026-math-assessment-make-the-case-6-8.zip?sfvrsn=2" TargetMode="External"/><Relationship Id="rId5" Type="http://schemas.openxmlformats.org/officeDocument/2006/relationships/hyperlink" Target="https://www.louisianabelieves.com/docs/default-source/teacher-leader-summit/2018-teacher-leader-summit/a025-math-assessment-make-the-case-3-5.zip?sfvrsn=2" TargetMode="External"/><Relationship Id="rId4" Type="http://schemas.openxmlformats.org/officeDocument/2006/relationships/hyperlink" Target="https://www.louisianabelieves.com/docs/default-source/teacher-leader-summit/2018-teacher-leader-summit/a034-ela-assessment-results-make-case_grades-6-10.zip?sfvrsn=2" TargetMode="External"/><Relationship Id="rId9" Type="http://schemas.openxmlformats.org/officeDocument/2006/relationships/hyperlink" Target="https://www.louisianabelieves.com/docs/default-source/teacher-leader-summit/2018-teacher-leader-summit/a028-social-studies-assessment-results-make-the-case.pdf?sfvrsn=2"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94.xml"/><Relationship Id="rId1" Type="http://schemas.openxmlformats.org/officeDocument/2006/relationships/slideLayout" Target="../slideLayouts/slideLayout43.xml"/></Relationships>
</file>

<file path=ppt/slides/_rels/slide9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5.xml"/><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6-2017-district-support-calendar.pdf?sfvrsn=8" TargetMode="External"/><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98.xml"/><Relationship Id="rId1" Type="http://schemas.openxmlformats.org/officeDocument/2006/relationships/slideLayout" Target="../slideLayouts/slideLayout22.xml"/><Relationship Id="rId4" Type="http://schemas.openxmlformats.org/officeDocument/2006/relationships/hyperlink" Target="http://www.louisianabelieves.com/resources/library/assessment"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99.xml"/><Relationship Id="rId1" Type="http://schemas.openxmlformats.org/officeDocument/2006/relationships/slideLayout" Target="../slideLayouts/slideLayout21.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Shape 423"/>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424" name="Shape 424"/>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a:solidFill>
                  <a:schemeClr val="dk1"/>
                </a:solidFill>
                <a:latin typeface="Calibri"/>
                <a:ea typeface="Calibri"/>
                <a:cs typeface="Calibri"/>
                <a:sym typeface="Calibri"/>
              </a:rPr>
              <a:t>Assessment and Accountability Monthly Call</a:t>
            </a:r>
            <a:endParaRPr sz="3200">
              <a:latin typeface="Calibri"/>
              <a:ea typeface="Calibri"/>
              <a:cs typeface="Calibri"/>
              <a:sym typeface="Calibri"/>
            </a:endParaRPr>
          </a:p>
          <a:p>
            <a:pPr marL="0" marR="0" lvl="0" indent="0" algn="ctr" rtl="0">
              <a:lnSpc>
                <a:spcPct val="100000"/>
              </a:lnSpc>
              <a:spcBef>
                <a:spcPts val="0"/>
              </a:spcBef>
              <a:spcAft>
                <a:spcPts val="0"/>
              </a:spcAft>
              <a:buClr>
                <a:srgbClr val="FF0000"/>
              </a:buClr>
              <a:buFont typeface="Calibri"/>
              <a:buNone/>
            </a:pPr>
            <a:endParaRPr sz="3200">
              <a:latin typeface="Calibri"/>
              <a:ea typeface="Calibri"/>
              <a:cs typeface="Calibri"/>
              <a:sym typeface="Calibri"/>
            </a:endParaRPr>
          </a:p>
          <a:p>
            <a:pPr marL="0" marR="0" lvl="0" indent="0" algn="ctr" rtl="0">
              <a:lnSpc>
                <a:spcPct val="100000"/>
              </a:lnSpc>
              <a:spcBef>
                <a:spcPts val="0"/>
              </a:spcBef>
              <a:spcAft>
                <a:spcPts val="0"/>
              </a:spcAft>
              <a:buClr>
                <a:srgbClr val="FF0000"/>
              </a:buClr>
              <a:buFont typeface="Calibri"/>
              <a:buNone/>
            </a:pPr>
            <a:r>
              <a:rPr lang="en" sz="3200">
                <a:latin typeface="Calibri"/>
                <a:ea typeface="Calibri"/>
                <a:cs typeface="Calibri"/>
                <a:sym typeface="Calibri"/>
              </a:rPr>
              <a:t>June 2018</a:t>
            </a:r>
            <a:endParaRPr sz="3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 School Performance Score Resources: For Teachers</a:t>
            </a:r>
            <a:endParaRPr sz="2800" b="0" i="0" u="none" strike="noStrike" cap="none">
              <a:solidFill>
                <a:srgbClr val="333333"/>
              </a:solidFill>
              <a:latin typeface="Calibri"/>
              <a:ea typeface="Calibri"/>
              <a:cs typeface="Calibri"/>
              <a:sym typeface="Calibri"/>
            </a:endParaRPr>
          </a:p>
        </p:txBody>
      </p:sp>
      <p:sp>
        <p:nvSpPr>
          <p:cNvPr id="490" name="Shape 49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10</a:t>
            </a:fld>
            <a:endParaRPr sz="900" b="0" i="0" u="none" strike="noStrike" cap="none">
              <a:solidFill>
                <a:srgbClr val="8A8A8A"/>
              </a:solidFill>
              <a:latin typeface="Calibri"/>
              <a:ea typeface="Calibri"/>
              <a:cs typeface="Calibri"/>
              <a:sym typeface="Calibri"/>
            </a:endParaRPr>
          </a:p>
        </p:txBody>
      </p:sp>
      <p:graphicFrame>
        <p:nvGraphicFramePr>
          <p:cNvPr id="491" name="Shape 491"/>
          <p:cNvGraphicFramePr/>
          <p:nvPr/>
        </p:nvGraphicFramePr>
        <p:xfrm>
          <a:off x="125900" y="1308900"/>
          <a:ext cx="8903950" cy="2560260"/>
        </p:xfrm>
        <a:graphic>
          <a:graphicData uri="http://schemas.openxmlformats.org/drawingml/2006/table">
            <a:tbl>
              <a:tblPr>
                <a:noFill/>
                <a:tableStyleId>{142CF8F7-7051-415C-BB61-E0434702DC07}</a:tableStyleId>
              </a:tblPr>
              <a:tblGrid>
                <a:gridCol w="1246675"/>
                <a:gridCol w="5428275"/>
                <a:gridCol w="2229000"/>
              </a:tblGrid>
              <a:tr h="349550">
                <a:tc>
                  <a:txBody>
                    <a:bodyPr/>
                    <a:lstStyle/>
                    <a:p>
                      <a:pPr marL="0" marR="0" lvl="0" indent="0" algn="ctr" rtl="0">
                        <a:lnSpc>
                          <a:spcPct val="100000"/>
                        </a:lnSpc>
                        <a:spcBef>
                          <a:spcPts val="0"/>
                        </a:spcBef>
                        <a:spcAft>
                          <a:spcPts val="0"/>
                        </a:spcAft>
                        <a:buClr>
                          <a:srgbClr val="000000"/>
                        </a:buClr>
                        <a:buSzPts val="1600"/>
                        <a:buFont typeface="Arial"/>
                        <a:buNone/>
                      </a:pPr>
                      <a:r>
                        <a:rPr lang="en" sz="1600" b="1" u="none" strike="noStrike" cap="none">
                          <a:latin typeface="Calibri"/>
                          <a:ea typeface="Calibri"/>
                          <a:cs typeface="Calibri"/>
                          <a:sym typeface="Calibri"/>
                        </a:rPr>
                        <a:t>Audience</a:t>
                      </a:r>
                      <a:endParaRPr sz="1600" b="1" u="none" strike="noStrike" cap="none">
                        <a:latin typeface="Calibri"/>
                        <a:ea typeface="Calibri"/>
                        <a:cs typeface="Calibri"/>
                        <a:sym typeface="Calibri"/>
                      </a:endParaRPr>
                    </a:p>
                  </a:txBody>
                  <a:tcPr marL="91425" marR="91425" marT="91425" marB="91425">
                    <a:solidFill>
                      <a:srgbClr val="B6DDE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 sz="1600" b="1" u="none" strike="noStrike" cap="none">
                          <a:latin typeface="Calibri"/>
                          <a:ea typeface="Calibri"/>
                          <a:cs typeface="Calibri"/>
                          <a:sym typeface="Calibri"/>
                        </a:rPr>
                        <a:t>Resources</a:t>
                      </a:r>
                      <a:endParaRPr sz="1600" b="1" u="none" strike="noStrike" cap="none">
                        <a:latin typeface="Calibri"/>
                        <a:ea typeface="Calibri"/>
                        <a:cs typeface="Calibri"/>
                        <a:sym typeface="Calibri"/>
                      </a:endParaRPr>
                    </a:p>
                  </a:txBody>
                  <a:tcPr marL="91425" marR="91425" marT="91425" marB="91425">
                    <a:solidFill>
                      <a:srgbClr val="B6DDE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 sz="1600" b="1" u="none" strike="noStrike" cap="none">
                          <a:latin typeface="Calibri"/>
                          <a:ea typeface="Calibri"/>
                          <a:cs typeface="Calibri"/>
                          <a:sym typeface="Calibri"/>
                        </a:rPr>
                        <a:t>Release Timeline</a:t>
                      </a:r>
                      <a:endParaRPr sz="1600" b="1" u="none" strike="noStrike" cap="none">
                        <a:latin typeface="Calibri"/>
                        <a:ea typeface="Calibri"/>
                        <a:cs typeface="Calibri"/>
                        <a:sym typeface="Calibri"/>
                      </a:endParaRPr>
                    </a:p>
                  </a:txBody>
                  <a:tcPr marL="91425" marR="91425" marT="91425" marB="91425">
                    <a:solidFill>
                      <a:srgbClr val="B6DDE7"/>
                    </a:solidFill>
                  </a:tcPr>
                </a:tc>
              </a:tr>
              <a:tr h="661700">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latin typeface="Calibri"/>
                          <a:ea typeface="Calibri"/>
                          <a:cs typeface="Calibri"/>
                          <a:sym typeface="Calibri"/>
                        </a:rPr>
                        <a:t>Teachers </a:t>
                      </a:r>
                      <a:endParaRPr sz="1600" b="1" u="none" strike="noStrike" cap="none">
                        <a:latin typeface="Calibri"/>
                        <a:ea typeface="Calibri"/>
                        <a:cs typeface="Calibri"/>
                        <a:sym typeface="Calibri"/>
                      </a:endParaRPr>
                    </a:p>
                  </a:txBody>
                  <a:tcPr marL="91425" marR="91425" marT="91425" marB="91425"/>
                </a:tc>
                <a:tc>
                  <a:txBody>
                    <a:bodyPr/>
                    <a:lstStyle/>
                    <a:p>
                      <a:pPr marL="412750" marR="0" lvl="0" indent="-285750" algn="l" rtl="0">
                        <a:lnSpc>
                          <a:spcPct val="100000"/>
                        </a:lnSpc>
                        <a:spcBef>
                          <a:spcPts val="0"/>
                        </a:spcBef>
                        <a:spcAft>
                          <a:spcPts val="0"/>
                        </a:spcAft>
                        <a:buClr>
                          <a:srgbClr val="000000"/>
                        </a:buClr>
                        <a:buSzPts val="1600"/>
                        <a:buFont typeface="Arial"/>
                        <a:buChar char="•"/>
                      </a:pPr>
                      <a:r>
                        <a:rPr lang="en" sz="1600" u="sng" strike="noStrike" cap="none">
                          <a:solidFill>
                            <a:schemeClr val="hlink"/>
                          </a:solidFill>
                          <a:latin typeface="Calibri"/>
                          <a:ea typeface="Calibri"/>
                          <a:cs typeface="Calibri"/>
                          <a:sym typeface="Calibri"/>
                          <a:hlinkClick r:id="rId3"/>
                        </a:rPr>
                        <a:t>Using Measures of Student Progress to Strengthen Practice and Increase Learning</a:t>
                      </a:r>
                      <a:endParaRPr sz="1400" u="none" strike="noStrike" cap="none"/>
                    </a:p>
                    <a:p>
                      <a:pPr marL="412750" marR="0" lvl="0" indent="-285750" algn="l" rtl="0">
                        <a:lnSpc>
                          <a:spcPct val="100000"/>
                        </a:lnSpc>
                        <a:spcBef>
                          <a:spcPts val="0"/>
                        </a:spcBef>
                        <a:spcAft>
                          <a:spcPts val="0"/>
                        </a:spcAft>
                        <a:buClr>
                          <a:srgbClr val="000000"/>
                        </a:buClr>
                        <a:buSzPts val="1600"/>
                        <a:buFont typeface="Arial"/>
                        <a:buChar char="•"/>
                      </a:pPr>
                      <a:r>
                        <a:rPr lang="en" sz="1600" u="sng" strike="noStrike" cap="none">
                          <a:solidFill>
                            <a:schemeClr val="hlink"/>
                          </a:solidFill>
                          <a:latin typeface="Calibri"/>
                          <a:ea typeface="Calibri"/>
                          <a:cs typeface="Calibri"/>
                          <a:sym typeface="Calibri"/>
                          <a:hlinkClick r:id="rId4"/>
                        </a:rPr>
                        <a:t>Deliberately Addressing Student Growth to Mastery</a:t>
                      </a:r>
                      <a:endParaRPr sz="1600" u="none" strike="noStrike" cap="none">
                        <a:latin typeface="Calibri"/>
                        <a:ea typeface="Calibri"/>
                        <a:cs typeface="Calibri"/>
                        <a:sym typeface="Calibri"/>
                      </a:endParaRPr>
                    </a:p>
                    <a:p>
                      <a:pPr marL="412750" marR="0" lvl="0" indent="-285750" algn="l" rtl="0">
                        <a:lnSpc>
                          <a:spcPct val="100000"/>
                        </a:lnSpc>
                        <a:spcBef>
                          <a:spcPts val="0"/>
                        </a:spcBef>
                        <a:spcAft>
                          <a:spcPts val="0"/>
                        </a:spcAft>
                        <a:buClr>
                          <a:srgbClr val="000000"/>
                        </a:buClr>
                        <a:buSzPts val="1600"/>
                        <a:buFont typeface="Arial"/>
                        <a:buChar char="•"/>
                      </a:pPr>
                      <a:r>
                        <a:rPr lang="en" sz="1600" u="sng" strike="noStrike" cap="none">
                          <a:solidFill>
                            <a:schemeClr val="hlink"/>
                          </a:solidFill>
                          <a:latin typeface="Calibri"/>
                          <a:ea typeface="Calibri"/>
                          <a:cs typeface="Calibri"/>
                          <a:sym typeface="Calibri"/>
                          <a:hlinkClick r:id="rId5"/>
                        </a:rPr>
                        <a:t>Mastery or Growth</a:t>
                      </a:r>
                      <a:endParaRPr sz="1600" u="none" strike="noStrike" cap="none">
                        <a:latin typeface="Calibri"/>
                        <a:ea typeface="Calibri"/>
                        <a:cs typeface="Calibri"/>
                        <a:sym typeface="Calibri"/>
                      </a:endParaRPr>
                    </a:p>
                    <a:p>
                      <a:pPr marL="412750" marR="0" lvl="0" indent="-285750" algn="l" rtl="0">
                        <a:lnSpc>
                          <a:spcPct val="100000"/>
                        </a:lnSpc>
                        <a:spcBef>
                          <a:spcPts val="0"/>
                        </a:spcBef>
                        <a:spcAft>
                          <a:spcPts val="0"/>
                        </a:spcAft>
                        <a:buClr>
                          <a:srgbClr val="000000"/>
                        </a:buClr>
                        <a:buSzPts val="1600"/>
                        <a:buFont typeface="Arial"/>
                        <a:buChar char="•"/>
                      </a:pPr>
                      <a:r>
                        <a:rPr lang="en" sz="1600" u="none" strike="noStrike" cap="none">
                          <a:latin typeface="Calibri"/>
                          <a:ea typeface="Calibri"/>
                          <a:cs typeface="Calibri"/>
                          <a:sym typeface="Calibri"/>
                        </a:rPr>
                        <a:t>Additional guidance for teachers on how to use student growth data to make adjustments to instruction (coming this fall)</a:t>
                      </a:r>
                      <a:endParaRPr sz="1600" u="none" strike="noStrike" cap="none">
                        <a:latin typeface="Calibri"/>
                        <a:ea typeface="Calibri"/>
                        <a:cs typeface="Calibri"/>
                        <a:sym typeface="Calibri"/>
                      </a:endParaRPr>
                    </a:p>
                  </a:txBody>
                  <a:tcPr marL="91425" marR="91425" marT="91425" marB="91425"/>
                </a:tc>
                <a:tc>
                  <a:txBody>
                    <a:bodyPr/>
                    <a:lstStyle/>
                    <a:p>
                      <a:pPr marL="412750" marR="0" lvl="0" indent="-285750" algn="l" rtl="0">
                        <a:lnSpc>
                          <a:spcPct val="100000"/>
                        </a:lnSpc>
                        <a:spcBef>
                          <a:spcPts val="0"/>
                        </a:spcBef>
                        <a:spcAft>
                          <a:spcPts val="0"/>
                        </a:spcAft>
                        <a:buClr>
                          <a:srgbClr val="000000"/>
                        </a:buClr>
                        <a:buSzPts val="1600"/>
                        <a:buFont typeface="Arial"/>
                        <a:buChar char="•"/>
                      </a:pPr>
                      <a:r>
                        <a:rPr lang="en" sz="1600" u="none" strike="noStrike" cap="none">
                          <a:latin typeface="Calibri"/>
                          <a:ea typeface="Calibri"/>
                          <a:cs typeface="Calibri"/>
                          <a:sym typeface="Calibri"/>
                        </a:rPr>
                        <a:t>Teacher Leader Summit</a:t>
                      </a:r>
                      <a:endParaRPr sz="1600" u="none" strike="noStrike" cap="none">
                        <a:latin typeface="Calibri"/>
                        <a:ea typeface="Calibri"/>
                        <a:cs typeface="Calibri"/>
                        <a:sym typeface="Calibri"/>
                      </a:endParaRPr>
                    </a:p>
                    <a:p>
                      <a:pPr marL="412750" marR="0" lvl="0" indent="-285750" algn="l" rtl="0">
                        <a:lnSpc>
                          <a:spcPct val="100000"/>
                        </a:lnSpc>
                        <a:spcBef>
                          <a:spcPts val="0"/>
                        </a:spcBef>
                        <a:spcAft>
                          <a:spcPts val="0"/>
                        </a:spcAft>
                        <a:buClr>
                          <a:srgbClr val="000000"/>
                        </a:buClr>
                        <a:buSzPts val="1600"/>
                        <a:buFont typeface="Arial"/>
                        <a:buChar char="•"/>
                      </a:pPr>
                      <a:r>
                        <a:rPr lang="en" sz="1600" u="none" strike="noStrike" cap="none">
                          <a:latin typeface="Calibri"/>
                          <a:ea typeface="Calibri"/>
                          <a:cs typeface="Calibri"/>
                          <a:sym typeface="Calibri"/>
                        </a:rPr>
                        <a:t>Teacher Leader newsletter</a:t>
                      </a:r>
                      <a:endParaRPr sz="1600" u="none" strike="noStrike" cap="none">
                        <a:latin typeface="Calibri"/>
                        <a:ea typeface="Calibri"/>
                        <a:cs typeface="Calibri"/>
                        <a:sym typeface="Calibri"/>
                      </a:endParaRPr>
                    </a:p>
                    <a:p>
                      <a:pPr marL="412750" marR="0" lvl="0" indent="-285750" algn="l" rtl="0">
                        <a:lnSpc>
                          <a:spcPct val="100000"/>
                        </a:lnSpc>
                        <a:spcBef>
                          <a:spcPts val="0"/>
                        </a:spcBef>
                        <a:spcAft>
                          <a:spcPts val="0"/>
                        </a:spcAft>
                        <a:buClr>
                          <a:srgbClr val="000000"/>
                        </a:buClr>
                        <a:buSzPts val="1600"/>
                        <a:buFont typeface="Arial"/>
                        <a:buChar char="•"/>
                      </a:pPr>
                      <a:r>
                        <a:rPr lang="en" sz="1600" u="none" strike="noStrike" cap="none">
                          <a:latin typeface="Calibri"/>
                          <a:ea typeface="Calibri"/>
                          <a:cs typeface="Calibri"/>
                          <a:sym typeface="Calibri"/>
                        </a:rPr>
                        <a:t>Training at the September Teacher Leader Collaborations</a:t>
                      </a:r>
                      <a:endParaRPr sz="1600" u="none" strike="noStrike" cap="none">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Shape 1217"/>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District Support</a:t>
            </a:r>
            <a:endParaRPr sz="2800" b="0" i="0" u="none" strike="noStrike" cap="none">
              <a:solidFill>
                <a:srgbClr val="333333"/>
              </a:solidFill>
              <a:latin typeface="Calibri"/>
              <a:ea typeface="Calibri"/>
              <a:cs typeface="Calibri"/>
              <a:sym typeface="Calibri"/>
            </a:endParaRPr>
          </a:p>
        </p:txBody>
      </p:sp>
      <p:sp>
        <p:nvSpPr>
          <p:cNvPr id="1218" name="Shape 1218"/>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Shape 122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District Support</a:t>
            </a:r>
            <a:endParaRPr sz="2800" b="0" i="0" u="none" strike="noStrike" cap="none">
              <a:solidFill>
                <a:srgbClr val="333333"/>
              </a:solidFill>
              <a:latin typeface="Calibri"/>
              <a:ea typeface="Calibri"/>
              <a:cs typeface="Calibri"/>
              <a:sym typeface="Calibri"/>
            </a:endParaRPr>
          </a:p>
        </p:txBody>
      </p:sp>
      <p:sp>
        <p:nvSpPr>
          <p:cNvPr id="1224" name="Shape 1224"/>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1229" name="Shape 122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30" name="Shape 123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graphicFrame>
        <p:nvGraphicFramePr>
          <p:cNvPr id="1235" name="Shape 1235"/>
          <p:cNvGraphicFramePr/>
          <p:nvPr/>
        </p:nvGraphicFramePr>
        <p:xfrm>
          <a:off x="643962" y="1098465"/>
          <a:ext cx="8006275" cy="1920320"/>
        </p:xfrm>
        <a:graphic>
          <a:graphicData uri="http://schemas.openxmlformats.org/drawingml/2006/table">
            <a:tbl>
              <a:tblPr firstRow="1" bandRow="1">
                <a:noFill/>
                <a:tableStyleId>{3B0DEDA7-2523-49F3-8337-C50A39BCD4E0}</a:tableStyleId>
              </a:tblPr>
              <a:tblGrid>
                <a:gridCol w="194627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a:t>Key Dates</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a:t>Action</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June 18-22</a:t>
                      </a:r>
                      <a:endParaRPr sz="180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Summer High School Testing Window</a:t>
                      </a:r>
                      <a:endParaRPr sz="180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July 7</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Deadline for</a:t>
                      </a:r>
                      <a:r>
                        <a:rPr lang="en"/>
                        <a:t> </a:t>
                      </a:r>
                      <a:r>
                        <a:rPr lang="en" sz="1800" u="sng">
                          <a:solidFill>
                            <a:schemeClr val="hlink"/>
                          </a:solidFill>
                          <a:hlinkClick r:id="rId3"/>
                        </a:rPr>
                        <a:t>LEAP 360 MOU Amendment (2018-2019)</a:t>
                      </a:r>
                      <a:r>
                        <a:rPr lang="en" sz="1800"/>
                        <a:t> form. Complete, sign, and return an electronic copy to </a:t>
                      </a:r>
                      <a:r>
                        <a:rPr lang="en" sz="1800" u="sng">
                          <a:solidFill>
                            <a:schemeClr val="hlink"/>
                          </a:solidFill>
                          <a:hlinkClick r:id="rId4"/>
                        </a:rPr>
                        <a:t>assessment@la.gov</a:t>
                      </a:r>
                      <a:r>
                        <a:rPr lang="en" sz="1800"/>
                        <a:t>.</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July 10</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Deadline to complete End of Year Survey</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236" name="Shape 1236"/>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1237" name="Shape 1237"/>
          <p:cNvSpPr txBox="1"/>
          <p:nvPr/>
        </p:nvSpPr>
        <p:spPr>
          <a:xfrm>
            <a:off x="629175" y="3116400"/>
            <a:ext cx="8035800" cy="118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Reminders:  </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There will not be any Office Hours calls during June and July.  Office Hours will resume in August.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Starting in July, all calls will have a new meeting link. The call-in information will be released in the weekly newsletter.</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Next Assessment and Accountability Monthly Call:</a:t>
            </a:r>
            <a:r>
              <a:rPr lang="en" sz="1800" b="0" i="0" u="none" strike="noStrike" cap="non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July 17</a:t>
            </a:r>
            <a:r>
              <a:rPr lang="en" sz="1800" b="0" i="0" u="none" strike="noStrike" cap="none">
                <a:solidFill>
                  <a:schemeClr val="dk1"/>
                </a:solidFill>
                <a:latin typeface="Calibri"/>
                <a:ea typeface="Calibri"/>
                <a:cs typeface="Calibri"/>
                <a:sym typeface="Calibri"/>
              </a:rPr>
              <a:t>, 2018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 School Performance Score Resources: </a:t>
            </a:r>
            <a:endParaRPr sz="2800" b="0" i="0" u="none" strike="noStrike" cap="none">
              <a:solidFill>
                <a:srgbClr val="333333"/>
              </a:solidFill>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For School and System Leaders</a:t>
            </a:r>
            <a:endParaRPr sz="2800" b="0" i="0" u="none" strike="noStrike" cap="none">
              <a:solidFill>
                <a:srgbClr val="333333"/>
              </a:solidFill>
              <a:latin typeface="Calibri"/>
              <a:ea typeface="Calibri"/>
              <a:cs typeface="Calibri"/>
              <a:sym typeface="Calibri"/>
            </a:endParaRPr>
          </a:p>
        </p:txBody>
      </p:sp>
      <p:sp>
        <p:nvSpPr>
          <p:cNvPr id="498" name="Shape 49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11</a:t>
            </a:fld>
            <a:endParaRPr sz="900" b="0" i="0" u="none" strike="noStrike" cap="none">
              <a:solidFill>
                <a:srgbClr val="8A8A8A"/>
              </a:solidFill>
              <a:latin typeface="Calibri"/>
              <a:ea typeface="Calibri"/>
              <a:cs typeface="Calibri"/>
              <a:sym typeface="Calibri"/>
            </a:endParaRPr>
          </a:p>
        </p:txBody>
      </p:sp>
      <p:graphicFrame>
        <p:nvGraphicFramePr>
          <p:cNvPr id="499" name="Shape 499"/>
          <p:cNvGraphicFramePr/>
          <p:nvPr/>
        </p:nvGraphicFramePr>
        <p:xfrm>
          <a:off x="90275" y="1080300"/>
          <a:ext cx="8868600" cy="3642625"/>
        </p:xfrm>
        <a:graphic>
          <a:graphicData uri="http://schemas.openxmlformats.org/drawingml/2006/table">
            <a:tbl>
              <a:tblPr>
                <a:noFill/>
                <a:tableStyleId>{142CF8F7-7051-415C-BB61-E0434702DC07}</a:tableStyleId>
              </a:tblPr>
              <a:tblGrid>
                <a:gridCol w="1148250"/>
                <a:gridCol w="5797500"/>
                <a:gridCol w="1922850"/>
              </a:tblGrid>
              <a:tr h="39977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Audience</a:t>
                      </a:r>
                      <a:endParaRPr sz="1400" b="1" u="none" strike="noStrike" cap="none">
                        <a:latin typeface="Calibri"/>
                        <a:ea typeface="Calibri"/>
                        <a:cs typeface="Calibri"/>
                        <a:sym typeface="Calibri"/>
                      </a:endParaRPr>
                    </a:p>
                  </a:txBody>
                  <a:tcPr marL="91425" marR="91425" marT="91425" marB="91425">
                    <a:solidFill>
                      <a:srgbClr val="B6DD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Resources</a:t>
                      </a:r>
                      <a:endParaRPr sz="1400" b="1" u="none" strike="noStrike" cap="none">
                        <a:latin typeface="Calibri"/>
                        <a:ea typeface="Calibri"/>
                        <a:cs typeface="Calibri"/>
                        <a:sym typeface="Calibri"/>
                      </a:endParaRPr>
                    </a:p>
                  </a:txBody>
                  <a:tcPr marL="91425" marR="91425" marT="91425" marB="91425">
                    <a:solidFill>
                      <a:srgbClr val="B6DD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Release Timeline</a:t>
                      </a:r>
                      <a:endParaRPr sz="1400" b="1" u="none" strike="noStrike" cap="none">
                        <a:latin typeface="Calibri"/>
                        <a:ea typeface="Calibri"/>
                        <a:cs typeface="Calibri"/>
                        <a:sym typeface="Calibri"/>
                      </a:endParaRPr>
                    </a:p>
                  </a:txBody>
                  <a:tcPr marL="91425" marR="91425" marT="91425" marB="91425">
                    <a:solidFill>
                      <a:srgbClr val="B6DDE7"/>
                    </a:solidFill>
                  </a:tcPr>
                </a:tc>
              </a:tr>
              <a:tr h="3242850">
                <a:tc>
                  <a:txBody>
                    <a:bodyPr/>
                    <a:lstStyle/>
                    <a:p>
                      <a:pPr marL="0" marR="0" lvl="0" indent="0" algn="l" rtl="0">
                        <a:lnSpc>
                          <a:spcPct val="100000"/>
                        </a:lnSpc>
                        <a:spcBef>
                          <a:spcPts val="0"/>
                        </a:spcBef>
                        <a:spcAft>
                          <a:spcPts val="0"/>
                        </a:spcAft>
                        <a:buClr>
                          <a:srgbClr val="000000"/>
                        </a:buClr>
                        <a:buSzPts val="1300"/>
                        <a:buFont typeface="Arial"/>
                        <a:buNone/>
                      </a:pPr>
                      <a:r>
                        <a:rPr lang="en" sz="1300" b="1" u="none" strike="noStrike" cap="none">
                          <a:latin typeface="Calibri"/>
                          <a:ea typeface="Calibri"/>
                          <a:cs typeface="Calibri"/>
                          <a:sym typeface="Calibri"/>
                        </a:rPr>
                        <a:t>School System Leaders, Lead Agencies and Principals</a:t>
                      </a:r>
                      <a:endParaRPr sz="1300" b="1" u="none" strike="noStrike" cap="none">
                        <a:latin typeface="Calibri"/>
                        <a:ea typeface="Calibri"/>
                        <a:cs typeface="Calibri"/>
                        <a:sym typeface="Calibri"/>
                      </a:endParaRPr>
                    </a:p>
                  </a:txBody>
                  <a:tcPr marL="91425" marR="91425" marT="91425" marB="91425"/>
                </a:tc>
                <a:tc>
                  <a:txBody>
                    <a:bodyPr/>
                    <a:lstStyle/>
                    <a:p>
                      <a:pPr marL="317500" marR="0" lvl="0" indent="-171450" algn="l" rtl="0">
                        <a:lnSpc>
                          <a:spcPct val="100000"/>
                        </a:lnSpc>
                        <a:spcBef>
                          <a:spcPts val="0"/>
                        </a:spcBef>
                        <a:spcAft>
                          <a:spcPts val="0"/>
                        </a:spcAft>
                        <a:buClr>
                          <a:srgbClr val="000000"/>
                        </a:buClr>
                        <a:buSzPts val="1300"/>
                        <a:buFont typeface="Arial"/>
                        <a:buChar char="•"/>
                      </a:pPr>
                      <a:r>
                        <a:rPr lang="en" sz="1200" b="1" u="sng" strike="noStrike" cap="none">
                          <a:solidFill>
                            <a:schemeClr val="hlink"/>
                          </a:solidFill>
                          <a:latin typeface="Calibri"/>
                          <a:ea typeface="Calibri"/>
                          <a:cs typeface="Calibri"/>
                          <a:sym typeface="Calibri"/>
                          <a:hlinkClick r:id="rId3"/>
                        </a:rPr>
                        <a:t>Accountability Policy Update</a:t>
                      </a:r>
                      <a:r>
                        <a:rPr lang="en" sz="1200" b="1" u="none" strike="noStrike" cap="none">
                          <a:latin typeface="Calibri"/>
                          <a:ea typeface="Calibri"/>
                          <a:cs typeface="Calibri"/>
                          <a:sym typeface="Calibri"/>
                        </a:rPr>
                        <a:t>: </a:t>
                      </a:r>
                      <a:r>
                        <a:rPr lang="en" sz="1200" u="none" strike="noStrike" cap="none">
                          <a:latin typeface="Calibri"/>
                          <a:ea typeface="Calibri"/>
                          <a:cs typeface="Calibri"/>
                          <a:sym typeface="Calibri"/>
                        </a:rPr>
                        <a:t>guidance on 2017-2018 accountability updates</a:t>
                      </a:r>
                      <a:endParaRPr sz="1200" u="none" strike="noStrike" cap="none">
                        <a:latin typeface="Calibri"/>
                        <a:ea typeface="Calibri"/>
                        <a:cs typeface="Calibri"/>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 sz="1200" b="1" u="none" strike="noStrike" cap="none">
                          <a:latin typeface="Calibri"/>
                          <a:ea typeface="Calibri"/>
                          <a:cs typeface="Calibri"/>
                          <a:sym typeface="Calibri"/>
                        </a:rPr>
                        <a:t>Early Childhood performance updates and improvement strategies:</a:t>
                      </a:r>
                      <a:r>
                        <a:rPr lang="en" sz="1200" u="none" strike="noStrike" cap="none">
                          <a:latin typeface="Calibri"/>
                          <a:ea typeface="Calibri"/>
                          <a:cs typeface="Calibri"/>
                          <a:sym typeface="Calibri"/>
                        </a:rPr>
                        <a:t> </a:t>
                      </a:r>
                      <a:r>
                        <a:rPr lang="en" sz="1200" u="sng" strike="noStrike" cap="none">
                          <a:solidFill>
                            <a:schemeClr val="hlink"/>
                          </a:solidFill>
                          <a:latin typeface="Calibri"/>
                          <a:ea typeface="Calibri"/>
                          <a:cs typeface="Calibri"/>
                          <a:sym typeface="Calibri"/>
                          <a:hlinkClick r:id="rId4"/>
                        </a:rPr>
                        <a:t>Summit Sessions E008, E009, E010, E017, E019, E021, E023, E024, E040, E046, E056, E057, E068, E017</a:t>
                      </a:r>
                      <a:endParaRPr sz="1200" u="none" strike="noStrike" cap="none">
                        <a:latin typeface="Calibri"/>
                        <a:ea typeface="Calibri"/>
                        <a:cs typeface="Calibri"/>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 sz="1200" b="1" u="none" strike="noStrike" cap="none">
                          <a:latin typeface="Calibri"/>
                          <a:ea typeface="Calibri"/>
                          <a:cs typeface="Calibri"/>
                          <a:sym typeface="Calibri"/>
                        </a:rPr>
                        <a:t>Communications Toolkit</a:t>
                      </a:r>
                      <a:r>
                        <a:rPr lang="en" sz="1200" u="none" strike="noStrike" cap="none">
                          <a:latin typeface="Calibri"/>
                          <a:ea typeface="Calibri"/>
                          <a:cs typeface="Calibri"/>
                          <a:sym typeface="Calibri"/>
                        </a:rPr>
                        <a:t> (coming this fall)</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Customizable presentation</a:t>
                      </a:r>
                      <a:r>
                        <a:rPr lang="en" sz="1200" u="none" strike="noStrike" cap="none">
                          <a:latin typeface="Calibri"/>
                          <a:ea typeface="Calibri"/>
                          <a:cs typeface="Calibri"/>
                          <a:sym typeface="Calibri"/>
                        </a:rPr>
                        <a:t> for communicating this year’s district and school performance scores, and Comprehensive and Targeted Intervention designations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Social media and website graphics</a:t>
                      </a:r>
                      <a:r>
                        <a:rPr lang="en" sz="1200" u="none" strike="noStrike" cap="none">
                          <a:latin typeface="Calibri"/>
                          <a:ea typeface="Calibri"/>
                          <a:cs typeface="Calibri"/>
                          <a:sym typeface="Calibri"/>
                        </a:rPr>
                        <a:t> celebrating school growth and Top Gains schools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Louisiana Accountability System information card </a:t>
                      </a:r>
                      <a:r>
                        <a:rPr lang="en" sz="1200" u="none" strike="noStrike" cap="none">
                          <a:latin typeface="Calibri"/>
                          <a:ea typeface="Calibri"/>
                          <a:cs typeface="Calibri"/>
                          <a:sym typeface="Calibri"/>
                        </a:rPr>
                        <a:t>for families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Media Support Guide </a:t>
                      </a:r>
                      <a:r>
                        <a:rPr lang="en" sz="1200" u="none" strike="noStrike" cap="none">
                          <a:latin typeface="Calibri"/>
                          <a:ea typeface="Calibri"/>
                          <a:cs typeface="Calibri"/>
                          <a:sym typeface="Calibri"/>
                        </a:rPr>
                        <a:t>with sample news releases and talking points for reporters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Animated videos </a:t>
                      </a:r>
                      <a:r>
                        <a:rPr lang="en" sz="1200" u="none" strike="noStrike" cap="none">
                          <a:latin typeface="Calibri"/>
                          <a:ea typeface="Calibri"/>
                          <a:cs typeface="Calibri"/>
                          <a:sym typeface="Calibri"/>
                        </a:rPr>
                        <a:t>explaining school performance scores, including the new “Student Progress” Index</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sng" strike="noStrike" cap="none">
                          <a:solidFill>
                            <a:schemeClr val="hlink"/>
                          </a:solidFill>
                          <a:latin typeface="Calibri"/>
                          <a:ea typeface="Calibri"/>
                          <a:cs typeface="Calibri"/>
                          <a:sym typeface="Calibri"/>
                          <a:hlinkClick r:id="rId5"/>
                        </a:rPr>
                        <a:t>Louisiana School Finder flyer</a:t>
                      </a:r>
                      <a:r>
                        <a:rPr lang="en" sz="1200" u="none" strike="noStrike" cap="none">
                          <a:latin typeface="Calibri"/>
                          <a:ea typeface="Calibri"/>
                          <a:cs typeface="Calibri"/>
                          <a:sym typeface="Calibri"/>
                        </a:rPr>
                        <a:t>: information on how to access School Finder; should be sent home with the printed report card</a:t>
                      </a:r>
                      <a:endParaRPr sz="1200" u="none" strike="noStrike" cap="none">
                        <a:latin typeface="Calibri"/>
                        <a:ea typeface="Calibri"/>
                        <a:cs typeface="Calibri"/>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 sz="1200" b="1" u="none" strike="noStrike" cap="none">
                          <a:latin typeface="Calibri"/>
                          <a:ea typeface="Calibri"/>
                          <a:cs typeface="Calibri"/>
                          <a:sym typeface="Calibri"/>
                        </a:rPr>
                        <a:t>Superintendent and Principal Secure Portal FAQ</a:t>
                      </a:r>
                      <a:r>
                        <a:rPr lang="en" sz="1200" u="none" strike="noStrike" cap="none">
                          <a:latin typeface="Calibri"/>
                          <a:ea typeface="Calibri"/>
                          <a:cs typeface="Calibri"/>
                          <a:sym typeface="Calibri"/>
                        </a:rPr>
                        <a:t> (coming this fall)</a:t>
                      </a:r>
                      <a:endParaRPr sz="1200" u="none" strike="noStrike" cap="none">
                        <a:latin typeface="Calibri"/>
                        <a:ea typeface="Calibri"/>
                        <a:cs typeface="Calibri"/>
                        <a:sym typeface="Calibri"/>
                      </a:endParaRPr>
                    </a:p>
                  </a:txBody>
                  <a:tcPr marL="91425" marR="91425" marT="91425" marB="91425"/>
                </a:tc>
                <a:tc>
                  <a:txBody>
                    <a:bodyPr/>
                    <a:lstStyle/>
                    <a:p>
                      <a:pPr marL="431800" marR="0" lvl="0" indent="-285750" algn="l" rtl="0">
                        <a:lnSpc>
                          <a:spcPct val="100000"/>
                        </a:lnSpc>
                        <a:spcBef>
                          <a:spcPts val="0"/>
                        </a:spcBef>
                        <a:spcAft>
                          <a:spcPts val="0"/>
                        </a:spcAft>
                        <a:buClr>
                          <a:srgbClr val="000000"/>
                        </a:buClr>
                        <a:buSzPts val="1300"/>
                        <a:buFont typeface="Arial"/>
                        <a:buChar char="•"/>
                      </a:pPr>
                      <a:r>
                        <a:rPr lang="en" sz="1300" u="none" strike="noStrike" cap="none">
                          <a:latin typeface="Calibri"/>
                          <a:ea typeface="Calibri"/>
                          <a:cs typeface="Calibri"/>
                          <a:sym typeface="Calibri"/>
                        </a:rPr>
                        <a:t>Teacher Leader Summit</a:t>
                      </a:r>
                      <a:endParaRPr sz="1300" u="none" strike="noStrike" cap="none">
                        <a:latin typeface="Calibri"/>
                        <a:ea typeface="Calibri"/>
                        <a:cs typeface="Calibri"/>
                        <a:sym typeface="Calibri"/>
                      </a:endParaRPr>
                    </a:p>
                    <a:p>
                      <a:pPr marL="431800" marR="0" lvl="0" indent="-285750" algn="l" rtl="0">
                        <a:lnSpc>
                          <a:spcPct val="100000"/>
                        </a:lnSpc>
                        <a:spcBef>
                          <a:spcPts val="0"/>
                        </a:spcBef>
                        <a:spcAft>
                          <a:spcPts val="0"/>
                        </a:spcAft>
                        <a:buClr>
                          <a:srgbClr val="000000"/>
                        </a:buClr>
                        <a:buSzPts val="1300"/>
                        <a:buFont typeface="Arial"/>
                        <a:buChar char="•"/>
                      </a:pPr>
                      <a:r>
                        <a:rPr lang="en" sz="1300" u="none" strike="noStrike" cap="none">
                          <a:latin typeface="Calibri"/>
                          <a:ea typeface="Calibri"/>
                          <a:cs typeface="Calibri"/>
                          <a:sym typeface="Calibri"/>
                        </a:rPr>
                        <a:t>September and October school system planning calls</a:t>
                      </a:r>
                      <a:endParaRPr sz="1300" u="none" strike="noStrike" cap="none">
                        <a:latin typeface="Calibri"/>
                        <a:ea typeface="Calibri"/>
                        <a:cs typeface="Calibri"/>
                        <a:sym typeface="Calibri"/>
                      </a:endParaRPr>
                    </a:p>
                    <a:p>
                      <a:pPr marL="431800" marR="0" lvl="0" indent="-285750" algn="l" rtl="0">
                        <a:lnSpc>
                          <a:spcPct val="100000"/>
                        </a:lnSpc>
                        <a:spcBef>
                          <a:spcPts val="0"/>
                        </a:spcBef>
                        <a:spcAft>
                          <a:spcPts val="0"/>
                        </a:spcAft>
                        <a:buClr>
                          <a:srgbClr val="000000"/>
                        </a:buClr>
                        <a:buSzPts val="1300"/>
                        <a:buFont typeface="Arial"/>
                        <a:buChar char="•"/>
                      </a:pPr>
                      <a:r>
                        <a:rPr lang="en" sz="1300" u="none" strike="noStrike" cap="none">
                          <a:latin typeface="Calibri"/>
                          <a:ea typeface="Calibri"/>
                          <a:cs typeface="Calibri"/>
                          <a:sym typeface="Calibri"/>
                        </a:rPr>
                        <a:t>LDOE weekly newsletter</a:t>
                      </a:r>
                      <a:endParaRPr sz="1300" u="none" strike="noStrike" cap="none">
                        <a:latin typeface="Calibri"/>
                        <a:ea typeface="Calibri"/>
                        <a:cs typeface="Calibri"/>
                        <a:sym typeface="Calibri"/>
                      </a:endParaRPr>
                    </a:p>
                    <a:p>
                      <a:pPr marL="431800" marR="0" lvl="0" indent="-285750" algn="l" rtl="0">
                        <a:lnSpc>
                          <a:spcPct val="100000"/>
                        </a:lnSpc>
                        <a:spcBef>
                          <a:spcPts val="0"/>
                        </a:spcBef>
                        <a:spcAft>
                          <a:spcPts val="0"/>
                        </a:spcAft>
                        <a:buClr>
                          <a:srgbClr val="000000"/>
                        </a:buClr>
                        <a:buSzPts val="1300"/>
                        <a:buFont typeface="Arial"/>
                        <a:buChar char="•"/>
                      </a:pPr>
                      <a:r>
                        <a:rPr lang="en" sz="1300" u="none" strike="noStrike" cap="none">
                          <a:latin typeface="Calibri"/>
                          <a:ea typeface="Calibri"/>
                          <a:cs typeface="Calibri"/>
                          <a:sym typeface="Calibri"/>
                        </a:rPr>
                        <a:t>Training at the September and November Collaborations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2017-2018 Reporting: Certifying SPS Data </a:t>
            </a:r>
            <a:endParaRPr/>
          </a:p>
        </p:txBody>
      </p:sp>
      <p:sp>
        <p:nvSpPr>
          <p:cNvPr id="505" name="Shape 505"/>
          <p:cNvSpPr txBox="1">
            <a:spLocks noGrp="1"/>
          </p:cNvSpPr>
          <p:nvPr>
            <p:ph type="body" idx="1"/>
          </p:nvPr>
        </p:nvSpPr>
        <p:spPr>
          <a:xfrm>
            <a:off x="195175" y="873213"/>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Prior to the release of school performance scores, school systems and schools are provided with opportunities to review all data.</a:t>
            </a:r>
            <a:endParaRPr sz="1800"/>
          </a:p>
          <a:p>
            <a:pPr marL="0" lvl="0" indent="0" rtl="0">
              <a:spcBef>
                <a:spcPts val="750"/>
              </a:spcBef>
              <a:spcAft>
                <a:spcPts val="0"/>
              </a:spcAft>
              <a:buNone/>
            </a:pPr>
            <a:endParaRPr/>
          </a:p>
        </p:txBody>
      </p:sp>
      <p:graphicFrame>
        <p:nvGraphicFramePr>
          <p:cNvPr id="506" name="Shape 506"/>
          <p:cNvGraphicFramePr/>
          <p:nvPr/>
        </p:nvGraphicFramePr>
        <p:xfrm>
          <a:off x="109613" y="1655250"/>
          <a:ext cx="8924775" cy="3047850"/>
        </p:xfrm>
        <a:graphic>
          <a:graphicData uri="http://schemas.openxmlformats.org/drawingml/2006/table">
            <a:tbl>
              <a:tblPr>
                <a:noFill/>
                <a:tableStyleId>{A3910FF4-A1C6-4B11-B69E-5A4FB3D7CDF3}</a:tableStyleId>
              </a:tblPr>
              <a:tblGrid>
                <a:gridCol w="2256950"/>
                <a:gridCol w="3692900"/>
                <a:gridCol w="2974925"/>
              </a:tblGrid>
              <a:tr h="590200">
                <a:tc>
                  <a:txBody>
                    <a:bodyPr/>
                    <a:lstStyle/>
                    <a:p>
                      <a:pPr marL="0" lvl="0" indent="0" algn="ctr" rtl="0">
                        <a:spcBef>
                          <a:spcPts val="0"/>
                        </a:spcBef>
                        <a:spcAft>
                          <a:spcPts val="0"/>
                        </a:spcAft>
                        <a:buNone/>
                      </a:pPr>
                      <a:r>
                        <a:rPr lang="en" b="1">
                          <a:latin typeface="Calibri"/>
                          <a:ea typeface="Calibri"/>
                          <a:cs typeface="Calibri"/>
                          <a:sym typeface="Calibri"/>
                        </a:rPr>
                        <a:t>Timeline</a:t>
                      </a:r>
                      <a:endParaRPr b="1">
                        <a:latin typeface="Calibri"/>
                        <a:ea typeface="Calibri"/>
                        <a:cs typeface="Calibri"/>
                        <a:sym typeface="Calibri"/>
                      </a:endParaRPr>
                    </a:p>
                  </a:txBody>
                  <a:tcPr marL="91425" marR="91425" marT="91425" marB="91425" anchor="ctr">
                    <a:solidFill>
                      <a:srgbClr val="C9DAF8"/>
                    </a:solidFill>
                  </a:tcPr>
                </a:tc>
                <a:tc>
                  <a:txBody>
                    <a:bodyPr/>
                    <a:lstStyle/>
                    <a:p>
                      <a:pPr marL="0" lvl="0" indent="0" algn="ctr" rtl="0">
                        <a:spcBef>
                          <a:spcPts val="0"/>
                        </a:spcBef>
                        <a:spcAft>
                          <a:spcPts val="0"/>
                        </a:spcAft>
                        <a:buNone/>
                      </a:pPr>
                      <a:r>
                        <a:rPr lang="en" b="1">
                          <a:latin typeface="Calibri"/>
                          <a:ea typeface="Calibri"/>
                          <a:cs typeface="Calibri"/>
                          <a:sym typeface="Calibri"/>
                        </a:rPr>
                        <a:t>Data Element</a:t>
                      </a:r>
                      <a:endParaRPr b="1">
                        <a:latin typeface="Calibri"/>
                        <a:ea typeface="Calibri"/>
                        <a:cs typeface="Calibri"/>
                        <a:sym typeface="Calibri"/>
                      </a:endParaRPr>
                    </a:p>
                  </a:txBody>
                  <a:tcPr marL="91425" marR="91425" marT="91425" marB="91425" anchor="ctr">
                    <a:solidFill>
                      <a:srgbClr val="C9DAF8"/>
                    </a:solidFill>
                  </a:tcPr>
                </a:tc>
                <a:tc>
                  <a:txBody>
                    <a:bodyPr/>
                    <a:lstStyle/>
                    <a:p>
                      <a:pPr marL="0" lvl="0" indent="0" algn="ctr" rtl="0">
                        <a:spcBef>
                          <a:spcPts val="0"/>
                        </a:spcBef>
                        <a:spcAft>
                          <a:spcPts val="0"/>
                        </a:spcAft>
                        <a:buNone/>
                      </a:pPr>
                      <a:r>
                        <a:rPr lang="en" b="1">
                          <a:latin typeface="Calibri"/>
                          <a:ea typeface="Calibri"/>
                          <a:cs typeface="Calibri"/>
                          <a:sym typeface="Calibri"/>
                        </a:rPr>
                        <a:t>System Used to Deliver Data and Receive Requests for Changes</a:t>
                      </a:r>
                      <a:endParaRPr b="1">
                        <a:latin typeface="Calibri"/>
                        <a:ea typeface="Calibri"/>
                        <a:cs typeface="Calibri"/>
                        <a:sym typeface="Calibri"/>
                      </a:endParaRPr>
                    </a:p>
                  </a:txBody>
                  <a:tcPr marL="91425" marR="91425" marT="91425" marB="91425" anchor="ctr">
                    <a:solidFill>
                      <a:srgbClr val="C9DAF8"/>
                    </a:solidFill>
                  </a:tcPr>
                </a:tc>
              </a:tr>
              <a:tr h="471625">
                <a:tc>
                  <a:txBody>
                    <a:bodyPr/>
                    <a:lstStyle/>
                    <a:p>
                      <a:pPr marL="0" lvl="0" indent="0" rtl="0">
                        <a:spcBef>
                          <a:spcPts val="0"/>
                        </a:spcBef>
                        <a:spcAft>
                          <a:spcPts val="0"/>
                        </a:spcAft>
                        <a:buNone/>
                      </a:pPr>
                      <a:r>
                        <a:rPr lang="en">
                          <a:latin typeface="Calibri"/>
                          <a:ea typeface="Calibri"/>
                          <a:cs typeface="Calibri"/>
                          <a:sym typeface="Calibri"/>
                        </a:rPr>
                        <a:t>March 19-April 13</a:t>
                      </a:r>
                      <a:endParaRPr>
                        <a:latin typeface="Calibri"/>
                        <a:ea typeface="Calibri"/>
                        <a:cs typeface="Calibri"/>
                        <a:sym typeface="Calibri"/>
                      </a:endParaRPr>
                    </a:p>
                    <a:p>
                      <a:pPr marL="0" lvl="0" indent="0" rtl="0">
                        <a:spcBef>
                          <a:spcPts val="0"/>
                        </a:spcBef>
                        <a:spcAft>
                          <a:spcPts val="0"/>
                        </a:spcAft>
                        <a:buNone/>
                      </a:pPr>
                      <a:r>
                        <a:rPr lang="en" b="1">
                          <a:latin typeface="Calibri"/>
                          <a:ea typeface="Calibri"/>
                          <a:cs typeface="Calibri"/>
                          <a:sym typeface="Calibri"/>
                        </a:rPr>
                        <a:t>CLOSED</a:t>
                      </a:r>
                      <a:endParaRPr b="1">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Cohort Graduation Rate and Strength of Diploma</a:t>
                      </a:r>
                      <a:endParaRPr b="1">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La Data Review</a:t>
                      </a:r>
                      <a:endParaRPr>
                        <a:latin typeface="Calibri"/>
                        <a:ea typeface="Calibri"/>
                        <a:cs typeface="Calibri"/>
                        <a:sym typeface="Calibri"/>
                      </a:endParaRPr>
                    </a:p>
                  </a:txBody>
                  <a:tcPr marL="91425" marR="91425" marT="91425" marB="91425"/>
                </a:tc>
              </a:tr>
              <a:tr h="471625">
                <a:tc>
                  <a:txBody>
                    <a:bodyPr/>
                    <a:lstStyle/>
                    <a:p>
                      <a:pPr marL="0" lvl="0" indent="0" rtl="0">
                        <a:spcBef>
                          <a:spcPts val="0"/>
                        </a:spcBef>
                        <a:spcAft>
                          <a:spcPts val="0"/>
                        </a:spcAft>
                        <a:buNone/>
                      </a:pPr>
                      <a:r>
                        <a:rPr lang="en">
                          <a:latin typeface="Calibri"/>
                          <a:ea typeface="Calibri"/>
                          <a:cs typeface="Calibri"/>
                          <a:sym typeface="Calibri"/>
                        </a:rPr>
                        <a:t> June 11-15</a:t>
                      </a:r>
                      <a:endParaRPr>
                        <a:latin typeface="Calibri"/>
                        <a:ea typeface="Calibri"/>
                        <a:cs typeface="Calibri"/>
                        <a:sym typeface="Calibri"/>
                      </a:endParaRPr>
                    </a:p>
                    <a:p>
                      <a:pPr marL="0" lvl="0" indent="0" rtl="0">
                        <a:spcBef>
                          <a:spcPts val="0"/>
                        </a:spcBef>
                        <a:spcAft>
                          <a:spcPts val="0"/>
                        </a:spcAft>
                        <a:buNone/>
                      </a:pPr>
                      <a:r>
                        <a:rPr lang="en" b="1">
                          <a:latin typeface="Calibri"/>
                          <a:ea typeface="Calibri"/>
                          <a:cs typeface="Calibri"/>
                          <a:sym typeface="Calibri"/>
                        </a:rPr>
                        <a:t>CLOSED</a:t>
                      </a:r>
                      <a:endParaRPr b="1">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Test records used for Progress Index</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DRC eDIRECT Portal: Student Correction System</a:t>
                      </a:r>
                      <a:endParaRPr>
                        <a:latin typeface="Calibri"/>
                        <a:ea typeface="Calibri"/>
                        <a:cs typeface="Calibri"/>
                        <a:sym typeface="Calibri"/>
                      </a:endParaRPr>
                    </a:p>
                  </a:txBody>
                  <a:tcPr marL="91425" marR="91425" marT="91425" marB="91425"/>
                </a:tc>
              </a:tr>
              <a:tr h="471625">
                <a:tc>
                  <a:txBody>
                    <a:bodyPr/>
                    <a:lstStyle/>
                    <a:p>
                      <a:pPr marL="0" lvl="0" indent="0" rtl="0">
                        <a:spcBef>
                          <a:spcPts val="0"/>
                        </a:spcBef>
                        <a:spcAft>
                          <a:spcPts val="0"/>
                        </a:spcAft>
                        <a:buNone/>
                      </a:pPr>
                      <a:r>
                        <a:rPr lang="en">
                          <a:latin typeface="Calibri"/>
                          <a:ea typeface="Calibri"/>
                          <a:cs typeface="Calibri"/>
                          <a:sym typeface="Calibri"/>
                        </a:rPr>
                        <a:t>Early August</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ACT Highest Score/WorkKeys</a:t>
                      </a:r>
                      <a:endParaRPr>
                        <a:latin typeface="Calibri"/>
                        <a:ea typeface="Calibri"/>
                        <a:cs typeface="Calibri"/>
                        <a:sym typeface="Calibri"/>
                      </a:endParaRPr>
                    </a:p>
                    <a:p>
                      <a:pPr marL="0" lvl="0" indent="0" rtl="0">
                        <a:spcBef>
                          <a:spcPts val="0"/>
                        </a:spcBef>
                        <a:spcAft>
                          <a:spcPts val="0"/>
                        </a:spcAft>
                        <a:buNone/>
                      </a:pPr>
                      <a:r>
                        <a:rPr lang="en">
                          <a:latin typeface="Calibri"/>
                          <a:ea typeface="Calibri"/>
                          <a:cs typeface="Calibri"/>
                          <a:sym typeface="Calibri"/>
                        </a:rPr>
                        <a:t>Dropout/Credit Accumulation Index (DCAI)</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La Data Review</a:t>
                      </a:r>
                      <a:endParaRPr>
                        <a:latin typeface="Calibri"/>
                        <a:ea typeface="Calibri"/>
                        <a:cs typeface="Calibri"/>
                        <a:sym typeface="Calibri"/>
                      </a:endParaRPr>
                    </a:p>
                  </a:txBody>
                  <a:tcPr marL="91425" marR="91425" marT="91425" marB="91425"/>
                </a:tc>
              </a:tr>
              <a:tr h="471625">
                <a:tc>
                  <a:txBody>
                    <a:bodyPr/>
                    <a:lstStyle/>
                    <a:p>
                      <a:pPr marL="0" lvl="0" indent="0" rtl="0">
                        <a:spcBef>
                          <a:spcPts val="0"/>
                        </a:spcBef>
                        <a:spcAft>
                          <a:spcPts val="0"/>
                        </a:spcAft>
                        <a:buNone/>
                      </a:pPr>
                      <a:r>
                        <a:rPr lang="en">
                          <a:latin typeface="Calibri"/>
                          <a:ea typeface="Calibri"/>
                          <a:cs typeface="Calibri"/>
                          <a:sym typeface="Calibri"/>
                        </a:rPr>
                        <a:t>Early to Mid August</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Assessment Data Certification: LEAP 2025,EOC, LAA 1/LEAP Connect, ELPT</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La Data Review</a:t>
                      </a:r>
                      <a:endParaRPr>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0" y="-1"/>
            <a:ext cx="9144000" cy="108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50"/>
              <a:buFont typeface="Calibri"/>
              <a:buNone/>
            </a:pPr>
            <a:r>
              <a:rPr lang="en" sz="3000">
                <a:solidFill>
                  <a:schemeClr val="dk1"/>
                </a:solidFill>
                <a:latin typeface="Calibri"/>
                <a:ea typeface="Calibri"/>
                <a:cs typeface="Calibri"/>
                <a:sym typeface="Calibri"/>
              </a:rPr>
              <a:t>LEAP Connect in Accountability</a:t>
            </a:r>
            <a:endParaRPr sz="3000" b="0" i="0" u="none" strike="noStrike" cap="none">
              <a:solidFill>
                <a:schemeClr val="dk1"/>
              </a:solidFill>
              <a:latin typeface="Calibri"/>
              <a:ea typeface="Calibri"/>
              <a:cs typeface="Calibri"/>
              <a:sym typeface="Calibri"/>
            </a:endParaRPr>
          </a:p>
        </p:txBody>
      </p:sp>
      <p:sp>
        <p:nvSpPr>
          <p:cNvPr id="512" name="Shape 512"/>
          <p:cNvSpPr/>
          <p:nvPr/>
        </p:nvSpPr>
        <p:spPr>
          <a:xfrm>
            <a:off x="115900" y="1084650"/>
            <a:ext cx="4832100" cy="362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LEAP Connect/LAA 1 scores are:</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Calculated in the SPS in the same way as regular tests </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Included in SPS for all students who meet full academic year rules</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Weighted double for grades 3-8 ELA and math as are LEAP 2025 regular testing for grades 3-8</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Included only if the student meets the requirements and is identified on a current IEP prior to the opening of the testing window (students assigned zeros if they are determined ineligible)</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p:txBody>
      </p:sp>
      <p:graphicFrame>
        <p:nvGraphicFramePr>
          <p:cNvPr id="513" name="Shape 513"/>
          <p:cNvGraphicFramePr/>
          <p:nvPr/>
        </p:nvGraphicFramePr>
        <p:xfrm>
          <a:off x="5085600" y="1337525"/>
          <a:ext cx="3703525" cy="1897480"/>
        </p:xfrm>
        <a:graphic>
          <a:graphicData uri="http://schemas.openxmlformats.org/drawingml/2006/table">
            <a:tbl>
              <a:tblPr firstRow="1" bandRow="1">
                <a:noFill/>
                <a:tableStyleId>{40973E2D-1796-4B47-A65A-0AC25EDBC6BC}</a:tableStyleId>
              </a:tblPr>
              <a:tblGrid>
                <a:gridCol w="2711975"/>
                <a:gridCol w="991550"/>
              </a:tblGrid>
              <a:tr h="278125">
                <a:tc>
                  <a:txBody>
                    <a:bodyPr/>
                    <a:lstStyle/>
                    <a:p>
                      <a:pPr marL="0" marR="0" lvl="0" indent="0" algn="l" rtl="0">
                        <a:spcBef>
                          <a:spcPts val="0"/>
                        </a:spcBef>
                        <a:spcAft>
                          <a:spcPts val="0"/>
                        </a:spcAft>
                        <a:buNone/>
                      </a:pPr>
                      <a:r>
                        <a:rPr lang="en" sz="1700" u="none" strike="noStrike" cap="none">
                          <a:latin typeface="Calibri"/>
                          <a:ea typeface="Calibri"/>
                          <a:cs typeface="Calibri"/>
                          <a:sym typeface="Calibri"/>
                        </a:rPr>
                        <a:t>Achievement Level</a:t>
                      </a:r>
                      <a:endParaRPr sz="1700">
                        <a:latin typeface="Calibri"/>
                        <a:ea typeface="Calibri"/>
                        <a:cs typeface="Calibri"/>
                        <a:sym typeface="Calibri"/>
                      </a:endParaRPr>
                    </a:p>
                  </a:txBody>
                  <a:tcPr marL="91450" marR="91450" marT="34300" marB="34300"/>
                </a:tc>
                <a:tc>
                  <a:txBody>
                    <a:bodyPr/>
                    <a:lstStyle/>
                    <a:p>
                      <a:pPr marL="0" marR="0" lvl="0" indent="0" algn="l" rtl="0">
                        <a:spcBef>
                          <a:spcPts val="0"/>
                        </a:spcBef>
                        <a:spcAft>
                          <a:spcPts val="0"/>
                        </a:spcAft>
                        <a:buNone/>
                      </a:pPr>
                      <a:r>
                        <a:rPr lang="en" sz="1700">
                          <a:latin typeface="Calibri"/>
                          <a:ea typeface="Calibri"/>
                          <a:cs typeface="Calibri"/>
                          <a:sym typeface="Calibri"/>
                        </a:rPr>
                        <a:t>AI Points</a:t>
                      </a:r>
                      <a:endParaRPr sz="1700">
                        <a:latin typeface="Calibri"/>
                        <a:ea typeface="Calibri"/>
                        <a:cs typeface="Calibri"/>
                        <a:sym typeface="Calibri"/>
                      </a:endParaRPr>
                    </a:p>
                  </a:txBody>
                  <a:tcPr marL="91450" marR="91450" marT="34300" marB="34300"/>
                </a:tc>
              </a:tr>
              <a:tr h="278125">
                <a:tc>
                  <a:txBody>
                    <a:bodyPr/>
                    <a:lstStyle/>
                    <a:p>
                      <a:pPr marL="0" marR="0" lvl="0" indent="0" algn="l" rtl="0">
                        <a:spcBef>
                          <a:spcPts val="0"/>
                        </a:spcBef>
                        <a:spcAft>
                          <a:spcPts val="0"/>
                        </a:spcAft>
                        <a:buNone/>
                      </a:pPr>
                      <a:r>
                        <a:rPr lang="en" sz="1700">
                          <a:latin typeface="Calibri"/>
                          <a:ea typeface="Calibri"/>
                          <a:cs typeface="Calibri"/>
                          <a:sym typeface="Calibri"/>
                        </a:rPr>
                        <a:t>Exceeds Standard or Level 4</a:t>
                      </a:r>
                      <a:endParaRPr sz="1700">
                        <a:latin typeface="Calibri"/>
                        <a:ea typeface="Calibri"/>
                        <a:cs typeface="Calibri"/>
                        <a:sym typeface="Calibri"/>
                      </a:endParaRPr>
                    </a:p>
                  </a:txBody>
                  <a:tcPr marL="91450" marR="91450" marT="34300" marB="34300"/>
                </a:tc>
                <a:tc>
                  <a:txBody>
                    <a:bodyPr/>
                    <a:lstStyle/>
                    <a:p>
                      <a:pPr marL="0" marR="0" lvl="0" indent="0" algn="ctr" rtl="0">
                        <a:spcBef>
                          <a:spcPts val="0"/>
                        </a:spcBef>
                        <a:spcAft>
                          <a:spcPts val="0"/>
                        </a:spcAft>
                        <a:buNone/>
                      </a:pPr>
                      <a:r>
                        <a:rPr lang="en" sz="1700">
                          <a:latin typeface="Calibri"/>
                          <a:ea typeface="Calibri"/>
                          <a:cs typeface="Calibri"/>
                          <a:sym typeface="Calibri"/>
                        </a:rPr>
                        <a:t>150</a:t>
                      </a:r>
                      <a:endParaRPr sz="1700">
                        <a:latin typeface="Calibri"/>
                        <a:ea typeface="Calibri"/>
                        <a:cs typeface="Calibri"/>
                        <a:sym typeface="Calibri"/>
                      </a:endParaRPr>
                    </a:p>
                  </a:txBody>
                  <a:tcPr marL="91450" marR="91450" marT="34300" marB="34300"/>
                </a:tc>
              </a:tr>
              <a:tr h="278125">
                <a:tc>
                  <a:txBody>
                    <a:bodyPr/>
                    <a:lstStyle/>
                    <a:p>
                      <a:pPr marL="0" marR="0" lvl="0" indent="0" algn="l" rtl="0">
                        <a:spcBef>
                          <a:spcPts val="0"/>
                        </a:spcBef>
                        <a:spcAft>
                          <a:spcPts val="0"/>
                        </a:spcAft>
                        <a:buNone/>
                      </a:pPr>
                      <a:r>
                        <a:rPr lang="en" sz="1700">
                          <a:latin typeface="Calibri"/>
                          <a:ea typeface="Calibri"/>
                          <a:cs typeface="Calibri"/>
                          <a:sym typeface="Calibri"/>
                        </a:rPr>
                        <a:t>Meets Standard or Level 3</a:t>
                      </a:r>
                      <a:endParaRPr sz="1700">
                        <a:latin typeface="Calibri"/>
                        <a:ea typeface="Calibri"/>
                        <a:cs typeface="Calibri"/>
                        <a:sym typeface="Calibri"/>
                      </a:endParaRPr>
                    </a:p>
                  </a:txBody>
                  <a:tcPr marL="91450" marR="91450" marT="34300" marB="34300"/>
                </a:tc>
                <a:tc>
                  <a:txBody>
                    <a:bodyPr/>
                    <a:lstStyle/>
                    <a:p>
                      <a:pPr marL="0" marR="0" lvl="0" indent="0" algn="ctr" rtl="0">
                        <a:spcBef>
                          <a:spcPts val="0"/>
                        </a:spcBef>
                        <a:spcAft>
                          <a:spcPts val="0"/>
                        </a:spcAft>
                        <a:buNone/>
                      </a:pPr>
                      <a:r>
                        <a:rPr lang="en" sz="1700">
                          <a:latin typeface="Calibri"/>
                          <a:ea typeface="Calibri"/>
                          <a:cs typeface="Calibri"/>
                          <a:sym typeface="Calibri"/>
                        </a:rPr>
                        <a:t>100</a:t>
                      </a:r>
                      <a:endParaRPr sz="1700">
                        <a:latin typeface="Calibri"/>
                        <a:ea typeface="Calibri"/>
                        <a:cs typeface="Calibri"/>
                        <a:sym typeface="Calibri"/>
                      </a:endParaRPr>
                    </a:p>
                  </a:txBody>
                  <a:tcPr marL="91450" marR="91450" marT="34300" marB="34300"/>
                </a:tc>
              </a:tr>
              <a:tr h="278125">
                <a:tc>
                  <a:txBody>
                    <a:bodyPr/>
                    <a:lstStyle/>
                    <a:p>
                      <a:pPr marL="0" marR="0" lvl="0" indent="0" algn="l" rtl="0">
                        <a:spcBef>
                          <a:spcPts val="0"/>
                        </a:spcBef>
                        <a:spcAft>
                          <a:spcPts val="0"/>
                        </a:spcAft>
                        <a:buNone/>
                      </a:pPr>
                      <a:r>
                        <a:rPr lang="en" sz="1700">
                          <a:latin typeface="Calibri"/>
                          <a:ea typeface="Calibri"/>
                          <a:cs typeface="Calibri"/>
                          <a:sym typeface="Calibri"/>
                        </a:rPr>
                        <a:t>Level 2</a:t>
                      </a:r>
                      <a:endParaRPr sz="1700">
                        <a:latin typeface="Calibri"/>
                        <a:ea typeface="Calibri"/>
                        <a:cs typeface="Calibri"/>
                        <a:sym typeface="Calibri"/>
                      </a:endParaRPr>
                    </a:p>
                  </a:txBody>
                  <a:tcPr marL="91450" marR="91450" marT="34300" marB="34300"/>
                </a:tc>
                <a:tc>
                  <a:txBody>
                    <a:bodyPr/>
                    <a:lstStyle/>
                    <a:p>
                      <a:pPr marL="0" marR="0" lvl="0" indent="0" algn="ctr" rtl="0">
                        <a:spcBef>
                          <a:spcPts val="0"/>
                        </a:spcBef>
                        <a:spcAft>
                          <a:spcPts val="0"/>
                        </a:spcAft>
                        <a:buNone/>
                      </a:pPr>
                      <a:r>
                        <a:rPr lang="en" sz="1700">
                          <a:latin typeface="Calibri"/>
                          <a:ea typeface="Calibri"/>
                          <a:cs typeface="Calibri"/>
                          <a:sym typeface="Calibri"/>
                        </a:rPr>
                        <a:t>80</a:t>
                      </a:r>
                      <a:endParaRPr sz="1700">
                        <a:latin typeface="Calibri"/>
                        <a:ea typeface="Calibri"/>
                        <a:cs typeface="Calibri"/>
                        <a:sym typeface="Calibri"/>
                      </a:endParaRPr>
                    </a:p>
                  </a:txBody>
                  <a:tcPr marL="91450" marR="91450" marT="34300" marB="34300"/>
                </a:tc>
              </a:tr>
              <a:tr h="278125">
                <a:tc>
                  <a:txBody>
                    <a:bodyPr/>
                    <a:lstStyle/>
                    <a:p>
                      <a:pPr marL="0" marR="0" lvl="0" indent="0" algn="l" rtl="0">
                        <a:spcBef>
                          <a:spcPts val="0"/>
                        </a:spcBef>
                        <a:spcAft>
                          <a:spcPts val="0"/>
                        </a:spcAft>
                        <a:buNone/>
                      </a:pPr>
                      <a:r>
                        <a:rPr lang="en" sz="1700">
                          <a:latin typeface="Calibri"/>
                          <a:ea typeface="Calibri"/>
                          <a:cs typeface="Calibri"/>
                          <a:sym typeface="Calibri"/>
                        </a:rPr>
                        <a:t>Working towards Standard or Level 1</a:t>
                      </a:r>
                      <a:endParaRPr sz="1700">
                        <a:latin typeface="Calibri"/>
                        <a:ea typeface="Calibri"/>
                        <a:cs typeface="Calibri"/>
                        <a:sym typeface="Calibri"/>
                      </a:endParaRPr>
                    </a:p>
                  </a:txBody>
                  <a:tcPr marL="91450" marR="91450" marT="34300" marB="34300"/>
                </a:tc>
                <a:tc>
                  <a:txBody>
                    <a:bodyPr/>
                    <a:lstStyle/>
                    <a:p>
                      <a:pPr marL="0" marR="0" lvl="0" indent="0" algn="ctr" rtl="0">
                        <a:spcBef>
                          <a:spcPts val="0"/>
                        </a:spcBef>
                        <a:spcAft>
                          <a:spcPts val="0"/>
                        </a:spcAft>
                        <a:buNone/>
                      </a:pPr>
                      <a:r>
                        <a:rPr lang="en" sz="1700">
                          <a:latin typeface="Calibri"/>
                          <a:ea typeface="Calibri"/>
                          <a:cs typeface="Calibri"/>
                          <a:sym typeface="Calibri"/>
                        </a:rPr>
                        <a:t>0</a:t>
                      </a:r>
                      <a:endParaRPr sz="1700">
                        <a:latin typeface="Calibri"/>
                        <a:ea typeface="Calibri"/>
                        <a:cs typeface="Calibri"/>
                        <a:sym typeface="Calibri"/>
                      </a:endParaRPr>
                    </a:p>
                  </a:txBody>
                  <a:tcPr marL="91450" marR="91450" marT="34300" marB="3430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0" y="-1"/>
            <a:ext cx="9144000" cy="108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50"/>
              <a:buFont typeface="Calibri"/>
              <a:buNone/>
            </a:pPr>
            <a:r>
              <a:rPr lang="en" sz="3000" b="0" i="0" u="none" strike="noStrike" cap="none">
                <a:solidFill>
                  <a:schemeClr val="dk1"/>
                </a:solidFill>
                <a:latin typeface="Calibri"/>
                <a:ea typeface="Calibri"/>
                <a:cs typeface="Calibri"/>
                <a:sym typeface="Calibri"/>
              </a:rPr>
              <a:t>ESSA Requirements for English Language Proficiency</a:t>
            </a:r>
            <a:endParaRPr sz="3000" b="0" i="0" u="none" strike="noStrike" cap="none">
              <a:solidFill>
                <a:schemeClr val="dk1"/>
              </a:solidFill>
              <a:latin typeface="Calibri"/>
              <a:ea typeface="Calibri"/>
              <a:cs typeface="Calibri"/>
              <a:sym typeface="Calibri"/>
            </a:endParaRPr>
          </a:p>
        </p:txBody>
      </p:sp>
      <p:sp>
        <p:nvSpPr>
          <p:cNvPr id="519" name="Shape 519"/>
          <p:cNvSpPr/>
          <p:nvPr/>
        </p:nvSpPr>
        <p:spPr>
          <a:xfrm>
            <a:off x="115910" y="1084643"/>
            <a:ext cx="8913900" cy="362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Under Title III of No Child Left Behind (NCLB), districts were required to report progress (AMAO 1) and status (AMAO 2) on the state English Language Proficiency (ELP) assessment. Because ELP was part of Title III, consequences for not meeting AMAOs were not applicable to districts not receiving Title III funding and were not included in SPS.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ESSA changed this.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Under ESSA, </a:t>
            </a:r>
            <a:r>
              <a:rPr lang="en" sz="1800" b="0" i="0" u="none" strike="noStrike" cap="none">
                <a:solidFill>
                  <a:schemeClr val="dk1"/>
                </a:solidFill>
                <a:latin typeface="Calibri"/>
                <a:ea typeface="Calibri"/>
                <a:cs typeface="Calibri"/>
                <a:sym typeface="Calibri"/>
              </a:rPr>
              <a:t>“progress in achieving ELP” must be used as one of four mandatory indicators in school accountability systems</a:t>
            </a:r>
            <a:r>
              <a:rPr lang="en" sz="1800" b="0" i="0" u="none" strike="noStrike" cap="none">
                <a:solidFill>
                  <a:srgbClr val="000000"/>
                </a:solidFill>
                <a:latin typeface="Calibri"/>
                <a:ea typeface="Calibri"/>
                <a:cs typeface="Calibri"/>
                <a:sym typeface="Calibri"/>
              </a:rPr>
              <a:t>. </a:t>
            </a:r>
            <a:r>
              <a:rPr lang="en" sz="1800" b="0" i="0" u="none" strike="noStrike" cap="none">
                <a:solidFill>
                  <a:schemeClr val="dk1"/>
                </a:solidFill>
                <a:latin typeface="Calibri"/>
                <a:ea typeface="Calibri"/>
                <a:cs typeface="Calibri"/>
                <a:sym typeface="Calibri"/>
              </a:rPr>
              <a:t>Progress in achieving ELP (and the three other mandatory indicators) must have “much greater weight” in the accountability system than “school quality or student success.”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0" y="-1"/>
            <a:ext cx="9144000" cy="108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750"/>
              <a:buFont typeface="Calibri"/>
              <a:buNone/>
            </a:pPr>
            <a:r>
              <a:rPr lang="en" sz="3000">
                <a:solidFill>
                  <a:schemeClr val="dk1"/>
                </a:solidFill>
                <a:latin typeface="Calibri"/>
                <a:ea typeface="Calibri"/>
                <a:cs typeface="Calibri"/>
                <a:sym typeface="Calibri"/>
              </a:rPr>
              <a:t>English Language Proficiency in Louisiana’s ESSA Plan</a:t>
            </a:r>
            <a:endParaRPr sz="3000">
              <a:solidFill>
                <a:schemeClr val="dk1"/>
              </a:solidFill>
              <a:latin typeface="Calibri"/>
              <a:ea typeface="Calibri"/>
              <a:cs typeface="Calibri"/>
              <a:sym typeface="Calibri"/>
            </a:endParaRPr>
          </a:p>
        </p:txBody>
      </p:sp>
      <p:sp>
        <p:nvSpPr>
          <p:cNvPr id="525" name="Shape 525"/>
          <p:cNvSpPr/>
          <p:nvPr/>
        </p:nvSpPr>
        <p:spPr>
          <a:xfrm>
            <a:off x="115910" y="1084643"/>
            <a:ext cx="8913900" cy="362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r>
              <a:rPr lang="en" sz="1500">
                <a:solidFill>
                  <a:schemeClr val="dk1"/>
                </a:solidFill>
                <a:latin typeface="Calibri"/>
                <a:ea typeface="Calibri"/>
                <a:cs typeface="Calibri"/>
                <a:sym typeface="Calibri"/>
              </a:rPr>
              <a:t>In Louisiana’s ESSA plan, as approved by the USDOE, </a:t>
            </a:r>
            <a:r>
              <a:rPr lang="en" sz="1500" i="0" u="none" strike="noStrike" cap="none">
                <a:solidFill>
                  <a:schemeClr val="dk1"/>
                </a:solidFill>
                <a:latin typeface="Calibri"/>
                <a:ea typeface="Calibri"/>
                <a:cs typeface="Calibri"/>
                <a:sym typeface="Calibri"/>
              </a:rPr>
              <a:t>Louisiana </a:t>
            </a:r>
            <a:r>
              <a:rPr lang="en" sz="1500">
                <a:solidFill>
                  <a:schemeClr val="dk1"/>
                </a:solidFill>
                <a:latin typeface="Calibri"/>
                <a:ea typeface="Calibri"/>
                <a:cs typeface="Calibri"/>
                <a:sym typeface="Calibri"/>
              </a:rPr>
              <a:t>proposed to</a:t>
            </a:r>
            <a:r>
              <a:rPr lang="en" sz="1500" i="0" u="none" strike="noStrike" cap="none">
                <a:solidFill>
                  <a:schemeClr val="dk1"/>
                </a:solidFill>
                <a:latin typeface="Calibri"/>
                <a:ea typeface="Calibri"/>
                <a:cs typeface="Calibri"/>
                <a:sym typeface="Calibri"/>
              </a:rPr>
              <a:t> measure school success with English language learners in two ways:</a:t>
            </a:r>
            <a:endParaRPr sz="1500" i="0" u="none" strike="noStrike" cap="none">
              <a:solidFill>
                <a:schemeClr val="dk1"/>
              </a:solidFill>
              <a:latin typeface="Calibri"/>
              <a:ea typeface="Calibri"/>
              <a:cs typeface="Calibri"/>
              <a:sym typeface="Calibri"/>
            </a:endParaRPr>
          </a:p>
          <a:p>
            <a:pPr marL="342900" marR="0" lvl="0" indent="-317500" algn="l" rtl="0">
              <a:lnSpc>
                <a:spcPct val="100000"/>
              </a:lnSpc>
              <a:spcBef>
                <a:spcPts val="1000"/>
              </a:spcBef>
              <a:spcAft>
                <a:spcPts val="0"/>
              </a:spcAft>
              <a:buClr>
                <a:schemeClr val="dk1"/>
              </a:buClr>
              <a:buSzPts val="1500"/>
              <a:buFont typeface="Calibri"/>
              <a:buAutoNum type="arabicPeriod"/>
            </a:pPr>
            <a:r>
              <a:rPr lang="en" sz="1500" i="0" u="none" strike="noStrike" cap="none">
                <a:solidFill>
                  <a:schemeClr val="dk1"/>
                </a:solidFill>
                <a:latin typeface="Calibri"/>
                <a:ea typeface="Calibri"/>
                <a:cs typeface="Calibri"/>
                <a:sym typeface="Calibri"/>
              </a:rPr>
              <a:t>Progress towards English language proficiency, as measured by the English language proficiency exam, will be included within the assessment index of each school beginning in 2018-2019 (2017-2018 is baseline). </a:t>
            </a:r>
            <a:endParaRPr sz="1500" i="0" u="none" strike="noStrike" cap="none">
              <a:solidFill>
                <a:schemeClr val="dk1"/>
              </a:solidFill>
              <a:latin typeface="Calibri"/>
              <a:ea typeface="Calibri"/>
              <a:cs typeface="Calibri"/>
              <a:sym typeface="Calibri"/>
            </a:endParaRPr>
          </a:p>
          <a:p>
            <a:pPr marL="800100" marR="0" lvl="1" indent="-317500" algn="l" rtl="0">
              <a:lnSpc>
                <a:spcPct val="100000"/>
              </a:lnSpc>
              <a:spcBef>
                <a:spcPts val="1000"/>
              </a:spcBef>
              <a:spcAft>
                <a:spcPts val="0"/>
              </a:spcAft>
              <a:buClr>
                <a:schemeClr val="dk1"/>
              </a:buClr>
              <a:buSzPts val="1500"/>
              <a:buFont typeface="Calibri"/>
              <a:buChar char="•"/>
            </a:pPr>
            <a:r>
              <a:rPr lang="en" sz="1500" i="0" u="none" strike="noStrike" cap="none">
                <a:solidFill>
                  <a:schemeClr val="dk1"/>
                </a:solidFill>
                <a:latin typeface="Calibri"/>
                <a:ea typeface="Calibri"/>
                <a:cs typeface="Calibri"/>
                <a:sym typeface="Calibri"/>
              </a:rPr>
              <a:t>This ensures all student scores are included regardless of the number of English language learners in a school, and that all such scores are weighted equally with the assessment results of all students in the school. </a:t>
            </a:r>
            <a:endParaRPr sz="1500" i="0" u="none" strike="noStrike" cap="none">
              <a:solidFill>
                <a:srgbClr val="000000"/>
              </a:solidFill>
              <a:latin typeface="Calibri"/>
              <a:ea typeface="Calibri"/>
              <a:cs typeface="Calibri"/>
              <a:sym typeface="Calibri"/>
            </a:endParaRPr>
          </a:p>
          <a:p>
            <a:pPr marL="800100" marR="0" lvl="1" indent="-317500" algn="l" rtl="0">
              <a:lnSpc>
                <a:spcPct val="100000"/>
              </a:lnSpc>
              <a:spcBef>
                <a:spcPts val="1000"/>
              </a:spcBef>
              <a:spcAft>
                <a:spcPts val="0"/>
              </a:spcAft>
              <a:buClr>
                <a:schemeClr val="dk1"/>
              </a:buClr>
              <a:buSzPts val="1500"/>
              <a:buFont typeface="Calibri"/>
              <a:buChar char="•"/>
            </a:pPr>
            <a:r>
              <a:rPr lang="en" sz="1500" i="0" u="none" strike="noStrike" cap="none">
                <a:solidFill>
                  <a:schemeClr val="dk1"/>
                </a:solidFill>
                <a:latin typeface="Calibri"/>
                <a:ea typeface="Calibri"/>
                <a:cs typeface="Calibri"/>
                <a:sym typeface="Calibri"/>
              </a:rPr>
              <a:t>As provided for in ESSA, the measure of progress towards English language proficiency will consider a student’s ELP level at the time of identification and may also account for other characteristics such as age, grade, native language proficiency level, and time in formal education. </a:t>
            </a:r>
            <a:endParaRPr sz="1500" i="0" u="none" strike="noStrike" cap="none">
              <a:solidFill>
                <a:schemeClr val="dk1"/>
              </a:solidFill>
              <a:latin typeface="Calibri"/>
              <a:ea typeface="Calibri"/>
              <a:cs typeface="Calibri"/>
              <a:sym typeface="Calibri"/>
            </a:endParaRPr>
          </a:p>
          <a:p>
            <a:pPr marL="342900" marR="0" lvl="0" indent="-317500" algn="l" rtl="0">
              <a:lnSpc>
                <a:spcPct val="100000"/>
              </a:lnSpc>
              <a:spcBef>
                <a:spcPts val="1000"/>
              </a:spcBef>
              <a:spcAft>
                <a:spcPts val="1000"/>
              </a:spcAft>
              <a:buClr>
                <a:schemeClr val="dk1"/>
              </a:buClr>
              <a:buSzPts val="1500"/>
              <a:buFont typeface="Calibri"/>
              <a:buAutoNum type="arabicPeriod"/>
            </a:pPr>
            <a:r>
              <a:rPr lang="en" sz="1500" i="0" u="none" strike="noStrike" cap="none">
                <a:solidFill>
                  <a:schemeClr val="dk1"/>
                </a:solidFill>
                <a:latin typeface="Calibri"/>
                <a:ea typeface="Calibri"/>
                <a:cs typeface="Calibri"/>
                <a:sym typeface="Calibri"/>
              </a:rPr>
              <a:t>Both the English language proficiency results and English learner subgroup results on all other SPS indicators will be publicly reported on school report cards.</a:t>
            </a:r>
            <a:endParaRPr sz="15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0" y="-1"/>
            <a:ext cx="9144000" cy="108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750"/>
              <a:buFont typeface="Calibri"/>
              <a:buNone/>
            </a:pPr>
            <a:r>
              <a:rPr lang="en" sz="3000">
                <a:solidFill>
                  <a:schemeClr val="dk1"/>
                </a:solidFill>
                <a:latin typeface="Calibri"/>
                <a:ea typeface="Calibri"/>
                <a:cs typeface="Calibri"/>
                <a:sym typeface="Calibri"/>
              </a:rPr>
              <a:t>Preliminary Timeline for ELPT in Accountability</a:t>
            </a:r>
            <a:endParaRPr sz="3000">
              <a:solidFill>
                <a:schemeClr val="dk1"/>
              </a:solidFill>
              <a:latin typeface="Calibri"/>
              <a:ea typeface="Calibri"/>
              <a:cs typeface="Calibri"/>
              <a:sym typeface="Calibri"/>
            </a:endParaRPr>
          </a:p>
        </p:txBody>
      </p:sp>
      <p:graphicFrame>
        <p:nvGraphicFramePr>
          <p:cNvPr id="531" name="Shape 531"/>
          <p:cNvGraphicFramePr/>
          <p:nvPr/>
        </p:nvGraphicFramePr>
        <p:xfrm>
          <a:off x="348342" y="1272293"/>
          <a:ext cx="8447300" cy="3017680"/>
        </p:xfrm>
        <a:graphic>
          <a:graphicData uri="http://schemas.openxmlformats.org/drawingml/2006/table">
            <a:tbl>
              <a:tblPr firstRow="1" bandRow="1">
                <a:noFill/>
                <a:tableStyleId>{CDD24B87-38F8-4555-8DAC-1EF250462ED3}</a:tableStyleId>
              </a:tblPr>
              <a:tblGrid>
                <a:gridCol w="5041800"/>
                <a:gridCol w="3405500"/>
              </a:tblGrid>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Activity</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Timeline</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None/>
                      </a:pPr>
                      <a:r>
                        <a:rPr lang="en" sz="1800"/>
                        <a:t>Working Group Meeting #1</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None/>
                      </a:pPr>
                      <a:r>
                        <a:rPr lang="en" sz="1800"/>
                        <a:t>April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chemeClr val="dk1"/>
                        </a:buClr>
                        <a:buSzPts val="1400"/>
                        <a:buFont typeface="Calibri"/>
                        <a:buNone/>
                      </a:pPr>
                      <a:r>
                        <a:rPr lang="en" sz="1800" u="none" strike="noStrike" cap="none"/>
                        <a:t>Working Group Meeting #2</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May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chemeClr val="dk1"/>
                        </a:buClr>
                        <a:buSzPts val="1400"/>
                        <a:buFont typeface="Calibri"/>
                        <a:buNone/>
                      </a:pPr>
                      <a:r>
                        <a:rPr lang="en" sz="1800" u="none" strike="noStrike" cap="none"/>
                        <a:t>Analyze ELPT results</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May-June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Working Group Meeting #3 </a:t>
                      </a:r>
                      <a:endParaRPr sz="1800" u="none" strike="noStrike" cap="none"/>
                    </a:p>
                    <a:p>
                      <a:pPr marL="0" marR="0" lvl="0" indent="0" algn="l" rtl="0">
                        <a:lnSpc>
                          <a:spcPct val="100000"/>
                        </a:lnSpc>
                        <a:spcBef>
                          <a:spcPts val="0"/>
                        </a:spcBef>
                        <a:spcAft>
                          <a:spcPts val="0"/>
                        </a:spcAft>
                        <a:buClr>
                          <a:srgbClr val="000000"/>
                        </a:buClr>
                        <a:buSzPts val="1400"/>
                        <a:buFont typeface="Arial"/>
                        <a:buNone/>
                      </a:pPr>
                      <a:r>
                        <a:rPr lang="en" sz="1800" u="none" strike="noStrike" cap="none"/>
                        <a:t>(with </a:t>
                      </a:r>
                      <a:r>
                        <a:rPr lang="en" sz="1800"/>
                        <a:t>analysis of ELPT data</a:t>
                      </a:r>
                      <a:r>
                        <a:rPr lang="en" sz="1800" u="none" strike="noStrike" cap="none"/>
                        <a:t>)</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June 2018</a:t>
                      </a:r>
                      <a:endParaRPr sz="1800" u="none" strike="noStrike" cap="none"/>
                    </a:p>
                  </a:txBody>
                  <a:tcPr marL="91450" marR="91450" marT="34300" marB="34300" anchor="ctr"/>
                </a:tc>
              </a:tr>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Accountability Commission</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Summer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BESE</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Summer/Fall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ELP progress measure included in SPS</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2018-19 (2019 SPS)</a:t>
                      </a:r>
                      <a:endParaRPr sz="1800" u="none" strike="noStrike" cap="none"/>
                    </a:p>
                  </a:txBody>
                  <a:tcPr marL="91450" marR="91450" marT="34300" marB="3430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Shape 53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37" name="Shape 53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2017-2018 Reporting: Communicating Assessment Results</a:t>
            </a:r>
            <a:endParaRPr sz="2800" b="0" i="0" u="none" strike="noStrike" cap="none">
              <a:solidFill>
                <a:srgbClr val="333333"/>
              </a:solidFill>
              <a:latin typeface="Calibri"/>
              <a:ea typeface="Calibri"/>
              <a:cs typeface="Calibri"/>
              <a:sym typeface="Calibri"/>
            </a:endParaRPr>
          </a:p>
        </p:txBody>
      </p:sp>
      <p:sp>
        <p:nvSpPr>
          <p:cNvPr id="544" name="Shape 544"/>
          <p:cNvSpPr txBox="1"/>
          <p:nvPr/>
        </p:nvSpPr>
        <p:spPr>
          <a:xfrm>
            <a:off x="4584025" y="4761925"/>
            <a:ext cx="3856800" cy="38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Please contact </a:t>
            </a:r>
            <a:r>
              <a:rPr lang="en" sz="1400" b="0" i="0" u="sng" strike="noStrike" cap="none">
                <a:solidFill>
                  <a:schemeClr val="hlink"/>
                </a:solidFill>
                <a:latin typeface="Calibri"/>
                <a:ea typeface="Calibri"/>
                <a:cs typeface="Calibri"/>
                <a:sym typeface="Calibri"/>
                <a:hlinkClick r:id="rId3"/>
              </a:rPr>
              <a:t>assessment@la.gov</a:t>
            </a:r>
            <a:r>
              <a:rPr lang="en" sz="1400" b="0" i="0" u="none" strike="noStrike" cap="none">
                <a:solidFill>
                  <a:srgbClr val="000000"/>
                </a:solidFill>
                <a:latin typeface="Calibri"/>
                <a:ea typeface="Calibri"/>
                <a:cs typeface="Calibri"/>
                <a:sym typeface="Calibri"/>
              </a:rPr>
              <a:t> with questions.</a:t>
            </a:r>
            <a:endParaRPr sz="1400" b="0" i="0" u="none" strike="noStrike" cap="none">
              <a:solidFill>
                <a:srgbClr val="000000"/>
              </a:solidFill>
              <a:latin typeface="Calibri"/>
              <a:ea typeface="Calibri"/>
              <a:cs typeface="Calibri"/>
              <a:sym typeface="Calibri"/>
            </a:endParaRPr>
          </a:p>
        </p:txBody>
      </p:sp>
      <p:graphicFrame>
        <p:nvGraphicFramePr>
          <p:cNvPr id="545" name="Shape 545"/>
          <p:cNvGraphicFramePr/>
          <p:nvPr/>
        </p:nvGraphicFramePr>
        <p:xfrm>
          <a:off x="-12" y="1065215"/>
          <a:ext cx="9144000" cy="3493500"/>
        </p:xfrm>
        <a:graphic>
          <a:graphicData uri="http://schemas.openxmlformats.org/drawingml/2006/table">
            <a:tbl>
              <a:tblPr>
                <a:noFill/>
                <a:tableStyleId>{142CF8F7-7051-415C-BB61-E0434702DC07}</a:tableStyleId>
              </a:tblPr>
              <a:tblGrid>
                <a:gridCol w="1856300"/>
                <a:gridCol w="3323275"/>
                <a:gridCol w="2865000"/>
                <a:gridCol w="1099425"/>
              </a:tblGrid>
              <a:tr h="326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Assessment</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Student Reports</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System-Level Results </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Public Release</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2149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ELPT</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15 in </a:t>
                      </a:r>
                      <a:r>
                        <a:rPr lang="en" sz="1100" u="sng" strike="noStrike" cap="none">
                          <a:solidFill>
                            <a:schemeClr val="hlink"/>
                          </a:solidFill>
                          <a:latin typeface="Calibri"/>
                          <a:ea typeface="Calibri"/>
                          <a:cs typeface="Calibri"/>
                          <a:sym typeface="Calibri"/>
                          <a:hlinkClick r:id="rId4"/>
                        </a:rPr>
                        <a:t>AIR Portal</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in </a:t>
                      </a:r>
                      <a:r>
                        <a:rPr lang="en" sz="1100" u="sng" strike="noStrike" cap="none">
                          <a:solidFill>
                            <a:schemeClr val="hlink"/>
                          </a:solidFill>
                          <a:latin typeface="Calibri"/>
                          <a:ea typeface="Calibri"/>
                          <a:cs typeface="Calibri"/>
                          <a:sym typeface="Calibri"/>
                          <a:hlinkClick r:id="rId4"/>
                        </a:rPr>
                        <a:t>AIR Portal</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N/A</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r>
              <a:tr h="249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LAA 1/LEAP Connect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15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N/A</a:t>
                      </a:r>
                      <a:endParaRPr sz="1100" u="none" strike="noStrike" cap="none">
                        <a:solidFill>
                          <a:srgbClr val="999999"/>
                        </a:solidFill>
                        <a:latin typeface="Calibri"/>
                        <a:ea typeface="Calibri"/>
                        <a:cs typeface="Calibri"/>
                        <a:sym typeface="Calibri"/>
                      </a:endParaRPr>
                    </a:p>
                  </a:txBody>
                  <a:tcPr marL="91425" marR="91425" marT="91425" marB="91425"/>
                </a:tc>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CLEP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ongoing</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Spring in FTP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Early July</a:t>
                      </a:r>
                      <a:endParaRPr sz="1100" u="none" strike="noStrike" cap="none">
                        <a:latin typeface="Calibri"/>
                        <a:ea typeface="Calibri"/>
                        <a:cs typeface="Calibri"/>
                        <a:sym typeface="Calibri"/>
                      </a:endParaRPr>
                    </a:p>
                  </a:txBody>
                  <a:tcPr marL="91425" marR="91425" marT="91425" marB="91425"/>
                </a:tc>
              </a:tr>
              <a:tr h="429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LEAP 2025 (3-8, HS)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Grade 3-8: By June 30 in </a:t>
                      </a:r>
                      <a:r>
                        <a:rPr lang="en" sz="1100" u="sng" strike="noStrike" cap="none">
                          <a:solidFill>
                            <a:schemeClr val="hlink"/>
                          </a:solidFill>
                          <a:latin typeface="Calibri"/>
                          <a:ea typeface="Calibri"/>
                          <a:cs typeface="Calibri"/>
                          <a:sym typeface="Calibri"/>
                          <a:hlinkClick r:id="rId5"/>
                        </a:rPr>
                        <a:t>eDIRECT</a:t>
                      </a:r>
                      <a:endParaRPr sz="1100" u="sng" strike="noStrike" cap="none">
                        <a:solidFill>
                          <a:srgbClr val="3D9BB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HS: 5-level ELA and math at end of testing window</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By June 30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Early July</a:t>
                      </a:r>
                      <a:endParaRPr sz="1100" u="none" strike="noStrike" cap="none">
                        <a:latin typeface="Calibri"/>
                        <a:ea typeface="Calibri"/>
                        <a:cs typeface="Calibri"/>
                        <a:sym typeface="Calibri"/>
                      </a:endParaRPr>
                    </a:p>
                  </a:txBody>
                  <a:tcPr marL="91425" marR="91425" marT="91425" marB="91425"/>
                </a:tc>
              </a:tr>
              <a:tr h="29597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EOC (Eng III, Bio, US History) </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HS 4-level all subjects: In window</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N/A</a:t>
                      </a:r>
                      <a:endParaRPr sz="1100" u="none" strike="noStrike" cap="none">
                        <a:latin typeface="Calibri"/>
                        <a:ea typeface="Calibri"/>
                        <a:cs typeface="Calibri"/>
                        <a:sym typeface="Calibri"/>
                      </a:endParaRPr>
                    </a:p>
                  </a:txBody>
                  <a:tcPr marL="91425" marR="91425" marT="91425" marB="91425"/>
                </a:tc>
              </a:tr>
              <a:tr h="3193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ACT</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spring, state administered student and school results from ACT sent to schools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iCD and district profile from ACT in summer; additional reporting in FTP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August</a:t>
                      </a:r>
                      <a:endParaRPr sz="1100" u="none" strike="noStrike" cap="none">
                        <a:latin typeface="Calibri"/>
                        <a:ea typeface="Calibri"/>
                        <a:cs typeface="Calibri"/>
                        <a:sym typeface="Calibri"/>
                      </a:endParaRPr>
                    </a:p>
                  </a:txBody>
                  <a:tcPr marL="91425" marR="91425" marT="91425" marB="91425"/>
                </a:tc>
              </a:tr>
              <a:tr h="2726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Advanced Placement</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sent to schools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August in FTP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August</a:t>
                      </a:r>
                      <a:endParaRPr sz="1100" u="none" strike="noStrike" cap="none">
                        <a:latin typeface="Calibri"/>
                        <a:ea typeface="Calibri"/>
                        <a:cs typeface="Calibri"/>
                        <a:sym typeface="Calibri"/>
                      </a:endParaRPr>
                    </a:p>
                  </a:txBody>
                  <a:tcPr marL="91425" marR="91425" marT="91425" marB="91425"/>
                </a:tc>
              </a:tr>
              <a:tr h="3543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LEAP 2025 US History</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early fall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tr>
            </a:tbl>
          </a:graphicData>
        </a:graphic>
      </p:graphicFrame>
      <p:sp>
        <p:nvSpPr>
          <p:cNvPr id="546" name="Shape 54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18</a:t>
            </a:fld>
            <a:endParaRPr sz="900" b="0" i="0" u="none" strike="noStrike" cap="none">
              <a:solidFill>
                <a:srgbClr val="8A8A8A"/>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Shape 55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52" name="Shape 552"/>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430" name="Shape 430"/>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sz="4400" b="0" i="0" u="none" strike="noStrike" cap="none">
              <a:solidFill>
                <a:schemeClr val="dk1"/>
              </a:solidFill>
              <a:latin typeface="Calibri"/>
              <a:ea typeface="Calibri"/>
              <a:cs typeface="Calibri"/>
              <a:sym typeface="Calibri"/>
            </a:endParaRPr>
          </a:p>
        </p:txBody>
      </p:sp>
      <p:sp>
        <p:nvSpPr>
          <p:cNvPr id="558" name="Shape 558"/>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There are a number of actions that must occur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to prepare devices in schools prior to the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administration including setting up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Site Manager (TSM) and installing INSIGHT</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on testing devices.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 following steps can be used to ensure that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TSM and devices are connected and are working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properly.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Launch the Insight application.</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Click on Test Sign In underneath </a:t>
            </a:r>
            <a:r>
              <a:rPr lang="en" sz="1600"/>
              <a:t>an assessment</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sz="3200" b="0" i="0" u="none" strike="noStrike" cap="none">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559" name="Shape 559"/>
          <p:cNvPicPr preferRelativeResize="0"/>
          <p:nvPr/>
        </p:nvPicPr>
        <p:blipFill rotWithShape="1">
          <a:blip r:embed="rId3">
            <a:alphaModFix/>
          </a:blip>
          <a:srcRect l="35713" t="5642" r="33562"/>
          <a:stretch/>
        </p:blipFill>
        <p:spPr>
          <a:xfrm>
            <a:off x="4892875" y="1115905"/>
            <a:ext cx="3975450" cy="229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System Readiness Check</a:t>
            </a:r>
            <a:endParaRPr sz="3200" b="0" i="0" u="none" strike="noStrike" cap="none">
              <a:solidFill>
                <a:schemeClr val="dk1"/>
              </a:solidFill>
              <a:latin typeface="Calibri"/>
              <a:ea typeface="Calibri"/>
              <a:cs typeface="Calibri"/>
              <a:sym typeface="Calibri"/>
            </a:endParaRPr>
          </a:p>
        </p:txBody>
      </p:sp>
      <p:sp>
        <p:nvSpPr>
          <p:cNvPr id="565" name="Shape 565"/>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Before testing begins each day, students should run the system readiness check by following the steps below:</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Open DRC INSIGHT.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the purple check mark in the bottom left corner.</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Type 7745.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If the screen does not show all green check marks, STCs or technology coordinators should be alerted.</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Shape 570"/>
          <p:cNvPicPr preferRelativeResize="0"/>
          <p:nvPr/>
        </p:nvPicPr>
        <p:blipFill rotWithShape="1">
          <a:blip r:embed="rId3">
            <a:alphaModFix/>
          </a:blip>
          <a:srcRect/>
          <a:stretch/>
        </p:blipFill>
        <p:spPr>
          <a:xfrm>
            <a:off x="2165701" y="1934300"/>
            <a:ext cx="4460070" cy="1795871"/>
          </a:xfrm>
          <a:prstGeom prst="rect">
            <a:avLst/>
          </a:prstGeom>
          <a:noFill/>
          <a:ln>
            <a:noFill/>
          </a:ln>
        </p:spPr>
      </p:pic>
      <p:sp>
        <p:nvSpPr>
          <p:cNvPr id="571" name="Shape 571"/>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Technical Assistance</a:t>
            </a:r>
            <a:endParaRPr sz="3200" b="0" i="0" u="none" strike="noStrike" cap="none">
              <a:solidFill>
                <a:schemeClr val="dk1"/>
              </a:solidFill>
              <a:latin typeface="Calibri"/>
              <a:ea typeface="Calibri"/>
              <a:cs typeface="Calibri"/>
              <a:sym typeface="Calibri"/>
            </a:endParaRPr>
          </a:p>
        </p:txBody>
      </p:sp>
      <p:sp>
        <p:nvSpPr>
          <p:cNvPr id="572" name="Shape 572"/>
          <p:cNvSpPr txBox="1">
            <a:spLocks noGrp="1"/>
          </p:cNvSpPr>
          <p:nvPr>
            <p:ph type="body" idx="1"/>
          </p:nvPr>
        </p:nvSpPr>
        <p:spPr>
          <a:xfrm>
            <a:off x="41925" y="940675"/>
            <a:ext cx="8936700" cy="13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technical problems occur during testing, school and district staff should follow the </a:t>
            </a:r>
            <a:r>
              <a:rPr lang="en" sz="1800" u="sng" dirty="0">
                <a:solidFill>
                  <a:schemeClr val="hlink"/>
                </a:solidFill>
                <a:hlinkClick r:id="rId4"/>
              </a:rPr>
              <a:t>Assessment Technical Assistance</a:t>
            </a:r>
            <a:r>
              <a:rPr lang="en" sz="1800" b="0" i="0" u="none" strike="noStrike" cap="none" dirty="0">
                <a:solidFill>
                  <a:schemeClr val="dk1"/>
                </a:solidFill>
                <a:latin typeface="Calibri"/>
                <a:ea typeface="Calibri"/>
                <a:cs typeface="Calibri"/>
                <a:sym typeface="Calibri"/>
              </a:rPr>
              <a:t> reporting protocol presented below. Technical problems include, but are not limited to, problems connecting INSIGHT, the inability to load test items, or missing buttons.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sz="4400" b="0" i="0" u="none" strike="noStrike" cap="none">
              <a:solidFill>
                <a:schemeClr val="dk1"/>
              </a:solidFill>
              <a:latin typeface="Calibri"/>
              <a:ea typeface="Calibri"/>
              <a:cs typeface="Calibri"/>
              <a:sym typeface="Calibri"/>
            </a:endParaRPr>
          </a:p>
        </p:txBody>
      </p:sp>
      <p:sp>
        <p:nvSpPr>
          <p:cNvPr id="578" name="Shape 578"/>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sz="4400" b="0" i="0" u="none" strike="noStrike" cap="none">
              <a:solidFill>
                <a:schemeClr val="dk1"/>
              </a:solidFill>
              <a:latin typeface="Calibri"/>
              <a:ea typeface="Calibri"/>
              <a:cs typeface="Calibri"/>
              <a:sym typeface="Calibri"/>
            </a:endParaRPr>
          </a:p>
        </p:txBody>
      </p:sp>
      <p:sp>
        <p:nvSpPr>
          <p:cNvPr id="584" name="Shape 584"/>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sz="3200" b="0" i="0" u="none" strike="noStrike" cap="none">
              <a:solidFill>
                <a:schemeClr val="dk1"/>
              </a:solidFill>
              <a:latin typeface="Calibri"/>
              <a:ea typeface="Calibri"/>
              <a:cs typeface="Calibri"/>
              <a:sym typeface="Calibri"/>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585" name="Shape 585"/>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6" name="Shape 586"/>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sz="4400" b="0" i="0" u="none" strike="noStrike" cap="none">
              <a:solidFill>
                <a:srgbClr val="333333"/>
              </a:solidFill>
              <a:latin typeface="Calibri"/>
              <a:ea typeface="Calibri"/>
              <a:cs typeface="Calibri"/>
              <a:sym typeface="Calibri"/>
            </a:endParaRPr>
          </a:p>
        </p:txBody>
      </p:sp>
      <p:sp>
        <p:nvSpPr>
          <p:cNvPr id="592" name="Shape 592"/>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Districts and schools can use the </a:t>
            </a:r>
            <a:r>
              <a:rPr lang="en" sz="1800" b="0" i="0" u="sng" strike="noStrike" cap="none">
                <a:solidFill>
                  <a:schemeClr val="hlink"/>
                </a:solidFill>
                <a:latin typeface="Calibri"/>
                <a:ea typeface="Calibri"/>
                <a:cs typeface="Calibri"/>
                <a:sym typeface="Calibri"/>
                <a:hlinkClick r:id="rId3"/>
              </a:rPr>
              <a:t>Technical Troubleshooting Tips</a:t>
            </a:r>
            <a:r>
              <a:rPr lang="en" sz="1800" b="0" i="0" u="none" strike="noStrike" cap="none">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a:t>
            </a:r>
            <a:endParaRPr sz="1800" b="0" i="0" u="none" strike="noStrike" cap="none">
              <a:solidFill>
                <a:schemeClr val="dk1"/>
              </a:solidFill>
              <a:latin typeface="Calibri"/>
              <a:ea typeface="Calibri"/>
              <a:cs typeface="Calibri"/>
              <a:sym typeface="Calibri"/>
            </a:endParaRPr>
          </a:p>
          <a:p>
            <a:pPr marL="285750" marR="0" lvl="0" indent="-257175"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DRC INSIGHT Update</a:t>
            </a:r>
            <a:endParaRPr sz="2800"/>
          </a:p>
        </p:txBody>
      </p:sp>
      <p:sp>
        <p:nvSpPr>
          <p:cNvPr id="598" name="Shape 598"/>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During the week of June 25th DRC will release the INSIGHT update that will be needed for the 2018-2019 school year. </a:t>
            </a:r>
            <a:endParaRPr sz="1800"/>
          </a:p>
          <a:p>
            <a:pPr marL="0" lvl="0" indent="0">
              <a:spcBef>
                <a:spcPts val="640"/>
              </a:spcBef>
              <a:spcAft>
                <a:spcPts val="0"/>
              </a:spcAft>
              <a:buNone/>
            </a:pPr>
            <a:endParaRPr sz="1800"/>
          </a:p>
          <a:p>
            <a:pPr marL="0" lvl="0" indent="0">
              <a:spcBef>
                <a:spcPts val="640"/>
              </a:spcBef>
              <a:spcAft>
                <a:spcPts val="0"/>
              </a:spcAft>
              <a:buNone/>
            </a:pPr>
            <a:r>
              <a:rPr lang="en" sz="1800"/>
              <a:t>Devices that are set to automatically update will need to be on and connected to the internet in order to receive the update. </a:t>
            </a:r>
            <a:endParaRPr sz="1800"/>
          </a:p>
          <a:p>
            <a:pPr marL="0" lvl="0" indent="0">
              <a:spcBef>
                <a:spcPts val="640"/>
              </a:spcBef>
              <a:spcAft>
                <a:spcPts val="0"/>
              </a:spcAft>
              <a:buNone/>
            </a:pPr>
            <a:endParaRPr sz="1800"/>
          </a:p>
          <a:p>
            <a:pPr marL="0" lvl="0" indent="0">
              <a:spcBef>
                <a:spcPts val="640"/>
              </a:spcBef>
              <a:spcAft>
                <a:spcPts val="0"/>
              </a:spcAft>
              <a:buNone/>
            </a:pPr>
            <a:r>
              <a:rPr lang="en" sz="1800"/>
              <a:t>Devices not set for automatic updates will need to be manually updated prior to testing.</a:t>
            </a:r>
            <a:endParaRPr sz="1800"/>
          </a:p>
          <a:p>
            <a:pPr marL="0" lvl="0" indent="0">
              <a:spcBef>
                <a:spcPts val="640"/>
              </a:spcBef>
              <a:spcAft>
                <a:spcPts val="0"/>
              </a:spcAft>
              <a:buNone/>
            </a:pPr>
            <a:endParaRPr sz="1800"/>
          </a:p>
          <a:p>
            <a:pPr marL="0" lvl="0" indent="0">
              <a:spcBef>
                <a:spcPts val="640"/>
              </a:spcBef>
              <a:spcAft>
                <a:spcPts val="0"/>
              </a:spcAft>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Student Status Dashboard</a:t>
            </a:r>
            <a:endParaRPr sz="4400" b="0" i="0" u="none" strike="noStrike" cap="none">
              <a:solidFill>
                <a:srgbClr val="333333"/>
              </a:solidFill>
              <a:latin typeface="Calibri"/>
              <a:ea typeface="Calibri"/>
              <a:cs typeface="Calibri"/>
              <a:sym typeface="Calibri"/>
            </a:endParaRPr>
          </a:p>
        </p:txBody>
      </p:sp>
      <p:sp>
        <p:nvSpPr>
          <p:cNvPr id="605" name="Shape 605"/>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a:solidFill>
                  <a:schemeClr val="hlink"/>
                </a:solidFill>
                <a:latin typeface="Calibri"/>
                <a:ea typeface="Calibri"/>
                <a:cs typeface="Calibri"/>
                <a:sym typeface="Calibri"/>
                <a:hlinkClick r:id="rId3"/>
              </a:rPr>
              <a:t>Student Status Dashboard </a:t>
            </a:r>
            <a:r>
              <a:rPr lang="en" sz="1700" b="0" i="0" u="none" strike="noStrike" cap="none">
                <a:solidFill>
                  <a:schemeClr val="dk1"/>
                </a:solidFill>
                <a:latin typeface="Calibri"/>
                <a:ea typeface="Calibri"/>
                <a:cs typeface="Calibri"/>
                <a:sym typeface="Calibri"/>
              </a:rPr>
              <a:t>User Guide is located in eDIRECT.</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05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Note</a:t>
            </a:r>
            <a:r>
              <a:rPr lang="en" sz="1700" b="0" i="0" u="none" strike="noStrike" cap="none">
                <a:solidFill>
                  <a:schemeClr val="dk1"/>
                </a:solidFill>
                <a:latin typeface="Calibri"/>
                <a:ea typeface="Calibri"/>
                <a:cs typeface="Calibri"/>
                <a:sym typeface="Calibri"/>
              </a:rPr>
              <a:t>: Dashboard data displays in real time as test scores </a:t>
            </a:r>
            <a:br>
              <a:rPr lang="en" sz="1700" b="0" i="0" u="none" strike="noStrike" cap="none">
                <a:solidFill>
                  <a:schemeClr val="dk1"/>
                </a:solidFill>
                <a:latin typeface="Calibri"/>
                <a:ea typeface="Calibri"/>
                <a:cs typeface="Calibri"/>
                <a:sym typeface="Calibri"/>
              </a:rPr>
            </a:br>
            <a:r>
              <a:rPr lang="en" sz="1700" b="0" i="0" u="none" strike="noStrike" cap="none">
                <a:solidFill>
                  <a:schemeClr val="dk1"/>
                </a:solidFill>
                <a:latin typeface="Calibri"/>
                <a:ea typeface="Calibri"/>
                <a:cs typeface="Calibri"/>
                <a:sym typeface="Calibri"/>
              </a:rPr>
              <a:t>are populated in the database. You need the student </a:t>
            </a:r>
            <a:br>
              <a:rPr lang="en" sz="1700" b="0" i="0" u="none" strike="noStrike" cap="none">
                <a:solidFill>
                  <a:schemeClr val="dk1"/>
                </a:solidFill>
                <a:latin typeface="Calibri"/>
                <a:ea typeface="Calibri"/>
                <a:cs typeface="Calibri"/>
                <a:sym typeface="Calibri"/>
              </a:rPr>
            </a:br>
            <a:r>
              <a:rPr lang="en" sz="1700" b="0" i="0" u="none" strike="noStrike" cap="none">
                <a:solidFill>
                  <a:schemeClr val="dk1"/>
                </a:solidFill>
                <a:latin typeface="Calibri"/>
                <a:ea typeface="Calibri"/>
                <a:cs typeface="Calibri"/>
                <a:sym typeface="Calibri"/>
              </a:rPr>
              <a:t>status permission in eDIRECT to use the Dashboard.</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pic>
        <p:nvPicPr>
          <p:cNvPr id="606" name="Shape 606"/>
          <p:cNvPicPr preferRelativeResize="0"/>
          <p:nvPr/>
        </p:nvPicPr>
        <p:blipFill rotWithShape="1">
          <a:blip r:embed="rId4">
            <a:alphaModFix/>
          </a:blip>
          <a:srcRect/>
          <a:stretch/>
        </p:blipFill>
        <p:spPr>
          <a:xfrm>
            <a:off x="5540452" y="2256138"/>
            <a:ext cx="3278196" cy="21656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613" name="Shape 613"/>
          <p:cNvSpPr txBox="1">
            <a:spLocks noGrp="1"/>
          </p:cNvSpPr>
          <p:nvPr>
            <p:ph type="body" idx="1"/>
          </p:nvPr>
        </p:nvSpPr>
        <p:spPr>
          <a:xfrm>
            <a:off x="152400" y="1186175"/>
            <a:ext cx="4612800" cy="36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Online Testing Statistics </a:t>
            </a:r>
            <a:endParaRPr sz="32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Shows the number of students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by school and subject that have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completed testing for the current </a:t>
            </a: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and previous day only.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4" name="Shape 614"/>
          <p:cNvPicPr preferRelativeResize="0"/>
          <p:nvPr/>
        </p:nvPicPr>
        <p:blipFill rotWithShape="1">
          <a:blip r:embed="rId3">
            <a:alphaModFix/>
          </a:blip>
          <a:srcRect/>
          <a:stretch/>
        </p:blipFill>
        <p:spPr>
          <a:xfrm>
            <a:off x="4815024" y="1257749"/>
            <a:ext cx="4094700" cy="32875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621" name="Shape 621"/>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Below are other reports that are located under the Status Reports tab.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Cumulative Student Status Reports</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students in a test session and the ticket status of those students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Student Status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start and submit times of each student that logs into a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School Resets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unlocked test sessions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Excessive Login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Shows the number of times a student logged in</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State Summary of Test Times Report</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duration in which students completed the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District Report of Testing Status by School</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number of tests started and ended for the district and school</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Month-by-Month Checklist</a:t>
            </a:r>
            <a:endParaRPr sz="4400" b="0" i="0" u="none" strike="noStrike" cap="none">
              <a:solidFill>
                <a:srgbClr val="333333"/>
              </a:solidFill>
              <a:latin typeface="Calibri"/>
              <a:ea typeface="Calibri"/>
              <a:cs typeface="Calibri"/>
              <a:sym typeface="Calibri"/>
            </a:endParaRPr>
          </a:p>
        </p:txBody>
      </p:sp>
      <p:sp>
        <p:nvSpPr>
          <p:cNvPr id="436" name="Shape 436"/>
          <p:cNvSpPr txBox="1">
            <a:spLocks noGrp="1"/>
          </p:cNvSpPr>
          <p:nvPr>
            <p:ph type="body" idx="1"/>
          </p:nvPr>
        </p:nvSpPr>
        <p:spPr>
          <a:xfrm>
            <a:off x="152400" y="10288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a:t>NEW</a:t>
            </a:r>
            <a:r>
              <a:rPr lang="en" sz="1700"/>
              <a:t>: </a:t>
            </a: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a:t>
            </a:r>
            <a:r>
              <a:rPr lang="en" sz="1700" u="sng">
                <a:solidFill>
                  <a:schemeClr val="hlink"/>
                </a:solidFill>
                <a:hlinkClick r:id="rId3"/>
              </a:rPr>
              <a:t>8</a:t>
            </a:r>
            <a:r>
              <a:rPr lang="en" sz="1700" b="0" i="0" u="sng" strike="noStrike" cap="none">
                <a:solidFill>
                  <a:schemeClr val="hlink"/>
                </a:solidFill>
                <a:latin typeface="Calibri"/>
                <a:ea typeface="Calibri"/>
                <a:cs typeface="Calibri"/>
                <a:sym typeface="Calibri"/>
                <a:hlinkClick r:id="rId3"/>
              </a:rPr>
              <a:t>-201</a:t>
            </a:r>
            <a:r>
              <a:rPr lang="en" sz="1700" u="sng">
                <a:solidFill>
                  <a:schemeClr val="hlink"/>
                </a:solidFill>
                <a:hlinkClick r:id="rId3"/>
              </a:rPr>
              <a:t>9</a:t>
            </a:r>
            <a:r>
              <a:rPr lang="en" sz="1700" b="0" i="0" u="sng" strike="noStrike" cap="none">
                <a:solidFill>
                  <a:schemeClr val="hlink"/>
                </a:solidFill>
                <a:latin typeface="Calibri"/>
                <a:ea typeface="Calibri"/>
                <a:cs typeface="Calibri"/>
                <a:sym typeface="Calibri"/>
                <a:hlinkClick r:id="rId3"/>
              </a:rPr>
              <a:t>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rgbClr val="333333"/>
                </a:solidFill>
                <a:latin typeface="Calibri"/>
                <a:ea typeface="Calibri"/>
                <a:cs typeface="Calibri"/>
                <a:sym typeface="Calibri"/>
              </a:rPr>
              <a:t>Online Tools Training</a:t>
            </a:r>
            <a:endParaRPr sz="4400" b="0" i="0" u="none" strike="noStrike" cap="none">
              <a:solidFill>
                <a:schemeClr val="dk1"/>
              </a:solidFill>
              <a:latin typeface="Calibri"/>
              <a:ea typeface="Calibri"/>
              <a:cs typeface="Calibri"/>
              <a:sym typeface="Calibri"/>
            </a:endParaRPr>
          </a:p>
        </p:txBody>
      </p:sp>
      <p:sp>
        <p:nvSpPr>
          <p:cNvPr id="627" name="Shape 627"/>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may be reviewed as many times as desired;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not to be considered representative of an actual test; and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available once I</a:t>
            </a:r>
            <a:r>
              <a:rPr lang="en" sz="1800"/>
              <a:t>NSIGHT</a:t>
            </a:r>
            <a:r>
              <a:rPr lang="en" sz="1800" b="0" i="0" u="none" strike="noStrike" cap="none">
                <a:solidFill>
                  <a:schemeClr val="dk1"/>
                </a:solidFill>
                <a:latin typeface="Calibri"/>
                <a:ea typeface="Calibri"/>
                <a:cs typeface="Calibri"/>
                <a:sym typeface="Calibri"/>
              </a:rPr>
              <a:t> is installed or by </a:t>
            </a:r>
            <a:r>
              <a:rPr lang="en" sz="1800" b="0" i="0" u="sng" strike="noStrike" cap="none">
                <a:solidFill>
                  <a:schemeClr val="hlink"/>
                </a:solidFill>
                <a:latin typeface="Calibri"/>
                <a:ea typeface="Calibri"/>
                <a:cs typeface="Calibri"/>
                <a:sym typeface="Calibri"/>
                <a:hlinkClick r:id="rId3"/>
              </a:rPr>
              <a:t>link</a:t>
            </a:r>
            <a:r>
              <a:rPr lang="en" sz="1800" b="0" i="0" u="none" strike="noStrike" cap="none">
                <a:solidFill>
                  <a:schemeClr val="dk1"/>
                </a:solidFill>
                <a:latin typeface="Calibri"/>
                <a:ea typeface="Calibri"/>
                <a:cs typeface="Calibri"/>
                <a:sym typeface="Calibri"/>
              </a:rPr>
              <a:t> using Google Chrome browser.</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Shape 63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33" name="Shape 63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457200" y="0"/>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Test Security Updates</a:t>
            </a:r>
            <a:endParaRPr sz="2800"/>
          </a:p>
        </p:txBody>
      </p:sp>
      <p:sp>
        <p:nvSpPr>
          <p:cNvPr id="639" name="Shape 639"/>
          <p:cNvSpPr txBox="1">
            <a:spLocks noGrp="1"/>
          </p:cNvSpPr>
          <p:nvPr>
            <p:ph type="body" idx="1"/>
          </p:nvPr>
        </p:nvSpPr>
        <p:spPr>
          <a:xfrm>
            <a:off x="47400" y="913950"/>
            <a:ext cx="9049200" cy="3743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600"/>
              <a:t>BESE directed the LDE to create a mechanism for school systems wishing to appeal test security decisions by the LDE. The draft revisions to Bulletin 118, </a:t>
            </a:r>
            <a:r>
              <a:rPr lang="en" sz="1600" i="1"/>
              <a:t>Statewide Assessment Standards and Practices</a:t>
            </a:r>
            <a:r>
              <a:rPr lang="en" sz="1600"/>
              <a:t>, contain the following:</a:t>
            </a:r>
            <a:endParaRPr sz="1600"/>
          </a:p>
          <a:p>
            <a:pPr marL="457200" lvl="0" indent="-330200" rtl="0">
              <a:lnSpc>
                <a:spcPct val="115000"/>
              </a:lnSpc>
              <a:spcBef>
                <a:spcPts val="0"/>
              </a:spcBef>
              <a:spcAft>
                <a:spcPts val="0"/>
              </a:spcAft>
              <a:buSzPts val="1600"/>
              <a:buChar char="•"/>
            </a:pPr>
            <a:r>
              <a:rPr lang="en" sz="1600"/>
              <a:t>School systems are no longer required to investigate every void. However, school systems wishing to contest a void must submit a request in writing, including a report resulting from an investigation pursuant to Bulletin 118 §5305.A.3.</a:t>
            </a:r>
            <a:endParaRPr sz="1600"/>
          </a:p>
          <a:p>
            <a:pPr marL="914400" lvl="1" indent="-311150" rtl="0">
              <a:lnSpc>
                <a:spcPct val="115000"/>
              </a:lnSpc>
              <a:spcBef>
                <a:spcPts val="0"/>
              </a:spcBef>
              <a:spcAft>
                <a:spcPts val="0"/>
              </a:spcAft>
              <a:buSzPts val="1300"/>
              <a:buChar char="–"/>
            </a:pPr>
            <a:r>
              <a:rPr lang="en" sz="1300"/>
              <a:t>The LDE shall provide a list of recommended investigators that may be used by school systems to support this process.</a:t>
            </a:r>
            <a:endParaRPr sz="1300"/>
          </a:p>
          <a:p>
            <a:pPr marL="914400" lvl="1" indent="-311150" rtl="0">
              <a:lnSpc>
                <a:spcPct val="115000"/>
              </a:lnSpc>
              <a:spcBef>
                <a:spcPts val="0"/>
              </a:spcBef>
              <a:spcAft>
                <a:spcPts val="0"/>
              </a:spcAft>
              <a:buSzPts val="1300"/>
              <a:buChar char="–"/>
            </a:pPr>
            <a:r>
              <a:rPr lang="en" sz="1300"/>
              <a:t>The investigation shall produce verifiable evidence that corroborates, with a high degree of certainty, that a testing irregularity did not occur.</a:t>
            </a:r>
            <a:endParaRPr sz="1300"/>
          </a:p>
          <a:p>
            <a:pPr marL="457200" lvl="0" indent="-330200" rtl="0">
              <a:lnSpc>
                <a:spcPct val="115000"/>
              </a:lnSpc>
              <a:spcBef>
                <a:spcPts val="0"/>
              </a:spcBef>
              <a:spcAft>
                <a:spcPts val="0"/>
              </a:spcAft>
              <a:buSzPts val="1600"/>
              <a:buChar char="•"/>
            </a:pPr>
            <a:r>
              <a:rPr lang="en" sz="1600"/>
              <a:t>Annually, at a public meeting, the test irregularity review committee shall conduct a records review of the investigative results from the school system as well as any relevant evidence from LDE.</a:t>
            </a:r>
            <a:endParaRPr sz="1600"/>
          </a:p>
          <a:p>
            <a:pPr marL="457200" lvl="0" indent="-330200" rtl="0">
              <a:lnSpc>
                <a:spcPct val="115000"/>
              </a:lnSpc>
              <a:spcBef>
                <a:spcPts val="0"/>
              </a:spcBef>
              <a:spcAft>
                <a:spcPts val="0"/>
              </a:spcAft>
              <a:buSzPts val="1600"/>
              <a:buChar char="•"/>
            </a:pPr>
            <a:r>
              <a:rPr lang="en" sz="1600"/>
              <a:t>The test irregularity review committee - made up national, state, and district experts and representatives - will make recommendations regarding any potential void reversals.</a:t>
            </a:r>
            <a:endParaRPr sz="1600"/>
          </a:p>
          <a:p>
            <a:pPr marL="0" lvl="0" indent="0">
              <a:spcBef>
                <a:spcPts val="64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457200" y="31599"/>
            <a:ext cx="8229600" cy="103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rgbClr val="333333"/>
                </a:solidFill>
                <a:latin typeface="Calibri"/>
                <a:ea typeface="Calibri"/>
                <a:cs typeface="Calibri"/>
                <a:sym typeface="Calibri"/>
              </a:rPr>
              <a:t>Caveon Test Security Services</a:t>
            </a:r>
            <a:endParaRPr sz="4400" b="0" i="0" u="none" strike="noStrike" cap="none">
              <a:solidFill>
                <a:schemeClr val="dk1"/>
              </a:solidFill>
              <a:latin typeface="Calibri"/>
              <a:ea typeface="Calibri"/>
              <a:cs typeface="Calibri"/>
              <a:sym typeface="Calibri"/>
            </a:endParaRPr>
          </a:p>
        </p:txBody>
      </p:sp>
      <p:sp>
        <p:nvSpPr>
          <p:cNvPr id="645" name="Shape 645"/>
          <p:cNvSpPr txBox="1">
            <a:spLocks noGrp="1"/>
          </p:cNvSpPr>
          <p:nvPr>
            <p:ph type="body" idx="1"/>
          </p:nvPr>
        </p:nvSpPr>
        <p:spPr>
          <a:xfrm>
            <a:off x="32400" y="938550"/>
            <a:ext cx="9079200" cy="374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In order to help districts and schools improve test security, the LDOE has negotiated an agreement with Caveon, the nation’s leading test security experts, to provide the following services:</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Monitoring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two Caveon monitors on campus on one day of testing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accurate information of every testing room at the school</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Investigations</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professional investigators to investigate and report on any testing irregularity that occurred in the district</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Training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active online training modules created by Caveon</a:t>
            </a:r>
            <a:endParaRPr sz="1600" b="0" i="0" u="none" strike="noStrike" cap="none">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A full explanation of the services and the fee schedules can be found </a:t>
            </a:r>
            <a:r>
              <a:rPr lang="en" sz="1600" b="0" i="0" u="sng" strike="noStrike" cap="none">
                <a:solidFill>
                  <a:schemeClr val="hlink"/>
                </a:solidFill>
                <a:latin typeface="Calibri"/>
                <a:ea typeface="Calibri"/>
                <a:cs typeface="Calibri"/>
                <a:sym typeface="Calibri"/>
                <a:hlinkClick r:id="rId3"/>
              </a:rPr>
              <a:t>here</a:t>
            </a:r>
            <a:r>
              <a:rPr lang="en" sz="1600" b="0" i="0" u="none" strike="noStrike" cap="none">
                <a:solidFill>
                  <a:schemeClr val="dk1"/>
                </a:solidFill>
                <a:latin typeface="Calibri"/>
                <a:ea typeface="Calibri"/>
                <a:cs typeface="Calibri"/>
                <a:sym typeface="Calibri"/>
              </a:rPr>
              <a:t>. Districts and schools can purchase these services by contacting </a:t>
            </a:r>
            <a:r>
              <a:rPr lang="en" sz="1600" b="0" i="0" u="sng" strike="noStrike" cap="none">
                <a:solidFill>
                  <a:schemeClr val="hlink"/>
                </a:solidFill>
                <a:latin typeface="Calibri"/>
                <a:ea typeface="Calibri"/>
                <a:cs typeface="Calibri"/>
                <a:sym typeface="Calibri"/>
                <a:hlinkClick r:id="rId4"/>
              </a:rPr>
              <a:t>Caveon</a:t>
            </a:r>
            <a:r>
              <a:rPr lang="en" sz="1600" b="0" i="0" u="none" strike="noStrike" cap="none">
                <a:solidFill>
                  <a:schemeClr val="dk1"/>
                </a:solidFill>
                <a:latin typeface="Calibri"/>
                <a:ea typeface="Calibri"/>
                <a:cs typeface="Calibri"/>
                <a:sym typeface="Calibri"/>
              </a:rPr>
              <a:t> directly.</a:t>
            </a:r>
            <a:endParaRPr sz="1600" b="0" i="0" u="none" strike="noStrike" cap="none">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457200" y="26349"/>
            <a:ext cx="8229600" cy="103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rgbClr val="333333"/>
                </a:solidFill>
                <a:latin typeface="Calibri"/>
                <a:ea typeface="Calibri"/>
                <a:cs typeface="Calibri"/>
                <a:sym typeface="Calibri"/>
              </a:rPr>
              <a:t>Caveon Core</a:t>
            </a:r>
            <a:endParaRPr sz="4400" b="0" i="0" u="none" strike="noStrike" cap="none">
              <a:solidFill>
                <a:schemeClr val="dk1"/>
              </a:solidFill>
              <a:latin typeface="Calibri"/>
              <a:ea typeface="Calibri"/>
              <a:cs typeface="Calibri"/>
              <a:sym typeface="Calibri"/>
            </a:endParaRPr>
          </a:p>
        </p:txBody>
      </p:sp>
      <p:sp>
        <p:nvSpPr>
          <p:cNvPr id="651" name="Shape 651"/>
          <p:cNvSpPr txBox="1">
            <a:spLocks noGrp="1"/>
          </p:cNvSpPr>
          <p:nvPr>
            <p:ph type="body" idx="1"/>
          </p:nvPr>
        </p:nvSpPr>
        <p:spPr>
          <a:xfrm>
            <a:off x="224875" y="118360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LEAs utilizing Caveon will receive access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to Caveon Core. Caveon Core allows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DTCs to track the findings of the Caveon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monitors in real time. Caveon Core is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only way for DTCs to receive real</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time monitor feedback.</a:t>
            </a:r>
            <a:endParaRPr sz="1800" b="0" i="0" u="none" strike="noStrike" cap="none">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52" name="Shape 652"/>
          <p:cNvPicPr preferRelativeResize="0"/>
          <p:nvPr/>
        </p:nvPicPr>
        <p:blipFill rotWithShape="1">
          <a:blip r:embed="rId3">
            <a:alphaModFix/>
          </a:blip>
          <a:srcRect/>
          <a:stretch/>
        </p:blipFill>
        <p:spPr>
          <a:xfrm>
            <a:off x="4339675" y="1063375"/>
            <a:ext cx="4733925" cy="3514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4400" b="0" i="0" u="none" strike="noStrike" cap="none">
              <a:solidFill>
                <a:srgbClr val="333333"/>
              </a:solidFill>
              <a:latin typeface="Calibri"/>
              <a:ea typeface="Calibri"/>
              <a:cs typeface="Calibri"/>
              <a:sym typeface="Calibri"/>
            </a:endParaRPr>
          </a:p>
        </p:txBody>
      </p:sp>
      <p:sp>
        <p:nvSpPr>
          <p:cNvPr id="658" name="Shape 65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33"/>
              <a:buFont typeface="Arial"/>
              <a:buNone/>
            </a:pPr>
            <a:endParaRPr sz="1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a:t>
            </a:r>
            <a:endParaRPr sz="32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sz="32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complete and email the Void Verification form to LDOE at assessment@la.gov.</a:t>
            </a:r>
            <a:endParaRPr sz="3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t>Test Security Policy </a:t>
            </a:r>
            <a:r>
              <a:rPr lang="en" sz="2800" dirty="0" smtClean="0"/>
              <a:t>Audits</a:t>
            </a:r>
            <a:endParaRPr sz="2800" dirty="0"/>
          </a:p>
        </p:txBody>
      </p:sp>
      <p:sp>
        <p:nvSpPr>
          <p:cNvPr id="664" name="Shape 66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15000"/>
              </a:lnSpc>
              <a:spcBef>
                <a:spcPts val="200"/>
              </a:spcBef>
              <a:spcAft>
                <a:spcPts val="0"/>
              </a:spcAft>
              <a:buClr>
                <a:schemeClr val="dk1"/>
              </a:buClr>
              <a:buSzPts val="1100"/>
              <a:buFont typeface="Arial"/>
              <a:buNone/>
            </a:pPr>
            <a:r>
              <a:rPr lang="en" sz="1600"/>
              <a:t>In order for school systems to be in compliance with Bulletin 118, school systems must develop a test security policy.  All school systems should have their test security plans accessible and available at all times.</a:t>
            </a:r>
            <a:endParaRPr sz="1600"/>
          </a:p>
          <a:p>
            <a:pPr marL="0" lvl="0" indent="0" rtl="0">
              <a:lnSpc>
                <a:spcPct val="115000"/>
              </a:lnSpc>
              <a:spcBef>
                <a:spcPts val="200"/>
              </a:spcBef>
              <a:spcAft>
                <a:spcPts val="0"/>
              </a:spcAft>
              <a:buClr>
                <a:schemeClr val="dk1"/>
              </a:buClr>
              <a:buSzPts val="1100"/>
              <a:buFont typeface="Arial"/>
              <a:buNone/>
            </a:pPr>
            <a:r>
              <a:rPr lang="en" sz="1600"/>
              <a:t>For 2018–2019, the Department will only require the following types of school systems to submit a test security policy:</a:t>
            </a:r>
            <a:endParaRPr sz="1600"/>
          </a:p>
          <a:p>
            <a:pPr marL="457200" lvl="0" indent="-330200" rtl="0">
              <a:lnSpc>
                <a:spcPct val="115000"/>
              </a:lnSpc>
              <a:spcBef>
                <a:spcPts val="0"/>
              </a:spcBef>
              <a:spcAft>
                <a:spcPts val="0"/>
              </a:spcAft>
              <a:buSzPts val="1600"/>
              <a:buChar char="•"/>
            </a:pPr>
            <a:r>
              <a:rPr lang="en" sz="1600"/>
              <a:t>New school systems participating in statewide assessments</a:t>
            </a:r>
            <a:endParaRPr sz="1600"/>
          </a:p>
          <a:p>
            <a:pPr marL="457200" lvl="0" indent="-330200" rtl="0">
              <a:lnSpc>
                <a:spcPct val="115000"/>
              </a:lnSpc>
              <a:spcBef>
                <a:spcPts val="0"/>
              </a:spcBef>
              <a:spcAft>
                <a:spcPts val="0"/>
              </a:spcAft>
              <a:buSzPts val="1600"/>
              <a:buChar char="•"/>
            </a:pPr>
            <a:r>
              <a:rPr lang="en" sz="1600"/>
              <a:t>School systems that experienced a break of one or more years in participation in statewide assessments</a:t>
            </a:r>
            <a:endParaRPr sz="1600"/>
          </a:p>
          <a:p>
            <a:pPr marL="457200" lvl="0" indent="-330200" rtl="0">
              <a:lnSpc>
                <a:spcPct val="115000"/>
              </a:lnSpc>
              <a:spcBef>
                <a:spcPts val="0"/>
              </a:spcBef>
              <a:spcAft>
                <a:spcPts val="0"/>
              </a:spcAft>
              <a:buSzPts val="1600"/>
              <a:buChar char="•"/>
            </a:pPr>
            <a:r>
              <a:rPr lang="en" sz="1600"/>
              <a:t>School systems involved in the monitoring/audit process</a:t>
            </a:r>
            <a:endParaRPr sz="1600"/>
          </a:p>
          <a:p>
            <a:pPr marL="457200" lvl="0" indent="-330200" rtl="0">
              <a:lnSpc>
                <a:spcPct val="115000"/>
              </a:lnSpc>
              <a:spcBef>
                <a:spcPts val="0"/>
              </a:spcBef>
              <a:spcAft>
                <a:spcPts val="0"/>
              </a:spcAft>
              <a:buSzPts val="1600"/>
              <a:buChar char="•"/>
            </a:pPr>
            <a:r>
              <a:rPr lang="en" sz="1600"/>
              <a:t>School systems that voluntarily submit a test security policy</a:t>
            </a:r>
            <a:endParaRPr sz="1600"/>
          </a:p>
          <a:p>
            <a:pPr marL="0" lvl="0" indent="0" rtl="0">
              <a:lnSpc>
                <a:spcPct val="115000"/>
              </a:lnSpc>
              <a:spcBef>
                <a:spcPts val="200"/>
              </a:spcBef>
              <a:spcAft>
                <a:spcPts val="0"/>
              </a:spcAft>
              <a:buClr>
                <a:schemeClr val="dk1"/>
              </a:buClr>
              <a:buSzPts val="1100"/>
              <a:buFont typeface="Arial"/>
              <a:buNone/>
            </a:pPr>
            <a:r>
              <a:rPr lang="en" sz="1600"/>
              <a:t>All submitted policies will be reviewed using the checklist available </a:t>
            </a:r>
            <a:r>
              <a:rPr lang="en" sz="1600" u="sng">
                <a:solidFill>
                  <a:schemeClr val="hlink"/>
                </a:solidFill>
                <a:hlinkClick r:id="rId3"/>
              </a:rPr>
              <a:t>here</a:t>
            </a:r>
            <a:r>
              <a:rPr lang="en" sz="1600"/>
              <a:t>. The Department will review test security policies and provide feedback. August 31, 2018 is the deadline to submit test security policies to </a:t>
            </a:r>
            <a:r>
              <a:rPr lang="en" sz="1600" u="sng">
                <a:solidFill>
                  <a:srgbClr val="0000FF"/>
                </a:solidFill>
              </a:rPr>
              <a:t>assessment@la.gov.</a:t>
            </a:r>
            <a:endParaRPr sz="1600" u="sng">
              <a:solidFill>
                <a:srgbClr val="0000FF"/>
              </a:solidFill>
            </a:endParaRPr>
          </a:p>
          <a:p>
            <a:pPr marL="0" lvl="0" indent="0">
              <a:spcBef>
                <a:spcPts val="64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Test Security Accommodations Audit</a:t>
            </a:r>
            <a:endParaRPr sz="2800"/>
          </a:p>
        </p:txBody>
      </p:sp>
      <p:sp>
        <p:nvSpPr>
          <p:cNvPr id="670" name="Shape 670"/>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DTCs and STCs must ensure the accommodations students receive on statewide assessments are the accommodations documented on accommodations plans and SER or SIS.</a:t>
            </a:r>
            <a:endParaRPr sz="1800"/>
          </a:p>
          <a:p>
            <a:pPr marL="0" lvl="0" indent="0" rtl="0">
              <a:lnSpc>
                <a:spcPct val="115000"/>
              </a:lnSpc>
              <a:spcBef>
                <a:spcPts val="0"/>
              </a:spcBef>
              <a:spcAft>
                <a:spcPts val="0"/>
              </a:spcAft>
              <a:buClr>
                <a:schemeClr val="dk1"/>
              </a:buClr>
              <a:buSzPts val="1100"/>
              <a:buFont typeface="Arial"/>
              <a:buNone/>
            </a:pPr>
            <a:endParaRPr sz="1800"/>
          </a:p>
          <a:p>
            <a:pPr marL="0" lvl="0" indent="0" rtl="0">
              <a:lnSpc>
                <a:spcPct val="115000"/>
              </a:lnSpc>
              <a:spcBef>
                <a:spcPts val="0"/>
              </a:spcBef>
              <a:spcAft>
                <a:spcPts val="0"/>
              </a:spcAft>
              <a:buClr>
                <a:schemeClr val="dk1"/>
              </a:buClr>
              <a:buSzPts val="1100"/>
              <a:buFont typeface="Arial"/>
              <a:buNone/>
            </a:pPr>
            <a:r>
              <a:rPr lang="en" sz="1800"/>
              <a:t>LDOE will be performing an audit of Spring assessments to ensure students received proper accommodations. Students who receive incorrect accommodations may have their test voided.</a:t>
            </a:r>
            <a:endParaRPr sz="1800"/>
          </a:p>
          <a:p>
            <a:pPr marL="0" lvl="0" indent="0">
              <a:spcBef>
                <a:spcPts val="64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Shape 73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36" name="Shape 73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Shape 74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42" name="Shape 74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High School Summer 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June Assessment and Accountability Checklist</a:t>
            </a:r>
            <a:endParaRPr sz="4400" b="0" i="0" u="none" strike="noStrike" cap="none">
              <a:solidFill>
                <a:srgbClr val="333333"/>
              </a:solidFill>
              <a:latin typeface="Calibri"/>
              <a:ea typeface="Calibri"/>
              <a:cs typeface="Calibri"/>
              <a:sym typeface="Calibri"/>
            </a:endParaRPr>
          </a:p>
        </p:txBody>
      </p:sp>
      <p:sp>
        <p:nvSpPr>
          <p:cNvPr id="442" name="Shape 442"/>
          <p:cNvSpPr txBox="1">
            <a:spLocks noGrp="1"/>
          </p:cNvSpPr>
          <p:nvPr>
            <p:ph type="body" idx="1"/>
          </p:nvPr>
        </p:nvSpPr>
        <p:spPr>
          <a:xfrm>
            <a:off x="152400" y="867640"/>
            <a:ext cx="8839200" cy="3884468"/>
          </a:xfrm>
          <a:prstGeom prst="rect">
            <a:avLst/>
          </a:prstGeom>
          <a:noFill/>
          <a:ln>
            <a:noFill/>
          </a:ln>
        </p:spPr>
        <p:txBody>
          <a:bodyPr spcFirstLastPara="1" wrap="square" lIns="91425" tIns="91425" rIns="91425" bIns="91425" anchor="t" anchorCtr="0">
            <a:noAutofit/>
          </a:bodyPr>
          <a:lstStyle/>
          <a:p>
            <a:pPr marL="0" marR="76200" lvl="0" indent="0" algn="l" rtl="0">
              <a:lnSpc>
                <a:spcPct val="100000"/>
              </a:lnSpc>
              <a:spcBef>
                <a:spcPts val="0"/>
              </a:spcBef>
              <a:spcAft>
                <a:spcPts val="0"/>
              </a:spcAft>
              <a:buClr>
                <a:schemeClr val="dk1"/>
              </a:buClr>
              <a:buSzPts val="3200"/>
              <a:buFont typeface="Arial"/>
              <a:buNone/>
            </a:pPr>
            <a:r>
              <a:rPr lang="en" sz="1600" b="1" i="0" u="none" strike="noStrike" cap="none" dirty="0">
                <a:solidFill>
                  <a:schemeClr val="dk1"/>
                </a:solidFill>
                <a:sym typeface="Calibri"/>
              </a:rPr>
              <a:t>Communication and Support</a:t>
            </a:r>
            <a:endParaRPr sz="1600" b="1" i="0" u="none" strike="noStrike" cap="none" dirty="0">
              <a:solidFill>
                <a:schemeClr val="dk1"/>
              </a:solidFill>
              <a:sym typeface="Calibri"/>
            </a:endParaRPr>
          </a:p>
          <a:p>
            <a:pPr marL="0" marR="76200" lvl="0" indent="0" algn="l" rtl="0">
              <a:lnSpc>
                <a:spcPct val="100000"/>
              </a:lnSpc>
              <a:spcBef>
                <a:spcPts val="0"/>
              </a:spcBef>
              <a:spcAft>
                <a:spcPts val="0"/>
              </a:spcAft>
              <a:buClr>
                <a:schemeClr val="dk1"/>
              </a:buClr>
              <a:buSzPts val="3200"/>
              <a:buFont typeface="Arial"/>
              <a:buNone/>
            </a:pPr>
            <a:r>
              <a:rPr lang="en" sz="1600" b="1" i="0" u="none" strike="noStrike" cap="none" dirty="0">
                <a:solidFill>
                  <a:schemeClr val="dk1"/>
                </a:solidFill>
                <a:sym typeface="Calibri"/>
              </a:rPr>
              <a:t>June 19:</a:t>
            </a:r>
            <a:r>
              <a:rPr lang="en" sz="1600" b="0" i="0" u="none" strike="noStrike" cap="none" dirty="0">
                <a:solidFill>
                  <a:schemeClr val="dk1"/>
                </a:solidFill>
                <a:sym typeface="Calibri"/>
              </a:rPr>
              <a:t> </a:t>
            </a:r>
            <a:r>
              <a:rPr lang="en" sz="1600" b="0" i="0" u="sng" strike="noStrike" cap="none" dirty="0">
                <a:solidFill>
                  <a:schemeClr val="hlink"/>
                </a:solidFill>
                <a:sym typeface="Calibri"/>
                <a:hlinkClick r:id="rId3"/>
              </a:rPr>
              <a:t>Monthly Assessment and Accountability Call</a:t>
            </a:r>
            <a:endParaRPr sz="1600" b="1" i="0" u="none" strike="noStrike" cap="none" dirty="0">
              <a:solidFill>
                <a:schemeClr val="dk1"/>
              </a:solidFill>
              <a:sym typeface="Calibri"/>
            </a:endParaRPr>
          </a:p>
          <a:p>
            <a:pPr marL="0" marR="76200" lvl="0" indent="0" algn="l" rtl="0">
              <a:lnSpc>
                <a:spcPct val="100000"/>
              </a:lnSpc>
              <a:spcBef>
                <a:spcPts val="0"/>
              </a:spcBef>
              <a:spcAft>
                <a:spcPts val="0"/>
              </a:spcAft>
              <a:buClr>
                <a:schemeClr val="dk1"/>
              </a:buClr>
              <a:buSzPts val="1100"/>
              <a:buFont typeface="Arial"/>
              <a:buNone/>
            </a:pPr>
            <a:r>
              <a:rPr lang="en" sz="1600" b="1" i="0" u="none" strike="noStrike" cap="none" dirty="0">
                <a:solidFill>
                  <a:schemeClr val="dk1"/>
                </a:solidFill>
                <a:sym typeface="Calibri"/>
              </a:rPr>
              <a:t>Accountability and Assessment Preparation</a:t>
            </a:r>
            <a:endParaRPr sz="1600" b="1" i="0" u="none" strike="noStrike" cap="none" dirty="0">
              <a:solidFill>
                <a:schemeClr val="dk1"/>
              </a:solidFill>
              <a:sym typeface="Calibri"/>
            </a:endParaRPr>
          </a:p>
          <a:p>
            <a:pPr marL="0" marR="38100" lvl="0" indent="0" algn="l" rtl="0">
              <a:lnSpc>
                <a:spcPct val="100000"/>
              </a:lnSpc>
              <a:spcBef>
                <a:spcPts val="0"/>
              </a:spcBef>
              <a:spcAft>
                <a:spcPts val="0"/>
              </a:spcAft>
              <a:buClr>
                <a:srgbClr val="000000"/>
              </a:buClr>
              <a:buSzPts val="1100"/>
              <a:buFont typeface="Arial"/>
              <a:buNone/>
            </a:pPr>
            <a:r>
              <a:rPr lang="en" sz="1600" b="1" i="0" u="none" strike="noStrike" cap="none" dirty="0">
                <a:solidFill>
                  <a:srgbClr val="000000"/>
                </a:solidFill>
                <a:sym typeface="Calibri"/>
              </a:rPr>
              <a:t>Early June</a:t>
            </a:r>
            <a:r>
              <a:rPr lang="en" sz="1600" b="0" i="0" u="none" strike="noStrike" cap="none" dirty="0">
                <a:solidFill>
                  <a:srgbClr val="000000"/>
                </a:solidFill>
                <a:sym typeface="Calibri"/>
              </a:rPr>
              <a:t>: Ensure that INSIGHT has been installed on all devices that will be used for Summer </a:t>
            </a:r>
            <a:r>
              <a:rPr lang="en" sz="1600" b="0" i="0" u="none" strike="noStrike" cap="none" dirty="0" smtClean="0">
                <a:solidFill>
                  <a:srgbClr val="000000"/>
                </a:solidFill>
                <a:sym typeface="Calibri"/>
              </a:rPr>
              <a:t>high </a:t>
            </a:r>
          </a:p>
          <a:p>
            <a:pPr marL="0" marR="38100" lvl="0" indent="0" algn="l" rtl="0">
              <a:lnSpc>
                <a:spcPct val="100000"/>
              </a:lnSpc>
              <a:spcBef>
                <a:spcPts val="0"/>
              </a:spcBef>
              <a:spcAft>
                <a:spcPts val="0"/>
              </a:spcAft>
              <a:buClr>
                <a:srgbClr val="000000"/>
              </a:buClr>
              <a:buSzPts val="1100"/>
              <a:buFont typeface="Arial"/>
              <a:buNone/>
            </a:pPr>
            <a:r>
              <a:rPr lang="en" sz="1600" dirty="0">
                <a:solidFill>
                  <a:srgbClr val="000000"/>
                </a:solidFill>
              </a:rPr>
              <a:t> </a:t>
            </a:r>
            <a:r>
              <a:rPr lang="en" sz="1600" dirty="0" smtClean="0">
                <a:solidFill>
                  <a:srgbClr val="000000"/>
                </a:solidFill>
              </a:rPr>
              <a:t>                    </a:t>
            </a:r>
            <a:r>
              <a:rPr lang="en" sz="1600" b="0" i="0" u="none" strike="noStrike" cap="none" dirty="0" smtClean="0">
                <a:solidFill>
                  <a:srgbClr val="000000"/>
                </a:solidFill>
                <a:sym typeface="Calibri"/>
              </a:rPr>
              <a:t>school </a:t>
            </a:r>
            <a:r>
              <a:rPr lang="en" sz="1600" b="0" i="0" u="none" strike="noStrike" cap="none" dirty="0">
                <a:solidFill>
                  <a:srgbClr val="000000"/>
                </a:solidFill>
                <a:sym typeface="Calibri"/>
              </a:rPr>
              <a:t>LEAP 2025 testing</a:t>
            </a:r>
            <a:endParaRPr sz="1600" b="0" i="0" u="none" strike="noStrike" cap="none" dirty="0">
              <a:solidFill>
                <a:srgbClr val="000000"/>
              </a:solidFill>
              <a:sym typeface="Calibri"/>
            </a:endParaRPr>
          </a:p>
          <a:p>
            <a:pPr marL="0" marR="38100" lvl="0" indent="0" algn="l" rtl="0">
              <a:lnSpc>
                <a:spcPct val="100000"/>
              </a:lnSpc>
              <a:spcBef>
                <a:spcPts val="0"/>
              </a:spcBef>
              <a:spcAft>
                <a:spcPts val="0"/>
              </a:spcAft>
              <a:buClr>
                <a:srgbClr val="000000"/>
              </a:buClr>
              <a:buSzPts val="1100"/>
              <a:buFont typeface="Arial"/>
              <a:buNone/>
            </a:pPr>
            <a:r>
              <a:rPr lang="en" sz="1600" b="1" i="0" u="none" strike="noStrike" cap="none" dirty="0">
                <a:solidFill>
                  <a:srgbClr val="000000"/>
                </a:solidFill>
                <a:sym typeface="Calibri"/>
              </a:rPr>
              <a:t>Early June</a:t>
            </a:r>
            <a:r>
              <a:rPr lang="en" sz="1600" b="0" i="0" u="none" strike="noStrike" cap="none" dirty="0">
                <a:solidFill>
                  <a:srgbClr val="000000"/>
                </a:solidFill>
                <a:sym typeface="Calibri"/>
              </a:rPr>
              <a:t>: Set up TSMs for high school LEAP 2025 testing</a:t>
            </a:r>
            <a:endParaRPr sz="1600" b="0" i="0" u="none" strike="noStrike" cap="none" dirty="0">
              <a:solidFill>
                <a:srgbClr val="000000"/>
              </a:solidFill>
              <a:sym typeface="Calibri"/>
            </a:endParaRPr>
          </a:p>
          <a:p>
            <a:pPr marL="0" marR="38100" lvl="0" indent="0">
              <a:spcBef>
                <a:spcPts val="0"/>
              </a:spcBef>
              <a:buClr>
                <a:srgbClr val="000000"/>
              </a:buClr>
              <a:buSzPts val="1100"/>
              <a:buNone/>
            </a:pPr>
            <a:r>
              <a:rPr lang="en" sz="1600" b="1" i="0" u="none" strike="noStrike" cap="none" dirty="0">
                <a:solidFill>
                  <a:srgbClr val="000000"/>
                </a:solidFill>
                <a:sym typeface="Calibri"/>
              </a:rPr>
              <a:t>Early June</a:t>
            </a:r>
            <a:r>
              <a:rPr lang="en" sz="1600" b="0" i="0" u="none" strike="noStrike" cap="none" dirty="0">
                <a:solidFill>
                  <a:srgbClr val="000000"/>
                </a:solidFill>
                <a:sym typeface="Calibri"/>
              </a:rPr>
              <a:t>: Utilize scheduling guidance to determine final Summer high school LEAP 2025 test </a:t>
            </a:r>
            <a:r>
              <a:rPr lang="en" sz="1600" dirty="0">
                <a:solidFill>
                  <a:srgbClr val="000000"/>
                </a:solidFill>
              </a:rPr>
              <a:t>schedules </a:t>
            </a:r>
            <a:endParaRPr sz="1600" b="0" i="0" u="none" strike="noStrike" cap="none" dirty="0">
              <a:solidFill>
                <a:srgbClr val="000000"/>
              </a:solidFill>
              <a:sym typeface="Calibri"/>
            </a:endParaRPr>
          </a:p>
          <a:p>
            <a:pPr marL="0" marR="38100" lvl="0" indent="0" algn="l" rtl="0">
              <a:lnSpc>
                <a:spcPct val="100000"/>
              </a:lnSpc>
              <a:spcBef>
                <a:spcPts val="0"/>
              </a:spcBef>
              <a:spcAft>
                <a:spcPts val="0"/>
              </a:spcAft>
              <a:buClr>
                <a:srgbClr val="000000"/>
              </a:buClr>
              <a:buSzPts val="1100"/>
              <a:buFont typeface="Arial"/>
              <a:buNone/>
            </a:pPr>
            <a:r>
              <a:rPr lang="en" sz="1600" dirty="0">
                <a:solidFill>
                  <a:srgbClr val="000000"/>
                </a:solidFill>
              </a:rPr>
              <a:t>	</a:t>
            </a:r>
            <a:r>
              <a:rPr lang="en" sz="1600" b="0" i="0" u="none" strike="noStrike" cap="none" dirty="0" smtClean="0">
                <a:solidFill>
                  <a:srgbClr val="000000"/>
                </a:solidFill>
                <a:sym typeface="Calibri"/>
              </a:rPr>
              <a:t>prior </a:t>
            </a:r>
            <a:r>
              <a:rPr lang="en" sz="1600" b="0" i="0" u="none" strike="noStrike" cap="none" dirty="0">
                <a:solidFill>
                  <a:srgbClr val="000000"/>
                </a:solidFill>
                <a:sym typeface="Calibri"/>
              </a:rPr>
              <a:t>to setting up test sessions in eDIRECT</a:t>
            </a:r>
            <a:endParaRPr sz="1600" b="0" i="0" u="none" strike="noStrike" cap="none" dirty="0">
              <a:solidFill>
                <a:srgbClr val="000000"/>
              </a:solidFill>
              <a:sym typeface="Calibri"/>
            </a:endParaRPr>
          </a:p>
          <a:p>
            <a:pPr marL="0" marR="38100" lvl="0" indent="0" algn="l" rtl="0">
              <a:lnSpc>
                <a:spcPct val="100000"/>
              </a:lnSpc>
              <a:spcBef>
                <a:spcPts val="0"/>
              </a:spcBef>
              <a:spcAft>
                <a:spcPts val="0"/>
              </a:spcAft>
              <a:buClr>
                <a:schemeClr val="dk1"/>
              </a:buClr>
              <a:buSzPts val="1100"/>
              <a:buFont typeface="Arial"/>
              <a:buNone/>
            </a:pPr>
            <a:r>
              <a:rPr lang="en" sz="1600" b="1" i="0" u="none" strike="noStrike" cap="none" dirty="0">
                <a:solidFill>
                  <a:schemeClr val="dk1"/>
                </a:solidFill>
                <a:sym typeface="Calibri"/>
              </a:rPr>
              <a:t>Early June</a:t>
            </a:r>
            <a:r>
              <a:rPr lang="en" sz="1600" b="0" i="0" u="none" strike="noStrike" cap="none" dirty="0">
                <a:solidFill>
                  <a:schemeClr val="dk1"/>
                </a:solidFill>
                <a:sym typeface="Calibri"/>
              </a:rPr>
              <a:t>: Complete test setup within eDIRECT in preparation for Summer high school LEAP 2025 </a:t>
            </a:r>
            <a:endParaRPr sz="1600" b="0" i="0" u="none" strike="noStrike" cap="none" dirty="0">
              <a:solidFill>
                <a:schemeClr val="dk1"/>
              </a:solidFill>
              <a:sym typeface="Calibri"/>
            </a:endParaRPr>
          </a:p>
          <a:p>
            <a:pPr marL="0" marR="38100" lvl="0" indent="0" algn="l" rtl="0">
              <a:lnSpc>
                <a:spcPct val="100000"/>
              </a:lnSpc>
              <a:spcBef>
                <a:spcPts val="0"/>
              </a:spcBef>
              <a:spcAft>
                <a:spcPts val="0"/>
              </a:spcAft>
              <a:buClr>
                <a:schemeClr val="dk1"/>
              </a:buClr>
              <a:buSzPts val="1100"/>
              <a:buFont typeface="Arial"/>
              <a:buNone/>
            </a:pPr>
            <a:r>
              <a:rPr lang="en" sz="1600" b="1" i="0" u="none" strike="noStrike" cap="none" dirty="0">
                <a:solidFill>
                  <a:srgbClr val="000000"/>
                </a:solidFill>
                <a:sym typeface="Calibri"/>
              </a:rPr>
              <a:t>June 18</a:t>
            </a:r>
            <a:r>
              <a:rPr lang="en" sz="1600" b="0" i="0" u="none" strike="noStrike" cap="none" dirty="0">
                <a:solidFill>
                  <a:srgbClr val="000000"/>
                </a:solidFill>
                <a:sym typeface="Calibri"/>
              </a:rPr>
              <a:t>: LEAP 360 for the 2017-2018 year will close.</a:t>
            </a:r>
            <a:endParaRPr sz="1600" b="0" i="0" u="none" strike="noStrike" cap="none" dirty="0">
              <a:solidFill>
                <a:srgbClr val="000000"/>
              </a:solidFill>
              <a:sym typeface="Calibri"/>
            </a:endParaRPr>
          </a:p>
          <a:p>
            <a:pPr marL="0" marR="38100" lvl="0" indent="0" algn="l" rtl="0">
              <a:lnSpc>
                <a:spcPct val="100000"/>
              </a:lnSpc>
              <a:spcBef>
                <a:spcPts val="0"/>
              </a:spcBef>
              <a:spcAft>
                <a:spcPts val="0"/>
              </a:spcAft>
              <a:buClr>
                <a:schemeClr val="dk1"/>
              </a:buClr>
              <a:buSzPts val="1100"/>
              <a:buFont typeface="Arial"/>
              <a:buNone/>
            </a:pPr>
            <a:r>
              <a:rPr lang="en" sz="1600" b="1" i="0" u="none" strike="noStrike" cap="none" dirty="0">
                <a:solidFill>
                  <a:srgbClr val="000000"/>
                </a:solidFill>
                <a:sym typeface="Calibri"/>
              </a:rPr>
              <a:t>June 22</a:t>
            </a:r>
            <a:r>
              <a:rPr lang="en" sz="1600" b="0" i="0" u="none" strike="noStrike" cap="none" dirty="0">
                <a:solidFill>
                  <a:srgbClr val="000000"/>
                </a:solidFill>
                <a:sym typeface="Calibri"/>
              </a:rPr>
              <a:t>: Report all LEAP 2025 high school test irregularities to </a:t>
            </a:r>
            <a:r>
              <a:rPr lang="en" sz="1600" b="0" i="0" u="sng" strike="noStrike" cap="none" dirty="0">
                <a:solidFill>
                  <a:schemeClr val="hlink"/>
                </a:solidFill>
                <a:sym typeface="Calibri"/>
                <a:hlinkClick r:id="rId4"/>
              </a:rPr>
              <a:t>assessment@la.gov</a:t>
            </a:r>
            <a:endParaRPr sz="1600" dirty="0">
              <a:solidFill>
                <a:srgbClr val="000000"/>
              </a:solidFill>
            </a:endParaRPr>
          </a:p>
          <a:p>
            <a:pPr marL="0" marR="38100" lvl="0" indent="0" algn="l" rtl="0">
              <a:lnSpc>
                <a:spcPct val="100000"/>
              </a:lnSpc>
              <a:spcBef>
                <a:spcPts val="0"/>
              </a:spcBef>
              <a:spcAft>
                <a:spcPts val="0"/>
              </a:spcAft>
              <a:buClr>
                <a:schemeClr val="dk1"/>
              </a:buClr>
              <a:buSzPts val="1100"/>
              <a:buFont typeface="Arial"/>
              <a:buNone/>
            </a:pPr>
            <a:r>
              <a:rPr lang="en" sz="1600" b="1" dirty="0"/>
              <a:t>Mid-June</a:t>
            </a:r>
            <a:r>
              <a:rPr lang="en" sz="1600" dirty="0">
                <a:solidFill>
                  <a:srgbClr val="000000"/>
                </a:solidFill>
              </a:rPr>
              <a:t>: NCRCs (WorkKeys certificates) will begin arriving at schools</a:t>
            </a:r>
            <a:endParaRPr sz="1600" dirty="0"/>
          </a:p>
          <a:p>
            <a:pPr marL="0" marR="38100" lvl="0" indent="0" rtl="0">
              <a:spcBef>
                <a:spcPts val="0"/>
              </a:spcBef>
              <a:spcAft>
                <a:spcPts val="0"/>
              </a:spcAft>
              <a:buClr>
                <a:schemeClr val="dk1"/>
              </a:buClr>
              <a:buSzPts val="1100"/>
              <a:buFont typeface="Arial"/>
              <a:buNone/>
            </a:pPr>
            <a:r>
              <a:rPr lang="en" sz="1600" b="1" dirty="0"/>
              <a:t>By June 30: </a:t>
            </a:r>
            <a:r>
              <a:rPr lang="en" sz="1600" dirty="0"/>
              <a:t>2017-18</a:t>
            </a:r>
            <a:r>
              <a:rPr lang="en" sz="1600" b="1" dirty="0"/>
              <a:t> </a:t>
            </a:r>
            <a:r>
              <a:rPr lang="en" sz="1600" dirty="0"/>
              <a:t>ACT/WorkKeys invoices will be emailed to superintendents, financial contacts, and </a:t>
            </a:r>
            <a:r>
              <a:rPr lang="en" sz="1600" dirty="0" smtClean="0"/>
              <a:t>	  copied </a:t>
            </a:r>
            <a:r>
              <a:rPr lang="en" sz="1600" dirty="0"/>
              <a:t>to DTCs</a:t>
            </a:r>
            <a:endParaRPr sz="1600" dirty="0"/>
          </a:p>
          <a:p>
            <a:pPr marL="0" marR="38100" lvl="0" indent="0" rtl="0">
              <a:spcBef>
                <a:spcPts val="0"/>
              </a:spcBef>
              <a:spcAft>
                <a:spcPts val="0"/>
              </a:spcAft>
              <a:buClr>
                <a:schemeClr val="dk1"/>
              </a:buClr>
              <a:buSzPts val="1100"/>
              <a:buFont typeface="Arial"/>
              <a:buNone/>
            </a:pPr>
            <a:r>
              <a:rPr lang="en" sz="1600" b="1" i="0" u="none" strike="noStrike" cap="none" dirty="0">
                <a:solidFill>
                  <a:schemeClr val="dk1"/>
                </a:solidFill>
                <a:sym typeface="Calibri"/>
              </a:rPr>
              <a:t>Assessment Administration and Reporting</a:t>
            </a:r>
            <a:endParaRPr sz="1600" b="1" i="0" u="none" strike="noStrike" cap="none" dirty="0">
              <a:solidFill>
                <a:schemeClr val="dk1"/>
              </a:solidFill>
              <a:sym typeface="Calibri"/>
            </a:endParaRPr>
          </a:p>
          <a:p>
            <a:pPr marL="0" marR="38100" lvl="0" indent="0" algn="l" rtl="0">
              <a:lnSpc>
                <a:spcPct val="100000"/>
              </a:lnSpc>
              <a:spcBef>
                <a:spcPts val="0"/>
              </a:spcBef>
              <a:spcAft>
                <a:spcPts val="0"/>
              </a:spcAft>
              <a:buClr>
                <a:schemeClr val="dk1"/>
              </a:buClr>
              <a:buSzPts val="1100"/>
              <a:buFont typeface="Arial"/>
              <a:buNone/>
            </a:pPr>
            <a:r>
              <a:rPr lang="en" sz="1600" b="0" i="0" u="none" strike="noStrike" cap="none" dirty="0">
                <a:solidFill>
                  <a:schemeClr val="dk1"/>
                </a:solidFill>
                <a:sym typeface="Calibri"/>
              </a:rPr>
              <a:t>June 18–22: Administer LEAP 2025 Summer 2018 tests</a:t>
            </a:r>
            <a:endParaRPr sz="1600" b="0" i="0" u="none" strike="noStrike" cap="none" dirty="0">
              <a:solidFill>
                <a:schemeClr val="dk1"/>
              </a:solidFill>
              <a:sym typeface="Calibri"/>
            </a:endParaRPr>
          </a:p>
          <a:p>
            <a:pPr marL="0" marR="38100" lvl="0" indent="0" algn="l" rtl="0">
              <a:lnSpc>
                <a:spcPct val="100000"/>
              </a:lnSpc>
              <a:spcBef>
                <a:spcPts val="0"/>
              </a:spcBef>
              <a:spcAft>
                <a:spcPts val="0"/>
              </a:spcAft>
              <a:buClr>
                <a:schemeClr val="dk1"/>
              </a:buClr>
              <a:buSzPts val="1100"/>
              <a:buFont typeface="Arial"/>
              <a:buNone/>
            </a:pPr>
            <a:endParaRPr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Summer High School LEAP 2025 </a:t>
            </a:r>
            <a:endParaRPr sz="3000" b="0" i="0" u="none" strike="noStrike" cap="none">
              <a:solidFill>
                <a:srgbClr val="333333"/>
              </a:solidFill>
              <a:latin typeface="Calibri"/>
              <a:ea typeface="Calibri"/>
              <a:cs typeface="Calibri"/>
              <a:sym typeface="Calibri"/>
            </a:endParaRPr>
          </a:p>
        </p:txBody>
      </p:sp>
      <p:graphicFrame>
        <p:nvGraphicFramePr>
          <p:cNvPr id="748" name="Shape 748"/>
          <p:cNvGraphicFramePr/>
          <p:nvPr/>
        </p:nvGraphicFramePr>
        <p:xfrm>
          <a:off x="1194988" y="1155200"/>
          <a:ext cx="6754000" cy="3429200"/>
        </p:xfrm>
        <a:graphic>
          <a:graphicData uri="http://schemas.openxmlformats.org/drawingml/2006/table">
            <a:tbl>
              <a:tblPr firstRow="1" bandRow="1">
                <a:noFill/>
                <a:tableStyleId>{142CF8F7-7051-415C-BB61-E0434702DC07}</a:tableStyleId>
              </a:tblPr>
              <a:tblGrid>
                <a:gridCol w="5077525"/>
                <a:gridCol w="1676475"/>
              </a:tblGrid>
              <a:tr h="278125">
                <a:tc gridSpan="2">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Key Dates</a:t>
                      </a:r>
                      <a:endParaRPr sz="1800" b="1"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solidFill>
                            <a:schemeClr val="dk1"/>
                          </a:solidFill>
                          <a:latin typeface="Calibri"/>
                          <a:ea typeface="Calibri"/>
                          <a:cs typeface="Calibri"/>
                          <a:sym typeface="Calibri"/>
                        </a:rPr>
                        <a:t>TAM and TCM posted in </a:t>
                      </a:r>
                      <a:r>
                        <a:rPr lang="en" sz="1800" u="sng" strike="noStrike" cap="none">
                          <a:solidFill>
                            <a:schemeClr val="hlink"/>
                          </a:solidFill>
                          <a:latin typeface="Calibri"/>
                          <a:ea typeface="Calibri"/>
                          <a:cs typeface="Calibri"/>
                          <a:sym typeface="Calibri"/>
                          <a:hlinkClick r:id="rId3"/>
                        </a:rPr>
                        <a:t>eDIRECT</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Available</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u="none" strike="noStrike" cap="none">
                          <a:latin typeface="Calibri"/>
                          <a:ea typeface="Calibri"/>
                          <a:cs typeface="Calibri"/>
                          <a:sym typeface="Calibri"/>
                        </a:rPr>
                        <a:t>Manage users</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May 24</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Assign and enter TA numbers</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May 29-June 22</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Test setup available</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7-22</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Additional materials window</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7-20</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End-of-Course/LEAP 2025 HS testing window</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June 18-22</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Test Ticket invalidations must be completed</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June 25</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secure accommodated materials returned to DRC </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June 27</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rescore requests are due to DRC</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800" u="none" strike="noStrike" cap="none">
                          <a:latin typeface="Calibri"/>
                          <a:ea typeface="Calibri"/>
                          <a:cs typeface="Calibri"/>
                          <a:sym typeface="Calibri"/>
                        </a:rPr>
                        <a:t>July 20</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Preparing for Summer 2018 High School Testing</a:t>
            </a:r>
            <a:endParaRPr sz="2800" b="0" i="0" u="none" strike="noStrike" cap="none">
              <a:solidFill>
                <a:srgbClr val="333333"/>
              </a:solidFill>
              <a:latin typeface="Calibri"/>
              <a:ea typeface="Calibri"/>
              <a:cs typeface="Calibri"/>
              <a:sym typeface="Calibri"/>
            </a:endParaRPr>
          </a:p>
        </p:txBody>
      </p:sp>
      <p:sp>
        <p:nvSpPr>
          <p:cNvPr id="755" name="Shape 755"/>
          <p:cNvSpPr txBox="1">
            <a:spLocks noGrp="1"/>
          </p:cNvSpPr>
          <p:nvPr>
            <p:ph type="body" idx="1"/>
          </p:nvPr>
        </p:nvSpPr>
        <p:spPr>
          <a:xfrm>
            <a:off x="4" y="941086"/>
            <a:ext cx="8941500" cy="479100"/>
          </a:xfrm>
          <a:prstGeom prst="rect">
            <a:avLst/>
          </a:prstGeom>
          <a:noFill/>
          <a:ln>
            <a:noFill/>
          </a:ln>
        </p:spPr>
        <p:txBody>
          <a:bodyPr spcFirstLastPara="1" wrap="square" lIns="91425" tIns="91425" rIns="91425" bIns="91425" anchor="t" anchorCtr="0">
            <a:noAutofit/>
          </a:bodyPr>
          <a:lstStyle/>
          <a:p>
            <a:pPr marL="171450" marR="0" lvl="0" indent="-38100" algn="l" rtl="0">
              <a:lnSpc>
                <a:spcPct val="90000"/>
              </a:lnSpc>
              <a:spcBef>
                <a:spcPts val="750"/>
              </a:spcBef>
              <a:spcAft>
                <a:spcPts val="0"/>
              </a:spcAft>
              <a:buClr>
                <a:schemeClr val="dk1"/>
              </a:buClr>
              <a:buSzPts val="2100"/>
              <a:buFont typeface="Arial"/>
              <a:buNone/>
            </a:pPr>
            <a:r>
              <a:rPr lang="en" sz="1400" b="1" i="0" u="none" strike="noStrike" cap="none">
                <a:solidFill>
                  <a:schemeClr val="dk1"/>
                </a:solidFill>
                <a:latin typeface="Calibri"/>
                <a:ea typeface="Calibri"/>
                <a:cs typeface="Calibri"/>
                <a:sym typeface="Calibri"/>
              </a:rPr>
              <a:t>The summer testing window for high school students is June 18-22.</a:t>
            </a:r>
            <a:r>
              <a:rPr lang="en" sz="1400" b="0" i="0" u="none" strike="noStrike" cap="none">
                <a:solidFill>
                  <a:schemeClr val="dk1"/>
                </a:solidFill>
                <a:latin typeface="Calibri"/>
                <a:ea typeface="Calibri"/>
                <a:cs typeface="Calibri"/>
                <a:sym typeface="Calibri"/>
              </a:rPr>
              <a:t/>
            </a:r>
            <a:br>
              <a:rPr lang="en" sz="1400" b="0" i="0" u="none" strike="noStrike" cap="none">
                <a:solidFill>
                  <a:schemeClr val="dk1"/>
                </a:solidFill>
                <a:latin typeface="Calibri"/>
                <a:ea typeface="Calibri"/>
                <a:cs typeface="Calibri"/>
                <a:sym typeface="Calibri"/>
              </a:rPr>
            </a:br>
            <a:r>
              <a:rPr lang="en" sz="1400" b="0" i="0" u="none" strike="noStrike" cap="none">
                <a:solidFill>
                  <a:srgbClr val="000000"/>
                </a:solidFill>
                <a:latin typeface="Calibri"/>
                <a:ea typeface="Calibri"/>
                <a:cs typeface="Calibri"/>
                <a:sym typeface="Calibri"/>
              </a:rPr>
              <a:t>District Test Coordinators must work with District Technology Coordinators to ensure preparation for testing is completed.  A plan for support should be in place prior to and during spring assessments.  Technology Coordinators should use the</a:t>
            </a:r>
            <a:r>
              <a:rPr lang="en" sz="1400" b="0" i="0" u="none" strike="noStrike" cap="none">
                <a:solidFill>
                  <a:schemeClr val="hlink"/>
                </a:solidFill>
                <a:uFill>
                  <a:noFill/>
                </a:uFill>
                <a:latin typeface="Calibri"/>
                <a:ea typeface="Calibri"/>
                <a:cs typeface="Calibri"/>
                <a:sym typeface="Calibri"/>
                <a:hlinkClick r:id="rId3"/>
              </a:rPr>
              <a:t> </a:t>
            </a:r>
            <a:r>
              <a:rPr lang="en" sz="1400" b="0" i="0" u="sng" strike="noStrike" cap="none">
                <a:solidFill>
                  <a:schemeClr val="hlink"/>
                </a:solidFill>
                <a:latin typeface="Calibri"/>
                <a:ea typeface="Calibri"/>
                <a:cs typeface="Calibri"/>
                <a:sym typeface="Calibri"/>
                <a:hlinkClick r:id="rId3"/>
              </a:rPr>
              <a:t>Technology User Guide</a:t>
            </a:r>
            <a:r>
              <a:rPr lang="en" sz="1400" b="0" i="0" u="none" strike="noStrike" cap="none">
                <a:solidFill>
                  <a:srgbClr val="000000"/>
                </a:solidFill>
                <a:latin typeface="Calibri"/>
                <a:ea typeface="Calibri"/>
                <a:cs typeface="Calibri"/>
                <a:sym typeface="Calibri"/>
              </a:rPr>
              <a:t> for steps to prepare devices and the TSM. Technology Coordinators should be aware of the following responsibilities:</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r>
              <a:rPr lang="en"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756" name="Shape 756"/>
          <p:cNvSpPr txBox="1"/>
          <p:nvPr/>
        </p:nvSpPr>
        <p:spPr>
          <a:xfrm>
            <a:off x="5120425" y="2178425"/>
            <a:ext cx="3690300" cy="1868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During Testing:</a:t>
            </a:r>
            <a:endParaRPr sz="1400" b="1"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being readily available while testing is in process.</a:t>
            </a:r>
            <a:endParaRPr sz="1400" b="0" i="0" u="none" strike="noStrike" cap="none">
              <a:solidFill>
                <a:srgbClr val="000000"/>
              </a:solidFill>
              <a:latin typeface="Arial"/>
              <a:ea typeface="Arial"/>
              <a:cs typeface="Arial"/>
              <a:sym typeface="Arial"/>
            </a:endParaRPr>
          </a:p>
        </p:txBody>
      </p:sp>
      <p:sp>
        <p:nvSpPr>
          <p:cNvPr id="757" name="Shape 757"/>
          <p:cNvSpPr txBox="1"/>
          <p:nvPr/>
        </p:nvSpPr>
        <p:spPr>
          <a:xfrm>
            <a:off x="173000" y="2179650"/>
            <a:ext cx="4636200" cy="1868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Before Testing:</a:t>
            </a:r>
            <a:endParaRPr sz="1400" b="1"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attending relevant monthly webinars,</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becoming familiar with Technology User Guide,</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installing secure web browser,</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ensuring computers are configured prior to testing,</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completing the System Readiness Check in INSIGHT to ensure computers are ready for testing, and</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creating a Communication Plan with School Test Coordinator to support test administrators during testing.</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Summer High School LEAP 2025 </a:t>
            </a:r>
            <a:endParaRPr sz="3000" b="0" i="0" u="none" strike="noStrike" cap="none">
              <a:solidFill>
                <a:srgbClr val="333333"/>
              </a:solidFill>
              <a:latin typeface="Calibri"/>
              <a:ea typeface="Calibri"/>
              <a:cs typeface="Calibri"/>
              <a:sym typeface="Calibri"/>
            </a:endParaRPr>
          </a:p>
        </p:txBody>
      </p:sp>
      <p:sp>
        <p:nvSpPr>
          <p:cNvPr id="763" name="Shape 763"/>
          <p:cNvSpPr txBox="1">
            <a:spLocks noGrp="1"/>
          </p:cNvSpPr>
          <p:nvPr>
            <p:ph type="body" idx="1"/>
          </p:nvPr>
        </p:nvSpPr>
        <p:spPr>
          <a:xfrm>
            <a:off x="152400" y="1033475"/>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r>
              <a:rPr lang="en" sz="1800" b="1" i="0" u="none" strike="noStrike" cap="none">
                <a:solidFill>
                  <a:schemeClr val="dk1"/>
                </a:solidFill>
                <a:latin typeface="Calibri"/>
                <a:ea typeface="Calibri"/>
                <a:cs typeface="Calibri"/>
                <a:sym typeface="Calibri"/>
              </a:rPr>
              <a:t>Reminders</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STCs must assign and/or verify accommodations BEFORE students are placed into eDIRECT test sessions. STCs MUST manually enter the Tests Read Aloud accommodation for students in SIS.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DTCs must place orders for braille or CAS during the additional materials window.  These materials are not sent in an initial shipment.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EOC tests are not timed; LEAP 2025 tests are timed.</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The only students who are eligible to take the 4-level U.S. History EOC are students who are graduating in 2017–2018 and retesters who are not repeating the course.</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Summer High School LEAP 2025 </a:t>
            </a:r>
            <a:endParaRPr sz="3000" b="0" i="0" u="none" strike="noStrike" cap="none">
              <a:solidFill>
                <a:srgbClr val="333333"/>
              </a:solidFill>
              <a:latin typeface="Calibri"/>
              <a:ea typeface="Calibri"/>
              <a:cs typeface="Calibri"/>
              <a:sym typeface="Calibri"/>
            </a:endParaRPr>
          </a:p>
        </p:txBody>
      </p:sp>
      <p:sp>
        <p:nvSpPr>
          <p:cNvPr id="769" name="Shape 769"/>
          <p:cNvSpPr txBox="1">
            <a:spLocks noGrp="1"/>
          </p:cNvSpPr>
          <p:nvPr>
            <p:ph type="body" idx="1"/>
          </p:nvPr>
        </p:nvSpPr>
        <p:spPr>
          <a:xfrm>
            <a:off x="152400" y="1033475"/>
            <a:ext cx="8839200" cy="9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1800" b="1" i="0" u="none" strike="noStrike" cap="none">
                <a:solidFill>
                  <a:schemeClr val="dk1"/>
                </a:solidFill>
                <a:latin typeface="Calibri"/>
                <a:ea typeface="Calibri"/>
                <a:cs typeface="Calibri"/>
                <a:sym typeface="Calibri"/>
              </a:rPr>
              <a:t>Update: </a:t>
            </a:r>
            <a:r>
              <a:rPr lang="en" sz="1800" b="0" i="0" u="none" strike="noStrike" cap="none">
                <a:solidFill>
                  <a:srgbClr val="000000"/>
                </a:solidFill>
                <a:latin typeface="Calibri"/>
                <a:ea typeface="Calibri"/>
                <a:cs typeface="Calibri"/>
                <a:sym typeface="Calibri"/>
              </a:rPr>
              <a:t>Beginning with the summer window, “Expected to Retest” will be part of the drop down filter to manage test sessions and students.  This also can be exported to Excel and used to verify which students take the 4-level or 5-level US History tests. </a:t>
            </a: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770" name="Shape 770"/>
          <p:cNvPicPr preferRelativeResize="0"/>
          <p:nvPr/>
        </p:nvPicPr>
        <p:blipFill rotWithShape="1">
          <a:blip r:embed="rId3">
            <a:alphaModFix/>
          </a:blip>
          <a:srcRect b="3715"/>
          <a:stretch/>
        </p:blipFill>
        <p:spPr>
          <a:xfrm>
            <a:off x="388275" y="2142025"/>
            <a:ext cx="3810349" cy="2662624"/>
          </a:xfrm>
          <a:prstGeom prst="rect">
            <a:avLst/>
          </a:prstGeom>
          <a:noFill/>
          <a:ln>
            <a:noFill/>
          </a:ln>
        </p:spPr>
      </p:pic>
      <p:pic>
        <p:nvPicPr>
          <p:cNvPr id="771" name="Shape 771"/>
          <p:cNvPicPr preferRelativeResize="0"/>
          <p:nvPr/>
        </p:nvPicPr>
        <p:blipFill rotWithShape="1">
          <a:blip r:embed="rId4">
            <a:alphaModFix/>
          </a:blip>
          <a:srcRect/>
          <a:stretch/>
        </p:blipFill>
        <p:spPr>
          <a:xfrm>
            <a:off x="4351016" y="2183863"/>
            <a:ext cx="4640585" cy="257895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Shape 776"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777" name="Shape 77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p:nvPr/>
        </p:nvSpPr>
        <p:spPr>
          <a:xfrm>
            <a:off x="639375" y="116075"/>
            <a:ext cx="73437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333333"/>
              </a:buClr>
              <a:buSzPts val="3200"/>
              <a:buFont typeface="Calibri"/>
              <a:buNone/>
            </a:pPr>
            <a:r>
              <a:rPr lang="en" sz="3200">
                <a:solidFill>
                  <a:srgbClr val="333333"/>
                </a:solidFill>
                <a:latin typeface="Calibri"/>
                <a:ea typeface="Calibri"/>
                <a:cs typeface="Calibri"/>
                <a:sym typeface="Calibri"/>
              </a:rPr>
              <a:t>ACT and WorkKeys Important Dates</a:t>
            </a:r>
            <a:endParaRPr/>
          </a:p>
        </p:txBody>
      </p:sp>
      <p:graphicFrame>
        <p:nvGraphicFramePr>
          <p:cNvPr id="783" name="Shape 783"/>
          <p:cNvGraphicFramePr/>
          <p:nvPr/>
        </p:nvGraphicFramePr>
        <p:xfrm>
          <a:off x="486950" y="1428750"/>
          <a:ext cx="8161050" cy="2103000"/>
        </p:xfrm>
        <a:graphic>
          <a:graphicData uri="http://schemas.openxmlformats.org/drawingml/2006/table">
            <a:tbl>
              <a:tblPr>
                <a:noFill/>
                <a:tableStyleId>{A3910FF4-A1C6-4B11-B69E-5A4FB3D7CDF3}</a:tableStyleId>
              </a:tblPr>
              <a:tblGrid>
                <a:gridCol w="1503350"/>
                <a:gridCol w="6657700"/>
              </a:tblGrid>
              <a:tr h="381000">
                <a:tc>
                  <a:txBody>
                    <a:bodyPr/>
                    <a:lstStyle/>
                    <a:p>
                      <a:pPr marL="0" lvl="0" indent="0">
                        <a:spcBef>
                          <a:spcPts val="0"/>
                        </a:spcBef>
                        <a:spcAft>
                          <a:spcPts val="0"/>
                        </a:spcAft>
                        <a:buNone/>
                      </a:pPr>
                      <a:r>
                        <a:rPr lang="en" sz="1800">
                          <a:latin typeface="Calibri"/>
                          <a:ea typeface="Calibri"/>
                          <a:cs typeface="Calibri"/>
                          <a:sym typeface="Calibri"/>
                        </a:rPr>
                        <a:t>Date</a:t>
                      </a:r>
                      <a:endParaRPr sz="1800">
                        <a:latin typeface="Calibri"/>
                        <a:ea typeface="Calibri"/>
                        <a:cs typeface="Calibri"/>
                        <a:sym typeface="Calibri"/>
                      </a:endParaRPr>
                    </a:p>
                  </a:txBody>
                  <a:tcPr marL="91425" marR="91425" marT="91425" marB="91425">
                    <a:solidFill>
                      <a:srgbClr val="2DAFB9"/>
                    </a:solidFill>
                  </a:tcPr>
                </a:tc>
                <a:tc>
                  <a:txBody>
                    <a:bodyPr/>
                    <a:lstStyle/>
                    <a:p>
                      <a:pPr marL="0" lvl="0" indent="0">
                        <a:spcBef>
                          <a:spcPts val="0"/>
                        </a:spcBef>
                        <a:spcAft>
                          <a:spcPts val="0"/>
                        </a:spcAft>
                        <a:buNone/>
                      </a:pPr>
                      <a:r>
                        <a:rPr lang="en" sz="1800">
                          <a:latin typeface="Calibri"/>
                          <a:ea typeface="Calibri"/>
                          <a:cs typeface="Calibri"/>
                          <a:sym typeface="Calibri"/>
                        </a:rPr>
                        <a:t>Event</a:t>
                      </a:r>
                      <a:endParaRPr sz="1800">
                        <a:latin typeface="Calibri"/>
                        <a:ea typeface="Calibri"/>
                        <a:cs typeface="Calibri"/>
                        <a:sym typeface="Calibri"/>
                      </a:endParaRPr>
                    </a:p>
                  </a:txBody>
                  <a:tcPr marL="91425" marR="91425" marT="91425" marB="91425">
                    <a:solidFill>
                      <a:srgbClr val="2DAFB9"/>
                    </a:solidFill>
                  </a:tcPr>
                </a:tc>
              </a:tr>
              <a:tr h="381000">
                <a:tc>
                  <a:txBody>
                    <a:bodyPr/>
                    <a:lstStyle/>
                    <a:p>
                      <a:pPr marL="0" lvl="0" indent="0" rtl="0">
                        <a:spcBef>
                          <a:spcPts val="0"/>
                        </a:spcBef>
                        <a:spcAft>
                          <a:spcPts val="0"/>
                        </a:spcAft>
                        <a:buNone/>
                      </a:pPr>
                      <a:r>
                        <a:rPr lang="en" sz="1800">
                          <a:latin typeface="Calibri"/>
                          <a:ea typeface="Calibri"/>
                          <a:cs typeface="Calibri"/>
                          <a:sym typeface="Calibri"/>
                        </a:rPr>
                        <a:t>Mid-June</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800">
                          <a:latin typeface="Calibri"/>
                          <a:ea typeface="Calibri"/>
                          <a:cs typeface="Calibri"/>
                          <a:sym typeface="Calibri"/>
                        </a:rPr>
                        <a:t>Schools will begin receiving WorkKeys NCRCs in the mail from ACT</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r>
              <a:tr h="381000">
                <a:tc>
                  <a:txBody>
                    <a:bodyPr/>
                    <a:lstStyle/>
                    <a:p>
                      <a:pPr marL="0" lvl="0" indent="0" rtl="0">
                        <a:spcBef>
                          <a:spcPts val="0"/>
                        </a:spcBef>
                        <a:spcAft>
                          <a:spcPts val="0"/>
                        </a:spcAft>
                        <a:buNone/>
                      </a:pPr>
                      <a:r>
                        <a:rPr lang="en" sz="1800">
                          <a:latin typeface="Calibri"/>
                          <a:ea typeface="Calibri"/>
                          <a:cs typeface="Calibri"/>
                          <a:sym typeface="Calibri"/>
                        </a:rPr>
                        <a:t>Now-June 30</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800">
                          <a:latin typeface="Calibri"/>
                          <a:ea typeface="Calibri"/>
                          <a:cs typeface="Calibri"/>
                          <a:sym typeface="Calibri"/>
                        </a:rPr>
                        <a:t>Student online scores are available through ACT student accounts</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rtl="0">
                        <a:spcBef>
                          <a:spcPts val="0"/>
                        </a:spcBef>
                        <a:spcAft>
                          <a:spcPts val="0"/>
                        </a:spcAft>
                        <a:buNone/>
                      </a:pPr>
                      <a:r>
                        <a:rPr lang="en" sz="1800">
                          <a:latin typeface="Calibri"/>
                          <a:ea typeface="Calibri"/>
                          <a:cs typeface="Calibri"/>
                          <a:sym typeface="Calibri"/>
                        </a:rPr>
                        <a:t>By June 30</a:t>
                      </a:r>
                      <a:endParaRPr sz="180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800">
                          <a:latin typeface="Calibri"/>
                          <a:ea typeface="Calibri"/>
                          <a:cs typeface="Calibri"/>
                          <a:sym typeface="Calibri"/>
                        </a:rPr>
                        <a:t>17-18 ACT/WorkKeys invoices will be emailed to superintendents, district financial contacts, and DTCs will be copied on the email</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p:nvPr/>
        </p:nvSpPr>
        <p:spPr>
          <a:xfrm>
            <a:off x="1600200" y="0"/>
            <a:ext cx="6027000" cy="1044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chemeClr val="dk1"/>
                </a:solidFill>
                <a:latin typeface="Calibri"/>
                <a:ea typeface="Calibri"/>
                <a:cs typeface="Calibri"/>
                <a:sym typeface="Calibri"/>
              </a:rPr>
              <a:t>ACT and WorkKeys Resources</a:t>
            </a:r>
            <a:endParaRPr sz="2800">
              <a:solidFill>
                <a:schemeClr val="dk1"/>
              </a:solidFill>
              <a:latin typeface="Calibri"/>
              <a:ea typeface="Calibri"/>
              <a:cs typeface="Calibri"/>
              <a:sym typeface="Calibri"/>
            </a:endParaRPr>
          </a:p>
        </p:txBody>
      </p:sp>
      <p:sp>
        <p:nvSpPr>
          <p:cNvPr id="789" name="Shape 789"/>
          <p:cNvSpPr txBox="1"/>
          <p:nvPr/>
        </p:nvSpPr>
        <p:spPr>
          <a:xfrm>
            <a:off x="317900" y="1044900"/>
            <a:ext cx="8615400" cy="370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212121"/>
                </a:solidFill>
                <a:latin typeface="Calibri"/>
                <a:ea typeface="Calibri"/>
                <a:cs typeface="Calibri"/>
                <a:sym typeface="Calibri"/>
              </a:rPr>
              <a:t>Superintendents and financial contacts will receive a reconciliation invoice for ACT and/or WorkKeys no later than June 30, 2018.  DTCs will be copied on the email.  </a:t>
            </a:r>
            <a:endParaRPr sz="1800" dirty="0">
              <a:solidFill>
                <a:srgbClr val="212121"/>
              </a:solidFill>
              <a:latin typeface="Calibri"/>
              <a:ea typeface="Calibri"/>
              <a:cs typeface="Calibri"/>
              <a:sym typeface="Calibri"/>
            </a:endParaRPr>
          </a:p>
          <a:p>
            <a:pPr marL="457200" lvl="0" indent="-342900" rtl="0">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invoice will indicate either a refund for an overpayment or require payment for the remaining balance.</a:t>
            </a:r>
            <a:endParaRPr sz="1800" dirty="0">
              <a:solidFill>
                <a:srgbClr val="212121"/>
              </a:solidFill>
              <a:latin typeface="Calibri"/>
              <a:ea typeface="Calibri"/>
              <a:cs typeface="Calibri"/>
              <a:sym typeface="Calibri"/>
            </a:endParaRPr>
          </a:p>
          <a:p>
            <a:pPr marL="457200" lvl="0" indent="-342900" rtl="0">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Districts will remit the payment for the remaining balance by July 15, 2018 to:</a:t>
            </a:r>
            <a:endParaRPr sz="1800" dirty="0">
              <a:solidFill>
                <a:srgbClr val="212121"/>
              </a:solidFill>
              <a:latin typeface="Calibri"/>
              <a:ea typeface="Calibri"/>
              <a:cs typeface="Calibri"/>
              <a:sym typeface="Calibri"/>
            </a:endParaRPr>
          </a:p>
          <a:p>
            <a:pPr marL="0" lvl="0" indent="0" rtl="0">
              <a:spcBef>
                <a:spcPts val="0"/>
              </a:spcBef>
              <a:spcAft>
                <a:spcPts val="0"/>
              </a:spcAft>
              <a:buNone/>
            </a:pPr>
            <a:r>
              <a:rPr lang="en" sz="1800" dirty="0">
                <a:solidFill>
                  <a:srgbClr val="212121"/>
                </a:solidFill>
                <a:latin typeface="Calibri"/>
                <a:ea typeface="Calibri"/>
                <a:cs typeface="Calibri"/>
                <a:sym typeface="Calibri"/>
              </a:rPr>
              <a:t>				</a:t>
            </a:r>
            <a:endParaRPr sz="1800" dirty="0">
              <a:solidFill>
                <a:srgbClr val="212121"/>
              </a:solidFill>
              <a:latin typeface="Calibri"/>
              <a:ea typeface="Calibri"/>
              <a:cs typeface="Calibri"/>
              <a:sym typeface="Calibri"/>
            </a:endParaRPr>
          </a:p>
          <a:p>
            <a:pPr marL="1371600" lvl="0" indent="457200" rtl="0">
              <a:spcBef>
                <a:spcPts val="0"/>
              </a:spcBef>
              <a:spcAft>
                <a:spcPts val="0"/>
              </a:spcAft>
              <a:buNone/>
            </a:pPr>
            <a:r>
              <a:rPr lang="en" sz="1800" b="1" dirty="0">
                <a:solidFill>
                  <a:srgbClr val="212121"/>
                </a:solidFill>
                <a:latin typeface="Calibri"/>
                <a:ea typeface="Calibri"/>
                <a:cs typeface="Calibri"/>
                <a:sym typeface="Calibri"/>
              </a:rPr>
              <a:t>Louisiana Department of Education</a:t>
            </a:r>
            <a:endParaRPr sz="1800" b="1" dirty="0">
              <a:solidFill>
                <a:srgbClr val="212121"/>
              </a:solidFill>
              <a:latin typeface="Calibri"/>
              <a:ea typeface="Calibri"/>
              <a:cs typeface="Calibri"/>
              <a:sym typeface="Calibri"/>
            </a:endParaRPr>
          </a:p>
          <a:p>
            <a:pPr marL="0" lvl="0" indent="0" rtl="0">
              <a:spcBef>
                <a:spcPts val="0"/>
              </a:spcBef>
              <a:spcAft>
                <a:spcPts val="0"/>
              </a:spcAft>
              <a:buNone/>
            </a:pPr>
            <a:r>
              <a:rPr lang="en" sz="1800" b="1" dirty="0">
                <a:solidFill>
                  <a:srgbClr val="212121"/>
                </a:solidFill>
                <a:latin typeface="Calibri"/>
                <a:ea typeface="Calibri"/>
                <a:cs typeface="Calibri"/>
                <a:sym typeface="Calibri"/>
              </a:rPr>
              <a:t>		</a:t>
            </a:r>
            <a:r>
              <a:rPr lang="en" sz="1800" b="1" dirty="0" smtClean="0">
                <a:solidFill>
                  <a:srgbClr val="212121"/>
                </a:solidFill>
                <a:latin typeface="Calibri"/>
                <a:ea typeface="Calibri"/>
                <a:cs typeface="Calibri"/>
                <a:sym typeface="Calibri"/>
              </a:rPr>
              <a:t>Division </a:t>
            </a:r>
            <a:r>
              <a:rPr lang="en" sz="1800" b="1" dirty="0">
                <a:solidFill>
                  <a:srgbClr val="212121"/>
                </a:solidFill>
                <a:latin typeface="Calibri"/>
                <a:ea typeface="Calibri"/>
                <a:cs typeface="Calibri"/>
                <a:sym typeface="Calibri"/>
              </a:rPr>
              <a:t>of Appropriation Control</a:t>
            </a:r>
            <a:endParaRPr sz="1800" b="1" dirty="0">
              <a:solidFill>
                <a:srgbClr val="212121"/>
              </a:solidFill>
              <a:latin typeface="Calibri"/>
              <a:ea typeface="Calibri"/>
              <a:cs typeface="Calibri"/>
              <a:sym typeface="Calibri"/>
            </a:endParaRPr>
          </a:p>
          <a:p>
            <a:pPr marL="0" lvl="0" indent="0" rtl="0">
              <a:spcBef>
                <a:spcPts val="0"/>
              </a:spcBef>
              <a:spcAft>
                <a:spcPts val="0"/>
              </a:spcAft>
              <a:buNone/>
            </a:pPr>
            <a:r>
              <a:rPr lang="en" sz="1800" b="1" dirty="0">
                <a:solidFill>
                  <a:srgbClr val="212121"/>
                </a:solidFill>
                <a:latin typeface="Calibri"/>
                <a:ea typeface="Calibri"/>
                <a:cs typeface="Calibri"/>
                <a:sym typeface="Calibri"/>
              </a:rPr>
              <a:t>		</a:t>
            </a:r>
            <a:r>
              <a:rPr lang="en" sz="1800" b="1" dirty="0" smtClean="0">
                <a:solidFill>
                  <a:srgbClr val="212121"/>
                </a:solidFill>
                <a:latin typeface="Calibri"/>
                <a:ea typeface="Calibri"/>
                <a:cs typeface="Calibri"/>
                <a:sym typeface="Calibri"/>
              </a:rPr>
              <a:t>PO </a:t>
            </a:r>
            <a:r>
              <a:rPr lang="en" sz="1800" b="1" dirty="0">
                <a:solidFill>
                  <a:srgbClr val="212121"/>
                </a:solidFill>
                <a:latin typeface="Calibri"/>
                <a:ea typeface="Calibri"/>
                <a:cs typeface="Calibri"/>
                <a:sym typeface="Calibri"/>
              </a:rPr>
              <a:t>Box 94064</a:t>
            </a:r>
            <a:endParaRPr sz="1800" b="1" dirty="0">
              <a:solidFill>
                <a:srgbClr val="212121"/>
              </a:solidFill>
              <a:latin typeface="Calibri"/>
              <a:ea typeface="Calibri"/>
              <a:cs typeface="Calibri"/>
              <a:sym typeface="Calibri"/>
            </a:endParaRPr>
          </a:p>
          <a:p>
            <a:pPr marL="0" lvl="0" indent="0">
              <a:spcBef>
                <a:spcPts val="0"/>
              </a:spcBef>
              <a:spcAft>
                <a:spcPts val="0"/>
              </a:spcAft>
              <a:buNone/>
            </a:pPr>
            <a:r>
              <a:rPr lang="en" sz="1800" b="1" dirty="0">
                <a:solidFill>
                  <a:srgbClr val="212121"/>
                </a:solidFill>
                <a:latin typeface="Calibri"/>
                <a:ea typeface="Calibri"/>
                <a:cs typeface="Calibri"/>
                <a:sym typeface="Calibri"/>
              </a:rPr>
              <a:t>		</a:t>
            </a:r>
            <a:r>
              <a:rPr lang="en" sz="1800" b="1" dirty="0" smtClean="0">
                <a:solidFill>
                  <a:srgbClr val="212121"/>
                </a:solidFill>
                <a:latin typeface="Calibri"/>
                <a:ea typeface="Calibri"/>
                <a:cs typeface="Calibri"/>
                <a:sym typeface="Calibri"/>
              </a:rPr>
              <a:t>Baton </a:t>
            </a:r>
            <a:r>
              <a:rPr lang="en" sz="1800" b="1" dirty="0">
                <a:solidFill>
                  <a:srgbClr val="212121"/>
                </a:solidFill>
                <a:latin typeface="Calibri"/>
                <a:ea typeface="Calibri"/>
                <a:cs typeface="Calibri"/>
                <a:sym typeface="Calibri"/>
              </a:rPr>
              <a:t>Rouge, LA 70840-9064	</a:t>
            </a:r>
            <a:endParaRPr sz="1800" b="1" dirty="0">
              <a:solidFill>
                <a:srgbClr val="212121"/>
              </a:solidFill>
              <a:latin typeface="Calibri"/>
              <a:ea typeface="Calibri"/>
              <a:cs typeface="Calibri"/>
              <a:sym typeface="Calibri"/>
            </a:endParaRPr>
          </a:p>
          <a:p>
            <a:pPr marL="0" lvl="0" indent="0">
              <a:spcBef>
                <a:spcPts val="0"/>
              </a:spcBef>
              <a:spcAft>
                <a:spcPts val="0"/>
              </a:spcAft>
              <a:buNone/>
            </a:pPr>
            <a:endParaRPr sz="1800" b="1" dirty="0">
              <a:solidFill>
                <a:srgbClr val="212121"/>
              </a:solidFill>
              <a:latin typeface="Calibri"/>
              <a:ea typeface="Calibri"/>
              <a:cs typeface="Calibri"/>
              <a:sym typeface="Calibri"/>
            </a:endParaRPr>
          </a:p>
          <a:p>
            <a:pPr marL="457200" lvl="0" indent="-342900" rtl="0">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State will refund the overpayment to the District by July 30, 2018.</a:t>
            </a:r>
            <a:endParaRPr sz="1800" dirty="0">
              <a:solidFill>
                <a:srgbClr val="212121"/>
              </a:solidFill>
              <a:latin typeface="Calibri"/>
              <a:ea typeface="Calibri"/>
              <a:cs typeface="Calibri"/>
              <a:sym typeface="Calibri"/>
            </a:endParaRPr>
          </a:p>
          <a:p>
            <a:pPr marL="0" lvl="0" indent="0" rtl="0">
              <a:spcBef>
                <a:spcPts val="0"/>
              </a:spcBef>
              <a:spcAft>
                <a:spcPts val="0"/>
              </a:spcAft>
              <a:buNone/>
            </a:pPr>
            <a:endParaRPr sz="1800" dirty="0">
              <a:solidFill>
                <a:srgbClr val="212121"/>
              </a:solidFill>
              <a:latin typeface="Calibri"/>
              <a:ea typeface="Calibri"/>
              <a:cs typeface="Calibri"/>
              <a:sym typeface="Calibri"/>
            </a:endParaRPr>
          </a:p>
          <a:p>
            <a:pPr marL="0" lvl="0" indent="0" rtl="0">
              <a:spcBef>
                <a:spcPts val="0"/>
              </a:spcBef>
              <a:spcAft>
                <a:spcPts val="0"/>
              </a:spcAft>
              <a:buNone/>
            </a:pPr>
            <a:endParaRPr sz="1800" dirty="0">
              <a:solidFill>
                <a:srgbClr val="212121"/>
              </a:solidFill>
              <a:latin typeface="Calibri"/>
              <a:ea typeface="Calibri"/>
              <a:cs typeface="Calibri"/>
              <a:sym typeface="Calibri"/>
            </a:endParaRPr>
          </a:p>
          <a:p>
            <a:pPr marL="0" lvl="0" indent="0" rtl="0">
              <a:spcBef>
                <a:spcPts val="0"/>
              </a:spcBef>
              <a:spcAft>
                <a:spcPts val="0"/>
              </a:spcAft>
              <a:buNone/>
            </a:pPr>
            <a:endParaRPr sz="1800" dirty="0">
              <a:solidFill>
                <a:srgbClr val="21212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p:nvPr/>
        </p:nvSpPr>
        <p:spPr>
          <a:xfrm>
            <a:off x="0" y="0"/>
            <a:ext cx="9144000" cy="1016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chemeClr val="dk1"/>
                </a:solidFill>
                <a:latin typeface="Calibri"/>
                <a:ea typeface="Calibri"/>
                <a:cs typeface="Calibri"/>
                <a:sym typeface="Calibri"/>
              </a:rPr>
              <a:t>ACT and WorkKeys Resources</a:t>
            </a:r>
            <a:endParaRPr sz="2800">
              <a:solidFill>
                <a:schemeClr val="dk1"/>
              </a:solidFill>
              <a:latin typeface="Calibri"/>
              <a:ea typeface="Calibri"/>
              <a:cs typeface="Calibri"/>
              <a:sym typeface="Calibri"/>
            </a:endParaRPr>
          </a:p>
        </p:txBody>
      </p:sp>
      <p:sp>
        <p:nvSpPr>
          <p:cNvPr id="795" name="Shape 795"/>
          <p:cNvSpPr txBox="1"/>
          <p:nvPr/>
        </p:nvSpPr>
        <p:spPr>
          <a:xfrm>
            <a:off x="180800" y="1016100"/>
            <a:ext cx="8813400" cy="37791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700">
                <a:solidFill>
                  <a:schemeClr val="dk1"/>
                </a:solidFill>
                <a:latin typeface="Calibri"/>
                <a:ea typeface="Calibri"/>
                <a:cs typeface="Calibri"/>
                <a:sym typeface="Calibri"/>
              </a:rPr>
              <a:t>The </a:t>
            </a:r>
            <a:r>
              <a:rPr lang="en" sz="1700" i="1">
                <a:solidFill>
                  <a:schemeClr val="dk1"/>
                </a:solidFill>
                <a:latin typeface="Calibri"/>
                <a:ea typeface="Calibri"/>
                <a:cs typeface="Calibri"/>
                <a:sym typeface="Calibri"/>
              </a:rPr>
              <a:t>Score Report Schedules </a:t>
            </a:r>
            <a:r>
              <a:rPr lang="en" sz="1700">
                <a:solidFill>
                  <a:schemeClr val="dk1"/>
                </a:solidFill>
                <a:latin typeface="Calibri"/>
                <a:ea typeface="Calibri"/>
                <a:cs typeface="Calibri"/>
                <a:sym typeface="Calibri"/>
              </a:rPr>
              <a:t>and the </a:t>
            </a:r>
            <a:r>
              <a:rPr lang="en" sz="1700" i="1">
                <a:solidFill>
                  <a:schemeClr val="dk1"/>
                </a:solidFill>
                <a:latin typeface="Calibri"/>
                <a:ea typeface="Calibri"/>
                <a:cs typeface="Calibri"/>
                <a:sym typeface="Calibri"/>
              </a:rPr>
              <a:t>ACT WorkKeys Score Reports Available in Online Reports Portal </a:t>
            </a:r>
            <a:r>
              <a:rPr lang="en" sz="1700">
                <a:solidFill>
                  <a:schemeClr val="dk1"/>
                </a:solidFill>
                <a:latin typeface="Calibri"/>
                <a:ea typeface="Calibri"/>
                <a:cs typeface="Calibri"/>
                <a:sym typeface="Calibri"/>
              </a:rPr>
              <a:t>document describe the reports schools and districts will receive. Reports for the ACT will be available in PearsonAccess</a:t>
            </a:r>
            <a:r>
              <a:rPr lang="en" sz="1700" baseline="30000">
                <a:solidFill>
                  <a:schemeClr val="dk1"/>
                </a:solidFill>
                <a:latin typeface="Calibri"/>
                <a:ea typeface="Calibri"/>
                <a:cs typeface="Calibri"/>
                <a:sym typeface="Calibri"/>
              </a:rPr>
              <a:t>nextTM</a:t>
            </a:r>
            <a:r>
              <a:rPr lang="en" sz="1700">
                <a:solidFill>
                  <a:schemeClr val="dk1"/>
                </a:solidFill>
                <a:latin typeface="Calibri"/>
                <a:ea typeface="Calibri"/>
                <a:cs typeface="Calibri"/>
                <a:sym typeface="Calibri"/>
              </a:rPr>
              <a:t>. Reports for ACT WorkKeys will be available in the Online Reports Portaland some reports will be received by mail.</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u="sng">
                <a:solidFill>
                  <a:schemeClr val="hlink"/>
                </a:solidFill>
                <a:latin typeface="Calibri"/>
                <a:ea typeface="Calibri"/>
                <a:cs typeface="Calibri"/>
                <a:sym typeface="Calibri"/>
                <a:hlinkClick r:id="rId3"/>
              </a:rPr>
              <a:t>The</a:t>
            </a:r>
            <a:r>
              <a:rPr lang="en" sz="1700" i="1" u="sng">
                <a:solidFill>
                  <a:schemeClr val="hlink"/>
                </a:solidFill>
                <a:latin typeface="Calibri"/>
                <a:ea typeface="Calibri"/>
                <a:cs typeface="Calibri"/>
                <a:sym typeface="Calibri"/>
                <a:hlinkClick r:id="rId3"/>
              </a:rPr>
              <a:t> ACT Test Score Report Schedule</a:t>
            </a:r>
            <a:r>
              <a:rPr lang="en" sz="1700">
                <a:solidFill>
                  <a:schemeClr val="dk1"/>
                </a:solidFill>
                <a:latin typeface="Calibri"/>
                <a:ea typeface="Calibri"/>
                <a:cs typeface="Calibri"/>
                <a:sym typeface="Calibri"/>
              </a:rPr>
              <a:t> has information about the reports and when to expect them.</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u="sng">
                <a:solidFill>
                  <a:schemeClr val="hlink"/>
                </a:solidFill>
                <a:latin typeface="Calibri"/>
                <a:ea typeface="Calibri"/>
                <a:cs typeface="Calibri"/>
                <a:sym typeface="Calibri"/>
                <a:hlinkClick r:id="rId4"/>
              </a:rPr>
              <a:t>The</a:t>
            </a:r>
            <a:r>
              <a:rPr lang="en" sz="1700" i="1" u="sng">
                <a:solidFill>
                  <a:schemeClr val="hlink"/>
                </a:solidFill>
                <a:latin typeface="Calibri"/>
                <a:ea typeface="Calibri"/>
                <a:cs typeface="Calibri"/>
                <a:sym typeface="Calibri"/>
                <a:hlinkClick r:id="rId4"/>
              </a:rPr>
              <a:t> ACT WorkKeys Score Report Schedule</a:t>
            </a:r>
            <a:r>
              <a:rPr lang="en" sz="1700">
                <a:solidFill>
                  <a:schemeClr val="dk1"/>
                </a:solidFill>
                <a:latin typeface="Calibri"/>
                <a:ea typeface="Calibri"/>
                <a:cs typeface="Calibri"/>
                <a:sym typeface="Calibri"/>
              </a:rPr>
              <a:t> has information about the reports and when to expect them.</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u="sng">
                <a:solidFill>
                  <a:schemeClr val="hlink"/>
                </a:solidFill>
                <a:latin typeface="Calibri"/>
                <a:ea typeface="Calibri"/>
                <a:cs typeface="Calibri"/>
                <a:sym typeface="Calibri"/>
                <a:hlinkClick r:id="rId5"/>
              </a:rPr>
              <a:t>The</a:t>
            </a:r>
            <a:r>
              <a:rPr lang="en" sz="1700" i="1" u="sng">
                <a:solidFill>
                  <a:schemeClr val="hlink"/>
                </a:solidFill>
                <a:latin typeface="Calibri"/>
                <a:ea typeface="Calibri"/>
                <a:cs typeface="Calibri"/>
                <a:sym typeface="Calibri"/>
                <a:hlinkClick r:id="rId5"/>
              </a:rPr>
              <a:t> ACT WorkKeys Score Reports Available in Online Reports Portal</a:t>
            </a:r>
            <a:r>
              <a:rPr lang="en" sz="1700" u="sng">
                <a:solidFill>
                  <a:schemeClr val="hlink"/>
                </a:solidFill>
                <a:latin typeface="Calibri"/>
                <a:ea typeface="Calibri"/>
                <a:cs typeface="Calibri"/>
                <a:sym typeface="Calibri"/>
                <a:hlinkClick r:id="rId5"/>
              </a:rPr>
              <a:t> document</a:t>
            </a:r>
            <a:r>
              <a:rPr lang="en" sz="1700">
                <a:solidFill>
                  <a:srgbClr val="FF0000"/>
                </a:solidFill>
                <a:latin typeface="Calibri"/>
                <a:ea typeface="Calibri"/>
                <a:cs typeface="Calibri"/>
                <a:sym typeface="Calibri"/>
              </a:rPr>
              <a:t> </a:t>
            </a:r>
            <a:r>
              <a:rPr lang="en" sz="1700">
                <a:solidFill>
                  <a:schemeClr val="dk1"/>
                </a:solidFill>
                <a:latin typeface="Calibri"/>
                <a:ea typeface="Calibri"/>
                <a:cs typeface="Calibri"/>
                <a:sym typeface="Calibri"/>
              </a:rPr>
              <a:t>tells you what score reports are available in the portal.</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a:solidFill>
                  <a:schemeClr val="dk1"/>
                </a:solidFill>
                <a:latin typeface="Calibri"/>
                <a:ea typeface="Calibri"/>
                <a:cs typeface="Calibri"/>
                <a:sym typeface="Calibri"/>
              </a:rPr>
              <a:t>The </a:t>
            </a:r>
            <a:r>
              <a:rPr lang="en" sz="1700" u="sng">
                <a:solidFill>
                  <a:schemeClr val="hlink"/>
                </a:solidFill>
                <a:latin typeface="Calibri"/>
                <a:ea typeface="Calibri"/>
                <a:cs typeface="Calibri"/>
                <a:sym typeface="Calibri"/>
                <a:hlinkClick r:id="rId6"/>
              </a:rPr>
              <a:t>State Testing website</a:t>
            </a:r>
            <a:r>
              <a:rPr lang="en" sz="1700" u="sng">
                <a:solidFill>
                  <a:srgbClr val="0563C1"/>
                </a:solidFill>
                <a:latin typeface="Calibri"/>
                <a:ea typeface="Calibri"/>
                <a:cs typeface="Calibri"/>
                <a:sym typeface="Calibri"/>
              </a:rPr>
              <a:t> </a:t>
            </a:r>
            <a:r>
              <a:rPr lang="en" sz="1700">
                <a:solidFill>
                  <a:schemeClr val="dk1"/>
                </a:solidFill>
                <a:latin typeface="Calibri"/>
                <a:ea typeface="Calibri"/>
                <a:cs typeface="Calibri"/>
                <a:sym typeface="Calibri"/>
              </a:rPr>
              <a:t>has information about score reports, including how to understand and use the test results, under </a:t>
            </a:r>
            <a:r>
              <a:rPr lang="en" sz="1700" b="1">
                <a:solidFill>
                  <a:schemeClr val="dk1"/>
                </a:solidFill>
                <a:latin typeface="Calibri"/>
                <a:ea typeface="Calibri"/>
                <a:cs typeface="Calibri"/>
                <a:sym typeface="Calibri"/>
              </a:rPr>
              <a:t>Interpretation</a:t>
            </a:r>
            <a:r>
              <a:rPr lang="en" sz="1700">
                <a:solidFill>
                  <a:schemeClr val="dk1"/>
                </a:solidFill>
                <a:latin typeface="Calibri"/>
                <a:ea typeface="Calibri"/>
                <a:cs typeface="Calibri"/>
                <a:sym typeface="Calibri"/>
              </a:rPr>
              <a:t> in the ACT and ACT WorkKeys sections.</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u="sng">
                <a:solidFill>
                  <a:schemeClr val="hlink"/>
                </a:solidFill>
                <a:latin typeface="Calibri"/>
                <a:ea typeface="Calibri"/>
                <a:cs typeface="Calibri"/>
                <a:sym typeface="Calibri"/>
                <a:hlinkClick r:id="rId7"/>
              </a:rPr>
              <a:t>The ACT website</a:t>
            </a:r>
            <a:r>
              <a:rPr lang="en" sz="1700">
                <a:solidFill>
                  <a:schemeClr val="dk1"/>
                </a:solidFill>
                <a:latin typeface="Calibri"/>
                <a:ea typeface="Calibri"/>
                <a:cs typeface="Calibri"/>
                <a:sym typeface="Calibri"/>
              </a:rPr>
              <a:t> has resources to help educators and administrators learn more about ACT score reports, including webinars, tutorials, and workshops.</a:t>
            </a:r>
            <a:endParaRPr sz="1700">
              <a:solidFill>
                <a:schemeClr val="dk1"/>
              </a:solidFill>
              <a:latin typeface="Calibri"/>
              <a:ea typeface="Calibri"/>
              <a:cs typeface="Calibri"/>
              <a:sym typeface="Calibri"/>
            </a:endParaRPr>
          </a:p>
          <a:p>
            <a:pPr marL="0" lvl="0" indent="0">
              <a:lnSpc>
                <a:spcPct val="100000"/>
              </a:lnSpc>
              <a:spcBef>
                <a:spcPts val="0"/>
              </a:spcBef>
              <a:spcAft>
                <a:spcPts val="0"/>
              </a:spcAft>
              <a:buNone/>
            </a:pPr>
            <a:endParaRPr sz="170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Shape 80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01" name="Shape 80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Connect/LAA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187625" y="-4250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LEAP Connect 2018-2019	</a:t>
            </a:r>
            <a:endParaRPr sz="2800" b="0" i="0" u="none" strike="noStrike" cap="none">
              <a:solidFill>
                <a:srgbClr val="333333"/>
              </a:solidFill>
              <a:latin typeface="Calibri"/>
              <a:ea typeface="Calibri"/>
              <a:cs typeface="Calibri"/>
              <a:sym typeface="Calibri"/>
            </a:endParaRPr>
          </a:p>
        </p:txBody>
      </p:sp>
      <p:sp>
        <p:nvSpPr>
          <p:cNvPr id="807" name="Shape 807"/>
          <p:cNvSpPr txBox="1">
            <a:spLocks noGrp="1"/>
          </p:cNvSpPr>
          <p:nvPr>
            <p:ph type="body" idx="1"/>
          </p:nvPr>
        </p:nvSpPr>
        <p:spPr>
          <a:xfrm>
            <a:off x="152400" y="1005100"/>
            <a:ext cx="8839200" cy="3543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1800">
                <a:solidFill>
                  <a:srgbClr val="333333"/>
                </a:solidFill>
                <a:highlight>
                  <a:schemeClr val="lt1"/>
                </a:highlight>
              </a:rPr>
              <a:t>Beginning in 2018-2019, LEAP Connect will include Grades 3-8 and 11 for both ELA and math.</a:t>
            </a:r>
            <a:endParaRPr sz="1800"/>
          </a:p>
          <a:p>
            <a:pPr marL="0" marR="0" lvl="0" indent="0" algn="l" rtl="0">
              <a:lnSpc>
                <a:spcPct val="90000"/>
              </a:lnSpc>
              <a:spcBef>
                <a:spcPts val="750"/>
              </a:spcBef>
              <a:spcAft>
                <a:spcPts val="0"/>
              </a:spcAft>
              <a:buClr>
                <a:schemeClr val="dk1"/>
              </a:buClr>
              <a:buSzPts val="2100"/>
              <a:buFont typeface="Arial"/>
              <a:buNone/>
            </a:pPr>
            <a:r>
              <a:rPr lang="en" sz="1800"/>
              <a:t/>
            </a:r>
            <a:br>
              <a:rPr lang="en" sz="1800"/>
            </a:br>
            <a:r>
              <a:rPr lang="en" sz="1800" b="0" i="0" u="none" strike="noStrike" cap="none">
                <a:solidFill>
                  <a:schemeClr val="dk1"/>
                </a:solidFill>
                <a:latin typeface="Calibri"/>
                <a:ea typeface="Calibri"/>
                <a:cs typeface="Calibri"/>
                <a:sym typeface="Calibri"/>
              </a:rPr>
              <a:t>The LEAP Connect Online Tools Training (OTT)</a:t>
            </a:r>
            <a:r>
              <a:rPr lang="en" sz="1800"/>
              <a:t> is now updated</a:t>
            </a:r>
            <a:r>
              <a:rPr lang="en" sz="1800" b="0" i="0" u="none" strike="noStrike" cap="none">
                <a:solidFill>
                  <a:schemeClr val="dk1"/>
                </a:solidFill>
                <a:latin typeface="Calibri"/>
                <a:ea typeface="Calibri"/>
                <a:cs typeface="Calibri"/>
                <a:sym typeface="Calibri"/>
              </a:rPr>
              <a:t> to include items for grade 1</a:t>
            </a:r>
            <a:r>
              <a:rPr lang="en" sz="1800"/>
              <a:t>1</a:t>
            </a:r>
            <a:r>
              <a:rPr lang="en" sz="1800" b="0" i="0" u="none" strike="noStrike" cap="none">
                <a:solidFill>
                  <a:schemeClr val="dk1"/>
                </a:solidFill>
                <a:latin typeface="Calibri"/>
                <a:ea typeface="Calibri"/>
                <a:cs typeface="Calibri"/>
                <a:sym typeface="Calibri"/>
              </a:rPr>
              <a:t> ELA and math. </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The OTT can be accessed through the INSIGHT Portal or through the </a:t>
            </a:r>
            <a:r>
              <a:rPr lang="en" sz="1800" b="0" i="0" u="sng" strike="noStrike" cap="none">
                <a:solidFill>
                  <a:schemeClr val="hlink"/>
                </a:solidFill>
                <a:latin typeface="Calibri"/>
                <a:ea typeface="Calibri"/>
                <a:cs typeface="Calibri"/>
                <a:sym typeface="Calibri"/>
                <a:hlinkClick r:id="rId3"/>
              </a:rPr>
              <a:t>OTT site</a:t>
            </a:r>
            <a:r>
              <a:rPr lang="en" sz="1800" b="0" i="0" u="none" strike="noStrike" cap="none">
                <a:solidFill>
                  <a:schemeClr val="dk1"/>
                </a:solidFill>
                <a:latin typeface="Calibri"/>
                <a:ea typeface="Calibri"/>
                <a:cs typeface="Calibri"/>
                <a:sym typeface="Calibri"/>
              </a:rPr>
              <a:t> in Google Chrome. </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Calibri"/>
              <a:buChar char="•"/>
            </a:pPr>
            <a:r>
              <a:rPr lang="en" sz="1800"/>
              <a:t>The Directions for Test Administration (DTA) which includes detailed, scripted directions for administering all items in the OTT,  is available through eDIRECT.</a:t>
            </a:r>
            <a:endParaRPr sz="1800"/>
          </a:p>
          <a:p>
            <a:pPr marL="457200" marR="0" lvl="0" indent="-342900" algn="l" rtl="0">
              <a:lnSpc>
                <a:spcPct val="90000"/>
              </a:lnSpc>
              <a:spcBef>
                <a:spcPts val="750"/>
              </a:spcBef>
              <a:spcAft>
                <a:spcPts val="0"/>
              </a:spcAft>
              <a:buClr>
                <a:schemeClr val="dk1"/>
              </a:buClr>
              <a:buSzPts val="1800"/>
              <a:buFont typeface="Calibri"/>
              <a:buChar char="•"/>
            </a:pPr>
            <a:r>
              <a:rPr lang="en" sz="1800"/>
              <a:t>Reference Materials which include all answer options for each item in the ELA and math OTT are also available in eDIRECT. These can be reproduced and cut out for use with eye gaze boards or other related communication devices.</a:t>
            </a:r>
            <a:endParaRPr sz="1800"/>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8" name="Shape 44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LEAP Connect OTT Math Sample Item</a:t>
            </a:r>
            <a:endParaRPr sz="2800"/>
          </a:p>
        </p:txBody>
      </p:sp>
      <p:sp>
        <p:nvSpPr>
          <p:cNvPr id="813" name="Shape 813"/>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a:t>  </a:t>
            </a:r>
            <a:endParaRPr/>
          </a:p>
        </p:txBody>
      </p:sp>
      <p:pic>
        <p:nvPicPr>
          <p:cNvPr id="814" name="Shape 814"/>
          <p:cNvPicPr preferRelativeResize="0"/>
          <p:nvPr/>
        </p:nvPicPr>
        <p:blipFill rotWithShape="1">
          <a:blip r:embed="rId3">
            <a:alphaModFix/>
          </a:blip>
          <a:srcRect/>
          <a:stretch/>
        </p:blipFill>
        <p:spPr>
          <a:xfrm>
            <a:off x="1810175" y="1033475"/>
            <a:ext cx="5606840" cy="354330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Shape 81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20" name="Shape 82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ELPT/</a:t>
            </a:r>
            <a:r>
              <a:rPr lang="en" sz="3200" b="0" i="0" u="none" strike="noStrike" cap="none">
                <a:solidFill>
                  <a:srgbClr val="191919"/>
                </a:solidFill>
                <a:latin typeface="Calibri"/>
                <a:ea typeface="Calibri"/>
                <a:cs typeface="Calibri"/>
                <a:sym typeface="Calibri"/>
              </a:rPr>
              <a:t>ELPS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0" y="0"/>
            <a:ext cx="9144000" cy="102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50"/>
              <a:buFont typeface="Calibri"/>
              <a:buNone/>
            </a:pPr>
            <a:r>
              <a:rPr lang="en" sz="3000">
                <a:solidFill>
                  <a:schemeClr val="dk1"/>
                </a:solidFill>
                <a:latin typeface="Calibri"/>
                <a:ea typeface="Calibri"/>
                <a:cs typeface="Calibri"/>
                <a:sym typeface="Calibri"/>
              </a:rPr>
              <a:t>2018 ELPT Results</a:t>
            </a:r>
            <a:endParaRPr sz="3000" b="0" i="0" u="none" strike="noStrike" cap="none">
              <a:solidFill>
                <a:schemeClr val="dk1"/>
              </a:solidFill>
              <a:latin typeface="Calibri"/>
              <a:ea typeface="Calibri"/>
              <a:cs typeface="Calibri"/>
              <a:sym typeface="Calibri"/>
            </a:endParaRPr>
          </a:p>
        </p:txBody>
      </p:sp>
      <p:sp>
        <p:nvSpPr>
          <p:cNvPr id="827" name="Shape 827"/>
          <p:cNvSpPr txBox="1"/>
          <p:nvPr/>
        </p:nvSpPr>
        <p:spPr>
          <a:xfrm>
            <a:off x="115909" y="1113218"/>
            <a:ext cx="8913900" cy="3600900"/>
          </a:xfrm>
          <a:prstGeom prst="rect">
            <a:avLst/>
          </a:prstGeom>
          <a:noFill/>
          <a:ln>
            <a:noFill/>
          </a:ln>
        </p:spPr>
        <p:txBody>
          <a:bodyPr spcFirstLastPara="1" wrap="square" lIns="91425" tIns="45700" rIns="91425" bIns="45700" anchor="t" anchorCtr="0">
            <a:noAutofit/>
          </a:bodyPr>
          <a:lstStyle/>
          <a:p>
            <a:pPr marL="114300" marR="0" lvl="0" indent="-1143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8" name="Shape 828"/>
          <p:cNvSpPr/>
          <p:nvPr/>
        </p:nvSpPr>
        <p:spPr>
          <a:xfrm>
            <a:off x="93400" y="1084725"/>
            <a:ext cx="8936400" cy="59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dk1"/>
                </a:solidFill>
                <a:latin typeface="Calibri"/>
                <a:ea typeface="Calibri"/>
                <a:cs typeface="Calibri"/>
                <a:sym typeface="Calibri"/>
              </a:rPr>
              <a:t>Nearly 25,000 students participated in the 2018 ELPT assessment with 14 percent demonstrating English proficiency by scoring Level 4 or 5 across all four domains. Students scored highest on listening and struggled most with reading and writing.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829" name="Shape 829"/>
          <p:cNvPicPr preferRelativeResize="0"/>
          <p:nvPr/>
        </p:nvPicPr>
        <p:blipFill rotWithShape="1">
          <a:blip r:embed="rId3">
            <a:alphaModFix/>
          </a:blip>
          <a:srcRect t="3384" b="2079"/>
          <a:stretch/>
        </p:blipFill>
        <p:spPr>
          <a:xfrm>
            <a:off x="1354650" y="1991925"/>
            <a:ext cx="6434701" cy="2722200"/>
          </a:xfrm>
          <a:prstGeom prst="rect">
            <a:avLst/>
          </a:prstGeom>
          <a:noFill/>
          <a:ln>
            <a:noFill/>
          </a:ln>
        </p:spPr>
      </p:pic>
      <p:sp>
        <p:nvSpPr>
          <p:cNvPr id="830" name="Shape 8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title"/>
          </p:nvPr>
        </p:nvSpPr>
        <p:spPr>
          <a:xfrm>
            <a:off x="508225" y="10395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ELPT/ELPS Reminders</a:t>
            </a:r>
            <a:endParaRPr sz="2800"/>
          </a:p>
        </p:txBody>
      </p:sp>
      <p:sp>
        <p:nvSpPr>
          <p:cNvPr id="836" name="Shape 836"/>
          <p:cNvSpPr txBox="1">
            <a:spLocks noGrp="1"/>
          </p:cNvSpPr>
          <p:nvPr>
            <p:ph type="body" idx="1"/>
          </p:nvPr>
        </p:nvSpPr>
        <p:spPr>
          <a:xfrm>
            <a:off x="383725" y="11600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ORS will be down from July 18 - July 20 and during the first few weeks of August. </a:t>
            </a:r>
            <a:endParaRPr sz="1800"/>
          </a:p>
          <a:p>
            <a:pPr marL="457200" lvl="0" indent="-342900" rtl="0">
              <a:spcBef>
                <a:spcPts val="640"/>
              </a:spcBef>
              <a:spcAft>
                <a:spcPts val="0"/>
              </a:spcAft>
              <a:buSzPts val="1800"/>
              <a:buChar char="•"/>
            </a:pPr>
            <a:r>
              <a:rPr lang="en" sz="1800"/>
              <a:t>Access to ELPT scores will be unavailable during these time periods.</a:t>
            </a:r>
            <a:endParaRPr sz="1800"/>
          </a:p>
          <a:p>
            <a:pPr marL="457200" lvl="0" indent="-342900" rtl="0">
              <a:spcBef>
                <a:spcPts val="0"/>
              </a:spcBef>
              <a:spcAft>
                <a:spcPts val="0"/>
              </a:spcAft>
              <a:buSzPts val="1800"/>
              <a:buChar char="•"/>
            </a:pPr>
            <a:r>
              <a:rPr lang="en" sz="1800"/>
              <a:t>Have all ELPT results downloaded if data will be needed during these time periods.</a:t>
            </a:r>
            <a:endParaRPr sz="1800"/>
          </a:p>
          <a:p>
            <a:pPr marL="457200" lvl="0" indent="-342900" rtl="0">
              <a:spcBef>
                <a:spcPts val="0"/>
              </a:spcBef>
              <a:spcAft>
                <a:spcPts val="0"/>
              </a:spcAft>
              <a:buSzPts val="1800"/>
              <a:buChar char="•"/>
            </a:pPr>
            <a:r>
              <a:rPr lang="en" sz="1800"/>
              <a:t>Initial ELPS results will be delayed until the ORS reopens.</a:t>
            </a:r>
            <a:endParaRPr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2800"/>
              <a:t>ELPS Overview</a:t>
            </a:r>
            <a:endParaRPr sz="2800" b="0" i="0" u="none" strike="noStrike" cap="none">
              <a:solidFill>
                <a:schemeClr val="dk1"/>
              </a:solidFill>
              <a:latin typeface="Calibri"/>
              <a:ea typeface="Calibri"/>
              <a:cs typeface="Calibri"/>
              <a:sym typeface="Calibri"/>
            </a:endParaRPr>
          </a:p>
        </p:txBody>
      </p:sp>
      <p:sp>
        <p:nvSpPr>
          <p:cNvPr id="842" name="Shape 842"/>
          <p:cNvSpPr txBox="1">
            <a:spLocks noGrp="1"/>
          </p:cNvSpPr>
          <p:nvPr>
            <p:ph type="body" idx="1"/>
          </p:nvPr>
        </p:nvSpPr>
        <p:spPr>
          <a:xfrm>
            <a:off x="273875" y="1136400"/>
            <a:ext cx="84129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Under the Every Student Succeeds Act (ESSA), standardized entrance and exit criteria are required for English Learners (ELs).  In Louisiana, one component of the entrance criteria is a standardized screener called the English Language Proficiency Screener (ELPS).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Beginning in 2019-2020, the ELPS will be required for Louisiana students to begin receiving EL services, and it will be at no cost. Districts are strongly encouraged to use the ELPS during the 2018-2019 school year with the screener being available for district use August 1, 2018.   </a:t>
            </a:r>
            <a:endParaRPr sz="1800" b="0" i="0" u="none" strike="noStrike" cap="none">
              <a:solidFill>
                <a:schemeClr val="dk1"/>
              </a:solidFill>
              <a:latin typeface="Calibri"/>
              <a:ea typeface="Calibri"/>
              <a:cs typeface="Calibri"/>
              <a:sym typeface="Calibri"/>
            </a:endParaRPr>
          </a:p>
          <a:p>
            <a:pPr marL="457200" lvl="0" indent="-342900" rtl="0">
              <a:lnSpc>
                <a:spcPct val="115000"/>
              </a:lnSpc>
              <a:spcBef>
                <a:spcPts val="0"/>
              </a:spcBef>
              <a:spcAft>
                <a:spcPts val="0"/>
              </a:spcAft>
              <a:buClr>
                <a:schemeClr val="dk1"/>
              </a:buClr>
              <a:buSzPts val="1800"/>
              <a:buFont typeface="Arial"/>
              <a:buChar char="•"/>
            </a:pPr>
            <a:r>
              <a:rPr lang="en" sz="1800"/>
              <a:t>ELPS will be delivered in the same testing system as English Language Proficiency Test.</a:t>
            </a:r>
            <a:endParaRPr sz="180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2018-2019 </a:t>
            </a:r>
            <a:r>
              <a:rPr lang="en" sz="1800" b="0" i="0" u="sng" strike="noStrike" cap="none">
                <a:solidFill>
                  <a:schemeClr val="hlink"/>
                </a:solidFill>
                <a:latin typeface="Calibri"/>
                <a:ea typeface="Calibri"/>
                <a:cs typeface="Calibri"/>
                <a:sym typeface="Calibri"/>
                <a:hlinkClick r:id="rId3"/>
              </a:rPr>
              <a:t>ELPS Guidance</a:t>
            </a:r>
            <a:r>
              <a:rPr lang="en" sz="1800" b="0" i="0" u="none" strike="noStrike" cap="none">
                <a:solidFill>
                  <a:schemeClr val="dk1"/>
                </a:solidFill>
                <a:latin typeface="Calibri"/>
                <a:ea typeface="Calibri"/>
                <a:cs typeface="Calibri"/>
                <a:sym typeface="Calibri"/>
              </a:rPr>
              <a:t> document </a:t>
            </a:r>
            <a:r>
              <a:rPr lang="en" sz="1800"/>
              <a:t>is now posted to the </a:t>
            </a:r>
            <a:r>
              <a:rPr lang="en" sz="1800" u="sng">
                <a:solidFill>
                  <a:schemeClr val="hlink"/>
                </a:solidFill>
                <a:hlinkClick r:id="rId4"/>
              </a:rPr>
              <a:t>Assessment Library</a:t>
            </a:r>
            <a:r>
              <a:rPr lang="en" sz="1800"/>
              <a:t>. </a:t>
            </a:r>
            <a:endParaRPr sz="1800"/>
          </a:p>
          <a:p>
            <a:pPr marL="0" lvl="0" indent="0" rtl="0">
              <a:lnSpc>
                <a:spcPct val="115000"/>
              </a:lnSpc>
              <a:spcBef>
                <a:spcPts val="0"/>
              </a:spcBef>
              <a:spcAft>
                <a:spcPts val="0"/>
              </a:spcAft>
              <a:buNone/>
            </a:pPr>
            <a:endParaRPr sz="1800"/>
          </a:p>
          <a:p>
            <a:pPr marL="0" marR="0" lvl="0" indent="0" algn="l" rtl="0">
              <a:lnSpc>
                <a:spcPct val="100000"/>
              </a:lnSpc>
              <a:spcBef>
                <a:spcPts val="0"/>
              </a:spcBef>
              <a:spcAft>
                <a:spcPts val="0"/>
              </a:spcAft>
              <a:buNone/>
            </a:pPr>
            <a:endParaRPr sz="1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457200" y="897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solidFill>
                  <a:srgbClr val="000000"/>
                </a:solidFill>
              </a:rPr>
              <a:t>ELPS Overview</a:t>
            </a:r>
            <a:endParaRPr>
              <a:solidFill>
                <a:srgbClr val="000000"/>
              </a:solidFill>
            </a:endParaRPr>
          </a:p>
        </p:txBody>
      </p:sp>
      <p:sp>
        <p:nvSpPr>
          <p:cNvPr id="848" name="Shape 848"/>
          <p:cNvSpPr txBox="1">
            <a:spLocks noGrp="1"/>
          </p:cNvSpPr>
          <p:nvPr>
            <p:ph type="body" idx="1"/>
          </p:nvPr>
        </p:nvSpPr>
        <p:spPr>
          <a:xfrm>
            <a:off x="390425" y="1215775"/>
            <a:ext cx="8229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t>The ELPS is a tool for determining if students entering Kindergarten through grade 12 are English Learners (ELs) who require language support services to continue developing proficiency in English. </a:t>
            </a:r>
            <a:endParaRPr sz="1800"/>
          </a:p>
          <a:p>
            <a:pPr marL="457200" lvl="0" indent="-342900" rtl="0">
              <a:lnSpc>
                <a:spcPct val="115000"/>
              </a:lnSpc>
              <a:spcBef>
                <a:spcPts val="0"/>
              </a:spcBef>
              <a:spcAft>
                <a:spcPts val="0"/>
              </a:spcAft>
              <a:buSzPts val="1800"/>
              <a:buChar char="•"/>
            </a:pPr>
            <a:r>
              <a:rPr lang="en" sz="1800"/>
              <a:t>A student who does not score proficient on the ELPS will be identified as an EL and can receive an </a:t>
            </a:r>
            <a:r>
              <a:rPr lang="en" sz="1800" u="sng">
                <a:solidFill>
                  <a:srgbClr val="1155CC"/>
                </a:solidFill>
                <a:hlinkClick r:id="rId3"/>
              </a:rPr>
              <a:t>EL Accommodations Plan</a:t>
            </a:r>
            <a:r>
              <a:rPr lang="en" sz="1800"/>
              <a:t>.</a:t>
            </a:r>
            <a:endParaRPr sz="18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endParaRPr sz="1800"/>
          </a:p>
          <a:p>
            <a:pPr marL="0" lvl="0" indent="0" rtl="0">
              <a:spcBef>
                <a:spcPts val="640"/>
              </a:spcBef>
              <a:spcAft>
                <a:spcPts val="0"/>
              </a:spcAft>
              <a:buClr>
                <a:schemeClr val="dk1"/>
              </a:buClr>
              <a:buSzPts val="1100"/>
              <a:buFont typeface="Arial"/>
              <a:buNone/>
            </a:pPr>
            <a:endParaRPr sz="1800"/>
          </a:p>
          <a:p>
            <a:pPr marL="0" lvl="0" indent="0" rtl="0">
              <a:spcBef>
                <a:spcPts val="640"/>
              </a:spcBef>
              <a:spcAft>
                <a:spcPts val="0"/>
              </a:spcAft>
              <a:buClr>
                <a:schemeClr val="dk1"/>
              </a:buClr>
              <a:buSzPts val="1100"/>
              <a:buFont typeface="Arial"/>
              <a:buNone/>
            </a:pPr>
            <a:endParaRPr sz="1800"/>
          </a:p>
          <a:p>
            <a:pPr marL="0" lvl="0" indent="0" rtl="0">
              <a:spcBef>
                <a:spcPts val="640"/>
              </a:spcBef>
              <a:spcAft>
                <a:spcPts val="0"/>
              </a:spcAft>
              <a:buClr>
                <a:schemeClr val="dk1"/>
              </a:buClr>
              <a:buSzPts val="1100"/>
              <a:buFont typeface="Arial"/>
              <a:buNone/>
            </a:pPr>
            <a:endParaRPr sz="1800"/>
          </a:p>
          <a:p>
            <a:pPr marL="0" lvl="0" indent="0" rtl="0">
              <a:spcBef>
                <a:spcPts val="640"/>
              </a:spcBef>
              <a:spcAft>
                <a:spcPts val="0"/>
              </a:spcAft>
              <a:buClr>
                <a:schemeClr val="dk1"/>
              </a:buClr>
              <a:buSzPts val="1100"/>
              <a:buFont typeface="Arial"/>
              <a:buNone/>
            </a:pPr>
            <a:endParaRPr sz="1800"/>
          </a:p>
          <a:p>
            <a:pPr marL="0" lvl="0" indent="0" rtl="0">
              <a:spcBef>
                <a:spcPts val="640"/>
              </a:spcBef>
              <a:spcAft>
                <a:spcPts val="0"/>
              </a:spcAft>
              <a:buClr>
                <a:schemeClr val="dk1"/>
              </a:buClr>
              <a:buSzPts val="1100"/>
              <a:buFont typeface="Arial"/>
              <a:buNone/>
            </a:pPr>
            <a:endParaRPr sz="18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Clr>
                <a:schemeClr val="dk1"/>
              </a:buClr>
              <a:buSzPts val="1100"/>
              <a:buFont typeface="Arial"/>
              <a:buNone/>
            </a:pPr>
            <a:endParaRPr sz="1800"/>
          </a:p>
          <a:p>
            <a:pPr marL="0" lvl="0" indent="0" rtl="0">
              <a:lnSpc>
                <a:spcPct val="115000"/>
              </a:lnSpc>
              <a:spcBef>
                <a:spcPts val="0"/>
              </a:spcBef>
              <a:spcAft>
                <a:spcPts val="0"/>
              </a:spcAft>
              <a:buClr>
                <a:schemeClr val="dk1"/>
              </a:buClr>
              <a:buSzPts val="1100"/>
              <a:buFont typeface="Arial"/>
              <a:buNone/>
            </a:pPr>
            <a:endParaRPr sz="1800"/>
          </a:p>
          <a:p>
            <a:pPr marL="0" lvl="0" indent="0">
              <a:spcBef>
                <a:spcPts val="640"/>
              </a:spcBef>
              <a:spcAft>
                <a:spcPts val="0"/>
              </a:spcAft>
              <a:buNone/>
            </a:pPr>
            <a:endParaRPr sz="1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Shape 853"/>
          <p:cNvSpPr txBox="1">
            <a:spLocks noGrp="1"/>
          </p:cNvSpPr>
          <p:nvPr>
            <p:ph type="title"/>
          </p:nvPr>
        </p:nvSpPr>
        <p:spPr>
          <a:xfrm>
            <a:off x="457200" y="7845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ELPS Key Dates</a:t>
            </a:r>
            <a:endParaRPr sz="2800"/>
          </a:p>
        </p:txBody>
      </p:sp>
      <p:graphicFrame>
        <p:nvGraphicFramePr>
          <p:cNvPr id="854" name="Shape 854"/>
          <p:cNvGraphicFramePr/>
          <p:nvPr/>
        </p:nvGraphicFramePr>
        <p:xfrm>
          <a:off x="137375" y="1071700"/>
          <a:ext cx="8671775" cy="3703520"/>
        </p:xfrm>
        <a:graphic>
          <a:graphicData uri="http://schemas.openxmlformats.org/drawingml/2006/table">
            <a:tbl>
              <a:tblPr firstRow="1" bandRow="1">
                <a:noFill/>
                <a:tableStyleId>{142CF8F7-7051-415C-BB61-E0434702DC07}</a:tableStyleId>
              </a:tblPr>
              <a:tblGrid>
                <a:gridCol w="5774800"/>
                <a:gridCol w="2896975"/>
              </a:tblGrid>
              <a:tr h="311425">
                <a:tc gridSpan="2">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Key Dates</a:t>
                      </a:r>
                      <a:endParaRPr sz="1800" b="1">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AIR Secure Browser Install</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Available Now</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training modules</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Mid June</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administration manuals posted</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Mid July</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a:latin typeface="Calibri"/>
                          <a:ea typeface="Calibri"/>
                          <a:cs typeface="Calibri"/>
                          <a:sym typeface="Calibri"/>
                        </a:rPr>
                        <a:t>TIDE closed</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July 16 </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ORS closed</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July 18 - July 20</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TIDE opens for user and student management</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July 23</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ELPS opens for district use</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August 1</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Additional Materials Ordering (Braille, large print)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August 1 (orders placed through </a:t>
                      </a:r>
                      <a:r>
                        <a:rPr lang="en" sz="1800" u="sng">
                          <a:solidFill>
                            <a:schemeClr val="hlink"/>
                          </a:solidFill>
                          <a:latin typeface="Calibri"/>
                          <a:ea typeface="Calibri"/>
                          <a:cs typeface="Calibri"/>
                          <a:sym typeface="Calibri"/>
                          <a:hlinkClick r:id="rId3"/>
                        </a:rPr>
                        <a:t>assessment@la.gov</a:t>
                      </a:r>
                      <a:r>
                        <a:rPr lang="en" sz="1800">
                          <a:latin typeface="Calibri"/>
                          <a:ea typeface="Calibri"/>
                          <a:cs typeface="Calibri"/>
                          <a:sym typeface="Calibri"/>
                        </a:rPr>
                        <a: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ORS closed for initial ELPS score processing</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First few weeks of August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Shape 859"/>
          <p:cNvSpPr txBox="1">
            <a:spLocks noGrp="1"/>
          </p:cNvSpPr>
          <p:nvPr>
            <p:ph type="title"/>
          </p:nvPr>
        </p:nvSpPr>
        <p:spPr>
          <a:xfrm>
            <a:off x="457200" y="7845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2800">
                <a:solidFill>
                  <a:srgbClr val="000000"/>
                </a:solidFill>
              </a:rPr>
              <a:t>ELPS Test Setup</a:t>
            </a:r>
            <a:endParaRPr>
              <a:solidFill>
                <a:srgbClr val="000000"/>
              </a:solidFill>
            </a:endParaRPr>
          </a:p>
        </p:txBody>
      </p:sp>
      <p:sp>
        <p:nvSpPr>
          <p:cNvPr id="860" name="Shape 860"/>
          <p:cNvSpPr txBox="1">
            <a:spLocks noGrp="1"/>
          </p:cNvSpPr>
          <p:nvPr>
            <p:ph type="body" idx="1"/>
          </p:nvPr>
        </p:nvSpPr>
        <p:spPr>
          <a:xfrm>
            <a:off x="174200" y="996400"/>
            <a:ext cx="8829300" cy="3394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800"/>
              <a:t>The ELPS is a computer-based assessment that will be taken in the AIR Portal, the same testing system used for the English Learner Proficiency Test (ELPT). Prior to testing, the </a:t>
            </a:r>
            <a:r>
              <a:rPr lang="en" sz="1800" u="sng">
                <a:solidFill>
                  <a:srgbClr val="1155CC"/>
                </a:solidFill>
                <a:hlinkClick r:id="rId3"/>
              </a:rPr>
              <a:t>AIR Secure Browser</a:t>
            </a:r>
            <a:r>
              <a:rPr lang="en" sz="1800"/>
              <a:t> must be installed on computers. Reference the </a:t>
            </a:r>
            <a:r>
              <a:rPr lang="en" sz="1800" u="sng">
                <a:solidFill>
                  <a:srgbClr val="1155CC"/>
                </a:solidFill>
                <a:hlinkClick r:id="rId4"/>
              </a:rPr>
              <a:t>Secure Browser Installation Manual</a:t>
            </a:r>
            <a:r>
              <a:rPr lang="en" sz="1800"/>
              <a:t> for detailed directions. </a:t>
            </a:r>
            <a:endParaRPr sz="1800"/>
          </a:p>
          <a:p>
            <a:pPr marL="0" lvl="0" indent="0" rtl="0">
              <a:lnSpc>
                <a:spcPct val="100000"/>
              </a:lnSpc>
              <a:spcBef>
                <a:spcPts val="0"/>
              </a:spcBef>
              <a:spcAft>
                <a:spcPts val="0"/>
              </a:spcAft>
              <a:buClr>
                <a:schemeClr val="dk1"/>
              </a:buClr>
              <a:buSzPts val="1100"/>
              <a:buFont typeface="Arial"/>
              <a:buNone/>
            </a:pPr>
            <a:endParaRPr sz="1800"/>
          </a:p>
          <a:p>
            <a:pPr marL="0" lvl="0" indent="0" rtl="0">
              <a:lnSpc>
                <a:spcPct val="100000"/>
              </a:lnSpc>
              <a:spcBef>
                <a:spcPts val="0"/>
              </a:spcBef>
              <a:spcAft>
                <a:spcPts val="0"/>
              </a:spcAft>
              <a:buNone/>
            </a:pPr>
            <a:r>
              <a:rPr lang="en" sz="1800"/>
              <a:t>Test administrators, students, and accommodations are managed in the </a:t>
            </a:r>
            <a:r>
              <a:rPr lang="en" sz="1800" u="sng">
                <a:solidFill>
                  <a:schemeClr val="hlink"/>
                </a:solidFill>
                <a:hlinkClick r:id="rId5"/>
              </a:rPr>
              <a:t>TIDE Portal</a:t>
            </a:r>
            <a:r>
              <a:rPr lang="en" sz="1800"/>
              <a:t>. See the </a:t>
            </a:r>
            <a:r>
              <a:rPr lang="en" sz="1800" u="sng">
                <a:solidFill>
                  <a:srgbClr val="1155CC"/>
                </a:solidFill>
                <a:hlinkClick r:id="rId6"/>
              </a:rPr>
              <a:t>TIDE User Guide</a:t>
            </a:r>
            <a:r>
              <a:rPr lang="en" sz="1800"/>
              <a:t> for detailed directions on test setup requirements.</a:t>
            </a:r>
            <a:endParaRPr sz="1800"/>
          </a:p>
          <a:p>
            <a:pPr marL="457200" lvl="0" indent="-342900" rtl="0">
              <a:lnSpc>
                <a:spcPct val="100000"/>
              </a:lnSpc>
              <a:spcBef>
                <a:spcPts val="0"/>
              </a:spcBef>
              <a:spcAft>
                <a:spcPts val="0"/>
              </a:spcAft>
              <a:buSzPts val="1800"/>
              <a:buChar char="•"/>
            </a:pPr>
            <a:r>
              <a:rPr lang="en" sz="1800"/>
              <a:t>Students must have a LASID in order to be entered into TIDE and take ELPS.</a:t>
            </a:r>
            <a:endParaRPr sz="1800"/>
          </a:p>
          <a:p>
            <a:pPr marL="0" lvl="0" indent="0" rtl="0">
              <a:lnSpc>
                <a:spcPct val="100000"/>
              </a:lnSpc>
              <a:spcBef>
                <a:spcPts val="0"/>
              </a:spcBef>
              <a:spcAft>
                <a:spcPts val="0"/>
              </a:spcAft>
              <a:buClr>
                <a:schemeClr val="dk1"/>
              </a:buClr>
              <a:buSzPts val="1100"/>
              <a:buFont typeface="Arial"/>
              <a:buNone/>
            </a:pPr>
            <a:endParaRPr sz="1800"/>
          </a:p>
          <a:p>
            <a:pPr marL="0" lvl="0" indent="0" rtl="0">
              <a:lnSpc>
                <a:spcPct val="100000"/>
              </a:lnSpc>
              <a:spcBef>
                <a:spcPts val="0"/>
              </a:spcBef>
              <a:spcAft>
                <a:spcPts val="0"/>
              </a:spcAft>
              <a:buClr>
                <a:schemeClr val="dk1"/>
              </a:buClr>
              <a:buSzPts val="1100"/>
              <a:buFont typeface="Arial"/>
              <a:buNone/>
            </a:pPr>
            <a:r>
              <a:rPr lang="en" sz="1800"/>
              <a:t>Students taking the ELPS will need headsets with microphones for interacting with the online platform. The headsets are the same ones required for taking the ELPT. Specifications for headsets are located on pages 5-6 of the </a:t>
            </a:r>
            <a:r>
              <a:rPr lang="en" sz="1800" u="sng">
                <a:solidFill>
                  <a:srgbClr val="1155CC"/>
                </a:solidFill>
                <a:hlinkClick r:id="rId7"/>
              </a:rPr>
              <a:t>Technology Requirements document</a:t>
            </a:r>
            <a:r>
              <a:rPr lang="en" sz="1800"/>
              <a:t> in the </a:t>
            </a:r>
            <a:r>
              <a:rPr lang="en" sz="1800" u="sng">
                <a:solidFill>
                  <a:srgbClr val="1155CC"/>
                </a:solidFill>
                <a:hlinkClick r:id="rId8"/>
              </a:rPr>
              <a:t>Assessment Library</a:t>
            </a:r>
            <a:r>
              <a:rPr lang="en" sz="1800"/>
              <a:t>.</a:t>
            </a:r>
            <a:endParaRPr sz="1800"/>
          </a:p>
          <a:p>
            <a:pPr marL="0" lvl="0" indent="0" rtl="0">
              <a:lnSpc>
                <a:spcPct val="100000"/>
              </a:lnSpc>
              <a:spcBef>
                <a:spcPts val="800"/>
              </a:spcBef>
              <a:spcAft>
                <a:spcPts val="0"/>
              </a:spcAft>
              <a:buClr>
                <a:schemeClr val="dk1"/>
              </a:buClr>
              <a:buSzPts val="1100"/>
              <a:buFont typeface="Arial"/>
              <a:buNone/>
            </a:pPr>
            <a:endParaRPr sz="1800">
              <a:solidFill>
                <a:srgbClr val="3D3D3D"/>
              </a:solidFill>
            </a:endParaRPr>
          </a:p>
          <a:p>
            <a:pPr marL="0" lvl="0" indent="0" rtl="0">
              <a:lnSpc>
                <a:spcPct val="100000"/>
              </a:lnSpc>
              <a:spcBef>
                <a:spcPts val="640"/>
              </a:spcBef>
              <a:spcAft>
                <a:spcPts val="0"/>
              </a:spcAft>
              <a:buNone/>
            </a:pP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Shape 865"/>
          <p:cNvSpPr txBox="1">
            <a:spLocks noGrp="1"/>
          </p:cNvSpPr>
          <p:nvPr>
            <p:ph type="title"/>
          </p:nvPr>
        </p:nvSpPr>
        <p:spPr>
          <a:xfrm>
            <a:off x="457200" y="851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ELPS Administration</a:t>
            </a:r>
            <a:endParaRPr/>
          </a:p>
        </p:txBody>
      </p:sp>
      <p:sp>
        <p:nvSpPr>
          <p:cNvPr id="866" name="Shape 866"/>
          <p:cNvSpPr txBox="1">
            <a:spLocks noGrp="1"/>
          </p:cNvSpPr>
          <p:nvPr>
            <p:ph type="body" idx="1"/>
          </p:nvPr>
        </p:nvSpPr>
        <p:spPr>
          <a:xfrm>
            <a:off x="163275" y="87450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ELPS is administered in 3 steps with a student and test administrator who is trained in online test security.  </a:t>
            </a:r>
            <a:endParaRPr sz="1800"/>
          </a:p>
        </p:txBody>
      </p:sp>
      <p:graphicFrame>
        <p:nvGraphicFramePr>
          <p:cNvPr id="867" name="Shape 867"/>
          <p:cNvGraphicFramePr/>
          <p:nvPr/>
        </p:nvGraphicFramePr>
        <p:xfrm>
          <a:off x="847100" y="1655463"/>
          <a:ext cx="7281950" cy="3296560"/>
        </p:xfrm>
        <a:graphic>
          <a:graphicData uri="http://schemas.openxmlformats.org/drawingml/2006/table">
            <a:tbl>
              <a:tblPr firstRow="1" bandRow="1">
                <a:noFill/>
                <a:tableStyleId>{1F6E1B11-060A-469B-8976-2479C34D11A1}</a:tableStyleId>
              </a:tblPr>
              <a:tblGrid>
                <a:gridCol w="707325"/>
                <a:gridCol w="2130775"/>
                <a:gridCol w="2295625"/>
                <a:gridCol w="2148225"/>
              </a:tblGrid>
              <a:tr h="355850">
                <a:tc>
                  <a:txBody>
                    <a:bodyPr/>
                    <a:lstStyle/>
                    <a:p>
                      <a:pPr marL="0" lvl="0" indent="0" algn="ctr" rtl="0">
                        <a:spcBef>
                          <a:spcPts val="0"/>
                        </a:spcBef>
                        <a:spcAft>
                          <a:spcPts val="0"/>
                        </a:spcAft>
                        <a:buNone/>
                      </a:pPr>
                      <a:r>
                        <a:rPr lang="en" sz="1100" b="1">
                          <a:solidFill>
                            <a:srgbClr val="FFFFFF"/>
                          </a:solidFill>
                          <a:latin typeface="Calibri"/>
                          <a:ea typeface="Calibri"/>
                          <a:cs typeface="Calibri"/>
                          <a:sym typeface="Calibri"/>
                        </a:rPr>
                        <a:t>Step</a:t>
                      </a:r>
                      <a:endParaRPr sz="1100" b="1">
                        <a:solidFill>
                          <a:srgbClr val="FFFFFF"/>
                        </a:solidFill>
                        <a:latin typeface="Calibri"/>
                        <a:ea typeface="Calibri"/>
                        <a:cs typeface="Calibri"/>
                        <a:sym typeface="Calibri"/>
                      </a:endParaRPr>
                    </a:p>
                  </a:txBody>
                  <a:tcPr marL="88900" marR="88900" marT="50800" marB="50800" anchor="ctr">
                    <a:solidFill>
                      <a:srgbClr val="3D85C6"/>
                    </a:solidFill>
                  </a:tcPr>
                </a:tc>
                <a:tc>
                  <a:txBody>
                    <a:bodyPr/>
                    <a:lstStyle/>
                    <a:p>
                      <a:pPr marL="0" lvl="0" indent="0" algn="ctr" rtl="0">
                        <a:spcBef>
                          <a:spcPts val="0"/>
                        </a:spcBef>
                        <a:spcAft>
                          <a:spcPts val="0"/>
                        </a:spcAft>
                        <a:buNone/>
                      </a:pPr>
                      <a:r>
                        <a:rPr lang="en" sz="1100" b="1">
                          <a:solidFill>
                            <a:srgbClr val="FFFFFF"/>
                          </a:solidFill>
                          <a:latin typeface="Calibri"/>
                          <a:ea typeface="Calibri"/>
                          <a:cs typeface="Calibri"/>
                          <a:sym typeface="Calibri"/>
                        </a:rPr>
                        <a:t>Student…</a:t>
                      </a:r>
                      <a:endParaRPr sz="1100" b="1">
                        <a:solidFill>
                          <a:srgbClr val="FFFFFF"/>
                        </a:solidFill>
                        <a:latin typeface="Calibri"/>
                        <a:ea typeface="Calibri"/>
                        <a:cs typeface="Calibri"/>
                        <a:sym typeface="Calibri"/>
                      </a:endParaRPr>
                    </a:p>
                  </a:txBody>
                  <a:tcPr marL="88900" marR="88900" marT="50800" marB="50800" anchor="ctr">
                    <a:solidFill>
                      <a:srgbClr val="3D85C6"/>
                    </a:solidFill>
                  </a:tcPr>
                </a:tc>
                <a:tc>
                  <a:txBody>
                    <a:bodyPr/>
                    <a:lstStyle/>
                    <a:p>
                      <a:pPr marL="0" lvl="0" indent="0" algn="ctr" rtl="0">
                        <a:spcBef>
                          <a:spcPts val="0"/>
                        </a:spcBef>
                        <a:spcAft>
                          <a:spcPts val="0"/>
                        </a:spcAft>
                        <a:buNone/>
                      </a:pPr>
                      <a:r>
                        <a:rPr lang="en" sz="1100" b="1">
                          <a:solidFill>
                            <a:srgbClr val="FFFFFF"/>
                          </a:solidFill>
                          <a:latin typeface="Calibri"/>
                          <a:ea typeface="Calibri"/>
                          <a:cs typeface="Calibri"/>
                          <a:sym typeface="Calibri"/>
                        </a:rPr>
                        <a:t>Test Administrator…</a:t>
                      </a:r>
                      <a:endParaRPr sz="1100" b="1">
                        <a:solidFill>
                          <a:srgbClr val="FFFFFF"/>
                        </a:solidFill>
                        <a:latin typeface="Calibri"/>
                        <a:ea typeface="Calibri"/>
                        <a:cs typeface="Calibri"/>
                        <a:sym typeface="Calibri"/>
                      </a:endParaRPr>
                    </a:p>
                  </a:txBody>
                  <a:tcPr marL="88900" marR="88900" marT="50800" marB="50800" anchor="ctr">
                    <a:solidFill>
                      <a:srgbClr val="3D85C6"/>
                    </a:solidFill>
                  </a:tcPr>
                </a:tc>
                <a:tc>
                  <a:txBody>
                    <a:bodyPr/>
                    <a:lstStyle/>
                    <a:p>
                      <a:pPr marL="0" lvl="0" indent="0" algn="ctr" rtl="0">
                        <a:spcBef>
                          <a:spcPts val="0"/>
                        </a:spcBef>
                        <a:spcAft>
                          <a:spcPts val="0"/>
                        </a:spcAft>
                        <a:buNone/>
                      </a:pPr>
                      <a:r>
                        <a:rPr lang="en" sz="1100" b="1">
                          <a:solidFill>
                            <a:srgbClr val="FFFFFF"/>
                          </a:solidFill>
                          <a:latin typeface="Calibri"/>
                          <a:ea typeface="Calibri"/>
                          <a:cs typeface="Calibri"/>
                          <a:sym typeface="Calibri"/>
                        </a:rPr>
                        <a:t>Mode of Administration</a:t>
                      </a:r>
                      <a:endParaRPr sz="1100" b="1">
                        <a:solidFill>
                          <a:srgbClr val="FFFFFF"/>
                        </a:solidFill>
                        <a:latin typeface="Calibri"/>
                        <a:ea typeface="Calibri"/>
                        <a:cs typeface="Calibri"/>
                        <a:sym typeface="Calibri"/>
                      </a:endParaRPr>
                    </a:p>
                  </a:txBody>
                  <a:tcPr marL="88900" marR="88900" marT="50800" marB="50800" anchor="ctr">
                    <a:solidFill>
                      <a:srgbClr val="3D85C6"/>
                    </a:solidFill>
                  </a:tcPr>
                </a:tc>
              </a:tr>
              <a:tr h="630375">
                <a:tc>
                  <a:txBody>
                    <a:bodyPr/>
                    <a:lstStyle/>
                    <a:p>
                      <a:pPr marL="0" lvl="0" indent="0" rtl="0">
                        <a:spcBef>
                          <a:spcPts val="0"/>
                        </a:spcBef>
                        <a:spcAft>
                          <a:spcPts val="0"/>
                        </a:spcAft>
                        <a:buNone/>
                      </a:pPr>
                      <a:r>
                        <a:rPr lang="en" sz="1100">
                          <a:latin typeface="Calibri"/>
                          <a:ea typeface="Calibri"/>
                          <a:cs typeface="Calibri"/>
                          <a:sym typeface="Calibri"/>
                        </a:rPr>
                        <a:t>Step 1</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Orients to test.</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Does headset and microphone check.</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Learns test navigation.</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Takes practice items</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Assists student.</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Determines student comfort with technology.</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Starts testing session.</a:t>
                      </a:r>
                      <a:endParaRPr sz="1100">
                        <a:latin typeface="Calibri"/>
                        <a:ea typeface="Calibri"/>
                        <a:cs typeface="Calibri"/>
                        <a:sym typeface="Calibri"/>
                      </a:endParaRPr>
                    </a:p>
                  </a:txBody>
                  <a:tcPr marL="88900" marR="88900" marT="50800" marB="50800"/>
                </a:tc>
                <a:tc>
                  <a:txBody>
                    <a:bodyPr/>
                    <a:lstStyle/>
                    <a:p>
                      <a:pPr marL="0" lvl="0" indent="0" rtl="0">
                        <a:spcBef>
                          <a:spcPts val="0"/>
                        </a:spcBef>
                        <a:spcAft>
                          <a:spcPts val="0"/>
                        </a:spcAft>
                        <a:buNone/>
                      </a:pPr>
                      <a:r>
                        <a:rPr lang="en" sz="1100">
                          <a:latin typeface="Calibri"/>
                          <a:ea typeface="Calibri"/>
                          <a:cs typeface="Calibri"/>
                          <a:sym typeface="Calibri"/>
                        </a:rPr>
                        <a:t>One-on-one</a:t>
                      </a:r>
                      <a:endParaRPr sz="1100">
                        <a:latin typeface="Calibri"/>
                        <a:ea typeface="Calibri"/>
                        <a:cs typeface="Calibri"/>
                        <a:sym typeface="Calibri"/>
                      </a:endParaRPr>
                    </a:p>
                  </a:txBody>
                  <a:tcPr marL="88900" marR="88900" marT="50800" marB="50800"/>
                </a:tc>
              </a:tr>
              <a:tr h="423300">
                <a:tc>
                  <a:txBody>
                    <a:bodyPr/>
                    <a:lstStyle/>
                    <a:p>
                      <a:pPr marL="0" lvl="0" indent="0" rtl="0">
                        <a:spcBef>
                          <a:spcPts val="0"/>
                        </a:spcBef>
                        <a:spcAft>
                          <a:spcPts val="0"/>
                        </a:spcAft>
                        <a:buNone/>
                      </a:pPr>
                      <a:r>
                        <a:rPr lang="en" sz="1100">
                          <a:latin typeface="Calibri"/>
                          <a:ea typeface="Calibri"/>
                          <a:cs typeface="Calibri"/>
                          <a:sym typeface="Calibri"/>
                        </a:rPr>
                        <a:t>Step 2A</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Takes one set of speaking items.</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Assists student with recording.</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Scores speaking set “on-the-fly”.</a:t>
                      </a:r>
                      <a:endParaRPr sz="1100">
                        <a:latin typeface="Calibri"/>
                        <a:ea typeface="Calibri"/>
                        <a:cs typeface="Calibri"/>
                        <a:sym typeface="Calibri"/>
                      </a:endParaRPr>
                    </a:p>
                  </a:txBody>
                  <a:tcPr marL="88900" marR="88900" marT="50800" marB="50800"/>
                </a:tc>
                <a:tc>
                  <a:txBody>
                    <a:bodyPr/>
                    <a:lstStyle/>
                    <a:p>
                      <a:pPr marL="0" lvl="0" indent="0" rtl="0">
                        <a:spcBef>
                          <a:spcPts val="0"/>
                        </a:spcBef>
                        <a:spcAft>
                          <a:spcPts val="0"/>
                        </a:spcAft>
                        <a:buNone/>
                      </a:pPr>
                      <a:r>
                        <a:rPr lang="en" sz="1100">
                          <a:latin typeface="Calibri"/>
                          <a:ea typeface="Calibri"/>
                          <a:cs typeface="Calibri"/>
                          <a:sym typeface="Calibri"/>
                        </a:rPr>
                        <a:t>One-on-one</a:t>
                      </a:r>
                      <a:endParaRPr sz="1100">
                        <a:latin typeface="Calibri"/>
                        <a:ea typeface="Calibri"/>
                        <a:cs typeface="Calibri"/>
                        <a:sym typeface="Calibri"/>
                      </a:endParaRPr>
                    </a:p>
                  </a:txBody>
                  <a:tcPr marL="88900" marR="88900" marT="50800" marB="50800"/>
                </a:tc>
              </a:tr>
              <a:tr h="583600">
                <a:tc>
                  <a:txBody>
                    <a:bodyPr/>
                    <a:lstStyle/>
                    <a:p>
                      <a:pPr marL="0" lvl="0" indent="0" rtl="0">
                        <a:spcBef>
                          <a:spcPts val="0"/>
                        </a:spcBef>
                        <a:spcAft>
                          <a:spcPts val="0"/>
                        </a:spcAft>
                        <a:buNone/>
                      </a:pPr>
                      <a:r>
                        <a:rPr lang="en" sz="1100">
                          <a:latin typeface="Calibri"/>
                          <a:ea typeface="Calibri"/>
                          <a:cs typeface="Calibri"/>
                          <a:sym typeface="Calibri"/>
                        </a:rPr>
                        <a:t>Step 2B</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Takes remaining Step 2 items.</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Assists student if needed; otherwise step away. </a:t>
                      </a:r>
                      <a:endParaRPr sz="1100">
                        <a:latin typeface="Calibri"/>
                        <a:ea typeface="Calibri"/>
                        <a:cs typeface="Calibri"/>
                        <a:sym typeface="Calibri"/>
                      </a:endParaRPr>
                    </a:p>
                  </a:txBody>
                  <a:tcPr marL="88900" marR="88900" marT="50800" marB="50800"/>
                </a:tc>
                <a:tc>
                  <a:txBody>
                    <a:bodyPr/>
                    <a:lstStyle/>
                    <a:p>
                      <a:pPr marL="0" lvl="0" indent="0" rtl="0">
                        <a:spcBef>
                          <a:spcPts val="0"/>
                        </a:spcBef>
                        <a:spcAft>
                          <a:spcPts val="0"/>
                        </a:spcAft>
                        <a:buNone/>
                      </a:pPr>
                      <a:r>
                        <a:rPr lang="en" sz="1100">
                          <a:latin typeface="Calibri"/>
                          <a:ea typeface="Calibri"/>
                          <a:cs typeface="Calibri"/>
                          <a:sym typeface="Calibri"/>
                        </a:rPr>
                        <a:t>Student may work independently if assistance is not needed.</a:t>
                      </a:r>
                      <a:endParaRPr sz="1100">
                        <a:latin typeface="Calibri"/>
                        <a:ea typeface="Calibri"/>
                        <a:cs typeface="Calibri"/>
                        <a:sym typeface="Calibri"/>
                      </a:endParaRPr>
                    </a:p>
                  </a:txBody>
                  <a:tcPr marL="88900" marR="88900" marT="50800" marB="50800"/>
                </a:tc>
              </a:tr>
              <a:tr h="218600">
                <a:tc gridSpan="4">
                  <a:txBody>
                    <a:bodyPr/>
                    <a:lstStyle/>
                    <a:p>
                      <a:pPr marL="0" lvl="0" indent="0" algn="ctr" rtl="0">
                        <a:spcBef>
                          <a:spcPts val="0"/>
                        </a:spcBef>
                        <a:spcAft>
                          <a:spcPts val="0"/>
                        </a:spcAft>
                        <a:buNone/>
                      </a:pPr>
                      <a:r>
                        <a:rPr lang="en" sz="1100" i="1">
                          <a:latin typeface="Calibri"/>
                          <a:ea typeface="Calibri"/>
                          <a:cs typeface="Calibri"/>
                          <a:sym typeface="Calibri"/>
                        </a:rPr>
                        <a:t>Only students who scored proficient on Steps 1 and 2 will move on to step 3.  </a:t>
                      </a:r>
                      <a:endParaRPr sz="1100">
                        <a:latin typeface="Calibri"/>
                        <a:ea typeface="Calibri"/>
                        <a:cs typeface="Calibri"/>
                        <a:sym typeface="Calibri"/>
                      </a:endParaRPr>
                    </a:p>
                  </a:txBody>
                  <a:tcPr marL="88900" marR="88900" marT="50800" marB="50800" anchor="ctr">
                    <a:solidFill>
                      <a:srgbClr val="EBE6E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43550">
                <a:tc>
                  <a:txBody>
                    <a:bodyPr/>
                    <a:lstStyle/>
                    <a:p>
                      <a:pPr marL="0" lvl="0" indent="0" rtl="0">
                        <a:spcBef>
                          <a:spcPts val="0"/>
                        </a:spcBef>
                        <a:spcAft>
                          <a:spcPts val="0"/>
                        </a:spcAft>
                        <a:buNone/>
                      </a:pPr>
                      <a:r>
                        <a:rPr lang="en" sz="1100">
                          <a:latin typeface="Calibri"/>
                          <a:ea typeface="Calibri"/>
                          <a:cs typeface="Calibri"/>
                          <a:sym typeface="Calibri"/>
                        </a:rPr>
                        <a:t>Step 3</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Continues testing.</a:t>
                      </a:r>
                      <a:endParaRPr sz="1100">
                        <a:latin typeface="Calibri"/>
                        <a:ea typeface="Calibri"/>
                        <a:cs typeface="Calibri"/>
                        <a:sym typeface="Calibri"/>
                      </a:endParaRPr>
                    </a:p>
                    <a:p>
                      <a:pPr marL="0" lvl="0" indent="0" rtl="0">
                        <a:spcBef>
                          <a:spcPts val="0"/>
                        </a:spcBef>
                        <a:spcAft>
                          <a:spcPts val="0"/>
                        </a:spcAft>
                        <a:buNone/>
                      </a:pP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Assists if needed, especially on CR items</a:t>
                      </a:r>
                      <a:endParaRPr sz="1100">
                        <a:latin typeface="Calibri"/>
                        <a:ea typeface="Calibri"/>
                        <a:cs typeface="Calibri"/>
                        <a:sym typeface="Calibri"/>
                      </a:endParaRPr>
                    </a:p>
                  </a:txBody>
                  <a:tcPr marL="88900" marR="88900" marT="50800" marB="50800"/>
                </a:tc>
                <a:tc>
                  <a:txBody>
                    <a:bodyPr/>
                    <a:lstStyle/>
                    <a:p>
                      <a:pPr marL="0" lvl="0" indent="0" rtl="0">
                        <a:spcBef>
                          <a:spcPts val="0"/>
                        </a:spcBef>
                        <a:spcAft>
                          <a:spcPts val="0"/>
                        </a:spcAft>
                        <a:buNone/>
                      </a:pPr>
                      <a:r>
                        <a:rPr lang="en" sz="1100">
                          <a:latin typeface="Calibri"/>
                          <a:ea typeface="Calibri"/>
                          <a:cs typeface="Calibri"/>
                          <a:sym typeface="Calibri"/>
                        </a:rPr>
                        <a:t>Student may work independently if assistance is not needed.</a:t>
                      </a:r>
                      <a:endParaRPr sz="1100">
                        <a:latin typeface="Calibri"/>
                        <a:ea typeface="Calibri"/>
                        <a:cs typeface="Calibri"/>
                        <a:sym typeface="Calibri"/>
                      </a:endParaRPr>
                    </a:p>
                  </a:txBody>
                  <a:tcPr marL="88900" marR="88900" marT="50800" marB="50800"/>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ELPS Administration</a:t>
            </a:r>
            <a:endParaRPr sz="2800"/>
          </a:p>
        </p:txBody>
      </p:sp>
      <p:sp>
        <p:nvSpPr>
          <p:cNvPr id="873" name="Shape 873"/>
          <p:cNvSpPr txBox="1">
            <a:spLocks noGrp="1"/>
          </p:cNvSpPr>
          <p:nvPr>
            <p:ph type="body" idx="1"/>
          </p:nvPr>
        </p:nvSpPr>
        <p:spPr>
          <a:xfrm>
            <a:off x="457200" y="1063500"/>
            <a:ext cx="8229600" cy="35310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Additional Materials</a:t>
            </a:r>
            <a:endParaRPr sz="1800"/>
          </a:p>
          <a:p>
            <a:pPr marL="457200" lvl="0" indent="-342900">
              <a:spcBef>
                <a:spcPts val="640"/>
              </a:spcBef>
              <a:spcAft>
                <a:spcPts val="0"/>
              </a:spcAft>
              <a:buSzPts val="1800"/>
              <a:buChar char="•"/>
            </a:pPr>
            <a:r>
              <a:rPr lang="en" sz="1800"/>
              <a:t>Large Print and Braille ELPS materials will be available to order beginning on August 1, 2018. Orders should be placed by emailing </a:t>
            </a:r>
            <a:r>
              <a:rPr lang="en" sz="1800" u="sng">
                <a:solidFill>
                  <a:schemeClr val="hlink"/>
                </a:solidFill>
                <a:hlinkClick r:id="rId3"/>
              </a:rPr>
              <a:t>assessment@la.gov</a:t>
            </a:r>
            <a:r>
              <a:rPr lang="en" sz="1800"/>
              <a:t>. </a:t>
            </a:r>
            <a:endParaRPr sz="1800"/>
          </a:p>
          <a:p>
            <a:pPr marL="0" lvl="0" indent="0">
              <a:spcBef>
                <a:spcPts val="640"/>
              </a:spcBef>
              <a:spcAft>
                <a:spcPts val="0"/>
              </a:spcAft>
              <a:buNone/>
            </a:pPr>
            <a:endParaRPr sz="1800"/>
          </a:p>
          <a:p>
            <a:pPr marL="0" lvl="0" indent="0">
              <a:spcBef>
                <a:spcPts val="640"/>
              </a:spcBef>
              <a:spcAft>
                <a:spcPts val="0"/>
              </a:spcAft>
              <a:buNone/>
            </a:pPr>
            <a:r>
              <a:rPr lang="en" sz="1800"/>
              <a:t>SIFE </a:t>
            </a:r>
            <a:endParaRPr sz="1800"/>
          </a:p>
          <a:p>
            <a:pPr marL="457200" lvl="0" indent="-342900">
              <a:spcBef>
                <a:spcPts val="640"/>
              </a:spcBef>
              <a:spcAft>
                <a:spcPts val="0"/>
              </a:spcAft>
              <a:buSzPts val="1800"/>
              <a:buChar char="•"/>
            </a:pPr>
            <a:r>
              <a:rPr lang="en" sz="1800"/>
              <a:t>Students with Interrupted Formal Education (SIFE) are st</a:t>
            </a:r>
            <a:r>
              <a:rPr lang="en" sz="1800">
                <a:solidFill>
                  <a:srgbClr val="000000"/>
                </a:solidFill>
              </a:rPr>
              <a:t>udents who have not received or cannot show proof of a formal education. This data will be collected in TIDE when entering student demographics beginning on August 1, 2018.</a:t>
            </a:r>
            <a:endParaRPr sz="1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2017-2018 Reporting: Adjusted Prior Year Science Indices</a:t>
            </a:r>
            <a:endParaRPr sz="2800" b="0" i="0" u="none" strike="noStrike" cap="none">
              <a:solidFill>
                <a:srgbClr val="333333"/>
              </a:solidFill>
              <a:latin typeface="Calibri"/>
              <a:ea typeface="Calibri"/>
              <a:cs typeface="Calibri"/>
              <a:sym typeface="Calibri"/>
            </a:endParaRPr>
          </a:p>
        </p:txBody>
      </p:sp>
      <p:sp>
        <p:nvSpPr>
          <p:cNvPr id="455" name="Shape 455"/>
          <p:cNvSpPr txBox="1">
            <a:spLocks noGrp="1"/>
          </p:cNvSpPr>
          <p:nvPr>
            <p:ph type="body" idx="1"/>
          </p:nvPr>
        </p:nvSpPr>
        <p:spPr>
          <a:xfrm>
            <a:off x="59100" y="968375"/>
            <a:ext cx="4663500" cy="37263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90000"/>
              </a:lnSpc>
              <a:spcBef>
                <a:spcPts val="75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This spring, items for a new science assessment were field tested. </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Since </a:t>
            </a:r>
            <a:r>
              <a:rPr lang="en" sz="1700" b="1" i="0" u="none" strike="noStrike" cap="none">
                <a:solidFill>
                  <a:schemeClr val="dk1"/>
                </a:solidFill>
                <a:latin typeface="Calibri"/>
                <a:ea typeface="Calibri"/>
                <a:cs typeface="Calibri"/>
                <a:sym typeface="Calibri"/>
              </a:rPr>
              <a:t>field test results are not used to calculate a science index</a:t>
            </a:r>
            <a:r>
              <a:rPr lang="en" sz="1700" b="0" i="0" u="none" strike="noStrike" cap="none">
                <a:solidFill>
                  <a:schemeClr val="dk1"/>
                </a:solidFill>
                <a:latin typeface="Calibri"/>
                <a:ea typeface="Calibri"/>
                <a:cs typeface="Calibri"/>
                <a:sym typeface="Calibri"/>
              </a:rPr>
              <a:t> for the 2018 school performance score, </a:t>
            </a:r>
            <a:r>
              <a:rPr lang="en" sz="1700" b="1" i="0" u="none" strike="noStrike" cap="none">
                <a:solidFill>
                  <a:schemeClr val="dk1"/>
                </a:solidFill>
                <a:latin typeface="Calibri"/>
                <a:ea typeface="Calibri"/>
                <a:cs typeface="Calibri"/>
                <a:sym typeface="Calibri"/>
              </a:rPr>
              <a:t>the Department will use the higher of the two prior-year science indices, 2015-2016 or 2016-2017</a:t>
            </a:r>
            <a:r>
              <a:rPr lang="en"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The science index that is used will be adjusted to reflect the points awarded at each achievement level on the 2017-2018 assessment index scale. </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The Department will post the adjusted science index scores to the secure ftp by end of June.</a:t>
            </a:r>
            <a:endParaRPr sz="17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100"/>
              <a:buFont typeface="Arial"/>
              <a:buNone/>
            </a:pPr>
            <a:r>
              <a:rPr lang="en" sz="11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100"/>
              <a:buFont typeface="Arial"/>
              <a:buNone/>
            </a:pPr>
            <a:endParaRPr sz="18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456" name="Shape 45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6</a:t>
            </a:fld>
            <a:endParaRPr sz="900" b="0" i="0" u="none" strike="noStrike" cap="none">
              <a:solidFill>
                <a:srgbClr val="8A8A8A"/>
              </a:solidFill>
              <a:latin typeface="Calibri"/>
              <a:ea typeface="Calibri"/>
              <a:cs typeface="Calibri"/>
              <a:sym typeface="Calibri"/>
            </a:endParaRPr>
          </a:p>
        </p:txBody>
      </p:sp>
      <p:graphicFrame>
        <p:nvGraphicFramePr>
          <p:cNvPr id="457" name="Shape 457"/>
          <p:cNvGraphicFramePr/>
          <p:nvPr/>
        </p:nvGraphicFramePr>
        <p:xfrm>
          <a:off x="5016450" y="1676000"/>
          <a:ext cx="4063525" cy="2194410"/>
        </p:xfrm>
        <a:graphic>
          <a:graphicData uri="http://schemas.openxmlformats.org/drawingml/2006/table">
            <a:tbl>
              <a:tblPr>
                <a:noFill/>
                <a:tableStyleId>{142CF8F7-7051-415C-BB61-E0434702DC07}</a:tableStyleId>
              </a:tblPr>
              <a:tblGrid>
                <a:gridCol w="2120825"/>
                <a:gridCol w="980625"/>
                <a:gridCol w="962075"/>
              </a:tblGrid>
              <a:tr h="29002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Achievement Level</a:t>
                      </a:r>
                      <a:endParaRPr sz="1400" b="1" u="none" strike="noStrike" cap="none">
                        <a:latin typeface="Calibri"/>
                        <a:ea typeface="Calibri"/>
                        <a:cs typeface="Calibri"/>
                        <a:sym typeface="Calibri"/>
                      </a:endParaRPr>
                    </a:p>
                  </a:txBody>
                  <a:tcPr marL="91425" marR="91425" marT="91425" marB="91425" anchor="ctr">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Prior Years</a:t>
                      </a:r>
                      <a:endParaRPr sz="1400" b="1" u="none" strike="noStrike" cap="none">
                        <a:latin typeface="Calibri"/>
                        <a:ea typeface="Calibri"/>
                        <a:cs typeface="Calibri"/>
                        <a:sym typeface="Calibri"/>
                      </a:endParaRPr>
                    </a:p>
                  </a:txBody>
                  <a:tcPr marL="91425" marR="91425" marT="91425" marB="91425" anchor="ctr">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2017-2018</a:t>
                      </a:r>
                      <a:endParaRPr sz="1400" b="1" u="none" strike="noStrike" cap="none">
                        <a:latin typeface="Calibri"/>
                        <a:ea typeface="Calibri"/>
                        <a:cs typeface="Calibri"/>
                        <a:sym typeface="Calibri"/>
                      </a:endParaRPr>
                    </a:p>
                  </a:txBody>
                  <a:tcPr marL="91425" marR="91425" marT="91425" marB="91425" anchor="ctr">
                    <a:solidFill>
                      <a:srgbClr val="D0E0E3"/>
                    </a:solidFill>
                  </a:tcPr>
                </a:tc>
              </a:tr>
              <a:tr h="228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Advanced</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91425" marR="91425" marT="91425" marB="91425"/>
                </a:tc>
              </a:tr>
              <a:tr h="228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Mastery</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125</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100</a:t>
                      </a:r>
                      <a:endParaRPr sz="1400" u="none" strike="noStrike" cap="none">
                        <a:latin typeface="Calibri"/>
                        <a:ea typeface="Calibri"/>
                        <a:cs typeface="Calibri"/>
                        <a:sym typeface="Calibri"/>
                      </a:endParaRPr>
                    </a:p>
                  </a:txBody>
                  <a:tcPr marL="91425" marR="91425" marT="91425" marB="91425"/>
                </a:tc>
              </a:tr>
              <a:tr h="228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Basic</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100</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80</a:t>
                      </a:r>
                      <a:endParaRPr sz="1400" u="none" strike="noStrike" cap="none">
                        <a:latin typeface="Calibri"/>
                        <a:ea typeface="Calibri"/>
                        <a:cs typeface="Calibri"/>
                        <a:sym typeface="Calibri"/>
                      </a:endParaRPr>
                    </a:p>
                  </a:txBody>
                  <a:tcPr marL="91425" marR="91425" marT="91425" marB="91425"/>
                </a:tc>
              </a:tr>
              <a:tr h="228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Unsat/Approaching Basic</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0</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0</a:t>
                      </a:r>
                      <a:endParaRPr sz="1400" u="none" strike="noStrike" cap="none">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title"/>
          </p:nvPr>
        </p:nvSpPr>
        <p:spPr>
          <a:xfrm>
            <a:off x="457200" y="78453"/>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English Language Proficiency Screener </a:t>
            </a:r>
            <a:r>
              <a:rPr lang="en" sz="2800" b="0" i="0" u="none" strike="noStrike" cap="none">
                <a:solidFill>
                  <a:srgbClr val="000000"/>
                </a:solidFill>
                <a:latin typeface="Calibri"/>
                <a:ea typeface="Calibri"/>
                <a:cs typeface="Calibri"/>
                <a:sym typeface="Calibri"/>
              </a:rPr>
              <a:t>Trainings</a:t>
            </a:r>
            <a:endParaRPr sz="4400" b="0" i="0" u="none" strike="noStrike" cap="none">
              <a:solidFill>
                <a:srgbClr val="000000"/>
              </a:solidFill>
              <a:latin typeface="Calibri"/>
              <a:ea typeface="Calibri"/>
              <a:cs typeface="Calibri"/>
              <a:sym typeface="Calibri"/>
            </a:endParaRPr>
          </a:p>
        </p:txBody>
      </p:sp>
      <p:sp>
        <p:nvSpPr>
          <p:cNvPr id="879" name="Shape 879"/>
          <p:cNvSpPr txBox="1">
            <a:spLocks noGrp="1"/>
          </p:cNvSpPr>
          <p:nvPr>
            <p:ph type="body" idx="1"/>
          </p:nvPr>
        </p:nvSpPr>
        <p:spPr>
          <a:xfrm>
            <a:off x="210600" y="1123650"/>
            <a:ext cx="84762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chemeClr val="dk1"/>
              </a:buClr>
              <a:buSzPts val="1100"/>
              <a:buFont typeface="Arial"/>
              <a:buNone/>
            </a:pPr>
            <a:r>
              <a:rPr lang="en" sz="1800" b="0" i="0" u="none" strike="noStrike" cap="none">
                <a:solidFill>
                  <a:srgbClr val="3D3D3D"/>
                </a:solidFill>
                <a:latin typeface="Calibri"/>
                <a:ea typeface="Calibri"/>
                <a:cs typeface="Calibri"/>
                <a:sym typeface="Calibri"/>
              </a:rPr>
              <a:t>There will be an </a:t>
            </a:r>
            <a:r>
              <a:rPr lang="en" sz="1700" b="0" i="0" u="sng" strike="noStrike" cap="none">
                <a:solidFill>
                  <a:schemeClr val="hlink"/>
                </a:solidFill>
                <a:latin typeface="Calibri"/>
                <a:ea typeface="Calibri"/>
                <a:cs typeface="Calibri"/>
                <a:sym typeface="Calibri"/>
                <a:hlinkClick r:id="rId3"/>
              </a:rPr>
              <a:t>ELPS Administration Webinar</a:t>
            </a:r>
            <a:r>
              <a:rPr lang="en" sz="1800" b="0" i="0" u="none" strike="noStrike" cap="none">
                <a:solidFill>
                  <a:srgbClr val="00B0F0"/>
                </a:solidFill>
                <a:latin typeface="Calibri"/>
                <a:ea typeface="Calibri"/>
                <a:cs typeface="Calibri"/>
                <a:sym typeface="Calibri"/>
              </a:rPr>
              <a:t> </a:t>
            </a:r>
            <a:r>
              <a:rPr lang="en" sz="1800" b="0" i="0" u="none" strike="noStrike" cap="none">
                <a:solidFill>
                  <a:srgbClr val="3D3D3D"/>
                </a:solidFill>
                <a:latin typeface="Calibri"/>
                <a:ea typeface="Calibri"/>
                <a:cs typeface="Calibri"/>
                <a:sym typeface="Calibri"/>
              </a:rPr>
              <a:t>on </a:t>
            </a:r>
            <a:r>
              <a:rPr lang="en" sz="1800" b="1" i="0" u="none" strike="noStrike" cap="none">
                <a:solidFill>
                  <a:srgbClr val="3D3D3D"/>
                </a:solidFill>
                <a:latin typeface="Calibri"/>
                <a:ea typeface="Calibri"/>
                <a:cs typeface="Calibri"/>
                <a:sym typeface="Calibri"/>
              </a:rPr>
              <a:t>July 11 from 2:00 - 3:00 p.m.</a:t>
            </a:r>
            <a:r>
              <a:rPr lang="en" sz="1800" b="0" i="0" u="none" strike="noStrike" cap="none">
                <a:solidFill>
                  <a:srgbClr val="3D3D3D"/>
                </a:solidFill>
                <a:latin typeface="Calibri"/>
                <a:ea typeface="Calibri"/>
                <a:cs typeface="Calibri"/>
                <a:sym typeface="Calibri"/>
              </a:rPr>
              <a:t> This webinar will review:</a:t>
            </a:r>
            <a:endParaRPr sz="1800" b="0" i="0" u="none" strike="noStrike" cap="none">
              <a:solidFill>
                <a:srgbClr val="3D3D3D"/>
              </a:solidFill>
              <a:latin typeface="Calibri"/>
              <a:ea typeface="Calibri"/>
              <a:cs typeface="Calibri"/>
              <a:sym typeface="Calibri"/>
            </a:endParaRPr>
          </a:p>
          <a:p>
            <a:pPr marL="400050" marR="0" lvl="0" indent="-285750" algn="l" rtl="0">
              <a:lnSpc>
                <a:spcPct val="100000"/>
              </a:lnSpc>
              <a:spcBef>
                <a:spcPts val="60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Determining if a student should take ELPS</a:t>
            </a:r>
            <a:endParaRPr sz="1800" b="0" i="0" u="none" strike="noStrike" cap="none">
              <a:solidFill>
                <a:srgbClr val="3D3D3D"/>
              </a:solidFill>
              <a:latin typeface="Calibri"/>
              <a:ea typeface="Calibri"/>
              <a:cs typeface="Calibri"/>
              <a:sym typeface="Calibri"/>
            </a:endParaRPr>
          </a:p>
          <a:p>
            <a:pPr marL="400050" marR="0" lvl="0" indent="-28575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ELPS setup in TIDE</a:t>
            </a:r>
            <a:endParaRPr sz="1800" b="0" i="0" u="none" strike="noStrike" cap="none">
              <a:solidFill>
                <a:srgbClr val="3D3D3D"/>
              </a:solidFill>
              <a:latin typeface="Calibri"/>
              <a:ea typeface="Calibri"/>
              <a:cs typeface="Calibri"/>
              <a:sym typeface="Calibri"/>
            </a:endParaRPr>
          </a:p>
          <a:p>
            <a:pPr marL="400050" marR="0" lvl="0" indent="-28575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Steps to administer ELPS</a:t>
            </a:r>
            <a:endParaRPr sz="1800" b="0" i="0" u="none" strike="noStrike" cap="none">
              <a:solidFill>
                <a:srgbClr val="3D3D3D"/>
              </a:solidFill>
              <a:latin typeface="Calibri"/>
              <a:ea typeface="Calibri"/>
              <a:cs typeface="Calibri"/>
              <a:sym typeface="Calibri"/>
            </a:endParaRPr>
          </a:p>
          <a:p>
            <a:pPr marL="400050" marR="0" lvl="0" indent="-28575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TA scoring</a:t>
            </a:r>
            <a:endParaRPr sz="1800" b="0" i="0" u="none" strike="noStrike" cap="none">
              <a:solidFill>
                <a:srgbClr val="3D3D3D"/>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100"/>
              <a:buFont typeface="Arial"/>
              <a:buNone/>
            </a:pPr>
            <a:endParaRPr sz="1400" b="0" i="0" u="none" strike="noStrike" cap="none">
              <a:solidFill>
                <a:srgbClr val="3D3D3D"/>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100"/>
              <a:buFont typeface="Arial"/>
              <a:buNone/>
            </a:pPr>
            <a:r>
              <a:rPr lang="en" sz="1800" b="0" i="0" u="none" strike="noStrike" cap="none">
                <a:solidFill>
                  <a:srgbClr val="3D3D3D"/>
                </a:solidFill>
                <a:latin typeface="Calibri"/>
                <a:ea typeface="Calibri"/>
                <a:cs typeface="Calibri"/>
                <a:sym typeface="Calibri"/>
              </a:rPr>
              <a:t>Future information and updates on ELPS can be found in:</a:t>
            </a:r>
            <a:endParaRPr sz="1800" b="0" i="0" u="none" strike="noStrike" cap="none">
              <a:solidFill>
                <a:srgbClr val="3D3D3D"/>
              </a:solidFill>
              <a:latin typeface="Calibri"/>
              <a:ea typeface="Calibri"/>
              <a:cs typeface="Calibri"/>
              <a:sym typeface="Calibri"/>
            </a:endParaRPr>
          </a:p>
          <a:p>
            <a:pPr marL="457200" marR="0" lvl="0" indent="-342900" algn="l" rtl="0">
              <a:lnSpc>
                <a:spcPct val="100000"/>
              </a:lnSpc>
              <a:spcBef>
                <a:spcPts val="60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Monthly Assessment and Accountability webinars</a:t>
            </a:r>
            <a:endParaRPr sz="1800" b="0" i="0" u="none" strike="noStrike" cap="none">
              <a:solidFill>
                <a:srgbClr val="3D3D3D"/>
              </a:solidFill>
              <a:latin typeface="Calibri"/>
              <a:ea typeface="Calibri"/>
              <a:cs typeface="Calibri"/>
              <a:sym typeface="Calibri"/>
            </a:endParaRPr>
          </a:p>
          <a:p>
            <a:pPr marL="457200" marR="0" lvl="0" indent="-34290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The Department’s weekly newsletter</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2018-2019 collaborations</a:t>
            </a:r>
            <a:endParaRPr sz="1800" b="0" i="0" u="none" strike="noStrike" cap="none">
              <a:solidFill>
                <a:srgbClr val="3D3D3D"/>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32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60"/>
              </a:spcBef>
              <a:spcAft>
                <a:spcPts val="600"/>
              </a:spcAft>
              <a:buClr>
                <a:schemeClr val="dk1"/>
              </a:buClr>
              <a:buSzPts val="3200"/>
              <a:buFont typeface="Arial"/>
              <a:buNone/>
            </a:pPr>
            <a:endParaRPr sz="3200" b="0" i="0" u="none" strike="noStrike" cap="none">
              <a:solidFill>
                <a:srgbClr val="1155CC"/>
              </a:solidFill>
              <a:latin typeface="Calibri"/>
              <a:ea typeface="Calibri"/>
              <a:cs typeface="Calibri"/>
              <a:sym typeface="Calibri"/>
            </a:endParaRPr>
          </a:p>
        </p:txBody>
      </p:sp>
      <p:sp>
        <p:nvSpPr>
          <p:cNvPr id="880" name="Shape 880"/>
          <p:cNvSpPr txBox="1"/>
          <p:nvPr/>
        </p:nvSpPr>
        <p:spPr>
          <a:xfrm>
            <a:off x="5080475" y="1787525"/>
            <a:ext cx="3528300" cy="1292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36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Scoring/reporting</a:t>
            </a:r>
            <a:endParaRPr sz="1800" b="0" i="0" u="none" strike="noStrike" cap="none">
              <a:solidFill>
                <a:srgbClr val="3D3D3D"/>
              </a:solidFill>
              <a:latin typeface="Calibri"/>
              <a:ea typeface="Calibri"/>
              <a:cs typeface="Calibri"/>
              <a:sym typeface="Calibri"/>
            </a:endParaRPr>
          </a:p>
          <a:p>
            <a:pPr marL="457200" marR="0" lvl="0" indent="-34290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Classifying a student as EL</a:t>
            </a:r>
            <a:endParaRPr sz="1800" b="0" i="0" u="none" strike="noStrike" cap="none">
              <a:solidFill>
                <a:srgbClr val="3D3D3D"/>
              </a:solidFill>
              <a:latin typeface="Calibri"/>
              <a:ea typeface="Calibri"/>
              <a:cs typeface="Calibri"/>
              <a:sym typeface="Calibri"/>
            </a:endParaRPr>
          </a:p>
          <a:p>
            <a:pPr marL="457200" marR="0" lvl="0" indent="-34290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Resources for support</a:t>
            </a:r>
            <a:endParaRPr sz="1400" b="0" i="0" u="none" strike="noStrike" cap="none">
              <a:solidFill>
                <a:srgbClr val="000000"/>
              </a:solidFill>
              <a:latin typeface="Arial"/>
              <a:ea typeface="Arial"/>
              <a:cs typeface="Arial"/>
              <a:sym typeface="Arial"/>
            </a:endParaRPr>
          </a:p>
        </p:txBody>
      </p:sp>
      <p:sp>
        <p:nvSpPr>
          <p:cNvPr id="881" name="Shape 881"/>
          <p:cNvSpPr txBox="1">
            <a:spLocks noGrp="1"/>
          </p:cNvSpPr>
          <p:nvPr>
            <p:ph type="sldNum" idx="12"/>
          </p:nvPr>
        </p:nvSpPr>
        <p:spPr>
          <a:xfrm>
            <a:off x="8561300" y="4785325"/>
            <a:ext cx="5295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r>
              <a:rPr lang="en" sz="900" b="0" i="0" u="none" strike="noStrike" cap="none">
                <a:solidFill>
                  <a:srgbClr val="888888"/>
                </a:solidFill>
                <a:latin typeface="Calibri"/>
                <a:ea typeface="Calibri"/>
                <a:cs typeface="Calibri"/>
                <a:sym typeface="Calibri"/>
              </a:rPr>
              <a:t>38</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a:spLocks noGrp="1"/>
          </p:cNvSpPr>
          <p:nvPr>
            <p:ph type="title"/>
          </p:nvPr>
        </p:nvSpPr>
        <p:spPr>
          <a:xfrm>
            <a:off x="457200" y="78453"/>
            <a:ext cx="8229600" cy="857400"/>
          </a:xfrm>
          <a:prstGeom prst="rect">
            <a:avLst/>
          </a:prstGeom>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2800">
                <a:solidFill>
                  <a:srgbClr val="000000"/>
                </a:solidFill>
              </a:rPr>
              <a:t>ELPS Resources</a:t>
            </a:r>
            <a:endParaRPr sz="2800">
              <a:solidFill>
                <a:srgbClr val="000000"/>
              </a:solidFill>
            </a:endParaRPr>
          </a:p>
        </p:txBody>
      </p:sp>
      <p:sp>
        <p:nvSpPr>
          <p:cNvPr id="887" name="Shape 887"/>
          <p:cNvSpPr txBox="1">
            <a:spLocks noGrp="1"/>
          </p:cNvSpPr>
          <p:nvPr>
            <p:ph type="body" idx="1"/>
          </p:nvPr>
        </p:nvSpPr>
        <p:spPr>
          <a:xfrm>
            <a:off x="457200" y="1131125"/>
            <a:ext cx="8229600" cy="3463500"/>
          </a:xfrm>
          <a:prstGeom prst="rect">
            <a:avLst/>
          </a:prstGeom>
        </p:spPr>
        <p:txBody>
          <a:bodyPr spcFirstLastPara="1" wrap="square" lIns="91425" tIns="91425" rIns="91425" bIns="91425" anchor="t" anchorCtr="0">
            <a:noAutofit/>
          </a:bodyPr>
          <a:lstStyle/>
          <a:p>
            <a:pPr marL="0" lvl="0" indent="0" rtl="0">
              <a:spcBef>
                <a:spcPts val="360"/>
              </a:spcBef>
              <a:spcAft>
                <a:spcPts val="0"/>
              </a:spcAft>
              <a:buClr>
                <a:schemeClr val="dk1"/>
              </a:buClr>
              <a:buSzPts val="1100"/>
              <a:buFont typeface="Arial"/>
              <a:buNone/>
            </a:pPr>
            <a:r>
              <a:rPr lang="en" sz="1800">
                <a:solidFill>
                  <a:srgbClr val="000000"/>
                </a:solidFill>
              </a:rPr>
              <a:t>For more information on the ELPS:</a:t>
            </a:r>
            <a:endParaRPr sz="1800">
              <a:solidFill>
                <a:srgbClr val="000000"/>
              </a:solidFill>
            </a:endParaRPr>
          </a:p>
          <a:p>
            <a:pPr marL="457200" lvl="0" indent="-342900" rtl="0">
              <a:lnSpc>
                <a:spcPct val="115000"/>
              </a:lnSpc>
              <a:spcBef>
                <a:spcPts val="600"/>
              </a:spcBef>
              <a:spcAft>
                <a:spcPts val="0"/>
              </a:spcAft>
              <a:buSzPts val="1800"/>
              <a:buChar char="•"/>
            </a:pPr>
            <a:r>
              <a:rPr lang="en" sz="1800" u="sng">
                <a:solidFill>
                  <a:srgbClr val="1155CC"/>
                </a:solidFill>
                <a:hlinkClick r:id="rId3"/>
              </a:rPr>
              <a:t>ELPS Screener Guidance</a:t>
            </a:r>
            <a:endParaRPr sz="1800">
              <a:solidFill>
                <a:srgbClr val="1155CC"/>
              </a:solidFill>
            </a:endParaRPr>
          </a:p>
          <a:p>
            <a:pPr marL="457200" lvl="0" indent="-342900" rtl="0">
              <a:lnSpc>
                <a:spcPct val="115000"/>
              </a:lnSpc>
              <a:spcBef>
                <a:spcPts val="0"/>
              </a:spcBef>
              <a:spcAft>
                <a:spcPts val="0"/>
              </a:spcAft>
              <a:buSzPts val="1800"/>
              <a:buChar char="•"/>
            </a:pPr>
            <a:r>
              <a:rPr lang="en" sz="1800" u="sng">
                <a:solidFill>
                  <a:srgbClr val="1155CC"/>
                </a:solidFill>
                <a:hlinkClick r:id="rId4"/>
              </a:rPr>
              <a:t>ELPS Summit Presentation</a:t>
            </a:r>
            <a:endParaRPr sz="1800">
              <a:solidFill>
                <a:srgbClr val="1155CC"/>
              </a:solidFill>
            </a:endParaRPr>
          </a:p>
          <a:p>
            <a:pPr marL="457200" lvl="0" indent="-342900" rtl="0">
              <a:lnSpc>
                <a:spcPct val="115000"/>
              </a:lnSpc>
              <a:spcBef>
                <a:spcPts val="0"/>
              </a:spcBef>
              <a:spcAft>
                <a:spcPts val="0"/>
              </a:spcAft>
              <a:buSzPts val="1800"/>
              <a:buChar char="•"/>
            </a:pPr>
            <a:r>
              <a:rPr lang="en" sz="1800" u="sng">
                <a:solidFill>
                  <a:srgbClr val="1155CC"/>
                </a:solidFill>
                <a:hlinkClick r:id="rId5"/>
              </a:rPr>
              <a:t>ELPT Portal</a:t>
            </a:r>
            <a:r>
              <a:rPr lang="en" sz="1800"/>
              <a:t>: has the resources for ELPS administration</a:t>
            </a:r>
            <a:endParaRPr sz="1800"/>
          </a:p>
          <a:p>
            <a:pPr marL="457200" lvl="0" indent="-342900" rtl="0">
              <a:lnSpc>
                <a:spcPct val="115000"/>
              </a:lnSpc>
              <a:spcBef>
                <a:spcPts val="0"/>
              </a:spcBef>
              <a:spcAft>
                <a:spcPts val="0"/>
              </a:spcAft>
              <a:buSzPts val="1800"/>
              <a:buChar char="•"/>
            </a:pPr>
            <a:r>
              <a:rPr lang="en" sz="1800" u="sng">
                <a:solidFill>
                  <a:srgbClr val="1155CC"/>
                </a:solidFill>
                <a:hlinkClick r:id="rId6"/>
              </a:rPr>
              <a:t>Louisiana English Learner site</a:t>
            </a:r>
            <a:endParaRPr sz="1800"/>
          </a:p>
          <a:p>
            <a:pPr marL="457200" lvl="0" indent="-342900" rtl="0">
              <a:lnSpc>
                <a:spcPct val="115000"/>
              </a:lnSpc>
              <a:spcBef>
                <a:spcPts val="0"/>
              </a:spcBef>
              <a:spcAft>
                <a:spcPts val="0"/>
              </a:spcAft>
              <a:buSzPts val="1800"/>
              <a:buChar char="•"/>
            </a:pPr>
            <a:r>
              <a:rPr lang="en" sz="1800"/>
              <a:t>“On The Fly” Scoring Guidance</a:t>
            </a:r>
            <a:endParaRPr sz="1800"/>
          </a:p>
          <a:p>
            <a:pPr marL="457200" lvl="0" indent="-342900" rtl="0">
              <a:lnSpc>
                <a:spcPct val="115000"/>
              </a:lnSpc>
              <a:spcBef>
                <a:spcPts val="0"/>
              </a:spcBef>
              <a:spcAft>
                <a:spcPts val="0"/>
              </a:spcAft>
              <a:buSzPts val="1800"/>
              <a:buChar char="•"/>
            </a:pPr>
            <a:r>
              <a:rPr lang="en" sz="1800" u="sng">
                <a:solidFill>
                  <a:srgbClr val="1155CC"/>
                </a:solidFill>
                <a:hlinkClick r:id="rId7"/>
              </a:rPr>
              <a:t>TIDE User Guide</a:t>
            </a:r>
            <a:endParaRPr sz="1800"/>
          </a:p>
          <a:p>
            <a:pPr marL="457200" lvl="0" indent="-342900" rtl="0">
              <a:lnSpc>
                <a:spcPct val="115000"/>
              </a:lnSpc>
              <a:spcBef>
                <a:spcPts val="0"/>
              </a:spcBef>
              <a:spcAft>
                <a:spcPts val="0"/>
              </a:spcAft>
              <a:buSzPts val="1800"/>
              <a:buChar char="•"/>
            </a:pPr>
            <a:r>
              <a:rPr lang="en" sz="1800"/>
              <a:t>ELPS Test Administrator (TA) User Guide</a:t>
            </a:r>
            <a:endParaRPr sz="1800"/>
          </a:p>
          <a:p>
            <a:pPr marL="457200" lvl="0" indent="-342900" rtl="0">
              <a:lnSpc>
                <a:spcPct val="115000"/>
              </a:lnSpc>
              <a:spcBef>
                <a:spcPts val="0"/>
              </a:spcBef>
              <a:spcAft>
                <a:spcPts val="0"/>
              </a:spcAft>
              <a:buSzPts val="1800"/>
              <a:buChar char="•"/>
            </a:pPr>
            <a:r>
              <a:rPr lang="en" sz="1800"/>
              <a:t>ELPS Test Administration Manual (TAM)</a:t>
            </a:r>
            <a:endParaRPr sz="1800"/>
          </a:p>
          <a:p>
            <a:pPr marL="457200" lvl="0" indent="-342900" rtl="0">
              <a:lnSpc>
                <a:spcPct val="115000"/>
              </a:lnSpc>
              <a:spcBef>
                <a:spcPts val="0"/>
              </a:spcBef>
              <a:spcAft>
                <a:spcPts val="0"/>
              </a:spcAft>
              <a:buSzPts val="1800"/>
              <a:buChar char="•"/>
            </a:pPr>
            <a:r>
              <a:rPr lang="en" sz="1800" u="sng">
                <a:solidFill>
                  <a:srgbClr val="1155CC"/>
                </a:solidFill>
                <a:hlinkClick r:id="rId8"/>
              </a:rPr>
              <a:t>2018 - 2019 ELPT FAQ</a:t>
            </a:r>
            <a:endParaRPr sz="1800">
              <a:solidFill>
                <a:srgbClr val="1155CC"/>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pic>
        <p:nvPicPr>
          <p:cNvPr id="892" name="Shape 89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3" name="Shape 89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txBox="1">
            <a:spLocks noGrp="1"/>
          </p:cNvSpPr>
          <p:nvPr>
            <p:ph type="title"/>
          </p:nvPr>
        </p:nvSpPr>
        <p:spPr>
          <a:xfrm>
            <a:off x="457200" y="0"/>
            <a:ext cx="8229600" cy="10633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2018-2019 Key Dates</a:t>
            </a:r>
            <a:endParaRPr sz="2800" b="0" i="0" u="none" strike="noStrike" cap="none">
              <a:solidFill>
                <a:schemeClr val="dk1"/>
              </a:solidFill>
              <a:latin typeface="Calibri"/>
              <a:ea typeface="Calibri"/>
              <a:cs typeface="Calibri"/>
              <a:sym typeface="Calibri"/>
            </a:endParaRPr>
          </a:p>
        </p:txBody>
      </p:sp>
      <p:sp>
        <p:nvSpPr>
          <p:cNvPr id="899" name="Shape 899"/>
          <p:cNvSpPr txBox="1">
            <a:spLocks noGrp="1"/>
          </p:cNvSpPr>
          <p:nvPr>
            <p:ph type="body" idx="1"/>
          </p:nvPr>
        </p:nvSpPr>
        <p:spPr>
          <a:xfrm>
            <a:off x="457200" y="939800"/>
            <a:ext cx="8229600" cy="36208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LEAP 360 will close for the 2017-2018 school year on June 18. The dates below outline the opening of each LEAP 360 component for the 2018-2019 school year.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When EAGLE reopens, tests will carryover, but any discontinued items will be removed. Science items will no longer be available.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900" name="Shape 900"/>
          <p:cNvGraphicFramePr/>
          <p:nvPr/>
        </p:nvGraphicFramePr>
        <p:xfrm>
          <a:off x="1632587" y="1730050"/>
          <a:ext cx="5878825" cy="2377320"/>
        </p:xfrm>
        <a:graphic>
          <a:graphicData uri="http://schemas.openxmlformats.org/drawingml/2006/table">
            <a:tbl>
              <a:tblPr>
                <a:noFill/>
                <a:tableStyleId>{142CF8F7-7051-415C-BB61-E0434702DC07}</a:tableStyleId>
              </a:tblPr>
              <a:tblGrid>
                <a:gridCol w="2506550"/>
                <a:gridCol w="1758400"/>
                <a:gridCol w="1613875"/>
              </a:tblGrid>
              <a:tr h="39622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solidFill>
                            <a:srgbClr val="FFFFFF"/>
                          </a:solidFill>
                          <a:latin typeface="Calibri"/>
                          <a:ea typeface="Calibri"/>
                          <a:cs typeface="Calibri"/>
                          <a:sym typeface="Calibri"/>
                        </a:rPr>
                        <a:t>LEAP 360 Component </a:t>
                      </a:r>
                      <a:endParaRPr sz="18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solidFill>
                            <a:srgbClr val="FFFFFF"/>
                          </a:solidFill>
                          <a:latin typeface="Calibri"/>
                          <a:ea typeface="Calibri"/>
                          <a:cs typeface="Calibri"/>
                          <a:sym typeface="Calibri"/>
                        </a:rPr>
                        <a:t>Closes</a:t>
                      </a:r>
                      <a:endParaRPr sz="18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solidFill>
                            <a:srgbClr val="FFFFFF"/>
                          </a:solidFill>
                          <a:latin typeface="Calibri"/>
                          <a:ea typeface="Calibri"/>
                          <a:cs typeface="Calibri"/>
                          <a:sym typeface="Calibri"/>
                        </a:rPr>
                        <a:t>Opens</a:t>
                      </a:r>
                      <a:endParaRPr sz="18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34522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Diagnostic</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18</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solidFill>
                            <a:schemeClr val="dk1"/>
                          </a:solidFill>
                          <a:latin typeface="Calibri"/>
                          <a:ea typeface="Calibri"/>
                          <a:cs typeface="Calibri"/>
                          <a:sym typeface="Calibri"/>
                        </a:rPr>
                        <a:t>July 16 </a:t>
                      </a:r>
                      <a:endParaRPr sz="180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 sz="1800" u="none" strike="noStrike" cap="none">
                          <a:solidFill>
                            <a:schemeClr val="dk1"/>
                          </a:solidFill>
                          <a:latin typeface="Calibri"/>
                          <a:ea typeface="Calibri"/>
                          <a:cs typeface="Calibri"/>
                          <a:sym typeface="Calibri"/>
                        </a:rPr>
                        <a:t>(Test Setup)</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9622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Interim</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18</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July 16</a:t>
                      </a:r>
                      <a:endParaRPr sz="18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(Test Setup)</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9622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EAGLE</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18</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25</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Diagnostic Quick Start Guide 2018-2019</a:t>
            </a:r>
            <a:endParaRPr sz="2800"/>
          </a:p>
        </p:txBody>
      </p:sp>
      <p:sp>
        <p:nvSpPr>
          <p:cNvPr id="906" name="Shape 906"/>
          <p:cNvSpPr txBox="1">
            <a:spLocks noGrp="1"/>
          </p:cNvSpPr>
          <p:nvPr>
            <p:ph type="body" idx="1"/>
          </p:nvPr>
        </p:nvSpPr>
        <p:spPr>
          <a:xfrm>
            <a:off x="30300" y="948025"/>
            <a:ext cx="90834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600"/>
              <a:t>The </a:t>
            </a:r>
            <a:r>
              <a:rPr lang="en" sz="1600" u="sng">
                <a:solidFill>
                  <a:schemeClr val="hlink"/>
                </a:solidFill>
                <a:hlinkClick r:id="rId3"/>
              </a:rPr>
              <a:t>Diagnostic Quick Start Guide</a:t>
            </a:r>
            <a:r>
              <a:rPr lang="en" sz="1600"/>
              <a:t> will be updated for the 2018-2019 school year. Using Google Chrome, teachers may use the</a:t>
            </a:r>
            <a:r>
              <a:rPr lang="en" sz="1600">
                <a:uFill>
                  <a:noFill/>
                </a:uFill>
                <a:hlinkClick r:id="rId4"/>
              </a:rPr>
              <a:t> </a:t>
            </a:r>
            <a:r>
              <a:rPr lang="en" sz="1600" u="sng">
                <a:solidFill>
                  <a:schemeClr val="hlink"/>
                </a:solidFill>
                <a:hlinkClick r:id="rId4"/>
              </a:rPr>
              <a:t>LEAP 360 Teacher </a:t>
            </a:r>
            <a:r>
              <a:rPr lang="en" sz="1600" u="sng">
                <a:solidFill>
                  <a:schemeClr val="hlink"/>
                </a:solidFill>
                <a:hlinkClick r:id="rId4"/>
              </a:rPr>
              <a:t>Access</a:t>
            </a:r>
            <a:r>
              <a:rPr lang="en" sz="1600"/>
              <a:t> link.</a:t>
            </a:r>
            <a:endParaRPr sz="1600"/>
          </a:p>
        </p:txBody>
      </p:sp>
      <p:pic>
        <p:nvPicPr>
          <p:cNvPr id="907" name="Shape 907"/>
          <p:cNvPicPr preferRelativeResize="0"/>
          <p:nvPr/>
        </p:nvPicPr>
        <p:blipFill>
          <a:blip r:embed="rId5">
            <a:alphaModFix/>
          </a:blip>
          <a:stretch>
            <a:fillRect/>
          </a:stretch>
        </p:blipFill>
        <p:spPr>
          <a:xfrm>
            <a:off x="30300" y="1778825"/>
            <a:ext cx="4385926" cy="2869896"/>
          </a:xfrm>
          <a:prstGeom prst="rect">
            <a:avLst/>
          </a:prstGeom>
          <a:noFill/>
          <a:ln>
            <a:noFill/>
          </a:ln>
        </p:spPr>
      </p:pic>
      <p:pic>
        <p:nvPicPr>
          <p:cNvPr id="908" name="Shape 908"/>
          <p:cNvPicPr preferRelativeResize="0"/>
          <p:nvPr/>
        </p:nvPicPr>
        <p:blipFill>
          <a:blip r:embed="rId6">
            <a:alphaModFix/>
          </a:blip>
          <a:stretch>
            <a:fillRect/>
          </a:stretch>
        </p:blipFill>
        <p:spPr>
          <a:xfrm>
            <a:off x="4416225" y="2375950"/>
            <a:ext cx="4727775" cy="98492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15" name="Shape 915"/>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65</a:t>
            </a:fld>
            <a:endParaRPr sz="1200" b="0" i="0" u="none" strike="noStrike" cap="none">
              <a:solidFill>
                <a:srgbClr val="888888"/>
              </a:solidFill>
              <a:latin typeface="Arial"/>
              <a:ea typeface="Arial"/>
              <a:cs typeface="Arial"/>
              <a:sym typeface="Arial"/>
            </a:endParaRPr>
          </a:p>
        </p:txBody>
      </p:sp>
      <p:sp>
        <p:nvSpPr>
          <p:cNvPr id="916" name="Shape 916"/>
          <p:cNvSpPr txBox="1">
            <a:spLocks noGrp="1"/>
          </p:cNvSpPr>
          <p:nvPr>
            <p:ph type="body" idx="1"/>
          </p:nvPr>
        </p:nvSpPr>
        <p:spPr>
          <a:xfrm>
            <a:off x="108125" y="1117775"/>
            <a:ext cx="8799000" cy="3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During the first year of LEAP 360 implementation, feedback was collected from focus groups, site visits, district and school leaders, and teachers. Feedback was categorized into five focus areas: </a:t>
            </a:r>
            <a:endParaRPr sz="1800" b="1"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Data Management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Educator Scoring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Reporting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Content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EAGLE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p>
          <a:p>
            <a:pPr marL="0" lvl="0" indent="0" rtl="0">
              <a:spcBef>
                <a:spcPts val="0"/>
              </a:spcBef>
              <a:spcAft>
                <a:spcPts val="0"/>
              </a:spcAft>
              <a:buClr>
                <a:schemeClr val="dk1"/>
              </a:buClr>
              <a:buSzPts val="1100"/>
              <a:buFont typeface="Arial"/>
              <a:buNone/>
            </a:pPr>
            <a:r>
              <a:rPr lang="en" sz="1800"/>
              <a:t>The next few slides will highlight some of the improvements in these areas.  For more information, districts should review the </a:t>
            </a:r>
            <a:r>
              <a:rPr lang="en" sz="1800" u="sng">
                <a:solidFill>
                  <a:schemeClr val="hlink"/>
                </a:solidFill>
                <a:hlinkClick r:id="rId3"/>
              </a:rPr>
              <a:t>Teacher Leader Summit sessions</a:t>
            </a:r>
            <a:r>
              <a:rPr lang="en" sz="1800"/>
              <a:t>.</a:t>
            </a:r>
            <a:endParaRPr sz="1800"/>
          </a:p>
          <a:p>
            <a:pPr marL="0" marR="0" lvl="0" indent="0" algn="l" rtl="0">
              <a:lnSpc>
                <a:spcPct val="100000"/>
              </a:lnSpc>
              <a:spcBef>
                <a:spcPts val="0"/>
              </a:spcBef>
              <a:spcAft>
                <a:spcPts val="0"/>
              </a:spcAft>
              <a:buNone/>
            </a:pP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360 Improvements</a:t>
            </a:r>
            <a:endParaRPr sz="2800"/>
          </a:p>
        </p:txBody>
      </p:sp>
      <p:sp>
        <p:nvSpPr>
          <p:cNvPr id="923" name="Shape 92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66</a:t>
            </a:fld>
            <a:endParaRPr/>
          </a:p>
        </p:txBody>
      </p:sp>
      <p:sp>
        <p:nvSpPr>
          <p:cNvPr id="924" name="Shape 924"/>
          <p:cNvSpPr txBox="1">
            <a:spLocks noGrp="1"/>
          </p:cNvSpPr>
          <p:nvPr>
            <p:ph type="body" idx="1"/>
          </p:nvPr>
        </p:nvSpPr>
        <p:spPr>
          <a:xfrm>
            <a:off x="152400" y="971700"/>
            <a:ext cx="8839200" cy="3828900"/>
          </a:xfrm>
          <a:prstGeom prst="rect">
            <a:avLst/>
          </a:prstGeom>
          <a:ln>
            <a:noFill/>
          </a:ln>
        </p:spPr>
        <p:txBody>
          <a:bodyPr spcFirstLastPara="1" wrap="square" lIns="91425" tIns="91425" rIns="91425" bIns="91425" anchor="t" anchorCtr="0">
            <a:noAutofit/>
          </a:bodyPr>
          <a:lstStyle/>
          <a:p>
            <a:pPr marL="0" lvl="0" indent="0" rtl="0">
              <a:spcBef>
                <a:spcPts val="640"/>
              </a:spcBef>
              <a:spcAft>
                <a:spcPts val="0"/>
              </a:spcAft>
              <a:buNone/>
            </a:pPr>
            <a:r>
              <a:rPr lang="en" sz="1800" b="1" dirty="0">
                <a:solidFill>
                  <a:srgbClr val="000000"/>
                </a:solidFill>
              </a:rPr>
              <a:t>Data Management</a:t>
            </a:r>
            <a:endParaRPr sz="1800" b="1" dirty="0">
              <a:solidFill>
                <a:srgbClr val="000000"/>
              </a:solidFill>
            </a:endParaRPr>
          </a:p>
          <a:p>
            <a:pPr marL="457200" lvl="0" indent="-342900" rtl="0">
              <a:spcBef>
                <a:spcPts val="640"/>
              </a:spcBef>
              <a:spcAft>
                <a:spcPts val="0"/>
              </a:spcAft>
              <a:buClr>
                <a:srgbClr val="000000"/>
              </a:buClr>
              <a:buSzPts val="1800"/>
              <a:buFont typeface="Calibri"/>
              <a:buChar char="•"/>
            </a:pPr>
            <a:r>
              <a:rPr lang="en" sz="1800" dirty="0">
                <a:solidFill>
                  <a:srgbClr val="000000"/>
                </a:solidFill>
              </a:rPr>
              <a:t>Beginning in 2018-2019, student data will be uploaded directly to eDIRECT from eScholar.</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Districts will use existing procedures to upload files to eScholar.  Student data will then be uploaded to eDIRECT.</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New students and student transfers will be managed through eScholar. </a:t>
            </a:r>
            <a:endParaRPr sz="1800" dirty="0">
              <a:solidFill>
                <a:srgbClr val="000000"/>
              </a:solidFill>
            </a:endParaRPr>
          </a:p>
          <a:p>
            <a:pPr marL="914400" lvl="1" indent="-342900" rtl="0">
              <a:spcBef>
                <a:spcPts val="0"/>
              </a:spcBef>
              <a:spcAft>
                <a:spcPts val="0"/>
              </a:spcAft>
              <a:buClr>
                <a:srgbClr val="000000"/>
              </a:buClr>
              <a:buSzPts val="1800"/>
              <a:buFont typeface="Calibri"/>
              <a:buChar char="•"/>
            </a:pPr>
            <a:r>
              <a:rPr lang="en" sz="1800" dirty="0">
                <a:solidFill>
                  <a:srgbClr val="000000"/>
                </a:solidFill>
              </a:rPr>
              <a:t>Student updates should be made in the district’s Student Information System and the data uploaded to eScholar.</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Updates to eScholar data will be refreshed in eDIRECT nightly.</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eDIRECT will begin populating with student data from escholar on July 16th. </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Accommodations uploaded by districts to SIS and SER will be uploaded with student data to eDIRECT.</a:t>
            </a:r>
            <a:endParaRPr sz="1800" dirty="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Shape 93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360 Improvements</a:t>
            </a:r>
            <a:endParaRPr sz="2800"/>
          </a:p>
        </p:txBody>
      </p:sp>
      <p:sp>
        <p:nvSpPr>
          <p:cNvPr id="931" name="Shape 931"/>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67</a:t>
            </a:fld>
            <a:endParaRPr/>
          </a:p>
        </p:txBody>
      </p:sp>
      <p:sp>
        <p:nvSpPr>
          <p:cNvPr id="932" name="Shape 932"/>
          <p:cNvSpPr txBox="1">
            <a:spLocks noGrp="1"/>
          </p:cNvSpPr>
          <p:nvPr>
            <p:ph type="body" idx="1"/>
          </p:nvPr>
        </p:nvSpPr>
        <p:spPr>
          <a:xfrm>
            <a:off x="152400" y="971700"/>
            <a:ext cx="8841600" cy="36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1">
                <a:solidFill>
                  <a:srgbClr val="000000"/>
                </a:solidFill>
              </a:rPr>
              <a:t>Data Management</a:t>
            </a:r>
            <a:endParaRPr sz="1600" b="1">
              <a:solidFill>
                <a:srgbClr val="000000"/>
              </a:solidFill>
            </a:endParaRPr>
          </a:p>
          <a:p>
            <a:pPr marL="457200" lvl="0" indent="0" rtl="0">
              <a:spcBef>
                <a:spcPts val="0"/>
              </a:spcBef>
              <a:spcAft>
                <a:spcPts val="0"/>
              </a:spcAft>
              <a:buNone/>
            </a:pPr>
            <a:r>
              <a:rPr lang="en" sz="1600">
                <a:solidFill>
                  <a:srgbClr val="000000"/>
                </a:solidFill>
              </a:rPr>
              <a:t>Student Group Upload</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Flexible groupings of teachers-to-students called “student groups” can be created in batches. </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Allows test results for students to be reported together.</a:t>
            </a:r>
            <a:endParaRPr sz="1600">
              <a:solidFill>
                <a:srgbClr val="000000"/>
              </a:solidFill>
            </a:endParaRPr>
          </a:p>
          <a:p>
            <a:pPr marL="457200" lvl="0" indent="0" rtl="0">
              <a:spcBef>
                <a:spcPts val="0"/>
              </a:spcBef>
              <a:spcAft>
                <a:spcPts val="0"/>
              </a:spcAft>
              <a:buNone/>
            </a:pPr>
            <a:endParaRPr sz="1000">
              <a:solidFill>
                <a:srgbClr val="000000"/>
              </a:solidFill>
            </a:endParaRPr>
          </a:p>
          <a:p>
            <a:pPr marL="457200" lvl="0" indent="0" rtl="0">
              <a:spcBef>
                <a:spcPts val="0"/>
              </a:spcBef>
              <a:spcAft>
                <a:spcPts val="0"/>
              </a:spcAft>
              <a:buNone/>
            </a:pPr>
            <a:r>
              <a:rPr lang="en" sz="1600">
                <a:solidFill>
                  <a:srgbClr val="000000"/>
                </a:solidFill>
              </a:rPr>
              <a:t>Teacher/Test Administrator Upload</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For LEAP 360, teachers/test administrators can be uploaded using the Test Administrator Upload file. </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Allows teachers to be tied to test sessions and student groups similar to LEAP 2025. </a:t>
            </a:r>
            <a:endParaRPr sz="1600">
              <a:solidFill>
                <a:srgbClr val="000000"/>
              </a:solidFill>
            </a:endParaRPr>
          </a:p>
          <a:p>
            <a:pPr marL="457200" lvl="0" indent="0" rtl="0">
              <a:spcBef>
                <a:spcPts val="0"/>
              </a:spcBef>
              <a:spcAft>
                <a:spcPts val="0"/>
              </a:spcAft>
              <a:buNone/>
            </a:pPr>
            <a:endParaRPr sz="1000">
              <a:solidFill>
                <a:srgbClr val="000000"/>
              </a:solidFill>
            </a:endParaRPr>
          </a:p>
          <a:p>
            <a:pPr marL="457200" lvl="0" indent="0" rtl="0">
              <a:spcBef>
                <a:spcPts val="0"/>
              </a:spcBef>
              <a:spcAft>
                <a:spcPts val="0"/>
              </a:spcAft>
              <a:buClr>
                <a:schemeClr val="dk1"/>
              </a:buClr>
              <a:buSzPts val="1100"/>
              <a:buFont typeface="Arial"/>
              <a:buNone/>
            </a:pPr>
            <a:r>
              <a:rPr lang="en" sz="1600">
                <a:solidFill>
                  <a:srgbClr val="000000"/>
                </a:solidFill>
              </a:rPr>
              <a:t>Test Session Creation</a:t>
            </a:r>
            <a:endParaRPr sz="1600">
              <a:solidFill>
                <a:srgbClr val="000000"/>
              </a:solidFill>
            </a:endParaRPr>
          </a:p>
          <a:p>
            <a:pPr marL="914400" lvl="0" indent="-330200" rtl="0">
              <a:spcBef>
                <a:spcPts val="0"/>
              </a:spcBef>
              <a:spcAft>
                <a:spcPts val="0"/>
              </a:spcAft>
              <a:buClr>
                <a:srgbClr val="000000"/>
              </a:buClr>
              <a:buSzPts val="1600"/>
              <a:buChar char="•"/>
            </a:pPr>
            <a:r>
              <a:rPr lang="en" sz="1600">
                <a:solidFill>
                  <a:srgbClr val="000000"/>
                </a:solidFill>
              </a:rPr>
              <a:t>Schools and school systems can still manually create test sessions in eDIRECT or use the Test Session Upload file.  The format of this file is unchanged for 2018-2019.</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Teachers and test sessions can be linked in eDIRECT during test session creation.</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Copying Test Sessions will allow users to create Interim sessions from existing Diagnostic sessions.</a:t>
            </a:r>
            <a:endParaRPr sz="160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Shape 938"/>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39" name="Shape 939"/>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68</a:t>
            </a:fld>
            <a:endParaRPr sz="1200" b="0" i="0" u="none" strike="noStrike" cap="none">
              <a:solidFill>
                <a:srgbClr val="888888"/>
              </a:solidFill>
              <a:latin typeface="Arial"/>
              <a:ea typeface="Arial"/>
              <a:cs typeface="Arial"/>
              <a:sym typeface="Arial"/>
            </a:endParaRPr>
          </a:p>
        </p:txBody>
      </p:sp>
      <p:sp>
        <p:nvSpPr>
          <p:cNvPr id="940" name="Shape 940"/>
          <p:cNvSpPr txBox="1">
            <a:spLocks noGrp="1"/>
          </p:cNvSpPr>
          <p:nvPr>
            <p:ph type="body" idx="1"/>
          </p:nvPr>
        </p:nvSpPr>
        <p:spPr>
          <a:xfrm>
            <a:off x="108125" y="969059"/>
            <a:ext cx="8799000" cy="3727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t>Educator Scoring</a:t>
            </a:r>
            <a:endParaRPr sz="1800" b="1"/>
          </a:p>
          <a:p>
            <a:pPr marL="457200" lvl="0" indent="-342900" rtl="0">
              <a:spcBef>
                <a:spcPts val="0"/>
              </a:spcBef>
              <a:spcAft>
                <a:spcPts val="0"/>
              </a:spcAft>
              <a:buSzPts val="1800"/>
              <a:buChar char="•"/>
            </a:pPr>
            <a:r>
              <a:rPr lang="en" sz="1800"/>
              <a:t>On the Educator Scoring page, teachers can select to only view items that need scoring. </a:t>
            </a:r>
            <a:endParaRPr sz="1800"/>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pic>
        <p:nvPicPr>
          <p:cNvPr id="941" name="Shape 941"/>
          <p:cNvPicPr preferRelativeResize="0"/>
          <p:nvPr/>
        </p:nvPicPr>
        <p:blipFill>
          <a:blip r:embed="rId3">
            <a:alphaModFix/>
          </a:blip>
          <a:stretch>
            <a:fillRect/>
          </a:stretch>
        </p:blipFill>
        <p:spPr>
          <a:xfrm>
            <a:off x="2022900" y="1702969"/>
            <a:ext cx="3823649" cy="3069412"/>
          </a:xfrm>
          <a:prstGeom prst="rect">
            <a:avLst/>
          </a:prstGeom>
          <a:noFill/>
          <a:ln>
            <a:noFill/>
          </a:ln>
        </p:spPr>
      </p:pic>
      <p:sp>
        <p:nvSpPr>
          <p:cNvPr id="942" name="Shape 942"/>
          <p:cNvSpPr/>
          <p:nvPr/>
        </p:nvSpPr>
        <p:spPr>
          <a:xfrm>
            <a:off x="2908400" y="3046063"/>
            <a:ext cx="1932600" cy="192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Shape 948"/>
          <p:cNvPicPr preferRelativeResize="0"/>
          <p:nvPr/>
        </p:nvPicPr>
        <p:blipFill>
          <a:blip r:embed="rId3">
            <a:alphaModFix/>
          </a:blip>
          <a:stretch>
            <a:fillRect/>
          </a:stretch>
        </p:blipFill>
        <p:spPr>
          <a:xfrm>
            <a:off x="1310250" y="1738444"/>
            <a:ext cx="4120762" cy="3018561"/>
          </a:xfrm>
          <a:prstGeom prst="rect">
            <a:avLst/>
          </a:prstGeom>
          <a:noFill/>
          <a:ln>
            <a:noFill/>
          </a:ln>
        </p:spPr>
      </p:pic>
      <p:sp>
        <p:nvSpPr>
          <p:cNvPr id="949" name="Shape 94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50" name="Shape 950"/>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69</a:t>
            </a:fld>
            <a:endParaRPr sz="1200" b="0" i="0" u="none" strike="noStrike" cap="none">
              <a:solidFill>
                <a:srgbClr val="888888"/>
              </a:solidFill>
              <a:latin typeface="Arial"/>
              <a:ea typeface="Arial"/>
              <a:cs typeface="Arial"/>
              <a:sym typeface="Arial"/>
            </a:endParaRPr>
          </a:p>
        </p:txBody>
      </p:sp>
      <p:sp>
        <p:nvSpPr>
          <p:cNvPr id="951" name="Shape 951"/>
          <p:cNvSpPr txBox="1">
            <a:spLocks noGrp="1"/>
          </p:cNvSpPr>
          <p:nvPr>
            <p:ph type="body" idx="1"/>
          </p:nvPr>
        </p:nvSpPr>
        <p:spPr>
          <a:xfrm>
            <a:off x="172500" y="968997"/>
            <a:ext cx="8799000" cy="3727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t>Educator Scoring</a:t>
            </a:r>
            <a:endParaRPr sz="1800" b="1"/>
          </a:p>
          <a:p>
            <a:pPr marL="457200" lvl="0" indent="-342900" rtl="0">
              <a:spcBef>
                <a:spcPts val="0"/>
              </a:spcBef>
              <a:spcAft>
                <a:spcPts val="0"/>
              </a:spcAft>
              <a:buSzPts val="1800"/>
              <a:buChar char="•"/>
            </a:pPr>
            <a:r>
              <a:rPr lang="en" sz="1800"/>
              <a:t>Student responses can be printed in one batch.</a:t>
            </a:r>
            <a:endParaRPr sz="1800"/>
          </a:p>
          <a:p>
            <a:pPr marL="0" marR="0" lvl="0" indent="0" algn="l" rtl="0">
              <a:lnSpc>
                <a:spcPct val="100000"/>
              </a:lnSpc>
              <a:spcBef>
                <a:spcPts val="0"/>
              </a:spcBef>
              <a:spcAft>
                <a:spcPts val="0"/>
              </a:spcAft>
              <a:buNone/>
            </a:pPr>
            <a:endParaRPr sz="1800"/>
          </a:p>
        </p:txBody>
      </p:sp>
      <p:sp>
        <p:nvSpPr>
          <p:cNvPr id="952" name="Shape 952"/>
          <p:cNvSpPr/>
          <p:nvPr/>
        </p:nvSpPr>
        <p:spPr>
          <a:xfrm>
            <a:off x="4994575" y="3872806"/>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3" name="Shape 953"/>
          <p:cNvSpPr/>
          <p:nvPr/>
        </p:nvSpPr>
        <p:spPr>
          <a:xfrm>
            <a:off x="3791150" y="2943713"/>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2017-2018 Reporting: New Accountability Policies</a:t>
            </a:r>
            <a:endParaRPr sz="2800" b="0" i="0" u="none" strike="noStrike" cap="none">
              <a:solidFill>
                <a:srgbClr val="333333"/>
              </a:solidFill>
              <a:latin typeface="Calibri"/>
              <a:ea typeface="Calibri"/>
              <a:cs typeface="Calibri"/>
              <a:sym typeface="Calibri"/>
            </a:endParaRPr>
          </a:p>
        </p:txBody>
      </p:sp>
      <p:sp>
        <p:nvSpPr>
          <p:cNvPr id="464" name="Shape 464"/>
          <p:cNvSpPr txBox="1">
            <a:spLocks noGrp="1"/>
          </p:cNvSpPr>
          <p:nvPr>
            <p:ph type="body" idx="1"/>
          </p:nvPr>
        </p:nvSpPr>
        <p:spPr>
          <a:xfrm>
            <a:off x="119921" y="899410"/>
            <a:ext cx="9024079" cy="36344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00"/>
              </a:spcBef>
              <a:spcAft>
                <a:spcPts val="0"/>
              </a:spcAft>
              <a:buClr>
                <a:schemeClr val="dk1"/>
              </a:buClr>
              <a:buSzPts val="2100"/>
              <a:buFont typeface="Arial"/>
              <a:buNone/>
            </a:pPr>
            <a:r>
              <a:rPr lang="en" sz="1600" b="0" i="0" u="none" strike="noStrike" cap="none">
                <a:solidFill>
                  <a:schemeClr val="dk1"/>
                </a:solidFill>
                <a:latin typeface="Calibri"/>
                <a:ea typeface="Calibri"/>
                <a:cs typeface="Calibri"/>
                <a:sym typeface="Calibri"/>
              </a:rPr>
              <a:t>In response to feedback from local superintendents, accountability directors, and school leaders over the past few months, the Department is recommending three technical clarifications to </a:t>
            </a:r>
            <a:r>
              <a:rPr lang="en" sz="1600" b="0" i="0" u="sng" strike="noStrike" cap="none">
                <a:solidFill>
                  <a:schemeClr val="hlink"/>
                </a:solidFill>
                <a:latin typeface="Calibri"/>
                <a:ea typeface="Calibri"/>
                <a:cs typeface="Calibri"/>
                <a:sym typeface="Calibri"/>
                <a:hlinkClick r:id="rId3"/>
              </a:rPr>
              <a:t>Bulletin 111</a:t>
            </a:r>
            <a:r>
              <a:rPr lang="en" sz="1600" b="0" i="0" u="none" strike="noStrike" cap="none">
                <a:solidFill>
                  <a:schemeClr val="dk1"/>
                </a:solidFill>
                <a:latin typeface="Calibri"/>
                <a:ea typeface="Calibri"/>
                <a:cs typeface="Calibri"/>
                <a:sym typeface="Calibri"/>
              </a:rPr>
              <a:t>. These will be considered by BESE at its June meeting so that they can be implemented in the 2017-2018 SPS and letter grade release this fall.</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500"/>
              </a:spcBef>
              <a:spcAft>
                <a:spcPts val="0"/>
              </a:spcAft>
              <a:buClr>
                <a:schemeClr val="dk1"/>
              </a:buClr>
              <a:buSzPts val="2100"/>
              <a:buFont typeface="Arial"/>
              <a:buChar char="•"/>
            </a:pPr>
            <a:r>
              <a:rPr lang="en" sz="1600" b="0" i="0" u="none" strike="noStrike" cap="none">
                <a:solidFill>
                  <a:schemeClr val="dk1"/>
                </a:solidFill>
                <a:latin typeface="Calibri"/>
                <a:ea typeface="Calibri"/>
                <a:cs typeface="Calibri"/>
                <a:sym typeface="Calibri"/>
              </a:rPr>
              <a:t>Allowing K-3 schools to receive progress indices from a paired school</a:t>
            </a:r>
            <a:endParaRPr/>
          </a:p>
          <a:p>
            <a:pPr marL="285750" marR="0" lvl="0" indent="-285750" algn="l" rtl="0">
              <a:lnSpc>
                <a:spcPct val="100000"/>
              </a:lnSpc>
              <a:spcBef>
                <a:spcPts val="500"/>
              </a:spcBef>
              <a:spcAft>
                <a:spcPts val="0"/>
              </a:spcAft>
              <a:buClr>
                <a:schemeClr val="dk1"/>
              </a:buClr>
              <a:buSzPts val="2100"/>
              <a:buFont typeface="Arial"/>
              <a:buChar char="•"/>
            </a:pPr>
            <a:r>
              <a:rPr lang="en" sz="1600" b="0" i="0" u="none" strike="noStrike" cap="none">
                <a:solidFill>
                  <a:schemeClr val="dk1"/>
                </a:solidFill>
                <a:latin typeface="Calibri"/>
                <a:ea typeface="Calibri"/>
                <a:cs typeface="Calibri"/>
                <a:sym typeface="Calibri"/>
              </a:rPr>
              <a:t>Allowing accountability points for fifth year graduates who earn associate degrees</a:t>
            </a:r>
            <a:endParaRPr/>
          </a:p>
          <a:p>
            <a:pPr marL="285750" marR="0" lvl="0" indent="-285750" algn="l" rtl="0">
              <a:lnSpc>
                <a:spcPct val="100000"/>
              </a:lnSpc>
              <a:spcBef>
                <a:spcPts val="500"/>
              </a:spcBef>
              <a:spcAft>
                <a:spcPts val="0"/>
              </a:spcAft>
              <a:buClr>
                <a:schemeClr val="dk1"/>
              </a:buClr>
              <a:buSzPts val="2100"/>
              <a:buFont typeface="Arial"/>
              <a:buChar char="•"/>
            </a:pPr>
            <a:r>
              <a:rPr lang="en" sz="1600" b="0" i="0" u="none" strike="noStrike" cap="none">
                <a:solidFill>
                  <a:schemeClr val="dk1"/>
                </a:solidFill>
                <a:latin typeface="Calibri"/>
                <a:ea typeface="Calibri"/>
                <a:cs typeface="Calibri"/>
                <a:sym typeface="Calibri"/>
              </a:rPr>
              <a:t>Clarifying language regarding the subgroup performance component to better reflect the intent that schools with at least 10 students in a subgroup are scored</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21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2100"/>
              <a:buFont typeface="Arial"/>
              <a:buNone/>
            </a:pPr>
            <a:r>
              <a:rPr lang="en" sz="1600" b="0" i="0" u="none" strike="noStrike" cap="none">
                <a:solidFill>
                  <a:schemeClr val="dk1"/>
                </a:solidFill>
                <a:latin typeface="Calibri"/>
                <a:ea typeface="Calibri"/>
                <a:cs typeface="Calibri"/>
                <a:sym typeface="Calibri"/>
              </a:rPr>
              <a:t>In addition, </a:t>
            </a:r>
            <a:r>
              <a:rPr lang="en" sz="1600" b="0" i="0" u="sng" strike="noStrike" cap="none">
                <a:solidFill>
                  <a:schemeClr val="hlink"/>
                </a:solidFill>
                <a:latin typeface="Calibri"/>
                <a:ea typeface="Calibri"/>
                <a:cs typeface="Calibri"/>
                <a:sym typeface="Calibri"/>
                <a:hlinkClick r:id="rId4"/>
              </a:rPr>
              <a:t>Bulletin 118</a:t>
            </a:r>
            <a:r>
              <a:rPr lang="en" sz="1600" b="0" i="0" u="none" strike="noStrike" cap="none">
                <a:solidFill>
                  <a:schemeClr val="dk1"/>
                </a:solidFill>
                <a:latin typeface="Calibri"/>
                <a:ea typeface="Calibri"/>
                <a:cs typeface="Calibri"/>
                <a:sym typeface="Calibri"/>
              </a:rPr>
              <a:t>,  specifies that students shall be subject to </a:t>
            </a:r>
            <a:r>
              <a:rPr lang="en" sz="1600" b="1" i="0" u="none" strike="noStrike" cap="none">
                <a:solidFill>
                  <a:schemeClr val="dk1"/>
                </a:solidFill>
                <a:latin typeface="Calibri"/>
                <a:ea typeface="Calibri"/>
                <a:cs typeface="Calibri"/>
                <a:sym typeface="Calibri"/>
              </a:rPr>
              <a:t>a 30-day wait period before testing on WorkKeys assessments</a:t>
            </a:r>
            <a:r>
              <a:rPr lang="en" sz="1600" b="0" i="0" u="none" strike="noStrike" cap="none">
                <a:solidFill>
                  <a:schemeClr val="dk1"/>
                </a:solidFill>
                <a:latin typeface="Calibri"/>
                <a:ea typeface="Calibri"/>
                <a:cs typeface="Calibri"/>
                <a:sym typeface="Calibri"/>
              </a:rPr>
              <a:t>. This policy was scheduled to take effect in Spring 2018 for purposes of school and district accountability. However, per the request of school systems, the Department is recommending that BESE approve a waiver for the 2017-2018 school year for purposes of accountability.</a:t>
            </a:r>
            <a:endParaRPr/>
          </a:p>
          <a:p>
            <a:pPr marL="0" marR="0" lvl="0" indent="0" algn="l" rtl="0">
              <a:lnSpc>
                <a:spcPct val="100000"/>
              </a:lnSpc>
              <a:spcBef>
                <a:spcPts val="500"/>
              </a:spcBef>
              <a:spcAft>
                <a:spcPts val="0"/>
              </a:spcAft>
              <a:buClr>
                <a:schemeClr val="dk1"/>
              </a:buClr>
              <a:buSzPts val="2100"/>
              <a:buFont typeface="Arial"/>
              <a:buNone/>
            </a:pPr>
            <a:endParaRPr sz="1600" b="0" i="0" u="none" strike="noStrike" cap="none">
              <a:solidFill>
                <a:schemeClr val="dk1"/>
              </a:solidFill>
              <a:latin typeface="Calibri"/>
              <a:ea typeface="Calibri"/>
              <a:cs typeface="Calibri"/>
              <a:sym typeface="Calibri"/>
            </a:endParaRPr>
          </a:p>
        </p:txBody>
      </p:sp>
      <p:sp>
        <p:nvSpPr>
          <p:cNvPr id="465" name="Shape 46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7</a:t>
            </a:fld>
            <a:endParaRPr sz="900" b="0" i="0" u="none" strike="noStrike" cap="none">
              <a:solidFill>
                <a:srgbClr val="8A8A8A"/>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60" name="Shape 960"/>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70</a:t>
            </a:fld>
            <a:endParaRPr sz="1200" b="0" i="0" u="none" strike="noStrike" cap="none">
              <a:solidFill>
                <a:srgbClr val="888888"/>
              </a:solidFill>
              <a:latin typeface="Arial"/>
              <a:ea typeface="Arial"/>
              <a:cs typeface="Arial"/>
              <a:sym typeface="Arial"/>
            </a:endParaRPr>
          </a:p>
        </p:txBody>
      </p:sp>
      <p:sp>
        <p:nvSpPr>
          <p:cNvPr id="961" name="Shape 961"/>
          <p:cNvSpPr txBox="1">
            <a:spLocks noGrp="1"/>
          </p:cNvSpPr>
          <p:nvPr>
            <p:ph type="body" idx="1"/>
          </p:nvPr>
        </p:nvSpPr>
        <p:spPr>
          <a:xfrm>
            <a:off x="90300" y="1002453"/>
            <a:ext cx="8799000" cy="3727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t>Educator Scoring</a:t>
            </a:r>
            <a:endParaRPr sz="1800"/>
          </a:p>
          <a:p>
            <a:pPr marL="457200" lvl="0" indent="-342900" rtl="0">
              <a:spcBef>
                <a:spcPts val="0"/>
              </a:spcBef>
              <a:spcAft>
                <a:spcPts val="0"/>
              </a:spcAft>
              <a:buSzPts val="1800"/>
              <a:buChar char="•"/>
            </a:pPr>
            <a:r>
              <a:rPr lang="en" sz="1800"/>
              <a:t>Item scores can be reset by the test session or by the individual student.</a:t>
            </a:r>
            <a:endParaRPr sz="1800"/>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pic>
        <p:nvPicPr>
          <p:cNvPr id="962" name="Shape 962"/>
          <p:cNvPicPr preferRelativeResize="0"/>
          <p:nvPr/>
        </p:nvPicPr>
        <p:blipFill>
          <a:blip r:embed="rId3">
            <a:alphaModFix/>
          </a:blip>
          <a:stretch>
            <a:fillRect/>
          </a:stretch>
        </p:blipFill>
        <p:spPr>
          <a:xfrm>
            <a:off x="1321803" y="1887619"/>
            <a:ext cx="5364300" cy="2608256"/>
          </a:xfrm>
          <a:prstGeom prst="rect">
            <a:avLst/>
          </a:prstGeom>
          <a:noFill/>
          <a:ln>
            <a:noFill/>
          </a:ln>
        </p:spPr>
      </p:pic>
      <p:sp>
        <p:nvSpPr>
          <p:cNvPr id="963" name="Shape 963"/>
          <p:cNvSpPr/>
          <p:nvPr/>
        </p:nvSpPr>
        <p:spPr>
          <a:xfrm>
            <a:off x="4742525" y="3878400"/>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70" name="Shape 970"/>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71</a:t>
            </a:fld>
            <a:endParaRPr sz="1200" b="0" i="0" u="none" strike="noStrike" cap="none">
              <a:solidFill>
                <a:srgbClr val="888888"/>
              </a:solidFill>
              <a:latin typeface="Arial"/>
              <a:ea typeface="Arial"/>
              <a:cs typeface="Arial"/>
              <a:sym typeface="Arial"/>
            </a:endParaRPr>
          </a:p>
        </p:txBody>
      </p:sp>
      <p:sp>
        <p:nvSpPr>
          <p:cNvPr id="971" name="Shape 971"/>
          <p:cNvSpPr txBox="1">
            <a:spLocks noGrp="1"/>
          </p:cNvSpPr>
          <p:nvPr>
            <p:ph type="body" idx="1"/>
          </p:nvPr>
        </p:nvSpPr>
        <p:spPr>
          <a:xfrm>
            <a:off x="108125" y="1045259"/>
            <a:ext cx="8799000" cy="3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t>Reporting</a:t>
            </a:r>
            <a:endParaRPr sz="1800" b="1"/>
          </a:p>
          <a:p>
            <a:pPr marL="457200" lvl="0" indent="-342900" rtl="0">
              <a:lnSpc>
                <a:spcPct val="115000"/>
              </a:lnSpc>
              <a:spcBef>
                <a:spcPts val="0"/>
              </a:spcBef>
              <a:spcAft>
                <a:spcPts val="0"/>
              </a:spcAft>
              <a:buSzPts val="1800"/>
              <a:buChar char="•"/>
            </a:pPr>
            <a:r>
              <a:rPr lang="en" sz="1800"/>
              <a:t>New School List Report</a:t>
            </a:r>
            <a:endParaRPr sz="1800"/>
          </a:p>
          <a:p>
            <a:pPr marL="457200" lvl="0" indent="-342900" rtl="0">
              <a:lnSpc>
                <a:spcPct val="115000"/>
              </a:lnSpc>
              <a:spcBef>
                <a:spcPts val="0"/>
              </a:spcBef>
              <a:spcAft>
                <a:spcPts val="0"/>
              </a:spcAft>
              <a:buSzPts val="1800"/>
              <a:buChar char="•"/>
            </a:pPr>
            <a:r>
              <a:rPr lang="en" sz="1800"/>
              <a:t>New Test Session List Report</a:t>
            </a:r>
            <a:endParaRPr sz="1800"/>
          </a:p>
          <a:p>
            <a:pPr marL="457200" lvl="0" indent="-342900" rtl="0">
              <a:lnSpc>
                <a:spcPct val="115000"/>
              </a:lnSpc>
              <a:spcBef>
                <a:spcPts val="0"/>
              </a:spcBef>
              <a:spcAft>
                <a:spcPts val="0"/>
              </a:spcAft>
              <a:buSzPts val="1800"/>
              <a:buChar char="•"/>
            </a:pPr>
            <a:r>
              <a:rPr lang="en" sz="1800"/>
              <a:t>Improvements to existing reports: Reports will have teacher name, standards for math, percent of points earned by student, and ELA text complexity.</a:t>
            </a:r>
            <a:endParaRPr sz="1800"/>
          </a:p>
          <a:p>
            <a:pPr marL="0" lvl="0" indent="0" rtl="0">
              <a:lnSpc>
                <a:spcPct val="115000"/>
              </a:lnSpc>
              <a:spcBef>
                <a:spcPts val="0"/>
              </a:spcBef>
              <a:spcAft>
                <a:spcPts val="0"/>
              </a:spcAft>
              <a:buNone/>
            </a:pPr>
            <a:endParaRPr sz="1800"/>
          </a:p>
          <a:p>
            <a:pPr marL="0" lvl="0" indent="0" rtl="0">
              <a:spcBef>
                <a:spcPts val="1000"/>
              </a:spcBef>
              <a:spcAft>
                <a:spcPts val="0"/>
              </a:spcAft>
              <a:buClr>
                <a:schemeClr val="dk1"/>
              </a:buClr>
              <a:buSzPts val="1100"/>
              <a:buFont typeface="Arial"/>
              <a:buNone/>
            </a:pPr>
            <a:r>
              <a:rPr lang="en" sz="1800" b="1"/>
              <a:t>EAGLE</a:t>
            </a:r>
            <a:endParaRPr sz="1800" b="1"/>
          </a:p>
          <a:p>
            <a:pPr marL="457200" lvl="0" indent="-342900" rtl="0">
              <a:spcBef>
                <a:spcPts val="0"/>
              </a:spcBef>
              <a:spcAft>
                <a:spcPts val="0"/>
              </a:spcAft>
              <a:buSzPts val="1800"/>
              <a:buChar char="•"/>
            </a:pPr>
            <a:r>
              <a:rPr lang="en" sz="1800"/>
              <a:t>Additional items will be added throughout the year. </a:t>
            </a:r>
            <a:endParaRPr sz="1800"/>
          </a:p>
          <a:p>
            <a:pPr marL="457200" lvl="0" indent="-342900" rtl="0">
              <a:spcBef>
                <a:spcPts val="0"/>
              </a:spcBef>
              <a:spcAft>
                <a:spcPts val="0"/>
              </a:spcAft>
              <a:buSzPts val="1800"/>
              <a:buChar char="•"/>
            </a:pPr>
            <a:r>
              <a:rPr lang="en" sz="1800"/>
              <a:t>Updated list of available items will be available in </a:t>
            </a:r>
            <a:r>
              <a:rPr lang="en" sz="1800" u="sng">
                <a:solidFill>
                  <a:schemeClr val="hlink"/>
                </a:solidFill>
                <a:hlinkClick r:id="rId3"/>
              </a:rPr>
              <a:t>A Teacher’s Guide to LEAP 360</a:t>
            </a:r>
            <a:r>
              <a:rPr lang="en" sz="1800"/>
              <a:t>.</a:t>
            </a:r>
            <a:endParaRPr sz="1800"/>
          </a:p>
          <a:p>
            <a:pPr marL="457200" lvl="0" indent="-342900" rtl="0">
              <a:spcBef>
                <a:spcPts val="0"/>
              </a:spcBef>
              <a:spcAft>
                <a:spcPts val="0"/>
              </a:spcAft>
              <a:buSzPts val="1800"/>
              <a:buChar char="•"/>
            </a:pPr>
            <a:r>
              <a:rPr lang="en" sz="1800"/>
              <a:t>Student responses will be accessible.</a:t>
            </a: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000"/>
              <a:t>Draft </a:t>
            </a:r>
            <a:r>
              <a:rPr lang="en" sz="3000" b="0" i="0" u="none" strike="noStrike" cap="none">
                <a:solidFill>
                  <a:srgbClr val="333333"/>
                </a:solidFill>
                <a:latin typeface="Calibri"/>
                <a:ea typeface="Calibri"/>
                <a:cs typeface="Calibri"/>
                <a:sym typeface="Calibri"/>
              </a:rPr>
              <a:t>School List Report</a:t>
            </a:r>
            <a:endParaRPr sz="3000" b="0" i="0" u="none" strike="noStrike" cap="none">
              <a:solidFill>
                <a:srgbClr val="333333"/>
              </a:solidFill>
              <a:latin typeface="Calibri"/>
              <a:ea typeface="Calibri"/>
              <a:cs typeface="Calibri"/>
              <a:sym typeface="Calibri"/>
            </a:endParaRPr>
          </a:p>
        </p:txBody>
      </p:sp>
      <p:sp>
        <p:nvSpPr>
          <p:cNvPr id="978" name="Shape 978"/>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 sz="1200" b="0" i="0" u="none" strike="noStrike" cap="none">
                <a:solidFill>
                  <a:srgbClr val="888888"/>
                </a:solidFill>
                <a:latin typeface="Arial"/>
                <a:ea typeface="Arial"/>
                <a:cs typeface="Arial"/>
                <a:sym typeface="Arial"/>
              </a:rPr>
              <a:t>72</a:t>
            </a:fld>
            <a:endParaRPr sz="1200" b="0" i="0" u="none" strike="noStrike" cap="none">
              <a:solidFill>
                <a:srgbClr val="888888"/>
              </a:solidFill>
              <a:latin typeface="Arial"/>
              <a:ea typeface="Arial"/>
              <a:cs typeface="Arial"/>
              <a:sym typeface="Arial"/>
            </a:endParaRPr>
          </a:p>
        </p:txBody>
      </p:sp>
      <p:pic>
        <p:nvPicPr>
          <p:cNvPr id="980" name="Shape 980"/>
          <p:cNvPicPr preferRelativeResize="0"/>
          <p:nvPr/>
        </p:nvPicPr>
        <p:blipFill rotWithShape="1">
          <a:blip r:embed="rId3">
            <a:alphaModFix/>
          </a:blip>
          <a:srcRect/>
          <a:stretch/>
        </p:blipFill>
        <p:spPr>
          <a:xfrm>
            <a:off x="2093663" y="1028700"/>
            <a:ext cx="4956683" cy="38290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Shape 98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360 Improvements</a:t>
            </a:r>
            <a:endParaRPr sz="3200"/>
          </a:p>
        </p:txBody>
      </p:sp>
      <p:sp>
        <p:nvSpPr>
          <p:cNvPr id="987" name="Shape 987"/>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73</a:t>
            </a:fld>
            <a:endParaRPr/>
          </a:p>
        </p:txBody>
      </p:sp>
      <p:sp>
        <p:nvSpPr>
          <p:cNvPr id="988" name="Shape 988"/>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b="1"/>
              <a:t>Content</a:t>
            </a:r>
            <a:endParaRPr sz="1800" b="1"/>
          </a:p>
          <a:p>
            <a:pPr marL="0" lvl="0" indent="0" rtl="0">
              <a:lnSpc>
                <a:spcPct val="100000"/>
              </a:lnSpc>
              <a:spcBef>
                <a:spcPts val="0"/>
              </a:spcBef>
              <a:spcAft>
                <a:spcPts val="0"/>
              </a:spcAft>
              <a:buClr>
                <a:schemeClr val="dk1"/>
              </a:buClr>
              <a:buSzPts val="1100"/>
              <a:buFont typeface="Arial"/>
              <a:buNone/>
            </a:pPr>
            <a:r>
              <a:rPr lang="en" sz="1800"/>
              <a:t>LEAP 360 Teacher Study Guide (available in </a:t>
            </a:r>
            <a:r>
              <a:rPr lang="en" sz="1800" u="sng">
                <a:solidFill>
                  <a:schemeClr val="hlink"/>
                </a:solidFill>
                <a:hlinkClick r:id="rId3"/>
              </a:rPr>
              <a:t>eDIRECT</a:t>
            </a:r>
            <a:r>
              <a:rPr lang="en" sz="1800"/>
              <a:t>) *New resource</a:t>
            </a:r>
            <a:endParaRPr sz="1800"/>
          </a:p>
          <a:p>
            <a:pPr marL="457200" lvl="0" indent="-342900" rtl="0">
              <a:lnSpc>
                <a:spcPct val="100000"/>
              </a:lnSpc>
              <a:spcBef>
                <a:spcPts val="0"/>
              </a:spcBef>
              <a:spcAft>
                <a:spcPts val="0"/>
              </a:spcAft>
              <a:buSzPts val="1800"/>
              <a:buChar char="•"/>
            </a:pPr>
            <a:r>
              <a:rPr lang="en" sz="1800"/>
              <a:t>Answer key (including alignment information)</a:t>
            </a:r>
            <a:endParaRPr sz="1800"/>
          </a:p>
          <a:p>
            <a:pPr marL="457200" lvl="0" indent="-342900" rtl="0">
              <a:lnSpc>
                <a:spcPct val="100000"/>
              </a:lnSpc>
              <a:spcBef>
                <a:spcPts val="0"/>
              </a:spcBef>
              <a:spcAft>
                <a:spcPts val="0"/>
              </a:spcAft>
              <a:buSzPts val="1800"/>
              <a:buChar char="•"/>
            </a:pPr>
            <a:r>
              <a:rPr lang="en" sz="1800"/>
              <a:t>Scoring Guides</a:t>
            </a:r>
            <a:endParaRPr sz="1800"/>
          </a:p>
          <a:p>
            <a:pPr marL="457200" lvl="0" indent="-342900" rtl="0">
              <a:lnSpc>
                <a:spcPct val="100000"/>
              </a:lnSpc>
              <a:spcBef>
                <a:spcPts val="0"/>
              </a:spcBef>
              <a:spcAft>
                <a:spcPts val="0"/>
              </a:spcAft>
              <a:buSzPts val="1800"/>
              <a:buChar char="•"/>
            </a:pPr>
            <a:r>
              <a:rPr lang="en" sz="1800"/>
              <a:t>Sample papers (when applicable)</a:t>
            </a:r>
            <a:endParaRPr sz="1800"/>
          </a:p>
          <a:p>
            <a:pPr marL="457200" lvl="0" indent="-342900" rtl="0">
              <a:lnSpc>
                <a:spcPct val="100000"/>
              </a:lnSpc>
              <a:spcBef>
                <a:spcPts val="0"/>
              </a:spcBef>
              <a:spcAft>
                <a:spcPts val="0"/>
              </a:spcAft>
              <a:buSzPts val="1800"/>
              <a:buChar char="•"/>
            </a:pPr>
            <a:r>
              <a:rPr lang="en" sz="1800"/>
              <a:t>PDF of assessment</a:t>
            </a:r>
            <a:endParaRPr sz="1800" b="1"/>
          </a:p>
          <a:p>
            <a:pPr marL="0" lvl="0" indent="0" rtl="0">
              <a:lnSpc>
                <a:spcPct val="100000"/>
              </a:lnSpc>
              <a:spcBef>
                <a:spcPts val="1000"/>
              </a:spcBef>
              <a:spcAft>
                <a:spcPts val="0"/>
              </a:spcAft>
              <a:buClr>
                <a:schemeClr val="dk1"/>
              </a:buClr>
              <a:buSzPts val="1100"/>
              <a:buFont typeface="Arial"/>
              <a:buNone/>
            </a:pPr>
            <a:endParaRPr sz="1800" b="1"/>
          </a:p>
          <a:p>
            <a:pPr marL="0" lvl="0" indent="0" rtl="0">
              <a:lnSpc>
                <a:spcPct val="100000"/>
              </a:lnSpc>
              <a:spcBef>
                <a:spcPts val="500"/>
              </a:spcBef>
              <a:spcAft>
                <a:spcPts val="0"/>
              </a:spcAft>
              <a:buClr>
                <a:schemeClr val="dk1"/>
              </a:buClr>
              <a:buSzPts val="1100"/>
              <a:buFont typeface="Arial"/>
              <a:buNone/>
            </a:pPr>
            <a:r>
              <a:rPr lang="en" sz="1800"/>
              <a:t>Diagnostic ELA Forms</a:t>
            </a:r>
            <a:endParaRPr sz="1800"/>
          </a:p>
          <a:p>
            <a:pPr marL="457200" lvl="0" indent="-342900" rtl="0">
              <a:lnSpc>
                <a:spcPct val="100000"/>
              </a:lnSpc>
              <a:spcBef>
                <a:spcPts val="500"/>
              </a:spcBef>
              <a:spcAft>
                <a:spcPts val="0"/>
              </a:spcAft>
              <a:buSzPts val="1800"/>
              <a:buChar char="•"/>
            </a:pPr>
            <a:r>
              <a:rPr lang="en" sz="1800"/>
              <a:t>Reading and Writing combined into 1a, 1b, and 1c.</a:t>
            </a:r>
            <a:endParaRPr sz="1800"/>
          </a:p>
          <a:p>
            <a:pPr marL="457200" lvl="0" indent="-342900" rtl="0">
              <a:lnSpc>
                <a:spcPct val="100000"/>
              </a:lnSpc>
              <a:spcBef>
                <a:spcPts val="0"/>
              </a:spcBef>
              <a:spcAft>
                <a:spcPts val="0"/>
              </a:spcAft>
              <a:buSzPts val="1800"/>
              <a:buChar char="•"/>
            </a:pPr>
            <a:r>
              <a:rPr lang="en" sz="1800"/>
              <a:t>Writing will also be separate forms labeled 2a, 2b, and 2c.</a:t>
            </a:r>
            <a:endParaRPr sz="1800"/>
          </a:p>
          <a:p>
            <a:pPr marL="0" lvl="0" indent="0" rtl="0">
              <a:lnSpc>
                <a:spcPct val="100000"/>
              </a:lnSpc>
              <a:spcBef>
                <a:spcPts val="500"/>
              </a:spcBef>
              <a:spcAft>
                <a:spcPts val="0"/>
              </a:spcAft>
              <a:buNone/>
            </a:pPr>
            <a:endParaRPr sz="1800"/>
          </a:p>
          <a:p>
            <a:pPr marL="0" lvl="0" indent="0" rtl="0">
              <a:lnSpc>
                <a:spcPct val="90000"/>
              </a:lnSpc>
              <a:spcBef>
                <a:spcPts val="500"/>
              </a:spcBef>
              <a:spcAft>
                <a:spcPts val="0"/>
              </a:spcAft>
              <a:buNone/>
            </a:pPr>
            <a:endParaRPr sz="1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Shape 994"/>
          <p:cNvSpPr txBox="1">
            <a:spLocks noGrp="1"/>
          </p:cNvSpPr>
          <p:nvPr>
            <p:ph type="title"/>
          </p:nvPr>
        </p:nvSpPr>
        <p:spPr>
          <a:xfrm>
            <a:off x="457200" y="28444"/>
            <a:ext cx="8229600" cy="101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solidFill>
                  <a:srgbClr val="333333"/>
                </a:solidFill>
              </a:rPr>
              <a:t>LEAP 360 Improvements</a:t>
            </a:r>
            <a:endParaRPr sz="3200"/>
          </a:p>
        </p:txBody>
      </p:sp>
      <p:sp>
        <p:nvSpPr>
          <p:cNvPr id="995" name="Shape 995"/>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Calibri"/>
              <a:buNone/>
            </a:pPr>
            <a:fld id="{00000000-1234-1234-1234-123412341234}" type="slidenum">
              <a:rPr lang="en">
                <a:latin typeface="Calibri"/>
                <a:ea typeface="Calibri"/>
                <a:cs typeface="Calibri"/>
                <a:sym typeface="Calibri"/>
              </a:rPr>
              <a:t>74</a:t>
            </a:fld>
            <a:endParaRPr>
              <a:latin typeface="Calibri"/>
              <a:ea typeface="Calibri"/>
              <a:cs typeface="Calibri"/>
              <a:sym typeface="Calibri"/>
            </a:endParaRPr>
          </a:p>
        </p:txBody>
      </p:sp>
      <p:graphicFrame>
        <p:nvGraphicFramePr>
          <p:cNvPr id="996" name="Shape 996"/>
          <p:cNvGraphicFramePr/>
          <p:nvPr/>
        </p:nvGraphicFramePr>
        <p:xfrm>
          <a:off x="603313" y="1882303"/>
          <a:ext cx="7652875" cy="1756040"/>
        </p:xfrm>
        <a:graphic>
          <a:graphicData uri="http://schemas.openxmlformats.org/drawingml/2006/table">
            <a:tbl>
              <a:tblPr>
                <a:noFill/>
                <a:tableStyleId>{21ACBF92-1224-422A-9671-908FDC63BDCC}</a:tableStyleId>
              </a:tblPr>
              <a:tblGrid>
                <a:gridCol w="1646375"/>
                <a:gridCol w="1646375"/>
                <a:gridCol w="2266175"/>
                <a:gridCol w="2093950"/>
              </a:tblGrid>
              <a:tr h="354000">
                <a:tc>
                  <a:txBody>
                    <a:bodyPr/>
                    <a:lstStyle/>
                    <a:p>
                      <a:pPr marL="0" lvl="0" indent="0" rtl="0">
                        <a:lnSpc>
                          <a:spcPct val="100000"/>
                        </a:lnSpc>
                        <a:spcBef>
                          <a:spcPts val="0"/>
                        </a:spcBef>
                        <a:spcAft>
                          <a:spcPts val="0"/>
                        </a:spcAft>
                        <a:buNone/>
                      </a:pPr>
                      <a:r>
                        <a:rPr lang="en" sz="1400" b="1">
                          <a:latin typeface="Calibri"/>
                          <a:ea typeface="Calibri"/>
                          <a:cs typeface="Calibri"/>
                          <a:sym typeface="Calibri"/>
                        </a:rPr>
                        <a:t>Subject</a:t>
                      </a:r>
                      <a:endParaRPr sz="14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c>
                  <a:txBody>
                    <a:bodyPr/>
                    <a:lstStyle/>
                    <a:p>
                      <a:pPr marL="0" lvl="0" indent="0" rtl="0">
                        <a:lnSpc>
                          <a:spcPct val="100000"/>
                        </a:lnSpc>
                        <a:spcBef>
                          <a:spcPts val="0"/>
                        </a:spcBef>
                        <a:spcAft>
                          <a:spcPts val="0"/>
                        </a:spcAft>
                        <a:buNone/>
                      </a:pPr>
                      <a:r>
                        <a:rPr lang="en" sz="1400" b="1">
                          <a:latin typeface="Calibri"/>
                          <a:ea typeface="Calibri"/>
                          <a:cs typeface="Calibri"/>
                          <a:sym typeface="Calibri"/>
                        </a:rPr>
                        <a:t>Grade</a:t>
                      </a:r>
                      <a:endParaRPr sz="14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c>
                  <a:txBody>
                    <a:bodyPr/>
                    <a:lstStyle/>
                    <a:p>
                      <a:pPr marL="0" lvl="0" indent="0" rtl="0">
                        <a:lnSpc>
                          <a:spcPct val="100000"/>
                        </a:lnSpc>
                        <a:spcBef>
                          <a:spcPts val="0"/>
                        </a:spcBef>
                        <a:spcAft>
                          <a:spcPts val="0"/>
                        </a:spcAft>
                        <a:buNone/>
                      </a:pPr>
                      <a:r>
                        <a:rPr lang="en" sz="1400" b="1">
                          <a:latin typeface="Calibri"/>
                          <a:ea typeface="Calibri"/>
                          <a:cs typeface="Calibri"/>
                          <a:sym typeface="Calibri"/>
                        </a:rPr>
                        <a:t>Alternative Sequence</a:t>
                      </a:r>
                      <a:endParaRPr sz="14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c>
                  <a:txBody>
                    <a:bodyPr/>
                    <a:lstStyle/>
                    <a:p>
                      <a:pPr marL="0" lvl="0" indent="0" rtl="0">
                        <a:lnSpc>
                          <a:spcPct val="100000"/>
                        </a:lnSpc>
                        <a:spcBef>
                          <a:spcPts val="0"/>
                        </a:spcBef>
                        <a:spcAft>
                          <a:spcPts val="0"/>
                        </a:spcAft>
                        <a:buNone/>
                      </a:pPr>
                      <a:r>
                        <a:rPr lang="en" sz="1400" b="1">
                          <a:latin typeface="Calibri"/>
                          <a:ea typeface="Calibri"/>
                          <a:cs typeface="Calibri"/>
                          <a:sym typeface="Calibri"/>
                        </a:rPr>
                        <a:t>Eureka Sequence</a:t>
                      </a:r>
                      <a:endParaRPr sz="14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r>
              <a:tr h="286500">
                <a:tc>
                  <a:txBody>
                    <a:bodyPr/>
                    <a:lstStyle/>
                    <a:p>
                      <a:pPr marL="0" lvl="0" indent="0" rtl="0">
                        <a:lnSpc>
                          <a:spcPct val="100000"/>
                        </a:lnSpc>
                        <a:spcBef>
                          <a:spcPts val="0"/>
                        </a:spcBef>
                        <a:spcAft>
                          <a:spcPts val="0"/>
                        </a:spcAft>
                        <a:buNone/>
                      </a:pPr>
                      <a:r>
                        <a:rPr lang="en" sz="1400">
                          <a:latin typeface="Calibri"/>
                          <a:ea typeface="Calibri"/>
                          <a:cs typeface="Calibri"/>
                          <a:sym typeface="Calibri"/>
                        </a:rPr>
                        <a:t>Math Form 1</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Grade 6</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1A</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1B</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r>
              <a:tr h="286500">
                <a:tc>
                  <a:txBody>
                    <a:bodyPr/>
                    <a:lstStyle/>
                    <a:p>
                      <a:pPr marL="0" lvl="0" indent="0" rtl="0">
                        <a:lnSpc>
                          <a:spcPct val="100000"/>
                        </a:lnSpc>
                        <a:spcBef>
                          <a:spcPts val="0"/>
                        </a:spcBef>
                        <a:spcAft>
                          <a:spcPts val="0"/>
                        </a:spcAft>
                        <a:buNone/>
                      </a:pPr>
                      <a:r>
                        <a:rPr lang="en" sz="1400">
                          <a:latin typeface="Calibri"/>
                          <a:ea typeface="Calibri"/>
                          <a:cs typeface="Calibri"/>
                          <a:sym typeface="Calibri"/>
                        </a:rPr>
                        <a:t>Math Form 2</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Grade 6</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2A</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2B</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r>
              <a:tr h="286500">
                <a:tc>
                  <a:txBody>
                    <a:bodyPr/>
                    <a:lstStyle/>
                    <a:p>
                      <a:pPr marL="0" lvl="0" indent="0" rtl="0">
                        <a:lnSpc>
                          <a:spcPct val="100000"/>
                        </a:lnSpc>
                        <a:spcBef>
                          <a:spcPts val="0"/>
                        </a:spcBef>
                        <a:spcAft>
                          <a:spcPts val="0"/>
                        </a:spcAft>
                        <a:buNone/>
                      </a:pPr>
                      <a:r>
                        <a:rPr lang="en" sz="1400">
                          <a:latin typeface="Calibri"/>
                          <a:ea typeface="Calibri"/>
                          <a:cs typeface="Calibri"/>
                          <a:sym typeface="Calibri"/>
                        </a:rPr>
                        <a:t>Math Form 1</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Grade 7</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1A</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1B</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r>
              <a:tr h="286500">
                <a:tc>
                  <a:txBody>
                    <a:bodyPr/>
                    <a:lstStyle/>
                    <a:p>
                      <a:pPr marL="0" lvl="0" indent="0" rtl="0">
                        <a:lnSpc>
                          <a:spcPct val="100000"/>
                        </a:lnSpc>
                        <a:spcBef>
                          <a:spcPts val="0"/>
                        </a:spcBef>
                        <a:spcAft>
                          <a:spcPts val="0"/>
                        </a:spcAft>
                        <a:buNone/>
                      </a:pPr>
                      <a:r>
                        <a:rPr lang="en" sz="1400">
                          <a:latin typeface="Calibri"/>
                          <a:ea typeface="Calibri"/>
                          <a:cs typeface="Calibri"/>
                          <a:sym typeface="Calibri"/>
                        </a:rPr>
                        <a:t>Math Form 2</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Grade 7</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2A</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2B</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r>
            </a:tbl>
          </a:graphicData>
        </a:graphic>
      </p:graphicFrame>
      <p:sp>
        <p:nvSpPr>
          <p:cNvPr id="997" name="Shape 997"/>
          <p:cNvSpPr txBox="1">
            <a:spLocks noGrp="1"/>
          </p:cNvSpPr>
          <p:nvPr>
            <p:ph type="body" idx="1"/>
          </p:nvPr>
        </p:nvSpPr>
        <p:spPr>
          <a:xfrm>
            <a:off x="419525" y="921919"/>
            <a:ext cx="8229600" cy="756900"/>
          </a:xfrm>
          <a:prstGeom prst="rect">
            <a:avLst/>
          </a:prstGeom>
        </p:spPr>
        <p:txBody>
          <a:bodyPr spcFirstLastPara="1" wrap="square" lIns="91425" tIns="91425" rIns="91425" bIns="91425" anchor="t" anchorCtr="0">
            <a:noAutofit/>
          </a:bodyPr>
          <a:lstStyle/>
          <a:p>
            <a:pPr marL="0" lvl="0" indent="0" rtl="0">
              <a:lnSpc>
                <a:spcPct val="90000"/>
              </a:lnSpc>
              <a:spcBef>
                <a:spcPts val="500"/>
              </a:spcBef>
              <a:spcAft>
                <a:spcPts val="0"/>
              </a:spcAft>
              <a:buClr>
                <a:schemeClr val="dk1"/>
              </a:buClr>
              <a:buSzPts val="1100"/>
              <a:buFont typeface="Arial"/>
              <a:buNone/>
            </a:pPr>
            <a:r>
              <a:rPr lang="en" sz="1800" b="1"/>
              <a:t>Math Interim Forms</a:t>
            </a:r>
            <a:endParaRPr sz="1800" b="1"/>
          </a:p>
          <a:p>
            <a:pPr marL="457200" lvl="0" indent="-342900" rtl="0">
              <a:lnSpc>
                <a:spcPct val="90000"/>
              </a:lnSpc>
              <a:spcBef>
                <a:spcPts val="500"/>
              </a:spcBef>
              <a:spcAft>
                <a:spcPts val="0"/>
              </a:spcAft>
              <a:buSzPts val="1800"/>
              <a:buChar char="•"/>
            </a:pPr>
            <a:r>
              <a:rPr lang="en" sz="1800"/>
              <a:t>Math Grades 6 and 7 will have alternate pathways.</a:t>
            </a:r>
            <a:endParaRPr sz="1800"/>
          </a:p>
          <a:p>
            <a:pPr marL="609600" lvl="0" indent="-63500" rtl="0">
              <a:spcBef>
                <a:spcPts val="64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Shape 1003"/>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3200"/>
              <a:t>LEAP 360 Improvements</a:t>
            </a:r>
            <a:endParaRPr sz="3200"/>
          </a:p>
        </p:txBody>
      </p:sp>
      <p:sp>
        <p:nvSpPr>
          <p:cNvPr id="1004" name="Shape 1004"/>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75</a:t>
            </a:fld>
            <a:endParaRPr sz="1200" b="0" i="0" u="none" strike="noStrike" cap="none">
              <a:solidFill>
                <a:srgbClr val="888888"/>
              </a:solidFill>
              <a:latin typeface="Arial"/>
              <a:ea typeface="Arial"/>
              <a:cs typeface="Arial"/>
              <a:sym typeface="Arial"/>
            </a:endParaRPr>
          </a:p>
        </p:txBody>
      </p:sp>
      <p:sp>
        <p:nvSpPr>
          <p:cNvPr id="1005" name="Shape 1005"/>
          <p:cNvSpPr txBox="1">
            <a:spLocks noGrp="1"/>
          </p:cNvSpPr>
          <p:nvPr>
            <p:ph type="body" idx="1"/>
          </p:nvPr>
        </p:nvSpPr>
        <p:spPr>
          <a:xfrm>
            <a:off x="108125" y="1117781"/>
            <a:ext cx="4488600" cy="3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 sz="1800" u="sng">
                <a:solidFill>
                  <a:schemeClr val="hlink"/>
                </a:solidFill>
                <a:hlinkClick r:id="rId3"/>
              </a:rPr>
              <a:t>A Parent Guide to LEAP 360</a:t>
            </a:r>
            <a:r>
              <a:rPr lang="en" sz="1800"/>
              <a:t> answers the following for parents:</a:t>
            </a:r>
            <a:endParaRPr sz="1800"/>
          </a:p>
          <a:p>
            <a:pPr marL="457200" marR="0" lvl="0" indent="-342900" algn="l" rtl="0">
              <a:lnSpc>
                <a:spcPct val="100000"/>
              </a:lnSpc>
              <a:spcBef>
                <a:spcPts val="0"/>
              </a:spcBef>
              <a:spcAft>
                <a:spcPts val="0"/>
              </a:spcAft>
              <a:buSzPts val="1800"/>
              <a:buChar char="•"/>
            </a:pPr>
            <a:r>
              <a:rPr lang="en" sz="1800"/>
              <a:t>What is LEAP 360?</a:t>
            </a:r>
            <a:endParaRPr sz="1800"/>
          </a:p>
          <a:p>
            <a:pPr marL="457200" marR="0" lvl="0" indent="-342900" algn="l" rtl="0">
              <a:lnSpc>
                <a:spcPct val="100000"/>
              </a:lnSpc>
              <a:spcBef>
                <a:spcPts val="0"/>
              </a:spcBef>
              <a:spcAft>
                <a:spcPts val="0"/>
              </a:spcAft>
              <a:buSzPts val="1800"/>
              <a:buChar char="•"/>
            </a:pPr>
            <a:r>
              <a:rPr lang="en" sz="1800"/>
              <a:t>How can I view and use my child’s LEAP 360 results?</a:t>
            </a:r>
            <a:endParaRPr sz="1800"/>
          </a:p>
          <a:p>
            <a:pPr marL="457200" marR="0" lvl="0" indent="-342900" algn="l" rtl="0">
              <a:lnSpc>
                <a:spcPct val="100000"/>
              </a:lnSpc>
              <a:spcBef>
                <a:spcPts val="0"/>
              </a:spcBef>
              <a:spcAft>
                <a:spcPts val="0"/>
              </a:spcAft>
              <a:buSzPts val="1800"/>
              <a:buChar char="•"/>
            </a:pPr>
            <a:r>
              <a:rPr lang="en" sz="1800"/>
              <a:t>What questions can I ask my child’s teacher when discussing LEAP 360 results?</a:t>
            </a:r>
            <a:endParaRPr sz="1800"/>
          </a:p>
          <a:p>
            <a:pPr marL="457200" marR="0" lvl="0" indent="-342900" algn="l" rtl="0">
              <a:lnSpc>
                <a:spcPct val="100000"/>
              </a:lnSpc>
              <a:spcBef>
                <a:spcPts val="0"/>
              </a:spcBef>
              <a:spcAft>
                <a:spcPts val="0"/>
              </a:spcAft>
              <a:buSzPts val="1800"/>
              <a:buChar char="•"/>
            </a:pPr>
            <a:r>
              <a:rPr lang="en" sz="1800"/>
              <a:t>Where can I go for more information?</a:t>
            </a:r>
            <a:endParaRPr sz="1800"/>
          </a:p>
        </p:txBody>
      </p:sp>
      <p:pic>
        <p:nvPicPr>
          <p:cNvPr id="1006" name="Shape 1006"/>
          <p:cNvPicPr preferRelativeResize="0"/>
          <p:nvPr/>
        </p:nvPicPr>
        <p:blipFill>
          <a:blip r:embed="rId4">
            <a:alphaModFix/>
          </a:blip>
          <a:stretch>
            <a:fillRect/>
          </a:stretch>
        </p:blipFill>
        <p:spPr>
          <a:xfrm>
            <a:off x="4856400" y="1086975"/>
            <a:ext cx="2813294" cy="36437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What is the District Guide?</a:t>
            </a:r>
            <a:endParaRPr sz="2800"/>
          </a:p>
        </p:txBody>
      </p:sp>
      <p:sp>
        <p:nvSpPr>
          <p:cNvPr id="1013" name="Shape 101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76</a:t>
            </a:fld>
            <a:endParaRPr/>
          </a:p>
        </p:txBody>
      </p:sp>
      <p:sp>
        <p:nvSpPr>
          <p:cNvPr id="1014" name="Shape 1014"/>
          <p:cNvSpPr txBox="1">
            <a:spLocks noGrp="1"/>
          </p:cNvSpPr>
          <p:nvPr>
            <p:ph type="body" idx="1"/>
          </p:nvPr>
        </p:nvSpPr>
        <p:spPr>
          <a:xfrm>
            <a:off x="152400" y="971544"/>
            <a:ext cx="8839200" cy="146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u="sng">
                <a:solidFill>
                  <a:schemeClr val="hlink"/>
                </a:solidFill>
                <a:hlinkClick r:id="rId3"/>
              </a:rPr>
              <a:t>A District’s Guide to LEAP 360</a:t>
            </a:r>
            <a:r>
              <a:rPr lang="en" sz="1800"/>
              <a:t> serves as support tool for districts to use when implementing the components of LEAP 360 in schools. Districts should use this guide and its resources to develop a plan for LEAP 360 training, administration, and data analysis and to guide instructional and assessment planning in schools.</a:t>
            </a:r>
            <a:endParaRPr sz="1800"/>
          </a:p>
          <a:p>
            <a:pPr marL="0" lvl="0" indent="0" rtl="0">
              <a:spcBef>
                <a:spcPts val="0"/>
              </a:spcBef>
              <a:spcAft>
                <a:spcPts val="0"/>
              </a:spcAft>
              <a:buNone/>
            </a:pPr>
            <a:endParaRPr sz="1000"/>
          </a:p>
          <a:p>
            <a:pPr marL="0" lvl="0" indent="0" rtl="0">
              <a:spcBef>
                <a:spcPts val="0"/>
              </a:spcBef>
              <a:spcAft>
                <a:spcPts val="0"/>
              </a:spcAft>
              <a:buClr>
                <a:schemeClr val="dk1"/>
              </a:buClr>
              <a:buSzPts val="1100"/>
              <a:buFont typeface="Arial"/>
              <a:buNone/>
            </a:pPr>
            <a:r>
              <a:rPr lang="en" sz="1800"/>
              <a:t>A District’s Guide to LEAP 360 is located on the </a:t>
            </a:r>
            <a:r>
              <a:rPr lang="en" sz="1800" u="sng">
                <a:solidFill>
                  <a:schemeClr val="hlink"/>
                </a:solidFill>
                <a:hlinkClick r:id="rId4"/>
              </a:rPr>
              <a:t>LEAP 360</a:t>
            </a:r>
            <a:r>
              <a:rPr lang="en" sz="1800"/>
              <a:t> and </a:t>
            </a:r>
            <a:r>
              <a:rPr lang="en" sz="1800" u="sng">
                <a:solidFill>
                  <a:schemeClr val="hlink"/>
                </a:solidFill>
                <a:hlinkClick r:id="rId5"/>
              </a:rPr>
              <a:t>Assessment Library</a:t>
            </a:r>
            <a:r>
              <a:rPr lang="en" sz="1800"/>
              <a:t> pages. </a:t>
            </a:r>
            <a:endParaRPr sz="1800"/>
          </a:p>
        </p:txBody>
      </p:sp>
      <p:pic>
        <p:nvPicPr>
          <p:cNvPr id="1015" name="Shape 1015"/>
          <p:cNvPicPr preferRelativeResize="0"/>
          <p:nvPr/>
        </p:nvPicPr>
        <p:blipFill>
          <a:blip r:embed="rId6">
            <a:alphaModFix/>
          </a:blip>
          <a:stretch>
            <a:fillRect/>
          </a:stretch>
        </p:blipFill>
        <p:spPr>
          <a:xfrm>
            <a:off x="1942150" y="2745751"/>
            <a:ext cx="1783815" cy="2000974"/>
          </a:xfrm>
          <a:prstGeom prst="rect">
            <a:avLst/>
          </a:prstGeom>
          <a:noFill/>
          <a:ln w="9525" cap="flat" cmpd="sng">
            <a:solidFill>
              <a:srgbClr val="000000"/>
            </a:solidFill>
            <a:prstDash val="solid"/>
            <a:round/>
            <a:headEnd type="none" w="sm" len="sm"/>
            <a:tailEnd type="none" w="sm" len="sm"/>
          </a:ln>
        </p:spPr>
      </p:pic>
      <p:pic>
        <p:nvPicPr>
          <p:cNvPr id="1016" name="Shape 1016"/>
          <p:cNvPicPr preferRelativeResize="0"/>
          <p:nvPr/>
        </p:nvPicPr>
        <p:blipFill>
          <a:blip r:embed="rId7">
            <a:alphaModFix/>
          </a:blip>
          <a:stretch>
            <a:fillRect/>
          </a:stretch>
        </p:blipFill>
        <p:spPr>
          <a:xfrm>
            <a:off x="4596927" y="2719026"/>
            <a:ext cx="1869222" cy="20009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Structure of the District Guide</a:t>
            </a:r>
            <a:endParaRPr sz="2800"/>
          </a:p>
        </p:txBody>
      </p:sp>
      <p:sp>
        <p:nvSpPr>
          <p:cNvPr id="1023" name="Shape 102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77</a:t>
            </a:fld>
            <a:endParaRPr/>
          </a:p>
        </p:txBody>
      </p:sp>
      <p:sp>
        <p:nvSpPr>
          <p:cNvPr id="1024" name="Shape 1024"/>
          <p:cNvSpPr txBox="1">
            <a:spLocks noGrp="1"/>
          </p:cNvSpPr>
          <p:nvPr>
            <p:ph type="body" idx="1"/>
          </p:nvPr>
        </p:nvSpPr>
        <p:spPr>
          <a:xfrm>
            <a:off x="98975" y="711025"/>
            <a:ext cx="88392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600"/>
          </a:p>
          <a:p>
            <a:pPr marL="0" lvl="0" indent="0" rtl="0">
              <a:spcBef>
                <a:spcPts val="0"/>
              </a:spcBef>
              <a:spcAft>
                <a:spcPts val="0"/>
              </a:spcAft>
              <a:buNone/>
            </a:pPr>
            <a:r>
              <a:rPr lang="en" sz="1600"/>
              <a:t>A District’s Guide to LEAP 360 is structured into the following sections:</a:t>
            </a:r>
            <a:endParaRPr sz="1600"/>
          </a:p>
          <a:p>
            <a:pPr marL="457200" lvl="0" indent="-330200" rtl="0">
              <a:spcBef>
                <a:spcPts val="0"/>
              </a:spcBef>
              <a:spcAft>
                <a:spcPts val="0"/>
              </a:spcAft>
              <a:buSzPts val="1600"/>
              <a:buChar char="•"/>
            </a:pPr>
            <a:r>
              <a:rPr lang="en" sz="1600"/>
              <a:t>Overview of the Guide</a:t>
            </a:r>
            <a:endParaRPr sz="1600"/>
          </a:p>
          <a:p>
            <a:pPr marL="457200" lvl="0" indent="-330200" rtl="0">
              <a:spcBef>
                <a:spcPts val="0"/>
              </a:spcBef>
              <a:spcAft>
                <a:spcPts val="0"/>
              </a:spcAft>
              <a:buSzPts val="1600"/>
              <a:buChar char="•"/>
            </a:pPr>
            <a:r>
              <a:rPr lang="en" sz="1600"/>
              <a:t>Purpose of LEAP 360</a:t>
            </a:r>
            <a:endParaRPr sz="1600"/>
          </a:p>
          <a:p>
            <a:pPr marL="457200" lvl="0" indent="-330200" rtl="0">
              <a:spcBef>
                <a:spcPts val="0"/>
              </a:spcBef>
              <a:spcAft>
                <a:spcPts val="0"/>
              </a:spcAft>
              <a:buSzPts val="1600"/>
              <a:buChar char="•"/>
            </a:pPr>
            <a:r>
              <a:rPr lang="en" sz="1600"/>
              <a:t>Year at a Glance</a:t>
            </a:r>
            <a:endParaRPr sz="1600"/>
          </a:p>
          <a:p>
            <a:pPr marL="457200" lvl="0" indent="-330200" rtl="0">
              <a:spcBef>
                <a:spcPts val="0"/>
              </a:spcBef>
              <a:spcAft>
                <a:spcPts val="0"/>
              </a:spcAft>
              <a:buSzPts val="1600"/>
              <a:buChar char="•"/>
            </a:pPr>
            <a:r>
              <a:rPr lang="en" sz="1600"/>
              <a:t>LEAP 360 Trainings</a:t>
            </a:r>
            <a:endParaRPr sz="1600"/>
          </a:p>
          <a:p>
            <a:pPr marL="457200" lvl="0" indent="-330200" rtl="0">
              <a:spcBef>
                <a:spcPts val="0"/>
              </a:spcBef>
              <a:spcAft>
                <a:spcPts val="0"/>
              </a:spcAft>
              <a:buSzPts val="1600"/>
              <a:buChar char="•"/>
            </a:pPr>
            <a:r>
              <a:rPr lang="en" sz="1600"/>
              <a:t>Administration Checklists</a:t>
            </a:r>
            <a:endParaRPr sz="1600"/>
          </a:p>
          <a:p>
            <a:pPr marL="914400" lvl="1" indent="-330200" rtl="0">
              <a:spcBef>
                <a:spcPts val="0"/>
              </a:spcBef>
              <a:spcAft>
                <a:spcPts val="0"/>
              </a:spcAft>
              <a:buSzPts val="1600"/>
              <a:buChar char="•"/>
            </a:pPr>
            <a:r>
              <a:rPr lang="en" sz="1600"/>
              <a:t>Diagnostic and Interim (before, during, and after)</a:t>
            </a:r>
            <a:endParaRPr sz="1600"/>
          </a:p>
          <a:p>
            <a:pPr marL="914400" lvl="1" indent="-330200" rtl="0">
              <a:spcBef>
                <a:spcPts val="0"/>
              </a:spcBef>
              <a:spcAft>
                <a:spcPts val="0"/>
              </a:spcAft>
              <a:buSzPts val="1600"/>
              <a:buChar char="•"/>
            </a:pPr>
            <a:r>
              <a:rPr lang="en" sz="1600"/>
              <a:t>EAGLE 2.0  (before, during, and after)</a:t>
            </a:r>
            <a:endParaRPr sz="1600"/>
          </a:p>
          <a:p>
            <a:pPr marL="914400" lvl="1" indent="-330200" rtl="0">
              <a:spcBef>
                <a:spcPts val="0"/>
              </a:spcBef>
              <a:spcAft>
                <a:spcPts val="0"/>
              </a:spcAft>
              <a:buSzPts val="1600"/>
              <a:buChar char="•"/>
            </a:pPr>
            <a:r>
              <a:rPr lang="en" sz="1600"/>
              <a:t>K-2 Formative Tasks  (before, during, and after)</a:t>
            </a:r>
            <a:endParaRPr sz="1600"/>
          </a:p>
          <a:p>
            <a:pPr marL="457200" lvl="0" indent="-330200" rtl="0">
              <a:spcBef>
                <a:spcPts val="0"/>
              </a:spcBef>
              <a:spcAft>
                <a:spcPts val="0"/>
              </a:spcAft>
              <a:buSzPts val="1600"/>
              <a:buChar char="•"/>
            </a:pPr>
            <a:r>
              <a:rPr lang="en" sz="1600"/>
              <a:t>Do’s and Don’ts</a:t>
            </a:r>
            <a:endParaRPr sz="1600"/>
          </a:p>
          <a:p>
            <a:pPr marL="457200" lvl="0" indent="-330200" rtl="0">
              <a:spcBef>
                <a:spcPts val="0"/>
              </a:spcBef>
              <a:spcAft>
                <a:spcPts val="0"/>
              </a:spcAft>
              <a:buSzPts val="1600"/>
              <a:buChar char="•"/>
            </a:pPr>
            <a:r>
              <a:rPr lang="en" sz="1600"/>
              <a:t>Reports and Data Analysis</a:t>
            </a:r>
            <a:endParaRPr sz="1600"/>
          </a:p>
          <a:p>
            <a:pPr marL="457200" lvl="0" indent="-330200" rtl="0">
              <a:spcBef>
                <a:spcPts val="0"/>
              </a:spcBef>
              <a:spcAft>
                <a:spcPts val="0"/>
              </a:spcAft>
              <a:buSzPts val="1600"/>
              <a:buChar char="•"/>
            </a:pPr>
            <a:r>
              <a:rPr lang="en" sz="1600"/>
              <a:t>Frequently Asked Questions</a:t>
            </a:r>
            <a:endParaRPr sz="1600"/>
          </a:p>
          <a:p>
            <a:pPr marL="457200" lvl="0" indent="-330200" rtl="0">
              <a:spcBef>
                <a:spcPts val="0"/>
              </a:spcBef>
              <a:spcAft>
                <a:spcPts val="0"/>
              </a:spcAft>
              <a:buSzPts val="1600"/>
              <a:buChar char="•"/>
            </a:pPr>
            <a:r>
              <a:rPr lang="en" sz="1600"/>
              <a:t>Appendices</a:t>
            </a:r>
            <a:endParaRPr sz="1600"/>
          </a:p>
          <a:p>
            <a:pPr marL="914400" lvl="0" indent="-330200" rtl="0">
              <a:spcBef>
                <a:spcPts val="0"/>
              </a:spcBef>
              <a:spcAft>
                <a:spcPts val="0"/>
              </a:spcAft>
              <a:buSzPts val="1600"/>
              <a:buChar char="•"/>
            </a:pPr>
            <a:r>
              <a:rPr lang="en" sz="1600"/>
              <a:t>Diagnostic and Interim Test Designs</a:t>
            </a:r>
            <a:endParaRPr sz="1600"/>
          </a:p>
          <a:p>
            <a:pPr marL="914400" lvl="0" indent="-330200" rtl="0">
              <a:spcBef>
                <a:spcPts val="0"/>
              </a:spcBef>
              <a:spcAft>
                <a:spcPts val="0"/>
              </a:spcAft>
              <a:buSzPts val="1600"/>
              <a:buChar char="•"/>
            </a:pPr>
            <a:r>
              <a:rPr lang="en" sz="1600"/>
              <a:t>EAGLE 2.0 Items</a:t>
            </a:r>
            <a:endParaRPr sz="16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Shape 103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Features of the District Guide</a:t>
            </a:r>
            <a:endParaRPr sz="2800"/>
          </a:p>
        </p:txBody>
      </p:sp>
      <p:sp>
        <p:nvSpPr>
          <p:cNvPr id="1031" name="Shape 1031"/>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78</a:t>
            </a:fld>
            <a:endParaRPr/>
          </a:p>
        </p:txBody>
      </p:sp>
      <p:sp>
        <p:nvSpPr>
          <p:cNvPr id="1032" name="Shape 103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The format and contents of this document were created from feedback from DTCs, teachers, curriculum coordinators, and other school and district level employees.</a:t>
            </a:r>
            <a:endParaRPr sz="1800"/>
          </a:p>
          <a:p>
            <a:pPr marL="0" lvl="0" indent="0" rtl="0">
              <a:spcBef>
                <a:spcPts val="0"/>
              </a:spcBef>
              <a:spcAft>
                <a:spcPts val="0"/>
              </a:spcAft>
              <a:buNone/>
            </a:pPr>
            <a:endParaRPr sz="1800"/>
          </a:p>
          <a:p>
            <a:pPr marL="0" lvl="0" indent="0" rtl="0">
              <a:spcBef>
                <a:spcPts val="0"/>
              </a:spcBef>
              <a:spcAft>
                <a:spcPts val="0"/>
              </a:spcAft>
              <a:buNone/>
            </a:pPr>
            <a:r>
              <a:rPr lang="en" sz="1800"/>
              <a:t>The features of this guide include:</a:t>
            </a:r>
            <a:endParaRPr sz="1800"/>
          </a:p>
          <a:p>
            <a:pPr marL="457200" lvl="0" indent="-342900" rtl="0">
              <a:spcBef>
                <a:spcPts val="0"/>
              </a:spcBef>
              <a:spcAft>
                <a:spcPts val="0"/>
              </a:spcAft>
              <a:buSzPts val="1800"/>
              <a:buChar char="-"/>
            </a:pPr>
            <a:r>
              <a:rPr lang="en" sz="1800"/>
              <a:t>One page overview</a:t>
            </a:r>
            <a:endParaRPr sz="1800"/>
          </a:p>
          <a:p>
            <a:pPr marL="457200" lvl="0" indent="-342900" rtl="0">
              <a:spcBef>
                <a:spcPts val="0"/>
              </a:spcBef>
              <a:spcAft>
                <a:spcPts val="0"/>
              </a:spcAft>
              <a:buSzPts val="1800"/>
              <a:buChar char="-"/>
            </a:pPr>
            <a:r>
              <a:rPr lang="en" sz="1800"/>
              <a:t>Hyperlinks within document and to external sources</a:t>
            </a:r>
            <a:endParaRPr sz="1800"/>
          </a:p>
          <a:p>
            <a:pPr marL="457200" lvl="0" indent="-342900" rtl="0">
              <a:spcBef>
                <a:spcPts val="0"/>
              </a:spcBef>
              <a:spcAft>
                <a:spcPts val="0"/>
              </a:spcAft>
              <a:buSzPts val="1800"/>
              <a:buChar char="-"/>
            </a:pPr>
            <a:r>
              <a:rPr lang="en" sz="1800"/>
              <a:t>Headings of sections will also be full length webinars </a:t>
            </a:r>
            <a:endParaRPr sz="1800"/>
          </a:p>
          <a:p>
            <a:pPr marL="457200" lvl="0" indent="-342900" rtl="0">
              <a:spcBef>
                <a:spcPts val="0"/>
              </a:spcBef>
              <a:spcAft>
                <a:spcPts val="0"/>
              </a:spcAft>
              <a:buSzPts val="1800"/>
              <a:buChar char="-"/>
            </a:pPr>
            <a:r>
              <a:rPr lang="en" sz="1800"/>
              <a:t>Mini Trainings will have links to matching one pager</a:t>
            </a:r>
            <a:endParaRPr sz="1800"/>
          </a:p>
          <a:p>
            <a:pPr marL="457200" lvl="0" indent="-342900" rtl="0">
              <a:spcBef>
                <a:spcPts val="0"/>
              </a:spcBef>
              <a:spcAft>
                <a:spcPts val="0"/>
              </a:spcAft>
              <a:buSzPts val="1800"/>
              <a:buChar char="-"/>
            </a:pPr>
            <a:r>
              <a:rPr lang="en" sz="1800"/>
              <a:t>Living document</a:t>
            </a:r>
            <a:endParaRPr sz="1800"/>
          </a:p>
          <a:p>
            <a:pPr marL="457200" lvl="0" indent="-342900" rtl="0">
              <a:spcBef>
                <a:spcPts val="0"/>
              </a:spcBef>
              <a:spcAft>
                <a:spcPts val="0"/>
              </a:spcAft>
              <a:buSzPts val="1800"/>
              <a:buChar char="-"/>
            </a:pPr>
            <a:r>
              <a:rPr lang="en" sz="1800"/>
              <a:t>Checklist format</a:t>
            </a:r>
            <a:endParaRPr sz="1800"/>
          </a:p>
          <a:p>
            <a:pPr marL="457200" lvl="0" indent="-342900" rtl="0">
              <a:spcBef>
                <a:spcPts val="0"/>
              </a:spcBef>
              <a:spcAft>
                <a:spcPts val="0"/>
              </a:spcAft>
              <a:buSzPts val="1800"/>
              <a:buChar char="-"/>
            </a:pPr>
            <a:r>
              <a:rPr lang="en" sz="1800"/>
              <a:t>Important information from A Teacher’s Guide to LEAP 360</a:t>
            </a:r>
            <a:endParaRPr sz="1800"/>
          </a:p>
          <a:p>
            <a:pPr marL="230187" lvl="0" indent="176212" rtl="0">
              <a:spcBef>
                <a:spcPts val="640"/>
              </a:spcBef>
              <a:spcAft>
                <a:spcPts val="0"/>
              </a:spcAft>
              <a:buNone/>
            </a:pPr>
            <a:endParaRPr sz="1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LEAP 360 (2018-2019)</a:t>
            </a:r>
            <a:endParaRPr sz="2800" b="0" i="0" u="none" strike="noStrike" cap="none">
              <a:solidFill>
                <a:srgbClr val="333333"/>
              </a:solidFill>
              <a:latin typeface="Calibri"/>
              <a:ea typeface="Calibri"/>
              <a:cs typeface="Calibri"/>
              <a:sym typeface="Calibri"/>
            </a:endParaRPr>
          </a:p>
        </p:txBody>
      </p:sp>
      <p:sp>
        <p:nvSpPr>
          <p:cNvPr id="1039" name="Shape 1039"/>
          <p:cNvSpPr txBox="1"/>
          <p:nvPr/>
        </p:nvSpPr>
        <p:spPr>
          <a:xfrm>
            <a:off x="128850" y="900000"/>
            <a:ext cx="8886300" cy="3977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The Department is preparing for the second year of LEAP 360 implementation. School systems that signed a LEAP 360 Memorandum of Understanding (MOU) for the 2017-2018 school year may choose to continue using LEAP 360 through June 30, 2019, under the same terms and conditions.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LEAP 360 will be available to districts in the 2018-2019 at no cost.</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Year two provides school systems with an opportunity to:</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re-evaluate existing practices,</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reduce duplicative testing, and</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transition to a more comprehensive assessment system that yields valid and reliable information on student performance throughout the school year.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0" y="0"/>
            <a:ext cx="9144000" cy="103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700"/>
              <a:buFont typeface="Short Stack"/>
              <a:buNone/>
            </a:pPr>
            <a:endParaRPr sz="2800" b="0" i="0" u="none" strike="noStrike" cap="none">
              <a:solidFill>
                <a:srgbClr val="333333"/>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700"/>
              <a:buFont typeface="Short Stack"/>
              <a:buNone/>
            </a:pPr>
            <a:r>
              <a:rPr lang="en" sz="2800" b="0" i="0" u="none" strike="noStrike" cap="none">
                <a:solidFill>
                  <a:srgbClr val="333333"/>
                </a:solidFill>
                <a:latin typeface="Calibri"/>
                <a:ea typeface="Calibri"/>
                <a:cs typeface="Calibri"/>
                <a:sym typeface="Calibri"/>
              </a:rPr>
              <a:t>2017-2018 Reporting: Release of </a:t>
            </a:r>
            <a:r>
              <a:rPr lang="en" sz="2800" b="0" i="0" u="none" strike="noStrike" cap="none">
                <a:solidFill>
                  <a:srgbClr val="000000"/>
                </a:solidFill>
                <a:latin typeface="Calibri"/>
                <a:ea typeface="Calibri"/>
                <a:cs typeface="Calibri"/>
                <a:sym typeface="Calibri"/>
              </a:rPr>
              <a:t>School Report Cards</a:t>
            </a: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endParaRPr sz="3000" b="0" i="0" u="none" strike="noStrike" cap="none">
              <a:solidFill>
                <a:srgbClr val="333333"/>
              </a:solidFill>
              <a:latin typeface="Calibri"/>
              <a:ea typeface="Calibri"/>
              <a:cs typeface="Calibri"/>
              <a:sym typeface="Calibri"/>
            </a:endParaRPr>
          </a:p>
        </p:txBody>
      </p:sp>
      <p:sp>
        <p:nvSpPr>
          <p:cNvPr id="472" name="Shape 472"/>
          <p:cNvSpPr txBox="1">
            <a:spLocks noGrp="1"/>
          </p:cNvSpPr>
          <p:nvPr>
            <p:ph type="body" idx="1"/>
          </p:nvPr>
        </p:nvSpPr>
        <p:spPr>
          <a:xfrm>
            <a:off x="152400" y="1033475"/>
            <a:ext cx="4098900" cy="92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
              <a:buFont typeface="Calibri"/>
              <a:buNone/>
            </a:pPr>
            <a:r>
              <a:rPr lang="en" sz="1600" b="0" i="0" u="none" strike="noStrike" cap="none">
                <a:solidFill>
                  <a:srgbClr val="000000"/>
                </a:solidFill>
                <a:latin typeface="Calibri"/>
                <a:ea typeface="Calibri"/>
                <a:cs typeface="Calibri"/>
                <a:sym typeface="Calibri"/>
              </a:rPr>
              <a:t>2017-2018 school report cards and early childhood performance profiles will be released in the fall in the </a:t>
            </a:r>
            <a:r>
              <a:rPr lang="en" sz="1600" b="0" i="0" u="sng" strike="noStrike" cap="none">
                <a:solidFill>
                  <a:schemeClr val="hlink"/>
                </a:solidFill>
                <a:latin typeface="Calibri"/>
                <a:ea typeface="Calibri"/>
                <a:cs typeface="Calibri"/>
                <a:sym typeface="Calibri"/>
              </a:rPr>
              <a:t>Louisiana School Finder</a:t>
            </a:r>
            <a:r>
              <a:rPr lang="en" sz="1600" b="0" i="0" u="none" strike="noStrike" cap="none">
                <a:solidFill>
                  <a:srgbClr val="000000"/>
                </a:solidFill>
                <a:latin typeface="Calibri"/>
                <a:ea typeface="Calibri"/>
                <a:cs typeface="Calibri"/>
                <a:sym typeface="Calibri"/>
              </a:rPr>
              <a:t>. School Finder will report an overall School Performance Score and letter grade, as well as a score and letter grade equivalent for achievement and progress.</a:t>
            </a:r>
            <a:endParaRPr/>
          </a:p>
          <a:p>
            <a:pPr marL="0" marR="0" lvl="0" indent="0" algn="l" rtl="0">
              <a:lnSpc>
                <a:spcPct val="100000"/>
              </a:lnSpc>
              <a:spcBef>
                <a:spcPts val="0"/>
              </a:spcBef>
              <a:spcAft>
                <a:spcPts val="0"/>
              </a:spcAft>
              <a:buClr>
                <a:srgbClr val="000000"/>
              </a:buClr>
              <a:buSzPts val="35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
              <a:buFont typeface="Calibri"/>
              <a:buNone/>
            </a:pPr>
            <a:endParaRPr sz="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600" b="0" i="0" u="none" strike="noStrike" cap="none">
                <a:solidFill>
                  <a:srgbClr val="000000"/>
                </a:solidFill>
                <a:latin typeface="Calibri"/>
                <a:ea typeface="Calibri"/>
                <a:cs typeface="Calibri"/>
                <a:sym typeface="Calibri"/>
              </a:rPr>
              <a:t>In order to ensure full transparency and to allow families to compare school performance over time, the Department will publish 2017-2018 school ratings using the previous accountability formula as well as the new formula.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
              <a:buFont typeface="Calibri"/>
              <a:buNone/>
            </a:pPr>
            <a:endParaRPr sz="16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473" name="Shape 473"/>
          <p:cNvPicPr preferRelativeResize="0"/>
          <p:nvPr/>
        </p:nvPicPr>
        <p:blipFill rotWithShape="1">
          <a:blip r:embed="rId3">
            <a:alphaModFix/>
          </a:blip>
          <a:srcRect/>
          <a:stretch/>
        </p:blipFill>
        <p:spPr>
          <a:xfrm>
            <a:off x="4331425" y="1414474"/>
            <a:ext cx="4760377" cy="1349575"/>
          </a:xfrm>
          <a:prstGeom prst="rect">
            <a:avLst/>
          </a:prstGeom>
          <a:noFill/>
          <a:ln>
            <a:noFill/>
          </a:ln>
        </p:spPr>
      </p:pic>
      <p:sp>
        <p:nvSpPr>
          <p:cNvPr id="474" name="Shape 47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8</a:t>
            </a:fld>
            <a:endParaRPr sz="900" b="0" i="0" u="none" strike="noStrike" cap="none">
              <a:solidFill>
                <a:srgbClr val="8A8A8A"/>
              </a:solidFill>
              <a:latin typeface="Calibri"/>
              <a:ea typeface="Calibri"/>
              <a:cs typeface="Calibri"/>
              <a:sym typeface="Calibri"/>
            </a:endParaRPr>
          </a:p>
        </p:txBody>
      </p:sp>
      <p:pic>
        <p:nvPicPr>
          <p:cNvPr id="475" name="Shape 475"/>
          <p:cNvPicPr preferRelativeResize="0"/>
          <p:nvPr/>
        </p:nvPicPr>
        <p:blipFill rotWithShape="1">
          <a:blip r:embed="rId4">
            <a:alphaModFix/>
          </a:blip>
          <a:srcRect/>
          <a:stretch/>
        </p:blipFill>
        <p:spPr>
          <a:xfrm>
            <a:off x="4251301" y="3573274"/>
            <a:ext cx="4666650" cy="8971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Shape 104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360 (2018-2019)</a:t>
            </a:r>
            <a:endParaRPr sz="3200" b="0" i="0" u="none" strike="noStrike" cap="none">
              <a:solidFill>
                <a:srgbClr val="333333"/>
              </a:solidFill>
              <a:latin typeface="Calibri"/>
              <a:ea typeface="Calibri"/>
              <a:cs typeface="Calibri"/>
              <a:sym typeface="Calibri"/>
            </a:endParaRPr>
          </a:p>
        </p:txBody>
      </p:sp>
      <p:sp>
        <p:nvSpPr>
          <p:cNvPr id="1046" name="Shape 1046"/>
          <p:cNvSpPr txBox="1"/>
          <p:nvPr/>
        </p:nvSpPr>
        <p:spPr>
          <a:xfrm>
            <a:off x="128850" y="1117250"/>
            <a:ext cx="8886300" cy="3877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Next Steps</a:t>
            </a:r>
            <a:endParaRPr sz="1800" b="1"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The Department is continuing to gather feedback from school systems and school level users through focus groups, site visits, and </a:t>
            </a:r>
            <a:r>
              <a:rPr lang="en" sz="1800" b="0" i="0" u="sng" strike="noStrike" cap="none">
                <a:solidFill>
                  <a:srgbClr val="3D9BBA"/>
                </a:solidFill>
                <a:latin typeface="Calibri"/>
                <a:ea typeface="Calibri"/>
                <a:cs typeface="Calibri"/>
                <a:sym typeface="Calibri"/>
              </a:rPr>
              <a:t>assessment@la.gov</a:t>
            </a:r>
            <a:r>
              <a:rPr lang="en" sz="1800" b="0" i="0" u="none" strike="noStrike" cap="none">
                <a:solidFill>
                  <a:schemeClr val="dk1"/>
                </a:solidFill>
                <a:latin typeface="Calibri"/>
                <a:ea typeface="Calibri"/>
                <a:cs typeface="Calibri"/>
                <a:sym typeface="Calibri"/>
              </a:rPr>
              <a:t>. Enhancements across usability, administration, and reporting will be implemented for the 2018-2019 school year.</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To opt-in and amend your school system’s existing agreement, each Superintendent must sign an amendment to the original agreement.</a:t>
            </a:r>
            <a:endParaRPr sz="180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Please click</a:t>
            </a:r>
            <a:r>
              <a:rPr lang="en" sz="1800" b="0" i="0" u="none" strike="noStrike" cap="none">
                <a:solidFill>
                  <a:schemeClr val="hlink"/>
                </a:solidFill>
                <a:uFill>
                  <a:noFill/>
                </a:uFill>
                <a:latin typeface="Calibri"/>
                <a:ea typeface="Calibri"/>
                <a:cs typeface="Calibri"/>
                <a:sym typeface="Calibri"/>
                <a:hlinkClick r:id="rId3"/>
              </a:rPr>
              <a:t> </a:t>
            </a:r>
            <a:r>
              <a:rPr lang="en" sz="1800" b="0" i="0" u="sng" strike="noStrike" cap="none">
                <a:solidFill>
                  <a:schemeClr val="hlink"/>
                </a:solidFill>
                <a:latin typeface="Calibri"/>
                <a:ea typeface="Calibri"/>
                <a:cs typeface="Calibri"/>
                <a:sym typeface="Calibri"/>
                <a:hlinkClick r:id="rId3"/>
              </a:rPr>
              <a:t>here</a:t>
            </a:r>
            <a:r>
              <a:rPr lang="en" sz="1800" b="0" i="0" u="none" strike="noStrike" cap="none">
                <a:solidFill>
                  <a:schemeClr val="dk1"/>
                </a:solidFill>
                <a:latin typeface="Calibri"/>
                <a:ea typeface="Calibri"/>
                <a:cs typeface="Calibri"/>
                <a:sym typeface="Calibri"/>
              </a:rPr>
              <a:t> to download the </a:t>
            </a:r>
            <a:r>
              <a:rPr lang="en" sz="1800" b="1" i="0" u="none" strike="noStrike" cap="none">
                <a:solidFill>
                  <a:schemeClr val="dk1"/>
                </a:solidFill>
                <a:latin typeface="Calibri"/>
                <a:ea typeface="Calibri"/>
                <a:cs typeface="Calibri"/>
                <a:sym typeface="Calibri"/>
              </a:rPr>
              <a:t>LEAP 360 MOU Amendment (2018-2019)</a:t>
            </a:r>
            <a:r>
              <a:rPr lang="en" sz="1800" b="0" i="0" u="none" strike="noStrike" cap="none">
                <a:solidFill>
                  <a:schemeClr val="dk1"/>
                </a:solidFill>
                <a:latin typeface="Calibri"/>
                <a:ea typeface="Calibri"/>
                <a:cs typeface="Calibri"/>
                <a:sym typeface="Calibri"/>
              </a:rPr>
              <a:t> form. Complete, sign, and return an electronic copy to </a:t>
            </a:r>
            <a:r>
              <a:rPr lang="en" sz="1800" b="0" i="0" u="sng" strike="noStrike" cap="none">
                <a:solidFill>
                  <a:srgbClr val="3D9BBA"/>
                </a:solidFill>
                <a:latin typeface="Calibri"/>
                <a:ea typeface="Calibri"/>
                <a:cs typeface="Calibri"/>
                <a:sym typeface="Calibri"/>
              </a:rPr>
              <a:t>assessment@la.gov</a:t>
            </a:r>
            <a:r>
              <a:rPr lang="en" sz="1800" b="0" i="0" u="none" strike="noStrike" cap="none">
                <a:solidFill>
                  <a:schemeClr val="dk1"/>
                </a:solidFill>
                <a:latin typeface="Calibri"/>
                <a:ea typeface="Calibri"/>
                <a:cs typeface="Calibri"/>
                <a:sym typeface="Calibri"/>
              </a:rPr>
              <a:t> by </a:t>
            </a:r>
            <a:r>
              <a:rPr lang="en" sz="1800" b="1" i="0" u="none" strike="noStrike" cap="none">
                <a:solidFill>
                  <a:schemeClr val="dk1"/>
                </a:solidFill>
                <a:latin typeface="Calibri"/>
                <a:ea typeface="Calibri"/>
                <a:cs typeface="Calibri"/>
                <a:sym typeface="Calibri"/>
              </a:rPr>
              <a:t>July 7, 2018</a:t>
            </a:r>
            <a:r>
              <a:rPr lang="en" sz="1800" b="0" i="0" u="none" strike="noStrike" cap="none">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 addition to the MOU, all school systems wishing to participate in LEAP 360 must submit a </a:t>
            </a:r>
            <a:r>
              <a:rPr lang="en" sz="1800" u="sng">
                <a:solidFill>
                  <a:schemeClr val="hlink"/>
                </a:solidFill>
                <a:latin typeface="Calibri"/>
                <a:ea typeface="Calibri"/>
                <a:cs typeface="Calibri"/>
                <a:sym typeface="Calibri"/>
                <a:hlinkClick r:id="rId4"/>
              </a:rPr>
              <a:t>non-summative data sharing agreement</a:t>
            </a:r>
            <a:r>
              <a:rPr lang="en" sz="1800">
                <a:solidFill>
                  <a:schemeClr val="dk1"/>
                </a:solidFill>
                <a:latin typeface="Calibri"/>
                <a:ea typeface="Calibri"/>
                <a:cs typeface="Calibri"/>
                <a:sym typeface="Calibri"/>
              </a:rPr>
              <a:t> . </a:t>
            </a: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Note:</a:t>
            </a:r>
            <a:r>
              <a:rPr lang="en" sz="1800" b="0" i="0" u="none" strike="noStrike" cap="none">
                <a:solidFill>
                  <a:schemeClr val="dk1"/>
                </a:solidFill>
                <a:latin typeface="Calibri"/>
                <a:ea typeface="Calibri"/>
                <a:cs typeface="Calibri"/>
                <a:sym typeface="Calibri"/>
              </a:rPr>
              <a:t> School systems should anticipate a cost for the 2019-2020 school year.</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Shape 1051"/>
          <p:cNvSpPr txBox="1">
            <a:spLocks noGrp="1"/>
          </p:cNvSpPr>
          <p:nvPr>
            <p:ph type="title"/>
          </p:nvPr>
        </p:nvSpPr>
        <p:spPr>
          <a:xfrm>
            <a:off x="457200" y="0"/>
            <a:ext cx="8229600" cy="10633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a:solidFill>
                  <a:schemeClr val="dk1"/>
                </a:solidFill>
                <a:latin typeface="Calibri"/>
                <a:ea typeface="Calibri"/>
                <a:cs typeface="Calibri"/>
                <a:sym typeface="Calibri"/>
              </a:rPr>
              <a:t>Planning for LEAP 360 in 2018-2019</a:t>
            </a:r>
            <a:endParaRPr sz="2800" b="0" i="0" u="none" strike="noStrike" cap="none">
              <a:solidFill>
                <a:schemeClr val="dk1"/>
              </a:solidFill>
              <a:latin typeface="Calibri"/>
              <a:ea typeface="Calibri"/>
              <a:cs typeface="Calibri"/>
              <a:sym typeface="Calibri"/>
            </a:endParaRPr>
          </a:p>
        </p:txBody>
      </p:sp>
      <p:sp>
        <p:nvSpPr>
          <p:cNvPr id="1052" name="Shape 1052"/>
          <p:cNvSpPr txBox="1">
            <a:spLocks noGrp="1"/>
          </p:cNvSpPr>
          <p:nvPr>
            <p:ph type="body" idx="1"/>
          </p:nvPr>
        </p:nvSpPr>
        <p:spPr>
          <a:xfrm>
            <a:off x="289000" y="1114075"/>
            <a:ext cx="86820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Decisions should be made prior to the start of the school year regarding LEAP 360 administration. Over the summer, districts can prepare for LEAP 360 administration by:</a:t>
            </a:r>
            <a:br>
              <a:rPr lang="en" sz="18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Performing an assessment audit prior to the start of school to remove assessments that are duplicative, not aligned, or do not come from Tier 1 resources.</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For guidance utilize </a:t>
            </a:r>
            <a:r>
              <a:rPr lang="en" sz="1800" b="0" i="0" u="sng" strike="noStrike" cap="none">
                <a:solidFill>
                  <a:schemeClr val="hlink"/>
                </a:solidFill>
                <a:latin typeface="Calibri"/>
                <a:ea typeface="Calibri"/>
                <a:cs typeface="Calibri"/>
                <a:sym typeface="Calibri"/>
                <a:hlinkClick r:id="rId3"/>
              </a:rPr>
              <a:t>Assessment Inventory</a:t>
            </a:r>
            <a:r>
              <a:rPr lang="en" sz="1800" b="0" i="0" u="none" strike="noStrike" cap="none">
                <a:solidFill>
                  <a:schemeClr val="dk1"/>
                </a:solidFill>
                <a:latin typeface="Calibri"/>
                <a:ea typeface="Calibri"/>
                <a:cs typeface="Calibri"/>
                <a:sym typeface="Calibri"/>
              </a:rPr>
              <a:t> resources.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Attending all trainings and creating a plan to redeliver to appropriate district staff, school leadership, and teachers.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Reviewing and providing </a:t>
            </a:r>
            <a:r>
              <a:rPr lang="en" sz="1800" b="0" i="0" u="sng" strike="noStrike" cap="none">
                <a:solidFill>
                  <a:schemeClr val="hlink"/>
                </a:solidFill>
                <a:latin typeface="Calibri"/>
                <a:ea typeface="Calibri"/>
                <a:cs typeface="Calibri"/>
                <a:sym typeface="Calibri"/>
                <a:hlinkClick r:id="rId4"/>
              </a:rPr>
              <a:t>LEAP 360</a:t>
            </a:r>
            <a:r>
              <a:rPr lang="en" sz="1800" b="0" i="0" u="none" strike="noStrike" cap="none">
                <a:solidFill>
                  <a:schemeClr val="dk1"/>
                </a:solidFill>
                <a:latin typeface="Calibri"/>
                <a:ea typeface="Calibri"/>
                <a:cs typeface="Calibri"/>
                <a:sym typeface="Calibri"/>
              </a:rPr>
              <a:t> resources to district staff, school leadership, and teachers with adequate time to prepare for the upcoming school year.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Shape 1057"/>
          <p:cNvSpPr txBox="1">
            <a:spLocks noGrp="1"/>
          </p:cNvSpPr>
          <p:nvPr>
            <p:ph type="title"/>
          </p:nvPr>
        </p:nvSpPr>
        <p:spPr>
          <a:xfrm>
            <a:off x="457200" y="0"/>
            <a:ext cx="8229600" cy="10633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Planning for LEAP 360 in 2018-2019</a:t>
            </a:r>
            <a:endParaRPr sz="4400" b="0" i="0" u="none" strike="noStrike" cap="none">
              <a:solidFill>
                <a:schemeClr val="dk1"/>
              </a:solidFill>
              <a:latin typeface="Calibri"/>
              <a:ea typeface="Calibri"/>
              <a:cs typeface="Calibri"/>
              <a:sym typeface="Calibri"/>
            </a:endParaRPr>
          </a:p>
        </p:txBody>
      </p:sp>
      <p:sp>
        <p:nvSpPr>
          <p:cNvPr id="1058" name="Shape 105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Developing a communication plan with district and school technology coordinators prior to school starting and throughout the year, including regular opportunities to regroup and discuss technology readiness.</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Ensuring INSIGHT and the Testing System Manager are set up at all schools.</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For guidance, see the DRC Technology User Guide posted under General Information in </a:t>
            </a:r>
            <a:r>
              <a:rPr lang="en" sz="1800" b="0" i="0" u="sng" strike="noStrike" cap="none">
                <a:solidFill>
                  <a:schemeClr val="hlink"/>
                </a:solidFill>
                <a:latin typeface="Calibri"/>
                <a:ea typeface="Calibri"/>
                <a:cs typeface="Calibri"/>
                <a:sym typeface="Calibri"/>
                <a:hlinkClick r:id="rId3"/>
              </a:rPr>
              <a:t>eDIRECT</a:t>
            </a:r>
            <a:r>
              <a:rPr lang="en" sz="1800" b="0" i="0" u="sng" strike="noStrike" cap="none">
                <a:solidFill>
                  <a:srgbClr val="1155CC"/>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Creating an assessment calendar that includes:</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Forms chosen for LEAP 360 assessments,</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Testing windows for LEAP 360 assessments, and</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Scope-and-sequence aligned to the LEAP 360 assessments.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Shape 110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04" name="Shape 110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Shape 1109"/>
          <p:cNvSpPr txBox="1">
            <a:spLocks noGrp="1"/>
          </p:cNvSpPr>
          <p:nvPr>
            <p:ph type="title"/>
          </p:nvPr>
        </p:nvSpPr>
        <p:spPr>
          <a:xfrm>
            <a:off x="457200" y="0"/>
            <a:ext cx="8229600" cy="807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Testing Key Dates</a:t>
            </a:r>
            <a:endParaRPr sz="2800"/>
          </a:p>
        </p:txBody>
      </p:sp>
      <p:graphicFrame>
        <p:nvGraphicFramePr>
          <p:cNvPr id="1110" name="Shape 1110"/>
          <p:cNvGraphicFramePr/>
          <p:nvPr/>
        </p:nvGraphicFramePr>
        <p:xfrm>
          <a:off x="72813" y="807900"/>
          <a:ext cx="8998350" cy="4332933"/>
        </p:xfrm>
        <a:graphic>
          <a:graphicData uri="http://schemas.openxmlformats.org/drawingml/2006/table">
            <a:tbl>
              <a:tblPr>
                <a:noFill/>
                <a:tableStyleId>{A3910FF4-A1C6-4B11-B69E-5A4FB3D7CDF3}</a:tableStyleId>
              </a:tblPr>
              <a:tblGrid>
                <a:gridCol w="751950"/>
                <a:gridCol w="792675"/>
                <a:gridCol w="782200"/>
                <a:gridCol w="859575"/>
                <a:gridCol w="820875"/>
                <a:gridCol w="820875"/>
                <a:gridCol w="756400"/>
                <a:gridCol w="885350"/>
                <a:gridCol w="773850"/>
                <a:gridCol w="717450"/>
                <a:gridCol w="1037150"/>
              </a:tblGrid>
              <a:tr h="448725">
                <a:tc>
                  <a:txBody>
                    <a:bodyPr/>
                    <a:lstStyle/>
                    <a:p>
                      <a:pPr marL="0" lvl="0" indent="0" algn="ctr" rtl="0">
                        <a:lnSpc>
                          <a:spcPct val="115000"/>
                        </a:lnSpc>
                        <a:spcBef>
                          <a:spcPts val="0"/>
                        </a:spcBef>
                        <a:spcAft>
                          <a:spcPts val="0"/>
                        </a:spcAft>
                        <a:buNone/>
                      </a:pP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Diagnostic</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Interim</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Practice Test</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Placement Test</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Fall HS</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LEAP Connect</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LEAP 2025 3-8</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Spring HS</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Summer HS</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ELPS</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r>
              <a:tr h="416200">
                <a:tc>
                  <a:txBody>
                    <a:bodyPr/>
                    <a:lstStyle/>
                    <a:p>
                      <a:pPr marL="0" lvl="0" indent="0" algn="ctr" rtl="0">
                        <a:spcBef>
                          <a:spcPts val="0"/>
                        </a:spcBef>
                        <a:spcAft>
                          <a:spcPts val="0"/>
                        </a:spcAft>
                        <a:buNone/>
                      </a:pPr>
                      <a:r>
                        <a:rPr lang="en" sz="1000" b="1">
                          <a:latin typeface="Calibri"/>
                          <a:ea typeface="Calibri"/>
                          <a:cs typeface="Calibri"/>
                          <a:sym typeface="Calibri"/>
                        </a:rPr>
                        <a:t>Manage Users</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23</a:t>
                      </a:r>
                      <a:endParaRPr sz="1000">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297625">
                <a:tc>
                  <a:txBody>
                    <a:bodyPr/>
                    <a:lstStyle/>
                    <a:p>
                      <a:pPr marL="0" lvl="0" indent="0" algn="ctr" rtl="0">
                        <a:spcBef>
                          <a:spcPts val="0"/>
                        </a:spcBef>
                        <a:spcAft>
                          <a:spcPts val="0"/>
                        </a:spcAft>
                        <a:buNone/>
                      </a:pPr>
                      <a:r>
                        <a:rPr lang="en" sz="1000" b="1">
                          <a:latin typeface="Calibri"/>
                          <a:ea typeface="Calibri"/>
                          <a:cs typeface="Calibri"/>
                          <a:sym typeface="Calibri"/>
                        </a:rPr>
                        <a:t>Test Setup</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August 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October 29</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January 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18</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25</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June 7</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66550">
                <a:tc>
                  <a:txBody>
                    <a:bodyPr/>
                    <a:lstStyle/>
                    <a:p>
                      <a:pPr marL="0" lvl="0" indent="0" algn="ctr" rtl="0">
                        <a:spcBef>
                          <a:spcPts val="0"/>
                        </a:spcBef>
                        <a:spcAft>
                          <a:spcPts val="0"/>
                        </a:spcAft>
                        <a:buNone/>
                      </a:pPr>
                      <a:r>
                        <a:rPr lang="en" sz="1000" b="1">
                          <a:latin typeface="Calibri"/>
                          <a:ea typeface="Calibri"/>
                          <a:cs typeface="Calibri"/>
                          <a:sym typeface="Calibri"/>
                        </a:rPr>
                        <a:t>Materials Delivered</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November 9</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January 22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1 (Manuals)</a:t>
                      </a:r>
                      <a:endParaRPr sz="1000">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March 15 (CBT)</a:t>
                      </a:r>
                      <a:endParaRPr sz="1000">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April 8 (PBT)</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April 1</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N/A</a:t>
                      </a:r>
                      <a:endParaRPr sz="1000">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66550">
                <a:tc>
                  <a:txBody>
                    <a:bodyPr/>
                    <a:lstStyle/>
                    <a:p>
                      <a:pPr marL="0" lvl="0" indent="0" algn="ctr" rtl="0">
                        <a:spcBef>
                          <a:spcPts val="0"/>
                        </a:spcBef>
                        <a:spcAft>
                          <a:spcPts val="0"/>
                        </a:spcAft>
                        <a:buNone/>
                      </a:pPr>
                      <a:r>
                        <a:rPr lang="en" sz="1000" b="1">
                          <a:latin typeface="Calibri"/>
                          <a:ea typeface="Calibri"/>
                          <a:cs typeface="Calibri"/>
                          <a:sym typeface="Calibri"/>
                        </a:rPr>
                        <a:t>Additional Materials</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22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TBD</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August 17 (HS)</a:t>
                      </a:r>
                      <a:endParaRPr sz="1000">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December 19 (3-8)</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August 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November 12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January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March 4 (Manuals)</a:t>
                      </a:r>
                      <a:endParaRPr sz="10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ctr" rtl="0">
                        <a:spcBef>
                          <a:spcPts val="0"/>
                        </a:spcBef>
                        <a:spcAft>
                          <a:spcPts val="0"/>
                        </a:spcAft>
                        <a:buNone/>
                      </a:pPr>
                      <a:r>
                        <a:rPr lang="en" sz="1000">
                          <a:solidFill>
                            <a:schemeClr val="dk1"/>
                          </a:solidFill>
                          <a:latin typeface="Calibri"/>
                          <a:ea typeface="Calibri"/>
                          <a:cs typeface="Calibri"/>
                          <a:sym typeface="Calibri"/>
                        </a:rPr>
                        <a:t>March 16 (CBT)</a:t>
                      </a:r>
                      <a:endParaRPr sz="10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April 9 (PBT)</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April 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June 7</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August 1 </a:t>
                      </a: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(order via assessment @la.gov)</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416200">
                <a:tc>
                  <a:txBody>
                    <a:bodyPr/>
                    <a:lstStyle/>
                    <a:p>
                      <a:pPr marL="0" lvl="0" indent="0" algn="ctr" rtl="0">
                        <a:spcBef>
                          <a:spcPts val="0"/>
                        </a:spcBef>
                        <a:spcAft>
                          <a:spcPts val="0"/>
                        </a:spcAft>
                        <a:buNone/>
                      </a:pPr>
                      <a:r>
                        <a:rPr lang="en" sz="1000" b="1">
                          <a:latin typeface="Calibri"/>
                          <a:ea typeface="Calibri"/>
                          <a:cs typeface="Calibri"/>
                          <a:sym typeface="Calibri"/>
                        </a:rPr>
                        <a:t>Post Manuals</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October 26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January 4</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1</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15</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May 17</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11</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Shape 1115"/>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2018-2019 Enrollment Window</a:t>
            </a:r>
            <a:endParaRPr sz="2800"/>
          </a:p>
        </p:txBody>
      </p:sp>
      <p:sp>
        <p:nvSpPr>
          <p:cNvPr id="1116" name="Shape 1116"/>
          <p:cNvSpPr txBox="1">
            <a:spLocks noGrp="1"/>
          </p:cNvSpPr>
          <p:nvPr>
            <p:ph type="body" idx="1"/>
          </p:nvPr>
        </p:nvSpPr>
        <p:spPr>
          <a:xfrm>
            <a:off x="201700" y="931150"/>
            <a:ext cx="8817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From October 1 - October 31, each school system is required to enter enrollments for each school for paper or online testing in grades 3-4 into the eDIRECT Enrollment System. School  systems will also verify enrollment numbers. </a:t>
            </a:r>
            <a:endParaRPr sz="1800"/>
          </a:p>
          <a:p>
            <a:pPr marL="0" lvl="0" indent="0" rtl="0">
              <a:spcBef>
                <a:spcPts val="640"/>
              </a:spcBef>
              <a:spcAft>
                <a:spcPts val="0"/>
              </a:spcAft>
              <a:buNone/>
            </a:pPr>
            <a:r>
              <a:rPr lang="en" sz="1800"/>
              <a:t>To enter enrollments in eDIRECT:</a:t>
            </a:r>
            <a:endParaRPr sz="1800"/>
          </a:p>
          <a:p>
            <a:pPr marL="457200" lvl="0" indent="-342900" rtl="0">
              <a:spcBef>
                <a:spcPts val="640"/>
              </a:spcBef>
              <a:spcAft>
                <a:spcPts val="0"/>
              </a:spcAft>
              <a:buSzPts val="1800"/>
              <a:buFont typeface="Calibri"/>
              <a:buAutoNum type="arabicPeriod"/>
            </a:pPr>
            <a:r>
              <a:rPr lang="en" sz="1800"/>
              <a:t>Select </a:t>
            </a:r>
            <a:r>
              <a:rPr lang="en" sz="1800" b="1"/>
              <a:t>All Applications</a:t>
            </a:r>
            <a:r>
              <a:rPr lang="en" sz="1800"/>
              <a:t> and then select </a:t>
            </a:r>
            <a:r>
              <a:rPr lang="en" sz="1800" b="1"/>
              <a:t>Materials</a:t>
            </a:r>
            <a:r>
              <a:rPr lang="en" sz="1800"/>
              <a:t>.</a:t>
            </a:r>
            <a:endParaRPr sz="1800"/>
          </a:p>
          <a:p>
            <a:pPr marL="457200" lvl="0" indent="-342900">
              <a:spcBef>
                <a:spcPts val="0"/>
              </a:spcBef>
              <a:spcAft>
                <a:spcPts val="0"/>
              </a:spcAft>
              <a:buSzPts val="1800"/>
              <a:buFont typeface="Calibri"/>
              <a:buAutoNum type="arabicPeriod"/>
            </a:pPr>
            <a:r>
              <a:rPr lang="en" sz="1800"/>
              <a:t>Select </a:t>
            </a:r>
            <a:r>
              <a:rPr lang="en" sz="1800" b="1"/>
              <a:t>Enrollments </a:t>
            </a:r>
            <a:r>
              <a:rPr lang="en" sz="1800"/>
              <a:t>within Materials.</a:t>
            </a:r>
            <a:endParaRPr sz="1800"/>
          </a:p>
          <a:p>
            <a:pPr marL="457200" lvl="0" indent="-342900">
              <a:spcBef>
                <a:spcPts val="0"/>
              </a:spcBef>
              <a:spcAft>
                <a:spcPts val="0"/>
              </a:spcAft>
              <a:buSzPts val="1800"/>
              <a:buFont typeface="Calibri"/>
              <a:buAutoNum type="arabicPeriod"/>
            </a:pPr>
            <a:r>
              <a:rPr lang="en" sz="1800"/>
              <a:t>Under the </a:t>
            </a:r>
            <a:r>
              <a:rPr lang="en" sz="1800" b="1"/>
              <a:t>Administration </a:t>
            </a:r>
            <a:r>
              <a:rPr lang="en" sz="1800"/>
              <a:t>drop‐down box, select the appropriate Administration.</a:t>
            </a:r>
            <a:endParaRPr sz="1800"/>
          </a:p>
          <a:p>
            <a:pPr marL="457200" lvl="0" indent="-342900">
              <a:spcBef>
                <a:spcPts val="0"/>
              </a:spcBef>
              <a:spcAft>
                <a:spcPts val="0"/>
              </a:spcAft>
              <a:buSzPts val="1800"/>
              <a:buFont typeface="Calibri"/>
              <a:buAutoNum type="arabicPeriod"/>
            </a:pPr>
            <a:r>
              <a:rPr lang="en" sz="1800"/>
              <a:t>Under </a:t>
            </a:r>
            <a:r>
              <a:rPr lang="en" sz="1800" b="1"/>
              <a:t>School</a:t>
            </a:r>
            <a:r>
              <a:rPr lang="en" sz="1800"/>
              <a:t>, select the school for which enrollments will be entered.</a:t>
            </a:r>
            <a:endParaRPr sz="1800"/>
          </a:p>
          <a:p>
            <a:pPr marL="457200" lvl="0" indent="-342900">
              <a:spcBef>
                <a:spcPts val="0"/>
              </a:spcBef>
              <a:spcAft>
                <a:spcPts val="0"/>
              </a:spcAft>
              <a:buSzPts val="1800"/>
              <a:buFont typeface="Calibri"/>
              <a:buAutoNum type="arabicPeriod"/>
            </a:pPr>
            <a:r>
              <a:rPr lang="en" sz="1800"/>
              <a:t>Click </a:t>
            </a:r>
            <a:r>
              <a:rPr lang="en" sz="1800" b="1"/>
              <a:t>Show Enrollments.</a:t>
            </a:r>
            <a:endParaRPr sz="1800" b="1"/>
          </a:p>
          <a:p>
            <a:pPr marL="0" lvl="0" indent="0">
              <a:spcBef>
                <a:spcPts val="640"/>
              </a:spcBef>
              <a:spcAft>
                <a:spcPts val="0"/>
              </a:spcAft>
              <a:buNone/>
            </a:pPr>
            <a:endParaRPr sz="1600"/>
          </a:p>
        </p:txBody>
      </p:sp>
      <p:pic>
        <p:nvPicPr>
          <p:cNvPr id="1117" name="Shape 1117"/>
          <p:cNvPicPr preferRelativeResize="0"/>
          <p:nvPr/>
        </p:nvPicPr>
        <p:blipFill>
          <a:blip r:embed="rId3">
            <a:alphaModFix/>
          </a:blip>
          <a:stretch>
            <a:fillRect/>
          </a:stretch>
        </p:blipFill>
        <p:spPr>
          <a:xfrm>
            <a:off x="3751725" y="3239850"/>
            <a:ext cx="5052500" cy="17053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Enrollment</a:t>
            </a:r>
            <a:endParaRPr/>
          </a:p>
        </p:txBody>
      </p:sp>
      <p:sp>
        <p:nvSpPr>
          <p:cNvPr id="1123" name="Shape 1123"/>
          <p:cNvSpPr txBox="1">
            <a:spLocks noGrp="1"/>
          </p:cNvSpPr>
          <p:nvPr>
            <p:ph type="body" idx="1"/>
          </p:nvPr>
        </p:nvSpPr>
        <p:spPr>
          <a:xfrm>
            <a:off x="81100" y="1200150"/>
            <a:ext cx="8605800" cy="3394500"/>
          </a:xfrm>
          <a:prstGeom prst="rect">
            <a:avLst/>
          </a:prstGeom>
        </p:spPr>
        <p:txBody>
          <a:bodyPr spcFirstLastPara="1" wrap="square" lIns="91425" tIns="91425" rIns="91425" bIns="91425" anchor="t" anchorCtr="0">
            <a:noAutofit/>
          </a:bodyPr>
          <a:lstStyle/>
          <a:p>
            <a:pPr marL="457200" lvl="0" indent="-342900">
              <a:spcBef>
                <a:spcPts val="640"/>
              </a:spcBef>
              <a:spcAft>
                <a:spcPts val="0"/>
              </a:spcAft>
              <a:buSzPts val="1800"/>
              <a:buFont typeface="Calibri"/>
              <a:buAutoNum type="arabicPeriod" startAt="6"/>
            </a:pPr>
            <a:r>
              <a:rPr lang="en" sz="1800"/>
              <a:t>Confirm all schools’ testing mode for grades 3 and 4.</a:t>
            </a:r>
            <a:endParaRPr sz="1800"/>
          </a:p>
          <a:p>
            <a:pPr marL="0" lvl="0" indent="0">
              <a:spcBef>
                <a:spcPts val="640"/>
              </a:spcBef>
              <a:spcAft>
                <a:spcPts val="0"/>
              </a:spcAft>
              <a:buNone/>
            </a:pPr>
            <a:endParaRPr sz="1800"/>
          </a:p>
        </p:txBody>
      </p:sp>
      <p:pic>
        <p:nvPicPr>
          <p:cNvPr id="1124" name="Shape 1124"/>
          <p:cNvPicPr preferRelativeResize="0"/>
          <p:nvPr/>
        </p:nvPicPr>
        <p:blipFill>
          <a:blip r:embed="rId3">
            <a:alphaModFix/>
          </a:blip>
          <a:stretch>
            <a:fillRect/>
          </a:stretch>
        </p:blipFill>
        <p:spPr>
          <a:xfrm>
            <a:off x="225213" y="1924800"/>
            <a:ext cx="8693574" cy="227502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Shape 1129"/>
          <p:cNvSpPr txBox="1">
            <a:spLocks noGrp="1"/>
          </p:cNvSpPr>
          <p:nvPr>
            <p:ph type="title"/>
          </p:nvPr>
        </p:nvSpPr>
        <p:spPr>
          <a:xfrm>
            <a:off x="457200" y="1051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Enrollment</a:t>
            </a:r>
            <a:endParaRPr/>
          </a:p>
        </p:txBody>
      </p:sp>
      <p:sp>
        <p:nvSpPr>
          <p:cNvPr id="1130" name="Shape 1130"/>
          <p:cNvSpPr txBox="1">
            <a:spLocks noGrp="1"/>
          </p:cNvSpPr>
          <p:nvPr>
            <p:ph type="body" idx="1"/>
          </p:nvPr>
        </p:nvSpPr>
        <p:spPr>
          <a:xfrm>
            <a:off x="109200" y="860550"/>
            <a:ext cx="8925600" cy="3531300"/>
          </a:xfrm>
          <a:prstGeom prst="rect">
            <a:avLst/>
          </a:prstGeom>
        </p:spPr>
        <p:txBody>
          <a:bodyPr spcFirstLastPara="1" wrap="square" lIns="91425" tIns="91425" rIns="91425" bIns="91425" anchor="t" anchorCtr="0">
            <a:noAutofit/>
          </a:bodyPr>
          <a:lstStyle/>
          <a:p>
            <a:pPr marL="457200" lvl="0" indent="-330200">
              <a:spcBef>
                <a:spcPts val="640"/>
              </a:spcBef>
              <a:spcAft>
                <a:spcPts val="0"/>
              </a:spcAft>
              <a:buSzPts val="1600"/>
              <a:buFont typeface="Calibri"/>
              <a:buAutoNum type="arabicPeriod" startAt="7"/>
            </a:pPr>
            <a:r>
              <a:rPr lang="en" sz="1600"/>
              <a:t>Confirm or update counts in the grid. </a:t>
            </a:r>
            <a:endParaRPr sz="1600"/>
          </a:p>
          <a:p>
            <a:pPr marL="914400" lvl="0" indent="-330200" rtl="0">
              <a:spcBef>
                <a:spcPts val="0"/>
              </a:spcBef>
              <a:spcAft>
                <a:spcPts val="0"/>
              </a:spcAft>
              <a:buSzPts val="1600"/>
              <a:buFont typeface="Calibri"/>
              <a:buChar char="•"/>
            </a:pPr>
            <a:r>
              <a:rPr lang="en" sz="1600"/>
              <a:t>Enrollment numbers are prepopulated with 2018 initial enrollments.</a:t>
            </a:r>
            <a:endParaRPr sz="1600"/>
          </a:p>
          <a:p>
            <a:pPr marL="914400" lvl="0" indent="-330200" rtl="0">
              <a:spcBef>
                <a:spcPts val="0"/>
              </a:spcBef>
              <a:spcAft>
                <a:spcPts val="0"/>
              </a:spcAft>
              <a:buSzPts val="1600"/>
              <a:buFont typeface="Calibri"/>
              <a:buChar char="•"/>
            </a:pPr>
            <a:r>
              <a:rPr lang="en" sz="1600"/>
              <a:t>Verify or update the 2018 counts with the enrollments for 2019. This will ensure that accurate materials quantities are available for your schools and included in your schools’ initial shipment.</a:t>
            </a:r>
            <a:endParaRPr sz="1600"/>
          </a:p>
          <a:p>
            <a:pPr marL="914400" lvl="0" indent="-330200" rtl="0">
              <a:lnSpc>
                <a:spcPct val="115000"/>
              </a:lnSpc>
              <a:spcBef>
                <a:spcPts val="0"/>
              </a:spcBef>
              <a:spcAft>
                <a:spcPts val="0"/>
              </a:spcAft>
              <a:buSzPts val="1600"/>
              <a:buFont typeface="Calibri"/>
              <a:buChar char="•"/>
            </a:pPr>
            <a:r>
              <a:rPr lang="en" sz="1600"/>
              <a:t>If a school no longer hosts a grade, zero out any numbers that appear.</a:t>
            </a:r>
            <a:endParaRPr sz="1600"/>
          </a:p>
          <a:p>
            <a:pPr marL="457200" lvl="0" indent="0" rtl="0">
              <a:lnSpc>
                <a:spcPct val="115000"/>
              </a:lnSpc>
              <a:spcBef>
                <a:spcPts val="0"/>
              </a:spcBef>
              <a:spcAft>
                <a:spcPts val="0"/>
              </a:spcAft>
              <a:buClr>
                <a:schemeClr val="dk1"/>
              </a:buClr>
              <a:buSzPts val="1100"/>
              <a:buFont typeface="Arial"/>
              <a:buNone/>
            </a:pPr>
            <a:r>
              <a:rPr lang="en" sz="1600" i="1"/>
              <a:t>Note: It is important to include all students that require the consumable test booklet accommodated version, including English Learner and PNP students requiring test read aloud.</a:t>
            </a:r>
            <a:endParaRPr sz="1600" i="1"/>
          </a:p>
          <a:p>
            <a:pPr marL="457200" lvl="0" indent="-330200" rtl="0">
              <a:lnSpc>
                <a:spcPct val="115000"/>
              </a:lnSpc>
              <a:spcBef>
                <a:spcPts val="0"/>
              </a:spcBef>
              <a:spcAft>
                <a:spcPts val="0"/>
              </a:spcAft>
              <a:buSzPts val="1600"/>
              <a:buFont typeface="Calibri"/>
              <a:buAutoNum type="arabicPeriod" startAt="8"/>
            </a:pPr>
            <a:r>
              <a:rPr lang="en" sz="1600"/>
              <a:t> Click </a:t>
            </a:r>
            <a:r>
              <a:rPr lang="en" sz="1600" b="1"/>
              <a:t>Complete</a:t>
            </a:r>
            <a:r>
              <a:rPr lang="en" sz="1600"/>
              <a:t>.</a:t>
            </a:r>
            <a:endParaRPr sz="1600"/>
          </a:p>
          <a:p>
            <a:pPr marL="0" lvl="0" indent="0">
              <a:spcBef>
                <a:spcPts val="640"/>
              </a:spcBef>
              <a:spcAft>
                <a:spcPts val="0"/>
              </a:spcAft>
              <a:buClr>
                <a:schemeClr val="dk1"/>
              </a:buClr>
              <a:buSzPts val="1100"/>
              <a:buFont typeface="Arial"/>
              <a:buNone/>
            </a:pPr>
            <a:r>
              <a:rPr lang="en" sz="1600"/>
              <a:t> </a:t>
            </a:r>
            <a:endParaRPr sz="1600"/>
          </a:p>
          <a:p>
            <a:pPr marL="0" lvl="0" indent="0">
              <a:spcBef>
                <a:spcPts val="640"/>
              </a:spcBef>
              <a:spcAft>
                <a:spcPts val="0"/>
              </a:spcAft>
              <a:buNone/>
            </a:pPr>
            <a:endParaRPr sz="1600"/>
          </a:p>
        </p:txBody>
      </p:sp>
      <p:pic>
        <p:nvPicPr>
          <p:cNvPr id="1131" name="Shape 1131"/>
          <p:cNvPicPr preferRelativeResize="0"/>
          <p:nvPr/>
        </p:nvPicPr>
        <p:blipFill>
          <a:blip r:embed="rId3">
            <a:alphaModFix/>
          </a:blip>
          <a:stretch>
            <a:fillRect/>
          </a:stretch>
        </p:blipFill>
        <p:spPr>
          <a:xfrm>
            <a:off x="1217375" y="3353225"/>
            <a:ext cx="6709250" cy="16582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xfrm>
            <a:off x="457200" y="1051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Enrollment</a:t>
            </a:r>
            <a:endParaRPr/>
          </a:p>
        </p:txBody>
      </p:sp>
      <p:sp>
        <p:nvSpPr>
          <p:cNvPr id="1137" name="Shape 1137"/>
          <p:cNvSpPr txBox="1">
            <a:spLocks noGrp="1"/>
          </p:cNvSpPr>
          <p:nvPr>
            <p:ph type="body" idx="1"/>
          </p:nvPr>
        </p:nvSpPr>
        <p:spPr>
          <a:xfrm>
            <a:off x="171450" y="1149750"/>
            <a:ext cx="8818200" cy="3394500"/>
          </a:xfrm>
          <a:prstGeom prst="rect">
            <a:avLst/>
          </a:prstGeom>
        </p:spPr>
        <p:txBody>
          <a:bodyPr spcFirstLastPara="1" wrap="square" lIns="91425" tIns="91425" rIns="91425" bIns="91425" anchor="t" anchorCtr="0">
            <a:noAutofit/>
          </a:bodyPr>
          <a:lstStyle/>
          <a:p>
            <a:pPr marL="457200" lvl="0" indent="-330200" rtl="0">
              <a:spcBef>
                <a:spcPts val="640"/>
              </a:spcBef>
              <a:spcAft>
                <a:spcPts val="0"/>
              </a:spcAft>
              <a:buSzPts val="1600"/>
              <a:buFont typeface="Calibri"/>
              <a:buAutoNum type="arabicPeriod" startAt="9"/>
            </a:pPr>
            <a:r>
              <a:rPr lang="en" sz="1600"/>
              <a:t>Select the </a:t>
            </a:r>
            <a:r>
              <a:rPr lang="en" sz="1600" b="1"/>
              <a:t>Summary </a:t>
            </a:r>
            <a:r>
              <a:rPr lang="en" sz="1600"/>
              <a:t>tab to view the information you have previously designated for your school.</a:t>
            </a:r>
            <a:endParaRPr sz="1600"/>
          </a:p>
          <a:p>
            <a:pPr marL="914400" lvl="0" indent="-330200" rtl="0">
              <a:spcBef>
                <a:spcPts val="0"/>
              </a:spcBef>
              <a:spcAft>
                <a:spcPts val="0"/>
              </a:spcAft>
              <a:buSzPts val="1600"/>
              <a:buChar char="•"/>
            </a:pPr>
            <a:r>
              <a:rPr lang="en" sz="1600"/>
              <a:t>Click </a:t>
            </a:r>
            <a:r>
              <a:rPr lang="en" sz="1600" b="1"/>
              <a:t>Print </a:t>
            </a:r>
            <a:r>
              <a:rPr lang="en" sz="1600"/>
              <a:t>if you would like to print the screen you are currently viewing.</a:t>
            </a:r>
            <a:endParaRPr sz="1600"/>
          </a:p>
          <a:p>
            <a:pPr marL="0" lvl="0" indent="0">
              <a:spcBef>
                <a:spcPts val="640"/>
              </a:spcBef>
              <a:spcAft>
                <a:spcPts val="0"/>
              </a:spcAft>
              <a:buNone/>
            </a:pPr>
            <a:endParaRPr/>
          </a:p>
          <a:p>
            <a:pPr marL="0" lvl="0" indent="0">
              <a:spcBef>
                <a:spcPts val="640"/>
              </a:spcBef>
              <a:spcAft>
                <a:spcPts val="0"/>
              </a:spcAft>
              <a:buNone/>
            </a:pPr>
            <a:endParaRPr/>
          </a:p>
        </p:txBody>
      </p:sp>
      <p:pic>
        <p:nvPicPr>
          <p:cNvPr id="1138" name="Shape 1138"/>
          <p:cNvPicPr preferRelativeResize="0"/>
          <p:nvPr/>
        </p:nvPicPr>
        <p:blipFill>
          <a:blip r:embed="rId3">
            <a:alphaModFix/>
          </a:blip>
          <a:stretch>
            <a:fillRect/>
          </a:stretch>
        </p:blipFill>
        <p:spPr>
          <a:xfrm>
            <a:off x="841975" y="1880550"/>
            <a:ext cx="7477125" cy="25908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Shape 1143"/>
          <p:cNvSpPr txBox="1">
            <a:spLocks noGrp="1"/>
          </p:cNvSpPr>
          <p:nvPr>
            <p:ph type="title"/>
          </p:nvPr>
        </p:nvSpPr>
        <p:spPr>
          <a:xfrm>
            <a:off x="457200" y="0"/>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Enrollment</a:t>
            </a:r>
            <a:endParaRPr/>
          </a:p>
        </p:txBody>
      </p:sp>
      <p:sp>
        <p:nvSpPr>
          <p:cNvPr id="1144" name="Shape 1144"/>
          <p:cNvSpPr txBox="1">
            <a:spLocks noGrp="1"/>
          </p:cNvSpPr>
          <p:nvPr>
            <p:ph type="body" idx="1"/>
          </p:nvPr>
        </p:nvSpPr>
        <p:spPr>
          <a:xfrm>
            <a:off x="181500" y="1210250"/>
            <a:ext cx="8505300" cy="3394500"/>
          </a:xfrm>
          <a:prstGeom prst="rect">
            <a:avLst/>
          </a:prstGeom>
        </p:spPr>
        <p:txBody>
          <a:bodyPr spcFirstLastPara="1" wrap="square" lIns="91425" tIns="91425" rIns="91425" bIns="91425" anchor="t" anchorCtr="0">
            <a:noAutofit/>
          </a:bodyPr>
          <a:lstStyle/>
          <a:p>
            <a:pPr marL="457200" lvl="0" indent="-330200" rtl="0">
              <a:spcBef>
                <a:spcPts val="640"/>
              </a:spcBef>
              <a:spcAft>
                <a:spcPts val="0"/>
              </a:spcAft>
              <a:buSzPts val="1600"/>
              <a:buFont typeface="Calibri"/>
              <a:buAutoNum type="arabicPeriod" startAt="10"/>
            </a:pPr>
            <a:r>
              <a:rPr lang="en" sz="1600"/>
              <a:t> Select the </a:t>
            </a:r>
            <a:r>
              <a:rPr lang="en" sz="1600" b="1"/>
              <a:t>Status </a:t>
            </a:r>
            <a:r>
              <a:rPr lang="en" sz="1600"/>
              <a:t>tab to view the progress of your schools’ registration process.</a:t>
            </a:r>
            <a:endParaRPr sz="1600"/>
          </a:p>
          <a:p>
            <a:pPr marL="914400" lvl="0" indent="-330200" rtl="0">
              <a:spcBef>
                <a:spcPts val="0"/>
              </a:spcBef>
              <a:spcAft>
                <a:spcPts val="0"/>
              </a:spcAft>
              <a:buSzPts val="1600"/>
              <a:buChar char="•"/>
            </a:pPr>
            <a:r>
              <a:rPr lang="en" sz="1600"/>
              <a:t>Click </a:t>
            </a:r>
            <a:r>
              <a:rPr lang="en" sz="1600" b="1"/>
              <a:t>Export to Excel </a:t>
            </a:r>
            <a:r>
              <a:rPr lang="en" sz="1600"/>
              <a:t>if you would like to view this information in Microsoft Excel.</a:t>
            </a:r>
            <a:endParaRPr sz="1600"/>
          </a:p>
          <a:p>
            <a:pPr marL="0" lvl="0" indent="0">
              <a:spcBef>
                <a:spcPts val="640"/>
              </a:spcBef>
              <a:spcAft>
                <a:spcPts val="0"/>
              </a:spcAft>
              <a:buNone/>
            </a:pPr>
            <a:endParaRPr sz="1600"/>
          </a:p>
        </p:txBody>
      </p:sp>
      <p:pic>
        <p:nvPicPr>
          <p:cNvPr id="1145" name="Shape 1145"/>
          <p:cNvPicPr preferRelativeResize="0"/>
          <p:nvPr/>
        </p:nvPicPr>
        <p:blipFill>
          <a:blip r:embed="rId3">
            <a:alphaModFix/>
          </a:blip>
          <a:stretch>
            <a:fillRect/>
          </a:stretch>
        </p:blipFill>
        <p:spPr>
          <a:xfrm>
            <a:off x="587575" y="2337850"/>
            <a:ext cx="7693151" cy="185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 School and Center Performance Release Timeline</a:t>
            </a:r>
            <a:endParaRPr sz="2800" b="0" i="0" u="none" strike="noStrike" cap="none">
              <a:solidFill>
                <a:srgbClr val="333333"/>
              </a:solidFill>
              <a:latin typeface="Calibri"/>
              <a:ea typeface="Calibri"/>
              <a:cs typeface="Calibri"/>
              <a:sym typeface="Calibri"/>
            </a:endParaRPr>
          </a:p>
        </p:txBody>
      </p:sp>
      <p:sp>
        <p:nvSpPr>
          <p:cNvPr id="482" name="Shape 48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9</a:t>
            </a:fld>
            <a:endParaRPr sz="900" b="0" i="0" u="none" strike="noStrike" cap="none">
              <a:solidFill>
                <a:srgbClr val="8A8A8A"/>
              </a:solidFill>
              <a:latin typeface="Calibri"/>
              <a:ea typeface="Calibri"/>
              <a:cs typeface="Calibri"/>
              <a:sym typeface="Calibri"/>
            </a:endParaRPr>
          </a:p>
        </p:txBody>
      </p:sp>
      <p:graphicFrame>
        <p:nvGraphicFramePr>
          <p:cNvPr id="483" name="Shape 483"/>
          <p:cNvGraphicFramePr/>
          <p:nvPr/>
        </p:nvGraphicFramePr>
        <p:xfrm>
          <a:off x="-9" y="1013243"/>
          <a:ext cx="9144000" cy="3823428"/>
        </p:xfrm>
        <a:graphic>
          <a:graphicData uri="http://schemas.openxmlformats.org/drawingml/2006/table">
            <a:tbl>
              <a:tblPr firstRow="1" bandRow="1">
                <a:noFill/>
                <a:tableStyleId>{5EC270F2-3AE8-468E-A011-12949433ABEB}</a:tableStyleId>
              </a:tblPr>
              <a:tblGrid>
                <a:gridCol w="7551150"/>
                <a:gridCol w="1592850"/>
              </a:tblGrid>
              <a:tr h="278150">
                <a:tc>
                  <a:txBody>
                    <a:bodyPr/>
                    <a:lstStyle/>
                    <a:p>
                      <a:pPr marL="0" marR="0" lvl="0" indent="0" algn="l" rtl="0">
                        <a:lnSpc>
                          <a:spcPct val="100000"/>
                        </a:lnSpc>
                        <a:spcBef>
                          <a:spcPts val="0"/>
                        </a:spcBef>
                        <a:spcAft>
                          <a:spcPts val="0"/>
                        </a:spcAft>
                        <a:buClr>
                          <a:srgbClr val="000000"/>
                        </a:buClr>
                        <a:buSzPts val="300"/>
                        <a:buFont typeface="Arial"/>
                        <a:buNone/>
                      </a:pPr>
                      <a:r>
                        <a:rPr lang="en" sz="1100" u="none" strike="noStrike" cap="none"/>
                        <a:t>Key Milestones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300"/>
                        <a:buFont typeface="Arial"/>
                        <a:buNone/>
                      </a:pPr>
                      <a:r>
                        <a:rPr lang="en" sz="1100" u="none" strike="noStrike" cap="none"/>
                        <a:t>Date</a:t>
                      </a:r>
                      <a:endParaRPr sz="1100" u="none" strike="noStrike" cap="none"/>
                    </a:p>
                  </a:txBody>
                  <a:tcPr marL="91450" marR="91450" marT="34300" marB="34300"/>
                </a:tc>
              </a:tr>
              <a:tr h="278150">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solidFill>
                            <a:srgbClr val="B7B7B7"/>
                          </a:solidFill>
                        </a:rPr>
                        <a:t>Cohort Graduation Rate and Strength of Diploma data certification in LA Data Review</a:t>
                      </a:r>
                      <a:endParaRPr sz="1100" u="none" strike="noStrike" cap="none">
                        <a:solidFill>
                          <a:srgbClr val="B7B7B7"/>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rPr>
                        <a:t>March 19-April 13</a:t>
                      </a:r>
                      <a:endParaRPr sz="1100" u="none" strike="noStrike" cap="none">
                        <a:solidFill>
                          <a:srgbClr val="B7B7B7"/>
                        </a:solidFill>
                      </a:endParaRPr>
                    </a:p>
                  </a:txBody>
                  <a:tcPr marL="91450" marR="91450" marT="34300" marB="34300"/>
                </a:tc>
              </a:tr>
              <a:tr h="278150">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solidFill>
                            <a:srgbClr val="B7B7B7"/>
                          </a:solidFill>
                        </a:rPr>
                        <a:t>LEAP online cleanup for progress index</a:t>
                      </a:r>
                      <a:endParaRPr sz="1100" u="none" strike="noStrike" cap="none">
                        <a:solidFill>
                          <a:srgbClr val="B7B7B7"/>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rPr>
                        <a:t>June 11-15</a:t>
                      </a:r>
                      <a:endParaRPr sz="1100" u="none" strike="noStrike" cap="none">
                        <a:solidFill>
                          <a:srgbClr val="B7B7B7"/>
                        </a:solidFill>
                      </a:endParaRPr>
                    </a:p>
                  </a:txBody>
                  <a:tcPr marL="91450" marR="91450" marT="34300" marB="34300"/>
                </a:tc>
              </a:tr>
              <a:tr h="278150">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t>Released: 2017-2018 teacher-level VAM results (CIS); 2017-2018 final student progress index results (Louisiana Data Review); 2018-2019 student growth to Mastery targets (Louisiana Data Review)</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early August</a:t>
                      </a:r>
                      <a:endParaRPr sz="1100" u="none" strike="noStrike" cap="none"/>
                    </a:p>
                  </a:txBody>
                  <a:tcPr marL="91450" marR="91450" marT="34300" marB="34300"/>
                </a:tc>
              </a:tr>
              <a:tr h="278150">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t>ACT Highest Score/WorkKeys; Dropout/Credit Accumulation Index (DCAI); Assessment Data Certification: LEAP 2025,EOC, LAA 1/LEAP Connect, ELPT data certification in LA Data Review</a:t>
                      </a:r>
                      <a:endParaRPr sz="1100" u="none" strike="noStrike" cap="none"/>
                    </a:p>
                  </a:txBody>
                  <a:tcPr marL="91450" marR="91450" marT="34300" marB="34300">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August</a:t>
                      </a:r>
                      <a:endParaRPr sz="1100" u="none" strike="noStrike" cap="none"/>
                    </a:p>
                  </a:txBody>
                  <a:tcPr marL="91450" marR="91450" marT="34300" marB="34300">
                    <a:lnB w="12700" cap="flat" cmpd="sng">
                      <a:solidFill>
                        <a:schemeClr val="lt1"/>
                      </a:solidFill>
                      <a:prstDash val="solid"/>
                      <a:round/>
                      <a:headEnd type="none" w="sm" len="sm"/>
                      <a:tailEnd type="none" w="sm" len="sm"/>
                    </a:lnB>
                  </a:tcPr>
                </a:tc>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School system leaders preview updates to School Finder at Supervisor Collaborations and resources to communicate results with families and community leaders</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September 10, 13, 17, and 18</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r h="278150">
                <a:tc>
                  <a:txBody>
                    <a:bodyPr/>
                    <a:lstStyle/>
                    <a:p>
                      <a:pPr marL="0" marR="0" lvl="0" indent="0" algn="l" rtl="0">
                        <a:lnSpc>
                          <a:spcPct val="100000"/>
                        </a:lnSpc>
                        <a:spcBef>
                          <a:spcPts val="0"/>
                        </a:spcBef>
                        <a:spcAft>
                          <a:spcPts val="0"/>
                        </a:spcAft>
                        <a:buClr>
                          <a:srgbClr val="000000"/>
                        </a:buClr>
                        <a:buSzPts val="900"/>
                        <a:buFont typeface="Arial"/>
                        <a:buNone/>
                      </a:pPr>
                      <a:r>
                        <a:rPr lang="en" sz="1100" u="none" strike="noStrike" cap="none"/>
                        <a:t>Department hosts calls with Lead Agencies and Superintendents to preview performance data</a:t>
                      </a:r>
                      <a:endParaRPr sz="1100" u="none" strike="noStrike" cap="none"/>
                    </a:p>
                  </a:txBody>
                  <a:tcPr marL="91450" marR="91450" marT="34300" marB="34300">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1100" u="none" strike="noStrike" cap="none"/>
                        <a:t>Prior to release in late fall</a:t>
                      </a:r>
                      <a:endParaRPr sz="1100" u="none" strike="noStrike" cap="none"/>
                    </a:p>
                  </a:txBody>
                  <a:tcPr marL="91450" marR="91450" marT="34300" marB="34300">
                    <a:lnT w="38100" cap="flat" cmpd="sng">
                      <a:solidFill>
                        <a:schemeClr val="lt1"/>
                      </a:solidFill>
                      <a:prstDash val="solid"/>
                      <a:round/>
                      <a:headEnd type="none" w="sm" len="sm"/>
                      <a:tailEnd type="none" w="sm" len="sm"/>
                    </a:lnT>
                  </a:tcPr>
                </a:tc>
              </a:tr>
              <a:tr h="278150">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2018 report cards and early childhood performance profiles released in School Finder</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Late fall</a:t>
                      </a:r>
                      <a:endParaRPr sz="1100" u="none" strike="noStrike" cap="none"/>
                    </a:p>
                  </a:txBody>
                  <a:tcPr marL="91450" marR="91450" marT="34300" marB="34300"/>
                </a:tc>
              </a:tr>
              <a:tr h="306725">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Principals provided support in understanding and communicating SPS results, new progress index, and use of Principal Profiles at Principal Collaborations</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November 8, 13, 14, 15</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r>
              <a:tr h="3067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Release of Superintendent and Principal secure portal, schools and systems use data to guide 2019-2020 academic planning</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Early winter</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06725">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Schools and centers hold parent nights to discuss performance results</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Winter</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pic>
        <p:nvPicPr>
          <p:cNvPr id="1150" name="Shape 115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51" name="Shape 115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Shape 1156"/>
          <p:cNvSpPr txBox="1"/>
          <p:nvPr/>
        </p:nvSpPr>
        <p:spPr>
          <a:xfrm>
            <a:off x="94500" y="-1"/>
            <a:ext cx="9049500" cy="101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Assessment Resources 2018-2019</a:t>
            </a:r>
            <a:endParaRPr sz="3000" b="0" i="0" u="none" strike="noStrike" cap="none">
              <a:solidFill>
                <a:srgbClr val="000000"/>
              </a:solidFill>
              <a:latin typeface="Calibri"/>
              <a:ea typeface="Calibri"/>
              <a:cs typeface="Calibri"/>
              <a:sym typeface="Calibri"/>
            </a:endParaRPr>
          </a:p>
        </p:txBody>
      </p:sp>
      <p:sp>
        <p:nvSpPr>
          <p:cNvPr id="1157" name="Shape 1157"/>
          <p:cNvSpPr txBox="1"/>
          <p:nvPr/>
        </p:nvSpPr>
        <p:spPr>
          <a:xfrm>
            <a:off x="439550" y="1115500"/>
            <a:ext cx="72918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Available Summer 2018</a:t>
            </a:r>
            <a:endParaRPr sz="1800" b="1"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Updated LEAP 2025 </a:t>
            </a:r>
            <a:r>
              <a:rPr lang="en" sz="1800" b="0" i="0" u="sng" strike="noStrike" cap="none">
                <a:solidFill>
                  <a:schemeClr val="hlink"/>
                </a:solidFill>
                <a:latin typeface="Calibri"/>
                <a:ea typeface="Calibri"/>
                <a:cs typeface="Calibri"/>
                <a:sym typeface="Calibri"/>
                <a:hlinkClick r:id="rId3"/>
              </a:rPr>
              <a:t>Assessment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New LEAP 2025 </a:t>
            </a:r>
            <a:r>
              <a:rPr lang="en" sz="1800" b="0" i="0" u="sng" strike="noStrike" cap="none">
                <a:solidFill>
                  <a:schemeClr val="hlink"/>
                </a:solidFill>
                <a:latin typeface="Calibri"/>
                <a:ea typeface="Calibri"/>
                <a:cs typeface="Calibri"/>
                <a:sym typeface="Calibri"/>
                <a:hlinkClick r:id="rId3"/>
              </a:rPr>
              <a:t>Assessment Guides</a:t>
            </a:r>
            <a:r>
              <a:rPr lang="en" sz="1800" b="0" i="0" u="none" strike="noStrike" cap="none">
                <a:solidFill>
                  <a:srgbClr val="000000"/>
                </a:solidFill>
                <a:latin typeface="Calibri"/>
                <a:ea typeface="Calibri"/>
                <a:cs typeface="Calibri"/>
                <a:sym typeface="Calibri"/>
              </a:rPr>
              <a:t> for Science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Available Fall 2018</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Updated US History Practice Test</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New Biology Practice Test</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New Science </a:t>
            </a:r>
            <a:r>
              <a:rPr lang="en" sz="1800" b="0" i="0" u="sng" strike="noStrike" cap="none">
                <a:solidFill>
                  <a:schemeClr val="hlink"/>
                </a:solidFill>
                <a:latin typeface="Calibri"/>
                <a:ea typeface="Calibri"/>
                <a:cs typeface="Calibri"/>
                <a:sym typeface="Calibri"/>
                <a:hlinkClick r:id="rId4"/>
              </a:rPr>
              <a:t>Practice Test Guidance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Available January 2019</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Updated Social Studies Practice Tests for grades 3-8</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New Science Practice Tests for grades 3-8</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Shape 1162"/>
          <p:cNvSpPr txBox="1"/>
          <p:nvPr/>
        </p:nvSpPr>
        <p:spPr>
          <a:xfrm>
            <a:off x="94500" y="-1"/>
            <a:ext cx="9049500" cy="101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a:t>
            </a:r>
            <a:r>
              <a:rPr lang="en" sz="3000">
                <a:latin typeface="Calibri"/>
                <a:ea typeface="Calibri"/>
                <a:cs typeface="Calibri"/>
                <a:sym typeface="Calibri"/>
              </a:rPr>
              <a:t>Teacher Leader Summit Sessions</a:t>
            </a:r>
            <a:endParaRPr sz="3000" b="0" i="0" u="none" strike="noStrike" cap="none">
              <a:solidFill>
                <a:srgbClr val="000000"/>
              </a:solidFill>
              <a:latin typeface="Calibri"/>
              <a:ea typeface="Calibri"/>
              <a:cs typeface="Calibri"/>
              <a:sym typeface="Calibri"/>
            </a:endParaRPr>
          </a:p>
        </p:txBody>
      </p:sp>
      <p:sp>
        <p:nvSpPr>
          <p:cNvPr id="1163" name="Shape 1163"/>
          <p:cNvSpPr txBox="1"/>
          <p:nvPr/>
        </p:nvSpPr>
        <p:spPr>
          <a:xfrm>
            <a:off x="157100" y="1115525"/>
            <a:ext cx="8866500" cy="67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All LEAP 2025 sessions focused on helping students </a:t>
            </a:r>
            <a:r>
              <a:rPr lang="en" sz="1800" b="1">
                <a:solidFill>
                  <a:schemeClr val="dk1"/>
                </a:solidFill>
                <a:latin typeface="Calibri"/>
                <a:ea typeface="Calibri"/>
                <a:cs typeface="Calibri"/>
                <a:sym typeface="Calibri"/>
              </a:rPr>
              <a:t>develop skills in written communication of content knowledge and conceptual understanding</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800" b="1">
              <a:latin typeface="Calibri"/>
              <a:ea typeface="Calibri"/>
              <a:cs typeface="Calibri"/>
              <a:sym typeface="Calibri"/>
            </a:endParaRPr>
          </a:p>
        </p:txBody>
      </p:sp>
      <p:graphicFrame>
        <p:nvGraphicFramePr>
          <p:cNvPr id="1164" name="Shape 1164"/>
          <p:cNvGraphicFramePr/>
          <p:nvPr/>
        </p:nvGraphicFramePr>
        <p:xfrm>
          <a:off x="261163" y="1890250"/>
          <a:ext cx="8658375" cy="2651640"/>
        </p:xfrm>
        <a:graphic>
          <a:graphicData uri="http://schemas.openxmlformats.org/drawingml/2006/table">
            <a:tbl>
              <a:tblPr>
                <a:noFill/>
                <a:tableStyleId>{A3910FF4-A1C6-4B11-B69E-5A4FB3D7CDF3}</a:tableStyleId>
              </a:tblPr>
              <a:tblGrid>
                <a:gridCol w="1025400"/>
                <a:gridCol w="7632975"/>
              </a:tblGrid>
              <a:tr h="378525">
                <a:tc>
                  <a:txBody>
                    <a:bodyPr/>
                    <a:lstStyle/>
                    <a:p>
                      <a:pPr marL="0" lvl="0" indent="0" algn="ctr">
                        <a:lnSpc>
                          <a:spcPct val="100000"/>
                        </a:lnSpc>
                        <a:spcBef>
                          <a:spcPts val="0"/>
                        </a:spcBef>
                        <a:spcAft>
                          <a:spcPts val="0"/>
                        </a:spcAft>
                        <a:buNone/>
                      </a:pPr>
                      <a:r>
                        <a:rPr lang="en" sz="1800" b="1">
                          <a:latin typeface="Calibri"/>
                          <a:ea typeface="Calibri"/>
                          <a:cs typeface="Calibri"/>
                          <a:sym typeface="Calibri"/>
                        </a:rPr>
                        <a:t>ELA</a:t>
                      </a:r>
                      <a:endParaRPr sz="1800" b="1">
                        <a:latin typeface="Calibri"/>
                        <a:ea typeface="Calibri"/>
                        <a:cs typeface="Calibri"/>
                        <a:sym typeface="Calibri"/>
                      </a:endParaRPr>
                    </a:p>
                  </a:txBody>
                  <a:tcPr marL="91425" marR="91425" marT="91425" marB="91425" anchor="ctr">
                    <a:solidFill>
                      <a:srgbClr val="2DAFB9"/>
                    </a:solidFill>
                  </a:tcPr>
                </a:tc>
                <a:tc>
                  <a:txBody>
                    <a:bodyPr/>
                    <a:lstStyle/>
                    <a:p>
                      <a:pPr marL="0" lvl="0" indent="0" rtl="0">
                        <a:lnSpc>
                          <a:spcPct val="100000"/>
                        </a:lnSpc>
                        <a:spcBef>
                          <a:spcPts val="0"/>
                        </a:spcBef>
                        <a:spcAft>
                          <a:spcPts val="0"/>
                        </a:spcAft>
                        <a:buNone/>
                      </a:pPr>
                      <a:r>
                        <a:rPr lang="en" sz="1800">
                          <a:latin typeface="Calibri"/>
                          <a:ea typeface="Calibri"/>
                          <a:cs typeface="Calibri"/>
                          <a:sym typeface="Calibri"/>
                        </a:rPr>
                        <a:t>ELA Assessment Results Make the Case: How to Build ELA Knowledge in Writing and Reading (</a:t>
                      </a:r>
                      <a:r>
                        <a:rPr lang="en" sz="1800" u="sng">
                          <a:solidFill>
                            <a:schemeClr val="hlink"/>
                          </a:solidFill>
                          <a:latin typeface="Calibri"/>
                          <a:ea typeface="Calibri"/>
                          <a:cs typeface="Calibri"/>
                          <a:sym typeface="Calibri"/>
                          <a:hlinkClick r:id="rId3"/>
                        </a:rPr>
                        <a:t>grades 3-5</a:t>
                      </a:r>
                      <a:r>
                        <a:rPr lang="en" sz="1800">
                          <a:latin typeface="Calibri"/>
                          <a:ea typeface="Calibri"/>
                          <a:cs typeface="Calibri"/>
                          <a:sym typeface="Calibri"/>
                        </a:rPr>
                        <a:t>; </a:t>
                      </a:r>
                      <a:r>
                        <a:rPr lang="en" sz="1800" u="sng">
                          <a:solidFill>
                            <a:schemeClr val="hlink"/>
                          </a:solidFill>
                          <a:latin typeface="Calibri"/>
                          <a:ea typeface="Calibri"/>
                          <a:cs typeface="Calibri"/>
                          <a:sym typeface="Calibri"/>
                          <a:hlinkClick r:id="rId4"/>
                        </a:rPr>
                        <a:t>grades 6-10</a:t>
                      </a:r>
                      <a:r>
                        <a:rPr lang="en" sz="1800">
                          <a:latin typeface="Calibri"/>
                          <a:ea typeface="Calibri"/>
                          <a:cs typeface="Calibri"/>
                          <a:sym typeface="Calibri"/>
                        </a:rPr>
                        <a:t>)</a:t>
                      </a:r>
                      <a:endParaRPr sz="1800">
                        <a:latin typeface="Calibri"/>
                        <a:ea typeface="Calibri"/>
                        <a:cs typeface="Calibri"/>
                        <a:sym typeface="Calibri"/>
                      </a:endParaRPr>
                    </a:p>
                  </a:txBody>
                  <a:tcPr marL="91425" marR="91425" marT="91425" marB="91425" anchor="ctr"/>
                </a:tc>
              </a:tr>
              <a:tr h="527200">
                <a:tc>
                  <a:txBody>
                    <a:bodyPr/>
                    <a:lstStyle/>
                    <a:p>
                      <a:pPr marL="0" lvl="0" indent="0" algn="ctr">
                        <a:lnSpc>
                          <a:spcPct val="100000"/>
                        </a:lnSpc>
                        <a:spcBef>
                          <a:spcPts val="0"/>
                        </a:spcBef>
                        <a:spcAft>
                          <a:spcPts val="0"/>
                        </a:spcAft>
                        <a:buNone/>
                      </a:pPr>
                      <a:r>
                        <a:rPr lang="en" sz="1800" b="1">
                          <a:latin typeface="Calibri"/>
                          <a:ea typeface="Calibri"/>
                          <a:cs typeface="Calibri"/>
                          <a:sym typeface="Calibri"/>
                        </a:rPr>
                        <a:t>Math</a:t>
                      </a:r>
                      <a:endParaRPr sz="1800" b="1">
                        <a:latin typeface="Calibri"/>
                        <a:ea typeface="Calibri"/>
                        <a:cs typeface="Calibri"/>
                        <a:sym typeface="Calibri"/>
                      </a:endParaRPr>
                    </a:p>
                  </a:txBody>
                  <a:tcPr marL="91425" marR="91425" marT="91425" marB="91425" anchor="ctr">
                    <a:solidFill>
                      <a:srgbClr val="2DAFB9"/>
                    </a:solidFill>
                  </a:tcPr>
                </a:tc>
                <a:tc>
                  <a:txBody>
                    <a:bodyPr/>
                    <a:lstStyle/>
                    <a:p>
                      <a:pPr marL="0" lvl="0" indent="0" rtl="0">
                        <a:lnSpc>
                          <a:spcPct val="100000"/>
                        </a:lnSpc>
                        <a:spcBef>
                          <a:spcPts val="0"/>
                        </a:spcBef>
                        <a:spcAft>
                          <a:spcPts val="0"/>
                        </a:spcAft>
                        <a:buNone/>
                      </a:pPr>
                      <a:r>
                        <a:rPr lang="en" sz="1800">
                          <a:latin typeface="Calibri"/>
                          <a:ea typeface="Calibri"/>
                          <a:cs typeface="Calibri"/>
                          <a:sym typeface="Calibri"/>
                        </a:rPr>
                        <a:t>Math Assessment Results Make the Case: Creating Type II and Type III Tasks (</a:t>
                      </a:r>
                      <a:r>
                        <a:rPr lang="en" sz="1800" u="sng">
                          <a:solidFill>
                            <a:schemeClr val="hlink"/>
                          </a:solidFill>
                          <a:latin typeface="Calibri"/>
                          <a:ea typeface="Calibri"/>
                          <a:cs typeface="Calibri"/>
                          <a:sym typeface="Calibri"/>
                          <a:hlinkClick r:id="rId5"/>
                        </a:rPr>
                        <a:t>grades 3-5</a:t>
                      </a:r>
                      <a:r>
                        <a:rPr lang="en" sz="1800">
                          <a:latin typeface="Calibri"/>
                          <a:ea typeface="Calibri"/>
                          <a:cs typeface="Calibri"/>
                          <a:sym typeface="Calibri"/>
                        </a:rPr>
                        <a:t>; </a:t>
                      </a:r>
                      <a:r>
                        <a:rPr lang="en" sz="1800" u="sng">
                          <a:solidFill>
                            <a:schemeClr val="hlink"/>
                          </a:solidFill>
                          <a:latin typeface="Calibri"/>
                          <a:ea typeface="Calibri"/>
                          <a:cs typeface="Calibri"/>
                          <a:sym typeface="Calibri"/>
                          <a:hlinkClick r:id="rId6"/>
                        </a:rPr>
                        <a:t>grades 6-8</a:t>
                      </a:r>
                      <a:r>
                        <a:rPr lang="en" sz="1800">
                          <a:latin typeface="Calibri"/>
                          <a:ea typeface="Calibri"/>
                          <a:cs typeface="Calibri"/>
                          <a:sym typeface="Calibri"/>
                        </a:rPr>
                        <a:t>; </a:t>
                      </a:r>
                      <a:r>
                        <a:rPr lang="en" sz="1800" u="sng">
                          <a:solidFill>
                            <a:schemeClr val="hlink"/>
                          </a:solidFill>
                          <a:latin typeface="Calibri"/>
                          <a:ea typeface="Calibri"/>
                          <a:cs typeface="Calibri"/>
                          <a:sym typeface="Calibri"/>
                          <a:hlinkClick r:id="rId7"/>
                        </a:rPr>
                        <a:t>Algebra I and Geometry</a:t>
                      </a:r>
                      <a:r>
                        <a:rPr lang="en" sz="1800">
                          <a:latin typeface="Calibri"/>
                          <a:ea typeface="Calibri"/>
                          <a:cs typeface="Calibri"/>
                          <a:sym typeface="Calibri"/>
                        </a:rPr>
                        <a:t>)</a:t>
                      </a:r>
                      <a:endParaRPr sz="1800">
                        <a:latin typeface="Calibri"/>
                        <a:ea typeface="Calibri"/>
                        <a:cs typeface="Calibri"/>
                        <a:sym typeface="Calibri"/>
                      </a:endParaRPr>
                    </a:p>
                  </a:txBody>
                  <a:tcPr marL="91425" marR="91425" marT="91425" marB="91425" anchor="ctr"/>
                </a:tc>
              </a:tr>
              <a:tr h="438800">
                <a:tc>
                  <a:txBody>
                    <a:bodyPr/>
                    <a:lstStyle/>
                    <a:p>
                      <a:pPr marL="0" lvl="0" indent="0" algn="ctr">
                        <a:lnSpc>
                          <a:spcPct val="100000"/>
                        </a:lnSpc>
                        <a:spcBef>
                          <a:spcPts val="0"/>
                        </a:spcBef>
                        <a:spcAft>
                          <a:spcPts val="0"/>
                        </a:spcAft>
                        <a:buNone/>
                      </a:pPr>
                      <a:r>
                        <a:rPr lang="en" sz="1800" b="1">
                          <a:latin typeface="Calibri"/>
                          <a:ea typeface="Calibri"/>
                          <a:cs typeface="Calibri"/>
                          <a:sym typeface="Calibri"/>
                        </a:rPr>
                        <a:t>Science</a:t>
                      </a:r>
                      <a:endParaRPr sz="1800" b="1">
                        <a:latin typeface="Calibri"/>
                        <a:ea typeface="Calibri"/>
                        <a:cs typeface="Calibri"/>
                        <a:sym typeface="Calibri"/>
                      </a:endParaRPr>
                    </a:p>
                  </a:txBody>
                  <a:tcPr marL="91425" marR="91425" marT="91425" marB="91425" anchor="ctr">
                    <a:solidFill>
                      <a:srgbClr val="2DAFB9"/>
                    </a:solidFill>
                  </a:tcPr>
                </a:tc>
                <a:tc>
                  <a:txBody>
                    <a:bodyPr/>
                    <a:lstStyle/>
                    <a:p>
                      <a:pPr marL="0" lvl="0" indent="0" rtl="0">
                        <a:lnSpc>
                          <a:spcPct val="100000"/>
                        </a:lnSpc>
                        <a:spcBef>
                          <a:spcPts val="0"/>
                        </a:spcBef>
                        <a:spcAft>
                          <a:spcPts val="0"/>
                        </a:spcAft>
                        <a:buNone/>
                      </a:pPr>
                      <a:r>
                        <a:rPr lang="en" sz="1800" u="sng">
                          <a:solidFill>
                            <a:schemeClr val="hlink"/>
                          </a:solidFill>
                          <a:latin typeface="Calibri"/>
                          <a:ea typeface="Calibri"/>
                          <a:cs typeface="Calibri"/>
                          <a:sym typeface="Calibri"/>
                          <a:hlinkClick r:id="rId8"/>
                        </a:rPr>
                        <a:t>New LEAP 2025 Grades 3-8 Science &amp; Biology Assessment Overview</a:t>
                      </a:r>
                      <a:endParaRPr sz="1800">
                        <a:latin typeface="Calibri"/>
                        <a:ea typeface="Calibri"/>
                        <a:cs typeface="Calibri"/>
                        <a:sym typeface="Calibri"/>
                      </a:endParaRPr>
                    </a:p>
                  </a:txBody>
                  <a:tcPr marL="91425" marR="91425" marT="91425" marB="91425" anchor="ctr"/>
                </a:tc>
              </a:tr>
              <a:tr h="460425">
                <a:tc>
                  <a:txBody>
                    <a:bodyPr/>
                    <a:lstStyle/>
                    <a:p>
                      <a:pPr marL="0" lvl="0" indent="0" algn="ctr">
                        <a:lnSpc>
                          <a:spcPct val="100000"/>
                        </a:lnSpc>
                        <a:spcBef>
                          <a:spcPts val="0"/>
                        </a:spcBef>
                        <a:spcAft>
                          <a:spcPts val="0"/>
                        </a:spcAft>
                        <a:buNone/>
                      </a:pPr>
                      <a:r>
                        <a:rPr lang="en" sz="1800" b="1">
                          <a:latin typeface="Calibri"/>
                          <a:ea typeface="Calibri"/>
                          <a:cs typeface="Calibri"/>
                          <a:sym typeface="Calibri"/>
                        </a:rPr>
                        <a:t>Social Studies</a:t>
                      </a:r>
                      <a:endParaRPr sz="1800" b="1">
                        <a:latin typeface="Calibri"/>
                        <a:ea typeface="Calibri"/>
                        <a:cs typeface="Calibri"/>
                        <a:sym typeface="Calibri"/>
                      </a:endParaRPr>
                    </a:p>
                  </a:txBody>
                  <a:tcPr marL="91425" marR="91425" marT="91425" marB="91425" anchor="ctr">
                    <a:solidFill>
                      <a:srgbClr val="2DAFB9"/>
                    </a:solidFill>
                  </a:tcPr>
                </a:tc>
                <a:tc>
                  <a:txBody>
                    <a:bodyPr/>
                    <a:lstStyle/>
                    <a:p>
                      <a:pPr marL="0" lvl="0" indent="0" rtl="0">
                        <a:lnSpc>
                          <a:spcPct val="100000"/>
                        </a:lnSpc>
                        <a:spcBef>
                          <a:spcPts val="0"/>
                        </a:spcBef>
                        <a:spcAft>
                          <a:spcPts val="0"/>
                        </a:spcAft>
                        <a:buNone/>
                      </a:pPr>
                      <a:r>
                        <a:rPr lang="en" sz="1800">
                          <a:latin typeface="Calibri"/>
                          <a:ea typeface="Calibri"/>
                          <a:cs typeface="Calibri"/>
                          <a:sym typeface="Calibri"/>
                        </a:rPr>
                        <a:t>Social Studies Assessment Results Make the Case: Scoring Student Responses to Extended-Response Tasks (</a:t>
                      </a:r>
                      <a:r>
                        <a:rPr lang="en" sz="1800" u="sng">
                          <a:solidFill>
                            <a:schemeClr val="hlink"/>
                          </a:solidFill>
                          <a:latin typeface="Calibri"/>
                          <a:ea typeface="Calibri"/>
                          <a:cs typeface="Calibri"/>
                          <a:sym typeface="Calibri"/>
                          <a:hlinkClick r:id="rId9"/>
                        </a:rPr>
                        <a:t>grades 3-5</a:t>
                      </a:r>
                      <a:r>
                        <a:rPr lang="en" sz="1800">
                          <a:latin typeface="Calibri"/>
                          <a:ea typeface="Calibri"/>
                          <a:cs typeface="Calibri"/>
                          <a:sym typeface="Calibri"/>
                        </a:rPr>
                        <a:t>; </a:t>
                      </a:r>
                      <a:r>
                        <a:rPr lang="en" sz="1800" u="sng">
                          <a:solidFill>
                            <a:schemeClr val="hlink"/>
                          </a:solidFill>
                          <a:latin typeface="Calibri"/>
                          <a:ea typeface="Calibri"/>
                          <a:cs typeface="Calibri"/>
                          <a:sym typeface="Calibri"/>
                          <a:hlinkClick r:id="rId4"/>
                        </a:rPr>
                        <a:t>grades 6-8 &amp; U.S. History</a:t>
                      </a:r>
                      <a:r>
                        <a:rPr lang="en" sz="1800">
                          <a:latin typeface="Calibri"/>
                          <a:ea typeface="Calibri"/>
                          <a:cs typeface="Calibri"/>
                          <a:sym typeface="Calibri"/>
                        </a:rPr>
                        <a:t>)</a:t>
                      </a:r>
                      <a:endParaRPr sz="1800">
                        <a:latin typeface="Calibri"/>
                        <a:ea typeface="Calibri"/>
                        <a:cs typeface="Calibri"/>
                        <a:sym typeface="Calibri"/>
                      </a:endParaRPr>
                    </a:p>
                  </a:txBody>
                  <a:tcPr marL="91425" marR="91425" marT="91425" marB="91425" anchor="ct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Shape 117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b="0" i="0" u="none" strike="noStrike" cap="none">
                <a:solidFill>
                  <a:srgbClr val="000000"/>
                </a:solidFill>
                <a:latin typeface="Calibri"/>
                <a:ea typeface="Calibri"/>
                <a:cs typeface="Calibri"/>
                <a:sym typeface="Calibri"/>
              </a:rPr>
              <a:t>2018-2019 LEAP 2025 Resource Availability Timeline</a:t>
            </a:r>
            <a:endParaRPr sz="4400" b="0" i="0" u="none" strike="noStrike" cap="none">
              <a:solidFill>
                <a:srgbClr val="333333"/>
              </a:solidFill>
              <a:latin typeface="Calibri"/>
              <a:ea typeface="Calibri"/>
              <a:cs typeface="Calibri"/>
              <a:sym typeface="Calibri"/>
            </a:endParaRPr>
          </a:p>
        </p:txBody>
      </p:sp>
      <p:sp>
        <p:nvSpPr>
          <p:cNvPr id="1171" name="Shape 117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graphicFrame>
        <p:nvGraphicFramePr>
          <p:cNvPr id="1172" name="Shape 1172"/>
          <p:cNvGraphicFramePr/>
          <p:nvPr/>
        </p:nvGraphicFramePr>
        <p:xfrm>
          <a:off x="152400" y="1147763"/>
          <a:ext cx="8761000" cy="3438375"/>
        </p:xfrm>
        <a:graphic>
          <a:graphicData uri="http://schemas.openxmlformats.org/drawingml/2006/table">
            <a:tbl>
              <a:tblPr>
                <a:noFill/>
                <a:tableStyleId>{D75DE63E-84B9-4987-BA5A-BA2AE539718C}</a:tableStyleId>
              </a:tblPr>
              <a:tblGrid>
                <a:gridCol w="1407050"/>
                <a:gridCol w="2000000"/>
                <a:gridCol w="5353950"/>
              </a:tblGrid>
              <a:tr h="613500">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59987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Updated LEAP 2025 Assessment Guides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alibri"/>
                          <a:ea typeface="Calibri"/>
                          <a:cs typeface="Calibri"/>
                          <a:sym typeface="Calibri"/>
                        </a:rPr>
                        <a:t>Summer 2018</a:t>
                      </a:r>
                      <a:endParaRPr sz="11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Explain the test designs and types of items included on the assessments. The guides also include information about testing times as well as sample items and links to additional resources.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42147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New LEAP 2025 Assessment Guides for Science</a:t>
                      </a:r>
                      <a:endParaRPr sz="1100" b="1"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r h="51202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Math, ELA, and Social Studies Practice Tests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Currently available in INSIGHT and eDIRECT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Grade- or course-level, paper-based (grades 3 and 4 ELA, math, social studies, science) and computer-based (grades 3-8 ELA, math, social studies, science, English I, English II, Algebra I, Geometry, US History, Biology) help prepare students for the spring assessments; accessed through INSIGHT.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2593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New Biology Practice Test</a:t>
                      </a:r>
                      <a:endParaRPr sz="1100" b="1"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Fall 2018</a:t>
                      </a:r>
                      <a:endParaRPr sz="11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r>
              <a:tr h="2593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Updated US History Practice Test</a:t>
                      </a:r>
                      <a:endParaRPr sz="1100" b="1"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graphicFrame>
        <p:nvGraphicFramePr>
          <p:cNvPr id="1178" name="Shape 1178"/>
          <p:cNvGraphicFramePr/>
          <p:nvPr/>
        </p:nvGraphicFramePr>
        <p:xfrm>
          <a:off x="164650" y="1172800"/>
          <a:ext cx="8814700" cy="2938060"/>
        </p:xfrm>
        <a:graphic>
          <a:graphicData uri="http://schemas.openxmlformats.org/drawingml/2006/table">
            <a:tbl>
              <a:tblPr>
                <a:noFill/>
                <a:tableStyleId>{D75DE63E-84B9-4987-BA5A-BA2AE539718C}</a:tableStyleId>
              </a:tblPr>
              <a:tblGrid>
                <a:gridCol w="1414525"/>
                <a:gridCol w="2009575"/>
                <a:gridCol w="5390600"/>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r>
              <a:tr h="48962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Updated Social Studies Practice Tests for Grades 3-8</a:t>
                      </a:r>
                      <a:endParaRPr sz="1100" b="1"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alibri"/>
                          <a:ea typeface="Calibri"/>
                          <a:cs typeface="Calibri"/>
                          <a:sym typeface="Calibri"/>
                        </a:rPr>
                        <a:t>January 2019</a:t>
                      </a:r>
                      <a:endParaRPr sz="11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alibri"/>
                          <a:ea typeface="Calibri"/>
                          <a:cs typeface="Calibri"/>
                          <a:sym typeface="Calibri"/>
                        </a:rPr>
                        <a:t>Grade- or course-level, paper-based (grades 3 and 4 ELA, math, social studies, science) and computer-based (grades 3-8 ELA, math, social studies, science, English I, English II, Algebra I, Geometry, US History, Biology) help prepare students for the spring assessments; accessed through INSIGHT.</a:t>
                      </a:r>
                      <a:endParaRPr sz="1100"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37072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New Science Practice Tests for Grades 3-8</a:t>
                      </a:r>
                      <a:endParaRPr sz="1100" b="1"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r h="56397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Updated Math, ELA, and Social Studies Practice Test Guidance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alibri"/>
                          <a:ea typeface="Calibri"/>
                          <a:cs typeface="Calibri"/>
                          <a:sym typeface="Calibri"/>
                        </a:rPr>
                        <a:t>Fall 2018</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Provide teachers with information regarding best practices when using the practice tests. Updated to include information about the new high school practice tests.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56397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New Science Practice Test Guidance</a:t>
                      </a:r>
                      <a:endParaRPr sz="1100" b="1"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bl>
          </a:graphicData>
        </a:graphic>
      </p:graphicFrame>
      <p:sp>
        <p:nvSpPr>
          <p:cNvPr id="1179" name="Shape 1179"/>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2018 - 2019 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pic>
        <p:nvPicPr>
          <p:cNvPr id="1184" name="Shape 1184"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1185" name="Shape 118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Shape 1190"/>
          <p:cNvSpPr txBox="1">
            <a:spLocks noGrp="1"/>
          </p:cNvSpPr>
          <p:nvPr>
            <p:ph type="title"/>
          </p:nvPr>
        </p:nvSpPr>
        <p:spPr>
          <a:xfrm>
            <a:off x="457200" y="0"/>
            <a:ext cx="8229600" cy="1022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End of Year Survey</a:t>
            </a:r>
            <a:endParaRPr sz="3200"/>
          </a:p>
        </p:txBody>
      </p:sp>
      <p:sp>
        <p:nvSpPr>
          <p:cNvPr id="1191" name="Shape 119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The DTC and Accountability Contact End-of-Year Survey collects feedback from the current school year on various assessment and accountability topics.  This feedback is used to make improvements for next school year. </a:t>
            </a:r>
            <a:endParaRPr sz="1800"/>
          </a:p>
          <a:p>
            <a:pPr marL="0" lvl="0" indent="0">
              <a:spcBef>
                <a:spcPts val="0"/>
              </a:spcBef>
              <a:spcAft>
                <a:spcPts val="0"/>
              </a:spcAft>
              <a:buNone/>
            </a:pPr>
            <a:endParaRPr sz="1800"/>
          </a:p>
          <a:p>
            <a:pPr marL="0" lvl="0" indent="0">
              <a:spcBef>
                <a:spcPts val="0"/>
              </a:spcBef>
              <a:spcAft>
                <a:spcPts val="0"/>
              </a:spcAft>
              <a:buNone/>
            </a:pPr>
            <a:r>
              <a:rPr lang="en" sz="1800"/>
              <a:t>DTCs, Backup DTCs, Accountability Contacts, and Backup Accountability Contacts should complete the survey by July 10, 2018. The survey will be released in the weekly newsletter.</a:t>
            </a:r>
            <a:endParaRPr sz="1800"/>
          </a:p>
          <a:p>
            <a:pPr marL="0" lvl="0" indent="0">
              <a:spcBef>
                <a:spcPts val="640"/>
              </a:spcBef>
              <a:spcAft>
                <a:spcPts val="0"/>
              </a:spcAft>
              <a:buNone/>
            </a:pPr>
            <a:endParaRPr sz="18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Shape 119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2018-2019 School System Planning Calendar</a:t>
            </a:r>
            <a:endParaRPr sz="2800" b="0" i="0" u="none" strike="noStrike" cap="none">
              <a:solidFill>
                <a:srgbClr val="333333"/>
              </a:solidFill>
              <a:latin typeface="Calibri"/>
              <a:ea typeface="Calibri"/>
              <a:cs typeface="Calibri"/>
              <a:sym typeface="Calibri"/>
            </a:endParaRPr>
          </a:p>
        </p:txBody>
      </p:sp>
      <p:sp>
        <p:nvSpPr>
          <p:cNvPr id="1198" name="Shape 119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171450" marR="0" lvl="0" indent="-38100" algn="l" rtl="0">
              <a:lnSpc>
                <a:spcPct val="90000"/>
              </a:lnSpc>
              <a:spcBef>
                <a:spcPts val="750"/>
              </a:spcBef>
              <a:spcAft>
                <a:spcPts val="0"/>
              </a:spcAft>
              <a:buClr>
                <a:schemeClr val="dk1"/>
              </a:buClr>
              <a:buSzPts val="2100"/>
              <a:buFont typeface="Arial"/>
              <a:buNone/>
            </a:pPr>
            <a:r>
              <a:rPr lang="en" sz="1800" b="0" i="0" u="none" strike="noStrike" cap="none">
                <a:solidFill>
                  <a:schemeClr val="dk1"/>
                </a:solidFill>
                <a:latin typeface="Calibri"/>
                <a:ea typeface="Calibri"/>
                <a:cs typeface="Calibri"/>
                <a:sym typeface="Calibri"/>
              </a:rPr>
              <a:t>The Department released the </a:t>
            </a:r>
            <a:r>
              <a:rPr lang="en" sz="1800" b="0" i="0" u="sng" strike="noStrike" cap="none">
                <a:solidFill>
                  <a:schemeClr val="hlink"/>
                </a:solidFill>
                <a:latin typeface="Calibri"/>
                <a:ea typeface="Calibri"/>
                <a:cs typeface="Calibri"/>
                <a:sym typeface="Calibri"/>
                <a:hlinkClick r:id="rId3"/>
              </a:rPr>
              <a:t>2018-2019 school system planning calendar</a:t>
            </a:r>
            <a:r>
              <a:rPr lang="en" sz="1800" b="0" i="0" u="none" strike="noStrike" cap="none">
                <a:solidFill>
                  <a:schemeClr val="dk1"/>
                </a:solidFill>
                <a:latin typeface="Calibri"/>
                <a:ea typeface="Calibri"/>
                <a:cs typeface="Calibri"/>
                <a:sym typeface="Calibri"/>
              </a:rPr>
              <a:t> containing dates for:</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Supervisor, Principal and Teacher Leader Collaborations</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Monthly Planning Calls: School System, Assessment &amp; Accountability, Data Coordinator, Special Education, Ed Technology</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Newsletter distribution: Superintendents, Charter, Nonpublic, Teacher Leader, Believe and Prepare, Counselor Connect and Early Childhood</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BESE and Advisory Council meetings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Shape 1203"/>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i="0" u="none" strike="noStrike" cap="none">
                <a:solidFill>
                  <a:schemeClr val="dk1"/>
                </a:solidFill>
                <a:latin typeface="Calibri"/>
                <a:ea typeface="Calibri"/>
                <a:cs typeface="Calibri"/>
                <a:sym typeface="Calibri"/>
              </a:rPr>
              <a:t>DTC and Accountability Contact Update</a:t>
            </a:r>
            <a:endParaRPr sz="2800" i="0" u="none" strike="noStrike" cap="none">
              <a:solidFill>
                <a:srgbClr val="000000"/>
              </a:solidFill>
              <a:latin typeface="Calibri"/>
              <a:ea typeface="Calibri"/>
              <a:cs typeface="Calibri"/>
              <a:sym typeface="Calibri"/>
            </a:endParaRPr>
          </a:p>
        </p:txBody>
      </p:sp>
      <p:sp>
        <p:nvSpPr>
          <p:cNvPr id="1204" name="Shape 1204"/>
          <p:cNvSpPr txBox="1"/>
          <p:nvPr/>
        </p:nvSpPr>
        <p:spPr>
          <a:xfrm>
            <a:off x="162750" y="1020426"/>
            <a:ext cx="8818500" cy="377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a:t>
            </a:r>
            <a:r>
              <a:rPr lang="en" sz="1800">
                <a:solidFill>
                  <a:schemeClr val="dk1"/>
                </a:solidFill>
                <a:latin typeface="Calibri"/>
                <a:ea typeface="Calibri"/>
                <a:cs typeface="Calibri"/>
                <a:sym typeface="Calibri"/>
              </a:rPr>
              <a:t>DO</a:t>
            </a:r>
            <a:r>
              <a:rPr lang="en" sz="1800" b="0" i="0" u="none" strike="noStrike" cap="none">
                <a:solidFill>
                  <a:schemeClr val="dk1"/>
                </a:solidFill>
                <a:latin typeface="Calibri"/>
                <a:ea typeface="Calibri"/>
                <a:cs typeface="Calibri"/>
                <a:sym typeface="Calibri"/>
              </a:rPr>
              <a:t>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Shape 120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Assessments Customer Service</a:t>
            </a:r>
            <a:endParaRPr sz="2800" b="0" i="0" u="none" strike="noStrike" cap="none">
              <a:solidFill>
                <a:srgbClr val="333333"/>
              </a:solidFill>
              <a:latin typeface="Calibri"/>
              <a:ea typeface="Calibri"/>
              <a:cs typeface="Calibri"/>
              <a:sym typeface="Calibri"/>
            </a:endParaRPr>
          </a:p>
        </p:txBody>
      </p:sp>
      <p:sp>
        <p:nvSpPr>
          <p:cNvPr id="1210" name="Shape 1210"/>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1211" name="Shape 1211"/>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ouisiana Believes">
  <a:themeElements>
    <a:clrScheme name="Custom 1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7694</Words>
  <Application>Microsoft Office PowerPoint</Application>
  <PresentationFormat>On-screen Show (16:9)</PresentationFormat>
  <Paragraphs>1039</Paragraphs>
  <Slides>103</Slides>
  <Notes>103</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103</vt:i4>
      </vt:variant>
    </vt:vector>
  </HeadingPairs>
  <TitlesOfParts>
    <vt:vector size="122" baseType="lpstr">
      <vt:lpstr>Short Stack</vt:lpstr>
      <vt:lpstr>Century</vt:lpstr>
      <vt:lpstr>Calibri</vt:lpstr>
      <vt:lpstr>Century Schoolbook</vt:lpstr>
      <vt:lpstr>Arial</vt:lpstr>
      <vt:lpstr>Simple Light</vt:lpstr>
      <vt:lpstr>Louisiana Believes</vt:lpstr>
      <vt:lpstr>Louisiana Believes</vt:lpstr>
      <vt:lpstr>Louisiana Believes</vt:lpstr>
      <vt:lpstr>LA Believes</vt:lpstr>
      <vt:lpstr>Louisiana Believes</vt:lpstr>
      <vt:lpstr>Louisiana Believes</vt:lpstr>
      <vt:lpstr>Louisiana Believes</vt:lpstr>
      <vt:lpstr>Louisiana Believes</vt:lpstr>
      <vt:lpstr>Louisiana Believes</vt:lpstr>
      <vt:lpstr>Louisiana Believes</vt:lpstr>
      <vt:lpstr>Louisiana Believes</vt:lpstr>
      <vt:lpstr>LA Believes</vt:lpstr>
      <vt:lpstr>Louisiana Believes</vt:lpstr>
      <vt:lpstr>PowerPoint Presentation</vt:lpstr>
      <vt:lpstr>Agenda</vt:lpstr>
      <vt:lpstr>Month-by-Month Checklist</vt:lpstr>
      <vt:lpstr>June Assessment and Accountability Checklist</vt:lpstr>
      <vt:lpstr>PowerPoint Presentation</vt:lpstr>
      <vt:lpstr>2017-2018 Reporting: Adjusted Prior Year Science Indices</vt:lpstr>
      <vt:lpstr>2017-2018 Reporting: New Accountability Policies</vt:lpstr>
      <vt:lpstr> 2017-2018 Reporting: Release of School Report Cards </vt:lpstr>
      <vt:lpstr>2018 School and Center Performance Release Timeline</vt:lpstr>
      <vt:lpstr>2018 School Performance Score Resources: For Teachers</vt:lpstr>
      <vt:lpstr>2018 School Performance Score Resources:  For School and System Leaders</vt:lpstr>
      <vt:lpstr>2017-2018 Reporting: Certifying SPS Data </vt:lpstr>
      <vt:lpstr>LEAP Connect in Accountability</vt:lpstr>
      <vt:lpstr>ESSA Requirements for English Language Proficiency</vt:lpstr>
      <vt:lpstr>English Language Proficiency in Louisiana’s ESSA Plan</vt:lpstr>
      <vt:lpstr>Preliminary Timeline for ELPT in Accountability</vt:lpstr>
      <vt:lpstr>PowerPoint Presentation</vt:lpstr>
      <vt:lpstr>2017-2018 Reporting: Communicating Assessment Results</vt:lpstr>
      <vt:lpstr>PowerPoint Presentation</vt:lpstr>
      <vt:lpstr>Technology Preparation</vt:lpstr>
      <vt:lpstr>System Readiness Check</vt:lpstr>
      <vt:lpstr>Technical Assistance</vt:lpstr>
      <vt:lpstr>Online Scheduling Guidance</vt:lpstr>
      <vt:lpstr>Technology FAQ</vt:lpstr>
      <vt:lpstr>Troubleshooting</vt:lpstr>
      <vt:lpstr>DRC INSIGHT Update</vt:lpstr>
      <vt:lpstr>Student Status Dashboard</vt:lpstr>
      <vt:lpstr>Testing Statistics Reports</vt:lpstr>
      <vt:lpstr>Testing Statistics Reports</vt:lpstr>
      <vt:lpstr>Online Tools Training</vt:lpstr>
      <vt:lpstr>PowerPoint Presentation</vt:lpstr>
      <vt:lpstr>Test Security Updates</vt:lpstr>
      <vt:lpstr>Caveon Test Security Services</vt:lpstr>
      <vt:lpstr>Caveon Core</vt:lpstr>
      <vt:lpstr>Test Security</vt:lpstr>
      <vt:lpstr>Test Security Policy Audits</vt:lpstr>
      <vt:lpstr>Test Security Accommodations Audit</vt:lpstr>
      <vt:lpstr>PowerPoint Presentation</vt:lpstr>
      <vt:lpstr>PowerPoint Presentation</vt:lpstr>
      <vt:lpstr>Summer High School LEAP 2025 </vt:lpstr>
      <vt:lpstr>Preparing for Summer 2018 High School Testing</vt:lpstr>
      <vt:lpstr>Summer High School LEAP 2025 </vt:lpstr>
      <vt:lpstr>Summer High School LEAP 2025 </vt:lpstr>
      <vt:lpstr>PowerPoint Presentation</vt:lpstr>
      <vt:lpstr>PowerPoint Presentation</vt:lpstr>
      <vt:lpstr>PowerPoint Presentation</vt:lpstr>
      <vt:lpstr>PowerPoint Presentation</vt:lpstr>
      <vt:lpstr>PowerPoint Presentation</vt:lpstr>
      <vt:lpstr>LEAP Connect 2018-2019 </vt:lpstr>
      <vt:lpstr>LEAP Connect OTT Math Sample Item</vt:lpstr>
      <vt:lpstr>PowerPoint Presentation</vt:lpstr>
      <vt:lpstr>2018 ELPT Results</vt:lpstr>
      <vt:lpstr>ELPT/ELPS Reminders</vt:lpstr>
      <vt:lpstr>ELPS Overview</vt:lpstr>
      <vt:lpstr>ELPS Overview</vt:lpstr>
      <vt:lpstr>ELPS Key Dates</vt:lpstr>
      <vt:lpstr>ELPS Test Setup</vt:lpstr>
      <vt:lpstr>ELPS Administration</vt:lpstr>
      <vt:lpstr>ELPS Administration</vt:lpstr>
      <vt:lpstr>English Language Proficiency Screener Trainings</vt:lpstr>
      <vt:lpstr>ELPS Resources</vt:lpstr>
      <vt:lpstr>PowerPoint Presentation</vt:lpstr>
      <vt:lpstr>2018-2019 Key Dates</vt:lpstr>
      <vt:lpstr>Diagnostic Quick Start Guide 2018-2019</vt:lpstr>
      <vt:lpstr>LEAP 360 Improvements</vt:lpstr>
      <vt:lpstr>LEAP 360 Improvements</vt:lpstr>
      <vt:lpstr>LEAP 360 Improvements</vt:lpstr>
      <vt:lpstr>LEAP 360 Improvements</vt:lpstr>
      <vt:lpstr>LEAP 360 Improvements</vt:lpstr>
      <vt:lpstr>LEAP 360 Improvements</vt:lpstr>
      <vt:lpstr>LEAP 360 Improvements</vt:lpstr>
      <vt:lpstr>Draft School List Report</vt:lpstr>
      <vt:lpstr>LEAP 360 Improvements</vt:lpstr>
      <vt:lpstr>LEAP 360 Improvements</vt:lpstr>
      <vt:lpstr>LEAP 360 Improvements</vt:lpstr>
      <vt:lpstr>What is the District Guide?</vt:lpstr>
      <vt:lpstr>Structure of the District Guide</vt:lpstr>
      <vt:lpstr>Features of the District Guide</vt:lpstr>
      <vt:lpstr>LEAP 360 (2018-2019)</vt:lpstr>
      <vt:lpstr>LEAP 360 (2018-2019)</vt:lpstr>
      <vt:lpstr>Planning for LEAP 360 in 2018-2019</vt:lpstr>
      <vt:lpstr>Planning for LEAP 360 in 2018-2019</vt:lpstr>
      <vt:lpstr>PowerPoint Presentation</vt:lpstr>
      <vt:lpstr>Testing Key Dates</vt:lpstr>
      <vt:lpstr>2018-2019 Enrollment Window</vt:lpstr>
      <vt:lpstr>2018-2019 Enrollment</vt:lpstr>
      <vt:lpstr>2018-2019 Enrollment</vt:lpstr>
      <vt:lpstr>2018-2019 Enrollment</vt:lpstr>
      <vt:lpstr>2018-2019 Enrollment</vt:lpstr>
      <vt:lpstr>PowerPoint Presentation</vt:lpstr>
      <vt:lpstr>PowerPoint Presentation</vt:lpstr>
      <vt:lpstr>PowerPoint Presentation</vt:lpstr>
      <vt:lpstr>2018-2019 LEAP 2025 Resource Availability Timeline</vt:lpstr>
      <vt:lpstr>PowerPoint Presentation</vt:lpstr>
      <vt:lpstr>PowerPoint Presentation</vt:lpstr>
      <vt:lpstr>End of Year Survey</vt:lpstr>
      <vt:lpstr>2018-2019 School System Planning Calendar</vt:lpstr>
      <vt:lpstr>PowerPoint Presentation</vt:lpstr>
      <vt:lpstr>Assessments Customer Service</vt:lpstr>
      <vt:lpstr>District Support</vt:lpstr>
      <vt:lpstr>District Support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6</cp:revision>
  <cp:lastPrinted>2018-06-18T16:15:40Z</cp:lastPrinted>
  <dcterms:modified xsi:type="dcterms:W3CDTF">2018-06-18T17:27:42Z</dcterms:modified>
</cp:coreProperties>
</file>