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5.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6.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7.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8.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9.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10.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11.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12.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13.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14.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32" r:id="rId1"/>
    <p:sldMasterId id="2147483733" r:id="rId2"/>
    <p:sldMasterId id="2147483734" r:id="rId3"/>
    <p:sldMasterId id="2147483735" r:id="rId4"/>
    <p:sldMasterId id="2147483736" r:id="rId5"/>
    <p:sldMasterId id="2147483737" r:id="rId6"/>
    <p:sldMasterId id="2147483738" r:id="rId7"/>
    <p:sldMasterId id="2147483739" r:id="rId8"/>
    <p:sldMasterId id="2147483740" r:id="rId9"/>
    <p:sldMasterId id="2147483741" r:id="rId10"/>
    <p:sldMasterId id="2147483742" r:id="rId11"/>
    <p:sldMasterId id="2147483743" r:id="rId12"/>
    <p:sldMasterId id="2147483744" r:id="rId13"/>
    <p:sldMasterId id="2147483745" r:id="rId14"/>
    <p:sldMasterId id="2147483746" r:id="rId15"/>
  </p:sldMasterIdLst>
  <p:notesMasterIdLst>
    <p:notesMasterId r:id="rId134"/>
  </p:notesMasterIdLst>
  <p:sldIdLst>
    <p:sldId id="256" r:id="rId16"/>
    <p:sldId id="257" r:id="rId17"/>
    <p:sldId id="258" r:id="rId18"/>
    <p:sldId id="259" r:id="rId19"/>
    <p:sldId id="260" r:id="rId20"/>
    <p:sldId id="261" r:id="rId21"/>
    <p:sldId id="262" r:id="rId22"/>
    <p:sldId id="263" r:id="rId23"/>
    <p:sldId id="264" r:id="rId24"/>
    <p:sldId id="265" r:id="rId25"/>
    <p:sldId id="266" r:id="rId26"/>
    <p:sldId id="267" r:id="rId27"/>
    <p:sldId id="268" r:id="rId28"/>
    <p:sldId id="269" r:id="rId29"/>
    <p:sldId id="270" r:id="rId30"/>
    <p:sldId id="271" r:id="rId31"/>
    <p:sldId id="272" r:id="rId32"/>
    <p:sldId id="273" r:id="rId33"/>
    <p:sldId id="274" r:id="rId34"/>
    <p:sldId id="275" r:id="rId35"/>
    <p:sldId id="276" r:id="rId36"/>
    <p:sldId id="277" r:id="rId37"/>
    <p:sldId id="278" r:id="rId38"/>
    <p:sldId id="279" r:id="rId39"/>
    <p:sldId id="280" r:id="rId40"/>
    <p:sldId id="281" r:id="rId41"/>
    <p:sldId id="282" r:id="rId42"/>
    <p:sldId id="283" r:id="rId43"/>
    <p:sldId id="284" r:id="rId44"/>
    <p:sldId id="285" r:id="rId45"/>
    <p:sldId id="286" r:id="rId46"/>
    <p:sldId id="287" r:id="rId47"/>
    <p:sldId id="288" r:id="rId48"/>
    <p:sldId id="289" r:id="rId49"/>
    <p:sldId id="290" r:id="rId50"/>
    <p:sldId id="291" r:id="rId51"/>
    <p:sldId id="292" r:id="rId52"/>
    <p:sldId id="293" r:id="rId53"/>
    <p:sldId id="294" r:id="rId54"/>
    <p:sldId id="295" r:id="rId55"/>
    <p:sldId id="296" r:id="rId56"/>
    <p:sldId id="297" r:id="rId57"/>
    <p:sldId id="298" r:id="rId58"/>
    <p:sldId id="299" r:id="rId59"/>
    <p:sldId id="300" r:id="rId60"/>
    <p:sldId id="301" r:id="rId61"/>
    <p:sldId id="302" r:id="rId62"/>
    <p:sldId id="303" r:id="rId63"/>
    <p:sldId id="304" r:id="rId64"/>
    <p:sldId id="305" r:id="rId65"/>
    <p:sldId id="306" r:id="rId66"/>
    <p:sldId id="307" r:id="rId67"/>
    <p:sldId id="308" r:id="rId68"/>
    <p:sldId id="309" r:id="rId69"/>
    <p:sldId id="310" r:id="rId70"/>
    <p:sldId id="311" r:id="rId71"/>
    <p:sldId id="312" r:id="rId72"/>
    <p:sldId id="313" r:id="rId73"/>
    <p:sldId id="314" r:id="rId74"/>
    <p:sldId id="315" r:id="rId75"/>
    <p:sldId id="316" r:id="rId76"/>
    <p:sldId id="317" r:id="rId77"/>
    <p:sldId id="318" r:id="rId78"/>
    <p:sldId id="319" r:id="rId79"/>
    <p:sldId id="320" r:id="rId80"/>
    <p:sldId id="321" r:id="rId81"/>
    <p:sldId id="322" r:id="rId82"/>
    <p:sldId id="323" r:id="rId83"/>
    <p:sldId id="324" r:id="rId84"/>
    <p:sldId id="325" r:id="rId85"/>
    <p:sldId id="326" r:id="rId86"/>
    <p:sldId id="327" r:id="rId87"/>
    <p:sldId id="328" r:id="rId88"/>
    <p:sldId id="329" r:id="rId89"/>
    <p:sldId id="330" r:id="rId90"/>
    <p:sldId id="331" r:id="rId91"/>
    <p:sldId id="332" r:id="rId92"/>
    <p:sldId id="333" r:id="rId93"/>
    <p:sldId id="334" r:id="rId94"/>
    <p:sldId id="335" r:id="rId95"/>
    <p:sldId id="336" r:id="rId96"/>
    <p:sldId id="337" r:id="rId97"/>
    <p:sldId id="338" r:id="rId98"/>
    <p:sldId id="339" r:id="rId99"/>
    <p:sldId id="340" r:id="rId100"/>
    <p:sldId id="341" r:id="rId101"/>
    <p:sldId id="342" r:id="rId102"/>
    <p:sldId id="343" r:id="rId103"/>
    <p:sldId id="344" r:id="rId104"/>
    <p:sldId id="345" r:id="rId105"/>
    <p:sldId id="346" r:id="rId106"/>
    <p:sldId id="347" r:id="rId107"/>
    <p:sldId id="348" r:id="rId108"/>
    <p:sldId id="349" r:id="rId109"/>
    <p:sldId id="350" r:id="rId110"/>
    <p:sldId id="351" r:id="rId111"/>
    <p:sldId id="352" r:id="rId112"/>
    <p:sldId id="353" r:id="rId113"/>
    <p:sldId id="354" r:id="rId114"/>
    <p:sldId id="355" r:id="rId115"/>
    <p:sldId id="356" r:id="rId116"/>
    <p:sldId id="357" r:id="rId117"/>
    <p:sldId id="358" r:id="rId118"/>
    <p:sldId id="359" r:id="rId119"/>
    <p:sldId id="360" r:id="rId120"/>
    <p:sldId id="361" r:id="rId121"/>
    <p:sldId id="362" r:id="rId122"/>
    <p:sldId id="363" r:id="rId123"/>
    <p:sldId id="364" r:id="rId124"/>
    <p:sldId id="365" r:id="rId125"/>
    <p:sldId id="366" r:id="rId126"/>
    <p:sldId id="367" r:id="rId127"/>
    <p:sldId id="368" r:id="rId128"/>
    <p:sldId id="369" r:id="rId129"/>
    <p:sldId id="370" r:id="rId130"/>
    <p:sldId id="371" r:id="rId131"/>
    <p:sldId id="372" r:id="rId132"/>
    <p:sldId id="373" r:id="rId133"/>
  </p:sldIdLst>
  <p:sldSz cx="9144000" cy="5143500" type="screen16x9"/>
  <p:notesSz cx="7023100" cy="9309100"/>
  <p:embeddedFontLst>
    <p:embeddedFont>
      <p:font typeface="Short Stack" panose="020B0604020202020204" charset="0"/>
      <p:regular r:id="rId135"/>
    </p:embeddedFont>
    <p:embeddedFont>
      <p:font typeface="Century" panose="02040604050505020304" pitchFamily="18" charset="0"/>
      <p:regular r:id="rId136"/>
    </p:embeddedFont>
    <p:embeddedFont>
      <p:font typeface="Calibri" panose="020F0502020204030204" pitchFamily="34" charset="0"/>
      <p:regular r:id="rId137"/>
      <p:bold r:id="rId138"/>
      <p:italic r:id="rId139"/>
      <p:boldItalic r:id="rId140"/>
    </p:embeddedFont>
    <p:embeddedFont>
      <p:font typeface="Century Schoolbook" panose="02040604050505020304" pitchFamily="18" charset="0"/>
      <p:regular r:id="rId141"/>
      <p:bold r:id="rId142"/>
      <p:italic r:id="rId143"/>
      <p:boldItalic r:id="rId1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42CF8F7-7051-415C-BB61-E0434702DC07}">
  <a:tblStyle styleId="{142CF8F7-7051-415C-BB61-E0434702DC07}"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5EC270F2-3AE8-468E-A011-12949433ABEB}"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F1F5"/>
          </a:solidFill>
        </a:fill>
      </a:tcStyle>
    </a:wholeTbl>
    <a:band1H>
      <a:tcTxStyle b="off" i="off"/>
      <a:tcStyle>
        <a:tcBdr/>
        <a:fill>
          <a:solidFill>
            <a:srgbClr val="CEE2EA"/>
          </a:solidFill>
        </a:fill>
      </a:tcStyle>
    </a:band1H>
    <a:band2H>
      <a:tcTxStyle b="off" i="off"/>
      <a:tcStyle>
        <a:tcBdr/>
      </a:tcStyle>
    </a:band2H>
    <a:band1V>
      <a:tcTxStyle b="off" i="off"/>
      <a:tcStyle>
        <a:tcBdr/>
        <a:fill>
          <a:solidFill>
            <a:srgbClr val="CEE2EA"/>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5"/>
          </a:solidFill>
        </a:fill>
      </a:tcStyle>
    </a:lastCol>
    <a:firstCol>
      <a:tcTxStyle b="on" i="off">
        <a:font>
          <a:latin typeface="Calibri"/>
          <a:ea typeface="Calibri"/>
          <a:cs typeface="Calibri"/>
        </a:font>
        <a:schemeClr val="lt1"/>
      </a:tcTxStyle>
      <a:tcStyle>
        <a:tcBdr/>
        <a:fill>
          <a:solidFill>
            <a:schemeClr val="accent5"/>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5"/>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5"/>
          </a:solidFill>
        </a:fill>
      </a:tcStyle>
    </a:firstRow>
    <a:neCell>
      <a:tcTxStyle b="off" i="off"/>
      <a:tcStyle>
        <a:tcBdr/>
      </a:tcStyle>
    </a:neCell>
    <a:nwCell>
      <a:tcTxStyle b="off" i="off"/>
      <a:tcStyle>
        <a:tcBdr/>
      </a:tcStyle>
    </a:nwCell>
  </a:tblStyle>
  <a:tblStyle styleId="{A3910FF4-A1C6-4B11-B69E-5A4FB3D7CDF3}" styleName="Table_2">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0973E2D-1796-4B47-A65A-0AC25EDBC6BC}" styleName="Table_3">
    <a:wholeTbl>
      <a:tcTxStyle b="off" i="off">
        <a:font>
          <a:latin typeface="Tw Cen MT"/>
          <a:ea typeface="Tw Cen MT"/>
          <a:cs typeface="Tw Cen MT"/>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Tw Cen MT"/>
          <a:ea typeface="Tw Cen MT"/>
          <a:cs typeface="Tw Cen MT"/>
        </a:font>
        <a:schemeClr val="lt1"/>
      </a:tcTxStyle>
      <a:tcStyle>
        <a:tcBdr/>
        <a:fill>
          <a:solidFill>
            <a:schemeClr val="accent1"/>
          </a:solidFill>
        </a:fill>
      </a:tcStyle>
    </a:lastCol>
    <a:firstCol>
      <a:tcTxStyle b="on" i="off">
        <a:font>
          <a:latin typeface="Tw Cen MT"/>
          <a:ea typeface="Tw Cen MT"/>
          <a:cs typeface="Tw Cen MT"/>
        </a:font>
        <a:schemeClr val="lt1"/>
      </a:tcTxStyle>
      <a:tcStyle>
        <a:tcBdr/>
        <a:fill>
          <a:solidFill>
            <a:schemeClr val="accent1"/>
          </a:solidFill>
        </a:fill>
      </a:tcStyle>
    </a:firstCol>
    <a:lastRow>
      <a:tcTxStyle b="on" i="off">
        <a:font>
          <a:latin typeface="Tw Cen MT"/>
          <a:ea typeface="Tw Cen MT"/>
          <a:cs typeface="Tw Cen MT"/>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Tw Cen MT"/>
          <a:ea typeface="Tw Cen MT"/>
          <a:cs typeface="Tw Cen MT"/>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CDD24B87-38F8-4555-8DAC-1EF250462ED3}" styleName="Table_4">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b="off" i="off"/>
      <a:tcStyle>
        <a:tcBdr/>
        <a:fill>
          <a:solidFill>
            <a:srgbClr val="CFD7E7"/>
          </a:solidFill>
        </a:fill>
      </a:tcStyle>
    </a:band1H>
    <a:band2H>
      <a:tcTxStyle b="off" i="off"/>
      <a:tcStyle>
        <a:tcBdr/>
      </a:tcStyle>
    </a:band2H>
    <a:band1V>
      <a:tcTxStyle b="off" i="off"/>
      <a:tcStyle>
        <a:tcBdr/>
        <a:fill>
          <a:solidFill>
            <a:srgbClr val="CFD7E7"/>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21ACBF92-1224-422A-9671-908FDC63BDCC}" styleName="Table_5">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2FCC4AA-981D-498E-854E-168264C2516C}" styleName="Table_6">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1F6E1B11-060A-469B-8976-2479C34D11A1}" styleName="Table_7">
    <a:wholeTbl>
      <a:tcTxStyle b="off" i="off">
        <a:font>
          <a:latin typeface="Gill Sans MT"/>
          <a:ea typeface="Gill Sans MT"/>
          <a:cs typeface="Gill Sans MT"/>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BE6E7"/>
          </a:solidFill>
        </a:fill>
      </a:tcStyle>
    </a:wholeTbl>
    <a:band1H>
      <a:tcTxStyle/>
      <a:tcStyle>
        <a:tcBdr/>
        <a:fill>
          <a:solidFill>
            <a:srgbClr val="D5CACB"/>
          </a:solidFill>
        </a:fill>
      </a:tcStyle>
    </a:band1H>
    <a:band2H>
      <a:tcTxStyle/>
      <a:tcStyle>
        <a:tcBdr/>
      </a:tcStyle>
    </a:band2H>
    <a:band1V>
      <a:tcTxStyle/>
      <a:tcStyle>
        <a:tcBdr/>
        <a:fill>
          <a:solidFill>
            <a:srgbClr val="D5CACB"/>
          </a:solidFill>
        </a:fill>
      </a:tcStyle>
    </a:band1V>
    <a:band2V>
      <a:tcTxStyle/>
      <a:tcStyle>
        <a:tcBdr/>
      </a:tcStyle>
    </a:band2V>
    <a:lastCol>
      <a:tcTxStyle b="on" i="off">
        <a:font>
          <a:latin typeface="Gill Sans MT"/>
          <a:ea typeface="Gill Sans MT"/>
          <a:cs typeface="Gill Sans MT"/>
        </a:font>
        <a:srgbClr val="FFFFFF"/>
      </a:tcTxStyle>
      <a:tcStyle>
        <a:tcBdr/>
        <a:fill>
          <a:solidFill>
            <a:srgbClr val="740024"/>
          </a:solidFill>
        </a:fill>
      </a:tcStyle>
    </a:lastCol>
    <a:firstCol>
      <a:tcTxStyle b="on" i="off">
        <a:font>
          <a:latin typeface="Gill Sans MT"/>
          <a:ea typeface="Gill Sans MT"/>
          <a:cs typeface="Gill Sans MT"/>
        </a:font>
        <a:srgbClr val="FFFFFF"/>
      </a:tcTxStyle>
      <a:tcStyle>
        <a:tcBdr/>
        <a:fill>
          <a:solidFill>
            <a:srgbClr val="740024"/>
          </a:solidFill>
        </a:fill>
      </a:tcStyle>
    </a:firstCol>
    <a:lastRow>
      <a:tcTxStyle b="on" i="off">
        <a:font>
          <a:latin typeface="Gill Sans MT"/>
          <a:ea typeface="Gill Sans MT"/>
          <a:cs typeface="Gill Sans MT"/>
        </a:font>
        <a:srgbClr val="FFFFFF"/>
      </a:tcTxStyle>
      <a:tcStyle>
        <a:tcBdr/>
        <a:fill>
          <a:solidFill>
            <a:srgbClr val="740024"/>
          </a:solidFill>
        </a:fill>
      </a:tcStyle>
    </a:lastRow>
    <a:seCell>
      <a:tcTxStyle/>
      <a:tcStyle>
        <a:tcBdr/>
      </a:tcStyle>
    </a:seCell>
    <a:swCell>
      <a:tcTxStyle/>
      <a:tcStyle>
        <a:tcBdr/>
      </a:tcStyle>
    </a:swCell>
    <a:firstRow>
      <a:tcTxStyle b="on" i="off">
        <a:font>
          <a:latin typeface="Gill Sans MT"/>
          <a:ea typeface="Gill Sans MT"/>
          <a:cs typeface="Gill Sans MT"/>
        </a:font>
        <a:srgbClr val="FFFFFF"/>
      </a:tcTxStyle>
      <a:tcStyle>
        <a:tcBdr/>
        <a:fill>
          <a:solidFill>
            <a:srgbClr val="740024"/>
          </a:solidFill>
        </a:fill>
      </a:tcStyle>
    </a:firstRow>
    <a:neCell>
      <a:tcTxStyle/>
      <a:tcStyle>
        <a:tcBdr/>
      </a:tcStyle>
    </a:neCell>
    <a:nwCell>
      <a:tcTxStyle/>
      <a:tcStyle>
        <a:tcBdr/>
      </a:tcStyle>
    </a:nwCell>
  </a:tblStyle>
  <a:tblStyle styleId="{D75DE63E-84B9-4987-BA5A-BA2AE539718C}" styleName="Table_8">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3B0DEDA7-2523-49F3-8337-C50A39BCD4E0}" styleName="Table_9">
    <a:wholeTbl>
      <a:tcTxStyle b="off" i="off">
        <a:font>
          <a:latin typeface="Calibri"/>
          <a:ea typeface="Calibri"/>
          <a:cs typeface="Calibri"/>
        </a:font>
        <a:schemeClr val="dk1"/>
      </a:tcTxStyle>
      <a:tcStyle>
        <a:tcBdr>
          <a:left>
            <a:ln w="12700" cap="flat" cmpd="sng">
              <a:solidFill>
                <a:schemeClr val="accent5"/>
              </a:solidFill>
              <a:prstDash val="solid"/>
              <a:round/>
              <a:headEnd type="none" w="sm" len="sm"/>
              <a:tailEnd type="none" w="sm" len="sm"/>
            </a:ln>
          </a:left>
          <a:right>
            <a:ln w="12700" cap="flat" cmpd="sng">
              <a:solidFill>
                <a:schemeClr val="accent5"/>
              </a:solidFill>
              <a:prstDash val="solid"/>
              <a:round/>
              <a:headEnd type="none" w="sm" len="sm"/>
              <a:tailEnd type="none" w="sm" len="sm"/>
            </a:ln>
          </a:right>
          <a:top>
            <a:ln w="12700" cap="flat" cmpd="sng">
              <a:solidFill>
                <a:schemeClr val="accent5"/>
              </a:solidFill>
              <a:prstDash val="solid"/>
              <a:round/>
              <a:headEnd type="none" w="sm" len="sm"/>
              <a:tailEnd type="none" w="sm" len="sm"/>
            </a:ln>
          </a:top>
          <a:bottom>
            <a:ln w="12700" cap="flat" cmpd="sng">
              <a:solidFill>
                <a:schemeClr val="accent5"/>
              </a:solidFill>
              <a:prstDash val="solid"/>
              <a:round/>
              <a:headEnd type="none" w="sm" len="sm"/>
              <a:tailEnd type="none" w="sm" len="sm"/>
            </a:ln>
          </a:bottom>
          <a:insideH>
            <a:ln w="12700" cap="flat" cmpd="sng">
              <a:solidFill>
                <a:schemeClr val="accent5"/>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lt1"/>
          </a:solidFill>
        </a:fill>
      </a:tcStyle>
    </a:wholeTbl>
    <a:band1H>
      <a:tcTxStyle b="off" i="off"/>
      <a:tcStyle>
        <a:tcBdr/>
        <a:fill>
          <a:solidFill>
            <a:srgbClr val="E8F1F5"/>
          </a:solidFill>
        </a:fill>
      </a:tcStyle>
    </a:band1H>
    <a:band2H>
      <a:tcTxStyle b="off" i="off"/>
      <a:tcStyle>
        <a:tcBdr/>
      </a:tcStyle>
    </a:band2H>
    <a:band1V>
      <a:tcTxStyle b="off" i="off"/>
      <a:tcStyle>
        <a:tcBdr/>
        <a:fill>
          <a:solidFill>
            <a:srgbClr val="E8F1F5"/>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50800" cap="flat" cmpd="sng">
              <a:solidFill>
                <a:schemeClr val="accent5"/>
              </a:solidFill>
              <a:prstDash val="solid"/>
              <a:round/>
              <a:headEnd type="none" w="sm" len="sm"/>
              <a:tailEnd type="none" w="sm" len="sm"/>
            </a:ln>
          </a:top>
        </a:tcBdr>
        <a:fill>
          <a:solidFill>
            <a:schemeClr val="l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fill>
          <a:solidFill>
            <a:schemeClr val="accent5"/>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060" autoAdjust="0"/>
  </p:normalViewPr>
  <p:slideViewPr>
    <p:cSldViewPr snapToGrid="0">
      <p:cViewPr varScale="1">
        <p:scale>
          <a:sx n="82" d="100"/>
          <a:sy n="82" d="100"/>
        </p:scale>
        <p:origin x="84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02.xml"/><Relationship Id="rId21" Type="http://schemas.openxmlformats.org/officeDocument/2006/relationships/slide" Target="slides/slide6.xml"/><Relationship Id="rId42" Type="http://schemas.openxmlformats.org/officeDocument/2006/relationships/slide" Target="slides/slide27.xml"/><Relationship Id="rId63" Type="http://schemas.openxmlformats.org/officeDocument/2006/relationships/slide" Target="slides/slide48.xml"/><Relationship Id="rId84" Type="http://schemas.openxmlformats.org/officeDocument/2006/relationships/slide" Target="slides/slide69.xml"/><Relationship Id="rId138" Type="http://schemas.openxmlformats.org/officeDocument/2006/relationships/font" Target="fonts/font4.fntdata"/><Relationship Id="rId107" Type="http://schemas.openxmlformats.org/officeDocument/2006/relationships/slide" Target="slides/slide92.xml"/><Relationship Id="rId11" Type="http://schemas.openxmlformats.org/officeDocument/2006/relationships/slideMaster" Target="slideMasters/slideMaster11.xml"/><Relationship Id="rId32" Type="http://schemas.openxmlformats.org/officeDocument/2006/relationships/slide" Target="slides/slide17.xml"/><Relationship Id="rId53" Type="http://schemas.openxmlformats.org/officeDocument/2006/relationships/slide" Target="slides/slide38.xml"/><Relationship Id="rId74" Type="http://schemas.openxmlformats.org/officeDocument/2006/relationships/slide" Target="slides/slide59.xml"/><Relationship Id="rId128" Type="http://schemas.openxmlformats.org/officeDocument/2006/relationships/slide" Target="slides/slide113.xml"/><Relationship Id="rId5" Type="http://schemas.openxmlformats.org/officeDocument/2006/relationships/slideMaster" Target="slideMasters/slideMaster5.xml"/><Relationship Id="rId90" Type="http://schemas.openxmlformats.org/officeDocument/2006/relationships/slide" Target="slides/slide75.xml"/><Relationship Id="rId95" Type="http://schemas.openxmlformats.org/officeDocument/2006/relationships/slide" Target="slides/slide80.xml"/><Relationship Id="rId22" Type="http://schemas.openxmlformats.org/officeDocument/2006/relationships/slide" Target="slides/slide7.xml"/><Relationship Id="rId27" Type="http://schemas.openxmlformats.org/officeDocument/2006/relationships/slide" Target="slides/slide12.xml"/><Relationship Id="rId43" Type="http://schemas.openxmlformats.org/officeDocument/2006/relationships/slide" Target="slides/slide28.xml"/><Relationship Id="rId48" Type="http://schemas.openxmlformats.org/officeDocument/2006/relationships/slide" Target="slides/slide33.xml"/><Relationship Id="rId64" Type="http://schemas.openxmlformats.org/officeDocument/2006/relationships/slide" Target="slides/slide49.xml"/><Relationship Id="rId69" Type="http://schemas.openxmlformats.org/officeDocument/2006/relationships/slide" Target="slides/slide54.xml"/><Relationship Id="rId113" Type="http://schemas.openxmlformats.org/officeDocument/2006/relationships/slide" Target="slides/slide98.xml"/><Relationship Id="rId118" Type="http://schemas.openxmlformats.org/officeDocument/2006/relationships/slide" Target="slides/slide103.xml"/><Relationship Id="rId134" Type="http://schemas.openxmlformats.org/officeDocument/2006/relationships/notesMaster" Target="notesMasters/notesMaster1.xml"/><Relationship Id="rId139" Type="http://schemas.openxmlformats.org/officeDocument/2006/relationships/font" Target="fonts/font5.fntdata"/><Relationship Id="rId80" Type="http://schemas.openxmlformats.org/officeDocument/2006/relationships/slide" Target="slides/slide65.xml"/><Relationship Id="rId85" Type="http://schemas.openxmlformats.org/officeDocument/2006/relationships/slide" Target="slides/slide70.xml"/><Relationship Id="rId12" Type="http://schemas.openxmlformats.org/officeDocument/2006/relationships/slideMaster" Target="slideMasters/slideMaster12.xml"/><Relationship Id="rId17" Type="http://schemas.openxmlformats.org/officeDocument/2006/relationships/slide" Target="slides/slide2.xml"/><Relationship Id="rId33" Type="http://schemas.openxmlformats.org/officeDocument/2006/relationships/slide" Target="slides/slide18.xml"/><Relationship Id="rId38" Type="http://schemas.openxmlformats.org/officeDocument/2006/relationships/slide" Target="slides/slide23.xml"/><Relationship Id="rId59" Type="http://schemas.openxmlformats.org/officeDocument/2006/relationships/slide" Target="slides/slide44.xml"/><Relationship Id="rId103" Type="http://schemas.openxmlformats.org/officeDocument/2006/relationships/slide" Target="slides/slide88.xml"/><Relationship Id="rId108" Type="http://schemas.openxmlformats.org/officeDocument/2006/relationships/slide" Target="slides/slide93.xml"/><Relationship Id="rId124" Type="http://schemas.openxmlformats.org/officeDocument/2006/relationships/slide" Target="slides/slide109.xml"/><Relationship Id="rId129" Type="http://schemas.openxmlformats.org/officeDocument/2006/relationships/slide" Target="slides/slide114.xml"/><Relationship Id="rId54" Type="http://schemas.openxmlformats.org/officeDocument/2006/relationships/slide" Target="slides/slide39.xml"/><Relationship Id="rId70" Type="http://schemas.openxmlformats.org/officeDocument/2006/relationships/slide" Target="slides/slide55.xml"/><Relationship Id="rId75" Type="http://schemas.openxmlformats.org/officeDocument/2006/relationships/slide" Target="slides/slide60.xml"/><Relationship Id="rId91" Type="http://schemas.openxmlformats.org/officeDocument/2006/relationships/slide" Target="slides/slide76.xml"/><Relationship Id="rId96" Type="http://schemas.openxmlformats.org/officeDocument/2006/relationships/slide" Target="slides/slide81.xml"/><Relationship Id="rId140" Type="http://schemas.openxmlformats.org/officeDocument/2006/relationships/font" Target="fonts/font6.fntdata"/><Relationship Id="rId14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8.xml"/><Relationship Id="rId28" Type="http://schemas.openxmlformats.org/officeDocument/2006/relationships/slide" Target="slides/slide13.xml"/><Relationship Id="rId49" Type="http://schemas.openxmlformats.org/officeDocument/2006/relationships/slide" Target="slides/slide34.xml"/><Relationship Id="rId114" Type="http://schemas.openxmlformats.org/officeDocument/2006/relationships/slide" Target="slides/slide99.xml"/><Relationship Id="rId119" Type="http://schemas.openxmlformats.org/officeDocument/2006/relationships/slide" Target="slides/slide104.xml"/><Relationship Id="rId44" Type="http://schemas.openxmlformats.org/officeDocument/2006/relationships/slide" Target="slides/slide29.xml"/><Relationship Id="rId60" Type="http://schemas.openxmlformats.org/officeDocument/2006/relationships/slide" Target="slides/slide45.xml"/><Relationship Id="rId65" Type="http://schemas.openxmlformats.org/officeDocument/2006/relationships/slide" Target="slides/slide50.xml"/><Relationship Id="rId81" Type="http://schemas.openxmlformats.org/officeDocument/2006/relationships/slide" Target="slides/slide66.xml"/><Relationship Id="rId86" Type="http://schemas.openxmlformats.org/officeDocument/2006/relationships/slide" Target="slides/slide71.xml"/><Relationship Id="rId130" Type="http://schemas.openxmlformats.org/officeDocument/2006/relationships/slide" Target="slides/slide115.xml"/><Relationship Id="rId135" Type="http://schemas.openxmlformats.org/officeDocument/2006/relationships/font" Target="fonts/font1.fntdata"/><Relationship Id="rId13" Type="http://schemas.openxmlformats.org/officeDocument/2006/relationships/slideMaster" Target="slideMasters/slideMaster13.xml"/><Relationship Id="rId18" Type="http://schemas.openxmlformats.org/officeDocument/2006/relationships/slide" Target="slides/slide3.xml"/><Relationship Id="rId39" Type="http://schemas.openxmlformats.org/officeDocument/2006/relationships/slide" Target="slides/slide24.xml"/><Relationship Id="rId109" Type="http://schemas.openxmlformats.org/officeDocument/2006/relationships/slide" Target="slides/slide94.xml"/><Relationship Id="rId34" Type="http://schemas.openxmlformats.org/officeDocument/2006/relationships/slide" Target="slides/slide19.xml"/><Relationship Id="rId50" Type="http://schemas.openxmlformats.org/officeDocument/2006/relationships/slide" Target="slides/slide35.xml"/><Relationship Id="rId55" Type="http://schemas.openxmlformats.org/officeDocument/2006/relationships/slide" Target="slides/slide40.xml"/><Relationship Id="rId76" Type="http://schemas.openxmlformats.org/officeDocument/2006/relationships/slide" Target="slides/slide61.xml"/><Relationship Id="rId97" Type="http://schemas.openxmlformats.org/officeDocument/2006/relationships/slide" Target="slides/slide82.xml"/><Relationship Id="rId104" Type="http://schemas.openxmlformats.org/officeDocument/2006/relationships/slide" Target="slides/slide89.xml"/><Relationship Id="rId120" Type="http://schemas.openxmlformats.org/officeDocument/2006/relationships/slide" Target="slides/slide105.xml"/><Relationship Id="rId125" Type="http://schemas.openxmlformats.org/officeDocument/2006/relationships/slide" Target="slides/slide110.xml"/><Relationship Id="rId141" Type="http://schemas.openxmlformats.org/officeDocument/2006/relationships/font" Target="fonts/font7.fntdata"/><Relationship Id="rId146"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56.xml"/><Relationship Id="rId92" Type="http://schemas.openxmlformats.org/officeDocument/2006/relationships/slide" Target="slides/slide77.xml"/><Relationship Id="rId2" Type="http://schemas.openxmlformats.org/officeDocument/2006/relationships/slideMaster" Target="slideMasters/slideMaster2.xml"/><Relationship Id="rId29" Type="http://schemas.openxmlformats.org/officeDocument/2006/relationships/slide" Target="slides/slide14.xml"/><Relationship Id="rId24" Type="http://schemas.openxmlformats.org/officeDocument/2006/relationships/slide" Target="slides/slide9.xml"/><Relationship Id="rId40" Type="http://schemas.openxmlformats.org/officeDocument/2006/relationships/slide" Target="slides/slide25.xml"/><Relationship Id="rId45" Type="http://schemas.openxmlformats.org/officeDocument/2006/relationships/slide" Target="slides/slide30.xml"/><Relationship Id="rId66" Type="http://schemas.openxmlformats.org/officeDocument/2006/relationships/slide" Target="slides/slide51.xml"/><Relationship Id="rId87" Type="http://schemas.openxmlformats.org/officeDocument/2006/relationships/slide" Target="slides/slide72.xml"/><Relationship Id="rId110" Type="http://schemas.openxmlformats.org/officeDocument/2006/relationships/slide" Target="slides/slide95.xml"/><Relationship Id="rId115" Type="http://schemas.openxmlformats.org/officeDocument/2006/relationships/slide" Target="slides/slide100.xml"/><Relationship Id="rId131" Type="http://schemas.openxmlformats.org/officeDocument/2006/relationships/slide" Target="slides/slide116.xml"/><Relationship Id="rId136" Type="http://schemas.openxmlformats.org/officeDocument/2006/relationships/font" Target="fonts/font2.fntdata"/><Relationship Id="rId61" Type="http://schemas.openxmlformats.org/officeDocument/2006/relationships/slide" Target="slides/slide46.xml"/><Relationship Id="rId82" Type="http://schemas.openxmlformats.org/officeDocument/2006/relationships/slide" Target="slides/slide67.xml"/><Relationship Id="rId19" Type="http://schemas.openxmlformats.org/officeDocument/2006/relationships/slide" Target="slides/slide4.xml"/><Relationship Id="rId14" Type="http://schemas.openxmlformats.org/officeDocument/2006/relationships/slideMaster" Target="slideMasters/slideMaster14.xml"/><Relationship Id="rId30" Type="http://schemas.openxmlformats.org/officeDocument/2006/relationships/slide" Target="slides/slide15.xml"/><Relationship Id="rId35" Type="http://schemas.openxmlformats.org/officeDocument/2006/relationships/slide" Target="slides/slide20.xml"/><Relationship Id="rId56" Type="http://schemas.openxmlformats.org/officeDocument/2006/relationships/slide" Target="slides/slide41.xml"/><Relationship Id="rId77" Type="http://schemas.openxmlformats.org/officeDocument/2006/relationships/slide" Target="slides/slide62.xml"/><Relationship Id="rId100" Type="http://schemas.openxmlformats.org/officeDocument/2006/relationships/slide" Target="slides/slide85.xml"/><Relationship Id="rId105" Type="http://schemas.openxmlformats.org/officeDocument/2006/relationships/slide" Target="slides/slide90.xml"/><Relationship Id="rId126" Type="http://schemas.openxmlformats.org/officeDocument/2006/relationships/slide" Target="slides/slide111.xml"/><Relationship Id="rId147"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slide" Target="slides/slide57.xml"/><Relationship Id="rId93" Type="http://schemas.openxmlformats.org/officeDocument/2006/relationships/slide" Target="slides/slide78.xml"/><Relationship Id="rId98" Type="http://schemas.openxmlformats.org/officeDocument/2006/relationships/slide" Target="slides/slide83.xml"/><Relationship Id="rId121" Type="http://schemas.openxmlformats.org/officeDocument/2006/relationships/slide" Target="slides/slide106.xml"/><Relationship Id="rId142" Type="http://schemas.openxmlformats.org/officeDocument/2006/relationships/font" Target="fonts/font8.fntdata"/><Relationship Id="rId3" Type="http://schemas.openxmlformats.org/officeDocument/2006/relationships/slideMaster" Target="slideMasters/slideMaster3.xml"/><Relationship Id="rId25" Type="http://schemas.openxmlformats.org/officeDocument/2006/relationships/slide" Target="slides/slide10.xml"/><Relationship Id="rId46" Type="http://schemas.openxmlformats.org/officeDocument/2006/relationships/slide" Target="slides/slide31.xml"/><Relationship Id="rId67" Type="http://schemas.openxmlformats.org/officeDocument/2006/relationships/slide" Target="slides/slide52.xml"/><Relationship Id="rId116" Type="http://schemas.openxmlformats.org/officeDocument/2006/relationships/slide" Target="slides/slide101.xml"/><Relationship Id="rId137" Type="http://schemas.openxmlformats.org/officeDocument/2006/relationships/font" Target="fonts/font3.fntdata"/><Relationship Id="rId20" Type="http://schemas.openxmlformats.org/officeDocument/2006/relationships/slide" Target="slides/slide5.xml"/><Relationship Id="rId41" Type="http://schemas.openxmlformats.org/officeDocument/2006/relationships/slide" Target="slides/slide26.xml"/><Relationship Id="rId62" Type="http://schemas.openxmlformats.org/officeDocument/2006/relationships/slide" Target="slides/slide47.xml"/><Relationship Id="rId83" Type="http://schemas.openxmlformats.org/officeDocument/2006/relationships/slide" Target="slides/slide68.xml"/><Relationship Id="rId88" Type="http://schemas.openxmlformats.org/officeDocument/2006/relationships/slide" Target="slides/slide73.xml"/><Relationship Id="rId111" Type="http://schemas.openxmlformats.org/officeDocument/2006/relationships/slide" Target="slides/slide96.xml"/><Relationship Id="rId132" Type="http://schemas.openxmlformats.org/officeDocument/2006/relationships/slide" Target="slides/slide117.xml"/><Relationship Id="rId15" Type="http://schemas.openxmlformats.org/officeDocument/2006/relationships/slideMaster" Target="slideMasters/slideMaster15.xml"/><Relationship Id="rId36" Type="http://schemas.openxmlformats.org/officeDocument/2006/relationships/slide" Target="slides/slide21.xml"/><Relationship Id="rId57" Type="http://schemas.openxmlformats.org/officeDocument/2006/relationships/slide" Target="slides/slide42.xml"/><Relationship Id="rId106" Type="http://schemas.openxmlformats.org/officeDocument/2006/relationships/slide" Target="slides/slide91.xml"/><Relationship Id="rId127" Type="http://schemas.openxmlformats.org/officeDocument/2006/relationships/slide" Target="slides/slide112.xml"/><Relationship Id="rId10" Type="http://schemas.openxmlformats.org/officeDocument/2006/relationships/slideMaster" Target="slideMasters/slideMaster10.xml"/><Relationship Id="rId31" Type="http://schemas.openxmlformats.org/officeDocument/2006/relationships/slide" Target="slides/slide16.xml"/><Relationship Id="rId52" Type="http://schemas.openxmlformats.org/officeDocument/2006/relationships/slide" Target="slides/slide37.xml"/><Relationship Id="rId73" Type="http://schemas.openxmlformats.org/officeDocument/2006/relationships/slide" Target="slides/slide58.xml"/><Relationship Id="rId78" Type="http://schemas.openxmlformats.org/officeDocument/2006/relationships/slide" Target="slides/slide63.xml"/><Relationship Id="rId94" Type="http://schemas.openxmlformats.org/officeDocument/2006/relationships/slide" Target="slides/slide79.xml"/><Relationship Id="rId99" Type="http://schemas.openxmlformats.org/officeDocument/2006/relationships/slide" Target="slides/slide84.xml"/><Relationship Id="rId101" Type="http://schemas.openxmlformats.org/officeDocument/2006/relationships/slide" Target="slides/slide86.xml"/><Relationship Id="rId122" Type="http://schemas.openxmlformats.org/officeDocument/2006/relationships/slide" Target="slides/slide107.xml"/><Relationship Id="rId143" Type="http://schemas.openxmlformats.org/officeDocument/2006/relationships/font" Target="fonts/font9.fntdata"/><Relationship Id="rId14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26" Type="http://schemas.openxmlformats.org/officeDocument/2006/relationships/slide" Target="slides/slide11.xml"/><Relationship Id="rId47" Type="http://schemas.openxmlformats.org/officeDocument/2006/relationships/slide" Target="slides/slide32.xml"/><Relationship Id="rId68" Type="http://schemas.openxmlformats.org/officeDocument/2006/relationships/slide" Target="slides/slide53.xml"/><Relationship Id="rId89" Type="http://schemas.openxmlformats.org/officeDocument/2006/relationships/slide" Target="slides/slide74.xml"/><Relationship Id="rId112" Type="http://schemas.openxmlformats.org/officeDocument/2006/relationships/slide" Target="slides/slide97.xml"/><Relationship Id="rId133" Type="http://schemas.openxmlformats.org/officeDocument/2006/relationships/slide" Target="slides/slide118.xml"/><Relationship Id="rId16" Type="http://schemas.openxmlformats.org/officeDocument/2006/relationships/slide" Target="slides/slide1.xml"/><Relationship Id="rId37" Type="http://schemas.openxmlformats.org/officeDocument/2006/relationships/slide" Target="slides/slide22.xml"/><Relationship Id="rId58" Type="http://schemas.openxmlformats.org/officeDocument/2006/relationships/slide" Target="slides/slide43.xml"/><Relationship Id="rId79" Type="http://schemas.openxmlformats.org/officeDocument/2006/relationships/slide" Target="slides/slide64.xml"/><Relationship Id="rId102" Type="http://schemas.openxmlformats.org/officeDocument/2006/relationships/slide" Target="slides/slide87.xml"/><Relationship Id="rId123" Type="http://schemas.openxmlformats.org/officeDocument/2006/relationships/slide" Target="slides/slide108.xml"/><Relationship Id="rId144"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131505465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Shape 419"/>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0" name="Shape 420"/>
          <p:cNvSpPr txBox="1">
            <a:spLocks noGrp="1"/>
          </p:cNvSpPr>
          <p:nvPr>
            <p:ph type="body" idx="1"/>
          </p:nvPr>
        </p:nvSpPr>
        <p:spPr>
          <a:xfrm>
            <a:off x="702310" y="4421823"/>
            <a:ext cx="5618480" cy="4189095"/>
          </a:xfrm>
          <a:prstGeom prst="rect">
            <a:avLst/>
          </a:prstGeom>
          <a:noFill/>
          <a:ln>
            <a:noFill/>
          </a:ln>
        </p:spPr>
        <p:txBody>
          <a:bodyPr spcFirstLastPara="1" wrap="square" lIns="93308" tIns="46641" rIns="93308" bIns="46641" anchor="t" anchorCtr="0">
            <a:noAutofit/>
          </a:bodyPr>
          <a:lstStyle/>
          <a:p>
            <a:pPr marL="0" indent="0">
              <a:buClr>
                <a:schemeClr val="dk1"/>
              </a:buClr>
              <a:buNone/>
            </a:pPr>
            <a:endParaRPr sz="1200">
              <a:solidFill>
                <a:schemeClr val="dk1"/>
              </a:solidFill>
              <a:latin typeface="Calibri"/>
              <a:ea typeface="Calibri"/>
              <a:cs typeface="Calibri"/>
              <a:sym typeface="Calibri"/>
            </a:endParaRPr>
          </a:p>
        </p:txBody>
      </p:sp>
      <p:sp>
        <p:nvSpPr>
          <p:cNvPr id="421" name="Shape 421"/>
          <p:cNvSpPr txBox="1">
            <a:spLocks noGrp="1"/>
          </p:cNvSpPr>
          <p:nvPr>
            <p:ph type="sldNum" idx="12"/>
          </p:nvPr>
        </p:nvSpPr>
        <p:spPr>
          <a:xfrm>
            <a:off x="3978131" y="8842029"/>
            <a:ext cx="3043343" cy="465455"/>
          </a:xfrm>
          <a:prstGeom prst="rect">
            <a:avLst/>
          </a:prstGeom>
          <a:noFill/>
          <a:ln>
            <a:noFill/>
          </a:ln>
        </p:spPr>
        <p:txBody>
          <a:bodyPr spcFirstLastPara="1" wrap="square" lIns="93308" tIns="46641" rIns="93308" bIns="46641" anchor="b" anchorCtr="0">
            <a:noAutofit/>
          </a:bodyPr>
          <a:lstStyle/>
          <a:p>
            <a:pPr algn="r"/>
            <a:fld id="{00000000-1234-1234-1234-123412341234}" type="slidenum">
              <a:rPr lang="en" sz="1200">
                <a:latin typeface="Calibri"/>
                <a:ea typeface="Calibri"/>
                <a:cs typeface="Calibri"/>
                <a:sym typeface="Calibri"/>
              </a:rPr>
              <a:pPr algn="r"/>
              <a:t>1</a:t>
            </a:fld>
            <a:endParaRPr sz="1200">
              <a:latin typeface="Calibri"/>
              <a:ea typeface="Calibri"/>
              <a:cs typeface="Calibri"/>
              <a:sym typeface="Calibri"/>
            </a:endParaRPr>
          </a:p>
        </p:txBody>
      </p:sp>
    </p:spTree>
    <p:extLst>
      <p:ext uri="{BB962C8B-B14F-4D97-AF65-F5344CB8AC3E}">
        <p14:creationId xmlns:p14="http://schemas.microsoft.com/office/powerpoint/2010/main" val="2799267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Shape 485"/>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6" name="Shape 486"/>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sz="900" dirty="0">
              <a:solidFill>
                <a:schemeClr val="dk1"/>
              </a:solidFill>
              <a:latin typeface="Calibri"/>
              <a:ea typeface="Calibri"/>
              <a:cs typeface="Calibri"/>
              <a:sym typeface="Calibri"/>
            </a:endParaRPr>
          </a:p>
        </p:txBody>
      </p:sp>
      <p:sp>
        <p:nvSpPr>
          <p:cNvPr id="487" name="Shape 487"/>
          <p:cNvSpPr txBox="1">
            <a:spLocks noGrp="1"/>
          </p:cNvSpPr>
          <p:nvPr>
            <p:ph type="sldNum" idx="12"/>
          </p:nvPr>
        </p:nvSpPr>
        <p:spPr>
          <a:xfrm>
            <a:off x="3978132" y="8842029"/>
            <a:ext cx="3043343" cy="465455"/>
          </a:xfrm>
          <a:prstGeom prst="rect">
            <a:avLst/>
          </a:prstGeom>
          <a:noFill/>
          <a:ln>
            <a:noFill/>
          </a:ln>
        </p:spPr>
        <p:txBody>
          <a:bodyPr spcFirstLastPara="1" wrap="square" lIns="93308" tIns="46641" rIns="93308" bIns="46641" anchor="b" anchorCtr="0">
            <a:noAutofit/>
          </a:bodyPr>
          <a:lstStyle/>
          <a:p>
            <a:pPr>
              <a:buSzPts val="1400"/>
            </a:pPr>
            <a:fld id="{00000000-1234-1234-1234-123412341234}" type="slidenum">
              <a:rPr lang="en"/>
              <a:pPr>
                <a:buSzPts val="1400"/>
              </a:pPr>
              <a:t>10</a:t>
            </a:fld>
            <a:endParaRPr/>
          </a:p>
        </p:txBody>
      </p:sp>
    </p:spTree>
    <p:extLst>
      <p:ext uri="{BB962C8B-B14F-4D97-AF65-F5344CB8AC3E}">
        <p14:creationId xmlns:p14="http://schemas.microsoft.com/office/powerpoint/2010/main" val="411672325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1"/>
        <p:cNvGrpSpPr/>
        <p:nvPr/>
      </p:nvGrpSpPr>
      <p:grpSpPr>
        <a:xfrm>
          <a:off x="0" y="0"/>
          <a:ext cx="0" cy="0"/>
          <a:chOff x="0" y="0"/>
          <a:chExt cx="0" cy="0"/>
        </a:xfrm>
      </p:grpSpPr>
      <p:sp>
        <p:nvSpPr>
          <p:cNvPr id="1112" name="Shape 1112"/>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3" name="Shape 1113"/>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400032422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8"/>
        <p:cNvGrpSpPr/>
        <p:nvPr/>
      </p:nvGrpSpPr>
      <p:grpSpPr>
        <a:xfrm>
          <a:off x="0" y="0"/>
          <a:ext cx="0" cy="0"/>
          <a:chOff x="0" y="0"/>
          <a:chExt cx="0" cy="0"/>
        </a:xfrm>
      </p:grpSpPr>
      <p:sp>
        <p:nvSpPr>
          <p:cNvPr id="1119" name="Shape 1119"/>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0" name="Shape 1120"/>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1096269441"/>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5"/>
        <p:cNvGrpSpPr/>
        <p:nvPr/>
      </p:nvGrpSpPr>
      <p:grpSpPr>
        <a:xfrm>
          <a:off x="0" y="0"/>
          <a:ext cx="0" cy="0"/>
          <a:chOff x="0" y="0"/>
          <a:chExt cx="0" cy="0"/>
        </a:xfrm>
      </p:grpSpPr>
      <p:sp>
        <p:nvSpPr>
          <p:cNvPr id="1126" name="Shape 1126"/>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7" name="Shape 1127"/>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239004551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2"/>
        <p:cNvGrpSpPr/>
        <p:nvPr/>
      </p:nvGrpSpPr>
      <p:grpSpPr>
        <a:xfrm>
          <a:off x="0" y="0"/>
          <a:ext cx="0" cy="0"/>
          <a:chOff x="0" y="0"/>
          <a:chExt cx="0" cy="0"/>
        </a:xfrm>
      </p:grpSpPr>
      <p:sp>
        <p:nvSpPr>
          <p:cNvPr id="1133" name="Shape 1133"/>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34" name="Shape 1134"/>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217287435"/>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9"/>
        <p:cNvGrpSpPr/>
        <p:nvPr/>
      </p:nvGrpSpPr>
      <p:grpSpPr>
        <a:xfrm>
          <a:off x="0" y="0"/>
          <a:ext cx="0" cy="0"/>
          <a:chOff x="0" y="0"/>
          <a:chExt cx="0" cy="0"/>
        </a:xfrm>
      </p:grpSpPr>
      <p:sp>
        <p:nvSpPr>
          <p:cNvPr id="1140" name="Shape 1140"/>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1" name="Shape 1141"/>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121269815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6"/>
        <p:cNvGrpSpPr/>
        <p:nvPr/>
      </p:nvGrpSpPr>
      <p:grpSpPr>
        <a:xfrm>
          <a:off x="0" y="0"/>
          <a:ext cx="0" cy="0"/>
          <a:chOff x="0" y="0"/>
          <a:chExt cx="0" cy="0"/>
        </a:xfrm>
      </p:grpSpPr>
      <p:sp>
        <p:nvSpPr>
          <p:cNvPr id="1147" name="Shape 1147"/>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Clr>
                <a:schemeClr val="dk1"/>
              </a:buClr>
              <a:buNone/>
            </a:pPr>
            <a:endParaRPr sz="1200">
              <a:solidFill>
                <a:schemeClr val="dk1"/>
              </a:solidFill>
              <a:latin typeface="Calibri"/>
              <a:ea typeface="Calibri"/>
              <a:cs typeface="Calibri"/>
              <a:sym typeface="Calibri"/>
            </a:endParaRPr>
          </a:p>
        </p:txBody>
      </p:sp>
      <p:sp>
        <p:nvSpPr>
          <p:cNvPr id="1148" name="Shape 1148"/>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5982705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2"/>
        <p:cNvGrpSpPr/>
        <p:nvPr/>
      </p:nvGrpSpPr>
      <p:grpSpPr>
        <a:xfrm>
          <a:off x="0" y="0"/>
          <a:ext cx="0" cy="0"/>
          <a:chOff x="0" y="0"/>
          <a:chExt cx="0" cy="0"/>
        </a:xfrm>
      </p:grpSpPr>
      <p:sp>
        <p:nvSpPr>
          <p:cNvPr id="1153" name="Shape 1153"/>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54" name="Shape 1154"/>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24583329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8"/>
        <p:cNvGrpSpPr/>
        <p:nvPr/>
      </p:nvGrpSpPr>
      <p:grpSpPr>
        <a:xfrm>
          <a:off x="0" y="0"/>
          <a:ext cx="0" cy="0"/>
          <a:chOff x="0" y="0"/>
          <a:chExt cx="0" cy="0"/>
        </a:xfrm>
      </p:grpSpPr>
      <p:sp>
        <p:nvSpPr>
          <p:cNvPr id="1159" name="Shape 1159"/>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60" name="Shape 1160"/>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4049249730"/>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5"/>
        <p:cNvGrpSpPr/>
        <p:nvPr/>
      </p:nvGrpSpPr>
      <p:grpSpPr>
        <a:xfrm>
          <a:off x="0" y="0"/>
          <a:ext cx="0" cy="0"/>
          <a:chOff x="0" y="0"/>
          <a:chExt cx="0" cy="0"/>
        </a:xfrm>
      </p:grpSpPr>
      <p:sp>
        <p:nvSpPr>
          <p:cNvPr id="1166" name="Shape 1166"/>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7" name="Shape 1167"/>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Clr>
                <a:schemeClr val="dk1"/>
              </a:buClr>
              <a:buSzPts val="900"/>
              <a:buNone/>
            </a:pPr>
            <a:endParaRPr dirty="0">
              <a:solidFill>
                <a:schemeClr val="dk1"/>
              </a:solidFill>
              <a:latin typeface="Calibri"/>
              <a:ea typeface="Calibri"/>
              <a:cs typeface="Calibri"/>
              <a:sym typeface="Calibri"/>
            </a:endParaRPr>
          </a:p>
        </p:txBody>
      </p:sp>
      <p:sp>
        <p:nvSpPr>
          <p:cNvPr id="1168" name="Shape 1168"/>
          <p:cNvSpPr txBox="1">
            <a:spLocks noGrp="1"/>
          </p:cNvSpPr>
          <p:nvPr>
            <p:ph type="sldNum" idx="12"/>
          </p:nvPr>
        </p:nvSpPr>
        <p:spPr>
          <a:xfrm>
            <a:off x="3978131" y="8842029"/>
            <a:ext cx="3043343" cy="465455"/>
          </a:xfrm>
          <a:prstGeom prst="rect">
            <a:avLst/>
          </a:prstGeom>
          <a:noFill/>
          <a:ln>
            <a:noFill/>
          </a:ln>
        </p:spPr>
        <p:txBody>
          <a:bodyPr spcFirstLastPara="1" wrap="square" lIns="93308" tIns="46641" rIns="93308" bIns="46641" anchor="b" anchorCtr="0">
            <a:noAutofit/>
          </a:bodyPr>
          <a:lstStyle/>
          <a:p>
            <a:pPr>
              <a:buClr>
                <a:schemeClr val="dk1"/>
              </a:buClr>
              <a:buSzPts val="350"/>
            </a:pPr>
            <a:fld id="{00000000-1234-1234-1234-123412341234}" type="slidenum">
              <a:rPr lang="en"/>
              <a:pPr>
                <a:buClr>
                  <a:schemeClr val="dk1"/>
                </a:buClr>
                <a:buSzPts val="350"/>
              </a:pPr>
              <a:t>108</a:t>
            </a:fld>
            <a:endParaRPr/>
          </a:p>
        </p:txBody>
      </p:sp>
    </p:spTree>
    <p:extLst>
      <p:ext uri="{BB962C8B-B14F-4D97-AF65-F5344CB8AC3E}">
        <p14:creationId xmlns:p14="http://schemas.microsoft.com/office/powerpoint/2010/main" val="2388694949"/>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3"/>
        <p:cNvGrpSpPr/>
        <p:nvPr/>
      </p:nvGrpSpPr>
      <p:grpSpPr>
        <a:xfrm>
          <a:off x="0" y="0"/>
          <a:ext cx="0" cy="0"/>
          <a:chOff x="0" y="0"/>
          <a:chExt cx="0" cy="0"/>
        </a:xfrm>
      </p:grpSpPr>
      <p:sp>
        <p:nvSpPr>
          <p:cNvPr id="1174" name="Shape 1174"/>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5" name="Shape 1175"/>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Clr>
                <a:schemeClr val="dk1"/>
              </a:buClr>
              <a:buSzPts val="900"/>
              <a:buNone/>
            </a:pPr>
            <a:endParaRPr dirty="0">
              <a:solidFill>
                <a:schemeClr val="dk1"/>
              </a:solidFill>
              <a:latin typeface="Calibri"/>
              <a:ea typeface="Calibri"/>
              <a:cs typeface="Calibri"/>
              <a:sym typeface="Calibri"/>
            </a:endParaRPr>
          </a:p>
        </p:txBody>
      </p:sp>
      <p:sp>
        <p:nvSpPr>
          <p:cNvPr id="1176" name="Shape 1176"/>
          <p:cNvSpPr txBox="1">
            <a:spLocks noGrp="1"/>
          </p:cNvSpPr>
          <p:nvPr>
            <p:ph type="sldNum" idx="12"/>
          </p:nvPr>
        </p:nvSpPr>
        <p:spPr>
          <a:xfrm>
            <a:off x="3978131" y="8842029"/>
            <a:ext cx="3043343" cy="465455"/>
          </a:xfrm>
          <a:prstGeom prst="rect">
            <a:avLst/>
          </a:prstGeom>
          <a:noFill/>
          <a:ln>
            <a:noFill/>
          </a:ln>
        </p:spPr>
        <p:txBody>
          <a:bodyPr spcFirstLastPara="1" wrap="square" lIns="93308" tIns="46641" rIns="93308" bIns="46641" anchor="b" anchorCtr="0">
            <a:noAutofit/>
          </a:bodyPr>
          <a:lstStyle/>
          <a:p>
            <a:pPr>
              <a:buClr>
                <a:schemeClr val="dk1"/>
              </a:buClr>
              <a:buSzPts val="350"/>
            </a:pPr>
            <a:fld id="{00000000-1234-1234-1234-123412341234}" type="slidenum">
              <a:rPr lang="en"/>
              <a:pPr>
                <a:buClr>
                  <a:schemeClr val="dk1"/>
                </a:buClr>
                <a:buSzPts val="350"/>
              </a:pPr>
              <a:t>109</a:t>
            </a:fld>
            <a:endParaRPr/>
          </a:p>
        </p:txBody>
      </p:sp>
    </p:spTree>
    <p:extLst>
      <p:ext uri="{BB962C8B-B14F-4D97-AF65-F5344CB8AC3E}">
        <p14:creationId xmlns:p14="http://schemas.microsoft.com/office/powerpoint/2010/main" val="3415581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Shape 493"/>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4" name="Shape 494"/>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sz="900" dirty="0">
              <a:solidFill>
                <a:schemeClr val="dk1"/>
              </a:solidFill>
              <a:latin typeface="Calibri"/>
              <a:ea typeface="Calibri"/>
              <a:cs typeface="Calibri"/>
              <a:sym typeface="Calibri"/>
            </a:endParaRPr>
          </a:p>
        </p:txBody>
      </p:sp>
      <p:sp>
        <p:nvSpPr>
          <p:cNvPr id="495" name="Shape 495"/>
          <p:cNvSpPr txBox="1">
            <a:spLocks noGrp="1"/>
          </p:cNvSpPr>
          <p:nvPr>
            <p:ph type="sldNum" idx="12"/>
          </p:nvPr>
        </p:nvSpPr>
        <p:spPr>
          <a:xfrm>
            <a:off x="3978132" y="8842029"/>
            <a:ext cx="3043343" cy="465455"/>
          </a:xfrm>
          <a:prstGeom prst="rect">
            <a:avLst/>
          </a:prstGeom>
          <a:noFill/>
          <a:ln>
            <a:noFill/>
          </a:ln>
        </p:spPr>
        <p:txBody>
          <a:bodyPr spcFirstLastPara="1" wrap="square" lIns="93308" tIns="46641" rIns="93308" bIns="46641" anchor="b" anchorCtr="0">
            <a:noAutofit/>
          </a:bodyPr>
          <a:lstStyle/>
          <a:p>
            <a:pPr>
              <a:buSzPts val="1400"/>
            </a:pPr>
            <a:fld id="{00000000-1234-1234-1234-123412341234}" type="slidenum">
              <a:rPr lang="en"/>
              <a:pPr>
                <a:buSzPts val="1400"/>
              </a:pPr>
              <a:t>11</a:t>
            </a:fld>
            <a:endParaRPr/>
          </a:p>
        </p:txBody>
      </p:sp>
    </p:spTree>
    <p:extLst>
      <p:ext uri="{BB962C8B-B14F-4D97-AF65-F5344CB8AC3E}">
        <p14:creationId xmlns:p14="http://schemas.microsoft.com/office/powerpoint/2010/main" val="2367457150"/>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0"/>
        <p:cNvGrpSpPr/>
        <p:nvPr/>
      </p:nvGrpSpPr>
      <p:grpSpPr>
        <a:xfrm>
          <a:off x="0" y="0"/>
          <a:ext cx="0" cy="0"/>
          <a:chOff x="0" y="0"/>
          <a:chExt cx="0" cy="0"/>
        </a:xfrm>
      </p:grpSpPr>
      <p:sp>
        <p:nvSpPr>
          <p:cNvPr id="1181" name="Shape 1181"/>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Clr>
                <a:schemeClr val="dk1"/>
              </a:buClr>
              <a:buNone/>
            </a:pPr>
            <a:endParaRPr sz="1200">
              <a:solidFill>
                <a:schemeClr val="dk1"/>
              </a:solidFill>
              <a:latin typeface="Calibri"/>
              <a:ea typeface="Calibri"/>
              <a:cs typeface="Calibri"/>
              <a:sym typeface="Calibri"/>
            </a:endParaRPr>
          </a:p>
        </p:txBody>
      </p:sp>
      <p:sp>
        <p:nvSpPr>
          <p:cNvPr id="1182" name="Shape 1182"/>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10973780"/>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6"/>
        <p:cNvGrpSpPr/>
        <p:nvPr/>
      </p:nvGrpSpPr>
      <p:grpSpPr>
        <a:xfrm>
          <a:off x="0" y="0"/>
          <a:ext cx="0" cy="0"/>
          <a:chOff x="0" y="0"/>
          <a:chExt cx="0" cy="0"/>
        </a:xfrm>
      </p:grpSpPr>
      <p:sp>
        <p:nvSpPr>
          <p:cNvPr id="1187" name="Shape 1187"/>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8" name="Shape 1188"/>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3217136675"/>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2"/>
        <p:cNvGrpSpPr/>
        <p:nvPr/>
      </p:nvGrpSpPr>
      <p:grpSpPr>
        <a:xfrm>
          <a:off x="0" y="0"/>
          <a:ext cx="0" cy="0"/>
          <a:chOff x="0" y="0"/>
          <a:chExt cx="0" cy="0"/>
        </a:xfrm>
      </p:grpSpPr>
      <p:sp>
        <p:nvSpPr>
          <p:cNvPr id="1193" name="Shape 1193"/>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94" name="Shape 1194"/>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ctr" anchorCtr="0">
            <a:noAutofit/>
          </a:bodyPr>
          <a:lstStyle/>
          <a:p>
            <a:pPr marL="0" indent="0">
              <a:buNone/>
            </a:pPr>
            <a:endParaRPr dirty="0"/>
          </a:p>
        </p:txBody>
      </p:sp>
      <p:sp>
        <p:nvSpPr>
          <p:cNvPr id="1195" name="Shape 1195"/>
          <p:cNvSpPr txBox="1">
            <a:spLocks noGrp="1"/>
          </p:cNvSpPr>
          <p:nvPr>
            <p:ph type="sldNum" idx="12"/>
          </p:nvPr>
        </p:nvSpPr>
        <p:spPr>
          <a:xfrm>
            <a:off x="3978132" y="8842029"/>
            <a:ext cx="3043343" cy="465455"/>
          </a:xfrm>
          <a:prstGeom prst="rect">
            <a:avLst/>
          </a:prstGeom>
          <a:noFill/>
          <a:ln>
            <a:noFill/>
          </a:ln>
        </p:spPr>
        <p:txBody>
          <a:bodyPr spcFirstLastPara="1" wrap="square" lIns="93308" tIns="93308" rIns="93308" bIns="93308" anchor="ctr" anchorCtr="0">
            <a:noAutofit/>
          </a:bodyPr>
          <a:lstStyle/>
          <a:p>
            <a:pPr>
              <a:buSzPts val="1400"/>
            </a:pPr>
            <a:fld id="{00000000-1234-1234-1234-123412341234}" type="slidenum">
              <a:rPr lang="en"/>
              <a:pPr>
                <a:buSzPts val="1400"/>
              </a:pPr>
              <a:t>112</a:t>
            </a:fld>
            <a:endParaRPr/>
          </a:p>
        </p:txBody>
      </p:sp>
    </p:spTree>
    <p:extLst>
      <p:ext uri="{BB962C8B-B14F-4D97-AF65-F5344CB8AC3E}">
        <p14:creationId xmlns:p14="http://schemas.microsoft.com/office/powerpoint/2010/main" val="1624330059"/>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9"/>
        <p:cNvGrpSpPr/>
        <p:nvPr/>
      </p:nvGrpSpPr>
      <p:grpSpPr>
        <a:xfrm>
          <a:off x="0" y="0"/>
          <a:ext cx="0" cy="0"/>
          <a:chOff x="0" y="0"/>
          <a:chExt cx="0" cy="0"/>
        </a:xfrm>
      </p:grpSpPr>
      <p:sp>
        <p:nvSpPr>
          <p:cNvPr id="1200" name="Shape 1200"/>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1" name="Shape 1201"/>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Clr>
                <a:schemeClr val="dk1"/>
              </a:buClr>
              <a:buNone/>
            </a:pPr>
            <a:endParaRPr>
              <a:solidFill>
                <a:schemeClr val="dk1"/>
              </a:solidFill>
            </a:endParaRPr>
          </a:p>
        </p:txBody>
      </p:sp>
    </p:spTree>
    <p:extLst>
      <p:ext uri="{BB962C8B-B14F-4D97-AF65-F5344CB8AC3E}">
        <p14:creationId xmlns:p14="http://schemas.microsoft.com/office/powerpoint/2010/main" val="277292182"/>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5"/>
        <p:cNvGrpSpPr/>
        <p:nvPr/>
      </p:nvGrpSpPr>
      <p:grpSpPr>
        <a:xfrm>
          <a:off x="0" y="0"/>
          <a:ext cx="0" cy="0"/>
          <a:chOff x="0" y="0"/>
          <a:chExt cx="0" cy="0"/>
        </a:xfrm>
      </p:grpSpPr>
      <p:sp>
        <p:nvSpPr>
          <p:cNvPr id="1206" name="Shape 1206"/>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7" name="Shape 1207"/>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Clr>
                <a:schemeClr val="dk1"/>
              </a:buClr>
              <a:buNone/>
            </a:pPr>
            <a:endParaRPr>
              <a:solidFill>
                <a:schemeClr val="dk1"/>
              </a:solidFill>
            </a:endParaRPr>
          </a:p>
        </p:txBody>
      </p:sp>
    </p:spTree>
    <p:extLst>
      <p:ext uri="{BB962C8B-B14F-4D97-AF65-F5344CB8AC3E}">
        <p14:creationId xmlns:p14="http://schemas.microsoft.com/office/powerpoint/2010/main" val="3767477395"/>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2"/>
        <p:cNvGrpSpPr/>
        <p:nvPr/>
      </p:nvGrpSpPr>
      <p:grpSpPr>
        <a:xfrm>
          <a:off x="0" y="0"/>
          <a:ext cx="0" cy="0"/>
          <a:chOff x="0" y="0"/>
          <a:chExt cx="0" cy="0"/>
        </a:xfrm>
      </p:grpSpPr>
      <p:sp>
        <p:nvSpPr>
          <p:cNvPr id="1213" name="Shape 1213"/>
          <p:cNvSpPr>
            <a:spLocks noGrp="1" noRot="1" noChangeAspect="1"/>
          </p:cNvSpPr>
          <p:nvPr>
            <p:ph type="sldImg" idx="2"/>
          </p:nvPr>
        </p:nvSpPr>
        <p:spPr>
          <a:xfrm>
            <a:off x="434975" y="711200"/>
            <a:ext cx="6319838" cy="35544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4" name="Shape 1214"/>
          <p:cNvSpPr txBox="1">
            <a:spLocks noGrp="1"/>
          </p:cNvSpPr>
          <p:nvPr>
            <p:ph type="body" idx="1"/>
          </p:nvPr>
        </p:nvSpPr>
        <p:spPr>
          <a:xfrm>
            <a:off x="702310" y="4421823"/>
            <a:ext cx="5618480" cy="4189095"/>
          </a:xfrm>
          <a:prstGeom prst="rect">
            <a:avLst/>
          </a:prstGeom>
          <a:noFill/>
          <a:ln>
            <a:noFill/>
          </a:ln>
        </p:spPr>
        <p:txBody>
          <a:bodyPr spcFirstLastPara="1" wrap="square" lIns="93308" tIns="46641" rIns="93308" bIns="46641" anchor="t" anchorCtr="0">
            <a:noAutofit/>
          </a:bodyPr>
          <a:lstStyle/>
          <a:p>
            <a:pPr marL="0" indent="0">
              <a:buClr>
                <a:schemeClr val="dk1"/>
              </a:buClr>
              <a:buNone/>
            </a:pPr>
            <a:endParaRPr>
              <a:solidFill>
                <a:schemeClr val="dk1"/>
              </a:solidFill>
            </a:endParaRPr>
          </a:p>
        </p:txBody>
      </p:sp>
      <p:sp>
        <p:nvSpPr>
          <p:cNvPr id="1215" name="Shape 1215"/>
          <p:cNvSpPr txBox="1">
            <a:spLocks noGrp="1"/>
          </p:cNvSpPr>
          <p:nvPr>
            <p:ph type="sldNum" idx="12"/>
          </p:nvPr>
        </p:nvSpPr>
        <p:spPr>
          <a:xfrm>
            <a:off x="3978131" y="8842029"/>
            <a:ext cx="3043343" cy="465455"/>
          </a:xfrm>
          <a:prstGeom prst="rect">
            <a:avLst/>
          </a:prstGeom>
          <a:noFill/>
          <a:ln>
            <a:noFill/>
          </a:ln>
        </p:spPr>
        <p:txBody>
          <a:bodyPr spcFirstLastPara="1" wrap="square" lIns="93308" tIns="46641" rIns="93308" bIns="46641" anchor="b" anchorCtr="0">
            <a:noAutofit/>
          </a:bodyPr>
          <a:lstStyle/>
          <a:p>
            <a:pPr algn="r">
              <a:buClr>
                <a:schemeClr val="dk1"/>
              </a:buClr>
              <a:buSzPts val="1200"/>
            </a:pPr>
            <a:fld id="{00000000-1234-1234-1234-123412341234}" type="slidenum">
              <a:rPr lang="en" sz="1200">
                <a:solidFill>
                  <a:schemeClr val="dk1"/>
                </a:solidFill>
                <a:latin typeface="Calibri"/>
                <a:ea typeface="Calibri"/>
                <a:cs typeface="Calibri"/>
                <a:sym typeface="Calibri"/>
              </a:rPr>
              <a:pPr algn="r">
                <a:buClr>
                  <a:schemeClr val="dk1"/>
                </a:buClr>
                <a:buSzPts val="1200"/>
              </a:pPr>
              <a:t>115</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23290028"/>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9"/>
        <p:cNvGrpSpPr/>
        <p:nvPr/>
      </p:nvGrpSpPr>
      <p:grpSpPr>
        <a:xfrm>
          <a:off x="0" y="0"/>
          <a:ext cx="0" cy="0"/>
          <a:chOff x="0" y="0"/>
          <a:chExt cx="0" cy="0"/>
        </a:xfrm>
      </p:grpSpPr>
      <p:sp>
        <p:nvSpPr>
          <p:cNvPr id="1220" name="Shape 1220"/>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Clr>
                <a:schemeClr val="dk1"/>
              </a:buClr>
              <a:buNone/>
            </a:pPr>
            <a:endParaRPr sz="1200">
              <a:solidFill>
                <a:schemeClr val="dk1"/>
              </a:solidFill>
              <a:latin typeface="Calibri"/>
              <a:ea typeface="Calibri"/>
              <a:cs typeface="Calibri"/>
              <a:sym typeface="Calibri"/>
            </a:endParaRPr>
          </a:p>
        </p:txBody>
      </p:sp>
      <p:sp>
        <p:nvSpPr>
          <p:cNvPr id="1221" name="Shape 1221"/>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56523911"/>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5"/>
        <p:cNvGrpSpPr/>
        <p:nvPr/>
      </p:nvGrpSpPr>
      <p:grpSpPr>
        <a:xfrm>
          <a:off x="0" y="0"/>
          <a:ext cx="0" cy="0"/>
          <a:chOff x="0" y="0"/>
          <a:chExt cx="0" cy="0"/>
        </a:xfrm>
      </p:grpSpPr>
      <p:sp>
        <p:nvSpPr>
          <p:cNvPr id="1226" name="Shape 1226"/>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Clr>
                <a:schemeClr val="dk1"/>
              </a:buClr>
              <a:buNone/>
            </a:pPr>
            <a:endParaRPr sz="1200">
              <a:solidFill>
                <a:schemeClr val="dk1"/>
              </a:solidFill>
              <a:latin typeface="Calibri"/>
              <a:ea typeface="Calibri"/>
              <a:cs typeface="Calibri"/>
              <a:sym typeface="Calibri"/>
            </a:endParaRPr>
          </a:p>
        </p:txBody>
      </p:sp>
      <p:sp>
        <p:nvSpPr>
          <p:cNvPr id="1227" name="Shape 1227"/>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13084751"/>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1"/>
        <p:cNvGrpSpPr/>
        <p:nvPr/>
      </p:nvGrpSpPr>
      <p:grpSpPr>
        <a:xfrm>
          <a:off x="0" y="0"/>
          <a:ext cx="0" cy="0"/>
          <a:chOff x="0" y="0"/>
          <a:chExt cx="0" cy="0"/>
        </a:xfrm>
      </p:grpSpPr>
      <p:sp>
        <p:nvSpPr>
          <p:cNvPr id="1232" name="Shape 1232"/>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Clr>
                <a:schemeClr val="dk1"/>
              </a:buClr>
              <a:buNone/>
            </a:pPr>
            <a:endParaRPr sz="1200">
              <a:solidFill>
                <a:schemeClr val="dk1"/>
              </a:solidFill>
              <a:latin typeface="Calibri"/>
              <a:ea typeface="Calibri"/>
              <a:cs typeface="Calibri"/>
              <a:sym typeface="Calibri"/>
            </a:endParaRPr>
          </a:p>
        </p:txBody>
      </p:sp>
      <p:sp>
        <p:nvSpPr>
          <p:cNvPr id="1233" name="Shape 1233"/>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31096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Shape 501"/>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2" name="Shape 502"/>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23578616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Shape 508"/>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09" name="Shape 509"/>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26365199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Shape 515"/>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6" name="Shape 516"/>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36711698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Shape 521"/>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2" name="Shape 522"/>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27769004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Shape 527"/>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8" name="Shape 528"/>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8635153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Shape 533"/>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Clr>
                <a:schemeClr val="dk1"/>
              </a:buClr>
              <a:buNone/>
            </a:pPr>
            <a:endParaRPr sz="1200">
              <a:solidFill>
                <a:schemeClr val="dk1"/>
              </a:solidFill>
              <a:latin typeface="Calibri"/>
              <a:ea typeface="Calibri"/>
              <a:cs typeface="Calibri"/>
              <a:sym typeface="Calibri"/>
            </a:endParaRPr>
          </a:p>
        </p:txBody>
      </p:sp>
      <p:sp>
        <p:nvSpPr>
          <p:cNvPr id="534" name="Shape 534"/>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201048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Shape 539"/>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0" name="Shape 540"/>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dirty="0">
              <a:latin typeface="Calibri"/>
              <a:ea typeface="Calibri"/>
              <a:cs typeface="Calibri"/>
              <a:sym typeface="Calibri"/>
            </a:endParaRPr>
          </a:p>
          <a:p>
            <a:pPr marL="0" indent="0">
              <a:buNone/>
            </a:pPr>
            <a:endParaRPr dirty="0">
              <a:highlight>
                <a:srgbClr val="FFFF00"/>
              </a:highlight>
              <a:latin typeface="Calibri"/>
              <a:ea typeface="Calibri"/>
              <a:cs typeface="Calibri"/>
              <a:sym typeface="Calibri"/>
            </a:endParaRPr>
          </a:p>
          <a:p>
            <a:pPr marL="0" indent="0">
              <a:buNone/>
            </a:pPr>
            <a:endParaRPr dirty="0">
              <a:latin typeface="Calibri"/>
              <a:ea typeface="Calibri"/>
              <a:cs typeface="Calibri"/>
              <a:sym typeface="Calibri"/>
            </a:endParaRPr>
          </a:p>
        </p:txBody>
      </p:sp>
      <p:sp>
        <p:nvSpPr>
          <p:cNvPr id="541" name="Shape 541"/>
          <p:cNvSpPr txBox="1">
            <a:spLocks noGrp="1"/>
          </p:cNvSpPr>
          <p:nvPr>
            <p:ph type="sldNum" idx="12"/>
          </p:nvPr>
        </p:nvSpPr>
        <p:spPr>
          <a:xfrm>
            <a:off x="3978132" y="8842029"/>
            <a:ext cx="3043343" cy="465455"/>
          </a:xfrm>
          <a:prstGeom prst="rect">
            <a:avLst/>
          </a:prstGeom>
          <a:noFill/>
          <a:ln>
            <a:noFill/>
          </a:ln>
        </p:spPr>
        <p:txBody>
          <a:bodyPr spcFirstLastPara="1" wrap="square" lIns="93308" tIns="46641" rIns="93308" bIns="46641" anchor="b" anchorCtr="0">
            <a:noAutofit/>
          </a:bodyPr>
          <a:lstStyle/>
          <a:p>
            <a:pPr>
              <a:buSzPts val="1400"/>
            </a:pPr>
            <a:fld id="{00000000-1234-1234-1234-123412341234}" type="slidenum">
              <a:rPr lang="en"/>
              <a:pPr>
                <a:buSzPts val="1400"/>
              </a:pPr>
              <a:t>18</a:t>
            </a:fld>
            <a:endParaRPr/>
          </a:p>
        </p:txBody>
      </p:sp>
    </p:spTree>
    <p:extLst>
      <p:ext uri="{BB962C8B-B14F-4D97-AF65-F5344CB8AC3E}">
        <p14:creationId xmlns:p14="http://schemas.microsoft.com/office/powerpoint/2010/main" val="11975610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Shape 548"/>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Clr>
                <a:schemeClr val="dk1"/>
              </a:buClr>
              <a:buNone/>
            </a:pPr>
            <a:endParaRPr sz="1200">
              <a:solidFill>
                <a:schemeClr val="dk1"/>
              </a:solidFill>
              <a:latin typeface="Calibri"/>
              <a:ea typeface="Calibri"/>
              <a:cs typeface="Calibri"/>
              <a:sym typeface="Calibri"/>
            </a:endParaRPr>
          </a:p>
        </p:txBody>
      </p:sp>
      <p:sp>
        <p:nvSpPr>
          <p:cNvPr id="549" name="Shape 549"/>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250012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Shape 426"/>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Clr>
                <a:schemeClr val="dk1"/>
              </a:buClr>
              <a:buNone/>
            </a:pPr>
            <a:endParaRPr sz="1200">
              <a:solidFill>
                <a:schemeClr val="dk1"/>
              </a:solidFill>
              <a:latin typeface="Calibri"/>
              <a:ea typeface="Calibri"/>
              <a:cs typeface="Calibri"/>
              <a:sym typeface="Calibri"/>
            </a:endParaRPr>
          </a:p>
        </p:txBody>
      </p:sp>
      <p:sp>
        <p:nvSpPr>
          <p:cNvPr id="427" name="Shape 427"/>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229149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Shape 554"/>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5" name="Shape 555"/>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Clr>
                <a:schemeClr val="dk1"/>
              </a:buClr>
              <a:buSzPts val="1100"/>
              <a:buNone/>
            </a:pPr>
            <a:endParaRPr>
              <a:solidFill>
                <a:schemeClr val="dk1"/>
              </a:solidFill>
            </a:endParaRPr>
          </a:p>
        </p:txBody>
      </p:sp>
    </p:spTree>
    <p:extLst>
      <p:ext uri="{BB962C8B-B14F-4D97-AF65-F5344CB8AC3E}">
        <p14:creationId xmlns:p14="http://schemas.microsoft.com/office/powerpoint/2010/main" val="25695909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Shape 561"/>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2" name="Shape 562"/>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34432593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Shape 567"/>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8" name="Shape 568"/>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31914153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Shape 574"/>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5" name="Shape 575"/>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Clr>
                <a:schemeClr val="dk1"/>
              </a:buClr>
              <a:buSzPts val="1100"/>
              <a:buNone/>
            </a:pPr>
            <a:endParaRPr>
              <a:solidFill>
                <a:schemeClr val="dk1"/>
              </a:solidFill>
            </a:endParaRPr>
          </a:p>
        </p:txBody>
      </p:sp>
    </p:spTree>
    <p:extLst>
      <p:ext uri="{BB962C8B-B14F-4D97-AF65-F5344CB8AC3E}">
        <p14:creationId xmlns:p14="http://schemas.microsoft.com/office/powerpoint/2010/main" val="21525018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Shape 580"/>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Clr>
                <a:schemeClr val="dk1"/>
              </a:buClr>
              <a:buSzPts val="1200"/>
              <a:buNone/>
            </a:pPr>
            <a:endParaRPr sz="1200">
              <a:solidFill>
                <a:schemeClr val="dk1"/>
              </a:solidFill>
              <a:latin typeface="Calibri"/>
              <a:ea typeface="Calibri"/>
              <a:cs typeface="Calibri"/>
              <a:sym typeface="Calibri"/>
            </a:endParaRPr>
          </a:p>
        </p:txBody>
      </p:sp>
      <p:sp>
        <p:nvSpPr>
          <p:cNvPr id="581" name="Shape 581"/>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286179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Shape 588"/>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Clr>
                <a:schemeClr val="dk1"/>
              </a:buClr>
              <a:buSzPts val="1200"/>
              <a:buNone/>
            </a:pPr>
            <a:endParaRPr sz="1200">
              <a:solidFill>
                <a:schemeClr val="dk1"/>
              </a:solidFill>
              <a:latin typeface="Calibri"/>
              <a:ea typeface="Calibri"/>
              <a:cs typeface="Calibri"/>
              <a:sym typeface="Calibri"/>
            </a:endParaRPr>
          </a:p>
        </p:txBody>
      </p:sp>
      <p:sp>
        <p:nvSpPr>
          <p:cNvPr id="589" name="Shape 589"/>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390714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Shape 594"/>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5" name="Shape 595"/>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33508195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Shape 600"/>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1" name="Shape 601"/>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Clr>
                <a:schemeClr val="dk1"/>
              </a:buClr>
              <a:buSzPts val="1200"/>
              <a:buNone/>
            </a:pPr>
            <a:endParaRPr sz="1200">
              <a:solidFill>
                <a:schemeClr val="dk1"/>
              </a:solidFill>
              <a:latin typeface="Calibri"/>
              <a:ea typeface="Calibri"/>
              <a:cs typeface="Calibri"/>
              <a:sym typeface="Calibri"/>
            </a:endParaRPr>
          </a:p>
        </p:txBody>
      </p:sp>
      <p:sp>
        <p:nvSpPr>
          <p:cNvPr id="602" name="Shape 602"/>
          <p:cNvSpPr txBox="1">
            <a:spLocks noGrp="1"/>
          </p:cNvSpPr>
          <p:nvPr>
            <p:ph type="sldNum" idx="12"/>
          </p:nvPr>
        </p:nvSpPr>
        <p:spPr>
          <a:xfrm>
            <a:off x="3978131" y="8842029"/>
            <a:ext cx="3043342" cy="465455"/>
          </a:xfrm>
          <a:prstGeom prst="rect">
            <a:avLst/>
          </a:prstGeom>
          <a:noFill/>
          <a:ln>
            <a:noFill/>
          </a:ln>
        </p:spPr>
        <p:txBody>
          <a:bodyPr spcFirstLastPara="1" wrap="square" lIns="93308" tIns="46641" rIns="93308" bIns="46641" anchor="b" anchorCtr="0">
            <a:noAutofit/>
          </a:bodyPr>
          <a:lstStyle/>
          <a:p>
            <a:pPr>
              <a:buClr>
                <a:schemeClr val="dk1"/>
              </a:buClr>
              <a:buSzPts val="350"/>
            </a:pPr>
            <a:fld id="{00000000-1234-1234-1234-123412341234}" type="slidenum">
              <a:rPr lang="en"/>
              <a:pPr>
                <a:buClr>
                  <a:schemeClr val="dk1"/>
                </a:buClr>
                <a:buSzPts val="350"/>
              </a:pPr>
              <a:t>27</a:t>
            </a:fld>
            <a:endParaRPr/>
          </a:p>
        </p:txBody>
      </p:sp>
    </p:spTree>
    <p:extLst>
      <p:ext uri="{BB962C8B-B14F-4D97-AF65-F5344CB8AC3E}">
        <p14:creationId xmlns:p14="http://schemas.microsoft.com/office/powerpoint/2010/main" val="7120967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Shape 608"/>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9" name="Shape 609"/>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Clr>
                <a:schemeClr val="dk1"/>
              </a:buClr>
              <a:buSzPts val="1200"/>
              <a:buNone/>
            </a:pPr>
            <a:endParaRPr sz="1200">
              <a:solidFill>
                <a:schemeClr val="dk1"/>
              </a:solidFill>
              <a:latin typeface="Calibri"/>
              <a:ea typeface="Calibri"/>
              <a:cs typeface="Calibri"/>
              <a:sym typeface="Calibri"/>
            </a:endParaRPr>
          </a:p>
        </p:txBody>
      </p:sp>
      <p:sp>
        <p:nvSpPr>
          <p:cNvPr id="610" name="Shape 610"/>
          <p:cNvSpPr txBox="1">
            <a:spLocks noGrp="1"/>
          </p:cNvSpPr>
          <p:nvPr>
            <p:ph type="sldNum" idx="12"/>
          </p:nvPr>
        </p:nvSpPr>
        <p:spPr>
          <a:xfrm>
            <a:off x="3978131" y="8842029"/>
            <a:ext cx="3043342" cy="465455"/>
          </a:xfrm>
          <a:prstGeom prst="rect">
            <a:avLst/>
          </a:prstGeom>
          <a:noFill/>
          <a:ln>
            <a:noFill/>
          </a:ln>
        </p:spPr>
        <p:txBody>
          <a:bodyPr spcFirstLastPara="1" wrap="square" lIns="93308" tIns="46641" rIns="93308" bIns="46641" anchor="b" anchorCtr="0">
            <a:noAutofit/>
          </a:bodyPr>
          <a:lstStyle/>
          <a:p>
            <a:pPr>
              <a:buClr>
                <a:schemeClr val="dk1"/>
              </a:buClr>
              <a:buSzPts val="350"/>
            </a:pPr>
            <a:fld id="{00000000-1234-1234-1234-123412341234}" type="slidenum">
              <a:rPr lang="en"/>
              <a:pPr>
                <a:buClr>
                  <a:schemeClr val="dk1"/>
                </a:buClr>
                <a:buSzPts val="350"/>
              </a:pPr>
              <a:t>28</a:t>
            </a:fld>
            <a:endParaRPr/>
          </a:p>
        </p:txBody>
      </p:sp>
    </p:spTree>
    <p:extLst>
      <p:ext uri="{BB962C8B-B14F-4D97-AF65-F5344CB8AC3E}">
        <p14:creationId xmlns:p14="http://schemas.microsoft.com/office/powerpoint/2010/main" val="26625251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Shape 616"/>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7" name="Shape 617"/>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Clr>
                <a:schemeClr val="dk1"/>
              </a:buClr>
              <a:buSzPts val="1200"/>
              <a:buNone/>
            </a:pPr>
            <a:endParaRPr sz="1200">
              <a:solidFill>
                <a:schemeClr val="dk1"/>
              </a:solidFill>
              <a:latin typeface="Calibri"/>
              <a:ea typeface="Calibri"/>
              <a:cs typeface="Calibri"/>
              <a:sym typeface="Calibri"/>
            </a:endParaRPr>
          </a:p>
        </p:txBody>
      </p:sp>
      <p:sp>
        <p:nvSpPr>
          <p:cNvPr id="618" name="Shape 618"/>
          <p:cNvSpPr txBox="1">
            <a:spLocks noGrp="1"/>
          </p:cNvSpPr>
          <p:nvPr>
            <p:ph type="sldNum" idx="12"/>
          </p:nvPr>
        </p:nvSpPr>
        <p:spPr>
          <a:xfrm>
            <a:off x="3978131" y="8842029"/>
            <a:ext cx="3043342" cy="465455"/>
          </a:xfrm>
          <a:prstGeom prst="rect">
            <a:avLst/>
          </a:prstGeom>
          <a:noFill/>
          <a:ln>
            <a:noFill/>
          </a:ln>
        </p:spPr>
        <p:txBody>
          <a:bodyPr spcFirstLastPara="1" wrap="square" lIns="93308" tIns="46641" rIns="93308" bIns="46641" anchor="b" anchorCtr="0">
            <a:noAutofit/>
          </a:bodyPr>
          <a:lstStyle/>
          <a:p>
            <a:pPr>
              <a:buClr>
                <a:schemeClr val="dk1"/>
              </a:buClr>
              <a:buSzPts val="350"/>
            </a:pPr>
            <a:fld id="{00000000-1234-1234-1234-123412341234}" type="slidenum">
              <a:rPr lang="en"/>
              <a:pPr>
                <a:buClr>
                  <a:schemeClr val="dk1"/>
                </a:buClr>
                <a:buSzPts val="350"/>
              </a:pPr>
              <a:t>29</a:t>
            </a:fld>
            <a:endParaRPr/>
          </a:p>
        </p:txBody>
      </p:sp>
    </p:spTree>
    <p:extLst>
      <p:ext uri="{BB962C8B-B14F-4D97-AF65-F5344CB8AC3E}">
        <p14:creationId xmlns:p14="http://schemas.microsoft.com/office/powerpoint/2010/main" val="973430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Shape 432"/>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234929" indent="581652">
              <a:spcBef>
                <a:spcPts val="653"/>
              </a:spcBef>
              <a:buClr>
                <a:schemeClr val="dk1"/>
              </a:buClr>
              <a:buSzPts val="1100"/>
              <a:buNone/>
            </a:pPr>
            <a:endParaRPr sz="1000" dirty="0">
              <a:solidFill>
                <a:schemeClr val="dk1"/>
              </a:solidFill>
              <a:latin typeface="Calibri"/>
              <a:ea typeface="Calibri"/>
              <a:cs typeface="Calibri"/>
              <a:sym typeface="Calibri"/>
            </a:endParaRPr>
          </a:p>
        </p:txBody>
      </p:sp>
      <p:sp>
        <p:nvSpPr>
          <p:cNvPr id="433" name="Shape 433"/>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959082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Shape 623"/>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4" name="Shape 624"/>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Clr>
                <a:schemeClr val="dk1"/>
              </a:buClr>
              <a:buSzPts val="1100"/>
              <a:buNone/>
            </a:pPr>
            <a:endParaRPr>
              <a:solidFill>
                <a:schemeClr val="dk1"/>
              </a:solidFill>
            </a:endParaRPr>
          </a:p>
        </p:txBody>
      </p:sp>
    </p:spTree>
    <p:extLst>
      <p:ext uri="{BB962C8B-B14F-4D97-AF65-F5344CB8AC3E}">
        <p14:creationId xmlns:p14="http://schemas.microsoft.com/office/powerpoint/2010/main" val="4238069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Shape 629"/>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Clr>
                <a:schemeClr val="dk1"/>
              </a:buClr>
              <a:buNone/>
            </a:pPr>
            <a:endParaRPr sz="1200">
              <a:solidFill>
                <a:schemeClr val="dk1"/>
              </a:solidFill>
              <a:latin typeface="Calibri"/>
              <a:ea typeface="Calibri"/>
              <a:cs typeface="Calibri"/>
              <a:sym typeface="Calibri"/>
            </a:endParaRPr>
          </a:p>
        </p:txBody>
      </p:sp>
      <p:sp>
        <p:nvSpPr>
          <p:cNvPr id="630" name="Shape 630"/>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299273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Shape 635"/>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6" name="Shape 636"/>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14500174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Shape 641"/>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2" name="Shape 642"/>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Clr>
                <a:schemeClr val="dk1"/>
              </a:buClr>
              <a:buNone/>
            </a:pPr>
            <a:endParaRPr>
              <a:solidFill>
                <a:schemeClr val="dk1"/>
              </a:solidFill>
            </a:endParaRPr>
          </a:p>
        </p:txBody>
      </p:sp>
    </p:spTree>
    <p:extLst>
      <p:ext uri="{BB962C8B-B14F-4D97-AF65-F5344CB8AC3E}">
        <p14:creationId xmlns:p14="http://schemas.microsoft.com/office/powerpoint/2010/main" val="5788390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Shape 647"/>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8" name="Shape 648"/>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Clr>
                <a:schemeClr val="dk1"/>
              </a:buClr>
              <a:buNone/>
            </a:pPr>
            <a:endParaRPr>
              <a:solidFill>
                <a:schemeClr val="dk1"/>
              </a:solidFill>
            </a:endParaRPr>
          </a:p>
        </p:txBody>
      </p:sp>
    </p:spTree>
    <p:extLst>
      <p:ext uri="{BB962C8B-B14F-4D97-AF65-F5344CB8AC3E}">
        <p14:creationId xmlns:p14="http://schemas.microsoft.com/office/powerpoint/2010/main" val="243112124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Shape 654"/>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5" name="Shape 655"/>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Clr>
                <a:schemeClr val="dk1"/>
              </a:buClr>
              <a:buSzPts val="1100"/>
              <a:buNone/>
            </a:pPr>
            <a:endParaRPr>
              <a:solidFill>
                <a:schemeClr val="dk1"/>
              </a:solidFill>
            </a:endParaRPr>
          </a:p>
        </p:txBody>
      </p:sp>
    </p:spTree>
    <p:extLst>
      <p:ext uri="{BB962C8B-B14F-4D97-AF65-F5344CB8AC3E}">
        <p14:creationId xmlns:p14="http://schemas.microsoft.com/office/powerpoint/2010/main" val="41390439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Shape 660"/>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1" name="Shape 661"/>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37957195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Shape 666"/>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7" name="Shape 667"/>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7898412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Shape 672"/>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Clr>
                <a:schemeClr val="dk1"/>
              </a:buClr>
              <a:buNone/>
            </a:pPr>
            <a:endParaRPr sz="1200">
              <a:solidFill>
                <a:schemeClr val="dk1"/>
              </a:solidFill>
              <a:latin typeface="Calibri"/>
              <a:ea typeface="Calibri"/>
              <a:cs typeface="Calibri"/>
              <a:sym typeface="Calibri"/>
            </a:endParaRPr>
          </a:p>
        </p:txBody>
      </p:sp>
      <p:sp>
        <p:nvSpPr>
          <p:cNvPr id="673" name="Shape 673"/>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590420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Shape 678"/>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9" name="Shape 679"/>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1203530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Shape 438"/>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9" name="Shape 439"/>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10844904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Shape 684"/>
          <p:cNvSpPr txBox="1">
            <a:spLocks noGrp="1"/>
          </p:cNvSpPr>
          <p:nvPr>
            <p:ph type="body" idx="1"/>
          </p:nvPr>
        </p:nvSpPr>
        <p:spPr>
          <a:xfrm>
            <a:off x="702309" y="4421822"/>
            <a:ext cx="5618479" cy="4189094"/>
          </a:xfrm>
          <a:prstGeom prst="rect">
            <a:avLst/>
          </a:prstGeom>
          <a:noFill/>
          <a:ln>
            <a:noFill/>
          </a:ln>
        </p:spPr>
        <p:txBody>
          <a:bodyPr spcFirstLastPara="1" wrap="square" lIns="91446" tIns="91446" rIns="91446" bIns="91446" anchor="ctr" anchorCtr="0">
            <a:noAutofit/>
          </a:bodyPr>
          <a:lstStyle/>
          <a:p>
            <a:pPr marL="0" indent="0">
              <a:buClr>
                <a:schemeClr val="dk1"/>
              </a:buClr>
              <a:buSzPts val="1100"/>
              <a:buNone/>
            </a:pPr>
            <a:endParaRPr>
              <a:solidFill>
                <a:schemeClr val="dk1"/>
              </a:solidFill>
            </a:endParaRPr>
          </a:p>
        </p:txBody>
      </p:sp>
      <p:sp>
        <p:nvSpPr>
          <p:cNvPr id="685" name="Shape 685"/>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447479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Shape 690"/>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1" name="Shape 691"/>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Clr>
                <a:schemeClr val="dk1"/>
              </a:buClr>
              <a:buSzPts val="1100"/>
              <a:buNone/>
            </a:pPr>
            <a:endParaRPr dirty="0">
              <a:solidFill>
                <a:schemeClr val="dk1"/>
              </a:solidFill>
            </a:endParaRPr>
          </a:p>
        </p:txBody>
      </p:sp>
    </p:spTree>
    <p:extLst>
      <p:ext uri="{BB962C8B-B14F-4D97-AF65-F5344CB8AC3E}">
        <p14:creationId xmlns:p14="http://schemas.microsoft.com/office/powerpoint/2010/main" val="25188582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Shape 696"/>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97" name="Shape 697"/>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Clr>
                <a:schemeClr val="dk1"/>
              </a:buClr>
              <a:buSzPts val="1100"/>
              <a:buNone/>
            </a:pPr>
            <a:endParaRPr dirty="0">
              <a:solidFill>
                <a:schemeClr val="dk1"/>
              </a:solidFill>
            </a:endParaRPr>
          </a:p>
        </p:txBody>
      </p:sp>
    </p:spTree>
    <p:extLst>
      <p:ext uri="{BB962C8B-B14F-4D97-AF65-F5344CB8AC3E}">
        <p14:creationId xmlns:p14="http://schemas.microsoft.com/office/powerpoint/2010/main" val="41905569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1"/>
        <p:cNvGrpSpPr/>
        <p:nvPr/>
      </p:nvGrpSpPr>
      <p:grpSpPr>
        <a:xfrm>
          <a:off x="0" y="0"/>
          <a:ext cx="0" cy="0"/>
          <a:chOff x="0" y="0"/>
          <a:chExt cx="0" cy="0"/>
        </a:xfrm>
      </p:grpSpPr>
      <p:sp>
        <p:nvSpPr>
          <p:cNvPr id="702" name="Shape 702"/>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3" name="Shape 703"/>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Clr>
                <a:schemeClr val="dk1"/>
              </a:buClr>
              <a:buSzPts val="1100"/>
              <a:buNone/>
            </a:pPr>
            <a:endParaRPr dirty="0">
              <a:solidFill>
                <a:schemeClr val="dk1"/>
              </a:solidFill>
            </a:endParaRPr>
          </a:p>
        </p:txBody>
      </p:sp>
    </p:spTree>
    <p:extLst>
      <p:ext uri="{BB962C8B-B14F-4D97-AF65-F5344CB8AC3E}">
        <p14:creationId xmlns:p14="http://schemas.microsoft.com/office/powerpoint/2010/main" val="16809855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Shape 708"/>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9" name="Shape 709"/>
          <p:cNvSpPr txBox="1">
            <a:spLocks noGrp="1"/>
          </p:cNvSpPr>
          <p:nvPr>
            <p:ph type="body" idx="1"/>
          </p:nvPr>
        </p:nvSpPr>
        <p:spPr>
          <a:xfrm>
            <a:off x="702309" y="4421822"/>
            <a:ext cx="5618479" cy="4189094"/>
          </a:xfrm>
          <a:prstGeom prst="rect">
            <a:avLst/>
          </a:prstGeom>
          <a:noFill/>
          <a:ln>
            <a:noFill/>
          </a:ln>
        </p:spPr>
        <p:txBody>
          <a:bodyPr spcFirstLastPara="1" wrap="square" lIns="93206" tIns="46590" rIns="93206" bIns="46590" anchor="t" anchorCtr="0">
            <a:noAutofit/>
          </a:bodyPr>
          <a:lstStyle/>
          <a:p>
            <a:pPr marL="453657" lvl="1" indent="0">
              <a:buClr>
                <a:schemeClr val="dk1"/>
              </a:buClr>
              <a:buSzPts val="1600"/>
              <a:buNone/>
            </a:pPr>
            <a:endParaRPr sz="1600" dirty="0">
              <a:solidFill>
                <a:srgbClr val="202020"/>
              </a:solidFill>
              <a:latin typeface="Calibri"/>
              <a:ea typeface="Calibri"/>
              <a:cs typeface="Calibri"/>
              <a:sym typeface="Calibri"/>
            </a:endParaRPr>
          </a:p>
        </p:txBody>
      </p:sp>
      <p:sp>
        <p:nvSpPr>
          <p:cNvPr id="710" name="Shape 710"/>
          <p:cNvSpPr txBox="1">
            <a:spLocks noGrp="1"/>
          </p:cNvSpPr>
          <p:nvPr>
            <p:ph type="sldNum" idx="12"/>
          </p:nvPr>
        </p:nvSpPr>
        <p:spPr>
          <a:xfrm>
            <a:off x="3978132" y="8842030"/>
            <a:ext cx="3043342" cy="465454"/>
          </a:xfrm>
          <a:prstGeom prst="rect">
            <a:avLst/>
          </a:prstGeom>
          <a:noFill/>
          <a:ln>
            <a:noFill/>
          </a:ln>
        </p:spPr>
        <p:txBody>
          <a:bodyPr spcFirstLastPara="1" wrap="square" lIns="93206" tIns="46590" rIns="93206" bIns="46590" anchor="b" anchorCtr="0">
            <a:noAutofit/>
          </a:bodyPr>
          <a:lstStyle/>
          <a:p>
            <a:pPr algn="r">
              <a:buClr>
                <a:schemeClr val="dk1"/>
              </a:buClr>
              <a:buSzPts val="300"/>
            </a:pPr>
            <a:fld id="{00000000-1234-1234-1234-123412341234}" type="slidenum">
              <a:rPr lang="en" sz="1200">
                <a:solidFill>
                  <a:schemeClr val="dk1"/>
                </a:solidFill>
                <a:latin typeface="Calibri"/>
                <a:ea typeface="Calibri"/>
                <a:cs typeface="Calibri"/>
                <a:sym typeface="Calibri"/>
              </a:rPr>
              <a:pPr algn="r">
                <a:buClr>
                  <a:schemeClr val="dk1"/>
                </a:buClr>
                <a:buSzPts val="300"/>
              </a:pPr>
              <a:t>44</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617796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Shape 716"/>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7" name="Shape 717"/>
          <p:cNvSpPr txBox="1">
            <a:spLocks noGrp="1"/>
          </p:cNvSpPr>
          <p:nvPr>
            <p:ph type="body" idx="1"/>
          </p:nvPr>
        </p:nvSpPr>
        <p:spPr>
          <a:xfrm>
            <a:off x="702311" y="4421823"/>
            <a:ext cx="5618479" cy="4189095"/>
          </a:xfrm>
          <a:prstGeom prst="rect">
            <a:avLst/>
          </a:prstGeom>
          <a:noFill/>
          <a:ln>
            <a:noFill/>
          </a:ln>
        </p:spPr>
        <p:txBody>
          <a:bodyPr spcFirstLastPara="1" wrap="square" lIns="93308" tIns="46641" rIns="93308" bIns="46641" anchor="t" anchorCtr="0">
            <a:noAutofit/>
          </a:bodyPr>
          <a:lstStyle/>
          <a:p>
            <a:pPr marL="174982" indent="-174982">
              <a:buClr>
                <a:schemeClr val="dk1"/>
              </a:buClr>
              <a:buSzPts val="1200"/>
              <a:buNone/>
            </a:pPr>
            <a:endParaRPr sz="1200" dirty="0">
              <a:solidFill>
                <a:schemeClr val="dk1"/>
              </a:solidFill>
              <a:latin typeface="Calibri"/>
              <a:ea typeface="Calibri"/>
              <a:cs typeface="Calibri"/>
              <a:sym typeface="Calibri"/>
            </a:endParaRPr>
          </a:p>
        </p:txBody>
      </p:sp>
      <p:sp>
        <p:nvSpPr>
          <p:cNvPr id="718" name="Shape 718"/>
          <p:cNvSpPr txBox="1">
            <a:spLocks noGrp="1"/>
          </p:cNvSpPr>
          <p:nvPr>
            <p:ph type="sldNum" idx="12"/>
          </p:nvPr>
        </p:nvSpPr>
        <p:spPr>
          <a:xfrm>
            <a:off x="3978131" y="8842029"/>
            <a:ext cx="3043342" cy="465455"/>
          </a:xfrm>
          <a:prstGeom prst="rect">
            <a:avLst/>
          </a:prstGeom>
          <a:noFill/>
          <a:ln>
            <a:noFill/>
          </a:ln>
        </p:spPr>
        <p:txBody>
          <a:bodyPr spcFirstLastPara="1" wrap="square" lIns="93308" tIns="46641" rIns="93308" bIns="46641" anchor="b" anchorCtr="0">
            <a:noAutofit/>
          </a:bodyPr>
          <a:lstStyle/>
          <a:p>
            <a:pPr algn="r">
              <a:buSzPts val="300"/>
            </a:pPr>
            <a:fld id="{00000000-1234-1234-1234-123412341234}" type="slidenum">
              <a:rPr lang="en" sz="1200">
                <a:latin typeface="Calibri"/>
                <a:ea typeface="Calibri"/>
                <a:cs typeface="Calibri"/>
                <a:sym typeface="Calibri"/>
              </a:rPr>
              <a:pPr algn="r">
                <a:buSzPts val="300"/>
              </a:pPr>
              <a:t>45</a:t>
            </a:fld>
            <a:endParaRPr sz="1200">
              <a:latin typeface="Calibri"/>
              <a:ea typeface="Calibri"/>
              <a:cs typeface="Calibri"/>
              <a:sym typeface="Calibri"/>
            </a:endParaRPr>
          </a:p>
        </p:txBody>
      </p:sp>
    </p:spTree>
    <p:extLst>
      <p:ext uri="{BB962C8B-B14F-4D97-AF65-F5344CB8AC3E}">
        <p14:creationId xmlns:p14="http://schemas.microsoft.com/office/powerpoint/2010/main" val="644616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
        <p:cNvGrpSpPr/>
        <p:nvPr/>
      </p:nvGrpSpPr>
      <p:grpSpPr>
        <a:xfrm>
          <a:off x="0" y="0"/>
          <a:ext cx="0" cy="0"/>
          <a:chOff x="0" y="0"/>
          <a:chExt cx="0" cy="0"/>
        </a:xfrm>
      </p:grpSpPr>
      <p:sp>
        <p:nvSpPr>
          <p:cNvPr id="725" name="Shape 725"/>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6" name="Shape 726"/>
          <p:cNvSpPr txBox="1">
            <a:spLocks noGrp="1"/>
          </p:cNvSpPr>
          <p:nvPr>
            <p:ph type="body" idx="1"/>
          </p:nvPr>
        </p:nvSpPr>
        <p:spPr>
          <a:xfrm>
            <a:off x="702309" y="4421822"/>
            <a:ext cx="5618479" cy="4189094"/>
          </a:xfrm>
          <a:prstGeom prst="rect">
            <a:avLst/>
          </a:prstGeom>
          <a:noFill/>
          <a:ln>
            <a:noFill/>
          </a:ln>
        </p:spPr>
        <p:txBody>
          <a:bodyPr spcFirstLastPara="1" wrap="square" lIns="93206" tIns="46590" rIns="93206" bIns="46590" anchor="t" anchorCtr="0">
            <a:noAutofit/>
          </a:bodyPr>
          <a:lstStyle/>
          <a:p>
            <a:pPr marL="168501" indent="-168501">
              <a:buClr>
                <a:schemeClr val="dk1"/>
              </a:buClr>
              <a:buSzPts val="1200"/>
              <a:buFont typeface="Arial"/>
              <a:buChar char="•"/>
            </a:pPr>
            <a:endParaRPr sz="1200" dirty="0">
              <a:solidFill>
                <a:schemeClr val="dk1"/>
              </a:solidFill>
              <a:latin typeface="Calibri"/>
              <a:ea typeface="Calibri"/>
              <a:cs typeface="Calibri"/>
              <a:sym typeface="Calibri"/>
            </a:endParaRPr>
          </a:p>
        </p:txBody>
      </p:sp>
      <p:sp>
        <p:nvSpPr>
          <p:cNvPr id="727" name="Shape 727"/>
          <p:cNvSpPr txBox="1">
            <a:spLocks noGrp="1"/>
          </p:cNvSpPr>
          <p:nvPr>
            <p:ph type="sldNum" idx="12"/>
          </p:nvPr>
        </p:nvSpPr>
        <p:spPr>
          <a:xfrm>
            <a:off x="3978132" y="8842030"/>
            <a:ext cx="3043342" cy="465454"/>
          </a:xfrm>
          <a:prstGeom prst="rect">
            <a:avLst/>
          </a:prstGeom>
          <a:noFill/>
          <a:ln>
            <a:noFill/>
          </a:ln>
        </p:spPr>
        <p:txBody>
          <a:bodyPr spcFirstLastPara="1" wrap="square" lIns="93206" tIns="46590" rIns="93206" bIns="46590" anchor="b" anchorCtr="0">
            <a:noAutofit/>
          </a:bodyPr>
          <a:lstStyle/>
          <a:p>
            <a:pPr algn="r">
              <a:buSzPts val="300"/>
            </a:pPr>
            <a:fld id="{00000000-1234-1234-1234-123412341234}" type="slidenum">
              <a:rPr lang="en" sz="1200">
                <a:latin typeface="Calibri"/>
                <a:ea typeface="Calibri"/>
                <a:cs typeface="Calibri"/>
                <a:sym typeface="Calibri"/>
              </a:rPr>
              <a:pPr algn="r">
                <a:buSzPts val="300"/>
              </a:pPr>
              <a:t>46</a:t>
            </a:fld>
            <a:endParaRPr sz="1200">
              <a:latin typeface="Calibri"/>
              <a:ea typeface="Calibri"/>
              <a:cs typeface="Calibri"/>
              <a:sym typeface="Calibri"/>
            </a:endParaRPr>
          </a:p>
        </p:txBody>
      </p:sp>
    </p:spTree>
    <p:extLst>
      <p:ext uri="{BB962C8B-B14F-4D97-AF65-F5344CB8AC3E}">
        <p14:creationId xmlns:p14="http://schemas.microsoft.com/office/powerpoint/2010/main" val="30671129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Shape 732"/>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Clr>
                <a:schemeClr val="dk1"/>
              </a:buClr>
              <a:buNone/>
            </a:pPr>
            <a:endParaRPr sz="1200">
              <a:solidFill>
                <a:schemeClr val="dk1"/>
              </a:solidFill>
              <a:latin typeface="Calibri"/>
              <a:ea typeface="Calibri"/>
              <a:cs typeface="Calibri"/>
              <a:sym typeface="Calibri"/>
            </a:endParaRPr>
          </a:p>
        </p:txBody>
      </p:sp>
      <p:sp>
        <p:nvSpPr>
          <p:cNvPr id="733" name="Shape 733"/>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8419413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Shape 738"/>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Clr>
                <a:schemeClr val="dk1"/>
              </a:buClr>
              <a:buNone/>
            </a:pPr>
            <a:endParaRPr sz="1200">
              <a:solidFill>
                <a:schemeClr val="dk1"/>
              </a:solidFill>
              <a:latin typeface="Calibri"/>
              <a:ea typeface="Calibri"/>
              <a:cs typeface="Calibri"/>
              <a:sym typeface="Calibri"/>
            </a:endParaRPr>
          </a:p>
        </p:txBody>
      </p:sp>
      <p:sp>
        <p:nvSpPr>
          <p:cNvPr id="739" name="Shape 739"/>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865797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3"/>
        <p:cNvGrpSpPr/>
        <p:nvPr/>
      </p:nvGrpSpPr>
      <p:grpSpPr>
        <a:xfrm>
          <a:off x="0" y="0"/>
          <a:ext cx="0" cy="0"/>
          <a:chOff x="0" y="0"/>
          <a:chExt cx="0" cy="0"/>
        </a:xfrm>
      </p:grpSpPr>
      <p:sp>
        <p:nvSpPr>
          <p:cNvPr id="744" name="Shape 744"/>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5" name="Shape 745"/>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3475422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Shape 444"/>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Clr>
                <a:schemeClr val="dk1"/>
              </a:buClr>
              <a:buNone/>
            </a:pPr>
            <a:endParaRPr sz="1200">
              <a:solidFill>
                <a:schemeClr val="dk1"/>
              </a:solidFill>
              <a:latin typeface="Calibri"/>
              <a:ea typeface="Calibri"/>
              <a:cs typeface="Calibri"/>
              <a:sym typeface="Calibri"/>
            </a:endParaRPr>
          </a:p>
        </p:txBody>
      </p:sp>
      <p:sp>
        <p:nvSpPr>
          <p:cNvPr id="445" name="Shape 445"/>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3823494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9"/>
        <p:cNvGrpSpPr/>
        <p:nvPr/>
      </p:nvGrpSpPr>
      <p:grpSpPr>
        <a:xfrm>
          <a:off x="0" y="0"/>
          <a:ext cx="0" cy="0"/>
          <a:chOff x="0" y="0"/>
          <a:chExt cx="0" cy="0"/>
        </a:xfrm>
      </p:grpSpPr>
      <p:sp>
        <p:nvSpPr>
          <p:cNvPr id="750" name="Shape 750"/>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1" name="Shape 751"/>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ctr" anchorCtr="0">
            <a:noAutofit/>
          </a:bodyPr>
          <a:lstStyle/>
          <a:p>
            <a:pPr marL="174982" indent="-38885">
              <a:lnSpc>
                <a:spcPct val="90000"/>
              </a:lnSpc>
              <a:spcBef>
                <a:spcPts val="765"/>
              </a:spcBef>
              <a:buNone/>
            </a:pPr>
            <a:endParaRPr dirty="0"/>
          </a:p>
        </p:txBody>
      </p:sp>
      <p:sp>
        <p:nvSpPr>
          <p:cNvPr id="752" name="Shape 752"/>
          <p:cNvSpPr txBox="1">
            <a:spLocks noGrp="1"/>
          </p:cNvSpPr>
          <p:nvPr>
            <p:ph type="sldNum" idx="12"/>
          </p:nvPr>
        </p:nvSpPr>
        <p:spPr>
          <a:xfrm>
            <a:off x="3978132" y="8842029"/>
            <a:ext cx="3043343" cy="465455"/>
          </a:xfrm>
          <a:prstGeom prst="rect">
            <a:avLst/>
          </a:prstGeom>
          <a:noFill/>
          <a:ln>
            <a:noFill/>
          </a:ln>
        </p:spPr>
        <p:txBody>
          <a:bodyPr spcFirstLastPara="1" wrap="square" lIns="93308" tIns="93308" rIns="93308" bIns="93308" anchor="ctr" anchorCtr="0">
            <a:noAutofit/>
          </a:bodyPr>
          <a:lstStyle/>
          <a:p>
            <a:pPr>
              <a:buSzPts val="1400"/>
            </a:pPr>
            <a:fld id="{00000000-1234-1234-1234-123412341234}" type="slidenum">
              <a:rPr lang="en"/>
              <a:pPr>
                <a:buSzPts val="1400"/>
              </a:pPr>
              <a:t>50</a:t>
            </a:fld>
            <a:endParaRPr/>
          </a:p>
        </p:txBody>
      </p:sp>
    </p:spTree>
    <p:extLst>
      <p:ext uri="{BB962C8B-B14F-4D97-AF65-F5344CB8AC3E}">
        <p14:creationId xmlns:p14="http://schemas.microsoft.com/office/powerpoint/2010/main" val="373312212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Shape 759"/>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0" name="Shape 760"/>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416020810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4"/>
        <p:cNvGrpSpPr/>
        <p:nvPr/>
      </p:nvGrpSpPr>
      <p:grpSpPr>
        <a:xfrm>
          <a:off x="0" y="0"/>
          <a:ext cx="0" cy="0"/>
          <a:chOff x="0" y="0"/>
          <a:chExt cx="0" cy="0"/>
        </a:xfrm>
      </p:grpSpPr>
      <p:sp>
        <p:nvSpPr>
          <p:cNvPr id="765" name="Shape 765"/>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6" name="Shape 766"/>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164371520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Shape 773"/>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Clr>
                <a:schemeClr val="dk1"/>
              </a:buClr>
              <a:buNone/>
            </a:pPr>
            <a:endParaRPr sz="1200">
              <a:solidFill>
                <a:schemeClr val="dk1"/>
              </a:solidFill>
              <a:latin typeface="Calibri"/>
              <a:ea typeface="Calibri"/>
              <a:cs typeface="Calibri"/>
              <a:sym typeface="Calibri"/>
            </a:endParaRPr>
          </a:p>
        </p:txBody>
      </p:sp>
      <p:sp>
        <p:nvSpPr>
          <p:cNvPr id="774" name="Shape 774"/>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1175445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8"/>
        <p:cNvGrpSpPr/>
        <p:nvPr/>
      </p:nvGrpSpPr>
      <p:grpSpPr>
        <a:xfrm>
          <a:off x="0" y="0"/>
          <a:ext cx="0" cy="0"/>
          <a:chOff x="0" y="0"/>
          <a:chExt cx="0" cy="0"/>
        </a:xfrm>
      </p:grpSpPr>
      <p:sp>
        <p:nvSpPr>
          <p:cNvPr id="779" name="Shape 779"/>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0" name="Shape 780"/>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dirty="0"/>
          </a:p>
        </p:txBody>
      </p:sp>
    </p:spTree>
    <p:extLst>
      <p:ext uri="{BB962C8B-B14F-4D97-AF65-F5344CB8AC3E}">
        <p14:creationId xmlns:p14="http://schemas.microsoft.com/office/powerpoint/2010/main" val="127896933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Shape 785"/>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6" name="Shape 786"/>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dirty="0"/>
          </a:p>
        </p:txBody>
      </p:sp>
    </p:spTree>
    <p:extLst>
      <p:ext uri="{BB962C8B-B14F-4D97-AF65-F5344CB8AC3E}">
        <p14:creationId xmlns:p14="http://schemas.microsoft.com/office/powerpoint/2010/main" val="220005203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Shape 791"/>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2" name="Shape 792"/>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3049518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Shape 797"/>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Clr>
                <a:schemeClr val="dk1"/>
              </a:buClr>
              <a:buNone/>
            </a:pPr>
            <a:endParaRPr sz="1200">
              <a:solidFill>
                <a:schemeClr val="dk1"/>
              </a:solidFill>
              <a:latin typeface="Calibri"/>
              <a:ea typeface="Calibri"/>
              <a:cs typeface="Calibri"/>
              <a:sym typeface="Calibri"/>
            </a:endParaRPr>
          </a:p>
        </p:txBody>
      </p:sp>
      <p:sp>
        <p:nvSpPr>
          <p:cNvPr id="798" name="Shape 798"/>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8262777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Shape 803"/>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04" name="Shape 804"/>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18489352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8"/>
        <p:cNvGrpSpPr/>
        <p:nvPr/>
      </p:nvGrpSpPr>
      <p:grpSpPr>
        <a:xfrm>
          <a:off x="0" y="0"/>
          <a:ext cx="0" cy="0"/>
          <a:chOff x="0" y="0"/>
          <a:chExt cx="0" cy="0"/>
        </a:xfrm>
      </p:grpSpPr>
      <p:sp>
        <p:nvSpPr>
          <p:cNvPr id="809" name="Shape 809"/>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10" name="Shape 810"/>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3792257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Shape 450"/>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1" name="Shape 451"/>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lnSpc>
                <a:spcPct val="90000"/>
              </a:lnSpc>
              <a:spcBef>
                <a:spcPts val="765"/>
              </a:spcBef>
              <a:buNone/>
            </a:pPr>
            <a:endParaRPr dirty="0">
              <a:solidFill>
                <a:schemeClr val="dk1"/>
              </a:solidFill>
              <a:latin typeface="Calibri"/>
              <a:ea typeface="Calibri"/>
              <a:cs typeface="Calibri"/>
              <a:sym typeface="Calibri"/>
            </a:endParaRPr>
          </a:p>
        </p:txBody>
      </p:sp>
      <p:sp>
        <p:nvSpPr>
          <p:cNvPr id="452" name="Shape 452"/>
          <p:cNvSpPr txBox="1">
            <a:spLocks noGrp="1"/>
          </p:cNvSpPr>
          <p:nvPr>
            <p:ph type="sldNum" idx="12"/>
          </p:nvPr>
        </p:nvSpPr>
        <p:spPr>
          <a:xfrm>
            <a:off x="3978132" y="8842029"/>
            <a:ext cx="3043343" cy="465455"/>
          </a:xfrm>
          <a:prstGeom prst="rect">
            <a:avLst/>
          </a:prstGeom>
          <a:noFill/>
          <a:ln>
            <a:noFill/>
          </a:ln>
        </p:spPr>
        <p:txBody>
          <a:bodyPr spcFirstLastPara="1" wrap="square" lIns="93308" tIns="46641" rIns="93308" bIns="46641" anchor="b" anchorCtr="0">
            <a:noAutofit/>
          </a:bodyPr>
          <a:lstStyle/>
          <a:p>
            <a:pPr>
              <a:buSzPts val="1400"/>
            </a:pPr>
            <a:fld id="{00000000-1234-1234-1234-123412341234}" type="slidenum">
              <a:rPr lang="en"/>
              <a:pPr>
                <a:buSzPts val="1400"/>
              </a:pPr>
              <a:t>6</a:t>
            </a:fld>
            <a:endParaRPr/>
          </a:p>
        </p:txBody>
      </p:sp>
    </p:spTree>
    <p:extLst>
      <p:ext uri="{BB962C8B-B14F-4D97-AF65-F5344CB8AC3E}">
        <p14:creationId xmlns:p14="http://schemas.microsoft.com/office/powerpoint/2010/main" val="407736060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Shape 816"/>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Clr>
                <a:schemeClr val="dk1"/>
              </a:buClr>
              <a:buNone/>
            </a:pPr>
            <a:endParaRPr sz="1200">
              <a:solidFill>
                <a:schemeClr val="dk1"/>
              </a:solidFill>
              <a:latin typeface="Calibri"/>
              <a:ea typeface="Calibri"/>
              <a:cs typeface="Calibri"/>
              <a:sym typeface="Calibri"/>
            </a:endParaRPr>
          </a:p>
        </p:txBody>
      </p:sp>
      <p:sp>
        <p:nvSpPr>
          <p:cNvPr id="817" name="Shape 817"/>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3227266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Shape 822"/>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3" name="Shape 823"/>
          <p:cNvSpPr txBox="1">
            <a:spLocks noGrp="1"/>
          </p:cNvSpPr>
          <p:nvPr>
            <p:ph type="body" idx="1"/>
          </p:nvPr>
        </p:nvSpPr>
        <p:spPr>
          <a:xfrm>
            <a:off x="702309" y="4421823"/>
            <a:ext cx="5618480" cy="4189095"/>
          </a:xfrm>
          <a:prstGeom prst="rect">
            <a:avLst/>
          </a:prstGeom>
          <a:noFill/>
          <a:ln>
            <a:noFill/>
          </a:ln>
        </p:spPr>
        <p:txBody>
          <a:bodyPr spcFirstLastPara="1" wrap="square" lIns="93053" tIns="46514" rIns="93053" bIns="46514" anchor="t" anchorCtr="0">
            <a:noAutofit/>
          </a:bodyPr>
          <a:lstStyle/>
          <a:p>
            <a:pPr marL="0" indent="0">
              <a:buClr>
                <a:schemeClr val="dk1"/>
              </a:buClr>
              <a:buNone/>
            </a:pPr>
            <a:endParaRPr sz="1200" dirty="0">
              <a:solidFill>
                <a:schemeClr val="dk1"/>
              </a:solidFill>
              <a:latin typeface="Calibri"/>
              <a:ea typeface="Calibri"/>
              <a:cs typeface="Calibri"/>
              <a:sym typeface="Calibri"/>
            </a:endParaRPr>
          </a:p>
        </p:txBody>
      </p:sp>
      <p:sp>
        <p:nvSpPr>
          <p:cNvPr id="824" name="Shape 824"/>
          <p:cNvSpPr txBox="1">
            <a:spLocks noGrp="1"/>
          </p:cNvSpPr>
          <p:nvPr>
            <p:ph type="sldNum" idx="12"/>
          </p:nvPr>
        </p:nvSpPr>
        <p:spPr>
          <a:xfrm>
            <a:off x="3978131" y="8842028"/>
            <a:ext cx="3043343" cy="465455"/>
          </a:xfrm>
          <a:prstGeom prst="rect">
            <a:avLst/>
          </a:prstGeom>
          <a:noFill/>
          <a:ln>
            <a:noFill/>
          </a:ln>
        </p:spPr>
        <p:txBody>
          <a:bodyPr spcFirstLastPara="1" wrap="square" lIns="93053" tIns="46514" rIns="93053" bIns="46514" anchor="b" anchorCtr="0">
            <a:noAutofit/>
          </a:bodyPr>
          <a:lstStyle/>
          <a:p>
            <a:pPr algn="r">
              <a:buClr>
                <a:schemeClr val="dk1"/>
              </a:buClr>
              <a:buSzPts val="300"/>
            </a:pPr>
            <a:fld id="{00000000-1234-1234-1234-123412341234}" type="slidenum">
              <a:rPr lang="en" sz="1200">
                <a:solidFill>
                  <a:schemeClr val="dk1"/>
                </a:solidFill>
                <a:latin typeface="Calibri"/>
                <a:ea typeface="Calibri"/>
                <a:cs typeface="Calibri"/>
                <a:sym typeface="Calibri"/>
              </a:rPr>
              <a:pPr algn="r">
                <a:buClr>
                  <a:schemeClr val="dk1"/>
                </a:buClr>
                <a:buSzPts val="300"/>
              </a:pPr>
              <a:t>61</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5230889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Shape 832"/>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3" name="Shape 833"/>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325767166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Shape 838"/>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9" name="Shape 839"/>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428653580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Shape 844"/>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5" name="Shape 845"/>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294935262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9"/>
        <p:cNvGrpSpPr/>
        <p:nvPr/>
      </p:nvGrpSpPr>
      <p:grpSpPr>
        <a:xfrm>
          <a:off x="0" y="0"/>
          <a:ext cx="0" cy="0"/>
          <a:chOff x="0" y="0"/>
          <a:chExt cx="0" cy="0"/>
        </a:xfrm>
      </p:grpSpPr>
      <p:sp>
        <p:nvSpPr>
          <p:cNvPr id="850" name="Shape 850"/>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1" name="Shape 851"/>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49011410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5"/>
        <p:cNvGrpSpPr/>
        <p:nvPr/>
      </p:nvGrpSpPr>
      <p:grpSpPr>
        <a:xfrm>
          <a:off x="0" y="0"/>
          <a:ext cx="0" cy="0"/>
          <a:chOff x="0" y="0"/>
          <a:chExt cx="0" cy="0"/>
        </a:xfrm>
      </p:grpSpPr>
      <p:sp>
        <p:nvSpPr>
          <p:cNvPr id="856" name="Shape 856"/>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7" name="Shape 857"/>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219732106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1"/>
        <p:cNvGrpSpPr/>
        <p:nvPr/>
      </p:nvGrpSpPr>
      <p:grpSpPr>
        <a:xfrm>
          <a:off x="0" y="0"/>
          <a:ext cx="0" cy="0"/>
          <a:chOff x="0" y="0"/>
          <a:chExt cx="0" cy="0"/>
        </a:xfrm>
      </p:grpSpPr>
      <p:sp>
        <p:nvSpPr>
          <p:cNvPr id="862" name="Shape 862"/>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3" name="Shape 863"/>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291397734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
        <p:cNvGrpSpPr/>
        <p:nvPr/>
      </p:nvGrpSpPr>
      <p:grpSpPr>
        <a:xfrm>
          <a:off x="0" y="0"/>
          <a:ext cx="0" cy="0"/>
          <a:chOff x="0" y="0"/>
          <a:chExt cx="0" cy="0"/>
        </a:xfrm>
      </p:grpSpPr>
      <p:sp>
        <p:nvSpPr>
          <p:cNvPr id="869" name="Shape 869"/>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70" name="Shape 870"/>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163430477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Shape 875"/>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6" name="Shape 876"/>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ctr" anchorCtr="0">
            <a:noAutofit/>
          </a:bodyPr>
          <a:lstStyle/>
          <a:p>
            <a:pPr marL="0" indent="0">
              <a:spcBef>
                <a:spcPts val="612"/>
              </a:spcBef>
              <a:buNone/>
            </a:pPr>
            <a:endParaRPr sz="9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07751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Shape 459"/>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0" name="Shape 460"/>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174982" indent="-174982">
              <a:lnSpc>
                <a:spcPct val="90000"/>
              </a:lnSpc>
              <a:spcBef>
                <a:spcPts val="765"/>
              </a:spcBef>
              <a:buNone/>
            </a:pPr>
            <a:endParaRPr dirty="0">
              <a:solidFill>
                <a:schemeClr val="dk1"/>
              </a:solidFill>
              <a:latin typeface="Calibri"/>
              <a:ea typeface="Calibri"/>
              <a:cs typeface="Calibri"/>
              <a:sym typeface="Calibri"/>
            </a:endParaRPr>
          </a:p>
        </p:txBody>
      </p:sp>
      <p:sp>
        <p:nvSpPr>
          <p:cNvPr id="461" name="Shape 461"/>
          <p:cNvSpPr txBox="1">
            <a:spLocks noGrp="1"/>
          </p:cNvSpPr>
          <p:nvPr>
            <p:ph type="sldNum" idx="12"/>
          </p:nvPr>
        </p:nvSpPr>
        <p:spPr>
          <a:xfrm>
            <a:off x="3978132" y="8842029"/>
            <a:ext cx="3043343" cy="465455"/>
          </a:xfrm>
          <a:prstGeom prst="rect">
            <a:avLst/>
          </a:prstGeom>
          <a:noFill/>
          <a:ln>
            <a:noFill/>
          </a:ln>
        </p:spPr>
        <p:txBody>
          <a:bodyPr spcFirstLastPara="1" wrap="square" lIns="93308" tIns="46641" rIns="93308" bIns="46641" anchor="b" anchorCtr="0">
            <a:noAutofit/>
          </a:bodyPr>
          <a:lstStyle/>
          <a:p>
            <a:pPr>
              <a:buSzPts val="1400"/>
            </a:pPr>
            <a:fld id="{00000000-1234-1234-1234-123412341234}" type="slidenum">
              <a:rPr lang="en"/>
              <a:pPr>
                <a:buSzPts val="1400"/>
              </a:pPr>
              <a:t>7</a:t>
            </a:fld>
            <a:endParaRPr/>
          </a:p>
        </p:txBody>
      </p:sp>
    </p:spTree>
    <p:extLst>
      <p:ext uri="{BB962C8B-B14F-4D97-AF65-F5344CB8AC3E}">
        <p14:creationId xmlns:p14="http://schemas.microsoft.com/office/powerpoint/2010/main" val="366384137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2"/>
        <p:cNvGrpSpPr/>
        <p:nvPr/>
      </p:nvGrpSpPr>
      <p:grpSpPr>
        <a:xfrm>
          <a:off x="0" y="0"/>
          <a:ext cx="0" cy="0"/>
          <a:chOff x="0" y="0"/>
          <a:chExt cx="0" cy="0"/>
        </a:xfrm>
      </p:grpSpPr>
      <p:sp>
        <p:nvSpPr>
          <p:cNvPr id="883" name="Shape 883"/>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4" name="Shape 884"/>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264102752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8"/>
        <p:cNvGrpSpPr/>
        <p:nvPr/>
      </p:nvGrpSpPr>
      <p:grpSpPr>
        <a:xfrm>
          <a:off x="0" y="0"/>
          <a:ext cx="0" cy="0"/>
          <a:chOff x="0" y="0"/>
          <a:chExt cx="0" cy="0"/>
        </a:xfrm>
      </p:grpSpPr>
      <p:sp>
        <p:nvSpPr>
          <p:cNvPr id="889" name="Shape 889"/>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Clr>
                <a:schemeClr val="dk1"/>
              </a:buClr>
              <a:buNone/>
            </a:pPr>
            <a:endParaRPr sz="1200">
              <a:solidFill>
                <a:schemeClr val="dk1"/>
              </a:solidFill>
              <a:latin typeface="Calibri"/>
              <a:ea typeface="Calibri"/>
              <a:cs typeface="Calibri"/>
              <a:sym typeface="Calibri"/>
            </a:endParaRPr>
          </a:p>
        </p:txBody>
      </p:sp>
      <p:sp>
        <p:nvSpPr>
          <p:cNvPr id="890" name="Shape 890"/>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6036601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4"/>
        <p:cNvGrpSpPr/>
        <p:nvPr/>
      </p:nvGrpSpPr>
      <p:grpSpPr>
        <a:xfrm>
          <a:off x="0" y="0"/>
          <a:ext cx="0" cy="0"/>
          <a:chOff x="0" y="0"/>
          <a:chExt cx="0" cy="0"/>
        </a:xfrm>
      </p:grpSpPr>
      <p:sp>
        <p:nvSpPr>
          <p:cNvPr id="895" name="Shape 895"/>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6" name="Shape 896"/>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29992730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Shape 902"/>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3" name="Shape 903"/>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400774872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9"/>
        <p:cNvGrpSpPr/>
        <p:nvPr/>
      </p:nvGrpSpPr>
      <p:grpSpPr>
        <a:xfrm>
          <a:off x="0" y="0"/>
          <a:ext cx="0" cy="0"/>
          <a:chOff x="0" y="0"/>
          <a:chExt cx="0" cy="0"/>
        </a:xfrm>
      </p:grpSpPr>
      <p:sp>
        <p:nvSpPr>
          <p:cNvPr id="910" name="Shape 910"/>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1" name="Shape 911"/>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ctr" anchorCtr="0">
            <a:noAutofit/>
          </a:bodyPr>
          <a:lstStyle/>
          <a:p>
            <a:pPr marL="0" indent="0">
              <a:lnSpc>
                <a:spcPct val="115000"/>
              </a:lnSpc>
              <a:buClr>
                <a:schemeClr val="dk1"/>
              </a:buClr>
              <a:buSzPts val="1100"/>
              <a:buNone/>
            </a:pPr>
            <a:endParaRPr dirty="0"/>
          </a:p>
        </p:txBody>
      </p:sp>
      <p:sp>
        <p:nvSpPr>
          <p:cNvPr id="912" name="Shape 912"/>
          <p:cNvSpPr txBox="1">
            <a:spLocks noGrp="1"/>
          </p:cNvSpPr>
          <p:nvPr>
            <p:ph type="sldNum" idx="12"/>
          </p:nvPr>
        </p:nvSpPr>
        <p:spPr>
          <a:xfrm>
            <a:off x="3978131" y="8842029"/>
            <a:ext cx="3043343" cy="465455"/>
          </a:xfrm>
          <a:prstGeom prst="rect">
            <a:avLst/>
          </a:prstGeom>
          <a:noFill/>
          <a:ln>
            <a:noFill/>
          </a:ln>
        </p:spPr>
        <p:txBody>
          <a:bodyPr spcFirstLastPara="1" wrap="square" lIns="93308" tIns="93308" rIns="93308" bIns="93308" anchor="ctr" anchorCtr="0">
            <a:noAutofit/>
          </a:bodyPr>
          <a:lstStyle/>
          <a:p>
            <a:pPr>
              <a:buClr>
                <a:schemeClr val="dk1"/>
              </a:buClr>
              <a:buSzPts val="1400"/>
            </a:pPr>
            <a:fld id="{00000000-1234-1234-1234-123412341234}" type="slidenum">
              <a:rPr lang="en"/>
              <a:pPr>
                <a:buClr>
                  <a:schemeClr val="dk1"/>
                </a:buClr>
                <a:buSzPts val="1400"/>
              </a:pPr>
              <a:t>74</a:t>
            </a:fld>
            <a:endParaRPr/>
          </a:p>
        </p:txBody>
      </p:sp>
    </p:spTree>
    <p:extLst>
      <p:ext uri="{BB962C8B-B14F-4D97-AF65-F5344CB8AC3E}">
        <p14:creationId xmlns:p14="http://schemas.microsoft.com/office/powerpoint/2010/main" val="405757338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7"/>
        <p:cNvGrpSpPr/>
        <p:nvPr/>
      </p:nvGrpSpPr>
      <p:grpSpPr>
        <a:xfrm>
          <a:off x="0" y="0"/>
          <a:ext cx="0" cy="0"/>
          <a:chOff x="0" y="0"/>
          <a:chExt cx="0" cy="0"/>
        </a:xfrm>
      </p:grpSpPr>
      <p:sp>
        <p:nvSpPr>
          <p:cNvPr id="918" name="Shape 918"/>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9" name="Shape 919"/>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ctr" anchorCtr="0">
            <a:noAutofit/>
          </a:bodyPr>
          <a:lstStyle/>
          <a:p>
            <a:pPr marL="0" indent="0">
              <a:buNone/>
            </a:pPr>
            <a:endParaRPr/>
          </a:p>
        </p:txBody>
      </p:sp>
      <p:sp>
        <p:nvSpPr>
          <p:cNvPr id="920" name="Shape 920"/>
          <p:cNvSpPr txBox="1">
            <a:spLocks noGrp="1"/>
          </p:cNvSpPr>
          <p:nvPr>
            <p:ph type="sldNum" idx="12"/>
          </p:nvPr>
        </p:nvSpPr>
        <p:spPr>
          <a:xfrm>
            <a:off x="3978131" y="8842029"/>
            <a:ext cx="3043343" cy="465455"/>
          </a:xfrm>
          <a:prstGeom prst="rect">
            <a:avLst/>
          </a:prstGeom>
          <a:noFill/>
          <a:ln>
            <a:noFill/>
          </a:ln>
        </p:spPr>
        <p:txBody>
          <a:bodyPr spcFirstLastPara="1" wrap="square" lIns="93308" tIns="93308" rIns="93308" bIns="93308" anchor="ctr" anchorCtr="0">
            <a:noAutofit/>
          </a:bodyPr>
          <a:lstStyle/>
          <a:p>
            <a:pPr>
              <a:buClr>
                <a:schemeClr val="dk1"/>
              </a:buClr>
            </a:pPr>
            <a:fld id="{00000000-1234-1234-1234-123412341234}" type="slidenum">
              <a:rPr lang="en"/>
              <a:pPr>
                <a:buClr>
                  <a:schemeClr val="dk1"/>
                </a:buClr>
              </a:pPr>
              <a:t>75</a:t>
            </a:fld>
            <a:endParaRPr/>
          </a:p>
        </p:txBody>
      </p:sp>
    </p:spTree>
    <p:extLst>
      <p:ext uri="{BB962C8B-B14F-4D97-AF65-F5344CB8AC3E}">
        <p14:creationId xmlns:p14="http://schemas.microsoft.com/office/powerpoint/2010/main" val="368319525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5"/>
        <p:cNvGrpSpPr/>
        <p:nvPr/>
      </p:nvGrpSpPr>
      <p:grpSpPr>
        <a:xfrm>
          <a:off x="0" y="0"/>
          <a:ext cx="0" cy="0"/>
          <a:chOff x="0" y="0"/>
          <a:chExt cx="0" cy="0"/>
        </a:xfrm>
      </p:grpSpPr>
      <p:sp>
        <p:nvSpPr>
          <p:cNvPr id="926" name="Shape 926"/>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7" name="Shape 927"/>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ctr" anchorCtr="0">
            <a:noAutofit/>
          </a:bodyPr>
          <a:lstStyle/>
          <a:p>
            <a:pPr marL="0" indent="0">
              <a:buNone/>
            </a:pPr>
            <a:endParaRPr/>
          </a:p>
        </p:txBody>
      </p:sp>
      <p:sp>
        <p:nvSpPr>
          <p:cNvPr id="928" name="Shape 928"/>
          <p:cNvSpPr txBox="1">
            <a:spLocks noGrp="1"/>
          </p:cNvSpPr>
          <p:nvPr>
            <p:ph type="sldNum" idx="12"/>
          </p:nvPr>
        </p:nvSpPr>
        <p:spPr>
          <a:xfrm>
            <a:off x="3978131" y="8842029"/>
            <a:ext cx="3043343" cy="465455"/>
          </a:xfrm>
          <a:prstGeom prst="rect">
            <a:avLst/>
          </a:prstGeom>
          <a:noFill/>
          <a:ln>
            <a:noFill/>
          </a:ln>
        </p:spPr>
        <p:txBody>
          <a:bodyPr spcFirstLastPara="1" wrap="square" lIns="93308" tIns="93308" rIns="93308" bIns="93308" anchor="ctr" anchorCtr="0">
            <a:noAutofit/>
          </a:bodyPr>
          <a:lstStyle/>
          <a:p>
            <a:pPr>
              <a:buClr>
                <a:schemeClr val="dk1"/>
              </a:buClr>
            </a:pPr>
            <a:fld id="{00000000-1234-1234-1234-123412341234}" type="slidenum">
              <a:rPr lang="en"/>
              <a:pPr>
                <a:buClr>
                  <a:schemeClr val="dk1"/>
                </a:buClr>
              </a:pPr>
              <a:t>76</a:t>
            </a:fld>
            <a:endParaRPr/>
          </a:p>
        </p:txBody>
      </p:sp>
    </p:spTree>
    <p:extLst>
      <p:ext uri="{BB962C8B-B14F-4D97-AF65-F5344CB8AC3E}">
        <p14:creationId xmlns:p14="http://schemas.microsoft.com/office/powerpoint/2010/main" val="23358243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Shape 934"/>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5" name="Shape 935"/>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ctr" anchorCtr="0">
            <a:noAutofit/>
          </a:bodyPr>
          <a:lstStyle/>
          <a:p>
            <a:pPr marL="0" indent="0">
              <a:lnSpc>
                <a:spcPct val="115000"/>
              </a:lnSpc>
              <a:buClr>
                <a:schemeClr val="dk1"/>
              </a:buClr>
              <a:buSzPts val="1100"/>
              <a:buNone/>
            </a:pPr>
            <a:endParaRPr sz="1200" b="1" dirty="0">
              <a:solidFill>
                <a:schemeClr val="dk1"/>
              </a:solidFill>
              <a:latin typeface="Calibri"/>
              <a:ea typeface="Calibri"/>
              <a:cs typeface="Calibri"/>
              <a:sym typeface="Calibri"/>
            </a:endParaRPr>
          </a:p>
        </p:txBody>
      </p:sp>
      <p:sp>
        <p:nvSpPr>
          <p:cNvPr id="936" name="Shape 936"/>
          <p:cNvSpPr txBox="1">
            <a:spLocks noGrp="1"/>
          </p:cNvSpPr>
          <p:nvPr>
            <p:ph type="sldNum" idx="12"/>
          </p:nvPr>
        </p:nvSpPr>
        <p:spPr>
          <a:xfrm>
            <a:off x="3978131" y="8842029"/>
            <a:ext cx="3043343" cy="465455"/>
          </a:xfrm>
          <a:prstGeom prst="rect">
            <a:avLst/>
          </a:prstGeom>
          <a:noFill/>
          <a:ln>
            <a:noFill/>
          </a:ln>
        </p:spPr>
        <p:txBody>
          <a:bodyPr spcFirstLastPara="1" wrap="square" lIns="93308" tIns="93308" rIns="93308" bIns="93308" anchor="ctr" anchorCtr="0">
            <a:noAutofit/>
          </a:bodyPr>
          <a:lstStyle/>
          <a:p>
            <a:pPr>
              <a:buClr>
                <a:schemeClr val="dk1"/>
              </a:buClr>
              <a:buSzPts val="1400"/>
            </a:pPr>
            <a:fld id="{00000000-1234-1234-1234-123412341234}" type="slidenum">
              <a:rPr lang="en"/>
              <a:pPr>
                <a:buClr>
                  <a:schemeClr val="dk1"/>
                </a:buClr>
                <a:buSzPts val="1400"/>
              </a:pPr>
              <a:t>77</a:t>
            </a:fld>
            <a:endParaRPr/>
          </a:p>
        </p:txBody>
      </p:sp>
    </p:spTree>
    <p:extLst>
      <p:ext uri="{BB962C8B-B14F-4D97-AF65-F5344CB8AC3E}">
        <p14:creationId xmlns:p14="http://schemas.microsoft.com/office/powerpoint/2010/main" val="25105193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3"/>
        <p:cNvGrpSpPr/>
        <p:nvPr/>
      </p:nvGrpSpPr>
      <p:grpSpPr>
        <a:xfrm>
          <a:off x="0" y="0"/>
          <a:ext cx="0" cy="0"/>
          <a:chOff x="0" y="0"/>
          <a:chExt cx="0" cy="0"/>
        </a:xfrm>
      </p:grpSpPr>
      <p:sp>
        <p:nvSpPr>
          <p:cNvPr id="944" name="Shape 944"/>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5" name="Shape 945"/>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ctr" anchorCtr="0">
            <a:noAutofit/>
          </a:bodyPr>
          <a:lstStyle/>
          <a:p>
            <a:pPr marL="0" indent="0">
              <a:lnSpc>
                <a:spcPct val="115000"/>
              </a:lnSpc>
              <a:buClr>
                <a:schemeClr val="dk1"/>
              </a:buClr>
              <a:buSzPts val="1100"/>
              <a:buNone/>
            </a:pPr>
            <a:endParaRPr sz="1200" b="1" dirty="0">
              <a:solidFill>
                <a:schemeClr val="dk1"/>
              </a:solidFill>
              <a:latin typeface="Calibri"/>
              <a:ea typeface="Calibri"/>
              <a:cs typeface="Calibri"/>
              <a:sym typeface="Calibri"/>
            </a:endParaRPr>
          </a:p>
        </p:txBody>
      </p:sp>
      <p:sp>
        <p:nvSpPr>
          <p:cNvPr id="946" name="Shape 946"/>
          <p:cNvSpPr txBox="1">
            <a:spLocks noGrp="1"/>
          </p:cNvSpPr>
          <p:nvPr>
            <p:ph type="sldNum" idx="12"/>
          </p:nvPr>
        </p:nvSpPr>
        <p:spPr>
          <a:xfrm>
            <a:off x="3978131" y="8842029"/>
            <a:ext cx="3043343" cy="465455"/>
          </a:xfrm>
          <a:prstGeom prst="rect">
            <a:avLst/>
          </a:prstGeom>
          <a:noFill/>
          <a:ln>
            <a:noFill/>
          </a:ln>
        </p:spPr>
        <p:txBody>
          <a:bodyPr spcFirstLastPara="1" wrap="square" lIns="93308" tIns="93308" rIns="93308" bIns="93308" anchor="ctr" anchorCtr="0">
            <a:noAutofit/>
          </a:bodyPr>
          <a:lstStyle/>
          <a:p>
            <a:pPr>
              <a:buClr>
                <a:schemeClr val="dk1"/>
              </a:buClr>
              <a:buSzPts val="1400"/>
            </a:pPr>
            <a:fld id="{00000000-1234-1234-1234-123412341234}" type="slidenum">
              <a:rPr lang="en"/>
              <a:pPr>
                <a:buClr>
                  <a:schemeClr val="dk1"/>
                </a:buClr>
                <a:buSzPts val="1400"/>
              </a:pPr>
              <a:t>78</a:t>
            </a:fld>
            <a:endParaRPr/>
          </a:p>
        </p:txBody>
      </p:sp>
    </p:spTree>
    <p:extLst>
      <p:ext uri="{BB962C8B-B14F-4D97-AF65-F5344CB8AC3E}">
        <p14:creationId xmlns:p14="http://schemas.microsoft.com/office/powerpoint/2010/main" val="177216755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4"/>
        <p:cNvGrpSpPr/>
        <p:nvPr/>
      </p:nvGrpSpPr>
      <p:grpSpPr>
        <a:xfrm>
          <a:off x="0" y="0"/>
          <a:ext cx="0" cy="0"/>
          <a:chOff x="0" y="0"/>
          <a:chExt cx="0" cy="0"/>
        </a:xfrm>
      </p:grpSpPr>
      <p:sp>
        <p:nvSpPr>
          <p:cNvPr id="955" name="Shape 955"/>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6" name="Shape 956"/>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ctr" anchorCtr="0">
            <a:noAutofit/>
          </a:bodyPr>
          <a:lstStyle/>
          <a:p>
            <a:pPr marL="0" indent="0">
              <a:lnSpc>
                <a:spcPct val="115000"/>
              </a:lnSpc>
              <a:buClr>
                <a:schemeClr val="dk1"/>
              </a:buClr>
              <a:buSzPts val="1100"/>
              <a:buNone/>
            </a:pPr>
            <a:endParaRPr sz="1200" b="1" dirty="0">
              <a:solidFill>
                <a:schemeClr val="dk1"/>
              </a:solidFill>
              <a:latin typeface="Calibri"/>
              <a:ea typeface="Calibri"/>
              <a:cs typeface="Calibri"/>
              <a:sym typeface="Calibri"/>
            </a:endParaRPr>
          </a:p>
        </p:txBody>
      </p:sp>
      <p:sp>
        <p:nvSpPr>
          <p:cNvPr id="957" name="Shape 957"/>
          <p:cNvSpPr txBox="1">
            <a:spLocks noGrp="1"/>
          </p:cNvSpPr>
          <p:nvPr>
            <p:ph type="sldNum" idx="12"/>
          </p:nvPr>
        </p:nvSpPr>
        <p:spPr>
          <a:xfrm>
            <a:off x="3978131" y="8842029"/>
            <a:ext cx="3043343" cy="465455"/>
          </a:xfrm>
          <a:prstGeom prst="rect">
            <a:avLst/>
          </a:prstGeom>
          <a:noFill/>
          <a:ln>
            <a:noFill/>
          </a:ln>
        </p:spPr>
        <p:txBody>
          <a:bodyPr spcFirstLastPara="1" wrap="square" lIns="93308" tIns="93308" rIns="93308" bIns="93308" anchor="ctr" anchorCtr="0">
            <a:noAutofit/>
          </a:bodyPr>
          <a:lstStyle/>
          <a:p>
            <a:pPr>
              <a:buClr>
                <a:schemeClr val="dk1"/>
              </a:buClr>
              <a:buSzPts val="1400"/>
            </a:pPr>
            <a:fld id="{00000000-1234-1234-1234-123412341234}" type="slidenum">
              <a:rPr lang="en"/>
              <a:pPr>
                <a:buClr>
                  <a:schemeClr val="dk1"/>
                </a:buClr>
                <a:buSzPts val="1400"/>
              </a:pPr>
              <a:t>79</a:t>
            </a:fld>
            <a:endParaRPr/>
          </a:p>
        </p:txBody>
      </p:sp>
    </p:spTree>
    <p:extLst>
      <p:ext uri="{BB962C8B-B14F-4D97-AF65-F5344CB8AC3E}">
        <p14:creationId xmlns:p14="http://schemas.microsoft.com/office/powerpoint/2010/main" val="3465847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Shape 467"/>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8" name="Shape 468"/>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SzPts val="350"/>
              <a:buNone/>
            </a:pPr>
            <a:endParaRPr dirty="0">
              <a:solidFill>
                <a:schemeClr val="dk1"/>
              </a:solidFill>
              <a:latin typeface="Calibri"/>
              <a:ea typeface="Calibri"/>
              <a:cs typeface="Calibri"/>
              <a:sym typeface="Calibri"/>
            </a:endParaRPr>
          </a:p>
        </p:txBody>
      </p:sp>
      <p:sp>
        <p:nvSpPr>
          <p:cNvPr id="469" name="Shape 469"/>
          <p:cNvSpPr txBox="1">
            <a:spLocks noGrp="1"/>
          </p:cNvSpPr>
          <p:nvPr>
            <p:ph type="sldNum" idx="12"/>
          </p:nvPr>
        </p:nvSpPr>
        <p:spPr>
          <a:xfrm>
            <a:off x="3978132" y="8842029"/>
            <a:ext cx="3043343" cy="465455"/>
          </a:xfrm>
          <a:prstGeom prst="rect">
            <a:avLst/>
          </a:prstGeom>
          <a:noFill/>
          <a:ln>
            <a:noFill/>
          </a:ln>
        </p:spPr>
        <p:txBody>
          <a:bodyPr spcFirstLastPara="1" wrap="square" lIns="93308" tIns="46641" rIns="93308" bIns="46641" anchor="b" anchorCtr="0">
            <a:noAutofit/>
          </a:bodyPr>
          <a:lstStyle/>
          <a:p>
            <a:pPr>
              <a:buSzPts val="1400"/>
            </a:pPr>
            <a:fld id="{00000000-1234-1234-1234-123412341234}" type="slidenum">
              <a:rPr lang="en"/>
              <a:pPr>
                <a:buSzPts val="1400"/>
              </a:pPr>
              <a:t>8</a:t>
            </a:fld>
            <a:endParaRPr/>
          </a:p>
        </p:txBody>
      </p:sp>
    </p:spTree>
    <p:extLst>
      <p:ext uri="{BB962C8B-B14F-4D97-AF65-F5344CB8AC3E}">
        <p14:creationId xmlns:p14="http://schemas.microsoft.com/office/powerpoint/2010/main" val="141506328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5" name="Shape 965"/>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6" name="Shape 966"/>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ctr" anchorCtr="0">
            <a:noAutofit/>
          </a:bodyPr>
          <a:lstStyle/>
          <a:p>
            <a:pPr marL="0" indent="0">
              <a:lnSpc>
                <a:spcPct val="115000"/>
              </a:lnSpc>
              <a:buClr>
                <a:schemeClr val="dk1"/>
              </a:buClr>
              <a:buSzPts val="1100"/>
              <a:buNone/>
            </a:pPr>
            <a:endParaRPr dirty="0"/>
          </a:p>
        </p:txBody>
      </p:sp>
      <p:sp>
        <p:nvSpPr>
          <p:cNvPr id="967" name="Shape 967"/>
          <p:cNvSpPr txBox="1">
            <a:spLocks noGrp="1"/>
          </p:cNvSpPr>
          <p:nvPr>
            <p:ph type="sldNum" idx="12"/>
          </p:nvPr>
        </p:nvSpPr>
        <p:spPr>
          <a:xfrm>
            <a:off x="3978131" y="8842029"/>
            <a:ext cx="3043343" cy="465455"/>
          </a:xfrm>
          <a:prstGeom prst="rect">
            <a:avLst/>
          </a:prstGeom>
          <a:noFill/>
          <a:ln>
            <a:noFill/>
          </a:ln>
        </p:spPr>
        <p:txBody>
          <a:bodyPr spcFirstLastPara="1" wrap="square" lIns="93308" tIns="93308" rIns="93308" bIns="93308" anchor="ctr" anchorCtr="0">
            <a:noAutofit/>
          </a:bodyPr>
          <a:lstStyle/>
          <a:p>
            <a:pPr>
              <a:buClr>
                <a:schemeClr val="dk1"/>
              </a:buClr>
              <a:buSzPts val="1400"/>
            </a:pPr>
            <a:fld id="{00000000-1234-1234-1234-123412341234}" type="slidenum">
              <a:rPr lang="en"/>
              <a:pPr>
                <a:buClr>
                  <a:schemeClr val="dk1"/>
                </a:buClr>
                <a:buSzPts val="1400"/>
              </a:pPr>
              <a:t>80</a:t>
            </a:fld>
            <a:endParaRPr/>
          </a:p>
        </p:txBody>
      </p:sp>
    </p:spTree>
    <p:extLst>
      <p:ext uri="{BB962C8B-B14F-4D97-AF65-F5344CB8AC3E}">
        <p14:creationId xmlns:p14="http://schemas.microsoft.com/office/powerpoint/2010/main" val="140365329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2"/>
        <p:cNvGrpSpPr/>
        <p:nvPr/>
      </p:nvGrpSpPr>
      <p:grpSpPr>
        <a:xfrm>
          <a:off x="0" y="0"/>
          <a:ext cx="0" cy="0"/>
          <a:chOff x="0" y="0"/>
          <a:chExt cx="0" cy="0"/>
        </a:xfrm>
      </p:grpSpPr>
      <p:sp>
        <p:nvSpPr>
          <p:cNvPr id="973" name="Shape 973"/>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4" name="Shape 974"/>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lnSpc>
                <a:spcPct val="115000"/>
              </a:lnSpc>
              <a:buClr>
                <a:schemeClr val="dk1"/>
              </a:buClr>
              <a:buNone/>
            </a:pPr>
            <a:endParaRPr sz="1200" b="1" dirty="0">
              <a:solidFill>
                <a:schemeClr val="dk1"/>
              </a:solidFill>
              <a:latin typeface="Calibri"/>
              <a:ea typeface="Calibri"/>
              <a:cs typeface="Calibri"/>
              <a:sym typeface="Calibri"/>
            </a:endParaRPr>
          </a:p>
        </p:txBody>
      </p:sp>
      <p:sp>
        <p:nvSpPr>
          <p:cNvPr id="975" name="Shape 975"/>
          <p:cNvSpPr txBox="1">
            <a:spLocks noGrp="1"/>
          </p:cNvSpPr>
          <p:nvPr>
            <p:ph type="sldNum" idx="12"/>
          </p:nvPr>
        </p:nvSpPr>
        <p:spPr>
          <a:xfrm>
            <a:off x="3978131" y="8842029"/>
            <a:ext cx="3043343" cy="465455"/>
          </a:xfrm>
          <a:prstGeom prst="rect">
            <a:avLst/>
          </a:prstGeom>
          <a:noFill/>
          <a:ln>
            <a:noFill/>
          </a:ln>
        </p:spPr>
        <p:txBody>
          <a:bodyPr spcFirstLastPara="1" wrap="square" lIns="93308" tIns="46641" rIns="93308" bIns="46641" anchor="b" anchorCtr="0">
            <a:noAutofit/>
          </a:bodyPr>
          <a:lstStyle/>
          <a:p>
            <a:pPr>
              <a:buClr>
                <a:schemeClr val="dk1"/>
              </a:buClr>
              <a:buSzPts val="1400"/>
            </a:pPr>
            <a:fld id="{00000000-1234-1234-1234-123412341234}" type="slidenum">
              <a:rPr lang="en"/>
              <a:pPr>
                <a:buClr>
                  <a:schemeClr val="dk1"/>
                </a:buClr>
                <a:buSzPts val="1400"/>
              </a:pPr>
              <a:t>81</a:t>
            </a:fld>
            <a:endParaRPr/>
          </a:p>
        </p:txBody>
      </p:sp>
    </p:spTree>
    <p:extLst>
      <p:ext uri="{BB962C8B-B14F-4D97-AF65-F5344CB8AC3E}">
        <p14:creationId xmlns:p14="http://schemas.microsoft.com/office/powerpoint/2010/main" val="40296804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1"/>
        <p:cNvGrpSpPr/>
        <p:nvPr/>
      </p:nvGrpSpPr>
      <p:grpSpPr>
        <a:xfrm>
          <a:off x="0" y="0"/>
          <a:ext cx="0" cy="0"/>
          <a:chOff x="0" y="0"/>
          <a:chExt cx="0" cy="0"/>
        </a:xfrm>
      </p:grpSpPr>
      <p:sp>
        <p:nvSpPr>
          <p:cNvPr id="982" name="Shape 982"/>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3" name="Shape 983"/>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ctr" anchorCtr="0">
            <a:noAutofit/>
          </a:bodyPr>
          <a:lstStyle/>
          <a:p>
            <a:pPr marL="0" indent="0">
              <a:buNone/>
            </a:pPr>
            <a:endParaRPr/>
          </a:p>
        </p:txBody>
      </p:sp>
      <p:sp>
        <p:nvSpPr>
          <p:cNvPr id="984" name="Shape 984"/>
          <p:cNvSpPr txBox="1">
            <a:spLocks noGrp="1"/>
          </p:cNvSpPr>
          <p:nvPr>
            <p:ph type="sldNum" idx="12"/>
          </p:nvPr>
        </p:nvSpPr>
        <p:spPr>
          <a:xfrm>
            <a:off x="3978131" y="8842029"/>
            <a:ext cx="3043343" cy="465455"/>
          </a:xfrm>
          <a:prstGeom prst="rect">
            <a:avLst/>
          </a:prstGeom>
          <a:noFill/>
          <a:ln>
            <a:noFill/>
          </a:ln>
        </p:spPr>
        <p:txBody>
          <a:bodyPr spcFirstLastPara="1" wrap="square" lIns="93308" tIns="93308" rIns="93308" bIns="93308" anchor="ctr" anchorCtr="0">
            <a:noAutofit/>
          </a:bodyPr>
          <a:lstStyle/>
          <a:p>
            <a:pPr>
              <a:buClr>
                <a:schemeClr val="dk1"/>
              </a:buClr>
            </a:pPr>
            <a:fld id="{00000000-1234-1234-1234-123412341234}" type="slidenum">
              <a:rPr lang="en"/>
              <a:pPr>
                <a:buClr>
                  <a:schemeClr val="dk1"/>
                </a:buClr>
              </a:pPr>
              <a:t>82</a:t>
            </a:fld>
            <a:endParaRPr/>
          </a:p>
        </p:txBody>
      </p:sp>
    </p:spTree>
    <p:extLst>
      <p:ext uri="{BB962C8B-B14F-4D97-AF65-F5344CB8AC3E}">
        <p14:creationId xmlns:p14="http://schemas.microsoft.com/office/powerpoint/2010/main" val="87169064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9"/>
        <p:cNvGrpSpPr/>
        <p:nvPr/>
      </p:nvGrpSpPr>
      <p:grpSpPr>
        <a:xfrm>
          <a:off x="0" y="0"/>
          <a:ext cx="0" cy="0"/>
          <a:chOff x="0" y="0"/>
          <a:chExt cx="0" cy="0"/>
        </a:xfrm>
      </p:grpSpPr>
      <p:sp>
        <p:nvSpPr>
          <p:cNvPr id="990" name="Shape 990"/>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1" name="Shape 991"/>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ctr" anchorCtr="0">
            <a:noAutofit/>
          </a:bodyPr>
          <a:lstStyle/>
          <a:p>
            <a:pPr marL="0" indent="0">
              <a:lnSpc>
                <a:spcPct val="115000"/>
              </a:lnSpc>
              <a:buNone/>
            </a:pPr>
            <a:endParaRPr dirty="0"/>
          </a:p>
        </p:txBody>
      </p:sp>
      <p:sp>
        <p:nvSpPr>
          <p:cNvPr id="992" name="Shape 992"/>
          <p:cNvSpPr txBox="1">
            <a:spLocks noGrp="1"/>
          </p:cNvSpPr>
          <p:nvPr>
            <p:ph type="sldNum" idx="12"/>
          </p:nvPr>
        </p:nvSpPr>
        <p:spPr>
          <a:xfrm>
            <a:off x="3978131" y="8842029"/>
            <a:ext cx="3043343" cy="465455"/>
          </a:xfrm>
          <a:prstGeom prst="rect">
            <a:avLst/>
          </a:prstGeom>
          <a:noFill/>
          <a:ln>
            <a:noFill/>
          </a:ln>
        </p:spPr>
        <p:txBody>
          <a:bodyPr spcFirstLastPara="1" wrap="square" lIns="93308" tIns="93308" rIns="93308" bIns="93308" anchor="ctr" anchorCtr="0">
            <a:noAutofit/>
          </a:bodyPr>
          <a:lstStyle/>
          <a:p>
            <a:pPr>
              <a:buClr>
                <a:schemeClr val="dk1"/>
              </a:buClr>
            </a:pPr>
            <a:fld id="{00000000-1234-1234-1234-123412341234}" type="slidenum">
              <a:rPr lang="en"/>
              <a:pPr>
                <a:buClr>
                  <a:schemeClr val="dk1"/>
                </a:buClr>
              </a:pPr>
              <a:t>83</a:t>
            </a:fld>
            <a:endParaRPr/>
          </a:p>
        </p:txBody>
      </p:sp>
    </p:spTree>
    <p:extLst>
      <p:ext uri="{BB962C8B-B14F-4D97-AF65-F5344CB8AC3E}">
        <p14:creationId xmlns:p14="http://schemas.microsoft.com/office/powerpoint/2010/main" val="45079480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8"/>
        <p:cNvGrpSpPr/>
        <p:nvPr/>
      </p:nvGrpSpPr>
      <p:grpSpPr>
        <a:xfrm>
          <a:off x="0" y="0"/>
          <a:ext cx="0" cy="0"/>
          <a:chOff x="0" y="0"/>
          <a:chExt cx="0" cy="0"/>
        </a:xfrm>
      </p:grpSpPr>
      <p:sp>
        <p:nvSpPr>
          <p:cNvPr id="999" name="Shape 999"/>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00" name="Shape 1000"/>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ctr" anchorCtr="0">
            <a:noAutofit/>
          </a:bodyPr>
          <a:lstStyle/>
          <a:p>
            <a:pPr marL="0" indent="0">
              <a:lnSpc>
                <a:spcPct val="115000"/>
              </a:lnSpc>
              <a:buClr>
                <a:schemeClr val="dk1"/>
              </a:buClr>
              <a:buSzPts val="1100"/>
              <a:buNone/>
            </a:pPr>
            <a:endParaRPr dirty="0"/>
          </a:p>
        </p:txBody>
      </p:sp>
      <p:sp>
        <p:nvSpPr>
          <p:cNvPr id="1001" name="Shape 1001"/>
          <p:cNvSpPr txBox="1">
            <a:spLocks noGrp="1"/>
          </p:cNvSpPr>
          <p:nvPr>
            <p:ph type="sldNum" idx="12"/>
          </p:nvPr>
        </p:nvSpPr>
        <p:spPr>
          <a:xfrm>
            <a:off x="3978131" y="8842029"/>
            <a:ext cx="3043343" cy="465455"/>
          </a:xfrm>
          <a:prstGeom prst="rect">
            <a:avLst/>
          </a:prstGeom>
          <a:noFill/>
          <a:ln>
            <a:noFill/>
          </a:ln>
        </p:spPr>
        <p:txBody>
          <a:bodyPr spcFirstLastPara="1" wrap="square" lIns="93308" tIns="93308" rIns="93308" bIns="93308" anchor="ctr" anchorCtr="0">
            <a:noAutofit/>
          </a:bodyPr>
          <a:lstStyle/>
          <a:p>
            <a:pPr>
              <a:buClr>
                <a:schemeClr val="dk1"/>
              </a:buClr>
              <a:buSzPts val="1400"/>
            </a:pPr>
            <a:fld id="{00000000-1234-1234-1234-123412341234}" type="slidenum">
              <a:rPr lang="en"/>
              <a:pPr>
                <a:buClr>
                  <a:schemeClr val="dk1"/>
                </a:buClr>
                <a:buSzPts val="1400"/>
              </a:pPr>
              <a:t>84</a:t>
            </a:fld>
            <a:endParaRPr/>
          </a:p>
        </p:txBody>
      </p:sp>
    </p:spTree>
    <p:extLst>
      <p:ext uri="{BB962C8B-B14F-4D97-AF65-F5344CB8AC3E}">
        <p14:creationId xmlns:p14="http://schemas.microsoft.com/office/powerpoint/2010/main" val="342532869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7"/>
        <p:cNvGrpSpPr/>
        <p:nvPr/>
      </p:nvGrpSpPr>
      <p:grpSpPr>
        <a:xfrm>
          <a:off x="0" y="0"/>
          <a:ext cx="0" cy="0"/>
          <a:chOff x="0" y="0"/>
          <a:chExt cx="0" cy="0"/>
        </a:xfrm>
      </p:grpSpPr>
      <p:sp>
        <p:nvSpPr>
          <p:cNvPr id="1008" name="Shape 1008"/>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9" name="Shape 1009"/>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ctr" anchorCtr="0">
            <a:noAutofit/>
          </a:bodyPr>
          <a:lstStyle/>
          <a:p>
            <a:pPr marL="0" indent="0">
              <a:buNone/>
            </a:pPr>
            <a:endParaRPr/>
          </a:p>
        </p:txBody>
      </p:sp>
      <p:sp>
        <p:nvSpPr>
          <p:cNvPr id="1010" name="Shape 1010"/>
          <p:cNvSpPr txBox="1">
            <a:spLocks noGrp="1"/>
          </p:cNvSpPr>
          <p:nvPr>
            <p:ph type="sldNum" idx="12"/>
          </p:nvPr>
        </p:nvSpPr>
        <p:spPr>
          <a:xfrm>
            <a:off x="3978131" y="8842029"/>
            <a:ext cx="3043343" cy="465455"/>
          </a:xfrm>
          <a:prstGeom prst="rect">
            <a:avLst/>
          </a:prstGeom>
          <a:noFill/>
          <a:ln>
            <a:noFill/>
          </a:ln>
        </p:spPr>
        <p:txBody>
          <a:bodyPr spcFirstLastPara="1" wrap="square" lIns="93308" tIns="93308" rIns="93308" bIns="93308" anchor="ctr" anchorCtr="0">
            <a:noAutofit/>
          </a:bodyPr>
          <a:lstStyle/>
          <a:p>
            <a:pPr>
              <a:buClr>
                <a:schemeClr val="dk1"/>
              </a:buClr>
            </a:pPr>
            <a:fld id="{00000000-1234-1234-1234-123412341234}" type="slidenum">
              <a:rPr lang="en"/>
              <a:pPr>
                <a:buClr>
                  <a:schemeClr val="dk1"/>
                </a:buClr>
              </a:pPr>
              <a:t>85</a:t>
            </a:fld>
            <a:endParaRPr/>
          </a:p>
        </p:txBody>
      </p:sp>
    </p:spTree>
    <p:extLst>
      <p:ext uri="{BB962C8B-B14F-4D97-AF65-F5344CB8AC3E}">
        <p14:creationId xmlns:p14="http://schemas.microsoft.com/office/powerpoint/2010/main" val="3838740767"/>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7"/>
        <p:cNvGrpSpPr/>
        <p:nvPr/>
      </p:nvGrpSpPr>
      <p:grpSpPr>
        <a:xfrm>
          <a:off x="0" y="0"/>
          <a:ext cx="0" cy="0"/>
          <a:chOff x="0" y="0"/>
          <a:chExt cx="0" cy="0"/>
        </a:xfrm>
      </p:grpSpPr>
      <p:sp>
        <p:nvSpPr>
          <p:cNvPr id="1018" name="Shape 1018"/>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9" name="Shape 1019"/>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ctr" anchorCtr="0">
            <a:noAutofit/>
          </a:bodyPr>
          <a:lstStyle/>
          <a:p>
            <a:pPr marL="0" indent="0">
              <a:buNone/>
            </a:pPr>
            <a:endParaRPr/>
          </a:p>
        </p:txBody>
      </p:sp>
      <p:sp>
        <p:nvSpPr>
          <p:cNvPr id="1020" name="Shape 1020"/>
          <p:cNvSpPr txBox="1">
            <a:spLocks noGrp="1"/>
          </p:cNvSpPr>
          <p:nvPr>
            <p:ph type="sldNum" idx="12"/>
          </p:nvPr>
        </p:nvSpPr>
        <p:spPr>
          <a:xfrm>
            <a:off x="3978131" y="8842029"/>
            <a:ext cx="3043343" cy="465455"/>
          </a:xfrm>
          <a:prstGeom prst="rect">
            <a:avLst/>
          </a:prstGeom>
          <a:noFill/>
          <a:ln>
            <a:noFill/>
          </a:ln>
        </p:spPr>
        <p:txBody>
          <a:bodyPr spcFirstLastPara="1" wrap="square" lIns="93308" tIns="93308" rIns="93308" bIns="93308" anchor="ctr" anchorCtr="0">
            <a:noAutofit/>
          </a:bodyPr>
          <a:lstStyle/>
          <a:p>
            <a:pPr>
              <a:buClr>
                <a:schemeClr val="dk1"/>
              </a:buClr>
            </a:pPr>
            <a:fld id="{00000000-1234-1234-1234-123412341234}" type="slidenum">
              <a:rPr lang="en"/>
              <a:pPr>
                <a:buClr>
                  <a:schemeClr val="dk1"/>
                </a:buClr>
              </a:pPr>
              <a:t>86</a:t>
            </a:fld>
            <a:endParaRPr/>
          </a:p>
        </p:txBody>
      </p:sp>
    </p:spTree>
    <p:extLst>
      <p:ext uri="{BB962C8B-B14F-4D97-AF65-F5344CB8AC3E}">
        <p14:creationId xmlns:p14="http://schemas.microsoft.com/office/powerpoint/2010/main" val="50278781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5"/>
        <p:cNvGrpSpPr/>
        <p:nvPr/>
      </p:nvGrpSpPr>
      <p:grpSpPr>
        <a:xfrm>
          <a:off x="0" y="0"/>
          <a:ext cx="0" cy="0"/>
          <a:chOff x="0" y="0"/>
          <a:chExt cx="0" cy="0"/>
        </a:xfrm>
      </p:grpSpPr>
      <p:sp>
        <p:nvSpPr>
          <p:cNvPr id="1026" name="Shape 1026"/>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7" name="Shape 1027"/>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ctr" anchorCtr="0">
            <a:noAutofit/>
          </a:bodyPr>
          <a:lstStyle/>
          <a:p>
            <a:pPr marL="0" indent="0">
              <a:buNone/>
            </a:pPr>
            <a:endParaRPr/>
          </a:p>
        </p:txBody>
      </p:sp>
      <p:sp>
        <p:nvSpPr>
          <p:cNvPr id="1028" name="Shape 1028"/>
          <p:cNvSpPr txBox="1">
            <a:spLocks noGrp="1"/>
          </p:cNvSpPr>
          <p:nvPr>
            <p:ph type="sldNum" idx="12"/>
          </p:nvPr>
        </p:nvSpPr>
        <p:spPr>
          <a:xfrm>
            <a:off x="3978131" y="8842029"/>
            <a:ext cx="3043343" cy="465455"/>
          </a:xfrm>
          <a:prstGeom prst="rect">
            <a:avLst/>
          </a:prstGeom>
          <a:noFill/>
          <a:ln>
            <a:noFill/>
          </a:ln>
        </p:spPr>
        <p:txBody>
          <a:bodyPr spcFirstLastPara="1" wrap="square" lIns="93308" tIns="93308" rIns="93308" bIns="93308" anchor="ctr" anchorCtr="0">
            <a:noAutofit/>
          </a:bodyPr>
          <a:lstStyle/>
          <a:p>
            <a:pPr>
              <a:buClr>
                <a:schemeClr val="dk1"/>
              </a:buClr>
            </a:pPr>
            <a:fld id="{00000000-1234-1234-1234-123412341234}" type="slidenum">
              <a:rPr lang="en"/>
              <a:pPr>
                <a:buClr>
                  <a:schemeClr val="dk1"/>
                </a:buClr>
              </a:pPr>
              <a:t>87</a:t>
            </a:fld>
            <a:endParaRPr/>
          </a:p>
        </p:txBody>
      </p:sp>
    </p:spTree>
    <p:extLst>
      <p:ext uri="{BB962C8B-B14F-4D97-AF65-F5344CB8AC3E}">
        <p14:creationId xmlns:p14="http://schemas.microsoft.com/office/powerpoint/2010/main" val="393216058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3"/>
        <p:cNvGrpSpPr/>
        <p:nvPr/>
      </p:nvGrpSpPr>
      <p:grpSpPr>
        <a:xfrm>
          <a:off x="0" y="0"/>
          <a:ext cx="0" cy="0"/>
          <a:chOff x="0" y="0"/>
          <a:chExt cx="0" cy="0"/>
        </a:xfrm>
      </p:grpSpPr>
      <p:sp>
        <p:nvSpPr>
          <p:cNvPr id="1034" name="Shape 1034"/>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5" name="Shape 1035"/>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ctr" anchorCtr="0">
            <a:noAutofit/>
          </a:bodyPr>
          <a:lstStyle/>
          <a:p>
            <a:pPr marL="0" indent="0">
              <a:lnSpc>
                <a:spcPct val="120000"/>
              </a:lnSpc>
              <a:buNone/>
            </a:pPr>
            <a:endParaRPr sz="1200" dirty="0"/>
          </a:p>
        </p:txBody>
      </p:sp>
      <p:sp>
        <p:nvSpPr>
          <p:cNvPr id="1036" name="Shape 1036"/>
          <p:cNvSpPr txBox="1">
            <a:spLocks noGrp="1"/>
          </p:cNvSpPr>
          <p:nvPr>
            <p:ph type="sldNum" idx="12"/>
          </p:nvPr>
        </p:nvSpPr>
        <p:spPr>
          <a:xfrm>
            <a:off x="3978132" y="8842029"/>
            <a:ext cx="3043343" cy="465455"/>
          </a:xfrm>
          <a:prstGeom prst="rect">
            <a:avLst/>
          </a:prstGeom>
          <a:noFill/>
          <a:ln>
            <a:noFill/>
          </a:ln>
        </p:spPr>
        <p:txBody>
          <a:bodyPr spcFirstLastPara="1" wrap="square" lIns="93308" tIns="93308" rIns="93308" bIns="93308" anchor="ctr" anchorCtr="0">
            <a:noAutofit/>
          </a:bodyPr>
          <a:lstStyle/>
          <a:p>
            <a:pPr>
              <a:buSzPts val="1400"/>
            </a:pPr>
            <a:fld id="{00000000-1234-1234-1234-123412341234}" type="slidenum">
              <a:rPr lang="en"/>
              <a:pPr>
                <a:buSzPts val="1400"/>
              </a:pPr>
              <a:t>88</a:t>
            </a:fld>
            <a:endParaRPr/>
          </a:p>
        </p:txBody>
      </p:sp>
    </p:spTree>
    <p:extLst>
      <p:ext uri="{BB962C8B-B14F-4D97-AF65-F5344CB8AC3E}">
        <p14:creationId xmlns:p14="http://schemas.microsoft.com/office/powerpoint/2010/main" val="221063652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0"/>
        <p:cNvGrpSpPr/>
        <p:nvPr/>
      </p:nvGrpSpPr>
      <p:grpSpPr>
        <a:xfrm>
          <a:off x="0" y="0"/>
          <a:ext cx="0" cy="0"/>
          <a:chOff x="0" y="0"/>
          <a:chExt cx="0" cy="0"/>
        </a:xfrm>
      </p:grpSpPr>
      <p:sp>
        <p:nvSpPr>
          <p:cNvPr id="1041" name="Shape 1041"/>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2" name="Shape 1042"/>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ctr" anchorCtr="0">
            <a:noAutofit/>
          </a:bodyPr>
          <a:lstStyle/>
          <a:p>
            <a:pPr marL="0" indent="0">
              <a:lnSpc>
                <a:spcPct val="115000"/>
              </a:lnSpc>
              <a:buNone/>
            </a:pPr>
            <a:endParaRPr sz="1200" dirty="0"/>
          </a:p>
        </p:txBody>
      </p:sp>
      <p:sp>
        <p:nvSpPr>
          <p:cNvPr id="1043" name="Shape 1043"/>
          <p:cNvSpPr txBox="1">
            <a:spLocks noGrp="1"/>
          </p:cNvSpPr>
          <p:nvPr>
            <p:ph type="sldNum" idx="12"/>
          </p:nvPr>
        </p:nvSpPr>
        <p:spPr>
          <a:xfrm>
            <a:off x="3978132" y="8842029"/>
            <a:ext cx="3043343" cy="465455"/>
          </a:xfrm>
          <a:prstGeom prst="rect">
            <a:avLst/>
          </a:prstGeom>
          <a:noFill/>
          <a:ln>
            <a:noFill/>
          </a:ln>
        </p:spPr>
        <p:txBody>
          <a:bodyPr spcFirstLastPara="1" wrap="square" lIns="93308" tIns="93308" rIns="93308" bIns="93308" anchor="ctr" anchorCtr="0">
            <a:noAutofit/>
          </a:bodyPr>
          <a:lstStyle/>
          <a:p>
            <a:pPr>
              <a:buSzPts val="1400"/>
            </a:pPr>
            <a:fld id="{00000000-1234-1234-1234-123412341234}" type="slidenum">
              <a:rPr lang="en"/>
              <a:pPr>
                <a:buSzPts val="1400"/>
              </a:pPr>
              <a:t>89</a:t>
            </a:fld>
            <a:endParaRPr/>
          </a:p>
        </p:txBody>
      </p:sp>
    </p:spTree>
    <p:extLst>
      <p:ext uri="{BB962C8B-B14F-4D97-AF65-F5344CB8AC3E}">
        <p14:creationId xmlns:p14="http://schemas.microsoft.com/office/powerpoint/2010/main" val="20055853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Shape 477"/>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8" name="Shape 478"/>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sz="900" dirty="0">
              <a:solidFill>
                <a:schemeClr val="dk1"/>
              </a:solidFill>
              <a:latin typeface="Calibri"/>
              <a:ea typeface="Calibri"/>
              <a:cs typeface="Calibri"/>
              <a:sym typeface="Calibri"/>
            </a:endParaRPr>
          </a:p>
        </p:txBody>
      </p:sp>
      <p:sp>
        <p:nvSpPr>
          <p:cNvPr id="479" name="Shape 479"/>
          <p:cNvSpPr txBox="1">
            <a:spLocks noGrp="1"/>
          </p:cNvSpPr>
          <p:nvPr>
            <p:ph type="sldNum" idx="12"/>
          </p:nvPr>
        </p:nvSpPr>
        <p:spPr>
          <a:xfrm>
            <a:off x="3978132" y="8842029"/>
            <a:ext cx="3043343" cy="465455"/>
          </a:xfrm>
          <a:prstGeom prst="rect">
            <a:avLst/>
          </a:prstGeom>
          <a:noFill/>
          <a:ln>
            <a:noFill/>
          </a:ln>
        </p:spPr>
        <p:txBody>
          <a:bodyPr spcFirstLastPara="1" wrap="square" lIns="93308" tIns="46641" rIns="93308" bIns="46641" anchor="b" anchorCtr="0">
            <a:noAutofit/>
          </a:bodyPr>
          <a:lstStyle/>
          <a:p>
            <a:pPr>
              <a:buSzPts val="1400"/>
            </a:pPr>
            <a:fld id="{00000000-1234-1234-1234-123412341234}" type="slidenum">
              <a:rPr lang="en"/>
              <a:pPr>
                <a:buSzPts val="1400"/>
              </a:pPr>
              <a:t>9</a:t>
            </a:fld>
            <a:endParaRPr/>
          </a:p>
        </p:txBody>
      </p:sp>
    </p:spTree>
    <p:extLst>
      <p:ext uri="{BB962C8B-B14F-4D97-AF65-F5344CB8AC3E}">
        <p14:creationId xmlns:p14="http://schemas.microsoft.com/office/powerpoint/2010/main" val="192813398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7"/>
        <p:cNvGrpSpPr/>
        <p:nvPr/>
      </p:nvGrpSpPr>
      <p:grpSpPr>
        <a:xfrm>
          <a:off x="0" y="0"/>
          <a:ext cx="0" cy="0"/>
          <a:chOff x="0" y="0"/>
          <a:chExt cx="0" cy="0"/>
        </a:xfrm>
      </p:grpSpPr>
      <p:sp>
        <p:nvSpPr>
          <p:cNvPr id="1048" name="Shape 1048"/>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9" name="Shape 1049"/>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93542624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3"/>
        <p:cNvGrpSpPr/>
        <p:nvPr/>
      </p:nvGrpSpPr>
      <p:grpSpPr>
        <a:xfrm>
          <a:off x="0" y="0"/>
          <a:ext cx="0" cy="0"/>
          <a:chOff x="0" y="0"/>
          <a:chExt cx="0" cy="0"/>
        </a:xfrm>
      </p:grpSpPr>
      <p:sp>
        <p:nvSpPr>
          <p:cNvPr id="1054" name="Shape 1054"/>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5" name="Shape 1055"/>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811345474"/>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9"/>
        <p:cNvGrpSpPr/>
        <p:nvPr/>
      </p:nvGrpSpPr>
      <p:grpSpPr>
        <a:xfrm>
          <a:off x="0" y="0"/>
          <a:ext cx="0" cy="0"/>
          <a:chOff x="0" y="0"/>
          <a:chExt cx="0" cy="0"/>
        </a:xfrm>
      </p:grpSpPr>
      <p:sp>
        <p:nvSpPr>
          <p:cNvPr id="1060" name="Shape 1060"/>
          <p:cNvSpPr txBox="1">
            <a:spLocks noGrp="1"/>
          </p:cNvSpPr>
          <p:nvPr>
            <p:ph type="body" idx="1"/>
          </p:nvPr>
        </p:nvSpPr>
        <p:spPr>
          <a:xfrm>
            <a:off x="702311" y="4421823"/>
            <a:ext cx="5618479" cy="4189095"/>
          </a:xfrm>
          <a:prstGeom prst="rect">
            <a:avLst/>
          </a:prstGeom>
          <a:noFill/>
          <a:ln>
            <a:noFill/>
          </a:ln>
        </p:spPr>
        <p:txBody>
          <a:bodyPr spcFirstLastPara="1" wrap="square" lIns="93308" tIns="93308" rIns="93308" bIns="93308" anchor="t" anchorCtr="0">
            <a:noAutofit/>
          </a:bodyPr>
          <a:lstStyle/>
          <a:p>
            <a:pPr marL="0" indent="0">
              <a:buClr>
                <a:schemeClr val="dk1"/>
              </a:buClr>
              <a:buSzPts val="300"/>
              <a:buNone/>
            </a:pPr>
            <a:endParaRPr sz="1200">
              <a:solidFill>
                <a:schemeClr val="dk1"/>
              </a:solidFill>
              <a:latin typeface="Calibri"/>
              <a:ea typeface="Calibri"/>
              <a:cs typeface="Calibri"/>
              <a:sym typeface="Calibri"/>
            </a:endParaRPr>
          </a:p>
        </p:txBody>
      </p:sp>
      <p:sp>
        <p:nvSpPr>
          <p:cNvPr id="1061" name="Shape 1061"/>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3554951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5"/>
        <p:cNvGrpSpPr/>
        <p:nvPr/>
      </p:nvGrpSpPr>
      <p:grpSpPr>
        <a:xfrm>
          <a:off x="0" y="0"/>
          <a:ext cx="0" cy="0"/>
          <a:chOff x="0" y="0"/>
          <a:chExt cx="0" cy="0"/>
        </a:xfrm>
      </p:grpSpPr>
      <p:sp>
        <p:nvSpPr>
          <p:cNvPr id="1066" name="Shape 1066"/>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7" name="Shape 1067"/>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ctr" anchorCtr="0">
            <a:noAutofit/>
          </a:bodyPr>
          <a:lstStyle/>
          <a:p>
            <a:pPr marL="0" indent="0">
              <a:buClr>
                <a:schemeClr val="dk1"/>
              </a:buClr>
              <a:buSzPts val="1100"/>
              <a:buNone/>
            </a:pPr>
            <a:endParaRPr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9216392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2"/>
        <p:cNvGrpSpPr/>
        <p:nvPr/>
      </p:nvGrpSpPr>
      <p:grpSpPr>
        <a:xfrm>
          <a:off x="0" y="0"/>
          <a:ext cx="0" cy="0"/>
          <a:chOff x="0" y="0"/>
          <a:chExt cx="0" cy="0"/>
        </a:xfrm>
      </p:grpSpPr>
      <p:sp>
        <p:nvSpPr>
          <p:cNvPr id="1073" name="Shape 1073"/>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4" name="Shape 1074"/>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ctr" anchorCtr="0">
            <a:noAutofit/>
          </a:bodyPr>
          <a:lstStyle/>
          <a:p>
            <a:pPr marL="0" indent="0">
              <a:buNone/>
            </a:pPr>
            <a:endParaRPr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3345892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0"/>
        <p:cNvGrpSpPr/>
        <p:nvPr/>
      </p:nvGrpSpPr>
      <p:grpSpPr>
        <a:xfrm>
          <a:off x="0" y="0"/>
          <a:ext cx="0" cy="0"/>
          <a:chOff x="0" y="0"/>
          <a:chExt cx="0" cy="0"/>
        </a:xfrm>
      </p:grpSpPr>
      <p:sp>
        <p:nvSpPr>
          <p:cNvPr id="1081" name="Shape 1081"/>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Clr>
                <a:schemeClr val="dk1"/>
              </a:buClr>
              <a:buSzPts val="300"/>
              <a:buNone/>
            </a:pPr>
            <a:endParaRPr sz="1200">
              <a:solidFill>
                <a:schemeClr val="dk1"/>
              </a:solidFill>
              <a:latin typeface="Calibri"/>
              <a:ea typeface="Calibri"/>
              <a:cs typeface="Calibri"/>
              <a:sym typeface="Calibri"/>
            </a:endParaRPr>
          </a:p>
        </p:txBody>
      </p:sp>
      <p:sp>
        <p:nvSpPr>
          <p:cNvPr id="1082" name="Shape 1082"/>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4246038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6"/>
        <p:cNvGrpSpPr/>
        <p:nvPr/>
      </p:nvGrpSpPr>
      <p:grpSpPr>
        <a:xfrm>
          <a:off x="0" y="0"/>
          <a:ext cx="0" cy="0"/>
          <a:chOff x="0" y="0"/>
          <a:chExt cx="0" cy="0"/>
        </a:xfrm>
      </p:grpSpPr>
      <p:sp>
        <p:nvSpPr>
          <p:cNvPr id="1087" name="Shape 1087"/>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8" name="Shape 1088"/>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Clr>
                <a:schemeClr val="dk1"/>
              </a:buClr>
              <a:buSzPts val="1200"/>
              <a:buNone/>
            </a:pPr>
            <a:endParaRPr sz="1200">
              <a:solidFill>
                <a:schemeClr val="dk1"/>
              </a:solidFill>
              <a:latin typeface="Calibri"/>
              <a:ea typeface="Calibri"/>
              <a:cs typeface="Calibri"/>
              <a:sym typeface="Calibri"/>
            </a:endParaRPr>
          </a:p>
        </p:txBody>
      </p:sp>
      <p:sp>
        <p:nvSpPr>
          <p:cNvPr id="1089" name="Shape 1089"/>
          <p:cNvSpPr txBox="1">
            <a:spLocks noGrp="1"/>
          </p:cNvSpPr>
          <p:nvPr>
            <p:ph type="sldNum" idx="12"/>
          </p:nvPr>
        </p:nvSpPr>
        <p:spPr>
          <a:xfrm>
            <a:off x="3978131" y="8842029"/>
            <a:ext cx="3043342" cy="465455"/>
          </a:xfrm>
          <a:prstGeom prst="rect">
            <a:avLst/>
          </a:prstGeom>
          <a:noFill/>
          <a:ln>
            <a:noFill/>
          </a:ln>
        </p:spPr>
        <p:txBody>
          <a:bodyPr spcFirstLastPara="1" wrap="square" lIns="93308" tIns="46641" rIns="93308" bIns="46641" anchor="b" anchorCtr="0">
            <a:noAutofit/>
          </a:bodyPr>
          <a:lstStyle/>
          <a:p>
            <a:pPr>
              <a:buClr>
                <a:schemeClr val="dk1"/>
              </a:buClr>
              <a:buSzPts val="350"/>
            </a:pPr>
            <a:fld id="{00000000-1234-1234-1234-123412341234}" type="slidenum">
              <a:rPr lang="en"/>
              <a:pPr>
                <a:buClr>
                  <a:schemeClr val="dk1"/>
                </a:buClr>
                <a:buSzPts val="350"/>
              </a:pPr>
              <a:t>96</a:t>
            </a:fld>
            <a:endParaRPr/>
          </a:p>
        </p:txBody>
      </p:sp>
    </p:spTree>
    <p:extLst>
      <p:ext uri="{BB962C8B-B14F-4D97-AF65-F5344CB8AC3E}">
        <p14:creationId xmlns:p14="http://schemas.microsoft.com/office/powerpoint/2010/main" val="333670059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3"/>
        <p:cNvGrpSpPr/>
        <p:nvPr/>
      </p:nvGrpSpPr>
      <p:grpSpPr>
        <a:xfrm>
          <a:off x="0" y="0"/>
          <a:ext cx="0" cy="0"/>
          <a:chOff x="0" y="0"/>
          <a:chExt cx="0" cy="0"/>
        </a:xfrm>
      </p:grpSpPr>
      <p:sp>
        <p:nvSpPr>
          <p:cNvPr id="1094" name="Shape 1094"/>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5" name="Shape 1095"/>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223671248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9"/>
        <p:cNvGrpSpPr/>
        <p:nvPr/>
      </p:nvGrpSpPr>
      <p:grpSpPr>
        <a:xfrm>
          <a:off x="0" y="0"/>
          <a:ext cx="0" cy="0"/>
          <a:chOff x="0" y="0"/>
          <a:chExt cx="0" cy="0"/>
        </a:xfrm>
      </p:grpSpPr>
      <p:sp>
        <p:nvSpPr>
          <p:cNvPr id="1100" name="Shape 1100"/>
          <p:cNvSpPr txBox="1">
            <a:spLocks noGrp="1"/>
          </p:cNvSpPr>
          <p:nvPr>
            <p:ph type="body" idx="1"/>
          </p:nvPr>
        </p:nvSpPr>
        <p:spPr>
          <a:xfrm>
            <a:off x="702310" y="4421823"/>
            <a:ext cx="5618480" cy="4189095"/>
          </a:xfrm>
          <a:prstGeom prst="rect">
            <a:avLst/>
          </a:prstGeom>
          <a:noFill/>
          <a:ln>
            <a:noFill/>
          </a:ln>
        </p:spPr>
        <p:txBody>
          <a:bodyPr spcFirstLastPara="1" wrap="square" lIns="93308" tIns="93308" rIns="93308" bIns="93308" anchor="t" anchorCtr="0">
            <a:noAutofit/>
          </a:bodyPr>
          <a:lstStyle/>
          <a:p>
            <a:pPr marL="0" indent="0">
              <a:buClr>
                <a:schemeClr val="dk1"/>
              </a:buClr>
              <a:buNone/>
            </a:pPr>
            <a:endParaRPr sz="1200">
              <a:solidFill>
                <a:schemeClr val="dk1"/>
              </a:solidFill>
              <a:latin typeface="Calibri"/>
              <a:ea typeface="Calibri"/>
              <a:cs typeface="Calibri"/>
              <a:sym typeface="Calibri"/>
            </a:endParaRPr>
          </a:p>
        </p:txBody>
      </p:sp>
      <p:sp>
        <p:nvSpPr>
          <p:cNvPr id="1101" name="Shape 1101"/>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6513995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5"/>
        <p:cNvGrpSpPr/>
        <p:nvPr/>
      </p:nvGrpSpPr>
      <p:grpSpPr>
        <a:xfrm>
          <a:off x="0" y="0"/>
          <a:ext cx="0" cy="0"/>
          <a:chOff x="0" y="0"/>
          <a:chExt cx="0" cy="0"/>
        </a:xfrm>
      </p:grpSpPr>
      <p:sp>
        <p:nvSpPr>
          <p:cNvPr id="1106" name="Shape 1106"/>
          <p:cNvSpPr>
            <a:spLocks noGrp="1" noRot="1" noChangeAspect="1"/>
          </p:cNvSpPr>
          <p:nvPr>
            <p:ph type="sldImg" idx="2"/>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7" name="Shape 1107"/>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indent="0">
              <a:buNone/>
            </a:pPr>
            <a:endParaRPr/>
          </a:p>
        </p:txBody>
      </p:sp>
    </p:spTree>
    <p:extLst>
      <p:ext uri="{BB962C8B-B14F-4D97-AF65-F5344CB8AC3E}">
        <p14:creationId xmlns:p14="http://schemas.microsoft.com/office/powerpoint/2010/main" val="2412907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4.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4.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4.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Shape 45"/>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Shape 46"/>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52" name="Shape 52"/>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61"/>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333333"/>
              </a:buClr>
              <a:buSzPts val="1400"/>
              <a:buFont typeface="Calibri"/>
              <a:buNone/>
              <a:defRPr sz="4400" b="0" i="0" u="none" strike="noStrike" cap="none">
                <a:solidFill>
                  <a:srgbClr val="333333"/>
                </a:solidFill>
                <a:latin typeface="Calibri"/>
                <a:ea typeface="Calibri"/>
                <a:cs typeface="Calibri"/>
                <a:sym typeface="Calibri"/>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64" name="Shape 64"/>
          <p:cNvSpPr txBox="1">
            <a:spLocks noGrp="1"/>
          </p:cNvSpPr>
          <p:nvPr>
            <p:ph type="sldNum" idx="12"/>
          </p:nvPr>
        </p:nvSpPr>
        <p:spPr>
          <a:xfrm>
            <a:off x="7010400" y="4914900"/>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65" name="Shape 65"/>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333333"/>
              </a:buClr>
              <a:buSzPts val="1400"/>
              <a:buFont typeface="Calibri"/>
              <a:buNone/>
              <a:defRPr sz="4400" b="0" i="0" u="none" strike="noStrike" cap="none">
                <a:solidFill>
                  <a:srgbClr val="333333"/>
                </a:solidFill>
                <a:latin typeface="Calibri"/>
                <a:ea typeface="Calibri"/>
                <a:cs typeface="Calibri"/>
                <a:sym typeface="Calibri"/>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73" name="Shape 73"/>
          <p:cNvSpPr txBox="1">
            <a:spLocks noGrp="1"/>
          </p:cNvSpPr>
          <p:nvPr>
            <p:ph type="sldNum" idx="12"/>
          </p:nvPr>
        </p:nvSpPr>
        <p:spPr>
          <a:xfrm>
            <a:off x="7010400" y="4914900"/>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74" name="Shape 74"/>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75"/>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78" name="Shape 78"/>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84" name="Shape 84"/>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5" name="Shape 85"/>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6" name="Shape 86"/>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7" name="Shape 87"/>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93"/>
        <p:cNvGrpSpPr/>
        <p:nvPr/>
      </p:nvGrpSpPr>
      <p:grpSpPr>
        <a:xfrm>
          <a:off x="0" y="0"/>
          <a:ext cx="0" cy="0"/>
          <a:chOff x="0" y="0"/>
          <a:chExt cx="0" cy="0"/>
        </a:xfrm>
      </p:grpSpPr>
      <p:sp>
        <p:nvSpPr>
          <p:cNvPr id="94" name="Shape 94"/>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95" name="Shape 95"/>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6" name="Shape 96"/>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7" name="Shape 97"/>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8" name="Shape 9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Title and Content 1" type="obj">
  <p:cSld name="OBJECT">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1" name="Shape 101"/>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2" name="Shape 102"/>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03" name="Shape 103"/>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04" name="Shape 10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333333"/>
              </a:buClr>
              <a:buSzPts val="1400"/>
              <a:buFont typeface="Calibri"/>
              <a:buNone/>
              <a:defRPr sz="44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07" name="Shape 107"/>
          <p:cNvSpPr txBox="1">
            <a:spLocks noGrp="1"/>
          </p:cNvSpPr>
          <p:nvPr>
            <p:ph type="sldNum" idx="12"/>
          </p:nvPr>
        </p:nvSpPr>
        <p:spPr>
          <a:xfrm>
            <a:off x="7010400" y="4914900"/>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108" name="Shape 108"/>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09"/>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0"/>
        <p:cNvGrpSpPr/>
        <p:nvPr/>
      </p:nvGrpSpPr>
      <p:grpSpPr>
        <a:xfrm>
          <a:off x="0" y="0"/>
          <a:ext cx="0" cy="0"/>
          <a:chOff x="0" y="0"/>
          <a:chExt cx="0" cy="0"/>
        </a:xfrm>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12"/>
        <p:cNvGrpSpPr/>
        <p:nvPr/>
      </p:nvGrpSpPr>
      <p:grpSpPr>
        <a:xfrm>
          <a:off x="0" y="0"/>
          <a:ext cx="0" cy="0"/>
          <a:chOff x="0" y="0"/>
          <a:chExt cx="0" cy="0"/>
        </a:xfrm>
      </p:grpSpPr>
      <p:pic>
        <p:nvPicPr>
          <p:cNvPr id="113" name="Shape 113"/>
          <p:cNvPicPr preferRelativeResize="0"/>
          <p:nvPr/>
        </p:nvPicPr>
        <p:blipFill rotWithShape="1">
          <a:blip r:embed="rId2">
            <a:alphaModFix/>
          </a:blip>
          <a:srcRect/>
          <a:stretch/>
        </p:blipFill>
        <p:spPr>
          <a:xfrm>
            <a:off x="0" y="-14275"/>
            <a:ext cx="9144000" cy="1047750"/>
          </a:xfrm>
          <a:prstGeom prst="rect">
            <a:avLst/>
          </a:prstGeom>
          <a:noFill/>
          <a:ln>
            <a:noFill/>
          </a:ln>
        </p:spPr>
      </p:pic>
      <p:pic>
        <p:nvPicPr>
          <p:cNvPr id="114" name="Shape 114"/>
          <p:cNvPicPr preferRelativeResize="0"/>
          <p:nvPr/>
        </p:nvPicPr>
        <p:blipFill rotWithShape="1">
          <a:blip r:embed="rId3">
            <a:alphaModFix/>
          </a:blip>
          <a:srcRect/>
          <a:stretch/>
        </p:blipFill>
        <p:spPr>
          <a:xfrm>
            <a:off x="0" y="4795837"/>
            <a:ext cx="9070848" cy="366609"/>
          </a:xfrm>
          <a:prstGeom prst="rect">
            <a:avLst/>
          </a:prstGeom>
          <a:noFill/>
          <a:ln>
            <a:noFill/>
          </a:ln>
        </p:spPr>
      </p:pic>
      <p:sp>
        <p:nvSpPr>
          <p:cNvPr id="115" name="Shape 115"/>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6" name="Shape 116"/>
          <p:cNvSpPr txBox="1">
            <a:spLocks noGrp="1"/>
          </p:cNvSpPr>
          <p:nvPr>
            <p:ph type="body" idx="1"/>
          </p:nvPr>
        </p:nvSpPr>
        <p:spPr>
          <a:xfrm>
            <a:off x="152400" y="1143000"/>
            <a:ext cx="88392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17" name="Shape 117"/>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118" name="Shape 118"/>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19"/>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ver Title">
  <p:cSld name="Cover Title">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685800" y="2057401"/>
            <a:ext cx="7886700" cy="1222800"/>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chemeClr val="dk1"/>
              </a:buClr>
              <a:buSzPts val="14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22" name="Shape 122"/>
          <p:cNvPicPr preferRelativeResize="0"/>
          <p:nvPr/>
        </p:nvPicPr>
        <p:blipFill rotWithShape="1">
          <a:blip r:embed="rId2">
            <a:alphaModFix/>
          </a:blip>
          <a:srcRect/>
          <a:stretch/>
        </p:blipFill>
        <p:spPr>
          <a:xfrm>
            <a:off x="0" y="0"/>
            <a:ext cx="9143976" cy="514350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ntent and Picture">
  <p:cSld name="Content and Picture">
    <p:spTree>
      <p:nvGrpSpPr>
        <p:cNvPr id="1" name="Shape 123"/>
        <p:cNvGrpSpPr/>
        <p:nvPr/>
      </p:nvGrpSpPr>
      <p:grpSpPr>
        <a:xfrm>
          <a:off x="0" y="0"/>
          <a:ext cx="0" cy="0"/>
          <a:chOff x="0" y="0"/>
          <a:chExt cx="0" cy="0"/>
        </a:xfrm>
      </p:grpSpPr>
      <p:pic>
        <p:nvPicPr>
          <p:cNvPr id="124" name="Shape 124"/>
          <p:cNvPicPr preferRelativeResize="0"/>
          <p:nvPr/>
        </p:nvPicPr>
        <p:blipFill rotWithShape="1">
          <a:blip r:embed="rId2">
            <a:alphaModFix/>
          </a:blip>
          <a:srcRect/>
          <a:stretch/>
        </p:blipFill>
        <p:spPr>
          <a:xfrm>
            <a:off x="0" y="4776787"/>
            <a:ext cx="9070848" cy="366609"/>
          </a:xfrm>
          <a:prstGeom prst="rect">
            <a:avLst/>
          </a:prstGeom>
          <a:noFill/>
          <a:ln>
            <a:noFill/>
          </a:ln>
        </p:spPr>
      </p:pic>
      <p:sp>
        <p:nvSpPr>
          <p:cNvPr id="125" name="Shape 125"/>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6" name="Shape 126"/>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127" name="Shape 127"/>
          <p:cNvSpPr>
            <a:spLocks noGrp="1"/>
          </p:cNvSpPr>
          <p:nvPr>
            <p:ph type="pic" idx="2"/>
          </p:nvPr>
        </p:nvSpPr>
        <p:spPr>
          <a:xfrm>
            <a:off x="5829300" y="1276350"/>
            <a:ext cx="3200400" cy="3200400"/>
          </a:xfrm>
          <a:prstGeom prst="ellipse">
            <a:avLst/>
          </a:prstGeom>
          <a:noFill/>
          <a:ln w="107950" cap="flat" cmpd="sng">
            <a:solidFill>
              <a:srgbClr val="8F8F8F"/>
            </a:solidFill>
            <a:prstDash val="solid"/>
            <a:round/>
            <a:headEnd type="none" w="sm" len="sm"/>
            <a:tailEnd type="none" w="sm" len="sm"/>
          </a:ln>
        </p:spPr>
        <p:txBody>
          <a:bodyPr spcFirstLastPara="1" wrap="square" lIns="91425" tIns="91425" rIns="91425" bIns="91425" anchor="t" anchorCtr="0"/>
          <a:lstStyle>
            <a:lvl1pPr marR="0" lvl="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8" name="Shape 128"/>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129" name="Shape 129"/>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pic>
        <p:nvPicPr>
          <p:cNvPr id="130" name="Shape 130"/>
          <p:cNvPicPr preferRelativeResize="0"/>
          <p:nvPr/>
        </p:nvPicPr>
        <p:blipFill rotWithShape="1">
          <a:blip r:embed="rId3">
            <a:alphaModFix/>
          </a:blip>
          <a:srcRect/>
          <a:stretch/>
        </p:blipFill>
        <p:spPr>
          <a:xfrm>
            <a:off x="0" y="-14275"/>
            <a:ext cx="9144000" cy="1047750"/>
          </a:xfrm>
          <a:prstGeom prst="rect">
            <a:avLst/>
          </a:prstGeom>
          <a:noFill/>
          <a:ln>
            <a:noFill/>
          </a:ln>
        </p:spPr>
      </p:pic>
      <p:sp>
        <p:nvSpPr>
          <p:cNvPr id="131" name="Shape 131"/>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Content and Call out box">
  <p:cSld name="Content and Call out box">
    <p:spTree>
      <p:nvGrpSpPr>
        <p:cNvPr id="1" name="Shape 132"/>
        <p:cNvGrpSpPr/>
        <p:nvPr/>
      </p:nvGrpSpPr>
      <p:grpSpPr>
        <a:xfrm>
          <a:off x="0" y="0"/>
          <a:ext cx="0" cy="0"/>
          <a:chOff x="0" y="0"/>
          <a:chExt cx="0" cy="0"/>
        </a:xfrm>
      </p:grpSpPr>
      <p:pic>
        <p:nvPicPr>
          <p:cNvPr id="133" name="Shape 133"/>
          <p:cNvPicPr preferRelativeResize="0"/>
          <p:nvPr/>
        </p:nvPicPr>
        <p:blipFill rotWithShape="1">
          <a:blip r:embed="rId2">
            <a:alphaModFix/>
          </a:blip>
          <a:srcRect/>
          <a:stretch/>
        </p:blipFill>
        <p:spPr>
          <a:xfrm>
            <a:off x="0" y="4798558"/>
            <a:ext cx="9070848" cy="366609"/>
          </a:xfrm>
          <a:prstGeom prst="rect">
            <a:avLst/>
          </a:prstGeom>
          <a:noFill/>
          <a:ln>
            <a:noFill/>
          </a:ln>
        </p:spPr>
      </p:pic>
      <p:sp>
        <p:nvSpPr>
          <p:cNvPr id="134" name="Shape 134"/>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35" name="Shape 135"/>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136" name="Shape 136"/>
          <p:cNvSpPr txBox="1">
            <a:spLocks noGrp="1"/>
          </p:cNvSpPr>
          <p:nvPr>
            <p:ph type="body" idx="2"/>
          </p:nvPr>
        </p:nvSpPr>
        <p:spPr>
          <a:xfrm>
            <a:off x="6020425" y="1200150"/>
            <a:ext cx="2952000" cy="3314700"/>
          </a:xfrm>
          <a:prstGeom prst="rect">
            <a:avLst/>
          </a:prstGeom>
          <a:solidFill>
            <a:schemeClr val="accent1"/>
          </a:solidFill>
          <a:ln>
            <a:noFill/>
          </a:ln>
          <a:effectLst>
            <a:outerShdw blurRad="63500" sx="102000" sy="102000" algn="ctr" rotWithShape="0">
              <a:srgbClr val="000000">
                <a:alpha val="2352"/>
              </a:srgbClr>
            </a:outerShdw>
          </a:effectLst>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37" name="Shape 137"/>
          <p:cNvSpPr txBox="1"/>
          <p:nvPr/>
        </p:nvSpPr>
        <p:spPr>
          <a:xfrm>
            <a:off x="6800850" y="4803321"/>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138" name="Shape 138"/>
          <p:cNvSpPr txBox="1"/>
          <p:nvPr/>
        </p:nvSpPr>
        <p:spPr>
          <a:xfrm>
            <a:off x="6800850" y="4803321"/>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pic>
        <p:nvPicPr>
          <p:cNvPr id="139" name="Shape 139"/>
          <p:cNvPicPr preferRelativeResize="0"/>
          <p:nvPr/>
        </p:nvPicPr>
        <p:blipFill rotWithShape="1">
          <a:blip r:embed="rId3">
            <a:alphaModFix/>
          </a:blip>
          <a:srcRect/>
          <a:stretch/>
        </p:blipFill>
        <p:spPr>
          <a:xfrm>
            <a:off x="0" y="-14275"/>
            <a:ext cx="9144000" cy="1047750"/>
          </a:xfrm>
          <a:prstGeom prst="rect">
            <a:avLst/>
          </a:prstGeom>
          <a:noFill/>
          <a:ln>
            <a:noFill/>
          </a:ln>
        </p:spPr>
      </p:pic>
      <p:sp>
        <p:nvSpPr>
          <p:cNvPr id="140" name="Shape 140"/>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Content &amp; Stats">
  <p:cSld name="Content &amp; Stats">
    <p:spTree>
      <p:nvGrpSpPr>
        <p:cNvPr id="1" name="Shape 141"/>
        <p:cNvGrpSpPr/>
        <p:nvPr/>
      </p:nvGrpSpPr>
      <p:grpSpPr>
        <a:xfrm>
          <a:off x="0" y="0"/>
          <a:ext cx="0" cy="0"/>
          <a:chOff x="0" y="0"/>
          <a:chExt cx="0" cy="0"/>
        </a:xfrm>
      </p:grpSpPr>
      <p:pic>
        <p:nvPicPr>
          <p:cNvPr id="142" name="Shape 142"/>
          <p:cNvPicPr preferRelativeResize="0"/>
          <p:nvPr/>
        </p:nvPicPr>
        <p:blipFill rotWithShape="1">
          <a:blip r:embed="rId2">
            <a:alphaModFix/>
          </a:blip>
          <a:srcRect/>
          <a:stretch/>
        </p:blipFill>
        <p:spPr>
          <a:xfrm>
            <a:off x="0" y="0"/>
            <a:ext cx="2762250" cy="5143500"/>
          </a:xfrm>
          <a:prstGeom prst="rect">
            <a:avLst/>
          </a:prstGeom>
          <a:noFill/>
          <a:ln>
            <a:noFill/>
          </a:ln>
        </p:spPr>
      </p:pic>
      <p:pic>
        <p:nvPicPr>
          <p:cNvPr id="143" name="Shape 143"/>
          <p:cNvPicPr preferRelativeResize="0"/>
          <p:nvPr/>
        </p:nvPicPr>
        <p:blipFill rotWithShape="1">
          <a:blip r:embed="rId3">
            <a:alphaModFix/>
          </a:blip>
          <a:srcRect l="29370" r="1941"/>
          <a:stretch/>
        </p:blipFill>
        <p:spPr>
          <a:xfrm>
            <a:off x="2857500" y="678942"/>
            <a:ext cx="5960974" cy="463942"/>
          </a:xfrm>
          <a:prstGeom prst="rect">
            <a:avLst/>
          </a:prstGeom>
          <a:noFill/>
          <a:ln>
            <a:noFill/>
          </a:ln>
        </p:spPr>
      </p:pic>
      <p:sp>
        <p:nvSpPr>
          <p:cNvPr id="144" name="Shape 144"/>
          <p:cNvSpPr txBox="1">
            <a:spLocks noGrp="1"/>
          </p:cNvSpPr>
          <p:nvPr>
            <p:ph type="body" idx="1"/>
          </p:nvPr>
        </p:nvSpPr>
        <p:spPr>
          <a:xfrm>
            <a:off x="2762250" y="1143000"/>
            <a:ext cx="62295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45" name="Shape 145"/>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146" name="Shape 146"/>
          <p:cNvSpPr txBox="1">
            <a:spLocks noGrp="1"/>
          </p:cNvSpPr>
          <p:nvPr>
            <p:ph type="body" idx="2"/>
          </p:nvPr>
        </p:nvSpPr>
        <p:spPr>
          <a:xfrm>
            <a:off x="190500" y="171450"/>
            <a:ext cx="2400300" cy="4800600"/>
          </a:xfrm>
          <a:prstGeom prst="rect">
            <a:avLst/>
          </a:prstGeom>
          <a:solidFill>
            <a:schemeClr val="lt1">
              <a:alpha val="49019"/>
            </a:schemeClr>
          </a:solidFill>
          <a:ln>
            <a:noFill/>
          </a:ln>
        </p:spPr>
        <p:txBody>
          <a:bodyPr spcFirstLastPara="1" wrap="square" lIns="91425" tIns="91425" rIns="91425" bIns="91425" anchor="t" anchorCtr="0"/>
          <a:lstStyle>
            <a:lvl1pPr marL="457200" marR="0" lvl="0" indent="-228600" algn="l" rtl="0">
              <a:lnSpc>
                <a:spcPct val="90000"/>
              </a:lnSpc>
              <a:spcBef>
                <a:spcPts val="750"/>
              </a:spcBef>
              <a:spcAft>
                <a:spcPts val="0"/>
              </a:spcAft>
              <a:buClr>
                <a:schemeClr val="dk1"/>
              </a:buClr>
              <a:buSzPts val="1400"/>
              <a:buFont typeface="Arial"/>
              <a:buNone/>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47" name="Shape 147"/>
          <p:cNvSpPr txBox="1">
            <a:spLocks noGrp="1"/>
          </p:cNvSpPr>
          <p:nvPr>
            <p:ph type="title"/>
          </p:nvPr>
        </p:nvSpPr>
        <p:spPr>
          <a:xfrm>
            <a:off x="2762250" y="0"/>
            <a:ext cx="6381600" cy="10287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Section Title Only">
  <p:cSld name="Section Title Only">
    <p:spTree>
      <p:nvGrpSpPr>
        <p:cNvPr id="1" name="Shape 148"/>
        <p:cNvGrpSpPr/>
        <p:nvPr/>
      </p:nvGrpSpPr>
      <p:grpSpPr>
        <a:xfrm>
          <a:off x="0" y="0"/>
          <a:ext cx="0" cy="0"/>
          <a:chOff x="0" y="0"/>
          <a:chExt cx="0" cy="0"/>
        </a:xfrm>
      </p:grpSpPr>
      <p:pic>
        <p:nvPicPr>
          <p:cNvPr id="149" name="Shape 149"/>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50" name="Shape 150"/>
          <p:cNvSpPr txBox="1">
            <a:spLocks noGrp="1"/>
          </p:cNvSpPr>
          <p:nvPr>
            <p:ph type="title"/>
          </p:nvPr>
        </p:nvSpPr>
        <p:spPr>
          <a:xfrm>
            <a:off x="0" y="1600200"/>
            <a:ext cx="9144000" cy="1657500"/>
          </a:xfrm>
          <a:prstGeom prst="rect">
            <a:avLst/>
          </a:prstGeom>
          <a:solidFill>
            <a:schemeClr val="lt1">
              <a:alpha val="49019"/>
            </a:schemeClr>
          </a:solidFill>
          <a:ln>
            <a:noFill/>
          </a:ln>
        </p:spPr>
        <p:txBody>
          <a:bodyPr spcFirstLastPara="1" wrap="square" lIns="91425" tIns="91425" rIns="91425" bIns="91425" anchor="ctr" anchorCtr="0"/>
          <a:lstStyle>
            <a:lvl1pPr marR="0" lvl="0" algn="ctr" rtl="0">
              <a:lnSpc>
                <a:spcPct val="90000"/>
              </a:lnSpc>
              <a:spcBef>
                <a:spcPts val="0"/>
              </a:spcBef>
              <a:spcAft>
                <a:spcPts val="0"/>
              </a:spcAft>
              <a:buClr>
                <a:schemeClr val="dk1"/>
              </a:buClr>
              <a:buSzPts val="1400"/>
              <a:buFont typeface="Calibri"/>
              <a:buNone/>
              <a:defRPr sz="5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Content Option 2">
  <p:cSld name="Title and Content Option 2">
    <p:spTree>
      <p:nvGrpSpPr>
        <p:cNvPr id="1" name="Shape 151"/>
        <p:cNvGrpSpPr/>
        <p:nvPr/>
      </p:nvGrpSpPr>
      <p:grpSpPr>
        <a:xfrm>
          <a:off x="0" y="0"/>
          <a:ext cx="0" cy="0"/>
          <a:chOff x="0" y="0"/>
          <a:chExt cx="0" cy="0"/>
        </a:xfrm>
      </p:grpSpPr>
      <p:pic>
        <p:nvPicPr>
          <p:cNvPr id="152" name="Shape 152"/>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53" name="Shape 153"/>
          <p:cNvSpPr txBox="1">
            <a:spLocks noGrp="1"/>
          </p:cNvSpPr>
          <p:nvPr>
            <p:ph type="body" idx="1"/>
          </p:nvPr>
        </p:nvSpPr>
        <p:spPr>
          <a:xfrm>
            <a:off x="400050" y="1200150"/>
            <a:ext cx="8343900" cy="3543300"/>
          </a:xfrm>
          <a:prstGeom prst="rect">
            <a:avLst/>
          </a:prstGeom>
          <a:solidFill>
            <a:schemeClr val="lt1">
              <a:alpha val="49019"/>
            </a:schemeClr>
          </a:solid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54" name="Shape 154"/>
          <p:cNvSpPr txBox="1">
            <a:spLocks noGrp="1"/>
          </p:cNvSpPr>
          <p:nvPr>
            <p:ph type="title"/>
          </p:nvPr>
        </p:nvSpPr>
        <p:spPr>
          <a:xfrm>
            <a:off x="400050" y="114300"/>
            <a:ext cx="8343900" cy="914400"/>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55"/>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ext Option 2">
  <p:cSld name="Text Option 2">
    <p:spTree>
      <p:nvGrpSpPr>
        <p:cNvPr id="1" name="Shape 156"/>
        <p:cNvGrpSpPr/>
        <p:nvPr/>
      </p:nvGrpSpPr>
      <p:grpSpPr>
        <a:xfrm>
          <a:off x="0" y="0"/>
          <a:ext cx="0" cy="0"/>
          <a:chOff x="0" y="0"/>
          <a:chExt cx="0" cy="0"/>
        </a:xfrm>
      </p:grpSpPr>
      <p:sp>
        <p:nvSpPr>
          <p:cNvPr id="157" name="Shape 157"/>
          <p:cNvSpPr txBox="1">
            <a:spLocks noGrp="1"/>
          </p:cNvSpPr>
          <p:nvPr>
            <p:ph type="sldNum" idx="12"/>
          </p:nvPr>
        </p:nvSpPr>
        <p:spPr>
          <a:xfrm>
            <a:off x="8420351" y="4735468"/>
            <a:ext cx="471900" cy="273900"/>
          </a:xfrm>
          <a:prstGeom prst="rect">
            <a:avLst/>
          </a:prstGeom>
          <a:no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rgbClr val="A7A7A7"/>
                </a:solidFill>
                <a:latin typeface="Century"/>
                <a:ea typeface="Century"/>
                <a:cs typeface="Century"/>
                <a:sym typeface="Century"/>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rgbClr val="A7A7A7"/>
                </a:solidFill>
                <a:latin typeface="Century"/>
                <a:ea typeface="Century"/>
                <a:cs typeface="Century"/>
                <a:sym typeface="Century"/>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rgbClr val="A7A7A7"/>
                </a:solidFill>
                <a:latin typeface="Century"/>
                <a:ea typeface="Century"/>
                <a:cs typeface="Century"/>
                <a:sym typeface="Century"/>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rgbClr val="A7A7A7"/>
                </a:solidFill>
                <a:latin typeface="Century"/>
                <a:ea typeface="Century"/>
                <a:cs typeface="Century"/>
                <a:sym typeface="Century"/>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rgbClr val="A7A7A7"/>
                </a:solidFill>
                <a:latin typeface="Century"/>
                <a:ea typeface="Century"/>
                <a:cs typeface="Century"/>
                <a:sym typeface="Century"/>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rgbClr val="A7A7A7"/>
                </a:solidFill>
                <a:latin typeface="Century"/>
                <a:ea typeface="Century"/>
                <a:cs typeface="Century"/>
                <a:sym typeface="Century"/>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rgbClr val="A7A7A7"/>
                </a:solidFill>
                <a:latin typeface="Century"/>
                <a:ea typeface="Century"/>
                <a:cs typeface="Century"/>
                <a:sym typeface="Century"/>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rgbClr val="A7A7A7"/>
                </a:solidFill>
                <a:latin typeface="Century"/>
                <a:ea typeface="Century"/>
                <a:cs typeface="Century"/>
                <a:sym typeface="Century"/>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rgbClr val="A7A7A7"/>
                </a:solidFill>
                <a:latin typeface="Century"/>
                <a:ea typeface="Century"/>
                <a:cs typeface="Century"/>
                <a:sym typeface="Century"/>
              </a:defRPr>
            </a:lvl9pPr>
          </a:lstStyle>
          <a:p>
            <a:pPr marL="0" lvl="0" indent="0">
              <a:spcBef>
                <a:spcPts val="0"/>
              </a:spcBef>
              <a:spcAft>
                <a:spcPts val="0"/>
              </a:spcAft>
              <a:buNone/>
            </a:pPr>
            <a:fld id="{00000000-1234-1234-1234-123412341234}" type="slidenum">
              <a:rPr lang="en"/>
              <a:t>‹#›</a:t>
            </a:fld>
            <a:endParaRPr/>
          </a:p>
        </p:txBody>
      </p:sp>
      <p:sp>
        <p:nvSpPr>
          <p:cNvPr id="158" name="Shape 158"/>
          <p:cNvSpPr txBox="1">
            <a:spLocks noGrp="1"/>
          </p:cNvSpPr>
          <p:nvPr>
            <p:ph type="body" idx="1"/>
          </p:nvPr>
        </p:nvSpPr>
        <p:spPr>
          <a:xfrm>
            <a:off x="298847" y="895350"/>
            <a:ext cx="8538000" cy="36171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800"/>
              </a:spcBef>
              <a:spcAft>
                <a:spcPts val="0"/>
              </a:spcAft>
              <a:buClr>
                <a:srgbClr val="5A5A5A"/>
              </a:buClr>
              <a:buSzPts val="2100"/>
              <a:buFont typeface="Arial"/>
              <a:buChar char="•"/>
              <a:defRPr sz="2100" b="0" i="0" u="none" strike="noStrike" cap="none">
                <a:solidFill>
                  <a:srgbClr val="5A5A5A"/>
                </a:solidFill>
                <a:latin typeface="Century"/>
                <a:ea typeface="Century"/>
                <a:cs typeface="Century"/>
                <a:sym typeface="Century"/>
              </a:defRPr>
            </a:lvl1pPr>
            <a:lvl2pPr marL="914400" marR="0" lvl="1" indent="-342900" algn="l" rtl="0">
              <a:lnSpc>
                <a:spcPct val="90000"/>
              </a:lnSpc>
              <a:spcBef>
                <a:spcPts val="400"/>
              </a:spcBef>
              <a:spcAft>
                <a:spcPts val="0"/>
              </a:spcAft>
              <a:buClr>
                <a:srgbClr val="5A5A5A"/>
              </a:buClr>
              <a:buSzPts val="1800"/>
              <a:buFont typeface="Arial"/>
              <a:buChar char="•"/>
              <a:defRPr sz="1800" b="0" i="0" u="none" strike="noStrike" cap="none">
                <a:solidFill>
                  <a:srgbClr val="5A5A5A"/>
                </a:solidFill>
                <a:latin typeface="Century"/>
                <a:ea typeface="Century"/>
                <a:cs typeface="Century"/>
                <a:sym typeface="Century"/>
              </a:defRPr>
            </a:lvl2pPr>
            <a:lvl3pPr marL="1371600" marR="0" lvl="2" indent="-323850" algn="l" rtl="0">
              <a:lnSpc>
                <a:spcPct val="90000"/>
              </a:lnSpc>
              <a:spcBef>
                <a:spcPts val="400"/>
              </a:spcBef>
              <a:spcAft>
                <a:spcPts val="0"/>
              </a:spcAft>
              <a:buClr>
                <a:srgbClr val="5A5A5A"/>
              </a:buClr>
              <a:buSzPts val="1500"/>
              <a:buFont typeface="Arial"/>
              <a:buChar char="•"/>
              <a:defRPr sz="1500" b="0" i="0" u="none" strike="noStrike" cap="none">
                <a:solidFill>
                  <a:srgbClr val="5A5A5A"/>
                </a:solidFill>
                <a:latin typeface="Century"/>
                <a:ea typeface="Century"/>
                <a:cs typeface="Century"/>
                <a:sym typeface="Century"/>
              </a:defRPr>
            </a:lvl3pPr>
            <a:lvl4pPr marL="1828800" marR="0" lvl="3" indent="-317500" algn="l" rtl="0">
              <a:lnSpc>
                <a:spcPct val="90000"/>
              </a:lnSpc>
              <a:spcBef>
                <a:spcPts val="400"/>
              </a:spcBef>
              <a:spcAft>
                <a:spcPts val="0"/>
              </a:spcAft>
              <a:buClr>
                <a:srgbClr val="5A5A5A"/>
              </a:buClr>
              <a:buSzPts val="1400"/>
              <a:buFont typeface="Arial"/>
              <a:buChar char="•"/>
              <a:defRPr sz="1400" b="0" i="0" u="none" strike="noStrike" cap="none">
                <a:solidFill>
                  <a:srgbClr val="5A5A5A"/>
                </a:solidFill>
                <a:latin typeface="Century"/>
                <a:ea typeface="Century"/>
                <a:cs typeface="Century"/>
                <a:sym typeface="Century"/>
              </a:defRPr>
            </a:lvl4pPr>
            <a:lvl5pPr marL="2286000" marR="0" lvl="4" indent="-317500" algn="l" rtl="0">
              <a:lnSpc>
                <a:spcPct val="90000"/>
              </a:lnSpc>
              <a:spcBef>
                <a:spcPts val="400"/>
              </a:spcBef>
              <a:spcAft>
                <a:spcPts val="0"/>
              </a:spcAft>
              <a:buClr>
                <a:srgbClr val="5A5A5A"/>
              </a:buClr>
              <a:buSzPts val="1400"/>
              <a:buFont typeface="Arial"/>
              <a:buChar char="•"/>
              <a:defRPr sz="1400" b="0" i="0" u="none" strike="noStrike" cap="none">
                <a:solidFill>
                  <a:srgbClr val="5A5A5A"/>
                </a:solidFill>
                <a:latin typeface="Century"/>
                <a:ea typeface="Century"/>
                <a:cs typeface="Century"/>
                <a:sym typeface="Century"/>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entury Schoolbook"/>
                <a:ea typeface="Century Schoolbook"/>
                <a:cs typeface="Century Schoolbook"/>
                <a:sym typeface="Century Schoolbook"/>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entury Schoolbook"/>
                <a:ea typeface="Century Schoolbook"/>
                <a:cs typeface="Century Schoolbook"/>
                <a:sym typeface="Century Schoolbook"/>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entury Schoolbook"/>
                <a:ea typeface="Century Schoolbook"/>
                <a:cs typeface="Century Schoolbook"/>
                <a:sym typeface="Century Schoolbook"/>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159" name="Shape 159"/>
          <p:cNvSpPr txBox="1">
            <a:spLocks noGrp="1"/>
          </p:cNvSpPr>
          <p:nvPr>
            <p:ph type="title"/>
          </p:nvPr>
        </p:nvSpPr>
        <p:spPr>
          <a:xfrm>
            <a:off x="0" y="1"/>
            <a:ext cx="9144000" cy="5676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lt1"/>
              </a:buClr>
              <a:buSzPts val="1100"/>
              <a:buFont typeface="Century Schoolbook"/>
              <a:buNone/>
              <a:defRPr sz="3000" b="0" i="0" u="none" strike="noStrike" cap="none">
                <a:solidFill>
                  <a:schemeClr val="lt1"/>
                </a:solidFill>
                <a:latin typeface="Century Schoolbook"/>
                <a:ea typeface="Century Schoolbook"/>
                <a:cs typeface="Century Schoolbook"/>
                <a:sym typeface="Century Schoolbook"/>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65"/>
        <p:cNvGrpSpPr/>
        <p:nvPr/>
      </p:nvGrpSpPr>
      <p:grpSpPr>
        <a:xfrm>
          <a:off x="0" y="0"/>
          <a:ext cx="0" cy="0"/>
          <a:chOff x="0" y="0"/>
          <a:chExt cx="0" cy="0"/>
        </a:xfrm>
      </p:grpSpPr>
      <p:sp>
        <p:nvSpPr>
          <p:cNvPr id="166" name="Shape 166"/>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333333"/>
              </a:buClr>
              <a:buSzPts val="4400"/>
              <a:buFont typeface="Calibri"/>
              <a:buNone/>
              <a:defRPr sz="44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7" name="Shape 167"/>
          <p:cNvSpPr txBox="1">
            <a:spLocks noGrp="1"/>
          </p:cNvSpPr>
          <p:nvPr>
            <p:ph type="sldNum" idx="12"/>
          </p:nvPr>
        </p:nvSpPr>
        <p:spPr>
          <a:xfrm>
            <a:off x="7010400" y="4914900"/>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168" name="Shape 168"/>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69"/>
        <p:cNvGrpSpPr/>
        <p:nvPr/>
      </p:nvGrpSpPr>
      <p:grpSpPr>
        <a:xfrm>
          <a:off x="0" y="0"/>
          <a:ext cx="0" cy="0"/>
          <a:chOff x="0" y="0"/>
          <a:chExt cx="0" cy="0"/>
        </a:xfrm>
      </p:grpSpPr>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_Title and Content 1" type="obj">
  <p:cSld name="OBJECT">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172" name="Shape 172"/>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3" name="Shape 173"/>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74" name="Shape 174"/>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75" name="Shape 17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178" name="Shape 178"/>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79" name="Shape 179"/>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80" name="Shape 180"/>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81" name="Shape 18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2"/>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88"/>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89"/>
        <p:cNvGrpSpPr/>
        <p:nvPr/>
      </p:nvGrpSpPr>
      <p:grpSpPr>
        <a:xfrm>
          <a:off x="0" y="0"/>
          <a:ext cx="0" cy="0"/>
          <a:chOff x="0" y="0"/>
          <a:chExt cx="0" cy="0"/>
        </a:xfrm>
      </p:grpSpPr>
      <p:sp>
        <p:nvSpPr>
          <p:cNvPr id="190" name="Shape 190"/>
          <p:cNvSpPr txBox="1">
            <a:spLocks noGrp="1"/>
          </p:cNvSpPr>
          <p:nvPr>
            <p:ph type="title"/>
          </p:nvPr>
        </p:nvSpPr>
        <p:spPr>
          <a:xfrm>
            <a:off x="0" y="0"/>
            <a:ext cx="9144000" cy="97155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333333"/>
              </a:buClr>
              <a:buSzPts val="4400"/>
              <a:buFont typeface="Calibri"/>
              <a:buNone/>
              <a:defRPr sz="44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1" name="Shape 191"/>
          <p:cNvSpPr txBox="1">
            <a:spLocks noGrp="1"/>
          </p:cNvSpPr>
          <p:nvPr>
            <p:ph type="sldNum" idx="12"/>
          </p:nvPr>
        </p:nvSpPr>
        <p:spPr>
          <a:xfrm>
            <a:off x="7010400" y="4914900"/>
            <a:ext cx="2133598" cy="25717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192" name="Shape 192"/>
          <p:cNvSpPr txBox="1">
            <a:spLocks noGrp="1"/>
          </p:cNvSpPr>
          <p:nvPr>
            <p:ph type="body" idx="1"/>
          </p:nvPr>
        </p:nvSpPr>
        <p:spPr>
          <a:xfrm>
            <a:off x="152400" y="971550"/>
            <a:ext cx="8839199" cy="3829049"/>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93"/>
        <p:cNvGrpSpPr/>
        <p:nvPr/>
      </p:nvGrpSpPr>
      <p:grpSpPr>
        <a:xfrm>
          <a:off x="0" y="0"/>
          <a:ext cx="0" cy="0"/>
          <a:chOff x="0" y="0"/>
          <a:chExt cx="0" cy="0"/>
        </a:xfrm>
      </p:grpSpPr>
      <p:sp>
        <p:nvSpPr>
          <p:cNvPr id="194" name="Shape 194"/>
          <p:cNvSpPr txBox="1">
            <a:spLocks noGrp="1"/>
          </p:cNvSpPr>
          <p:nvPr>
            <p:ph type="title"/>
          </p:nvPr>
        </p:nvSpPr>
        <p:spPr>
          <a:xfrm>
            <a:off x="457200" y="205978"/>
            <a:ext cx="8229600" cy="85725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5" name="Shape 195"/>
          <p:cNvSpPr txBox="1">
            <a:spLocks noGrp="1"/>
          </p:cNvSpPr>
          <p:nvPr>
            <p:ph type="body" idx="1"/>
          </p:nvPr>
        </p:nvSpPr>
        <p:spPr>
          <a:xfrm>
            <a:off x="457200" y="1200150"/>
            <a:ext cx="8229600" cy="3394575"/>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6" name="Shape 196"/>
          <p:cNvSpPr txBox="1">
            <a:spLocks noGrp="1"/>
          </p:cNvSpPr>
          <p:nvPr>
            <p:ph type="dt" idx="10"/>
          </p:nvPr>
        </p:nvSpPr>
        <p:spPr>
          <a:xfrm>
            <a:off x="457200" y="4767263"/>
            <a:ext cx="2133598" cy="273824"/>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97" name="Shape 197"/>
          <p:cNvSpPr txBox="1">
            <a:spLocks noGrp="1"/>
          </p:cNvSpPr>
          <p:nvPr>
            <p:ph type="ftr" idx="11"/>
          </p:nvPr>
        </p:nvSpPr>
        <p:spPr>
          <a:xfrm>
            <a:off x="3124200" y="4767263"/>
            <a:ext cx="2895600" cy="273824"/>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98" name="Shape 198"/>
          <p:cNvSpPr txBox="1">
            <a:spLocks noGrp="1"/>
          </p:cNvSpPr>
          <p:nvPr>
            <p:ph type="sldNum" idx="12"/>
          </p:nvPr>
        </p:nvSpPr>
        <p:spPr>
          <a:xfrm>
            <a:off x="6553200" y="4767263"/>
            <a:ext cx="2133598" cy="27382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457200" y="205978"/>
            <a:ext cx="8229600" cy="85725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201" name="Shape 201"/>
          <p:cNvSpPr txBox="1">
            <a:spLocks noGrp="1"/>
          </p:cNvSpPr>
          <p:nvPr>
            <p:ph type="body" idx="1"/>
          </p:nvPr>
        </p:nvSpPr>
        <p:spPr>
          <a:xfrm>
            <a:off x="457200" y="1200150"/>
            <a:ext cx="8229600" cy="3394575"/>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2" name="Shape 202"/>
          <p:cNvSpPr txBox="1">
            <a:spLocks noGrp="1"/>
          </p:cNvSpPr>
          <p:nvPr>
            <p:ph type="dt" idx="10"/>
          </p:nvPr>
        </p:nvSpPr>
        <p:spPr>
          <a:xfrm>
            <a:off x="457200" y="4767263"/>
            <a:ext cx="2133598" cy="273824"/>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03" name="Shape 203"/>
          <p:cNvSpPr txBox="1">
            <a:spLocks noGrp="1"/>
          </p:cNvSpPr>
          <p:nvPr>
            <p:ph type="ftr" idx="11"/>
          </p:nvPr>
        </p:nvSpPr>
        <p:spPr>
          <a:xfrm>
            <a:off x="3124200" y="4767263"/>
            <a:ext cx="2895600" cy="273824"/>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04" name="Shape 204"/>
          <p:cNvSpPr txBox="1">
            <a:spLocks noGrp="1"/>
          </p:cNvSpPr>
          <p:nvPr>
            <p:ph type="sldNum" idx="12"/>
          </p:nvPr>
        </p:nvSpPr>
        <p:spPr>
          <a:xfrm>
            <a:off x="6553200" y="4767263"/>
            <a:ext cx="2133598" cy="27382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333333"/>
              </a:buClr>
              <a:buSzPts val="1400"/>
              <a:buFont typeface="Calibri"/>
              <a:buNone/>
              <a:defRPr sz="44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2" name="Shape 212"/>
          <p:cNvSpPr txBox="1">
            <a:spLocks noGrp="1"/>
          </p:cNvSpPr>
          <p:nvPr>
            <p:ph type="sldNum" idx="12"/>
          </p:nvPr>
        </p:nvSpPr>
        <p:spPr>
          <a:xfrm>
            <a:off x="7010400" y="4914900"/>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213" name="Shape 213"/>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14"/>
        <p:cNvGrpSpPr/>
        <p:nvPr/>
      </p:nvGrpSpPr>
      <p:grpSpPr>
        <a:xfrm>
          <a:off x="0" y="0"/>
          <a:ext cx="0" cy="0"/>
          <a:chOff x="0" y="0"/>
          <a:chExt cx="0" cy="0"/>
        </a:xfrm>
      </p:grpSpPr>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15"/>
        <p:cNvGrpSpPr/>
        <p:nvPr/>
      </p:nvGrpSpPr>
      <p:grpSpPr>
        <a:xfrm>
          <a:off x="0" y="0"/>
          <a:ext cx="0" cy="0"/>
          <a:chOff x="0" y="0"/>
          <a:chExt cx="0" cy="0"/>
        </a:xfrm>
      </p:grpSpPr>
      <p:sp>
        <p:nvSpPr>
          <p:cNvPr id="216" name="Shape 216"/>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7" name="Shape 217"/>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18" name="Shape 218"/>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19" name="Shape 219"/>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20" name="Shape 22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23" name="Shape 223"/>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24" name="Shape 224"/>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25" name="Shape 225"/>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26" name="Shape 226"/>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7"/>
        <p:cNvGrpSpPr/>
        <p:nvPr/>
      </p:nvGrpSpPr>
      <p:grpSpPr>
        <a:xfrm>
          <a:off x="0" y="0"/>
          <a:ext cx="0" cy="0"/>
          <a:chOff x="0" y="0"/>
          <a:chExt cx="0" cy="0"/>
        </a:xfrm>
      </p:grpSpPr>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33"/>
        <p:cNvGrpSpPr/>
        <p:nvPr/>
      </p:nvGrpSpPr>
      <p:grpSpPr>
        <a:xfrm>
          <a:off x="0" y="0"/>
          <a:ext cx="0" cy="0"/>
          <a:chOff x="0" y="0"/>
          <a:chExt cx="0" cy="0"/>
        </a:xfrm>
      </p:grpSpPr>
      <p:sp>
        <p:nvSpPr>
          <p:cNvPr id="234" name="Shape 234"/>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235" name="Shape 235"/>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6" name="Shape 236"/>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37" name="Shape 237"/>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38" name="Shape 238"/>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1_Title and Content 1" type="obj">
  <p:cSld name="OBJECT">
    <p:spTree>
      <p:nvGrpSpPr>
        <p:cNvPr id="1" name="Shape 239"/>
        <p:cNvGrpSpPr/>
        <p:nvPr/>
      </p:nvGrpSpPr>
      <p:grpSpPr>
        <a:xfrm>
          <a:off x="0" y="0"/>
          <a:ext cx="0" cy="0"/>
          <a:chOff x="0" y="0"/>
          <a:chExt cx="0" cy="0"/>
        </a:xfrm>
      </p:grpSpPr>
      <p:sp>
        <p:nvSpPr>
          <p:cNvPr id="240" name="Shape 240"/>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41" name="Shape 241"/>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2" name="Shape 242"/>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43" name="Shape 243"/>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44" name="Shape 244"/>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45"/>
        <p:cNvGrpSpPr/>
        <p:nvPr/>
      </p:nvGrpSpPr>
      <p:grpSpPr>
        <a:xfrm>
          <a:off x="0" y="0"/>
          <a:ext cx="0" cy="0"/>
          <a:chOff x="0" y="0"/>
          <a:chExt cx="0" cy="0"/>
        </a:xfrm>
      </p:grpSpPr>
      <p:sp>
        <p:nvSpPr>
          <p:cNvPr id="246" name="Shape 246"/>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333333"/>
              </a:buClr>
              <a:buSzPts val="1400"/>
              <a:buFont typeface="Calibri"/>
              <a:buNone/>
              <a:defRPr sz="44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47" name="Shape 247"/>
          <p:cNvSpPr txBox="1">
            <a:spLocks noGrp="1"/>
          </p:cNvSpPr>
          <p:nvPr>
            <p:ph type="sldNum" idx="12"/>
          </p:nvPr>
        </p:nvSpPr>
        <p:spPr>
          <a:xfrm>
            <a:off x="7010400" y="4914900"/>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248" name="Shape 248"/>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49"/>
        <p:cNvGrpSpPr/>
        <p:nvPr/>
      </p:nvGrpSpPr>
      <p:grpSpPr>
        <a:xfrm>
          <a:off x="0" y="0"/>
          <a:ext cx="0" cy="0"/>
          <a:chOff x="0" y="0"/>
          <a:chExt cx="0" cy="0"/>
        </a:xfrm>
      </p:grpSpPr>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50"/>
        <p:cNvGrpSpPr/>
        <p:nvPr/>
      </p:nvGrpSpPr>
      <p:grpSpPr>
        <a:xfrm>
          <a:off x="0" y="0"/>
          <a:ext cx="0" cy="0"/>
          <a:chOff x="0" y="0"/>
          <a:chExt cx="0" cy="0"/>
        </a:xfrm>
      </p:grpSpPr>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56"/>
        <p:cNvGrpSpPr/>
        <p:nvPr/>
      </p:nvGrpSpPr>
      <p:grpSpPr>
        <a:xfrm>
          <a:off x="0" y="0"/>
          <a:ext cx="0" cy="0"/>
          <a:chOff x="0" y="0"/>
          <a:chExt cx="0" cy="0"/>
        </a:xfrm>
      </p:grpSpPr>
      <p:sp>
        <p:nvSpPr>
          <p:cNvPr id="257" name="Shape 257"/>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333333"/>
              </a:buClr>
              <a:buSzPts val="1400"/>
              <a:buFont typeface="Calibri"/>
              <a:buNone/>
              <a:defRPr sz="4400" b="0" i="0" u="none" strike="noStrike" cap="none">
                <a:solidFill>
                  <a:srgbClr val="333333"/>
                </a:solidFill>
                <a:latin typeface="Calibri"/>
                <a:ea typeface="Calibri"/>
                <a:cs typeface="Calibri"/>
                <a:sym typeface="Calibri"/>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258" name="Shape 258"/>
          <p:cNvSpPr txBox="1">
            <a:spLocks noGrp="1"/>
          </p:cNvSpPr>
          <p:nvPr>
            <p:ph type="sldNum" idx="12"/>
          </p:nvPr>
        </p:nvSpPr>
        <p:spPr>
          <a:xfrm>
            <a:off x="7010400" y="4914900"/>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259" name="Shape 259"/>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260"/>
        <p:cNvGrpSpPr/>
        <p:nvPr/>
      </p:nvGrpSpPr>
      <p:grpSpPr>
        <a:xfrm>
          <a:off x="0" y="0"/>
          <a:ext cx="0" cy="0"/>
          <a:chOff x="0" y="0"/>
          <a:chExt cx="0" cy="0"/>
        </a:xfrm>
      </p:grpSpPr>
      <p:sp>
        <p:nvSpPr>
          <p:cNvPr id="261" name="Shape 261"/>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262" name="Shape 262"/>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63" name="Shape 263"/>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64" name="Shape 264"/>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65" name="Shape 26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66"/>
        <p:cNvGrpSpPr/>
        <p:nvPr/>
      </p:nvGrpSpPr>
      <p:grpSpPr>
        <a:xfrm>
          <a:off x="0" y="0"/>
          <a:ext cx="0" cy="0"/>
          <a:chOff x="0" y="0"/>
          <a:chExt cx="0" cy="0"/>
        </a:xfrm>
      </p:grpSpPr>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67"/>
        <p:cNvGrpSpPr/>
        <p:nvPr/>
      </p:nvGrpSpPr>
      <p:grpSpPr>
        <a:xfrm>
          <a:off x="0" y="0"/>
          <a:ext cx="0" cy="0"/>
          <a:chOff x="0" y="0"/>
          <a:chExt cx="0" cy="0"/>
        </a:xfrm>
      </p:grpSpPr>
      <p:sp>
        <p:nvSpPr>
          <p:cNvPr id="268" name="Shape 268"/>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t" anchorCtr="0"/>
          <a:lstStyle>
            <a:lvl1pPr marL="0" marR="0" lvl="0" indent="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400"/>
              <a:buFont typeface="Arial"/>
              <a:buNone/>
              <a:defRPr sz="1800"/>
            </a:lvl2pPr>
            <a:lvl3pPr lvl="2" indent="0" rtl="0">
              <a:spcBef>
                <a:spcPts val="0"/>
              </a:spcBef>
              <a:spcAft>
                <a:spcPts val="0"/>
              </a:spcAft>
              <a:buSzPts val="1400"/>
              <a:buFont typeface="Arial"/>
              <a:buNone/>
              <a:defRPr sz="1800"/>
            </a:lvl3pPr>
            <a:lvl4pPr lvl="3" indent="0" rtl="0">
              <a:spcBef>
                <a:spcPts val="0"/>
              </a:spcBef>
              <a:spcAft>
                <a:spcPts val="0"/>
              </a:spcAft>
              <a:buSzPts val="1400"/>
              <a:buFont typeface="Arial"/>
              <a:buNone/>
              <a:defRPr sz="1800"/>
            </a:lvl4pPr>
            <a:lvl5pPr lvl="4" indent="0" rtl="0">
              <a:spcBef>
                <a:spcPts val="0"/>
              </a:spcBef>
              <a:spcAft>
                <a:spcPts val="0"/>
              </a:spcAft>
              <a:buSzPts val="1400"/>
              <a:buFont typeface="Arial"/>
              <a:buNone/>
              <a:defRPr sz="1800"/>
            </a:lvl5pPr>
            <a:lvl6pPr lvl="5" indent="0" rtl="0">
              <a:spcBef>
                <a:spcPts val="0"/>
              </a:spcBef>
              <a:spcAft>
                <a:spcPts val="0"/>
              </a:spcAft>
              <a:buSzPts val="1400"/>
              <a:buFont typeface="Arial"/>
              <a:buNone/>
              <a:defRPr sz="1800"/>
            </a:lvl6pPr>
            <a:lvl7pPr lvl="6" indent="0" rtl="0">
              <a:spcBef>
                <a:spcPts val="0"/>
              </a:spcBef>
              <a:spcAft>
                <a:spcPts val="0"/>
              </a:spcAft>
              <a:buSzPts val="1400"/>
              <a:buFont typeface="Arial"/>
              <a:buNone/>
              <a:defRPr sz="1800"/>
            </a:lvl7pPr>
            <a:lvl8pPr lvl="7" indent="0" rtl="0">
              <a:spcBef>
                <a:spcPts val="0"/>
              </a:spcBef>
              <a:spcAft>
                <a:spcPts val="0"/>
              </a:spcAft>
              <a:buSzPts val="1400"/>
              <a:buFont typeface="Arial"/>
              <a:buNone/>
              <a:defRPr sz="1800"/>
            </a:lvl8pPr>
            <a:lvl9pPr lvl="8" indent="0" rtl="0">
              <a:spcBef>
                <a:spcPts val="0"/>
              </a:spcBef>
              <a:spcAft>
                <a:spcPts val="0"/>
              </a:spcAft>
              <a:buSzPts val="1400"/>
              <a:buFont typeface="Arial"/>
              <a:buNone/>
              <a:defRPr sz="1800"/>
            </a:lvl9pPr>
          </a:lstStyle>
          <a:p>
            <a:endParaRPr/>
          </a:p>
        </p:txBody>
      </p:sp>
      <p:sp>
        <p:nvSpPr>
          <p:cNvPr id="269" name="Shape 269"/>
          <p:cNvSpPr txBox="1">
            <a:spLocks noGrp="1"/>
          </p:cNvSpPr>
          <p:nvPr>
            <p:ph type="body" idx="1"/>
          </p:nvPr>
        </p:nvSpPr>
        <p:spPr>
          <a:xfrm>
            <a:off x="457200" y="1200150"/>
            <a:ext cx="4038600" cy="3394500"/>
          </a:xfrm>
          <a:prstGeom prst="rect">
            <a:avLst/>
          </a:prstGeom>
          <a:noFill/>
          <a:ln>
            <a:noFill/>
          </a:ln>
        </p:spPr>
        <p:txBody>
          <a:bodyPr spcFirstLastPara="1" wrap="square" lIns="91425" tIns="91425" rIns="91425" bIns="91425" anchor="t" anchorCtr="0"/>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0" name="Shape 270"/>
          <p:cNvSpPr txBox="1">
            <a:spLocks noGrp="1"/>
          </p:cNvSpPr>
          <p:nvPr>
            <p:ph type="body" idx="2"/>
          </p:nvPr>
        </p:nvSpPr>
        <p:spPr>
          <a:xfrm>
            <a:off x="4648200" y="1200150"/>
            <a:ext cx="4038600" cy="3394500"/>
          </a:xfrm>
          <a:prstGeom prst="rect">
            <a:avLst/>
          </a:prstGeom>
          <a:noFill/>
          <a:ln>
            <a:noFill/>
          </a:ln>
        </p:spPr>
        <p:txBody>
          <a:bodyPr spcFirstLastPara="1" wrap="square" lIns="91425" tIns="91425" rIns="91425" bIns="91425" anchor="t" anchorCtr="0"/>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1" name="Shape 271"/>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72" name="Shape 272"/>
          <p:cNvSpPr txBox="1">
            <a:spLocks noGrp="1"/>
          </p:cNvSpPr>
          <p:nvPr>
            <p:ph type="ftr" idx="11"/>
          </p:nvPr>
        </p:nvSpPr>
        <p:spPr>
          <a:xfrm>
            <a:off x="152400" y="4914901"/>
            <a:ext cx="2895600" cy="2286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73" name="Shape 273"/>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79"/>
        <p:cNvGrpSpPr/>
        <p:nvPr/>
      </p:nvGrpSpPr>
      <p:grpSpPr>
        <a:xfrm>
          <a:off x="0" y="0"/>
          <a:ext cx="0" cy="0"/>
          <a:chOff x="0" y="0"/>
          <a:chExt cx="0" cy="0"/>
        </a:xfrm>
      </p:grpSpPr>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80"/>
        <p:cNvGrpSpPr/>
        <p:nvPr/>
      </p:nvGrpSpPr>
      <p:grpSpPr>
        <a:xfrm>
          <a:off x="0" y="0"/>
          <a:ext cx="0" cy="0"/>
          <a:chOff x="0" y="0"/>
          <a:chExt cx="0" cy="0"/>
        </a:xfrm>
      </p:grpSpPr>
      <p:sp>
        <p:nvSpPr>
          <p:cNvPr id="281" name="Shape 281"/>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333333"/>
              </a:buClr>
              <a:buSzPts val="1400"/>
              <a:buFont typeface="Calibri"/>
              <a:buNone/>
              <a:defRPr sz="44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82" name="Shape 282"/>
          <p:cNvSpPr txBox="1">
            <a:spLocks noGrp="1"/>
          </p:cNvSpPr>
          <p:nvPr>
            <p:ph type="sldNum" idx="12"/>
          </p:nvPr>
        </p:nvSpPr>
        <p:spPr>
          <a:xfrm>
            <a:off x="7010400" y="4914900"/>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283" name="Shape 283"/>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284"/>
        <p:cNvGrpSpPr/>
        <p:nvPr/>
      </p:nvGrpSpPr>
      <p:grpSpPr>
        <a:xfrm>
          <a:off x="0" y="0"/>
          <a:ext cx="0" cy="0"/>
          <a:chOff x="0" y="0"/>
          <a:chExt cx="0" cy="0"/>
        </a:xfrm>
      </p:grpSpPr>
      <p:sp>
        <p:nvSpPr>
          <p:cNvPr id="285" name="Shape 285"/>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286" name="Shape 286"/>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87" name="Shape 287"/>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88" name="Shape 288"/>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89" name="Shape 28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1_Title and Content 1" type="obj">
  <p:cSld name="OBJECT">
    <p:spTree>
      <p:nvGrpSpPr>
        <p:cNvPr id="1" name="Shape 290"/>
        <p:cNvGrpSpPr/>
        <p:nvPr/>
      </p:nvGrpSpPr>
      <p:grpSpPr>
        <a:xfrm>
          <a:off x="0" y="0"/>
          <a:ext cx="0" cy="0"/>
          <a:chOff x="0" y="0"/>
          <a:chExt cx="0" cy="0"/>
        </a:xfrm>
      </p:grpSpPr>
      <p:sp>
        <p:nvSpPr>
          <p:cNvPr id="291" name="Shape 291"/>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92" name="Shape 292"/>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93" name="Shape 293"/>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94" name="Shape 294"/>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95" name="Shape 29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6"/>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02"/>
        <p:cNvGrpSpPr/>
        <p:nvPr/>
      </p:nvGrpSpPr>
      <p:grpSpPr>
        <a:xfrm>
          <a:off x="0" y="0"/>
          <a:ext cx="0" cy="0"/>
          <a:chOff x="0" y="0"/>
          <a:chExt cx="0" cy="0"/>
        </a:xfrm>
      </p:grpSpPr>
      <p:sp>
        <p:nvSpPr>
          <p:cNvPr id="303" name="Shape 303"/>
          <p:cNvSpPr txBox="1">
            <a:spLocks noGrp="1"/>
          </p:cNvSpPr>
          <p:nvPr>
            <p:ph type="title"/>
          </p:nvPr>
        </p:nvSpPr>
        <p:spPr>
          <a:xfrm>
            <a:off x="311701" y="445025"/>
            <a:ext cx="8520600" cy="572700"/>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04" name="Shape 304"/>
          <p:cNvSpPr txBox="1">
            <a:spLocks noGrp="1"/>
          </p:cNvSpPr>
          <p:nvPr>
            <p:ph type="body" idx="1"/>
          </p:nvPr>
        </p:nvSpPr>
        <p:spPr>
          <a:xfrm>
            <a:off x="311701" y="1152475"/>
            <a:ext cx="8520600" cy="34164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05" name="Shape 305"/>
          <p:cNvSpPr txBox="1">
            <a:spLocks noGrp="1"/>
          </p:cNvSpPr>
          <p:nvPr>
            <p:ph type="sldNum" idx="12"/>
          </p:nvPr>
        </p:nvSpPr>
        <p:spPr>
          <a:xfrm>
            <a:off x="8472458" y="4663216"/>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and single bullet list">
  <p:cSld name="Title and single bullet list">
    <p:spTree>
      <p:nvGrpSpPr>
        <p:cNvPr id="1" name="Shape 306"/>
        <p:cNvGrpSpPr/>
        <p:nvPr/>
      </p:nvGrpSpPr>
      <p:grpSpPr>
        <a:xfrm>
          <a:off x="0" y="0"/>
          <a:ext cx="0" cy="0"/>
          <a:chOff x="0" y="0"/>
          <a:chExt cx="0" cy="0"/>
        </a:xfrm>
      </p:grpSpPr>
      <p:sp>
        <p:nvSpPr>
          <p:cNvPr id="307" name="Shape 307"/>
          <p:cNvSpPr txBox="1">
            <a:spLocks noGrp="1"/>
          </p:cNvSpPr>
          <p:nvPr>
            <p:ph type="body" idx="1"/>
          </p:nvPr>
        </p:nvSpPr>
        <p:spPr>
          <a:xfrm>
            <a:off x="45719" y="795528"/>
            <a:ext cx="8915400" cy="38748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08" name="Shape 308"/>
          <p:cNvSpPr txBox="1">
            <a:spLocks noGrp="1"/>
          </p:cNvSpPr>
          <p:nvPr>
            <p:ph type="title"/>
          </p:nvPr>
        </p:nvSpPr>
        <p:spPr>
          <a:xfrm>
            <a:off x="0" y="0"/>
            <a:ext cx="9144000" cy="8001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chemeClr val="lt1"/>
              </a:buClr>
              <a:buSzPts val="3000"/>
              <a:buFont typeface="Short Stack"/>
              <a:buNone/>
              <a:defRPr sz="3000" b="0" i="0" u="none" strike="noStrike" cap="none">
                <a:solidFill>
                  <a:schemeClr val="lt1"/>
                </a:solidFill>
                <a:latin typeface="Short Stack"/>
                <a:ea typeface="Short Stack"/>
                <a:cs typeface="Short Stack"/>
                <a:sym typeface="Short Stack"/>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309" name="Shape 309"/>
          <p:cNvSpPr txBox="1">
            <a:spLocks noGrp="1"/>
          </p:cNvSpPr>
          <p:nvPr>
            <p:ph type="sldNum" idx="12"/>
          </p:nvPr>
        </p:nvSpPr>
        <p:spPr>
          <a:xfrm>
            <a:off x="7010400" y="4914904"/>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310" name="Shape 310"/>
          <p:cNvSpPr txBox="1">
            <a:spLocks noGrp="1"/>
          </p:cNvSpPr>
          <p:nvPr>
            <p:ph type="ftr" idx="11"/>
          </p:nvPr>
        </p:nvSpPr>
        <p:spPr>
          <a:xfrm>
            <a:off x="152400" y="4914904"/>
            <a:ext cx="2895600" cy="2571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rgbClr val="0F243E"/>
              </a:buClr>
              <a:buSzPts val="1800"/>
              <a:buFont typeface="Short Stack"/>
              <a:buNone/>
              <a:defRPr sz="1800" b="0" i="0" u="none" strike="noStrike" cap="none">
                <a:solidFill>
                  <a:srgbClr val="0F243E"/>
                </a:solidFill>
                <a:latin typeface="Short Stack"/>
                <a:ea typeface="Short Stack"/>
                <a:cs typeface="Short Stack"/>
                <a:sym typeface="Short Stack"/>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11"/>
        <p:cNvGrpSpPr/>
        <p:nvPr/>
      </p:nvGrpSpPr>
      <p:grpSpPr>
        <a:xfrm>
          <a:off x="0" y="0"/>
          <a:ext cx="0" cy="0"/>
          <a:chOff x="0" y="0"/>
          <a:chExt cx="0" cy="0"/>
        </a:xfrm>
      </p:grpSpPr>
      <p:sp>
        <p:nvSpPr>
          <p:cNvPr id="312" name="Shape 312"/>
          <p:cNvSpPr/>
          <p:nvPr/>
        </p:nvSpPr>
        <p:spPr>
          <a:xfrm>
            <a:off x="1588" y="1191"/>
            <a:ext cx="1200" cy="1200"/>
          </a:xfrm>
          <a:prstGeom prst="rect">
            <a:avLst/>
          </a:prstGeom>
          <a:solidFill>
            <a:srgbClr val="FFFFFF"/>
          </a:solidFill>
          <a:ln>
            <a:noFill/>
          </a:ln>
        </p:spPr>
      </p:sp>
      <p:sp>
        <p:nvSpPr>
          <p:cNvPr id="313" name="Shape 313"/>
          <p:cNvSpPr txBox="1">
            <a:spLocks noGrp="1"/>
          </p:cNvSpPr>
          <p:nvPr>
            <p:ph type="title"/>
          </p:nvPr>
        </p:nvSpPr>
        <p:spPr>
          <a:xfrm>
            <a:off x="609600" y="0"/>
            <a:ext cx="7391400" cy="9717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333333"/>
              </a:buClr>
              <a:buSzPts val="3000"/>
              <a:buFont typeface="Calibri"/>
              <a:buNone/>
              <a:defRPr sz="30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14" name="Shape 314"/>
          <p:cNvSpPr txBox="1">
            <a:spLocks noGrp="1"/>
          </p:cNvSpPr>
          <p:nvPr>
            <p:ph type="sldNum" idx="12"/>
          </p:nvPr>
        </p:nvSpPr>
        <p:spPr>
          <a:xfrm>
            <a:off x="7010400" y="4914900"/>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315" name="Shape 315"/>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16"/>
        <p:cNvGrpSpPr/>
        <p:nvPr/>
      </p:nvGrpSpPr>
      <p:grpSpPr>
        <a:xfrm>
          <a:off x="0" y="0"/>
          <a:ext cx="0" cy="0"/>
          <a:chOff x="0" y="0"/>
          <a:chExt cx="0" cy="0"/>
        </a:xfrm>
      </p:grpSpPr>
      <p:sp>
        <p:nvSpPr>
          <p:cNvPr id="317" name="Shape 317"/>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rtl="0">
              <a:buNone/>
              <a:defRPr sz="1300">
                <a:solidFill>
                  <a:schemeClr val="dk1"/>
                </a:solidFill>
              </a:defRPr>
            </a:lvl1pPr>
            <a:lvl2pPr lvl="1" rtl="0">
              <a:buNone/>
              <a:defRPr sz="1300">
                <a:solidFill>
                  <a:schemeClr val="dk1"/>
                </a:solidFill>
              </a:defRPr>
            </a:lvl2pPr>
            <a:lvl3pPr lvl="2" rtl="0">
              <a:buNone/>
              <a:defRPr sz="1300">
                <a:solidFill>
                  <a:schemeClr val="dk1"/>
                </a:solidFill>
              </a:defRPr>
            </a:lvl3pPr>
            <a:lvl4pPr lvl="3" rtl="0">
              <a:buNone/>
              <a:defRPr sz="1300">
                <a:solidFill>
                  <a:schemeClr val="dk1"/>
                </a:solidFill>
              </a:defRPr>
            </a:lvl4pPr>
            <a:lvl5pPr lvl="4" rtl="0">
              <a:buNone/>
              <a:defRPr sz="1300">
                <a:solidFill>
                  <a:schemeClr val="dk1"/>
                </a:solidFill>
              </a:defRPr>
            </a:lvl5pPr>
            <a:lvl6pPr lvl="5" rtl="0">
              <a:buNone/>
              <a:defRPr sz="1300">
                <a:solidFill>
                  <a:schemeClr val="dk1"/>
                </a:solidFill>
              </a:defRPr>
            </a:lvl6pPr>
            <a:lvl7pPr lvl="6" rtl="0">
              <a:buNone/>
              <a:defRPr sz="1300">
                <a:solidFill>
                  <a:schemeClr val="dk1"/>
                </a:solidFill>
              </a:defRPr>
            </a:lvl7pPr>
            <a:lvl8pPr lvl="7" rtl="0">
              <a:buNone/>
              <a:defRPr sz="1300">
                <a:solidFill>
                  <a:schemeClr val="dk1"/>
                </a:solidFill>
              </a:defRPr>
            </a:lvl8pPr>
            <a:lvl9pPr lvl="8" rtl="0">
              <a:buNone/>
              <a:defRPr sz="1300">
                <a:solidFill>
                  <a:schemeClr val="dk1"/>
                </a:solidFil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23"/>
        <p:cNvGrpSpPr/>
        <p:nvPr/>
      </p:nvGrpSpPr>
      <p:grpSpPr>
        <a:xfrm>
          <a:off x="0" y="0"/>
          <a:ext cx="0" cy="0"/>
          <a:chOff x="0" y="0"/>
          <a:chExt cx="0" cy="0"/>
        </a:xfrm>
      </p:grpSpPr>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1_Title and Content 1" type="obj">
  <p:cSld name="OBJECT">
    <p:spTree>
      <p:nvGrpSpPr>
        <p:cNvPr id="1" name="Shape 324"/>
        <p:cNvGrpSpPr/>
        <p:nvPr/>
      </p:nvGrpSpPr>
      <p:grpSpPr>
        <a:xfrm>
          <a:off x="0" y="0"/>
          <a:ext cx="0" cy="0"/>
          <a:chOff x="0" y="0"/>
          <a:chExt cx="0" cy="0"/>
        </a:xfrm>
      </p:grpSpPr>
      <p:sp>
        <p:nvSpPr>
          <p:cNvPr id="325" name="Shape 325"/>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26" name="Shape 326"/>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27" name="Shape 327"/>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28" name="Shape 328"/>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29" name="Shape 329"/>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30"/>
        <p:cNvGrpSpPr/>
        <p:nvPr/>
      </p:nvGrpSpPr>
      <p:grpSpPr>
        <a:xfrm>
          <a:off x="0" y="0"/>
          <a:ext cx="0" cy="0"/>
          <a:chOff x="0" y="0"/>
          <a:chExt cx="0" cy="0"/>
        </a:xfrm>
      </p:grpSpPr>
      <p:sp>
        <p:nvSpPr>
          <p:cNvPr id="331" name="Shape 331"/>
          <p:cNvSpPr txBox="1">
            <a:spLocks noGrp="1"/>
          </p:cNvSpPr>
          <p:nvPr>
            <p:ph type="title"/>
          </p:nvPr>
        </p:nvSpPr>
        <p:spPr>
          <a:xfrm>
            <a:off x="311701" y="445025"/>
            <a:ext cx="8520599" cy="572699"/>
          </a:xfrm>
          <a:prstGeom prst="rect">
            <a:avLst/>
          </a:prstGeom>
          <a:noFill/>
          <a:ln>
            <a:noFill/>
          </a:ln>
        </p:spPr>
        <p:txBody>
          <a:bodyPr spcFirstLastPara="1" wrap="square" lIns="91425" tIns="91425" rIns="91425" bIns="91425" anchor="t"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332" name="Shape 332"/>
          <p:cNvSpPr txBox="1">
            <a:spLocks noGrp="1"/>
          </p:cNvSpPr>
          <p:nvPr>
            <p:ph type="body" idx="1"/>
          </p:nvPr>
        </p:nvSpPr>
        <p:spPr>
          <a:xfrm>
            <a:off x="311701" y="1152474"/>
            <a:ext cx="8520599" cy="3416399"/>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33" name="Shape 333"/>
          <p:cNvSpPr txBox="1">
            <a:spLocks noGrp="1"/>
          </p:cNvSpPr>
          <p:nvPr>
            <p:ph type="sldNum" idx="12"/>
          </p:nvPr>
        </p:nvSpPr>
        <p:spPr>
          <a:xfrm>
            <a:off x="8472457" y="4663215"/>
            <a:ext cx="548699" cy="393599"/>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34"/>
        <p:cNvGrpSpPr/>
        <p:nvPr/>
      </p:nvGrpSpPr>
      <p:grpSpPr>
        <a:xfrm>
          <a:off x="0" y="0"/>
          <a:ext cx="0" cy="0"/>
          <a:chOff x="0" y="0"/>
          <a:chExt cx="0" cy="0"/>
        </a:xfrm>
      </p:grpSpPr>
      <p:sp>
        <p:nvSpPr>
          <p:cNvPr id="335" name="Shape 335"/>
          <p:cNvSpPr txBox="1">
            <a:spLocks noGrp="1"/>
          </p:cNvSpPr>
          <p:nvPr>
            <p:ph type="title"/>
          </p:nvPr>
        </p:nvSpPr>
        <p:spPr>
          <a:xfrm>
            <a:off x="0" y="0"/>
            <a:ext cx="9144000" cy="97155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333333"/>
              </a:buClr>
              <a:buSzPts val="4400"/>
              <a:buFont typeface="Calibri"/>
              <a:buNone/>
              <a:defRPr sz="4400" b="0" i="0" u="none" strike="noStrike" cap="none">
                <a:solidFill>
                  <a:srgbClr val="333333"/>
                </a:solidFill>
                <a:latin typeface="Calibri"/>
                <a:ea typeface="Calibri"/>
                <a:cs typeface="Calibri"/>
                <a:sym typeface="Calibri"/>
              </a:defRPr>
            </a:lvl1pPr>
            <a:lvl2pPr lvl="1">
              <a:spcBef>
                <a:spcPts val="0"/>
              </a:spcBef>
              <a:spcAft>
                <a:spcPts val="0"/>
              </a:spcAft>
              <a:buSzPts val="1800"/>
              <a:buFont typeface="Arial"/>
              <a:buNone/>
              <a:defRPr sz="1800"/>
            </a:lvl2pPr>
            <a:lvl3pPr lvl="2">
              <a:spcBef>
                <a:spcPts val="0"/>
              </a:spcBef>
              <a:spcAft>
                <a:spcPts val="0"/>
              </a:spcAft>
              <a:buSzPts val="1800"/>
              <a:buFont typeface="Arial"/>
              <a:buNone/>
              <a:defRPr sz="1800"/>
            </a:lvl3pPr>
            <a:lvl4pPr lvl="3">
              <a:spcBef>
                <a:spcPts val="0"/>
              </a:spcBef>
              <a:spcAft>
                <a:spcPts val="0"/>
              </a:spcAft>
              <a:buSzPts val="1800"/>
              <a:buFont typeface="Arial"/>
              <a:buNone/>
              <a:defRPr sz="1800"/>
            </a:lvl4pPr>
            <a:lvl5pPr lvl="4">
              <a:spcBef>
                <a:spcPts val="0"/>
              </a:spcBef>
              <a:spcAft>
                <a:spcPts val="0"/>
              </a:spcAft>
              <a:buSzPts val="1800"/>
              <a:buFont typeface="Arial"/>
              <a:buNone/>
              <a:defRPr sz="1800"/>
            </a:lvl5pPr>
            <a:lvl6pPr lvl="5">
              <a:spcBef>
                <a:spcPts val="0"/>
              </a:spcBef>
              <a:spcAft>
                <a:spcPts val="0"/>
              </a:spcAft>
              <a:buSzPts val="1800"/>
              <a:buFont typeface="Arial"/>
              <a:buNone/>
              <a:defRPr sz="1800"/>
            </a:lvl6pPr>
            <a:lvl7pPr lvl="6">
              <a:spcBef>
                <a:spcPts val="0"/>
              </a:spcBef>
              <a:spcAft>
                <a:spcPts val="0"/>
              </a:spcAft>
              <a:buSzPts val="1800"/>
              <a:buFont typeface="Arial"/>
              <a:buNone/>
              <a:defRPr sz="1800"/>
            </a:lvl7pPr>
            <a:lvl8pPr lvl="7">
              <a:spcBef>
                <a:spcPts val="0"/>
              </a:spcBef>
              <a:spcAft>
                <a:spcPts val="0"/>
              </a:spcAft>
              <a:buSzPts val="1800"/>
              <a:buFont typeface="Arial"/>
              <a:buNone/>
              <a:defRPr sz="1800"/>
            </a:lvl8pPr>
            <a:lvl9pPr lvl="8">
              <a:spcBef>
                <a:spcPts val="0"/>
              </a:spcBef>
              <a:spcAft>
                <a:spcPts val="0"/>
              </a:spcAft>
              <a:buSzPts val="1800"/>
              <a:buFont typeface="Arial"/>
              <a:buNone/>
              <a:defRPr sz="1800"/>
            </a:lvl9pPr>
          </a:lstStyle>
          <a:p>
            <a:endParaRPr/>
          </a:p>
        </p:txBody>
      </p:sp>
      <p:sp>
        <p:nvSpPr>
          <p:cNvPr id="336" name="Shape 336"/>
          <p:cNvSpPr txBox="1">
            <a:spLocks noGrp="1"/>
          </p:cNvSpPr>
          <p:nvPr>
            <p:ph type="sldNum" idx="12"/>
          </p:nvPr>
        </p:nvSpPr>
        <p:spPr>
          <a:xfrm>
            <a:off x="7010400" y="4914900"/>
            <a:ext cx="2133599" cy="25717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3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337" name="Shape 337"/>
          <p:cNvSpPr txBox="1">
            <a:spLocks noGrp="1"/>
          </p:cNvSpPr>
          <p:nvPr>
            <p:ph type="body" idx="1"/>
          </p:nvPr>
        </p:nvSpPr>
        <p:spPr>
          <a:xfrm>
            <a:off x="152400" y="971550"/>
            <a:ext cx="8839199" cy="3829049"/>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Cover Title">
  <p:cSld name="Cover Title">
    <p:spTree>
      <p:nvGrpSpPr>
        <p:cNvPr id="1" name="Shape 340"/>
        <p:cNvGrpSpPr/>
        <p:nvPr/>
      </p:nvGrpSpPr>
      <p:grpSpPr>
        <a:xfrm>
          <a:off x="0" y="0"/>
          <a:ext cx="0" cy="0"/>
          <a:chOff x="0" y="0"/>
          <a:chExt cx="0" cy="0"/>
        </a:xfrm>
      </p:grpSpPr>
      <p:sp>
        <p:nvSpPr>
          <p:cNvPr id="341" name="Shape 341"/>
          <p:cNvSpPr txBox="1">
            <a:spLocks noGrp="1"/>
          </p:cNvSpPr>
          <p:nvPr>
            <p:ph type="title"/>
          </p:nvPr>
        </p:nvSpPr>
        <p:spPr>
          <a:xfrm>
            <a:off x="685800" y="2057401"/>
            <a:ext cx="7886700" cy="1222800"/>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chemeClr val="dk1"/>
              </a:buClr>
              <a:buSzPts val="14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342" name="Shape 342"/>
          <p:cNvPicPr preferRelativeResize="0"/>
          <p:nvPr/>
        </p:nvPicPr>
        <p:blipFill rotWithShape="1">
          <a:blip r:embed="rId2">
            <a:alphaModFix/>
          </a:blip>
          <a:srcRect/>
          <a:stretch/>
        </p:blipFill>
        <p:spPr>
          <a:xfrm>
            <a:off x="0" y="0"/>
            <a:ext cx="9143976" cy="5143500"/>
          </a:xfrm>
          <a:prstGeom prst="rect">
            <a:avLst/>
          </a:prstGeom>
          <a:noFill/>
          <a:ln>
            <a:noFill/>
          </a:ln>
        </p:spPr>
      </p:pic>
      <p:sp>
        <p:nvSpPr>
          <p:cNvPr id="343" name="Shape 343"/>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Section Title Only">
  <p:cSld name="Section Title Only">
    <p:spTree>
      <p:nvGrpSpPr>
        <p:cNvPr id="1" name="Shape 344"/>
        <p:cNvGrpSpPr/>
        <p:nvPr/>
      </p:nvGrpSpPr>
      <p:grpSpPr>
        <a:xfrm>
          <a:off x="0" y="0"/>
          <a:ext cx="0" cy="0"/>
          <a:chOff x="0" y="0"/>
          <a:chExt cx="0" cy="0"/>
        </a:xfrm>
      </p:grpSpPr>
      <p:pic>
        <p:nvPicPr>
          <p:cNvPr id="345" name="Shape 345"/>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346" name="Shape 346"/>
          <p:cNvSpPr txBox="1">
            <a:spLocks noGrp="1"/>
          </p:cNvSpPr>
          <p:nvPr>
            <p:ph type="title"/>
          </p:nvPr>
        </p:nvSpPr>
        <p:spPr>
          <a:xfrm>
            <a:off x="0" y="1600200"/>
            <a:ext cx="9144000" cy="1657500"/>
          </a:xfrm>
          <a:prstGeom prst="rect">
            <a:avLst/>
          </a:prstGeom>
          <a:solidFill>
            <a:schemeClr val="lt1">
              <a:alpha val="49411"/>
            </a:schemeClr>
          </a:solidFill>
          <a:ln>
            <a:noFill/>
          </a:ln>
        </p:spPr>
        <p:txBody>
          <a:bodyPr spcFirstLastPara="1" wrap="square" lIns="91425" tIns="91425" rIns="91425" bIns="91425" anchor="ctr" anchorCtr="0"/>
          <a:lstStyle>
            <a:lvl1pPr marR="0" lvl="0" algn="ctr" rtl="0">
              <a:lnSpc>
                <a:spcPct val="90000"/>
              </a:lnSpc>
              <a:spcBef>
                <a:spcPts val="0"/>
              </a:spcBef>
              <a:spcAft>
                <a:spcPts val="0"/>
              </a:spcAft>
              <a:buClr>
                <a:schemeClr val="dk1"/>
              </a:buClr>
              <a:buSzPts val="1400"/>
              <a:buFont typeface="Calibri"/>
              <a:buNone/>
              <a:defRPr sz="50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47" name="Shape 347"/>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348"/>
        <p:cNvGrpSpPr/>
        <p:nvPr/>
      </p:nvGrpSpPr>
      <p:grpSpPr>
        <a:xfrm>
          <a:off x="0" y="0"/>
          <a:ext cx="0" cy="0"/>
          <a:chOff x="0" y="0"/>
          <a:chExt cx="0" cy="0"/>
        </a:xfrm>
      </p:grpSpPr>
      <p:pic>
        <p:nvPicPr>
          <p:cNvPr id="349" name="Shape 349"/>
          <p:cNvPicPr preferRelativeResize="0"/>
          <p:nvPr/>
        </p:nvPicPr>
        <p:blipFill rotWithShape="1">
          <a:blip r:embed="rId2">
            <a:alphaModFix/>
          </a:blip>
          <a:srcRect/>
          <a:stretch/>
        </p:blipFill>
        <p:spPr>
          <a:xfrm>
            <a:off x="0" y="-14275"/>
            <a:ext cx="9144000" cy="1047750"/>
          </a:xfrm>
          <a:prstGeom prst="rect">
            <a:avLst/>
          </a:prstGeom>
          <a:noFill/>
          <a:ln>
            <a:noFill/>
          </a:ln>
        </p:spPr>
      </p:pic>
      <p:pic>
        <p:nvPicPr>
          <p:cNvPr id="350" name="Shape 350"/>
          <p:cNvPicPr preferRelativeResize="0"/>
          <p:nvPr/>
        </p:nvPicPr>
        <p:blipFill rotWithShape="1">
          <a:blip r:embed="rId3">
            <a:alphaModFix/>
          </a:blip>
          <a:srcRect/>
          <a:stretch/>
        </p:blipFill>
        <p:spPr>
          <a:xfrm>
            <a:off x="0" y="4795837"/>
            <a:ext cx="9070848" cy="366609"/>
          </a:xfrm>
          <a:prstGeom prst="rect">
            <a:avLst/>
          </a:prstGeom>
          <a:noFill/>
          <a:ln>
            <a:noFill/>
          </a:ln>
        </p:spPr>
      </p:pic>
      <p:sp>
        <p:nvSpPr>
          <p:cNvPr id="351" name="Shape 351"/>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52" name="Shape 352"/>
          <p:cNvSpPr txBox="1">
            <a:spLocks noGrp="1"/>
          </p:cNvSpPr>
          <p:nvPr>
            <p:ph type="body" idx="1"/>
          </p:nvPr>
        </p:nvSpPr>
        <p:spPr>
          <a:xfrm>
            <a:off x="152400" y="1143000"/>
            <a:ext cx="88392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53" name="Shape 353"/>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354" name="Shape 354"/>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Content and Picture">
  <p:cSld name="Content and Picture">
    <p:spTree>
      <p:nvGrpSpPr>
        <p:cNvPr id="1" name="Shape 355"/>
        <p:cNvGrpSpPr/>
        <p:nvPr/>
      </p:nvGrpSpPr>
      <p:grpSpPr>
        <a:xfrm>
          <a:off x="0" y="0"/>
          <a:ext cx="0" cy="0"/>
          <a:chOff x="0" y="0"/>
          <a:chExt cx="0" cy="0"/>
        </a:xfrm>
      </p:grpSpPr>
      <p:pic>
        <p:nvPicPr>
          <p:cNvPr id="356" name="Shape 356"/>
          <p:cNvPicPr preferRelativeResize="0"/>
          <p:nvPr/>
        </p:nvPicPr>
        <p:blipFill rotWithShape="1">
          <a:blip r:embed="rId2">
            <a:alphaModFix/>
          </a:blip>
          <a:srcRect/>
          <a:stretch/>
        </p:blipFill>
        <p:spPr>
          <a:xfrm>
            <a:off x="0" y="4776787"/>
            <a:ext cx="9070848" cy="366609"/>
          </a:xfrm>
          <a:prstGeom prst="rect">
            <a:avLst/>
          </a:prstGeom>
          <a:noFill/>
          <a:ln>
            <a:noFill/>
          </a:ln>
        </p:spPr>
      </p:pic>
      <p:sp>
        <p:nvSpPr>
          <p:cNvPr id="357" name="Shape 357"/>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58" name="Shape 358"/>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359" name="Shape 359"/>
          <p:cNvSpPr>
            <a:spLocks noGrp="1"/>
          </p:cNvSpPr>
          <p:nvPr>
            <p:ph type="pic" idx="2"/>
          </p:nvPr>
        </p:nvSpPr>
        <p:spPr>
          <a:xfrm>
            <a:off x="5829300" y="1276350"/>
            <a:ext cx="3200400" cy="3200400"/>
          </a:xfrm>
          <a:prstGeom prst="ellipse">
            <a:avLst/>
          </a:prstGeom>
          <a:noFill/>
          <a:ln w="107950" cap="flat" cmpd="sng">
            <a:solidFill>
              <a:srgbClr val="8F8F8F"/>
            </a:solidFill>
            <a:prstDash val="solid"/>
            <a:round/>
            <a:headEnd type="none" w="sm" len="sm"/>
            <a:tailEnd type="none" w="sm" len="sm"/>
          </a:ln>
        </p:spPr>
        <p:txBody>
          <a:bodyPr spcFirstLastPara="1" wrap="square" lIns="91425" tIns="91425" rIns="91425" bIns="91425" anchor="t" anchorCtr="0"/>
          <a:lstStyle>
            <a:lvl1pPr marR="0" lvl="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60" name="Shape 360"/>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361" name="Shape 361"/>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pic>
        <p:nvPicPr>
          <p:cNvPr id="362" name="Shape 362"/>
          <p:cNvPicPr preferRelativeResize="0"/>
          <p:nvPr/>
        </p:nvPicPr>
        <p:blipFill rotWithShape="1">
          <a:blip r:embed="rId3">
            <a:alphaModFix/>
          </a:blip>
          <a:srcRect/>
          <a:stretch/>
        </p:blipFill>
        <p:spPr>
          <a:xfrm>
            <a:off x="0" y="-14275"/>
            <a:ext cx="9144000" cy="1047750"/>
          </a:xfrm>
          <a:prstGeom prst="rect">
            <a:avLst/>
          </a:prstGeom>
          <a:noFill/>
          <a:ln>
            <a:noFill/>
          </a:ln>
        </p:spPr>
      </p:pic>
      <p:sp>
        <p:nvSpPr>
          <p:cNvPr id="363" name="Shape 363"/>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Content and Call out box">
  <p:cSld name="Content and Call out box">
    <p:spTree>
      <p:nvGrpSpPr>
        <p:cNvPr id="1" name="Shape 364"/>
        <p:cNvGrpSpPr/>
        <p:nvPr/>
      </p:nvGrpSpPr>
      <p:grpSpPr>
        <a:xfrm>
          <a:off x="0" y="0"/>
          <a:ext cx="0" cy="0"/>
          <a:chOff x="0" y="0"/>
          <a:chExt cx="0" cy="0"/>
        </a:xfrm>
      </p:grpSpPr>
      <p:pic>
        <p:nvPicPr>
          <p:cNvPr id="365" name="Shape 365"/>
          <p:cNvPicPr preferRelativeResize="0"/>
          <p:nvPr/>
        </p:nvPicPr>
        <p:blipFill rotWithShape="1">
          <a:blip r:embed="rId2">
            <a:alphaModFix/>
          </a:blip>
          <a:srcRect/>
          <a:stretch/>
        </p:blipFill>
        <p:spPr>
          <a:xfrm>
            <a:off x="0" y="4798558"/>
            <a:ext cx="9070848" cy="366609"/>
          </a:xfrm>
          <a:prstGeom prst="rect">
            <a:avLst/>
          </a:prstGeom>
          <a:noFill/>
          <a:ln>
            <a:noFill/>
          </a:ln>
        </p:spPr>
      </p:pic>
      <p:sp>
        <p:nvSpPr>
          <p:cNvPr id="366" name="Shape 366"/>
          <p:cNvSpPr txBox="1">
            <a:spLocks noGrp="1"/>
          </p:cNvSpPr>
          <p:nvPr>
            <p:ph type="body" idx="1"/>
          </p:nvPr>
        </p:nvSpPr>
        <p:spPr>
          <a:xfrm>
            <a:off x="152400" y="1143000"/>
            <a:ext cx="55626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67" name="Shape 367"/>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368" name="Shape 368"/>
          <p:cNvSpPr txBox="1">
            <a:spLocks noGrp="1"/>
          </p:cNvSpPr>
          <p:nvPr>
            <p:ph type="body" idx="2"/>
          </p:nvPr>
        </p:nvSpPr>
        <p:spPr>
          <a:xfrm>
            <a:off x="6020425" y="1200150"/>
            <a:ext cx="2952000" cy="3314700"/>
          </a:xfrm>
          <a:prstGeom prst="rect">
            <a:avLst/>
          </a:prstGeom>
          <a:solidFill>
            <a:schemeClr val="accent1"/>
          </a:solidFill>
          <a:ln>
            <a:noFill/>
          </a:ln>
          <a:effectLst>
            <a:outerShdw blurRad="63500" sx="102000" sy="102000" algn="ctr" rotWithShape="0">
              <a:srgbClr val="000000">
                <a:alpha val="2352"/>
              </a:srgbClr>
            </a:outerShdw>
          </a:effectLst>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69" name="Shape 369"/>
          <p:cNvSpPr txBox="1"/>
          <p:nvPr/>
        </p:nvSpPr>
        <p:spPr>
          <a:xfrm>
            <a:off x="6800850" y="4803321"/>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sp>
        <p:nvSpPr>
          <p:cNvPr id="370" name="Shape 370"/>
          <p:cNvSpPr txBox="1"/>
          <p:nvPr/>
        </p:nvSpPr>
        <p:spPr>
          <a:xfrm>
            <a:off x="6800850" y="4803321"/>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a:t>
            </a:fld>
            <a:endParaRPr sz="900" b="0" i="0" u="none" strike="noStrike" cap="none">
              <a:solidFill>
                <a:srgbClr val="8A8A8A"/>
              </a:solidFill>
              <a:latin typeface="Calibri"/>
              <a:ea typeface="Calibri"/>
              <a:cs typeface="Calibri"/>
              <a:sym typeface="Calibri"/>
            </a:endParaRPr>
          </a:p>
        </p:txBody>
      </p:sp>
      <p:pic>
        <p:nvPicPr>
          <p:cNvPr id="371" name="Shape 371"/>
          <p:cNvPicPr preferRelativeResize="0"/>
          <p:nvPr/>
        </p:nvPicPr>
        <p:blipFill rotWithShape="1">
          <a:blip r:embed="rId3">
            <a:alphaModFix/>
          </a:blip>
          <a:srcRect/>
          <a:stretch/>
        </p:blipFill>
        <p:spPr>
          <a:xfrm>
            <a:off x="0" y="-14275"/>
            <a:ext cx="9144000" cy="1047750"/>
          </a:xfrm>
          <a:prstGeom prst="rect">
            <a:avLst/>
          </a:prstGeom>
          <a:noFill/>
          <a:ln>
            <a:noFill/>
          </a:ln>
        </p:spPr>
      </p:pic>
      <p:sp>
        <p:nvSpPr>
          <p:cNvPr id="372" name="Shape 372"/>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Content &amp; Stats">
  <p:cSld name="Content &amp; Stats">
    <p:spTree>
      <p:nvGrpSpPr>
        <p:cNvPr id="1" name="Shape 373"/>
        <p:cNvGrpSpPr/>
        <p:nvPr/>
      </p:nvGrpSpPr>
      <p:grpSpPr>
        <a:xfrm>
          <a:off x="0" y="0"/>
          <a:ext cx="0" cy="0"/>
          <a:chOff x="0" y="0"/>
          <a:chExt cx="0" cy="0"/>
        </a:xfrm>
      </p:grpSpPr>
      <p:pic>
        <p:nvPicPr>
          <p:cNvPr id="374" name="Shape 374"/>
          <p:cNvPicPr preferRelativeResize="0"/>
          <p:nvPr/>
        </p:nvPicPr>
        <p:blipFill rotWithShape="1">
          <a:blip r:embed="rId2">
            <a:alphaModFix/>
          </a:blip>
          <a:srcRect/>
          <a:stretch/>
        </p:blipFill>
        <p:spPr>
          <a:xfrm>
            <a:off x="0" y="0"/>
            <a:ext cx="2762250" cy="5143500"/>
          </a:xfrm>
          <a:prstGeom prst="rect">
            <a:avLst/>
          </a:prstGeom>
          <a:noFill/>
          <a:ln>
            <a:noFill/>
          </a:ln>
        </p:spPr>
      </p:pic>
      <p:pic>
        <p:nvPicPr>
          <p:cNvPr id="375" name="Shape 375"/>
          <p:cNvPicPr preferRelativeResize="0"/>
          <p:nvPr/>
        </p:nvPicPr>
        <p:blipFill rotWithShape="1">
          <a:blip r:embed="rId3">
            <a:alphaModFix/>
          </a:blip>
          <a:srcRect l="29372" r="1942"/>
          <a:stretch/>
        </p:blipFill>
        <p:spPr>
          <a:xfrm>
            <a:off x="2857500" y="678942"/>
            <a:ext cx="5960974" cy="463942"/>
          </a:xfrm>
          <a:prstGeom prst="rect">
            <a:avLst/>
          </a:prstGeom>
          <a:noFill/>
          <a:ln>
            <a:noFill/>
          </a:ln>
        </p:spPr>
      </p:pic>
      <p:sp>
        <p:nvSpPr>
          <p:cNvPr id="376" name="Shape 376"/>
          <p:cNvSpPr txBox="1">
            <a:spLocks noGrp="1"/>
          </p:cNvSpPr>
          <p:nvPr>
            <p:ph type="body" idx="1"/>
          </p:nvPr>
        </p:nvSpPr>
        <p:spPr>
          <a:xfrm>
            <a:off x="2762250" y="1143000"/>
            <a:ext cx="6229500" cy="3543300"/>
          </a:xfrm>
          <a:prstGeom prst="rect">
            <a:avLst/>
          </a:prstGeom>
          <a:no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77" name="Shape 377"/>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1pPr>
            <a:lvl2pPr marL="0" marR="0" lvl="1"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2pPr>
            <a:lvl3pPr marL="0" marR="0" lvl="2"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3pPr>
            <a:lvl4pPr marL="0" marR="0" lvl="3"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4pPr>
            <a:lvl5pPr marL="0" marR="0" lvl="4"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5pPr>
            <a:lvl6pPr marL="0" marR="0" lvl="5"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6pPr>
            <a:lvl7pPr marL="0" marR="0" lvl="6"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7pPr>
            <a:lvl8pPr marL="0" marR="0" lvl="7"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8pPr>
            <a:lvl9pPr marL="0" marR="0" lvl="8" indent="0" algn="r" rtl="0">
              <a:lnSpc>
                <a:spcPct val="100000"/>
              </a:lnSpc>
              <a:spcBef>
                <a:spcPts val="0"/>
              </a:spcBef>
              <a:spcAft>
                <a:spcPts val="0"/>
              </a:spcAft>
              <a:buClr>
                <a:srgbClr val="8A8A8A"/>
              </a:buClr>
              <a:buSzPts val="900"/>
              <a:buFont typeface="Calibri"/>
              <a:buNone/>
              <a:defRPr sz="900" b="0" i="0" u="none" strike="noStrike" cap="none">
                <a:solidFill>
                  <a:srgbClr val="8A8A8A"/>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
        <p:nvSpPr>
          <p:cNvPr id="378" name="Shape 378"/>
          <p:cNvSpPr txBox="1">
            <a:spLocks noGrp="1"/>
          </p:cNvSpPr>
          <p:nvPr>
            <p:ph type="body" idx="2"/>
          </p:nvPr>
        </p:nvSpPr>
        <p:spPr>
          <a:xfrm>
            <a:off x="190500" y="171450"/>
            <a:ext cx="2400300" cy="4800600"/>
          </a:xfrm>
          <a:prstGeom prst="rect">
            <a:avLst/>
          </a:prstGeom>
          <a:solidFill>
            <a:schemeClr val="lt1">
              <a:alpha val="49411"/>
            </a:schemeClr>
          </a:solidFill>
          <a:ln>
            <a:noFill/>
          </a:ln>
        </p:spPr>
        <p:txBody>
          <a:bodyPr spcFirstLastPara="1" wrap="square" lIns="91425" tIns="91425" rIns="91425" bIns="91425" anchor="t" anchorCtr="0"/>
          <a:lstStyle>
            <a:lvl1pPr marL="457200" marR="0" lvl="0" indent="-228600" algn="l" rtl="0">
              <a:lnSpc>
                <a:spcPct val="90000"/>
              </a:lnSpc>
              <a:spcBef>
                <a:spcPts val="750"/>
              </a:spcBef>
              <a:spcAft>
                <a:spcPts val="0"/>
              </a:spcAft>
              <a:buClr>
                <a:schemeClr val="dk1"/>
              </a:buClr>
              <a:buSzPts val="1400"/>
              <a:buFont typeface="Arial"/>
              <a:buNone/>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79" name="Shape 379"/>
          <p:cNvSpPr txBox="1">
            <a:spLocks noGrp="1"/>
          </p:cNvSpPr>
          <p:nvPr>
            <p:ph type="title"/>
          </p:nvPr>
        </p:nvSpPr>
        <p:spPr>
          <a:xfrm>
            <a:off x="2762250" y="0"/>
            <a:ext cx="6381600" cy="1028700"/>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and Content Option 2">
  <p:cSld name="Title and Content Option 2">
    <p:spTree>
      <p:nvGrpSpPr>
        <p:cNvPr id="1" name="Shape 380"/>
        <p:cNvGrpSpPr/>
        <p:nvPr/>
      </p:nvGrpSpPr>
      <p:grpSpPr>
        <a:xfrm>
          <a:off x="0" y="0"/>
          <a:ext cx="0" cy="0"/>
          <a:chOff x="0" y="0"/>
          <a:chExt cx="0" cy="0"/>
        </a:xfrm>
      </p:grpSpPr>
      <p:pic>
        <p:nvPicPr>
          <p:cNvPr id="381" name="Shape 381"/>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382" name="Shape 382"/>
          <p:cNvSpPr txBox="1">
            <a:spLocks noGrp="1"/>
          </p:cNvSpPr>
          <p:nvPr>
            <p:ph type="body" idx="1"/>
          </p:nvPr>
        </p:nvSpPr>
        <p:spPr>
          <a:xfrm>
            <a:off x="400050" y="1200150"/>
            <a:ext cx="8343900" cy="3543300"/>
          </a:xfrm>
          <a:prstGeom prst="rect">
            <a:avLst/>
          </a:prstGeom>
          <a:solidFill>
            <a:schemeClr val="lt1">
              <a:alpha val="49411"/>
            </a:schemeClr>
          </a:solidFill>
          <a:ln>
            <a:noFill/>
          </a:ln>
        </p:spPr>
        <p:txBody>
          <a:bodyPr spcFirstLastPara="1" wrap="square" lIns="91425" tIns="91425" rIns="91425" bIns="91425" anchor="t" anchorCtr="0"/>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83" name="Shape 383"/>
          <p:cNvSpPr txBox="1">
            <a:spLocks noGrp="1"/>
          </p:cNvSpPr>
          <p:nvPr>
            <p:ph type="title"/>
          </p:nvPr>
        </p:nvSpPr>
        <p:spPr>
          <a:xfrm>
            <a:off x="400050" y="114300"/>
            <a:ext cx="8343900" cy="914400"/>
          </a:xfrm>
          <a:prstGeom prst="rect">
            <a:avLst/>
          </a:prstGeom>
          <a:noFill/>
          <a:ln>
            <a:noFill/>
          </a:ln>
        </p:spPr>
        <p:txBody>
          <a:bodyPr spcFirstLastPara="1" wrap="square" lIns="91425" tIns="91425" rIns="91425" bIns="91425" anchor="ctr" anchorCtr="0"/>
          <a:lstStyle>
            <a:lvl1pPr marR="0" lvl="0" algn="ctr" rtl="0">
              <a:lnSpc>
                <a:spcPct val="90000"/>
              </a:lnSpc>
              <a:spcBef>
                <a:spcPts val="0"/>
              </a:spcBef>
              <a:spcAft>
                <a:spcPts val="0"/>
              </a:spcAft>
              <a:buClr>
                <a:srgbClr val="333333"/>
              </a:buClr>
              <a:buSzPts val="1400"/>
              <a:buFont typeface="Calibri"/>
              <a:buNone/>
              <a:defRPr sz="3000" b="0" i="0" u="none" strike="noStrike" cap="none">
                <a:solidFill>
                  <a:srgbClr val="333333"/>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84" name="Shape 384"/>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85"/>
        <p:cNvGrpSpPr/>
        <p:nvPr/>
      </p:nvGrpSpPr>
      <p:grpSpPr>
        <a:xfrm>
          <a:off x="0" y="0"/>
          <a:ext cx="0" cy="0"/>
          <a:chOff x="0" y="0"/>
          <a:chExt cx="0" cy="0"/>
        </a:xfrm>
      </p:grpSpPr>
      <p:sp>
        <p:nvSpPr>
          <p:cNvPr id="386" name="Shape 386"/>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387"/>
        <p:cNvGrpSpPr/>
        <p:nvPr/>
      </p:nvGrpSpPr>
      <p:grpSpPr>
        <a:xfrm>
          <a:off x="0" y="0"/>
          <a:ext cx="0" cy="0"/>
          <a:chOff x="0" y="0"/>
          <a:chExt cx="0" cy="0"/>
        </a:xfrm>
      </p:grpSpPr>
      <p:sp>
        <p:nvSpPr>
          <p:cNvPr id="388" name="Shape 388"/>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ext Option 2">
  <p:cSld name="Text Option 2">
    <p:spTree>
      <p:nvGrpSpPr>
        <p:cNvPr id="1" name="Shape 389"/>
        <p:cNvGrpSpPr/>
        <p:nvPr/>
      </p:nvGrpSpPr>
      <p:grpSpPr>
        <a:xfrm>
          <a:off x="0" y="0"/>
          <a:ext cx="0" cy="0"/>
          <a:chOff x="0" y="0"/>
          <a:chExt cx="0" cy="0"/>
        </a:xfrm>
      </p:grpSpPr>
      <p:sp>
        <p:nvSpPr>
          <p:cNvPr id="390" name="Shape 390"/>
          <p:cNvSpPr txBox="1">
            <a:spLocks noGrp="1"/>
          </p:cNvSpPr>
          <p:nvPr>
            <p:ph type="sldNum" idx="12"/>
          </p:nvPr>
        </p:nvSpPr>
        <p:spPr>
          <a:xfrm>
            <a:off x="8420351" y="4735468"/>
            <a:ext cx="471900" cy="273900"/>
          </a:xfrm>
          <a:prstGeom prst="rect">
            <a:avLst/>
          </a:prstGeom>
          <a:noFill/>
          <a:ln>
            <a:noFill/>
          </a:ln>
        </p:spPr>
        <p:txBody>
          <a:bodyPr spcFirstLastPara="1" wrap="square" lIns="68575" tIns="34275" rIns="68575" bIns="34275"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rgbClr val="A7A7A7"/>
                </a:solidFill>
                <a:latin typeface="Century"/>
                <a:ea typeface="Century"/>
                <a:cs typeface="Century"/>
                <a:sym typeface="Century"/>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rgbClr val="A7A7A7"/>
                </a:solidFill>
                <a:latin typeface="Century"/>
                <a:ea typeface="Century"/>
                <a:cs typeface="Century"/>
                <a:sym typeface="Century"/>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rgbClr val="A7A7A7"/>
                </a:solidFill>
                <a:latin typeface="Century"/>
                <a:ea typeface="Century"/>
                <a:cs typeface="Century"/>
                <a:sym typeface="Century"/>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rgbClr val="A7A7A7"/>
                </a:solidFill>
                <a:latin typeface="Century"/>
                <a:ea typeface="Century"/>
                <a:cs typeface="Century"/>
                <a:sym typeface="Century"/>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rgbClr val="A7A7A7"/>
                </a:solidFill>
                <a:latin typeface="Century"/>
                <a:ea typeface="Century"/>
                <a:cs typeface="Century"/>
                <a:sym typeface="Century"/>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rgbClr val="A7A7A7"/>
                </a:solidFill>
                <a:latin typeface="Century"/>
                <a:ea typeface="Century"/>
                <a:cs typeface="Century"/>
                <a:sym typeface="Century"/>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rgbClr val="A7A7A7"/>
                </a:solidFill>
                <a:latin typeface="Century"/>
                <a:ea typeface="Century"/>
                <a:cs typeface="Century"/>
                <a:sym typeface="Century"/>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rgbClr val="A7A7A7"/>
                </a:solidFill>
                <a:latin typeface="Century"/>
                <a:ea typeface="Century"/>
                <a:cs typeface="Century"/>
                <a:sym typeface="Century"/>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rgbClr val="A7A7A7"/>
                </a:solidFill>
                <a:latin typeface="Century"/>
                <a:ea typeface="Century"/>
                <a:cs typeface="Century"/>
                <a:sym typeface="Century"/>
              </a:defRPr>
            </a:lvl9pPr>
          </a:lstStyle>
          <a:p>
            <a:pPr marL="0" lvl="0" indent="0">
              <a:spcBef>
                <a:spcPts val="0"/>
              </a:spcBef>
              <a:spcAft>
                <a:spcPts val="0"/>
              </a:spcAft>
              <a:buNone/>
            </a:pPr>
            <a:fld id="{00000000-1234-1234-1234-123412341234}" type="slidenum">
              <a:rPr lang="en"/>
              <a:t>‹#›</a:t>
            </a:fld>
            <a:endParaRPr/>
          </a:p>
        </p:txBody>
      </p:sp>
      <p:sp>
        <p:nvSpPr>
          <p:cNvPr id="391" name="Shape 391"/>
          <p:cNvSpPr txBox="1">
            <a:spLocks noGrp="1"/>
          </p:cNvSpPr>
          <p:nvPr>
            <p:ph type="body" idx="1"/>
          </p:nvPr>
        </p:nvSpPr>
        <p:spPr>
          <a:xfrm>
            <a:off x="298847" y="895350"/>
            <a:ext cx="8538000" cy="3617100"/>
          </a:xfrm>
          <a:prstGeom prst="rect">
            <a:avLst/>
          </a:prstGeom>
          <a:noFill/>
          <a:ln>
            <a:noFill/>
          </a:ln>
        </p:spPr>
        <p:txBody>
          <a:bodyPr spcFirstLastPara="1" wrap="square" lIns="68575" tIns="68575" rIns="68575" bIns="68575" anchor="t" anchorCtr="0"/>
          <a:lstStyle>
            <a:lvl1pPr marL="457200" marR="0" lvl="0" indent="-361950" algn="l" rtl="0">
              <a:lnSpc>
                <a:spcPct val="90000"/>
              </a:lnSpc>
              <a:spcBef>
                <a:spcPts val="800"/>
              </a:spcBef>
              <a:spcAft>
                <a:spcPts val="0"/>
              </a:spcAft>
              <a:buClr>
                <a:srgbClr val="5A5A5A"/>
              </a:buClr>
              <a:buSzPts val="2100"/>
              <a:buFont typeface="Arial"/>
              <a:buChar char="•"/>
              <a:defRPr sz="2100" b="0" i="0" u="none" strike="noStrike" cap="none">
                <a:solidFill>
                  <a:srgbClr val="5A5A5A"/>
                </a:solidFill>
                <a:latin typeface="Century"/>
                <a:ea typeface="Century"/>
                <a:cs typeface="Century"/>
                <a:sym typeface="Century"/>
              </a:defRPr>
            </a:lvl1pPr>
            <a:lvl2pPr marL="914400" marR="0" lvl="1" indent="-342900" algn="l" rtl="0">
              <a:lnSpc>
                <a:spcPct val="90000"/>
              </a:lnSpc>
              <a:spcBef>
                <a:spcPts val="400"/>
              </a:spcBef>
              <a:spcAft>
                <a:spcPts val="0"/>
              </a:spcAft>
              <a:buClr>
                <a:srgbClr val="5A5A5A"/>
              </a:buClr>
              <a:buSzPts val="1800"/>
              <a:buFont typeface="Arial"/>
              <a:buChar char="•"/>
              <a:defRPr sz="1800" b="0" i="0" u="none" strike="noStrike" cap="none">
                <a:solidFill>
                  <a:srgbClr val="5A5A5A"/>
                </a:solidFill>
                <a:latin typeface="Century"/>
                <a:ea typeface="Century"/>
                <a:cs typeface="Century"/>
                <a:sym typeface="Century"/>
              </a:defRPr>
            </a:lvl2pPr>
            <a:lvl3pPr marL="1371600" marR="0" lvl="2" indent="-323850" algn="l" rtl="0">
              <a:lnSpc>
                <a:spcPct val="90000"/>
              </a:lnSpc>
              <a:spcBef>
                <a:spcPts val="400"/>
              </a:spcBef>
              <a:spcAft>
                <a:spcPts val="0"/>
              </a:spcAft>
              <a:buClr>
                <a:srgbClr val="5A5A5A"/>
              </a:buClr>
              <a:buSzPts val="1500"/>
              <a:buFont typeface="Arial"/>
              <a:buChar char="•"/>
              <a:defRPr sz="1500" b="0" i="0" u="none" strike="noStrike" cap="none">
                <a:solidFill>
                  <a:srgbClr val="5A5A5A"/>
                </a:solidFill>
                <a:latin typeface="Century"/>
                <a:ea typeface="Century"/>
                <a:cs typeface="Century"/>
                <a:sym typeface="Century"/>
              </a:defRPr>
            </a:lvl3pPr>
            <a:lvl4pPr marL="1828800" marR="0" lvl="3" indent="-317500" algn="l" rtl="0">
              <a:lnSpc>
                <a:spcPct val="90000"/>
              </a:lnSpc>
              <a:spcBef>
                <a:spcPts val="400"/>
              </a:spcBef>
              <a:spcAft>
                <a:spcPts val="0"/>
              </a:spcAft>
              <a:buClr>
                <a:srgbClr val="5A5A5A"/>
              </a:buClr>
              <a:buSzPts val="1400"/>
              <a:buFont typeface="Arial"/>
              <a:buChar char="•"/>
              <a:defRPr sz="1400" b="0" i="0" u="none" strike="noStrike" cap="none">
                <a:solidFill>
                  <a:srgbClr val="5A5A5A"/>
                </a:solidFill>
                <a:latin typeface="Century"/>
                <a:ea typeface="Century"/>
                <a:cs typeface="Century"/>
                <a:sym typeface="Century"/>
              </a:defRPr>
            </a:lvl4pPr>
            <a:lvl5pPr marL="2286000" marR="0" lvl="4" indent="-317500" algn="l" rtl="0">
              <a:lnSpc>
                <a:spcPct val="90000"/>
              </a:lnSpc>
              <a:spcBef>
                <a:spcPts val="400"/>
              </a:spcBef>
              <a:spcAft>
                <a:spcPts val="0"/>
              </a:spcAft>
              <a:buClr>
                <a:srgbClr val="5A5A5A"/>
              </a:buClr>
              <a:buSzPts val="1400"/>
              <a:buFont typeface="Arial"/>
              <a:buChar char="•"/>
              <a:defRPr sz="1400" b="0" i="0" u="none" strike="noStrike" cap="none">
                <a:solidFill>
                  <a:srgbClr val="5A5A5A"/>
                </a:solidFill>
                <a:latin typeface="Century"/>
                <a:ea typeface="Century"/>
                <a:cs typeface="Century"/>
                <a:sym typeface="Century"/>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entury Schoolbook"/>
                <a:ea typeface="Century Schoolbook"/>
                <a:cs typeface="Century Schoolbook"/>
                <a:sym typeface="Century Schoolbook"/>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entury Schoolbook"/>
                <a:ea typeface="Century Schoolbook"/>
                <a:cs typeface="Century Schoolbook"/>
                <a:sym typeface="Century Schoolbook"/>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entury Schoolbook"/>
                <a:ea typeface="Century Schoolbook"/>
                <a:cs typeface="Century Schoolbook"/>
                <a:sym typeface="Century Schoolbook"/>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entury Schoolbook"/>
                <a:ea typeface="Century Schoolbook"/>
                <a:cs typeface="Century Schoolbook"/>
                <a:sym typeface="Century Schoolbook"/>
              </a:defRPr>
            </a:lvl9pPr>
          </a:lstStyle>
          <a:p>
            <a:endParaRPr/>
          </a:p>
        </p:txBody>
      </p:sp>
      <p:sp>
        <p:nvSpPr>
          <p:cNvPr id="392" name="Shape 392"/>
          <p:cNvSpPr txBox="1">
            <a:spLocks noGrp="1"/>
          </p:cNvSpPr>
          <p:nvPr>
            <p:ph type="title"/>
          </p:nvPr>
        </p:nvSpPr>
        <p:spPr>
          <a:xfrm>
            <a:off x="0" y="1"/>
            <a:ext cx="9144000" cy="567600"/>
          </a:xfrm>
          <a:prstGeom prst="rect">
            <a:avLst/>
          </a:prstGeom>
          <a:noFill/>
          <a:ln>
            <a:noFill/>
          </a:ln>
        </p:spPr>
        <p:txBody>
          <a:bodyPr spcFirstLastPara="1" wrap="square" lIns="68575" tIns="68575" rIns="68575" bIns="68575" anchor="ctr" anchorCtr="0"/>
          <a:lstStyle>
            <a:lvl1pPr marR="0" lvl="0" algn="l" rtl="0">
              <a:lnSpc>
                <a:spcPct val="90000"/>
              </a:lnSpc>
              <a:spcBef>
                <a:spcPts val="0"/>
              </a:spcBef>
              <a:spcAft>
                <a:spcPts val="0"/>
              </a:spcAft>
              <a:buClr>
                <a:schemeClr val="lt1"/>
              </a:buClr>
              <a:buSzPts val="1100"/>
              <a:buFont typeface="Century Schoolbook"/>
              <a:buNone/>
              <a:defRPr sz="3000" b="0" i="0" u="none" strike="noStrike" cap="none">
                <a:solidFill>
                  <a:schemeClr val="lt1"/>
                </a:solidFill>
                <a:latin typeface="Century Schoolbook"/>
                <a:ea typeface="Century Schoolbook"/>
                <a:cs typeface="Century Schoolbook"/>
                <a:sym typeface="Century Schoolbook"/>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1_Title and Content 1" type="obj">
  <p:cSld name="OBJECT">
    <p:spTree>
      <p:nvGrpSpPr>
        <p:cNvPr id="1" name="Shape 398"/>
        <p:cNvGrpSpPr/>
        <p:nvPr/>
      </p:nvGrpSpPr>
      <p:grpSpPr>
        <a:xfrm>
          <a:off x="0" y="0"/>
          <a:ext cx="0" cy="0"/>
          <a:chOff x="0" y="0"/>
          <a:chExt cx="0" cy="0"/>
        </a:xfrm>
      </p:grpSpPr>
      <p:sp>
        <p:nvSpPr>
          <p:cNvPr id="399" name="Shape 399"/>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00" name="Shape 400"/>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01" name="Shape 401"/>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02" name="Shape 402"/>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4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03" name="Shape 403"/>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404"/>
        <p:cNvGrpSpPr/>
        <p:nvPr/>
      </p:nvGrpSpPr>
      <p:grpSpPr>
        <a:xfrm>
          <a:off x="0" y="0"/>
          <a:ext cx="0" cy="0"/>
          <a:chOff x="0" y="0"/>
          <a:chExt cx="0" cy="0"/>
        </a:xfrm>
      </p:grpSpPr>
      <p:sp>
        <p:nvSpPr>
          <p:cNvPr id="405" name="Shape 405"/>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888888"/>
              </a:buClr>
              <a:buSzPts val="1200"/>
              <a:buFont typeface="Calibri"/>
              <a:buNone/>
              <a:defRPr sz="13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3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3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3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3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3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3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3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300" b="0" i="0" u="none" strike="noStrike" cap="none">
                <a:solidFill>
                  <a:schemeClr val="dk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406"/>
        <p:cNvGrpSpPr/>
        <p:nvPr/>
      </p:nvGrpSpPr>
      <p:grpSpPr>
        <a:xfrm>
          <a:off x="0" y="0"/>
          <a:ext cx="0" cy="0"/>
          <a:chOff x="0" y="0"/>
          <a:chExt cx="0" cy="0"/>
        </a:xfrm>
      </p:grpSpPr>
      <p:sp>
        <p:nvSpPr>
          <p:cNvPr id="407" name="Shape 407"/>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333333"/>
              </a:buClr>
              <a:buSzPts val="1400"/>
              <a:buFont typeface="Calibri"/>
              <a:buNone/>
              <a:defRPr sz="4400" b="0" i="0" u="none" strike="noStrike" cap="none">
                <a:solidFill>
                  <a:srgbClr val="33333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08" name="Shape 408"/>
          <p:cNvSpPr txBox="1">
            <a:spLocks noGrp="1"/>
          </p:cNvSpPr>
          <p:nvPr>
            <p:ph type="sldNum" idx="12"/>
          </p:nvPr>
        </p:nvSpPr>
        <p:spPr>
          <a:xfrm>
            <a:off x="7010400" y="4914900"/>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200"/>
              <a:buFont typeface="Arial"/>
              <a:buNone/>
              <a:defRPr sz="1200" b="0" i="0" u="none" strike="noStrike" cap="none">
                <a:solidFill>
                  <a:srgbClr val="888888"/>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
        <p:nvSpPr>
          <p:cNvPr id="409" name="Shape 409"/>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410"/>
        <p:cNvGrpSpPr/>
        <p:nvPr/>
      </p:nvGrpSpPr>
      <p:grpSpPr>
        <a:xfrm>
          <a:off x="0" y="0"/>
          <a:ext cx="0" cy="0"/>
          <a:chOff x="0" y="0"/>
          <a:chExt cx="0" cy="0"/>
        </a:xfrm>
      </p:grpSpPr>
      <p:sp>
        <p:nvSpPr>
          <p:cNvPr id="411" name="Shape 411"/>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412" name="Shape 412"/>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13" name="Shape 413"/>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14" name="Shape 414"/>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15" name="Shape 41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16"/>
        <p:cNvGrpSpPr/>
        <p:nvPr/>
      </p:nvGrpSpPr>
      <p:grpSpPr>
        <a:xfrm>
          <a:off x="0" y="0"/>
          <a:ext cx="0" cy="0"/>
          <a:chOff x="0" y="0"/>
          <a:chExt cx="0" cy="0"/>
        </a:xfrm>
      </p:grpSpPr>
      <p:sp>
        <p:nvSpPr>
          <p:cNvPr id="417" name="Shape 417"/>
          <p:cNvSpPr txBox="1">
            <a:spLocks noGrp="1"/>
          </p:cNvSpPr>
          <p:nvPr>
            <p:ph type="sldNum" idx="12"/>
          </p:nvPr>
        </p:nvSpPr>
        <p:spPr>
          <a:xfrm>
            <a:off x="8556784" y="4749851"/>
            <a:ext cx="548700" cy="3936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rgbClr val="888888"/>
              </a:buClr>
              <a:buSzPts val="1200"/>
              <a:buFont typeface="Calibri"/>
              <a:buNone/>
              <a:defRPr sz="1300" b="0" i="0" u="none" strike="noStrike" cap="none">
                <a:solidFill>
                  <a:schemeClr val="dk1"/>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300" b="0" i="0" u="none" strike="noStrike" cap="none">
                <a:solidFill>
                  <a:schemeClr val="dk1"/>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300" b="0" i="0" u="none" strike="noStrike" cap="none">
                <a:solidFill>
                  <a:schemeClr val="dk1"/>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300" b="0" i="0" u="none" strike="noStrike" cap="none">
                <a:solidFill>
                  <a:schemeClr val="dk1"/>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300" b="0" i="0" u="none" strike="noStrike" cap="none">
                <a:solidFill>
                  <a:schemeClr val="dk1"/>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300" b="0" i="0" u="none" strike="noStrike" cap="none">
                <a:solidFill>
                  <a:schemeClr val="dk1"/>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300" b="0" i="0" u="none" strike="noStrike" cap="none">
                <a:solidFill>
                  <a:schemeClr val="dk1"/>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300" b="0" i="0" u="none" strike="noStrike" cap="none">
                <a:solidFill>
                  <a:schemeClr val="dk1"/>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300" b="0" i="0" u="none" strike="noStrike" cap="none">
                <a:solidFill>
                  <a:schemeClr val="dk1"/>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55.xml"/><Relationship Id="rId7" Type="http://schemas.openxmlformats.org/officeDocument/2006/relationships/image" Target="../media/image2.png"/><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image" Target="../media/image9.png"/><Relationship Id="rId5" Type="http://schemas.openxmlformats.org/officeDocument/2006/relationships/theme" Target="../theme/theme10.xml"/><Relationship Id="rId4" Type="http://schemas.openxmlformats.org/officeDocument/2006/relationships/slideLayout" Target="../slideLayouts/slideLayout56.xml"/></Relationships>
</file>

<file path=ppt/slideMasters/_rels/slideMaster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59.xml"/><Relationship Id="rId7" Type="http://schemas.openxmlformats.org/officeDocument/2006/relationships/image" Target="../media/image1.png"/><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theme" Target="../theme/theme11.xml"/><Relationship Id="rId5" Type="http://schemas.openxmlformats.org/officeDocument/2006/relationships/slideLayout" Target="../slideLayouts/slideLayout61.xml"/><Relationship Id="rId4" Type="http://schemas.openxmlformats.org/officeDocument/2006/relationships/slideLayout" Target="../slideLayouts/slideLayout60.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64.xml"/><Relationship Id="rId7" Type="http://schemas.openxmlformats.org/officeDocument/2006/relationships/image" Target="../media/image2.png"/><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image" Target="../media/image10.png"/><Relationship Id="rId5" Type="http://schemas.openxmlformats.org/officeDocument/2006/relationships/theme" Target="../theme/theme12.xml"/><Relationship Id="rId4" Type="http://schemas.openxmlformats.org/officeDocument/2006/relationships/slideLayout" Target="../slideLayouts/slideLayout65.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68.xml"/><Relationship Id="rId7" Type="http://schemas.openxmlformats.org/officeDocument/2006/relationships/image" Target="../media/image2.png"/><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image" Target="../media/image9.png"/><Relationship Id="rId5" Type="http://schemas.openxmlformats.org/officeDocument/2006/relationships/theme" Target="../theme/theme13.xml"/><Relationship Id="rId4" Type="http://schemas.openxmlformats.org/officeDocument/2006/relationships/slideLayout" Target="../slideLayouts/slideLayout69.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theme" Target="../theme/theme14.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1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82.xml"/><Relationship Id="rId7" Type="http://schemas.openxmlformats.org/officeDocument/2006/relationships/image" Target="../media/image1.png"/><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theme" Target="../theme/theme15.xml"/><Relationship Id="rId5" Type="http://schemas.openxmlformats.org/officeDocument/2006/relationships/slideLayout" Target="../slideLayouts/slideLayout84.xml"/><Relationship Id="rId4" Type="http://schemas.openxmlformats.org/officeDocument/2006/relationships/slideLayout" Target="../slideLayouts/slideLayout83.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2.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1.xml"/><Relationship Id="rId7" Type="http://schemas.openxmlformats.org/officeDocument/2006/relationships/image" Target="../media/image1.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theme" Target="../theme/theme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heme" Target="../theme/theme5.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6.xml"/><Relationship Id="rId7" Type="http://schemas.openxmlformats.org/officeDocument/2006/relationships/image" Target="../media/image1.png"/><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theme" Target="../theme/theme6.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1.xml"/><Relationship Id="rId7" Type="http://schemas.openxmlformats.org/officeDocument/2006/relationships/image" Target="../media/image2.png"/><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image" Target="../media/image1.png"/><Relationship Id="rId5" Type="http://schemas.openxmlformats.org/officeDocument/2006/relationships/theme" Target="../theme/theme7.xml"/><Relationship Id="rId4" Type="http://schemas.openxmlformats.org/officeDocument/2006/relationships/slideLayout" Target="../slideLayouts/slideLayout42.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45.xml"/><Relationship Id="rId7" Type="http://schemas.openxmlformats.org/officeDocument/2006/relationships/image" Target="../media/image1.png"/><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theme" Target="../theme/theme8.xml"/><Relationship Id="rId5" Type="http://schemas.openxmlformats.org/officeDocument/2006/relationships/slideLayout" Target="../slideLayouts/slideLayout47.xml"/><Relationship Id="rId4" Type="http://schemas.openxmlformats.org/officeDocument/2006/relationships/slideLayout" Target="../slideLayouts/slideLayout46.xml"/></Relationships>
</file>

<file path=ppt/slideMasters/_rels/slideMaster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50.xml"/><Relationship Id="rId7" Type="http://schemas.openxmlformats.org/officeDocument/2006/relationships/image" Target="../media/image1.png"/><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theme" Target="../theme/theme9.xml"/><Relationship Id="rId5" Type="http://schemas.openxmlformats.org/officeDocument/2006/relationships/slideLayout" Target="../slideLayouts/slideLayout52.xml"/><Relationship Id="rId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1"/>
        <p:cNvGrpSpPr/>
        <p:nvPr/>
      </p:nvGrpSpPr>
      <p:grpSpPr>
        <a:xfrm>
          <a:off x="0" y="0"/>
          <a:ext cx="0" cy="0"/>
          <a:chOff x="0" y="0"/>
          <a:chExt cx="0" cy="0"/>
        </a:xfrm>
      </p:grpSpPr>
      <p:pic>
        <p:nvPicPr>
          <p:cNvPr id="252" name="Shape 252" descr="Louisiana Believes (PPT Footer)_Footer.png"/>
          <p:cNvPicPr preferRelativeResize="0"/>
          <p:nvPr/>
        </p:nvPicPr>
        <p:blipFill rotWithShape="1">
          <a:blip r:embed="rId6">
            <a:alphaModFix/>
          </a:blip>
          <a:srcRect/>
          <a:stretch/>
        </p:blipFill>
        <p:spPr>
          <a:xfrm>
            <a:off x="0" y="4740749"/>
            <a:ext cx="9144000" cy="418200"/>
          </a:xfrm>
          <a:prstGeom prst="rect">
            <a:avLst/>
          </a:prstGeom>
          <a:noFill/>
          <a:ln>
            <a:noFill/>
          </a:ln>
        </p:spPr>
      </p:pic>
      <p:pic>
        <p:nvPicPr>
          <p:cNvPr id="253" name="Shape 253"/>
          <p:cNvPicPr preferRelativeResize="0"/>
          <p:nvPr/>
        </p:nvPicPr>
        <p:blipFill rotWithShape="1">
          <a:blip r:embed="rId7">
            <a:alphaModFix/>
          </a:blip>
          <a:srcRect/>
          <a:stretch/>
        </p:blipFill>
        <p:spPr>
          <a:xfrm>
            <a:off x="0" y="0"/>
            <a:ext cx="9144000" cy="1028700"/>
          </a:xfrm>
          <a:prstGeom prst="rect">
            <a:avLst/>
          </a:prstGeom>
          <a:noFill/>
          <a:ln>
            <a:noFill/>
          </a:ln>
        </p:spPr>
      </p:pic>
      <p:sp>
        <p:nvSpPr>
          <p:cNvPr id="254" name="Shape 254"/>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5" name="Shape 255"/>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4"/>
        <p:cNvGrpSpPr/>
        <p:nvPr/>
      </p:nvGrpSpPr>
      <p:grpSpPr>
        <a:xfrm>
          <a:off x="0" y="0"/>
          <a:ext cx="0" cy="0"/>
          <a:chOff x="0" y="0"/>
          <a:chExt cx="0" cy="0"/>
        </a:xfrm>
      </p:grpSpPr>
      <p:pic>
        <p:nvPicPr>
          <p:cNvPr id="275" name="Shape 275" descr="Louisiana Believes (PPT Footer)_Footer.png"/>
          <p:cNvPicPr preferRelativeResize="0"/>
          <p:nvPr/>
        </p:nvPicPr>
        <p:blipFill rotWithShape="1">
          <a:blip r:embed="rId7">
            <a:alphaModFix/>
          </a:blip>
          <a:srcRect/>
          <a:stretch/>
        </p:blipFill>
        <p:spPr>
          <a:xfrm>
            <a:off x="0" y="4740749"/>
            <a:ext cx="9144000" cy="418200"/>
          </a:xfrm>
          <a:prstGeom prst="rect">
            <a:avLst/>
          </a:prstGeom>
          <a:noFill/>
          <a:ln>
            <a:noFill/>
          </a:ln>
        </p:spPr>
      </p:pic>
      <p:pic>
        <p:nvPicPr>
          <p:cNvPr id="276" name="Shape 276"/>
          <p:cNvPicPr preferRelativeResize="0"/>
          <p:nvPr/>
        </p:nvPicPr>
        <p:blipFill rotWithShape="1">
          <a:blip r:embed="rId8">
            <a:alphaModFix/>
          </a:blip>
          <a:srcRect/>
          <a:stretch/>
        </p:blipFill>
        <p:spPr>
          <a:xfrm>
            <a:off x="0" y="0"/>
            <a:ext cx="9143998" cy="1028700"/>
          </a:xfrm>
          <a:prstGeom prst="rect">
            <a:avLst/>
          </a:prstGeom>
          <a:noFill/>
          <a:ln>
            <a:noFill/>
          </a:ln>
        </p:spPr>
      </p:pic>
      <p:sp>
        <p:nvSpPr>
          <p:cNvPr id="277" name="Shape 277"/>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78" name="Shape 278"/>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7"/>
        <p:cNvGrpSpPr/>
        <p:nvPr/>
      </p:nvGrpSpPr>
      <p:grpSpPr>
        <a:xfrm>
          <a:off x="0" y="0"/>
          <a:ext cx="0" cy="0"/>
          <a:chOff x="0" y="0"/>
          <a:chExt cx="0" cy="0"/>
        </a:xfrm>
      </p:grpSpPr>
      <p:sp>
        <p:nvSpPr>
          <p:cNvPr id="298" name="Shape 298"/>
          <p:cNvSpPr/>
          <p:nvPr/>
        </p:nvSpPr>
        <p:spPr>
          <a:xfrm>
            <a:off x="1588" y="1191"/>
            <a:ext cx="1200" cy="1200"/>
          </a:xfrm>
          <a:prstGeom prst="rect">
            <a:avLst/>
          </a:prstGeom>
          <a:solidFill>
            <a:srgbClr val="FFFFFF"/>
          </a:solidFill>
          <a:ln>
            <a:noFill/>
          </a:ln>
        </p:spPr>
      </p:sp>
      <p:pic>
        <p:nvPicPr>
          <p:cNvPr id="299" name="Shape 299" descr="Louisiana Believes (PPT Footer)_Footer.png"/>
          <p:cNvPicPr preferRelativeResize="0"/>
          <p:nvPr/>
        </p:nvPicPr>
        <p:blipFill rotWithShape="1">
          <a:blip r:embed="rId6">
            <a:alphaModFix/>
          </a:blip>
          <a:srcRect/>
          <a:stretch/>
        </p:blipFill>
        <p:spPr>
          <a:xfrm>
            <a:off x="0" y="4740750"/>
            <a:ext cx="8869825" cy="418325"/>
          </a:xfrm>
          <a:prstGeom prst="rect">
            <a:avLst/>
          </a:prstGeom>
          <a:noFill/>
          <a:ln>
            <a:noFill/>
          </a:ln>
        </p:spPr>
      </p:pic>
      <p:pic>
        <p:nvPicPr>
          <p:cNvPr id="300" name="Shape 300"/>
          <p:cNvPicPr preferRelativeResize="0"/>
          <p:nvPr/>
        </p:nvPicPr>
        <p:blipFill rotWithShape="1">
          <a:blip r:embed="rId7">
            <a:alphaModFix/>
          </a:blip>
          <a:srcRect/>
          <a:stretch/>
        </p:blipFill>
        <p:spPr>
          <a:xfrm>
            <a:off x="0" y="0"/>
            <a:ext cx="9143998" cy="1028700"/>
          </a:xfrm>
          <a:prstGeom prst="rect">
            <a:avLst/>
          </a:prstGeom>
          <a:noFill/>
          <a:ln>
            <a:noFill/>
          </a:ln>
        </p:spPr>
      </p:pic>
      <p:sp>
        <p:nvSpPr>
          <p:cNvPr id="301" name="Shape 301"/>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8"/>
        <p:cNvGrpSpPr/>
        <p:nvPr/>
      </p:nvGrpSpPr>
      <p:grpSpPr>
        <a:xfrm>
          <a:off x="0" y="0"/>
          <a:ext cx="0" cy="0"/>
          <a:chOff x="0" y="0"/>
          <a:chExt cx="0" cy="0"/>
        </a:xfrm>
      </p:grpSpPr>
      <p:pic>
        <p:nvPicPr>
          <p:cNvPr id="319" name="Shape 319" descr="Louisiana Believes (PPT Footer)_Footer.png"/>
          <p:cNvPicPr preferRelativeResize="0"/>
          <p:nvPr/>
        </p:nvPicPr>
        <p:blipFill rotWithShape="1">
          <a:blip r:embed="rId6">
            <a:alphaModFix/>
          </a:blip>
          <a:srcRect/>
          <a:stretch/>
        </p:blipFill>
        <p:spPr>
          <a:xfrm>
            <a:off x="0" y="4740748"/>
            <a:ext cx="9144000" cy="418338"/>
          </a:xfrm>
          <a:prstGeom prst="rect">
            <a:avLst/>
          </a:prstGeom>
          <a:noFill/>
          <a:ln>
            <a:noFill/>
          </a:ln>
        </p:spPr>
      </p:pic>
      <p:pic>
        <p:nvPicPr>
          <p:cNvPr id="320" name="Shape 320"/>
          <p:cNvPicPr preferRelativeResize="0"/>
          <p:nvPr/>
        </p:nvPicPr>
        <p:blipFill rotWithShape="1">
          <a:blip r:embed="rId7">
            <a:alphaModFix/>
          </a:blip>
          <a:srcRect/>
          <a:stretch/>
        </p:blipFill>
        <p:spPr>
          <a:xfrm>
            <a:off x="0" y="0"/>
            <a:ext cx="9144000" cy="1028699"/>
          </a:xfrm>
          <a:prstGeom prst="rect">
            <a:avLst/>
          </a:prstGeom>
          <a:noFill/>
          <a:ln>
            <a:noFill/>
          </a:ln>
        </p:spPr>
      </p:pic>
      <p:sp>
        <p:nvSpPr>
          <p:cNvPr id="321" name="Shape 321"/>
          <p:cNvSpPr txBox="1">
            <a:spLocks noGrp="1"/>
          </p:cNvSpPr>
          <p:nvPr>
            <p:ph type="body" idx="1"/>
          </p:nvPr>
        </p:nvSpPr>
        <p:spPr>
          <a:xfrm>
            <a:off x="152400" y="1085850"/>
            <a:ext cx="8839199" cy="371475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22" name="Shape 322"/>
          <p:cNvSpPr txBox="1">
            <a:spLocks noGrp="1"/>
          </p:cNvSpPr>
          <p:nvPr>
            <p:ph type="sldNum" idx="12"/>
          </p:nvPr>
        </p:nvSpPr>
        <p:spPr>
          <a:xfrm>
            <a:off x="7010400" y="4886325"/>
            <a:ext cx="2133599" cy="25717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8"/>
        <p:cNvGrpSpPr/>
        <p:nvPr/>
      </p:nvGrpSpPr>
      <p:grpSpPr>
        <a:xfrm>
          <a:off x="0" y="0"/>
          <a:ext cx="0" cy="0"/>
          <a:chOff x="0" y="0"/>
          <a:chExt cx="0" cy="0"/>
        </a:xfrm>
      </p:grpSpPr>
      <p:sp>
        <p:nvSpPr>
          <p:cNvPr id="339" name="Shape 339"/>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1"/>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3"/>
        <p:cNvGrpSpPr/>
        <p:nvPr/>
      </p:nvGrpSpPr>
      <p:grpSpPr>
        <a:xfrm>
          <a:off x="0" y="0"/>
          <a:ext cx="0" cy="0"/>
          <a:chOff x="0" y="0"/>
          <a:chExt cx="0" cy="0"/>
        </a:xfrm>
      </p:grpSpPr>
      <p:pic>
        <p:nvPicPr>
          <p:cNvPr id="394" name="Shape 394" descr="Louisiana Believes (PPT Footer)_Footer.png"/>
          <p:cNvPicPr preferRelativeResize="0"/>
          <p:nvPr/>
        </p:nvPicPr>
        <p:blipFill rotWithShape="1">
          <a:blip r:embed="rId7">
            <a:alphaModFix/>
          </a:blip>
          <a:srcRect/>
          <a:stretch/>
        </p:blipFill>
        <p:spPr>
          <a:xfrm>
            <a:off x="0" y="4740749"/>
            <a:ext cx="9144000" cy="418200"/>
          </a:xfrm>
          <a:prstGeom prst="rect">
            <a:avLst/>
          </a:prstGeom>
          <a:noFill/>
          <a:ln>
            <a:noFill/>
          </a:ln>
        </p:spPr>
      </p:pic>
      <p:pic>
        <p:nvPicPr>
          <p:cNvPr id="395" name="Shape 395"/>
          <p:cNvPicPr preferRelativeResize="0"/>
          <p:nvPr/>
        </p:nvPicPr>
        <p:blipFill rotWithShape="1">
          <a:blip r:embed="rId8">
            <a:alphaModFix/>
          </a:blip>
          <a:srcRect/>
          <a:stretch/>
        </p:blipFill>
        <p:spPr>
          <a:xfrm>
            <a:off x="0" y="0"/>
            <a:ext cx="9143998" cy="1028700"/>
          </a:xfrm>
          <a:prstGeom prst="rect">
            <a:avLst/>
          </a:prstGeom>
          <a:noFill/>
          <a:ln>
            <a:noFill/>
          </a:ln>
        </p:spPr>
      </p:pic>
      <p:sp>
        <p:nvSpPr>
          <p:cNvPr id="396" name="Shape 396"/>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97" name="Shape 397"/>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
        <p:cNvGrpSpPr/>
        <p:nvPr/>
      </p:nvGrpSpPr>
      <p:grpSpPr>
        <a:xfrm>
          <a:off x="0" y="0"/>
          <a:ext cx="0" cy="0"/>
          <a:chOff x="0" y="0"/>
          <a:chExt cx="0" cy="0"/>
        </a:xfrm>
      </p:grpSpPr>
      <p:pic>
        <p:nvPicPr>
          <p:cNvPr id="57" name="Shape 57" descr="Louisiana Believes (PPT Footer)_Footer.png"/>
          <p:cNvPicPr preferRelativeResize="0"/>
          <p:nvPr/>
        </p:nvPicPr>
        <p:blipFill rotWithShape="1">
          <a:blip r:embed="rId4">
            <a:alphaModFix/>
          </a:blip>
          <a:srcRect/>
          <a:stretch/>
        </p:blipFill>
        <p:spPr>
          <a:xfrm>
            <a:off x="0" y="4740749"/>
            <a:ext cx="9144000" cy="418200"/>
          </a:xfrm>
          <a:prstGeom prst="rect">
            <a:avLst/>
          </a:prstGeom>
          <a:noFill/>
          <a:ln>
            <a:noFill/>
          </a:ln>
        </p:spPr>
      </p:pic>
      <p:pic>
        <p:nvPicPr>
          <p:cNvPr id="58" name="Shape 58"/>
          <p:cNvPicPr preferRelativeResize="0"/>
          <p:nvPr/>
        </p:nvPicPr>
        <p:blipFill rotWithShape="1">
          <a:blip r:embed="rId5">
            <a:alphaModFix/>
          </a:blip>
          <a:srcRect/>
          <a:stretch/>
        </p:blipFill>
        <p:spPr>
          <a:xfrm>
            <a:off x="0" y="0"/>
            <a:ext cx="9144000" cy="1028700"/>
          </a:xfrm>
          <a:prstGeom prst="rect">
            <a:avLst/>
          </a:prstGeom>
          <a:noFill/>
          <a:ln>
            <a:noFill/>
          </a:ln>
        </p:spPr>
      </p:pic>
      <p:sp>
        <p:nvSpPr>
          <p:cNvPr id="59" name="Shape 59"/>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6"/>
        <p:cNvGrpSpPr/>
        <p:nvPr/>
      </p:nvGrpSpPr>
      <p:grpSpPr>
        <a:xfrm>
          <a:off x="0" y="0"/>
          <a:ext cx="0" cy="0"/>
          <a:chOff x="0" y="0"/>
          <a:chExt cx="0" cy="0"/>
        </a:xfrm>
      </p:grpSpPr>
      <p:pic>
        <p:nvPicPr>
          <p:cNvPr id="67" name="Shape 67" descr="Louisiana Believes (PPT Footer)_Footer.png"/>
          <p:cNvPicPr preferRelativeResize="0"/>
          <p:nvPr/>
        </p:nvPicPr>
        <p:blipFill rotWithShape="1">
          <a:blip r:embed="rId6">
            <a:alphaModFix/>
          </a:blip>
          <a:srcRect/>
          <a:stretch/>
        </p:blipFill>
        <p:spPr>
          <a:xfrm>
            <a:off x="0" y="4740749"/>
            <a:ext cx="9144000" cy="418200"/>
          </a:xfrm>
          <a:prstGeom prst="rect">
            <a:avLst/>
          </a:prstGeom>
          <a:noFill/>
          <a:ln>
            <a:noFill/>
          </a:ln>
        </p:spPr>
      </p:pic>
      <p:pic>
        <p:nvPicPr>
          <p:cNvPr id="68" name="Shape 68"/>
          <p:cNvPicPr preferRelativeResize="0"/>
          <p:nvPr/>
        </p:nvPicPr>
        <p:blipFill rotWithShape="1">
          <a:blip r:embed="rId7">
            <a:alphaModFix/>
          </a:blip>
          <a:srcRect/>
          <a:stretch/>
        </p:blipFill>
        <p:spPr>
          <a:xfrm>
            <a:off x="0" y="0"/>
            <a:ext cx="9144000" cy="1028700"/>
          </a:xfrm>
          <a:prstGeom prst="rect">
            <a:avLst/>
          </a:prstGeom>
          <a:noFill/>
          <a:ln>
            <a:noFill/>
          </a:ln>
        </p:spPr>
      </p:pic>
      <p:sp>
        <p:nvSpPr>
          <p:cNvPr id="69" name="Shape 69"/>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8"/>
        <p:cNvGrpSpPr/>
        <p:nvPr/>
      </p:nvGrpSpPr>
      <p:grpSpPr>
        <a:xfrm>
          <a:off x="0" y="0"/>
          <a:ext cx="0" cy="0"/>
          <a:chOff x="0" y="0"/>
          <a:chExt cx="0" cy="0"/>
        </a:xfrm>
      </p:grpSpPr>
      <p:pic>
        <p:nvPicPr>
          <p:cNvPr id="89" name="Shape 89" descr="Louisiana Believes (PPT Footer)_Footer.png"/>
          <p:cNvPicPr preferRelativeResize="0"/>
          <p:nvPr/>
        </p:nvPicPr>
        <p:blipFill rotWithShape="1">
          <a:blip r:embed="rId7">
            <a:alphaModFix/>
          </a:blip>
          <a:srcRect/>
          <a:stretch/>
        </p:blipFill>
        <p:spPr>
          <a:xfrm>
            <a:off x="0" y="4740749"/>
            <a:ext cx="9144000" cy="418200"/>
          </a:xfrm>
          <a:prstGeom prst="rect">
            <a:avLst/>
          </a:prstGeom>
          <a:noFill/>
          <a:ln>
            <a:noFill/>
          </a:ln>
        </p:spPr>
      </p:pic>
      <p:pic>
        <p:nvPicPr>
          <p:cNvPr id="90" name="Shape 90"/>
          <p:cNvPicPr preferRelativeResize="0"/>
          <p:nvPr/>
        </p:nvPicPr>
        <p:blipFill rotWithShape="1">
          <a:blip r:embed="rId8">
            <a:alphaModFix/>
          </a:blip>
          <a:srcRect/>
          <a:stretch/>
        </p:blipFill>
        <p:spPr>
          <a:xfrm>
            <a:off x="0" y="0"/>
            <a:ext cx="9144000" cy="1028700"/>
          </a:xfrm>
          <a:prstGeom prst="rect">
            <a:avLst/>
          </a:prstGeom>
          <a:noFill/>
          <a:ln>
            <a:noFill/>
          </a:ln>
        </p:spPr>
      </p:pic>
      <p:sp>
        <p:nvSpPr>
          <p:cNvPr id="91" name="Shape 91"/>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2" name="Shape 92"/>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1"/>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0"/>
        <p:cNvGrpSpPr/>
        <p:nvPr/>
      </p:nvGrpSpPr>
      <p:grpSpPr>
        <a:xfrm>
          <a:off x="0" y="0"/>
          <a:ext cx="0" cy="0"/>
          <a:chOff x="0" y="0"/>
          <a:chExt cx="0" cy="0"/>
        </a:xfrm>
      </p:grpSpPr>
      <p:pic>
        <p:nvPicPr>
          <p:cNvPr id="161" name="Shape 161" descr="Louisiana Believes (PPT Footer)_Footer.png"/>
          <p:cNvPicPr preferRelativeResize="0"/>
          <p:nvPr/>
        </p:nvPicPr>
        <p:blipFill rotWithShape="1">
          <a:blip r:embed="rId7">
            <a:alphaModFix/>
          </a:blip>
          <a:srcRect/>
          <a:stretch/>
        </p:blipFill>
        <p:spPr>
          <a:xfrm>
            <a:off x="0" y="4740749"/>
            <a:ext cx="9144000" cy="418200"/>
          </a:xfrm>
          <a:prstGeom prst="rect">
            <a:avLst/>
          </a:prstGeom>
          <a:noFill/>
          <a:ln>
            <a:noFill/>
          </a:ln>
        </p:spPr>
      </p:pic>
      <p:pic>
        <p:nvPicPr>
          <p:cNvPr id="162" name="Shape 162"/>
          <p:cNvPicPr preferRelativeResize="0"/>
          <p:nvPr/>
        </p:nvPicPr>
        <p:blipFill rotWithShape="1">
          <a:blip r:embed="rId8">
            <a:alphaModFix/>
          </a:blip>
          <a:srcRect/>
          <a:stretch/>
        </p:blipFill>
        <p:spPr>
          <a:xfrm>
            <a:off x="0" y="0"/>
            <a:ext cx="9144000" cy="1028700"/>
          </a:xfrm>
          <a:prstGeom prst="rect">
            <a:avLst/>
          </a:prstGeom>
          <a:noFill/>
          <a:ln>
            <a:noFill/>
          </a:ln>
        </p:spPr>
      </p:pic>
      <p:sp>
        <p:nvSpPr>
          <p:cNvPr id="163" name="Shape 163"/>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4" name="Shape 164"/>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3"/>
        <p:cNvGrpSpPr/>
        <p:nvPr/>
      </p:nvGrpSpPr>
      <p:grpSpPr>
        <a:xfrm>
          <a:off x="0" y="0"/>
          <a:ext cx="0" cy="0"/>
          <a:chOff x="0" y="0"/>
          <a:chExt cx="0" cy="0"/>
        </a:xfrm>
      </p:grpSpPr>
      <p:pic>
        <p:nvPicPr>
          <p:cNvPr id="184" name="Shape 184" descr="Louisiana Believes (PPT Footer)_Footer.png"/>
          <p:cNvPicPr preferRelativeResize="0"/>
          <p:nvPr/>
        </p:nvPicPr>
        <p:blipFill rotWithShape="1">
          <a:blip r:embed="rId6">
            <a:alphaModFix/>
          </a:blip>
          <a:srcRect/>
          <a:stretch/>
        </p:blipFill>
        <p:spPr>
          <a:xfrm>
            <a:off x="0" y="4740749"/>
            <a:ext cx="6858000" cy="418338"/>
          </a:xfrm>
          <a:prstGeom prst="rect">
            <a:avLst/>
          </a:prstGeom>
          <a:noFill/>
          <a:ln>
            <a:noFill/>
          </a:ln>
        </p:spPr>
      </p:pic>
      <p:pic>
        <p:nvPicPr>
          <p:cNvPr id="185" name="Shape 185"/>
          <p:cNvPicPr preferRelativeResize="0"/>
          <p:nvPr/>
        </p:nvPicPr>
        <p:blipFill rotWithShape="1">
          <a:blip r:embed="rId7">
            <a:alphaModFix/>
          </a:blip>
          <a:srcRect/>
          <a:stretch/>
        </p:blipFill>
        <p:spPr>
          <a:xfrm>
            <a:off x="0" y="0"/>
            <a:ext cx="9144000" cy="1028698"/>
          </a:xfrm>
          <a:prstGeom prst="rect">
            <a:avLst/>
          </a:prstGeom>
          <a:noFill/>
          <a:ln>
            <a:noFill/>
          </a:ln>
        </p:spPr>
      </p:pic>
      <p:sp>
        <p:nvSpPr>
          <p:cNvPr id="186" name="Shape 186"/>
          <p:cNvSpPr txBox="1">
            <a:spLocks noGrp="1"/>
          </p:cNvSpPr>
          <p:nvPr>
            <p:ph type="body" idx="1"/>
          </p:nvPr>
        </p:nvSpPr>
        <p:spPr>
          <a:xfrm>
            <a:off x="152400" y="1085850"/>
            <a:ext cx="8839199" cy="371475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87" name="Shape 187"/>
          <p:cNvSpPr txBox="1">
            <a:spLocks noGrp="1"/>
          </p:cNvSpPr>
          <p:nvPr>
            <p:ph type="sldNum" idx="12"/>
          </p:nvPr>
        </p:nvSpPr>
        <p:spPr>
          <a:xfrm>
            <a:off x="7010400" y="4886326"/>
            <a:ext cx="2133598" cy="257174"/>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5"/>
        <p:cNvGrpSpPr/>
        <p:nvPr/>
      </p:nvGrpSpPr>
      <p:grpSpPr>
        <a:xfrm>
          <a:off x="0" y="0"/>
          <a:ext cx="0" cy="0"/>
          <a:chOff x="0" y="0"/>
          <a:chExt cx="0" cy="0"/>
        </a:xfrm>
      </p:grpSpPr>
      <p:pic>
        <p:nvPicPr>
          <p:cNvPr id="206" name="Shape 206" descr="Louisiana Believes (PPT Footer)_Footer.png"/>
          <p:cNvPicPr preferRelativeResize="0"/>
          <p:nvPr/>
        </p:nvPicPr>
        <p:blipFill rotWithShape="1">
          <a:blip r:embed="rId7">
            <a:alphaModFix/>
          </a:blip>
          <a:srcRect/>
          <a:stretch/>
        </p:blipFill>
        <p:spPr>
          <a:xfrm>
            <a:off x="0" y="4740749"/>
            <a:ext cx="9144000" cy="418200"/>
          </a:xfrm>
          <a:prstGeom prst="rect">
            <a:avLst/>
          </a:prstGeom>
          <a:noFill/>
          <a:ln>
            <a:noFill/>
          </a:ln>
        </p:spPr>
      </p:pic>
      <p:pic>
        <p:nvPicPr>
          <p:cNvPr id="207" name="Shape 207"/>
          <p:cNvPicPr preferRelativeResize="0"/>
          <p:nvPr/>
        </p:nvPicPr>
        <p:blipFill rotWithShape="1">
          <a:blip r:embed="rId8">
            <a:alphaModFix/>
          </a:blip>
          <a:srcRect/>
          <a:stretch/>
        </p:blipFill>
        <p:spPr>
          <a:xfrm>
            <a:off x="0" y="0"/>
            <a:ext cx="9144000" cy="1028700"/>
          </a:xfrm>
          <a:prstGeom prst="rect">
            <a:avLst/>
          </a:prstGeom>
          <a:noFill/>
          <a:ln>
            <a:noFill/>
          </a:ln>
        </p:spPr>
      </p:pic>
      <p:sp>
        <p:nvSpPr>
          <p:cNvPr id="208" name="Shape 208"/>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9" name="Shape 209"/>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8"/>
        <p:cNvGrpSpPr/>
        <p:nvPr/>
      </p:nvGrpSpPr>
      <p:grpSpPr>
        <a:xfrm>
          <a:off x="0" y="0"/>
          <a:ext cx="0" cy="0"/>
          <a:chOff x="0" y="0"/>
          <a:chExt cx="0" cy="0"/>
        </a:xfrm>
      </p:grpSpPr>
      <p:pic>
        <p:nvPicPr>
          <p:cNvPr id="229" name="Shape 229" descr="Louisiana Believes (PPT Footer)_Footer.png"/>
          <p:cNvPicPr preferRelativeResize="0"/>
          <p:nvPr/>
        </p:nvPicPr>
        <p:blipFill rotWithShape="1">
          <a:blip r:embed="rId7">
            <a:alphaModFix/>
          </a:blip>
          <a:srcRect/>
          <a:stretch/>
        </p:blipFill>
        <p:spPr>
          <a:xfrm>
            <a:off x="0" y="4740749"/>
            <a:ext cx="6858000" cy="418200"/>
          </a:xfrm>
          <a:prstGeom prst="rect">
            <a:avLst/>
          </a:prstGeom>
          <a:noFill/>
          <a:ln>
            <a:noFill/>
          </a:ln>
        </p:spPr>
      </p:pic>
      <p:pic>
        <p:nvPicPr>
          <p:cNvPr id="230" name="Shape 230"/>
          <p:cNvPicPr preferRelativeResize="0"/>
          <p:nvPr/>
        </p:nvPicPr>
        <p:blipFill rotWithShape="1">
          <a:blip r:embed="rId8">
            <a:alphaModFix/>
          </a:blip>
          <a:srcRect/>
          <a:stretch/>
        </p:blipFill>
        <p:spPr>
          <a:xfrm>
            <a:off x="0" y="0"/>
            <a:ext cx="9143998" cy="1028700"/>
          </a:xfrm>
          <a:prstGeom prst="rect">
            <a:avLst/>
          </a:prstGeom>
          <a:noFill/>
          <a:ln>
            <a:noFill/>
          </a:ln>
        </p:spPr>
      </p:pic>
      <p:sp>
        <p:nvSpPr>
          <p:cNvPr id="231" name="Shape 231"/>
          <p:cNvSpPr txBox="1">
            <a:spLocks noGrp="1"/>
          </p:cNvSpPr>
          <p:nvPr>
            <p:ph type="body" idx="1"/>
          </p:nvPr>
        </p:nvSpPr>
        <p:spPr>
          <a:xfrm>
            <a:off x="152400" y="1085850"/>
            <a:ext cx="8839200" cy="37149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32" name="Shape 232"/>
          <p:cNvSpPr txBox="1">
            <a:spLocks noGrp="1"/>
          </p:cNvSpPr>
          <p:nvPr>
            <p:ph type="sldNum" idx="12"/>
          </p:nvPr>
        </p:nvSpPr>
        <p:spPr>
          <a:xfrm>
            <a:off x="7010400" y="4886326"/>
            <a:ext cx="2133600" cy="257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hyperlink" Target="https://www.louisianabelieves.com/docs/default-source/teacher-leader-summit/2018-teacher-leader-summit/a014--using-measures-of-student-progress-to-strengthen-practice-and-increase-learning.pdf?sfvrsn=2" TargetMode="External"/><Relationship Id="rId2" Type="http://schemas.openxmlformats.org/officeDocument/2006/relationships/notesSlide" Target="../notesSlides/notesSlide10.xml"/><Relationship Id="rId1" Type="http://schemas.openxmlformats.org/officeDocument/2006/relationships/slideLayout" Target="../slideLayouts/slideLayout72.xml"/><Relationship Id="rId5" Type="http://schemas.openxmlformats.org/officeDocument/2006/relationships/hyperlink" Target="https://www.louisianabelieves.com/docs/default-source/teacher-leader-summit/2018-teacher-leader-summit/t065--mastery-or-growth--1.pdf?sfvrsn=2" TargetMode="External"/><Relationship Id="rId4" Type="http://schemas.openxmlformats.org/officeDocument/2006/relationships/hyperlink" Target="https://www.louisianabelieves.com/docs/default-source/teacher-leader-summit/2018-teacher-leader-summit/a091--deliberately-addressing-student-growth-to-mastery.zip?sfvrsn=2" TargetMode="External"/></Relationships>
</file>

<file path=ppt/slides/_rels/slide10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00.xml"/><Relationship Id="rId1" Type="http://schemas.openxmlformats.org/officeDocument/2006/relationships/slideLayout" Target="../slideLayouts/slideLayout20.xml"/></Relationships>
</file>

<file path=ppt/slides/_rels/slide10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1.xml"/><Relationship Id="rId1" Type="http://schemas.openxmlformats.org/officeDocument/2006/relationships/slideLayout" Target="../slideLayouts/slideLayout20.xml"/></Relationships>
</file>

<file path=ppt/slides/_rels/slide10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2.xml"/><Relationship Id="rId1" Type="http://schemas.openxmlformats.org/officeDocument/2006/relationships/slideLayout" Target="../slideLayouts/slideLayout20.xml"/></Relationships>
</file>

<file path=ppt/slides/_rels/slide10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3.xml"/><Relationship Id="rId1" Type="http://schemas.openxmlformats.org/officeDocument/2006/relationships/slideLayout" Target="../slideLayouts/slideLayout20.xml"/></Relationships>
</file>

<file path=ppt/slides/_rels/slide10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4.xml"/><Relationship Id="rId1" Type="http://schemas.openxmlformats.org/officeDocument/2006/relationships/slideLayout" Target="../slideLayouts/slideLayout20.xml"/></Relationships>
</file>

<file path=ppt/slides/_rels/slide10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5.xml"/><Relationship Id="rId1" Type="http://schemas.openxmlformats.org/officeDocument/2006/relationships/slideLayout" Target="../slideLayouts/slideLayout22.xml"/></Relationships>
</file>

<file path=ppt/slides/_rels/slide106.xml.rels><?xml version="1.0" encoding="UTF-8" standalone="yes"?>
<Relationships xmlns="http://schemas.openxmlformats.org/package/2006/relationships"><Relationship Id="rId3" Type="http://schemas.openxmlformats.org/officeDocument/2006/relationships/hyperlink" Target="https://www.louisianabelieves.com/resources/library/assessment-guidance" TargetMode="External"/><Relationship Id="rId2" Type="http://schemas.openxmlformats.org/officeDocument/2006/relationships/notesSlide" Target="../notesSlides/notesSlide106.xml"/><Relationship Id="rId1" Type="http://schemas.openxmlformats.org/officeDocument/2006/relationships/slideLayout" Target="../slideLayouts/slideLayout22.xml"/><Relationship Id="rId4" Type="http://schemas.openxmlformats.org/officeDocument/2006/relationships/hyperlink" Target="https://www.louisianabelieves.com/resources/library/practice-tests" TargetMode="External"/></Relationships>
</file>

<file path=ppt/slides/_rels/slide107.xml.rels><?xml version="1.0" encoding="UTF-8" standalone="yes"?>
<Relationships xmlns="http://schemas.openxmlformats.org/package/2006/relationships"><Relationship Id="rId8" Type="http://schemas.openxmlformats.org/officeDocument/2006/relationships/hyperlink" Target="https://www.louisianabelieves.com/docs/default-source/teacher-leader-summit/2018-teacher-leader-summit/a031-new-leap-2025-grades-3-8-science-biology-assessment-overview.pdf?sfvrsn=2" TargetMode="External"/><Relationship Id="rId3" Type="http://schemas.openxmlformats.org/officeDocument/2006/relationships/hyperlink" Target="https://www.louisianabelieves.com/docs/default-source/teacher-leader-summit/2018-teacher-leader-summit/a033-ela-assessment-results-make-case_grades-3-5.zip?sfvrsn=2" TargetMode="External"/><Relationship Id="rId7" Type="http://schemas.openxmlformats.org/officeDocument/2006/relationships/hyperlink" Target="https://www.louisianabelieves.com/docs/default-source/teacher-leader-summit/2018-teacher-leader-summit/a027-math-assessment-make-the-case-a1-gm.zip?sfvrsn=2" TargetMode="External"/><Relationship Id="rId2" Type="http://schemas.openxmlformats.org/officeDocument/2006/relationships/notesSlide" Target="../notesSlides/notesSlide107.xml"/><Relationship Id="rId1" Type="http://schemas.openxmlformats.org/officeDocument/2006/relationships/slideLayout" Target="../slideLayouts/slideLayout22.xml"/><Relationship Id="rId6" Type="http://schemas.openxmlformats.org/officeDocument/2006/relationships/hyperlink" Target="https://www.louisianabelieves.com/docs/default-source/teacher-leader-summit/2018-teacher-leader-summit/a026-math-assessment-make-the-case-6-8.zip?sfvrsn=2" TargetMode="External"/><Relationship Id="rId5" Type="http://schemas.openxmlformats.org/officeDocument/2006/relationships/hyperlink" Target="https://www.louisianabelieves.com/docs/default-source/teacher-leader-summit/2018-teacher-leader-summit/a025-math-assessment-make-the-case-3-5.zip?sfvrsn=2" TargetMode="External"/><Relationship Id="rId4" Type="http://schemas.openxmlformats.org/officeDocument/2006/relationships/hyperlink" Target="https://www.louisianabelieves.com/docs/default-source/teacher-leader-summit/2018-teacher-leader-summit/a034-ela-assessment-results-make-case_grades-6-10.zip?sfvrsn=2" TargetMode="External"/><Relationship Id="rId9" Type="http://schemas.openxmlformats.org/officeDocument/2006/relationships/hyperlink" Target="https://www.louisianabelieves.com/docs/default-source/teacher-leader-summit/2018-teacher-leader-summit/a028-social-studies-assessment-results-make-the-case.pdf?sfvrsn=2" TargetMode="Externa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43.xml"/></Relationships>
</file>

<file path=ppt/slides/_rels/slide109.xml.rels><?xml version="1.0" encoding="UTF-8" standalone="yes"?>
<Relationships xmlns="http://schemas.openxmlformats.org/package/2006/relationships"><Relationship Id="rId3" Type="http://schemas.openxmlformats.org/officeDocument/2006/relationships/hyperlink" Target="http://www.louisianabelieves.com/resources/library/practice-tests" TargetMode="External"/><Relationship Id="rId2" Type="http://schemas.openxmlformats.org/officeDocument/2006/relationships/notesSlide" Target="../notesSlides/notesSlide109.xml"/><Relationship Id="rId1" Type="http://schemas.openxmlformats.org/officeDocument/2006/relationships/slideLayout" Target="../slideLayouts/slideLayout44.xml"/></Relationships>
</file>

<file path=ppt/slides/_rels/slide11.xml.rels><?xml version="1.0" encoding="UTF-8" standalone="yes"?>
<Relationships xmlns="http://schemas.openxmlformats.org/package/2006/relationships"><Relationship Id="rId3" Type="http://schemas.openxmlformats.org/officeDocument/2006/relationships/hyperlink" Target="https://www.louisianabelieves.com/docs/default-source/teacher-leader-summit/2018-teacher-leader-summit/s030--what's-new-in-louisiana's-school-and-school-system-accountability-policies.pdf?sfvrsn=2" TargetMode="External"/><Relationship Id="rId2" Type="http://schemas.openxmlformats.org/officeDocument/2006/relationships/notesSlide" Target="../notesSlides/notesSlide11.xml"/><Relationship Id="rId1" Type="http://schemas.openxmlformats.org/officeDocument/2006/relationships/slideLayout" Target="../slideLayouts/slideLayout72.xml"/><Relationship Id="rId5" Type="http://schemas.openxmlformats.org/officeDocument/2006/relationships/hyperlink" Target="https://www.louisianabelieves.com/docs/default-source/principal-support/2017-la-school-finder-flyer.pdf?sfvrsn=6" TargetMode="External"/><Relationship Id="rId4" Type="http://schemas.openxmlformats.org/officeDocument/2006/relationships/hyperlink" Target="https://www.louisianabelieves.com/resources/library/louisiana-teacher-leaders" TargetMode="External"/></Relationships>
</file>

<file path=ppt/slides/_rels/slide1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0.xml"/><Relationship Id="rId1" Type="http://schemas.openxmlformats.org/officeDocument/2006/relationships/slideLayout" Target="../slideLayouts/slideLayout2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0.xml"/></Relationships>
</file>

<file path=ppt/slides/_rels/slide112.xml.rels><?xml version="1.0" encoding="UTF-8" standalone="yes"?>
<Relationships xmlns="http://schemas.openxmlformats.org/package/2006/relationships"><Relationship Id="rId3" Type="http://schemas.openxmlformats.org/officeDocument/2006/relationships/hyperlink" Target="http://www.louisianabelieves.com/docs/default-source/teacher-toolbox-resources/2016-2017-district-support-calendar.pdf?sfvrsn=8" TargetMode="External"/><Relationship Id="rId2" Type="http://schemas.openxmlformats.org/officeDocument/2006/relationships/notesSlide" Target="../notesSlides/notesSlide112.xml"/><Relationship Id="rId1" Type="http://schemas.openxmlformats.org/officeDocument/2006/relationships/slideLayout" Target="../slideLayouts/slideLayout24.xml"/></Relationships>
</file>

<file path=ppt/slides/_rels/slide113.xml.rels><?xml version="1.0" encoding="UTF-8" standalone="yes"?>
<Relationships xmlns="http://schemas.openxmlformats.org/package/2006/relationships"><Relationship Id="rId3" Type="http://schemas.openxmlformats.org/officeDocument/2006/relationships/hyperlink" Target="http://www.louisianabelieves.com/docs/default-source/assessment/dtc-and-accountability-contact-update-form.pdf?sfvrsn=12" TargetMode="External"/><Relationship Id="rId2" Type="http://schemas.openxmlformats.org/officeDocument/2006/relationships/notesSlide" Target="../notesSlides/notesSlide113.xml"/><Relationship Id="rId1" Type="http://schemas.openxmlformats.org/officeDocument/2006/relationships/slideLayout" Target="../slideLayouts/slideLayout22.xml"/><Relationship Id="rId4" Type="http://schemas.openxmlformats.org/officeDocument/2006/relationships/hyperlink" Target="http://www.louisianabelieves.com/resources/library/assessment" TargetMode="External"/></Relationships>
</file>

<file path=ppt/slides/_rels/slide114.xml.rels><?xml version="1.0" encoding="UTF-8" standalone="yes"?>
<Relationships xmlns="http://schemas.openxmlformats.org/package/2006/relationships"><Relationship Id="rId3" Type="http://schemas.openxmlformats.org/officeDocument/2006/relationships/hyperlink" Target="http://www.louisianabelieves.com/resources/library/assessment" TargetMode="External"/><Relationship Id="rId2" Type="http://schemas.openxmlformats.org/officeDocument/2006/relationships/notesSlide" Target="../notesSlides/notesSlide114.xml"/><Relationship Id="rId1" Type="http://schemas.openxmlformats.org/officeDocument/2006/relationships/slideLayout" Target="../slideLayouts/slideLayout21.xml"/><Relationship Id="rId4" Type="http://schemas.openxmlformats.org/officeDocument/2006/relationships/image" Target="../media/image39.png"/></Relationships>
</file>

<file path=ppt/slides/_rels/slide115.xml.rels><?xml version="1.0" encoding="UTF-8" standalone="yes"?>
<Relationships xmlns="http://schemas.openxmlformats.org/package/2006/relationships"><Relationship Id="rId3" Type="http://schemas.openxmlformats.org/officeDocument/2006/relationships/hyperlink" Target="http://www.louisianabelieves.com/resources/library/assessment" TargetMode="External"/><Relationship Id="rId2" Type="http://schemas.openxmlformats.org/officeDocument/2006/relationships/notesSlide" Target="../notesSlides/notesSlide115.xml"/><Relationship Id="rId1" Type="http://schemas.openxmlformats.org/officeDocument/2006/relationships/slideLayout" Target="../slideLayouts/slideLayout21.xml"/><Relationship Id="rId4" Type="http://schemas.openxmlformats.org/officeDocument/2006/relationships/hyperlink" Target="http://www.louisianabelieves.com/resources/library/accountability" TargetMode="External"/></Relationships>
</file>

<file path=ppt/slides/_rels/slide116.xml.rels><?xml version="1.0" encoding="UTF-8" standalone="yes"?>
<Relationships xmlns="http://schemas.openxmlformats.org/package/2006/relationships"><Relationship Id="rId3" Type="http://schemas.openxmlformats.org/officeDocument/2006/relationships/hyperlink" Target="mailto:assessment@la.gov" TargetMode="External"/><Relationship Id="rId2" Type="http://schemas.openxmlformats.org/officeDocument/2006/relationships/notesSlide" Target="../notesSlides/notesSlide116.xml"/><Relationship Id="rId1" Type="http://schemas.openxmlformats.org/officeDocument/2006/relationships/slideLayout" Target="../slideLayouts/slideLayout21.xml"/><Relationship Id="rId4" Type="http://schemas.openxmlformats.org/officeDocument/2006/relationships/hyperlink" Target="mailto:edtech@la.gov" TargetMode="External"/></Relationships>
</file>

<file path=ppt/slides/_rels/slide1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7.xml"/><Relationship Id="rId1" Type="http://schemas.openxmlformats.org/officeDocument/2006/relationships/slideLayout" Target="../slideLayouts/slideLayout22.xml"/></Relationships>
</file>

<file path=ppt/slides/_rels/slide118.xml.rels><?xml version="1.0" encoding="UTF-8" standalone="yes"?>
<Relationships xmlns="http://schemas.openxmlformats.org/package/2006/relationships"><Relationship Id="rId3" Type="http://schemas.openxmlformats.org/officeDocument/2006/relationships/hyperlink" Target="https://www.louisianabelieves.com/docs/default-source/assessment/leap-360-mou-(2018-2019)-amendment.docx?sfvrsn=10" TargetMode="External"/><Relationship Id="rId2" Type="http://schemas.openxmlformats.org/officeDocument/2006/relationships/notesSlide" Target="../notesSlides/notesSlide118.xml"/><Relationship Id="rId1" Type="http://schemas.openxmlformats.org/officeDocument/2006/relationships/slideLayout" Target="../slideLayouts/slideLayout21.xml"/><Relationship Id="rId4" Type="http://schemas.openxmlformats.org/officeDocument/2006/relationships/hyperlink" Target="mailto:assessment@la.gov"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hyperlink" Target="mailto:assessment@la.gov" TargetMode="External"/><Relationship Id="rId2" Type="http://schemas.openxmlformats.org/officeDocument/2006/relationships/notesSlide" Target="../notesSlides/notesSlide18.xml"/><Relationship Id="rId1" Type="http://schemas.openxmlformats.org/officeDocument/2006/relationships/slideLayout" Target="../slideLayouts/slideLayout72.xml"/><Relationship Id="rId5" Type="http://schemas.openxmlformats.org/officeDocument/2006/relationships/hyperlink" Target="https://la.drcedirect.com/default.aspx" TargetMode="External"/><Relationship Id="rId4" Type="http://schemas.openxmlformats.org/officeDocument/2006/relationships/hyperlink" Target="https://elpa21.sso.airast.org/auth/XUI/#login/&amp;realm=/elpa21&amp;forward=true&amp;spEntityID=SP_ELPA21_TIDE_PROD&amp;goto=%2FSSORedirect%2FmetaAlias%2Felpa21%2Fidp%3FReqID%3DS2531244816A8C85BE4CB1E78EECE048B6039C7D21%26index%3Dnull%26acsURL%3D%26spEntityID%3DSP_ELPA21_TIDE_PROD%26binding%3D&amp;AIRSSO-ORD1-PROD1-prod-AUTH="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0.xml"/><Relationship Id="rId4" Type="http://schemas.openxmlformats.org/officeDocument/2006/relationships/hyperlink" Target="https://www.louisianabelieves.com/docs/default-source/assessment/technical-assistance-for-spring-2017-assessments.pdf?sfvrsn=8"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louisianabelieves.com/docs/default-source/assessment/grades-3-8-computer-based-test-scheduling-guidance.pdf?sfvrsn=8" TargetMode="External"/><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hyperlink" Target="http://www.louisianabelieves.com/docs/default-source/assessment/spring-2017-assessments-faq-about-technology.pdf?sfvrsn=4" TargetMode="External"/><Relationship Id="rId2" Type="http://schemas.openxmlformats.org/officeDocument/2006/relationships/notesSlide" Target="../notesSlides/notesSlide24.xml"/><Relationship Id="rId1" Type="http://schemas.openxmlformats.org/officeDocument/2006/relationships/slideLayout" Target="../slideLayouts/slideLayout20.xml"/><Relationship Id="rId4" Type="http://schemas.openxmlformats.org/officeDocument/2006/relationships/hyperlink" Target="https://www.drcedirect.com/all/eca-portal-ui/welcome/LA"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ww.louisianabelieves.com/docs/default-source/assessment/technical-troubleshooting-tips.pdf?sfvrsn=4" TargetMode="External"/><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hyperlink" Target="https://la.drcedirect.com/Documents/Unsecure/Doc.aspx?id=7b2df62a-d4c6-4d3d-900f-603380ea52f3" TargetMode="External"/><Relationship Id="rId2" Type="http://schemas.openxmlformats.org/officeDocument/2006/relationships/notesSlide" Target="../notesSlides/notesSlide27.xml"/><Relationship Id="rId1" Type="http://schemas.openxmlformats.org/officeDocument/2006/relationships/slideLayout" Target="../slideLayouts/slideLayout40.xml"/><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3" Type="http://schemas.openxmlformats.org/officeDocument/2006/relationships/hyperlink" Target="https://www.louisianabelieves.com/docs/default-source/assessment/assessment-and-accountability-month-by-month-checklist.pdf?sfvrsn=14" TargetMode="External"/><Relationship Id="rId2" Type="http://schemas.openxmlformats.org/officeDocument/2006/relationships/notesSlide" Target="../notesSlides/notesSlide3.xml"/><Relationship Id="rId1" Type="http://schemas.openxmlformats.org/officeDocument/2006/relationships/slideLayout" Target="../slideLayouts/slideLayout21.xml"/><Relationship Id="rId4" Type="http://schemas.openxmlformats.org/officeDocument/2006/relationships/hyperlink" Target="https://www.louisianabelieves.com/resources/library/assessment"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wbte.drcedirect.com/LA/portals/la" TargetMode="External"/><Relationship Id="rId2" Type="http://schemas.openxmlformats.org/officeDocument/2006/relationships/notesSlide" Target="../notesSlides/notesSlide30.xml"/><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1.xm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3" Type="http://schemas.openxmlformats.org/officeDocument/2006/relationships/hyperlink" Target="https://core.caveon.com/base/submit/WzUxLDU5LCIyMzMiXQ.UKLixyXxV4Rjtjrr19sR8ml-p-U" TargetMode="External"/><Relationship Id="rId2" Type="http://schemas.openxmlformats.org/officeDocument/2006/relationships/notesSlide" Target="../notesSlides/notesSlide33.xml"/><Relationship Id="rId1" Type="http://schemas.openxmlformats.org/officeDocument/2006/relationships/slideLayout" Target="../slideLayouts/slideLayout46.xml"/><Relationship Id="rId4" Type="http://schemas.openxmlformats.org/officeDocument/2006/relationships/hyperlink" Target="http://www.caveon.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3" Type="http://schemas.openxmlformats.org/officeDocument/2006/relationships/hyperlink" Target="http://www.louisianabelieves.com/docs/default-source/assessment/security-plan-check-list.pdf?sfvrsn=2" TargetMode="External"/><Relationship Id="rId2" Type="http://schemas.openxmlformats.org/officeDocument/2006/relationships/notesSlide" Target="../notesSlides/notesSlide36.xml"/><Relationship Id="rId1" Type="http://schemas.openxmlformats.org/officeDocument/2006/relationships/slideLayout" Target="../slideLayouts/slideLayout3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8.xml"/><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3" Type="http://schemas.openxmlformats.org/officeDocument/2006/relationships/hyperlink" Target="https://louisianaschools.adobeconnect.com/pwkmvac2dzwk/" TargetMode="External"/><Relationship Id="rId2" Type="http://schemas.openxmlformats.org/officeDocument/2006/relationships/notesSlide" Target="../notesSlides/notesSlide39.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hyperlink" Target="https://louisianaschools.adobeconnect.com/dtc/" TargetMode="External"/><Relationship Id="rId2" Type="http://schemas.openxmlformats.org/officeDocument/2006/relationships/notesSlide" Target="../notesSlides/notesSlide4.xml"/><Relationship Id="rId1" Type="http://schemas.openxmlformats.org/officeDocument/2006/relationships/slideLayout" Target="../slideLayouts/slideLayout21.xml"/><Relationship Id="rId4" Type="http://schemas.openxmlformats.org/officeDocument/2006/relationships/hyperlink" Target="mailto:assessment@la.gov"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0.xml"/><Relationship Id="rId1" Type="http://schemas.openxmlformats.org/officeDocument/2006/relationships/slideLayout" Target="../slideLayouts/slideLayout66.xml"/></Relationships>
</file>

<file path=ppt/slides/_rels/slide41.xml.rels><?xml version="1.0" encoding="UTF-8" standalone="yes"?>
<Relationships xmlns="http://schemas.openxmlformats.org/package/2006/relationships"><Relationship Id="rId3" Type="http://schemas.openxmlformats.org/officeDocument/2006/relationships/hyperlink" Target="https://www.louisianabelieves.com/docs/default-source/teacher-toolbox-resources/kea-and-k-3-literacy-assessment-guidance.pdf?sfvrsn=40" TargetMode="External"/><Relationship Id="rId2" Type="http://schemas.openxmlformats.org/officeDocument/2006/relationships/notesSlide" Target="../notesSlides/notesSlide41.xml"/><Relationship Id="rId1" Type="http://schemas.openxmlformats.org/officeDocument/2006/relationships/slideLayout" Target="../slideLayouts/slideLayout67.xml"/></Relationships>
</file>

<file path=ppt/slides/_rels/slide42.xml.rels><?xml version="1.0" encoding="UTF-8" standalone="yes"?>
<Relationships xmlns="http://schemas.openxmlformats.org/package/2006/relationships"><Relationship Id="rId8" Type="http://schemas.openxmlformats.org/officeDocument/2006/relationships/hyperlink" Target="https://uchicagoimpact.org/steptm-assessment-kit" TargetMode="External"/><Relationship Id="rId3" Type="http://schemas.openxmlformats.org/officeDocument/2006/relationships/hyperlink" Target="http://drdpk.org/" TargetMode="External"/><Relationship Id="rId7" Type="http://schemas.openxmlformats.org/officeDocument/2006/relationships/hyperlink" Target="http://www.isteep.com/dataoptions.html" TargetMode="External"/><Relationship Id="rId2" Type="http://schemas.openxmlformats.org/officeDocument/2006/relationships/notesSlide" Target="../notesSlides/notesSlide42.xml"/><Relationship Id="rId1" Type="http://schemas.openxmlformats.org/officeDocument/2006/relationships/slideLayout" Target="../slideLayouts/slideLayout67.xml"/><Relationship Id="rId6" Type="http://schemas.openxmlformats.org/officeDocument/2006/relationships/hyperlink" Target="https://dibels.uoregon.edu/assessment/dibels" TargetMode="External"/><Relationship Id="rId5" Type="http://schemas.openxmlformats.org/officeDocument/2006/relationships/hyperlink" Target="https://www.louisianabelieves.com/docs/default-source/assessment/kea-faqs.pdf?sfvrsn=2" TargetMode="External"/><Relationship Id="rId10" Type="http://schemas.openxmlformats.org/officeDocument/2006/relationships/hyperlink" Target="https://www.louisianabelieves.com/docs/default-source/assessment/score-guidance---k-3-assessment-scores.pdf?sfvrsn=2" TargetMode="External"/><Relationship Id="rId4" Type="http://schemas.openxmlformats.org/officeDocument/2006/relationships/hyperlink" Target="https://teachingstrategies.com/wp-content/uploads/2017/08/MyTeachingStrategies-How-To-Guide-for-Teachers_V2_KEA.pdf" TargetMode="External"/><Relationship Id="rId9" Type="http://schemas.openxmlformats.org/officeDocument/2006/relationships/hyperlink" Target="https://www.louisianabelieves.com/docs/default-source/teacher-toolbox-resources/k-3-assessment-schedule-and-guidelines-for-administering-alterrnate-assessments.pdf"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www.louisianabelieves.com/academics/ONLINE-INSTRUCTIONAL-MATERIALS-REVIEWS/curricular-resources-annotated-reviews" TargetMode="External"/><Relationship Id="rId2" Type="http://schemas.openxmlformats.org/officeDocument/2006/relationships/notesSlide" Target="../notesSlides/notesSlide43.xml"/><Relationship Id="rId1" Type="http://schemas.openxmlformats.org/officeDocument/2006/relationships/slideLayout" Target="../slideLayouts/slideLayout68.xml"/><Relationship Id="rId4" Type="http://schemas.openxmlformats.org/officeDocument/2006/relationships/hyperlink" Target="https://www.louisianabelieves.com/docs/default-source/teacher-toolbox-resources/kea-and-k-3-literacy-assessment-guidance.pdf?sfvrsn=56"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8.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5.xml"/><Relationship Id="rId1" Type="http://schemas.openxmlformats.org/officeDocument/2006/relationships/slideLayout" Target="../slideLayouts/slideLayout69.xml"/><Relationship Id="rId4" Type="http://schemas.openxmlformats.org/officeDocument/2006/relationships/hyperlink" Target="https://www.louisianabelieves.com/docs/default-source/teacher-toolbox-resources/kea-and-k-3-literacy-assessment-guidance.pdf?sfvrsn=56" TargetMode="External"/></Relationships>
</file>

<file path=ppt/slides/_rels/slide46.xml.rels><?xml version="1.0" encoding="UTF-8" standalone="yes"?>
<Relationships xmlns="http://schemas.openxmlformats.org/package/2006/relationships"><Relationship Id="rId8" Type="http://schemas.openxmlformats.org/officeDocument/2006/relationships/hyperlink" Target="https://www.louisianabelieves.com/resources/library/assessment" TargetMode="External"/><Relationship Id="rId3" Type="http://schemas.openxmlformats.org/officeDocument/2006/relationships/hyperlink" Target="https://teachingstrategies.com/wp-content/uploads/2017/08/MyTeachingStrategies-How-To-Guide-for-Teachers_V2_KEA.pdf" TargetMode="External"/><Relationship Id="rId7" Type="http://schemas.openxmlformats.org/officeDocument/2006/relationships/hyperlink" Target="https://uchicagoimpact.org/steptm-assessment-kit" TargetMode="External"/><Relationship Id="rId2" Type="http://schemas.openxmlformats.org/officeDocument/2006/relationships/notesSlide" Target="../notesSlides/notesSlide46.xml"/><Relationship Id="rId1" Type="http://schemas.openxmlformats.org/officeDocument/2006/relationships/slideLayout" Target="../slideLayouts/slideLayout69.xml"/><Relationship Id="rId6" Type="http://schemas.openxmlformats.org/officeDocument/2006/relationships/hyperlink" Target="http://www.isteep.com/dataoptions.html" TargetMode="External"/><Relationship Id="rId5" Type="http://schemas.openxmlformats.org/officeDocument/2006/relationships/hyperlink" Target="https://dibels.uoregon.edu/assessment/dibels" TargetMode="External"/><Relationship Id="rId4" Type="http://schemas.openxmlformats.org/officeDocument/2006/relationships/hyperlink" Target="http://drdpk.org/drdpk.html"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7.xml"/><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8.xml"/><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3" Type="http://schemas.openxmlformats.org/officeDocument/2006/relationships/hyperlink" Target="https://www.drcedirect.com/all/eca-portal-ui/welcome/LA" TargetMode="External"/><Relationship Id="rId2" Type="http://schemas.openxmlformats.org/officeDocument/2006/relationships/notesSlide" Target="../notesSlides/notesSlide49.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50.xml.rels><?xml version="1.0" encoding="UTF-8" standalone="yes"?>
<Relationships xmlns="http://schemas.openxmlformats.org/package/2006/relationships"><Relationship Id="rId3" Type="http://schemas.openxmlformats.org/officeDocument/2006/relationships/hyperlink" Target="https://la.drcedirect.com/Documents/Unsecure/Doc.aspx?id=d641bd69-e66a-4a81-8bed-83e30edfca98" TargetMode="External"/><Relationship Id="rId2" Type="http://schemas.openxmlformats.org/officeDocument/2006/relationships/notesSlide" Target="../notesSlides/notesSlide50.xml"/><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2.xml"/><Relationship Id="rId1" Type="http://schemas.openxmlformats.org/officeDocument/2006/relationships/slideLayout" Target="../slideLayouts/slideLayout24.xml"/><Relationship Id="rId4" Type="http://schemas.openxmlformats.org/officeDocument/2006/relationships/image" Target="../media/image22.png"/></Relationships>
</file>

<file path=ppt/slides/_rels/slide5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3.xml"/><Relationship Id="rId1" Type="http://schemas.openxmlformats.org/officeDocument/2006/relationships/slideLayout" Target="../slideLayouts/slideLayout2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3" Type="http://schemas.openxmlformats.org/officeDocument/2006/relationships/hyperlink" Target="https://www.act.org/content/dam/act/unsecured/documents/ACTScoreReportingSchedule-LA.pdf" TargetMode="External"/><Relationship Id="rId7" Type="http://schemas.openxmlformats.org/officeDocument/2006/relationships/hyperlink" Target="https://www.act.org/content/act/en/products-and-services/the-act-educator/training.html" TargetMode="External"/><Relationship Id="rId2" Type="http://schemas.openxmlformats.org/officeDocument/2006/relationships/notesSlide" Target="../notesSlides/notesSlide56.xml"/><Relationship Id="rId1" Type="http://schemas.openxmlformats.org/officeDocument/2006/relationships/slideLayout" Target="../slideLayouts/slideLayout23.xml"/><Relationship Id="rId6" Type="http://schemas.openxmlformats.org/officeDocument/2006/relationships/hyperlink" Target="https://www.act.org/content/act/en/products-and-services/state-and-district-solutions/louisiana.html" TargetMode="External"/><Relationship Id="rId5" Type="http://schemas.openxmlformats.org/officeDocument/2006/relationships/hyperlink" Target="http://www.act.org/content/dam/act/unsecured/documents/ACTWorkKeys-PortalReports.pdf" TargetMode="External"/><Relationship Id="rId4" Type="http://schemas.openxmlformats.org/officeDocument/2006/relationships/hyperlink" Target="https://www.act.org/content/dam/act/unsecured/documents/WorkKeysScoreReportingSchedule-LA.pdf"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7.xml"/><Relationship Id="rId1" Type="http://schemas.openxmlformats.org/officeDocument/2006/relationships/slideLayout" Target="../slideLayouts/slideLayout23.xml"/></Relationships>
</file>

<file path=ppt/slides/_rels/slide58.xml.rels><?xml version="1.0" encoding="UTF-8" standalone="yes"?>
<Relationships xmlns="http://schemas.openxmlformats.org/package/2006/relationships"><Relationship Id="rId3" Type="http://schemas.openxmlformats.org/officeDocument/2006/relationships/hyperlink" Target="https://wbte.drcedirect.com/LA/portals/la" TargetMode="External"/><Relationship Id="rId2" Type="http://schemas.openxmlformats.org/officeDocument/2006/relationships/notesSlide" Target="../notesSlides/notesSlide58.xml"/><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9.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2.xml"/></Relationships>
</file>

<file path=ppt/slides/_rels/slide6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0.xml"/><Relationship Id="rId1" Type="http://schemas.openxmlformats.org/officeDocument/2006/relationships/slideLayout" Target="../slideLayouts/slideLayout23.xml"/></Relationships>
</file>

<file path=ppt/slides/_rels/slide6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1.xml"/><Relationship Id="rId1" Type="http://schemas.openxmlformats.org/officeDocument/2006/relationships/slideLayout" Target="../slideLayouts/slideLayout6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3" Type="http://schemas.openxmlformats.org/officeDocument/2006/relationships/hyperlink" Target="https://www.louisianabelieves.com/docs/default-source/assessment-guidance/elps-guidance-2018-2019.pdf?sfvrsn=2" TargetMode="External"/><Relationship Id="rId2" Type="http://schemas.openxmlformats.org/officeDocument/2006/relationships/notesSlide" Target="../notesSlides/notesSlide63.xml"/><Relationship Id="rId1" Type="http://schemas.openxmlformats.org/officeDocument/2006/relationships/slideLayout" Target="../slideLayouts/slideLayout19.xml"/><Relationship Id="rId4" Type="http://schemas.openxmlformats.org/officeDocument/2006/relationships/hyperlink" Target="https://www.louisianabelieves.com/resources/library/assessment"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s://www.louisianabelieves.com/docs/default-source/assessment/english-language-learner-plan-2017-2018.pdf?sfvrsn=12" TargetMode="External"/><Relationship Id="rId2" Type="http://schemas.openxmlformats.org/officeDocument/2006/relationships/notesSlide" Target="../notesSlides/notesSlide64.xml"/><Relationship Id="rId1" Type="http://schemas.openxmlformats.org/officeDocument/2006/relationships/slideLayout" Target="../slideLayouts/slideLayout20.xml"/></Relationships>
</file>

<file path=ppt/slides/_rels/slide65.xml.rels><?xml version="1.0" encoding="UTF-8" standalone="yes"?>
<Relationships xmlns="http://schemas.openxmlformats.org/package/2006/relationships"><Relationship Id="rId3" Type="http://schemas.openxmlformats.org/officeDocument/2006/relationships/hyperlink" Target="mailto:assessment@la.gov" TargetMode="External"/><Relationship Id="rId2" Type="http://schemas.openxmlformats.org/officeDocument/2006/relationships/notesSlide" Target="../notesSlides/notesSlide65.xml"/><Relationship Id="rId1" Type="http://schemas.openxmlformats.org/officeDocument/2006/relationships/slideLayout" Target="../slideLayouts/slideLayout20.xml"/></Relationships>
</file>

<file path=ppt/slides/_rels/slide66.xml.rels><?xml version="1.0" encoding="UTF-8" standalone="yes"?>
<Relationships xmlns="http://schemas.openxmlformats.org/package/2006/relationships"><Relationship Id="rId8" Type="http://schemas.openxmlformats.org/officeDocument/2006/relationships/hyperlink" Target="https://www.louisianabelieves.com/resources/library/assessment" TargetMode="External"/><Relationship Id="rId3" Type="http://schemas.openxmlformats.org/officeDocument/2006/relationships/hyperlink" Target="https://la.portal.airast.org/secure-browsers.stml" TargetMode="External"/><Relationship Id="rId7" Type="http://schemas.openxmlformats.org/officeDocument/2006/relationships/hyperlink" Target="http://www.louisianabelieves.com/docs/default-source/assessment/testing-device-requirements.pdf?sfvrsn=22" TargetMode="External"/><Relationship Id="rId2" Type="http://schemas.openxmlformats.org/officeDocument/2006/relationships/notesSlide" Target="../notesSlides/notesSlide66.xml"/><Relationship Id="rId1" Type="http://schemas.openxmlformats.org/officeDocument/2006/relationships/slideLayout" Target="../slideLayouts/slideLayout20.xml"/><Relationship Id="rId6" Type="http://schemas.openxmlformats.org/officeDocument/2006/relationships/hyperlink" Target="https://la.portal.airast.org/core/fileparse.php/2601/urlt/Louisiana-TIDE-User-Guide.pdf" TargetMode="External"/><Relationship Id="rId5" Type="http://schemas.openxmlformats.org/officeDocument/2006/relationships/hyperlink" Target="https://elpa21.sso.airast.org/auth/XUI/#login/&amp;realm=/elpa21&amp;forward=true&amp;spEntityID=SP_ELPA21_TIDE_PROD&amp;goto=%2FSSORedirect%2FmetaAlias%2Felpa21%2Fidp%3FReqID%3DS25D285E120EA170415CC4E8C954E31F4472A910CD%26index%3Dnull%26acsURL%3D%26spEntityID%3DSP_ELPA21_TIDE_PROD%26binding%3D&amp;AIRSSO-ORD1-PROD1-prod-AUTH=" TargetMode="External"/><Relationship Id="rId4" Type="http://schemas.openxmlformats.org/officeDocument/2006/relationships/hyperlink" Target="https://la.portal.airast.org/core/fileparse.php/2601/urlt/Louisana-Secure-Browser-Installation-Manual.pdf" TargetMode="Externa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0.xml"/></Relationships>
</file>

<file path=ppt/slides/_rels/slide68.xml.rels><?xml version="1.0" encoding="UTF-8" standalone="yes"?>
<Relationships xmlns="http://schemas.openxmlformats.org/package/2006/relationships"><Relationship Id="rId3" Type="http://schemas.openxmlformats.org/officeDocument/2006/relationships/hyperlink" Target="mailto:assessment@la.gov" TargetMode="External"/><Relationship Id="rId2" Type="http://schemas.openxmlformats.org/officeDocument/2006/relationships/notesSlide" Target="../notesSlides/notesSlide68.xml"/><Relationship Id="rId1" Type="http://schemas.openxmlformats.org/officeDocument/2006/relationships/slideLayout" Target="../slideLayouts/slideLayout60.xml"/></Relationships>
</file>

<file path=ppt/slides/_rels/slide69.xml.rels><?xml version="1.0" encoding="UTF-8" standalone="yes"?>
<Relationships xmlns="http://schemas.openxmlformats.org/package/2006/relationships"><Relationship Id="rId3" Type="http://schemas.openxmlformats.org/officeDocument/2006/relationships/hyperlink" Target="https://louisianaschools.adobeconnect.com/assessment-accountability/" TargetMode="External"/><Relationship Id="rId2" Type="http://schemas.openxmlformats.org/officeDocument/2006/relationships/notesSlide" Target="../notesSlides/notesSlide69.xml"/><Relationship Id="rId1" Type="http://schemas.openxmlformats.org/officeDocument/2006/relationships/slideLayout" Target="../slideLayouts/slideLayout80.xml"/></Relationships>
</file>

<file path=ppt/slides/_rels/slide7.xml.rels><?xml version="1.0" encoding="UTF-8" standalone="yes"?>
<Relationships xmlns="http://schemas.openxmlformats.org/package/2006/relationships"><Relationship Id="rId3" Type="http://schemas.openxmlformats.org/officeDocument/2006/relationships/hyperlink" Target="https://www.boarddocs.com/la/bese/Board.nsf/files/AZNURZ67B03C/$file/AGII_6.4_B111_June_%202018.pdf" TargetMode="External"/><Relationship Id="rId2" Type="http://schemas.openxmlformats.org/officeDocument/2006/relationships/notesSlide" Target="../notesSlides/notesSlide7.xml"/><Relationship Id="rId1" Type="http://schemas.openxmlformats.org/officeDocument/2006/relationships/slideLayout" Target="../slideLayouts/slideLayout72.xml"/><Relationship Id="rId4" Type="http://schemas.openxmlformats.org/officeDocument/2006/relationships/hyperlink" Target="https://www.boarddocs.com/la/bese/Board.nsf/files/AZN38H767F41/$file/AGII_6.3_B118_June_2018.pdf" TargetMode="External"/></Relationships>
</file>

<file path=ppt/slides/_rels/slide70.xml.rels><?xml version="1.0" encoding="UTF-8" standalone="yes"?>
<Relationships xmlns="http://schemas.openxmlformats.org/package/2006/relationships"><Relationship Id="rId8" Type="http://schemas.openxmlformats.org/officeDocument/2006/relationships/hyperlink" Target="https://www.louisianabelieves.com/docs/default-source/assessment/2017-elpt-frequently-asked-questions-(faq).pdf?sfvrsn=4" TargetMode="External"/><Relationship Id="rId3" Type="http://schemas.openxmlformats.org/officeDocument/2006/relationships/hyperlink" Target="https://www.louisianabelieves.com/docs/default-source/assessment-guidance/elps-guidance-2018-2019.pdf?sfvrsn=2" TargetMode="External"/><Relationship Id="rId7" Type="http://schemas.openxmlformats.org/officeDocument/2006/relationships/hyperlink" Target="https://la.portal.airast.org/core/fileparse.php/2601/urlt/Louisiana-TIDE-User-Guide.pdf" TargetMode="External"/><Relationship Id="rId2" Type="http://schemas.openxmlformats.org/officeDocument/2006/relationships/notesSlide" Target="../notesSlides/notesSlide70.xml"/><Relationship Id="rId1" Type="http://schemas.openxmlformats.org/officeDocument/2006/relationships/slideLayout" Target="../slideLayouts/slideLayout60.xml"/><Relationship Id="rId6" Type="http://schemas.openxmlformats.org/officeDocument/2006/relationships/hyperlink" Target="https://www.louisianabelieves.com/academics/english-learners" TargetMode="External"/><Relationship Id="rId5" Type="http://schemas.openxmlformats.org/officeDocument/2006/relationships/hyperlink" Target="https://la.portal.airast.org/" TargetMode="External"/><Relationship Id="rId4" Type="http://schemas.openxmlformats.org/officeDocument/2006/relationships/hyperlink" Target="https://www.louisianabelieves.com/docs/default-source/assessment-guidance/elps-summit-presentation.pptx?sfvrsn=2" TargetMode="External"/></Relationships>
</file>

<file path=ppt/slides/_rels/slide7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1.xml"/><Relationship Id="rId1" Type="http://schemas.openxmlformats.org/officeDocument/2006/relationships/slideLayout" Target="../slideLayouts/slideLayout2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0.xml"/></Relationships>
</file>

<file path=ppt/slides/_rels/slide73.xml.rels><?xml version="1.0" encoding="UTF-8" standalone="yes"?>
<Relationships xmlns="http://schemas.openxmlformats.org/package/2006/relationships"><Relationship Id="rId3" Type="http://schemas.openxmlformats.org/officeDocument/2006/relationships/hyperlink" Target="https://www.louisianabelieves.com/docs/default-source/assessment/leap-360-diagnostic-assessment-quick-start-guide.pdf?sfvrsn=5" TargetMode="External"/><Relationship Id="rId2" Type="http://schemas.openxmlformats.org/officeDocument/2006/relationships/notesSlide" Target="../notesSlides/notesSlide73.xml"/><Relationship Id="rId1" Type="http://schemas.openxmlformats.org/officeDocument/2006/relationships/slideLayout" Target="../slideLayouts/slideLayout20.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hyperlink" Target="https://wbte.drcedirect.com/LA/#portal/la/510848/ott/8/username/password/false" TargetMode="External"/></Relationships>
</file>

<file path=ppt/slides/_rels/slide74.xml.rels><?xml version="1.0" encoding="UTF-8" standalone="yes"?>
<Relationships xmlns="http://schemas.openxmlformats.org/package/2006/relationships"><Relationship Id="rId3" Type="http://schemas.openxmlformats.org/officeDocument/2006/relationships/hyperlink" Target="https://www.louisianabelieves.com/resources/library/louisiana-teacher-leaders" TargetMode="External"/><Relationship Id="rId2" Type="http://schemas.openxmlformats.org/officeDocument/2006/relationships/notesSlide" Target="../notesSlides/notesSlide74.xml"/><Relationship Id="rId1" Type="http://schemas.openxmlformats.org/officeDocument/2006/relationships/slideLayout" Target="../slideLayouts/slideLayout50.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5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53.xml"/></Relationships>
</file>

<file path=ppt/slides/_rels/slide7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7.xml"/><Relationship Id="rId1" Type="http://schemas.openxmlformats.org/officeDocument/2006/relationships/slideLayout" Target="../slideLayouts/slideLayout50.xml"/></Relationships>
</file>

<file path=ppt/slides/_rels/slide7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8.xml"/><Relationship Id="rId1" Type="http://schemas.openxmlformats.org/officeDocument/2006/relationships/slideLayout" Target="../slideLayouts/slideLayout50.xml"/></Relationships>
</file>

<file path=ppt/slides/_rels/slide7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9.xml"/><Relationship Id="rId1" Type="http://schemas.openxmlformats.org/officeDocument/2006/relationships/slideLayout" Target="../slideLayouts/slideLayout50.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2.xml"/><Relationship Id="rId4" Type="http://schemas.openxmlformats.org/officeDocument/2006/relationships/image" Target="../media/image14.png"/></Relationships>
</file>

<file path=ppt/slides/_rels/slide80.xml.rels><?xml version="1.0" encoding="UTF-8" standalone="yes"?>
<Relationships xmlns="http://schemas.openxmlformats.org/package/2006/relationships"><Relationship Id="rId3" Type="http://schemas.openxmlformats.org/officeDocument/2006/relationships/hyperlink" Target="https://www.louisianabelieves.com/docs/default-source/assessment/a-teachers-guide-to-leap-360.pdf?sfvrsn=4" TargetMode="External"/><Relationship Id="rId2" Type="http://schemas.openxmlformats.org/officeDocument/2006/relationships/notesSlide" Target="../notesSlides/notesSlide80.xml"/><Relationship Id="rId1" Type="http://schemas.openxmlformats.org/officeDocument/2006/relationships/slideLayout" Target="../slideLayouts/slideLayout50.xml"/></Relationships>
</file>

<file path=ppt/slides/_rels/slide8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1.xml"/><Relationship Id="rId1" Type="http://schemas.openxmlformats.org/officeDocument/2006/relationships/slideLayout" Target="../slideLayouts/slideLayout40.xml"/></Relationships>
</file>

<file path=ppt/slides/_rels/slide82.xml.rels><?xml version="1.0" encoding="UTF-8" standalone="yes"?>
<Relationships xmlns="http://schemas.openxmlformats.org/package/2006/relationships"><Relationship Id="rId3" Type="http://schemas.openxmlformats.org/officeDocument/2006/relationships/hyperlink" Target="https://www.drcedirect.com/all/eca-portal-ui/welcome/DRCPORTAL" TargetMode="External"/><Relationship Id="rId2" Type="http://schemas.openxmlformats.org/officeDocument/2006/relationships/notesSlide" Target="../notesSlides/notesSlide82.xml"/><Relationship Id="rId1" Type="http://schemas.openxmlformats.org/officeDocument/2006/relationships/slideLayout" Target="../slideLayouts/slideLayout5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54.xml"/></Relationships>
</file>

<file path=ppt/slides/_rels/slide84.xml.rels><?xml version="1.0" encoding="UTF-8" standalone="yes"?>
<Relationships xmlns="http://schemas.openxmlformats.org/package/2006/relationships"><Relationship Id="rId3" Type="http://schemas.openxmlformats.org/officeDocument/2006/relationships/hyperlink" Target="https://www.louisianabelieves.com/docs/default-source/assessment/parent-guide-to-the-leap-360.pdf?sfvrsn=4" TargetMode="External"/><Relationship Id="rId2" Type="http://schemas.openxmlformats.org/officeDocument/2006/relationships/notesSlide" Target="../notesSlides/notesSlide84.xml"/><Relationship Id="rId1" Type="http://schemas.openxmlformats.org/officeDocument/2006/relationships/slideLayout" Target="../slideLayouts/slideLayout50.xml"/><Relationship Id="rId4" Type="http://schemas.openxmlformats.org/officeDocument/2006/relationships/image" Target="../media/image31.png"/></Relationships>
</file>

<file path=ppt/slides/_rels/slide85.xml.rels><?xml version="1.0" encoding="UTF-8" standalone="yes"?>
<Relationships xmlns="http://schemas.openxmlformats.org/package/2006/relationships"><Relationship Id="rId3" Type="http://schemas.openxmlformats.org/officeDocument/2006/relationships/hyperlink" Target="https://www.louisianabelieves.com/docs/default-source/assessment/a-district's-guide-to-leap-360.pdf?sfvrsn=2" TargetMode="External"/><Relationship Id="rId7" Type="http://schemas.openxmlformats.org/officeDocument/2006/relationships/image" Target="../media/image33.png"/><Relationship Id="rId2" Type="http://schemas.openxmlformats.org/officeDocument/2006/relationships/notesSlide" Target="../notesSlides/notesSlide85.xml"/><Relationship Id="rId1" Type="http://schemas.openxmlformats.org/officeDocument/2006/relationships/slideLayout" Target="../slideLayouts/slideLayout53.xml"/><Relationship Id="rId6" Type="http://schemas.openxmlformats.org/officeDocument/2006/relationships/image" Target="../media/image32.png"/><Relationship Id="rId5" Type="http://schemas.openxmlformats.org/officeDocument/2006/relationships/hyperlink" Target="https://www.louisianabelieves.com/resources/library/assessment" TargetMode="External"/><Relationship Id="rId4" Type="http://schemas.openxmlformats.org/officeDocument/2006/relationships/hyperlink" Target="https://www.louisianabelieves.com/measuringresults/leap-360" TargetMode="Externa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5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5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58.xml"/></Relationships>
</file>

<file path=ppt/slides/_rels/slide89.xml.rels><?xml version="1.0" encoding="UTF-8" standalone="yes"?>
<Relationships xmlns="http://schemas.openxmlformats.org/package/2006/relationships"><Relationship Id="rId3" Type="http://schemas.openxmlformats.org/officeDocument/2006/relationships/hyperlink" Target="http://www.louisianabelieves.com/resources/library/assessment" TargetMode="External"/><Relationship Id="rId2" Type="http://schemas.openxmlformats.org/officeDocument/2006/relationships/notesSlide" Target="../notesSlides/notesSlide89.xml"/><Relationship Id="rId1" Type="http://schemas.openxmlformats.org/officeDocument/2006/relationships/slideLayout" Target="../slideLayouts/slideLayout58.xml"/><Relationship Id="rId4" Type="http://schemas.openxmlformats.org/officeDocument/2006/relationships/hyperlink" Target="https://www.louisianabelieves.com/resources/library/data-center/data-sharing-agreements"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2.xml"/></Relationships>
</file>

<file path=ppt/slides/_rels/slide90.xml.rels><?xml version="1.0" encoding="UTF-8" standalone="yes"?>
<Relationships xmlns="http://schemas.openxmlformats.org/package/2006/relationships"><Relationship Id="rId3" Type="http://schemas.openxmlformats.org/officeDocument/2006/relationships/hyperlink" Target="https://www.achieve.org/assessmentinventory" TargetMode="External"/><Relationship Id="rId2" Type="http://schemas.openxmlformats.org/officeDocument/2006/relationships/notesSlide" Target="../notesSlides/notesSlide90.xml"/><Relationship Id="rId1" Type="http://schemas.openxmlformats.org/officeDocument/2006/relationships/slideLayout" Target="../slideLayouts/slideLayout20.xml"/><Relationship Id="rId4" Type="http://schemas.openxmlformats.org/officeDocument/2006/relationships/hyperlink" Target="https://www.louisianabelieves.com/measuringresults/leap-360" TargetMode="External"/></Relationships>
</file>

<file path=ppt/slides/_rels/slide91.xml.rels><?xml version="1.0" encoding="UTF-8" standalone="yes"?>
<Relationships xmlns="http://schemas.openxmlformats.org/package/2006/relationships"><Relationship Id="rId3" Type="http://schemas.openxmlformats.org/officeDocument/2006/relationships/hyperlink" Target="https://www.drcedirect.com/all/eca-portal-ui/welcome/LA" TargetMode="External"/><Relationship Id="rId2" Type="http://schemas.openxmlformats.org/officeDocument/2006/relationships/notesSlide" Target="../notesSlides/notesSlide91.xml"/><Relationship Id="rId1" Type="http://schemas.openxmlformats.org/officeDocument/2006/relationships/slideLayout" Target="../slideLayouts/slideLayout20.xml"/></Relationships>
</file>

<file path=ppt/slides/_rels/slide9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2.xml"/><Relationship Id="rId1" Type="http://schemas.openxmlformats.org/officeDocument/2006/relationships/slideLayout" Target="../slideLayouts/slideLayout39.xml"/></Relationships>
</file>

<file path=ppt/slides/_rels/slide93.xml.rels><?xml version="1.0" encoding="UTF-8" standalone="yes"?>
<Relationships xmlns="http://schemas.openxmlformats.org/package/2006/relationships"><Relationship Id="rId3" Type="http://schemas.openxmlformats.org/officeDocument/2006/relationships/hyperlink" Target="https://www.louisianabelieves.com/docs/default-source/assessment/state-placement-test-overview.pdf?sfvrsn=4" TargetMode="External"/><Relationship Id="rId2" Type="http://schemas.openxmlformats.org/officeDocument/2006/relationships/notesSlide" Target="../notesSlides/notesSlide93.xml"/><Relationship Id="rId1" Type="http://schemas.openxmlformats.org/officeDocument/2006/relationships/slideLayout" Target="../slideLayouts/slideLayout80.xml"/><Relationship Id="rId4" Type="http://schemas.openxmlformats.org/officeDocument/2006/relationships/hyperlink" Target="https://www.drcedirect.com/all/eca-portal-ui/welcome/LA" TargetMode="External"/></Relationships>
</file>

<file path=ppt/slides/_rels/slide94.xml.rels><?xml version="1.0" encoding="UTF-8" standalone="yes"?>
<Relationships xmlns="http://schemas.openxmlformats.org/package/2006/relationships"><Relationship Id="rId3" Type="http://schemas.openxmlformats.org/officeDocument/2006/relationships/hyperlink" Target="https://www.louisianabelieves.com/docs/default-source/policy/2018-2019-transitional-9th-policy-guidance-(002).pdf?sfvrsn=10" TargetMode="External"/><Relationship Id="rId2" Type="http://schemas.openxmlformats.org/officeDocument/2006/relationships/notesSlide" Target="../notesSlides/notesSlide94.xml"/><Relationship Id="rId1" Type="http://schemas.openxmlformats.org/officeDocument/2006/relationships/slideLayout" Target="../slideLayouts/slideLayout80.xml"/></Relationships>
</file>

<file path=ppt/slides/_rels/slide9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5.xml"/><Relationship Id="rId1" Type="http://schemas.openxmlformats.org/officeDocument/2006/relationships/slideLayout" Target="../slideLayouts/slideLayout39.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4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40.xml"/></Relationships>
</file>

<file path=ppt/slides/_rels/slide9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8.xml"/><Relationship Id="rId1" Type="http://schemas.openxmlformats.org/officeDocument/2006/relationships/slideLayout" Target="../slideLayouts/slideLayout2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pic>
        <p:nvPicPr>
          <p:cNvPr id="423" name="Shape 423"/>
          <p:cNvPicPr preferRelativeResize="0"/>
          <p:nvPr/>
        </p:nvPicPr>
        <p:blipFill rotWithShape="1">
          <a:blip r:embed="rId3">
            <a:alphaModFix/>
          </a:blip>
          <a:srcRect/>
          <a:stretch/>
        </p:blipFill>
        <p:spPr>
          <a:xfrm>
            <a:off x="-101600" y="-25976"/>
            <a:ext cx="9245700" cy="5200500"/>
          </a:xfrm>
          <a:prstGeom prst="rect">
            <a:avLst/>
          </a:prstGeom>
          <a:noFill/>
          <a:ln>
            <a:noFill/>
          </a:ln>
        </p:spPr>
      </p:pic>
      <p:sp>
        <p:nvSpPr>
          <p:cNvPr id="424" name="Shape 424"/>
          <p:cNvSpPr txBox="1"/>
          <p:nvPr/>
        </p:nvSpPr>
        <p:spPr>
          <a:xfrm>
            <a:off x="304800" y="2857500"/>
            <a:ext cx="8534400" cy="807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Font typeface="Calibri"/>
              <a:buNone/>
            </a:pPr>
            <a:r>
              <a:rPr lang="en" sz="3200" b="1" i="0" u="none" strike="noStrike" cap="none">
                <a:solidFill>
                  <a:schemeClr val="dk1"/>
                </a:solidFill>
                <a:latin typeface="Calibri"/>
                <a:ea typeface="Calibri"/>
                <a:cs typeface="Calibri"/>
                <a:sym typeface="Calibri"/>
              </a:rPr>
              <a:t>Assessment and Accountability Monthly Call</a:t>
            </a:r>
            <a:endParaRPr sz="3200">
              <a:latin typeface="Calibri"/>
              <a:ea typeface="Calibri"/>
              <a:cs typeface="Calibri"/>
              <a:sym typeface="Calibri"/>
            </a:endParaRPr>
          </a:p>
          <a:p>
            <a:pPr marL="0" marR="0" lvl="0" indent="0" algn="ctr" rtl="0">
              <a:lnSpc>
                <a:spcPct val="100000"/>
              </a:lnSpc>
              <a:spcBef>
                <a:spcPts val="0"/>
              </a:spcBef>
              <a:spcAft>
                <a:spcPts val="0"/>
              </a:spcAft>
              <a:buClr>
                <a:srgbClr val="FF0000"/>
              </a:buClr>
              <a:buFont typeface="Calibri"/>
              <a:buNone/>
            </a:pPr>
            <a:endParaRPr sz="3200">
              <a:latin typeface="Calibri"/>
              <a:ea typeface="Calibri"/>
              <a:cs typeface="Calibri"/>
              <a:sym typeface="Calibri"/>
            </a:endParaRPr>
          </a:p>
          <a:p>
            <a:pPr marL="0" marR="0" lvl="0" indent="0" algn="ctr" rtl="0">
              <a:lnSpc>
                <a:spcPct val="100000"/>
              </a:lnSpc>
              <a:spcBef>
                <a:spcPts val="0"/>
              </a:spcBef>
              <a:spcAft>
                <a:spcPts val="0"/>
              </a:spcAft>
              <a:buClr>
                <a:srgbClr val="FF0000"/>
              </a:buClr>
              <a:buFont typeface="Calibri"/>
              <a:buNone/>
            </a:pPr>
            <a:r>
              <a:rPr lang="en" sz="3200">
                <a:latin typeface="Calibri"/>
                <a:ea typeface="Calibri"/>
                <a:cs typeface="Calibri"/>
                <a:sym typeface="Calibri"/>
              </a:rPr>
              <a:t>June 2018</a:t>
            </a:r>
            <a:endParaRPr sz="3200">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Shape 489"/>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333333"/>
              </a:buClr>
              <a:buSzPts val="1400"/>
              <a:buFont typeface="Calibri"/>
              <a:buNone/>
            </a:pPr>
            <a:r>
              <a:rPr lang="en" sz="2800" b="0" i="0" u="none" strike="noStrike" cap="none">
                <a:solidFill>
                  <a:srgbClr val="333333"/>
                </a:solidFill>
                <a:latin typeface="Calibri"/>
                <a:ea typeface="Calibri"/>
                <a:cs typeface="Calibri"/>
                <a:sym typeface="Calibri"/>
              </a:rPr>
              <a:t>2018 School Performance Score Resources: For Teachers</a:t>
            </a:r>
            <a:endParaRPr sz="2800" b="0" i="0" u="none" strike="noStrike" cap="none">
              <a:solidFill>
                <a:srgbClr val="333333"/>
              </a:solidFill>
              <a:latin typeface="Calibri"/>
              <a:ea typeface="Calibri"/>
              <a:cs typeface="Calibri"/>
              <a:sym typeface="Calibri"/>
            </a:endParaRPr>
          </a:p>
        </p:txBody>
      </p:sp>
      <p:sp>
        <p:nvSpPr>
          <p:cNvPr id="490" name="Shape 490"/>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10</a:t>
            </a:fld>
            <a:endParaRPr sz="900" b="0" i="0" u="none" strike="noStrike" cap="none">
              <a:solidFill>
                <a:srgbClr val="8A8A8A"/>
              </a:solidFill>
              <a:latin typeface="Calibri"/>
              <a:ea typeface="Calibri"/>
              <a:cs typeface="Calibri"/>
              <a:sym typeface="Calibri"/>
            </a:endParaRPr>
          </a:p>
        </p:txBody>
      </p:sp>
      <p:graphicFrame>
        <p:nvGraphicFramePr>
          <p:cNvPr id="491" name="Shape 491"/>
          <p:cNvGraphicFramePr/>
          <p:nvPr/>
        </p:nvGraphicFramePr>
        <p:xfrm>
          <a:off x="125900" y="1308900"/>
          <a:ext cx="8903950" cy="2560260"/>
        </p:xfrm>
        <a:graphic>
          <a:graphicData uri="http://schemas.openxmlformats.org/drawingml/2006/table">
            <a:tbl>
              <a:tblPr>
                <a:noFill/>
                <a:tableStyleId>{142CF8F7-7051-415C-BB61-E0434702DC07}</a:tableStyleId>
              </a:tblPr>
              <a:tblGrid>
                <a:gridCol w="1246675"/>
                <a:gridCol w="5428275"/>
                <a:gridCol w="2229000"/>
              </a:tblGrid>
              <a:tr h="349550">
                <a:tc>
                  <a:txBody>
                    <a:bodyPr/>
                    <a:lstStyle/>
                    <a:p>
                      <a:pPr marL="0" marR="0" lvl="0" indent="0" algn="ctr" rtl="0">
                        <a:lnSpc>
                          <a:spcPct val="100000"/>
                        </a:lnSpc>
                        <a:spcBef>
                          <a:spcPts val="0"/>
                        </a:spcBef>
                        <a:spcAft>
                          <a:spcPts val="0"/>
                        </a:spcAft>
                        <a:buClr>
                          <a:srgbClr val="000000"/>
                        </a:buClr>
                        <a:buSzPts val="1600"/>
                        <a:buFont typeface="Arial"/>
                        <a:buNone/>
                      </a:pPr>
                      <a:r>
                        <a:rPr lang="en" sz="1600" b="1" u="none" strike="noStrike" cap="none">
                          <a:latin typeface="Calibri"/>
                          <a:ea typeface="Calibri"/>
                          <a:cs typeface="Calibri"/>
                          <a:sym typeface="Calibri"/>
                        </a:rPr>
                        <a:t>Audience</a:t>
                      </a:r>
                      <a:endParaRPr sz="1600" b="1" u="none" strike="noStrike" cap="none">
                        <a:latin typeface="Calibri"/>
                        <a:ea typeface="Calibri"/>
                        <a:cs typeface="Calibri"/>
                        <a:sym typeface="Calibri"/>
                      </a:endParaRPr>
                    </a:p>
                  </a:txBody>
                  <a:tcPr marL="91425" marR="91425" marT="91425" marB="91425">
                    <a:solidFill>
                      <a:srgbClr val="B6DDE7"/>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 sz="1600" b="1" u="none" strike="noStrike" cap="none">
                          <a:latin typeface="Calibri"/>
                          <a:ea typeface="Calibri"/>
                          <a:cs typeface="Calibri"/>
                          <a:sym typeface="Calibri"/>
                        </a:rPr>
                        <a:t>Resources</a:t>
                      </a:r>
                      <a:endParaRPr sz="1600" b="1" u="none" strike="noStrike" cap="none">
                        <a:latin typeface="Calibri"/>
                        <a:ea typeface="Calibri"/>
                        <a:cs typeface="Calibri"/>
                        <a:sym typeface="Calibri"/>
                      </a:endParaRPr>
                    </a:p>
                  </a:txBody>
                  <a:tcPr marL="91425" marR="91425" marT="91425" marB="91425">
                    <a:solidFill>
                      <a:srgbClr val="B6DDE7"/>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 sz="1600" b="1" u="none" strike="noStrike" cap="none">
                          <a:latin typeface="Calibri"/>
                          <a:ea typeface="Calibri"/>
                          <a:cs typeface="Calibri"/>
                          <a:sym typeface="Calibri"/>
                        </a:rPr>
                        <a:t>Release Timeline</a:t>
                      </a:r>
                      <a:endParaRPr sz="1600" b="1" u="none" strike="noStrike" cap="none">
                        <a:latin typeface="Calibri"/>
                        <a:ea typeface="Calibri"/>
                        <a:cs typeface="Calibri"/>
                        <a:sym typeface="Calibri"/>
                      </a:endParaRPr>
                    </a:p>
                  </a:txBody>
                  <a:tcPr marL="91425" marR="91425" marT="91425" marB="91425">
                    <a:solidFill>
                      <a:srgbClr val="B6DDE7"/>
                    </a:solidFill>
                  </a:tcPr>
                </a:tc>
              </a:tr>
              <a:tr h="661700">
                <a:tc>
                  <a:txBody>
                    <a:bodyPr/>
                    <a:lstStyle/>
                    <a:p>
                      <a:pPr marL="0" marR="0" lvl="0" indent="0" algn="l" rtl="0">
                        <a:lnSpc>
                          <a:spcPct val="100000"/>
                        </a:lnSpc>
                        <a:spcBef>
                          <a:spcPts val="0"/>
                        </a:spcBef>
                        <a:spcAft>
                          <a:spcPts val="0"/>
                        </a:spcAft>
                        <a:buClr>
                          <a:srgbClr val="000000"/>
                        </a:buClr>
                        <a:buSzPts val="1600"/>
                        <a:buFont typeface="Arial"/>
                        <a:buNone/>
                      </a:pPr>
                      <a:r>
                        <a:rPr lang="en" sz="1600" b="1" u="none" strike="noStrike" cap="none">
                          <a:latin typeface="Calibri"/>
                          <a:ea typeface="Calibri"/>
                          <a:cs typeface="Calibri"/>
                          <a:sym typeface="Calibri"/>
                        </a:rPr>
                        <a:t>Teachers </a:t>
                      </a:r>
                      <a:endParaRPr sz="1600" b="1" u="none" strike="noStrike" cap="none">
                        <a:latin typeface="Calibri"/>
                        <a:ea typeface="Calibri"/>
                        <a:cs typeface="Calibri"/>
                        <a:sym typeface="Calibri"/>
                      </a:endParaRPr>
                    </a:p>
                  </a:txBody>
                  <a:tcPr marL="91425" marR="91425" marT="91425" marB="91425"/>
                </a:tc>
                <a:tc>
                  <a:txBody>
                    <a:bodyPr/>
                    <a:lstStyle/>
                    <a:p>
                      <a:pPr marL="412750" marR="0" lvl="0" indent="-285750" algn="l" rtl="0">
                        <a:lnSpc>
                          <a:spcPct val="100000"/>
                        </a:lnSpc>
                        <a:spcBef>
                          <a:spcPts val="0"/>
                        </a:spcBef>
                        <a:spcAft>
                          <a:spcPts val="0"/>
                        </a:spcAft>
                        <a:buClr>
                          <a:srgbClr val="000000"/>
                        </a:buClr>
                        <a:buSzPts val="1600"/>
                        <a:buFont typeface="Arial"/>
                        <a:buChar char="•"/>
                      </a:pPr>
                      <a:r>
                        <a:rPr lang="en" sz="1600" u="sng" strike="noStrike" cap="none">
                          <a:solidFill>
                            <a:schemeClr val="hlink"/>
                          </a:solidFill>
                          <a:latin typeface="Calibri"/>
                          <a:ea typeface="Calibri"/>
                          <a:cs typeface="Calibri"/>
                          <a:sym typeface="Calibri"/>
                          <a:hlinkClick r:id="rId3"/>
                        </a:rPr>
                        <a:t>Using Measures of Student Progress to Strengthen Practice and Increase Learning</a:t>
                      </a:r>
                      <a:endParaRPr sz="1400" u="none" strike="noStrike" cap="none"/>
                    </a:p>
                    <a:p>
                      <a:pPr marL="412750" marR="0" lvl="0" indent="-285750" algn="l" rtl="0">
                        <a:lnSpc>
                          <a:spcPct val="100000"/>
                        </a:lnSpc>
                        <a:spcBef>
                          <a:spcPts val="0"/>
                        </a:spcBef>
                        <a:spcAft>
                          <a:spcPts val="0"/>
                        </a:spcAft>
                        <a:buClr>
                          <a:srgbClr val="000000"/>
                        </a:buClr>
                        <a:buSzPts val="1600"/>
                        <a:buFont typeface="Arial"/>
                        <a:buChar char="•"/>
                      </a:pPr>
                      <a:r>
                        <a:rPr lang="en" sz="1600" u="sng" strike="noStrike" cap="none">
                          <a:solidFill>
                            <a:schemeClr val="hlink"/>
                          </a:solidFill>
                          <a:latin typeface="Calibri"/>
                          <a:ea typeface="Calibri"/>
                          <a:cs typeface="Calibri"/>
                          <a:sym typeface="Calibri"/>
                          <a:hlinkClick r:id="rId4"/>
                        </a:rPr>
                        <a:t>Deliberately Addressing Student Growth to Mastery</a:t>
                      </a:r>
                      <a:endParaRPr sz="1600" u="none" strike="noStrike" cap="none">
                        <a:latin typeface="Calibri"/>
                        <a:ea typeface="Calibri"/>
                        <a:cs typeface="Calibri"/>
                        <a:sym typeface="Calibri"/>
                      </a:endParaRPr>
                    </a:p>
                    <a:p>
                      <a:pPr marL="412750" marR="0" lvl="0" indent="-285750" algn="l" rtl="0">
                        <a:lnSpc>
                          <a:spcPct val="100000"/>
                        </a:lnSpc>
                        <a:spcBef>
                          <a:spcPts val="0"/>
                        </a:spcBef>
                        <a:spcAft>
                          <a:spcPts val="0"/>
                        </a:spcAft>
                        <a:buClr>
                          <a:srgbClr val="000000"/>
                        </a:buClr>
                        <a:buSzPts val="1600"/>
                        <a:buFont typeface="Arial"/>
                        <a:buChar char="•"/>
                      </a:pPr>
                      <a:r>
                        <a:rPr lang="en" sz="1600" u="sng" strike="noStrike" cap="none">
                          <a:solidFill>
                            <a:schemeClr val="hlink"/>
                          </a:solidFill>
                          <a:latin typeface="Calibri"/>
                          <a:ea typeface="Calibri"/>
                          <a:cs typeface="Calibri"/>
                          <a:sym typeface="Calibri"/>
                          <a:hlinkClick r:id="rId5"/>
                        </a:rPr>
                        <a:t>Mastery or Growth</a:t>
                      </a:r>
                      <a:endParaRPr sz="1600" u="none" strike="noStrike" cap="none">
                        <a:latin typeface="Calibri"/>
                        <a:ea typeface="Calibri"/>
                        <a:cs typeface="Calibri"/>
                        <a:sym typeface="Calibri"/>
                      </a:endParaRPr>
                    </a:p>
                    <a:p>
                      <a:pPr marL="412750" marR="0" lvl="0" indent="-285750" algn="l" rtl="0">
                        <a:lnSpc>
                          <a:spcPct val="100000"/>
                        </a:lnSpc>
                        <a:spcBef>
                          <a:spcPts val="0"/>
                        </a:spcBef>
                        <a:spcAft>
                          <a:spcPts val="0"/>
                        </a:spcAft>
                        <a:buClr>
                          <a:srgbClr val="000000"/>
                        </a:buClr>
                        <a:buSzPts val="1600"/>
                        <a:buFont typeface="Arial"/>
                        <a:buChar char="•"/>
                      </a:pPr>
                      <a:r>
                        <a:rPr lang="en" sz="1600" u="none" strike="noStrike" cap="none">
                          <a:latin typeface="Calibri"/>
                          <a:ea typeface="Calibri"/>
                          <a:cs typeface="Calibri"/>
                          <a:sym typeface="Calibri"/>
                        </a:rPr>
                        <a:t>Additional guidance for teachers on how to use student growth data to make adjustments to instruction (coming this fall)</a:t>
                      </a:r>
                      <a:endParaRPr sz="1600" u="none" strike="noStrike" cap="none">
                        <a:latin typeface="Calibri"/>
                        <a:ea typeface="Calibri"/>
                        <a:cs typeface="Calibri"/>
                        <a:sym typeface="Calibri"/>
                      </a:endParaRPr>
                    </a:p>
                  </a:txBody>
                  <a:tcPr marL="91425" marR="91425" marT="91425" marB="91425"/>
                </a:tc>
                <a:tc>
                  <a:txBody>
                    <a:bodyPr/>
                    <a:lstStyle/>
                    <a:p>
                      <a:pPr marL="412750" marR="0" lvl="0" indent="-285750" algn="l" rtl="0">
                        <a:lnSpc>
                          <a:spcPct val="100000"/>
                        </a:lnSpc>
                        <a:spcBef>
                          <a:spcPts val="0"/>
                        </a:spcBef>
                        <a:spcAft>
                          <a:spcPts val="0"/>
                        </a:spcAft>
                        <a:buClr>
                          <a:srgbClr val="000000"/>
                        </a:buClr>
                        <a:buSzPts val="1600"/>
                        <a:buFont typeface="Arial"/>
                        <a:buChar char="•"/>
                      </a:pPr>
                      <a:r>
                        <a:rPr lang="en" sz="1600" u="none" strike="noStrike" cap="none">
                          <a:latin typeface="Calibri"/>
                          <a:ea typeface="Calibri"/>
                          <a:cs typeface="Calibri"/>
                          <a:sym typeface="Calibri"/>
                        </a:rPr>
                        <a:t>Teacher Leader Summit</a:t>
                      </a:r>
                      <a:endParaRPr sz="1600" u="none" strike="noStrike" cap="none">
                        <a:latin typeface="Calibri"/>
                        <a:ea typeface="Calibri"/>
                        <a:cs typeface="Calibri"/>
                        <a:sym typeface="Calibri"/>
                      </a:endParaRPr>
                    </a:p>
                    <a:p>
                      <a:pPr marL="412750" marR="0" lvl="0" indent="-285750" algn="l" rtl="0">
                        <a:lnSpc>
                          <a:spcPct val="100000"/>
                        </a:lnSpc>
                        <a:spcBef>
                          <a:spcPts val="0"/>
                        </a:spcBef>
                        <a:spcAft>
                          <a:spcPts val="0"/>
                        </a:spcAft>
                        <a:buClr>
                          <a:srgbClr val="000000"/>
                        </a:buClr>
                        <a:buSzPts val="1600"/>
                        <a:buFont typeface="Arial"/>
                        <a:buChar char="•"/>
                      </a:pPr>
                      <a:r>
                        <a:rPr lang="en" sz="1600" u="none" strike="noStrike" cap="none">
                          <a:latin typeface="Calibri"/>
                          <a:ea typeface="Calibri"/>
                          <a:cs typeface="Calibri"/>
                          <a:sym typeface="Calibri"/>
                        </a:rPr>
                        <a:t>Teacher Leader newsletter</a:t>
                      </a:r>
                      <a:endParaRPr sz="1600" u="none" strike="noStrike" cap="none">
                        <a:latin typeface="Calibri"/>
                        <a:ea typeface="Calibri"/>
                        <a:cs typeface="Calibri"/>
                        <a:sym typeface="Calibri"/>
                      </a:endParaRPr>
                    </a:p>
                    <a:p>
                      <a:pPr marL="412750" marR="0" lvl="0" indent="-285750" algn="l" rtl="0">
                        <a:lnSpc>
                          <a:spcPct val="100000"/>
                        </a:lnSpc>
                        <a:spcBef>
                          <a:spcPts val="0"/>
                        </a:spcBef>
                        <a:spcAft>
                          <a:spcPts val="0"/>
                        </a:spcAft>
                        <a:buClr>
                          <a:srgbClr val="000000"/>
                        </a:buClr>
                        <a:buSzPts val="1600"/>
                        <a:buFont typeface="Arial"/>
                        <a:buChar char="•"/>
                      </a:pPr>
                      <a:r>
                        <a:rPr lang="en" sz="1600" u="none" strike="noStrike" cap="none">
                          <a:latin typeface="Calibri"/>
                          <a:ea typeface="Calibri"/>
                          <a:cs typeface="Calibri"/>
                          <a:sym typeface="Calibri"/>
                        </a:rPr>
                        <a:t>Training at the September Teacher Leader Collaborations</a:t>
                      </a:r>
                      <a:endParaRPr sz="1600" u="none" strike="noStrike" cap="none">
                        <a:latin typeface="Calibri"/>
                        <a:ea typeface="Calibri"/>
                        <a:cs typeface="Calibri"/>
                        <a:sym typeface="Calibri"/>
                      </a:endParaRPr>
                    </a:p>
                  </a:txBody>
                  <a:tcPr marL="91425" marR="91425" marT="91425" marB="91425"/>
                </a:tc>
              </a:tr>
            </a:tbl>
          </a:graphicData>
        </a:graphic>
      </p:graphicFrame>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1114"/>
        <p:cNvGrpSpPr/>
        <p:nvPr/>
      </p:nvGrpSpPr>
      <p:grpSpPr>
        <a:xfrm>
          <a:off x="0" y="0"/>
          <a:ext cx="0" cy="0"/>
          <a:chOff x="0" y="0"/>
          <a:chExt cx="0" cy="0"/>
        </a:xfrm>
      </p:grpSpPr>
      <p:sp>
        <p:nvSpPr>
          <p:cNvPr id="1115" name="Shape 1115"/>
          <p:cNvSpPr txBox="1">
            <a:spLocks noGrp="1"/>
          </p:cNvSpPr>
          <p:nvPr>
            <p:ph type="title"/>
          </p:nvPr>
        </p:nvSpPr>
        <p:spPr>
          <a:xfrm>
            <a:off x="457200" y="-1"/>
            <a:ext cx="8229600" cy="10635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2800"/>
              <a:t>2018-2019 Enrollment Window</a:t>
            </a:r>
            <a:endParaRPr sz="2800"/>
          </a:p>
        </p:txBody>
      </p:sp>
      <p:sp>
        <p:nvSpPr>
          <p:cNvPr id="1116" name="Shape 1116"/>
          <p:cNvSpPr txBox="1">
            <a:spLocks noGrp="1"/>
          </p:cNvSpPr>
          <p:nvPr>
            <p:ph type="body" idx="1"/>
          </p:nvPr>
        </p:nvSpPr>
        <p:spPr>
          <a:xfrm>
            <a:off x="201700" y="931150"/>
            <a:ext cx="8817600" cy="33945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r>
              <a:rPr lang="en" sz="1800"/>
              <a:t>From October 1 - October 31, each school system is required to enter enrollments for each school for paper or online testing in grades 3-4 into the eDIRECT Enrollment System. School  systems will also verify enrollment numbers. </a:t>
            </a:r>
            <a:endParaRPr sz="1800"/>
          </a:p>
          <a:p>
            <a:pPr marL="0" lvl="0" indent="0" rtl="0">
              <a:spcBef>
                <a:spcPts val="640"/>
              </a:spcBef>
              <a:spcAft>
                <a:spcPts val="0"/>
              </a:spcAft>
              <a:buNone/>
            </a:pPr>
            <a:r>
              <a:rPr lang="en" sz="1800"/>
              <a:t>To enter enrollments in eDIRECT:</a:t>
            </a:r>
            <a:endParaRPr sz="1800"/>
          </a:p>
          <a:p>
            <a:pPr marL="457200" lvl="0" indent="-342900" rtl="0">
              <a:spcBef>
                <a:spcPts val="640"/>
              </a:spcBef>
              <a:spcAft>
                <a:spcPts val="0"/>
              </a:spcAft>
              <a:buSzPts val="1800"/>
              <a:buFont typeface="Calibri"/>
              <a:buAutoNum type="arabicPeriod"/>
            </a:pPr>
            <a:r>
              <a:rPr lang="en" sz="1800"/>
              <a:t>Select </a:t>
            </a:r>
            <a:r>
              <a:rPr lang="en" sz="1800" b="1"/>
              <a:t>All Applications</a:t>
            </a:r>
            <a:r>
              <a:rPr lang="en" sz="1800"/>
              <a:t> and then select </a:t>
            </a:r>
            <a:r>
              <a:rPr lang="en" sz="1800" b="1"/>
              <a:t>Materials</a:t>
            </a:r>
            <a:r>
              <a:rPr lang="en" sz="1800"/>
              <a:t>.</a:t>
            </a:r>
            <a:endParaRPr sz="1800"/>
          </a:p>
          <a:p>
            <a:pPr marL="457200" lvl="0" indent="-342900">
              <a:spcBef>
                <a:spcPts val="0"/>
              </a:spcBef>
              <a:spcAft>
                <a:spcPts val="0"/>
              </a:spcAft>
              <a:buSzPts val="1800"/>
              <a:buFont typeface="Calibri"/>
              <a:buAutoNum type="arabicPeriod"/>
            </a:pPr>
            <a:r>
              <a:rPr lang="en" sz="1800"/>
              <a:t>Select </a:t>
            </a:r>
            <a:r>
              <a:rPr lang="en" sz="1800" b="1"/>
              <a:t>Enrollments </a:t>
            </a:r>
            <a:r>
              <a:rPr lang="en" sz="1800"/>
              <a:t>within Materials.</a:t>
            </a:r>
            <a:endParaRPr sz="1800"/>
          </a:p>
          <a:p>
            <a:pPr marL="457200" lvl="0" indent="-342900">
              <a:spcBef>
                <a:spcPts val="0"/>
              </a:spcBef>
              <a:spcAft>
                <a:spcPts val="0"/>
              </a:spcAft>
              <a:buSzPts val="1800"/>
              <a:buFont typeface="Calibri"/>
              <a:buAutoNum type="arabicPeriod"/>
            </a:pPr>
            <a:r>
              <a:rPr lang="en" sz="1800"/>
              <a:t>Under the </a:t>
            </a:r>
            <a:r>
              <a:rPr lang="en" sz="1800" b="1"/>
              <a:t>Administration </a:t>
            </a:r>
            <a:r>
              <a:rPr lang="en" sz="1800"/>
              <a:t>drop‐down box, select the appropriate Administration.</a:t>
            </a:r>
            <a:endParaRPr sz="1800"/>
          </a:p>
          <a:p>
            <a:pPr marL="457200" lvl="0" indent="-342900">
              <a:spcBef>
                <a:spcPts val="0"/>
              </a:spcBef>
              <a:spcAft>
                <a:spcPts val="0"/>
              </a:spcAft>
              <a:buSzPts val="1800"/>
              <a:buFont typeface="Calibri"/>
              <a:buAutoNum type="arabicPeriod"/>
            </a:pPr>
            <a:r>
              <a:rPr lang="en" sz="1800"/>
              <a:t>Under </a:t>
            </a:r>
            <a:r>
              <a:rPr lang="en" sz="1800" b="1"/>
              <a:t>School</a:t>
            </a:r>
            <a:r>
              <a:rPr lang="en" sz="1800"/>
              <a:t>, select the school for which enrollments will be entered.</a:t>
            </a:r>
            <a:endParaRPr sz="1800"/>
          </a:p>
          <a:p>
            <a:pPr marL="457200" lvl="0" indent="-342900">
              <a:spcBef>
                <a:spcPts val="0"/>
              </a:spcBef>
              <a:spcAft>
                <a:spcPts val="0"/>
              </a:spcAft>
              <a:buSzPts val="1800"/>
              <a:buFont typeface="Calibri"/>
              <a:buAutoNum type="arabicPeriod"/>
            </a:pPr>
            <a:r>
              <a:rPr lang="en" sz="1800"/>
              <a:t>Click </a:t>
            </a:r>
            <a:r>
              <a:rPr lang="en" sz="1800" b="1"/>
              <a:t>Show Enrollments.</a:t>
            </a:r>
            <a:endParaRPr sz="1800" b="1"/>
          </a:p>
          <a:p>
            <a:pPr marL="0" lvl="0" indent="0">
              <a:spcBef>
                <a:spcPts val="640"/>
              </a:spcBef>
              <a:spcAft>
                <a:spcPts val="0"/>
              </a:spcAft>
              <a:buNone/>
            </a:pPr>
            <a:endParaRPr sz="1600"/>
          </a:p>
        </p:txBody>
      </p:sp>
      <p:pic>
        <p:nvPicPr>
          <p:cNvPr id="1117" name="Shape 1117"/>
          <p:cNvPicPr preferRelativeResize="0"/>
          <p:nvPr/>
        </p:nvPicPr>
        <p:blipFill>
          <a:blip r:embed="rId3">
            <a:alphaModFix/>
          </a:blip>
          <a:stretch>
            <a:fillRect/>
          </a:stretch>
        </p:blipFill>
        <p:spPr>
          <a:xfrm>
            <a:off x="3751725" y="3239850"/>
            <a:ext cx="5052500" cy="1705300"/>
          </a:xfrm>
          <a:prstGeom prst="rect">
            <a:avLst/>
          </a:prstGeom>
          <a:noFill/>
          <a:ln>
            <a:noFill/>
          </a:ln>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1121"/>
        <p:cNvGrpSpPr/>
        <p:nvPr/>
      </p:nvGrpSpPr>
      <p:grpSpPr>
        <a:xfrm>
          <a:off x="0" y="0"/>
          <a:ext cx="0" cy="0"/>
          <a:chOff x="0" y="0"/>
          <a:chExt cx="0" cy="0"/>
        </a:xfrm>
      </p:grpSpPr>
      <p:sp>
        <p:nvSpPr>
          <p:cNvPr id="1122" name="Shape 1122"/>
          <p:cNvSpPr txBox="1">
            <a:spLocks noGrp="1"/>
          </p:cNvSpPr>
          <p:nvPr>
            <p:ph type="title"/>
          </p:nvPr>
        </p:nvSpPr>
        <p:spPr>
          <a:xfrm>
            <a:off x="457200" y="-1"/>
            <a:ext cx="8229600" cy="10635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800"/>
              <a:t>2018-2019 Enrollment</a:t>
            </a:r>
            <a:endParaRPr/>
          </a:p>
        </p:txBody>
      </p:sp>
      <p:sp>
        <p:nvSpPr>
          <p:cNvPr id="1123" name="Shape 1123"/>
          <p:cNvSpPr txBox="1">
            <a:spLocks noGrp="1"/>
          </p:cNvSpPr>
          <p:nvPr>
            <p:ph type="body" idx="1"/>
          </p:nvPr>
        </p:nvSpPr>
        <p:spPr>
          <a:xfrm>
            <a:off x="81100" y="1200150"/>
            <a:ext cx="8605800" cy="3394500"/>
          </a:xfrm>
          <a:prstGeom prst="rect">
            <a:avLst/>
          </a:prstGeom>
        </p:spPr>
        <p:txBody>
          <a:bodyPr spcFirstLastPara="1" wrap="square" lIns="91425" tIns="91425" rIns="91425" bIns="91425" anchor="t" anchorCtr="0">
            <a:noAutofit/>
          </a:bodyPr>
          <a:lstStyle/>
          <a:p>
            <a:pPr marL="457200" lvl="0" indent="-342900">
              <a:spcBef>
                <a:spcPts val="640"/>
              </a:spcBef>
              <a:spcAft>
                <a:spcPts val="0"/>
              </a:spcAft>
              <a:buSzPts val="1800"/>
              <a:buFont typeface="Calibri"/>
              <a:buAutoNum type="arabicPeriod" startAt="6"/>
            </a:pPr>
            <a:r>
              <a:rPr lang="en" sz="1800"/>
              <a:t>Confirm all schools’ testing mode for grades 3 and 4.</a:t>
            </a:r>
            <a:endParaRPr sz="1800"/>
          </a:p>
          <a:p>
            <a:pPr marL="0" lvl="0" indent="0">
              <a:spcBef>
                <a:spcPts val="640"/>
              </a:spcBef>
              <a:spcAft>
                <a:spcPts val="0"/>
              </a:spcAft>
              <a:buNone/>
            </a:pPr>
            <a:endParaRPr sz="1800"/>
          </a:p>
        </p:txBody>
      </p:sp>
      <p:pic>
        <p:nvPicPr>
          <p:cNvPr id="1124" name="Shape 1124"/>
          <p:cNvPicPr preferRelativeResize="0"/>
          <p:nvPr/>
        </p:nvPicPr>
        <p:blipFill>
          <a:blip r:embed="rId3">
            <a:alphaModFix/>
          </a:blip>
          <a:stretch>
            <a:fillRect/>
          </a:stretch>
        </p:blipFill>
        <p:spPr>
          <a:xfrm>
            <a:off x="225213" y="1924800"/>
            <a:ext cx="8693574" cy="2275025"/>
          </a:xfrm>
          <a:prstGeom prst="rect">
            <a:avLst/>
          </a:prstGeom>
          <a:noFill/>
          <a:ln>
            <a:noFill/>
          </a:ln>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1128"/>
        <p:cNvGrpSpPr/>
        <p:nvPr/>
      </p:nvGrpSpPr>
      <p:grpSpPr>
        <a:xfrm>
          <a:off x="0" y="0"/>
          <a:ext cx="0" cy="0"/>
          <a:chOff x="0" y="0"/>
          <a:chExt cx="0" cy="0"/>
        </a:xfrm>
      </p:grpSpPr>
      <p:sp>
        <p:nvSpPr>
          <p:cNvPr id="1129" name="Shape 1129"/>
          <p:cNvSpPr txBox="1">
            <a:spLocks noGrp="1"/>
          </p:cNvSpPr>
          <p:nvPr>
            <p:ph type="title"/>
          </p:nvPr>
        </p:nvSpPr>
        <p:spPr>
          <a:xfrm>
            <a:off x="457200" y="105128"/>
            <a:ext cx="8229600" cy="8574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800"/>
              <a:t>2018-2019 Enrollment</a:t>
            </a:r>
            <a:endParaRPr/>
          </a:p>
        </p:txBody>
      </p:sp>
      <p:sp>
        <p:nvSpPr>
          <p:cNvPr id="1130" name="Shape 1130"/>
          <p:cNvSpPr txBox="1">
            <a:spLocks noGrp="1"/>
          </p:cNvSpPr>
          <p:nvPr>
            <p:ph type="body" idx="1"/>
          </p:nvPr>
        </p:nvSpPr>
        <p:spPr>
          <a:xfrm>
            <a:off x="109200" y="860550"/>
            <a:ext cx="8925600" cy="3531300"/>
          </a:xfrm>
          <a:prstGeom prst="rect">
            <a:avLst/>
          </a:prstGeom>
        </p:spPr>
        <p:txBody>
          <a:bodyPr spcFirstLastPara="1" wrap="square" lIns="91425" tIns="91425" rIns="91425" bIns="91425" anchor="t" anchorCtr="0">
            <a:noAutofit/>
          </a:bodyPr>
          <a:lstStyle/>
          <a:p>
            <a:pPr marL="457200" lvl="0" indent="-330200">
              <a:spcBef>
                <a:spcPts val="640"/>
              </a:spcBef>
              <a:spcAft>
                <a:spcPts val="0"/>
              </a:spcAft>
              <a:buSzPts val="1600"/>
              <a:buFont typeface="Calibri"/>
              <a:buAutoNum type="arabicPeriod" startAt="7"/>
            </a:pPr>
            <a:r>
              <a:rPr lang="en" sz="1600"/>
              <a:t>Confirm or update counts in the grid. </a:t>
            </a:r>
            <a:endParaRPr sz="1600"/>
          </a:p>
          <a:p>
            <a:pPr marL="914400" lvl="0" indent="-330200" rtl="0">
              <a:spcBef>
                <a:spcPts val="0"/>
              </a:spcBef>
              <a:spcAft>
                <a:spcPts val="0"/>
              </a:spcAft>
              <a:buSzPts val="1600"/>
              <a:buFont typeface="Calibri"/>
              <a:buChar char="•"/>
            </a:pPr>
            <a:r>
              <a:rPr lang="en" sz="1600"/>
              <a:t>Enrollment numbers are prepopulated with 2018 initial enrollments.</a:t>
            </a:r>
            <a:endParaRPr sz="1600"/>
          </a:p>
          <a:p>
            <a:pPr marL="914400" lvl="0" indent="-330200" rtl="0">
              <a:spcBef>
                <a:spcPts val="0"/>
              </a:spcBef>
              <a:spcAft>
                <a:spcPts val="0"/>
              </a:spcAft>
              <a:buSzPts val="1600"/>
              <a:buFont typeface="Calibri"/>
              <a:buChar char="•"/>
            </a:pPr>
            <a:r>
              <a:rPr lang="en" sz="1600"/>
              <a:t>Verify or update the 2018 counts with the enrollments for 2019. This will ensure that accurate materials quantities are available for your schools and included in your schools’ initial shipment.</a:t>
            </a:r>
            <a:endParaRPr sz="1600"/>
          </a:p>
          <a:p>
            <a:pPr marL="914400" lvl="0" indent="-330200" rtl="0">
              <a:lnSpc>
                <a:spcPct val="115000"/>
              </a:lnSpc>
              <a:spcBef>
                <a:spcPts val="0"/>
              </a:spcBef>
              <a:spcAft>
                <a:spcPts val="0"/>
              </a:spcAft>
              <a:buSzPts val="1600"/>
              <a:buFont typeface="Calibri"/>
              <a:buChar char="•"/>
            </a:pPr>
            <a:r>
              <a:rPr lang="en" sz="1600"/>
              <a:t>If a school no longer hosts a grade, zero out any numbers that appear.</a:t>
            </a:r>
            <a:endParaRPr sz="1600"/>
          </a:p>
          <a:p>
            <a:pPr marL="457200" lvl="0" indent="0" rtl="0">
              <a:lnSpc>
                <a:spcPct val="115000"/>
              </a:lnSpc>
              <a:spcBef>
                <a:spcPts val="0"/>
              </a:spcBef>
              <a:spcAft>
                <a:spcPts val="0"/>
              </a:spcAft>
              <a:buClr>
                <a:schemeClr val="dk1"/>
              </a:buClr>
              <a:buSzPts val="1100"/>
              <a:buFont typeface="Arial"/>
              <a:buNone/>
            </a:pPr>
            <a:r>
              <a:rPr lang="en" sz="1600" i="1"/>
              <a:t>Note: It is important to include all students that require the consumable test booklet accommodated version, including English Learner and PNP students requiring test read aloud.</a:t>
            </a:r>
            <a:endParaRPr sz="1600" i="1"/>
          </a:p>
          <a:p>
            <a:pPr marL="457200" lvl="0" indent="-330200" rtl="0">
              <a:lnSpc>
                <a:spcPct val="115000"/>
              </a:lnSpc>
              <a:spcBef>
                <a:spcPts val="0"/>
              </a:spcBef>
              <a:spcAft>
                <a:spcPts val="0"/>
              </a:spcAft>
              <a:buSzPts val="1600"/>
              <a:buFont typeface="Calibri"/>
              <a:buAutoNum type="arabicPeriod" startAt="8"/>
            </a:pPr>
            <a:r>
              <a:rPr lang="en" sz="1600"/>
              <a:t> Click </a:t>
            </a:r>
            <a:r>
              <a:rPr lang="en" sz="1600" b="1"/>
              <a:t>Complete</a:t>
            </a:r>
            <a:r>
              <a:rPr lang="en" sz="1600"/>
              <a:t>.</a:t>
            </a:r>
            <a:endParaRPr sz="1600"/>
          </a:p>
          <a:p>
            <a:pPr marL="0" lvl="0" indent="0">
              <a:spcBef>
                <a:spcPts val="640"/>
              </a:spcBef>
              <a:spcAft>
                <a:spcPts val="0"/>
              </a:spcAft>
              <a:buClr>
                <a:schemeClr val="dk1"/>
              </a:buClr>
              <a:buSzPts val="1100"/>
              <a:buFont typeface="Arial"/>
              <a:buNone/>
            </a:pPr>
            <a:r>
              <a:rPr lang="en" sz="1600"/>
              <a:t> </a:t>
            </a:r>
            <a:endParaRPr sz="1600"/>
          </a:p>
          <a:p>
            <a:pPr marL="0" lvl="0" indent="0">
              <a:spcBef>
                <a:spcPts val="640"/>
              </a:spcBef>
              <a:spcAft>
                <a:spcPts val="0"/>
              </a:spcAft>
              <a:buNone/>
            </a:pPr>
            <a:endParaRPr sz="1600"/>
          </a:p>
        </p:txBody>
      </p:sp>
      <p:pic>
        <p:nvPicPr>
          <p:cNvPr id="1131" name="Shape 1131"/>
          <p:cNvPicPr preferRelativeResize="0"/>
          <p:nvPr/>
        </p:nvPicPr>
        <p:blipFill>
          <a:blip r:embed="rId3">
            <a:alphaModFix/>
          </a:blip>
          <a:stretch>
            <a:fillRect/>
          </a:stretch>
        </p:blipFill>
        <p:spPr>
          <a:xfrm>
            <a:off x="1217375" y="3353225"/>
            <a:ext cx="6709250" cy="1658200"/>
          </a:xfrm>
          <a:prstGeom prst="rect">
            <a:avLst/>
          </a:prstGeom>
          <a:noFill/>
          <a:ln>
            <a:noFill/>
          </a:ln>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1135"/>
        <p:cNvGrpSpPr/>
        <p:nvPr/>
      </p:nvGrpSpPr>
      <p:grpSpPr>
        <a:xfrm>
          <a:off x="0" y="0"/>
          <a:ext cx="0" cy="0"/>
          <a:chOff x="0" y="0"/>
          <a:chExt cx="0" cy="0"/>
        </a:xfrm>
      </p:grpSpPr>
      <p:sp>
        <p:nvSpPr>
          <p:cNvPr id="1136" name="Shape 1136"/>
          <p:cNvSpPr txBox="1">
            <a:spLocks noGrp="1"/>
          </p:cNvSpPr>
          <p:nvPr>
            <p:ph type="title"/>
          </p:nvPr>
        </p:nvSpPr>
        <p:spPr>
          <a:xfrm>
            <a:off x="457200" y="105128"/>
            <a:ext cx="8229600" cy="8574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800"/>
              <a:t>2018-2019 Enrollment</a:t>
            </a:r>
            <a:endParaRPr/>
          </a:p>
        </p:txBody>
      </p:sp>
      <p:sp>
        <p:nvSpPr>
          <p:cNvPr id="1137" name="Shape 1137"/>
          <p:cNvSpPr txBox="1">
            <a:spLocks noGrp="1"/>
          </p:cNvSpPr>
          <p:nvPr>
            <p:ph type="body" idx="1"/>
          </p:nvPr>
        </p:nvSpPr>
        <p:spPr>
          <a:xfrm>
            <a:off x="171450" y="1149750"/>
            <a:ext cx="8818200" cy="3394500"/>
          </a:xfrm>
          <a:prstGeom prst="rect">
            <a:avLst/>
          </a:prstGeom>
        </p:spPr>
        <p:txBody>
          <a:bodyPr spcFirstLastPara="1" wrap="square" lIns="91425" tIns="91425" rIns="91425" bIns="91425" anchor="t" anchorCtr="0">
            <a:noAutofit/>
          </a:bodyPr>
          <a:lstStyle/>
          <a:p>
            <a:pPr marL="457200" lvl="0" indent="-330200" rtl="0">
              <a:spcBef>
                <a:spcPts val="640"/>
              </a:spcBef>
              <a:spcAft>
                <a:spcPts val="0"/>
              </a:spcAft>
              <a:buSzPts val="1600"/>
              <a:buFont typeface="Calibri"/>
              <a:buAutoNum type="arabicPeriod" startAt="9"/>
            </a:pPr>
            <a:r>
              <a:rPr lang="en" sz="1600"/>
              <a:t>Select the </a:t>
            </a:r>
            <a:r>
              <a:rPr lang="en" sz="1600" b="1"/>
              <a:t>Summary </a:t>
            </a:r>
            <a:r>
              <a:rPr lang="en" sz="1600"/>
              <a:t>tab to view the information you have previously designated for your school.</a:t>
            </a:r>
            <a:endParaRPr sz="1600"/>
          </a:p>
          <a:p>
            <a:pPr marL="914400" lvl="0" indent="-330200" rtl="0">
              <a:spcBef>
                <a:spcPts val="0"/>
              </a:spcBef>
              <a:spcAft>
                <a:spcPts val="0"/>
              </a:spcAft>
              <a:buSzPts val="1600"/>
              <a:buChar char="•"/>
            </a:pPr>
            <a:r>
              <a:rPr lang="en" sz="1600"/>
              <a:t>Click </a:t>
            </a:r>
            <a:r>
              <a:rPr lang="en" sz="1600" b="1"/>
              <a:t>Print </a:t>
            </a:r>
            <a:r>
              <a:rPr lang="en" sz="1600"/>
              <a:t>if you would like to print the screen you are currently viewing.</a:t>
            </a:r>
            <a:endParaRPr sz="1600"/>
          </a:p>
          <a:p>
            <a:pPr marL="0" lvl="0" indent="0">
              <a:spcBef>
                <a:spcPts val="640"/>
              </a:spcBef>
              <a:spcAft>
                <a:spcPts val="0"/>
              </a:spcAft>
              <a:buNone/>
            </a:pPr>
            <a:endParaRPr/>
          </a:p>
          <a:p>
            <a:pPr marL="0" lvl="0" indent="0">
              <a:spcBef>
                <a:spcPts val="640"/>
              </a:spcBef>
              <a:spcAft>
                <a:spcPts val="0"/>
              </a:spcAft>
              <a:buNone/>
            </a:pPr>
            <a:endParaRPr/>
          </a:p>
        </p:txBody>
      </p:sp>
      <p:pic>
        <p:nvPicPr>
          <p:cNvPr id="1138" name="Shape 1138"/>
          <p:cNvPicPr preferRelativeResize="0"/>
          <p:nvPr/>
        </p:nvPicPr>
        <p:blipFill>
          <a:blip r:embed="rId3">
            <a:alphaModFix/>
          </a:blip>
          <a:stretch>
            <a:fillRect/>
          </a:stretch>
        </p:blipFill>
        <p:spPr>
          <a:xfrm>
            <a:off x="841975" y="1880550"/>
            <a:ext cx="7477125" cy="2590800"/>
          </a:xfrm>
          <a:prstGeom prst="rect">
            <a:avLst/>
          </a:prstGeom>
          <a:noFill/>
          <a:ln>
            <a:noFill/>
          </a:ln>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1142"/>
        <p:cNvGrpSpPr/>
        <p:nvPr/>
      </p:nvGrpSpPr>
      <p:grpSpPr>
        <a:xfrm>
          <a:off x="0" y="0"/>
          <a:ext cx="0" cy="0"/>
          <a:chOff x="0" y="0"/>
          <a:chExt cx="0" cy="0"/>
        </a:xfrm>
      </p:grpSpPr>
      <p:sp>
        <p:nvSpPr>
          <p:cNvPr id="1143" name="Shape 1143"/>
          <p:cNvSpPr txBox="1">
            <a:spLocks noGrp="1"/>
          </p:cNvSpPr>
          <p:nvPr>
            <p:ph type="title"/>
          </p:nvPr>
        </p:nvSpPr>
        <p:spPr>
          <a:xfrm>
            <a:off x="457200" y="0"/>
            <a:ext cx="8229600" cy="10635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800"/>
              <a:t>2018-2019 Enrollment</a:t>
            </a:r>
            <a:endParaRPr/>
          </a:p>
        </p:txBody>
      </p:sp>
      <p:sp>
        <p:nvSpPr>
          <p:cNvPr id="1144" name="Shape 1144"/>
          <p:cNvSpPr txBox="1">
            <a:spLocks noGrp="1"/>
          </p:cNvSpPr>
          <p:nvPr>
            <p:ph type="body" idx="1"/>
          </p:nvPr>
        </p:nvSpPr>
        <p:spPr>
          <a:xfrm>
            <a:off x="181500" y="1210250"/>
            <a:ext cx="8505300" cy="3394500"/>
          </a:xfrm>
          <a:prstGeom prst="rect">
            <a:avLst/>
          </a:prstGeom>
        </p:spPr>
        <p:txBody>
          <a:bodyPr spcFirstLastPara="1" wrap="square" lIns="91425" tIns="91425" rIns="91425" bIns="91425" anchor="t" anchorCtr="0">
            <a:noAutofit/>
          </a:bodyPr>
          <a:lstStyle/>
          <a:p>
            <a:pPr marL="457200" lvl="0" indent="-330200" rtl="0">
              <a:spcBef>
                <a:spcPts val="640"/>
              </a:spcBef>
              <a:spcAft>
                <a:spcPts val="0"/>
              </a:spcAft>
              <a:buSzPts val="1600"/>
              <a:buFont typeface="Calibri"/>
              <a:buAutoNum type="arabicPeriod" startAt="10"/>
            </a:pPr>
            <a:r>
              <a:rPr lang="en" sz="1600"/>
              <a:t> Select the </a:t>
            </a:r>
            <a:r>
              <a:rPr lang="en" sz="1600" b="1"/>
              <a:t>Status </a:t>
            </a:r>
            <a:r>
              <a:rPr lang="en" sz="1600"/>
              <a:t>tab to view the progress of your schools’ registration process.</a:t>
            </a:r>
            <a:endParaRPr sz="1600"/>
          </a:p>
          <a:p>
            <a:pPr marL="914400" lvl="0" indent="-330200" rtl="0">
              <a:spcBef>
                <a:spcPts val="0"/>
              </a:spcBef>
              <a:spcAft>
                <a:spcPts val="0"/>
              </a:spcAft>
              <a:buSzPts val="1600"/>
              <a:buChar char="•"/>
            </a:pPr>
            <a:r>
              <a:rPr lang="en" sz="1600"/>
              <a:t>Click </a:t>
            </a:r>
            <a:r>
              <a:rPr lang="en" sz="1600" b="1"/>
              <a:t>Export to Excel </a:t>
            </a:r>
            <a:r>
              <a:rPr lang="en" sz="1600"/>
              <a:t>if you would like to view this information in Microsoft Excel.</a:t>
            </a:r>
            <a:endParaRPr sz="1600"/>
          </a:p>
          <a:p>
            <a:pPr marL="0" lvl="0" indent="0">
              <a:spcBef>
                <a:spcPts val="640"/>
              </a:spcBef>
              <a:spcAft>
                <a:spcPts val="0"/>
              </a:spcAft>
              <a:buNone/>
            </a:pPr>
            <a:endParaRPr sz="1600"/>
          </a:p>
        </p:txBody>
      </p:sp>
      <p:pic>
        <p:nvPicPr>
          <p:cNvPr id="1145" name="Shape 1145"/>
          <p:cNvPicPr preferRelativeResize="0"/>
          <p:nvPr/>
        </p:nvPicPr>
        <p:blipFill>
          <a:blip r:embed="rId3">
            <a:alphaModFix/>
          </a:blip>
          <a:stretch>
            <a:fillRect/>
          </a:stretch>
        </p:blipFill>
        <p:spPr>
          <a:xfrm>
            <a:off x="587575" y="2337850"/>
            <a:ext cx="7693151" cy="1852950"/>
          </a:xfrm>
          <a:prstGeom prst="rect">
            <a:avLst/>
          </a:prstGeom>
          <a:noFill/>
          <a:ln>
            <a:noFill/>
          </a:ln>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1149"/>
        <p:cNvGrpSpPr/>
        <p:nvPr/>
      </p:nvGrpSpPr>
      <p:grpSpPr>
        <a:xfrm>
          <a:off x="0" y="0"/>
          <a:ext cx="0" cy="0"/>
          <a:chOff x="0" y="0"/>
          <a:chExt cx="0" cy="0"/>
        </a:xfrm>
      </p:grpSpPr>
      <p:pic>
        <p:nvPicPr>
          <p:cNvPr id="1150" name="Shape 1150"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1151" name="Shape 1151"/>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Assessment Resources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Shape 1155"/>
        <p:cNvGrpSpPr/>
        <p:nvPr/>
      </p:nvGrpSpPr>
      <p:grpSpPr>
        <a:xfrm>
          <a:off x="0" y="0"/>
          <a:ext cx="0" cy="0"/>
          <a:chOff x="0" y="0"/>
          <a:chExt cx="0" cy="0"/>
        </a:xfrm>
      </p:grpSpPr>
      <p:sp>
        <p:nvSpPr>
          <p:cNvPr id="1156" name="Shape 1156"/>
          <p:cNvSpPr txBox="1"/>
          <p:nvPr/>
        </p:nvSpPr>
        <p:spPr>
          <a:xfrm>
            <a:off x="94500" y="-1"/>
            <a:ext cx="9049500" cy="1016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en" sz="3000" b="0" i="0" u="none" strike="noStrike" cap="none">
                <a:solidFill>
                  <a:srgbClr val="000000"/>
                </a:solidFill>
                <a:latin typeface="Calibri"/>
                <a:ea typeface="Calibri"/>
                <a:cs typeface="Calibri"/>
                <a:sym typeface="Calibri"/>
              </a:rPr>
              <a:t>LEAP 2025 Assessment Resources 2018-2019</a:t>
            </a:r>
            <a:endParaRPr sz="3000" b="0" i="0" u="none" strike="noStrike" cap="none">
              <a:solidFill>
                <a:srgbClr val="000000"/>
              </a:solidFill>
              <a:latin typeface="Calibri"/>
              <a:ea typeface="Calibri"/>
              <a:cs typeface="Calibri"/>
              <a:sym typeface="Calibri"/>
            </a:endParaRPr>
          </a:p>
        </p:txBody>
      </p:sp>
      <p:sp>
        <p:nvSpPr>
          <p:cNvPr id="1157" name="Shape 1157"/>
          <p:cNvSpPr txBox="1"/>
          <p:nvPr/>
        </p:nvSpPr>
        <p:spPr>
          <a:xfrm>
            <a:off x="439550" y="1115500"/>
            <a:ext cx="7291800" cy="3685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1" i="0" u="none" strike="noStrike" cap="none">
                <a:solidFill>
                  <a:srgbClr val="000000"/>
                </a:solidFill>
                <a:latin typeface="Calibri"/>
                <a:ea typeface="Calibri"/>
                <a:cs typeface="Calibri"/>
                <a:sym typeface="Calibri"/>
              </a:rPr>
              <a:t>Available Summer 2018</a:t>
            </a:r>
            <a:endParaRPr sz="1800" b="1" i="0" u="none" strike="noStrike" cap="none">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 sz="1800" b="0" i="0" u="none" strike="noStrike" cap="none">
                <a:solidFill>
                  <a:srgbClr val="000000"/>
                </a:solidFill>
                <a:latin typeface="Calibri"/>
                <a:ea typeface="Calibri"/>
                <a:cs typeface="Calibri"/>
                <a:sym typeface="Calibri"/>
              </a:rPr>
              <a:t>Updated LEAP 2025 </a:t>
            </a:r>
            <a:r>
              <a:rPr lang="en" sz="1800" b="0" i="0" u="sng" strike="noStrike" cap="none">
                <a:solidFill>
                  <a:schemeClr val="hlink"/>
                </a:solidFill>
                <a:latin typeface="Calibri"/>
                <a:ea typeface="Calibri"/>
                <a:cs typeface="Calibri"/>
                <a:sym typeface="Calibri"/>
                <a:hlinkClick r:id="rId3"/>
              </a:rPr>
              <a:t>Assessment Guides</a:t>
            </a:r>
            <a:endParaRPr sz="1800" b="0" i="0" u="none" strike="noStrike" cap="none">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 sz="1800" b="0" i="0" u="none" strike="noStrike" cap="none">
                <a:solidFill>
                  <a:srgbClr val="000000"/>
                </a:solidFill>
                <a:latin typeface="Calibri"/>
                <a:ea typeface="Calibri"/>
                <a:cs typeface="Calibri"/>
                <a:sym typeface="Calibri"/>
              </a:rPr>
              <a:t>New LEAP 2025 </a:t>
            </a:r>
            <a:r>
              <a:rPr lang="en" sz="1800" b="0" i="0" u="sng" strike="noStrike" cap="none">
                <a:solidFill>
                  <a:schemeClr val="hlink"/>
                </a:solidFill>
                <a:latin typeface="Calibri"/>
                <a:ea typeface="Calibri"/>
                <a:cs typeface="Calibri"/>
                <a:sym typeface="Calibri"/>
                <a:hlinkClick r:id="rId3"/>
              </a:rPr>
              <a:t>Assessment Guides</a:t>
            </a:r>
            <a:r>
              <a:rPr lang="en" sz="1800" b="0" i="0" u="none" strike="noStrike" cap="none">
                <a:solidFill>
                  <a:srgbClr val="000000"/>
                </a:solidFill>
                <a:latin typeface="Calibri"/>
                <a:ea typeface="Calibri"/>
                <a:cs typeface="Calibri"/>
                <a:sym typeface="Calibri"/>
              </a:rPr>
              <a:t> for Science</a:t>
            </a: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 sz="1800" b="1" i="0" u="none" strike="noStrike" cap="none">
                <a:solidFill>
                  <a:srgbClr val="000000"/>
                </a:solidFill>
                <a:latin typeface="Calibri"/>
                <a:ea typeface="Calibri"/>
                <a:cs typeface="Calibri"/>
                <a:sym typeface="Calibri"/>
              </a:rPr>
              <a:t>Available Fall 2018</a:t>
            </a:r>
            <a:endParaRPr sz="1800" b="0" i="0" u="none" strike="noStrike" cap="none">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 sz="1800" b="0" i="0" u="none" strike="noStrike" cap="none">
                <a:solidFill>
                  <a:srgbClr val="000000"/>
                </a:solidFill>
                <a:latin typeface="Calibri"/>
                <a:ea typeface="Calibri"/>
                <a:cs typeface="Calibri"/>
                <a:sym typeface="Calibri"/>
              </a:rPr>
              <a:t>Updated US History Practice Test</a:t>
            </a:r>
            <a:endParaRPr sz="1800" b="0" i="0" u="none" strike="noStrike" cap="none">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 sz="1800" b="0" i="0" u="none" strike="noStrike" cap="none">
                <a:solidFill>
                  <a:srgbClr val="000000"/>
                </a:solidFill>
                <a:latin typeface="Calibri"/>
                <a:ea typeface="Calibri"/>
                <a:cs typeface="Calibri"/>
                <a:sym typeface="Calibri"/>
              </a:rPr>
              <a:t>New Biology Practice Test</a:t>
            </a:r>
            <a:endParaRPr sz="1800" b="0" i="0" u="none" strike="noStrike" cap="none">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 sz="1800" b="0" i="0" u="none" strike="noStrike" cap="none">
                <a:solidFill>
                  <a:srgbClr val="000000"/>
                </a:solidFill>
                <a:latin typeface="Calibri"/>
                <a:ea typeface="Calibri"/>
                <a:cs typeface="Calibri"/>
                <a:sym typeface="Calibri"/>
              </a:rPr>
              <a:t>New Science </a:t>
            </a:r>
            <a:r>
              <a:rPr lang="en" sz="1800" b="0" i="0" u="sng" strike="noStrike" cap="none">
                <a:solidFill>
                  <a:schemeClr val="hlink"/>
                </a:solidFill>
                <a:latin typeface="Calibri"/>
                <a:ea typeface="Calibri"/>
                <a:cs typeface="Calibri"/>
                <a:sym typeface="Calibri"/>
                <a:hlinkClick r:id="rId4"/>
              </a:rPr>
              <a:t>Practice Test Guidance</a:t>
            </a: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 sz="1800" b="1" i="0" u="none" strike="noStrike" cap="none">
                <a:solidFill>
                  <a:srgbClr val="000000"/>
                </a:solidFill>
                <a:latin typeface="Calibri"/>
                <a:ea typeface="Calibri"/>
                <a:cs typeface="Calibri"/>
                <a:sym typeface="Calibri"/>
              </a:rPr>
              <a:t>Available January 2019</a:t>
            </a:r>
            <a:endParaRPr sz="1800" b="0" i="0" u="none" strike="noStrike" cap="none">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 sz="1800" b="0" i="0" u="none" strike="noStrike" cap="none">
                <a:solidFill>
                  <a:srgbClr val="000000"/>
                </a:solidFill>
                <a:latin typeface="Calibri"/>
                <a:ea typeface="Calibri"/>
                <a:cs typeface="Calibri"/>
                <a:sym typeface="Calibri"/>
              </a:rPr>
              <a:t>Updated Social Studies Practice Tests for grades 3-8</a:t>
            </a:r>
            <a:endParaRPr sz="1800" b="0" i="0" u="none" strike="noStrike" cap="none">
              <a:solidFill>
                <a:srgbClr val="000000"/>
              </a:solidFill>
              <a:latin typeface="Calibri"/>
              <a:ea typeface="Calibri"/>
              <a:cs typeface="Calibri"/>
              <a:sym typeface="Calibri"/>
            </a:endParaRPr>
          </a:p>
          <a:p>
            <a:pPr marL="457200" marR="0" lvl="0" indent="-342900" algn="l" rtl="0">
              <a:lnSpc>
                <a:spcPct val="100000"/>
              </a:lnSpc>
              <a:spcBef>
                <a:spcPts val="0"/>
              </a:spcBef>
              <a:spcAft>
                <a:spcPts val="0"/>
              </a:spcAft>
              <a:buClr>
                <a:srgbClr val="000000"/>
              </a:buClr>
              <a:buSzPts val="1800"/>
              <a:buFont typeface="Calibri"/>
              <a:buChar char="●"/>
            </a:pPr>
            <a:r>
              <a:rPr lang="en" sz="1800" b="0" i="0" u="none" strike="noStrike" cap="none">
                <a:solidFill>
                  <a:srgbClr val="000000"/>
                </a:solidFill>
                <a:latin typeface="Calibri"/>
                <a:ea typeface="Calibri"/>
                <a:cs typeface="Calibri"/>
                <a:sym typeface="Calibri"/>
              </a:rPr>
              <a:t>New Science Practice Tests for grades 3-8</a:t>
            </a: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Calibri"/>
              <a:ea typeface="Calibri"/>
              <a:cs typeface="Calibri"/>
              <a:sym typeface="Calibri"/>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Shape 1161"/>
        <p:cNvGrpSpPr/>
        <p:nvPr/>
      </p:nvGrpSpPr>
      <p:grpSpPr>
        <a:xfrm>
          <a:off x="0" y="0"/>
          <a:ext cx="0" cy="0"/>
          <a:chOff x="0" y="0"/>
          <a:chExt cx="0" cy="0"/>
        </a:xfrm>
      </p:grpSpPr>
      <p:sp>
        <p:nvSpPr>
          <p:cNvPr id="1162" name="Shape 1162"/>
          <p:cNvSpPr txBox="1"/>
          <p:nvPr/>
        </p:nvSpPr>
        <p:spPr>
          <a:xfrm>
            <a:off x="94500" y="-1"/>
            <a:ext cx="9049500" cy="1016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en" sz="3000" b="0" i="0" u="none" strike="noStrike" cap="none">
                <a:solidFill>
                  <a:srgbClr val="000000"/>
                </a:solidFill>
                <a:latin typeface="Calibri"/>
                <a:ea typeface="Calibri"/>
                <a:cs typeface="Calibri"/>
                <a:sym typeface="Calibri"/>
              </a:rPr>
              <a:t>LEAP 2025 </a:t>
            </a:r>
            <a:r>
              <a:rPr lang="en" sz="3000">
                <a:latin typeface="Calibri"/>
                <a:ea typeface="Calibri"/>
                <a:cs typeface="Calibri"/>
                <a:sym typeface="Calibri"/>
              </a:rPr>
              <a:t>Teacher Leader Summit Sessions</a:t>
            </a:r>
            <a:endParaRPr sz="3000" b="0" i="0" u="none" strike="noStrike" cap="none">
              <a:solidFill>
                <a:srgbClr val="000000"/>
              </a:solidFill>
              <a:latin typeface="Calibri"/>
              <a:ea typeface="Calibri"/>
              <a:cs typeface="Calibri"/>
              <a:sym typeface="Calibri"/>
            </a:endParaRPr>
          </a:p>
        </p:txBody>
      </p:sp>
      <p:sp>
        <p:nvSpPr>
          <p:cNvPr id="1163" name="Shape 1163"/>
          <p:cNvSpPr txBox="1"/>
          <p:nvPr/>
        </p:nvSpPr>
        <p:spPr>
          <a:xfrm>
            <a:off x="157100" y="1115525"/>
            <a:ext cx="8866500" cy="675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800">
                <a:solidFill>
                  <a:schemeClr val="dk1"/>
                </a:solidFill>
                <a:latin typeface="Calibri"/>
                <a:ea typeface="Calibri"/>
                <a:cs typeface="Calibri"/>
                <a:sym typeface="Calibri"/>
              </a:rPr>
              <a:t>All LEAP 2025 sessions focused on helping students </a:t>
            </a:r>
            <a:r>
              <a:rPr lang="en" sz="1800" b="1">
                <a:solidFill>
                  <a:schemeClr val="dk1"/>
                </a:solidFill>
                <a:latin typeface="Calibri"/>
                <a:ea typeface="Calibri"/>
                <a:cs typeface="Calibri"/>
                <a:sym typeface="Calibri"/>
              </a:rPr>
              <a:t>develop skills in written communication of content knowledge and conceptual understanding</a:t>
            </a:r>
            <a:r>
              <a:rPr lang="en"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800" b="1">
              <a:latin typeface="Calibri"/>
              <a:ea typeface="Calibri"/>
              <a:cs typeface="Calibri"/>
              <a:sym typeface="Calibri"/>
            </a:endParaRPr>
          </a:p>
        </p:txBody>
      </p:sp>
      <p:graphicFrame>
        <p:nvGraphicFramePr>
          <p:cNvPr id="1164" name="Shape 1164"/>
          <p:cNvGraphicFramePr/>
          <p:nvPr/>
        </p:nvGraphicFramePr>
        <p:xfrm>
          <a:off x="261163" y="1890250"/>
          <a:ext cx="8658375" cy="2651640"/>
        </p:xfrm>
        <a:graphic>
          <a:graphicData uri="http://schemas.openxmlformats.org/drawingml/2006/table">
            <a:tbl>
              <a:tblPr>
                <a:noFill/>
                <a:tableStyleId>{A3910FF4-A1C6-4B11-B69E-5A4FB3D7CDF3}</a:tableStyleId>
              </a:tblPr>
              <a:tblGrid>
                <a:gridCol w="1025400"/>
                <a:gridCol w="7632975"/>
              </a:tblGrid>
              <a:tr h="378525">
                <a:tc>
                  <a:txBody>
                    <a:bodyPr/>
                    <a:lstStyle/>
                    <a:p>
                      <a:pPr marL="0" lvl="0" indent="0" algn="ctr">
                        <a:lnSpc>
                          <a:spcPct val="100000"/>
                        </a:lnSpc>
                        <a:spcBef>
                          <a:spcPts val="0"/>
                        </a:spcBef>
                        <a:spcAft>
                          <a:spcPts val="0"/>
                        </a:spcAft>
                        <a:buNone/>
                      </a:pPr>
                      <a:r>
                        <a:rPr lang="en" sz="1800" b="1">
                          <a:latin typeface="Calibri"/>
                          <a:ea typeface="Calibri"/>
                          <a:cs typeface="Calibri"/>
                          <a:sym typeface="Calibri"/>
                        </a:rPr>
                        <a:t>ELA</a:t>
                      </a:r>
                      <a:endParaRPr sz="1800" b="1">
                        <a:latin typeface="Calibri"/>
                        <a:ea typeface="Calibri"/>
                        <a:cs typeface="Calibri"/>
                        <a:sym typeface="Calibri"/>
                      </a:endParaRPr>
                    </a:p>
                  </a:txBody>
                  <a:tcPr marL="91425" marR="91425" marT="91425" marB="91425" anchor="ctr">
                    <a:solidFill>
                      <a:srgbClr val="2DAFB9"/>
                    </a:solidFill>
                  </a:tcPr>
                </a:tc>
                <a:tc>
                  <a:txBody>
                    <a:bodyPr/>
                    <a:lstStyle/>
                    <a:p>
                      <a:pPr marL="0" lvl="0" indent="0" rtl="0">
                        <a:lnSpc>
                          <a:spcPct val="100000"/>
                        </a:lnSpc>
                        <a:spcBef>
                          <a:spcPts val="0"/>
                        </a:spcBef>
                        <a:spcAft>
                          <a:spcPts val="0"/>
                        </a:spcAft>
                        <a:buNone/>
                      </a:pPr>
                      <a:r>
                        <a:rPr lang="en" sz="1800">
                          <a:latin typeface="Calibri"/>
                          <a:ea typeface="Calibri"/>
                          <a:cs typeface="Calibri"/>
                          <a:sym typeface="Calibri"/>
                        </a:rPr>
                        <a:t>ELA Assessment Results Make the Case: How to Build ELA Knowledge in Writing and Reading (</a:t>
                      </a:r>
                      <a:r>
                        <a:rPr lang="en" sz="1800" u="sng">
                          <a:solidFill>
                            <a:schemeClr val="hlink"/>
                          </a:solidFill>
                          <a:latin typeface="Calibri"/>
                          <a:ea typeface="Calibri"/>
                          <a:cs typeface="Calibri"/>
                          <a:sym typeface="Calibri"/>
                          <a:hlinkClick r:id="rId3"/>
                        </a:rPr>
                        <a:t>grades 3-5</a:t>
                      </a:r>
                      <a:r>
                        <a:rPr lang="en" sz="1800">
                          <a:latin typeface="Calibri"/>
                          <a:ea typeface="Calibri"/>
                          <a:cs typeface="Calibri"/>
                          <a:sym typeface="Calibri"/>
                        </a:rPr>
                        <a:t>; </a:t>
                      </a:r>
                      <a:r>
                        <a:rPr lang="en" sz="1800" u="sng">
                          <a:solidFill>
                            <a:schemeClr val="hlink"/>
                          </a:solidFill>
                          <a:latin typeface="Calibri"/>
                          <a:ea typeface="Calibri"/>
                          <a:cs typeface="Calibri"/>
                          <a:sym typeface="Calibri"/>
                          <a:hlinkClick r:id="rId4"/>
                        </a:rPr>
                        <a:t>grades 6-10</a:t>
                      </a:r>
                      <a:r>
                        <a:rPr lang="en" sz="1800">
                          <a:latin typeface="Calibri"/>
                          <a:ea typeface="Calibri"/>
                          <a:cs typeface="Calibri"/>
                          <a:sym typeface="Calibri"/>
                        </a:rPr>
                        <a:t>)</a:t>
                      </a:r>
                      <a:endParaRPr sz="1800">
                        <a:latin typeface="Calibri"/>
                        <a:ea typeface="Calibri"/>
                        <a:cs typeface="Calibri"/>
                        <a:sym typeface="Calibri"/>
                      </a:endParaRPr>
                    </a:p>
                  </a:txBody>
                  <a:tcPr marL="91425" marR="91425" marT="91425" marB="91425" anchor="ctr"/>
                </a:tc>
              </a:tr>
              <a:tr h="527200">
                <a:tc>
                  <a:txBody>
                    <a:bodyPr/>
                    <a:lstStyle/>
                    <a:p>
                      <a:pPr marL="0" lvl="0" indent="0" algn="ctr">
                        <a:lnSpc>
                          <a:spcPct val="100000"/>
                        </a:lnSpc>
                        <a:spcBef>
                          <a:spcPts val="0"/>
                        </a:spcBef>
                        <a:spcAft>
                          <a:spcPts val="0"/>
                        </a:spcAft>
                        <a:buNone/>
                      </a:pPr>
                      <a:r>
                        <a:rPr lang="en" sz="1800" b="1">
                          <a:latin typeface="Calibri"/>
                          <a:ea typeface="Calibri"/>
                          <a:cs typeface="Calibri"/>
                          <a:sym typeface="Calibri"/>
                        </a:rPr>
                        <a:t>Math</a:t>
                      </a:r>
                      <a:endParaRPr sz="1800" b="1">
                        <a:latin typeface="Calibri"/>
                        <a:ea typeface="Calibri"/>
                        <a:cs typeface="Calibri"/>
                        <a:sym typeface="Calibri"/>
                      </a:endParaRPr>
                    </a:p>
                  </a:txBody>
                  <a:tcPr marL="91425" marR="91425" marT="91425" marB="91425" anchor="ctr">
                    <a:solidFill>
                      <a:srgbClr val="2DAFB9"/>
                    </a:solidFill>
                  </a:tcPr>
                </a:tc>
                <a:tc>
                  <a:txBody>
                    <a:bodyPr/>
                    <a:lstStyle/>
                    <a:p>
                      <a:pPr marL="0" lvl="0" indent="0" rtl="0">
                        <a:lnSpc>
                          <a:spcPct val="100000"/>
                        </a:lnSpc>
                        <a:spcBef>
                          <a:spcPts val="0"/>
                        </a:spcBef>
                        <a:spcAft>
                          <a:spcPts val="0"/>
                        </a:spcAft>
                        <a:buNone/>
                      </a:pPr>
                      <a:r>
                        <a:rPr lang="en" sz="1800">
                          <a:latin typeface="Calibri"/>
                          <a:ea typeface="Calibri"/>
                          <a:cs typeface="Calibri"/>
                          <a:sym typeface="Calibri"/>
                        </a:rPr>
                        <a:t>Math Assessment Results Make the Case: Creating Type II and Type III Tasks (</a:t>
                      </a:r>
                      <a:r>
                        <a:rPr lang="en" sz="1800" u="sng">
                          <a:solidFill>
                            <a:schemeClr val="hlink"/>
                          </a:solidFill>
                          <a:latin typeface="Calibri"/>
                          <a:ea typeface="Calibri"/>
                          <a:cs typeface="Calibri"/>
                          <a:sym typeface="Calibri"/>
                          <a:hlinkClick r:id="rId5"/>
                        </a:rPr>
                        <a:t>grades 3-5</a:t>
                      </a:r>
                      <a:r>
                        <a:rPr lang="en" sz="1800">
                          <a:latin typeface="Calibri"/>
                          <a:ea typeface="Calibri"/>
                          <a:cs typeface="Calibri"/>
                          <a:sym typeface="Calibri"/>
                        </a:rPr>
                        <a:t>; </a:t>
                      </a:r>
                      <a:r>
                        <a:rPr lang="en" sz="1800" u="sng">
                          <a:solidFill>
                            <a:schemeClr val="hlink"/>
                          </a:solidFill>
                          <a:latin typeface="Calibri"/>
                          <a:ea typeface="Calibri"/>
                          <a:cs typeface="Calibri"/>
                          <a:sym typeface="Calibri"/>
                          <a:hlinkClick r:id="rId6"/>
                        </a:rPr>
                        <a:t>grades 6-8</a:t>
                      </a:r>
                      <a:r>
                        <a:rPr lang="en" sz="1800">
                          <a:latin typeface="Calibri"/>
                          <a:ea typeface="Calibri"/>
                          <a:cs typeface="Calibri"/>
                          <a:sym typeface="Calibri"/>
                        </a:rPr>
                        <a:t>; </a:t>
                      </a:r>
                      <a:r>
                        <a:rPr lang="en" sz="1800" u="sng">
                          <a:solidFill>
                            <a:schemeClr val="hlink"/>
                          </a:solidFill>
                          <a:latin typeface="Calibri"/>
                          <a:ea typeface="Calibri"/>
                          <a:cs typeface="Calibri"/>
                          <a:sym typeface="Calibri"/>
                          <a:hlinkClick r:id="rId7"/>
                        </a:rPr>
                        <a:t>Algebra I and Geometry</a:t>
                      </a:r>
                      <a:r>
                        <a:rPr lang="en" sz="1800">
                          <a:latin typeface="Calibri"/>
                          <a:ea typeface="Calibri"/>
                          <a:cs typeface="Calibri"/>
                          <a:sym typeface="Calibri"/>
                        </a:rPr>
                        <a:t>)</a:t>
                      </a:r>
                      <a:endParaRPr sz="1800">
                        <a:latin typeface="Calibri"/>
                        <a:ea typeface="Calibri"/>
                        <a:cs typeface="Calibri"/>
                        <a:sym typeface="Calibri"/>
                      </a:endParaRPr>
                    </a:p>
                  </a:txBody>
                  <a:tcPr marL="91425" marR="91425" marT="91425" marB="91425" anchor="ctr"/>
                </a:tc>
              </a:tr>
              <a:tr h="438800">
                <a:tc>
                  <a:txBody>
                    <a:bodyPr/>
                    <a:lstStyle/>
                    <a:p>
                      <a:pPr marL="0" lvl="0" indent="0" algn="ctr">
                        <a:lnSpc>
                          <a:spcPct val="100000"/>
                        </a:lnSpc>
                        <a:spcBef>
                          <a:spcPts val="0"/>
                        </a:spcBef>
                        <a:spcAft>
                          <a:spcPts val="0"/>
                        </a:spcAft>
                        <a:buNone/>
                      </a:pPr>
                      <a:r>
                        <a:rPr lang="en" sz="1800" b="1">
                          <a:latin typeface="Calibri"/>
                          <a:ea typeface="Calibri"/>
                          <a:cs typeface="Calibri"/>
                          <a:sym typeface="Calibri"/>
                        </a:rPr>
                        <a:t>Science</a:t>
                      </a:r>
                      <a:endParaRPr sz="1800" b="1">
                        <a:latin typeface="Calibri"/>
                        <a:ea typeface="Calibri"/>
                        <a:cs typeface="Calibri"/>
                        <a:sym typeface="Calibri"/>
                      </a:endParaRPr>
                    </a:p>
                  </a:txBody>
                  <a:tcPr marL="91425" marR="91425" marT="91425" marB="91425" anchor="ctr">
                    <a:solidFill>
                      <a:srgbClr val="2DAFB9"/>
                    </a:solidFill>
                  </a:tcPr>
                </a:tc>
                <a:tc>
                  <a:txBody>
                    <a:bodyPr/>
                    <a:lstStyle/>
                    <a:p>
                      <a:pPr marL="0" lvl="0" indent="0" rtl="0">
                        <a:lnSpc>
                          <a:spcPct val="100000"/>
                        </a:lnSpc>
                        <a:spcBef>
                          <a:spcPts val="0"/>
                        </a:spcBef>
                        <a:spcAft>
                          <a:spcPts val="0"/>
                        </a:spcAft>
                        <a:buNone/>
                      </a:pPr>
                      <a:r>
                        <a:rPr lang="en" sz="1800" u="sng">
                          <a:solidFill>
                            <a:schemeClr val="hlink"/>
                          </a:solidFill>
                          <a:latin typeface="Calibri"/>
                          <a:ea typeface="Calibri"/>
                          <a:cs typeface="Calibri"/>
                          <a:sym typeface="Calibri"/>
                          <a:hlinkClick r:id="rId8"/>
                        </a:rPr>
                        <a:t>New LEAP 2025 Grades 3-8 Science &amp; Biology Assessment Overview</a:t>
                      </a:r>
                      <a:endParaRPr sz="1800">
                        <a:latin typeface="Calibri"/>
                        <a:ea typeface="Calibri"/>
                        <a:cs typeface="Calibri"/>
                        <a:sym typeface="Calibri"/>
                      </a:endParaRPr>
                    </a:p>
                  </a:txBody>
                  <a:tcPr marL="91425" marR="91425" marT="91425" marB="91425" anchor="ctr"/>
                </a:tc>
              </a:tr>
              <a:tr h="460425">
                <a:tc>
                  <a:txBody>
                    <a:bodyPr/>
                    <a:lstStyle/>
                    <a:p>
                      <a:pPr marL="0" lvl="0" indent="0" algn="ctr">
                        <a:lnSpc>
                          <a:spcPct val="100000"/>
                        </a:lnSpc>
                        <a:spcBef>
                          <a:spcPts val="0"/>
                        </a:spcBef>
                        <a:spcAft>
                          <a:spcPts val="0"/>
                        </a:spcAft>
                        <a:buNone/>
                      </a:pPr>
                      <a:r>
                        <a:rPr lang="en" sz="1800" b="1">
                          <a:latin typeface="Calibri"/>
                          <a:ea typeface="Calibri"/>
                          <a:cs typeface="Calibri"/>
                          <a:sym typeface="Calibri"/>
                        </a:rPr>
                        <a:t>Social Studies</a:t>
                      </a:r>
                      <a:endParaRPr sz="1800" b="1">
                        <a:latin typeface="Calibri"/>
                        <a:ea typeface="Calibri"/>
                        <a:cs typeface="Calibri"/>
                        <a:sym typeface="Calibri"/>
                      </a:endParaRPr>
                    </a:p>
                  </a:txBody>
                  <a:tcPr marL="91425" marR="91425" marT="91425" marB="91425" anchor="ctr">
                    <a:solidFill>
                      <a:srgbClr val="2DAFB9"/>
                    </a:solidFill>
                  </a:tcPr>
                </a:tc>
                <a:tc>
                  <a:txBody>
                    <a:bodyPr/>
                    <a:lstStyle/>
                    <a:p>
                      <a:pPr marL="0" lvl="0" indent="0" rtl="0">
                        <a:lnSpc>
                          <a:spcPct val="100000"/>
                        </a:lnSpc>
                        <a:spcBef>
                          <a:spcPts val="0"/>
                        </a:spcBef>
                        <a:spcAft>
                          <a:spcPts val="0"/>
                        </a:spcAft>
                        <a:buNone/>
                      </a:pPr>
                      <a:r>
                        <a:rPr lang="en" sz="1800">
                          <a:latin typeface="Calibri"/>
                          <a:ea typeface="Calibri"/>
                          <a:cs typeface="Calibri"/>
                          <a:sym typeface="Calibri"/>
                        </a:rPr>
                        <a:t>Social Studies Assessment Results Make the Case: Scoring Student Responses to Extended-Response Tasks (</a:t>
                      </a:r>
                      <a:r>
                        <a:rPr lang="en" sz="1800" u="sng">
                          <a:solidFill>
                            <a:schemeClr val="hlink"/>
                          </a:solidFill>
                          <a:latin typeface="Calibri"/>
                          <a:ea typeface="Calibri"/>
                          <a:cs typeface="Calibri"/>
                          <a:sym typeface="Calibri"/>
                          <a:hlinkClick r:id="rId9"/>
                        </a:rPr>
                        <a:t>grades 3-5</a:t>
                      </a:r>
                      <a:r>
                        <a:rPr lang="en" sz="1800">
                          <a:latin typeface="Calibri"/>
                          <a:ea typeface="Calibri"/>
                          <a:cs typeface="Calibri"/>
                          <a:sym typeface="Calibri"/>
                        </a:rPr>
                        <a:t>; </a:t>
                      </a:r>
                      <a:r>
                        <a:rPr lang="en" sz="1800" u="sng">
                          <a:solidFill>
                            <a:schemeClr val="hlink"/>
                          </a:solidFill>
                          <a:latin typeface="Calibri"/>
                          <a:ea typeface="Calibri"/>
                          <a:cs typeface="Calibri"/>
                          <a:sym typeface="Calibri"/>
                          <a:hlinkClick r:id="rId4"/>
                        </a:rPr>
                        <a:t>grades 6-8 &amp; U.S. History</a:t>
                      </a:r>
                      <a:r>
                        <a:rPr lang="en" sz="1800">
                          <a:latin typeface="Calibri"/>
                          <a:ea typeface="Calibri"/>
                          <a:cs typeface="Calibri"/>
                          <a:sym typeface="Calibri"/>
                        </a:rPr>
                        <a:t>)</a:t>
                      </a:r>
                      <a:endParaRPr sz="1800">
                        <a:latin typeface="Calibri"/>
                        <a:ea typeface="Calibri"/>
                        <a:cs typeface="Calibri"/>
                        <a:sym typeface="Calibri"/>
                      </a:endParaRPr>
                    </a:p>
                  </a:txBody>
                  <a:tcPr marL="91425" marR="91425" marT="91425" marB="91425" anchor="ctr"/>
                </a:tc>
              </a:tr>
            </a:tbl>
          </a:graphicData>
        </a:graphic>
      </p:graphicFrame>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Shape 1169"/>
        <p:cNvGrpSpPr/>
        <p:nvPr/>
      </p:nvGrpSpPr>
      <p:grpSpPr>
        <a:xfrm>
          <a:off x="0" y="0"/>
          <a:ext cx="0" cy="0"/>
          <a:chOff x="0" y="0"/>
          <a:chExt cx="0" cy="0"/>
        </a:xfrm>
      </p:grpSpPr>
      <p:sp>
        <p:nvSpPr>
          <p:cNvPr id="1170" name="Shape 1170"/>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700"/>
              <a:buFont typeface="Calibri"/>
              <a:buNone/>
            </a:pPr>
            <a:r>
              <a:rPr lang="en" sz="2800" b="0" i="0" u="none" strike="noStrike" cap="none">
                <a:solidFill>
                  <a:srgbClr val="000000"/>
                </a:solidFill>
                <a:latin typeface="Calibri"/>
                <a:ea typeface="Calibri"/>
                <a:cs typeface="Calibri"/>
                <a:sym typeface="Calibri"/>
              </a:rPr>
              <a:t>2018-2019 LEAP 2025 Resource Availability Timeline</a:t>
            </a:r>
            <a:endParaRPr sz="4400" b="0" i="0" u="none" strike="noStrike" cap="none">
              <a:solidFill>
                <a:srgbClr val="333333"/>
              </a:solidFill>
              <a:latin typeface="Calibri"/>
              <a:ea typeface="Calibri"/>
              <a:cs typeface="Calibri"/>
              <a:sym typeface="Calibri"/>
            </a:endParaRPr>
          </a:p>
        </p:txBody>
      </p:sp>
      <p:sp>
        <p:nvSpPr>
          <p:cNvPr id="1171" name="Shape 1171"/>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noAutofit/>
          </a:bodyPr>
          <a:lstStyle/>
          <a:p>
            <a:pPr marL="457200" marR="0" lvl="0" indent="-228600" algn="l" rtl="0">
              <a:lnSpc>
                <a:spcPct val="100000"/>
              </a:lnSpc>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graphicFrame>
        <p:nvGraphicFramePr>
          <p:cNvPr id="1172" name="Shape 1172"/>
          <p:cNvGraphicFramePr/>
          <p:nvPr/>
        </p:nvGraphicFramePr>
        <p:xfrm>
          <a:off x="152400" y="1147763"/>
          <a:ext cx="8761000" cy="3438375"/>
        </p:xfrm>
        <a:graphic>
          <a:graphicData uri="http://schemas.openxmlformats.org/drawingml/2006/table">
            <a:tbl>
              <a:tblPr>
                <a:noFill/>
                <a:tableStyleId>{D75DE63E-84B9-4987-BA5A-BA2AE539718C}</a:tableStyleId>
              </a:tblPr>
              <a:tblGrid>
                <a:gridCol w="1407050"/>
                <a:gridCol w="2000000"/>
                <a:gridCol w="5353950"/>
              </a:tblGrid>
              <a:tr h="613500">
                <a:tc>
                  <a:txBody>
                    <a:bodyPr/>
                    <a:lstStyle/>
                    <a:p>
                      <a:pPr marL="0" marR="0" lvl="0" indent="0" algn="ctr" rtl="0">
                        <a:lnSpc>
                          <a:spcPct val="100000"/>
                        </a:lnSpc>
                        <a:spcBef>
                          <a:spcPts val="0"/>
                        </a:spcBef>
                        <a:spcAft>
                          <a:spcPts val="0"/>
                        </a:spcAft>
                        <a:buClr>
                          <a:srgbClr val="000000"/>
                        </a:buClr>
                        <a:buSzPts val="350"/>
                        <a:buFont typeface="Calibri"/>
                        <a:buNone/>
                      </a:pPr>
                      <a:r>
                        <a:rPr lang="en" sz="1400" b="1" u="none" strike="noStrike" cap="none">
                          <a:solidFill>
                            <a:srgbClr val="FFFFFF"/>
                          </a:solidFill>
                          <a:latin typeface="Calibri"/>
                          <a:ea typeface="Calibri"/>
                          <a:cs typeface="Calibri"/>
                          <a:sym typeface="Calibri"/>
                        </a:rPr>
                        <a:t>Resource</a:t>
                      </a:r>
                      <a:endParaRPr sz="14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2DAFB9"/>
                    </a:solidFill>
                  </a:tcPr>
                </a:tc>
                <a:tc>
                  <a:txBody>
                    <a:bodyPr/>
                    <a:lstStyle/>
                    <a:p>
                      <a:pPr marL="0" marR="0" lvl="0" indent="0" algn="ctr" rtl="0">
                        <a:lnSpc>
                          <a:spcPct val="100000"/>
                        </a:lnSpc>
                        <a:spcBef>
                          <a:spcPts val="0"/>
                        </a:spcBef>
                        <a:spcAft>
                          <a:spcPts val="0"/>
                        </a:spcAft>
                        <a:buClr>
                          <a:srgbClr val="FFFFFF"/>
                        </a:buClr>
                        <a:buSzPts val="1400"/>
                        <a:buFont typeface="Calibri"/>
                        <a:buNone/>
                      </a:pPr>
                      <a:r>
                        <a:rPr lang="en" sz="1400" b="1" u="none" strike="noStrike" cap="none">
                          <a:solidFill>
                            <a:srgbClr val="FFFFFF"/>
                          </a:solidFill>
                          <a:latin typeface="Calibri"/>
                          <a:ea typeface="Calibri"/>
                          <a:cs typeface="Calibri"/>
                          <a:sym typeface="Calibri"/>
                        </a:rPr>
                        <a:t>Available</a:t>
                      </a:r>
                      <a:endParaRPr sz="14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2DAFB9"/>
                    </a:solidFill>
                  </a:tcPr>
                </a:tc>
                <a:tc>
                  <a:txBody>
                    <a:bodyPr/>
                    <a:lstStyle/>
                    <a:p>
                      <a:pPr marL="0" marR="0" lvl="0" indent="0" algn="ctr" rtl="0">
                        <a:lnSpc>
                          <a:spcPct val="100000"/>
                        </a:lnSpc>
                        <a:spcBef>
                          <a:spcPts val="0"/>
                        </a:spcBef>
                        <a:spcAft>
                          <a:spcPts val="0"/>
                        </a:spcAft>
                        <a:buClr>
                          <a:srgbClr val="000000"/>
                        </a:buClr>
                        <a:buSzPts val="350"/>
                        <a:buFont typeface="Calibri"/>
                        <a:buNone/>
                      </a:pPr>
                      <a:r>
                        <a:rPr lang="en" sz="1400" b="1" u="none" strike="noStrike" cap="none">
                          <a:solidFill>
                            <a:srgbClr val="FFFFFF"/>
                          </a:solidFill>
                          <a:latin typeface="Calibri"/>
                          <a:ea typeface="Calibri"/>
                          <a:cs typeface="Calibri"/>
                          <a:sym typeface="Calibri"/>
                        </a:rPr>
                        <a:t>Purpose</a:t>
                      </a:r>
                      <a:endParaRPr sz="14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2DAFB9"/>
                    </a:solidFill>
                  </a:tcPr>
                </a:tc>
              </a:tr>
              <a:tr h="599875">
                <a:tc>
                  <a:txBody>
                    <a:bodyPr/>
                    <a:lstStyle/>
                    <a:p>
                      <a:pPr marL="0" marR="0" lvl="0" indent="0" algn="ctr" rtl="0">
                        <a:lnSpc>
                          <a:spcPct val="100000"/>
                        </a:lnSpc>
                        <a:spcBef>
                          <a:spcPts val="0"/>
                        </a:spcBef>
                        <a:spcAft>
                          <a:spcPts val="0"/>
                        </a:spcAft>
                        <a:buClr>
                          <a:srgbClr val="000000"/>
                        </a:buClr>
                        <a:buSzPts val="275"/>
                        <a:buFont typeface="Calibri"/>
                        <a:buNone/>
                      </a:pPr>
                      <a:r>
                        <a:rPr lang="en" sz="1100" b="1" u="none" strike="noStrike" cap="none">
                          <a:latin typeface="Calibri"/>
                          <a:ea typeface="Calibri"/>
                          <a:cs typeface="Calibri"/>
                          <a:sym typeface="Calibri"/>
                        </a:rPr>
                        <a:t>Updated LEAP 2025 Assessment Guides</a:t>
                      </a:r>
                      <a:endParaRPr sz="14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rowSpan="2">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solidFill>
                            <a:schemeClr val="dk1"/>
                          </a:solidFill>
                          <a:latin typeface="Calibri"/>
                          <a:ea typeface="Calibri"/>
                          <a:cs typeface="Calibri"/>
                          <a:sym typeface="Calibri"/>
                        </a:rPr>
                        <a:t>Summer 2018</a:t>
                      </a:r>
                      <a:endParaRPr sz="1100" u="none" strike="noStrike" cap="none">
                        <a:solidFill>
                          <a:schemeClr val="dk1"/>
                        </a:solidFill>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rowSpan="2">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latin typeface="Calibri"/>
                          <a:ea typeface="Calibri"/>
                          <a:cs typeface="Calibri"/>
                          <a:sym typeface="Calibri"/>
                        </a:rPr>
                        <a:t>Explain the test designs and types of items included on the assessments. The guides also include information about testing times as well as sample items and links to additional resources.</a:t>
                      </a:r>
                      <a:endParaRPr sz="14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r>
              <a:tr h="421475">
                <a:tc>
                  <a:txBody>
                    <a:bodyPr/>
                    <a:lstStyle/>
                    <a:p>
                      <a:pPr marL="0" marR="0" lvl="0" indent="0" algn="ctr" rtl="0">
                        <a:lnSpc>
                          <a:spcPct val="100000"/>
                        </a:lnSpc>
                        <a:spcBef>
                          <a:spcPts val="0"/>
                        </a:spcBef>
                        <a:spcAft>
                          <a:spcPts val="0"/>
                        </a:spcAft>
                        <a:buClr>
                          <a:srgbClr val="000000"/>
                        </a:buClr>
                        <a:buSzPts val="1100"/>
                        <a:buFont typeface="Arial"/>
                        <a:buNone/>
                      </a:pPr>
                      <a:r>
                        <a:rPr lang="en" sz="1100" b="1" u="none" strike="noStrike" cap="none">
                          <a:latin typeface="Calibri"/>
                          <a:ea typeface="Calibri"/>
                          <a:cs typeface="Calibri"/>
                          <a:sym typeface="Calibri"/>
                        </a:rPr>
                        <a:t>New LEAP 2025 Assessment Guides for Science</a:t>
                      </a:r>
                      <a:endParaRPr sz="1100" b="1"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vMerge="1">
                  <a:txBody>
                    <a:bodyPr/>
                    <a:lstStyle/>
                    <a:p>
                      <a:endParaRPr lang="en-US"/>
                    </a:p>
                  </a:txBody>
                  <a:tcPr/>
                </a:tc>
                <a:tc vMerge="1">
                  <a:txBody>
                    <a:bodyPr/>
                    <a:lstStyle/>
                    <a:p>
                      <a:endParaRPr lang="en-US"/>
                    </a:p>
                  </a:txBody>
                  <a:tcPr/>
                </a:tc>
              </a:tr>
              <a:tr h="512025">
                <a:tc>
                  <a:txBody>
                    <a:bodyPr/>
                    <a:lstStyle/>
                    <a:p>
                      <a:pPr marL="0" marR="0" lvl="0" indent="0" algn="ctr" rtl="0">
                        <a:lnSpc>
                          <a:spcPct val="100000"/>
                        </a:lnSpc>
                        <a:spcBef>
                          <a:spcPts val="0"/>
                        </a:spcBef>
                        <a:spcAft>
                          <a:spcPts val="0"/>
                        </a:spcAft>
                        <a:buClr>
                          <a:srgbClr val="000000"/>
                        </a:buClr>
                        <a:buSzPts val="275"/>
                        <a:buFont typeface="Calibri"/>
                        <a:buNone/>
                      </a:pPr>
                      <a:r>
                        <a:rPr lang="en" sz="1100" b="1" u="none" strike="noStrike" cap="none">
                          <a:latin typeface="Calibri"/>
                          <a:ea typeface="Calibri"/>
                          <a:cs typeface="Calibri"/>
                          <a:sym typeface="Calibri"/>
                        </a:rPr>
                        <a:t>Math, ELA, and Social Studies Practice Tests</a:t>
                      </a:r>
                      <a:endParaRPr sz="14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latin typeface="Calibri"/>
                          <a:ea typeface="Calibri"/>
                          <a:cs typeface="Calibri"/>
                          <a:sym typeface="Calibri"/>
                        </a:rPr>
                        <a:t>Currently available in INSIGHT and eDIRECT</a:t>
                      </a:r>
                      <a:endParaRPr sz="14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rowSpan="3">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latin typeface="Calibri"/>
                          <a:ea typeface="Calibri"/>
                          <a:cs typeface="Calibri"/>
                          <a:sym typeface="Calibri"/>
                        </a:rPr>
                        <a:t>Grade- or course-level, paper-based (grades 3 and 4 ELA, math, social studies, science) and computer-based (grades 3-8 ELA, math, social studies, science, English I, English II, Algebra I, Geometry, US History, Biology) help prepare students for the spring assessments; accessed through INSIGHT.</a:t>
                      </a:r>
                      <a:endParaRPr sz="1400" u="none" strike="noStrike" cap="none"/>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r>
              <a:tr h="259300">
                <a:tc>
                  <a:txBody>
                    <a:bodyPr/>
                    <a:lstStyle/>
                    <a:p>
                      <a:pPr marL="0" marR="0" lvl="0" indent="0" algn="ctr" rtl="0">
                        <a:lnSpc>
                          <a:spcPct val="100000"/>
                        </a:lnSpc>
                        <a:spcBef>
                          <a:spcPts val="0"/>
                        </a:spcBef>
                        <a:spcAft>
                          <a:spcPts val="0"/>
                        </a:spcAft>
                        <a:buClr>
                          <a:srgbClr val="000000"/>
                        </a:buClr>
                        <a:buSzPts val="1100"/>
                        <a:buFont typeface="Arial"/>
                        <a:buNone/>
                      </a:pPr>
                      <a:r>
                        <a:rPr lang="en" sz="1100" b="1" u="none" strike="noStrike" cap="none">
                          <a:latin typeface="Calibri"/>
                          <a:ea typeface="Calibri"/>
                          <a:cs typeface="Calibri"/>
                          <a:sym typeface="Calibri"/>
                        </a:rPr>
                        <a:t>New Biology Practice Test</a:t>
                      </a:r>
                      <a:endParaRPr sz="1100" b="1"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rowSpan="2">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latin typeface="Calibri"/>
                          <a:ea typeface="Calibri"/>
                          <a:cs typeface="Calibri"/>
                          <a:sym typeface="Calibri"/>
                        </a:rPr>
                        <a:t>Fall 2018</a:t>
                      </a:r>
                      <a:endParaRPr sz="1100"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vMerge="1">
                  <a:txBody>
                    <a:bodyPr/>
                    <a:lstStyle/>
                    <a:p>
                      <a:endParaRPr lang="en-US"/>
                    </a:p>
                  </a:txBody>
                  <a:tcPr/>
                </a:tc>
              </a:tr>
              <a:tr h="259300">
                <a:tc>
                  <a:txBody>
                    <a:bodyPr/>
                    <a:lstStyle/>
                    <a:p>
                      <a:pPr marL="0" marR="0" lvl="0" indent="0" algn="ctr" rtl="0">
                        <a:lnSpc>
                          <a:spcPct val="100000"/>
                        </a:lnSpc>
                        <a:spcBef>
                          <a:spcPts val="0"/>
                        </a:spcBef>
                        <a:spcAft>
                          <a:spcPts val="0"/>
                        </a:spcAft>
                        <a:buClr>
                          <a:srgbClr val="000000"/>
                        </a:buClr>
                        <a:buSzPts val="1100"/>
                        <a:buFont typeface="Arial"/>
                        <a:buNone/>
                      </a:pPr>
                      <a:r>
                        <a:rPr lang="en" sz="1100" b="1" u="none" strike="noStrike" cap="none">
                          <a:latin typeface="Calibri"/>
                          <a:ea typeface="Calibri"/>
                          <a:cs typeface="Calibri"/>
                          <a:sym typeface="Calibri"/>
                        </a:rPr>
                        <a:t>Updated US History Practice Test</a:t>
                      </a:r>
                      <a:endParaRPr sz="1100" b="1" u="none" strike="noStrike" cap="none">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vMerge="1">
                  <a:txBody>
                    <a:bodyPr/>
                    <a:lstStyle/>
                    <a:p>
                      <a:endParaRPr lang="en-US"/>
                    </a:p>
                  </a:txBody>
                  <a:tcPr/>
                </a:tc>
                <a:tc vMerge="1">
                  <a:txBody>
                    <a:bodyPr/>
                    <a:lstStyle/>
                    <a:p>
                      <a:endParaRPr lang="en-US"/>
                    </a:p>
                  </a:txBody>
                  <a:tcPr/>
                </a:tc>
              </a:tr>
            </a:tbl>
          </a:graphicData>
        </a:graphic>
      </p:graphicFrame>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Shape 1177"/>
        <p:cNvGrpSpPr/>
        <p:nvPr/>
      </p:nvGrpSpPr>
      <p:grpSpPr>
        <a:xfrm>
          <a:off x="0" y="0"/>
          <a:ext cx="0" cy="0"/>
          <a:chOff x="0" y="0"/>
          <a:chExt cx="0" cy="0"/>
        </a:xfrm>
      </p:grpSpPr>
      <p:graphicFrame>
        <p:nvGraphicFramePr>
          <p:cNvPr id="1178" name="Shape 1178"/>
          <p:cNvGraphicFramePr/>
          <p:nvPr/>
        </p:nvGraphicFramePr>
        <p:xfrm>
          <a:off x="164650" y="1172800"/>
          <a:ext cx="8814700" cy="2938060"/>
        </p:xfrm>
        <a:graphic>
          <a:graphicData uri="http://schemas.openxmlformats.org/drawingml/2006/table">
            <a:tbl>
              <a:tblPr>
                <a:noFill/>
                <a:tableStyleId>{D75DE63E-84B9-4987-BA5A-BA2AE539718C}</a:tableStyleId>
              </a:tblPr>
              <a:tblGrid>
                <a:gridCol w="1414525"/>
                <a:gridCol w="2009575"/>
                <a:gridCol w="5390600"/>
              </a:tblGrid>
              <a:tr h="453875">
                <a:tc>
                  <a:txBody>
                    <a:bodyPr/>
                    <a:lstStyle/>
                    <a:p>
                      <a:pPr marL="0" marR="0" lvl="0" indent="0" algn="ctr" rtl="0">
                        <a:lnSpc>
                          <a:spcPct val="100000"/>
                        </a:lnSpc>
                        <a:spcBef>
                          <a:spcPts val="0"/>
                        </a:spcBef>
                        <a:spcAft>
                          <a:spcPts val="0"/>
                        </a:spcAft>
                        <a:buClr>
                          <a:srgbClr val="000000"/>
                        </a:buClr>
                        <a:buSzPts val="350"/>
                        <a:buFont typeface="Calibri"/>
                        <a:buNone/>
                      </a:pPr>
                      <a:r>
                        <a:rPr lang="en" sz="1400" b="1" u="none" strike="noStrike" cap="none">
                          <a:solidFill>
                            <a:srgbClr val="FFFFFF"/>
                          </a:solidFill>
                          <a:latin typeface="Calibri"/>
                          <a:ea typeface="Calibri"/>
                          <a:cs typeface="Calibri"/>
                          <a:sym typeface="Calibri"/>
                        </a:rPr>
                        <a:t>Resource</a:t>
                      </a:r>
                      <a:endParaRPr sz="1400" u="none" strike="noStrike" cap="none"/>
                    </a:p>
                  </a:txBody>
                  <a:tcPr marL="91425" marR="91425" marT="68575" marB="6857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2DAFB9"/>
                    </a:solidFill>
                  </a:tcPr>
                </a:tc>
                <a:tc>
                  <a:txBody>
                    <a:bodyPr/>
                    <a:lstStyle/>
                    <a:p>
                      <a:pPr marL="0" marR="0" lvl="0" indent="0" algn="ctr" rtl="0">
                        <a:lnSpc>
                          <a:spcPct val="100000"/>
                        </a:lnSpc>
                        <a:spcBef>
                          <a:spcPts val="0"/>
                        </a:spcBef>
                        <a:spcAft>
                          <a:spcPts val="0"/>
                        </a:spcAft>
                        <a:buClr>
                          <a:srgbClr val="FFFFFF"/>
                        </a:buClr>
                        <a:buSzPts val="1400"/>
                        <a:buFont typeface="Calibri"/>
                        <a:buNone/>
                      </a:pPr>
                      <a:r>
                        <a:rPr lang="en" sz="1400" b="1" u="none" strike="noStrike" cap="none">
                          <a:solidFill>
                            <a:srgbClr val="FFFFFF"/>
                          </a:solidFill>
                          <a:latin typeface="Calibri"/>
                          <a:ea typeface="Calibri"/>
                          <a:cs typeface="Calibri"/>
                          <a:sym typeface="Calibri"/>
                        </a:rPr>
                        <a:t>Available</a:t>
                      </a:r>
                      <a:endParaRPr sz="1400" u="none" strike="noStrike" cap="none"/>
                    </a:p>
                  </a:txBody>
                  <a:tcPr marL="91425" marR="91425" marT="68575" marB="6857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2DAFB9"/>
                    </a:solidFill>
                  </a:tcPr>
                </a:tc>
                <a:tc>
                  <a:txBody>
                    <a:bodyPr/>
                    <a:lstStyle/>
                    <a:p>
                      <a:pPr marL="0" marR="0" lvl="0" indent="0" algn="ctr" rtl="0">
                        <a:lnSpc>
                          <a:spcPct val="100000"/>
                        </a:lnSpc>
                        <a:spcBef>
                          <a:spcPts val="0"/>
                        </a:spcBef>
                        <a:spcAft>
                          <a:spcPts val="0"/>
                        </a:spcAft>
                        <a:buClr>
                          <a:srgbClr val="000000"/>
                        </a:buClr>
                        <a:buSzPts val="350"/>
                        <a:buFont typeface="Calibri"/>
                        <a:buNone/>
                      </a:pPr>
                      <a:r>
                        <a:rPr lang="en" sz="1400" b="1" u="none" strike="noStrike" cap="none">
                          <a:solidFill>
                            <a:srgbClr val="FFFFFF"/>
                          </a:solidFill>
                          <a:latin typeface="Calibri"/>
                          <a:ea typeface="Calibri"/>
                          <a:cs typeface="Calibri"/>
                          <a:sym typeface="Calibri"/>
                        </a:rPr>
                        <a:t>Purpose</a:t>
                      </a:r>
                      <a:endParaRPr sz="1400" u="none" strike="noStrike" cap="none"/>
                    </a:p>
                  </a:txBody>
                  <a:tcPr marL="91425" marR="91425" marT="68575" marB="6857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2DAFB9"/>
                    </a:solidFill>
                  </a:tcPr>
                </a:tc>
              </a:tr>
              <a:tr h="489625">
                <a:tc>
                  <a:txBody>
                    <a:bodyPr/>
                    <a:lstStyle/>
                    <a:p>
                      <a:pPr marL="0" marR="0" lvl="0" indent="0" algn="ctr" rtl="0">
                        <a:lnSpc>
                          <a:spcPct val="100000"/>
                        </a:lnSpc>
                        <a:spcBef>
                          <a:spcPts val="0"/>
                        </a:spcBef>
                        <a:spcAft>
                          <a:spcPts val="0"/>
                        </a:spcAft>
                        <a:buClr>
                          <a:srgbClr val="000000"/>
                        </a:buClr>
                        <a:buSzPts val="1100"/>
                        <a:buFont typeface="Arial"/>
                        <a:buNone/>
                      </a:pPr>
                      <a:r>
                        <a:rPr lang="en" sz="1100" b="1" u="none" strike="noStrike" cap="none">
                          <a:latin typeface="Calibri"/>
                          <a:ea typeface="Calibri"/>
                          <a:cs typeface="Calibri"/>
                          <a:sym typeface="Calibri"/>
                        </a:rPr>
                        <a:t>Updated Social Studies Practice Tests for Grades 3-8</a:t>
                      </a:r>
                      <a:endParaRPr sz="1100" b="1" u="none" strike="noStrike" cap="none">
                        <a:latin typeface="Calibri"/>
                        <a:ea typeface="Calibri"/>
                        <a:cs typeface="Calibri"/>
                        <a:sym typeface="Calibri"/>
                      </a:endParaRPr>
                    </a:p>
                  </a:txBody>
                  <a:tcPr marL="91425" marR="91425" marT="68575" marB="6857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FFFFFF"/>
                    </a:solidFill>
                  </a:tcPr>
                </a:tc>
                <a:tc rowSpan="2">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solidFill>
                            <a:schemeClr val="dk1"/>
                          </a:solidFill>
                          <a:latin typeface="Calibri"/>
                          <a:ea typeface="Calibri"/>
                          <a:cs typeface="Calibri"/>
                          <a:sym typeface="Calibri"/>
                        </a:rPr>
                        <a:t>January 2019</a:t>
                      </a:r>
                      <a:endParaRPr sz="1100" u="none" strike="noStrike" cap="none">
                        <a:solidFill>
                          <a:schemeClr val="dk1"/>
                        </a:solidFill>
                        <a:latin typeface="Calibri"/>
                        <a:ea typeface="Calibri"/>
                        <a:cs typeface="Calibri"/>
                        <a:sym typeface="Calibri"/>
                      </a:endParaRPr>
                    </a:p>
                  </a:txBody>
                  <a:tcPr marL="91425" marR="91425" marT="68575" marB="6857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FFFFFF"/>
                    </a:solidFill>
                  </a:tcPr>
                </a:tc>
                <a:tc rowSpan="2">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solidFill>
                            <a:schemeClr val="dk1"/>
                          </a:solidFill>
                          <a:latin typeface="Calibri"/>
                          <a:ea typeface="Calibri"/>
                          <a:cs typeface="Calibri"/>
                          <a:sym typeface="Calibri"/>
                        </a:rPr>
                        <a:t>Grade- or course-level, paper-based (grades 3 and 4 ELA, math, social studies, science) and computer-based (grades 3-8 ELA, math, social studies, science, English I, English II, Algebra I, Geometry, US History, Biology) help prepare students for the spring assessments; accessed through INSIGHT.</a:t>
                      </a:r>
                      <a:endParaRPr sz="1100" u="none" strike="noStrike" cap="none">
                        <a:latin typeface="Calibri"/>
                        <a:ea typeface="Calibri"/>
                        <a:cs typeface="Calibri"/>
                        <a:sym typeface="Calibri"/>
                      </a:endParaRPr>
                    </a:p>
                  </a:txBody>
                  <a:tcPr marL="91425" marR="91425" marT="68575" marB="6857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FFFFFF"/>
                    </a:solidFill>
                  </a:tcPr>
                </a:tc>
              </a:tr>
              <a:tr h="370725">
                <a:tc>
                  <a:txBody>
                    <a:bodyPr/>
                    <a:lstStyle/>
                    <a:p>
                      <a:pPr marL="0" marR="0" lvl="0" indent="0" algn="ctr" rtl="0">
                        <a:lnSpc>
                          <a:spcPct val="100000"/>
                        </a:lnSpc>
                        <a:spcBef>
                          <a:spcPts val="0"/>
                        </a:spcBef>
                        <a:spcAft>
                          <a:spcPts val="0"/>
                        </a:spcAft>
                        <a:buClr>
                          <a:srgbClr val="000000"/>
                        </a:buClr>
                        <a:buSzPts val="1100"/>
                        <a:buFont typeface="Arial"/>
                        <a:buNone/>
                      </a:pPr>
                      <a:r>
                        <a:rPr lang="en" sz="1100" b="1" u="none" strike="noStrike" cap="none">
                          <a:latin typeface="Calibri"/>
                          <a:ea typeface="Calibri"/>
                          <a:cs typeface="Calibri"/>
                          <a:sym typeface="Calibri"/>
                        </a:rPr>
                        <a:t>New Science Practice Tests for Grades 3-8</a:t>
                      </a:r>
                      <a:endParaRPr sz="1100" b="1" u="none" strike="noStrike" cap="none">
                        <a:latin typeface="Calibri"/>
                        <a:ea typeface="Calibri"/>
                        <a:cs typeface="Calibri"/>
                        <a:sym typeface="Calibri"/>
                      </a:endParaRPr>
                    </a:p>
                  </a:txBody>
                  <a:tcPr marL="91425" marR="91425" marT="68575" marB="6857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FFFFFF"/>
                    </a:solidFill>
                  </a:tcPr>
                </a:tc>
                <a:tc vMerge="1">
                  <a:txBody>
                    <a:bodyPr/>
                    <a:lstStyle/>
                    <a:p>
                      <a:endParaRPr lang="en-US"/>
                    </a:p>
                  </a:txBody>
                  <a:tcPr/>
                </a:tc>
                <a:tc vMerge="1">
                  <a:txBody>
                    <a:bodyPr/>
                    <a:lstStyle/>
                    <a:p>
                      <a:endParaRPr lang="en-US"/>
                    </a:p>
                  </a:txBody>
                  <a:tcPr/>
                </a:tc>
              </a:tr>
              <a:tr h="563975">
                <a:tc>
                  <a:txBody>
                    <a:bodyPr/>
                    <a:lstStyle/>
                    <a:p>
                      <a:pPr marL="0" marR="0" lvl="0" indent="0" algn="ctr" rtl="0">
                        <a:lnSpc>
                          <a:spcPct val="100000"/>
                        </a:lnSpc>
                        <a:spcBef>
                          <a:spcPts val="0"/>
                        </a:spcBef>
                        <a:spcAft>
                          <a:spcPts val="0"/>
                        </a:spcAft>
                        <a:buClr>
                          <a:srgbClr val="000000"/>
                        </a:buClr>
                        <a:buSzPts val="1100"/>
                        <a:buFont typeface="Calibri"/>
                        <a:buNone/>
                      </a:pPr>
                      <a:r>
                        <a:rPr lang="en" sz="1100" b="1" u="none" strike="noStrike" cap="none">
                          <a:latin typeface="Calibri"/>
                          <a:ea typeface="Calibri"/>
                          <a:cs typeface="Calibri"/>
                          <a:sym typeface="Calibri"/>
                        </a:rPr>
                        <a:t>Updated Math, ELA, and Social Studies Practice Test Guidance</a:t>
                      </a:r>
                      <a:endParaRPr sz="1400" u="none" strike="noStrike" cap="none"/>
                    </a:p>
                  </a:txBody>
                  <a:tcPr marL="91425" marR="91425" marT="68575" marB="6857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FFFFFF"/>
                    </a:solidFill>
                  </a:tcPr>
                </a:tc>
                <a:tc rowSpan="2">
                  <a:txBody>
                    <a:bodyPr/>
                    <a:lstStyle/>
                    <a:p>
                      <a:pPr marL="0" marR="0" lvl="0" indent="0" algn="ctr" rtl="0">
                        <a:lnSpc>
                          <a:spcPct val="100000"/>
                        </a:lnSpc>
                        <a:spcBef>
                          <a:spcPts val="0"/>
                        </a:spcBef>
                        <a:spcAft>
                          <a:spcPts val="0"/>
                        </a:spcAft>
                        <a:buClr>
                          <a:srgbClr val="000000"/>
                        </a:buClr>
                        <a:buSzPts val="1100"/>
                        <a:buFont typeface="Arial"/>
                        <a:buNone/>
                      </a:pPr>
                      <a:r>
                        <a:rPr lang="en" sz="1100" u="none" strike="noStrike" cap="none">
                          <a:solidFill>
                            <a:schemeClr val="dk1"/>
                          </a:solidFill>
                          <a:latin typeface="Calibri"/>
                          <a:ea typeface="Calibri"/>
                          <a:cs typeface="Calibri"/>
                          <a:sym typeface="Calibri"/>
                        </a:rPr>
                        <a:t>Fall 2018</a:t>
                      </a:r>
                      <a:endParaRPr sz="1100" u="sng" strike="noStrike" cap="none">
                        <a:solidFill>
                          <a:schemeClr val="hlink"/>
                        </a:solidFill>
                        <a:latin typeface="Calibri"/>
                        <a:ea typeface="Calibri"/>
                        <a:cs typeface="Calibri"/>
                        <a:sym typeface="Calibri"/>
                        <a:hlinkClick r:id="rId3"/>
                      </a:endParaRPr>
                    </a:p>
                  </a:txBody>
                  <a:tcPr marL="91425" marR="91425" marT="68575" marB="6857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FFFFFF"/>
                    </a:solidFill>
                  </a:tcPr>
                </a:tc>
                <a:tc rowSpan="2">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latin typeface="Calibri"/>
                          <a:ea typeface="Calibri"/>
                          <a:cs typeface="Calibri"/>
                          <a:sym typeface="Calibri"/>
                        </a:rPr>
                        <a:t>Provide teachers with information regarding best practices when using the practice tests. Updated to include information about the new high school practice tests.</a:t>
                      </a:r>
                      <a:endParaRPr sz="1400" u="none" strike="noStrike" cap="none"/>
                    </a:p>
                  </a:txBody>
                  <a:tcPr marL="91425" marR="91425" marT="68575" marB="6857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FFFFFF"/>
                    </a:solidFill>
                  </a:tcPr>
                </a:tc>
              </a:tr>
              <a:tr h="563975">
                <a:tc>
                  <a:txBody>
                    <a:bodyPr/>
                    <a:lstStyle/>
                    <a:p>
                      <a:pPr marL="0" marR="0" lvl="0" indent="0" algn="ctr" rtl="0">
                        <a:lnSpc>
                          <a:spcPct val="100000"/>
                        </a:lnSpc>
                        <a:spcBef>
                          <a:spcPts val="0"/>
                        </a:spcBef>
                        <a:spcAft>
                          <a:spcPts val="0"/>
                        </a:spcAft>
                        <a:buClr>
                          <a:srgbClr val="000000"/>
                        </a:buClr>
                        <a:buSzPts val="1100"/>
                        <a:buFont typeface="Arial"/>
                        <a:buNone/>
                      </a:pPr>
                      <a:r>
                        <a:rPr lang="en" sz="1100" b="1" u="none" strike="noStrike" cap="none">
                          <a:latin typeface="Calibri"/>
                          <a:ea typeface="Calibri"/>
                          <a:cs typeface="Calibri"/>
                          <a:sym typeface="Calibri"/>
                        </a:rPr>
                        <a:t>New Science Practice Test Guidance</a:t>
                      </a:r>
                      <a:endParaRPr sz="1100" b="1" u="none" strike="noStrike" cap="none">
                        <a:latin typeface="Calibri"/>
                        <a:ea typeface="Calibri"/>
                        <a:cs typeface="Calibri"/>
                        <a:sym typeface="Calibri"/>
                      </a:endParaRPr>
                    </a:p>
                  </a:txBody>
                  <a:tcPr marL="91425" marR="91425" marT="68575" marB="6857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FFFFFF"/>
                    </a:solidFill>
                  </a:tcPr>
                </a:tc>
                <a:tc vMerge="1">
                  <a:txBody>
                    <a:bodyPr/>
                    <a:lstStyle/>
                    <a:p>
                      <a:endParaRPr lang="en-US"/>
                    </a:p>
                  </a:txBody>
                  <a:tcPr/>
                </a:tc>
                <a:tc vMerge="1">
                  <a:txBody>
                    <a:bodyPr/>
                    <a:lstStyle/>
                    <a:p>
                      <a:endParaRPr lang="en-US"/>
                    </a:p>
                  </a:txBody>
                  <a:tcPr/>
                </a:tc>
              </a:tr>
            </a:tbl>
          </a:graphicData>
        </a:graphic>
      </p:graphicFrame>
      <p:sp>
        <p:nvSpPr>
          <p:cNvPr id="1179" name="Shape 1179"/>
          <p:cNvSpPr txBox="1"/>
          <p:nvPr/>
        </p:nvSpPr>
        <p:spPr>
          <a:xfrm>
            <a:off x="457200" y="205978"/>
            <a:ext cx="8229600" cy="857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en" sz="2800" b="0" i="0" u="none" strike="noStrike" cap="none">
                <a:solidFill>
                  <a:srgbClr val="000000"/>
                </a:solidFill>
                <a:latin typeface="Calibri"/>
                <a:ea typeface="Calibri"/>
                <a:cs typeface="Calibri"/>
                <a:sym typeface="Calibri"/>
              </a:rPr>
              <a:t>2018 - 2019 LEAP 2025 Resource Availability Timeline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Shape 497"/>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333333"/>
              </a:buClr>
              <a:buSzPts val="1400"/>
              <a:buFont typeface="Calibri"/>
              <a:buNone/>
            </a:pPr>
            <a:r>
              <a:rPr lang="en" sz="2800" b="0" i="0" u="none" strike="noStrike" cap="none">
                <a:solidFill>
                  <a:srgbClr val="333333"/>
                </a:solidFill>
                <a:latin typeface="Calibri"/>
                <a:ea typeface="Calibri"/>
                <a:cs typeface="Calibri"/>
                <a:sym typeface="Calibri"/>
              </a:rPr>
              <a:t>2018 School Performance Score Resources: </a:t>
            </a:r>
            <a:endParaRPr sz="2800" b="0" i="0" u="none" strike="noStrike" cap="none">
              <a:solidFill>
                <a:srgbClr val="333333"/>
              </a:solidFill>
              <a:latin typeface="Calibri"/>
              <a:ea typeface="Calibri"/>
              <a:cs typeface="Calibri"/>
              <a:sym typeface="Calibri"/>
            </a:endParaRPr>
          </a:p>
          <a:p>
            <a:pPr marL="0" marR="0" lvl="0" indent="0" algn="ctr" rtl="0">
              <a:lnSpc>
                <a:spcPct val="90000"/>
              </a:lnSpc>
              <a:spcBef>
                <a:spcPts val="0"/>
              </a:spcBef>
              <a:spcAft>
                <a:spcPts val="0"/>
              </a:spcAft>
              <a:buClr>
                <a:srgbClr val="333333"/>
              </a:buClr>
              <a:buSzPts val="1400"/>
              <a:buFont typeface="Calibri"/>
              <a:buNone/>
            </a:pPr>
            <a:r>
              <a:rPr lang="en" sz="2800" b="0" i="0" u="none" strike="noStrike" cap="none">
                <a:solidFill>
                  <a:srgbClr val="333333"/>
                </a:solidFill>
                <a:latin typeface="Calibri"/>
                <a:ea typeface="Calibri"/>
                <a:cs typeface="Calibri"/>
                <a:sym typeface="Calibri"/>
              </a:rPr>
              <a:t>For School and System Leaders</a:t>
            </a:r>
            <a:endParaRPr sz="2800" b="0" i="0" u="none" strike="noStrike" cap="none">
              <a:solidFill>
                <a:srgbClr val="333333"/>
              </a:solidFill>
              <a:latin typeface="Calibri"/>
              <a:ea typeface="Calibri"/>
              <a:cs typeface="Calibri"/>
              <a:sym typeface="Calibri"/>
            </a:endParaRPr>
          </a:p>
        </p:txBody>
      </p:sp>
      <p:sp>
        <p:nvSpPr>
          <p:cNvPr id="498" name="Shape 498"/>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11</a:t>
            </a:fld>
            <a:endParaRPr sz="900" b="0" i="0" u="none" strike="noStrike" cap="none">
              <a:solidFill>
                <a:srgbClr val="8A8A8A"/>
              </a:solidFill>
              <a:latin typeface="Calibri"/>
              <a:ea typeface="Calibri"/>
              <a:cs typeface="Calibri"/>
              <a:sym typeface="Calibri"/>
            </a:endParaRPr>
          </a:p>
        </p:txBody>
      </p:sp>
      <p:graphicFrame>
        <p:nvGraphicFramePr>
          <p:cNvPr id="499" name="Shape 499"/>
          <p:cNvGraphicFramePr/>
          <p:nvPr/>
        </p:nvGraphicFramePr>
        <p:xfrm>
          <a:off x="90275" y="1080300"/>
          <a:ext cx="8868600" cy="3642625"/>
        </p:xfrm>
        <a:graphic>
          <a:graphicData uri="http://schemas.openxmlformats.org/drawingml/2006/table">
            <a:tbl>
              <a:tblPr>
                <a:noFill/>
                <a:tableStyleId>{142CF8F7-7051-415C-BB61-E0434702DC07}</a:tableStyleId>
              </a:tblPr>
              <a:tblGrid>
                <a:gridCol w="1148250"/>
                <a:gridCol w="5797500"/>
                <a:gridCol w="1922850"/>
              </a:tblGrid>
              <a:tr h="399775">
                <a:tc>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a:latin typeface="Calibri"/>
                          <a:ea typeface="Calibri"/>
                          <a:cs typeface="Calibri"/>
                          <a:sym typeface="Calibri"/>
                        </a:rPr>
                        <a:t>Audience</a:t>
                      </a:r>
                      <a:endParaRPr sz="1400" b="1" u="none" strike="noStrike" cap="none">
                        <a:latin typeface="Calibri"/>
                        <a:ea typeface="Calibri"/>
                        <a:cs typeface="Calibri"/>
                        <a:sym typeface="Calibri"/>
                      </a:endParaRPr>
                    </a:p>
                  </a:txBody>
                  <a:tcPr marL="91425" marR="91425" marT="91425" marB="91425">
                    <a:solidFill>
                      <a:srgbClr val="B6DDE7"/>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a:latin typeface="Calibri"/>
                          <a:ea typeface="Calibri"/>
                          <a:cs typeface="Calibri"/>
                          <a:sym typeface="Calibri"/>
                        </a:rPr>
                        <a:t>Resources</a:t>
                      </a:r>
                      <a:endParaRPr sz="1400" b="1" u="none" strike="noStrike" cap="none">
                        <a:latin typeface="Calibri"/>
                        <a:ea typeface="Calibri"/>
                        <a:cs typeface="Calibri"/>
                        <a:sym typeface="Calibri"/>
                      </a:endParaRPr>
                    </a:p>
                  </a:txBody>
                  <a:tcPr marL="91425" marR="91425" marT="91425" marB="91425">
                    <a:solidFill>
                      <a:srgbClr val="B6DDE7"/>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a:latin typeface="Calibri"/>
                          <a:ea typeface="Calibri"/>
                          <a:cs typeface="Calibri"/>
                          <a:sym typeface="Calibri"/>
                        </a:rPr>
                        <a:t>Release Timeline</a:t>
                      </a:r>
                      <a:endParaRPr sz="1400" b="1" u="none" strike="noStrike" cap="none">
                        <a:latin typeface="Calibri"/>
                        <a:ea typeface="Calibri"/>
                        <a:cs typeface="Calibri"/>
                        <a:sym typeface="Calibri"/>
                      </a:endParaRPr>
                    </a:p>
                  </a:txBody>
                  <a:tcPr marL="91425" marR="91425" marT="91425" marB="91425">
                    <a:solidFill>
                      <a:srgbClr val="B6DDE7"/>
                    </a:solidFill>
                  </a:tcPr>
                </a:tc>
              </a:tr>
              <a:tr h="3242850">
                <a:tc>
                  <a:txBody>
                    <a:bodyPr/>
                    <a:lstStyle/>
                    <a:p>
                      <a:pPr marL="0" marR="0" lvl="0" indent="0" algn="l" rtl="0">
                        <a:lnSpc>
                          <a:spcPct val="100000"/>
                        </a:lnSpc>
                        <a:spcBef>
                          <a:spcPts val="0"/>
                        </a:spcBef>
                        <a:spcAft>
                          <a:spcPts val="0"/>
                        </a:spcAft>
                        <a:buClr>
                          <a:srgbClr val="000000"/>
                        </a:buClr>
                        <a:buSzPts val="1300"/>
                        <a:buFont typeface="Arial"/>
                        <a:buNone/>
                      </a:pPr>
                      <a:r>
                        <a:rPr lang="en" sz="1300" b="1" u="none" strike="noStrike" cap="none">
                          <a:latin typeface="Calibri"/>
                          <a:ea typeface="Calibri"/>
                          <a:cs typeface="Calibri"/>
                          <a:sym typeface="Calibri"/>
                        </a:rPr>
                        <a:t>School System Leaders, Lead Agencies and Principals</a:t>
                      </a:r>
                      <a:endParaRPr sz="1300" b="1" u="none" strike="noStrike" cap="none">
                        <a:latin typeface="Calibri"/>
                        <a:ea typeface="Calibri"/>
                        <a:cs typeface="Calibri"/>
                        <a:sym typeface="Calibri"/>
                      </a:endParaRPr>
                    </a:p>
                  </a:txBody>
                  <a:tcPr marL="91425" marR="91425" marT="91425" marB="91425"/>
                </a:tc>
                <a:tc>
                  <a:txBody>
                    <a:bodyPr/>
                    <a:lstStyle/>
                    <a:p>
                      <a:pPr marL="317500" marR="0" lvl="0" indent="-171450" algn="l" rtl="0">
                        <a:lnSpc>
                          <a:spcPct val="100000"/>
                        </a:lnSpc>
                        <a:spcBef>
                          <a:spcPts val="0"/>
                        </a:spcBef>
                        <a:spcAft>
                          <a:spcPts val="0"/>
                        </a:spcAft>
                        <a:buClr>
                          <a:srgbClr val="000000"/>
                        </a:buClr>
                        <a:buSzPts val="1300"/>
                        <a:buFont typeface="Arial"/>
                        <a:buChar char="•"/>
                      </a:pPr>
                      <a:r>
                        <a:rPr lang="en" sz="1200" b="1" u="sng" strike="noStrike" cap="none">
                          <a:solidFill>
                            <a:schemeClr val="hlink"/>
                          </a:solidFill>
                          <a:latin typeface="Calibri"/>
                          <a:ea typeface="Calibri"/>
                          <a:cs typeface="Calibri"/>
                          <a:sym typeface="Calibri"/>
                          <a:hlinkClick r:id="rId3"/>
                        </a:rPr>
                        <a:t>Accountability Policy Update</a:t>
                      </a:r>
                      <a:r>
                        <a:rPr lang="en" sz="1200" b="1" u="none" strike="noStrike" cap="none">
                          <a:latin typeface="Calibri"/>
                          <a:ea typeface="Calibri"/>
                          <a:cs typeface="Calibri"/>
                          <a:sym typeface="Calibri"/>
                        </a:rPr>
                        <a:t>: </a:t>
                      </a:r>
                      <a:r>
                        <a:rPr lang="en" sz="1200" u="none" strike="noStrike" cap="none">
                          <a:latin typeface="Calibri"/>
                          <a:ea typeface="Calibri"/>
                          <a:cs typeface="Calibri"/>
                          <a:sym typeface="Calibri"/>
                        </a:rPr>
                        <a:t>guidance on 2017-2018 accountability updates</a:t>
                      </a:r>
                      <a:endParaRPr sz="1200" u="none" strike="noStrike" cap="none">
                        <a:latin typeface="Calibri"/>
                        <a:ea typeface="Calibri"/>
                        <a:cs typeface="Calibri"/>
                        <a:sym typeface="Calibri"/>
                      </a:endParaRPr>
                    </a:p>
                    <a:p>
                      <a:pPr marL="323850" marR="0" lvl="0" indent="-171450" algn="l" rtl="0">
                        <a:lnSpc>
                          <a:spcPct val="100000"/>
                        </a:lnSpc>
                        <a:spcBef>
                          <a:spcPts val="0"/>
                        </a:spcBef>
                        <a:spcAft>
                          <a:spcPts val="0"/>
                        </a:spcAft>
                        <a:buClr>
                          <a:srgbClr val="000000"/>
                        </a:buClr>
                        <a:buSzPts val="1200"/>
                        <a:buFont typeface="Arial"/>
                        <a:buChar char="•"/>
                      </a:pPr>
                      <a:r>
                        <a:rPr lang="en" sz="1200" b="1" u="none" strike="noStrike" cap="none">
                          <a:latin typeface="Calibri"/>
                          <a:ea typeface="Calibri"/>
                          <a:cs typeface="Calibri"/>
                          <a:sym typeface="Calibri"/>
                        </a:rPr>
                        <a:t>Early Childhood performance updates and improvement strategies:</a:t>
                      </a:r>
                      <a:r>
                        <a:rPr lang="en" sz="1200" u="none" strike="noStrike" cap="none">
                          <a:latin typeface="Calibri"/>
                          <a:ea typeface="Calibri"/>
                          <a:cs typeface="Calibri"/>
                          <a:sym typeface="Calibri"/>
                        </a:rPr>
                        <a:t> </a:t>
                      </a:r>
                      <a:r>
                        <a:rPr lang="en" sz="1200" u="sng" strike="noStrike" cap="none">
                          <a:solidFill>
                            <a:schemeClr val="hlink"/>
                          </a:solidFill>
                          <a:latin typeface="Calibri"/>
                          <a:ea typeface="Calibri"/>
                          <a:cs typeface="Calibri"/>
                          <a:sym typeface="Calibri"/>
                          <a:hlinkClick r:id="rId4"/>
                        </a:rPr>
                        <a:t>Summit Sessions E008, E009, E010, E017, E019, E021, E023, E024, E040, E046, E056, E057, E068, E017</a:t>
                      </a:r>
                      <a:endParaRPr sz="1200" u="none" strike="noStrike" cap="none">
                        <a:latin typeface="Calibri"/>
                        <a:ea typeface="Calibri"/>
                        <a:cs typeface="Calibri"/>
                        <a:sym typeface="Calibri"/>
                      </a:endParaRPr>
                    </a:p>
                    <a:p>
                      <a:pPr marL="323850" marR="0" lvl="0" indent="-171450" algn="l" rtl="0">
                        <a:lnSpc>
                          <a:spcPct val="100000"/>
                        </a:lnSpc>
                        <a:spcBef>
                          <a:spcPts val="0"/>
                        </a:spcBef>
                        <a:spcAft>
                          <a:spcPts val="0"/>
                        </a:spcAft>
                        <a:buClr>
                          <a:srgbClr val="000000"/>
                        </a:buClr>
                        <a:buSzPts val="1200"/>
                        <a:buFont typeface="Arial"/>
                        <a:buChar char="•"/>
                      </a:pPr>
                      <a:r>
                        <a:rPr lang="en" sz="1200" b="1" u="none" strike="noStrike" cap="none">
                          <a:latin typeface="Calibri"/>
                          <a:ea typeface="Calibri"/>
                          <a:cs typeface="Calibri"/>
                          <a:sym typeface="Calibri"/>
                        </a:rPr>
                        <a:t>Communications Toolkit</a:t>
                      </a:r>
                      <a:r>
                        <a:rPr lang="en" sz="1200" u="none" strike="noStrike" cap="none">
                          <a:latin typeface="Calibri"/>
                          <a:ea typeface="Calibri"/>
                          <a:cs typeface="Calibri"/>
                          <a:sym typeface="Calibri"/>
                        </a:rPr>
                        <a:t> (coming this fall)</a:t>
                      </a:r>
                      <a:endParaRPr sz="1200" u="none" strike="noStrike" cap="none">
                        <a:latin typeface="Calibri"/>
                        <a:ea typeface="Calibri"/>
                        <a:cs typeface="Calibri"/>
                        <a:sym typeface="Calibri"/>
                      </a:endParaRPr>
                    </a:p>
                    <a:p>
                      <a:pPr marL="457200" marR="0" lvl="0" indent="-304800" algn="l" rtl="0">
                        <a:lnSpc>
                          <a:spcPct val="100000"/>
                        </a:lnSpc>
                        <a:spcBef>
                          <a:spcPts val="0"/>
                        </a:spcBef>
                        <a:spcAft>
                          <a:spcPts val="0"/>
                        </a:spcAft>
                        <a:buClr>
                          <a:srgbClr val="000000"/>
                        </a:buClr>
                        <a:buSzPts val="1200"/>
                        <a:buFont typeface="Calibri"/>
                        <a:buChar char="-"/>
                      </a:pPr>
                      <a:r>
                        <a:rPr lang="en" sz="1200" b="1" u="none" strike="noStrike" cap="none">
                          <a:latin typeface="Calibri"/>
                          <a:ea typeface="Calibri"/>
                          <a:cs typeface="Calibri"/>
                          <a:sym typeface="Calibri"/>
                        </a:rPr>
                        <a:t>Customizable presentation</a:t>
                      </a:r>
                      <a:r>
                        <a:rPr lang="en" sz="1200" u="none" strike="noStrike" cap="none">
                          <a:latin typeface="Calibri"/>
                          <a:ea typeface="Calibri"/>
                          <a:cs typeface="Calibri"/>
                          <a:sym typeface="Calibri"/>
                        </a:rPr>
                        <a:t> for communicating this year’s district and school performance scores, and Comprehensive and Targeted Intervention designations</a:t>
                      </a:r>
                      <a:endParaRPr sz="1200" u="none" strike="noStrike" cap="none">
                        <a:latin typeface="Calibri"/>
                        <a:ea typeface="Calibri"/>
                        <a:cs typeface="Calibri"/>
                        <a:sym typeface="Calibri"/>
                      </a:endParaRPr>
                    </a:p>
                    <a:p>
                      <a:pPr marL="457200" marR="0" lvl="0" indent="-304800" algn="l" rtl="0">
                        <a:lnSpc>
                          <a:spcPct val="100000"/>
                        </a:lnSpc>
                        <a:spcBef>
                          <a:spcPts val="0"/>
                        </a:spcBef>
                        <a:spcAft>
                          <a:spcPts val="0"/>
                        </a:spcAft>
                        <a:buClr>
                          <a:srgbClr val="000000"/>
                        </a:buClr>
                        <a:buSzPts val="1200"/>
                        <a:buFont typeface="Calibri"/>
                        <a:buChar char="-"/>
                      </a:pPr>
                      <a:r>
                        <a:rPr lang="en" sz="1200" b="1" u="none" strike="noStrike" cap="none">
                          <a:latin typeface="Calibri"/>
                          <a:ea typeface="Calibri"/>
                          <a:cs typeface="Calibri"/>
                          <a:sym typeface="Calibri"/>
                        </a:rPr>
                        <a:t>Social media and website graphics</a:t>
                      </a:r>
                      <a:r>
                        <a:rPr lang="en" sz="1200" u="none" strike="noStrike" cap="none">
                          <a:latin typeface="Calibri"/>
                          <a:ea typeface="Calibri"/>
                          <a:cs typeface="Calibri"/>
                          <a:sym typeface="Calibri"/>
                        </a:rPr>
                        <a:t> celebrating school growth and Top Gains schools</a:t>
                      </a:r>
                      <a:endParaRPr sz="1200" u="none" strike="noStrike" cap="none">
                        <a:latin typeface="Calibri"/>
                        <a:ea typeface="Calibri"/>
                        <a:cs typeface="Calibri"/>
                        <a:sym typeface="Calibri"/>
                      </a:endParaRPr>
                    </a:p>
                    <a:p>
                      <a:pPr marL="457200" marR="0" lvl="0" indent="-304800" algn="l" rtl="0">
                        <a:lnSpc>
                          <a:spcPct val="100000"/>
                        </a:lnSpc>
                        <a:spcBef>
                          <a:spcPts val="0"/>
                        </a:spcBef>
                        <a:spcAft>
                          <a:spcPts val="0"/>
                        </a:spcAft>
                        <a:buClr>
                          <a:srgbClr val="000000"/>
                        </a:buClr>
                        <a:buSzPts val="1200"/>
                        <a:buFont typeface="Calibri"/>
                        <a:buChar char="-"/>
                      </a:pPr>
                      <a:r>
                        <a:rPr lang="en" sz="1200" b="1" u="none" strike="noStrike" cap="none">
                          <a:latin typeface="Calibri"/>
                          <a:ea typeface="Calibri"/>
                          <a:cs typeface="Calibri"/>
                          <a:sym typeface="Calibri"/>
                        </a:rPr>
                        <a:t>Louisiana Accountability System information card </a:t>
                      </a:r>
                      <a:r>
                        <a:rPr lang="en" sz="1200" u="none" strike="noStrike" cap="none">
                          <a:latin typeface="Calibri"/>
                          <a:ea typeface="Calibri"/>
                          <a:cs typeface="Calibri"/>
                          <a:sym typeface="Calibri"/>
                        </a:rPr>
                        <a:t>for families</a:t>
                      </a:r>
                      <a:endParaRPr sz="1200" u="none" strike="noStrike" cap="none">
                        <a:latin typeface="Calibri"/>
                        <a:ea typeface="Calibri"/>
                        <a:cs typeface="Calibri"/>
                        <a:sym typeface="Calibri"/>
                      </a:endParaRPr>
                    </a:p>
                    <a:p>
                      <a:pPr marL="457200" marR="0" lvl="0" indent="-304800" algn="l" rtl="0">
                        <a:lnSpc>
                          <a:spcPct val="100000"/>
                        </a:lnSpc>
                        <a:spcBef>
                          <a:spcPts val="0"/>
                        </a:spcBef>
                        <a:spcAft>
                          <a:spcPts val="0"/>
                        </a:spcAft>
                        <a:buClr>
                          <a:srgbClr val="000000"/>
                        </a:buClr>
                        <a:buSzPts val="1200"/>
                        <a:buFont typeface="Calibri"/>
                        <a:buChar char="-"/>
                      </a:pPr>
                      <a:r>
                        <a:rPr lang="en" sz="1200" b="1" u="none" strike="noStrike" cap="none">
                          <a:latin typeface="Calibri"/>
                          <a:ea typeface="Calibri"/>
                          <a:cs typeface="Calibri"/>
                          <a:sym typeface="Calibri"/>
                        </a:rPr>
                        <a:t>Media Support Guide </a:t>
                      </a:r>
                      <a:r>
                        <a:rPr lang="en" sz="1200" u="none" strike="noStrike" cap="none">
                          <a:latin typeface="Calibri"/>
                          <a:ea typeface="Calibri"/>
                          <a:cs typeface="Calibri"/>
                          <a:sym typeface="Calibri"/>
                        </a:rPr>
                        <a:t>with sample news releases and talking points for reporters</a:t>
                      </a:r>
                      <a:endParaRPr sz="1200" u="none" strike="noStrike" cap="none">
                        <a:latin typeface="Calibri"/>
                        <a:ea typeface="Calibri"/>
                        <a:cs typeface="Calibri"/>
                        <a:sym typeface="Calibri"/>
                      </a:endParaRPr>
                    </a:p>
                    <a:p>
                      <a:pPr marL="457200" marR="0" lvl="0" indent="-304800" algn="l" rtl="0">
                        <a:lnSpc>
                          <a:spcPct val="100000"/>
                        </a:lnSpc>
                        <a:spcBef>
                          <a:spcPts val="0"/>
                        </a:spcBef>
                        <a:spcAft>
                          <a:spcPts val="0"/>
                        </a:spcAft>
                        <a:buClr>
                          <a:srgbClr val="000000"/>
                        </a:buClr>
                        <a:buSzPts val="1200"/>
                        <a:buFont typeface="Calibri"/>
                        <a:buChar char="-"/>
                      </a:pPr>
                      <a:r>
                        <a:rPr lang="en" sz="1200" b="1" u="none" strike="noStrike" cap="none">
                          <a:latin typeface="Calibri"/>
                          <a:ea typeface="Calibri"/>
                          <a:cs typeface="Calibri"/>
                          <a:sym typeface="Calibri"/>
                        </a:rPr>
                        <a:t>Animated videos </a:t>
                      </a:r>
                      <a:r>
                        <a:rPr lang="en" sz="1200" u="none" strike="noStrike" cap="none">
                          <a:latin typeface="Calibri"/>
                          <a:ea typeface="Calibri"/>
                          <a:cs typeface="Calibri"/>
                          <a:sym typeface="Calibri"/>
                        </a:rPr>
                        <a:t>explaining school performance scores, including the new “Student Progress” Index</a:t>
                      </a:r>
                      <a:endParaRPr sz="1200" u="none" strike="noStrike" cap="none">
                        <a:latin typeface="Calibri"/>
                        <a:ea typeface="Calibri"/>
                        <a:cs typeface="Calibri"/>
                        <a:sym typeface="Calibri"/>
                      </a:endParaRPr>
                    </a:p>
                    <a:p>
                      <a:pPr marL="457200" marR="0" lvl="0" indent="-304800" algn="l" rtl="0">
                        <a:lnSpc>
                          <a:spcPct val="100000"/>
                        </a:lnSpc>
                        <a:spcBef>
                          <a:spcPts val="0"/>
                        </a:spcBef>
                        <a:spcAft>
                          <a:spcPts val="0"/>
                        </a:spcAft>
                        <a:buClr>
                          <a:srgbClr val="000000"/>
                        </a:buClr>
                        <a:buSzPts val="1200"/>
                        <a:buFont typeface="Calibri"/>
                        <a:buChar char="-"/>
                      </a:pPr>
                      <a:r>
                        <a:rPr lang="en" sz="1200" b="1" u="sng" strike="noStrike" cap="none">
                          <a:solidFill>
                            <a:schemeClr val="hlink"/>
                          </a:solidFill>
                          <a:latin typeface="Calibri"/>
                          <a:ea typeface="Calibri"/>
                          <a:cs typeface="Calibri"/>
                          <a:sym typeface="Calibri"/>
                          <a:hlinkClick r:id="rId5"/>
                        </a:rPr>
                        <a:t>Louisiana School Finder flyer</a:t>
                      </a:r>
                      <a:r>
                        <a:rPr lang="en" sz="1200" u="none" strike="noStrike" cap="none">
                          <a:latin typeface="Calibri"/>
                          <a:ea typeface="Calibri"/>
                          <a:cs typeface="Calibri"/>
                          <a:sym typeface="Calibri"/>
                        </a:rPr>
                        <a:t>: information on how to access School Finder; should be sent home with the printed report card</a:t>
                      </a:r>
                      <a:endParaRPr sz="1200" u="none" strike="noStrike" cap="none">
                        <a:latin typeface="Calibri"/>
                        <a:ea typeface="Calibri"/>
                        <a:cs typeface="Calibri"/>
                        <a:sym typeface="Calibri"/>
                      </a:endParaRPr>
                    </a:p>
                    <a:p>
                      <a:pPr marL="323850" marR="0" lvl="0" indent="-171450" algn="l" rtl="0">
                        <a:lnSpc>
                          <a:spcPct val="100000"/>
                        </a:lnSpc>
                        <a:spcBef>
                          <a:spcPts val="0"/>
                        </a:spcBef>
                        <a:spcAft>
                          <a:spcPts val="0"/>
                        </a:spcAft>
                        <a:buClr>
                          <a:srgbClr val="000000"/>
                        </a:buClr>
                        <a:buSzPts val="1200"/>
                        <a:buFont typeface="Arial"/>
                        <a:buChar char="•"/>
                      </a:pPr>
                      <a:r>
                        <a:rPr lang="en" sz="1200" b="1" u="none" strike="noStrike" cap="none">
                          <a:latin typeface="Calibri"/>
                          <a:ea typeface="Calibri"/>
                          <a:cs typeface="Calibri"/>
                          <a:sym typeface="Calibri"/>
                        </a:rPr>
                        <a:t>Superintendent and Principal Secure Portal FAQ</a:t>
                      </a:r>
                      <a:r>
                        <a:rPr lang="en" sz="1200" u="none" strike="noStrike" cap="none">
                          <a:latin typeface="Calibri"/>
                          <a:ea typeface="Calibri"/>
                          <a:cs typeface="Calibri"/>
                          <a:sym typeface="Calibri"/>
                        </a:rPr>
                        <a:t> (coming this fall)</a:t>
                      </a:r>
                      <a:endParaRPr sz="1200" u="none" strike="noStrike" cap="none">
                        <a:latin typeface="Calibri"/>
                        <a:ea typeface="Calibri"/>
                        <a:cs typeface="Calibri"/>
                        <a:sym typeface="Calibri"/>
                      </a:endParaRPr>
                    </a:p>
                  </a:txBody>
                  <a:tcPr marL="91425" marR="91425" marT="91425" marB="91425"/>
                </a:tc>
                <a:tc>
                  <a:txBody>
                    <a:bodyPr/>
                    <a:lstStyle/>
                    <a:p>
                      <a:pPr marL="431800" marR="0" lvl="0" indent="-285750" algn="l" rtl="0">
                        <a:lnSpc>
                          <a:spcPct val="100000"/>
                        </a:lnSpc>
                        <a:spcBef>
                          <a:spcPts val="0"/>
                        </a:spcBef>
                        <a:spcAft>
                          <a:spcPts val="0"/>
                        </a:spcAft>
                        <a:buClr>
                          <a:srgbClr val="000000"/>
                        </a:buClr>
                        <a:buSzPts val="1300"/>
                        <a:buFont typeface="Arial"/>
                        <a:buChar char="•"/>
                      </a:pPr>
                      <a:r>
                        <a:rPr lang="en" sz="1300" u="none" strike="noStrike" cap="none">
                          <a:latin typeface="Calibri"/>
                          <a:ea typeface="Calibri"/>
                          <a:cs typeface="Calibri"/>
                          <a:sym typeface="Calibri"/>
                        </a:rPr>
                        <a:t>Teacher Leader Summit</a:t>
                      </a:r>
                      <a:endParaRPr sz="1300" u="none" strike="noStrike" cap="none">
                        <a:latin typeface="Calibri"/>
                        <a:ea typeface="Calibri"/>
                        <a:cs typeface="Calibri"/>
                        <a:sym typeface="Calibri"/>
                      </a:endParaRPr>
                    </a:p>
                    <a:p>
                      <a:pPr marL="431800" marR="0" lvl="0" indent="-285750" algn="l" rtl="0">
                        <a:lnSpc>
                          <a:spcPct val="100000"/>
                        </a:lnSpc>
                        <a:spcBef>
                          <a:spcPts val="0"/>
                        </a:spcBef>
                        <a:spcAft>
                          <a:spcPts val="0"/>
                        </a:spcAft>
                        <a:buClr>
                          <a:srgbClr val="000000"/>
                        </a:buClr>
                        <a:buSzPts val="1300"/>
                        <a:buFont typeface="Arial"/>
                        <a:buChar char="•"/>
                      </a:pPr>
                      <a:r>
                        <a:rPr lang="en" sz="1300" u="none" strike="noStrike" cap="none">
                          <a:latin typeface="Calibri"/>
                          <a:ea typeface="Calibri"/>
                          <a:cs typeface="Calibri"/>
                          <a:sym typeface="Calibri"/>
                        </a:rPr>
                        <a:t>September and October school system planning calls</a:t>
                      </a:r>
                      <a:endParaRPr sz="1300" u="none" strike="noStrike" cap="none">
                        <a:latin typeface="Calibri"/>
                        <a:ea typeface="Calibri"/>
                        <a:cs typeface="Calibri"/>
                        <a:sym typeface="Calibri"/>
                      </a:endParaRPr>
                    </a:p>
                    <a:p>
                      <a:pPr marL="431800" marR="0" lvl="0" indent="-285750" algn="l" rtl="0">
                        <a:lnSpc>
                          <a:spcPct val="100000"/>
                        </a:lnSpc>
                        <a:spcBef>
                          <a:spcPts val="0"/>
                        </a:spcBef>
                        <a:spcAft>
                          <a:spcPts val="0"/>
                        </a:spcAft>
                        <a:buClr>
                          <a:srgbClr val="000000"/>
                        </a:buClr>
                        <a:buSzPts val="1300"/>
                        <a:buFont typeface="Arial"/>
                        <a:buChar char="•"/>
                      </a:pPr>
                      <a:r>
                        <a:rPr lang="en" sz="1300" u="none" strike="noStrike" cap="none">
                          <a:latin typeface="Calibri"/>
                          <a:ea typeface="Calibri"/>
                          <a:cs typeface="Calibri"/>
                          <a:sym typeface="Calibri"/>
                        </a:rPr>
                        <a:t>LDOE weekly newsletter</a:t>
                      </a:r>
                      <a:endParaRPr sz="1300" u="none" strike="noStrike" cap="none">
                        <a:latin typeface="Calibri"/>
                        <a:ea typeface="Calibri"/>
                        <a:cs typeface="Calibri"/>
                        <a:sym typeface="Calibri"/>
                      </a:endParaRPr>
                    </a:p>
                    <a:p>
                      <a:pPr marL="431800" marR="0" lvl="0" indent="-285750" algn="l" rtl="0">
                        <a:lnSpc>
                          <a:spcPct val="100000"/>
                        </a:lnSpc>
                        <a:spcBef>
                          <a:spcPts val="0"/>
                        </a:spcBef>
                        <a:spcAft>
                          <a:spcPts val="0"/>
                        </a:spcAft>
                        <a:buClr>
                          <a:srgbClr val="000000"/>
                        </a:buClr>
                        <a:buSzPts val="1300"/>
                        <a:buFont typeface="Arial"/>
                        <a:buChar char="•"/>
                      </a:pPr>
                      <a:r>
                        <a:rPr lang="en" sz="1300" u="none" strike="noStrike" cap="none">
                          <a:latin typeface="Calibri"/>
                          <a:ea typeface="Calibri"/>
                          <a:cs typeface="Calibri"/>
                          <a:sym typeface="Calibri"/>
                        </a:rPr>
                        <a:t>Training at the September and November Collaborations</a:t>
                      </a:r>
                      <a:endParaRPr sz="1300"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300"/>
                        <a:buFont typeface="Arial"/>
                        <a:buNone/>
                      </a:pPr>
                      <a:endParaRPr sz="1300" u="none" strike="noStrike" cap="none">
                        <a:latin typeface="Calibri"/>
                        <a:ea typeface="Calibri"/>
                        <a:cs typeface="Calibri"/>
                        <a:sym typeface="Calibri"/>
                      </a:endParaRPr>
                    </a:p>
                  </a:txBody>
                  <a:tcPr marL="91425" marR="91425" marT="91425" marB="91425"/>
                </a:tc>
              </a:tr>
            </a:tbl>
          </a:graphicData>
        </a:graphic>
      </p:graphicFrame>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Shape 1183"/>
        <p:cNvGrpSpPr/>
        <p:nvPr/>
      </p:nvGrpSpPr>
      <p:grpSpPr>
        <a:xfrm>
          <a:off x="0" y="0"/>
          <a:ext cx="0" cy="0"/>
          <a:chOff x="0" y="0"/>
          <a:chExt cx="0" cy="0"/>
        </a:xfrm>
      </p:grpSpPr>
      <p:pic>
        <p:nvPicPr>
          <p:cNvPr id="1184" name="Shape 1184" descr="Louisiana Believes (PPT Transition Background).jpg"/>
          <p:cNvPicPr preferRelativeResize="0"/>
          <p:nvPr/>
        </p:nvPicPr>
        <p:blipFill rotWithShape="1">
          <a:blip r:embed="rId3">
            <a:alphaModFix/>
          </a:blip>
          <a:srcRect/>
          <a:stretch/>
        </p:blipFill>
        <p:spPr>
          <a:xfrm>
            <a:off x="0" y="0"/>
            <a:ext cx="9095325" cy="5143500"/>
          </a:xfrm>
          <a:prstGeom prst="rect">
            <a:avLst/>
          </a:prstGeom>
          <a:noFill/>
          <a:ln>
            <a:noFill/>
          </a:ln>
        </p:spPr>
      </p:pic>
      <p:sp>
        <p:nvSpPr>
          <p:cNvPr id="1185" name="Shape 1185"/>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Support and Communication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Shape 1189"/>
        <p:cNvGrpSpPr/>
        <p:nvPr/>
      </p:nvGrpSpPr>
      <p:grpSpPr>
        <a:xfrm>
          <a:off x="0" y="0"/>
          <a:ext cx="0" cy="0"/>
          <a:chOff x="0" y="0"/>
          <a:chExt cx="0" cy="0"/>
        </a:xfrm>
      </p:grpSpPr>
      <p:sp>
        <p:nvSpPr>
          <p:cNvPr id="1190" name="Shape 1190"/>
          <p:cNvSpPr txBox="1">
            <a:spLocks noGrp="1"/>
          </p:cNvSpPr>
          <p:nvPr>
            <p:ph type="title"/>
          </p:nvPr>
        </p:nvSpPr>
        <p:spPr>
          <a:xfrm>
            <a:off x="457200" y="0"/>
            <a:ext cx="8229600" cy="10221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3200"/>
              <a:t>End of Year Survey</a:t>
            </a:r>
            <a:endParaRPr sz="3200"/>
          </a:p>
        </p:txBody>
      </p:sp>
      <p:sp>
        <p:nvSpPr>
          <p:cNvPr id="1191" name="Shape 1191"/>
          <p:cNvSpPr txBox="1">
            <a:spLocks noGrp="1"/>
          </p:cNvSpPr>
          <p:nvPr>
            <p:ph type="body" idx="1"/>
          </p:nvPr>
        </p:nvSpPr>
        <p:spPr>
          <a:xfrm>
            <a:off x="457200" y="1200150"/>
            <a:ext cx="8229600" cy="33945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sz="1800"/>
              <a:t>The DTC and Accountability Contact End-of-Year Survey collects feedback from the current school year on various assessment and accountability topics.  This feedback is used to make improvements for next school year. </a:t>
            </a:r>
            <a:endParaRPr sz="1800"/>
          </a:p>
          <a:p>
            <a:pPr marL="0" lvl="0" indent="0">
              <a:spcBef>
                <a:spcPts val="0"/>
              </a:spcBef>
              <a:spcAft>
                <a:spcPts val="0"/>
              </a:spcAft>
              <a:buNone/>
            </a:pPr>
            <a:endParaRPr sz="1800"/>
          </a:p>
          <a:p>
            <a:pPr marL="0" lvl="0" indent="0">
              <a:spcBef>
                <a:spcPts val="0"/>
              </a:spcBef>
              <a:spcAft>
                <a:spcPts val="0"/>
              </a:spcAft>
              <a:buNone/>
            </a:pPr>
            <a:r>
              <a:rPr lang="en" sz="1800"/>
              <a:t>DTCs, Backup DTCs, Accountability Contacts, and Backup Accountability Contacts should complete the survey by July 10, 2018. The survey will be released in the weekly newsletter.</a:t>
            </a:r>
            <a:endParaRPr sz="1800"/>
          </a:p>
          <a:p>
            <a:pPr marL="0" lvl="0" indent="0">
              <a:spcBef>
                <a:spcPts val="640"/>
              </a:spcBef>
              <a:spcAft>
                <a:spcPts val="0"/>
              </a:spcAft>
              <a:buNone/>
            </a:pPr>
            <a:endParaRPr sz="180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Shape 1196"/>
        <p:cNvGrpSpPr/>
        <p:nvPr/>
      </p:nvGrpSpPr>
      <p:grpSpPr>
        <a:xfrm>
          <a:off x="0" y="0"/>
          <a:ext cx="0" cy="0"/>
          <a:chOff x="0" y="0"/>
          <a:chExt cx="0" cy="0"/>
        </a:xfrm>
      </p:grpSpPr>
      <p:sp>
        <p:nvSpPr>
          <p:cNvPr id="1197" name="Shape 1197"/>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333333"/>
              </a:buClr>
              <a:buSzPts val="1400"/>
              <a:buFont typeface="Calibri"/>
              <a:buNone/>
            </a:pPr>
            <a:r>
              <a:rPr lang="en" sz="2800" b="0" i="0" u="none" strike="noStrike" cap="none">
                <a:solidFill>
                  <a:srgbClr val="333333"/>
                </a:solidFill>
                <a:latin typeface="Calibri"/>
                <a:ea typeface="Calibri"/>
                <a:cs typeface="Calibri"/>
                <a:sym typeface="Calibri"/>
              </a:rPr>
              <a:t>2018-2019 School System Planning Calendar</a:t>
            </a:r>
            <a:endParaRPr sz="2800" b="0" i="0" u="none" strike="noStrike" cap="none">
              <a:solidFill>
                <a:srgbClr val="333333"/>
              </a:solidFill>
              <a:latin typeface="Calibri"/>
              <a:ea typeface="Calibri"/>
              <a:cs typeface="Calibri"/>
              <a:sym typeface="Calibri"/>
            </a:endParaRPr>
          </a:p>
        </p:txBody>
      </p:sp>
      <p:sp>
        <p:nvSpPr>
          <p:cNvPr id="1198" name="Shape 1198"/>
          <p:cNvSpPr txBox="1">
            <a:spLocks noGrp="1"/>
          </p:cNvSpPr>
          <p:nvPr>
            <p:ph type="body" idx="1"/>
          </p:nvPr>
        </p:nvSpPr>
        <p:spPr>
          <a:xfrm>
            <a:off x="152400" y="1143000"/>
            <a:ext cx="8839200" cy="3543300"/>
          </a:xfrm>
          <a:prstGeom prst="rect">
            <a:avLst/>
          </a:prstGeom>
          <a:noFill/>
          <a:ln>
            <a:noFill/>
          </a:ln>
        </p:spPr>
        <p:txBody>
          <a:bodyPr spcFirstLastPara="1" wrap="square" lIns="91425" tIns="91425" rIns="91425" bIns="91425" anchor="t" anchorCtr="0">
            <a:noAutofit/>
          </a:bodyPr>
          <a:lstStyle/>
          <a:p>
            <a:pPr marL="171450" marR="0" lvl="0" indent="-38100" algn="l" rtl="0">
              <a:lnSpc>
                <a:spcPct val="90000"/>
              </a:lnSpc>
              <a:spcBef>
                <a:spcPts val="750"/>
              </a:spcBef>
              <a:spcAft>
                <a:spcPts val="0"/>
              </a:spcAft>
              <a:buClr>
                <a:schemeClr val="dk1"/>
              </a:buClr>
              <a:buSzPts val="2100"/>
              <a:buFont typeface="Arial"/>
              <a:buNone/>
            </a:pPr>
            <a:r>
              <a:rPr lang="en" sz="1800" b="0" i="0" u="none" strike="noStrike" cap="none">
                <a:solidFill>
                  <a:schemeClr val="dk1"/>
                </a:solidFill>
                <a:latin typeface="Calibri"/>
                <a:ea typeface="Calibri"/>
                <a:cs typeface="Calibri"/>
                <a:sym typeface="Calibri"/>
              </a:rPr>
              <a:t>The Department released the </a:t>
            </a:r>
            <a:r>
              <a:rPr lang="en" sz="1800" b="0" i="0" u="sng" strike="noStrike" cap="none">
                <a:solidFill>
                  <a:schemeClr val="hlink"/>
                </a:solidFill>
                <a:latin typeface="Calibri"/>
                <a:ea typeface="Calibri"/>
                <a:cs typeface="Calibri"/>
                <a:sym typeface="Calibri"/>
                <a:hlinkClick r:id="rId3"/>
              </a:rPr>
              <a:t>2018-2019 school system planning calendar</a:t>
            </a:r>
            <a:r>
              <a:rPr lang="en" sz="1800" b="0" i="0" u="none" strike="noStrike" cap="none">
                <a:solidFill>
                  <a:schemeClr val="dk1"/>
                </a:solidFill>
                <a:latin typeface="Calibri"/>
                <a:ea typeface="Calibri"/>
                <a:cs typeface="Calibri"/>
                <a:sym typeface="Calibri"/>
              </a:rPr>
              <a:t> containing dates for:</a:t>
            </a:r>
            <a:endParaRPr sz="1800" b="0" i="0" u="none" strike="noStrike" cap="none">
              <a:solidFill>
                <a:schemeClr val="dk1"/>
              </a:solidFill>
              <a:latin typeface="Calibri"/>
              <a:ea typeface="Calibri"/>
              <a:cs typeface="Calibri"/>
              <a:sym typeface="Calibri"/>
            </a:endParaRPr>
          </a:p>
          <a:p>
            <a:pPr marL="457200" marR="0" lvl="0" indent="-342900" algn="l" rtl="0">
              <a:lnSpc>
                <a:spcPct val="90000"/>
              </a:lnSpc>
              <a:spcBef>
                <a:spcPts val="75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Supervisor, Principal and Teacher Leader Collaborations</a:t>
            </a:r>
            <a:endParaRPr sz="1800" b="0" i="0" u="none" strike="noStrike" cap="none">
              <a:solidFill>
                <a:schemeClr val="dk1"/>
              </a:solidFill>
              <a:latin typeface="Calibri"/>
              <a:ea typeface="Calibri"/>
              <a:cs typeface="Calibri"/>
              <a:sym typeface="Calibri"/>
            </a:endParaRPr>
          </a:p>
          <a:p>
            <a:pPr marL="457200" marR="0" lvl="0" indent="-342900" algn="l" rtl="0">
              <a:lnSpc>
                <a:spcPct val="9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Monthly Planning Calls: School System, Assessment &amp; Accountability, Data Coordinator, Special Education, Ed Technology</a:t>
            </a:r>
            <a:endParaRPr sz="1800" b="0" i="0" u="none" strike="noStrike" cap="none">
              <a:solidFill>
                <a:schemeClr val="dk1"/>
              </a:solidFill>
              <a:latin typeface="Calibri"/>
              <a:ea typeface="Calibri"/>
              <a:cs typeface="Calibri"/>
              <a:sym typeface="Calibri"/>
            </a:endParaRPr>
          </a:p>
          <a:p>
            <a:pPr marL="457200" marR="0" lvl="0" indent="-342900" algn="l" rtl="0">
              <a:lnSpc>
                <a:spcPct val="9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Newsletter distribution: Superintendents, Charter, Nonpublic, Teacher Leader, Believe and Prepare, Counselor Connect and Early Childhood</a:t>
            </a:r>
            <a:endParaRPr sz="1800" b="0" i="0" u="none" strike="noStrike" cap="none">
              <a:solidFill>
                <a:schemeClr val="dk1"/>
              </a:solidFill>
              <a:latin typeface="Calibri"/>
              <a:ea typeface="Calibri"/>
              <a:cs typeface="Calibri"/>
              <a:sym typeface="Calibri"/>
            </a:endParaRPr>
          </a:p>
          <a:p>
            <a:pPr marL="457200" marR="0" lvl="0" indent="-342900" algn="l" rtl="0">
              <a:lnSpc>
                <a:spcPct val="9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BESE and Advisory Council meetings</a:t>
            </a:r>
            <a:endParaRPr sz="1800" b="0" i="0" u="none" strike="noStrike" cap="none">
              <a:solidFill>
                <a:schemeClr val="dk1"/>
              </a:solidFill>
              <a:latin typeface="Calibri"/>
              <a:ea typeface="Calibri"/>
              <a:cs typeface="Calibri"/>
              <a:sym typeface="Calibri"/>
            </a:endParaRPr>
          </a:p>
          <a:p>
            <a:pPr marL="0" marR="0" lvl="0" indent="0" algn="l" rtl="0">
              <a:lnSpc>
                <a:spcPct val="90000"/>
              </a:lnSpc>
              <a:spcBef>
                <a:spcPts val="750"/>
              </a:spcBef>
              <a:spcAft>
                <a:spcPts val="0"/>
              </a:spcAft>
              <a:buClr>
                <a:schemeClr val="dk1"/>
              </a:buClr>
              <a:buSzPts val="21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Shape 1202"/>
        <p:cNvGrpSpPr/>
        <p:nvPr/>
      </p:nvGrpSpPr>
      <p:grpSpPr>
        <a:xfrm>
          <a:off x="0" y="0"/>
          <a:ext cx="0" cy="0"/>
          <a:chOff x="0" y="0"/>
          <a:chExt cx="0" cy="0"/>
        </a:xfrm>
      </p:grpSpPr>
      <p:sp>
        <p:nvSpPr>
          <p:cNvPr id="1203" name="Shape 1203"/>
          <p:cNvSpPr txBox="1"/>
          <p:nvPr/>
        </p:nvSpPr>
        <p:spPr>
          <a:xfrm>
            <a:off x="0" y="-1"/>
            <a:ext cx="9144000" cy="1020417"/>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 sz="2800" i="0" u="none" strike="noStrike" cap="none">
                <a:solidFill>
                  <a:schemeClr val="dk1"/>
                </a:solidFill>
                <a:latin typeface="Calibri"/>
                <a:ea typeface="Calibri"/>
                <a:cs typeface="Calibri"/>
                <a:sym typeface="Calibri"/>
              </a:rPr>
              <a:t>DTC and Accountability Contact Update</a:t>
            </a:r>
            <a:endParaRPr sz="2800" i="0" u="none" strike="noStrike" cap="none">
              <a:solidFill>
                <a:srgbClr val="000000"/>
              </a:solidFill>
              <a:latin typeface="Calibri"/>
              <a:ea typeface="Calibri"/>
              <a:cs typeface="Calibri"/>
              <a:sym typeface="Calibri"/>
            </a:endParaRPr>
          </a:p>
        </p:txBody>
      </p:sp>
      <p:sp>
        <p:nvSpPr>
          <p:cNvPr id="1204" name="Shape 1204"/>
          <p:cNvSpPr txBox="1"/>
          <p:nvPr/>
        </p:nvSpPr>
        <p:spPr>
          <a:xfrm>
            <a:off x="162750" y="1020426"/>
            <a:ext cx="8818500" cy="3774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800"/>
              <a:buFont typeface="Calibri"/>
              <a:buNone/>
            </a:pPr>
            <a:r>
              <a:rPr lang="en" sz="1800" b="0" i="0" u="none" strike="noStrike" cap="none">
                <a:solidFill>
                  <a:schemeClr val="dk1"/>
                </a:solidFill>
                <a:latin typeface="Calibri"/>
                <a:ea typeface="Calibri"/>
                <a:cs typeface="Calibri"/>
                <a:sym typeface="Calibri"/>
              </a:rPr>
              <a:t>If during the academic year the person appointed as district test coordinator changes, the district superintendent must notify the L</a:t>
            </a:r>
            <a:r>
              <a:rPr lang="en" sz="1800">
                <a:solidFill>
                  <a:schemeClr val="dk1"/>
                </a:solidFill>
                <a:latin typeface="Calibri"/>
                <a:ea typeface="Calibri"/>
                <a:cs typeface="Calibri"/>
                <a:sym typeface="Calibri"/>
              </a:rPr>
              <a:t>DO</a:t>
            </a:r>
            <a:r>
              <a:rPr lang="en" sz="1800" b="0" i="0" u="none" strike="noStrike" cap="none">
                <a:solidFill>
                  <a:schemeClr val="dk1"/>
                </a:solidFill>
                <a:latin typeface="Calibri"/>
                <a:ea typeface="Calibri"/>
                <a:cs typeface="Calibri"/>
                <a:sym typeface="Calibri"/>
              </a:rPr>
              <a:t>E. The notification must be in writing and must be submitted within 15 days of the change in appointment.</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r>
              <a:rPr lang="en" sz="1800" b="0" i="0" u="none" strike="noStrike" cap="none">
                <a:solidFill>
                  <a:schemeClr val="dk1"/>
                </a:solidFill>
                <a:latin typeface="Calibri"/>
                <a:ea typeface="Calibri"/>
                <a:cs typeface="Calibri"/>
                <a:sym typeface="Calibri"/>
              </a:rPr>
              <a:t>Due to the secure nature of the data accessed by accountability contacts and district test coordinators, changes have been made to the submission process for any updates to DTC and accountability contacts:</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Calibri"/>
              <a:ea typeface="Calibri"/>
              <a:cs typeface="Calibri"/>
              <a:sym typeface="Calibri"/>
            </a:endParaRPr>
          </a:p>
          <a:p>
            <a:pPr marL="457200" marR="0" lvl="0" indent="-317500" algn="l" rtl="0">
              <a:lnSpc>
                <a:spcPct val="100000"/>
              </a:lnSpc>
              <a:spcBef>
                <a:spcPts val="0"/>
              </a:spcBef>
              <a:spcAft>
                <a:spcPts val="0"/>
              </a:spcAft>
              <a:buClr>
                <a:srgbClr val="000000"/>
              </a:buClr>
              <a:buSzPts val="1400"/>
              <a:buFont typeface="Calibri"/>
              <a:buChar char="●"/>
            </a:pPr>
            <a:r>
              <a:rPr lang="en" sz="1800" b="1" i="0" u="none" strike="noStrike" cap="none">
                <a:solidFill>
                  <a:srgbClr val="000000"/>
                </a:solidFill>
                <a:latin typeface="Calibri"/>
                <a:ea typeface="Calibri"/>
                <a:cs typeface="Calibri"/>
                <a:sym typeface="Calibri"/>
              </a:rPr>
              <a:t>Superintendent signature now required</a:t>
            </a:r>
            <a:endParaRPr sz="1400" b="0" i="0" u="none" strike="noStrike" cap="none">
              <a:solidFill>
                <a:srgbClr val="000000"/>
              </a:solidFill>
              <a:latin typeface="Arial"/>
              <a:ea typeface="Arial"/>
              <a:cs typeface="Arial"/>
              <a:sym typeface="Arial"/>
            </a:endParaRPr>
          </a:p>
          <a:p>
            <a:pPr marL="457200" marR="0" lvl="0" indent="-317500" algn="l" rtl="0">
              <a:lnSpc>
                <a:spcPct val="100000"/>
              </a:lnSpc>
              <a:spcBef>
                <a:spcPts val="0"/>
              </a:spcBef>
              <a:spcAft>
                <a:spcPts val="0"/>
              </a:spcAft>
              <a:buClr>
                <a:srgbClr val="000000"/>
              </a:buClr>
              <a:buSzPts val="1400"/>
              <a:buFont typeface="Calibri"/>
              <a:buChar char="●"/>
            </a:pPr>
            <a:r>
              <a:rPr lang="en" sz="1800" b="1" i="0" u="none" strike="noStrike" cap="none">
                <a:solidFill>
                  <a:srgbClr val="000000"/>
                </a:solidFill>
                <a:latin typeface="Calibri"/>
                <a:ea typeface="Calibri"/>
                <a:cs typeface="Calibri"/>
                <a:sym typeface="Calibri"/>
              </a:rPr>
              <a:t>The </a:t>
            </a:r>
            <a:r>
              <a:rPr lang="en" sz="1800" b="1" i="0" u="sng" strike="noStrike" cap="none">
                <a:solidFill>
                  <a:schemeClr val="hlink"/>
                </a:solidFill>
                <a:latin typeface="Calibri"/>
                <a:ea typeface="Calibri"/>
                <a:cs typeface="Calibri"/>
                <a:sym typeface="Calibri"/>
                <a:hlinkClick r:id="rId3"/>
              </a:rPr>
              <a:t>DTC and Accountability Contact Update Form</a:t>
            </a:r>
            <a:r>
              <a:rPr lang="en" sz="1800" b="1" i="0" u="none" strike="noStrike" cap="none">
                <a:solidFill>
                  <a:srgbClr val="000000"/>
                </a:solidFill>
                <a:latin typeface="Calibri"/>
                <a:ea typeface="Calibri"/>
                <a:cs typeface="Calibri"/>
                <a:sym typeface="Calibri"/>
              </a:rPr>
              <a:t> must be submitted from the superintendent’s district email account.</a:t>
            </a:r>
            <a:endParaRPr sz="1800" b="1"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Calibri"/>
              <a:buNone/>
            </a:pPr>
            <a:r>
              <a:rPr lang="en" sz="1800" b="0" i="0" u="none" strike="noStrike" cap="none">
                <a:solidFill>
                  <a:srgbClr val="000000"/>
                </a:solidFill>
                <a:latin typeface="Calibri"/>
                <a:ea typeface="Calibri"/>
                <a:cs typeface="Calibri"/>
                <a:sym typeface="Calibri"/>
              </a:rPr>
              <a:t>The revised DTC and Accountability Contact Update Form is located </a:t>
            </a:r>
            <a:r>
              <a:rPr lang="en" sz="1800" b="0" i="0" u="none" strike="noStrike" cap="none">
                <a:solidFill>
                  <a:schemeClr val="dk1"/>
                </a:solidFill>
                <a:latin typeface="Calibri"/>
                <a:ea typeface="Calibri"/>
                <a:cs typeface="Calibri"/>
                <a:sym typeface="Calibri"/>
              </a:rPr>
              <a:t>under the Resources + Forms section </a:t>
            </a:r>
            <a:r>
              <a:rPr lang="en" sz="1800" b="0" i="0" u="none" strike="noStrike" cap="none">
                <a:solidFill>
                  <a:srgbClr val="000000"/>
                </a:solidFill>
                <a:latin typeface="Calibri"/>
                <a:ea typeface="Calibri"/>
                <a:cs typeface="Calibri"/>
                <a:sym typeface="Calibri"/>
              </a:rPr>
              <a:t>in the </a:t>
            </a:r>
            <a:r>
              <a:rPr lang="en" sz="1800" b="0" i="0" u="sng" strike="noStrike" cap="none">
                <a:solidFill>
                  <a:schemeClr val="hlink"/>
                </a:solidFill>
                <a:latin typeface="Calibri"/>
                <a:ea typeface="Calibri"/>
                <a:cs typeface="Calibri"/>
                <a:sym typeface="Calibri"/>
              </a:rPr>
              <a:t>A</a:t>
            </a:r>
            <a:r>
              <a:rPr lang="en" sz="1800" b="0" i="0" u="sng" strike="noStrike" cap="none">
                <a:solidFill>
                  <a:schemeClr val="hlink"/>
                </a:solidFill>
                <a:latin typeface="Calibri"/>
                <a:ea typeface="Calibri"/>
                <a:cs typeface="Calibri"/>
                <a:sym typeface="Calibri"/>
                <a:hlinkClick r:id="rId4"/>
              </a:rPr>
              <a:t>ssessment Library</a:t>
            </a:r>
            <a:r>
              <a:rPr lang="en" sz="1800" b="0" i="0" u="none" strike="noStrike" cap="none">
                <a:solidFill>
                  <a:srgbClr val="000000"/>
                </a:solidFill>
                <a:latin typeface="Calibri"/>
                <a:ea typeface="Calibri"/>
                <a:cs typeface="Calibri"/>
                <a:sym typeface="Calibri"/>
              </a:rPr>
              <a:t>.</a:t>
            </a: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Shape 1208"/>
        <p:cNvGrpSpPr/>
        <p:nvPr/>
      </p:nvGrpSpPr>
      <p:grpSpPr>
        <a:xfrm>
          <a:off x="0" y="0"/>
          <a:ext cx="0" cy="0"/>
          <a:chOff x="0" y="0"/>
          <a:chExt cx="0" cy="0"/>
        </a:xfrm>
      </p:grpSpPr>
      <p:sp>
        <p:nvSpPr>
          <p:cNvPr id="1209" name="Shape 1209"/>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1400"/>
              <a:buFont typeface="Calibri"/>
              <a:buNone/>
            </a:pPr>
            <a:r>
              <a:rPr lang="en" sz="2800" b="0" i="0" u="none" strike="noStrike" cap="none">
                <a:solidFill>
                  <a:srgbClr val="333333"/>
                </a:solidFill>
                <a:latin typeface="Calibri"/>
                <a:ea typeface="Calibri"/>
                <a:cs typeface="Calibri"/>
                <a:sym typeface="Calibri"/>
              </a:rPr>
              <a:t>Assessments Customer Service</a:t>
            </a:r>
            <a:endParaRPr sz="2800" b="0" i="0" u="none" strike="noStrike" cap="none">
              <a:solidFill>
                <a:srgbClr val="333333"/>
              </a:solidFill>
              <a:latin typeface="Calibri"/>
              <a:ea typeface="Calibri"/>
              <a:cs typeface="Calibri"/>
              <a:sym typeface="Calibri"/>
            </a:endParaRPr>
          </a:p>
        </p:txBody>
      </p:sp>
      <p:sp>
        <p:nvSpPr>
          <p:cNvPr id="1210" name="Shape 1210"/>
          <p:cNvSpPr txBox="1">
            <a:spLocks noGrp="1"/>
          </p:cNvSpPr>
          <p:nvPr>
            <p:ph type="body" idx="1"/>
          </p:nvPr>
        </p:nvSpPr>
        <p:spPr>
          <a:xfrm>
            <a:off x="152400" y="2160517"/>
            <a:ext cx="5621219" cy="1559615"/>
          </a:xfrm>
          <a:prstGeom prst="rect">
            <a:avLst/>
          </a:prstGeom>
          <a:noFill/>
          <a:ln>
            <a:noFill/>
          </a:ln>
        </p:spPr>
        <p:txBody>
          <a:bodyPr spcFirstLastPara="1" wrap="square" lIns="91425" tIns="91425" rIns="91425" bIns="91425" anchor="t" anchorCtr="0">
            <a:noAutofit/>
          </a:bodyPr>
          <a:lstStyle/>
          <a:p>
            <a:pPr marL="52388" marR="0" lvl="0" indent="0" algn="l" rtl="0">
              <a:lnSpc>
                <a:spcPct val="100000"/>
              </a:lnSpc>
              <a:spcBef>
                <a:spcPts val="640"/>
              </a:spcBef>
              <a:spcAft>
                <a:spcPts val="0"/>
              </a:spcAft>
              <a:buClr>
                <a:schemeClr val="dk1"/>
              </a:buClr>
              <a:buSzPts val="3200"/>
              <a:buFont typeface="Arial"/>
              <a:buNone/>
            </a:pPr>
            <a:r>
              <a:rPr lang="en" sz="1800" b="0" i="0" u="none" strike="noStrike" cap="none">
                <a:solidFill>
                  <a:schemeClr val="dk1"/>
                </a:solidFill>
                <a:latin typeface="Calibri"/>
                <a:ea typeface="Calibri"/>
                <a:cs typeface="Calibri"/>
                <a:sym typeface="Calibri"/>
              </a:rPr>
              <a:t>The Assessments Customer Service Contact Information has been posted to the </a:t>
            </a:r>
            <a:r>
              <a:rPr lang="en" sz="1800" b="0" i="0" u="sng" strike="noStrike" cap="none">
                <a:solidFill>
                  <a:schemeClr val="hlink"/>
                </a:solidFill>
                <a:latin typeface="Calibri"/>
                <a:ea typeface="Calibri"/>
                <a:cs typeface="Calibri"/>
                <a:sym typeface="Calibri"/>
                <a:hlinkClick r:id="rId3"/>
              </a:rPr>
              <a:t>Assessment Library</a:t>
            </a:r>
            <a:r>
              <a:rPr lang="en" sz="1800" b="0" i="0" u="none" strike="noStrike" cap="none">
                <a:solidFill>
                  <a:schemeClr val="dk1"/>
                </a:solidFill>
                <a:latin typeface="Calibri"/>
                <a:ea typeface="Calibri"/>
                <a:cs typeface="Calibri"/>
                <a:sym typeface="Calibri"/>
              </a:rPr>
              <a:t>.  This provides all customer service contact information for all assessments.</a:t>
            </a:r>
            <a:endParaRPr sz="1800" b="0" i="0" u="none" strike="noStrike" cap="none">
              <a:solidFill>
                <a:schemeClr val="dk1"/>
              </a:solidFill>
              <a:latin typeface="Calibri"/>
              <a:ea typeface="Calibri"/>
              <a:cs typeface="Calibri"/>
              <a:sym typeface="Calibri"/>
            </a:endParaRPr>
          </a:p>
        </p:txBody>
      </p:sp>
      <p:pic>
        <p:nvPicPr>
          <p:cNvPr id="1211" name="Shape 1211"/>
          <p:cNvPicPr preferRelativeResize="0"/>
          <p:nvPr/>
        </p:nvPicPr>
        <p:blipFill rotWithShape="1">
          <a:blip r:embed="rId4">
            <a:alphaModFix/>
          </a:blip>
          <a:srcRect/>
          <a:stretch/>
        </p:blipFill>
        <p:spPr>
          <a:xfrm>
            <a:off x="5926019" y="971550"/>
            <a:ext cx="3065581" cy="3937551"/>
          </a:xfrm>
          <a:prstGeom prst="rect">
            <a:avLst/>
          </a:prstGeom>
          <a:noFill/>
          <a:ln>
            <a:noFill/>
          </a:ln>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Shape 1216"/>
        <p:cNvGrpSpPr/>
        <p:nvPr/>
      </p:nvGrpSpPr>
      <p:grpSpPr>
        <a:xfrm>
          <a:off x="0" y="0"/>
          <a:ext cx="0" cy="0"/>
          <a:chOff x="0" y="0"/>
          <a:chExt cx="0" cy="0"/>
        </a:xfrm>
      </p:grpSpPr>
      <p:sp>
        <p:nvSpPr>
          <p:cNvPr id="1217" name="Shape 1217"/>
          <p:cNvSpPr txBox="1">
            <a:spLocks noGrp="1"/>
          </p:cNvSpPr>
          <p:nvPr>
            <p:ph type="title"/>
          </p:nvPr>
        </p:nvSpPr>
        <p:spPr>
          <a:xfrm>
            <a:off x="0" y="0"/>
            <a:ext cx="9144000" cy="971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33333"/>
              </a:buClr>
              <a:buSzPts val="1400"/>
              <a:buFont typeface="Calibri"/>
              <a:buNone/>
            </a:pPr>
            <a:r>
              <a:rPr lang="en" sz="2800" b="0" i="0" u="none" strike="noStrike" cap="none">
                <a:solidFill>
                  <a:srgbClr val="333333"/>
                </a:solidFill>
                <a:latin typeface="Calibri"/>
                <a:ea typeface="Calibri"/>
                <a:cs typeface="Calibri"/>
                <a:sym typeface="Calibri"/>
              </a:rPr>
              <a:t>District Support</a:t>
            </a:r>
            <a:endParaRPr sz="2800" b="0" i="0" u="none" strike="noStrike" cap="none">
              <a:solidFill>
                <a:srgbClr val="333333"/>
              </a:solidFill>
              <a:latin typeface="Calibri"/>
              <a:ea typeface="Calibri"/>
              <a:cs typeface="Calibri"/>
              <a:sym typeface="Calibri"/>
            </a:endParaRPr>
          </a:p>
        </p:txBody>
      </p:sp>
      <p:sp>
        <p:nvSpPr>
          <p:cNvPr id="1218" name="Shape 1218"/>
          <p:cNvSpPr txBox="1"/>
          <p:nvPr/>
        </p:nvSpPr>
        <p:spPr>
          <a:xfrm>
            <a:off x="92764" y="1049756"/>
            <a:ext cx="8945219" cy="3869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600"/>
              <a:buFont typeface="Calibri"/>
              <a:buNone/>
            </a:pPr>
            <a:r>
              <a:rPr lang="en" sz="1600" b="0" i="0" u="none" strike="noStrike" cap="none">
                <a:solidFill>
                  <a:schemeClr val="dk1"/>
                </a:solidFill>
                <a:latin typeface="Calibri"/>
                <a:ea typeface="Calibri"/>
                <a:cs typeface="Calibri"/>
                <a:sym typeface="Calibri"/>
              </a:rPr>
              <a:t>The Assessment team offers multiple avenues of support to districts, schools, and teachers seeking information or assistance about assessment administration and accountability.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600"/>
              <a:buFont typeface="Calibri"/>
              <a:buNone/>
            </a:pPr>
            <a:r>
              <a:rPr lang="en" sz="1600" b="1" i="0" u="none" strike="noStrike" cap="none">
                <a:solidFill>
                  <a:schemeClr val="dk1"/>
                </a:solidFill>
                <a:latin typeface="Calibri"/>
                <a:ea typeface="Calibri"/>
                <a:cs typeface="Calibri"/>
                <a:sym typeface="Calibri"/>
              </a:rPr>
              <a:t>Weekly Newsletters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600"/>
              <a:buFont typeface="Calibri"/>
              <a:buNone/>
            </a:pPr>
            <a:r>
              <a:rPr lang="en" sz="1600" b="0" i="0" u="none" strike="noStrike" cap="none">
                <a:solidFill>
                  <a:schemeClr val="dk1"/>
                </a:solidFill>
                <a:latin typeface="Calibri"/>
                <a:ea typeface="Calibri"/>
                <a:cs typeface="Calibri"/>
                <a:sym typeface="Calibri"/>
              </a:rPr>
              <a:t>Assessment and accountability information and deadlines are released each week in the district newsletter.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Calibri"/>
              <a:buNone/>
            </a:pPr>
            <a:r>
              <a:rPr lang="en" sz="1600" b="1" i="0" u="none" strike="noStrike" cap="none">
                <a:solidFill>
                  <a:schemeClr val="dk1"/>
                </a:solidFill>
                <a:latin typeface="Calibri"/>
                <a:ea typeface="Calibri"/>
                <a:cs typeface="Calibri"/>
                <a:sym typeface="Calibri"/>
              </a:rPr>
              <a:t>Weekly Assessment &amp; Accountability Calls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Calibri"/>
              <a:buNone/>
            </a:pPr>
            <a:r>
              <a:rPr lang="en" sz="1600" b="0" i="0" u="none" strike="noStrike" cap="none">
                <a:solidFill>
                  <a:schemeClr val="dk1"/>
                </a:solidFill>
                <a:latin typeface="Calibri"/>
                <a:ea typeface="Calibri"/>
                <a:cs typeface="Calibri"/>
                <a:sym typeface="Calibri"/>
              </a:rPr>
              <a:t>Each Tuesday at 1:00 PM these webinars are held to provide training, updates, and important information to DTCs and Accountability Contacts.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Calibri"/>
              <a:buNone/>
            </a:pPr>
            <a:r>
              <a:rPr lang="en" sz="1600" b="1" i="0" u="none" strike="noStrike" cap="none">
                <a:solidFill>
                  <a:schemeClr val="dk1"/>
                </a:solidFill>
                <a:latin typeface="Calibri"/>
                <a:ea typeface="Calibri"/>
                <a:cs typeface="Calibri"/>
                <a:sym typeface="Calibri"/>
              </a:rPr>
              <a:t>Assessment Library and Accountability Library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Calibri"/>
              <a:buNone/>
            </a:pPr>
            <a:r>
              <a:rPr lang="en" sz="1600" b="0" i="0" u="none" strike="noStrike" cap="none">
                <a:solidFill>
                  <a:srgbClr val="000000"/>
                </a:solidFill>
                <a:latin typeface="Calibri"/>
                <a:ea typeface="Calibri"/>
                <a:cs typeface="Calibri"/>
                <a:sym typeface="Calibri"/>
              </a:rPr>
              <a:t>The </a:t>
            </a:r>
            <a:r>
              <a:rPr lang="en" sz="1600" b="0" i="0" u="sng" strike="noStrike" cap="none">
                <a:solidFill>
                  <a:schemeClr val="hlink"/>
                </a:solidFill>
                <a:latin typeface="Calibri"/>
                <a:ea typeface="Calibri"/>
                <a:cs typeface="Calibri"/>
                <a:sym typeface="Calibri"/>
                <a:hlinkClick r:id="rId3"/>
              </a:rPr>
              <a:t>Assessment Library</a:t>
            </a:r>
            <a:r>
              <a:rPr lang="en" sz="1600" b="0" i="0" u="none" strike="noStrike" cap="none">
                <a:solidFill>
                  <a:srgbClr val="000000"/>
                </a:solidFill>
                <a:latin typeface="Calibri"/>
                <a:ea typeface="Calibri"/>
                <a:cs typeface="Calibri"/>
                <a:sym typeface="Calibri"/>
              </a:rPr>
              <a:t> contains resources for DTCs including the Assessment Schedule and the Assessment and Accountability Month-by-Month Checklist. The </a:t>
            </a:r>
            <a:r>
              <a:rPr lang="en" sz="1600" b="0" i="0" u="sng" strike="noStrike" cap="none">
                <a:solidFill>
                  <a:schemeClr val="hlink"/>
                </a:solidFill>
                <a:latin typeface="Calibri"/>
                <a:ea typeface="Calibri"/>
                <a:cs typeface="Calibri"/>
                <a:sym typeface="Calibri"/>
                <a:hlinkClick r:id="rId4"/>
              </a:rPr>
              <a:t>Accountability Library</a:t>
            </a:r>
            <a:r>
              <a:rPr lang="en" sz="1600" b="0" i="0" u="none" strike="noStrike" cap="none">
                <a:solidFill>
                  <a:srgbClr val="000000"/>
                </a:solidFill>
                <a:latin typeface="Calibri"/>
                <a:ea typeface="Calibri"/>
                <a:cs typeface="Calibri"/>
                <a:sym typeface="Calibri"/>
              </a:rPr>
              <a:t> contains resources for accountability contacts including the School Performance Score (SPS) calculators as well as information on data certification and federal accountability.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1" i="1"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a:p>
            <a:pPr marL="285750" marR="0" lvl="1" indent="-635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Shape 1222"/>
        <p:cNvGrpSpPr/>
        <p:nvPr/>
      </p:nvGrpSpPr>
      <p:grpSpPr>
        <a:xfrm>
          <a:off x="0" y="0"/>
          <a:ext cx="0" cy="0"/>
          <a:chOff x="0" y="0"/>
          <a:chExt cx="0" cy="0"/>
        </a:xfrm>
      </p:grpSpPr>
      <p:sp>
        <p:nvSpPr>
          <p:cNvPr id="1223" name="Shape 1223"/>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1400"/>
              <a:buFont typeface="Calibri"/>
              <a:buNone/>
            </a:pPr>
            <a:r>
              <a:rPr lang="en" sz="2800" b="0" i="0" u="none" strike="noStrike" cap="none">
                <a:solidFill>
                  <a:srgbClr val="333333"/>
                </a:solidFill>
                <a:latin typeface="Calibri"/>
                <a:ea typeface="Calibri"/>
                <a:cs typeface="Calibri"/>
                <a:sym typeface="Calibri"/>
              </a:rPr>
              <a:t>District Support</a:t>
            </a:r>
            <a:endParaRPr sz="2800" b="0" i="0" u="none" strike="noStrike" cap="none">
              <a:solidFill>
                <a:srgbClr val="333333"/>
              </a:solidFill>
              <a:latin typeface="Calibri"/>
              <a:ea typeface="Calibri"/>
              <a:cs typeface="Calibri"/>
              <a:sym typeface="Calibri"/>
            </a:endParaRPr>
          </a:p>
        </p:txBody>
      </p:sp>
      <p:sp>
        <p:nvSpPr>
          <p:cNvPr id="1224" name="Shape 1224"/>
          <p:cNvSpPr txBox="1">
            <a:spLocks noGrp="1"/>
          </p:cNvSpPr>
          <p:nvPr>
            <p:ph type="body" idx="1"/>
          </p:nvPr>
        </p:nvSpPr>
        <p:spPr>
          <a:xfrm>
            <a:off x="152400" y="971700"/>
            <a:ext cx="8839200" cy="38290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 sz="1600" b="1" i="0" u="none" strike="noStrike" cap="none">
                <a:solidFill>
                  <a:schemeClr val="dk1"/>
                </a:solidFill>
                <a:latin typeface="Calibri"/>
                <a:ea typeface="Calibri"/>
                <a:cs typeface="Calibri"/>
                <a:sym typeface="Calibri"/>
              </a:rPr>
              <a:t>Monthly Educational Technology Calls</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200"/>
              </a:spcBef>
              <a:spcAft>
                <a:spcPts val="0"/>
              </a:spcAft>
              <a:buClr>
                <a:srgbClr val="000000"/>
              </a:buClr>
              <a:buSzPts val="3200"/>
              <a:buFont typeface="Arial"/>
              <a:buNone/>
            </a:pPr>
            <a:r>
              <a:rPr lang="en" sz="1600" b="0" i="0" u="none" strike="noStrike" cap="none">
                <a:solidFill>
                  <a:schemeClr val="dk1"/>
                </a:solidFill>
                <a:latin typeface="Calibri"/>
                <a:ea typeface="Calibri"/>
                <a:cs typeface="Calibri"/>
                <a:sym typeface="Calibri"/>
              </a:rPr>
              <a:t>Each month a webinar is held for district technology personnel to provide training, updates, and important information related to technology readiness and digital literacy. </a:t>
            </a: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200"/>
              </a:spcBef>
              <a:spcAft>
                <a:spcPts val="0"/>
              </a:spcAft>
              <a:buClr>
                <a:srgbClr val="000000"/>
              </a:buClr>
              <a:buSzPts val="3200"/>
              <a:buFont typeface="Arial"/>
              <a:buNone/>
            </a:pPr>
            <a:endParaRPr sz="1400" b="0" i="0" u="none" strike="noStrike" cap="none">
              <a:solidFill>
                <a:schemeClr val="dk1"/>
              </a:solidFill>
              <a:latin typeface="Calibri"/>
              <a:ea typeface="Calibri"/>
              <a:cs typeface="Calibri"/>
              <a:sym typeface="Calibri"/>
            </a:endParaRPr>
          </a:p>
          <a:p>
            <a:pPr marL="0" marR="0" lvl="0" indent="0" algn="l" rtl="0">
              <a:lnSpc>
                <a:spcPct val="100000"/>
              </a:lnSpc>
              <a:spcBef>
                <a:spcPts val="200"/>
              </a:spcBef>
              <a:spcAft>
                <a:spcPts val="0"/>
              </a:spcAft>
              <a:buClr>
                <a:schemeClr val="dk1"/>
              </a:buClr>
              <a:buSzPts val="3200"/>
              <a:buFont typeface="Arial"/>
              <a:buNone/>
            </a:pPr>
            <a:r>
              <a:rPr lang="en" sz="1600" b="1" i="0" u="none" strike="noStrike" cap="none">
                <a:solidFill>
                  <a:schemeClr val="dk1"/>
                </a:solidFill>
                <a:latin typeface="Calibri"/>
                <a:ea typeface="Calibri"/>
                <a:cs typeface="Calibri"/>
                <a:sym typeface="Calibri"/>
              </a:rPr>
              <a:t>Assessment@</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r>
              <a:rPr lang="en" sz="1600" b="0" i="0" u="none" strike="noStrike" cap="none">
                <a:solidFill>
                  <a:schemeClr val="dk1"/>
                </a:solidFill>
                <a:latin typeface="Calibri"/>
                <a:ea typeface="Calibri"/>
                <a:cs typeface="Calibri"/>
                <a:sym typeface="Calibri"/>
              </a:rPr>
              <a:t>All stakeholders are encouraged to email assessment and accountability questions and/or concerns to </a:t>
            </a:r>
            <a:r>
              <a:rPr lang="en" sz="1600" b="0" i="0" u="sng" strike="noStrike" cap="none">
                <a:solidFill>
                  <a:schemeClr val="hlink"/>
                </a:solidFill>
                <a:latin typeface="Calibri"/>
                <a:ea typeface="Calibri"/>
                <a:cs typeface="Calibri"/>
                <a:sym typeface="Calibri"/>
                <a:hlinkClick r:id="rId3"/>
              </a:rPr>
              <a:t>assessment@la.gov</a:t>
            </a:r>
            <a:r>
              <a:rPr lang="en" sz="1600" b="0" i="0" u="none" strike="noStrike" cap="none">
                <a:solidFill>
                  <a:schemeClr val="dk1"/>
                </a:solidFill>
                <a:latin typeface="Calibri"/>
                <a:ea typeface="Calibri"/>
                <a:cs typeface="Calibri"/>
                <a:sym typeface="Calibri"/>
              </a:rPr>
              <a:t>.</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200"/>
              </a:spcBef>
              <a:spcAft>
                <a:spcPts val="0"/>
              </a:spcAft>
              <a:buClr>
                <a:schemeClr val="dk1"/>
              </a:buClr>
              <a:buSzPts val="3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200"/>
              </a:spcBef>
              <a:spcAft>
                <a:spcPts val="0"/>
              </a:spcAft>
              <a:buClr>
                <a:schemeClr val="dk1"/>
              </a:buClr>
              <a:buSzPts val="3200"/>
              <a:buFont typeface="Arial"/>
              <a:buNone/>
            </a:pPr>
            <a:r>
              <a:rPr lang="en" sz="1600" b="1" i="0" u="none" strike="noStrike" cap="none">
                <a:solidFill>
                  <a:schemeClr val="dk1"/>
                </a:solidFill>
                <a:latin typeface="Calibri"/>
                <a:ea typeface="Calibri"/>
                <a:cs typeface="Calibri"/>
                <a:sym typeface="Calibri"/>
              </a:rPr>
              <a:t>Assessment Hotline </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200"/>
              </a:spcBef>
              <a:spcAft>
                <a:spcPts val="0"/>
              </a:spcAft>
              <a:buClr>
                <a:schemeClr val="dk1"/>
              </a:buClr>
              <a:buSzPts val="3200"/>
              <a:buFont typeface="Arial"/>
              <a:buNone/>
            </a:pPr>
            <a:r>
              <a:rPr lang="en" sz="1600" b="0" i="0" u="none" strike="noStrike" cap="none">
                <a:solidFill>
                  <a:schemeClr val="dk1"/>
                </a:solidFill>
                <a:latin typeface="Calibri"/>
                <a:ea typeface="Calibri"/>
                <a:cs typeface="Calibri"/>
                <a:sym typeface="Calibri"/>
              </a:rPr>
              <a:t>For immediate assistance regarding assessment and accountability, district-level staff may call the Assessment Hotline at 1-844-268-7320.</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200"/>
              </a:spcBef>
              <a:spcAft>
                <a:spcPts val="0"/>
              </a:spcAft>
              <a:buClr>
                <a:schemeClr val="dk1"/>
              </a:buClr>
              <a:buSzPts val="3200"/>
              <a:buFont typeface="Arial"/>
              <a:buNone/>
            </a:pPr>
            <a:endParaRPr sz="1200" b="1" i="0" u="none" strike="noStrike" cap="none">
              <a:solidFill>
                <a:schemeClr val="dk1"/>
              </a:solidFill>
              <a:latin typeface="Calibri"/>
              <a:ea typeface="Calibri"/>
              <a:cs typeface="Calibri"/>
              <a:sym typeface="Calibri"/>
            </a:endParaRPr>
          </a:p>
          <a:p>
            <a:pPr marL="0" marR="0" lvl="0" indent="0" algn="l" rtl="0">
              <a:lnSpc>
                <a:spcPct val="100000"/>
              </a:lnSpc>
              <a:spcBef>
                <a:spcPts val="200"/>
              </a:spcBef>
              <a:spcAft>
                <a:spcPts val="0"/>
              </a:spcAft>
              <a:buClr>
                <a:schemeClr val="dk1"/>
              </a:buClr>
              <a:buSzPts val="3200"/>
              <a:buFont typeface="Arial"/>
              <a:buNone/>
            </a:pPr>
            <a:r>
              <a:rPr lang="en" sz="1600" b="1" i="0" u="none" strike="noStrike" cap="none">
                <a:solidFill>
                  <a:schemeClr val="dk1"/>
                </a:solidFill>
                <a:latin typeface="Calibri"/>
                <a:ea typeface="Calibri"/>
                <a:cs typeface="Calibri"/>
                <a:sym typeface="Calibri"/>
              </a:rPr>
              <a:t>EdTech@</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200"/>
              </a:spcBef>
              <a:spcAft>
                <a:spcPts val="0"/>
              </a:spcAft>
              <a:buClr>
                <a:schemeClr val="dk1"/>
              </a:buClr>
              <a:buSzPts val="3200"/>
              <a:buFont typeface="Arial"/>
              <a:buNone/>
            </a:pPr>
            <a:r>
              <a:rPr lang="en" sz="1600" b="0" i="0" u="none" strike="noStrike" cap="none">
                <a:solidFill>
                  <a:schemeClr val="dk1"/>
                </a:solidFill>
                <a:latin typeface="Calibri"/>
                <a:ea typeface="Calibri"/>
                <a:cs typeface="Calibri"/>
                <a:sym typeface="Calibri"/>
              </a:rPr>
              <a:t>All stakeholders are encouraged to email technology readiness questions and/or concerns to </a:t>
            </a:r>
            <a:r>
              <a:rPr lang="en" sz="1600" b="0" i="0" u="sng" strike="noStrike" cap="none">
                <a:solidFill>
                  <a:schemeClr val="hlink"/>
                </a:solidFill>
                <a:latin typeface="Calibri"/>
                <a:ea typeface="Calibri"/>
                <a:cs typeface="Calibri"/>
                <a:sym typeface="Calibri"/>
                <a:hlinkClick r:id="rId4"/>
              </a:rPr>
              <a:t>edtech@la.gov</a:t>
            </a:r>
            <a:r>
              <a:rPr lang="en" sz="1600" b="0" i="0" u="none" strike="noStrike" cap="none">
                <a:solidFill>
                  <a:schemeClr val="dk1"/>
                </a:solidFill>
                <a:latin typeface="Calibri"/>
                <a:ea typeface="Calibri"/>
                <a:cs typeface="Calibri"/>
                <a:sym typeface="Calibri"/>
              </a:rPr>
              <a:t>.</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600" b="0" i="0" u="none" strike="noStrike" cap="none">
              <a:solidFill>
                <a:schemeClr val="dk1"/>
              </a:solidFill>
              <a:latin typeface="Calibri"/>
              <a:ea typeface="Calibri"/>
              <a:cs typeface="Calibri"/>
              <a:sym typeface="Calibri"/>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Shape 1228"/>
        <p:cNvGrpSpPr/>
        <p:nvPr/>
      </p:nvGrpSpPr>
      <p:grpSpPr>
        <a:xfrm>
          <a:off x="0" y="0"/>
          <a:ext cx="0" cy="0"/>
          <a:chOff x="0" y="0"/>
          <a:chExt cx="0" cy="0"/>
        </a:xfrm>
      </p:grpSpPr>
      <p:pic>
        <p:nvPicPr>
          <p:cNvPr id="1229" name="Shape 1229"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1230" name="Shape 1230"/>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Next Steps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Shape 1234"/>
        <p:cNvGrpSpPr/>
        <p:nvPr/>
      </p:nvGrpSpPr>
      <p:grpSpPr>
        <a:xfrm>
          <a:off x="0" y="0"/>
          <a:ext cx="0" cy="0"/>
          <a:chOff x="0" y="0"/>
          <a:chExt cx="0" cy="0"/>
        </a:xfrm>
      </p:grpSpPr>
      <p:graphicFrame>
        <p:nvGraphicFramePr>
          <p:cNvPr id="1235" name="Shape 1235"/>
          <p:cNvGraphicFramePr/>
          <p:nvPr/>
        </p:nvGraphicFramePr>
        <p:xfrm>
          <a:off x="643962" y="1098465"/>
          <a:ext cx="8006275" cy="1920320"/>
        </p:xfrm>
        <a:graphic>
          <a:graphicData uri="http://schemas.openxmlformats.org/drawingml/2006/table">
            <a:tbl>
              <a:tblPr firstRow="1" bandRow="1">
                <a:noFill/>
                <a:tableStyleId>{3B0DEDA7-2523-49F3-8337-C50A39BCD4E0}</a:tableStyleId>
              </a:tblPr>
              <a:tblGrid>
                <a:gridCol w="1946275"/>
                <a:gridCol w="6060000"/>
              </a:tblGrid>
              <a:tr h="116475">
                <a:tc>
                  <a:txBody>
                    <a:bodyPr/>
                    <a:lstStyle/>
                    <a:p>
                      <a:pPr marL="0" marR="0" lvl="0" indent="0" algn="l" rtl="0">
                        <a:lnSpc>
                          <a:spcPct val="100000"/>
                        </a:lnSpc>
                        <a:spcBef>
                          <a:spcPts val="0"/>
                        </a:spcBef>
                        <a:spcAft>
                          <a:spcPts val="0"/>
                        </a:spcAft>
                        <a:buClr>
                          <a:schemeClr val="lt1"/>
                        </a:buClr>
                        <a:buSzPts val="1400"/>
                        <a:buFont typeface="Calibri"/>
                        <a:buNone/>
                      </a:pPr>
                      <a:r>
                        <a:rPr lang="en" sz="1800" u="none" strike="noStrike" cap="none"/>
                        <a:t>Key Dates</a:t>
                      </a:r>
                      <a:endParaRPr sz="1800" u="none" strike="noStrike" cap="none"/>
                    </a:p>
                  </a:txBody>
                  <a:tcPr marL="91450" marR="91450" marT="34300" marB="3430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lt1"/>
                        </a:buClr>
                        <a:buSzPts val="1400"/>
                        <a:buFont typeface="Calibri"/>
                        <a:buNone/>
                      </a:pPr>
                      <a:r>
                        <a:rPr lang="en" sz="1800" u="none" strike="noStrike" cap="none"/>
                        <a:t>Action</a:t>
                      </a:r>
                      <a:endParaRPr sz="1800" u="none" strike="noStrike" cap="none"/>
                    </a:p>
                  </a:txBody>
                  <a:tcPr marL="91450" marR="91450" marT="34300" marB="3430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116475">
                <a:tc>
                  <a:txBody>
                    <a:bodyPr/>
                    <a:lstStyle/>
                    <a:p>
                      <a:pPr marL="0" marR="0" lvl="0" indent="0" algn="l" rtl="0">
                        <a:lnSpc>
                          <a:spcPct val="100000"/>
                        </a:lnSpc>
                        <a:spcBef>
                          <a:spcPts val="0"/>
                        </a:spcBef>
                        <a:spcAft>
                          <a:spcPts val="0"/>
                        </a:spcAft>
                        <a:buNone/>
                      </a:pPr>
                      <a:r>
                        <a:rPr lang="en" sz="1800"/>
                        <a:t>June 18-22</a:t>
                      </a:r>
                      <a:endParaRPr sz="1800"/>
                    </a:p>
                  </a:txBody>
                  <a:tcPr marL="91450" marR="91450" marT="34300" marB="3430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800"/>
                        <a:t>Summer High School Testing Window</a:t>
                      </a:r>
                      <a:endParaRPr sz="1800"/>
                    </a:p>
                  </a:txBody>
                  <a:tcPr marL="91450" marR="91450" marT="34300" marB="3430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116475">
                <a:tc>
                  <a:txBody>
                    <a:bodyPr/>
                    <a:lstStyle/>
                    <a:p>
                      <a:pPr marL="0" marR="0" lvl="0" indent="0" algn="l" rtl="0">
                        <a:lnSpc>
                          <a:spcPct val="100000"/>
                        </a:lnSpc>
                        <a:spcBef>
                          <a:spcPts val="0"/>
                        </a:spcBef>
                        <a:spcAft>
                          <a:spcPts val="0"/>
                        </a:spcAft>
                        <a:buNone/>
                      </a:pPr>
                      <a:r>
                        <a:rPr lang="en" sz="1800"/>
                        <a:t>July 7</a:t>
                      </a:r>
                      <a:endParaRPr sz="1800" u="none" strike="noStrike" cap="none"/>
                    </a:p>
                  </a:txBody>
                  <a:tcPr marL="91450" marR="91450" marT="34300" marB="3430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800"/>
                        <a:t>Deadline for</a:t>
                      </a:r>
                      <a:r>
                        <a:rPr lang="en"/>
                        <a:t> </a:t>
                      </a:r>
                      <a:r>
                        <a:rPr lang="en" sz="1800" u="sng">
                          <a:solidFill>
                            <a:schemeClr val="hlink"/>
                          </a:solidFill>
                          <a:hlinkClick r:id="rId3"/>
                        </a:rPr>
                        <a:t>LEAP 360 MOU Amendment (2018-2019)</a:t>
                      </a:r>
                      <a:r>
                        <a:rPr lang="en" sz="1800"/>
                        <a:t> form. Complete, sign, and return an electronic copy to </a:t>
                      </a:r>
                      <a:r>
                        <a:rPr lang="en" sz="1800" u="sng">
                          <a:solidFill>
                            <a:schemeClr val="hlink"/>
                          </a:solidFill>
                          <a:hlinkClick r:id="rId4"/>
                        </a:rPr>
                        <a:t>assessment@la.gov</a:t>
                      </a:r>
                      <a:r>
                        <a:rPr lang="en" sz="1800"/>
                        <a:t>.</a:t>
                      </a:r>
                      <a:endParaRPr sz="1800" u="none" strike="noStrike" cap="none"/>
                    </a:p>
                  </a:txBody>
                  <a:tcPr marL="91450" marR="91450" marT="34300" marB="3430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r h="116475">
                <a:tc>
                  <a:txBody>
                    <a:bodyPr/>
                    <a:lstStyle/>
                    <a:p>
                      <a:pPr marL="0" marR="0" lvl="0" indent="0" algn="l" rtl="0">
                        <a:lnSpc>
                          <a:spcPct val="100000"/>
                        </a:lnSpc>
                        <a:spcBef>
                          <a:spcPts val="0"/>
                        </a:spcBef>
                        <a:spcAft>
                          <a:spcPts val="0"/>
                        </a:spcAft>
                        <a:buNone/>
                      </a:pPr>
                      <a:r>
                        <a:rPr lang="en" sz="1800"/>
                        <a:t>July 10</a:t>
                      </a:r>
                      <a:endParaRPr sz="1800" u="none" strike="noStrike" cap="none"/>
                    </a:p>
                  </a:txBody>
                  <a:tcPr marL="91450" marR="91450" marT="34300" marB="3430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800"/>
                        <a:t>Deadline to complete End of Year Survey</a:t>
                      </a:r>
                      <a:endParaRPr sz="1800" u="none" strike="noStrike" cap="none"/>
                    </a:p>
                  </a:txBody>
                  <a:tcPr marL="91450" marR="91450" marT="34300" marB="3430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r>
            </a:tbl>
          </a:graphicData>
        </a:graphic>
      </p:graphicFrame>
      <p:sp>
        <p:nvSpPr>
          <p:cNvPr id="1236" name="Shape 1236"/>
          <p:cNvSpPr txBox="1"/>
          <p:nvPr/>
        </p:nvSpPr>
        <p:spPr>
          <a:xfrm>
            <a:off x="0" y="285750"/>
            <a:ext cx="9144000" cy="628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Next Steps</a:t>
            </a:r>
            <a:endParaRPr sz="1400" b="0" i="0" u="none" strike="noStrike" cap="none">
              <a:solidFill>
                <a:srgbClr val="000000"/>
              </a:solidFill>
              <a:latin typeface="Arial"/>
              <a:ea typeface="Arial"/>
              <a:cs typeface="Arial"/>
              <a:sym typeface="Arial"/>
            </a:endParaRPr>
          </a:p>
        </p:txBody>
      </p:sp>
      <p:sp>
        <p:nvSpPr>
          <p:cNvPr id="1237" name="Shape 1237"/>
          <p:cNvSpPr txBox="1"/>
          <p:nvPr/>
        </p:nvSpPr>
        <p:spPr>
          <a:xfrm>
            <a:off x="629175" y="3116400"/>
            <a:ext cx="8035800" cy="1186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 sz="1800" b="1" i="0" u="none" strike="noStrike" cap="none">
                <a:solidFill>
                  <a:schemeClr val="dk1"/>
                </a:solidFill>
                <a:latin typeface="Calibri"/>
                <a:ea typeface="Calibri"/>
                <a:cs typeface="Calibri"/>
                <a:sym typeface="Calibri"/>
              </a:rPr>
              <a:t>Reminders:  </a:t>
            </a:r>
            <a:endParaRPr sz="1800" b="1"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en" sz="1800" b="0" i="0" u="none" strike="noStrike" cap="none">
                <a:solidFill>
                  <a:schemeClr val="dk1"/>
                </a:solidFill>
                <a:latin typeface="Calibri"/>
                <a:ea typeface="Calibri"/>
                <a:cs typeface="Calibri"/>
                <a:sym typeface="Calibri"/>
              </a:rPr>
              <a:t>There will not be any Office Hours calls during June and July.  Office Hours will resume in August.</a:t>
            </a:r>
            <a:endParaRPr sz="18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Starting in July, all calls will have a new meeting link. The call-in information will be released in the weekly newsletter.</a:t>
            </a:r>
            <a:endParaRPr sz="1800" b="1"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r>
              <a:rPr lang="en" sz="1800" b="1" i="0" u="none" strike="noStrike" cap="none">
                <a:solidFill>
                  <a:schemeClr val="dk1"/>
                </a:solidFill>
                <a:latin typeface="Calibri"/>
                <a:ea typeface="Calibri"/>
                <a:cs typeface="Calibri"/>
                <a:sym typeface="Calibri"/>
              </a:rPr>
              <a:t>Next Assessment and Accountability Monthly Call:</a:t>
            </a:r>
            <a:r>
              <a:rPr lang="en" sz="1800" b="0" i="0" u="none" strike="noStrike" cap="none">
                <a:solidFill>
                  <a:schemeClr val="dk1"/>
                </a:solidFill>
                <a:latin typeface="Calibri"/>
                <a:ea typeface="Calibri"/>
                <a:cs typeface="Calibri"/>
                <a:sym typeface="Calibri"/>
              </a:rPr>
              <a:t> </a:t>
            </a:r>
            <a:r>
              <a:rPr lang="en" sz="1800">
                <a:solidFill>
                  <a:schemeClr val="dk1"/>
                </a:solidFill>
                <a:latin typeface="Calibri"/>
                <a:ea typeface="Calibri"/>
                <a:cs typeface="Calibri"/>
                <a:sym typeface="Calibri"/>
              </a:rPr>
              <a:t>July 17</a:t>
            </a:r>
            <a:r>
              <a:rPr lang="en" sz="1800" b="0" i="0" u="none" strike="noStrike" cap="none">
                <a:solidFill>
                  <a:schemeClr val="dk1"/>
                </a:solidFill>
                <a:latin typeface="Calibri"/>
                <a:ea typeface="Calibri"/>
                <a:cs typeface="Calibri"/>
                <a:sym typeface="Calibri"/>
              </a:rPr>
              <a:t>, 2018 </a:t>
            </a:r>
            <a:endParaRPr sz="18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Shape 504"/>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800"/>
              <a:t>2017-2018 Reporting: Certifying SPS Data </a:t>
            </a:r>
            <a:endParaRPr/>
          </a:p>
        </p:txBody>
      </p:sp>
      <p:sp>
        <p:nvSpPr>
          <p:cNvPr id="505" name="Shape 505"/>
          <p:cNvSpPr txBox="1">
            <a:spLocks noGrp="1"/>
          </p:cNvSpPr>
          <p:nvPr>
            <p:ph type="body" idx="1"/>
          </p:nvPr>
        </p:nvSpPr>
        <p:spPr>
          <a:xfrm>
            <a:off x="195175" y="873213"/>
            <a:ext cx="8839200" cy="3543300"/>
          </a:xfrm>
          <a:prstGeom prst="rect">
            <a:avLst/>
          </a:prstGeom>
        </p:spPr>
        <p:txBody>
          <a:bodyPr spcFirstLastPara="1" wrap="square" lIns="91425" tIns="91425" rIns="91425" bIns="91425" anchor="t" anchorCtr="0">
            <a:noAutofit/>
          </a:bodyPr>
          <a:lstStyle/>
          <a:p>
            <a:pPr marL="0" lvl="0" indent="0" rtl="0">
              <a:spcBef>
                <a:spcPts val="750"/>
              </a:spcBef>
              <a:spcAft>
                <a:spcPts val="0"/>
              </a:spcAft>
              <a:buNone/>
            </a:pPr>
            <a:r>
              <a:rPr lang="en" sz="1800"/>
              <a:t>Prior to the release of school performance scores, school systems and schools are provided with opportunities to review all data.</a:t>
            </a:r>
            <a:endParaRPr sz="1800"/>
          </a:p>
          <a:p>
            <a:pPr marL="0" lvl="0" indent="0" rtl="0">
              <a:spcBef>
                <a:spcPts val="750"/>
              </a:spcBef>
              <a:spcAft>
                <a:spcPts val="0"/>
              </a:spcAft>
              <a:buNone/>
            </a:pPr>
            <a:endParaRPr/>
          </a:p>
        </p:txBody>
      </p:sp>
      <p:graphicFrame>
        <p:nvGraphicFramePr>
          <p:cNvPr id="506" name="Shape 506"/>
          <p:cNvGraphicFramePr/>
          <p:nvPr/>
        </p:nvGraphicFramePr>
        <p:xfrm>
          <a:off x="109613" y="1655250"/>
          <a:ext cx="8924775" cy="3047850"/>
        </p:xfrm>
        <a:graphic>
          <a:graphicData uri="http://schemas.openxmlformats.org/drawingml/2006/table">
            <a:tbl>
              <a:tblPr>
                <a:noFill/>
                <a:tableStyleId>{A3910FF4-A1C6-4B11-B69E-5A4FB3D7CDF3}</a:tableStyleId>
              </a:tblPr>
              <a:tblGrid>
                <a:gridCol w="2256950"/>
                <a:gridCol w="3692900"/>
                <a:gridCol w="2974925"/>
              </a:tblGrid>
              <a:tr h="590200">
                <a:tc>
                  <a:txBody>
                    <a:bodyPr/>
                    <a:lstStyle/>
                    <a:p>
                      <a:pPr marL="0" lvl="0" indent="0" algn="ctr" rtl="0">
                        <a:spcBef>
                          <a:spcPts val="0"/>
                        </a:spcBef>
                        <a:spcAft>
                          <a:spcPts val="0"/>
                        </a:spcAft>
                        <a:buNone/>
                      </a:pPr>
                      <a:r>
                        <a:rPr lang="en" b="1">
                          <a:latin typeface="Calibri"/>
                          <a:ea typeface="Calibri"/>
                          <a:cs typeface="Calibri"/>
                          <a:sym typeface="Calibri"/>
                        </a:rPr>
                        <a:t>Timeline</a:t>
                      </a:r>
                      <a:endParaRPr b="1">
                        <a:latin typeface="Calibri"/>
                        <a:ea typeface="Calibri"/>
                        <a:cs typeface="Calibri"/>
                        <a:sym typeface="Calibri"/>
                      </a:endParaRPr>
                    </a:p>
                  </a:txBody>
                  <a:tcPr marL="91425" marR="91425" marT="91425" marB="91425" anchor="ctr">
                    <a:solidFill>
                      <a:srgbClr val="C9DAF8"/>
                    </a:solidFill>
                  </a:tcPr>
                </a:tc>
                <a:tc>
                  <a:txBody>
                    <a:bodyPr/>
                    <a:lstStyle/>
                    <a:p>
                      <a:pPr marL="0" lvl="0" indent="0" algn="ctr" rtl="0">
                        <a:spcBef>
                          <a:spcPts val="0"/>
                        </a:spcBef>
                        <a:spcAft>
                          <a:spcPts val="0"/>
                        </a:spcAft>
                        <a:buNone/>
                      </a:pPr>
                      <a:r>
                        <a:rPr lang="en" b="1">
                          <a:latin typeface="Calibri"/>
                          <a:ea typeface="Calibri"/>
                          <a:cs typeface="Calibri"/>
                          <a:sym typeface="Calibri"/>
                        </a:rPr>
                        <a:t>Data Element</a:t>
                      </a:r>
                      <a:endParaRPr b="1">
                        <a:latin typeface="Calibri"/>
                        <a:ea typeface="Calibri"/>
                        <a:cs typeface="Calibri"/>
                        <a:sym typeface="Calibri"/>
                      </a:endParaRPr>
                    </a:p>
                  </a:txBody>
                  <a:tcPr marL="91425" marR="91425" marT="91425" marB="91425" anchor="ctr">
                    <a:solidFill>
                      <a:srgbClr val="C9DAF8"/>
                    </a:solidFill>
                  </a:tcPr>
                </a:tc>
                <a:tc>
                  <a:txBody>
                    <a:bodyPr/>
                    <a:lstStyle/>
                    <a:p>
                      <a:pPr marL="0" lvl="0" indent="0" algn="ctr" rtl="0">
                        <a:spcBef>
                          <a:spcPts val="0"/>
                        </a:spcBef>
                        <a:spcAft>
                          <a:spcPts val="0"/>
                        </a:spcAft>
                        <a:buNone/>
                      </a:pPr>
                      <a:r>
                        <a:rPr lang="en" b="1">
                          <a:latin typeface="Calibri"/>
                          <a:ea typeface="Calibri"/>
                          <a:cs typeface="Calibri"/>
                          <a:sym typeface="Calibri"/>
                        </a:rPr>
                        <a:t>System Used to Deliver Data and Receive Requests for Changes</a:t>
                      </a:r>
                      <a:endParaRPr b="1">
                        <a:latin typeface="Calibri"/>
                        <a:ea typeface="Calibri"/>
                        <a:cs typeface="Calibri"/>
                        <a:sym typeface="Calibri"/>
                      </a:endParaRPr>
                    </a:p>
                  </a:txBody>
                  <a:tcPr marL="91425" marR="91425" marT="91425" marB="91425" anchor="ctr">
                    <a:solidFill>
                      <a:srgbClr val="C9DAF8"/>
                    </a:solidFill>
                  </a:tcPr>
                </a:tc>
              </a:tr>
              <a:tr h="471625">
                <a:tc>
                  <a:txBody>
                    <a:bodyPr/>
                    <a:lstStyle/>
                    <a:p>
                      <a:pPr marL="0" lvl="0" indent="0" rtl="0">
                        <a:spcBef>
                          <a:spcPts val="0"/>
                        </a:spcBef>
                        <a:spcAft>
                          <a:spcPts val="0"/>
                        </a:spcAft>
                        <a:buNone/>
                      </a:pPr>
                      <a:r>
                        <a:rPr lang="en">
                          <a:latin typeface="Calibri"/>
                          <a:ea typeface="Calibri"/>
                          <a:cs typeface="Calibri"/>
                          <a:sym typeface="Calibri"/>
                        </a:rPr>
                        <a:t>March 19-April 13</a:t>
                      </a:r>
                      <a:endParaRPr>
                        <a:latin typeface="Calibri"/>
                        <a:ea typeface="Calibri"/>
                        <a:cs typeface="Calibri"/>
                        <a:sym typeface="Calibri"/>
                      </a:endParaRPr>
                    </a:p>
                    <a:p>
                      <a:pPr marL="0" lvl="0" indent="0" rtl="0">
                        <a:spcBef>
                          <a:spcPts val="0"/>
                        </a:spcBef>
                        <a:spcAft>
                          <a:spcPts val="0"/>
                        </a:spcAft>
                        <a:buNone/>
                      </a:pPr>
                      <a:r>
                        <a:rPr lang="en" b="1">
                          <a:latin typeface="Calibri"/>
                          <a:ea typeface="Calibri"/>
                          <a:cs typeface="Calibri"/>
                          <a:sym typeface="Calibri"/>
                        </a:rPr>
                        <a:t>CLOSED</a:t>
                      </a:r>
                      <a:endParaRPr b="1">
                        <a:latin typeface="Calibri"/>
                        <a:ea typeface="Calibri"/>
                        <a:cs typeface="Calibri"/>
                        <a:sym typeface="Calibri"/>
                      </a:endParaRPr>
                    </a:p>
                  </a:txBody>
                  <a:tcPr marL="91425" marR="91425" marT="91425" marB="91425"/>
                </a:tc>
                <a:tc>
                  <a:txBody>
                    <a:bodyPr/>
                    <a:lstStyle/>
                    <a:p>
                      <a:pPr marL="0" lvl="0" indent="0" rtl="0">
                        <a:spcBef>
                          <a:spcPts val="0"/>
                        </a:spcBef>
                        <a:spcAft>
                          <a:spcPts val="0"/>
                        </a:spcAft>
                        <a:buNone/>
                      </a:pPr>
                      <a:r>
                        <a:rPr lang="en">
                          <a:latin typeface="Calibri"/>
                          <a:ea typeface="Calibri"/>
                          <a:cs typeface="Calibri"/>
                          <a:sym typeface="Calibri"/>
                        </a:rPr>
                        <a:t>Cohort Graduation Rate and Strength of Diploma</a:t>
                      </a:r>
                      <a:endParaRPr b="1">
                        <a:latin typeface="Calibri"/>
                        <a:ea typeface="Calibri"/>
                        <a:cs typeface="Calibri"/>
                        <a:sym typeface="Calibri"/>
                      </a:endParaRPr>
                    </a:p>
                  </a:txBody>
                  <a:tcPr marL="91425" marR="91425" marT="91425" marB="91425"/>
                </a:tc>
                <a:tc>
                  <a:txBody>
                    <a:bodyPr/>
                    <a:lstStyle/>
                    <a:p>
                      <a:pPr marL="0" lvl="0" indent="0" rtl="0">
                        <a:spcBef>
                          <a:spcPts val="0"/>
                        </a:spcBef>
                        <a:spcAft>
                          <a:spcPts val="0"/>
                        </a:spcAft>
                        <a:buNone/>
                      </a:pPr>
                      <a:r>
                        <a:rPr lang="en">
                          <a:latin typeface="Calibri"/>
                          <a:ea typeface="Calibri"/>
                          <a:cs typeface="Calibri"/>
                          <a:sym typeface="Calibri"/>
                        </a:rPr>
                        <a:t>La Data Review</a:t>
                      </a:r>
                      <a:endParaRPr>
                        <a:latin typeface="Calibri"/>
                        <a:ea typeface="Calibri"/>
                        <a:cs typeface="Calibri"/>
                        <a:sym typeface="Calibri"/>
                      </a:endParaRPr>
                    </a:p>
                  </a:txBody>
                  <a:tcPr marL="91425" marR="91425" marT="91425" marB="91425"/>
                </a:tc>
              </a:tr>
              <a:tr h="471625">
                <a:tc>
                  <a:txBody>
                    <a:bodyPr/>
                    <a:lstStyle/>
                    <a:p>
                      <a:pPr marL="0" lvl="0" indent="0" rtl="0">
                        <a:spcBef>
                          <a:spcPts val="0"/>
                        </a:spcBef>
                        <a:spcAft>
                          <a:spcPts val="0"/>
                        </a:spcAft>
                        <a:buNone/>
                      </a:pPr>
                      <a:r>
                        <a:rPr lang="en">
                          <a:latin typeface="Calibri"/>
                          <a:ea typeface="Calibri"/>
                          <a:cs typeface="Calibri"/>
                          <a:sym typeface="Calibri"/>
                        </a:rPr>
                        <a:t> June 11-15</a:t>
                      </a:r>
                      <a:endParaRPr>
                        <a:latin typeface="Calibri"/>
                        <a:ea typeface="Calibri"/>
                        <a:cs typeface="Calibri"/>
                        <a:sym typeface="Calibri"/>
                      </a:endParaRPr>
                    </a:p>
                    <a:p>
                      <a:pPr marL="0" lvl="0" indent="0" rtl="0">
                        <a:spcBef>
                          <a:spcPts val="0"/>
                        </a:spcBef>
                        <a:spcAft>
                          <a:spcPts val="0"/>
                        </a:spcAft>
                        <a:buNone/>
                      </a:pPr>
                      <a:r>
                        <a:rPr lang="en" b="1">
                          <a:latin typeface="Calibri"/>
                          <a:ea typeface="Calibri"/>
                          <a:cs typeface="Calibri"/>
                          <a:sym typeface="Calibri"/>
                        </a:rPr>
                        <a:t>CLOSED</a:t>
                      </a:r>
                      <a:endParaRPr b="1">
                        <a:latin typeface="Calibri"/>
                        <a:ea typeface="Calibri"/>
                        <a:cs typeface="Calibri"/>
                        <a:sym typeface="Calibri"/>
                      </a:endParaRPr>
                    </a:p>
                  </a:txBody>
                  <a:tcPr marL="91425" marR="91425" marT="91425" marB="91425"/>
                </a:tc>
                <a:tc>
                  <a:txBody>
                    <a:bodyPr/>
                    <a:lstStyle/>
                    <a:p>
                      <a:pPr marL="0" lvl="0" indent="0" rtl="0">
                        <a:spcBef>
                          <a:spcPts val="0"/>
                        </a:spcBef>
                        <a:spcAft>
                          <a:spcPts val="0"/>
                        </a:spcAft>
                        <a:buNone/>
                      </a:pPr>
                      <a:r>
                        <a:rPr lang="en">
                          <a:latin typeface="Calibri"/>
                          <a:ea typeface="Calibri"/>
                          <a:cs typeface="Calibri"/>
                          <a:sym typeface="Calibri"/>
                        </a:rPr>
                        <a:t>Test records used for Progress Index</a:t>
                      </a:r>
                      <a:endParaRPr>
                        <a:latin typeface="Calibri"/>
                        <a:ea typeface="Calibri"/>
                        <a:cs typeface="Calibri"/>
                        <a:sym typeface="Calibri"/>
                      </a:endParaRPr>
                    </a:p>
                  </a:txBody>
                  <a:tcPr marL="91425" marR="91425" marT="91425" marB="91425"/>
                </a:tc>
                <a:tc>
                  <a:txBody>
                    <a:bodyPr/>
                    <a:lstStyle/>
                    <a:p>
                      <a:pPr marL="0" lvl="0" indent="0" rtl="0">
                        <a:spcBef>
                          <a:spcPts val="0"/>
                        </a:spcBef>
                        <a:spcAft>
                          <a:spcPts val="0"/>
                        </a:spcAft>
                        <a:buNone/>
                      </a:pPr>
                      <a:r>
                        <a:rPr lang="en">
                          <a:latin typeface="Calibri"/>
                          <a:ea typeface="Calibri"/>
                          <a:cs typeface="Calibri"/>
                          <a:sym typeface="Calibri"/>
                        </a:rPr>
                        <a:t>DRC eDIRECT Portal: Student Correction System</a:t>
                      </a:r>
                      <a:endParaRPr>
                        <a:latin typeface="Calibri"/>
                        <a:ea typeface="Calibri"/>
                        <a:cs typeface="Calibri"/>
                        <a:sym typeface="Calibri"/>
                      </a:endParaRPr>
                    </a:p>
                  </a:txBody>
                  <a:tcPr marL="91425" marR="91425" marT="91425" marB="91425"/>
                </a:tc>
              </a:tr>
              <a:tr h="471625">
                <a:tc>
                  <a:txBody>
                    <a:bodyPr/>
                    <a:lstStyle/>
                    <a:p>
                      <a:pPr marL="0" lvl="0" indent="0" rtl="0">
                        <a:spcBef>
                          <a:spcPts val="0"/>
                        </a:spcBef>
                        <a:spcAft>
                          <a:spcPts val="0"/>
                        </a:spcAft>
                        <a:buNone/>
                      </a:pPr>
                      <a:r>
                        <a:rPr lang="en">
                          <a:latin typeface="Calibri"/>
                          <a:ea typeface="Calibri"/>
                          <a:cs typeface="Calibri"/>
                          <a:sym typeface="Calibri"/>
                        </a:rPr>
                        <a:t>Early August</a:t>
                      </a:r>
                      <a:endParaRPr>
                        <a:latin typeface="Calibri"/>
                        <a:ea typeface="Calibri"/>
                        <a:cs typeface="Calibri"/>
                        <a:sym typeface="Calibri"/>
                      </a:endParaRPr>
                    </a:p>
                  </a:txBody>
                  <a:tcPr marL="91425" marR="91425" marT="91425" marB="91425"/>
                </a:tc>
                <a:tc>
                  <a:txBody>
                    <a:bodyPr/>
                    <a:lstStyle/>
                    <a:p>
                      <a:pPr marL="0" lvl="0" indent="0" rtl="0">
                        <a:spcBef>
                          <a:spcPts val="0"/>
                        </a:spcBef>
                        <a:spcAft>
                          <a:spcPts val="0"/>
                        </a:spcAft>
                        <a:buNone/>
                      </a:pPr>
                      <a:r>
                        <a:rPr lang="en">
                          <a:latin typeface="Calibri"/>
                          <a:ea typeface="Calibri"/>
                          <a:cs typeface="Calibri"/>
                          <a:sym typeface="Calibri"/>
                        </a:rPr>
                        <a:t>ACT Highest Score/WorkKeys</a:t>
                      </a:r>
                      <a:endParaRPr>
                        <a:latin typeface="Calibri"/>
                        <a:ea typeface="Calibri"/>
                        <a:cs typeface="Calibri"/>
                        <a:sym typeface="Calibri"/>
                      </a:endParaRPr>
                    </a:p>
                    <a:p>
                      <a:pPr marL="0" lvl="0" indent="0" rtl="0">
                        <a:spcBef>
                          <a:spcPts val="0"/>
                        </a:spcBef>
                        <a:spcAft>
                          <a:spcPts val="0"/>
                        </a:spcAft>
                        <a:buNone/>
                      </a:pPr>
                      <a:r>
                        <a:rPr lang="en">
                          <a:latin typeface="Calibri"/>
                          <a:ea typeface="Calibri"/>
                          <a:cs typeface="Calibri"/>
                          <a:sym typeface="Calibri"/>
                        </a:rPr>
                        <a:t>Dropout/Credit Accumulation Index (DCAI)</a:t>
                      </a:r>
                      <a:endParaRPr>
                        <a:latin typeface="Calibri"/>
                        <a:ea typeface="Calibri"/>
                        <a:cs typeface="Calibri"/>
                        <a:sym typeface="Calibri"/>
                      </a:endParaRPr>
                    </a:p>
                  </a:txBody>
                  <a:tcPr marL="91425" marR="91425" marT="91425" marB="91425"/>
                </a:tc>
                <a:tc>
                  <a:txBody>
                    <a:bodyPr/>
                    <a:lstStyle/>
                    <a:p>
                      <a:pPr marL="0" lvl="0" indent="0" rtl="0">
                        <a:spcBef>
                          <a:spcPts val="0"/>
                        </a:spcBef>
                        <a:spcAft>
                          <a:spcPts val="0"/>
                        </a:spcAft>
                        <a:buNone/>
                      </a:pPr>
                      <a:r>
                        <a:rPr lang="en">
                          <a:latin typeface="Calibri"/>
                          <a:ea typeface="Calibri"/>
                          <a:cs typeface="Calibri"/>
                          <a:sym typeface="Calibri"/>
                        </a:rPr>
                        <a:t>La Data Review</a:t>
                      </a:r>
                      <a:endParaRPr>
                        <a:latin typeface="Calibri"/>
                        <a:ea typeface="Calibri"/>
                        <a:cs typeface="Calibri"/>
                        <a:sym typeface="Calibri"/>
                      </a:endParaRPr>
                    </a:p>
                  </a:txBody>
                  <a:tcPr marL="91425" marR="91425" marT="91425" marB="91425"/>
                </a:tc>
              </a:tr>
              <a:tr h="471625">
                <a:tc>
                  <a:txBody>
                    <a:bodyPr/>
                    <a:lstStyle/>
                    <a:p>
                      <a:pPr marL="0" lvl="0" indent="0" rtl="0">
                        <a:spcBef>
                          <a:spcPts val="0"/>
                        </a:spcBef>
                        <a:spcAft>
                          <a:spcPts val="0"/>
                        </a:spcAft>
                        <a:buNone/>
                      </a:pPr>
                      <a:r>
                        <a:rPr lang="en">
                          <a:latin typeface="Calibri"/>
                          <a:ea typeface="Calibri"/>
                          <a:cs typeface="Calibri"/>
                          <a:sym typeface="Calibri"/>
                        </a:rPr>
                        <a:t>Early to Mid August</a:t>
                      </a:r>
                      <a:endParaRPr>
                        <a:latin typeface="Calibri"/>
                        <a:ea typeface="Calibri"/>
                        <a:cs typeface="Calibri"/>
                        <a:sym typeface="Calibri"/>
                      </a:endParaRPr>
                    </a:p>
                  </a:txBody>
                  <a:tcPr marL="91425" marR="91425" marT="91425" marB="91425"/>
                </a:tc>
                <a:tc>
                  <a:txBody>
                    <a:bodyPr/>
                    <a:lstStyle/>
                    <a:p>
                      <a:pPr marL="0" lvl="0" indent="0" rtl="0">
                        <a:spcBef>
                          <a:spcPts val="0"/>
                        </a:spcBef>
                        <a:spcAft>
                          <a:spcPts val="0"/>
                        </a:spcAft>
                        <a:buNone/>
                      </a:pPr>
                      <a:r>
                        <a:rPr lang="en">
                          <a:latin typeface="Calibri"/>
                          <a:ea typeface="Calibri"/>
                          <a:cs typeface="Calibri"/>
                          <a:sym typeface="Calibri"/>
                        </a:rPr>
                        <a:t>Assessment Data Certification: LEAP 2025,EOC, LAA 1/LEAP Connect, ELPT</a:t>
                      </a:r>
                      <a:endParaRPr>
                        <a:latin typeface="Calibri"/>
                        <a:ea typeface="Calibri"/>
                        <a:cs typeface="Calibri"/>
                        <a:sym typeface="Calibri"/>
                      </a:endParaRPr>
                    </a:p>
                  </a:txBody>
                  <a:tcPr marL="91425" marR="91425" marT="91425" marB="91425"/>
                </a:tc>
                <a:tc>
                  <a:txBody>
                    <a:bodyPr/>
                    <a:lstStyle/>
                    <a:p>
                      <a:pPr marL="0" lvl="0" indent="0" rtl="0">
                        <a:spcBef>
                          <a:spcPts val="0"/>
                        </a:spcBef>
                        <a:spcAft>
                          <a:spcPts val="0"/>
                        </a:spcAft>
                        <a:buNone/>
                      </a:pPr>
                      <a:r>
                        <a:rPr lang="en">
                          <a:latin typeface="Calibri"/>
                          <a:ea typeface="Calibri"/>
                          <a:cs typeface="Calibri"/>
                          <a:sym typeface="Calibri"/>
                        </a:rPr>
                        <a:t>La Data Review</a:t>
                      </a:r>
                      <a:endParaRPr>
                        <a:latin typeface="Calibri"/>
                        <a:ea typeface="Calibri"/>
                        <a:cs typeface="Calibri"/>
                        <a:sym typeface="Calibri"/>
                      </a:endParaRPr>
                    </a:p>
                  </a:txBody>
                  <a:tcPr marL="91425" marR="91425" marT="91425" marB="91425"/>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Shape 511"/>
          <p:cNvSpPr txBox="1">
            <a:spLocks noGrp="1"/>
          </p:cNvSpPr>
          <p:nvPr>
            <p:ph type="title"/>
          </p:nvPr>
        </p:nvSpPr>
        <p:spPr>
          <a:xfrm>
            <a:off x="0" y="-1"/>
            <a:ext cx="9144000" cy="10845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750"/>
              <a:buFont typeface="Calibri"/>
              <a:buNone/>
            </a:pPr>
            <a:r>
              <a:rPr lang="en" sz="3000">
                <a:solidFill>
                  <a:schemeClr val="dk1"/>
                </a:solidFill>
                <a:latin typeface="Calibri"/>
                <a:ea typeface="Calibri"/>
                <a:cs typeface="Calibri"/>
                <a:sym typeface="Calibri"/>
              </a:rPr>
              <a:t>LEAP Connect in Accountability</a:t>
            </a:r>
            <a:endParaRPr sz="3000" b="0" i="0" u="none" strike="noStrike" cap="none">
              <a:solidFill>
                <a:schemeClr val="dk1"/>
              </a:solidFill>
              <a:latin typeface="Calibri"/>
              <a:ea typeface="Calibri"/>
              <a:cs typeface="Calibri"/>
              <a:sym typeface="Calibri"/>
            </a:endParaRPr>
          </a:p>
        </p:txBody>
      </p:sp>
      <p:sp>
        <p:nvSpPr>
          <p:cNvPr id="512" name="Shape 512"/>
          <p:cNvSpPr/>
          <p:nvPr/>
        </p:nvSpPr>
        <p:spPr>
          <a:xfrm>
            <a:off x="115900" y="1084650"/>
            <a:ext cx="4832100" cy="3629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a:latin typeface="Calibri"/>
                <a:ea typeface="Calibri"/>
                <a:cs typeface="Calibri"/>
                <a:sym typeface="Calibri"/>
              </a:rPr>
              <a:t>LEAP Connect/LAA 1 scores are:</a:t>
            </a:r>
            <a:endParaRPr sz="1800">
              <a:latin typeface="Calibri"/>
              <a:ea typeface="Calibri"/>
              <a:cs typeface="Calibri"/>
              <a:sym typeface="Calibri"/>
            </a:endParaRPr>
          </a:p>
          <a:p>
            <a:pPr marL="457200" marR="0" lvl="0" indent="-342900" algn="l" rtl="0">
              <a:lnSpc>
                <a:spcPct val="100000"/>
              </a:lnSpc>
              <a:spcBef>
                <a:spcPts val="0"/>
              </a:spcBef>
              <a:spcAft>
                <a:spcPts val="0"/>
              </a:spcAft>
              <a:buSzPts val="1800"/>
              <a:buFont typeface="Calibri"/>
              <a:buChar char="●"/>
            </a:pPr>
            <a:r>
              <a:rPr lang="en" sz="1800">
                <a:latin typeface="Calibri"/>
                <a:ea typeface="Calibri"/>
                <a:cs typeface="Calibri"/>
                <a:sym typeface="Calibri"/>
              </a:rPr>
              <a:t>Calculated in the SPS in the same way as regular tests </a:t>
            </a:r>
            <a:endParaRPr sz="1800">
              <a:latin typeface="Calibri"/>
              <a:ea typeface="Calibri"/>
              <a:cs typeface="Calibri"/>
              <a:sym typeface="Calibri"/>
            </a:endParaRPr>
          </a:p>
          <a:p>
            <a:pPr marL="457200" marR="0" lvl="0" indent="-342900" algn="l" rtl="0">
              <a:lnSpc>
                <a:spcPct val="100000"/>
              </a:lnSpc>
              <a:spcBef>
                <a:spcPts val="0"/>
              </a:spcBef>
              <a:spcAft>
                <a:spcPts val="0"/>
              </a:spcAft>
              <a:buSzPts val="1800"/>
              <a:buFont typeface="Calibri"/>
              <a:buChar char="●"/>
            </a:pPr>
            <a:r>
              <a:rPr lang="en" sz="1800">
                <a:latin typeface="Calibri"/>
                <a:ea typeface="Calibri"/>
                <a:cs typeface="Calibri"/>
                <a:sym typeface="Calibri"/>
              </a:rPr>
              <a:t>Included in SPS for all students who meet full academic year rules</a:t>
            </a:r>
            <a:endParaRPr sz="1800">
              <a:latin typeface="Calibri"/>
              <a:ea typeface="Calibri"/>
              <a:cs typeface="Calibri"/>
              <a:sym typeface="Calibri"/>
            </a:endParaRPr>
          </a:p>
          <a:p>
            <a:pPr marL="457200" marR="0" lvl="0" indent="-342900" algn="l" rtl="0">
              <a:lnSpc>
                <a:spcPct val="100000"/>
              </a:lnSpc>
              <a:spcBef>
                <a:spcPts val="0"/>
              </a:spcBef>
              <a:spcAft>
                <a:spcPts val="0"/>
              </a:spcAft>
              <a:buSzPts val="1800"/>
              <a:buFont typeface="Calibri"/>
              <a:buChar char="●"/>
            </a:pPr>
            <a:r>
              <a:rPr lang="en" sz="1800">
                <a:latin typeface="Calibri"/>
                <a:ea typeface="Calibri"/>
                <a:cs typeface="Calibri"/>
                <a:sym typeface="Calibri"/>
              </a:rPr>
              <a:t>Weighted double for grades 3-8 ELA and math as are LEAP 2025 regular testing for grades 3-8</a:t>
            </a:r>
            <a:endParaRPr sz="1800">
              <a:latin typeface="Calibri"/>
              <a:ea typeface="Calibri"/>
              <a:cs typeface="Calibri"/>
              <a:sym typeface="Calibri"/>
            </a:endParaRPr>
          </a:p>
          <a:p>
            <a:pPr marL="457200" marR="0" lvl="0" indent="-342900" algn="l" rtl="0">
              <a:lnSpc>
                <a:spcPct val="100000"/>
              </a:lnSpc>
              <a:spcBef>
                <a:spcPts val="0"/>
              </a:spcBef>
              <a:spcAft>
                <a:spcPts val="0"/>
              </a:spcAft>
              <a:buSzPts val="1800"/>
              <a:buFont typeface="Calibri"/>
              <a:buChar char="●"/>
            </a:pPr>
            <a:r>
              <a:rPr lang="en" sz="1800">
                <a:latin typeface="Calibri"/>
                <a:ea typeface="Calibri"/>
                <a:cs typeface="Calibri"/>
                <a:sym typeface="Calibri"/>
              </a:rPr>
              <a:t>Included only if the student meets the requirements and is identified on a current IEP prior to the opening of the testing window (students assigned zeros if they are determined ineligible)</a:t>
            </a:r>
            <a:endParaRPr sz="1800">
              <a:latin typeface="Calibri"/>
              <a:ea typeface="Calibri"/>
              <a:cs typeface="Calibri"/>
              <a:sym typeface="Calibri"/>
            </a:endParaRPr>
          </a:p>
          <a:p>
            <a:pPr marL="0" marR="0" lvl="0" indent="0" algn="l" rtl="0">
              <a:lnSpc>
                <a:spcPct val="100000"/>
              </a:lnSpc>
              <a:spcBef>
                <a:spcPts val="0"/>
              </a:spcBef>
              <a:spcAft>
                <a:spcPts val="0"/>
              </a:spcAft>
              <a:buNone/>
            </a:pPr>
            <a:endParaRPr sz="1800">
              <a:latin typeface="Calibri"/>
              <a:ea typeface="Calibri"/>
              <a:cs typeface="Calibri"/>
              <a:sym typeface="Calibri"/>
            </a:endParaRPr>
          </a:p>
          <a:p>
            <a:pPr marL="0" marR="0" lvl="0" indent="0" algn="l" rtl="0">
              <a:lnSpc>
                <a:spcPct val="100000"/>
              </a:lnSpc>
              <a:spcBef>
                <a:spcPts val="0"/>
              </a:spcBef>
              <a:spcAft>
                <a:spcPts val="0"/>
              </a:spcAft>
              <a:buNone/>
            </a:pPr>
            <a:endParaRPr sz="1800">
              <a:latin typeface="Calibri"/>
              <a:ea typeface="Calibri"/>
              <a:cs typeface="Calibri"/>
              <a:sym typeface="Calibri"/>
            </a:endParaRPr>
          </a:p>
          <a:p>
            <a:pPr marL="457200" marR="0" lvl="0" indent="-342900" algn="l" rtl="0">
              <a:lnSpc>
                <a:spcPct val="100000"/>
              </a:lnSpc>
              <a:spcBef>
                <a:spcPts val="0"/>
              </a:spcBef>
              <a:spcAft>
                <a:spcPts val="0"/>
              </a:spcAft>
              <a:buSzPts val="1800"/>
              <a:buFont typeface="Calibri"/>
              <a:buChar char="●"/>
            </a:pPr>
            <a:endParaRPr sz="1800">
              <a:latin typeface="Calibri"/>
              <a:ea typeface="Calibri"/>
              <a:cs typeface="Calibri"/>
              <a:sym typeface="Calibri"/>
            </a:endParaRPr>
          </a:p>
          <a:p>
            <a:pPr marL="457200" marR="0" lvl="0" indent="-342900" algn="l" rtl="0">
              <a:lnSpc>
                <a:spcPct val="100000"/>
              </a:lnSpc>
              <a:spcBef>
                <a:spcPts val="0"/>
              </a:spcBef>
              <a:spcAft>
                <a:spcPts val="0"/>
              </a:spcAft>
              <a:buSzPts val="1800"/>
              <a:buFont typeface="Calibri"/>
              <a:buChar char="●"/>
            </a:pPr>
            <a:endParaRPr sz="18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a:latin typeface="Calibri"/>
              <a:ea typeface="Calibri"/>
              <a:cs typeface="Calibri"/>
              <a:sym typeface="Calibri"/>
            </a:endParaRPr>
          </a:p>
        </p:txBody>
      </p:sp>
      <p:graphicFrame>
        <p:nvGraphicFramePr>
          <p:cNvPr id="513" name="Shape 513"/>
          <p:cNvGraphicFramePr/>
          <p:nvPr/>
        </p:nvGraphicFramePr>
        <p:xfrm>
          <a:off x="5085600" y="1337525"/>
          <a:ext cx="3703525" cy="1897480"/>
        </p:xfrm>
        <a:graphic>
          <a:graphicData uri="http://schemas.openxmlformats.org/drawingml/2006/table">
            <a:tbl>
              <a:tblPr firstRow="1" bandRow="1">
                <a:noFill/>
                <a:tableStyleId>{40973E2D-1796-4B47-A65A-0AC25EDBC6BC}</a:tableStyleId>
              </a:tblPr>
              <a:tblGrid>
                <a:gridCol w="2711975"/>
                <a:gridCol w="991550"/>
              </a:tblGrid>
              <a:tr h="278125">
                <a:tc>
                  <a:txBody>
                    <a:bodyPr/>
                    <a:lstStyle/>
                    <a:p>
                      <a:pPr marL="0" marR="0" lvl="0" indent="0" algn="l" rtl="0">
                        <a:spcBef>
                          <a:spcPts val="0"/>
                        </a:spcBef>
                        <a:spcAft>
                          <a:spcPts val="0"/>
                        </a:spcAft>
                        <a:buNone/>
                      </a:pPr>
                      <a:r>
                        <a:rPr lang="en" sz="1700" u="none" strike="noStrike" cap="none">
                          <a:latin typeface="Calibri"/>
                          <a:ea typeface="Calibri"/>
                          <a:cs typeface="Calibri"/>
                          <a:sym typeface="Calibri"/>
                        </a:rPr>
                        <a:t>Achievement Level</a:t>
                      </a:r>
                      <a:endParaRPr sz="1700">
                        <a:latin typeface="Calibri"/>
                        <a:ea typeface="Calibri"/>
                        <a:cs typeface="Calibri"/>
                        <a:sym typeface="Calibri"/>
                      </a:endParaRPr>
                    </a:p>
                  </a:txBody>
                  <a:tcPr marL="91450" marR="91450" marT="34300" marB="34300"/>
                </a:tc>
                <a:tc>
                  <a:txBody>
                    <a:bodyPr/>
                    <a:lstStyle/>
                    <a:p>
                      <a:pPr marL="0" marR="0" lvl="0" indent="0" algn="l" rtl="0">
                        <a:spcBef>
                          <a:spcPts val="0"/>
                        </a:spcBef>
                        <a:spcAft>
                          <a:spcPts val="0"/>
                        </a:spcAft>
                        <a:buNone/>
                      </a:pPr>
                      <a:r>
                        <a:rPr lang="en" sz="1700">
                          <a:latin typeface="Calibri"/>
                          <a:ea typeface="Calibri"/>
                          <a:cs typeface="Calibri"/>
                          <a:sym typeface="Calibri"/>
                        </a:rPr>
                        <a:t>AI Points</a:t>
                      </a:r>
                      <a:endParaRPr sz="1700">
                        <a:latin typeface="Calibri"/>
                        <a:ea typeface="Calibri"/>
                        <a:cs typeface="Calibri"/>
                        <a:sym typeface="Calibri"/>
                      </a:endParaRPr>
                    </a:p>
                  </a:txBody>
                  <a:tcPr marL="91450" marR="91450" marT="34300" marB="34300"/>
                </a:tc>
              </a:tr>
              <a:tr h="278125">
                <a:tc>
                  <a:txBody>
                    <a:bodyPr/>
                    <a:lstStyle/>
                    <a:p>
                      <a:pPr marL="0" marR="0" lvl="0" indent="0" algn="l" rtl="0">
                        <a:spcBef>
                          <a:spcPts val="0"/>
                        </a:spcBef>
                        <a:spcAft>
                          <a:spcPts val="0"/>
                        </a:spcAft>
                        <a:buNone/>
                      </a:pPr>
                      <a:r>
                        <a:rPr lang="en" sz="1700">
                          <a:latin typeface="Calibri"/>
                          <a:ea typeface="Calibri"/>
                          <a:cs typeface="Calibri"/>
                          <a:sym typeface="Calibri"/>
                        </a:rPr>
                        <a:t>Exceeds Standard or Level 4</a:t>
                      </a:r>
                      <a:endParaRPr sz="1700">
                        <a:latin typeface="Calibri"/>
                        <a:ea typeface="Calibri"/>
                        <a:cs typeface="Calibri"/>
                        <a:sym typeface="Calibri"/>
                      </a:endParaRPr>
                    </a:p>
                  </a:txBody>
                  <a:tcPr marL="91450" marR="91450" marT="34300" marB="34300"/>
                </a:tc>
                <a:tc>
                  <a:txBody>
                    <a:bodyPr/>
                    <a:lstStyle/>
                    <a:p>
                      <a:pPr marL="0" marR="0" lvl="0" indent="0" algn="ctr" rtl="0">
                        <a:spcBef>
                          <a:spcPts val="0"/>
                        </a:spcBef>
                        <a:spcAft>
                          <a:spcPts val="0"/>
                        </a:spcAft>
                        <a:buNone/>
                      </a:pPr>
                      <a:r>
                        <a:rPr lang="en" sz="1700">
                          <a:latin typeface="Calibri"/>
                          <a:ea typeface="Calibri"/>
                          <a:cs typeface="Calibri"/>
                          <a:sym typeface="Calibri"/>
                        </a:rPr>
                        <a:t>150</a:t>
                      </a:r>
                      <a:endParaRPr sz="1700">
                        <a:latin typeface="Calibri"/>
                        <a:ea typeface="Calibri"/>
                        <a:cs typeface="Calibri"/>
                        <a:sym typeface="Calibri"/>
                      </a:endParaRPr>
                    </a:p>
                  </a:txBody>
                  <a:tcPr marL="91450" marR="91450" marT="34300" marB="34300"/>
                </a:tc>
              </a:tr>
              <a:tr h="278125">
                <a:tc>
                  <a:txBody>
                    <a:bodyPr/>
                    <a:lstStyle/>
                    <a:p>
                      <a:pPr marL="0" marR="0" lvl="0" indent="0" algn="l" rtl="0">
                        <a:spcBef>
                          <a:spcPts val="0"/>
                        </a:spcBef>
                        <a:spcAft>
                          <a:spcPts val="0"/>
                        </a:spcAft>
                        <a:buNone/>
                      </a:pPr>
                      <a:r>
                        <a:rPr lang="en" sz="1700">
                          <a:latin typeface="Calibri"/>
                          <a:ea typeface="Calibri"/>
                          <a:cs typeface="Calibri"/>
                          <a:sym typeface="Calibri"/>
                        </a:rPr>
                        <a:t>Meets Standard or Level 3</a:t>
                      </a:r>
                      <a:endParaRPr sz="1700">
                        <a:latin typeface="Calibri"/>
                        <a:ea typeface="Calibri"/>
                        <a:cs typeface="Calibri"/>
                        <a:sym typeface="Calibri"/>
                      </a:endParaRPr>
                    </a:p>
                  </a:txBody>
                  <a:tcPr marL="91450" marR="91450" marT="34300" marB="34300"/>
                </a:tc>
                <a:tc>
                  <a:txBody>
                    <a:bodyPr/>
                    <a:lstStyle/>
                    <a:p>
                      <a:pPr marL="0" marR="0" lvl="0" indent="0" algn="ctr" rtl="0">
                        <a:spcBef>
                          <a:spcPts val="0"/>
                        </a:spcBef>
                        <a:spcAft>
                          <a:spcPts val="0"/>
                        </a:spcAft>
                        <a:buNone/>
                      </a:pPr>
                      <a:r>
                        <a:rPr lang="en" sz="1700">
                          <a:latin typeface="Calibri"/>
                          <a:ea typeface="Calibri"/>
                          <a:cs typeface="Calibri"/>
                          <a:sym typeface="Calibri"/>
                        </a:rPr>
                        <a:t>100</a:t>
                      </a:r>
                      <a:endParaRPr sz="1700">
                        <a:latin typeface="Calibri"/>
                        <a:ea typeface="Calibri"/>
                        <a:cs typeface="Calibri"/>
                        <a:sym typeface="Calibri"/>
                      </a:endParaRPr>
                    </a:p>
                  </a:txBody>
                  <a:tcPr marL="91450" marR="91450" marT="34300" marB="34300"/>
                </a:tc>
              </a:tr>
              <a:tr h="278125">
                <a:tc>
                  <a:txBody>
                    <a:bodyPr/>
                    <a:lstStyle/>
                    <a:p>
                      <a:pPr marL="0" marR="0" lvl="0" indent="0" algn="l" rtl="0">
                        <a:spcBef>
                          <a:spcPts val="0"/>
                        </a:spcBef>
                        <a:spcAft>
                          <a:spcPts val="0"/>
                        </a:spcAft>
                        <a:buNone/>
                      </a:pPr>
                      <a:r>
                        <a:rPr lang="en" sz="1700">
                          <a:latin typeface="Calibri"/>
                          <a:ea typeface="Calibri"/>
                          <a:cs typeface="Calibri"/>
                          <a:sym typeface="Calibri"/>
                        </a:rPr>
                        <a:t>Level 2</a:t>
                      </a:r>
                      <a:endParaRPr sz="1700">
                        <a:latin typeface="Calibri"/>
                        <a:ea typeface="Calibri"/>
                        <a:cs typeface="Calibri"/>
                        <a:sym typeface="Calibri"/>
                      </a:endParaRPr>
                    </a:p>
                  </a:txBody>
                  <a:tcPr marL="91450" marR="91450" marT="34300" marB="34300"/>
                </a:tc>
                <a:tc>
                  <a:txBody>
                    <a:bodyPr/>
                    <a:lstStyle/>
                    <a:p>
                      <a:pPr marL="0" marR="0" lvl="0" indent="0" algn="ctr" rtl="0">
                        <a:spcBef>
                          <a:spcPts val="0"/>
                        </a:spcBef>
                        <a:spcAft>
                          <a:spcPts val="0"/>
                        </a:spcAft>
                        <a:buNone/>
                      </a:pPr>
                      <a:r>
                        <a:rPr lang="en" sz="1700">
                          <a:latin typeface="Calibri"/>
                          <a:ea typeface="Calibri"/>
                          <a:cs typeface="Calibri"/>
                          <a:sym typeface="Calibri"/>
                        </a:rPr>
                        <a:t>80</a:t>
                      </a:r>
                      <a:endParaRPr sz="1700">
                        <a:latin typeface="Calibri"/>
                        <a:ea typeface="Calibri"/>
                        <a:cs typeface="Calibri"/>
                        <a:sym typeface="Calibri"/>
                      </a:endParaRPr>
                    </a:p>
                  </a:txBody>
                  <a:tcPr marL="91450" marR="91450" marT="34300" marB="34300"/>
                </a:tc>
              </a:tr>
              <a:tr h="278125">
                <a:tc>
                  <a:txBody>
                    <a:bodyPr/>
                    <a:lstStyle/>
                    <a:p>
                      <a:pPr marL="0" marR="0" lvl="0" indent="0" algn="l" rtl="0">
                        <a:spcBef>
                          <a:spcPts val="0"/>
                        </a:spcBef>
                        <a:spcAft>
                          <a:spcPts val="0"/>
                        </a:spcAft>
                        <a:buNone/>
                      </a:pPr>
                      <a:r>
                        <a:rPr lang="en" sz="1700">
                          <a:latin typeface="Calibri"/>
                          <a:ea typeface="Calibri"/>
                          <a:cs typeface="Calibri"/>
                          <a:sym typeface="Calibri"/>
                        </a:rPr>
                        <a:t>Working towards Standard or Level 1</a:t>
                      </a:r>
                      <a:endParaRPr sz="1700">
                        <a:latin typeface="Calibri"/>
                        <a:ea typeface="Calibri"/>
                        <a:cs typeface="Calibri"/>
                        <a:sym typeface="Calibri"/>
                      </a:endParaRPr>
                    </a:p>
                  </a:txBody>
                  <a:tcPr marL="91450" marR="91450" marT="34300" marB="34300"/>
                </a:tc>
                <a:tc>
                  <a:txBody>
                    <a:bodyPr/>
                    <a:lstStyle/>
                    <a:p>
                      <a:pPr marL="0" marR="0" lvl="0" indent="0" algn="ctr" rtl="0">
                        <a:spcBef>
                          <a:spcPts val="0"/>
                        </a:spcBef>
                        <a:spcAft>
                          <a:spcPts val="0"/>
                        </a:spcAft>
                        <a:buNone/>
                      </a:pPr>
                      <a:r>
                        <a:rPr lang="en" sz="1700">
                          <a:latin typeface="Calibri"/>
                          <a:ea typeface="Calibri"/>
                          <a:cs typeface="Calibri"/>
                          <a:sym typeface="Calibri"/>
                        </a:rPr>
                        <a:t>0</a:t>
                      </a:r>
                      <a:endParaRPr sz="1700">
                        <a:latin typeface="Calibri"/>
                        <a:ea typeface="Calibri"/>
                        <a:cs typeface="Calibri"/>
                        <a:sym typeface="Calibri"/>
                      </a:endParaRPr>
                    </a:p>
                  </a:txBody>
                  <a:tcPr marL="91450" marR="91450" marT="34300" marB="34300"/>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Shape 518"/>
          <p:cNvSpPr txBox="1">
            <a:spLocks noGrp="1"/>
          </p:cNvSpPr>
          <p:nvPr>
            <p:ph type="title"/>
          </p:nvPr>
        </p:nvSpPr>
        <p:spPr>
          <a:xfrm>
            <a:off x="0" y="-1"/>
            <a:ext cx="9144000" cy="10845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750"/>
              <a:buFont typeface="Calibri"/>
              <a:buNone/>
            </a:pPr>
            <a:r>
              <a:rPr lang="en" sz="3000" b="0" i="0" u="none" strike="noStrike" cap="none">
                <a:solidFill>
                  <a:schemeClr val="dk1"/>
                </a:solidFill>
                <a:latin typeface="Calibri"/>
                <a:ea typeface="Calibri"/>
                <a:cs typeface="Calibri"/>
                <a:sym typeface="Calibri"/>
              </a:rPr>
              <a:t>ESSA Requirements for English Language Proficiency</a:t>
            </a:r>
            <a:endParaRPr sz="3000" b="0" i="0" u="none" strike="noStrike" cap="none">
              <a:solidFill>
                <a:schemeClr val="dk1"/>
              </a:solidFill>
              <a:latin typeface="Calibri"/>
              <a:ea typeface="Calibri"/>
              <a:cs typeface="Calibri"/>
              <a:sym typeface="Calibri"/>
            </a:endParaRPr>
          </a:p>
        </p:txBody>
      </p:sp>
      <p:sp>
        <p:nvSpPr>
          <p:cNvPr id="519" name="Shape 519"/>
          <p:cNvSpPr/>
          <p:nvPr/>
        </p:nvSpPr>
        <p:spPr>
          <a:xfrm>
            <a:off x="115910" y="1084643"/>
            <a:ext cx="8913900" cy="3629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latin typeface="Calibri"/>
                <a:ea typeface="Calibri"/>
                <a:cs typeface="Calibri"/>
                <a:sym typeface="Calibri"/>
              </a:rPr>
              <a:t>Under Title III of No Child Left Behind (NCLB), districts were required to report progress (AMAO 1) and status (AMAO 2) on the state English Language Proficiency (ELP) assessment. Because ELP was part of Title III, consequences for not meeting AMAOs were not applicable to districts not receiving Title III funding and were not included in SPS.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latin typeface="Calibri"/>
                <a:ea typeface="Calibri"/>
                <a:cs typeface="Calibri"/>
                <a:sym typeface="Calibri"/>
              </a:rPr>
              <a:t>ESSA changed this.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rgbClr val="000000"/>
                </a:solidFill>
                <a:latin typeface="Calibri"/>
                <a:ea typeface="Calibri"/>
                <a:cs typeface="Calibri"/>
                <a:sym typeface="Calibri"/>
              </a:rPr>
              <a:t>Under ESSA, </a:t>
            </a:r>
            <a:r>
              <a:rPr lang="en" sz="1800" b="0" i="0" u="none" strike="noStrike" cap="none">
                <a:solidFill>
                  <a:schemeClr val="dk1"/>
                </a:solidFill>
                <a:latin typeface="Calibri"/>
                <a:ea typeface="Calibri"/>
                <a:cs typeface="Calibri"/>
                <a:sym typeface="Calibri"/>
              </a:rPr>
              <a:t>“progress in achieving ELP” must be used as one of four mandatory indicators in school accountability systems</a:t>
            </a:r>
            <a:r>
              <a:rPr lang="en" sz="1800" b="0" i="0" u="none" strike="noStrike" cap="none">
                <a:solidFill>
                  <a:srgbClr val="000000"/>
                </a:solidFill>
                <a:latin typeface="Calibri"/>
                <a:ea typeface="Calibri"/>
                <a:cs typeface="Calibri"/>
                <a:sym typeface="Calibri"/>
              </a:rPr>
              <a:t>. </a:t>
            </a:r>
            <a:r>
              <a:rPr lang="en" sz="1800" b="0" i="0" u="none" strike="noStrike" cap="none">
                <a:solidFill>
                  <a:schemeClr val="dk1"/>
                </a:solidFill>
                <a:latin typeface="Calibri"/>
                <a:ea typeface="Calibri"/>
                <a:cs typeface="Calibri"/>
                <a:sym typeface="Calibri"/>
              </a:rPr>
              <a:t>Progress in achieving ELP (and the three other mandatory indicators) must have “much greater weight” in the accountability system than “school quality or student success.”</a:t>
            </a: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Shape 524"/>
          <p:cNvSpPr txBox="1">
            <a:spLocks noGrp="1"/>
          </p:cNvSpPr>
          <p:nvPr>
            <p:ph type="title"/>
          </p:nvPr>
        </p:nvSpPr>
        <p:spPr>
          <a:xfrm>
            <a:off x="0" y="-1"/>
            <a:ext cx="9144000" cy="1084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750"/>
              <a:buFont typeface="Calibri"/>
              <a:buNone/>
            </a:pPr>
            <a:r>
              <a:rPr lang="en" sz="3000">
                <a:solidFill>
                  <a:schemeClr val="dk1"/>
                </a:solidFill>
                <a:latin typeface="Calibri"/>
                <a:ea typeface="Calibri"/>
                <a:cs typeface="Calibri"/>
                <a:sym typeface="Calibri"/>
              </a:rPr>
              <a:t>English Language Proficiency in Louisiana’s ESSA Plan</a:t>
            </a:r>
            <a:endParaRPr sz="3000">
              <a:solidFill>
                <a:schemeClr val="dk1"/>
              </a:solidFill>
              <a:latin typeface="Calibri"/>
              <a:ea typeface="Calibri"/>
              <a:cs typeface="Calibri"/>
              <a:sym typeface="Calibri"/>
            </a:endParaRPr>
          </a:p>
        </p:txBody>
      </p:sp>
      <p:sp>
        <p:nvSpPr>
          <p:cNvPr id="525" name="Shape 525"/>
          <p:cNvSpPr/>
          <p:nvPr/>
        </p:nvSpPr>
        <p:spPr>
          <a:xfrm>
            <a:off x="115910" y="1084643"/>
            <a:ext cx="8913900" cy="3629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450"/>
              <a:buFont typeface="Calibri"/>
              <a:buNone/>
            </a:pPr>
            <a:r>
              <a:rPr lang="en" sz="1500">
                <a:solidFill>
                  <a:schemeClr val="dk1"/>
                </a:solidFill>
                <a:latin typeface="Calibri"/>
                <a:ea typeface="Calibri"/>
                <a:cs typeface="Calibri"/>
                <a:sym typeface="Calibri"/>
              </a:rPr>
              <a:t>In Louisiana’s ESSA plan, as approved by the USDOE, </a:t>
            </a:r>
            <a:r>
              <a:rPr lang="en" sz="1500" i="0" u="none" strike="noStrike" cap="none">
                <a:solidFill>
                  <a:schemeClr val="dk1"/>
                </a:solidFill>
                <a:latin typeface="Calibri"/>
                <a:ea typeface="Calibri"/>
                <a:cs typeface="Calibri"/>
                <a:sym typeface="Calibri"/>
              </a:rPr>
              <a:t>Louisiana </a:t>
            </a:r>
            <a:r>
              <a:rPr lang="en" sz="1500">
                <a:solidFill>
                  <a:schemeClr val="dk1"/>
                </a:solidFill>
                <a:latin typeface="Calibri"/>
                <a:ea typeface="Calibri"/>
                <a:cs typeface="Calibri"/>
                <a:sym typeface="Calibri"/>
              </a:rPr>
              <a:t>proposed to</a:t>
            </a:r>
            <a:r>
              <a:rPr lang="en" sz="1500" i="0" u="none" strike="noStrike" cap="none">
                <a:solidFill>
                  <a:schemeClr val="dk1"/>
                </a:solidFill>
                <a:latin typeface="Calibri"/>
                <a:ea typeface="Calibri"/>
                <a:cs typeface="Calibri"/>
                <a:sym typeface="Calibri"/>
              </a:rPr>
              <a:t> measure school success with English language learners in two ways:</a:t>
            </a:r>
            <a:endParaRPr sz="1500" i="0" u="none" strike="noStrike" cap="none">
              <a:solidFill>
                <a:schemeClr val="dk1"/>
              </a:solidFill>
              <a:latin typeface="Calibri"/>
              <a:ea typeface="Calibri"/>
              <a:cs typeface="Calibri"/>
              <a:sym typeface="Calibri"/>
            </a:endParaRPr>
          </a:p>
          <a:p>
            <a:pPr marL="342900" marR="0" lvl="0" indent="-317500" algn="l" rtl="0">
              <a:lnSpc>
                <a:spcPct val="100000"/>
              </a:lnSpc>
              <a:spcBef>
                <a:spcPts val="1000"/>
              </a:spcBef>
              <a:spcAft>
                <a:spcPts val="0"/>
              </a:spcAft>
              <a:buClr>
                <a:schemeClr val="dk1"/>
              </a:buClr>
              <a:buSzPts val="1500"/>
              <a:buFont typeface="Calibri"/>
              <a:buAutoNum type="arabicPeriod"/>
            </a:pPr>
            <a:r>
              <a:rPr lang="en" sz="1500" i="0" u="none" strike="noStrike" cap="none">
                <a:solidFill>
                  <a:schemeClr val="dk1"/>
                </a:solidFill>
                <a:latin typeface="Calibri"/>
                <a:ea typeface="Calibri"/>
                <a:cs typeface="Calibri"/>
                <a:sym typeface="Calibri"/>
              </a:rPr>
              <a:t>Progress towards English language proficiency, as measured by the English language proficiency exam, will be included within the assessment index of each school beginning in 2018-2019 (2017-2018 is baseline). </a:t>
            </a:r>
            <a:endParaRPr sz="1500" i="0" u="none" strike="noStrike" cap="none">
              <a:solidFill>
                <a:schemeClr val="dk1"/>
              </a:solidFill>
              <a:latin typeface="Calibri"/>
              <a:ea typeface="Calibri"/>
              <a:cs typeface="Calibri"/>
              <a:sym typeface="Calibri"/>
            </a:endParaRPr>
          </a:p>
          <a:p>
            <a:pPr marL="800100" marR="0" lvl="1" indent="-317500" algn="l" rtl="0">
              <a:lnSpc>
                <a:spcPct val="100000"/>
              </a:lnSpc>
              <a:spcBef>
                <a:spcPts val="1000"/>
              </a:spcBef>
              <a:spcAft>
                <a:spcPts val="0"/>
              </a:spcAft>
              <a:buClr>
                <a:schemeClr val="dk1"/>
              </a:buClr>
              <a:buSzPts val="1500"/>
              <a:buFont typeface="Calibri"/>
              <a:buChar char="•"/>
            </a:pPr>
            <a:r>
              <a:rPr lang="en" sz="1500" i="0" u="none" strike="noStrike" cap="none">
                <a:solidFill>
                  <a:schemeClr val="dk1"/>
                </a:solidFill>
                <a:latin typeface="Calibri"/>
                <a:ea typeface="Calibri"/>
                <a:cs typeface="Calibri"/>
                <a:sym typeface="Calibri"/>
              </a:rPr>
              <a:t>This ensures all student scores are included regardless of the number of English language learners in a school, and that all such scores are weighted equally with the assessment results of all students in the school. </a:t>
            </a:r>
            <a:endParaRPr sz="1500" i="0" u="none" strike="noStrike" cap="none">
              <a:solidFill>
                <a:srgbClr val="000000"/>
              </a:solidFill>
              <a:latin typeface="Calibri"/>
              <a:ea typeface="Calibri"/>
              <a:cs typeface="Calibri"/>
              <a:sym typeface="Calibri"/>
            </a:endParaRPr>
          </a:p>
          <a:p>
            <a:pPr marL="800100" marR="0" lvl="1" indent="-317500" algn="l" rtl="0">
              <a:lnSpc>
                <a:spcPct val="100000"/>
              </a:lnSpc>
              <a:spcBef>
                <a:spcPts val="1000"/>
              </a:spcBef>
              <a:spcAft>
                <a:spcPts val="0"/>
              </a:spcAft>
              <a:buClr>
                <a:schemeClr val="dk1"/>
              </a:buClr>
              <a:buSzPts val="1500"/>
              <a:buFont typeface="Calibri"/>
              <a:buChar char="•"/>
            </a:pPr>
            <a:r>
              <a:rPr lang="en" sz="1500" i="0" u="none" strike="noStrike" cap="none">
                <a:solidFill>
                  <a:schemeClr val="dk1"/>
                </a:solidFill>
                <a:latin typeface="Calibri"/>
                <a:ea typeface="Calibri"/>
                <a:cs typeface="Calibri"/>
                <a:sym typeface="Calibri"/>
              </a:rPr>
              <a:t>As provided for in ESSA, the measure of progress towards English language proficiency will consider a student’s ELP level at the time of identification and may also account for other characteristics such as age, grade, native language proficiency level, and time in formal education. </a:t>
            </a:r>
            <a:endParaRPr sz="1500" i="0" u="none" strike="noStrike" cap="none">
              <a:solidFill>
                <a:schemeClr val="dk1"/>
              </a:solidFill>
              <a:latin typeface="Calibri"/>
              <a:ea typeface="Calibri"/>
              <a:cs typeface="Calibri"/>
              <a:sym typeface="Calibri"/>
            </a:endParaRPr>
          </a:p>
          <a:p>
            <a:pPr marL="342900" marR="0" lvl="0" indent="-317500" algn="l" rtl="0">
              <a:lnSpc>
                <a:spcPct val="100000"/>
              </a:lnSpc>
              <a:spcBef>
                <a:spcPts val="1000"/>
              </a:spcBef>
              <a:spcAft>
                <a:spcPts val="1000"/>
              </a:spcAft>
              <a:buClr>
                <a:schemeClr val="dk1"/>
              </a:buClr>
              <a:buSzPts val="1500"/>
              <a:buFont typeface="Calibri"/>
              <a:buAutoNum type="arabicPeriod"/>
            </a:pPr>
            <a:r>
              <a:rPr lang="en" sz="1500" i="0" u="none" strike="noStrike" cap="none">
                <a:solidFill>
                  <a:schemeClr val="dk1"/>
                </a:solidFill>
                <a:latin typeface="Calibri"/>
                <a:ea typeface="Calibri"/>
                <a:cs typeface="Calibri"/>
                <a:sym typeface="Calibri"/>
              </a:rPr>
              <a:t>Both the English language proficiency results and English learner subgroup results on all other SPS indicators will be publicly reported on school report cards.</a:t>
            </a:r>
            <a:endParaRPr sz="1500" i="0" u="none" strike="noStrike" cap="non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Shape 530"/>
          <p:cNvSpPr txBox="1">
            <a:spLocks noGrp="1"/>
          </p:cNvSpPr>
          <p:nvPr>
            <p:ph type="title"/>
          </p:nvPr>
        </p:nvSpPr>
        <p:spPr>
          <a:xfrm>
            <a:off x="0" y="-1"/>
            <a:ext cx="9144000" cy="10845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SzPts val="750"/>
              <a:buFont typeface="Calibri"/>
              <a:buNone/>
            </a:pPr>
            <a:r>
              <a:rPr lang="en" sz="3000">
                <a:solidFill>
                  <a:schemeClr val="dk1"/>
                </a:solidFill>
                <a:latin typeface="Calibri"/>
                <a:ea typeface="Calibri"/>
                <a:cs typeface="Calibri"/>
                <a:sym typeface="Calibri"/>
              </a:rPr>
              <a:t>Preliminary Timeline for ELPT in Accountability</a:t>
            </a:r>
            <a:endParaRPr sz="3000">
              <a:solidFill>
                <a:schemeClr val="dk1"/>
              </a:solidFill>
              <a:latin typeface="Calibri"/>
              <a:ea typeface="Calibri"/>
              <a:cs typeface="Calibri"/>
              <a:sym typeface="Calibri"/>
            </a:endParaRPr>
          </a:p>
        </p:txBody>
      </p:sp>
      <p:graphicFrame>
        <p:nvGraphicFramePr>
          <p:cNvPr id="531" name="Shape 531"/>
          <p:cNvGraphicFramePr/>
          <p:nvPr/>
        </p:nvGraphicFramePr>
        <p:xfrm>
          <a:off x="348342" y="1272293"/>
          <a:ext cx="8447300" cy="3017680"/>
        </p:xfrm>
        <a:graphic>
          <a:graphicData uri="http://schemas.openxmlformats.org/drawingml/2006/table">
            <a:tbl>
              <a:tblPr firstRow="1" bandRow="1">
                <a:noFill/>
                <a:tableStyleId>{CDD24B87-38F8-4555-8DAC-1EF250462ED3}</a:tableStyleId>
              </a:tblPr>
              <a:tblGrid>
                <a:gridCol w="5041800"/>
                <a:gridCol w="3405500"/>
              </a:tblGrid>
              <a:tr h="278125">
                <a:tc>
                  <a:txBody>
                    <a:bodyPr/>
                    <a:lstStyle/>
                    <a:p>
                      <a:pPr marL="0" marR="0" lvl="0" indent="0" algn="l" rtl="0">
                        <a:lnSpc>
                          <a:spcPct val="100000"/>
                        </a:lnSpc>
                        <a:spcBef>
                          <a:spcPts val="0"/>
                        </a:spcBef>
                        <a:spcAft>
                          <a:spcPts val="0"/>
                        </a:spcAft>
                        <a:buClr>
                          <a:srgbClr val="000000"/>
                        </a:buClr>
                        <a:buSzPts val="1400"/>
                        <a:buFont typeface="Arial"/>
                        <a:buNone/>
                      </a:pPr>
                      <a:r>
                        <a:rPr lang="en" sz="1800" u="none" strike="noStrike" cap="none"/>
                        <a:t>Activity</a:t>
                      </a:r>
                      <a:endParaRPr sz="1800" u="none" strike="noStrike" cap="none"/>
                    </a:p>
                  </a:txBody>
                  <a:tcPr marL="91450" marR="91450" marT="34300" marB="34300"/>
                </a:tc>
                <a:tc>
                  <a:txBody>
                    <a:bodyPr/>
                    <a:lstStyle/>
                    <a:p>
                      <a:pPr marL="0" marR="0" lvl="0" indent="0" algn="l" rtl="0">
                        <a:lnSpc>
                          <a:spcPct val="100000"/>
                        </a:lnSpc>
                        <a:spcBef>
                          <a:spcPts val="0"/>
                        </a:spcBef>
                        <a:spcAft>
                          <a:spcPts val="0"/>
                        </a:spcAft>
                        <a:buClr>
                          <a:srgbClr val="000000"/>
                        </a:buClr>
                        <a:buSzPts val="1400"/>
                        <a:buFont typeface="Arial"/>
                        <a:buNone/>
                      </a:pPr>
                      <a:r>
                        <a:rPr lang="en" sz="1800" u="none" strike="noStrike" cap="none"/>
                        <a:t>Timeline</a:t>
                      </a:r>
                      <a:endParaRPr sz="1800" u="none" strike="noStrike" cap="none"/>
                    </a:p>
                  </a:txBody>
                  <a:tcPr marL="91450" marR="91450" marT="34300" marB="34300"/>
                </a:tc>
              </a:tr>
              <a:tr h="278125">
                <a:tc>
                  <a:txBody>
                    <a:bodyPr/>
                    <a:lstStyle/>
                    <a:p>
                      <a:pPr marL="0" marR="0" lvl="0" indent="0" algn="l" rtl="0">
                        <a:lnSpc>
                          <a:spcPct val="100000"/>
                        </a:lnSpc>
                        <a:spcBef>
                          <a:spcPts val="0"/>
                        </a:spcBef>
                        <a:spcAft>
                          <a:spcPts val="0"/>
                        </a:spcAft>
                        <a:buNone/>
                      </a:pPr>
                      <a:r>
                        <a:rPr lang="en" sz="1800"/>
                        <a:t>Working Group Meeting #1</a:t>
                      </a:r>
                      <a:endParaRPr sz="1800" u="none" strike="noStrike" cap="none"/>
                    </a:p>
                  </a:txBody>
                  <a:tcPr marL="91450" marR="91450" marT="34300" marB="34300"/>
                </a:tc>
                <a:tc>
                  <a:txBody>
                    <a:bodyPr/>
                    <a:lstStyle/>
                    <a:p>
                      <a:pPr marL="0" marR="0" lvl="0" indent="0" algn="l" rtl="0">
                        <a:lnSpc>
                          <a:spcPct val="100000"/>
                        </a:lnSpc>
                        <a:spcBef>
                          <a:spcPts val="0"/>
                        </a:spcBef>
                        <a:spcAft>
                          <a:spcPts val="0"/>
                        </a:spcAft>
                        <a:buNone/>
                      </a:pPr>
                      <a:r>
                        <a:rPr lang="en" sz="1800"/>
                        <a:t>April 2018</a:t>
                      </a:r>
                      <a:endParaRPr sz="1800" u="none" strike="noStrike" cap="none"/>
                    </a:p>
                  </a:txBody>
                  <a:tcPr marL="91450" marR="91450" marT="34300" marB="34300"/>
                </a:tc>
              </a:tr>
              <a:tr h="278125">
                <a:tc>
                  <a:txBody>
                    <a:bodyPr/>
                    <a:lstStyle/>
                    <a:p>
                      <a:pPr marL="0" marR="0" lvl="0" indent="0" algn="l" rtl="0">
                        <a:lnSpc>
                          <a:spcPct val="100000"/>
                        </a:lnSpc>
                        <a:spcBef>
                          <a:spcPts val="0"/>
                        </a:spcBef>
                        <a:spcAft>
                          <a:spcPts val="0"/>
                        </a:spcAft>
                        <a:buClr>
                          <a:schemeClr val="dk1"/>
                        </a:buClr>
                        <a:buSzPts val="1400"/>
                        <a:buFont typeface="Calibri"/>
                        <a:buNone/>
                      </a:pPr>
                      <a:r>
                        <a:rPr lang="en" sz="1800" u="none" strike="noStrike" cap="none"/>
                        <a:t>Working Group Meeting #2</a:t>
                      </a:r>
                      <a:endParaRPr sz="1800" u="none" strike="noStrike" cap="none"/>
                    </a:p>
                  </a:txBody>
                  <a:tcPr marL="91450" marR="91450" marT="34300" marB="34300"/>
                </a:tc>
                <a:tc>
                  <a:txBody>
                    <a:bodyPr/>
                    <a:lstStyle/>
                    <a:p>
                      <a:pPr marL="0" marR="0" lvl="0" indent="0" algn="l" rtl="0">
                        <a:lnSpc>
                          <a:spcPct val="100000"/>
                        </a:lnSpc>
                        <a:spcBef>
                          <a:spcPts val="0"/>
                        </a:spcBef>
                        <a:spcAft>
                          <a:spcPts val="0"/>
                        </a:spcAft>
                        <a:buClr>
                          <a:srgbClr val="000000"/>
                        </a:buClr>
                        <a:buSzPts val="1400"/>
                        <a:buFont typeface="Arial"/>
                        <a:buNone/>
                      </a:pPr>
                      <a:r>
                        <a:rPr lang="en" sz="1800" u="none" strike="noStrike" cap="none"/>
                        <a:t>May 2018</a:t>
                      </a:r>
                      <a:endParaRPr sz="1800" u="none" strike="noStrike" cap="none"/>
                    </a:p>
                  </a:txBody>
                  <a:tcPr marL="91450" marR="91450" marT="34300" marB="34300"/>
                </a:tc>
              </a:tr>
              <a:tr h="278125">
                <a:tc>
                  <a:txBody>
                    <a:bodyPr/>
                    <a:lstStyle/>
                    <a:p>
                      <a:pPr marL="0" marR="0" lvl="0" indent="0" algn="l" rtl="0">
                        <a:lnSpc>
                          <a:spcPct val="100000"/>
                        </a:lnSpc>
                        <a:spcBef>
                          <a:spcPts val="0"/>
                        </a:spcBef>
                        <a:spcAft>
                          <a:spcPts val="0"/>
                        </a:spcAft>
                        <a:buClr>
                          <a:schemeClr val="dk1"/>
                        </a:buClr>
                        <a:buSzPts val="1400"/>
                        <a:buFont typeface="Calibri"/>
                        <a:buNone/>
                      </a:pPr>
                      <a:r>
                        <a:rPr lang="en" sz="1800" u="none" strike="noStrike" cap="none"/>
                        <a:t>Analyze ELPT results</a:t>
                      </a:r>
                      <a:endParaRPr sz="1800" u="none" strike="noStrike" cap="none"/>
                    </a:p>
                  </a:txBody>
                  <a:tcPr marL="91450" marR="91450" marT="34300" marB="34300"/>
                </a:tc>
                <a:tc>
                  <a:txBody>
                    <a:bodyPr/>
                    <a:lstStyle/>
                    <a:p>
                      <a:pPr marL="0" marR="0" lvl="0" indent="0" algn="l" rtl="0">
                        <a:lnSpc>
                          <a:spcPct val="100000"/>
                        </a:lnSpc>
                        <a:spcBef>
                          <a:spcPts val="0"/>
                        </a:spcBef>
                        <a:spcAft>
                          <a:spcPts val="0"/>
                        </a:spcAft>
                        <a:buClr>
                          <a:srgbClr val="000000"/>
                        </a:buClr>
                        <a:buSzPts val="1400"/>
                        <a:buFont typeface="Arial"/>
                        <a:buNone/>
                      </a:pPr>
                      <a:r>
                        <a:rPr lang="en" sz="1800" u="none" strike="noStrike" cap="none"/>
                        <a:t>May-June 2018</a:t>
                      </a:r>
                      <a:endParaRPr sz="1800" u="none" strike="noStrike" cap="none"/>
                    </a:p>
                  </a:txBody>
                  <a:tcPr marL="91450" marR="91450" marT="34300" marB="34300"/>
                </a:tc>
              </a:tr>
              <a:tr h="278125">
                <a:tc>
                  <a:txBody>
                    <a:bodyPr/>
                    <a:lstStyle/>
                    <a:p>
                      <a:pPr marL="0" marR="0" lvl="0" indent="0" algn="l" rtl="0">
                        <a:lnSpc>
                          <a:spcPct val="100000"/>
                        </a:lnSpc>
                        <a:spcBef>
                          <a:spcPts val="0"/>
                        </a:spcBef>
                        <a:spcAft>
                          <a:spcPts val="0"/>
                        </a:spcAft>
                        <a:buClr>
                          <a:srgbClr val="000000"/>
                        </a:buClr>
                        <a:buSzPts val="1400"/>
                        <a:buFont typeface="Arial"/>
                        <a:buNone/>
                      </a:pPr>
                      <a:r>
                        <a:rPr lang="en" sz="1800" u="none" strike="noStrike" cap="none"/>
                        <a:t>Working Group Meeting #3 </a:t>
                      </a:r>
                      <a:endParaRPr sz="1800" u="none" strike="noStrike" cap="none"/>
                    </a:p>
                    <a:p>
                      <a:pPr marL="0" marR="0" lvl="0" indent="0" algn="l" rtl="0">
                        <a:lnSpc>
                          <a:spcPct val="100000"/>
                        </a:lnSpc>
                        <a:spcBef>
                          <a:spcPts val="0"/>
                        </a:spcBef>
                        <a:spcAft>
                          <a:spcPts val="0"/>
                        </a:spcAft>
                        <a:buClr>
                          <a:srgbClr val="000000"/>
                        </a:buClr>
                        <a:buSzPts val="1400"/>
                        <a:buFont typeface="Arial"/>
                        <a:buNone/>
                      </a:pPr>
                      <a:r>
                        <a:rPr lang="en" sz="1800" u="none" strike="noStrike" cap="none"/>
                        <a:t>(with </a:t>
                      </a:r>
                      <a:r>
                        <a:rPr lang="en" sz="1800"/>
                        <a:t>analysis of ELPT data</a:t>
                      </a:r>
                      <a:r>
                        <a:rPr lang="en" sz="1800" u="none" strike="noStrike" cap="none"/>
                        <a:t>)</a:t>
                      </a:r>
                      <a:endParaRPr sz="1800" u="none" strike="noStrike" cap="none"/>
                    </a:p>
                  </a:txBody>
                  <a:tcPr marL="91450" marR="91450" marT="34300" marB="34300"/>
                </a:tc>
                <a:tc>
                  <a:txBody>
                    <a:bodyPr/>
                    <a:lstStyle/>
                    <a:p>
                      <a:pPr marL="0" marR="0" lvl="0" indent="0" algn="l" rtl="0">
                        <a:lnSpc>
                          <a:spcPct val="100000"/>
                        </a:lnSpc>
                        <a:spcBef>
                          <a:spcPts val="0"/>
                        </a:spcBef>
                        <a:spcAft>
                          <a:spcPts val="0"/>
                        </a:spcAft>
                        <a:buClr>
                          <a:srgbClr val="000000"/>
                        </a:buClr>
                        <a:buSzPts val="1400"/>
                        <a:buFont typeface="Arial"/>
                        <a:buNone/>
                      </a:pPr>
                      <a:r>
                        <a:rPr lang="en" sz="1800" u="none" strike="noStrike" cap="none"/>
                        <a:t>June 2018</a:t>
                      </a:r>
                      <a:endParaRPr sz="1800" u="none" strike="noStrike" cap="none"/>
                    </a:p>
                  </a:txBody>
                  <a:tcPr marL="91450" marR="91450" marT="34300" marB="34300" anchor="ctr"/>
                </a:tc>
              </a:tr>
              <a:tr h="278125">
                <a:tc>
                  <a:txBody>
                    <a:bodyPr/>
                    <a:lstStyle/>
                    <a:p>
                      <a:pPr marL="0" marR="0" lvl="0" indent="0" algn="l" rtl="0">
                        <a:lnSpc>
                          <a:spcPct val="100000"/>
                        </a:lnSpc>
                        <a:spcBef>
                          <a:spcPts val="0"/>
                        </a:spcBef>
                        <a:spcAft>
                          <a:spcPts val="0"/>
                        </a:spcAft>
                        <a:buClr>
                          <a:srgbClr val="000000"/>
                        </a:buClr>
                        <a:buSzPts val="1400"/>
                        <a:buFont typeface="Arial"/>
                        <a:buNone/>
                      </a:pPr>
                      <a:r>
                        <a:rPr lang="en" sz="1800" u="none" strike="noStrike" cap="none"/>
                        <a:t>Accountability Commission</a:t>
                      </a:r>
                      <a:endParaRPr sz="1800" u="none" strike="noStrike" cap="none"/>
                    </a:p>
                  </a:txBody>
                  <a:tcPr marL="91450" marR="91450" marT="34300" marB="34300"/>
                </a:tc>
                <a:tc>
                  <a:txBody>
                    <a:bodyPr/>
                    <a:lstStyle/>
                    <a:p>
                      <a:pPr marL="0" marR="0" lvl="0" indent="0" algn="l" rtl="0">
                        <a:lnSpc>
                          <a:spcPct val="100000"/>
                        </a:lnSpc>
                        <a:spcBef>
                          <a:spcPts val="0"/>
                        </a:spcBef>
                        <a:spcAft>
                          <a:spcPts val="0"/>
                        </a:spcAft>
                        <a:buClr>
                          <a:srgbClr val="000000"/>
                        </a:buClr>
                        <a:buSzPts val="1400"/>
                        <a:buFont typeface="Arial"/>
                        <a:buNone/>
                      </a:pPr>
                      <a:r>
                        <a:rPr lang="en" sz="1800" u="none" strike="noStrike" cap="none"/>
                        <a:t>Summer 2018</a:t>
                      </a:r>
                      <a:endParaRPr sz="1800" u="none" strike="noStrike" cap="none"/>
                    </a:p>
                  </a:txBody>
                  <a:tcPr marL="91450" marR="91450" marT="34300" marB="34300"/>
                </a:tc>
              </a:tr>
              <a:tr h="278125">
                <a:tc>
                  <a:txBody>
                    <a:bodyPr/>
                    <a:lstStyle/>
                    <a:p>
                      <a:pPr marL="0" marR="0" lvl="0" indent="0" algn="l" rtl="0">
                        <a:lnSpc>
                          <a:spcPct val="100000"/>
                        </a:lnSpc>
                        <a:spcBef>
                          <a:spcPts val="0"/>
                        </a:spcBef>
                        <a:spcAft>
                          <a:spcPts val="0"/>
                        </a:spcAft>
                        <a:buClr>
                          <a:srgbClr val="000000"/>
                        </a:buClr>
                        <a:buSzPts val="1400"/>
                        <a:buFont typeface="Arial"/>
                        <a:buNone/>
                      </a:pPr>
                      <a:r>
                        <a:rPr lang="en" sz="1800" u="none" strike="noStrike" cap="none"/>
                        <a:t>BESE</a:t>
                      </a:r>
                      <a:endParaRPr sz="1800" u="none" strike="noStrike" cap="none"/>
                    </a:p>
                  </a:txBody>
                  <a:tcPr marL="91450" marR="91450" marT="34300" marB="34300"/>
                </a:tc>
                <a:tc>
                  <a:txBody>
                    <a:bodyPr/>
                    <a:lstStyle/>
                    <a:p>
                      <a:pPr marL="0" marR="0" lvl="0" indent="0" algn="l" rtl="0">
                        <a:lnSpc>
                          <a:spcPct val="100000"/>
                        </a:lnSpc>
                        <a:spcBef>
                          <a:spcPts val="0"/>
                        </a:spcBef>
                        <a:spcAft>
                          <a:spcPts val="0"/>
                        </a:spcAft>
                        <a:buClr>
                          <a:srgbClr val="000000"/>
                        </a:buClr>
                        <a:buSzPts val="1400"/>
                        <a:buFont typeface="Arial"/>
                        <a:buNone/>
                      </a:pPr>
                      <a:r>
                        <a:rPr lang="en" sz="1800" u="none" strike="noStrike" cap="none"/>
                        <a:t>Summer/Fall 2018</a:t>
                      </a:r>
                      <a:endParaRPr sz="1800" u="none" strike="noStrike" cap="none"/>
                    </a:p>
                  </a:txBody>
                  <a:tcPr marL="91450" marR="91450" marT="34300" marB="34300"/>
                </a:tc>
              </a:tr>
              <a:tr h="278125">
                <a:tc>
                  <a:txBody>
                    <a:bodyPr/>
                    <a:lstStyle/>
                    <a:p>
                      <a:pPr marL="0" marR="0" lvl="0" indent="0" algn="l" rtl="0">
                        <a:lnSpc>
                          <a:spcPct val="100000"/>
                        </a:lnSpc>
                        <a:spcBef>
                          <a:spcPts val="0"/>
                        </a:spcBef>
                        <a:spcAft>
                          <a:spcPts val="0"/>
                        </a:spcAft>
                        <a:buClr>
                          <a:srgbClr val="000000"/>
                        </a:buClr>
                        <a:buSzPts val="1400"/>
                        <a:buFont typeface="Arial"/>
                        <a:buNone/>
                      </a:pPr>
                      <a:r>
                        <a:rPr lang="en" sz="1800" u="none" strike="noStrike" cap="none"/>
                        <a:t>ELP progress measure included in SPS</a:t>
                      </a:r>
                      <a:endParaRPr sz="1800" u="none" strike="noStrike" cap="none"/>
                    </a:p>
                  </a:txBody>
                  <a:tcPr marL="91450" marR="91450" marT="34300" marB="34300"/>
                </a:tc>
                <a:tc>
                  <a:txBody>
                    <a:bodyPr/>
                    <a:lstStyle/>
                    <a:p>
                      <a:pPr marL="0" marR="0" lvl="0" indent="0" algn="l" rtl="0">
                        <a:lnSpc>
                          <a:spcPct val="100000"/>
                        </a:lnSpc>
                        <a:spcBef>
                          <a:spcPts val="0"/>
                        </a:spcBef>
                        <a:spcAft>
                          <a:spcPts val="0"/>
                        </a:spcAft>
                        <a:buClr>
                          <a:srgbClr val="000000"/>
                        </a:buClr>
                        <a:buSzPts val="1400"/>
                        <a:buFont typeface="Arial"/>
                        <a:buNone/>
                      </a:pPr>
                      <a:r>
                        <a:rPr lang="en" sz="1800" u="none" strike="noStrike" cap="none"/>
                        <a:t>2018-19 (2019 SPS)</a:t>
                      </a:r>
                      <a:endParaRPr sz="1800" u="none" strike="noStrike" cap="none"/>
                    </a:p>
                  </a:txBody>
                  <a:tcPr marL="91450" marR="91450" marT="34300" marB="34300"/>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pic>
        <p:nvPicPr>
          <p:cNvPr id="536" name="Shape 536"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537" name="Shape 537"/>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2017-2018 Assessment Administration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Shape 543"/>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1400"/>
              <a:buFont typeface="Calibri"/>
              <a:buNone/>
            </a:pPr>
            <a:r>
              <a:rPr lang="en" sz="2800" b="0" i="0" u="none" strike="noStrike" cap="none">
                <a:solidFill>
                  <a:srgbClr val="333333"/>
                </a:solidFill>
                <a:latin typeface="Calibri"/>
                <a:ea typeface="Calibri"/>
                <a:cs typeface="Calibri"/>
                <a:sym typeface="Calibri"/>
              </a:rPr>
              <a:t>2017-2018 Reporting: Communicating Assessment Results</a:t>
            </a:r>
            <a:endParaRPr sz="2800" b="0" i="0" u="none" strike="noStrike" cap="none">
              <a:solidFill>
                <a:srgbClr val="333333"/>
              </a:solidFill>
              <a:latin typeface="Calibri"/>
              <a:ea typeface="Calibri"/>
              <a:cs typeface="Calibri"/>
              <a:sym typeface="Calibri"/>
            </a:endParaRPr>
          </a:p>
        </p:txBody>
      </p:sp>
      <p:sp>
        <p:nvSpPr>
          <p:cNvPr id="544" name="Shape 544"/>
          <p:cNvSpPr txBox="1"/>
          <p:nvPr/>
        </p:nvSpPr>
        <p:spPr>
          <a:xfrm>
            <a:off x="4584025" y="4761925"/>
            <a:ext cx="3856800" cy="381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Calibri"/>
                <a:ea typeface="Calibri"/>
                <a:cs typeface="Calibri"/>
                <a:sym typeface="Calibri"/>
              </a:rPr>
              <a:t>Please contact </a:t>
            </a:r>
            <a:r>
              <a:rPr lang="en" sz="1400" b="0" i="0" u="sng" strike="noStrike" cap="none">
                <a:solidFill>
                  <a:schemeClr val="hlink"/>
                </a:solidFill>
                <a:latin typeface="Calibri"/>
                <a:ea typeface="Calibri"/>
                <a:cs typeface="Calibri"/>
                <a:sym typeface="Calibri"/>
                <a:hlinkClick r:id="rId3"/>
              </a:rPr>
              <a:t>assessment@la.gov</a:t>
            </a:r>
            <a:r>
              <a:rPr lang="en" sz="1400" b="0" i="0" u="none" strike="noStrike" cap="none">
                <a:solidFill>
                  <a:srgbClr val="000000"/>
                </a:solidFill>
                <a:latin typeface="Calibri"/>
                <a:ea typeface="Calibri"/>
                <a:cs typeface="Calibri"/>
                <a:sym typeface="Calibri"/>
              </a:rPr>
              <a:t> with questions.</a:t>
            </a:r>
            <a:endParaRPr sz="1400" b="0" i="0" u="none" strike="noStrike" cap="none">
              <a:solidFill>
                <a:srgbClr val="000000"/>
              </a:solidFill>
              <a:latin typeface="Calibri"/>
              <a:ea typeface="Calibri"/>
              <a:cs typeface="Calibri"/>
              <a:sym typeface="Calibri"/>
            </a:endParaRPr>
          </a:p>
        </p:txBody>
      </p:sp>
      <p:graphicFrame>
        <p:nvGraphicFramePr>
          <p:cNvPr id="545" name="Shape 545"/>
          <p:cNvGraphicFramePr/>
          <p:nvPr/>
        </p:nvGraphicFramePr>
        <p:xfrm>
          <a:off x="-12" y="1065215"/>
          <a:ext cx="9144000" cy="3493500"/>
        </p:xfrm>
        <a:graphic>
          <a:graphicData uri="http://schemas.openxmlformats.org/drawingml/2006/table">
            <a:tbl>
              <a:tblPr>
                <a:noFill/>
                <a:tableStyleId>{142CF8F7-7051-415C-BB61-E0434702DC07}</a:tableStyleId>
              </a:tblPr>
              <a:tblGrid>
                <a:gridCol w="1856300"/>
                <a:gridCol w="3323275"/>
                <a:gridCol w="2865000"/>
                <a:gridCol w="1099425"/>
              </a:tblGrid>
              <a:tr h="326700">
                <a:tc>
                  <a:txBody>
                    <a:bodyPr/>
                    <a:lstStyle/>
                    <a:p>
                      <a:pPr marL="0" marR="0" lvl="0" indent="0" algn="l" rtl="0">
                        <a:lnSpc>
                          <a:spcPct val="100000"/>
                        </a:lnSpc>
                        <a:spcBef>
                          <a:spcPts val="0"/>
                        </a:spcBef>
                        <a:spcAft>
                          <a:spcPts val="0"/>
                        </a:spcAft>
                        <a:buClr>
                          <a:srgbClr val="000000"/>
                        </a:buClr>
                        <a:buSzPts val="1100"/>
                        <a:buFont typeface="Arial"/>
                        <a:buNone/>
                      </a:pPr>
                      <a:r>
                        <a:rPr lang="en" sz="1100" b="1" u="none" strike="noStrike" cap="none">
                          <a:latin typeface="Calibri"/>
                          <a:ea typeface="Calibri"/>
                          <a:cs typeface="Calibri"/>
                          <a:sym typeface="Calibri"/>
                        </a:rPr>
                        <a:t>Assessment</a:t>
                      </a:r>
                      <a:endParaRPr sz="1100" b="1" u="none" strike="noStrike" cap="none">
                        <a:latin typeface="Calibri"/>
                        <a:ea typeface="Calibri"/>
                        <a:cs typeface="Calibri"/>
                        <a:sym typeface="Calibri"/>
                      </a:endParaRPr>
                    </a:p>
                  </a:txBody>
                  <a:tcPr marL="91425" marR="91425" marT="91425" marB="91425">
                    <a:lnL w="9525" cap="flat" cmpd="sng">
                      <a:solidFill>
                        <a:srgbClr val="3D9BBA"/>
                      </a:solidFill>
                      <a:prstDash val="solid"/>
                      <a:round/>
                      <a:headEnd type="none" w="sm" len="sm"/>
                      <a:tailEnd type="none" w="sm" len="sm"/>
                    </a:lnL>
                    <a:lnR w="9525" cap="flat" cmpd="sng">
                      <a:solidFill>
                        <a:srgbClr val="3D9BBA"/>
                      </a:solidFill>
                      <a:prstDash val="solid"/>
                      <a:round/>
                      <a:headEnd type="none" w="sm" len="sm"/>
                      <a:tailEnd type="none" w="sm" len="sm"/>
                    </a:lnR>
                    <a:lnT w="9525" cap="flat" cmpd="sng">
                      <a:solidFill>
                        <a:srgbClr val="3D9BBA"/>
                      </a:solidFill>
                      <a:prstDash val="solid"/>
                      <a:round/>
                      <a:headEnd type="none" w="sm" len="sm"/>
                      <a:tailEnd type="none" w="sm" len="sm"/>
                    </a:lnT>
                    <a:lnB w="9525" cap="flat" cmpd="sng">
                      <a:solidFill>
                        <a:srgbClr val="3D9BBA"/>
                      </a:solidFill>
                      <a:prstDash val="solid"/>
                      <a:round/>
                      <a:headEnd type="none" w="sm" len="sm"/>
                      <a:tailEnd type="none" w="sm" len="sm"/>
                    </a:lnB>
                    <a:solidFill>
                      <a:schemeClr val="accent5"/>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b="1" u="none" strike="noStrike" cap="none">
                          <a:latin typeface="Calibri"/>
                          <a:ea typeface="Calibri"/>
                          <a:cs typeface="Calibri"/>
                          <a:sym typeface="Calibri"/>
                        </a:rPr>
                        <a:t>Student Reports</a:t>
                      </a:r>
                      <a:endParaRPr sz="1100" b="1" u="none" strike="noStrike" cap="none">
                        <a:latin typeface="Calibri"/>
                        <a:ea typeface="Calibri"/>
                        <a:cs typeface="Calibri"/>
                        <a:sym typeface="Calibri"/>
                      </a:endParaRPr>
                    </a:p>
                  </a:txBody>
                  <a:tcPr marL="91425" marR="91425" marT="91425" marB="91425">
                    <a:lnL w="9525" cap="flat" cmpd="sng">
                      <a:solidFill>
                        <a:srgbClr val="3D9BBA"/>
                      </a:solidFill>
                      <a:prstDash val="solid"/>
                      <a:round/>
                      <a:headEnd type="none" w="sm" len="sm"/>
                      <a:tailEnd type="none" w="sm" len="sm"/>
                    </a:lnL>
                    <a:lnR w="9525" cap="flat" cmpd="sng">
                      <a:solidFill>
                        <a:srgbClr val="3D9BBA"/>
                      </a:solidFill>
                      <a:prstDash val="solid"/>
                      <a:round/>
                      <a:headEnd type="none" w="sm" len="sm"/>
                      <a:tailEnd type="none" w="sm" len="sm"/>
                    </a:lnR>
                    <a:lnT w="9525" cap="flat" cmpd="sng">
                      <a:solidFill>
                        <a:srgbClr val="3D9BBA"/>
                      </a:solidFill>
                      <a:prstDash val="solid"/>
                      <a:round/>
                      <a:headEnd type="none" w="sm" len="sm"/>
                      <a:tailEnd type="none" w="sm" len="sm"/>
                    </a:lnT>
                    <a:lnB w="9525" cap="flat" cmpd="sng">
                      <a:solidFill>
                        <a:srgbClr val="3D9BBA"/>
                      </a:solidFill>
                      <a:prstDash val="solid"/>
                      <a:round/>
                      <a:headEnd type="none" w="sm" len="sm"/>
                      <a:tailEnd type="none" w="sm" len="sm"/>
                    </a:lnB>
                    <a:solidFill>
                      <a:schemeClr val="accent5"/>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b="1" u="none" strike="noStrike" cap="none">
                          <a:latin typeface="Calibri"/>
                          <a:ea typeface="Calibri"/>
                          <a:cs typeface="Calibri"/>
                          <a:sym typeface="Calibri"/>
                        </a:rPr>
                        <a:t>School System-Level Results </a:t>
                      </a:r>
                      <a:endParaRPr sz="1100" b="1" u="none" strike="noStrike" cap="none">
                        <a:latin typeface="Calibri"/>
                        <a:ea typeface="Calibri"/>
                        <a:cs typeface="Calibri"/>
                        <a:sym typeface="Calibri"/>
                      </a:endParaRPr>
                    </a:p>
                  </a:txBody>
                  <a:tcPr marL="91425" marR="91425" marT="91425" marB="91425">
                    <a:lnL w="9525" cap="flat" cmpd="sng">
                      <a:solidFill>
                        <a:srgbClr val="3D9BBA"/>
                      </a:solidFill>
                      <a:prstDash val="solid"/>
                      <a:round/>
                      <a:headEnd type="none" w="sm" len="sm"/>
                      <a:tailEnd type="none" w="sm" len="sm"/>
                    </a:lnL>
                    <a:lnR w="9525" cap="flat" cmpd="sng">
                      <a:solidFill>
                        <a:srgbClr val="3D9BBA"/>
                      </a:solidFill>
                      <a:prstDash val="solid"/>
                      <a:round/>
                      <a:headEnd type="none" w="sm" len="sm"/>
                      <a:tailEnd type="none" w="sm" len="sm"/>
                    </a:lnR>
                    <a:lnT w="9525" cap="flat" cmpd="sng">
                      <a:solidFill>
                        <a:srgbClr val="3D9BBA"/>
                      </a:solidFill>
                      <a:prstDash val="solid"/>
                      <a:round/>
                      <a:headEnd type="none" w="sm" len="sm"/>
                      <a:tailEnd type="none" w="sm" len="sm"/>
                    </a:lnT>
                    <a:lnB w="9525" cap="flat" cmpd="sng">
                      <a:solidFill>
                        <a:srgbClr val="3D9BBA"/>
                      </a:solidFill>
                      <a:prstDash val="solid"/>
                      <a:round/>
                      <a:headEnd type="none" w="sm" len="sm"/>
                      <a:tailEnd type="none" w="sm" len="sm"/>
                    </a:lnB>
                    <a:solidFill>
                      <a:schemeClr val="accent5"/>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b="1" u="none" strike="noStrike" cap="none">
                          <a:latin typeface="Calibri"/>
                          <a:ea typeface="Calibri"/>
                          <a:cs typeface="Calibri"/>
                          <a:sym typeface="Calibri"/>
                        </a:rPr>
                        <a:t>Public Release</a:t>
                      </a:r>
                      <a:endParaRPr sz="1100" b="1" u="none" strike="noStrike" cap="none">
                        <a:latin typeface="Calibri"/>
                        <a:ea typeface="Calibri"/>
                        <a:cs typeface="Calibri"/>
                        <a:sym typeface="Calibri"/>
                      </a:endParaRPr>
                    </a:p>
                  </a:txBody>
                  <a:tcPr marL="91425" marR="91425" marT="91425" marB="91425">
                    <a:lnL w="9525" cap="flat" cmpd="sng">
                      <a:solidFill>
                        <a:srgbClr val="3D9BBA"/>
                      </a:solidFill>
                      <a:prstDash val="solid"/>
                      <a:round/>
                      <a:headEnd type="none" w="sm" len="sm"/>
                      <a:tailEnd type="none" w="sm" len="sm"/>
                    </a:lnL>
                    <a:lnR w="9525" cap="flat" cmpd="sng">
                      <a:solidFill>
                        <a:srgbClr val="3D9BBA"/>
                      </a:solidFill>
                      <a:prstDash val="solid"/>
                      <a:round/>
                      <a:headEnd type="none" w="sm" len="sm"/>
                      <a:tailEnd type="none" w="sm" len="sm"/>
                    </a:lnR>
                    <a:lnT w="9525" cap="flat" cmpd="sng">
                      <a:solidFill>
                        <a:srgbClr val="3D9BBA"/>
                      </a:solidFill>
                      <a:prstDash val="solid"/>
                      <a:round/>
                      <a:headEnd type="none" w="sm" len="sm"/>
                      <a:tailEnd type="none" w="sm" len="sm"/>
                    </a:lnT>
                    <a:lnB w="9525" cap="flat" cmpd="sng">
                      <a:solidFill>
                        <a:srgbClr val="3D9BBA"/>
                      </a:solidFill>
                      <a:prstDash val="solid"/>
                      <a:round/>
                      <a:headEnd type="none" w="sm" len="sm"/>
                      <a:tailEnd type="none" w="sm" len="sm"/>
                    </a:lnB>
                    <a:solidFill>
                      <a:schemeClr val="accent5"/>
                    </a:solidFill>
                  </a:tcPr>
                </a:tc>
              </a:tr>
              <a:tr h="214950">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solidFill>
                            <a:srgbClr val="999999"/>
                          </a:solidFill>
                          <a:latin typeface="Calibri"/>
                          <a:ea typeface="Calibri"/>
                          <a:cs typeface="Calibri"/>
                          <a:sym typeface="Calibri"/>
                        </a:rPr>
                        <a:t>ELPT</a:t>
                      </a:r>
                      <a:endParaRPr sz="1100" u="none" strike="noStrike" cap="none">
                        <a:solidFill>
                          <a:srgbClr val="999999"/>
                        </a:solidFill>
                        <a:latin typeface="Calibri"/>
                        <a:ea typeface="Calibri"/>
                        <a:cs typeface="Calibri"/>
                        <a:sym typeface="Calibri"/>
                      </a:endParaRPr>
                    </a:p>
                  </a:txBody>
                  <a:tcPr marL="91425" marR="91425" marT="91425" marB="91425">
                    <a:lnT w="9525" cap="flat" cmpd="sng">
                      <a:solidFill>
                        <a:srgbClr val="3D9BBA"/>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solidFill>
                            <a:srgbClr val="999999"/>
                          </a:solidFill>
                          <a:latin typeface="Calibri"/>
                          <a:ea typeface="Calibri"/>
                          <a:cs typeface="Calibri"/>
                          <a:sym typeface="Calibri"/>
                        </a:rPr>
                        <a:t>May 15 in </a:t>
                      </a:r>
                      <a:r>
                        <a:rPr lang="en" sz="1100" u="sng" strike="noStrike" cap="none">
                          <a:solidFill>
                            <a:schemeClr val="hlink"/>
                          </a:solidFill>
                          <a:latin typeface="Calibri"/>
                          <a:ea typeface="Calibri"/>
                          <a:cs typeface="Calibri"/>
                          <a:sym typeface="Calibri"/>
                          <a:hlinkClick r:id="rId4"/>
                        </a:rPr>
                        <a:t>AIR Portal</a:t>
                      </a:r>
                      <a:endParaRPr sz="1100" u="none" strike="noStrike" cap="none">
                        <a:solidFill>
                          <a:srgbClr val="999999"/>
                        </a:solidFill>
                        <a:latin typeface="Calibri"/>
                        <a:ea typeface="Calibri"/>
                        <a:cs typeface="Calibri"/>
                        <a:sym typeface="Calibri"/>
                      </a:endParaRPr>
                    </a:p>
                  </a:txBody>
                  <a:tcPr marL="91425" marR="91425" marT="91425" marB="91425">
                    <a:lnT w="9525" cap="flat" cmpd="sng">
                      <a:solidFill>
                        <a:srgbClr val="3D9BBA"/>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solidFill>
                            <a:srgbClr val="999999"/>
                          </a:solidFill>
                          <a:latin typeface="Calibri"/>
                          <a:ea typeface="Calibri"/>
                          <a:cs typeface="Calibri"/>
                          <a:sym typeface="Calibri"/>
                        </a:rPr>
                        <a:t>May in </a:t>
                      </a:r>
                      <a:r>
                        <a:rPr lang="en" sz="1100" u="sng" strike="noStrike" cap="none">
                          <a:solidFill>
                            <a:schemeClr val="hlink"/>
                          </a:solidFill>
                          <a:latin typeface="Calibri"/>
                          <a:ea typeface="Calibri"/>
                          <a:cs typeface="Calibri"/>
                          <a:sym typeface="Calibri"/>
                          <a:hlinkClick r:id="rId4"/>
                        </a:rPr>
                        <a:t>AIR Portal</a:t>
                      </a:r>
                      <a:endParaRPr sz="1100" u="none" strike="noStrike" cap="none">
                        <a:solidFill>
                          <a:srgbClr val="999999"/>
                        </a:solidFill>
                        <a:latin typeface="Calibri"/>
                        <a:ea typeface="Calibri"/>
                        <a:cs typeface="Calibri"/>
                        <a:sym typeface="Calibri"/>
                      </a:endParaRPr>
                    </a:p>
                  </a:txBody>
                  <a:tcPr marL="91425" marR="91425" marT="91425" marB="91425">
                    <a:lnT w="9525" cap="flat" cmpd="sng">
                      <a:solidFill>
                        <a:srgbClr val="3D9BBA"/>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solidFill>
                            <a:srgbClr val="999999"/>
                          </a:solidFill>
                          <a:latin typeface="Calibri"/>
                          <a:ea typeface="Calibri"/>
                          <a:cs typeface="Calibri"/>
                          <a:sym typeface="Calibri"/>
                        </a:rPr>
                        <a:t>N/A</a:t>
                      </a:r>
                      <a:endParaRPr sz="1100" u="none" strike="noStrike" cap="none">
                        <a:solidFill>
                          <a:srgbClr val="999999"/>
                        </a:solidFill>
                        <a:latin typeface="Calibri"/>
                        <a:ea typeface="Calibri"/>
                        <a:cs typeface="Calibri"/>
                        <a:sym typeface="Calibri"/>
                      </a:endParaRPr>
                    </a:p>
                  </a:txBody>
                  <a:tcPr marL="91425" marR="91425" marT="91425" marB="91425">
                    <a:lnT w="9525" cap="flat" cmpd="sng">
                      <a:solidFill>
                        <a:srgbClr val="3D9BBA"/>
                      </a:solidFill>
                      <a:prstDash val="solid"/>
                      <a:round/>
                      <a:headEnd type="none" w="sm" len="sm"/>
                      <a:tailEnd type="none" w="sm" len="sm"/>
                    </a:lnT>
                  </a:tcPr>
                </a:tc>
              </a:tr>
              <a:tr h="249350">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solidFill>
                            <a:srgbClr val="999999"/>
                          </a:solidFill>
                          <a:latin typeface="Calibri"/>
                          <a:ea typeface="Calibri"/>
                          <a:cs typeface="Calibri"/>
                          <a:sym typeface="Calibri"/>
                        </a:rPr>
                        <a:t>LAA 1/LEAP Connect</a:t>
                      </a:r>
                      <a:endParaRPr sz="1100" u="none" strike="noStrike" cap="none">
                        <a:solidFill>
                          <a:srgbClr val="999999"/>
                        </a:solidFill>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solidFill>
                            <a:srgbClr val="999999"/>
                          </a:solidFill>
                          <a:latin typeface="Calibri"/>
                          <a:ea typeface="Calibri"/>
                          <a:cs typeface="Calibri"/>
                          <a:sym typeface="Calibri"/>
                        </a:rPr>
                        <a:t>May 15 in </a:t>
                      </a:r>
                      <a:r>
                        <a:rPr lang="en" sz="1100" u="sng" strike="noStrike" cap="none">
                          <a:solidFill>
                            <a:schemeClr val="hlink"/>
                          </a:solidFill>
                          <a:latin typeface="Calibri"/>
                          <a:ea typeface="Calibri"/>
                          <a:cs typeface="Calibri"/>
                          <a:sym typeface="Calibri"/>
                          <a:hlinkClick r:id="rId5"/>
                        </a:rPr>
                        <a:t>eDIRECT</a:t>
                      </a:r>
                      <a:endParaRPr sz="1100" u="none" strike="noStrike" cap="none">
                        <a:solidFill>
                          <a:srgbClr val="999999"/>
                        </a:solidFill>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solidFill>
                            <a:srgbClr val="999999"/>
                          </a:solidFill>
                          <a:latin typeface="Calibri"/>
                          <a:ea typeface="Calibri"/>
                          <a:cs typeface="Calibri"/>
                          <a:sym typeface="Calibri"/>
                        </a:rPr>
                        <a:t>May in </a:t>
                      </a:r>
                      <a:r>
                        <a:rPr lang="en" sz="1100" u="sng" strike="noStrike" cap="none">
                          <a:solidFill>
                            <a:schemeClr val="hlink"/>
                          </a:solidFill>
                          <a:latin typeface="Calibri"/>
                          <a:ea typeface="Calibri"/>
                          <a:cs typeface="Calibri"/>
                          <a:sym typeface="Calibri"/>
                          <a:hlinkClick r:id="rId5"/>
                        </a:rPr>
                        <a:t>eDIRECT</a:t>
                      </a:r>
                      <a:endParaRPr sz="1100" u="none" strike="noStrike" cap="none">
                        <a:solidFill>
                          <a:srgbClr val="999999"/>
                        </a:solidFill>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solidFill>
                            <a:srgbClr val="999999"/>
                          </a:solidFill>
                          <a:latin typeface="Calibri"/>
                          <a:ea typeface="Calibri"/>
                          <a:cs typeface="Calibri"/>
                          <a:sym typeface="Calibri"/>
                        </a:rPr>
                        <a:t>N/A</a:t>
                      </a:r>
                      <a:endParaRPr sz="1100" u="none" strike="noStrike" cap="none">
                        <a:solidFill>
                          <a:srgbClr val="999999"/>
                        </a:solidFill>
                        <a:latin typeface="Calibri"/>
                        <a:ea typeface="Calibri"/>
                        <a:cs typeface="Calibri"/>
                        <a:sym typeface="Calibri"/>
                      </a:endParaRPr>
                    </a:p>
                  </a:txBody>
                  <a:tcPr marL="91425" marR="91425" marT="91425" marB="91425"/>
                </a:tc>
              </a:tr>
              <a:tr h="0">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latin typeface="Calibri"/>
                          <a:ea typeface="Calibri"/>
                          <a:cs typeface="Calibri"/>
                          <a:sym typeface="Calibri"/>
                        </a:rPr>
                        <a:t>CLEP</a:t>
                      </a:r>
                      <a:endParaRPr sz="11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latin typeface="Calibri"/>
                          <a:ea typeface="Calibri"/>
                          <a:cs typeface="Calibri"/>
                          <a:sym typeface="Calibri"/>
                        </a:rPr>
                        <a:t>ongoing</a:t>
                      </a:r>
                      <a:endParaRPr sz="11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latin typeface="Calibri"/>
                          <a:ea typeface="Calibri"/>
                          <a:cs typeface="Calibri"/>
                          <a:sym typeface="Calibri"/>
                        </a:rPr>
                        <a:t>Spring in FTP</a:t>
                      </a:r>
                      <a:endParaRPr sz="11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latin typeface="Calibri"/>
                          <a:ea typeface="Calibri"/>
                          <a:cs typeface="Calibri"/>
                          <a:sym typeface="Calibri"/>
                        </a:rPr>
                        <a:t>Early July</a:t>
                      </a:r>
                      <a:endParaRPr sz="1100" u="none" strike="noStrike" cap="none">
                        <a:latin typeface="Calibri"/>
                        <a:ea typeface="Calibri"/>
                        <a:cs typeface="Calibri"/>
                        <a:sym typeface="Calibri"/>
                      </a:endParaRPr>
                    </a:p>
                  </a:txBody>
                  <a:tcPr marL="91425" marR="91425" marT="91425" marB="91425"/>
                </a:tc>
              </a:tr>
              <a:tr h="429350">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latin typeface="Calibri"/>
                          <a:ea typeface="Calibri"/>
                          <a:cs typeface="Calibri"/>
                          <a:sym typeface="Calibri"/>
                        </a:rPr>
                        <a:t>LEAP 2025 (3-8, HS)</a:t>
                      </a:r>
                      <a:endParaRPr sz="11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latin typeface="Calibri"/>
                          <a:ea typeface="Calibri"/>
                          <a:cs typeface="Calibri"/>
                          <a:sym typeface="Calibri"/>
                        </a:rPr>
                        <a:t>Grade 3-8: By June 30 in </a:t>
                      </a:r>
                      <a:r>
                        <a:rPr lang="en" sz="1100" u="sng" strike="noStrike" cap="none">
                          <a:solidFill>
                            <a:schemeClr val="hlink"/>
                          </a:solidFill>
                          <a:latin typeface="Calibri"/>
                          <a:ea typeface="Calibri"/>
                          <a:cs typeface="Calibri"/>
                          <a:sym typeface="Calibri"/>
                          <a:hlinkClick r:id="rId5"/>
                        </a:rPr>
                        <a:t>eDIRECT</a:t>
                      </a:r>
                      <a:endParaRPr sz="1100" u="sng" strike="noStrike" cap="none">
                        <a:solidFill>
                          <a:srgbClr val="3D9BBA"/>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 sz="1100" u="none" strike="noStrike" cap="none">
                          <a:latin typeface="Calibri"/>
                          <a:ea typeface="Calibri"/>
                          <a:cs typeface="Calibri"/>
                          <a:sym typeface="Calibri"/>
                        </a:rPr>
                        <a:t>HS: 5-level ELA and math at end of testing window</a:t>
                      </a:r>
                      <a:endParaRPr sz="11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latin typeface="Calibri"/>
                          <a:ea typeface="Calibri"/>
                          <a:cs typeface="Calibri"/>
                          <a:sym typeface="Calibri"/>
                        </a:rPr>
                        <a:t>By June 30 in </a:t>
                      </a:r>
                      <a:r>
                        <a:rPr lang="en" sz="1100" u="sng" strike="noStrike" cap="none">
                          <a:solidFill>
                            <a:schemeClr val="hlink"/>
                          </a:solidFill>
                          <a:latin typeface="Calibri"/>
                          <a:ea typeface="Calibri"/>
                          <a:cs typeface="Calibri"/>
                          <a:sym typeface="Calibri"/>
                          <a:hlinkClick r:id="rId5"/>
                        </a:rPr>
                        <a:t>eDIRECT</a:t>
                      </a:r>
                      <a:endParaRPr sz="1100" u="none" strike="noStrike" cap="none">
                        <a:solidFill>
                          <a:srgbClr val="3D9BBA"/>
                        </a:solidFill>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latin typeface="Calibri"/>
                          <a:ea typeface="Calibri"/>
                          <a:cs typeface="Calibri"/>
                          <a:sym typeface="Calibri"/>
                        </a:rPr>
                        <a:t>Early July</a:t>
                      </a:r>
                      <a:endParaRPr sz="1100" u="none" strike="noStrike" cap="none">
                        <a:latin typeface="Calibri"/>
                        <a:ea typeface="Calibri"/>
                        <a:cs typeface="Calibri"/>
                        <a:sym typeface="Calibri"/>
                      </a:endParaRPr>
                    </a:p>
                  </a:txBody>
                  <a:tcPr marL="91425" marR="91425" marT="91425" marB="91425"/>
                </a:tc>
              </a:tr>
              <a:tr h="295975">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latin typeface="Calibri"/>
                          <a:ea typeface="Calibri"/>
                          <a:cs typeface="Calibri"/>
                          <a:sym typeface="Calibri"/>
                        </a:rPr>
                        <a:t>EOC (Eng III, Bio, US History) </a:t>
                      </a:r>
                      <a:endParaRPr sz="11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latin typeface="Calibri"/>
                          <a:ea typeface="Calibri"/>
                          <a:cs typeface="Calibri"/>
                          <a:sym typeface="Calibri"/>
                        </a:rPr>
                        <a:t>HS 4-level all subjects: In window</a:t>
                      </a:r>
                      <a:endParaRPr sz="11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latin typeface="Calibri"/>
                          <a:ea typeface="Calibri"/>
                          <a:cs typeface="Calibri"/>
                          <a:sym typeface="Calibri"/>
                        </a:rPr>
                        <a:t>summer in </a:t>
                      </a:r>
                      <a:r>
                        <a:rPr lang="en" sz="1100" u="sng" strike="noStrike" cap="none">
                          <a:solidFill>
                            <a:schemeClr val="hlink"/>
                          </a:solidFill>
                          <a:latin typeface="Calibri"/>
                          <a:ea typeface="Calibri"/>
                          <a:cs typeface="Calibri"/>
                          <a:sym typeface="Calibri"/>
                          <a:hlinkClick r:id="rId5"/>
                        </a:rPr>
                        <a:t>eDIRECT</a:t>
                      </a:r>
                      <a:endParaRPr sz="1100" u="none" strike="noStrike" cap="none">
                        <a:solidFill>
                          <a:srgbClr val="3D9BBA"/>
                        </a:solidFill>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latin typeface="Calibri"/>
                          <a:ea typeface="Calibri"/>
                          <a:cs typeface="Calibri"/>
                          <a:sym typeface="Calibri"/>
                        </a:rPr>
                        <a:t>N/A</a:t>
                      </a:r>
                      <a:endParaRPr sz="1100" u="none" strike="noStrike" cap="none">
                        <a:latin typeface="Calibri"/>
                        <a:ea typeface="Calibri"/>
                        <a:cs typeface="Calibri"/>
                        <a:sym typeface="Calibri"/>
                      </a:endParaRPr>
                    </a:p>
                  </a:txBody>
                  <a:tcPr marL="91425" marR="91425" marT="91425" marB="91425"/>
                </a:tc>
              </a:tr>
              <a:tr h="319300">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latin typeface="Calibri"/>
                          <a:ea typeface="Calibri"/>
                          <a:cs typeface="Calibri"/>
                          <a:sym typeface="Calibri"/>
                        </a:rPr>
                        <a:t>ACT</a:t>
                      </a:r>
                      <a:endParaRPr sz="11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latin typeface="Calibri"/>
                          <a:ea typeface="Calibri"/>
                          <a:cs typeface="Calibri"/>
                          <a:sym typeface="Calibri"/>
                        </a:rPr>
                        <a:t>spring, state administered student and school results from ACT sent to schools</a:t>
                      </a:r>
                      <a:endParaRPr sz="11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latin typeface="Calibri"/>
                          <a:ea typeface="Calibri"/>
                          <a:cs typeface="Calibri"/>
                          <a:sym typeface="Calibri"/>
                        </a:rPr>
                        <a:t>iCD and district profile from ACT in summer; additional reporting in FTP</a:t>
                      </a:r>
                      <a:endParaRPr sz="11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latin typeface="Calibri"/>
                          <a:ea typeface="Calibri"/>
                          <a:cs typeface="Calibri"/>
                          <a:sym typeface="Calibri"/>
                        </a:rPr>
                        <a:t>August</a:t>
                      </a:r>
                      <a:endParaRPr sz="1100" u="none" strike="noStrike" cap="none">
                        <a:latin typeface="Calibri"/>
                        <a:ea typeface="Calibri"/>
                        <a:cs typeface="Calibri"/>
                        <a:sym typeface="Calibri"/>
                      </a:endParaRPr>
                    </a:p>
                  </a:txBody>
                  <a:tcPr marL="91425" marR="91425" marT="91425" marB="91425"/>
                </a:tc>
              </a:tr>
              <a:tr h="272650">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latin typeface="Calibri"/>
                          <a:ea typeface="Calibri"/>
                          <a:cs typeface="Calibri"/>
                          <a:sym typeface="Calibri"/>
                        </a:rPr>
                        <a:t>Advanced Placement</a:t>
                      </a:r>
                      <a:endParaRPr sz="11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latin typeface="Calibri"/>
                          <a:ea typeface="Calibri"/>
                          <a:cs typeface="Calibri"/>
                          <a:sym typeface="Calibri"/>
                        </a:rPr>
                        <a:t>summer, sent to schools</a:t>
                      </a:r>
                      <a:endParaRPr sz="11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latin typeface="Calibri"/>
                          <a:ea typeface="Calibri"/>
                          <a:cs typeface="Calibri"/>
                          <a:sym typeface="Calibri"/>
                        </a:rPr>
                        <a:t>August in FTP</a:t>
                      </a:r>
                      <a:endParaRPr sz="11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latin typeface="Calibri"/>
                          <a:ea typeface="Calibri"/>
                          <a:cs typeface="Calibri"/>
                          <a:sym typeface="Calibri"/>
                        </a:rPr>
                        <a:t>August</a:t>
                      </a:r>
                      <a:endParaRPr sz="1100" u="none" strike="noStrike" cap="none">
                        <a:latin typeface="Calibri"/>
                        <a:ea typeface="Calibri"/>
                        <a:cs typeface="Calibri"/>
                        <a:sym typeface="Calibri"/>
                      </a:endParaRPr>
                    </a:p>
                  </a:txBody>
                  <a:tcPr marL="91425" marR="91425" marT="91425" marB="91425"/>
                </a:tc>
              </a:tr>
              <a:tr h="354300">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latin typeface="Calibri"/>
                          <a:ea typeface="Calibri"/>
                          <a:cs typeface="Calibri"/>
                          <a:sym typeface="Calibri"/>
                        </a:rPr>
                        <a:t>LEAP 2025 US History</a:t>
                      </a:r>
                      <a:endParaRPr sz="11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latin typeface="Calibri"/>
                          <a:ea typeface="Calibri"/>
                          <a:cs typeface="Calibri"/>
                          <a:sym typeface="Calibri"/>
                        </a:rPr>
                        <a:t>Summer in </a:t>
                      </a:r>
                      <a:r>
                        <a:rPr lang="en" sz="1100" u="sng" strike="noStrike" cap="none">
                          <a:solidFill>
                            <a:schemeClr val="hlink"/>
                          </a:solidFill>
                          <a:latin typeface="Calibri"/>
                          <a:ea typeface="Calibri"/>
                          <a:cs typeface="Calibri"/>
                          <a:sym typeface="Calibri"/>
                          <a:hlinkClick r:id="rId5"/>
                        </a:rPr>
                        <a:t>eDIRECT</a:t>
                      </a:r>
                      <a:endParaRPr sz="1100" u="none" strike="noStrike" cap="none">
                        <a:solidFill>
                          <a:srgbClr val="3D9BBA"/>
                        </a:solidFill>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latin typeface="Calibri"/>
                          <a:ea typeface="Calibri"/>
                          <a:cs typeface="Calibri"/>
                          <a:sym typeface="Calibri"/>
                        </a:rPr>
                        <a:t>early fall in </a:t>
                      </a:r>
                      <a:r>
                        <a:rPr lang="en" sz="1100" u="sng" strike="noStrike" cap="none">
                          <a:solidFill>
                            <a:schemeClr val="hlink"/>
                          </a:solidFill>
                          <a:latin typeface="Calibri"/>
                          <a:ea typeface="Calibri"/>
                          <a:cs typeface="Calibri"/>
                          <a:sym typeface="Calibri"/>
                          <a:hlinkClick r:id="rId5"/>
                        </a:rPr>
                        <a:t>eDIRECT</a:t>
                      </a:r>
                      <a:endParaRPr sz="1100" u="none" strike="noStrike" cap="none">
                        <a:solidFill>
                          <a:srgbClr val="3D9BBA"/>
                        </a:solidFill>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100"/>
                        <a:buFont typeface="Arial"/>
                        <a:buNone/>
                      </a:pPr>
                      <a:endParaRPr sz="1100" u="none" strike="noStrike" cap="none">
                        <a:latin typeface="Calibri"/>
                        <a:ea typeface="Calibri"/>
                        <a:cs typeface="Calibri"/>
                        <a:sym typeface="Calibri"/>
                      </a:endParaRPr>
                    </a:p>
                  </a:txBody>
                  <a:tcPr marL="91425" marR="91425" marT="91425" marB="91425"/>
                </a:tc>
              </a:tr>
            </a:tbl>
          </a:graphicData>
        </a:graphic>
      </p:graphicFrame>
      <p:sp>
        <p:nvSpPr>
          <p:cNvPr id="546" name="Shape 546"/>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18</a:t>
            </a:fld>
            <a:endParaRPr sz="900" b="0" i="0" u="none" strike="noStrike" cap="none">
              <a:solidFill>
                <a:srgbClr val="8A8A8A"/>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pic>
        <p:nvPicPr>
          <p:cNvPr id="551" name="Shape 551"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552" name="Shape 552"/>
          <p:cNvSpPr txBox="1"/>
          <p:nvPr/>
        </p:nvSpPr>
        <p:spPr>
          <a:xfrm>
            <a:off x="111200" y="1841025"/>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Technology Readiness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Shape 429"/>
          <p:cNvSpPr txBox="1">
            <a:spLocks noGrp="1"/>
          </p:cNvSpPr>
          <p:nvPr>
            <p:ph type="title"/>
          </p:nvPr>
        </p:nvSpPr>
        <p:spPr>
          <a:xfrm>
            <a:off x="0" y="0"/>
            <a:ext cx="9144000" cy="971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33333"/>
              </a:buClr>
              <a:buFont typeface="Calibri"/>
              <a:buNone/>
            </a:pPr>
            <a:r>
              <a:rPr lang="en" sz="3200" b="0" i="0" u="none" strike="noStrike" cap="none">
                <a:solidFill>
                  <a:srgbClr val="333333"/>
                </a:solidFill>
                <a:latin typeface="Calibri"/>
                <a:ea typeface="Calibri"/>
                <a:cs typeface="Calibri"/>
                <a:sym typeface="Calibri"/>
              </a:rPr>
              <a:t>Agenda</a:t>
            </a:r>
            <a:endParaRPr/>
          </a:p>
        </p:txBody>
      </p:sp>
      <p:sp>
        <p:nvSpPr>
          <p:cNvPr id="430" name="Shape 430"/>
          <p:cNvSpPr txBox="1">
            <a:spLocks noGrp="1"/>
          </p:cNvSpPr>
          <p:nvPr>
            <p:ph type="body" idx="1"/>
          </p:nvPr>
        </p:nvSpPr>
        <p:spPr>
          <a:xfrm>
            <a:off x="315925" y="1150931"/>
            <a:ext cx="8574600" cy="3518700"/>
          </a:xfrm>
          <a:prstGeom prst="rect">
            <a:avLst/>
          </a:prstGeom>
          <a:noFill/>
          <a:ln>
            <a:noFill/>
          </a:ln>
        </p:spPr>
        <p:txBody>
          <a:bodyPr spcFirstLastPara="1" wrap="square" lIns="91425" tIns="45700" rIns="91425" bIns="45700" anchor="t" anchorCtr="0">
            <a:noAutofit/>
          </a:bodyPr>
          <a:lstStyle/>
          <a:p>
            <a:pPr marL="400050" marR="0" lvl="0" indent="-400050" algn="l" rtl="0">
              <a:lnSpc>
                <a:spcPct val="90000"/>
              </a:lnSpc>
              <a:spcBef>
                <a:spcPts val="0"/>
              </a:spcBef>
              <a:spcAft>
                <a:spcPts val="0"/>
              </a:spcAft>
              <a:buClr>
                <a:srgbClr val="000000"/>
              </a:buClr>
              <a:buSzPts val="1800"/>
              <a:buFont typeface="Calibri"/>
              <a:buAutoNum type="romanUcPeriod"/>
            </a:pPr>
            <a:r>
              <a:rPr lang="en" sz="1800" b="1" i="0" u="none" strike="noStrike" cap="none">
                <a:solidFill>
                  <a:srgbClr val="000000"/>
                </a:solidFill>
                <a:latin typeface="Calibri"/>
                <a:ea typeface="Calibri"/>
                <a:cs typeface="Calibri"/>
                <a:sym typeface="Calibri"/>
              </a:rPr>
              <a:t>Month-by-Month Checklist</a:t>
            </a:r>
            <a:endParaRPr/>
          </a:p>
          <a:p>
            <a:pPr marL="400050" marR="0" lvl="0" indent="-400050" algn="l" rtl="0">
              <a:lnSpc>
                <a:spcPct val="90000"/>
              </a:lnSpc>
              <a:spcBef>
                <a:spcPts val="0"/>
              </a:spcBef>
              <a:spcAft>
                <a:spcPts val="0"/>
              </a:spcAft>
              <a:buClr>
                <a:srgbClr val="000000"/>
              </a:buClr>
              <a:buSzPts val="1800"/>
              <a:buFont typeface="Calibri"/>
              <a:buAutoNum type="romanUcPeriod"/>
            </a:pPr>
            <a:r>
              <a:rPr lang="en" sz="1800" b="1" i="0" u="none" strike="noStrike" cap="none">
                <a:solidFill>
                  <a:srgbClr val="000000"/>
                </a:solidFill>
                <a:latin typeface="Calibri"/>
                <a:ea typeface="Calibri"/>
                <a:cs typeface="Calibri"/>
                <a:sym typeface="Calibri"/>
              </a:rPr>
              <a:t>Accountability</a:t>
            </a:r>
            <a:endParaRPr/>
          </a:p>
          <a:p>
            <a:pPr marL="400050" marR="0" lvl="0" indent="-400050" algn="l" rtl="0">
              <a:lnSpc>
                <a:spcPct val="90000"/>
              </a:lnSpc>
              <a:spcBef>
                <a:spcPts val="0"/>
              </a:spcBef>
              <a:spcAft>
                <a:spcPts val="0"/>
              </a:spcAft>
              <a:buClr>
                <a:srgbClr val="000000"/>
              </a:buClr>
              <a:buSzPts val="1800"/>
              <a:buFont typeface="Calibri"/>
              <a:buAutoNum type="romanUcPeriod"/>
            </a:pPr>
            <a:r>
              <a:rPr lang="en" sz="1800" b="1" i="0" u="none" strike="noStrike" cap="none">
                <a:solidFill>
                  <a:srgbClr val="000000"/>
                </a:solidFill>
                <a:latin typeface="Calibri"/>
                <a:ea typeface="Calibri"/>
                <a:cs typeface="Calibri"/>
                <a:sym typeface="Calibri"/>
              </a:rPr>
              <a:t>Assessment Administration</a:t>
            </a:r>
            <a:endParaRPr/>
          </a:p>
          <a:p>
            <a:pPr marL="400050" marR="0" lvl="0" indent="-400050" algn="l" rtl="0">
              <a:lnSpc>
                <a:spcPct val="90000"/>
              </a:lnSpc>
              <a:spcBef>
                <a:spcPts val="0"/>
              </a:spcBef>
              <a:spcAft>
                <a:spcPts val="0"/>
              </a:spcAft>
              <a:buClr>
                <a:srgbClr val="000000"/>
              </a:buClr>
              <a:buSzPts val="1800"/>
              <a:buFont typeface="Calibri"/>
              <a:buAutoNum type="romanUcPeriod"/>
            </a:pPr>
            <a:r>
              <a:rPr lang="en" sz="1800" b="1" i="0" u="none" strike="noStrike" cap="none">
                <a:solidFill>
                  <a:srgbClr val="000000"/>
                </a:solidFill>
                <a:latin typeface="Calibri"/>
                <a:ea typeface="Calibri"/>
                <a:cs typeface="Calibri"/>
                <a:sym typeface="Calibri"/>
              </a:rPr>
              <a:t>Assessment Updates</a:t>
            </a:r>
            <a:endParaRPr/>
          </a:p>
          <a:p>
            <a:pPr marL="400050" marR="0" lvl="0" indent="-400050" algn="l" rtl="0">
              <a:lnSpc>
                <a:spcPct val="90000"/>
              </a:lnSpc>
              <a:spcBef>
                <a:spcPts val="0"/>
              </a:spcBef>
              <a:spcAft>
                <a:spcPts val="0"/>
              </a:spcAft>
              <a:buClr>
                <a:srgbClr val="000000"/>
              </a:buClr>
              <a:buSzPts val="1800"/>
              <a:buFont typeface="Calibri"/>
              <a:buAutoNum type="romanUcPeriod"/>
            </a:pPr>
            <a:r>
              <a:rPr lang="en" sz="1800" b="1" i="0" u="none" strike="noStrike" cap="none">
                <a:solidFill>
                  <a:srgbClr val="000000"/>
                </a:solidFill>
                <a:latin typeface="Calibri"/>
                <a:ea typeface="Calibri"/>
                <a:cs typeface="Calibri"/>
                <a:sym typeface="Calibri"/>
              </a:rPr>
              <a:t>Support and Communication</a:t>
            </a:r>
            <a:endParaRPr/>
          </a:p>
          <a:p>
            <a:pPr marL="400050" marR="0" lvl="0" indent="-400050" algn="l" rtl="0">
              <a:lnSpc>
                <a:spcPct val="80000"/>
              </a:lnSpc>
              <a:spcBef>
                <a:spcPts val="333"/>
              </a:spcBef>
              <a:spcAft>
                <a:spcPts val="0"/>
              </a:spcAft>
              <a:buClr>
                <a:schemeClr val="dk1"/>
              </a:buClr>
              <a:buFont typeface="Calibri"/>
              <a:buNone/>
            </a:pPr>
            <a:endParaRPr sz="1800" b="1" i="0" u="none" strike="noStrike" cap="none">
              <a:solidFill>
                <a:srgbClr val="000000"/>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Shape 557"/>
          <p:cNvSpPr txBox="1">
            <a:spLocks noGrp="1"/>
          </p:cNvSpPr>
          <p:nvPr>
            <p:ph type="title"/>
          </p:nvPr>
        </p:nvSpPr>
        <p:spPr>
          <a:xfrm>
            <a:off x="0" y="0"/>
            <a:ext cx="9144000" cy="1005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 sz="3200" b="0" i="0" u="none" strike="noStrike" cap="none">
                <a:solidFill>
                  <a:schemeClr val="dk1"/>
                </a:solidFill>
                <a:latin typeface="Calibri"/>
                <a:ea typeface="Calibri"/>
                <a:cs typeface="Calibri"/>
                <a:sym typeface="Calibri"/>
              </a:rPr>
              <a:t>Technology Preparation</a:t>
            </a:r>
            <a:endParaRPr sz="4400" b="0" i="0" u="none" strike="noStrike" cap="none">
              <a:solidFill>
                <a:schemeClr val="dk1"/>
              </a:solidFill>
              <a:latin typeface="Calibri"/>
              <a:ea typeface="Calibri"/>
              <a:cs typeface="Calibri"/>
              <a:sym typeface="Calibri"/>
            </a:endParaRPr>
          </a:p>
        </p:txBody>
      </p:sp>
      <p:sp>
        <p:nvSpPr>
          <p:cNvPr id="558" name="Shape 558"/>
          <p:cNvSpPr txBox="1">
            <a:spLocks noGrp="1"/>
          </p:cNvSpPr>
          <p:nvPr>
            <p:ph type="body" idx="1"/>
          </p:nvPr>
        </p:nvSpPr>
        <p:spPr>
          <a:xfrm>
            <a:off x="218425" y="937175"/>
            <a:ext cx="8649900" cy="3657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978"/>
              <a:buFont typeface="Arial"/>
              <a:buNone/>
            </a:pPr>
            <a:r>
              <a:rPr lang="en" sz="1600" b="0" i="0" u="none" strike="noStrike" cap="none">
                <a:solidFill>
                  <a:schemeClr val="dk1"/>
                </a:solidFill>
                <a:latin typeface="Calibri"/>
                <a:ea typeface="Calibri"/>
                <a:cs typeface="Calibri"/>
                <a:sym typeface="Calibri"/>
              </a:rPr>
              <a:t>There are a number of actions that must occur</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978"/>
              <a:buFont typeface="Arial"/>
              <a:buNone/>
            </a:pPr>
            <a:r>
              <a:rPr lang="en" sz="1600" b="0" i="0" u="none" strike="noStrike" cap="none">
                <a:solidFill>
                  <a:schemeClr val="dk1"/>
                </a:solidFill>
                <a:latin typeface="Calibri"/>
                <a:ea typeface="Calibri"/>
                <a:cs typeface="Calibri"/>
                <a:sym typeface="Calibri"/>
              </a:rPr>
              <a:t>to prepare devices in schools prior to the </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978"/>
              <a:buFont typeface="Arial"/>
              <a:buNone/>
            </a:pPr>
            <a:r>
              <a:rPr lang="en" sz="1600" b="0" i="0" u="none" strike="noStrike" cap="none">
                <a:solidFill>
                  <a:schemeClr val="dk1"/>
                </a:solidFill>
                <a:latin typeface="Calibri"/>
                <a:ea typeface="Calibri"/>
                <a:cs typeface="Calibri"/>
                <a:sym typeface="Calibri"/>
              </a:rPr>
              <a:t>testing administration including setting up the </a:t>
            </a: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978"/>
              <a:buFont typeface="Arial"/>
              <a:buNone/>
            </a:pPr>
            <a:r>
              <a:rPr lang="en" sz="1600" b="0" i="0" u="none" strike="noStrike" cap="none">
                <a:solidFill>
                  <a:schemeClr val="dk1"/>
                </a:solidFill>
                <a:latin typeface="Calibri"/>
                <a:ea typeface="Calibri"/>
                <a:cs typeface="Calibri"/>
                <a:sym typeface="Calibri"/>
              </a:rPr>
              <a:t>Testing Site Manager (TSM) and installing INSIGHT</a:t>
            </a: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978"/>
              <a:buFont typeface="Arial"/>
              <a:buNone/>
            </a:pPr>
            <a:r>
              <a:rPr lang="en" sz="1600" b="0" i="0" u="none" strike="noStrike" cap="none">
                <a:solidFill>
                  <a:schemeClr val="dk1"/>
                </a:solidFill>
                <a:latin typeface="Calibri"/>
                <a:ea typeface="Calibri"/>
                <a:cs typeface="Calibri"/>
                <a:sym typeface="Calibri"/>
              </a:rPr>
              <a:t>on testing devices.</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978"/>
              <a:buFont typeface="Arial"/>
              <a:buNone/>
            </a:pP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978"/>
              <a:buFont typeface="Arial"/>
              <a:buNone/>
            </a:pPr>
            <a:r>
              <a:rPr lang="en" sz="1600" b="0" i="0" u="none" strike="noStrike" cap="none">
                <a:solidFill>
                  <a:schemeClr val="dk1"/>
                </a:solidFill>
                <a:latin typeface="Calibri"/>
                <a:ea typeface="Calibri"/>
                <a:cs typeface="Calibri"/>
                <a:sym typeface="Calibri"/>
              </a:rPr>
              <a:t>The following steps can be used to ensure that the </a:t>
            </a: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978"/>
              <a:buFont typeface="Arial"/>
              <a:buNone/>
            </a:pPr>
            <a:r>
              <a:rPr lang="en" sz="1600" b="0" i="0" u="none" strike="noStrike" cap="none">
                <a:solidFill>
                  <a:schemeClr val="dk1"/>
                </a:solidFill>
                <a:latin typeface="Calibri"/>
                <a:ea typeface="Calibri"/>
                <a:cs typeface="Calibri"/>
                <a:sym typeface="Calibri"/>
              </a:rPr>
              <a:t>TSM and devices are connected and are working </a:t>
            </a: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978"/>
              <a:buFont typeface="Arial"/>
              <a:buNone/>
            </a:pPr>
            <a:r>
              <a:rPr lang="en" sz="1600" b="0" i="0" u="none" strike="noStrike" cap="none">
                <a:solidFill>
                  <a:schemeClr val="dk1"/>
                </a:solidFill>
                <a:latin typeface="Calibri"/>
                <a:ea typeface="Calibri"/>
                <a:cs typeface="Calibri"/>
                <a:sym typeface="Calibri"/>
              </a:rPr>
              <a:t>properly.</a:t>
            </a:r>
            <a:endParaRPr sz="32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600"/>
              <a:buFont typeface="Calibri"/>
              <a:buAutoNum type="arabicPeriod"/>
            </a:pPr>
            <a:r>
              <a:rPr lang="en" sz="1600" b="0" i="0" u="none" strike="noStrike" cap="none">
                <a:solidFill>
                  <a:schemeClr val="dk1"/>
                </a:solidFill>
                <a:latin typeface="Calibri"/>
                <a:ea typeface="Calibri"/>
                <a:cs typeface="Calibri"/>
                <a:sym typeface="Calibri"/>
              </a:rPr>
              <a:t>Launch the Insight application.</a:t>
            </a:r>
            <a:endParaRPr sz="32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600"/>
              <a:buFont typeface="Calibri"/>
              <a:buAutoNum type="arabicPeriod"/>
            </a:pPr>
            <a:r>
              <a:rPr lang="en" sz="1600" b="0" i="0" u="none" strike="noStrike" cap="none">
                <a:solidFill>
                  <a:schemeClr val="dk1"/>
                </a:solidFill>
                <a:latin typeface="Calibri"/>
                <a:ea typeface="Calibri"/>
                <a:cs typeface="Calibri"/>
                <a:sym typeface="Calibri"/>
              </a:rPr>
              <a:t>Click on Test Sign In underneath </a:t>
            </a:r>
            <a:r>
              <a:rPr lang="en" sz="1600"/>
              <a:t>an assessment</a:t>
            </a:r>
            <a:r>
              <a:rPr lang="en" sz="1600" b="0" i="0" u="none" strike="noStrike" cap="none">
                <a:solidFill>
                  <a:schemeClr val="dk1"/>
                </a:solidFill>
                <a:latin typeface="Calibri"/>
                <a:ea typeface="Calibri"/>
                <a:cs typeface="Calibri"/>
                <a:sym typeface="Calibri"/>
              </a:rPr>
              <a:t>.</a:t>
            </a:r>
            <a:endParaRPr sz="32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600"/>
              <a:buFont typeface="Calibri"/>
              <a:buAutoNum type="arabicPeriod"/>
            </a:pPr>
            <a:r>
              <a:rPr lang="en" sz="1600" b="0" i="0" u="none" strike="noStrike" cap="none">
                <a:solidFill>
                  <a:schemeClr val="dk1"/>
                </a:solidFill>
                <a:latin typeface="Calibri"/>
                <a:ea typeface="Calibri"/>
                <a:cs typeface="Calibri"/>
                <a:sym typeface="Calibri"/>
              </a:rPr>
              <a:t>Use the generic log in from one of the text-to-speech OTTs to log in. If the TSM is set up correctly then the text-to-speech will launch successfully.</a:t>
            </a:r>
            <a:endParaRPr sz="32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600"/>
              <a:buFont typeface="Calibri"/>
              <a:buAutoNum type="arabicPeriod"/>
            </a:pPr>
            <a:r>
              <a:rPr lang="en" sz="1600" b="0" i="0" u="none" strike="noStrike" cap="none">
                <a:solidFill>
                  <a:schemeClr val="dk1"/>
                </a:solidFill>
                <a:latin typeface="Calibri"/>
                <a:ea typeface="Calibri"/>
                <a:cs typeface="Calibri"/>
                <a:sym typeface="Calibri"/>
              </a:rPr>
              <a:t>Staff should check at least 1 device per TSM and Org Unit to ensure each the devices within each device organizational unit is set up correctly. </a:t>
            </a:r>
            <a:endParaRPr sz="3200" b="0" i="0" u="none" strike="noStrike" cap="none">
              <a:solidFill>
                <a:schemeClr val="dk1"/>
              </a:solidFill>
              <a:latin typeface="Calibri"/>
              <a:ea typeface="Calibri"/>
              <a:cs typeface="Calibri"/>
              <a:sym typeface="Calibri"/>
            </a:endParaRPr>
          </a:p>
          <a:p>
            <a:pPr marL="1625600" marR="0" lvl="0" indent="-876300" algn="l"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Calibri"/>
              <a:ea typeface="Calibri"/>
              <a:cs typeface="Calibri"/>
              <a:sym typeface="Calibri"/>
            </a:endParaRPr>
          </a:p>
        </p:txBody>
      </p:sp>
      <p:pic>
        <p:nvPicPr>
          <p:cNvPr id="559" name="Shape 559"/>
          <p:cNvPicPr preferRelativeResize="0"/>
          <p:nvPr/>
        </p:nvPicPr>
        <p:blipFill rotWithShape="1">
          <a:blip r:embed="rId3">
            <a:alphaModFix/>
          </a:blip>
          <a:srcRect l="35713" t="5642" r="33562"/>
          <a:stretch/>
        </p:blipFill>
        <p:spPr>
          <a:xfrm>
            <a:off x="4892875" y="1115905"/>
            <a:ext cx="3975450" cy="22989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63"/>
        <p:cNvGrpSpPr/>
        <p:nvPr/>
      </p:nvGrpSpPr>
      <p:grpSpPr>
        <a:xfrm>
          <a:off x="0" y="0"/>
          <a:ext cx="0" cy="0"/>
          <a:chOff x="0" y="0"/>
          <a:chExt cx="0" cy="0"/>
        </a:xfrm>
      </p:grpSpPr>
      <p:sp>
        <p:nvSpPr>
          <p:cNvPr id="564" name="Shape 564"/>
          <p:cNvSpPr txBox="1">
            <a:spLocks noGrp="1"/>
          </p:cNvSpPr>
          <p:nvPr>
            <p:ph type="title"/>
          </p:nvPr>
        </p:nvSpPr>
        <p:spPr>
          <a:xfrm>
            <a:off x="457200" y="42049"/>
            <a:ext cx="8229600" cy="1021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3200" b="0" i="0" u="none" strike="noStrike" cap="none">
                <a:solidFill>
                  <a:schemeClr val="dk1"/>
                </a:solidFill>
                <a:latin typeface="Calibri"/>
                <a:ea typeface="Calibri"/>
                <a:cs typeface="Calibri"/>
                <a:sym typeface="Calibri"/>
              </a:rPr>
              <a:t>System Readiness Check</a:t>
            </a:r>
            <a:endParaRPr sz="3200" b="0" i="0" u="none" strike="noStrike" cap="none">
              <a:solidFill>
                <a:schemeClr val="dk1"/>
              </a:solidFill>
              <a:latin typeface="Calibri"/>
              <a:ea typeface="Calibri"/>
              <a:cs typeface="Calibri"/>
              <a:sym typeface="Calibri"/>
            </a:endParaRPr>
          </a:p>
        </p:txBody>
      </p:sp>
      <p:sp>
        <p:nvSpPr>
          <p:cNvPr id="565" name="Shape 565"/>
          <p:cNvSpPr txBox="1">
            <a:spLocks noGrp="1"/>
          </p:cNvSpPr>
          <p:nvPr>
            <p:ph type="body" idx="1"/>
          </p:nvPr>
        </p:nvSpPr>
        <p:spPr>
          <a:xfrm>
            <a:off x="457200" y="1063375"/>
            <a:ext cx="8229600" cy="3531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 sz="1800" b="0" i="0" u="none" strike="noStrike" cap="none">
                <a:solidFill>
                  <a:schemeClr val="dk1"/>
                </a:solidFill>
                <a:latin typeface="Calibri"/>
                <a:ea typeface="Calibri"/>
                <a:cs typeface="Calibri"/>
                <a:sym typeface="Calibri"/>
              </a:rPr>
              <a:t>Before testing begins each day, students should run the system readiness check by following the steps below:</a:t>
            </a:r>
            <a:endParaRPr sz="18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64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Open DRC INSIGHT.</a:t>
            </a:r>
            <a:endParaRPr sz="18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Select the purple check mark in the bottom left corner.</a:t>
            </a:r>
            <a:endParaRPr sz="18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Type 7745.</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r>
              <a:rPr lang="en" sz="1800" b="0" i="0" u="none" strike="noStrike" cap="none">
                <a:solidFill>
                  <a:schemeClr val="dk1"/>
                </a:solidFill>
                <a:latin typeface="Calibri"/>
                <a:ea typeface="Calibri"/>
                <a:cs typeface="Calibri"/>
                <a:sym typeface="Calibri"/>
              </a:rPr>
              <a:t>If the screen does not show all green check marks, STCs or technology coordinators should be alerted.</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pic>
        <p:nvPicPr>
          <p:cNvPr id="570" name="Shape 570"/>
          <p:cNvPicPr preferRelativeResize="0"/>
          <p:nvPr/>
        </p:nvPicPr>
        <p:blipFill rotWithShape="1">
          <a:blip r:embed="rId3">
            <a:alphaModFix/>
          </a:blip>
          <a:srcRect/>
          <a:stretch/>
        </p:blipFill>
        <p:spPr>
          <a:xfrm>
            <a:off x="2165701" y="1934300"/>
            <a:ext cx="4460070" cy="1795871"/>
          </a:xfrm>
          <a:prstGeom prst="rect">
            <a:avLst/>
          </a:prstGeom>
          <a:noFill/>
          <a:ln>
            <a:noFill/>
          </a:ln>
        </p:spPr>
      </p:pic>
      <p:sp>
        <p:nvSpPr>
          <p:cNvPr id="571" name="Shape 571"/>
          <p:cNvSpPr txBox="1">
            <a:spLocks noGrp="1"/>
          </p:cNvSpPr>
          <p:nvPr>
            <p:ph type="title"/>
          </p:nvPr>
        </p:nvSpPr>
        <p:spPr>
          <a:xfrm>
            <a:off x="457200" y="-1"/>
            <a:ext cx="8229600" cy="1063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3200" b="0" i="0" u="none" strike="noStrike" cap="none">
                <a:solidFill>
                  <a:schemeClr val="dk1"/>
                </a:solidFill>
                <a:latin typeface="Calibri"/>
                <a:ea typeface="Calibri"/>
                <a:cs typeface="Calibri"/>
                <a:sym typeface="Calibri"/>
              </a:rPr>
              <a:t>Technical Assistance</a:t>
            </a:r>
            <a:endParaRPr sz="3200" b="0" i="0" u="none" strike="noStrike" cap="none">
              <a:solidFill>
                <a:schemeClr val="dk1"/>
              </a:solidFill>
              <a:latin typeface="Calibri"/>
              <a:ea typeface="Calibri"/>
              <a:cs typeface="Calibri"/>
              <a:sym typeface="Calibri"/>
            </a:endParaRPr>
          </a:p>
        </p:txBody>
      </p:sp>
      <p:sp>
        <p:nvSpPr>
          <p:cNvPr id="572" name="Shape 572"/>
          <p:cNvSpPr txBox="1">
            <a:spLocks noGrp="1"/>
          </p:cNvSpPr>
          <p:nvPr>
            <p:ph type="body" idx="1"/>
          </p:nvPr>
        </p:nvSpPr>
        <p:spPr>
          <a:xfrm>
            <a:off x="41925" y="940675"/>
            <a:ext cx="8936700" cy="132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40"/>
              </a:spcBef>
              <a:spcAft>
                <a:spcPts val="0"/>
              </a:spcAft>
              <a:buClr>
                <a:schemeClr val="dk1"/>
              </a:buClr>
              <a:buSzPts val="3200"/>
              <a:buFont typeface="Arial"/>
              <a:buNone/>
            </a:pPr>
            <a:r>
              <a:rPr lang="en" sz="1800" b="0" i="0" u="none" strike="noStrike" cap="none" dirty="0">
                <a:solidFill>
                  <a:schemeClr val="dk1"/>
                </a:solidFill>
                <a:latin typeface="Calibri"/>
                <a:ea typeface="Calibri"/>
                <a:cs typeface="Calibri"/>
                <a:sym typeface="Calibri"/>
              </a:rPr>
              <a:t>If technical problems occur during testing, school and district staff should follow the </a:t>
            </a:r>
            <a:r>
              <a:rPr lang="en" sz="1800" u="sng" dirty="0">
                <a:solidFill>
                  <a:schemeClr val="hlink"/>
                </a:solidFill>
                <a:hlinkClick r:id="rId4"/>
              </a:rPr>
              <a:t>Assessment Technical Assistance</a:t>
            </a:r>
            <a:r>
              <a:rPr lang="en" sz="1800" b="0" i="0" u="none" strike="noStrike" cap="none" dirty="0">
                <a:solidFill>
                  <a:schemeClr val="dk1"/>
                </a:solidFill>
                <a:latin typeface="Calibri"/>
                <a:ea typeface="Calibri"/>
                <a:cs typeface="Calibri"/>
                <a:sym typeface="Calibri"/>
              </a:rPr>
              <a:t> reporting protocol presented below. Technical problems include, but are not limited to, problems connecting INSIGHT, the inability to load test items, or missing buttons.</a:t>
            </a: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Shape 577"/>
          <p:cNvSpPr txBox="1">
            <a:spLocks noGrp="1"/>
          </p:cNvSpPr>
          <p:nvPr>
            <p:ph type="title"/>
          </p:nvPr>
        </p:nvSpPr>
        <p:spPr>
          <a:xfrm>
            <a:off x="457200" y="0"/>
            <a:ext cx="8229600" cy="1063453"/>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 sz="3200" b="0" i="0" u="none" strike="noStrike" cap="none">
                <a:solidFill>
                  <a:schemeClr val="dk1"/>
                </a:solidFill>
                <a:latin typeface="Calibri"/>
                <a:ea typeface="Calibri"/>
                <a:cs typeface="Calibri"/>
                <a:sym typeface="Calibri"/>
              </a:rPr>
              <a:t>Online Scheduling Guidance</a:t>
            </a:r>
            <a:endParaRPr sz="4400" b="0" i="0" u="none" strike="noStrike" cap="none">
              <a:solidFill>
                <a:schemeClr val="dk1"/>
              </a:solidFill>
              <a:latin typeface="Calibri"/>
              <a:ea typeface="Calibri"/>
              <a:cs typeface="Calibri"/>
              <a:sym typeface="Calibri"/>
            </a:endParaRPr>
          </a:p>
        </p:txBody>
      </p:sp>
      <p:sp>
        <p:nvSpPr>
          <p:cNvPr id="578" name="Shape 578"/>
          <p:cNvSpPr txBox="1">
            <a:spLocks noGrp="1"/>
          </p:cNvSpPr>
          <p:nvPr>
            <p:ph type="body" idx="1"/>
          </p:nvPr>
        </p:nvSpPr>
        <p:spPr>
          <a:xfrm>
            <a:off x="272050" y="1063450"/>
            <a:ext cx="8625900" cy="3531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800" b="0" i="0" u="none" strike="noStrike" cap="none">
                <a:solidFill>
                  <a:schemeClr val="dk1"/>
                </a:solidFill>
                <a:latin typeface="Calibri"/>
                <a:ea typeface="Calibri"/>
                <a:cs typeface="Calibri"/>
                <a:sym typeface="Calibri"/>
              </a:rPr>
              <a:t>The </a:t>
            </a:r>
            <a:r>
              <a:rPr lang="en" sz="1800" b="0" i="0" u="sng" strike="noStrike" cap="none">
                <a:solidFill>
                  <a:schemeClr val="hlink"/>
                </a:solidFill>
                <a:latin typeface="Calibri"/>
                <a:ea typeface="Calibri"/>
                <a:cs typeface="Calibri"/>
                <a:sym typeface="Calibri"/>
                <a:hlinkClick r:id="rId3"/>
              </a:rPr>
              <a:t>Online Scheduling Guidance</a:t>
            </a:r>
            <a:r>
              <a:rPr lang="en" sz="1800" b="0" i="0" u="none" strike="noStrike" cap="none">
                <a:solidFill>
                  <a:schemeClr val="dk1"/>
                </a:solidFill>
                <a:latin typeface="Calibri"/>
                <a:ea typeface="Calibri"/>
                <a:cs typeface="Calibri"/>
                <a:sym typeface="Calibri"/>
              </a:rPr>
              <a:t> in available in the Assessment Library.  The guidance  allows schools and districts to view best practices for reducing testing time. Districts can decide how long they want their computer-based testing window to be based on the following:</a:t>
            </a:r>
            <a:endParaRPr sz="32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Number of devices</a:t>
            </a:r>
            <a:endParaRPr sz="32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Internet speeds</a:t>
            </a:r>
            <a:endParaRPr sz="32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Number of sessions given in a day</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r>
              <a:rPr lang="en" sz="1800" b="0" i="0" u="none" strike="noStrike" cap="none">
                <a:solidFill>
                  <a:schemeClr val="dk1"/>
                </a:solidFill>
                <a:latin typeface="Calibri"/>
                <a:ea typeface="Calibri"/>
                <a:cs typeface="Calibri"/>
                <a:sym typeface="Calibri"/>
              </a:rPr>
              <a:t>The following guidelines for online administration still apply:</a:t>
            </a:r>
            <a:endParaRPr sz="32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No more than 3 sessions in a day</a:t>
            </a:r>
            <a:endParaRPr sz="32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Extended response sessions should not be given on the same day</a:t>
            </a:r>
            <a:endParaRPr sz="32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Sessions within a content area must be given in order</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Arial"/>
              <a:buNone/>
            </a:pPr>
            <a:endParaRPr sz="1400" b="0" i="0" u="none" strike="noStrike" cap="none">
              <a:solidFill>
                <a:schemeClr val="dk1"/>
              </a:solidFill>
              <a:latin typeface="Calibri"/>
              <a:ea typeface="Calibri"/>
              <a:cs typeface="Calibri"/>
              <a:sym typeface="Calibri"/>
            </a:endParaRPr>
          </a:p>
          <a:p>
            <a:pPr marL="1422400" marR="0" lvl="0" indent="-876300" algn="l" rtl="0">
              <a:lnSpc>
                <a:spcPct val="100000"/>
              </a:lnSpc>
              <a:spcBef>
                <a:spcPts val="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Shape 583"/>
          <p:cNvSpPr txBox="1">
            <a:spLocks noGrp="1"/>
          </p:cNvSpPr>
          <p:nvPr>
            <p:ph type="title"/>
          </p:nvPr>
        </p:nvSpPr>
        <p:spPr>
          <a:xfrm>
            <a:off x="457200" y="-1"/>
            <a:ext cx="8229600" cy="1063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800"/>
              <a:buFont typeface="Calibri"/>
              <a:buNone/>
            </a:pPr>
            <a:r>
              <a:rPr lang="en" sz="3200" b="0" i="0" u="none" strike="noStrike" cap="none">
                <a:solidFill>
                  <a:schemeClr val="dk1"/>
                </a:solidFill>
                <a:latin typeface="Calibri"/>
                <a:ea typeface="Calibri"/>
                <a:cs typeface="Calibri"/>
                <a:sym typeface="Calibri"/>
              </a:rPr>
              <a:t>Technology FAQ</a:t>
            </a:r>
            <a:endParaRPr sz="4400" b="0" i="0" u="none" strike="noStrike" cap="none">
              <a:solidFill>
                <a:schemeClr val="dk1"/>
              </a:solidFill>
              <a:latin typeface="Calibri"/>
              <a:ea typeface="Calibri"/>
              <a:cs typeface="Calibri"/>
              <a:sym typeface="Calibri"/>
            </a:endParaRPr>
          </a:p>
        </p:txBody>
      </p:sp>
      <p:sp>
        <p:nvSpPr>
          <p:cNvPr id="584" name="Shape 584"/>
          <p:cNvSpPr txBox="1">
            <a:spLocks noGrp="1"/>
          </p:cNvSpPr>
          <p:nvPr>
            <p:ph type="body" idx="1"/>
          </p:nvPr>
        </p:nvSpPr>
        <p:spPr>
          <a:xfrm>
            <a:off x="192505" y="987028"/>
            <a:ext cx="8742900" cy="1607700"/>
          </a:xfrm>
          <a:prstGeom prst="rect">
            <a:avLst/>
          </a:prstGeom>
          <a:noFill/>
          <a:ln>
            <a:noFill/>
          </a:ln>
        </p:spPr>
        <p:txBody>
          <a:bodyPr spcFirstLastPara="1" wrap="square" lIns="91425" tIns="91425" rIns="91425" bIns="91425" anchor="t" anchorCtr="0">
            <a:noAutofit/>
          </a:bodyPr>
          <a:lstStyle/>
          <a:p>
            <a:pPr marL="63500" marR="0" lvl="0" indent="-28575" algn="l" rtl="0">
              <a:lnSpc>
                <a:spcPct val="100000"/>
              </a:lnSpc>
              <a:spcBef>
                <a:spcPts val="0"/>
              </a:spcBef>
              <a:spcAft>
                <a:spcPts val="0"/>
              </a:spcAft>
              <a:buClr>
                <a:schemeClr val="dk1"/>
              </a:buClr>
              <a:buSzPts val="450"/>
              <a:buFont typeface="Arial"/>
              <a:buNone/>
            </a:pPr>
            <a:r>
              <a:rPr lang="en" sz="1800" b="0" i="0" u="none" strike="noStrike" cap="none">
                <a:solidFill>
                  <a:schemeClr val="dk1"/>
                </a:solidFill>
                <a:latin typeface="Calibri"/>
                <a:ea typeface="Calibri"/>
                <a:cs typeface="Calibri"/>
                <a:sym typeface="Calibri"/>
              </a:rPr>
              <a:t>District Test and Technology Coordinators can access the </a:t>
            </a:r>
            <a:r>
              <a:rPr lang="en" sz="1800" b="0" i="0" u="sng" strike="noStrike" cap="none">
                <a:solidFill>
                  <a:schemeClr val="hlink"/>
                </a:solidFill>
                <a:latin typeface="Calibri"/>
                <a:ea typeface="Calibri"/>
                <a:cs typeface="Calibri"/>
                <a:sym typeface="Calibri"/>
                <a:hlinkClick r:id="rId3"/>
              </a:rPr>
              <a:t>Statewide Assessments FAQ about Technology</a:t>
            </a:r>
            <a:r>
              <a:rPr lang="en" sz="1800" b="0" i="0" u="none" strike="noStrike" cap="none">
                <a:solidFill>
                  <a:schemeClr val="dk1"/>
                </a:solidFill>
                <a:latin typeface="Calibri"/>
                <a:ea typeface="Calibri"/>
                <a:cs typeface="Calibri"/>
                <a:sym typeface="Calibri"/>
              </a:rPr>
              <a:t> document. The information contained in this document should be used to guide District Technology and Test Coordinators as they prepare for Spring assessments. It is suggested to review the eDIRECT Technology User Guide </a:t>
            </a:r>
            <a:r>
              <a:rPr lang="en" sz="1800" b="0" i="1" u="none" strike="noStrike" cap="none">
                <a:solidFill>
                  <a:schemeClr val="dk1"/>
                </a:solidFill>
                <a:latin typeface="Calibri"/>
                <a:ea typeface="Calibri"/>
                <a:cs typeface="Calibri"/>
                <a:sym typeface="Calibri"/>
              </a:rPr>
              <a:t>before </a:t>
            </a:r>
            <a:r>
              <a:rPr lang="en" sz="1800" b="0" i="0" u="none" strike="noStrike" cap="none">
                <a:solidFill>
                  <a:schemeClr val="dk1"/>
                </a:solidFill>
                <a:latin typeface="Calibri"/>
                <a:ea typeface="Calibri"/>
                <a:cs typeface="Calibri"/>
                <a:sym typeface="Calibri"/>
              </a:rPr>
              <a:t>reviewing this document. The questions represent questions District Technology Coordinators frequently have </a:t>
            </a:r>
            <a:r>
              <a:rPr lang="en" sz="1800" b="0" i="1" u="none" strike="noStrike" cap="none">
                <a:solidFill>
                  <a:schemeClr val="dk1"/>
                </a:solidFill>
                <a:latin typeface="Calibri"/>
                <a:ea typeface="Calibri"/>
                <a:cs typeface="Calibri"/>
                <a:sym typeface="Calibri"/>
              </a:rPr>
              <a:t>after </a:t>
            </a:r>
            <a:r>
              <a:rPr lang="en" sz="1800" b="0" i="0" u="none" strike="noStrike" cap="none">
                <a:solidFill>
                  <a:schemeClr val="dk1"/>
                </a:solidFill>
                <a:latin typeface="Calibri"/>
                <a:ea typeface="Calibri"/>
                <a:cs typeface="Calibri"/>
                <a:sym typeface="Calibri"/>
              </a:rPr>
              <a:t>reviewing the </a:t>
            </a:r>
            <a:r>
              <a:rPr lang="en" sz="1800" b="0" i="0" u="sng" strike="noStrike" cap="none">
                <a:solidFill>
                  <a:schemeClr val="hlink"/>
                </a:solidFill>
                <a:latin typeface="Calibri"/>
                <a:ea typeface="Calibri"/>
                <a:cs typeface="Calibri"/>
                <a:sym typeface="Calibri"/>
                <a:hlinkClick r:id="rId4"/>
              </a:rPr>
              <a:t>Technology User Guides</a:t>
            </a:r>
            <a:r>
              <a:rPr lang="en" sz="1800" b="0" i="0" u="none" strike="noStrike" cap="none">
                <a:solidFill>
                  <a:schemeClr val="dk1"/>
                </a:solidFill>
                <a:latin typeface="Calibri"/>
                <a:ea typeface="Calibri"/>
                <a:cs typeface="Calibri"/>
                <a:sym typeface="Calibri"/>
              </a:rPr>
              <a:t>. The Frequently Asked Questions are sorted into the following sections: </a:t>
            </a:r>
            <a:endParaRPr sz="3200" b="0" i="0" u="none" strike="noStrike" cap="none">
              <a:solidFill>
                <a:schemeClr val="dk1"/>
              </a:solidFill>
              <a:latin typeface="Calibri"/>
              <a:ea typeface="Calibri"/>
              <a:cs typeface="Calibri"/>
              <a:sym typeface="Calibri"/>
            </a:endParaRPr>
          </a:p>
          <a:p>
            <a:pPr marL="63500" marR="0" lvl="0" indent="441325" algn="l" rtl="0">
              <a:lnSpc>
                <a:spcPct val="100000"/>
              </a:lnSpc>
              <a:spcBef>
                <a:spcPts val="640"/>
              </a:spcBef>
              <a:spcAft>
                <a:spcPts val="0"/>
              </a:spcAft>
              <a:buClr>
                <a:schemeClr val="dk1"/>
              </a:buClr>
              <a:buSzPts val="450"/>
              <a:buFont typeface="Arial"/>
              <a:buNone/>
            </a:pPr>
            <a:endParaRPr sz="1800" b="0" i="0" u="none" strike="noStrike" cap="none">
              <a:solidFill>
                <a:schemeClr val="dk1"/>
              </a:solidFill>
              <a:latin typeface="Calibri"/>
              <a:ea typeface="Calibri"/>
              <a:cs typeface="Calibri"/>
              <a:sym typeface="Calibri"/>
            </a:endParaRPr>
          </a:p>
        </p:txBody>
      </p:sp>
      <p:sp>
        <p:nvSpPr>
          <p:cNvPr id="585" name="Shape 585"/>
          <p:cNvSpPr txBox="1"/>
          <p:nvPr/>
        </p:nvSpPr>
        <p:spPr>
          <a:xfrm>
            <a:off x="1034716" y="3197602"/>
            <a:ext cx="3048000" cy="1315800"/>
          </a:xfrm>
          <a:prstGeom prst="rect">
            <a:avLst/>
          </a:prstGeom>
          <a:noFill/>
          <a:ln>
            <a:noFill/>
          </a:ln>
        </p:spPr>
        <p:txBody>
          <a:bodyPr spcFirstLastPara="1" wrap="square" lIns="91425" tIns="45700" rIns="91425" bIns="45700" anchor="t" anchorCtr="0">
            <a:noAutofit/>
          </a:bodyPr>
          <a:lstStyle/>
          <a:p>
            <a:pPr marL="349250" marR="0" lvl="0" indent="-28575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Calibri"/>
                <a:ea typeface="Calibri"/>
                <a:cs typeface="Calibri"/>
                <a:sym typeface="Calibri"/>
              </a:rPr>
              <a:t>Testing Site Manager </a:t>
            </a:r>
            <a:endParaRPr sz="1400" b="0" i="0" u="none" strike="noStrike" cap="none">
              <a:solidFill>
                <a:srgbClr val="000000"/>
              </a:solidFill>
              <a:latin typeface="Arial"/>
              <a:ea typeface="Arial"/>
              <a:cs typeface="Arial"/>
              <a:sym typeface="Arial"/>
            </a:endParaRPr>
          </a:p>
          <a:p>
            <a:pPr marL="349250" marR="0" lvl="0" indent="-28575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Calibri"/>
                <a:ea typeface="Calibri"/>
                <a:cs typeface="Calibri"/>
                <a:sym typeface="Calibri"/>
              </a:rPr>
              <a:t>Insight Client </a:t>
            </a:r>
            <a:endParaRPr sz="1400" b="0" i="0" u="none" strike="noStrike" cap="none">
              <a:solidFill>
                <a:srgbClr val="000000"/>
              </a:solidFill>
              <a:latin typeface="Arial"/>
              <a:ea typeface="Arial"/>
              <a:cs typeface="Arial"/>
              <a:sym typeface="Arial"/>
            </a:endParaRPr>
          </a:p>
          <a:p>
            <a:pPr marL="349250" marR="0" lvl="0" indent="-28575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Calibri"/>
                <a:ea typeface="Calibri"/>
                <a:cs typeface="Calibri"/>
                <a:sym typeface="Calibri"/>
              </a:rPr>
              <a:t>Netbook Devices </a:t>
            </a:r>
            <a:endParaRPr sz="1400" b="0" i="0" u="none" strike="noStrike" cap="none">
              <a:solidFill>
                <a:srgbClr val="000000"/>
              </a:solidFill>
              <a:latin typeface="Arial"/>
              <a:ea typeface="Arial"/>
              <a:cs typeface="Arial"/>
              <a:sym typeface="Arial"/>
            </a:endParaRPr>
          </a:p>
          <a:p>
            <a:pPr marL="349250" marR="0" lvl="0" indent="-28575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Calibri"/>
                <a:ea typeface="Calibri"/>
                <a:cs typeface="Calibri"/>
                <a:sym typeface="Calibri"/>
              </a:rPr>
              <a:t>Android Devices </a:t>
            </a:r>
            <a:endParaRPr sz="1400" b="0" i="0" u="none" strike="noStrike" cap="none">
              <a:solidFill>
                <a:srgbClr val="000000"/>
              </a:solidFill>
              <a:latin typeface="Arial"/>
              <a:ea typeface="Arial"/>
              <a:cs typeface="Arial"/>
              <a:sym typeface="Arial"/>
            </a:endParaRPr>
          </a:p>
          <a:p>
            <a:pPr marL="349250" marR="0" lvl="0" indent="-28575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Calibri"/>
                <a:ea typeface="Calibri"/>
                <a:cs typeface="Calibri"/>
                <a:sym typeface="Calibri"/>
              </a:rPr>
              <a:t>iPad Devices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
        <p:nvSpPr>
          <p:cNvPr id="586" name="Shape 586"/>
          <p:cNvSpPr txBox="1"/>
          <p:nvPr/>
        </p:nvSpPr>
        <p:spPr>
          <a:xfrm>
            <a:off x="4403557" y="3196683"/>
            <a:ext cx="3633600" cy="1315800"/>
          </a:xfrm>
          <a:prstGeom prst="rect">
            <a:avLst/>
          </a:prstGeom>
          <a:noFill/>
          <a:ln>
            <a:noFill/>
          </a:ln>
        </p:spPr>
        <p:txBody>
          <a:bodyPr spcFirstLastPara="1" wrap="square" lIns="91425" tIns="45700" rIns="91425" bIns="45700" anchor="t" anchorCtr="0">
            <a:noAutofit/>
          </a:bodyPr>
          <a:lstStyle/>
          <a:p>
            <a:pPr marL="349250" marR="0" lvl="0" indent="-28575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Calibri"/>
                <a:ea typeface="Calibri"/>
                <a:cs typeface="Calibri"/>
                <a:sym typeface="Calibri"/>
              </a:rPr>
              <a:t>Chromebook Devices </a:t>
            </a:r>
            <a:endParaRPr sz="1400" b="0" i="0" u="none" strike="noStrike" cap="none">
              <a:solidFill>
                <a:srgbClr val="000000"/>
              </a:solidFill>
              <a:latin typeface="Arial"/>
              <a:ea typeface="Arial"/>
              <a:cs typeface="Arial"/>
              <a:sym typeface="Arial"/>
            </a:endParaRPr>
          </a:p>
          <a:p>
            <a:pPr marL="349250" marR="0" lvl="0" indent="-28575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Calibri"/>
                <a:ea typeface="Calibri"/>
                <a:cs typeface="Calibri"/>
                <a:sym typeface="Calibri"/>
              </a:rPr>
              <a:t>nComputing Devices </a:t>
            </a:r>
            <a:endParaRPr sz="1400" b="0" i="0" u="none" strike="noStrike" cap="none">
              <a:solidFill>
                <a:srgbClr val="000000"/>
              </a:solidFill>
              <a:latin typeface="Arial"/>
              <a:ea typeface="Arial"/>
              <a:cs typeface="Arial"/>
              <a:sym typeface="Arial"/>
            </a:endParaRPr>
          </a:p>
          <a:p>
            <a:pPr marL="349250" marR="0" lvl="0" indent="-28575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Calibri"/>
                <a:ea typeface="Calibri"/>
                <a:cs typeface="Calibri"/>
                <a:sym typeface="Calibri"/>
              </a:rPr>
              <a:t>eDirect </a:t>
            </a:r>
            <a:endParaRPr sz="1400" b="0" i="0" u="none" strike="noStrike" cap="none">
              <a:solidFill>
                <a:srgbClr val="000000"/>
              </a:solidFill>
              <a:latin typeface="Arial"/>
              <a:ea typeface="Arial"/>
              <a:cs typeface="Arial"/>
              <a:sym typeface="Arial"/>
            </a:endParaRPr>
          </a:p>
          <a:p>
            <a:pPr marL="349250" marR="0" lvl="0" indent="-28575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Calibri"/>
                <a:ea typeface="Calibri"/>
                <a:cs typeface="Calibri"/>
                <a:sym typeface="Calibri"/>
              </a:rPr>
              <a:t>Load Simulation and Ping Trends </a:t>
            </a:r>
            <a:endParaRPr sz="1400" b="0" i="0" u="none" strike="noStrike" cap="none">
              <a:solidFill>
                <a:srgbClr val="000000"/>
              </a:solidFill>
              <a:latin typeface="Arial"/>
              <a:ea typeface="Arial"/>
              <a:cs typeface="Arial"/>
              <a:sym typeface="Arial"/>
            </a:endParaRPr>
          </a:p>
          <a:p>
            <a:pPr marL="349250" marR="0" lvl="0" indent="-285750" algn="l" rtl="0">
              <a:lnSpc>
                <a:spcPct val="100000"/>
              </a:lnSpc>
              <a:spcBef>
                <a:spcPts val="0"/>
              </a:spcBef>
              <a:spcAft>
                <a:spcPts val="0"/>
              </a:spcAft>
              <a:buClr>
                <a:srgbClr val="000000"/>
              </a:buClr>
              <a:buSzPts val="1800"/>
              <a:buFont typeface="Arial"/>
              <a:buChar char="•"/>
            </a:pPr>
            <a:r>
              <a:rPr lang="en" sz="1800" b="0" i="0" u="none" strike="noStrike" cap="none">
                <a:solidFill>
                  <a:srgbClr val="000000"/>
                </a:solidFill>
                <a:latin typeface="Calibri"/>
                <a:ea typeface="Calibri"/>
                <a:cs typeface="Calibri"/>
                <a:sym typeface="Calibri"/>
              </a:rPr>
              <a:t>Error Messages </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Shape 591"/>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800"/>
              <a:buFont typeface="Calibri"/>
              <a:buNone/>
            </a:pPr>
            <a:r>
              <a:rPr lang="en" sz="3200" b="0" i="0" u="none" strike="noStrike" cap="none">
                <a:solidFill>
                  <a:srgbClr val="333333"/>
                </a:solidFill>
                <a:latin typeface="Calibri"/>
                <a:ea typeface="Calibri"/>
                <a:cs typeface="Calibri"/>
                <a:sym typeface="Calibri"/>
              </a:rPr>
              <a:t>Troubleshooting</a:t>
            </a:r>
            <a:endParaRPr sz="4400" b="0" i="0" u="none" strike="noStrike" cap="none">
              <a:solidFill>
                <a:srgbClr val="333333"/>
              </a:solidFill>
              <a:latin typeface="Calibri"/>
              <a:ea typeface="Calibri"/>
              <a:cs typeface="Calibri"/>
              <a:sym typeface="Calibri"/>
            </a:endParaRPr>
          </a:p>
        </p:txBody>
      </p:sp>
      <p:sp>
        <p:nvSpPr>
          <p:cNvPr id="592" name="Shape 592"/>
          <p:cNvSpPr txBox="1">
            <a:spLocks noGrp="1"/>
          </p:cNvSpPr>
          <p:nvPr>
            <p:ph type="body" idx="1"/>
          </p:nvPr>
        </p:nvSpPr>
        <p:spPr>
          <a:xfrm>
            <a:off x="152400" y="971550"/>
            <a:ext cx="8991600" cy="3828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450"/>
              <a:buFont typeface="Arial"/>
              <a:buNone/>
            </a:pPr>
            <a:r>
              <a:rPr lang="en" sz="1800" b="0" i="0" u="none" strike="noStrike" cap="none">
                <a:solidFill>
                  <a:schemeClr val="dk1"/>
                </a:solidFill>
                <a:latin typeface="Calibri"/>
                <a:ea typeface="Calibri"/>
                <a:cs typeface="Calibri"/>
                <a:sym typeface="Calibri"/>
              </a:rPr>
              <a:t>Districts and schools can use the </a:t>
            </a:r>
            <a:r>
              <a:rPr lang="en" sz="1800" b="0" i="0" u="sng" strike="noStrike" cap="none">
                <a:solidFill>
                  <a:schemeClr val="hlink"/>
                </a:solidFill>
                <a:latin typeface="Calibri"/>
                <a:ea typeface="Calibri"/>
                <a:cs typeface="Calibri"/>
                <a:sym typeface="Calibri"/>
                <a:hlinkClick r:id="rId3"/>
              </a:rPr>
              <a:t>Technical Troubleshooting Tips</a:t>
            </a:r>
            <a:r>
              <a:rPr lang="en" sz="1800" b="0" i="0" u="none" strike="noStrike" cap="none">
                <a:solidFill>
                  <a:schemeClr val="dk1"/>
                </a:solidFill>
                <a:latin typeface="Calibri"/>
                <a:ea typeface="Calibri"/>
                <a:cs typeface="Calibri"/>
                <a:sym typeface="Calibri"/>
              </a:rPr>
              <a:t> if technical issues occur during testing. This document is for school sites to use in order to eliminate common errors prior to contacting DRC for technical support.  </a:t>
            </a:r>
            <a:endParaRPr sz="1800" b="0" i="0" u="none" strike="noStrike" cap="none">
              <a:solidFill>
                <a:schemeClr val="dk1"/>
              </a:solidFill>
              <a:latin typeface="Calibri"/>
              <a:ea typeface="Calibri"/>
              <a:cs typeface="Calibri"/>
              <a:sym typeface="Calibri"/>
            </a:endParaRPr>
          </a:p>
          <a:p>
            <a:pPr marL="285750" marR="0" lvl="0" indent="-257175" algn="l"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Shape 597"/>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2800"/>
              <a:t>DRC INSIGHT Update</a:t>
            </a:r>
            <a:endParaRPr sz="2800"/>
          </a:p>
        </p:txBody>
      </p:sp>
      <p:sp>
        <p:nvSpPr>
          <p:cNvPr id="598" name="Shape 598"/>
          <p:cNvSpPr txBox="1">
            <a:spLocks noGrp="1"/>
          </p:cNvSpPr>
          <p:nvPr>
            <p:ph type="body" idx="1"/>
          </p:nvPr>
        </p:nvSpPr>
        <p:spPr>
          <a:xfrm>
            <a:off x="152400" y="971550"/>
            <a:ext cx="8839200" cy="38289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r>
              <a:rPr lang="en" sz="1800"/>
              <a:t>During the week of June 25th DRC will release the INSIGHT update that will be needed for the 2018-2019 school year. </a:t>
            </a:r>
            <a:endParaRPr sz="1800"/>
          </a:p>
          <a:p>
            <a:pPr marL="0" lvl="0" indent="0">
              <a:spcBef>
                <a:spcPts val="640"/>
              </a:spcBef>
              <a:spcAft>
                <a:spcPts val="0"/>
              </a:spcAft>
              <a:buNone/>
            </a:pPr>
            <a:endParaRPr sz="1800"/>
          </a:p>
          <a:p>
            <a:pPr marL="0" lvl="0" indent="0">
              <a:spcBef>
                <a:spcPts val="640"/>
              </a:spcBef>
              <a:spcAft>
                <a:spcPts val="0"/>
              </a:spcAft>
              <a:buNone/>
            </a:pPr>
            <a:r>
              <a:rPr lang="en" sz="1800"/>
              <a:t>Devices that are set to automatically update will need to be on and connected to the internet in order to receive the update. </a:t>
            </a:r>
            <a:endParaRPr sz="1800"/>
          </a:p>
          <a:p>
            <a:pPr marL="0" lvl="0" indent="0">
              <a:spcBef>
                <a:spcPts val="640"/>
              </a:spcBef>
              <a:spcAft>
                <a:spcPts val="0"/>
              </a:spcAft>
              <a:buNone/>
            </a:pPr>
            <a:endParaRPr sz="1800"/>
          </a:p>
          <a:p>
            <a:pPr marL="0" lvl="0" indent="0">
              <a:spcBef>
                <a:spcPts val="640"/>
              </a:spcBef>
              <a:spcAft>
                <a:spcPts val="0"/>
              </a:spcAft>
              <a:buNone/>
            </a:pPr>
            <a:r>
              <a:rPr lang="en" sz="1800"/>
              <a:t>Devices not set for automatic updates will need to be manually updated prior to testing.</a:t>
            </a:r>
            <a:endParaRPr sz="1800"/>
          </a:p>
          <a:p>
            <a:pPr marL="0" lvl="0" indent="0">
              <a:spcBef>
                <a:spcPts val="640"/>
              </a:spcBef>
              <a:spcAft>
                <a:spcPts val="0"/>
              </a:spcAft>
              <a:buNone/>
            </a:pPr>
            <a:endParaRPr sz="1800"/>
          </a:p>
          <a:p>
            <a:pPr marL="0" lvl="0" indent="0">
              <a:spcBef>
                <a:spcPts val="640"/>
              </a:spcBef>
              <a:spcAft>
                <a:spcPts val="0"/>
              </a:spcAft>
              <a:buNone/>
            </a:pPr>
            <a:endParaRPr sz="18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Shape 604"/>
          <p:cNvSpPr txBox="1">
            <a:spLocks noGrp="1"/>
          </p:cNvSpPr>
          <p:nvPr>
            <p:ph type="title"/>
          </p:nvPr>
        </p:nvSpPr>
        <p:spPr>
          <a:xfrm>
            <a:off x="0" y="0"/>
            <a:ext cx="9144000" cy="9715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Student Status Dashboard</a:t>
            </a:r>
            <a:endParaRPr sz="4400" b="0" i="0" u="none" strike="noStrike" cap="none">
              <a:solidFill>
                <a:srgbClr val="333333"/>
              </a:solidFill>
              <a:latin typeface="Calibri"/>
              <a:ea typeface="Calibri"/>
              <a:cs typeface="Calibri"/>
              <a:sym typeface="Calibri"/>
            </a:endParaRPr>
          </a:p>
        </p:txBody>
      </p:sp>
      <p:sp>
        <p:nvSpPr>
          <p:cNvPr id="605" name="Shape 605"/>
          <p:cNvSpPr txBox="1">
            <a:spLocks noGrp="1"/>
          </p:cNvSpPr>
          <p:nvPr>
            <p:ph type="body" idx="1"/>
          </p:nvPr>
        </p:nvSpPr>
        <p:spPr>
          <a:xfrm>
            <a:off x="152400" y="971550"/>
            <a:ext cx="8839200" cy="3829050"/>
          </a:xfrm>
          <a:prstGeom prst="rect">
            <a:avLst/>
          </a:prstGeom>
          <a:noFill/>
          <a:ln>
            <a:noFill/>
          </a:ln>
        </p:spPr>
        <p:txBody>
          <a:bodyPr spcFirstLastPara="1" wrap="square" lIns="91425" tIns="91425" rIns="91425" bIns="91425" anchor="t" anchorCtr="0">
            <a:noAutofit/>
          </a:bodyPr>
          <a:lstStyle/>
          <a:p>
            <a:pPr marL="0" marR="0" lvl="1" indent="0" algn="l" rtl="0">
              <a:lnSpc>
                <a:spcPct val="100000"/>
              </a:lnSpc>
              <a:spcBef>
                <a:spcPts val="0"/>
              </a:spcBef>
              <a:spcAft>
                <a:spcPts val="0"/>
              </a:spcAft>
              <a:buClr>
                <a:schemeClr val="dk1"/>
              </a:buClr>
              <a:buSzPts val="1100"/>
              <a:buFont typeface="Arial"/>
              <a:buNone/>
            </a:pPr>
            <a:r>
              <a:rPr lang="en" sz="1700" b="0" i="0" u="none" strike="noStrike" cap="none">
                <a:solidFill>
                  <a:schemeClr val="dk1"/>
                </a:solidFill>
                <a:latin typeface="Calibri"/>
                <a:ea typeface="Calibri"/>
                <a:cs typeface="Calibri"/>
                <a:sym typeface="Calibri"/>
              </a:rPr>
              <a:t>The Student Status Dashboard allows you to display student testing status by school and administration. You can filter information on the Dashboard by testing status, grade, content area and assessment (or any combination of these).  The </a:t>
            </a:r>
            <a:r>
              <a:rPr lang="en" sz="1700" b="0" i="0" u="sng" strike="noStrike" cap="none">
                <a:solidFill>
                  <a:schemeClr val="hlink"/>
                </a:solidFill>
                <a:latin typeface="Calibri"/>
                <a:ea typeface="Calibri"/>
                <a:cs typeface="Calibri"/>
                <a:sym typeface="Calibri"/>
                <a:hlinkClick r:id="rId3"/>
              </a:rPr>
              <a:t>Student Status Dashboard </a:t>
            </a:r>
            <a:r>
              <a:rPr lang="en" sz="1700" b="0" i="0" u="none" strike="noStrike" cap="none">
                <a:solidFill>
                  <a:schemeClr val="dk1"/>
                </a:solidFill>
                <a:latin typeface="Calibri"/>
                <a:ea typeface="Calibri"/>
                <a:cs typeface="Calibri"/>
                <a:sym typeface="Calibri"/>
              </a:rPr>
              <a:t>User Guide is located in eDIRECT.</a:t>
            </a:r>
            <a:endParaRPr sz="1700" b="0" i="0" u="none" strike="noStrike" cap="none">
              <a:solidFill>
                <a:schemeClr val="dk1"/>
              </a:solidFill>
              <a:latin typeface="Calibri"/>
              <a:ea typeface="Calibri"/>
              <a:cs typeface="Calibri"/>
              <a:sym typeface="Calibri"/>
            </a:endParaRPr>
          </a:p>
          <a:p>
            <a:pPr marL="0" marR="0" lvl="1" indent="0" algn="l" rtl="0">
              <a:lnSpc>
                <a:spcPct val="100000"/>
              </a:lnSpc>
              <a:spcBef>
                <a:spcPts val="0"/>
              </a:spcBef>
              <a:spcAft>
                <a:spcPts val="0"/>
              </a:spcAft>
              <a:buClr>
                <a:schemeClr val="dk1"/>
              </a:buClr>
              <a:buSzPts val="1100"/>
              <a:buFont typeface="Arial"/>
              <a:buNone/>
            </a:pPr>
            <a:endParaRPr sz="1050" b="1" i="0" u="none" strike="noStrike" cap="none">
              <a:solidFill>
                <a:schemeClr val="dk1"/>
              </a:solidFill>
              <a:latin typeface="Calibri"/>
              <a:ea typeface="Calibri"/>
              <a:cs typeface="Calibri"/>
              <a:sym typeface="Calibri"/>
            </a:endParaRPr>
          </a:p>
          <a:p>
            <a:pPr marL="0" marR="0" lvl="1" indent="0" algn="l" rtl="0">
              <a:lnSpc>
                <a:spcPct val="100000"/>
              </a:lnSpc>
              <a:spcBef>
                <a:spcPts val="0"/>
              </a:spcBef>
              <a:spcAft>
                <a:spcPts val="0"/>
              </a:spcAft>
              <a:buClr>
                <a:schemeClr val="dk1"/>
              </a:buClr>
              <a:buSzPts val="1100"/>
              <a:buFont typeface="Arial"/>
              <a:buNone/>
            </a:pPr>
            <a:r>
              <a:rPr lang="en" sz="1700" b="1" i="0" u="none" strike="noStrike" cap="none">
                <a:solidFill>
                  <a:schemeClr val="dk1"/>
                </a:solidFill>
                <a:latin typeface="Calibri"/>
                <a:ea typeface="Calibri"/>
                <a:cs typeface="Calibri"/>
                <a:sym typeface="Calibri"/>
              </a:rPr>
              <a:t>Note</a:t>
            </a:r>
            <a:r>
              <a:rPr lang="en" sz="1700" b="0" i="0" u="none" strike="noStrike" cap="none">
                <a:solidFill>
                  <a:schemeClr val="dk1"/>
                </a:solidFill>
                <a:latin typeface="Calibri"/>
                <a:ea typeface="Calibri"/>
                <a:cs typeface="Calibri"/>
                <a:sym typeface="Calibri"/>
              </a:rPr>
              <a:t>: Dashboard data displays in real time as test scores </a:t>
            </a:r>
            <a:br>
              <a:rPr lang="en" sz="1700" b="0" i="0" u="none" strike="noStrike" cap="none">
                <a:solidFill>
                  <a:schemeClr val="dk1"/>
                </a:solidFill>
                <a:latin typeface="Calibri"/>
                <a:ea typeface="Calibri"/>
                <a:cs typeface="Calibri"/>
                <a:sym typeface="Calibri"/>
              </a:rPr>
            </a:br>
            <a:r>
              <a:rPr lang="en" sz="1700" b="0" i="0" u="none" strike="noStrike" cap="none">
                <a:solidFill>
                  <a:schemeClr val="dk1"/>
                </a:solidFill>
                <a:latin typeface="Calibri"/>
                <a:ea typeface="Calibri"/>
                <a:cs typeface="Calibri"/>
                <a:sym typeface="Calibri"/>
              </a:rPr>
              <a:t>are populated in the database. You need the student </a:t>
            </a:r>
            <a:br>
              <a:rPr lang="en" sz="1700" b="0" i="0" u="none" strike="noStrike" cap="none">
                <a:solidFill>
                  <a:schemeClr val="dk1"/>
                </a:solidFill>
                <a:latin typeface="Calibri"/>
                <a:ea typeface="Calibri"/>
                <a:cs typeface="Calibri"/>
                <a:sym typeface="Calibri"/>
              </a:rPr>
            </a:br>
            <a:r>
              <a:rPr lang="en" sz="1700" b="0" i="0" u="none" strike="noStrike" cap="none">
                <a:solidFill>
                  <a:schemeClr val="dk1"/>
                </a:solidFill>
                <a:latin typeface="Calibri"/>
                <a:ea typeface="Calibri"/>
                <a:cs typeface="Calibri"/>
                <a:sym typeface="Calibri"/>
              </a:rPr>
              <a:t>status permission in eDIRECT to use the Dashboard.</a:t>
            </a:r>
            <a:endParaRPr sz="1700" b="0" i="0" u="none" strike="noStrike" cap="none">
              <a:solidFill>
                <a:schemeClr val="dk1"/>
              </a:solidFill>
              <a:latin typeface="Calibri"/>
              <a:ea typeface="Calibri"/>
              <a:cs typeface="Calibri"/>
              <a:sym typeface="Calibri"/>
            </a:endParaRPr>
          </a:p>
          <a:p>
            <a:pPr marL="0" marR="0" lvl="1" indent="0" algn="l" rtl="0">
              <a:lnSpc>
                <a:spcPct val="100000"/>
              </a:lnSpc>
              <a:spcBef>
                <a:spcPts val="0"/>
              </a:spcBef>
              <a:spcAft>
                <a:spcPts val="0"/>
              </a:spcAft>
              <a:buClr>
                <a:schemeClr val="dk1"/>
              </a:buClr>
              <a:buSzPts val="1100"/>
              <a:buFont typeface="Arial"/>
              <a:buNone/>
            </a:pPr>
            <a:endParaRPr sz="1700" b="0" i="0" u="none" strike="noStrike" cap="none">
              <a:solidFill>
                <a:schemeClr val="dk1"/>
              </a:solidFill>
              <a:latin typeface="Calibri"/>
              <a:ea typeface="Calibri"/>
              <a:cs typeface="Calibri"/>
              <a:sym typeface="Calibri"/>
            </a:endParaRPr>
          </a:p>
          <a:p>
            <a:pPr marL="0" marR="0" lvl="1" indent="0" algn="l" rtl="0">
              <a:lnSpc>
                <a:spcPct val="100000"/>
              </a:lnSpc>
              <a:spcBef>
                <a:spcPts val="0"/>
              </a:spcBef>
              <a:spcAft>
                <a:spcPts val="0"/>
              </a:spcAft>
              <a:buClr>
                <a:schemeClr val="dk1"/>
              </a:buClr>
              <a:buSzPts val="1100"/>
              <a:buFont typeface="Arial"/>
              <a:buNone/>
            </a:pPr>
            <a:endParaRPr sz="1700" b="0" i="0" u="none" strike="noStrike" cap="none">
              <a:solidFill>
                <a:schemeClr val="dk1"/>
              </a:solidFill>
              <a:latin typeface="Calibri"/>
              <a:ea typeface="Calibri"/>
              <a:cs typeface="Calibri"/>
              <a:sym typeface="Calibri"/>
            </a:endParaRPr>
          </a:p>
          <a:p>
            <a:pPr marL="0" marR="0" lvl="1" indent="0" algn="l" rtl="0">
              <a:lnSpc>
                <a:spcPct val="100000"/>
              </a:lnSpc>
              <a:spcBef>
                <a:spcPts val="0"/>
              </a:spcBef>
              <a:spcAft>
                <a:spcPts val="0"/>
              </a:spcAft>
              <a:buClr>
                <a:schemeClr val="dk1"/>
              </a:buClr>
              <a:buSzPts val="3200"/>
              <a:buFont typeface="Arial"/>
              <a:buNone/>
            </a:pPr>
            <a:endParaRPr sz="1700" b="0" i="0" u="none" strike="noStrike" cap="none">
              <a:solidFill>
                <a:schemeClr val="dk1"/>
              </a:solidFill>
              <a:latin typeface="Calibri"/>
              <a:ea typeface="Calibri"/>
              <a:cs typeface="Calibri"/>
              <a:sym typeface="Calibri"/>
            </a:endParaRPr>
          </a:p>
        </p:txBody>
      </p:sp>
      <p:pic>
        <p:nvPicPr>
          <p:cNvPr id="606" name="Shape 606"/>
          <p:cNvPicPr preferRelativeResize="0"/>
          <p:nvPr/>
        </p:nvPicPr>
        <p:blipFill rotWithShape="1">
          <a:blip r:embed="rId4">
            <a:alphaModFix/>
          </a:blip>
          <a:srcRect/>
          <a:stretch/>
        </p:blipFill>
        <p:spPr>
          <a:xfrm>
            <a:off x="5540452" y="2256138"/>
            <a:ext cx="3278196" cy="216568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Shape 612"/>
          <p:cNvSpPr txBox="1">
            <a:spLocks noGrp="1"/>
          </p:cNvSpPr>
          <p:nvPr>
            <p:ph type="title"/>
          </p:nvPr>
        </p:nvSpPr>
        <p:spPr>
          <a:xfrm>
            <a:off x="0" y="0"/>
            <a:ext cx="9144000" cy="9715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Testing Statistics Reports</a:t>
            </a:r>
            <a:endParaRPr sz="4400" b="0" i="0" u="none" strike="noStrike" cap="none">
              <a:solidFill>
                <a:srgbClr val="333333"/>
              </a:solidFill>
              <a:latin typeface="Calibri"/>
              <a:ea typeface="Calibri"/>
              <a:cs typeface="Calibri"/>
              <a:sym typeface="Calibri"/>
            </a:endParaRPr>
          </a:p>
        </p:txBody>
      </p:sp>
      <p:sp>
        <p:nvSpPr>
          <p:cNvPr id="613" name="Shape 613"/>
          <p:cNvSpPr txBox="1">
            <a:spLocks noGrp="1"/>
          </p:cNvSpPr>
          <p:nvPr>
            <p:ph type="body" idx="1"/>
          </p:nvPr>
        </p:nvSpPr>
        <p:spPr>
          <a:xfrm>
            <a:off x="152400" y="1186175"/>
            <a:ext cx="4612800" cy="3614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eDIRECT has a number of reports to help District Test Coordinators assess the status of their schools during testing. These reports are located in the Online Testing Statistics tab.  These reports include:</a:t>
            </a:r>
            <a:endParaRPr sz="3200" b="0" i="0" u="none" strike="noStrike" cap="none">
              <a:solidFill>
                <a:schemeClr val="dk1"/>
              </a:solidFill>
              <a:latin typeface="Calibri"/>
              <a:ea typeface="Calibri"/>
              <a:cs typeface="Calibri"/>
              <a:sym typeface="Calibri"/>
            </a:endParaRPr>
          </a:p>
          <a:p>
            <a:pPr marL="11430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114300" marR="0" lvl="0" indent="0" algn="l" rtl="0">
              <a:lnSpc>
                <a:spcPct val="100000"/>
              </a:lnSpc>
              <a:spcBef>
                <a:spcPts val="0"/>
              </a:spcBef>
              <a:spcAft>
                <a:spcPts val="0"/>
              </a:spcAft>
              <a:buClr>
                <a:schemeClr val="dk1"/>
              </a:buClr>
              <a:buSzPts val="1800"/>
              <a:buFont typeface="Arial"/>
              <a:buNone/>
            </a:pPr>
            <a:r>
              <a:rPr lang="en" sz="1800" b="1" i="0" u="none" strike="noStrike" cap="none">
                <a:solidFill>
                  <a:schemeClr val="dk1"/>
                </a:solidFill>
                <a:latin typeface="Calibri"/>
                <a:ea typeface="Calibri"/>
                <a:cs typeface="Calibri"/>
                <a:sym typeface="Calibri"/>
              </a:rPr>
              <a:t>Online Testing Statistics </a:t>
            </a:r>
            <a:endParaRPr sz="3200" b="0" i="0" u="none" strike="noStrike" cap="none">
              <a:solidFill>
                <a:schemeClr val="dk1"/>
              </a:solidFill>
              <a:latin typeface="Calibri"/>
              <a:ea typeface="Calibri"/>
              <a:cs typeface="Calibri"/>
              <a:sym typeface="Calibri"/>
            </a:endParaRPr>
          </a:p>
          <a:p>
            <a:pPr marL="400050" marR="0" lvl="0" indent="-28575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Shows the number of students  </a:t>
            </a:r>
            <a:endParaRPr sz="3200" b="0" i="0" u="none" strike="noStrike" cap="none">
              <a:solidFill>
                <a:schemeClr val="dk1"/>
              </a:solidFill>
              <a:latin typeface="Calibri"/>
              <a:ea typeface="Calibri"/>
              <a:cs typeface="Calibri"/>
              <a:sym typeface="Calibri"/>
            </a:endParaRPr>
          </a:p>
          <a:p>
            <a:pPr marL="114300" marR="0" lvl="0" indent="0" algn="l" rtl="0">
              <a:lnSpc>
                <a:spcPct val="100000"/>
              </a:lnSpc>
              <a:spcBef>
                <a:spcPts val="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     by school and subject that have </a:t>
            </a:r>
            <a:endParaRPr sz="3200" b="0" i="0" u="none" strike="noStrike" cap="none">
              <a:solidFill>
                <a:schemeClr val="dk1"/>
              </a:solidFill>
              <a:latin typeface="Calibri"/>
              <a:ea typeface="Calibri"/>
              <a:cs typeface="Calibri"/>
              <a:sym typeface="Calibri"/>
            </a:endParaRPr>
          </a:p>
          <a:p>
            <a:pPr marL="114300" marR="0" lvl="0" indent="0" algn="l" rtl="0">
              <a:lnSpc>
                <a:spcPct val="100000"/>
              </a:lnSpc>
              <a:spcBef>
                <a:spcPts val="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     completed testing for the current </a:t>
            </a:r>
            <a:endParaRPr sz="1800" b="0" i="0" u="none" strike="noStrike" cap="none">
              <a:solidFill>
                <a:schemeClr val="dk1"/>
              </a:solidFill>
              <a:latin typeface="Calibri"/>
              <a:ea typeface="Calibri"/>
              <a:cs typeface="Calibri"/>
              <a:sym typeface="Calibri"/>
            </a:endParaRPr>
          </a:p>
          <a:p>
            <a:pPr marL="114300" marR="0" lvl="0" indent="0" algn="l" rtl="0">
              <a:lnSpc>
                <a:spcPct val="100000"/>
              </a:lnSpc>
              <a:spcBef>
                <a:spcPts val="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     and previous day only. </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614" name="Shape 614"/>
          <p:cNvPicPr preferRelativeResize="0"/>
          <p:nvPr/>
        </p:nvPicPr>
        <p:blipFill rotWithShape="1">
          <a:blip r:embed="rId3">
            <a:alphaModFix/>
          </a:blip>
          <a:srcRect/>
          <a:stretch/>
        </p:blipFill>
        <p:spPr>
          <a:xfrm>
            <a:off x="4815024" y="1257749"/>
            <a:ext cx="4094700" cy="3287549"/>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Shape 620"/>
          <p:cNvSpPr txBox="1">
            <a:spLocks noGrp="1"/>
          </p:cNvSpPr>
          <p:nvPr>
            <p:ph type="title"/>
          </p:nvPr>
        </p:nvSpPr>
        <p:spPr>
          <a:xfrm>
            <a:off x="0" y="0"/>
            <a:ext cx="9144000" cy="9715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 sz="3200" b="0" i="0" u="none" strike="noStrike" cap="none">
                <a:solidFill>
                  <a:srgbClr val="333333"/>
                </a:solidFill>
                <a:latin typeface="Calibri"/>
                <a:ea typeface="Calibri"/>
                <a:cs typeface="Calibri"/>
                <a:sym typeface="Calibri"/>
              </a:rPr>
              <a:t>Testing Statistics Reports</a:t>
            </a:r>
            <a:endParaRPr sz="4400" b="0" i="0" u="none" strike="noStrike" cap="none">
              <a:solidFill>
                <a:srgbClr val="333333"/>
              </a:solidFill>
              <a:latin typeface="Calibri"/>
              <a:ea typeface="Calibri"/>
              <a:cs typeface="Calibri"/>
              <a:sym typeface="Calibri"/>
            </a:endParaRPr>
          </a:p>
        </p:txBody>
      </p:sp>
      <p:sp>
        <p:nvSpPr>
          <p:cNvPr id="621" name="Shape 621"/>
          <p:cNvSpPr txBox="1">
            <a:spLocks noGrp="1"/>
          </p:cNvSpPr>
          <p:nvPr>
            <p:ph type="body" idx="1"/>
          </p:nvPr>
        </p:nvSpPr>
        <p:spPr>
          <a:xfrm>
            <a:off x="152400" y="971550"/>
            <a:ext cx="8839200" cy="38290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700"/>
              <a:buFont typeface="Arial"/>
              <a:buNone/>
            </a:pPr>
            <a:r>
              <a:rPr lang="en" sz="1700" b="0" i="0" u="none" strike="noStrike" cap="none">
                <a:solidFill>
                  <a:schemeClr val="dk1"/>
                </a:solidFill>
                <a:latin typeface="Calibri"/>
                <a:ea typeface="Calibri"/>
                <a:cs typeface="Calibri"/>
                <a:sym typeface="Calibri"/>
              </a:rPr>
              <a:t>Below are other reports that are located under the Status Reports tab.  </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700"/>
              <a:buFont typeface="Arial"/>
              <a:buNone/>
            </a:pPr>
            <a:endParaRPr sz="17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700"/>
              <a:buFont typeface="Arial"/>
              <a:buNone/>
            </a:pPr>
            <a:r>
              <a:rPr lang="en" sz="1700" b="1" i="0" u="none" strike="noStrike" cap="none">
                <a:solidFill>
                  <a:schemeClr val="dk1"/>
                </a:solidFill>
                <a:latin typeface="Calibri"/>
                <a:ea typeface="Calibri"/>
                <a:cs typeface="Calibri"/>
                <a:sym typeface="Calibri"/>
              </a:rPr>
              <a:t>Daily Cumulative Student Status Reports</a:t>
            </a:r>
            <a:endParaRPr sz="3200" b="0" i="0" u="none" strike="noStrike" cap="none">
              <a:solidFill>
                <a:schemeClr val="dk1"/>
              </a:solidFill>
              <a:latin typeface="Calibri"/>
              <a:ea typeface="Calibri"/>
              <a:cs typeface="Calibri"/>
              <a:sym typeface="Calibri"/>
            </a:endParaRPr>
          </a:p>
          <a:p>
            <a:pPr marL="398463" marR="0" lvl="0" indent="-228600"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Displays all students in a test session and the ticket status of those students</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700"/>
              <a:buFont typeface="Arial"/>
              <a:buNone/>
            </a:pPr>
            <a:r>
              <a:rPr lang="en" sz="1700" b="1" i="0" u="none" strike="noStrike" cap="none">
                <a:solidFill>
                  <a:schemeClr val="dk1"/>
                </a:solidFill>
                <a:latin typeface="Calibri"/>
                <a:ea typeface="Calibri"/>
                <a:cs typeface="Calibri"/>
                <a:sym typeface="Calibri"/>
              </a:rPr>
              <a:t>Daily Student Status Report</a:t>
            </a:r>
            <a:endParaRPr sz="3200" b="0" i="0" u="none" strike="noStrike" cap="none">
              <a:solidFill>
                <a:schemeClr val="dk1"/>
              </a:solidFill>
              <a:latin typeface="Calibri"/>
              <a:ea typeface="Calibri"/>
              <a:cs typeface="Calibri"/>
              <a:sym typeface="Calibri"/>
            </a:endParaRPr>
          </a:p>
          <a:p>
            <a:pPr marL="398463" marR="0" lvl="0" indent="-228600"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Displays the start and submit times of each student that logs into a test</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700"/>
              <a:buFont typeface="Arial"/>
              <a:buNone/>
            </a:pPr>
            <a:r>
              <a:rPr lang="en" sz="1700" b="1" i="0" u="none" strike="noStrike" cap="none">
                <a:solidFill>
                  <a:schemeClr val="dk1"/>
                </a:solidFill>
                <a:latin typeface="Calibri"/>
                <a:ea typeface="Calibri"/>
                <a:cs typeface="Calibri"/>
                <a:sym typeface="Calibri"/>
              </a:rPr>
              <a:t>Daily School Resets Report</a:t>
            </a:r>
            <a:endParaRPr sz="3200" b="0" i="0" u="none" strike="noStrike" cap="none">
              <a:solidFill>
                <a:schemeClr val="dk1"/>
              </a:solidFill>
              <a:latin typeface="Calibri"/>
              <a:ea typeface="Calibri"/>
              <a:cs typeface="Calibri"/>
              <a:sym typeface="Calibri"/>
            </a:endParaRPr>
          </a:p>
          <a:p>
            <a:pPr marL="398463" marR="0" lvl="0" indent="-228600"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Displays all unlocked test sessions</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700"/>
              <a:buFont typeface="Arial"/>
              <a:buNone/>
            </a:pPr>
            <a:r>
              <a:rPr lang="en" sz="1700" b="1" i="0" u="none" strike="noStrike" cap="none">
                <a:solidFill>
                  <a:schemeClr val="dk1"/>
                </a:solidFill>
                <a:latin typeface="Calibri"/>
                <a:ea typeface="Calibri"/>
                <a:cs typeface="Calibri"/>
                <a:sym typeface="Calibri"/>
              </a:rPr>
              <a:t>Excessive Login Report</a:t>
            </a:r>
            <a:endParaRPr sz="3200" b="0" i="0" u="none" strike="noStrike" cap="none">
              <a:solidFill>
                <a:schemeClr val="dk1"/>
              </a:solidFill>
              <a:latin typeface="Calibri"/>
              <a:ea typeface="Calibri"/>
              <a:cs typeface="Calibri"/>
              <a:sym typeface="Calibri"/>
            </a:endParaRPr>
          </a:p>
          <a:p>
            <a:pPr marL="398463" marR="0" lvl="0" indent="-228600"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Shows the number of times a student logged in</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700"/>
              <a:buFont typeface="Arial"/>
              <a:buNone/>
            </a:pPr>
            <a:r>
              <a:rPr lang="en" sz="1700" b="1" i="0" u="none" strike="noStrike" cap="none">
                <a:solidFill>
                  <a:schemeClr val="dk1"/>
                </a:solidFill>
                <a:latin typeface="Calibri"/>
                <a:ea typeface="Calibri"/>
                <a:cs typeface="Calibri"/>
                <a:sym typeface="Calibri"/>
              </a:rPr>
              <a:t>Daily State Summary of Test Times Report</a:t>
            </a:r>
            <a:endParaRPr sz="3200" b="0" i="0" u="none" strike="noStrike" cap="none">
              <a:solidFill>
                <a:schemeClr val="dk1"/>
              </a:solidFill>
              <a:latin typeface="Calibri"/>
              <a:ea typeface="Calibri"/>
              <a:cs typeface="Calibri"/>
              <a:sym typeface="Calibri"/>
            </a:endParaRPr>
          </a:p>
          <a:p>
            <a:pPr marL="457200" marR="0" lvl="0" indent="-287338"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Displays the duration in which students completed the test</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700"/>
              <a:buFont typeface="Arial"/>
              <a:buNone/>
            </a:pPr>
            <a:r>
              <a:rPr lang="en" sz="1700" b="1" i="0" u="none" strike="noStrike" cap="none">
                <a:solidFill>
                  <a:schemeClr val="dk1"/>
                </a:solidFill>
                <a:latin typeface="Calibri"/>
                <a:ea typeface="Calibri"/>
                <a:cs typeface="Calibri"/>
                <a:sym typeface="Calibri"/>
              </a:rPr>
              <a:t>Daily District Report of Testing Status by School</a:t>
            </a:r>
            <a:endParaRPr sz="3200" b="0" i="0" u="none" strike="noStrike" cap="none">
              <a:solidFill>
                <a:schemeClr val="dk1"/>
              </a:solidFill>
              <a:latin typeface="Calibri"/>
              <a:ea typeface="Calibri"/>
              <a:cs typeface="Calibri"/>
              <a:sym typeface="Calibri"/>
            </a:endParaRPr>
          </a:p>
          <a:p>
            <a:pPr marL="457200" marR="0" lvl="0" indent="-287338"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Displays the number of tests started and ended for the district and school</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700"/>
              <a:buFont typeface="Arial"/>
              <a:buNone/>
            </a:pPr>
            <a:endParaRPr sz="1700" b="0" i="0" u="none" strike="noStrike" cap="non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Shape 435"/>
          <p:cNvSpPr txBox="1">
            <a:spLocks noGrp="1"/>
          </p:cNvSpPr>
          <p:nvPr>
            <p:ph type="title"/>
          </p:nvPr>
        </p:nvSpPr>
        <p:spPr>
          <a:xfrm>
            <a:off x="0" y="57150"/>
            <a:ext cx="9144000" cy="9717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33333"/>
              </a:buClr>
              <a:buSzPts val="1400"/>
              <a:buFont typeface="Calibri"/>
              <a:buNone/>
            </a:pPr>
            <a:r>
              <a:rPr lang="en" sz="3200" b="0" i="0" u="none" strike="noStrike" cap="none">
                <a:solidFill>
                  <a:srgbClr val="333333"/>
                </a:solidFill>
                <a:latin typeface="Calibri"/>
                <a:ea typeface="Calibri"/>
                <a:cs typeface="Calibri"/>
                <a:sym typeface="Calibri"/>
              </a:rPr>
              <a:t>Month-by-Month Checklist</a:t>
            </a:r>
            <a:endParaRPr sz="4400" b="0" i="0" u="none" strike="noStrike" cap="none">
              <a:solidFill>
                <a:srgbClr val="333333"/>
              </a:solidFill>
              <a:latin typeface="Calibri"/>
              <a:ea typeface="Calibri"/>
              <a:cs typeface="Calibri"/>
              <a:sym typeface="Calibri"/>
            </a:endParaRPr>
          </a:p>
        </p:txBody>
      </p:sp>
      <p:sp>
        <p:nvSpPr>
          <p:cNvPr id="436" name="Shape 436"/>
          <p:cNvSpPr txBox="1">
            <a:spLocks noGrp="1"/>
          </p:cNvSpPr>
          <p:nvPr>
            <p:ph type="body" idx="1"/>
          </p:nvPr>
        </p:nvSpPr>
        <p:spPr>
          <a:xfrm>
            <a:off x="152400" y="1028850"/>
            <a:ext cx="8839200" cy="3809700"/>
          </a:xfrm>
          <a:prstGeom prst="rect">
            <a:avLst/>
          </a:prstGeom>
          <a:noFill/>
          <a:ln w="9525" cap="flat" cmpd="sng">
            <a:solidFill>
              <a:srgbClr val="FFFF00">
                <a:alpha val="0"/>
              </a:srgbClr>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 sz="1700" b="1" i="0" u="none" strike="noStrike" cap="none">
                <a:solidFill>
                  <a:schemeClr val="dk1"/>
                </a:solidFill>
                <a:latin typeface="Calibri"/>
                <a:ea typeface="Calibri"/>
                <a:cs typeface="Calibri"/>
                <a:sym typeface="Calibri"/>
              </a:rPr>
              <a:t>The 2017–2018 Assessment and Accountability Month-by-Month Checklist</a:t>
            </a:r>
            <a:endParaRPr sz="3200" b="0" i="0" u="none" strike="noStrike" cap="none">
              <a:solidFill>
                <a:schemeClr val="dk1"/>
              </a:solidFill>
              <a:latin typeface="Calibri"/>
              <a:ea typeface="Calibri"/>
              <a:cs typeface="Calibri"/>
              <a:sym typeface="Calibri"/>
            </a:endParaRPr>
          </a:p>
          <a:p>
            <a:pPr marL="461962" marR="0" lvl="1" indent="-227012" algn="l" rtl="0">
              <a:lnSpc>
                <a:spcPct val="100000"/>
              </a:lnSpc>
              <a:spcBef>
                <a:spcPts val="0"/>
              </a:spcBef>
              <a:spcAft>
                <a:spcPts val="0"/>
              </a:spcAft>
              <a:buClr>
                <a:schemeClr val="dk1"/>
              </a:buClr>
              <a:buSzPts val="1700"/>
              <a:buFont typeface="Arial"/>
              <a:buChar char="•"/>
            </a:pPr>
            <a:r>
              <a:rPr lang="en" sz="1700" b="1" i="0" u="none" strike="noStrike" cap="none">
                <a:solidFill>
                  <a:schemeClr val="dk1"/>
                </a:solidFill>
                <a:latin typeface="Calibri"/>
                <a:ea typeface="Calibri"/>
                <a:cs typeface="Calibri"/>
                <a:sym typeface="Calibri"/>
              </a:rPr>
              <a:t>identifies</a:t>
            </a:r>
            <a:r>
              <a:rPr lang="en" sz="1700" b="0" i="0" u="none" strike="noStrike" cap="none">
                <a:solidFill>
                  <a:schemeClr val="dk1"/>
                </a:solidFill>
                <a:latin typeface="Calibri"/>
                <a:ea typeface="Calibri"/>
                <a:cs typeface="Calibri"/>
                <a:sym typeface="Calibri"/>
              </a:rPr>
              <a:t> key dates and deadlines for statewide assessment programs and accountability processes for next school year; </a:t>
            </a:r>
            <a:endParaRPr sz="2800" b="0" i="0" u="none" strike="noStrike" cap="none">
              <a:solidFill>
                <a:schemeClr val="dk1"/>
              </a:solidFill>
              <a:latin typeface="Calibri"/>
              <a:ea typeface="Calibri"/>
              <a:cs typeface="Calibri"/>
              <a:sym typeface="Calibri"/>
            </a:endParaRPr>
          </a:p>
          <a:p>
            <a:pPr marL="461962" marR="0" lvl="1" indent="-227012" algn="l" rtl="0">
              <a:lnSpc>
                <a:spcPct val="100000"/>
              </a:lnSpc>
              <a:spcBef>
                <a:spcPts val="0"/>
              </a:spcBef>
              <a:spcAft>
                <a:spcPts val="0"/>
              </a:spcAft>
              <a:buClr>
                <a:schemeClr val="dk1"/>
              </a:buClr>
              <a:buSzPts val="1700"/>
              <a:buFont typeface="Arial"/>
              <a:buChar char="•"/>
            </a:pPr>
            <a:r>
              <a:rPr lang="en" sz="1700" b="1" i="0" u="none" strike="noStrike" cap="none">
                <a:solidFill>
                  <a:schemeClr val="dk1"/>
                </a:solidFill>
                <a:latin typeface="Calibri"/>
                <a:ea typeface="Calibri"/>
                <a:cs typeface="Calibri"/>
                <a:sym typeface="Calibri"/>
              </a:rPr>
              <a:t>provides</a:t>
            </a:r>
            <a:r>
              <a:rPr lang="en" sz="1700" b="0" i="0" u="none" strike="noStrike" cap="none">
                <a:solidFill>
                  <a:schemeClr val="dk1"/>
                </a:solidFill>
                <a:latin typeface="Calibri"/>
                <a:ea typeface="Calibri"/>
                <a:cs typeface="Calibri"/>
                <a:sym typeface="Calibri"/>
              </a:rPr>
              <a:t> action steps to ensure readiness for administering statewide assessments; and</a:t>
            </a:r>
            <a:endParaRPr sz="2800" b="0" i="0" u="none" strike="noStrike" cap="none">
              <a:solidFill>
                <a:schemeClr val="dk1"/>
              </a:solidFill>
              <a:latin typeface="Calibri"/>
              <a:ea typeface="Calibri"/>
              <a:cs typeface="Calibri"/>
              <a:sym typeface="Calibri"/>
            </a:endParaRPr>
          </a:p>
          <a:p>
            <a:pPr marL="461962" marR="0" lvl="1" indent="-227012" algn="l" rtl="0">
              <a:lnSpc>
                <a:spcPct val="100000"/>
              </a:lnSpc>
              <a:spcBef>
                <a:spcPts val="0"/>
              </a:spcBef>
              <a:spcAft>
                <a:spcPts val="0"/>
              </a:spcAft>
              <a:buClr>
                <a:schemeClr val="dk1"/>
              </a:buClr>
              <a:buSzPts val="1700"/>
              <a:buFont typeface="Arial"/>
              <a:buChar char="•"/>
            </a:pPr>
            <a:r>
              <a:rPr lang="en" sz="1700" b="1" i="0" u="none" strike="noStrike" cap="none">
                <a:solidFill>
                  <a:schemeClr val="dk1"/>
                </a:solidFill>
                <a:latin typeface="Calibri"/>
                <a:ea typeface="Calibri"/>
                <a:cs typeface="Calibri"/>
                <a:sym typeface="Calibri"/>
              </a:rPr>
              <a:t>recommends</a:t>
            </a:r>
            <a:r>
              <a:rPr lang="en" sz="1700" b="0" i="0" u="none" strike="noStrike" cap="none">
                <a:solidFill>
                  <a:schemeClr val="dk1"/>
                </a:solidFill>
                <a:latin typeface="Calibri"/>
                <a:ea typeface="Calibri"/>
                <a:cs typeface="Calibri"/>
                <a:sym typeface="Calibri"/>
              </a:rPr>
              <a:t> resources for district and school staff.</a:t>
            </a:r>
            <a:endParaRPr sz="2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endParaRPr sz="10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r>
              <a:rPr lang="en" sz="1700" b="1" i="0" u="none" strike="noStrike" cap="none">
                <a:solidFill>
                  <a:schemeClr val="dk1"/>
                </a:solidFill>
                <a:latin typeface="Calibri"/>
                <a:ea typeface="Calibri"/>
                <a:cs typeface="Calibri"/>
                <a:sym typeface="Calibri"/>
              </a:rPr>
              <a:t>The checklist includes information on the following areas: </a:t>
            </a:r>
            <a:endParaRPr sz="3200" b="0" i="0" u="none" strike="noStrike" cap="none">
              <a:solidFill>
                <a:schemeClr val="dk1"/>
              </a:solidFill>
              <a:latin typeface="Calibri"/>
              <a:ea typeface="Calibri"/>
              <a:cs typeface="Calibri"/>
              <a:sym typeface="Calibri"/>
            </a:endParaRPr>
          </a:p>
          <a:p>
            <a:pPr marL="517525" marR="0" lvl="1" indent="-282575"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Communication and Support </a:t>
            </a:r>
            <a:endParaRPr sz="2800" b="0" i="0" u="none" strike="noStrike" cap="none">
              <a:solidFill>
                <a:schemeClr val="dk1"/>
              </a:solidFill>
              <a:latin typeface="Calibri"/>
              <a:ea typeface="Calibri"/>
              <a:cs typeface="Calibri"/>
              <a:sym typeface="Calibri"/>
            </a:endParaRPr>
          </a:p>
          <a:p>
            <a:pPr marL="517525" marR="0" lvl="1" indent="-282575"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Accessibility and Accommodations </a:t>
            </a:r>
            <a:endParaRPr sz="2800" b="0" i="0" u="none" strike="noStrike" cap="none">
              <a:solidFill>
                <a:schemeClr val="dk1"/>
              </a:solidFill>
              <a:latin typeface="Calibri"/>
              <a:ea typeface="Calibri"/>
              <a:cs typeface="Calibri"/>
              <a:sym typeface="Calibri"/>
            </a:endParaRPr>
          </a:p>
          <a:p>
            <a:pPr marL="517525" marR="0" lvl="1" indent="-282575"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Assessment Preparation and Administration </a:t>
            </a:r>
            <a:endParaRPr sz="2800" b="0" i="0" u="none" strike="noStrike" cap="none">
              <a:solidFill>
                <a:schemeClr val="dk1"/>
              </a:solidFill>
              <a:latin typeface="Calibri"/>
              <a:ea typeface="Calibri"/>
              <a:cs typeface="Calibri"/>
              <a:sym typeface="Calibri"/>
            </a:endParaRPr>
          </a:p>
          <a:p>
            <a:pPr marL="517525" marR="0" lvl="1" indent="-282575"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Accountability </a:t>
            </a:r>
            <a:endParaRPr sz="2800" b="0" i="0" u="none" strike="noStrike" cap="none">
              <a:solidFill>
                <a:schemeClr val="dk1"/>
              </a:solidFill>
              <a:latin typeface="Calibri"/>
              <a:ea typeface="Calibri"/>
              <a:cs typeface="Calibri"/>
              <a:sym typeface="Calibri"/>
            </a:endParaRPr>
          </a:p>
          <a:p>
            <a:pPr marL="517525" marR="0" lvl="1" indent="-282575" algn="l" rtl="0">
              <a:lnSpc>
                <a:spcPct val="10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Reports</a:t>
            </a:r>
            <a:endParaRPr sz="2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endParaRPr sz="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r>
              <a:rPr lang="en" sz="1700" b="1"/>
              <a:t>NEW</a:t>
            </a:r>
            <a:r>
              <a:rPr lang="en" sz="1700"/>
              <a:t>: </a:t>
            </a:r>
            <a:r>
              <a:rPr lang="en" sz="1700" b="0" i="0" u="none" strike="noStrike" cap="none">
                <a:solidFill>
                  <a:schemeClr val="dk1"/>
                </a:solidFill>
                <a:latin typeface="Calibri"/>
                <a:ea typeface="Calibri"/>
                <a:cs typeface="Calibri"/>
                <a:sym typeface="Calibri"/>
              </a:rPr>
              <a:t>The </a:t>
            </a:r>
            <a:r>
              <a:rPr lang="en" sz="1700" b="0" i="0" u="sng" strike="noStrike" cap="none">
                <a:solidFill>
                  <a:schemeClr val="hlink"/>
                </a:solidFill>
                <a:latin typeface="Calibri"/>
                <a:ea typeface="Calibri"/>
                <a:cs typeface="Calibri"/>
                <a:sym typeface="Calibri"/>
                <a:hlinkClick r:id="rId3"/>
              </a:rPr>
              <a:t>201</a:t>
            </a:r>
            <a:r>
              <a:rPr lang="en" sz="1700" u="sng">
                <a:solidFill>
                  <a:schemeClr val="hlink"/>
                </a:solidFill>
                <a:hlinkClick r:id="rId3"/>
              </a:rPr>
              <a:t>8</a:t>
            </a:r>
            <a:r>
              <a:rPr lang="en" sz="1700" b="0" i="0" u="sng" strike="noStrike" cap="none">
                <a:solidFill>
                  <a:schemeClr val="hlink"/>
                </a:solidFill>
                <a:latin typeface="Calibri"/>
                <a:ea typeface="Calibri"/>
                <a:cs typeface="Calibri"/>
                <a:sym typeface="Calibri"/>
                <a:hlinkClick r:id="rId3"/>
              </a:rPr>
              <a:t>-201</a:t>
            </a:r>
            <a:r>
              <a:rPr lang="en" sz="1700" u="sng">
                <a:solidFill>
                  <a:schemeClr val="hlink"/>
                </a:solidFill>
                <a:hlinkClick r:id="rId3"/>
              </a:rPr>
              <a:t>9</a:t>
            </a:r>
            <a:r>
              <a:rPr lang="en" sz="1700" b="0" i="0" u="sng" strike="noStrike" cap="none">
                <a:solidFill>
                  <a:schemeClr val="hlink"/>
                </a:solidFill>
                <a:latin typeface="Calibri"/>
                <a:ea typeface="Calibri"/>
                <a:cs typeface="Calibri"/>
                <a:sym typeface="Calibri"/>
                <a:hlinkClick r:id="rId3"/>
              </a:rPr>
              <a:t> Assessment Month-by-Month Checklist</a:t>
            </a:r>
            <a:r>
              <a:rPr lang="en" sz="1700" b="0" i="0" u="none" strike="noStrike" cap="none">
                <a:solidFill>
                  <a:schemeClr val="dk1"/>
                </a:solidFill>
                <a:latin typeface="Calibri"/>
                <a:ea typeface="Calibri"/>
                <a:cs typeface="Calibri"/>
                <a:sym typeface="Calibri"/>
              </a:rPr>
              <a:t> is located in the </a:t>
            </a:r>
            <a:r>
              <a:rPr lang="en" sz="1700" b="0" i="0" u="sng" strike="noStrike" cap="none">
                <a:solidFill>
                  <a:schemeClr val="hlink"/>
                </a:solidFill>
                <a:latin typeface="Calibri"/>
                <a:ea typeface="Calibri"/>
                <a:cs typeface="Calibri"/>
                <a:sym typeface="Calibri"/>
                <a:hlinkClick r:id="rId4"/>
              </a:rPr>
              <a:t>Assessment Library</a:t>
            </a:r>
            <a:r>
              <a:rPr lang="en" sz="1700" b="0" i="0" u="none" strike="noStrike" cap="none">
                <a:solidFill>
                  <a:schemeClr val="dk1"/>
                </a:solidFill>
                <a:latin typeface="Calibri"/>
                <a:ea typeface="Calibri"/>
                <a:cs typeface="Calibri"/>
                <a:sym typeface="Calibri"/>
              </a:rPr>
              <a:t>.</a:t>
            </a:r>
            <a:endParaRPr sz="1700" b="0" i="0" u="none" strike="noStrike" cap="none">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Shape 626"/>
          <p:cNvSpPr txBox="1">
            <a:spLocks noGrp="1"/>
          </p:cNvSpPr>
          <p:nvPr>
            <p:ph type="title"/>
          </p:nvPr>
        </p:nvSpPr>
        <p:spPr>
          <a:xfrm>
            <a:off x="457200" y="0"/>
            <a:ext cx="8229600" cy="1063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800"/>
              <a:buFont typeface="Calibri"/>
              <a:buNone/>
            </a:pPr>
            <a:r>
              <a:rPr lang="en" sz="3200" b="0" i="0" u="none" strike="noStrike" cap="none">
                <a:solidFill>
                  <a:srgbClr val="333333"/>
                </a:solidFill>
                <a:latin typeface="Calibri"/>
                <a:ea typeface="Calibri"/>
                <a:cs typeface="Calibri"/>
                <a:sym typeface="Calibri"/>
              </a:rPr>
              <a:t>Online Tools Training</a:t>
            </a:r>
            <a:endParaRPr sz="4400" b="0" i="0" u="none" strike="noStrike" cap="none">
              <a:solidFill>
                <a:schemeClr val="dk1"/>
              </a:solidFill>
              <a:latin typeface="Calibri"/>
              <a:ea typeface="Calibri"/>
              <a:cs typeface="Calibri"/>
              <a:sym typeface="Calibri"/>
            </a:endParaRPr>
          </a:p>
        </p:txBody>
      </p:sp>
      <p:sp>
        <p:nvSpPr>
          <p:cNvPr id="627" name="Shape 627"/>
          <p:cNvSpPr txBox="1">
            <a:spLocks noGrp="1"/>
          </p:cNvSpPr>
          <p:nvPr>
            <p:ph type="body" idx="1"/>
          </p:nvPr>
        </p:nvSpPr>
        <p:spPr>
          <a:xfrm>
            <a:off x="268514" y="1063453"/>
            <a:ext cx="8418286" cy="3531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450"/>
              <a:buFont typeface="Arial"/>
              <a:buNone/>
            </a:pPr>
            <a:r>
              <a:rPr lang="en" sz="1800" b="0" i="0" u="none" strike="noStrike" cap="none">
                <a:solidFill>
                  <a:schemeClr val="dk1"/>
                </a:solidFill>
                <a:latin typeface="Calibri"/>
                <a:ea typeface="Calibri"/>
                <a:cs typeface="Calibri"/>
                <a:sym typeface="Calibri"/>
              </a:rPr>
              <a:t>The Online Tools Training (OTT) should be utilized in order to become familiar with the online testing tools  (e.g., highlighter, magnification, etc.) used for the operational test. Additionally the OTT:</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450"/>
              <a:buFont typeface="Arial"/>
              <a:buNone/>
            </a:pPr>
            <a:endParaRPr sz="18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may be reviewed as many times as desired;</a:t>
            </a:r>
            <a:endParaRPr sz="32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is not to be considered representative of an actual test; and</a:t>
            </a:r>
            <a:endParaRPr sz="32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is available once I</a:t>
            </a:r>
            <a:r>
              <a:rPr lang="en" sz="1800"/>
              <a:t>NSIGHT</a:t>
            </a:r>
            <a:r>
              <a:rPr lang="en" sz="1800" b="0" i="0" u="none" strike="noStrike" cap="none">
                <a:solidFill>
                  <a:schemeClr val="dk1"/>
                </a:solidFill>
                <a:latin typeface="Calibri"/>
                <a:ea typeface="Calibri"/>
                <a:cs typeface="Calibri"/>
                <a:sym typeface="Calibri"/>
              </a:rPr>
              <a:t> is installed or by </a:t>
            </a:r>
            <a:r>
              <a:rPr lang="en" sz="1800" b="0" i="0" u="sng" strike="noStrike" cap="none">
                <a:solidFill>
                  <a:schemeClr val="hlink"/>
                </a:solidFill>
                <a:latin typeface="Calibri"/>
                <a:ea typeface="Calibri"/>
                <a:cs typeface="Calibri"/>
                <a:sym typeface="Calibri"/>
                <a:hlinkClick r:id="rId3"/>
              </a:rPr>
              <a:t>link</a:t>
            </a:r>
            <a:r>
              <a:rPr lang="en" sz="1800" b="0" i="0" u="none" strike="noStrike" cap="none">
                <a:solidFill>
                  <a:schemeClr val="dk1"/>
                </a:solidFill>
                <a:latin typeface="Calibri"/>
                <a:ea typeface="Calibri"/>
                <a:cs typeface="Calibri"/>
                <a:sym typeface="Calibri"/>
              </a:rPr>
              <a:t> using Google Chrome browser.</a:t>
            </a: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pic>
        <p:nvPicPr>
          <p:cNvPr id="632" name="Shape 632"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633" name="Shape 633"/>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Test Security</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Shape 638"/>
          <p:cNvSpPr txBox="1">
            <a:spLocks noGrp="1"/>
          </p:cNvSpPr>
          <p:nvPr>
            <p:ph type="title"/>
          </p:nvPr>
        </p:nvSpPr>
        <p:spPr>
          <a:xfrm>
            <a:off x="457200" y="0"/>
            <a:ext cx="8229600" cy="10635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2800"/>
              <a:t>Test Security Updates</a:t>
            </a:r>
            <a:endParaRPr sz="2800"/>
          </a:p>
        </p:txBody>
      </p:sp>
      <p:sp>
        <p:nvSpPr>
          <p:cNvPr id="639" name="Shape 639"/>
          <p:cNvSpPr txBox="1">
            <a:spLocks noGrp="1"/>
          </p:cNvSpPr>
          <p:nvPr>
            <p:ph type="body" idx="1"/>
          </p:nvPr>
        </p:nvSpPr>
        <p:spPr>
          <a:xfrm>
            <a:off x="47400" y="913950"/>
            <a:ext cx="9049200" cy="37434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 sz="1600"/>
              <a:t>BESE directed the LDE to create a mechanism for school systems wishing to appeal test security decisions by the LDE. The draft revisions to Bulletin 118, </a:t>
            </a:r>
            <a:r>
              <a:rPr lang="en" sz="1600" i="1"/>
              <a:t>Statewide Assessment Standards and Practices</a:t>
            </a:r>
            <a:r>
              <a:rPr lang="en" sz="1600"/>
              <a:t>, contain the following:</a:t>
            </a:r>
            <a:endParaRPr sz="1600"/>
          </a:p>
          <a:p>
            <a:pPr marL="457200" lvl="0" indent="-330200" rtl="0">
              <a:lnSpc>
                <a:spcPct val="115000"/>
              </a:lnSpc>
              <a:spcBef>
                <a:spcPts val="0"/>
              </a:spcBef>
              <a:spcAft>
                <a:spcPts val="0"/>
              </a:spcAft>
              <a:buSzPts val="1600"/>
              <a:buChar char="•"/>
            </a:pPr>
            <a:r>
              <a:rPr lang="en" sz="1600"/>
              <a:t>School systems are no longer required to investigate every void. However, school systems wishing to contest a void must submit a request in writing, including a report resulting from an investigation pursuant to Bulletin 118 §5305.A.3.</a:t>
            </a:r>
            <a:endParaRPr sz="1600"/>
          </a:p>
          <a:p>
            <a:pPr marL="914400" lvl="1" indent="-311150" rtl="0">
              <a:lnSpc>
                <a:spcPct val="115000"/>
              </a:lnSpc>
              <a:spcBef>
                <a:spcPts val="0"/>
              </a:spcBef>
              <a:spcAft>
                <a:spcPts val="0"/>
              </a:spcAft>
              <a:buSzPts val="1300"/>
              <a:buChar char="–"/>
            </a:pPr>
            <a:r>
              <a:rPr lang="en" sz="1300"/>
              <a:t>The LDE shall provide a list of recommended investigators that may be used by school systems to support this process.</a:t>
            </a:r>
            <a:endParaRPr sz="1300"/>
          </a:p>
          <a:p>
            <a:pPr marL="914400" lvl="1" indent="-311150" rtl="0">
              <a:lnSpc>
                <a:spcPct val="115000"/>
              </a:lnSpc>
              <a:spcBef>
                <a:spcPts val="0"/>
              </a:spcBef>
              <a:spcAft>
                <a:spcPts val="0"/>
              </a:spcAft>
              <a:buSzPts val="1300"/>
              <a:buChar char="–"/>
            </a:pPr>
            <a:r>
              <a:rPr lang="en" sz="1300"/>
              <a:t>The investigation shall produce verifiable evidence that corroborates, with a high degree of certainty, that a testing irregularity did not occur.</a:t>
            </a:r>
            <a:endParaRPr sz="1300"/>
          </a:p>
          <a:p>
            <a:pPr marL="457200" lvl="0" indent="-330200" rtl="0">
              <a:lnSpc>
                <a:spcPct val="115000"/>
              </a:lnSpc>
              <a:spcBef>
                <a:spcPts val="0"/>
              </a:spcBef>
              <a:spcAft>
                <a:spcPts val="0"/>
              </a:spcAft>
              <a:buSzPts val="1600"/>
              <a:buChar char="•"/>
            </a:pPr>
            <a:r>
              <a:rPr lang="en" sz="1600"/>
              <a:t>Annually, at a public meeting, the test irregularity review committee shall conduct a records review of the investigative results from the school system as well as any relevant evidence from LDE.</a:t>
            </a:r>
            <a:endParaRPr sz="1600"/>
          </a:p>
          <a:p>
            <a:pPr marL="457200" lvl="0" indent="-330200" rtl="0">
              <a:lnSpc>
                <a:spcPct val="115000"/>
              </a:lnSpc>
              <a:spcBef>
                <a:spcPts val="0"/>
              </a:spcBef>
              <a:spcAft>
                <a:spcPts val="0"/>
              </a:spcAft>
              <a:buSzPts val="1600"/>
              <a:buChar char="•"/>
            </a:pPr>
            <a:r>
              <a:rPr lang="en" sz="1600"/>
              <a:t>The test irregularity review committee - made up national, state, and district experts and representatives - will make recommendations regarding any potential void reversals.</a:t>
            </a:r>
            <a:endParaRPr sz="1600"/>
          </a:p>
          <a:p>
            <a:pPr marL="0" lvl="0" indent="0">
              <a:spcBef>
                <a:spcPts val="640"/>
              </a:spcBef>
              <a:spcAft>
                <a:spcPts val="0"/>
              </a:spcAft>
              <a:buNone/>
            </a:pP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Shape 644"/>
          <p:cNvSpPr txBox="1">
            <a:spLocks noGrp="1"/>
          </p:cNvSpPr>
          <p:nvPr>
            <p:ph type="title"/>
          </p:nvPr>
        </p:nvSpPr>
        <p:spPr>
          <a:xfrm>
            <a:off x="457200" y="31599"/>
            <a:ext cx="8229600" cy="103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3200" b="0" i="0" u="none" strike="noStrike" cap="none">
                <a:solidFill>
                  <a:srgbClr val="333333"/>
                </a:solidFill>
                <a:latin typeface="Calibri"/>
                <a:ea typeface="Calibri"/>
                <a:cs typeface="Calibri"/>
                <a:sym typeface="Calibri"/>
              </a:rPr>
              <a:t>Caveon Test Security Services</a:t>
            </a:r>
            <a:endParaRPr sz="4400" b="0" i="0" u="none" strike="noStrike" cap="none">
              <a:solidFill>
                <a:schemeClr val="dk1"/>
              </a:solidFill>
              <a:latin typeface="Calibri"/>
              <a:ea typeface="Calibri"/>
              <a:cs typeface="Calibri"/>
              <a:sym typeface="Calibri"/>
            </a:endParaRPr>
          </a:p>
        </p:txBody>
      </p:sp>
      <p:sp>
        <p:nvSpPr>
          <p:cNvPr id="645" name="Shape 645"/>
          <p:cNvSpPr txBox="1">
            <a:spLocks noGrp="1"/>
          </p:cNvSpPr>
          <p:nvPr>
            <p:ph type="body" idx="1"/>
          </p:nvPr>
        </p:nvSpPr>
        <p:spPr>
          <a:xfrm>
            <a:off x="32400" y="938550"/>
            <a:ext cx="9079200" cy="3749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600" b="0" i="0" u="none" strike="noStrike" cap="none">
                <a:solidFill>
                  <a:schemeClr val="dk1"/>
                </a:solidFill>
                <a:latin typeface="Calibri"/>
                <a:ea typeface="Calibri"/>
                <a:cs typeface="Calibri"/>
                <a:sym typeface="Calibri"/>
              </a:rPr>
              <a:t>In order to help districts and schools improve test security, the LDOE has negotiated an agreement with Caveon, the nation’s leading test security experts, to provide the following services:</a:t>
            </a:r>
            <a:endParaRPr sz="16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r>
              <a:rPr lang="en" sz="1600" b="0" i="0" u="none" strike="noStrike" cap="none">
                <a:solidFill>
                  <a:schemeClr val="dk1"/>
                </a:solidFill>
                <a:latin typeface="Calibri"/>
                <a:ea typeface="Calibri"/>
                <a:cs typeface="Calibri"/>
                <a:sym typeface="Calibri"/>
              </a:rPr>
              <a:t>Monitoring</a:t>
            </a:r>
            <a:endParaRPr sz="1600" b="0" i="0" u="none" strike="noStrike" cap="none">
              <a:solidFill>
                <a:schemeClr val="dk1"/>
              </a:solidFill>
              <a:latin typeface="Calibri"/>
              <a:ea typeface="Calibri"/>
              <a:cs typeface="Calibri"/>
              <a:sym typeface="Calibri"/>
            </a:endParaRPr>
          </a:p>
          <a:p>
            <a:pPr marL="457200" marR="0" lvl="0" indent="-330200" algn="l" rtl="0">
              <a:lnSpc>
                <a:spcPct val="115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Provides two Caveon monitors on campus on one day of testing</a:t>
            </a:r>
            <a:endParaRPr sz="1600" b="0" i="0" u="none" strike="noStrike" cap="none">
              <a:solidFill>
                <a:schemeClr val="dk1"/>
              </a:solidFill>
              <a:latin typeface="Calibri"/>
              <a:ea typeface="Calibri"/>
              <a:cs typeface="Calibri"/>
              <a:sym typeface="Calibri"/>
            </a:endParaRPr>
          </a:p>
          <a:p>
            <a:pPr marL="457200" marR="0" lvl="0" indent="-330200" algn="l" rtl="0">
              <a:lnSpc>
                <a:spcPct val="115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Provides districts with accurate information of every testing room at the school</a:t>
            </a:r>
            <a:endParaRPr sz="16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r>
              <a:rPr lang="en" sz="1600" b="0" i="0" u="none" strike="noStrike" cap="none">
                <a:solidFill>
                  <a:schemeClr val="dk1"/>
                </a:solidFill>
                <a:latin typeface="Calibri"/>
                <a:ea typeface="Calibri"/>
                <a:cs typeface="Calibri"/>
                <a:sym typeface="Calibri"/>
              </a:rPr>
              <a:t>Investigations</a:t>
            </a:r>
            <a:endParaRPr sz="1600" b="0" i="0" u="none" strike="noStrike" cap="none">
              <a:solidFill>
                <a:schemeClr val="dk1"/>
              </a:solidFill>
              <a:latin typeface="Calibri"/>
              <a:ea typeface="Calibri"/>
              <a:cs typeface="Calibri"/>
              <a:sym typeface="Calibri"/>
            </a:endParaRPr>
          </a:p>
          <a:p>
            <a:pPr marL="457200" marR="0" lvl="0" indent="-330200" algn="l" rtl="0">
              <a:lnSpc>
                <a:spcPct val="115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Provides districts with professional investigators to investigate and report on any testing irregularity that occurred in the district</a:t>
            </a:r>
            <a:endParaRPr sz="16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3200"/>
              <a:buFont typeface="Arial"/>
              <a:buNone/>
            </a:pPr>
            <a:r>
              <a:rPr lang="en" sz="1600" b="0" i="0" u="none" strike="noStrike" cap="none">
                <a:solidFill>
                  <a:schemeClr val="dk1"/>
                </a:solidFill>
                <a:latin typeface="Calibri"/>
                <a:ea typeface="Calibri"/>
                <a:cs typeface="Calibri"/>
                <a:sym typeface="Calibri"/>
              </a:rPr>
              <a:t>Training</a:t>
            </a:r>
            <a:endParaRPr sz="1600" b="0" i="0" u="none" strike="noStrike" cap="none">
              <a:solidFill>
                <a:schemeClr val="dk1"/>
              </a:solidFill>
              <a:latin typeface="Calibri"/>
              <a:ea typeface="Calibri"/>
              <a:cs typeface="Calibri"/>
              <a:sym typeface="Calibri"/>
            </a:endParaRPr>
          </a:p>
          <a:p>
            <a:pPr marL="457200" marR="0" lvl="0" indent="-330200" algn="l" rtl="0">
              <a:lnSpc>
                <a:spcPct val="115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Provides districts with active online training modules created by Caveon</a:t>
            </a:r>
            <a:endParaRPr sz="1600" b="0" i="0" u="none" strike="noStrike" cap="none">
              <a:solidFill>
                <a:schemeClr val="dk1"/>
              </a:solidFill>
              <a:latin typeface="Calibri"/>
              <a:ea typeface="Calibri"/>
              <a:cs typeface="Calibri"/>
              <a:sym typeface="Calibri"/>
            </a:endParaRPr>
          </a:p>
          <a:p>
            <a:pPr marL="0" marR="0" lvl="0" indent="457200" algn="l" rtl="0">
              <a:lnSpc>
                <a:spcPct val="115000"/>
              </a:lnSpc>
              <a:spcBef>
                <a:spcPts val="0"/>
              </a:spcBef>
              <a:spcAft>
                <a:spcPts val="0"/>
              </a:spcAft>
              <a:buClr>
                <a:schemeClr val="dk1"/>
              </a:buClr>
              <a:buSzPts val="11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r>
              <a:rPr lang="en" sz="1600" b="0" i="0" u="none" strike="noStrike" cap="none">
                <a:solidFill>
                  <a:schemeClr val="dk1"/>
                </a:solidFill>
                <a:latin typeface="Calibri"/>
                <a:ea typeface="Calibri"/>
                <a:cs typeface="Calibri"/>
                <a:sym typeface="Calibri"/>
              </a:rPr>
              <a:t>A full explanation of the services and the fee schedules can be found </a:t>
            </a:r>
            <a:r>
              <a:rPr lang="en" sz="1600" b="0" i="0" u="sng" strike="noStrike" cap="none">
                <a:solidFill>
                  <a:schemeClr val="hlink"/>
                </a:solidFill>
                <a:latin typeface="Calibri"/>
                <a:ea typeface="Calibri"/>
                <a:cs typeface="Calibri"/>
                <a:sym typeface="Calibri"/>
                <a:hlinkClick r:id="rId3"/>
              </a:rPr>
              <a:t>here</a:t>
            </a:r>
            <a:r>
              <a:rPr lang="en" sz="1600" b="0" i="0" u="none" strike="noStrike" cap="none">
                <a:solidFill>
                  <a:schemeClr val="dk1"/>
                </a:solidFill>
                <a:latin typeface="Calibri"/>
                <a:ea typeface="Calibri"/>
                <a:cs typeface="Calibri"/>
                <a:sym typeface="Calibri"/>
              </a:rPr>
              <a:t>. Districts and schools can purchase these services by contacting </a:t>
            </a:r>
            <a:r>
              <a:rPr lang="en" sz="1600" b="0" i="0" u="sng" strike="noStrike" cap="none">
                <a:solidFill>
                  <a:schemeClr val="hlink"/>
                </a:solidFill>
                <a:latin typeface="Calibri"/>
                <a:ea typeface="Calibri"/>
                <a:cs typeface="Calibri"/>
                <a:sym typeface="Calibri"/>
                <a:hlinkClick r:id="rId4"/>
              </a:rPr>
              <a:t>Caveon</a:t>
            </a:r>
            <a:r>
              <a:rPr lang="en" sz="1600" b="0" i="0" u="none" strike="noStrike" cap="none">
                <a:solidFill>
                  <a:schemeClr val="dk1"/>
                </a:solidFill>
                <a:latin typeface="Calibri"/>
                <a:ea typeface="Calibri"/>
                <a:cs typeface="Calibri"/>
                <a:sym typeface="Calibri"/>
              </a:rPr>
              <a:t> directly.</a:t>
            </a:r>
            <a:endParaRPr sz="1600" b="0" i="0" u="none" strike="noStrike" cap="none">
              <a:solidFill>
                <a:schemeClr val="dk1"/>
              </a:solidFill>
              <a:latin typeface="Calibri"/>
              <a:ea typeface="Calibri"/>
              <a:cs typeface="Calibri"/>
              <a:sym typeface="Calibri"/>
            </a:endParaRPr>
          </a:p>
          <a:p>
            <a:pPr marL="342900" marR="0" lvl="0" indent="1079500" algn="l" rtl="0">
              <a:lnSpc>
                <a:spcPct val="100000"/>
              </a:lnSpc>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Shape 650"/>
          <p:cNvSpPr txBox="1">
            <a:spLocks noGrp="1"/>
          </p:cNvSpPr>
          <p:nvPr>
            <p:ph type="title"/>
          </p:nvPr>
        </p:nvSpPr>
        <p:spPr>
          <a:xfrm>
            <a:off x="457200" y="26349"/>
            <a:ext cx="8229600" cy="10371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3200" b="0" i="0" u="none" strike="noStrike" cap="none">
                <a:solidFill>
                  <a:srgbClr val="333333"/>
                </a:solidFill>
                <a:latin typeface="Calibri"/>
                <a:ea typeface="Calibri"/>
                <a:cs typeface="Calibri"/>
                <a:sym typeface="Calibri"/>
              </a:rPr>
              <a:t>Caveon Core</a:t>
            </a:r>
            <a:endParaRPr sz="4400" b="0" i="0" u="none" strike="noStrike" cap="none">
              <a:solidFill>
                <a:schemeClr val="dk1"/>
              </a:solidFill>
              <a:latin typeface="Calibri"/>
              <a:ea typeface="Calibri"/>
              <a:cs typeface="Calibri"/>
              <a:sym typeface="Calibri"/>
            </a:endParaRPr>
          </a:p>
        </p:txBody>
      </p:sp>
      <p:sp>
        <p:nvSpPr>
          <p:cNvPr id="651" name="Shape 651"/>
          <p:cNvSpPr txBox="1">
            <a:spLocks noGrp="1"/>
          </p:cNvSpPr>
          <p:nvPr>
            <p:ph type="body" idx="1"/>
          </p:nvPr>
        </p:nvSpPr>
        <p:spPr>
          <a:xfrm>
            <a:off x="224875" y="1183600"/>
            <a:ext cx="8229600" cy="33945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3200"/>
              <a:buFont typeface="Arial"/>
              <a:buNone/>
            </a:pPr>
            <a:r>
              <a:rPr lang="en" sz="1800" b="0" i="0" u="none" strike="noStrike" cap="none">
                <a:solidFill>
                  <a:schemeClr val="dk1"/>
                </a:solidFill>
                <a:latin typeface="Calibri"/>
                <a:ea typeface="Calibri"/>
                <a:cs typeface="Calibri"/>
                <a:sym typeface="Calibri"/>
              </a:rPr>
              <a:t>LEAs utilizing Caveon will receive access </a:t>
            </a:r>
            <a:endParaRPr sz="18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3200"/>
              <a:buFont typeface="Arial"/>
              <a:buNone/>
            </a:pPr>
            <a:r>
              <a:rPr lang="en" sz="1800" b="0" i="0" u="none" strike="noStrike" cap="none">
                <a:solidFill>
                  <a:schemeClr val="dk1"/>
                </a:solidFill>
                <a:latin typeface="Calibri"/>
                <a:ea typeface="Calibri"/>
                <a:cs typeface="Calibri"/>
                <a:sym typeface="Calibri"/>
              </a:rPr>
              <a:t>to Caveon Core. Caveon Core allows </a:t>
            </a:r>
            <a:endParaRPr sz="18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3200"/>
              <a:buFont typeface="Arial"/>
              <a:buNone/>
            </a:pPr>
            <a:r>
              <a:rPr lang="en" sz="1800" b="0" i="0" u="none" strike="noStrike" cap="none">
                <a:solidFill>
                  <a:schemeClr val="dk1"/>
                </a:solidFill>
                <a:latin typeface="Calibri"/>
                <a:ea typeface="Calibri"/>
                <a:cs typeface="Calibri"/>
                <a:sym typeface="Calibri"/>
              </a:rPr>
              <a:t>DTCs to track the findings of the Caveon </a:t>
            </a:r>
            <a:endParaRPr sz="18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3200"/>
              <a:buFont typeface="Arial"/>
              <a:buNone/>
            </a:pPr>
            <a:r>
              <a:rPr lang="en" sz="1800" b="0" i="0" u="none" strike="noStrike" cap="none">
                <a:solidFill>
                  <a:schemeClr val="dk1"/>
                </a:solidFill>
                <a:latin typeface="Calibri"/>
                <a:ea typeface="Calibri"/>
                <a:cs typeface="Calibri"/>
                <a:sym typeface="Calibri"/>
              </a:rPr>
              <a:t>monitors in real time. Caveon Core is </a:t>
            </a:r>
            <a:endParaRPr sz="18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3200"/>
              <a:buFont typeface="Arial"/>
              <a:buNone/>
            </a:pPr>
            <a:r>
              <a:rPr lang="en" sz="1800" b="0" i="0" u="none" strike="noStrike" cap="none">
                <a:solidFill>
                  <a:schemeClr val="dk1"/>
                </a:solidFill>
                <a:latin typeface="Calibri"/>
                <a:ea typeface="Calibri"/>
                <a:cs typeface="Calibri"/>
                <a:sym typeface="Calibri"/>
              </a:rPr>
              <a:t>the only way for DTCs to receive real</a:t>
            </a:r>
            <a:endParaRPr sz="18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3200"/>
              <a:buFont typeface="Arial"/>
              <a:buNone/>
            </a:pPr>
            <a:r>
              <a:rPr lang="en" sz="1800" b="0" i="0" u="none" strike="noStrike" cap="none">
                <a:solidFill>
                  <a:schemeClr val="dk1"/>
                </a:solidFill>
                <a:latin typeface="Calibri"/>
                <a:ea typeface="Calibri"/>
                <a:cs typeface="Calibri"/>
                <a:sym typeface="Calibri"/>
              </a:rPr>
              <a:t>time monitor feedback.</a:t>
            </a:r>
            <a:endParaRPr sz="1800" b="0" i="0" u="none" strike="noStrike" cap="none">
              <a:solidFill>
                <a:schemeClr val="dk1"/>
              </a:solidFill>
              <a:latin typeface="Calibri"/>
              <a:ea typeface="Calibri"/>
              <a:cs typeface="Calibri"/>
              <a:sym typeface="Calibri"/>
            </a:endParaRPr>
          </a:p>
          <a:p>
            <a:pPr marL="342900" marR="0" lvl="0" indent="1079500" algn="l" rtl="0">
              <a:lnSpc>
                <a:spcPct val="100000"/>
              </a:lnSpc>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pic>
        <p:nvPicPr>
          <p:cNvPr id="652" name="Shape 652"/>
          <p:cNvPicPr preferRelativeResize="0"/>
          <p:nvPr/>
        </p:nvPicPr>
        <p:blipFill rotWithShape="1">
          <a:blip r:embed="rId3">
            <a:alphaModFix/>
          </a:blip>
          <a:srcRect/>
          <a:stretch/>
        </p:blipFill>
        <p:spPr>
          <a:xfrm>
            <a:off x="4339675" y="1063375"/>
            <a:ext cx="4733925" cy="35147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Shape 657"/>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Test Security</a:t>
            </a:r>
            <a:endParaRPr sz="4400" b="0" i="0" u="none" strike="noStrike" cap="none">
              <a:solidFill>
                <a:srgbClr val="333333"/>
              </a:solidFill>
              <a:latin typeface="Calibri"/>
              <a:ea typeface="Calibri"/>
              <a:cs typeface="Calibri"/>
              <a:sym typeface="Calibri"/>
            </a:endParaRPr>
          </a:p>
        </p:txBody>
      </p:sp>
      <p:sp>
        <p:nvSpPr>
          <p:cNvPr id="658" name="Shape 658"/>
          <p:cNvSpPr txBox="1">
            <a:spLocks noGrp="1"/>
          </p:cNvSpPr>
          <p:nvPr>
            <p:ph type="body" idx="1"/>
          </p:nvPr>
        </p:nvSpPr>
        <p:spPr>
          <a:xfrm>
            <a:off x="152400" y="971550"/>
            <a:ext cx="8839200" cy="3828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800" b="0" i="0" u="none" strike="noStrike" cap="none">
                <a:solidFill>
                  <a:schemeClr val="dk1"/>
                </a:solidFill>
                <a:latin typeface="Calibri"/>
                <a:ea typeface="Calibri"/>
                <a:cs typeface="Calibri"/>
                <a:sym typeface="Calibri"/>
              </a:rPr>
              <a:t>Student tests should be voided if there is an instance of cheating—whether by a student or by anyone else. In the case of student cheating:</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733"/>
              <a:buFont typeface="Arial"/>
              <a:buNone/>
            </a:pPr>
            <a:endParaRPr sz="12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The </a:t>
            </a:r>
            <a:r>
              <a:rPr lang="en" sz="1800" b="1" i="0" u="none" strike="noStrike" cap="none">
                <a:solidFill>
                  <a:schemeClr val="dk1"/>
                </a:solidFill>
                <a:latin typeface="Calibri"/>
                <a:ea typeface="Calibri"/>
                <a:cs typeface="Calibri"/>
                <a:sym typeface="Calibri"/>
              </a:rPr>
              <a:t>Test Administrator </a:t>
            </a:r>
            <a:r>
              <a:rPr lang="en" sz="1800" b="0" i="0" u="none" strike="noStrike" cap="none">
                <a:solidFill>
                  <a:schemeClr val="dk1"/>
                </a:solidFill>
                <a:latin typeface="Calibri"/>
                <a:ea typeface="Calibri"/>
                <a:cs typeface="Calibri"/>
                <a:sym typeface="Calibri"/>
              </a:rPr>
              <a:t>should give the School Test Coordinator a written account of the incident, with any available additional documentation, including the lithocode number of the answer document or consumable test booklet and the domain to be voided.</a:t>
            </a:r>
            <a:endParaRPr sz="3200" b="0" i="0" u="none" strike="noStrike" cap="none">
              <a:solidFill>
                <a:schemeClr val="dk1"/>
              </a:solidFill>
              <a:latin typeface="Calibri"/>
              <a:ea typeface="Calibri"/>
              <a:cs typeface="Calibri"/>
              <a:sym typeface="Calibri"/>
            </a:endParaRPr>
          </a:p>
          <a:p>
            <a:pPr marL="457200" marR="0" lvl="0" indent="-342900" algn="l" rtl="0">
              <a:lnSpc>
                <a:spcPct val="115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The </a:t>
            </a:r>
            <a:r>
              <a:rPr lang="en" sz="1800" b="1" i="0" u="none" strike="noStrike" cap="none">
                <a:solidFill>
                  <a:schemeClr val="dk1"/>
                </a:solidFill>
                <a:latin typeface="Calibri"/>
                <a:ea typeface="Calibri"/>
                <a:cs typeface="Calibri"/>
                <a:sym typeface="Calibri"/>
              </a:rPr>
              <a:t>School Test Coordinator </a:t>
            </a:r>
            <a:r>
              <a:rPr lang="en" sz="1800" b="0" i="0" u="none" strike="noStrike" cap="none">
                <a:solidFill>
                  <a:schemeClr val="dk1"/>
                </a:solidFill>
                <a:latin typeface="Calibri"/>
                <a:ea typeface="Calibri"/>
                <a:cs typeface="Calibri"/>
                <a:sym typeface="Calibri"/>
              </a:rPr>
              <a:t>should convene a school-level test security committee consisting at a minimum of the principal, the School Test Coordinator, and the test administrator to determine whether a test should be voided.  The STC will complete the Void Notification form and notify the District Test Coordinator of any voided test.</a:t>
            </a:r>
            <a:endParaRPr sz="3200" b="0" i="0" u="none" strike="noStrike" cap="none">
              <a:solidFill>
                <a:schemeClr val="dk1"/>
              </a:solidFill>
              <a:latin typeface="Calibri"/>
              <a:ea typeface="Calibri"/>
              <a:cs typeface="Calibri"/>
              <a:sym typeface="Calibri"/>
            </a:endParaRPr>
          </a:p>
          <a:p>
            <a:pPr marL="457200" marR="0" lvl="0" indent="-342900" algn="l" rtl="0">
              <a:lnSpc>
                <a:spcPct val="115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The </a:t>
            </a:r>
            <a:r>
              <a:rPr lang="en" sz="1800" b="1" i="0" u="none" strike="noStrike" cap="none">
                <a:solidFill>
                  <a:schemeClr val="dk1"/>
                </a:solidFill>
                <a:latin typeface="Calibri"/>
                <a:ea typeface="Calibri"/>
                <a:cs typeface="Calibri"/>
                <a:sym typeface="Calibri"/>
              </a:rPr>
              <a:t>District Test Coordinator </a:t>
            </a:r>
            <a:r>
              <a:rPr lang="en" sz="1800" b="0" i="0" u="none" strike="noStrike" cap="none">
                <a:solidFill>
                  <a:schemeClr val="dk1"/>
                </a:solidFill>
                <a:latin typeface="Calibri"/>
                <a:ea typeface="Calibri"/>
                <a:cs typeface="Calibri"/>
                <a:sym typeface="Calibri"/>
              </a:rPr>
              <a:t>should complete and email the Void Verification form to LDOE at assessment@la.gov.</a:t>
            </a:r>
            <a:endParaRPr sz="3200" b="0"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endParaRPr sz="1800" b="0" i="0" u="none" strike="noStrike" cap="none">
              <a:solidFill>
                <a:schemeClr val="dk1"/>
              </a:solidFill>
              <a:latin typeface="Arial"/>
              <a:ea typeface="Arial"/>
              <a:cs typeface="Arial"/>
              <a:sym typeface="Arial"/>
            </a:endParaRPr>
          </a:p>
          <a:p>
            <a:pPr marL="230186" marR="0" lvl="0" indent="569912" algn="l" rtl="0">
              <a:lnSpc>
                <a:spcPct val="100000"/>
              </a:lnSpc>
              <a:spcBef>
                <a:spcPts val="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Shape 663"/>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2800" dirty="0"/>
              <a:t>Test Security Policy </a:t>
            </a:r>
            <a:r>
              <a:rPr lang="en" sz="2800" dirty="0" smtClean="0"/>
              <a:t>Audits</a:t>
            </a:r>
            <a:endParaRPr sz="2800" dirty="0"/>
          </a:p>
        </p:txBody>
      </p:sp>
      <p:sp>
        <p:nvSpPr>
          <p:cNvPr id="664" name="Shape 664"/>
          <p:cNvSpPr txBox="1">
            <a:spLocks noGrp="1"/>
          </p:cNvSpPr>
          <p:nvPr>
            <p:ph type="body" idx="1"/>
          </p:nvPr>
        </p:nvSpPr>
        <p:spPr>
          <a:xfrm>
            <a:off x="152400" y="971550"/>
            <a:ext cx="8839200" cy="3828900"/>
          </a:xfrm>
          <a:prstGeom prst="rect">
            <a:avLst/>
          </a:prstGeom>
        </p:spPr>
        <p:txBody>
          <a:bodyPr spcFirstLastPara="1" wrap="square" lIns="91425" tIns="91425" rIns="91425" bIns="91425" anchor="t" anchorCtr="0">
            <a:noAutofit/>
          </a:bodyPr>
          <a:lstStyle/>
          <a:p>
            <a:pPr marL="0" lvl="0" indent="0" rtl="0">
              <a:lnSpc>
                <a:spcPct val="115000"/>
              </a:lnSpc>
              <a:spcBef>
                <a:spcPts val="200"/>
              </a:spcBef>
              <a:spcAft>
                <a:spcPts val="0"/>
              </a:spcAft>
              <a:buClr>
                <a:schemeClr val="dk1"/>
              </a:buClr>
              <a:buSzPts val="1100"/>
              <a:buFont typeface="Arial"/>
              <a:buNone/>
            </a:pPr>
            <a:r>
              <a:rPr lang="en" sz="1600"/>
              <a:t>In order for school systems to be in compliance with Bulletin 118, school systems must develop a test security policy.  All school systems should have their test security plans accessible and available at all times.</a:t>
            </a:r>
            <a:endParaRPr sz="1600"/>
          </a:p>
          <a:p>
            <a:pPr marL="0" lvl="0" indent="0" rtl="0">
              <a:lnSpc>
                <a:spcPct val="115000"/>
              </a:lnSpc>
              <a:spcBef>
                <a:spcPts val="200"/>
              </a:spcBef>
              <a:spcAft>
                <a:spcPts val="0"/>
              </a:spcAft>
              <a:buClr>
                <a:schemeClr val="dk1"/>
              </a:buClr>
              <a:buSzPts val="1100"/>
              <a:buFont typeface="Arial"/>
              <a:buNone/>
            </a:pPr>
            <a:r>
              <a:rPr lang="en" sz="1600"/>
              <a:t>For 2018–2019, the Department will only require the following types of school systems to submit a test security policy:</a:t>
            </a:r>
            <a:endParaRPr sz="1600"/>
          </a:p>
          <a:p>
            <a:pPr marL="457200" lvl="0" indent="-330200" rtl="0">
              <a:lnSpc>
                <a:spcPct val="115000"/>
              </a:lnSpc>
              <a:spcBef>
                <a:spcPts val="0"/>
              </a:spcBef>
              <a:spcAft>
                <a:spcPts val="0"/>
              </a:spcAft>
              <a:buSzPts val="1600"/>
              <a:buChar char="•"/>
            </a:pPr>
            <a:r>
              <a:rPr lang="en" sz="1600"/>
              <a:t>New school systems participating in statewide assessments</a:t>
            </a:r>
            <a:endParaRPr sz="1600"/>
          </a:p>
          <a:p>
            <a:pPr marL="457200" lvl="0" indent="-330200" rtl="0">
              <a:lnSpc>
                <a:spcPct val="115000"/>
              </a:lnSpc>
              <a:spcBef>
                <a:spcPts val="0"/>
              </a:spcBef>
              <a:spcAft>
                <a:spcPts val="0"/>
              </a:spcAft>
              <a:buSzPts val="1600"/>
              <a:buChar char="•"/>
            </a:pPr>
            <a:r>
              <a:rPr lang="en" sz="1600"/>
              <a:t>School systems that experienced a break of one or more years in participation in statewide assessments</a:t>
            </a:r>
            <a:endParaRPr sz="1600"/>
          </a:p>
          <a:p>
            <a:pPr marL="457200" lvl="0" indent="-330200" rtl="0">
              <a:lnSpc>
                <a:spcPct val="115000"/>
              </a:lnSpc>
              <a:spcBef>
                <a:spcPts val="0"/>
              </a:spcBef>
              <a:spcAft>
                <a:spcPts val="0"/>
              </a:spcAft>
              <a:buSzPts val="1600"/>
              <a:buChar char="•"/>
            </a:pPr>
            <a:r>
              <a:rPr lang="en" sz="1600"/>
              <a:t>School systems involved in the monitoring/audit process</a:t>
            </a:r>
            <a:endParaRPr sz="1600"/>
          </a:p>
          <a:p>
            <a:pPr marL="457200" lvl="0" indent="-330200" rtl="0">
              <a:lnSpc>
                <a:spcPct val="115000"/>
              </a:lnSpc>
              <a:spcBef>
                <a:spcPts val="0"/>
              </a:spcBef>
              <a:spcAft>
                <a:spcPts val="0"/>
              </a:spcAft>
              <a:buSzPts val="1600"/>
              <a:buChar char="•"/>
            </a:pPr>
            <a:r>
              <a:rPr lang="en" sz="1600"/>
              <a:t>School systems that voluntarily submit a test security policy</a:t>
            </a:r>
            <a:endParaRPr sz="1600"/>
          </a:p>
          <a:p>
            <a:pPr marL="0" lvl="0" indent="0" rtl="0">
              <a:lnSpc>
                <a:spcPct val="115000"/>
              </a:lnSpc>
              <a:spcBef>
                <a:spcPts val="200"/>
              </a:spcBef>
              <a:spcAft>
                <a:spcPts val="0"/>
              </a:spcAft>
              <a:buClr>
                <a:schemeClr val="dk1"/>
              </a:buClr>
              <a:buSzPts val="1100"/>
              <a:buFont typeface="Arial"/>
              <a:buNone/>
            </a:pPr>
            <a:r>
              <a:rPr lang="en" sz="1600"/>
              <a:t>All submitted policies will be reviewed using the checklist available </a:t>
            </a:r>
            <a:r>
              <a:rPr lang="en" sz="1600" u="sng">
                <a:solidFill>
                  <a:schemeClr val="hlink"/>
                </a:solidFill>
                <a:hlinkClick r:id="rId3"/>
              </a:rPr>
              <a:t>here</a:t>
            </a:r>
            <a:r>
              <a:rPr lang="en" sz="1600"/>
              <a:t>. The Department will review test security policies and provide feedback. August 31, 2018 is the deadline to submit test security policies to </a:t>
            </a:r>
            <a:r>
              <a:rPr lang="en" sz="1600" u="sng">
                <a:solidFill>
                  <a:srgbClr val="0000FF"/>
                </a:solidFill>
              </a:rPr>
              <a:t>assessment@la.gov.</a:t>
            </a:r>
            <a:endParaRPr sz="1600" u="sng">
              <a:solidFill>
                <a:srgbClr val="0000FF"/>
              </a:solidFill>
            </a:endParaRPr>
          </a:p>
          <a:p>
            <a:pPr marL="0" lvl="0" indent="0">
              <a:spcBef>
                <a:spcPts val="640"/>
              </a:spcBef>
              <a:spcAft>
                <a:spcPts val="0"/>
              </a:spcAft>
              <a:buNone/>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Shape 669"/>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2800"/>
              <a:t>Test Security Accommodations Audit</a:t>
            </a:r>
            <a:endParaRPr sz="2800"/>
          </a:p>
        </p:txBody>
      </p:sp>
      <p:sp>
        <p:nvSpPr>
          <p:cNvPr id="670" name="Shape 670"/>
          <p:cNvSpPr txBox="1">
            <a:spLocks noGrp="1"/>
          </p:cNvSpPr>
          <p:nvPr>
            <p:ph type="body" idx="1"/>
          </p:nvPr>
        </p:nvSpPr>
        <p:spPr>
          <a:xfrm>
            <a:off x="152400" y="971550"/>
            <a:ext cx="8839200" cy="38289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sz="1800"/>
              <a:t>DTCs and STCs must ensure the accommodations students receive on statewide assessments are the accommodations documented on accommodations plans and SER or SIS.</a:t>
            </a:r>
            <a:endParaRPr sz="1800"/>
          </a:p>
          <a:p>
            <a:pPr marL="0" lvl="0" indent="0" rtl="0">
              <a:lnSpc>
                <a:spcPct val="115000"/>
              </a:lnSpc>
              <a:spcBef>
                <a:spcPts val="0"/>
              </a:spcBef>
              <a:spcAft>
                <a:spcPts val="0"/>
              </a:spcAft>
              <a:buClr>
                <a:schemeClr val="dk1"/>
              </a:buClr>
              <a:buSzPts val="1100"/>
              <a:buFont typeface="Arial"/>
              <a:buNone/>
            </a:pPr>
            <a:endParaRPr sz="1800"/>
          </a:p>
          <a:p>
            <a:pPr marL="0" lvl="0" indent="0" rtl="0">
              <a:lnSpc>
                <a:spcPct val="115000"/>
              </a:lnSpc>
              <a:spcBef>
                <a:spcPts val="0"/>
              </a:spcBef>
              <a:spcAft>
                <a:spcPts val="0"/>
              </a:spcAft>
              <a:buClr>
                <a:schemeClr val="dk1"/>
              </a:buClr>
              <a:buSzPts val="1100"/>
              <a:buFont typeface="Arial"/>
              <a:buNone/>
            </a:pPr>
            <a:r>
              <a:rPr lang="en" sz="1800"/>
              <a:t>LDOE will be performing an audit of Spring assessments to ensure students received proper accommodations. Students who receive incorrect accommodations may have their test voided.</a:t>
            </a:r>
            <a:endParaRPr sz="1800"/>
          </a:p>
          <a:p>
            <a:pPr marL="0" lvl="0" indent="0">
              <a:spcBef>
                <a:spcPts val="640"/>
              </a:spcBef>
              <a:spcAft>
                <a:spcPts val="0"/>
              </a:spcAft>
              <a:buNone/>
            </a:pP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pic>
        <p:nvPicPr>
          <p:cNvPr id="675" name="Shape 675"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676" name="Shape 676"/>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a:solidFill>
                  <a:srgbClr val="191919"/>
                </a:solidFill>
                <a:latin typeface="Calibri"/>
                <a:ea typeface="Calibri"/>
                <a:cs typeface="Calibri"/>
                <a:sym typeface="Calibri"/>
              </a:rPr>
              <a:t>Birth - Pre-K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1" name="Shape 681"/>
          <p:cNvSpPr txBox="1">
            <a:spLocks noGrp="1"/>
          </p:cNvSpPr>
          <p:nvPr>
            <p:ph type="title"/>
          </p:nvPr>
        </p:nvSpPr>
        <p:spPr>
          <a:xfrm>
            <a:off x="457200" y="79428"/>
            <a:ext cx="8229600" cy="8574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800"/>
              <a:t>Early Childhood: GOLD by Teaching Strategies</a:t>
            </a:r>
            <a:r>
              <a:rPr lang="en"/>
              <a:t> </a:t>
            </a:r>
            <a:endParaRPr/>
          </a:p>
        </p:txBody>
      </p:sp>
      <p:sp>
        <p:nvSpPr>
          <p:cNvPr id="682" name="Shape 682"/>
          <p:cNvSpPr txBox="1">
            <a:spLocks noGrp="1"/>
          </p:cNvSpPr>
          <p:nvPr>
            <p:ph type="body" idx="1"/>
          </p:nvPr>
        </p:nvSpPr>
        <p:spPr>
          <a:xfrm>
            <a:off x="457200" y="1200150"/>
            <a:ext cx="8229600" cy="3394500"/>
          </a:xfrm>
          <a:prstGeom prst="rect">
            <a:avLst/>
          </a:prstGeom>
        </p:spPr>
        <p:txBody>
          <a:bodyPr spcFirstLastPara="1" wrap="square" lIns="91425" tIns="91425" rIns="91425" bIns="91425" anchor="t" anchorCtr="0">
            <a:noAutofit/>
          </a:bodyPr>
          <a:lstStyle/>
          <a:p>
            <a:pPr marL="0" lvl="0" indent="0" rtl="0">
              <a:spcBef>
                <a:spcPts val="640"/>
              </a:spcBef>
              <a:spcAft>
                <a:spcPts val="0"/>
              </a:spcAft>
              <a:buNone/>
            </a:pPr>
            <a:r>
              <a:rPr lang="en" sz="1600"/>
              <a:t>All at-risk publicly-funded children birth to five attending public and nonpublic pre-K, Head Start, and child care must be assessed with GOLD or an approved alternate assessment.</a:t>
            </a:r>
            <a:endParaRPr sz="1600"/>
          </a:p>
          <a:p>
            <a:pPr marL="457200" lvl="0" indent="-330200" rtl="0">
              <a:spcBef>
                <a:spcPts val="640"/>
              </a:spcBef>
              <a:spcAft>
                <a:spcPts val="0"/>
              </a:spcAft>
              <a:buSzPts val="1600"/>
              <a:buChar char="•"/>
            </a:pPr>
            <a:r>
              <a:rPr lang="en" sz="1600"/>
              <a:t>Checkpoints are finalized on the last day of October, February, and May.</a:t>
            </a:r>
            <a:endParaRPr sz="1600"/>
          </a:p>
          <a:p>
            <a:pPr marL="457200" lvl="0" indent="-330200" rtl="0">
              <a:spcBef>
                <a:spcPts val="0"/>
              </a:spcBef>
              <a:spcAft>
                <a:spcPts val="0"/>
              </a:spcAft>
              <a:buSzPts val="1600"/>
              <a:buChar char="•"/>
            </a:pPr>
            <a:r>
              <a:rPr lang="en" sz="1600"/>
              <a:t>This past year, the Department piloted an abbreviated item set. Based on the results of this pilot, the Department is making changes to the statewide GOLD license for early childhood programs:</a:t>
            </a:r>
            <a:endParaRPr sz="1600"/>
          </a:p>
          <a:p>
            <a:pPr marL="914400" lvl="1" indent="-330200" rtl="0">
              <a:spcBef>
                <a:spcPts val="0"/>
              </a:spcBef>
              <a:spcAft>
                <a:spcPts val="0"/>
              </a:spcAft>
              <a:buSzPts val="1600"/>
              <a:buChar char="–"/>
            </a:pPr>
            <a:r>
              <a:rPr lang="en" sz="1600"/>
              <a:t>The default item list for all programs in GOLD will be 70%, which is the minimum number of items required for reports to function and for checkpoints to be finalized.</a:t>
            </a:r>
            <a:endParaRPr sz="1600"/>
          </a:p>
          <a:p>
            <a:pPr marL="914400" lvl="1" indent="-330200" rtl="0">
              <a:spcBef>
                <a:spcPts val="0"/>
              </a:spcBef>
              <a:spcAft>
                <a:spcPts val="0"/>
              </a:spcAft>
              <a:buSzPts val="1600"/>
              <a:buChar char="–"/>
            </a:pPr>
            <a:r>
              <a:rPr lang="en" sz="1600"/>
              <a:t>Sites will have the option to add items for a more comprehensive set, or leave items blank or mark not observed to continue with the abbreviated item version.</a:t>
            </a:r>
            <a:endParaRPr sz="1600"/>
          </a:p>
          <a:p>
            <a:pPr marL="457200" lvl="0" indent="-330200" rtl="0">
              <a:spcBef>
                <a:spcPts val="0"/>
              </a:spcBef>
              <a:spcAft>
                <a:spcPts val="0"/>
              </a:spcAft>
              <a:buSzPts val="1600"/>
              <a:buChar char="•"/>
            </a:pPr>
            <a:r>
              <a:rPr lang="en" sz="1600"/>
              <a:t>To learn more information, please watch the </a:t>
            </a:r>
            <a:r>
              <a:rPr lang="en" sz="1600" u="sng">
                <a:solidFill>
                  <a:schemeClr val="hlink"/>
                </a:solidFill>
                <a:hlinkClick r:id="rId3"/>
              </a:rPr>
              <a:t>recording</a:t>
            </a:r>
            <a:r>
              <a:rPr lang="en" sz="1600"/>
              <a:t> of this webinar from </a:t>
            </a:r>
            <a:r>
              <a:rPr lang="en" sz="1600" b="1"/>
              <a:t>Wednesday, June 12.</a:t>
            </a:r>
            <a:endParaRPr sz="1600" b="1"/>
          </a:p>
          <a:p>
            <a:pPr marL="0" lvl="0" indent="0" rtl="0">
              <a:lnSpc>
                <a:spcPct val="100000"/>
              </a:lnSpc>
              <a:spcBef>
                <a:spcPts val="0"/>
              </a:spcBef>
              <a:spcAft>
                <a:spcPts val="0"/>
              </a:spcAft>
              <a:buNone/>
            </a:pPr>
            <a:endParaRPr sz="1800" b="1">
              <a:solidFill>
                <a:srgbClr val="E67A27"/>
              </a:solidFill>
            </a:endParaRPr>
          </a:p>
          <a:p>
            <a:pPr marL="0" lvl="0" indent="0" rtl="0">
              <a:spcBef>
                <a:spcPts val="640"/>
              </a:spcBef>
              <a:spcAft>
                <a:spcPts val="0"/>
              </a:spcAft>
              <a:buNone/>
            </a:pPr>
            <a:endParaRPr sz="16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Shape 441"/>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1400"/>
              <a:buFont typeface="Calibri"/>
              <a:buNone/>
            </a:pPr>
            <a:r>
              <a:rPr lang="en" sz="3200" b="0" i="0" u="none" strike="noStrike" cap="none">
                <a:solidFill>
                  <a:srgbClr val="333333"/>
                </a:solidFill>
                <a:latin typeface="Calibri"/>
                <a:ea typeface="Calibri"/>
                <a:cs typeface="Calibri"/>
                <a:sym typeface="Calibri"/>
              </a:rPr>
              <a:t>June Assessment and Accountability Checklist</a:t>
            </a:r>
            <a:endParaRPr sz="4400" b="0" i="0" u="none" strike="noStrike" cap="none">
              <a:solidFill>
                <a:srgbClr val="333333"/>
              </a:solidFill>
              <a:latin typeface="Calibri"/>
              <a:ea typeface="Calibri"/>
              <a:cs typeface="Calibri"/>
              <a:sym typeface="Calibri"/>
            </a:endParaRPr>
          </a:p>
        </p:txBody>
      </p:sp>
      <p:sp>
        <p:nvSpPr>
          <p:cNvPr id="442" name="Shape 442"/>
          <p:cNvSpPr txBox="1">
            <a:spLocks noGrp="1"/>
          </p:cNvSpPr>
          <p:nvPr>
            <p:ph type="body" idx="1"/>
          </p:nvPr>
        </p:nvSpPr>
        <p:spPr>
          <a:xfrm>
            <a:off x="152400" y="867640"/>
            <a:ext cx="8839200" cy="3884468"/>
          </a:xfrm>
          <a:prstGeom prst="rect">
            <a:avLst/>
          </a:prstGeom>
          <a:noFill/>
          <a:ln>
            <a:noFill/>
          </a:ln>
        </p:spPr>
        <p:txBody>
          <a:bodyPr spcFirstLastPara="1" wrap="square" lIns="91425" tIns="91425" rIns="91425" bIns="91425" anchor="t" anchorCtr="0">
            <a:noAutofit/>
          </a:bodyPr>
          <a:lstStyle/>
          <a:p>
            <a:pPr marL="0" marR="76200" lvl="0" indent="0" algn="l" rtl="0">
              <a:lnSpc>
                <a:spcPct val="100000"/>
              </a:lnSpc>
              <a:spcBef>
                <a:spcPts val="0"/>
              </a:spcBef>
              <a:spcAft>
                <a:spcPts val="0"/>
              </a:spcAft>
              <a:buClr>
                <a:schemeClr val="dk1"/>
              </a:buClr>
              <a:buSzPts val="3200"/>
              <a:buFont typeface="Arial"/>
              <a:buNone/>
            </a:pPr>
            <a:r>
              <a:rPr lang="en" sz="1600" b="1" i="0" u="none" strike="noStrike" cap="none" dirty="0">
                <a:solidFill>
                  <a:schemeClr val="dk1"/>
                </a:solidFill>
                <a:sym typeface="Calibri"/>
              </a:rPr>
              <a:t>Communication and Support</a:t>
            </a:r>
            <a:endParaRPr sz="1600" b="1" i="0" u="none" strike="noStrike" cap="none" dirty="0">
              <a:solidFill>
                <a:schemeClr val="dk1"/>
              </a:solidFill>
              <a:sym typeface="Calibri"/>
            </a:endParaRPr>
          </a:p>
          <a:p>
            <a:pPr marL="0" marR="76200" lvl="0" indent="0" algn="l" rtl="0">
              <a:lnSpc>
                <a:spcPct val="100000"/>
              </a:lnSpc>
              <a:spcBef>
                <a:spcPts val="0"/>
              </a:spcBef>
              <a:spcAft>
                <a:spcPts val="0"/>
              </a:spcAft>
              <a:buClr>
                <a:schemeClr val="dk1"/>
              </a:buClr>
              <a:buSzPts val="3200"/>
              <a:buFont typeface="Arial"/>
              <a:buNone/>
            </a:pPr>
            <a:r>
              <a:rPr lang="en" sz="1600" b="1" i="0" u="none" strike="noStrike" cap="none" dirty="0">
                <a:solidFill>
                  <a:schemeClr val="dk1"/>
                </a:solidFill>
                <a:sym typeface="Calibri"/>
              </a:rPr>
              <a:t>June 19:</a:t>
            </a:r>
            <a:r>
              <a:rPr lang="en" sz="1600" b="0" i="0" u="none" strike="noStrike" cap="none" dirty="0">
                <a:solidFill>
                  <a:schemeClr val="dk1"/>
                </a:solidFill>
                <a:sym typeface="Calibri"/>
              </a:rPr>
              <a:t> </a:t>
            </a:r>
            <a:r>
              <a:rPr lang="en" sz="1600" b="0" i="0" u="sng" strike="noStrike" cap="none" dirty="0">
                <a:solidFill>
                  <a:schemeClr val="hlink"/>
                </a:solidFill>
                <a:sym typeface="Calibri"/>
                <a:hlinkClick r:id="rId3"/>
              </a:rPr>
              <a:t>Monthly Assessment and Accountability Call</a:t>
            </a:r>
            <a:endParaRPr sz="1600" b="1" i="0" u="none" strike="noStrike" cap="none" dirty="0">
              <a:solidFill>
                <a:schemeClr val="dk1"/>
              </a:solidFill>
              <a:sym typeface="Calibri"/>
            </a:endParaRPr>
          </a:p>
          <a:p>
            <a:pPr marL="0" marR="76200" lvl="0" indent="0" algn="l" rtl="0">
              <a:lnSpc>
                <a:spcPct val="100000"/>
              </a:lnSpc>
              <a:spcBef>
                <a:spcPts val="0"/>
              </a:spcBef>
              <a:spcAft>
                <a:spcPts val="0"/>
              </a:spcAft>
              <a:buClr>
                <a:schemeClr val="dk1"/>
              </a:buClr>
              <a:buSzPts val="1100"/>
              <a:buFont typeface="Arial"/>
              <a:buNone/>
            </a:pPr>
            <a:r>
              <a:rPr lang="en" sz="1600" b="1" i="0" u="none" strike="noStrike" cap="none" dirty="0">
                <a:solidFill>
                  <a:schemeClr val="dk1"/>
                </a:solidFill>
                <a:sym typeface="Calibri"/>
              </a:rPr>
              <a:t>Accountability and Assessment Preparation</a:t>
            </a:r>
            <a:endParaRPr sz="1600" b="1" i="0" u="none" strike="noStrike" cap="none" dirty="0">
              <a:solidFill>
                <a:schemeClr val="dk1"/>
              </a:solidFill>
              <a:sym typeface="Calibri"/>
            </a:endParaRPr>
          </a:p>
          <a:p>
            <a:pPr marL="0" marR="38100" lvl="0" indent="0" algn="l" rtl="0">
              <a:lnSpc>
                <a:spcPct val="100000"/>
              </a:lnSpc>
              <a:spcBef>
                <a:spcPts val="0"/>
              </a:spcBef>
              <a:spcAft>
                <a:spcPts val="0"/>
              </a:spcAft>
              <a:buClr>
                <a:srgbClr val="000000"/>
              </a:buClr>
              <a:buSzPts val="1100"/>
              <a:buFont typeface="Arial"/>
              <a:buNone/>
            </a:pPr>
            <a:r>
              <a:rPr lang="en" sz="1600" b="1" i="0" u="none" strike="noStrike" cap="none" dirty="0">
                <a:solidFill>
                  <a:srgbClr val="000000"/>
                </a:solidFill>
                <a:sym typeface="Calibri"/>
              </a:rPr>
              <a:t>Early June</a:t>
            </a:r>
            <a:r>
              <a:rPr lang="en" sz="1600" b="0" i="0" u="none" strike="noStrike" cap="none" dirty="0">
                <a:solidFill>
                  <a:srgbClr val="000000"/>
                </a:solidFill>
                <a:sym typeface="Calibri"/>
              </a:rPr>
              <a:t>: Ensure that INSIGHT has been installed on all devices that will be used for Summer </a:t>
            </a:r>
            <a:r>
              <a:rPr lang="en" sz="1600" b="0" i="0" u="none" strike="noStrike" cap="none" dirty="0" smtClean="0">
                <a:solidFill>
                  <a:srgbClr val="000000"/>
                </a:solidFill>
                <a:sym typeface="Calibri"/>
              </a:rPr>
              <a:t>high </a:t>
            </a:r>
          </a:p>
          <a:p>
            <a:pPr marL="0" marR="38100" lvl="0" indent="0" algn="l" rtl="0">
              <a:lnSpc>
                <a:spcPct val="100000"/>
              </a:lnSpc>
              <a:spcBef>
                <a:spcPts val="0"/>
              </a:spcBef>
              <a:spcAft>
                <a:spcPts val="0"/>
              </a:spcAft>
              <a:buClr>
                <a:srgbClr val="000000"/>
              </a:buClr>
              <a:buSzPts val="1100"/>
              <a:buFont typeface="Arial"/>
              <a:buNone/>
            </a:pPr>
            <a:r>
              <a:rPr lang="en" sz="1600" dirty="0">
                <a:solidFill>
                  <a:srgbClr val="000000"/>
                </a:solidFill>
              </a:rPr>
              <a:t> </a:t>
            </a:r>
            <a:r>
              <a:rPr lang="en" sz="1600" dirty="0" smtClean="0">
                <a:solidFill>
                  <a:srgbClr val="000000"/>
                </a:solidFill>
              </a:rPr>
              <a:t>                    </a:t>
            </a:r>
            <a:r>
              <a:rPr lang="en" sz="1600" b="0" i="0" u="none" strike="noStrike" cap="none" dirty="0" smtClean="0">
                <a:solidFill>
                  <a:srgbClr val="000000"/>
                </a:solidFill>
                <a:sym typeface="Calibri"/>
              </a:rPr>
              <a:t>school </a:t>
            </a:r>
            <a:r>
              <a:rPr lang="en" sz="1600" b="0" i="0" u="none" strike="noStrike" cap="none" dirty="0">
                <a:solidFill>
                  <a:srgbClr val="000000"/>
                </a:solidFill>
                <a:sym typeface="Calibri"/>
              </a:rPr>
              <a:t>LEAP 2025 testing</a:t>
            </a:r>
            <a:endParaRPr sz="1600" b="0" i="0" u="none" strike="noStrike" cap="none" dirty="0">
              <a:solidFill>
                <a:srgbClr val="000000"/>
              </a:solidFill>
              <a:sym typeface="Calibri"/>
            </a:endParaRPr>
          </a:p>
          <a:p>
            <a:pPr marL="0" marR="38100" lvl="0" indent="0" algn="l" rtl="0">
              <a:lnSpc>
                <a:spcPct val="100000"/>
              </a:lnSpc>
              <a:spcBef>
                <a:spcPts val="0"/>
              </a:spcBef>
              <a:spcAft>
                <a:spcPts val="0"/>
              </a:spcAft>
              <a:buClr>
                <a:srgbClr val="000000"/>
              </a:buClr>
              <a:buSzPts val="1100"/>
              <a:buFont typeface="Arial"/>
              <a:buNone/>
            </a:pPr>
            <a:r>
              <a:rPr lang="en" sz="1600" b="1" i="0" u="none" strike="noStrike" cap="none" dirty="0">
                <a:solidFill>
                  <a:srgbClr val="000000"/>
                </a:solidFill>
                <a:sym typeface="Calibri"/>
              </a:rPr>
              <a:t>Early June</a:t>
            </a:r>
            <a:r>
              <a:rPr lang="en" sz="1600" b="0" i="0" u="none" strike="noStrike" cap="none" dirty="0">
                <a:solidFill>
                  <a:srgbClr val="000000"/>
                </a:solidFill>
                <a:sym typeface="Calibri"/>
              </a:rPr>
              <a:t>: Set up TSMs for high school LEAP 2025 testing</a:t>
            </a:r>
            <a:endParaRPr sz="1600" b="0" i="0" u="none" strike="noStrike" cap="none" dirty="0">
              <a:solidFill>
                <a:srgbClr val="000000"/>
              </a:solidFill>
              <a:sym typeface="Calibri"/>
            </a:endParaRPr>
          </a:p>
          <a:p>
            <a:pPr marL="0" marR="38100" lvl="0" indent="0">
              <a:spcBef>
                <a:spcPts val="0"/>
              </a:spcBef>
              <a:buClr>
                <a:srgbClr val="000000"/>
              </a:buClr>
              <a:buSzPts val="1100"/>
              <a:buNone/>
            </a:pPr>
            <a:r>
              <a:rPr lang="en" sz="1600" b="1" i="0" u="none" strike="noStrike" cap="none" dirty="0">
                <a:solidFill>
                  <a:srgbClr val="000000"/>
                </a:solidFill>
                <a:sym typeface="Calibri"/>
              </a:rPr>
              <a:t>Early June</a:t>
            </a:r>
            <a:r>
              <a:rPr lang="en" sz="1600" b="0" i="0" u="none" strike="noStrike" cap="none" dirty="0">
                <a:solidFill>
                  <a:srgbClr val="000000"/>
                </a:solidFill>
                <a:sym typeface="Calibri"/>
              </a:rPr>
              <a:t>: Utilize scheduling guidance to determine final Summer high school LEAP 2025 test </a:t>
            </a:r>
            <a:r>
              <a:rPr lang="en" sz="1600" dirty="0">
                <a:solidFill>
                  <a:srgbClr val="000000"/>
                </a:solidFill>
              </a:rPr>
              <a:t>schedules </a:t>
            </a:r>
            <a:endParaRPr sz="1600" b="0" i="0" u="none" strike="noStrike" cap="none" dirty="0">
              <a:solidFill>
                <a:srgbClr val="000000"/>
              </a:solidFill>
              <a:sym typeface="Calibri"/>
            </a:endParaRPr>
          </a:p>
          <a:p>
            <a:pPr marL="0" marR="38100" lvl="0" indent="0" algn="l" rtl="0">
              <a:lnSpc>
                <a:spcPct val="100000"/>
              </a:lnSpc>
              <a:spcBef>
                <a:spcPts val="0"/>
              </a:spcBef>
              <a:spcAft>
                <a:spcPts val="0"/>
              </a:spcAft>
              <a:buClr>
                <a:srgbClr val="000000"/>
              </a:buClr>
              <a:buSzPts val="1100"/>
              <a:buFont typeface="Arial"/>
              <a:buNone/>
            </a:pPr>
            <a:r>
              <a:rPr lang="en" sz="1600" dirty="0">
                <a:solidFill>
                  <a:srgbClr val="000000"/>
                </a:solidFill>
              </a:rPr>
              <a:t>	</a:t>
            </a:r>
            <a:r>
              <a:rPr lang="en" sz="1600" b="0" i="0" u="none" strike="noStrike" cap="none" dirty="0" smtClean="0">
                <a:solidFill>
                  <a:srgbClr val="000000"/>
                </a:solidFill>
                <a:sym typeface="Calibri"/>
              </a:rPr>
              <a:t>prior </a:t>
            </a:r>
            <a:r>
              <a:rPr lang="en" sz="1600" b="0" i="0" u="none" strike="noStrike" cap="none" dirty="0">
                <a:solidFill>
                  <a:srgbClr val="000000"/>
                </a:solidFill>
                <a:sym typeface="Calibri"/>
              </a:rPr>
              <a:t>to setting up test sessions in eDIRECT</a:t>
            </a:r>
            <a:endParaRPr sz="1600" b="0" i="0" u="none" strike="noStrike" cap="none" dirty="0">
              <a:solidFill>
                <a:srgbClr val="000000"/>
              </a:solidFill>
              <a:sym typeface="Calibri"/>
            </a:endParaRPr>
          </a:p>
          <a:p>
            <a:pPr marL="0" marR="38100" lvl="0" indent="0" algn="l" rtl="0">
              <a:lnSpc>
                <a:spcPct val="100000"/>
              </a:lnSpc>
              <a:spcBef>
                <a:spcPts val="0"/>
              </a:spcBef>
              <a:spcAft>
                <a:spcPts val="0"/>
              </a:spcAft>
              <a:buClr>
                <a:schemeClr val="dk1"/>
              </a:buClr>
              <a:buSzPts val="1100"/>
              <a:buFont typeface="Arial"/>
              <a:buNone/>
            </a:pPr>
            <a:r>
              <a:rPr lang="en" sz="1600" b="1" i="0" u="none" strike="noStrike" cap="none" dirty="0">
                <a:solidFill>
                  <a:schemeClr val="dk1"/>
                </a:solidFill>
                <a:sym typeface="Calibri"/>
              </a:rPr>
              <a:t>Early June</a:t>
            </a:r>
            <a:r>
              <a:rPr lang="en" sz="1600" b="0" i="0" u="none" strike="noStrike" cap="none" dirty="0">
                <a:solidFill>
                  <a:schemeClr val="dk1"/>
                </a:solidFill>
                <a:sym typeface="Calibri"/>
              </a:rPr>
              <a:t>: Complete test setup within eDIRECT in preparation for Summer high school LEAP 2025 </a:t>
            </a:r>
            <a:endParaRPr sz="1600" b="0" i="0" u="none" strike="noStrike" cap="none" dirty="0">
              <a:solidFill>
                <a:schemeClr val="dk1"/>
              </a:solidFill>
              <a:sym typeface="Calibri"/>
            </a:endParaRPr>
          </a:p>
          <a:p>
            <a:pPr marL="0" marR="38100" lvl="0" indent="0" algn="l" rtl="0">
              <a:lnSpc>
                <a:spcPct val="100000"/>
              </a:lnSpc>
              <a:spcBef>
                <a:spcPts val="0"/>
              </a:spcBef>
              <a:spcAft>
                <a:spcPts val="0"/>
              </a:spcAft>
              <a:buClr>
                <a:schemeClr val="dk1"/>
              </a:buClr>
              <a:buSzPts val="1100"/>
              <a:buFont typeface="Arial"/>
              <a:buNone/>
            </a:pPr>
            <a:r>
              <a:rPr lang="en" sz="1600" b="1" i="0" u="none" strike="noStrike" cap="none" dirty="0">
                <a:solidFill>
                  <a:srgbClr val="000000"/>
                </a:solidFill>
                <a:sym typeface="Calibri"/>
              </a:rPr>
              <a:t>June 18</a:t>
            </a:r>
            <a:r>
              <a:rPr lang="en" sz="1600" b="0" i="0" u="none" strike="noStrike" cap="none" dirty="0">
                <a:solidFill>
                  <a:srgbClr val="000000"/>
                </a:solidFill>
                <a:sym typeface="Calibri"/>
              </a:rPr>
              <a:t>: LEAP 360 for the 2017-2018 year will close.</a:t>
            </a:r>
            <a:endParaRPr sz="1600" b="0" i="0" u="none" strike="noStrike" cap="none" dirty="0">
              <a:solidFill>
                <a:srgbClr val="000000"/>
              </a:solidFill>
              <a:sym typeface="Calibri"/>
            </a:endParaRPr>
          </a:p>
          <a:p>
            <a:pPr marL="0" marR="38100" lvl="0" indent="0" algn="l" rtl="0">
              <a:lnSpc>
                <a:spcPct val="100000"/>
              </a:lnSpc>
              <a:spcBef>
                <a:spcPts val="0"/>
              </a:spcBef>
              <a:spcAft>
                <a:spcPts val="0"/>
              </a:spcAft>
              <a:buClr>
                <a:schemeClr val="dk1"/>
              </a:buClr>
              <a:buSzPts val="1100"/>
              <a:buFont typeface="Arial"/>
              <a:buNone/>
            </a:pPr>
            <a:r>
              <a:rPr lang="en" sz="1600" b="1" i="0" u="none" strike="noStrike" cap="none" dirty="0">
                <a:solidFill>
                  <a:srgbClr val="000000"/>
                </a:solidFill>
                <a:sym typeface="Calibri"/>
              </a:rPr>
              <a:t>June 22</a:t>
            </a:r>
            <a:r>
              <a:rPr lang="en" sz="1600" b="0" i="0" u="none" strike="noStrike" cap="none" dirty="0">
                <a:solidFill>
                  <a:srgbClr val="000000"/>
                </a:solidFill>
                <a:sym typeface="Calibri"/>
              </a:rPr>
              <a:t>: Report all LEAP 2025 high school test irregularities to </a:t>
            </a:r>
            <a:r>
              <a:rPr lang="en" sz="1600" b="0" i="0" u="sng" strike="noStrike" cap="none" dirty="0">
                <a:solidFill>
                  <a:schemeClr val="hlink"/>
                </a:solidFill>
                <a:sym typeface="Calibri"/>
                <a:hlinkClick r:id="rId4"/>
              </a:rPr>
              <a:t>assessment@la.gov</a:t>
            </a:r>
            <a:endParaRPr sz="1600" dirty="0">
              <a:solidFill>
                <a:srgbClr val="000000"/>
              </a:solidFill>
            </a:endParaRPr>
          </a:p>
          <a:p>
            <a:pPr marL="0" marR="38100" lvl="0" indent="0" algn="l" rtl="0">
              <a:lnSpc>
                <a:spcPct val="100000"/>
              </a:lnSpc>
              <a:spcBef>
                <a:spcPts val="0"/>
              </a:spcBef>
              <a:spcAft>
                <a:spcPts val="0"/>
              </a:spcAft>
              <a:buClr>
                <a:schemeClr val="dk1"/>
              </a:buClr>
              <a:buSzPts val="1100"/>
              <a:buFont typeface="Arial"/>
              <a:buNone/>
            </a:pPr>
            <a:r>
              <a:rPr lang="en" sz="1600" b="1" dirty="0"/>
              <a:t>Mid-June</a:t>
            </a:r>
            <a:r>
              <a:rPr lang="en" sz="1600" dirty="0">
                <a:solidFill>
                  <a:srgbClr val="000000"/>
                </a:solidFill>
              </a:rPr>
              <a:t>: NCRCs (WorkKeys certificates) will begin arriving at schools</a:t>
            </a:r>
            <a:endParaRPr sz="1600" dirty="0"/>
          </a:p>
          <a:p>
            <a:pPr marL="0" marR="38100" lvl="0" indent="0" rtl="0">
              <a:spcBef>
                <a:spcPts val="0"/>
              </a:spcBef>
              <a:spcAft>
                <a:spcPts val="0"/>
              </a:spcAft>
              <a:buClr>
                <a:schemeClr val="dk1"/>
              </a:buClr>
              <a:buSzPts val="1100"/>
              <a:buFont typeface="Arial"/>
              <a:buNone/>
            </a:pPr>
            <a:r>
              <a:rPr lang="en" sz="1600" b="1" dirty="0"/>
              <a:t>By June 30: </a:t>
            </a:r>
            <a:r>
              <a:rPr lang="en" sz="1600" dirty="0"/>
              <a:t>2017-18</a:t>
            </a:r>
            <a:r>
              <a:rPr lang="en" sz="1600" b="1" dirty="0"/>
              <a:t> </a:t>
            </a:r>
            <a:r>
              <a:rPr lang="en" sz="1600" dirty="0"/>
              <a:t>ACT/WorkKeys invoices will be emailed to superintendents, financial contacts, and </a:t>
            </a:r>
            <a:r>
              <a:rPr lang="en" sz="1600" dirty="0" smtClean="0"/>
              <a:t>	  copied </a:t>
            </a:r>
            <a:r>
              <a:rPr lang="en" sz="1600" dirty="0"/>
              <a:t>to DTCs</a:t>
            </a:r>
            <a:endParaRPr sz="1600" dirty="0"/>
          </a:p>
          <a:p>
            <a:pPr marL="0" marR="38100" lvl="0" indent="0" rtl="0">
              <a:spcBef>
                <a:spcPts val="0"/>
              </a:spcBef>
              <a:spcAft>
                <a:spcPts val="0"/>
              </a:spcAft>
              <a:buClr>
                <a:schemeClr val="dk1"/>
              </a:buClr>
              <a:buSzPts val="1100"/>
              <a:buFont typeface="Arial"/>
              <a:buNone/>
            </a:pPr>
            <a:r>
              <a:rPr lang="en" sz="1600" b="1" i="0" u="none" strike="noStrike" cap="none" dirty="0">
                <a:solidFill>
                  <a:schemeClr val="dk1"/>
                </a:solidFill>
                <a:sym typeface="Calibri"/>
              </a:rPr>
              <a:t>Assessment Administration and Reporting</a:t>
            </a:r>
            <a:endParaRPr sz="1600" b="1" i="0" u="none" strike="noStrike" cap="none" dirty="0">
              <a:solidFill>
                <a:schemeClr val="dk1"/>
              </a:solidFill>
              <a:sym typeface="Calibri"/>
            </a:endParaRPr>
          </a:p>
          <a:p>
            <a:pPr marL="0" marR="38100" lvl="0" indent="0" algn="l" rtl="0">
              <a:lnSpc>
                <a:spcPct val="100000"/>
              </a:lnSpc>
              <a:spcBef>
                <a:spcPts val="0"/>
              </a:spcBef>
              <a:spcAft>
                <a:spcPts val="0"/>
              </a:spcAft>
              <a:buClr>
                <a:schemeClr val="dk1"/>
              </a:buClr>
              <a:buSzPts val="1100"/>
              <a:buFont typeface="Arial"/>
              <a:buNone/>
            </a:pPr>
            <a:r>
              <a:rPr lang="en" sz="1600" b="0" i="0" u="none" strike="noStrike" cap="none" dirty="0">
                <a:solidFill>
                  <a:schemeClr val="dk1"/>
                </a:solidFill>
                <a:sym typeface="Calibri"/>
              </a:rPr>
              <a:t>June 18–22: Administer LEAP 2025 Summer 2018 tests</a:t>
            </a:r>
            <a:endParaRPr sz="1600" b="0" i="0" u="none" strike="noStrike" cap="none" dirty="0">
              <a:solidFill>
                <a:schemeClr val="dk1"/>
              </a:solidFill>
              <a:sym typeface="Calibri"/>
            </a:endParaRPr>
          </a:p>
          <a:p>
            <a:pPr marL="0" marR="38100" lvl="0" indent="0" algn="l" rtl="0">
              <a:lnSpc>
                <a:spcPct val="100000"/>
              </a:lnSpc>
              <a:spcBef>
                <a:spcPts val="0"/>
              </a:spcBef>
              <a:spcAft>
                <a:spcPts val="0"/>
              </a:spcAft>
              <a:buClr>
                <a:schemeClr val="dk1"/>
              </a:buClr>
              <a:buSzPts val="1100"/>
              <a:buFont typeface="Arial"/>
              <a:buNone/>
            </a:pPr>
            <a:endParaRPr sz="16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pic>
        <p:nvPicPr>
          <p:cNvPr id="687" name="Shape 687"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688" name="Shape 688"/>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800"/>
              <a:buFont typeface="Calibri"/>
              <a:buNone/>
            </a:pPr>
            <a:r>
              <a:rPr lang="en" sz="3200" b="0" i="0" u="none" strike="noStrike" cap="none">
                <a:solidFill>
                  <a:srgbClr val="191919"/>
                </a:solidFill>
                <a:latin typeface="Calibri"/>
                <a:ea typeface="Calibri"/>
                <a:cs typeface="Calibri"/>
                <a:sym typeface="Calibri"/>
              </a:rPr>
              <a:t>KEA and K–3 Assessments</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Shape 693"/>
          <p:cNvSpPr txBox="1">
            <a:spLocks noGrp="1"/>
          </p:cNvSpPr>
          <p:nvPr>
            <p:ph type="title"/>
          </p:nvPr>
        </p:nvSpPr>
        <p:spPr>
          <a:xfrm>
            <a:off x="457200" y="0"/>
            <a:ext cx="8229600" cy="9873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3200" b="0" i="0" u="none" strike="noStrike" cap="none">
                <a:solidFill>
                  <a:srgbClr val="333333"/>
                </a:solidFill>
                <a:latin typeface="Calibri"/>
                <a:ea typeface="Calibri"/>
                <a:cs typeface="Calibri"/>
                <a:sym typeface="Calibri"/>
              </a:rPr>
              <a:t>KEA and K-3 Literacy Assessments</a:t>
            </a:r>
            <a:endParaRPr sz="3200" b="0" i="0" u="none" strike="noStrike" cap="none">
              <a:solidFill>
                <a:srgbClr val="333333"/>
              </a:solidFill>
              <a:latin typeface="Calibri"/>
              <a:ea typeface="Calibri"/>
              <a:cs typeface="Calibri"/>
              <a:sym typeface="Calibri"/>
            </a:endParaRPr>
          </a:p>
        </p:txBody>
      </p:sp>
      <p:sp>
        <p:nvSpPr>
          <p:cNvPr id="694" name="Shape 694"/>
          <p:cNvSpPr txBox="1">
            <a:spLocks noGrp="1"/>
          </p:cNvSpPr>
          <p:nvPr>
            <p:ph type="body" idx="1"/>
          </p:nvPr>
        </p:nvSpPr>
        <p:spPr>
          <a:xfrm>
            <a:off x="-5" y="1176478"/>
            <a:ext cx="9122100" cy="3606600"/>
          </a:xfrm>
          <a:prstGeom prst="rect">
            <a:avLst/>
          </a:prstGeom>
          <a:noFill/>
          <a:ln>
            <a:noFill/>
          </a:ln>
        </p:spPr>
        <p:txBody>
          <a:bodyPr spcFirstLastPara="1" wrap="square" lIns="91425" tIns="91425" rIns="91425" bIns="91425" anchor="t" anchorCtr="0">
            <a:noAutofit/>
          </a:bodyPr>
          <a:lstStyle/>
          <a:p>
            <a:pPr marL="457200" marR="0" lvl="0" indent="-317500" algn="l" rtl="0">
              <a:lnSpc>
                <a:spcPct val="100000"/>
              </a:lnSpc>
              <a:spcBef>
                <a:spcPts val="0"/>
              </a:spcBef>
              <a:spcAft>
                <a:spcPts val="0"/>
              </a:spcAft>
              <a:buClr>
                <a:schemeClr val="dk1"/>
              </a:buClr>
              <a:buSzPts val="1400"/>
              <a:buFont typeface="Arial"/>
              <a:buChar char="•"/>
            </a:pPr>
            <a:r>
              <a:rPr lang="en" sz="1800" b="0" i="0" u="none" strike="noStrike" cap="none" dirty="0">
                <a:solidFill>
                  <a:schemeClr val="dk1"/>
                </a:solidFill>
                <a:latin typeface="Calibri"/>
                <a:ea typeface="Calibri"/>
                <a:cs typeface="Calibri"/>
                <a:sym typeface="Calibri"/>
              </a:rPr>
              <a:t>Public schools must administer a kindergarten-readiness screener and a K-3 Literacy screener within the first 30 days of school.</a:t>
            </a:r>
            <a:endParaRPr sz="1800" b="0" i="0" u="none" strike="noStrike" cap="none" dirty="0">
              <a:solidFill>
                <a:schemeClr val="dk1"/>
              </a:solidFill>
              <a:latin typeface="Calibri"/>
              <a:ea typeface="Calibri"/>
              <a:cs typeface="Calibri"/>
              <a:sym typeface="Calibri"/>
            </a:endParaRPr>
          </a:p>
          <a:p>
            <a:pPr marL="914400" marR="0" lvl="1" indent="-317500" algn="l" rtl="0">
              <a:lnSpc>
                <a:spcPct val="100000"/>
              </a:lnSpc>
              <a:spcBef>
                <a:spcPts val="0"/>
              </a:spcBef>
              <a:spcAft>
                <a:spcPts val="0"/>
              </a:spcAft>
              <a:buClr>
                <a:schemeClr val="dk1"/>
              </a:buClr>
              <a:buSzPts val="1400"/>
              <a:buFont typeface="Arial"/>
              <a:buChar char="–"/>
            </a:pPr>
            <a:r>
              <a:rPr lang="en" sz="1800" b="0" i="0" u="none" strike="noStrike" cap="none" dirty="0">
                <a:solidFill>
                  <a:schemeClr val="dk1"/>
                </a:solidFill>
                <a:latin typeface="Calibri"/>
                <a:ea typeface="Calibri"/>
                <a:cs typeface="Calibri"/>
                <a:sym typeface="Calibri"/>
              </a:rPr>
              <a:t>A KEA must be given to all first-time kindergarten students. Two KEA assessment options are approved: DRDP and TS Gold.</a:t>
            </a:r>
            <a:endParaRPr sz="1800" b="0" i="0" u="none" strike="noStrike" cap="none" dirty="0">
              <a:solidFill>
                <a:schemeClr val="dk1"/>
              </a:solidFill>
              <a:latin typeface="Calibri"/>
              <a:ea typeface="Calibri"/>
              <a:cs typeface="Calibri"/>
              <a:sym typeface="Calibri"/>
            </a:endParaRPr>
          </a:p>
          <a:p>
            <a:pPr marL="914400" marR="0" lvl="1" indent="-317500" algn="l" rtl="0">
              <a:lnSpc>
                <a:spcPct val="100000"/>
              </a:lnSpc>
              <a:spcBef>
                <a:spcPts val="0"/>
              </a:spcBef>
              <a:spcAft>
                <a:spcPts val="0"/>
              </a:spcAft>
              <a:buClr>
                <a:schemeClr val="dk1"/>
              </a:buClr>
              <a:buSzPts val="1400"/>
              <a:buFont typeface="Arial"/>
              <a:buChar char="–"/>
            </a:pPr>
            <a:r>
              <a:rPr lang="en" sz="1800" b="0" i="0" u="none" strike="noStrike" cap="none" dirty="0">
                <a:solidFill>
                  <a:schemeClr val="dk1"/>
                </a:solidFill>
                <a:latin typeface="Calibri"/>
                <a:ea typeface="Calibri"/>
                <a:cs typeface="Calibri"/>
                <a:sym typeface="Calibri"/>
              </a:rPr>
              <a:t>A K-3 Literacy screener must be administered to all kindergarten, 1st, 2nd, and 3rd grade students. Three assessment options are approved: DIBELS Next, STEEP, and STEP. </a:t>
            </a:r>
            <a:endParaRPr sz="1800" dirty="0"/>
          </a:p>
          <a:p>
            <a:pPr marL="457200" marR="0" lvl="0" indent="-317500" algn="l" rtl="0">
              <a:lnSpc>
                <a:spcPct val="100000"/>
              </a:lnSpc>
              <a:spcBef>
                <a:spcPts val="0"/>
              </a:spcBef>
              <a:spcAft>
                <a:spcPts val="0"/>
              </a:spcAft>
              <a:buClr>
                <a:schemeClr val="dk1"/>
              </a:buClr>
              <a:buSzPts val="1400"/>
              <a:buFont typeface="Arial"/>
              <a:buChar char="•"/>
            </a:pPr>
            <a:r>
              <a:rPr lang="en" sz="1800" b="0" i="0" u="none" strike="noStrike" cap="none" dirty="0">
                <a:solidFill>
                  <a:schemeClr val="dk1"/>
                </a:solidFill>
                <a:latin typeface="Calibri"/>
                <a:ea typeface="Calibri"/>
                <a:cs typeface="Calibri"/>
                <a:sym typeface="Calibri"/>
              </a:rPr>
              <a:t>School systems will submit KEA and K-3 Literacy data with the SIS October 1 MFP Collection.</a:t>
            </a:r>
            <a:endParaRPr sz="1800" b="0" i="0" u="none" strike="noStrike" cap="none" dirty="0">
              <a:solidFill>
                <a:schemeClr val="dk1"/>
              </a:solidFill>
              <a:latin typeface="Calibri"/>
              <a:ea typeface="Calibri"/>
              <a:cs typeface="Calibri"/>
              <a:sym typeface="Calibri"/>
            </a:endParaRPr>
          </a:p>
          <a:p>
            <a:pPr marL="457200" lvl="0" indent="-342900" rtl="0">
              <a:spcBef>
                <a:spcPts val="0"/>
              </a:spcBef>
              <a:spcAft>
                <a:spcPts val="0"/>
              </a:spcAft>
              <a:buClr>
                <a:schemeClr val="dk1"/>
              </a:buClr>
              <a:buSzPts val="1800"/>
              <a:buFont typeface="Arial"/>
              <a:buChar char="•"/>
            </a:pPr>
            <a:r>
              <a:rPr lang="en" sz="1800" dirty="0"/>
              <a:t>The 2018-2019 Guidance on the Kindergarten Entry Assessment and K-3 Literacy Screening Assessment can be found</a:t>
            </a:r>
            <a:r>
              <a:rPr lang="en" sz="1800" dirty="0">
                <a:solidFill>
                  <a:schemeClr val="hlink"/>
                </a:solidFill>
                <a:uFill>
                  <a:noFill/>
                </a:uFill>
                <a:hlinkClick r:id="rId3"/>
              </a:rPr>
              <a:t> </a:t>
            </a:r>
            <a:r>
              <a:rPr lang="en" sz="1800" u="sng" dirty="0">
                <a:solidFill>
                  <a:schemeClr val="hlink"/>
                </a:solidFill>
                <a:hlinkClick r:id="rId3"/>
              </a:rPr>
              <a:t>here</a:t>
            </a:r>
            <a:r>
              <a:rPr lang="en" sz="1800" dirty="0"/>
              <a:t>.</a:t>
            </a:r>
            <a:endParaRPr sz="1800" dirty="0"/>
          </a:p>
          <a:p>
            <a:pPr marL="0" marR="0" lvl="0" indent="0" algn="l" rtl="0">
              <a:lnSpc>
                <a:spcPct val="100000"/>
              </a:lnSpc>
              <a:spcBef>
                <a:spcPts val="0"/>
              </a:spcBef>
              <a:spcAft>
                <a:spcPts val="0"/>
              </a:spcAft>
              <a:buClr>
                <a:schemeClr val="dk1"/>
              </a:buClr>
              <a:buSzPts val="1100"/>
              <a:buFont typeface="Arial"/>
              <a:buNone/>
            </a:pPr>
            <a:endParaRPr sz="18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endParaRPr sz="18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sp>
        <p:nvSpPr>
          <p:cNvPr id="699" name="Shape 699"/>
          <p:cNvSpPr txBox="1">
            <a:spLocks noGrp="1"/>
          </p:cNvSpPr>
          <p:nvPr>
            <p:ph type="title"/>
          </p:nvPr>
        </p:nvSpPr>
        <p:spPr>
          <a:xfrm>
            <a:off x="457200" y="-1"/>
            <a:ext cx="8229600" cy="1063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3200" b="0" i="0" u="none" strike="noStrike" cap="none">
                <a:solidFill>
                  <a:srgbClr val="333333"/>
                </a:solidFill>
                <a:latin typeface="Calibri"/>
                <a:ea typeface="Calibri"/>
                <a:cs typeface="Calibri"/>
                <a:sym typeface="Calibri"/>
              </a:rPr>
              <a:t>KEA and K-3 Literacy Assessments</a:t>
            </a:r>
            <a:endParaRPr sz="4400" b="0" i="0" u="none" strike="noStrike" cap="none">
              <a:solidFill>
                <a:schemeClr val="dk1"/>
              </a:solidFill>
              <a:latin typeface="Calibri"/>
              <a:ea typeface="Calibri"/>
              <a:cs typeface="Calibri"/>
              <a:sym typeface="Calibri"/>
            </a:endParaRPr>
          </a:p>
        </p:txBody>
      </p:sp>
      <p:graphicFrame>
        <p:nvGraphicFramePr>
          <p:cNvPr id="700" name="Shape 700"/>
          <p:cNvGraphicFramePr/>
          <p:nvPr/>
        </p:nvGraphicFramePr>
        <p:xfrm>
          <a:off x="253999" y="1063378"/>
          <a:ext cx="8665050" cy="3711395"/>
        </p:xfrm>
        <a:graphic>
          <a:graphicData uri="http://schemas.openxmlformats.org/drawingml/2006/table">
            <a:tbl>
              <a:tblPr>
                <a:noFill/>
                <a:tableStyleId>{21ACBF92-1224-422A-9671-908FDC63BDCC}</a:tableStyleId>
              </a:tblPr>
              <a:tblGrid>
                <a:gridCol w="1139375"/>
                <a:gridCol w="1211950"/>
                <a:gridCol w="3189200"/>
                <a:gridCol w="1147325"/>
                <a:gridCol w="905825"/>
                <a:gridCol w="1071375"/>
              </a:tblGrid>
              <a:tr h="598500">
                <a:tc>
                  <a:txBody>
                    <a:bodyPr/>
                    <a:lstStyle/>
                    <a:p>
                      <a:pPr marL="0" marR="0" lvl="0" indent="0" algn="ctr" rtl="0">
                        <a:lnSpc>
                          <a:spcPct val="100000"/>
                        </a:lnSpc>
                        <a:spcBef>
                          <a:spcPts val="0"/>
                        </a:spcBef>
                        <a:spcAft>
                          <a:spcPts val="0"/>
                        </a:spcAft>
                        <a:buClr>
                          <a:srgbClr val="000000"/>
                        </a:buClr>
                        <a:buSzPts val="1400"/>
                        <a:buFont typeface="Calibri"/>
                        <a:buNone/>
                      </a:pPr>
                      <a:r>
                        <a:rPr lang="en" sz="1400" b="1" u="none" strike="noStrike" cap="none">
                          <a:latin typeface="Calibri"/>
                          <a:ea typeface="Calibri"/>
                          <a:cs typeface="Calibri"/>
                          <a:sym typeface="Calibri"/>
                        </a:rPr>
                        <a:t>Grade Band</a:t>
                      </a:r>
                      <a:endParaRPr sz="1400" b="1" u="none" strike="noStrike" cap="none">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r>
                        <a:rPr lang="en" sz="1400" b="1" u="none" strike="noStrike" cap="none">
                          <a:latin typeface="Calibri"/>
                          <a:ea typeface="Calibri"/>
                          <a:cs typeface="Calibri"/>
                          <a:sym typeface="Calibri"/>
                        </a:rPr>
                        <a:t>Available Assessments</a:t>
                      </a:r>
                      <a:endParaRPr sz="1400" b="1" u="none" strike="noStrike" cap="none">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r>
                        <a:rPr lang="en" sz="1400" b="1" u="none" strike="noStrike" cap="none">
                          <a:latin typeface="Calibri"/>
                          <a:ea typeface="Calibri"/>
                          <a:cs typeface="Calibri"/>
                          <a:sym typeface="Calibri"/>
                        </a:rPr>
                        <a:t>Key Skills Measured</a:t>
                      </a:r>
                      <a:endParaRPr sz="1400" b="1" u="none" strike="noStrike" cap="none">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r>
                        <a:rPr lang="en" sz="1400" b="1" u="none" strike="noStrike" cap="none">
                          <a:latin typeface="Calibri"/>
                          <a:ea typeface="Calibri"/>
                          <a:cs typeface="Calibri"/>
                          <a:sym typeface="Calibri"/>
                        </a:rPr>
                        <a:t>Resources</a:t>
                      </a:r>
                      <a:endParaRPr sz="1400" b="1" u="none" strike="noStrike" cap="none">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r>
                        <a:rPr lang="en" sz="1400" b="1" u="none" strike="noStrike" cap="none">
                          <a:latin typeface="Calibri"/>
                          <a:ea typeface="Calibri"/>
                          <a:cs typeface="Calibri"/>
                          <a:sym typeface="Calibri"/>
                        </a:rPr>
                        <a:t>Testing</a:t>
                      </a:r>
                      <a:endParaRPr sz="1400" b="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Calibri"/>
                        <a:buNone/>
                      </a:pPr>
                      <a:r>
                        <a:rPr lang="en" sz="1400" b="1" u="none" strike="noStrike" cap="none">
                          <a:latin typeface="Calibri"/>
                          <a:ea typeface="Calibri"/>
                          <a:cs typeface="Calibri"/>
                          <a:sym typeface="Calibri"/>
                        </a:rPr>
                        <a:t>Window</a:t>
                      </a:r>
                      <a:endParaRPr sz="1400" b="1" u="none" strike="noStrike" cap="none">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Calibri"/>
                        <a:buNone/>
                      </a:pPr>
                      <a:r>
                        <a:rPr lang="en" sz="1400" b="1" u="none" strike="noStrike" cap="none">
                          <a:latin typeface="Calibri"/>
                          <a:ea typeface="Calibri"/>
                          <a:cs typeface="Calibri"/>
                          <a:sym typeface="Calibri"/>
                        </a:rPr>
                        <a:t>Reporting</a:t>
                      </a:r>
                      <a:endParaRPr sz="1400" b="1" u="none" strike="noStrike" cap="none">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1186525">
                <a:tc>
                  <a:txBody>
                    <a:bodyPr/>
                    <a:lstStyle/>
                    <a:p>
                      <a:pPr marL="0" marR="0" lvl="0" indent="0" algn="l" rtl="0">
                        <a:lnSpc>
                          <a:spcPct val="100000"/>
                        </a:lnSpc>
                        <a:spcBef>
                          <a:spcPts val="0"/>
                        </a:spcBef>
                        <a:spcAft>
                          <a:spcPts val="0"/>
                        </a:spcAft>
                        <a:buClr>
                          <a:srgbClr val="000000"/>
                        </a:buClr>
                        <a:buSzPts val="1400"/>
                        <a:buFont typeface="Calibri"/>
                        <a:buNone/>
                      </a:pPr>
                      <a:r>
                        <a:rPr lang="en" sz="1400" b="1" u="none" strike="noStrike" cap="none">
                          <a:latin typeface="Calibri"/>
                          <a:ea typeface="Calibri"/>
                          <a:cs typeface="Calibri"/>
                          <a:sym typeface="Calibri"/>
                        </a:rPr>
                        <a:t>K-Readiness</a:t>
                      </a:r>
                      <a:endParaRPr sz="1400" b="1"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Calibri"/>
                        <a:buNone/>
                      </a:pPr>
                      <a:r>
                        <a:rPr lang="en" sz="1400" u="none" strike="noStrike" cap="none">
                          <a:latin typeface="Calibri"/>
                          <a:ea typeface="Calibri"/>
                          <a:cs typeface="Calibri"/>
                          <a:sym typeface="Calibri"/>
                        </a:rPr>
                        <a:t>(First-time Kindergarten children)</a:t>
                      </a:r>
                      <a:endParaRPr sz="1400" u="none" strike="noStrike" cap="none">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hlink"/>
                        </a:buClr>
                        <a:buSzPts val="1400"/>
                        <a:buFont typeface="Calibri"/>
                        <a:buNone/>
                      </a:pPr>
                      <a:r>
                        <a:rPr lang="en" sz="1400" u="sng" strike="noStrike" cap="none">
                          <a:solidFill>
                            <a:schemeClr val="hlink"/>
                          </a:solidFill>
                          <a:latin typeface="Calibri"/>
                          <a:ea typeface="Calibri"/>
                          <a:cs typeface="Calibri"/>
                          <a:sym typeface="Calibri"/>
                          <a:hlinkClick r:id="rId3"/>
                        </a:rPr>
                        <a:t>DRDP</a:t>
                      </a:r>
                      <a:endParaRPr sz="1400"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hlink"/>
                        </a:buClr>
                        <a:buSzPts val="1400"/>
                        <a:buFont typeface="Calibri"/>
                        <a:buNone/>
                      </a:pPr>
                      <a:r>
                        <a:rPr lang="en" sz="1400" u="sng" strike="noStrike" cap="none">
                          <a:solidFill>
                            <a:schemeClr val="hlink"/>
                          </a:solidFill>
                          <a:latin typeface="Calibri"/>
                          <a:ea typeface="Calibri"/>
                          <a:cs typeface="Calibri"/>
                          <a:sym typeface="Calibri"/>
                          <a:hlinkClick r:id="rId4"/>
                        </a:rPr>
                        <a:t>Gold</a:t>
                      </a:r>
                      <a:endParaRPr sz="1400" u="none" strike="noStrike" cap="none">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457200" marR="0" lvl="0" indent="-298450" algn="l" rtl="0">
                        <a:lnSpc>
                          <a:spcPct val="100000"/>
                        </a:lnSpc>
                        <a:spcBef>
                          <a:spcPts val="0"/>
                        </a:spcBef>
                        <a:spcAft>
                          <a:spcPts val="0"/>
                        </a:spcAft>
                        <a:buClr>
                          <a:srgbClr val="000000"/>
                        </a:buClr>
                        <a:buSzPts val="1100"/>
                        <a:buFont typeface="Calibri"/>
                        <a:buChar char="●"/>
                      </a:pPr>
                      <a:r>
                        <a:rPr lang="en" sz="1400" u="none" strike="noStrike" cap="none">
                          <a:latin typeface="Calibri"/>
                          <a:ea typeface="Calibri"/>
                          <a:cs typeface="Calibri"/>
                          <a:sym typeface="Calibri"/>
                        </a:rPr>
                        <a:t>Language/Literacy</a:t>
                      </a:r>
                      <a:endParaRPr sz="1400" u="none" strike="noStrike" cap="none">
                        <a:latin typeface="Calibri"/>
                        <a:ea typeface="Calibri"/>
                        <a:cs typeface="Calibri"/>
                        <a:sym typeface="Calibri"/>
                      </a:endParaRPr>
                    </a:p>
                    <a:p>
                      <a:pPr marL="457200" marR="0" lvl="0" indent="-298450" algn="l" rtl="0">
                        <a:lnSpc>
                          <a:spcPct val="100000"/>
                        </a:lnSpc>
                        <a:spcBef>
                          <a:spcPts val="0"/>
                        </a:spcBef>
                        <a:spcAft>
                          <a:spcPts val="0"/>
                        </a:spcAft>
                        <a:buClr>
                          <a:srgbClr val="000000"/>
                        </a:buClr>
                        <a:buSzPts val="1100"/>
                        <a:buFont typeface="Calibri"/>
                        <a:buChar char="●"/>
                      </a:pPr>
                      <a:r>
                        <a:rPr lang="en" sz="1400" u="none" strike="noStrike" cap="none">
                          <a:latin typeface="Calibri"/>
                          <a:ea typeface="Calibri"/>
                          <a:cs typeface="Calibri"/>
                          <a:sym typeface="Calibri"/>
                        </a:rPr>
                        <a:t>Math</a:t>
                      </a:r>
                      <a:endParaRPr sz="1400" u="none" strike="noStrike" cap="none">
                        <a:latin typeface="Calibri"/>
                        <a:ea typeface="Calibri"/>
                        <a:cs typeface="Calibri"/>
                        <a:sym typeface="Calibri"/>
                      </a:endParaRPr>
                    </a:p>
                    <a:p>
                      <a:pPr marL="457200" marR="0" lvl="0" indent="-298450" algn="l" rtl="0">
                        <a:lnSpc>
                          <a:spcPct val="100000"/>
                        </a:lnSpc>
                        <a:spcBef>
                          <a:spcPts val="0"/>
                        </a:spcBef>
                        <a:spcAft>
                          <a:spcPts val="0"/>
                        </a:spcAft>
                        <a:buClr>
                          <a:srgbClr val="000000"/>
                        </a:buClr>
                        <a:buSzPts val="1100"/>
                        <a:buFont typeface="Calibri"/>
                        <a:buChar char="●"/>
                      </a:pPr>
                      <a:r>
                        <a:rPr lang="en" sz="1400" u="none" strike="noStrike" cap="none">
                          <a:latin typeface="Calibri"/>
                          <a:ea typeface="Calibri"/>
                          <a:cs typeface="Calibri"/>
                          <a:sym typeface="Calibri"/>
                        </a:rPr>
                        <a:t>Social-Emotional</a:t>
                      </a:r>
                      <a:endParaRPr sz="1400" u="none" strike="noStrike" cap="none">
                        <a:latin typeface="Calibri"/>
                        <a:ea typeface="Calibri"/>
                        <a:cs typeface="Calibri"/>
                        <a:sym typeface="Calibri"/>
                      </a:endParaRPr>
                    </a:p>
                    <a:p>
                      <a:pPr marL="457200" marR="0" lvl="0" indent="-298450" algn="l" rtl="0">
                        <a:lnSpc>
                          <a:spcPct val="100000"/>
                        </a:lnSpc>
                        <a:spcBef>
                          <a:spcPts val="0"/>
                        </a:spcBef>
                        <a:spcAft>
                          <a:spcPts val="0"/>
                        </a:spcAft>
                        <a:buClr>
                          <a:srgbClr val="000000"/>
                        </a:buClr>
                        <a:buSzPts val="1100"/>
                        <a:buFont typeface="Calibri"/>
                        <a:buChar char="●"/>
                      </a:pPr>
                      <a:r>
                        <a:rPr lang="en" sz="1400" u="none" strike="noStrike" cap="none">
                          <a:latin typeface="Calibri"/>
                          <a:ea typeface="Calibri"/>
                          <a:cs typeface="Calibri"/>
                          <a:sym typeface="Calibri"/>
                        </a:rPr>
                        <a:t>Approaches to Learning</a:t>
                      </a:r>
                      <a:endParaRPr sz="1400" u="none" strike="noStrike" cap="none">
                        <a:latin typeface="Calibri"/>
                        <a:ea typeface="Calibri"/>
                        <a:cs typeface="Calibri"/>
                        <a:sym typeface="Calibri"/>
                      </a:endParaRPr>
                    </a:p>
                    <a:p>
                      <a:pPr marL="457200" marR="0" lvl="0" indent="-298450" algn="l" rtl="0">
                        <a:lnSpc>
                          <a:spcPct val="100000"/>
                        </a:lnSpc>
                        <a:spcBef>
                          <a:spcPts val="0"/>
                        </a:spcBef>
                        <a:spcAft>
                          <a:spcPts val="0"/>
                        </a:spcAft>
                        <a:buClr>
                          <a:srgbClr val="000000"/>
                        </a:buClr>
                        <a:buSzPts val="1100"/>
                        <a:buFont typeface="Calibri"/>
                        <a:buChar char="●"/>
                      </a:pPr>
                      <a:r>
                        <a:rPr lang="en" sz="1400" u="none" strike="noStrike" cap="none">
                          <a:latin typeface="Calibri"/>
                          <a:ea typeface="Calibri"/>
                          <a:cs typeface="Calibri"/>
                          <a:sym typeface="Calibri"/>
                        </a:rPr>
                        <a:t>Physical</a:t>
                      </a:r>
                      <a:endParaRPr sz="1400" u="none" strike="noStrike" cap="none">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hlink"/>
                        </a:buClr>
                        <a:buSzPts val="1400"/>
                        <a:buFont typeface="Calibri"/>
                        <a:buNone/>
                      </a:pPr>
                      <a:r>
                        <a:rPr lang="en" sz="1400" u="sng" strike="noStrike" cap="none">
                          <a:solidFill>
                            <a:schemeClr val="hlink"/>
                          </a:solidFill>
                          <a:latin typeface="Calibri"/>
                          <a:ea typeface="Calibri"/>
                          <a:cs typeface="Calibri"/>
                          <a:sym typeface="Calibri"/>
                          <a:hlinkClick r:id="rId5"/>
                        </a:rPr>
                        <a:t>KEA FAQs</a:t>
                      </a:r>
                      <a:endParaRPr sz="1400" u="none" strike="noStrike" cap="none">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rowSpan="2">
                  <a:txBody>
                    <a:bodyPr/>
                    <a:lstStyle/>
                    <a:p>
                      <a:pPr marL="0" marR="0" lvl="0" indent="0" algn="ctr" rtl="0">
                        <a:lnSpc>
                          <a:spcPct val="100000"/>
                        </a:lnSpc>
                        <a:spcBef>
                          <a:spcPts val="0"/>
                        </a:spcBef>
                        <a:spcAft>
                          <a:spcPts val="0"/>
                        </a:spcAft>
                        <a:buClr>
                          <a:srgbClr val="000000"/>
                        </a:buClr>
                        <a:buSzPts val="1400"/>
                        <a:buFont typeface="Calibri"/>
                        <a:buNone/>
                      </a:pPr>
                      <a:r>
                        <a:rPr lang="en" sz="1400" u="none" strike="noStrike" cap="none">
                          <a:latin typeface="Calibri"/>
                          <a:ea typeface="Calibri"/>
                          <a:cs typeface="Calibri"/>
                          <a:sym typeface="Calibri"/>
                        </a:rPr>
                        <a:t>First 30 days of school</a:t>
                      </a:r>
                      <a:endParaRPr sz="1400" u="none" strike="noStrike" cap="none">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rowSpan="2">
                  <a:txBody>
                    <a:bodyPr/>
                    <a:lstStyle/>
                    <a:p>
                      <a:pPr marL="0" marR="0" lvl="0" indent="0" algn="ctr" rtl="0">
                        <a:lnSpc>
                          <a:spcPct val="100000"/>
                        </a:lnSpc>
                        <a:spcBef>
                          <a:spcPts val="0"/>
                        </a:spcBef>
                        <a:spcAft>
                          <a:spcPts val="0"/>
                        </a:spcAft>
                        <a:buClr>
                          <a:srgbClr val="000000"/>
                        </a:buClr>
                        <a:buSzPts val="1400"/>
                        <a:buFont typeface="Calibri"/>
                        <a:buNone/>
                      </a:pPr>
                      <a:r>
                        <a:rPr lang="en" sz="1400" u="none" strike="noStrike" cap="none">
                          <a:latin typeface="Calibri"/>
                          <a:ea typeface="Calibri"/>
                          <a:cs typeface="Calibri"/>
                          <a:sym typeface="Calibri"/>
                        </a:rPr>
                        <a:t>Submit with SIS October 1 MFP Collection</a:t>
                      </a:r>
                      <a:endParaRPr sz="1400" u="none" strike="noStrike" cap="none">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1852175">
                <a:tc>
                  <a:txBody>
                    <a:bodyPr/>
                    <a:lstStyle/>
                    <a:p>
                      <a:pPr marL="0" marR="0" lvl="0" indent="0" algn="l" rtl="0">
                        <a:lnSpc>
                          <a:spcPct val="100000"/>
                        </a:lnSpc>
                        <a:spcBef>
                          <a:spcPts val="0"/>
                        </a:spcBef>
                        <a:spcAft>
                          <a:spcPts val="0"/>
                        </a:spcAft>
                        <a:buClr>
                          <a:srgbClr val="000000"/>
                        </a:buClr>
                        <a:buSzPts val="1400"/>
                        <a:buFont typeface="Calibri"/>
                        <a:buNone/>
                      </a:pPr>
                      <a:r>
                        <a:rPr lang="en" sz="1400" b="1" u="none" strike="noStrike" cap="none">
                          <a:latin typeface="Calibri"/>
                          <a:ea typeface="Calibri"/>
                          <a:cs typeface="Calibri"/>
                          <a:sym typeface="Calibri"/>
                        </a:rPr>
                        <a:t>K-3 Literacy Screening</a:t>
                      </a:r>
                      <a:endParaRPr sz="1400" b="1" u="none" strike="noStrike" cap="none">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Calibri"/>
                        <a:buNone/>
                      </a:pPr>
                      <a:r>
                        <a:rPr lang="en" sz="1400" u="none" strike="noStrike" cap="none">
                          <a:latin typeface="Calibri"/>
                          <a:ea typeface="Calibri"/>
                          <a:cs typeface="Calibri"/>
                          <a:sym typeface="Calibri"/>
                        </a:rPr>
                        <a:t>(All children)</a:t>
                      </a:r>
                      <a:endParaRPr sz="1400" u="none" strike="noStrike" cap="none">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hlink"/>
                        </a:buClr>
                        <a:buSzPts val="1400"/>
                        <a:buFont typeface="Calibri"/>
                        <a:buNone/>
                      </a:pPr>
                      <a:r>
                        <a:rPr lang="en" sz="1400" u="sng" strike="noStrike" cap="none">
                          <a:solidFill>
                            <a:schemeClr val="hlink"/>
                          </a:solidFill>
                          <a:latin typeface="Calibri"/>
                          <a:ea typeface="Calibri"/>
                          <a:cs typeface="Calibri"/>
                          <a:sym typeface="Calibri"/>
                          <a:hlinkClick r:id="rId6"/>
                        </a:rPr>
                        <a:t>DIBELS Next</a:t>
                      </a:r>
                      <a:endParaRPr sz="1400"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hlink"/>
                        </a:buClr>
                        <a:buSzPts val="1400"/>
                        <a:buFont typeface="Calibri"/>
                        <a:buNone/>
                      </a:pPr>
                      <a:r>
                        <a:rPr lang="en" sz="1400" u="sng" strike="noStrike" cap="none">
                          <a:solidFill>
                            <a:schemeClr val="hlink"/>
                          </a:solidFill>
                          <a:latin typeface="Calibri"/>
                          <a:ea typeface="Calibri"/>
                          <a:cs typeface="Calibri"/>
                          <a:sym typeface="Calibri"/>
                          <a:hlinkClick r:id="rId7"/>
                        </a:rPr>
                        <a:t>STEEP</a:t>
                      </a:r>
                      <a:endParaRPr sz="1400" u="none" strike="noStrike" cap="none">
                        <a:latin typeface="Calibri"/>
                        <a:ea typeface="Calibri"/>
                        <a:cs typeface="Calibri"/>
                        <a:sym typeface="Calibri"/>
                      </a:endParaRPr>
                    </a:p>
                    <a:p>
                      <a:pPr marL="0" marR="0" lvl="0" indent="0" algn="l" rtl="0">
                        <a:lnSpc>
                          <a:spcPct val="100000"/>
                        </a:lnSpc>
                        <a:spcBef>
                          <a:spcPts val="0"/>
                        </a:spcBef>
                        <a:spcAft>
                          <a:spcPts val="0"/>
                        </a:spcAft>
                        <a:buClr>
                          <a:schemeClr val="hlink"/>
                        </a:buClr>
                        <a:buSzPts val="1400"/>
                        <a:buFont typeface="Calibri"/>
                        <a:buNone/>
                      </a:pPr>
                      <a:r>
                        <a:rPr lang="en" sz="1400" u="sng" strike="noStrike" cap="none">
                          <a:solidFill>
                            <a:schemeClr val="hlink"/>
                          </a:solidFill>
                          <a:latin typeface="Calibri"/>
                          <a:ea typeface="Calibri"/>
                          <a:cs typeface="Calibri"/>
                          <a:sym typeface="Calibri"/>
                          <a:hlinkClick r:id="rId8"/>
                        </a:rPr>
                        <a:t>STEP</a:t>
                      </a:r>
                      <a:endParaRPr sz="1400" u="none" strike="noStrike" cap="none">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457200" marR="0" lvl="0" indent="-298450" algn="l" rtl="0">
                        <a:lnSpc>
                          <a:spcPct val="100000"/>
                        </a:lnSpc>
                        <a:spcBef>
                          <a:spcPts val="0"/>
                        </a:spcBef>
                        <a:spcAft>
                          <a:spcPts val="0"/>
                        </a:spcAft>
                        <a:buClr>
                          <a:schemeClr val="dk1"/>
                        </a:buClr>
                        <a:buSzPts val="1100"/>
                        <a:buFont typeface="Calibri"/>
                        <a:buChar char="●"/>
                      </a:pPr>
                      <a:r>
                        <a:rPr lang="en" sz="1400" u="none" strike="noStrike" cap="none">
                          <a:solidFill>
                            <a:schemeClr val="dk1"/>
                          </a:solidFill>
                          <a:latin typeface="Calibri"/>
                          <a:ea typeface="Calibri"/>
                          <a:cs typeface="Calibri"/>
                          <a:sym typeface="Calibri"/>
                        </a:rPr>
                        <a:t>Social-Emotional</a:t>
                      </a:r>
                      <a:endParaRPr sz="1400" u="none" strike="noStrike" cap="none">
                        <a:solidFill>
                          <a:schemeClr val="dk1"/>
                        </a:solidFill>
                        <a:latin typeface="Calibri"/>
                        <a:ea typeface="Calibri"/>
                        <a:cs typeface="Calibri"/>
                        <a:sym typeface="Calibri"/>
                      </a:endParaRPr>
                    </a:p>
                    <a:p>
                      <a:pPr marL="457200" marR="0" lvl="0" indent="-298450" algn="l" rtl="0">
                        <a:lnSpc>
                          <a:spcPct val="100000"/>
                        </a:lnSpc>
                        <a:spcBef>
                          <a:spcPts val="0"/>
                        </a:spcBef>
                        <a:spcAft>
                          <a:spcPts val="0"/>
                        </a:spcAft>
                        <a:buClr>
                          <a:schemeClr val="dk1"/>
                        </a:buClr>
                        <a:buSzPts val="1100"/>
                        <a:buFont typeface="Calibri"/>
                        <a:buChar char="●"/>
                      </a:pPr>
                      <a:r>
                        <a:rPr lang="en" sz="1400" u="none" strike="noStrike" cap="none">
                          <a:solidFill>
                            <a:schemeClr val="dk1"/>
                          </a:solidFill>
                          <a:latin typeface="Calibri"/>
                          <a:ea typeface="Calibri"/>
                          <a:cs typeface="Calibri"/>
                          <a:sym typeface="Calibri"/>
                        </a:rPr>
                        <a:t>First Sound Fluency (K)</a:t>
                      </a:r>
                      <a:endParaRPr sz="1400" u="none" strike="noStrike" cap="none">
                        <a:solidFill>
                          <a:schemeClr val="dk1"/>
                        </a:solidFill>
                        <a:latin typeface="Calibri"/>
                        <a:ea typeface="Calibri"/>
                        <a:cs typeface="Calibri"/>
                        <a:sym typeface="Calibri"/>
                      </a:endParaRPr>
                    </a:p>
                    <a:p>
                      <a:pPr marL="457200" marR="0" lvl="0" indent="-298450" algn="l" rtl="0">
                        <a:lnSpc>
                          <a:spcPct val="100000"/>
                        </a:lnSpc>
                        <a:spcBef>
                          <a:spcPts val="0"/>
                        </a:spcBef>
                        <a:spcAft>
                          <a:spcPts val="0"/>
                        </a:spcAft>
                        <a:buClr>
                          <a:schemeClr val="dk1"/>
                        </a:buClr>
                        <a:buSzPts val="1100"/>
                        <a:buFont typeface="Calibri"/>
                        <a:buChar char="●"/>
                      </a:pPr>
                      <a:r>
                        <a:rPr lang="en" sz="1400" u="none" strike="noStrike" cap="none">
                          <a:solidFill>
                            <a:schemeClr val="dk1"/>
                          </a:solidFill>
                          <a:latin typeface="Calibri"/>
                          <a:ea typeface="Calibri"/>
                          <a:cs typeface="Calibri"/>
                          <a:sym typeface="Calibri"/>
                        </a:rPr>
                        <a:t>Work Fluency (1st)*</a:t>
                      </a:r>
                      <a:endParaRPr sz="1400" u="none" strike="noStrike" cap="none">
                        <a:solidFill>
                          <a:schemeClr val="dk1"/>
                        </a:solidFill>
                        <a:latin typeface="Calibri"/>
                        <a:ea typeface="Calibri"/>
                        <a:cs typeface="Calibri"/>
                        <a:sym typeface="Calibri"/>
                      </a:endParaRPr>
                    </a:p>
                    <a:p>
                      <a:pPr marL="457200" marR="0" lvl="0" indent="-298450" algn="l" rtl="0">
                        <a:lnSpc>
                          <a:spcPct val="100000"/>
                        </a:lnSpc>
                        <a:spcBef>
                          <a:spcPts val="0"/>
                        </a:spcBef>
                        <a:spcAft>
                          <a:spcPts val="0"/>
                        </a:spcAft>
                        <a:buClr>
                          <a:schemeClr val="dk1"/>
                        </a:buClr>
                        <a:buSzPts val="1100"/>
                        <a:buFont typeface="Calibri"/>
                        <a:buChar char="●"/>
                      </a:pPr>
                      <a:r>
                        <a:rPr lang="en" sz="1400" u="none" strike="noStrike" cap="none">
                          <a:solidFill>
                            <a:schemeClr val="dk1"/>
                          </a:solidFill>
                          <a:latin typeface="Calibri"/>
                          <a:ea typeface="Calibri"/>
                          <a:cs typeface="Calibri"/>
                          <a:sym typeface="Calibri"/>
                        </a:rPr>
                        <a:t>Oral Reading Fluency (2nd)</a:t>
                      </a:r>
                      <a:endParaRPr sz="1400" u="none" strike="noStrike" cap="none">
                        <a:solidFill>
                          <a:schemeClr val="dk1"/>
                        </a:solidFill>
                        <a:latin typeface="Calibri"/>
                        <a:ea typeface="Calibri"/>
                        <a:cs typeface="Calibri"/>
                        <a:sym typeface="Calibri"/>
                      </a:endParaRPr>
                    </a:p>
                    <a:p>
                      <a:pPr marL="457200" marR="0" lvl="0" indent="-298450" algn="l" rtl="0">
                        <a:lnSpc>
                          <a:spcPct val="100000"/>
                        </a:lnSpc>
                        <a:spcBef>
                          <a:spcPts val="0"/>
                        </a:spcBef>
                        <a:spcAft>
                          <a:spcPts val="0"/>
                        </a:spcAft>
                        <a:buClr>
                          <a:schemeClr val="dk1"/>
                        </a:buClr>
                        <a:buSzPts val="1100"/>
                        <a:buFont typeface="Calibri"/>
                        <a:buChar char="●"/>
                      </a:pPr>
                      <a:r>
                        <a:rPr lang="en" sz="1400" u="none" strike="noStrike" cap="none">
                          <a:solidFill>
                            <a:schemeClr val="dk1"/>
                          </a:solidFill>
                          <a:latin typeface="Calibri"/>
                          <a:ea typeface="Calibri"/>
                          <a:cs typeface="Calibri"/>
                          <a:sym typeface="Calibri"/>
                        </a:rPr>
                        <a:t>Comprehension (3rd**)</a:t>
                      </a:r>
                      <a:endParaRPr sz="140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400"/>
                        <a:buFont typeface="Arial"/>
                        <a:buNone/>
                      </a:pPr>
                      <a:endParaRPr sz="40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r>
                        <a:rPr lang="en" sz="1400" i="1" u="none" strike="noStrike" cap="none">
                          <a:solidFill>
                            <a:schemeClr val="dk1"/>
                          </a:solidFill>
                          <a:latin typeface="Calibri"/>
                          <a:ea typeface="Calibri"/>
                          <a:cs typeface="Calibri"/>
                          <a:sym typeface="Calibri"/>
                        </a:rPr>
                        <a:t>*Nonsense Words for DIBELS and STEEP</a:t>
                      </a:r>
                      <a:endParaRPr sz="1400" i="1"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r>
                        <a:rPr lang="en" sz="1400" i="1" u="none" strike="noStrike" cap="none">
                          <a:solidFill>
                            <a:schemeClr val="dk1"/>
                          </a:solidFill>
                          <a:latin typeface="Calibri"/>
                          <a:ea typeface="Calibri"/>
                          <a:cs typeface="Calibri"/>
                          <a:sym typeface="Calibri"/>
                        </a:rPr>
                        <a:t>**DIBELS Daze for 3rd grade</a:t>
                      </a:r>
                      <a:endParaRPr sz="1400" u="none" strike="noStrike" cap="none">
                        <a:solidFill>
                          <a:schemeClr val="dk1"/>
                        </a:solidFill>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hlink"/>
                        </a:buClr>
                        <a:buSzPts val="1400"/>
                        <a:buFont typeface="Calibri"/>
                        <a:buNone/>
                      </a:pPr>
                      <a:r>
                        <a:rPr lang="en" sz="1400" u="sng" strike="noStrike" cap="none">
                          <a:solidFill>
                            <a:schemeClr val="hlink"/>
                          </a:solidFill>
                          <a:latin typeface="Calibri"/>
                          <a:ea typeface="Calibri"/>
                          <a:cs typeface="Calibri"/>
                          <a:sym typeface="Calibri"/>
                          <a:hlinkClick r:id="rId9"/>
                        </a:rPr>
                        <a:t>Guidelines for Students with Special Needs</a:t>
                      </a:r>
                      <a:endParaRPr sz="1400"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endParaRPr sz="1400" u="none" strike="noStrike" cap="none">
                        <a:latin typeface="Calibri"/>
                        <a:ea typeface="Calibri"/>
                        <a:cs typeface="Calibri"/>
                        <a:sym typeface="Calibri"/>
                      </a:endParaRPr>
                    </a:p>
                    <a:p>
                      <a:pPr marL="0" marR="0" lvl="0" indent="0" algn="ctr" rtl="0">
                        <a:lnSpc>
                          <a:spcPct val="100000"/>
                        </a:lnSpc>
                        <a:spcBef>
                          <a:spcPts val="0"/>
                        </a:spcBef>
                        <a:spcAft>
                          <a:spcPts val="0"/>
                        </a:spcAft>
                        <a:buClr>
                          <a:schemeClr val="hlink"/>
                        </a:buClr>
                        <a:buSzPts val="1400"/>
                        <a:buFont typeface="Calibri"/>
                        <a:buNone/>
                      </a:pPr>
                      <a:r>
                        <a:rPr lang="en" sz="1400" u="sng" strike="noStrike" cap="none">
                          <a:solidFill>
                            <a:schemeClr val="hlink"/>
                          </a:solidFill>
                          <a:latin typeface="Calibri"/>
                          <a:ea typeface="Calibri"/>
                          <a:cs typeface="Calibri"/>
                          <a:sym typeface="Calibri"/>
                          <a:hlinkClick r:id="rId10"/>
                        </a:rPr>
                        <a:t>Score Guidelines</a:t>
                      </a:r>
                      <a:endParaRPr sz="1400" u="none" strike="noStrike" cap="none">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vMerge="1">
                  <a:txBody>
                    <a:bodyPr/>
                    <a:lstStyle/>
                    <a:p>
                      <a:endParaRPr lang="en-US"/>
                    </a:p>
                  </a:txBody>
                  <a:tcPr/>
                </a:tc>
                <a:tc vMerge="1">
                  <a:txBody>
                    <a:bodyPr/>
                    <a:lstStyle/>
                    <a:p>
                      <a:endParaRPr lang="en-US"/>
                    </a:p>
                  </a:txBody>
                  <a:tcPr/>
                </a:tc>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704"/>
        <p:cNvGrpSpPr/>
        <p:nvPr/>
      </p:nvGrpSpPr>
      <p:grpSpPr>
        <a:xfrm>
          <a:off x="0" y="0"/>
          <a:ext cx="0" cy="0"/>
          <a:chOff x="0" y="0"/>
          <a:chExt cx="0" cy="0"/>
        </a:xfrm>
      </p:grpSpPr>
      <p:sp>
        <p:nvSpPr>
          <p:cNvPr id="705" name="Shape 705"/>
          <p:cNvSpPr txBox="1">
            <a:spLocks noGrp="1"/>
          </p:cNvSpPr>
          <p:nvPr>
            <p:ph type="title"/>
          </p:nvPr>
        </p:nvSpPr>
        <p:spPr>
          <a:xfrm>
            <a:off x="311700" y="47450"/>
            <a:ext cx="8520600" cy="970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3200"/>
              <a:buFont typeface="Calibri"/>
              <a:buNone/>
            </a:pPr>
            <a:r>
              <a:rPr lang="en" sz="3200" b="0" i="0" u="none" strike="noStrike" cap="none">
                <a:solidFill>
                  <a:srgbClr val="333333"/>
                </a:solidFill>
                <a:latin typeface="Calibri"/>
                <a:ea typeface="Calibri"/>
                <a:cs typeface="Calibri"/>
                <a:sym typeface="Calibri"/>
              </a:rPr>
              <a:t>K-3 Literacy Assessments</a:t>
            </a:r>
            <a:endParaRPr sz="3200" b="0" i="0" u="none" strike="noStrike" cap="none">
              <a:solidFill>
                <a:schemeClr val="dk1"/>
              </a:solidFill>
              <a:latin typeface="Calibri"/>
              <a:ea typeface="Calibri"/>
              <a:cs typeface="Calibri"/>
              <a:sym typeface="Calibri"/>
            </a:endParaRPr>
          </a:p>
        </p:txBody>
      </p:sp>
      <p:sp>
        <p:nvSpPr>
          <p:cNvPr id="706" name="Shape 706"/>
          <p:cNvSpPr txBox="1">
            <a:spLocks noGrp="1"/>
          </p:cNvSpPr>
          <p:nvPr>
            <p:ph type="body" idx="1"/>
          </p:nvPr>
        </p:nvSpPr>
        <p:spPr>
          <a:xfrm>
            <a:off x="311700" y="1152475"/>
            <a:ext cx="8477100" cy="3416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dk1"/>
              </a:buClr>
              <a:buSzPts val="917"/>
              <a:buFont typeface="Arial"/>
              <a:buNone/>
            </a:pPr>
            <a:r>
              <a:rPr lang="en" sz="1800" b="0" i="0" u="none" strike="noStrike" cap="none">
                <a:solidFill>
                  <a:schemeClr val="dk1"/>
                </a:solidFill>
                <a:latin typeface="Calibri"/>
                <a:ea typeface="Calibri"/>
                <a:cs typeface="Calibri"/>
                <a:sym typeface="Calibri"/>
              </a:rPr>
              <a:t>Schools should implement sound assessment practices that include:</a:t>
            </a:r>
            <a:endParaRPr sz="1800"/>
          </a:p>
          <a:p>
            <a:pPr marL="457200" marR="0" lvl="0" indent="-368300" algn="l" rtl="0">
              <a:lnSpc>
                <a:spcPct val="115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screening and diagnostic measures,</a:t>
            </a:r>
            <a:endParaRPr sz="1800"/>
          </a:p>
          <a:p>
            <a:pPr marL="457200" marR="0" lvl="0" indent="-368300" algn="l" rtl="0">
              <a:lnSpc>
                <a:spcPct val="115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formative assessments embedded in curriculum and instruction, and</a:t>
            </a:r>
            <a:endParaRPr sz="1800"/>
          </a:p>
          <a:p>
            <a:pPr marL="457200" marR="0" lvl="0" indent="-368300" algn="l" rtl="0">
              <a:lnSpc>
                <a:spcPct val="115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us</a:t>
            </a:r>
            <a:r>
              <a:rPr lang="en" sz="1800"/>
              <a:t>ing</a:t>
            </a:r>
            <a:r>
              <a:rPr lang="en" sz="1800" b="0" i="0" u="none" strike="noStrike" cap="none">
                <a:solidFill>
                  <a:schemeClr val="dk1"/>
                </a:solidFill>
                <a:latin typeface="Calibri"/>
                <a:ea typeface="Calibri"/>
                <a:cs typeface="Calibri"/>
                <a:sym typeface="Calibri"/>
              </a:rPr>
              <a:t> K-3 screening results to guide instruction.</a:t>
            </a:r>
            <a:endParaRPr sz="1800"/>
          </a:p>
          <a:p>
            <a:pPr marL="0" marR="0" lvl="0" indent="0" algn="l" rtl="0">
              <a:lnSpc>
                <a:spcPct val="115000"/>
              </a:lnSpc>
              <a:spcBef>
                <a:spcPts val="0"/>
              </a:spcBef>
              <a:spcAft>
                <a:spcPts val="0"/>
              </a:spcAft>
              <a:buNone/>
            </a:pPr>
            <a:endParaRPr sz="1800"/>
          </a:p>
          <a:p>
            <a:pPr marL="0" marR="0" lvl="0" indent="0" algn="l" rtl="0">
              <a:lnSpc>
                <a:spcPct val="115000"/>
              </a:lnSpc>
              <a:spcBef>
                <a:spcPts val="0"/>
              </a:spcBef>
              <a:spcAft>
                <a:spcPts val="0"/>
              </a:spcAft>
              <a:buNone/>
            </a:pPr>
            <a:r>
              <a:rPr lang="en" sz="1800"/>
              <a:t>I</a:t>
            </a:r>
            <a:r>
              <a:rPr lang="en" sz="1800" b="0" i="0" u="none" strike="noStrike" cap="none">
                <a:solidFill>
                  <a:schemeClr val="dk1"/>
                </a:solidFill>
                <a:latin typeface="Calibri"/>
                <a:ea typeface="Calibri"/>
                <a:cs typeface="Calibri"/>
                <a:sym typeface="Calibri"/>
              </a:rPr>
              <a:t>nstructional guidelines based on K-3 screening are included in the </a:t>
            </a:r>
            <a:r>
              <a:rPr lang="en" sz="1800" b="0" i="0" u="sng" strike="noStrike" cap="none">
                <a:solidFill>
                  <a:schemeClr val="hlink"/>
                </a:solidFill>
                <a:latin typeface="Calibri"/>
                <a:ea typeface="Calibri"/>
                <a:cs typeface="Calibri"/>
                <a:sym typeface="Calibri"/>
                <a:hlinkClick r:id="rId3"/>
              </a:rPr>
              <a:t>Tier 1 Curriculum </a:t>
            </a:r>
            <a:r>
              <a:rPr lang="en" sz="1800" b="0" i="0" u="none" strike="noStrike" cap="none">
                <a:solidFill>
                  <a:schemeClr val="dk1"/>
                </a:solidFill>
                <a:latin typeface="Calibri"/>
                <a:ea typeface="Calibri"/>
                <a:cs typeface="Calibri"/>
                <a:sym typeface="Calibri"/>
              </a:rPr>
              <a:t>and the </a:t>
            </a:r>
            <a:r>
              <a:rPr lang="en" sz="1800" b="0" i="0" u="sng" strike="noStrike" cap="none">
                <a:solidFill>
                  <a:schemeClr val="hlink"/>
                </a:solidFill>
                <a:latin typeface="Calibri"/>
                <a:ea typeface="Calibri"/>
                <a:cs typeface="Calibri"/>
                <a:sym typeface="Calibri"/>
                <a:hlinkClick r:id="rId4"/>
              </a:rPr>
              <a:t>K-3 Assessment Guidance for 2018-2019</a:t>
            </a:r>
            <a:r>
              <a:rPr lang="en" sz="18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a:p>
            <a:pPr marL="230188" marR="0" lvl="0" indent="-26988" algn="l" rtl="0">
              <a:lnSpc>
                <a:spcPct val="100000"/>
              </a:lnSpc>
              <a:spcBef>
                <a:spcPts val="0"/>
              </a:spcBef>
              <a:spcAft>
                <a:spcPts val="0"/>
              </a:spcAft>
              <a:buClr>
                <a:schemeClr val="dk1"/>
              </a:buClr>
              <a:buSzPts val="32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711"/>
        <p:cNvGrpSpPr/>
        <p:nvPr/>
      </p:nvGrpSpPr>
      <p:grpSpPr>
        <a:xfrm>
          <a:off x="0" y="0"/>
          <a:ext cx="0" cy="0"/>
          <a:chOff x="0" y="0"/>
          <a:chExt cx="0" cy="0"/>
        </a:xfrm>
      </p:grpSpPr>
      <p:sp>
        <p:nvSpPr>
          <p:cNvPr id="712" name="Shape 712"/>
          <p:cNvSpPr txBox="1">
            <a:spLocks noGrp="1"/>
          </p:cNvSpPr>
          <p:nvPr>
            <p:ph type="title"/>
          </p:nvPr>
        </p:nvSpPr>
        <p:spPr>
          <a:xfrm>
            <a:off x="219975" y="0"/>
            <a:ext cx="8653800" cy="1000200"/>
          </a:xfrm>
          <a:prstGeom prst="rect">
            <a:avLst/>
          </a:prstGeom>
          <a:noFill/>
          <a:ln>
            <a:noFill/>
          </a:ln>
        </p:spPr>
        <p:txBody>
          <a:bodyPr spcFirstLastPara="1" wrap="square" lIns="91425" tIns="91425" rIns="91425" bIns="91425" anchor="ctr" anchorCtr="0">
            <a:noAutofit/>
          </a:bodyPr>
          <a:lstStyle/>
          <a:p>
            <a:pPr marL="230188" marR="0" lvl="0" indent="-230188" rtl="0">
              <a:lnSpc>
                <a:spcPct val="100000"/>
              </a:lnSpc>
              <a:spcBef>
                <a:spcPts val="0"/>
              </a:spcBef>
              <a:spcAft>
                <a:spcPts val="0"/>
              </a:spcAft>
              <a:buClr>
                <a:schemeClr val="dk1"/>
              </a:buClr>
              <a:buSzPts val="800"/>
              <a:buFont typeface="Calibri"/>
              <a:buNone/>
            </a:pPr>
            <a:r>
              <a:rPr lang="en" sz="3200" b="0" i="0" u="none" strike="noStrike" cap="none">
                <a:solidFill>
                  <a:schemeClr val="dk1"/>
                </a:solidFill>
                <a:latin typeface="Calibri"/>
                <a:ea typeface="Calibri"/>
                <a:cs typeface="Calibri"/>
                <a:sym typeface="Calibri"/>
              </a:rPr>
              <a:t>K–3 Literacy </a:t>
            </a:r>
            <a:r>
              <a:rPr lang="en" sz="3200"/>
              <a:t>Assessments</a:t>
            </a:r>
            <a:endParaRPr/>
          </a:p>
        </p:txBody>
      </p:sp>
      <p:sp>
        <p:nvSpPr>
          <p:cNvPr id="713" name="Shape 713"/>
          <p:cNvSpPr txBox="1">
            <a:spLocks noGrp="1"/>
          </p:cNvSpPr>
          <p:nvPr>
            <p:ph type="body" idx="1"/>
          </p:nvPr>
        </p:nvSpPr>
        <p:spPr>
          <a:xfrm>
            <a:off x="311700" y="1049700"/>
            <a:ext cx="8520600" cy="3416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500"/>
              <a:buFont typeface="Arial"/>
              <a:buNone/>
            </a:pPr>
            <a:r>
              <a:rPr lang="en" sz="1500" b="1" i="0" u="none" strike="noStrike" cap="none">
                <a:solidFill>
                  <a:srgbClr val="202020"/>
                </a:solidFill>
                <a:latin typeface="Calibri"/>
                <a:ea typeface="Calibri"/>
                <a:cs typeface="Calibri"/>
                <a:sym typeface="Calibri"/>
              </a:rPr>
              <a:t>K–3 literacy screeners </a:t>
            </a:r>
            <a:endParaRPr/>
          </a:p>
          <a:p>
            <a:pPr marL="461962" marR="0" lvl="1" indent="-227012" algn="l" rtl="0">
              <a:lnSpc>
                <a:spcPct val="100000"/>
              </a:lnSpc>
              <a:spcBef>
                <a:spcPts val="0"/>
              </a:spcBef>
              <a:spcAft>
                <a:spcPts val="0"/>
              </a:spcAft>
              <a:buClr>
                <a:schemeClr val="dk1"/>
              </a:buClr>
              <a:buSzPts val="1500"/>
              <a:buFont typeface="Arial"/>
              <a:buChar char="•"/>
            </a:pPr>
            <a:r>
              <a:rPr lang="en" sz="1500" b="0" i="0" u="none" strike="noStrike" cap="none">
                <a:solidFill>
                  <a:schemeClr val="dk1"/>
                </a:solidFill>
                <a:latin typeface="Calibri"/>
                <a:ea typeface="Calibri"/>
                <a:cs typeface="Calibri"/>
                <a:sym typeface="Calibri"/>
              </a:rPr>
              <a:t>support student comprehension of text, not mastery of a skill or strategy; </a:t>
            </a:r>
            <a:endParaRPr/>
          </a:p>
          <a:p>
            <a:pPr marL="461962" marR="0" lvl="1" indent="-227012" algn="l" rtl="0">
              <a:lnSpc>
                <a:spcPct val="100000"/>
              </a:lnSpc>
              <a:spcBef>
                <a:spcPts val="0"/>
              </a:spcBef>
              <a:spcAft>
                <a:spcPts val="0"/>
              </a:spcAft>
              <a:buClr>
                <a:schemeClr val="dk1"/>
              </a:buClr>
              <a:buSzPts val="1500"/>
              <a:buFont typeface="Arial"/>
              <a:buChar char="•"/>
            </a:pPr>
            <a:r>
              <a:rPr lang="en" sz="1500" b="0" i="0" u="none" strike="noStrike" cap="none">
                <a:solidFill>
                  <a:schemeClr val="dk1"/>
                </a:solidFill>
                <a:latin typeface="Calibri"/>
                <a:ea typeface="Calibri"/>
                <a:cs typeface="Calibri"/>
                <a:sym typeface="Calibri"/>
              </a:rPr>
              <a:t>determine if students are meeting expectations; and </a:t>
            </a:r>
            <a:endParaRPr/>
          </a:p>
          <a:p>
            <a:pPr marL="461962" marR="0" lvl="1" indent="-227012" algn="l" rtl="0">
              <a:lnSpc>
                <a:spcPct val="100000"/>
              </a:lnSpc>
              <a:spcBef>
                <a:spcPts val="0"/>
              </a:spcBef>
              <a:spcAft>
                <a:spcPts val="0"/>
              </a:spcAft>
              <a:buClr>
                <a:schemeClr val="dk1"/>
              </a:buClr>
              <a:buSzPts val="1500"/>
              <a:buFont typeface="Arial"/>
              <a:buChar char="•"/>
            </a:pPr>
            <a:r>
              <a:rPr lang="en" sz="1500" b="0" i="0" u="none" strike="noStrike" cap="none">
                <a:solidFill>
                  <a:schemeClr val="dk1"/>
                </a:solidFill>
                <a:latin typeface="Calibri"/>
                <a:ea typeface="Calibri"/>
                <a:cs typeface="Calibri"/>
                <a:sym typeface="Calibri"/>
              </a:rPr>
              <a:t>identify specific </a:t>
            </a:r>
            <a:r>
              <a:rPr lang="en" sz="1500" b="0" i="0" u="none" strike="noStrike" cap="none">
                <a:solidFill>
                  <a:srgbClr val="202020"/>
                </a:solidFill>
                <a:latin typeface="Calibri"/>
                <a:ea typeface="Calibri"/>
                <a:cs typeface="Calibri"/>
                <a:sym typeface="Calibri"/>
              </a:rPr>
              <a:t>weaknesses.</a:t>
            </a:r>
            <a:endParaRPr/>
          </a:p>
          <a:p>
            <a:pPr marL="0" marR="0" lvl="0" indent="0" algn="l" rtl="0">
              <a:lnSpc>
                <a:spcPct val="100000"/>
              </a:lnSpc>
              <a:spcBef>
                <a:spcPts val="0"/>
              </a:spcBef>
              <a:spcAft>
                <a:spcPts val="0"/>
              </a:spcAft>
              <a:buClr>
                <a:schemeClr val="dk1"/>
              </a:buClr>
              <a:buSzPts val="1500"/>
              <a:buFont typeface="Arial"/>
              <a:buNone/>
            </a:pPr>
            <a:endParaRPr sz="1500" b="0" i="0" u="none" strike="noStrike" cap="none">
              <a:solidFill>
                <a:schemeClr val="dk1"/>
              </a:solidFill>
              <a:latin typeface="Calibri"/>
              <a:ea typeface="Calibri"/>
              <a:cs typeface="Calibri"/>
              <a:sym typeface="Calibri"/>
            </a:endParaRPr>
          </a:p>
        </p:txBody>
      </p:sp>
      <p:graphicFrame>
        <p:nvGraphicFramePr>
          <p:cNvPr id="714" name="Shape 714"/>
          <p:cNvGraphicFramePr/>
          <p:nvPr/>
        </p:nvGraphicFramePr>
        <p:xfrm>
          <a:off x="270148" y="2196535"/>
          <a:ext cx="8603700" cy="2355300"/>
        </p:xfrm>
        <a:graphic>
          <a:graphicData uri="http://schemas.openxmlformats.org/drawingml/2006/table">
            <a:tbl>
              <a:tblPr firstRow="1" bandRow="1">
                <a:noFill/>
                <a:tableStyleId>{B2FCC4AA-981D-498E-854E-168264C2516C}</a:tableStyleId>
              </a:tblPr>
              <a:tblGrid>
                <a:gridCol w="2355300"/>
                <a:gridCol w="6248400"/>
              </a:tblGrid>
              <a:tr h="294825">
                <a:tc>
                  <a:txBody>
                    <a:bodyPr/>
                    <a:lstStyle/>
                    <a:p>
                      <a:pPr marL="0" marR="0" lvl="0" indent="0" algn="l" rtl="0">
                        <a:lnSpc>
                          <a:spcPct val="100000"/>
                        </a:lnSpc>
                        <a:spcBef>
                          <a:spcPts val="0"/>
                        </a:spcBef>
                        <a:spcAft>
                          <a:spcPts val="0"/>
                        </a:spcAft>
                        <a:buClr>
                          <a:schemeClr val="dk1"/>
                        </a:buClr>
                        <a:buSzPts val="350"/>
                        <a:buFont typeface="Calibri"/>
                        <a:buNone/>
                      </a:pPr>
                      <a:r>
                        <a:rPr lang="en" sz="1400" b="1" u="none" strike="noStrike" cap="none">
                          <a:latin typeface="Calibri"/>
                          <a:ea typeface="Calibri"/>
                          <a:cs typeface="Calibri"/>
                          <a:sym typeface="Calibri"/>
                        </a:rPr>
                        <a:t>Assessment Type</a:t>
                      </a:r>
                      <a:endParaRPr/>
                    </a:p>
                  </a:txBody>
                  <a:tcPr marL="91450" marR="68575" marT="91425" marB="0"/>
                </a:tc>
                <a:tc>
                  <a:txBody>
                    <a:bodyPr/>
                    <a:lstStyle/>
                    <a:p>
                      <a:pPr marL="0" marR="0" lvl="0" indent="0" algn="l" rtl="0">
                        <a:lnSpc>
                          <a:spcPct val="100000"/>
                        </a:lnSpc>
                        <a:spcBef>
                          <a:spcPts val="0"/>
                        </a:spcBef>
                        <a:spcAft>
                          <a:spcPts val="0"/>
                        </a:spcAft>
                        <a:buClr>
                          <a:schemeClr val="dk1"/>
                        </a:buClr>
                        <a:buSzPts val="350"/>
                        <a:buFont typeface="Arial"/>
                        <a:buNone/>
                      </a:pPr>
                      <a:r>
                        <a:rPr lang="en" sz="1400" u="none" strike="noStrike" cap="none">
                          <a:latin typeface="Calibri"/>
                          <a:ea typeface="Calibri"/>
                          <a:cs typeface="Calibri"/>
                          <a:sym typeface="Calibri"/>
                        </a:rPr>
                        <a:t>Purpose</a:t>
                      </a:r>
                      <a:endParaRPr/>
                    </a:p>
                  </a:txBody>
                  <a:tcPr marL="91450" marR="68575" marT="91425" marB="0"/>
                </a:tc>
              </a:tr>
              <a:tr h="710950">
                <a:tc>
                  <a:txBody>
                    <a:bodyPr/>
                    <a:lstStyle/>
                    <a:p>
                      <a:pPr marL="0" marR="0" lvl="0" indent="0" algn="l" rtl="0">
                        <a:lnSpc>
                          <a:spcPct val="100000"/>
                        </a:lnSpc>
                        <a:spcBef>
                          <a:spcPts val="0"/>
                        </a:spcBef>
                        <a:spcAft>
                          <a:spcPts val="0"/>
                        </a:spcAft>
                        <a:buClr>
                          <a:schemeClr val="dk1"/>
                        </a:buClr>
                        <a:buSzPts val="300"/>
                        <a:buFont typeface="Calibri"/>
                        <a:buNone/>
                      </a:pPr>
                      <a:r>
                        <a:rPr lang="en" sz="1200" b="1" u="none" strike="noStrike" cap="none">
                          <a:latin typeface="Calibri"/>
                          <a:ea typeface="Calibri"/>
                          <a:cs typeface="Calibri"/>
                          <a:sym typeface="Calibri"/>
                        </a:rPr>
                        <a:t>Screening Assessments</a:t>
                      </a:r>
                      <a:endParaRPr/>
                    </a:p>
                    <a:p>
                      <a:pPr marL="0" marR="0" lvl="0" indent="0" algn="l" rtl="0">
                        <a:lnSpc>
                          <a:spcPct val="100000"/>
                        </a:lnSpc>
                        <a:spcBef>
                          <a:spcPts val="0"/>
                        </a:spcBef>
                        <a:spcAft>
                          <a:spcPts val="0"/>
                        </a:spcAft>
                        <a:buClr>
                          <a:schemeClr val="dk1"/>
                        </a:buClr>
                        <a:buSzPts val="300"/>
                        <a:buFont typeface="Calibri"/>
                        <a:buNone/>
                      </a:pPr>
                      <a:r>
                        <a:rPr lang="en" sz="1200" b="1" u="none" strike="noStrike" cap="none">
                          <a:solidFill>
                            <a:schemeClr val="dk1"/>
                          </a:solidFill>
                          <a:latin typeface="Calibri"/>
                          <a:ea typeface="Calibri"/>
                          <a:cs typeface="Calibri"/>
                          <a:sym typeface="Calibri"/>
                        </a:rPr>
                        <a:t>(Required </a:t>
                      </a:r>
                      <a:r>
                        <a:rPr lang="en" sz="1200" b="1" u="none" strike="noStrike" cap="none">
                          <a:latin typeface="Calibri"/>
                          <a:ea typeface="Calibri"/>
                          <a:cs typeface="Calibri"/>
                          <a:sym typeface="Calibri"/>
                        </a:rPr>
                        <a:t>in fall only)</a:t>
                      </a:r>
                      <a:endParaRPr/>
                    </a:p>
                  </a:txBody>
                  <a:tcPr marL="68575" marR="68575" marT="91425" marB="91425"/>
                </a:tc>
                <a:tc>
                  <a:txBody>
                    <a:bodyPr/>
                    <a:lstStyle/>
                    <a:p>
                      <a:pPr marL="215900" marR="0" lvl="0" indent="-215900" algn="l" rtl="0">
                        <a:lnSpc>
                          <a:spcPct val="100000"/>
                        </a:lnSpc>
                        <a:spcBef>
                          <a:spcPts val="0"/>
                        </a:spcBef>
                        <a:spcAft>
                          <a:spcPts val="0"/>
                        </a:spcAft>
                        <a:buClr>
                          <a:schemeClr val="dk1"/>
                        </a:buClr>
                        <a:buSzPts val="1200"/>
                        <a:buFont typeface="Arial"/>
                        <a:buChar char="•"/>
                      </a:pPr>
                      <a:r>
                        <a:rPr lang="en" sz="1200" u="none" strike="noStrike" cap="none">
                          <a:solidFill>
                            <a:schemeClr val="dk1"/>
                          </a:solidFill>
                          <a:latin typeface="Calibri"/>
                          <a:ea typeface="Calibri"/>
                          <a:cs typeface="Calibri"/>
                          <a:sym typeface="Calibri"/>
                        </a:rPr>
                        <a:t>To determine students at risk of experiencing reading difficulties</a:t>
                      </a:r>
                      <a:endParaRPr/>
                    </a:p>
                    <a:p>
                      <a:pPr marL="215900" marR="0" lvl="0" indent="-215900" algn="l" rtl="0">
                        <a:lnSpc>
                          <a:spcPct val="100000"/>
                        </a:lnSpc>
                        <a:spcBef>
                          <a:spcPts val="0"/>
                        </a:spcBef>
                        <a:spcAft>
                          <a:spcPts val="0"/>
                        </a:spcAft>
                        <a:buClr>
                          <a:schemeClr val="dk1"/>
                        </a:buClr>
                        <a:buSzPts val="1200"/>
                        <a:buFont typeface="Arial"/>
                        <a:buChar char="•"/>
                      </a:pPr>
                      <a:r>
                        <a:rPr lang="en" sz="1200" u="none" strike="noStrike" cap="none">
                          <a:solidFill>
                            <a:schemeClr val="dk1"/>
                          </a:solidFill>
                          <a:latin typeface="Calibri"/>
                          <a:ea typeface="Calibri"/>
                          <a:cs typeface="Calibri"/>
                          <a:sym typeface="Calibri"/>
                        </a:rPr>
                        <a:t>May be used for universal screening, dyslexia screening, and fall legislative and BESE screening requirements</a:t>
                      </a:r>
                      <a:r>
                        <a:rPr lang="en" sz="1200" u="none" strike="noStrike" cap="none"/>
                        <a:t> </a:t>
                      </a:r>
                      <a:endParaRPr/>
                    </a:p>
                  </a:txBody>
                  <a:tcPr marL="68575" marR="68575" marT="91425" marB="91425"/>
                </a:tc>
              </a:tr>
              <a:tr h="735875">
                <a:tc>
                  <a:txBody>
                    <a:bodyPr/>
                    <a:lstStyle/>
                    <a:p>
                      <a:pPr marL="0" marR="0" lvl="0" indent="0" algn="l" rtl="0">
                        <a:lnSpc>
                          <a:spcPct val="100000"/>
                        </a:lnSpc>
                        <a:spcBef>
                          <a:spcPts val="0"/>
                        </a:spcBef>
                        <a:spcAft>
                          <a:spcPts val="0"/>
                        </a:spcAft>
                        <a:buClr>
                          <a:schemeClr val="dk1"/>
                        </a:buClr>
                        <a:buSzPts val="300"/>
                        <a:buFont typeface="Calibri"/>
                        <a:buNone/>
                      </a:pPr>
                      <a:r>
                        <a:rPr lang="en" sz="1200" b="1" u="none" strike="noStrike" cap="none">
                          <a:latin typeface="Calibri"/>
                          <a:ea typeface="Calibri"/>
                          <a:cs typeface="Calibri"/>
                          <a:sym typeface="Calibri"/>
                        </a:rPr>
                        <a:t>Diagnostic Assessments</a:t>
                      </a:r>
                      <a:endParaRPr/>
                    </a:p>
                    <a:p>
                      <a:pPr marL="0" marR="0" lvl="0" indent="0" algn="l" rtl="0">
                        <a:lnSpc>
                          <a:spcPct val="100000"/>
                        </a:lnSpc>
                        <a:spcBef>
                          <a:spcPts val="0"/>
                        </a:spcBef>
                        <a:spcAft>
                          <a:spcPts val="0"/>
                        </a:spcAft>
                        <a:buClr>
                          <a:schemeClr val="dk1"/>
                        </a:buClr>
                        <a:buSzPts val="300"/>
                        <a:buFont typeface="Calibri"/>
                        <a:buNone/>
                      </a:pPr>
                      <a:r>
                        <a:rPr lang="en" sz="1200" b="1" u="none" strike="noStrike" cap="none">
                          <a:latin typeface="Calibri"/>
                          <a:ea typeface="Calibri"/>
                          <a:cs typeface="Calibri"/>
                          <a:sym typeface="Calibri"/>
                        </a:rPr>
                        <a:t>(Optional)</a:t>
                      </a:r>
                      <a:endParaRPr/>
                    </a:p>
                  </a:txBody>
                  <a:tcPr marL="68575" marR="68575" marT="91425" marB="91425"/>
                </a:tc>
                <a:tc>
                  <a:txBody>
                    <a:bodyPr/>
                    <a:lstStyle/>
                    <a:p>
                      <a:pPr marL="215900" marR="0" lvl="0" indent="-215900" algn="l" rtl="0">
                        <a:lnSpc>
                          <a:spcPct val="100000"/>
                        </a:lnSpc>
                        <a:spcBef>
                          <a:spcPts val="0"/>
                        </a:spcBef>
                        <a:spcAft>
                          <a:spcPts val="0"/>
                        </a:spcAft>
                        <a:buClr>
                          <a:schemeClr val="dk1"/>
                        </a:buClr>
                        <a:buSzPts val="1200"/>
                        <a:buFont typeface="Arial"/>
                        <a:buChar char="•"/>
                      </a:pPr>
                      <a:r>
                        <a:rPr lang="en" sz="1200" u="none" strike="noStrike" cap="none">
                          <a:solidFill>
                            <a:schemeClr val="dk1"/>
                          </a:solidFill>
                          <a:latin typeface="Calibri"/>
                          <a:ea typeface="Calibri"/>
                          <a:cs typeface="Calibri"/>
                          <a:sym typeface="Calibri"/>
                        </a:rPr>
                        <a:t>Administered only when they will offer new or more reliable information about a child’s difficulties </a:t>
                      </a:r>
                      <a:endParaRPr/>
                    </a:p>
                    <a:p>
                      <a:pPr marL="215900" marR="0" lvl="0" indent="-215900" algn="l" rtl="0">
                        <a:lnSpc>
                          <a:spcPct val="100000"/>
                        </a:lnSpc>
                        <a:spcBef>
                          <a:spcPts val="0"/>
                        </a:spcBef>
                        <a:spcAft>
                          <a:spcPts val="0"/>
                        </a:spcAft>
                        <a:buClr>
                          <a:schemeClr val="dk1"/>
                        </a:buClr>
                        <a:buSzPts val="1200"/>
                        <a:buFont typeface="Arial"/>
                        <a:buChar char="•"/>
                      </a:pPr>
                      <a:r>
                        <a:rPr lang="en" sz="1200" u="none" strike="noStrike" cap="none">
                          <a:solidFill>
                            <a:schemeClr val="dk1"/>
                          </a:solidFill>
                          <a:latin typeface="Calibri"/>
                          <a:ea typeface="Calibri"/>
                          <a:cs typeface="Calibri"/>
                          <a:sym typeface="Calibri"/>
                        </a:rPr>
                        <a:t>May be used to help plan more powerful literacy instruction</a:t>
                      </a:r>
                      <a:r>
                        <a:rPr lang="en" sz="1200" u="none" strike="noStrike" cap="none"/>
                        <a:t> </a:t>
                      </a:r>
                      <a:endParaRPr/>
                    </a:p>
                  </a:txBody>
                  <a:tcPr marL="68575" marR="68575" marT="91425" marB="91425"/>
                </a:tc>
              </a:tr>
              <a:tr h="583150">
                <a:tc>
                  <a:txBody>
                    <a:bodyPr/>
                    <a:lstStyle/>
                    <a:p>
                      <a:pPr marL="0" marR="0" lvl="0" indent="0" algn="l" rtl="0">
                        <a:lnSpc>
                          <a:spcPct val="100000"/>
                        </a:lnSpc>
                        <a:spcBef>
                          <a:spcPts val="0"/>
                        </a:spcBef>
                        <a:spcAft>
                          <a:spcPts val="0"/>
                        </a:spcAft>
                        <a:buClr>
                          <a:schemeClr val="dk1"/>
                        </a:buClr>
                        <a:buSzPts val="300"/>
                        <a:buFont typeface="Calibri"/>
                        <a:buNone/>
                      </a:pPr>
                      <a:r>
                        <a:rPr lang="en" sz="1200" b="1" u="none" strike="noStrike" cap="none">
                          <a:latin typeface="Calibri"/>
                          <a:ea typeface="Calibri"/>
                          <a:cs typeface="Calibri"/>
                          <a:sym typeface="Calibri"/>
                        </a:rPr>
                        <a:t>Benchmark Assessments</a:t>
                      </a:r>
                      <a:endParaRPr/>
                    </a:p>
                    <a:p>
                      <a:pPr marL="0" marR="0" lvl="0" indent="0" algn="l" rtl="0">
                        <a:lnSpc>
                          <a:spcPct val="100000"/>
                        </a:lnSpc>
                        <a:spcBef>
                          <a:spcPts val="0"/>
                        </a:spcBef>
                        <a:spcAft>
                          <a:spcPts val="0"/>
                        </a:spcAft>
                        <a:buClr>
                          <a:schemeClr val="dk1"/>
                        </a:buClr>
                        <a:buSzPts val="300"/>
                        <a:buFont typeface="Calibri"/>
                        <a:buNone/>
                      </a:pPr>
                      <a:r>
                        <a:rPr lang="en" sz="1200" b="1" u="none" strike="noStrike" cap="none">
                          <a:latin typeface="Calibri"/>
                          <a:ea typeface="Calibri"/>
                          <a:cs typeface="Calibri"/>
                          <a:sym typeface="Calibri"/>
                        </a:rPr>
                        <a:t>(Optional)</a:t>
                      </a:r>
                      <a:endParaRPr/>
                    </a:p>
                  </a:txBody>
                  <a:tcPr marL="68575" marR="68575" marT="91425" marB="91425"/>
                </a:tc>
                <a:tc>
                  <a:txBody>
                    <a:bodyPr/>
                    <a:lstStyle/>
                    <a:p>
                      <a:pPr marL="215900" marR="0" lvl="0" indent="-215900" algn="l" rtl="0">
                        <a:lnSpc>
                          <a:spcPct val="100000"/>
                        </a:lnSpc>
                        <a:spcBef>
                          <a:spcPts val="0"/>
                        </a:spcBef>
                        <a:spcAft>
                          <a:spcPts val="0"/>
                        </a:spcAft>
                        <a:buClr>
                          <a:schemeClr val="dk1"/>
                        </a:buClr>
                        <a:buSzPts val="1200"/>
                        <a:buFont typeface="Arial"/>
                        <a:buChar char="•"/>
                      </a:pPr>
                      <a:r>
                        <a:rPr lang="en" sz="1200" u="none" strike="noStrike" cap="none">
                          <a:solidFill>
                            <a:schemeClr val="dk1"/>
                          </a:solidFill>
                          <a:latin typeface="Calibri"/>
                          <a:ea typeface="Calibri"/>
                          <a:cs typeface="Calibri"/>
                          <a:sym typeface="Calibri"/>
                        </a:rPr>
                        <a:t>To measure what children must learn at each grade level </a:t>
                      </a:r>
                      <a:endParaRPr/>
                    </a:p>
                    <a:p>
                      <a:pPr marL="215900" marR="0" lvl="0" indent="-215900" algn="l" rtl="0">
                        <a:lnSpc>
                          <a:spcPct val="100000"/>
                        </a:lnSpc>
                        <a:spcBef>
                          <a:spcPts val="0"/>
                        </a:spcBef>
                        <a:spcAft>
                          <a:spcPts val="0"/>
                        </a:spcAft>
                        <a:buClr>
                          <a:schemeClr val="dk1"/>
                        </a:buClr>
                        <a:buSzPts val="1200"/>
                        <a:buFont typeface="Arial"/>
                        <a:buChar char="•"/>
                      </a:pPr>
                      <a:r>
                        <a:rPr lang="en" sz="1200" u="none" strike="noStrike" cap="none">
                          <a:solidFill>
                            <a:schemeClr val="dk1"/>
                          </a:solidFill>
                          <a:latin typeface="Calibri"/>
                          <a:ea typeface="Calibri"/>
                          <a:cs typeface="Calibri"/>
                          <a:sym typeface="Calibri"/>
                        </a:rPr>
                        <a:t>To identify if students are on track to meet grade-level literacy goals</a:t>
                      </a:r>
                      <a:r>
                        <a:rPr lang="en" sz="1200" u="none" strike="noStrike" cap="none"/>
                        <a:t> </a:t>
                      </a:r>
                      <a:endParaRPr/>
                    </a:p>
                  </a:txBody>
                  <a:tcPr marL="68575" marR="68575" marT="91425" marB="91425"/>
                </a:tc>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sp>
        <p:nvSpPr>
          <p:cNvPr id="720" name="Shape 720"/>
          <p:cNvSpPr txBox="1">
            <a:spLocks noGrp="1"/>
          </p:cNvSpPr>
          <p:nvPr>
            <p:ph type="title"/>
          </p:nvPr>
        </p:nvSpPr>
        <p:spPr>
          <a:xfrm>
            <a:off x="0" y="0"/>
            <a:ext cx="9144000" cy="1028699"/>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 sz="3200" b="0" i="0" u="none" strike="noStrike" cap="none">
                <a:solidFill>
                  <a:schemeClr val="dk1"/>
                </a:solidFill>
                <a:latin typeface="Calibri"/>
                <a:ea typeface="Calibri"/>
                <a:cs typeface="Calibri"/>
                <a:sym typeface="Calibri"/>
              </a:rPr>
              <a:t>K-3 Literacy Assessment </a:t>
            </a:r>
            <a:endParaRPr sz="32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r>
              <a:rPr lang="en" sz="3200" b="0" i="0" u="none" strike="noStrike" cap="none">
                <a:solidFill>
                  <a:schemeClr val="dk1"/>
                </a:solidFill>
                <a:latin typeface="Calibri"/>
                <a:ea typeface="Calibri"/>
                <a:cs typeface="Calibri"/>
                <a:sym typeface="Calibri"/>
              </a:rPr>
              <a:t>Flow Chart</a:t>
            </a:r>
            <a:endParaRPr/>
          </a:p>
        </p:txBody>
      </p:sp>
      <p:sp>
        <p:nvSpPr>
          <p:cNvPr id="721" name="Shape 721"/>
          <p:cNvSpPr txBox="1"/>
          <p:nvPr/>
        </p:nvSpPr>
        <p:spPr>
          <a:xfrm>
            <a:off x="4677747" y="3121819"/>
            <a:ext cx="2133600" cy="8573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00"/>
              <a:buFont typeface="Arial"/>
              <a:buNone/>
            </a:pPr>
            <a:endParaRPr sz="1600" b="0" i="0" u="none" strike="noStrike" cap="none">
              <a:solidFill>
                <a:schemeClr val="dk1"/>
              </a:solidFill>
              <a:latin typeface="Calibri"/>
              <a:ea typeface="Calibri"/>
              <a:cs typeface="Calibri"/>
              <a:sym typeface="Calibri"/>
            </a:endParaRPr>
          </a:p>
        </p:txBody>
      </p:sp>
      <p:pic>
        <p:nvPicPr>
          <p:cNvPr id="722" name="Shape 722"/>
          <p:cNvPicPr preferRelativeResize="0"/>
          <p:nvPr/>
        </p:nvPicPr>
        <p:blipFill rotWithShape="1">
          <a:blip r:embed="rId3">
            <a:alphaModFix/>
          </a:blip>
          <a:srcRect l="60239" t="22349" r="10902" b="17006"/>
          <a:stretch/>
        </p:blipFill>
        <p:spPr>
          <a:xfrm>
            <a:off x="2425725" y="1028700"/>
            <a:ext cx="4208403" cy="3543301"/>
          </a:xfrm>
          <a:prstGeom prst="rect">
            <a:avLst/>
          </a:prstGeom>
          <a:noFill/>
          <a:ln>
            <a:noFill/>
          </a:ln>
        </p:spPr>
      </p:pic>
      <p:sp>
        <p:nvSpPr>
          <p:cNvPr id="723" name="Shape 723"/>
          <p:cNvSpPr txBox="1"/>
          <p:nvPr/>
        </p:nvSpPr>
        <p:spPr>
          <a:xfrm>
            <a:off x="253100" y="4413675"/>
            <a:ext cx="8659800" cy="2358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sz="1800">
                <a:latin typeface="Calibri"/>
                <a:ea typeface="Calibri"/>
                <a:cs typeface="Calibri"/>
                <a:sym typeface="Calibri"/>
              </a:rPr>
              <a:t>The </a:t>
            </a:r>
            <a:r>
              <a:rPr lang="en" sz="1800" u="sng">
                <a:solidFill>
                  <a:schemeClr val="hlink"/>
                </a:solidFill>
                <a:latin typeface="Calibri"/>
                <a:ea typeface="Calibri"/>
                <a:cs typeface="Calibri"/>
                <a:sym typeface="Calibri"/>
                <a:hlinkClick r:id="rId4"/>
              </a:rPr>
              <a:t>K-3 Assessment Guidance for 2018-2019</a:t>
            </a:r>
            <a:r>
              <a:rPr lang="en" sz="1800">
                <a:latin typeface="Calibri"/>
                <a:ea typeface="Calibri"/>
                <a:cs typeface="Calibri"/>
                <a:sym typeface="Calibri"/>
              </a:rPr>
              <a:t> is located in the Assessment Library.</a:t>
            </a:r>
            <a:endParaRPr sz="1800">
              <a:latin typeface="Calibri"/>
              <a:ea typeface="Calibri"/>
              <a:cs typeface="Calibri"/>
              <a:sym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728"/>
        <p:cNvGrpSpPr/>
        <p:nvPr/>
      </p:nvGrpSpPr>
      <p:grpSpPr>
        <a:xfrm>
          <a:off x="0" y="0"/>
          <a:ext cx="0" cy="0"/>
          <a:chOff x="0" y="0"/>
          <a:chExt cx="0" cy="0"/>
        </a:xfrm>
      </p:grpSpPr>
      <p:sp>
        <p:nvSpPr>
          <p:cNvPr id="729" name="Shape 729"/>
          <p:cNvSpPr txBox="1">
            <a:spLocks noGrp="1"/>
          </p:cNvSpPr>
          <p:nvPr>
            <p:ph type="title"/>
          </p:nvPr>
        </p:nvSpPr>
        <p:spPr>
          <a:xfrm>
            <a:off x="0" y="0"/>
            <a:ext cx="9144000" cy="1028699"/>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33333"/>
              </a:buClr>
              <a:buSzPts val="800"/>
              <a:buFont typeface="Calibri"/>
              <a:buNone/>
            </a:pPr>
            <a:r>
              <a:rPr lang="en" sz="2800" b="0" i="0" u="none" strike="noStrike" cap="none">
                <a:solidFill>
                  <a:srgbClr val="333333"/>
                </a:solidFill>
                <a:latin typeface="Calibri"/>
                <a:ea typeface="Calibri"/>
                <a:cs typeface="Calibri"/>
                <a:sym typeface="Calibri"/>
              </a:rPr>
              <a:t>Summary of KEA and K-3 Screening Assessment Options</a:t>
            </a:r>
            <a:endParaRPr sz="2800"/>
          </a:p>
        </p:txBody>
      </p:sp>
      <p:sp>
        <p:nvSpPr>
          <p:cNvPr id="730" name="Shape 730"/>
          <p:cNvSpPr txBox="1"/>
          <p:nvPr/>
        </p:nvSpPr>
        <p:spPr>
          <a:xfrm>
            <a:off x="166255" y="1028700"/>
            <a:ext cx="8797635" cy="3754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400"/>
              <a:buFont typeface="Calibri"/>
              <a:buNone/>
            </a:pPr>
            <a:r>
              <a:rPr lang="en" sz="1400" b="1" i="0" u="none" strike="noStrike" cap="none" dirty="0">
                <a:solidFill>
                  <a:schemeClr val="dk1"/>
                </a:solidFill>
                <a:latin typeface="Calibri"/>
                <a:ea typeface="Calibri"/>
                <a:cs typeface="Calibri"/>
                <a:sym typeface="Calibri"/>
              </a:rPr>
              <a:t>Kindergarten Entry Assessment </a:t>
            </a:r>
            <a:endParaRPr dirty="0"/>
          </a:p>
          <a:p>
            <a:pPr marL="342900" marR="0" lvl="1" indent="-292100" algn="l" rtl="0">
              <a:lnSpc>
                <a:spcPct val="100000"/>
              </a:lnSpc>
              <a:spcBef>
                <a:spcPts val="0"/>
              </a:spcBef>
              <a:spcAft>
                <a:spcPts val="0"/>
              </a:spcAft>
              <a:buClr>
                <a:schemeClr val="dk1"/>
              </a:buClr>
              <a:buSzPts val="1400"/>
              <a:buFont typeface="Calibri"/>
              <a:buChar char="•"/>
            </a:pPr>
            <a:r>
              <a:rPr lang="en" sz="1400" i="0" u="none" strike="noStrike" cap="none" dirty="0">
                <a:solidFill>
                  <a:schemeClr val="dk1"/>
                </a:solidFill>
                <a:latin typeface="Calibri"/>
                <a:ea typeface="Calibri"/>
                <a:cs typeface="Calibri"/>
                <a:sym typeface="Calibri"/>
              </a:rPr>
              <a:t>LEAs administer an approved k-readiness screening to all first-time kindergarten students</a:t>
            </a:r>
            <a:endParaRPr dirty="0">
              <a:latin typeface="Calibri"/>
              <a:ea typeface="Calibri"/>
              <a:cs typeface="Calibri"/>
              <a:sym typeface="Calibri"/>
            </a:endParaRPr>
          </a:p>
          <a:p>
            <a:pPr marL="800100" marR="0" lvl="2" indent="-292100" algn="l" rtl="0">
              <a:lnSpc>
                <a:spcPct val="100000"/>
              </a:lnSpc>
              <a:spcBef>
                <a:spcPts val="0"/>
              </a:spcBef>
              <a:spcAft>
                <a:spcPts val="0"/>
              </a:spcAft>
              <a:buClr>
                <a:schemeClr val="dk1"/>
              </a:buClr>
              <a:buSzPts val="1400"/>
              <a:buFont typeface="Calibri"/>
              <a:buChar char="•"/>
            </a:pPr>
            <a:r>
              <a:rPr lang="en" sz="1400" i="0" u="sng" strike="noStrike" cap="none" dirty="0">
                <a:solidFill>
                  <a:schemeClr val="hlink"/>
                </a:solidFill>
                <a:latin typeface="Calibri"/>
                <a:ea typeface="Calibri"/>
                <a:cs typeface="Calibri"/>
                <a:sym typeface="Calibri"/>
                <a:hlinkClick r:id="rId3"/>
              </a:rPr>
              <a:t>Teaching Strategies GOLD Survey</a:t>
            </a:r>
            <a:r>
              <a:rPr lang="en" sz="1400" i="0" u="sng" strike="noStrike" cap="none" baseline="30000" dirty="0">
                <a:solidFill>
                  <a:schemeClr val="hlink"/>
                </a:solidFill>
                <a:latin typeface="Calibri"/>
                <a:ea typeface="Calibri"/>
                <a:cs typeface="Calibri"/>
                <a:sym typeface="Calibri"/>
                <a:hlinkClick r:id="rId3"/>
              </a:rPr>
              <a:t>©</a:t>
            </a:r>
            <a:endParaRPr sz="1400" i="0" u="none" strike="noStrike" cap="none" baseline="30000" dirty="0">
              <a:solidFill>
                <a:schemeClr val="dk1"/>
              </a:solidFill>
              <a:latin typeface="Calibri"/>
              <a:ea typeface="Calibri"/>
              <a:cs typeface="Calibri"/>
              <a:sym typeface="Calibri"/>
            </a:endParaRPr>
          </a:p>
          <a:p>
            <a:pPr marL="800100" marR="0" lvl="2" indent="-292100" algn="l" rtl="0">
              <a:lnSpc>
                <a:spcPct val="100000"/>
              </a:lnSpc>
              <a:spcBef>
                <a:spcPts val="0"/>
              </a:spcBef>
              <a:spcAft>
                <a:spcPts val="0"/>
              </a:spcAft>
              <a:buClr>
                <a:schemeClr val="dk1"/>
              </a:buClr>
              <a:buSzPts val="1400"/>
              <a:buFont typeface="Calibri"/>
              <a:buChar char="•"/>
            </a:pPr>
            <a:r>
              <a:rPr lang="en" sz="1400" i="0" u="none" strike="noStrike" cap="none" dirty="0">
                <a:solidFill>
                  <a:schemeClr val="dk1"/>
                </a:solidFill>
                <a:latin typeface="Calibri"/>
                <a:ea typeface="Calibri"/>
                <a:cs typeface="Calibri"/>
                <a:sym typeface="Calibri"/>
              </a:rPr>
              <a:t>Desired Results Developmental Profile</a:t>
            </a:r>
            <a:r>
              <a:rPr lang="en" sz="1400" i="0" u="none" strike="noStrike" cap="none" baseline="30000" dirty="0">
                <a:solidFill>
                  <a:schemeClr val="dk1"/>
                </a:solidFill>
                <a:latin typeface="Calibri"/>
                <a:ea typeface="Calibri"/>
                <a:cs typeface="Calibri"/>
                <a:sym typeface="Calibri"/>
              </a:rPr>
              <a:t>©</a:t>
            </a:r>
            <a:r>
              <a:rPr lang="en" sz="1400" i="0" u="none" strike="noStrike" cap="none" dirty="0">
                <a:solidFill>
                  <a:schemeClr val="dk1"/>
                </a:solidFill>
                <a:latin typeface="Calibri"/>
                <a:ea typeface="Calibri"/>
                <a:cs typeface="Calibri"/>
                <a:sym typeface="Calibri"/>
              </a:rPr>
              <a:t> (</a:t>
            </a:r>
            <a:r>
              <a:rPr lang="en" sz="1400" i="0" u="sng" strike="noStrike" cap="none" dirty="0">
                <a:solidFill>
                  <a:schemeClr val="hlink"/>
                </a:solidFill>
                <a:latin typeface="Calibri"/>
                <a:ea typeface="Calibri"/>
                <a:cs typeface="Calibri"/>
                <a:sym typeface="Calibri"/>
                <a:hlinkClick r:id="rId4"/>
              </a:rPr>
              <a:t>DRDP-K</a:t>
            </a:r>
            <a:r>
              <a:rPr lang="en" sz="1400" i="0" u="none" strike="noStrike" cap="none" dirty="0">
                <a:solidFill>
                  <a:schemeClr val="dk1"/>
                </a:solidFill>
                <a:latin typeface="Calibri"/>
                <a:ea typeface="Calibri"/>
                <a:cs typeface="Calibri"/>
                <a:sym typeface="Calibri"/>
              </a:rPr>
              <a:t>) -Abbreviated version</a:t>
            </a:r>
            <a:endParaRPr dirty="0">
              <a:latin typeface="Calibri"/>
              <a:ea typeface="Calibri"/>
              <a:cs typeface="Calibri"/>
              <a:sym typeface="Calibri"/>
            </a:endParaRPr>
          </a:p>
          <a:p>
            <a:pPr marL="342900" marR="0" lvl="0" indent="-292100" algn="l" rtl="0">
              <a:lnSpc>
                <a:spcPct val="100000"/>
              </a:lnSpc>
              <a:spcBef>
                <a:spcPts val="0"/>
              </a:spcBef>
              <a:spcAft>
                <a:spcPts val="0"/>
              </a:spcAft>
              <a:buClr>
                <a:schemeClr val="dk1"/>
              </a:buClr>
              <a:buSzPts val="1400"/>
              <a:buFont typeface="Calibri"/>
              <a:buChar char="•"/>
            </a:pPr>
            <a:r>
              <a:rPr lang="en" sz="1400" i="0" u="none" strike="noStrike" cap="none" dirty="0">
                <a:solidFill>
                  <a:schemeClr val="dk1"/>
                </a:solidFill>
                <a:latin typeface="Calibri"/>
                <a:ea typeface="Calibri"/>
                <a:cs typeface="Calibri"/>
                <a:sym typeface="Calibri"/>
              </a:rPr>
              <a:t>KEA administration window begins 1 week after the first day of school and continues for 30 days</a:t>
            </a:r>
            <a:endParaRPr dirty="0">
              <a:latin typeface="Calibri"/>
              <a:ea typeface="Calibri"/>
              <a:cs typeface="Calibri"/>
              <a:sym typeface="Calibri"/>
            </a:endParaRPr>
          </a:p>
          <a:p>
            <a:pPr marL="342900" marR="0" lvl="0" indent="-292100" algn="l" rtl="0">
              <a:lnSpc>
                <a:spcPct val="100000"/>
              </a:lnSpc>
              <a:spcBef>
                <a:spcPts val="0"/>
              </a:spcBef>
              <a:spcAft>
                <a:spcPts val="0"/>
              </a:spcAft>
              <a:buClr>
                <a:schemeClr val="dk1"/>
              </a:buClr>
              <a:buSzPts val="1400"/>
              <a:buFont typeface="Calibri"/>
              <a:buChar char="•"/>
            </a:pPr>
            <a:r>
              <a:rPr lang="en" sz="1400" i="0" u="none" strike="noStrike" cap="none" dirty="0">
                <a:solidFill>
                  <a:srgbClr val="000000"/>
                </a:solidFill>
                <a:latin typeface="Calibri"/>
                <a:ea typeface="Calibri"/>
                <a:cs typeface="Calibri"/>
                <a:sym typeface="Calibri"/>
              </a:rPr>
              <a:t>School systems will submit KEA data on </a:t>
            </a:r>
            <a:r>
              <a:rPr lang="en" dirty="0">
                <a:latin typeface="Calibri"/>
                <a:ea typeface="Calibri"/>
                <a:cs typeface="Calibri"/>
                <a:sym typeface="Calibri"/>
              </a:rPr>
              <a:t>October 1</a:t>
            </a:r>
            <a:endParaRPr dirty="0">
              <a:latin typeface="Calibri"/>
              <a:ea typeface="Calibri"/>
              <a:cs typeface="Calibri"/>
              <a:sym typeface="Calibri"/>
            </a:endParaRPr>
          </a:p>
          <a:p>
            <a:pPr marL="800100" marR="0" lvl="2" indent="-292100" algn="l" rtl="0">
              <a:lnSpc>
                <a:spcPct val="100000"/>
              </a:lnSpc>
              <a:spcBef>
                <a:spcPts val="0"/>
              </a:spcBef>
              <a:spcAft>
                <a:spcPts val="0"/>
              </a:spcAft>
              <a:buClr>
                <a:schemeClr val="dk1"/>
              </a:buClr>
              <a:buSzPts val="1400"/>
              <a:buFont typeface="Calibri"/>
              <a:buChar char="•"/>
            </a:pPr>
            <a:r>
              <a:rPr lang="en" dirty="0">
                <a:latin typeface="Calibri"/>
                <a:ea typeface="Calibri"/>
                <a:cs typeface="Calibri"/>
                <a:sym typeface="Calibri"/>
              </a:rPr>
              <a:t>Report Teaching Strategies GOLD Survey</a:t>
            </a:r>
            <a:r>
              <a:rPr lang="en" baseline="30000" dirty="0">
                <a:latin typeface="Calibri"/>
                <a:ea typeface="Calibri"/>
                <a:cs typeface="Calibri"/>
                <a:sym typeface="Calibri"/>
              </a:rPr>
              <a:t>©</a:t>
            </a:r>
            <a:r>
              <a:rPr lang="en" dirty="0">
                <a:latin typeface="Calibri"/>
                <a:ea typeface="Calibri"/>
                <a:cs typeface="Calibri"/>
                <a:sym typeface="Calibri"/>
              </a:rPr>
              <a:t>data using the </a:t>
            </a:r>
            <a:r>
              <a:rPr lang="en" dirty="0">
                <a:solidFill>
                  <a:schemeClr val="dk1"/>
                </a:solidFill>
                <a:latin typeface="Calibri"/>
                <a:ea typeface="Calibri"/>
                <a:cs typeface="Calibri"/>
                <a:sym typeface="Calibri"/>
              </a:rPr>
              <a:t>Teaching Strategies GOLD database</a:t>
            </a:r>
            <a:endParaRPr dirty="0">
              <a:latin typeface="Calibri"/>
              <a:ea typeface="Calibri"/>
              <a:cs typeface="Calibri"/>
              <a:sym typeface="Calibri"/>
            </a:endParaRPr>
          </a:p>
          <a:p>
            <a:pPr marL="800100" marR="0" lvl="2" indent="-292100" algn="l" rtl="0">
              <a:lnSpc>
                <a:spcPct val="100000"/>
              </a:lnSpc>
              <a:spcBef>
                <a:spcPts val="0"/>
              </a:spcBef>
              <a:spcAft>
                <a:spcPts val="0"/>
              </a:spcAft>
              <a:buClr>
                <a:schemeClr val="dk1"/>
              </a:buClr>
              <a:buSzPts val="1400"/>
              <a:buFont typeface="Calibri"/>
              <a:buChar char="•"/>
            </a:pPr>
            <a:r>
              <a:rPr lang="en" dirty="0">
                <a:latin typeface="Calibri"/>
                <a:ea typeface="Calibri"/>
                <a:cs typeface="Calibri"/>
                <a:sym typeface="Calibri"/>
              </a:rPr>
              <a:t>Report DRDP-K data </a:t>
            </a:r>
            <a:r>
              <a:rPr lang="en" sz="1400" i="0" u="none" strike="noStrike" cap="none" dirty="0">
                <a:solidFill>
                  <a:srgbClr val="000000"/>
                </a:solidFill>
                <a:latin typeface="Calibri"/>
                <a:ea typeface="Calibri"/>
                <a:cs typeface="Calibri"/>
                <a:sym typeface="Calibri"/>
              </a:rPr>
              <a:t>with the SIS October 1 MFP Collection.</a:t>
            </a:r>
            <a:endParaRPr dirty="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r>
              <a:rPr lang="en" sz="1400" b="1" i="0" u="none" strike="noStrike" cap="none" dirty="0">
                <a:solidFill>
                  <a:schemeClr val="dk1"/>
                </a:solidFill>
                <a:latin typeface="Calibri"/>
                <a:ea typeface="Calibri"/>
                <a:cs typeface="Calibri"/>
                <a:sym typeface="Calibri"/>
              </a:rPr>
              <a:t>K-3 Literacy Screener </a:t>
            </a:r>
            <a:endParaRPr dirty="0">
              <a:latin typeface="Calibri"/>
              <a:ea typeface="Calibri"/>
              <a:cs typeface="Calibri"/>
              <a:sym typeface="Calibri"/>
            </a:endParaRPr>
          </a:p>
          <a:p>
            <a:pPr marL="342900" marR="0" lvl="0" indent="-285750" algn="l" rtl="0">
              <a:lnSpc>
                <a:spcPct val="100000"/>
              </a:lnSpc>
              <a:spcBef>
                <a:spcPts val="0"/>
              </a:spcBef>
              <a:spcAft>
                <a:spcPts val="0"/>
              </a:spcAft>
              <a:buClr>
                <a:schemeClr val="dk1"/>
              </a:buClr>
              <a:buSzPts val="1400"/>
              <a:buFont typeface="Calibri"/>
              <a:buChar char="•"/>
            </a:pPr>
            <a:r>
              <a:rPr lang="en" sz="1400" i="0" u="none" strike="noStrike" cap="none" dirty="0">
                <a:solidFill>
                  <a:schemeClr val="dk1"/>
                </a:solidFill>
                <a:latin typeface="Calibri"/>
                <a:ea typeface="Calibri"/>
                <a:cs typeface="Calibri"/>
                <a:sym typeface="Calibri"/>
              </a:rPr>
              <a:t>LEAs administer an approved screening assessment to all kindergarten, first, second, and third grade students</a:t>
            </a:r>
            <a:endParaRPr dirty="0">
              <a:latin typeface="Calibri"/>
              <a:ea typeface="Calibri"/>
              <a:cs typeface="Calibri"/>
              <a:sym typeface="Calibri"/>
            </a:endParaRPr>
          </a:p>
          <a:p>
            <a:pPr marL="800100" marR="0" lvl="2" indent="-292100" algn="l" rtl="0">
              <a:lnSpc>
                <a:spcPct val="100000"/>
              </a:lnSpc>
              <a:spcBef>
                <a:spcPts val="0"/>
              </a:spcBef>
              <a:spcAft>
                <a:spcPts val="0"/>
              </a:spcAft>
              <a:buClr>
                <a:schemeClr val="dk1"/>
              </a:buClr>
              <a:buSzPts val="1400"/>
              <a:buFont typeface="Calibri"/>
              <a:buChar char="•"/>
            </a:pPr>
            <a:r>
              <a:rPr lang="en" sz="1400" i="0" u="sng" strike="noStrike" cap="none" dirty="0">
                <a:solidFill>
                  <a:schemeClr val="hlink"/>
                </a:solidFill>
                <a:latin typeface="Calibri"/>
                <a:ea typeface="Calibri"/>
                <a:cs typeface="Calibri"/>
                <a:sym typeface="Calibri"/>
                <a:hlinkClick r:id="rId5"/>
              </a:rPr>
              <a:t>DIBELS Next</a:t>
            </a:r>
            <a:endParaRPr sz="1400" i="0" u="none" strike="noStrike" cap="none" dirty="0">
              <a:solidFill>
                <a:schemeClr val="dk1"/>
              </a:solidFill>
              <a:latin typeface="Calibri"/>
              <a:ea typeface="Calibri"/>
              <a:cs typeface="Calibri"/>
              <a:sym typeface="Calibri"/>
            </a:endParaRPr>
          </a:p>
          <a:p>
            <a:pPr marL="800100" marR="0" lvl="2" indent="-292100" algn="l" rtl="0">
              <a:lnSpc>
                <a:spcPct val="100000"/>
              </a:lnSpc>
              <a:spcBef>
                <a:spcPts val="0"/>
              </a:spcBef>
              <a:spcAft>
                <a:spcPts val="0"/>
              </a:spcAft>
              <a:buClr>
                <a:schemeClr val="dk1"/>
              </a:buClr>
              <a:buSzPts val="1400"/>
              <a:buFont typeface="Calibri"/>
              <a:buChar char="•"/>
            </a:pPr>
            <a:r>
              <a:rPr lang="en" sz="1400" i="0" u="sng" strike="noStrike" cap="none" dirty="0">
                <a:solidFill>
                  <a:schemeClr val="hlink"/>
                </a:solidFill>
                <a:latin typeface="Calibri"/>
                <a:ea typeface="Calibri"/>
                <a:cs typeface="Calibri"/>
                <a:sym typeface="Calibri"/>
                <a:hlinkClick r:id="rId6"/>
              </a:rPr>
              <a:t>STEEP</a:t>
            </a:r>
            <a:endParaRPr sz="1400" i="0" u="none" strike="noStrike" cap="none" dirty="0">
              <a:solidFill>
                <a:schemeClr val="dk1"/>
              </a:solidFill>
              <a:latin typeface="Calibri"/>
              <a:ea typeface="Calibri"/>
              <a:cs typeface="Calibri"/>
              <a:sym typeface="Calibri"/>
            </a:endParaRPr>
          </a:p>
          <a:p>
            <a:pPr marL="800100" marR="0" lvl="2" indent="-292100" algn="l" rtl="0">
              <a:lnSpc>
                <a:spcPct val="100000"/>
              </a:lnSpc>
              <a:spcBef>
                <a:spcPts val="0"/>
              </a:spcBef>
              <a:spcAft>
                <a:spcPts val="0"/>
              </a:spcAft>
              <a:buClr>
                <a:schemeClr val="dk1"/>
              </a:buClr>
              <a:buSzPts val="1400"/>
              <a:buFont typeface="Calibri"/>
              <a:buChar char="•"/>
            </a:pPr>
            <a:r>
              <a:rPr lang="en" sz="1400" i="0" u="sng" strike="noStrike" cap="none" dirty="0">
                <a:solidFill>
                  <a:schemeClr val="hlink"/>
                </a:solidFill>
                <a:latin typeface="Calibri"/>
                <a:ea typeface="Calibri"/>
                <a:cs typeface="Calibri"/>
                <a:sym typeface="Calibri"/>
                <a:hlinkClick r:id="rId7"/>
              </a:rPr>
              <a:t>STEP</a:t>
            </a:r>
            <a:endParaRPr sz="1400" i="0" u="none" strike="noStrike" cap="none" dirty="0">
              <a:solidFill>
                <a:schemeClr val="dk1"/>
              </a:solidFill>
              <a:latin typeface="Calibri"/>
              <a:ea typeface="Calibri"/>
              <a:cs typeface="Calibri"/>
              <a:sym typeface="Calibri"/>
            </a:endParaRPr>
          </a:p>
          <a:p>
            <a:pPr marL="342900" marR="0" lvl="0" indent="-285750" algn="l" rtl="0">
              <a:lnSpc>
                <a:spcPct val="100000"/>
              </a:lnSpc>
              <a:spcBef>
                <a:spcPts val="0"/>
              </a:spcBef>
              <a:spcAft>
                <a:spcPts val="0"/>
              </a:spcAft>
              <a:buClr>
                <a:schemeClr val="dk1"/>
              </a:buClr>
              <a:buSzPts val="1400"/>
              <a:buFont typeface="Calibri"/>
              <a:buChar char="•"/>
            </a:pPr>
            <a:r>
              <a:rPr lang="en" sz="1400" i="0" u="none" strike="noStrike" cap="none" dirty="0">
                <a:solidFill>
                  <a:schemeClr val="dk1"/>
                </a:solidFill>
                <a:latin typeface="Calibri"/>
                <a:ea typeface="Calibri"/>
                <a:cs typeface="Calibri"/>
                <a:sym typeface="Calibri"/>
              </a:rPr>
              <a:t>K-3 administration window begins 1 week after the first day of school and continues for 15 school days</a:t>
            </a:r>
            <a:endParaRPr dirty="0">
              <a:latin typeface="Calibri"/>
              <a:ea typeface="Calibri"/>
              <a:cs typeface="Calibri"/>
              <a:sym typeface="Calibri"/>
            </a:endParaRPr>
          </a:p>
          <a:p>
            <a:pPr marL="342900" marR="0" lvl="0" indent="-285750" algn="l" rtl="0">
              <a:lnSpc>
                <a:spcPct val="100000"/>
              </a:lnSpc>
              <a:spcBef>
                <a:spcPts val="0"/>
              </a:spcBef>
              <a:spcAft>
                <a:spcPts val="0"/>
              </a:spcAft>
              <a:buClr>
                <a:schemeClr val="dk1"/>
              </a:buClr>
              <a:buSzPts val="1400"/>
              <a:buFont typeface="Calibri"/>
              <a:buChar char="•"/>
            </a:pPr>
            <a:r>
              <a:rPr lang="en" sz="1400" b="0" i="0" u="none" strike="noStrike" cap="none" dirty="0">
                <a:solidFill>
                  <a:srgbClr val="000000"/>
                </a:solidFill>
                <a:latin typeface="Calibri"/>
                <a:ea typeface="Calibri"/>
                <a:cs typeface="Calibri"/>
                <a:sym typeface="Calibri"/>
              </a:rPr>
              <a:t>School systems will submit KEA and K-3 Literacy data with the SIS October 1 MFP Collection.</a:t>
            </a:r>
            <a:endParaRPr dirty="0"/>
          </a:p>
          <a:p>
            <a:pPr marL="0" marR="0" lvl="0" indent="0" algn="l" rtl="0">
              <a:lnSpc>
                <a:spcPct val="100000"/>
              </a:lnSpc>
              <a:spcBef>
                <a:spcPts val="0"/>
              </a:spcBef>
              <a:spcAft>
                <a:spcPts val="0"/>
              </a:spcAft>
              <a:buClr>
                <a:srgbClr val="000000"/>
              </a:buClr>
              <a:buSzPts val="1400"/>
              <a:buFont typeface="Arial"/>
              <a:buNone/>
            </a:pPr>
            <a:endParaRPr sz="1000" b="0" i="0" u="none"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400"/>
              <a:buFont typeface="Calibri"/>
              <a:buNone/>
            </a:pPr>
            <a:r>
              <a:rPr lang="en" sz="1400" b="0" i="0" u="none" strike="noStrike" cap="none" dirty="0">
                <a:solidFill>
                  <a:schemeClr val="dk1"/>
                </a:solidFill>
                <a:latin typeface="Calibri"/>
                <a:ea typeface="Calibri"/>
                <a:cs typeface="Calibri"/>
                <a:sym typeface="Calibri"/>
              </a:rPr>
              <a:t>Resources for KEA and K-3 Screening Assessments are located in the K-3 Assessment </a:t>
            </a:r>
            <a:r>
              <a:rPr lang="en" dirty="0">
                <a:solidFill>
                  <a:schemeClr val="dk1"/>
                </a:solidFill>
                <a:latin typeface="Calibri"/>
                <a:ea typeface="Calibri"/>
                <a:cs typeface="Calibri"/>
                <a:sym typeface="Calibri"/>
              </a:rPr>
              <a:t>section</a:t>
            </a:r>
            <a:r>
              <a:rPr lang="en" sz="1400" b="0" i="0" u="none" strike="noStrike" cap="none" dirty="0">
                <a:solidFill>
                  <a:schemeClr val="dk1"/>
                </a:solidFill>
                <a:latin typeface="Calibri"/>
                <a:ea typeface="Calibri"/>
                <a:cs typeface="Calibri"/>
                <a:sym typeface="Calibri"/>
              </a:rPr>
              <a:t> of the </a:t>
            </a:r>
            <a:r>
              <a:rPr lang="en" sz="1400" b="0" i="0" u="sng" strike="noStrike" cap="none" dirty="0">
                <a:solidFill>
                  <a:schemeClr val="hlink"/>
                </a:solidFill>
                <a:latin typeface="Calibri"/>
                <a:ea typeface="Calibri"/>
                <a:cs typeface="Calibri"/>
                <a:sym typeface="Calibri"/>
                <a:hlinkClick r:id="rId8"/>
              </a:rPr>
              <a:t>Assessment Library</a:t>
            </a:r>
            <a:r>
              <a:rPr lang="en" sz="1400" b="0" i="0" u="none" strike="noStrike" cap="none" dirty="0">
                <a:solidFill>
                  <a:schemeClr val="dk1"/>
                </a:solidFill>
                <a:latin typeface="Calibri"/>
                <a:ea typeface="Calibri"/>
                <a:cs typeface="Calibri"/>
                <a:sym typeface="Calibri"/>
              </a:rPr>
              <a:t>.</a:t>
            </a:r>
            <a:endParaRPr sz="14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pic>
        <p:nvPicPr>
          <p:cNvPr id="735" name="Shape 735"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736" name="Shape 736"/>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LEAP 2025</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pic>
        <p:nvPicPr>
          <p:cNvPr id="741" name="Shape 741"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742" name="Shape 742"/>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High School Summer LEAP 2025</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46"/>
        <p:cNvGrpSpPr/>
        <p:nvPr/>
      </p:nvGrpSpPr>
      <p:grpSpPr>
        <a:xfrm>
          <a:off x="0" y="0"/>
          <a:ext cx="0" cy="0"/>
          <a:chOff x="0" y="0"/>
          <a:chExt cx="0" cy="0"/>
        </a:xfrm>
      </p:grpSpPr>
      <p:sp>
        <p:nvSpPr>
          <p:cNvPr id="747" name="Shape 747"/>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333333"/>
              </a:buClr>
              <a:buSzPts val="1400"/>
              <a:buFont typeface="Calibri"/>
              <a:buNone/>
            </a:pPr>
            <a:r>
              <a:rPr lang="en" sz="3000" b="0" i="0" u="none" strike="noStrike" cap="none">
                <a:solidFill>
                  <a:srgbClr val="333333"/>
                </a:solidFill>
                <a:latin typeface="Calibri"/>
                <a:ea typeface="Calibri"/>
                <a:cs typeface="Calibri"/>
                <a:sym typeface="Calibri"/>
              </a:rPr>
              <a:t>Summer High School LEAP 2025 </a:t>
            </a:r>
            <a:endParaRPr sz="3000" b="0" i="0" u="none" strike="noStrike" cap="none">
              <a:solidFill>
                <a:srgbClr val="333333"/>
              </a:solidFill>
              <a:latin typeface="Calibri"/>
              <a:ea typeface="Calibri"/>
              <a:cs typeface="Calibri"/>
              <a:sym typeface="Calibri"/>
            </a:endParaRPr>
          </a:p>
        </p:txBody>
      </p:sp>
      <p:graphicFrame>
        <p:nvGraphicFramePr>
          <p:cNvPr id="748" name="Shape 748"/>
          <p:cNvGraphicFramePr/>
          <p:nvPr/>
        </p:nvGraphicFramePr>
        <p:xfrm>
          <a:off x="1194988" y="1155200"/>
          <a:ext cx="6754000" cy="3429200"/>
        </p:xfrm>
        <a:graphic>
          <a:graphicData uri="http://schemas.openxmlformats.org/drawingml/2006/table">
            <a:tbl>
              <a:tblPr firstRow="1" bandRow="1">
                <a:noFill/>
                <a:tableStyleId>{142CF8F7-7051-415C-BB61-E0434702DC07}</a:tableStyleId>
              </a:tblPr>
              <a:tblGrid>
                <a:gridCol w="5077525"/>
                <a:gridCol w="1676475"/>
              </a:tblGrid>
              <a:tr h="278125">
                <a:tc gridSpan="2">
                  <a:txBody>
                    <a:bodyPr/>
                    <a:lstStyle/>
                    <a:p>
                      <a:pPr marL="0" marR="0" lvl="0" indent="0" algn="ctr" rtl="0">
                        <a:lnSpc>
                          <a:spcPct val="100000"/>
                        </a:lnSpc>
                        <a:spcBef>
                          <a:spcPts val="0"/>
                        </a:spcBef>
                        <a:spcAft>
                          <a:spcPts val="0"/>
                        </a:spcAft>
                        <a:buClr>
                          <a:srgbClr val="000000"/>
                        </a:buClr>
                        <a:buSzPts val="1800"/>
                        <a:buFont typeface="Arial"/>
                        <a:buNone/>
                      </a:pPr>
                      <a:r>
                        <a:rPr lang="en" sz="1800" b="1" u="none" strike="noStrike" cap="none">
                          <a:latin typeface="Calibri"/>
                          <a:ea typeface="Calibri"/>
                          <a:cs typeface="Calibri"/>
                          <a:sym typeface="Calibri"/>
                        </a:rPr>
                        <a:t>Key Dates</a:t>
                      </a:r>
                      <a:endParaRPr sz="1800" b="1" u="none" strike="noStrike" cap="none">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hMerge="1">
                  <a:txBody>
                    <a:bodyPr/>
                    <a:lstStyle/>
                    <a:p>
                      <a:endParaRPr lang="en-US"/>
                    </a:p>
                  </a:txBody>
                  <a:tcPr/>
                </a:tc>
              </a:tr>
              <a:tr h="278125">
                <a:tc>
                  <a:txBody>
                    <a:bodyPr/>
                    <a:lstStyle/>
                    <a:p>
                      <a:pPr marL="0" marR="0" lvl="0" indent="0" algn="l" rtl="0">
                        <a:lnSpc>
                          <a:spcPct val="100000"/>
                        </a:lnSpc>
                        <a:spcBef>
                          <a:spcPts val="0"/>
                        </a:spcBef>
                        <a:spcAft>
                          <a:spcPts val="0"/>
                        </a:spcAft>
                        <a:buClr>
                          <a:srgbClr val="000000"/>
                        </a:buClr>
                        <a:buSzPts val="1800"/>
                        <a:buFont typeface="Arial"/>
                        <a:buNone/>
                      </a:pPr>
                      <a:r>
                        <a:rPr lang="en" sz="1800" u="none" strike="noStrike" cap="none">
                          <a:solidFill>
                            <a:schemeClr val="dk1"/>
                          </a:solidFill>
                          <a:latin typeface="Calibri"/>
                          <a:ea typeface="Calibri"/>
                          <a:cs typeface="Calibri"/>
                          <a:sym typeface="Calibri"/>
                        </a:rPr>
                        <a:t>TAM and TCM posted in </a:t>
                      </a:r>
                      <a:r>
                        <a:rPr lang="en" sz="1800" u="sng" strike="noStrike" cap="none">
                          <a:solidFill>
                            <a:schemeClr val="hlink"/>
                          </a:solidFill>
                          <a:latin typeface="Calibri"/>
                          <a:ea typeface="Calibri"/>
                          <a:cs typeface="Calibri"/>
                          <a:sym typeface="Calibri"/>
                          <a:hlinkClick r:id="rId3"/>
                        </a:rPr>
                        <a:t>eDIRECT</a:t>
                      </a:r>
                      <a:endParaRPr sz="1800" u="none" strike="noStrike" cap="none">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 sz="1800" u="none" strike="noStrike" cap="none">
                          <a:latin typeface="Calibri"/>
                          <a:ea typeface="Calibri"/>
                          <a:cs typeface="Calibri"/>
                          <a:sym typeface="Calibri"/>
                        </a:rPr>
                        <a:t>Available</a:t>
                      </a:r>
                      <a:endParaRPr sz="1800" u="none" strike="noStrike" cap="none">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278125">
                <a:tc>
                  <a:txBody>
                    <a:bodyPr/>
                    <a:lstStyle/>
                    <a:p>
                      <a:pPr marL="0" marR="0" lvl="0" indent="0" algn="l" rtl="0">
                        <a:lnSpc>
                          <a:spcPct val="100000"/>
                        </a:lnSpc>
                        <a:spcBef>
                          <a:spcPts val="0"/>
                        </a:spcBef>
                        <a:spcAft>
                          <a:spcPts val="0"/>
                        </a:spcAft>
                        <a:buClr>
                          <a:srgbClr val="000000"/>
                        </a:buClr>
                        <a:buSzPts val="1100"/>
                        <a:buFont typeface="Calibri"/>
                        <a:buNone/>
                      </a:pPr>
                      <a:r>
                        <a:rPr lang="en" sz="1800" u="none" strike="noStrike" cap="none">
                          <a:latin typeface="Calibri"/>
                          <a:ea typeface="Calibri"/>
                          <a:cs typeface="Calibri"/>
                          <a:sym typeface="Calibri"/>
                        </a:rPr>
                        <a:t>Manage users</a:t>
                      </a:r>
                      <a:endParaRPr sz="1800" u="none" strike="noStrike" cap="none">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 sz="1800" u="none" strike="noStrike" cap="none">
                          <a:latin typeface="Calibri"/>
                          <a:ea typeface="Calibri"/>
                          <a:cs typeface="Calibri"/>
                          <a:sym typeface="Calibri"/>
                        </a:rPr>
                        <a:t>May 24</a:t>
                      </a:r>
                      <a:endParaRPr sz="1800" u="none" strike="noStrike" cap="none">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278125">
                <a:tc>
                  <a:txBody>
                    <a:bodyPr/>
                    <a:lstStyle/>
                    <a:p>
                      <a:pPr marL="0" marR="0" lvl="0" indent="0" algn="l" rtl="0">
                        <a:lnSpc>
                          <a:spcPct val="100000"/>
                        </a:lnSpc>
                        <a:spcBef>
                          <a:spcPts val="0"/>
                        </a:spcBef>
                        <a:spcAft>
                          <a:spcPts val="0"/>
                        </a:spcAft>
                        <a:buClr>
                          <a:srgbClr val="000000"/>
                        </a:buClr>
                        <a:buSzPts val="1800"/>
                        <a:buFont typeface="Arial"/>
                        <a:buNone/>
                      </a:pPr>
                      <a:r>
                        <a:rPr lang="en" sz="1800" u="none" strike="noStrike" cap="none">
                          <a:latin typeface="Calibri"/>
                          <a:ea typeface="Calibri"/>
                          <a:cs typeface="Calibri"/>
                          <a:sym typeface="Calibri"/>
                        </a:rPr>
                        <a:t>Assign and enter TA numbers</a:t>
                      </a:r>
                      <a:endParaRPr sz="1800" i="0" u="none" strike="noStrike" cap="none">
                        <a:solidFill>
                          <a:srgbClr val="000000"/>
                        </a:solidFill>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 sz="1800" u="none" strike="noStrike" cap="none">
                          <a:latin typeface="Calibri"/>
                          <a:ea typeface="Calibri"/>
                          <a:cs typeface="Calibri"/>
                          <a:sym typeface="Calibri"/>
                        </a:rPr>
                        <a:t>May 29-June 22</a:t>
                      </a:r>
                      <a:endParaRPr sz="1800" u="none" strike="noStrike" cap="none">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278125">
                <a:tc>
                  <a:txBody>
                    <a:bodyPr/>
                    <a:lstStyle/>
                    <a:p>
                      <a:pPr marL="0" marR="0" lvl="0" indent="0" algn="l" rtl="0">
                        <a:lnSpc>
                          <a:spcPct val="100000"/>
                        </a:lnSpc>
                        <a:spcBef>
                          <a:spcPts val="0"/>
                        </a:spcBef>
                        <a:spcAft>
                          <a:spcPts val="0"/>
                        </a:spcAft>
                        <a:buClr>
                          <a:srgbClr val="000000"/>
                        </a:buClr>
                        <a:buSzPts val="1800"/>
                        <a:buFont typeface="Arial"/>
                        <a:buNone/>
                      </a:pPr>
                      <a:r>
                        <a:rPr lang="en" sz="1800" u="none" strike="noStrike" cap="none">
                          <a:latin typeface="Calibri"/>
                          <a:ea typeface="Calibri"/>
                          <a:cs typeface="Calibri"/>
                          <a:sym typeface="Calibri"/>
                        </a:rPr>
                        <a:t>Test setup available</a:t>
                      </a:r>
                      <a:endParaRPr sz="1800" i="0" u="none" strike="noStrike" cap="none">
                        <a:solidFill>
                          <a:srgbClr val="000000"/>
                        </a:solidFill>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 sz="1800" u="none" strike="noStrike" cap="none">
                          <a:latin typeface="Calibri"/>
                          <a:ea typeface="Calibri"/>
                          <a:cs typeface="Calibri"/>
                          <a:sym typeface="Calibri"/>
                        </a:rPr>
                        <a:t>June 7-22</a:t>
                      </a:r>
                      <a:endParaRPr sz="1800" u="none" strike="noStrike" cap="none">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278125">
                <a:tc>
                  <a:txBody>
                    <a:bodyPr/>
                    <a:lstStyle/>
                    <a:p>
                      <a:pPr marL="0" marR="0" lvl="0" indent="0" algn="l" rtl="0">
                        <a:lnSpc>
                          <a:spcPct val="100000"/>
                        </a:lnSpc>
                        <a:spcBef>
                          <a:spcPts val="0"/>
                        </a:spcBef>
                        <a:spcAft>
                          <a:spcPts val="0"/>
                        </a:spcAft>
                        <a:buClr>
                          <a:srgbClr val="000000"/>
                        </a:buClr>
                        <a:buSzPts val="1800"/>
                        <a:buFont typeface="Arial"/>
                        <a:buNone/>
                      </a:pPr>
                      <a:r>
                        <a:rPr lang="en" sz="1800" u="none" strike="noStrike" cap="none">
                          <a:latin typeface="Calibri"/>
                          <a:ea typeface="Calibri"/>
                          <a:cs typeface="Calibri"/>
                          <a:sym typeface="Calibri"/>
                        </a:rPr>
                        <a:t>Additional materials window</a:t>
                      </a:r>
                      <a:endParaRPr sz="1800" i="0" u="none" strike="noStrike" cap="none">
                        <a:solidFill>
                          <a:srgbClr val="000000"/>
                        </a:solidFill>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 sz="1800" u="none" strike="noStrike" cap="none">
                          <a:latin typeface="Calibri"/>
                          <a:ea typeface="Calibri"/>
                          <a:cs typeface="Calibri"/>
                          <a:sym typeface="Calibri"/>
                        </a:rPr>
                        <a:t>June 7-20</a:t>
                      </a:r>
                      <a:endParaRPr sz="1800" u="none" strike="noStrike" cap="none">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278125">
                <a:tc>
                  <a:txBody>
                    <a:bodyPr/>
                    <a:lstStyle/>
                    <a:p>
                      <a:pPr marL="0" marR="0" lvl="0" indent="0" algn="l" rtl="0">
                        <a:lnSpc>
                          <a:spcPct val="100000"/>
                        </a:lnSpc>
                        <a:spcBef>
                          <a:spcPts val="0"/>
                        </a:spcBef>
                        <a:spcAft>
                          <a:spcPts val="0"/>
                        </a:spcAft>
                        <a:buClr>
                          <a:srgbClr val="000000"/>
                        </a:buClr>
                        <a:buSzPts val="1100"/>
                        <a:buFont typeface="Calibri"/>
                        <a:buNone/>
                      </a:pPr>
                      <a:r>
                        <a:rPr lang="en" sz="1800" i="0" u="none" strike="noStrike" cap="none">
                          <a:solidFill>
                            <a:srgbClr val="000000"/>
                          </a:solidFill>
                          <a:latin typeface="Calibri"/>
                          <a:ea typeface="Calibri"/>
                          <a:cs typeface="Calibri"/>
                          <a:sym typeface="Calibri"/>
                        </a:rPr>
                        <a:t>End-of-Course/LEAP 2025 HS testing window</a:t>
                      </a:r>
                      <a:endParaRPr sz="1800" u="none" strike="noStrike" cap="none">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 sz="1800" u="none" strike="noStrike" cap="none">
                          <a:latin typeface="Calibri"/>
                          <a:ea typeface="Calibri"/>
                          <a:cs typeface="Calibri"/>
                          <a:sym typeface="Calibri"/>
                        </a:rPr>
                        <a:t>June 18-22</a:t>
                      </a:r>
                      <a:endParaRPr sz="1800" u="none" strike="noStrike" cap="none">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278125">
                <a:tc>
                  <a:txBody>
                    <a:bodyPr/>
                    <a:lstStyle/>
                    <a:p>
                      <a:pPr marL="0" marR="0" lvl="0" indent="0" algn="l" rtl="0">
                        <a:lnSpc>
                          <a:spcPct val="100000"/>
                        </a:lnSpc>
                        <a:spcBef>
                          <a:spcPts val="0"/>
                        </a:spcBef>
                        <a:spcAft>
                          <a:spcPts val="0"/>
                        </a:spcAft>
                        <a:buClr>
                          <a:srgbClr val="000000"/>
                        </a:buClr>
                        <a:buSzPts val="1100"/>
                        <a:buFont typeface="Calibri"/>
                        <a:buNone/>
                      </a:pPr>
                      <a:r>
                        <a:rPr lang="en" sz="1800" i="0" u="none" strike="noStrike" cap="none">
                          <a:solidFill>
                            <a:srgbClr val="000000"/>
                          </a:solidFill>
                          <a:latin typeface="Calibri"/>
                          <a:ea typeface="Calibri"/>
                          <a:cs typeface="Calibri"/>
                          <a:sym typeface="Calibri"/>
                        </a:rPr>
                        <a:t>Test Ticket invalidations must be completed</a:t>
                      </a:r>
                      <a:endParaRPr sz="1800" u="none" strike="noStrike" cap="none">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 sz="1800" u="none" strike="noStrike" cap="none">
                          <a:latin typeface="Calibri"/>
                          <a:ea typeface="Calibri"/>
                          <a:cs typeface="Calibri"/>
                          <a:sym typeface="Calibri"/>
                        </a:rPr>
                        <a:t>June 25</a:t>
                      </a:r>
                      <a:endParaRPr sz="1800" u="none" strike="noStrike" cap="none">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278125">
                <a:tc>
                  <a:txBody>
                    <a:bodyPr/>
                    <a:lstStyle/>
                    <a:p>
                      <a:pPr marL="0" marR="0" lvl="0" indent="0" algn="l" rtl="0">
                        <a:lnSpc>
                          <a:spcPct val="100000"/>
                        </a:lnSpc>
                        <a:spcBef>
                          <a:spcPts val="0"/>
                        </a:spcBef>
                        <a:spcAft>
                          <a:spcPts val="0"/>
                        </a:spcAft>
                        <a:buClr>
                          <a:srgbClr val="000000"/>
                        </a:buClr>
                        <a:buSzPts val="1100"/>
                        <a:buFont typeface="Calibri"/>
                        <a:buNone/>
                      </a:pPr>
                      <a:r>
                        <a:rPr lang="en" sz="1800" i="0" u="none" strike="noStrike" cap="none">
                          <a:solidFill>
                            <a:srgbClr val="000000"/>
                          </a:solidFill>
                          <a:latin typeface="Calibri"/>
                          <a:ea typeface="Calibri"/>
                          <a:cs typeface="Calibri"/>
                          <a:sym typeface="Calibri"/>
                        </a:rPr>
                        <a:t>All secure accommodated materials returned to DRC </a:t>
                      </a:r>
                      <a:endParaRPr sz="1800" u="none" strike="noStrike" cap="none">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 sz="1800" u="none" strike="noStrike" cap="none">
                          <a:latin typeface="Calibri"/>
                          <a:ea typeface="Calibri"/>
                          <a:cs typeface="Calibri"/>
                          <a:sym typeface="Calibri"/>
                        </a:rPr>
                        <a:t>June 27</a:t>
                      </a:r>
                      <a:endParaRPr sz="1800" u="none" strike="noStrike" cap="none">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278125">
                <a:tc>
                  <a:txBody>
                    <a:bodyPr/>
                    <a:lstStyle/>
                    <a:p>
                      <a:pPr marL="0" marR="0" lvl="0" indent="0" algn="l" rtl="0">
                        <a:lnSpc>
                          <a:spcPct val="100000"/>
                        </a:lnSpc>
                        <a:spcBef>
                          <a:spcPts val="0"/>
                        </a:spcBef>
                        <a:spcAft>
                          <a:spcPts val="0"/>
                        </a:spcAft>
                        <a:buClr>
                          <a:srgbClr val="000000"/>
                        </a:buClr>
                        <a:buSzPts val="1100"/>
                        <a:buFont typeface="Calibri"/>
                        <a:buNone/>
                      </a:pPr>
                      <a:r>
                        <a:rPr lang="en" sz="1800" i="0" u="none" strike="noStrike" cap="none">
                          <a:solidFill>
                            <a:srgbClr val="000000"/>
                          </a:solidFill>
                          <a:latin typeface="Calibri"/>
                          <a:ea typeface="Calibri"/>
                          <a:cs typeface="Calibri"/>
                          <a:sym typeface="Calibri"/>
                        </a:rPr>
                        <a:t>All rescore requests are due to DRC</a:t>
                      </a:r>
                      <a:endParaRPr sz="1800" u="none" strike="noStrike" cap="none">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Calibri"/>
                        <a:buNone/>
                      </a:pPr>
                      <a:r>
                        <a:rPr lang="en" sz="1800" u="none" strike="noStrike" cap="none">
                          <a:latin typeface="Calibri"/>
                          <a:ea typeface="Calibri"/>
                          <a:cs typeface="Calibri"/>
                          <a:sym typeface="Calibri"/>
                        </a:rPr>
                        <a:t>July 20</a:t>
                      </a:r>
                      <a:endParaRPr sz="1800" u="none" strike="noStrike" cap="none">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pic>
        <p:nvPicPr>
          <p:cNvPr id="447" name="Shape 447"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448" name="Shape 448"/>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33333"/>
              </a:buClr>
              <a:buSzPts val="3600"/>
              <a:buFont typeface="Calibri"/>
              <a:buNone/>
            </a:pPr>
            <a:r>
              <a:rPr lang="en" sz="3600" b="0" i="0" u="none" strike="noStrike" cap="none">
                <a:solidFill>
                  <a:srgbClr val="000000"/>
                </a:solidFill>
                <a:latin typeface="Calibri"/>
                <a:ea typeface="Calibri"/>
                <a:cs typeface="Calibri"/>
                <a:sym typeface="Calibri"/>
              </a:rPr>
              <a:t>Accountability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53"/>
        <p:cNvGrpSpPr/>
        <p:nvPr/>
      </p:nvGrpSpPr>
      <p:grpSpPr>
        <a:xfrm>
          <a:off x="0" y="0"/>
          <a:ext cx="0" cy="0"/>
          <a:chOff x="0" y="0"/>
          <a:chExt cx="0" cy="0"/>
        </a:xfrm>
      </p:grpSpPr>
      <p:sp>
        <p:nvSpPr>
          <p:cNvPr id="754" name="Shape 754"/>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333333"/>
              </a:buClr>
              <a:buSzPts val="1400"/>
              <a:buFont typeface="Calibri"/>
              <a:buNone/>
            </a:pPr>
            <a:r>
              <a:rPr lang="en" sz="2800" b="0" i="0" u="none" strike="noStrike" cap="none">
                <a:solidFill>
                  <a:srgbClr val="333333"/>
                </a:solidFill>
                <a:latin typeface="Calibri"/>
                <a:ea typeface="Calibri"/>
                <a:cs typeface="Calibri"/>
                <a:sym typeface="Calibri"/>
              </a:rPr>
              <a:t>Preparing for Summer 2018 High School Testing</a:t>
            </a:r>
            <a:endParaRPr sz="2800" b="0" i="0" u="none" strike="noStrike" cap="none">
              <a:solidFill>
                <a:srgbClr val="333333"/>
              </a:solidFill>
              <a:latin typeface="Calibri"/>
              <a:ea typeface="Calibri"/>
              <a:cs typeface="Calibri"/>
              <a:sym typeface="Calibri"/>
            </a:endParaRPr>
          </a:p>
        </p:txBody>
      </p:sp>
      <p:sp>
        <p:nvSpPr>
          <p:cNvPr id="755" name="Shape 755"/>
          <p:cNvSpPr txBox="1">
            <a:spLocks noGrp="1"/>
          </p:cNvSpPr>
          <p:nvPr>
            <p:ph type="body" idx="1"/>
          </p:nvPr>
        </p:nvSpPr>
        <p:spPr>
          <a:xfrm>
            <a:off x="4" y="941086"/>
            <a:ext cx="8941500" cy="479100"/>
          </a:xfrm>
          <a:prstGeom prst="rect">
            <a:avLst/>
          </a:prstGeom>
          <a:noFill/>
          <a:ln>
            <a:noFill/>
          </a:ln>
        </p:spPr>
        <p:txBody>
          <a:bodyPr spcFirstLastPara="1" wrap="square" lIns="91425" tIns="91425" rIns="91425" bIns="91425" anchor="t" anchorCtr="0">
            <a:noAutofit/>
          </a:bodyPr>
          <a:lstStyle/>
          <a:p>
            <a:pPr marL="171450" marR="0" lvl="0" indent="-38100" algn="l" rtl="0">
              <a:lnSpc>
                <a:spcPct val="90000"/>
              </a:lnSpc>
              <a:spcBef>
                <a:spcPts val="750"/>
              </a:spcBef>
              <a:spcAft>
                <a:spcPts val="0"/>
              </a:spcAft>
              <a:buClr>
                <a:schemeClr val="dk1"/>
              </a:buClr>
              <a:buSzPts val="2100"/>
              <a:buFont typeface="Arial"/>
              <a:buNone/>
            </a:pPr>
            <a:r>
              <a:rPr lang="en" sz="1400" b="1" i="0" u="none" strike="noStrike" cap="none">
                <a:solidFill>
                  <a:schemeClr val="dk1"/>
                </a:solidFill>
                <a:latin typeface="Calibri"/>
                <a:ea typeface="Calibri"/>
                <a:cs typeface="Calibri"/>
                <a:sym typeface="Calibri"/>
              </a:rPr>
              <a:t>The summer testing window for high school students is June 18-22.</a:t>
            </a:r>
            <a:r>
              <a:rPr lang="en" sz="1400" b="0" i="0" u="none" strike="noStrike" cap="none">
                <a:solidFill>
                  <a:schemeClr val="dk1"/>
                </a:solidFill>
                <a:latin typeface="Calibri"/>
                <a:ea typeface="Calibri"/>
                <a:cs typeface="Calibri"/>
                <a:sym typeface="Calibri"/>
              </a:rPr>
              <a:t/>
            </a:r>
            <a:br>
              <a:rPr lang="en" sz="1400" b="0" i="0" u="none" strike="noStrike" cap="none">
                <a:solidFill>
                  <a:schemeClr val="dk1"/>
                </a:solidFill>
                <a:latin typeface="Calibri"/>
                <a:ea typeface="Calibri"/>
                <a:cs typeface="Calibri"/>
                <a:sym typeface="Calibri"/>
              </a:rPr>
            </a:br>
            <a:r>
              <a:rPr lang="en" sz="1400" b="0" i="0" u="none" strike="noStrike" cap="none">
                <a:solidFill>
                  <a:srgbClr val="000000"/>
                </a:solidFill>
                <a:latin typeface="Calibri"/>
                <a:ea typeface="Calibri"/>
                <a:cs typeface="Calibri"/>
                <a:sym typeface="Calibri"/>
              </a:rPr>
              <a:t>District Test Coordinators must work with District Technology Coordinators to ensure preparation for testing is completed.  A plan for support should be in place prior to and during spring assessments.  Technology Coordinators should use the</a:t>
            </a:r>
            <a:r>
              <a:rPr lang="en" sz="1400" b="0" i="0" u="none" strike="noStrike" cap="none">
                <a:solidFill>
                  <a:schemeClr val="hlink"/>
                </a:solidFill>
                <a:uFill>
                  <a:noFill/>
                </a:uFill>
                <a:latin typeface="Calibri"/>
                <a:ea typeface="Calibri"/>
                <a:cs typeface="Calibri"/>
                <a:sym typeface="Calibri"/>
                <a:hlinkClick r:id="rId3"/>
              </a:rPr>
              <a:t> </a:t>
            </a:r>
            <a:r>
              <a:rPr lang="en" sz="1400" b="0" i="0" u="sng" strike="noStrike" cap="none">
                <a:solidFill>
                  <a:schemeClr val="hlink"/>
                </a:solidFill>
                <a:latin typeface="Calibri"/>
                <a:ea typeface="Calibri"/>
                <a:cs typeface="Calibri"/>
                <a:sym typeface="Calibri"/>
                <a:hlinkClick r:id="rId3"/>
              </a:rPr>
              <a:t>Technology User Guide</a:t>
            </a:r>
            <a:r>
              <a:rPr lang="en" sz="1400" b="0" i="0" u="none" strike="noStrike" cap="none">
                <a:solidFill>
                  <a:srgbClr val="000000"/>
                </a:solidFill>
                <a:latin typeface="Calibri"/>
                <a:ea typeface="Calibri"/>
                <a:cs typeface="Calibri"/>
                <a:sym typeface="Calibri"/>
              </a:rPr>
              <a:t> for steps to prepare devices and the TSM. Technology Coordinators should be aware of the following responsibilities:</a:t>
            </a:r>
            <a:endParaRPr sz="1400" b="0" i="0" u="none" strike="noStrike" cap="none">
              <a:solidFill>
                <a:srgbClr val="000000"/>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2100"/>
              <a:buFont typeface="Arial"/>
              <a:buNone/>
            </a:pPr>
            <a:endParaRPr sz="1400" b="0" i="0" u="none" strike="noStrike" cap="none">
              <a:solidFill>
                <a:srgbClr val="000000"/>
              </a:solidFill>
              <a:latin typeface="Calibri"/>
              <a:ea typeface="Calibri"/>
              <a:cs typeface="Calibri"/>
              <a:sym typeface="Calibri"/>
            </a:endParaRPr>
          </a:p>
          <a:p>
            <a:pPr marL="0" marR="0" lvl="0" indent="0" algn="l" rtl="0">
              <a:lnSpc>
                <a:spcPct val="120000"/>
              </a:lnSpc>
              <a:spcBef>
                <a:spcPts val="0"/>
              </a:spcBef>
              <a:spcAft>
                <a:spcPts val="0"/>
              </a:spcAft>
              <a:buClr>
                <a:schemeClr val="dk1"/>
              </a:buClr>
              <a:buSzPts val="2100"/>
              <a:buFont typeface="Arial"/>
              <a:buNone/>
            </a:pPr>
            <a:endParaRPr sz="1400" b="0" i="0" u="none" strike="noStrike" cap="none">
              <a:solidFill>
                <a:srgbClr val="000000"/>
              </a:solidFill>
              <a:latin typeface="Calibri"/>
              <a:ea typeface="Calibri"/>
              <a:cs typeface="Calibri"/>
              <a:sym typeface="Calibri"/>
            </a:endParaRPr>
          </a:p>
          <a:p>
            <a:pPr marL="171450" marR="0" lvl="0" indent="-38100" algn="l" rtl="0">
              <a:lnSpc>
                <a:spcPct val="90000"/>
              </a:lnSpc>
              <a:spcBef>
                <a:spcPts val="750"/>
              </a:spcBef>
              <a:spcAft>
                <a:spcPts val="0"/>
              </a:spcAft>
              <a:buClr>
                <a:schemeClr val="dk1"/>
              </a:buClr>
              <a:buSzPts val="2100"/>
              <a:buFont typeface="Arial"/>
              <a:buNone/>
            </a:pPr>
            <a:endParaRPr sz="1400" b="0" i="0" u="none" strike="noStrike" cap="none">
              <a:solidFill>
                <a:srgbClr val="000000"/>
              </a:solidFill>
              <a:latin typeface="Calibri"/>
              <a:ea typeface="Calibri"/>
              <a:cs typeface="Calibri"/>
              <a:sym typeface="Calibri"/>
            </a:endParaRPr>
          </a:p>
          <a:p>
            <a:pPr marL="171450" marR="0" lvl="0" indent="-38100" algn="l" rtl="0">
              <a:lnSpc>
                <a:spcPct val="90000"/>
              </a:lnSpc>
              <a:spcBef>
                <a:spcPts val="750"/>
              </a:spcBef>
              <a:spcAft>
                <a:spcPts val="0"/>
              </a:spcAft>
              <a:buClr>
                <a:schemeClr val="dk1"/>
              </a:buClr>
              <a:buSzPts val="2100"/>
              <a:buFont typeface="Arial"/>
              <a:buNone/>
            </a:pPr>
            <a:endParaRPr sz="1400" b="0" i="0" u="none" strike="noStrike" cap="none">
              <a:solidFill>
                <a:srgbClr val="000000"/>
              </a:solidFill>
              <a:latin typeface="Calibri"/>
              <a:ea typeface="Calibri"/>
              <a:cs typeface="Calibri"/>
              <a:sym typeface="Calibri"/>
            </a:endParaRPr>
          </a:p>
          <a:p>
            <a:pPr marL="171450" marR="0" lvl="0" indent="-38100" algn="l" rtl="0">
              <a:lnSpc>
                <a:spcPct val="90000"/>
              </a:lnSpc>
              <a:spcBef>
                <a:spcPts val="750"/>
              </a:spcBef>
              <a:spcAft>
                <a:spcPts val="0"/>
              </a:spcAft>
              <a:buClr>
                <a:schemeClr val="dk1"/>
              </a:buClr>
              <a:buSzPts val="2100"/>
              <a:buFont typeface="Arial"/>
              <a:buNone/>
            </a:pPr>
            <a:endParaRPr sz="1400" b="0" i="0" u="none" strike="noStrike" cap="none">
              <a:solidFill>
                <a:srgbClr val="000000"/>
              </a:solidFill>
              <a:latin typeface="Calibri"/>
              <a:ea typeface="Calibri"/>
              <a:cs typeface="Calibri"/>
              <a:sym typeface="Calibri"/>
            </a:endParaRPr>
          </a:p>
          <a:p>
            <a:pPr marL="171450" marR="0" lvl="0" indent="-38100" algn="l" rtl="0">
              <a:lnSpc>
                <a:spcPct val="90000"/>
              </a:lnSpc>
              <a:spcBef>
                <a:spcPts val="750"/>
              </a:spcBef>
              <a:spcAft>
                <a:spcPts val="0"/>
              </a:spcAft>
              <a:buClr>
                <a:schemeClr val="dk1"/>
              </a:buClr>
              <a:buSzPts val="2100"/>
              <a:buFont typeface="Arial"/>
              <a:buNone/>
            </a:pPr>
            <a:endParaRPr sz="1400" b="0" i="0" u="none" strike="noStrike" cap="none">
              <a:solidFill>
                <a:srgbClr val="000000"/>
              </a:solidFill>
              <a:latin typeface="Calibri"/>
              <a:ea typeface="Calibri"/>
              <a:cs typeface="Calibri"/>
              <a:sym typeface="Calibri"/>
            </a:endParaRPr>
          </a:p>
          <a:p>
            <a:pPr marL="171450" marR="0" lvl="0" indent="-38100" algn="l" rtl="0">
              <a:lnSpc>
                <a:spcPct val="90000"/>
              </a:lnSpc>
              <a:spcBef>
                <a:spcPts val="750"/>
              </a:spcBef>
              <a:spcAft>
                <a:spcPts val="0"/>
              </a:spcAft>
              <a:buClr>
                <a:schemeClr val="dk1"/>
              </a:buClr>
              <a:buSzPts val="2100"/>
              <a:buFont typeface="Arial"/>
              <a:buNone/>
            </a:pPr>
            <a:endParaRPr sz="1400" b="0" i="0" u="none" strike="noStrike" cap="none">
              <a:solidFill>
                <a:srgbClr val="000000"/>
              </a:solidFill>
              <a:latin typeface="Calibri"/>
              <a:ea typeface="Calibri"/>
              <a:cs typeface="Calibri"/>
              <a:sym typeface="Calibri"/>
            </a:endParaRPr>
          </a:p>
          <a:p>
            <a:pPr marL="171450" marR="0" lvl="0" indent="-38100" algn="l" rtl="0">
              <a:lnSpc>
                <a:spcPct val="90000"/>
              </a:lnSpc>
              <a:spcBef>
                <a:spcPts val="750"/>
              </a:spcBef>
              <a:spcAft>
                <a:spcPts val="0"/>
              </a:spcAft>
              <a:buClr>
                <a:schemeClr val="dk1"/>
              </a:buClr>
              <a:buSzPts val="2100"/>
              <a:buFont typeface="Arial"/>
              <a:buNone/>
            </a:pPr>
            <a:endParaRPr sz="1400" b="0" i="0" u="none" strike="noStrike" cap="none">
              <a:solidFill>
                <a:srgbClr val="000000"/>
              </a:solidFill>
              <a:latin typeface="Calibri"/>
              <a:ea typeface="Calibri"/>
              <a:cs typeface="Calibri"/>
              <a:sym typeface="Calibri"/>
            </a:endParaRPr>
          </a:p>
          <a:p>
            <a:pPr marL="0" marR="0" lvl="0" indent="0" algn="r" rtl="0">
              <a:lnSpc>
                <a:spcPct val="90000"/>
              </a:lnSpc>
              <a:spcBef>
                <a:spcPts val="750"/>
              </a:spcBef>
              <a:spcAft>
                <a:spcPts val="0"/>
              </a:spcAft>
              <a:buClr>
                <a:schemeClr val="dk1"/>
              </a:buClr>
              <a:buSzPts val="2100"/>
              <a:buFont typeface="Arial"/>
              <a:buNone/>
            </a:pPr>
            <a:endParaRPr sz="1400" b="0" i="0" u="none" strike="noStrike" cap="none">
              <a:solidFill>
                <a:srgbClr val="000000"/>
              </a:solidFill>
              <a:latin typeface="Calibri"/>
              <a:ea typeface="Calibri"/>
              <a:cs typeface="Calibri"/>
              <a:sym typeface="Calibri"/>
            </a:endParaRPr>
          </a:p>
          <a:p>
            <a:pPr marL="171450" marR="0" lvl="0" indent="-38100" algn="l" rtl="0">
              <a:lnSpc>
                <a:spcPct val="90000"/>
              </a:lnSpc>
              <a:spcBef>
                <a:spcPts val="750"/>
              </a:spcBef>
              <a:spcAft>
                <a:spcPts val="0"/>
              </a:spcAft>
              <a:buClr>
                <a:schemeClr val="dk1"/>
              </a:buClr>
              <a:buSzPts val="2100"/>
              <a:buFont typeface="Arial"/>
              <a:buNone/>
            </a:pPr>
            <a:endParaRPr sz="1400" b="0" i="0" u="none" strike="noStrike" cap="none">
              <a:solidFill>
                <a:schemeClr val="dk1"/>
              </a:solidFill>
              <a:latin typeface="Calibri"/>
              <a:ea typeface="Calibri"/>
              <a:cs typeface="Calibri"/>
              <a:sym typeface="Calibri"/>
            </a:endParaRPr>
          </a:p>
          <a:p>
            <a:pPr marL="171450" marR="0" lvl="0" indent="-38100" algn="l" rtl="0">
              <a:lnSpc>
                <a:spcPct val="90000"/>
              </a:lnSpc>
              <a:spcBef>
                <a:spcPts val="750"/>
              </a:spcBef>
              <a:spcAft>
                <a:spcPts val="0"/>
              </a:spcAft>
              <a:buClr>
                <a:schemeClr val="dk1"/>
              </a:buClr>
              <a:buSzPts val="2100"/>
              <a:buFont typeface="Arial"/>
              <a:buNone/>
            </a:pPr>
            <a:r>
              <a:rPr lang="en" sz="1400" b="0" i="0" u="none" strike="noStrike" cap="none">
                <a:solidFill>
                  <a:schemeClr val="dk1"/>
                </a:solidFill>
                <a:latin typeface="Calibri"/>
                <a:ea typeface="Calibri"/>
                <a:cs typeface="Calibri"/>
                <a:sym typeface="Calibri"/>
              </a:rPr>
              <a:t> </a:t>
            </a:r>
            <a:endParaRPr sz="1400" b="0" i="0" u="none" strike="noStrike" cap="none">
              <a:solidFill>
                <a:schemeClr val="dk1"/>
              </a:solidFill>
              <a:latin typeface="Calibri"/>
              <a:ea typeface="Calibri"/>
              <a:cs typeface="Calibri"/>
              <a:sym typeface="Calibri"/>
            </a:endParaRPr>
          </a:p>
        </p:txBody>
      </p:sp>
      <p:sp>
        <p:nvSpPr>
          <p:cNvPr id="756" name="Shape 756"/>
          <p:cNvSpPr txBox="1"/>
          <p:nvPr/>
        </p:nvSpPr>
        <p:spPr>
          <a:xfrm>
            <a:off x="5120425" y="2178425"/>
            <a:ext cx="3690300" cy="1868400"/>
          </a:xfrm>
          <a:prstGeom prst="rect">
            <a:avLst/>
          </a:prstGeom>
          <a:noFill/>
          <a:ln>
            <a:noFill/>
          </a:ln>
        </p:spPr>
        <p:txBody>
          <a:bodyPr spcFirstLastPara="1" wrap="square" lIns="91425" tIns="91425" rIns="91425" bIns="91425" anchor="t" anchorCtr="0">
            <a:noAutofit/>
          </a:bodyPr>
          <a:lstStyle/>
          <a:p>
            <a:pPr marL="0" marR="0" lvl="0" indent="0" algn="l" rtl="0">
              <a:lnSpc>
                <a:spcPct val="120000"/>
              </a:lnSpc>
              <a:spcBef>
                <a:spcPts val="0"/>
              </a:spcBef>
              <a:spcAft>
                <a:spcPts val="0"/>
              </a:spcAft>
              <a:buClr>
                <a:srgbClr val="000000"/>
              </a:buClr>
              <a:buSzPts val="1400"/>
              <a:buFont typeface="Arial"/>
              <a:buNone/>
            </a:pPr>
            <a:r>
              <a:rPr lang="en" sz="1400" b="1" i="0" u="none" strike="noStrike" cap="none">
                <a:solidFill>
                  <a:srgbClr val="000000"/>
                </a:solidFill>
                <a:latin typeface="Calibri"/>
                <a:ea typeface="Calibri"/>
                <a:cs typeface="Calibri"/>
                <a:sym typeface="Calibri"/>
              </a:rPr>
              <a:t>During Testing:</a:t>
            </a:r>
            <a:endParaRPr sz="1400" b="1" i="0" u="none" strike="noStrike" cap="none">
              <a:solidFill>
                <a:srgbClr val="000000"/>
              </a:solidFill>
              <a:latin typeface="Calibri"/>
              <a:ea typeface="Calibri"/>
              <a:cs typeface="Calibri"/>
              <a:sym typeface="Calibri"/>
            </a:endParaRPr>
          </a:p>
          <a:p>
            <a:pPr marL="457200" marR="0" lvl="0" indent="-311150" algn="l" rtl="0">
              <a:lnSpc>
                <a:spcPct val="120000"/>
              </a:lnSpc>
              <a:spcBef>
                <a:spcPts val="0"/>
              </a:spcBef>
              <a:spcAft>
                <a:spcPts val="0"/>
              </a:spcAft>
              <a:buClr>
                <a:srgbClr val="000000"/>
              </a:buClr>
              <a:buSzPts val="1300"/>
              <a:buFont typeface="Calibri"/>
              <a:buChar char="●"/>
            </a:pPr>
            <a:r>
              <a:rPr lang="en" sz="1400" b="0" i="0" u="none" strike="noStrike" cap="none">
                <a:solidFill>
                  <a:srgbClr val="000000"/>
                </a:solidFill>
                <a:latin typeface="Calibri"/>
                <a:ea typeface="Calibri"/>
                <a:cs typeface="Calibri"/>
                <a:sym typeface="Calibri"/>
              </a:rPr>
              <a:t>being readily available while testing is in process.</a:t>
            </a:r>
            <a:endParaRPr sz="1400" b="0" i="0" u="none" strike="noStrike" cap="none">
              <a:solidFill>
                <a:srgbClr val="000000"/>
              </a:solidFill>
              <a:latin typeface="Arial"/>
              <a:ea typeface="Arial"/>
              <a:cs typeface="Arial"/>
              <a:sym typeface="Arial"/>
            </a:endParaRPr>
          </a:p>
        </p:txBody>
      </p:sp>
      <p:sp>
        <p:nvSpPr>
          <p:cNvPr id="757" name="Shape 757"/>
          <p:cNvSpPr txBox="1"/>
          <p:nvPr/>
        </p:nvSpPr>
        <p:spPr>
          <a:xfrm>
            <a:off x="173000" y="2179650"/>
            <a:ext cx="4636200" cy="1868400"/>
          </a:xfrm>
          <a:prstGeom prst="rect">
            <a:avLst/>
          </a:prstGeom>
          <a:noFill/>
          <a:ln>
            <a:noFill/>
          </a:ln>
        </p:spPr>
        <p:txBody>
          <a:bodyPr spcFirstLastPara="1" wrap="square" lIns="91425" tIns="91425" rIns="91425" bIns="91425" anchor="t" anchorCtr="0">
            <a:noAutofit/>
          </a:bodyPr>
          <a:lstStyle/>
          <a:p>
            <a:pPr marL="0" marR="0" lvl="0" indent="0" algn="l" rtl="0">
              <a:lnSpc>
                <a:spcPct val="120000"/>
              </a:lnSpc>
              <a:spcBef>
                <a:spcPts val="0"/>
              </a:spcBef>
              <a:spcAft>
                <a:spcPts val="0"/>
              </a:spcAft>
              <a:buClr>
                <a:srgbClr val="000000"/>
              </a:buClr>
              <a:buSzPts val="1400"/>
              <a:buFont typeface="Arial"/>
              <a:buNone/>
            </a:pPr>
            <a:r>
              <a:rPr lang="en" sz="1400" b="1" i="0" u="none" strike="noStrike" cap="none">
                <a:solidFill>
                  <a:srgbClr val="000000"/>
                </a:solidFill>
                <a:latin typeface="Calibri"/>
                <a:ea typeface="Calibri"/>
                <a:cs typeface="Calibri"/>
                <a:sym typeface="Calibri"/>
              </a:rPr>
              <a:t>Before Testing:</a:t>
            </a:r>
            <a:endParaRPr sz="1400" b="1" i="0" u="none" strike="noStrike" cap="none">
              <a:solidFill>
                <a:srgbClr val="000000"/>
              </a:solidFill>
              <a:latin typeface="Calibri"/>
              <a:ea typeface="Calibri"/>
              <a:cs typeface="Calibri"/>
              <a:sym typeface="Calibri"/>
            </a:endParaRPr>
          </a:p>
          <a:p>
            <a:pPr marL="457200" marR="0" lvl="0" indent="-311150" algn="l" rtl="0">
              <a:lnSpc>
                <a:spcPct val="120000"/>
              </a:lnSpc>
              <a:spcBef>
                <a:spcPts val="0"/>
              </a:spcBef>
              <a:spcAft>
                <a:spcPts val="0"/>
              </a:spcAft>
              <a:buClr>
                <a:srgbClr val="000000"/>
              </a:buClr>
              <a:buSzPts val="1300"/>
              <a:buFont typeface="Calibri"/>
              <a:buChar char="●"/>
            </a:pPr>
            <a:r>
              <a:rPr lang="en" sz="1400" b="0" i="0" u="none" strike="noStrike" cap="none">
                <a:solidFill>
                  <a:srgbClr val="000000"/>
                </a:solidFill>
                <a:latin typeface="Calibri"/>
                <a:ea typeface="Calibri"/>
                <a:cs typeface="Calibri"/>
                <a:sym typeface="Calibri"/>
              </a:rPr>
              <a:t>attending relevant monthly webinars,</a:t>
            </a:r>
            <a:endParaRPr sz="1400" b="0" i="0" u="none" strike="noStrike" cap="none">
              <a:solidFill>
                <a:srgbClr val="000000"/>
              </a:solidFill>
              <a:latin typeface="Calibri"/>
              <a:ea typeface="Calibri"/>
              <a:cs typeface="Calibri"/>
              <a:sym typeface="Calibri"/>
            </a:endParaRPr>
          </a:p>
          <a:p>
            <a:pPr marL="457200" marR="0" lvl="0" indent="-311150" algn="l" rtl="0">
              <a:lnSpc>
                <a:spcPct val="120000"/>
              </a:lnSpc>
              <a:spcBef>
                <a:spcPts val="0"/>
              </a:spcBef>
              <a:spcAft>
                <a:spcPts val="0"/>
              </a:spcAft>
              <a:buClr>
                <a:srgbClr val="000000"/>
              </a:buClr>
              <a:buSzPts val="1300"/>
              <a:buFont typeface="Calibri"/>
              <a:buChar char="●"/>
            </a:pPr>
            <a:r>
              <a:rPr lang="en" sz="1400" b="0" i="0" u="none" strike="noStrike" cap="none">
                <a:solidFill>
                  <a:srgbClr val="000000"/>
                </a:solidFill>
                <a:latin typeface="Calibri"/>
                <a:ea typeface="Calibri"/>
                <a:cs typeface="Calibri"/>
                <a:sym typeface="Calibri"/>
              </a:rPr>
              <a:t>becoming familiar with Technology User Guide,</a:t>
            </a:r>
            <a:endParaRPr sz="1400" b="0" i="0" u="none" strike="noStrike" cap="none">
              <a:solidFill>
                <a:srgbClr val="000000"/>
              </a:solidFill>
              <a:latin typeface="Calibri"/>
              <a:ea typeface="Calibri"/>
              <a:cs typeface="Calibri"/>
              <a:sym typeface="Calibri"/>
            </a:endParaRPr>
          </a:p>
          <a:p>
            <a:pPr marL="457200" marR="0" lvl="0" indent="-311150" algn="l" rtl="0">
              <a:lnSpc>
                <a:spcPct val="120000"/>
              </a:lnSpc>
              <a:spcBef>
                <a:spcPts val="0"/>
              </a:spcBef>
              <a:spcAft>
                <a:spcPts val="0"/>
              </a:spcAft>
              <a:buClr>
                <a:srgbClr val="000000"/>
              </a:buClr>
              <a:buSzPts val="1300"/>
              <a:buFont typeface="Calibri"/>
              <a:buChar char="●"/>
            </a:pPr>
            <a:r>
              <a:rPr lang="en" sz="1400" b="0" i="0" u="none" strike="noStrike" cap="none">
                <a:solidFill>
                  <a:srgbClr val="000000"/>
                </a:solidFill>
                <a:latin typeface="Calibri"/>
                <a:ea typeface="Calibri"/>
                <a:cs typeface="Calibri"/>
                <a:sym typeface="Calibri"/>
              </a:rPr>
              <a:t>installing secure web browser,</a:t>
            </a:r>
            <a:endParaRPr sz="1400" b="0" i="0" u="none" strike="noStrike" cap="none">
              <a:solidFill>
                <a:srgbClr val="000000"/>
              </a:solidFill>
              <a:latin typeface="Calibri"/>
              <a:ea typeface="Calibri"/>
              <a:cs typeface="Calibri"/>
              <a:sym typeface="Calibri"/>
            </a:endParaRPr>
          </a:p>
          <a:p>
            <a:pPr marL="457200" marR="0" lvl="0" indent="-311150" algn="l" rtl="0">
              <a:lnSpc>
                <a:spcPct val="120000"/>
              </a:lnSpc>
              <a:spcBef>
                <a:spcPts val="0"/>
              </a:spcBef>
              <a:spcAft>
                <a:spcPts val="0"/>
              </a:spcAft>
              <a:buClr>
                <a:srgbClr val="000000"/>
              </a:buClr>
              <a:buSzPts val="1300"/>
              <a:buFont typeface="Calibri"/>
              <a:buChar char="●"/>
            </a:pPr>
            <a:r>
              <a:rPr lang="en" sz="1400" b="0" i="0" u="none" strike="noStrike" cap="none">
                <a:solidFill>
                  <a:srgbClr val="000000"/>
                </a:solidFill>
                <a:latin typeface="Calibri"/>
                <a:ea typeface="Calibri"/>
                <a:cs typeface="Calibri"/>
                <a:sym typeface="Calibri"/>
              </a:rPr>
              <a:t>ensuring computers are configured prior to testing,</a:t>
            </a:r>
            <a:endParaRPr sz="1400" b="0" i="0" u="none" strike="noStrike" cap="none">
              <a:solidFill>
                <a:srgbClr val="000000"/>
              </a:solidFill>
              <a:latin typeface="Calibri"/>
              <a:ea typeface="Calibri"/>
              <a:cs typeface="Calibri"/>
              <a:sym typeface="Calibri"/>
            </a:endParaRPr>
          </a:p>
          <a:p>
            <a:pPr marL="457200" marR="0" lvl="0" indent="-311150" algn="l" rtl="0">
              <a:lnSpc>
                <a:spcPct val="120000"/>
              </a:lnSpc>
              <a:spcBef>
                <a:spcPts val="0"/>
              </a:spcBef>
              <a:spcAft>
                <a:spcPts val="0"/>
              </a:spcAft>
              <a:buClr>
                <a:srgbClr val="000000"/>
              </a:buClr>
              <a:buSzPts val="1300"/>
              <a:buFont typeface="Calibri"/>
              <a:buChar char="●"/>
            </a:pPr>
            <a:r>
              <a:rPr lang="en" sz="1400" b="0" i="0" u="none" strike="noStrike" cap="none">
                <a:solidFill>
                  <a:srgbClr val="000000"/>
                </a:solidFill>
                <a:latin typeface="Calibri"/>
                <a:ea typeface="Calibri"/>
                <a:cs typeface="Calibri"/>
                <a:sym typeface="Calibri"/>
              </a:rPr>
              <a:t>completing the System Readiness Check in INSIGHT to ensure computers are ready for testing, and</a:t>
            </a:r>
            <a:endParaRPr sz="1400" b="0" i="0" u="none" strike="noStrike" cap="none">
              <a:solidFill>
                <a:srgbClr val="000000"/>
              </a:solidFill>
              <a:latin typeface="Calibri"/>
              <a:ea typeface="Calibri"/>
              <a:cs typeface="Calibri"/>
              <a:sym typeface="Calibri"/>
            </a:endParaRPr>
          </a:p>
          <a:p>
            <a:pPr marL="457200" marR="0" lvl="0" indent="-311150" algn="l" rtl="0">
              <a:lnSpc>
                <a:spcPct val="120000"/>
              </a:lnSpc>
              <a:spcBef>
                <a:spcPts val="0"/>
              </a:spcBef>
              <a:spcAft>
                <a:spcPts val="0"/>
              </a:spcAft>
              <a:buClr>
                <a:srgbClr val="000000"/>
              </a:buClr>
              <a:buSzPts val="1300"/>
              <a:buFont typeface="Calibri"/>
              <a:buChar char="●"/>
            </a:pPr>
            <a:r>
              <a:rPr lang="en" sz="1400" b="0" i="0" u="none" strike="noStrike" cap="none">
                <a:solidFill>
                  <a:srgbClr val="000000"/>
                </a:solidFill>
                <a:latin typeface="Calibri"/>
                <a:ea typeface="Calibri"/>
                <a:cs typeface="Calibri"/>
                <a:sym typeface="Calibri"/>
              </a:rPr>
              <a:t>creating a Communication Plan with School Test Coordinator to support test administrators during testing.</a:t>
            </a:r>
            <a:endParaRPr sz="1400" b="0" i="0" u="none" strike="noStrike" cap="none">
              <a:solidFill>
                <a:srgbClr val="000000"/>
              </a:solidFill>
              <a:latin typeface="Calibri"/>
              <a:ea typeface="Calibri"/>
              <a:cs typeface="Calibri"/>
              <a:sym typeface="Calibri"/>
            </a:endParaRPr>
          </a:p>
          <a:p>
            <a:pPr marL="0" marR="0" lvl="0" indent="0" algn="l" rtl="0">
              <a:lnSpc>
                <a:spcPct val="115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sp>
        <p:nvSpPr>
          <p:cNvPr id="762" name="Shape 762"/>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333333"/>
              </a:buClr>
              <a:buSzPts val="1400"/>
              <a:buFont typeface="Calibri"/>
              <a:buNone/>
            </a:pPr>
            <a:r>
              <a:rPr lang="en" sz="3000" b="0" i="0" u="none" strike="noStrike" cap="none">
                <a:solidFill>
                  <a:srgbClr val="333333"/>
                </a:solidFill>
                <a:latin typeface="Calibri"/>
                <a:ea typeface="Calibri"/>
                <a:cs typeface="Calibri"/>
                <a:sym typeface="Calibri"/>
              </a:rPr>
              <a:t>Summer High School LEAP 2025 </a:t>
            </a:r>
            <a:endParaRPr sz="3000" b="0" i="0" u="none" strike="noStrike" cap="none">
              <a:solidFill>
                <a:srgbClr val="333333"/>
              </a:solidFill>
              <a:latin typeface="Calibri"/>
              <a:ea typeface="Calibri"/>
              <a:cs typeface="Calibri"/>
              <a:sym typeface="Calibri"/>
            </a:endParaRPr>
          </a:p>
        </p:txBody>
      </p:sp>
      <p:sp>
        <p:nvSpPr>
          <p:cNvPr id="763" name="Shape 763"/>
          <p:cNvSpPr txBox="1">
            <a:spLocks noGrp="1"/>
          </p:cNvSpPr>
          <p:nvPr>
            <p:ph type="body" idx="1"/>
          </p:nvPr>
        </p:nvSpPr>
        <p:spPr>
          <a:xfrm>
            <a:off x="152400" y="1033475"/>
            <a:ext cx="8839200" cy="3543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1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100"/>
              <a:buFont typeface="Arial"/>
              <a:buNone/>
            </a:pPr>
            <a:r>
              <a:rPr lang="en" sz="1800" b="1" i="0" u="none" strike="noStrike" cap="none">
                <a:solidFill>
                  <a:schemeClr val="dk1"/>
                </a:solidFill>
                <a:latin typeface="Calibri"/>
                <a:ea typeface="Calibri"/>
                <a:cs typeface="Calibri"/>
                <a:sym typeface="Calibri"/>
              </a:rPr>
              <a:t>Reminders</a:t>
            </a:r>
            <a:endParaRPr sz="1800" b="1"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en" sz="1800" b="0" i="0" u="none" strike="noStrike" cap="none">
                <a:solidFill>
                  <a:schemeClr val="dk1"/>
                </a:solidFill>
                <a:latin typeface="Calibri"/>
                <a:ea typeface="Calibri"/>
                <a:cs typeface="Calibri"/>
                <a:sym typeface="Calibri"/>
              </a:rPr>
              <a:t>STCs must assign and/or verify accommodations BEFORE students are placed into eDIRECT test sessions. STCs MUST manually enter the Tests Read Aloud accommodation for students in SIS.</a:t>
            </a:r>
            <a:endParaRPr sz="18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en" sz="1800" b="0" i="0" u="none" strike="noStrike" cap="none">
                <a:solidFill>
                  <a:schemeClr val="dk1"/>
                </a:solidFill>
                <a:latin typeface="Calibri"/>
                <a:ea typeface="Calibri"/>
                <a:cs typeface="Calibri"/>
                <a:sym typeface="Calibri"/>
              </a:rPr>
              <a:t>DTCs must place orders for braille or CAS during the additional materials window.  These materials are not sent in an initial shipment.</a:t>
            </a:r>
            <a:endParaRPr sz="18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en" sz="1800" b="0" i="0" u="none" strike="noStrike" cap="none">
                <a:solidFill>
                  <a:schemeClr val="dk1"/>
                </a:solidFill>
                <a:latin typeface="Calibri"/>
                <a:ea typeface="Calibri"/>
                <a:cs typeface="Calibri"/>
                <a:sym typeface="Calibri"/>
              </a:rPr>
              <a:t>EOC tests are not timed; LEAP 2025 tests are timed.</a:t>
            </a:r>
            <a:endParaRPr sz="18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en" sz="1800" b="0" i="0" u="none" strike="noStrike" cap="none">
                <a:solidFill>
                  <a:schemeClr val="dk1"/>
                </a:solidFill>
                <a:latin typeface="Calibri"/>
                <a:ea typeface="Calibri"/>
                <a:cs typeface="Calibri"/>
                <a:sym typeface="Calibri"/>
              </a:rPr>
              <a:t>The only students who are eligible to take the 4-level U.S. History EOC are students who are graduating in 2017–2018 and retesters who are not repeating the course.</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67"/>
        <p:cNvGrpSpPr/>
        <p:nvPr/>
      </p:nvGrpSpPr>
      <p:grpSpPr>
        <a:xfrm>
          <a:off x="0" y="0"/>
          <a:ext cx="0" cy="0"/>
          <a:chOff x="0" y="0"/>
          <a:chExt cx="0" cy="0"/>
        </a:xfrm>
      </p:grpSpPr>
      <p:sp>
        <p:nvSpPr>
          <p:cNvPr id="768" name="Shape 768"/>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333333"/>
              </a:buClr>
              <a:buSzPts val="1400"/>
              <a:buFont typeface="Calibri"/>
              <a:buNone/>
            </a:pPr>
            <a:r>
              <a:rPr lang="en" sz="3000" b="0" i="0" u="none" strike="noStrike" cap="none">
                <a:solidFill>
                  <a:srgbClr val="333333"/>
                </a:solidFill>
                <a:latin typeface="Calibri"/>
                <a:ea typeface="Calibri"/>
                <a:cs typeface="Calibri"/>
                <a:sym typeface="Calibri"/>
              </a:rPr>
              <a:t>Summer High School LEAP 2025 </a:t>
            </a:r>
            <a:endParaRPr sz="3000" b="0" i="0" u="none" strike="noStrike" cap="none">
              <a:solidFill>
                <a:srgbClr val="333333"/>
              </a:solidFill>
              <a:latin typeface="Calibri"/>
              <a:ea typeface="Calibri"/>
              <a:cs typeface="Calibri"/>
              <a:sym typeface="Calibri"/>
            </a:endParaRPr>
          </a:p>
        </p:txBody>
      </p:sp>
      <p:sp>
        <p:nvSpPr>
          <p:cNvPr id="769" name="Shape 769"/>
          <p:cNvSpPr txBox="1">
            <a:spLocks noGrp="1"/>
          </p:cNvSpPr>
          <p:nvPr>
            <p:ph type="body" idx="1"/>
          </p:nvPr>
        </p:nvSpPr>
        <p:spPr>
          <a:xfrm>
            <a:off x="152400" y="1033475"/>
            <a:ext cx="8839200" cy="930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2100"/>
              <a:buFont typeface="Arial"/>
              <a:buNone/>
            </a:pPr>
            <a:r>
              <a:rPr lang="en" sz="1800" b="1" i="0" u="none" strike="noStrike" cap="none">
                <a:solidFill>
                  <a:schemeClr val="dk1"/>
                </a:solidFill>
                <a:latin typeface="Calibri"/>
                <a:ea typeface="Calibri"/>
                <a:cs typeface="Calibri"/>
                <a:sym typeface="Calibri"/>
              </a:rPr>
              <a:t>Update: </a:t>
            </a:r>
            <a:r>
              <a:rPr lang="en" sz="1800" b="0" i="0" u="none" strike="noStrike" cap="none">
                <a:solidFill>
                  <a:srgbClr val="000000"/>
                </a:solidFill>
                <a:latin typeface="Calibri"/>
                <a:ea typeface="Calibri"/>
                <a:cs typeface="Calibri"/>
                <a:sym typeface="Calibri"/>
              </a:rPr>
              <a:t>Beginning with the summer window, “Expected to Retest” will be part of the drop down filter to manage test sessions and students.  This also can be exported to Excel and used to verify which students take the 4-level or 5-level US History tests. </a:t>
            </a:r>
            <a:endParaRPr sz="1800" b="0" i="0" u="none" strike="noStrike" cap="none">
              <a:solidFill>
                <a:srgbClr val="000000"/>
              </a:solidFill>
              <a:latin typeface="Calibri"/>
              <a:ea typeface="Calibri"/>
              <a:cs typeface="Calibri"/>
              <a:sym typeface="Calibri"/>
            </a:endParaRPr>
          </a:p>
          <a:p>
            <a:pPr marL="0" marR="0" lvl="0" indent="0" algn="l" rtl="0">
              <a:lnSpc>
                <a:spcPct val="90000"/>
              </a:lnSpc>
              <a:spcBef>
                <a:spcPts val="750"/>
              </a:spcBef>
              <a:spcAft>
                <a:spcPts val="0"/>
              </a:spcAft>
              <a:buClr>
                <a:schemeClr val="dk1"/>
              </a:buClr>
              <a:buSzPts val="2100"/>
              <a:buFont typeface="Arial"/>
              <a:buNone/>
            </a:pPr>
            <a:endParaRPr sz="2100" b="0" i="0" u="none" strike="noStrike" cap="none">
              <a:solidFill>
                <a:schemeClr val="dk1"/>
              </a:solidFill>
              <a:latin typeface="Calibri"/>
              <a:ea typeface="Calibri"/>
              <a:cs typeface="Calibri"/>
              <a:sym typeface="Calibri"/>
            </a:endParaRPr>
          </a:p>
        </p:txBody>
      </p:sp>
      <p:pic>
        <p:nvPicPr>
          <p:cNvPr id="770" name="Shape 770"/>
          <p:cNvPicPr preferRelativeResize="0"/>
          <p:nvPr/>
        </p:nvPicPr>
        <p:blipFill rotWithShape="1">
          <a:blip r:embed="rId3">
            <a:alphaModFix/>
          </a:blip>
          <a:srcRect b="3715"/>
          <a:stretch/>
        </p:blipFill>
        <p:spPr>
          <a:xfrm>
            <a:off x="388275" y="2142025"/>
            <a:ext cx="3810349" cy="2662624"/>
          </a:xfrm>
          <a:prstGeom prst="rect">
            <a:avLst/>
          </a:prstGeom>
          <a:noFill/>
          <a:ln>
            <a:noFill/>
          </a:ln>
        </p:spPr>
      </p:pic>
      <p:pic>
        <p:nvPicPr>
          <p:cNvPr id="771" name="Shape 771"/>
          <p:cNvPicPr preferRelativeResize="0"/>
          <p:nvPr/>
        </p:nvPicPr>
        <p:blipFill rotWithShape="1">
          <a:blip r:embed="rId4">
            <a:alphaModFix/>
          </a:blip>
          <a:srcRect/>
          <a:stretch/>
        </p:blipFill>
        <p:spPr>
          <a:xfrm>
            <a:off x="4351016" y="2183863"/>
            <a:ext cx="4640585" cy="2578955"/>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pic>
        <p:nvPicPr>
          <p:cNvPr id="776" name="Shape 776" descr="Louisiana Believes (PPT Transition Background).jpg"/>
          <p:cNvPicPr preferRelativeResize="0"/>
          <p:nvPr/>
        </p:nvPicPr>
        <p:blipFill rotWithShape="1">
          <a:blip r:embed="rId3">
            <a:alphaModFix/>
          </a:blip>
          <a:srcRect/>
          <a:stretch/>
        </p:blipFill>
        <p:spPr>
          <a:xfrm>
            <a:off x="27225" y="-47625"/>
            <a:ext cx="9144000" cy="5143500"/>
          </a:xfrm>
          <a:prstGeom prst="rect">
            <a:avLst/>
          </a:prstGeom>
          <a:noFill/>
          <a:ln>
            <a:noFill/>
          </a:ln>
        </p:spPr>
      </p:pic>
      <p:sp>
        <p:nvSpPr>
          <p:cNvPr id="777" name="Shape 777"/>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ACT and WorkKeys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81"/>
        <p:cNvGrpSpPr/>
        <p:nvPr/>
      </p:nvGrpSpPr>
      <p:grpSpPr>
        <a:xfrm>
          <a:off x="0" y="0"/>
          <a:ext cx="0" cy="0"/>
          <a:chOff x="0" y="0"/>
          <a:chExt cx="0" cy="0"/>
        </a:xfrm>
      </p:grpSpPr>
      <p:sp>
        <p:nvSpPr>
          <p:cNvPr id="782" name="Shape 782"/>
          <p:cNvSpPr txBox="1"/>
          <p:nvPr/>
        </p:nvSpPr>
        <p:spPr>
          <a:xfrm>
            <a:off x="639375" y="116075"/>
            <a:ext cx="7343700" cy="821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rgbClr val="333333"/>
              </a:buClr>
              <a:buSzPts val="3200"/>
              <a:buFont typeface="Calibri"/>
              <a:buNone/>
            </a:pPr>
            <a:r>
              <a:rPr lang="en" sz="3200">
                <a:solidFill>
                  <a:srgbClr val="333333"/>
                </a:solidFill>
                <a:latin typeface="Calibri"/>
                <a:ea typeface="Calibri"/>
                <a:cs typeface="Calibri"/>
                <a:sym typeface="Calibri"/>
              </a:rPr>
              <a:t>ACT and WorkKeys Important Dates</a:t>
            </a:r>
            <a:endParaRPr/>
          </a:p>
        </p:txBody>
      </p:sp>
      <p:graphicFrame>
        <p:nvGraphicFramePr>
          <p:cNvPr id="783" name="Shape 783"/>
          <p:cNvGraphicFramePr/>
          <p:nvPr/>
        </p:nvGraphicFramePr>
        <p:xfrm>
          <a:off x="486950" y="1428750"/>
          <a:ext cx="8161050" cy="2103000"/>
        </p:xfrm>
        <a:graphic>
          <a:graphicData uri="http://schemas.openxmlformats.org/drawingml/2006/table">
            <a:tbl>
              <a:tblPr>
                <a:noFill/>
                <a:tableStyleId>{A3910FF4-A1C6-4B11-B69E-5A4FB3D7CDF3}</a:tableStyleId>
              </a:tblPr>
              <a:tblGrid>
                <a:gridCol w="1503350"/>
                <a:gridCol w="6657700"/>
              </a:tblGrid>
              <a:tr h="381000">
                <a:tc>
                  <a:txBody>
                    <a:bodyPr/>
                    <a:lstStyle/>
                    <a:p>
                      <a:pPr marL="0" lvl="0" indent="0">
                        <a:spcBef>
                          <a:spcPts val="0"/>
                        </a:spcBef>
                        <a:spcAft>
                          <a:spcPts val="0"/>
                        </a:spcAft>
                        <a:buNone/>
                      </a:pPr>
                      <a:r>
                        <a:rPr lang="en" sz="1800">
                          <a:latin typeface="Calibri"/>
                          <a:ea typeface="Calibri"/>
                          <a:cs typeface="Calibri"/>
                          <a:sym typeface="Calibri"/>
                        </a:rPr>
                        <a:t>Date</a:t>
                      </a:r>
                      <a:endParaRPr sz="1800">
                        <a:latin typeface="Calibri"/>
                        <a:ea typeface="Calibri"/>
                        <a:cs typeface="Calibri"/>
                        <a:sym typeface="Calibri"/>
                      </a:endParaRPr>
                    </a:p>
                  </a:txBody>
                  <a:tcPr marL="91425" marR="91425" marT="91425" marB="91425">
                    <a:solidFill>
                      <a:srgbClr val="2DAFB9"/>
                    </a:solidFill>
                  </a:tcPr>
                </a:tc>
                <a:tc>
                  <a:txBody>
                    <a:bodyPr/>
                    <a:lstStyle/>
                    <a:p>
                      <a:pPr marL="0" lvl="0" indent="0">
                        <a:spcBef>
                          <a:spcPts val="0"/>
                        </a:spcBef>
                        <a:spcAft>
                          <a:spcPts val="0"/>
                        </a:spcAft>
                        <a:buNone/>
                      </a:pPr>
                      <a:r>
                        <a:rPr lang="en" sz="1800">
                          <a:latin typeface="Calibri"/>
                          <a:ea typeface="Calibri"/>
                          <a:cs typeface="Calibri"/>
                          <a:sym typeface="Calibri"/>
                        </a:rPr>
                        <a:t>Event</a:t>
                      </a:r>
                      <a:endParaRPr sz="1800">
                        <a:latin typeface="Calibri"/>
                        <a:ea typeface="Calibri"/>
                        <a:cs typeface="Calibri"/>
                        <a:sym typeface="Calibri"/>
                      </a:endParaRPr>
                    </a:p>
                  </a:txBody>
                  <a:tcPr marL="91425" marR="91425" marT="91425" marB="91425">
                    <a:solidFill>
                      <a:srgbClr val="2DAFB9"/>
                    </a:solidFill>
                  </a:tcPr>
                </a:tc>
              </a:tr>
              <a:tr h="381000">
                <a:tc>
                  <a:txBody>
                    <a:bodyPr/>
                    <a:lstStyle/>
                    <a:p>
                      <a:pPr marL="0" lvl="0" indent="0" rtl="0">
                        <a:spcBef>
                          <a:spcPts val="0"/>
                        </a:spcBef>
                        <a:spcAft>
                          <a:spcPts val="0"/>
                        </a:spcAft>
                        <a:buNone/>
                      </a:pPr>
                      <a:r>
                        <a:rPr lang="en" sz="1800">
                          <a:latin typeface="Calibri"/>
                          <a:ea typeface="Calibri"/>
                          <a:cs typeface="Calibri"/>
                          <a:sym typeface="Calibri"/>
                        </a:rPr>
                        <a:t>Mid-June</a:t>
                      </a:r>
                      <a:endParaRPr sz="180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B w="9525" cap="flat" cmpd="sng">
                      <a:solidFill>
                        <a:srgbClr val="9E9E9E"/>
                      </a:solidFill>
                      <a:prstDash val="solid"/>
                      <a:round/>
                      <a:headEnd type="none" w="sm" len="sm"/>
                      <a:tailEnd type="none" w="sm" len="sm"/>
                    </a:lnB>
                  </a:tcPr>
                </a:tc>
                <a:tc>
                  <a:txBody>
                    <a:bodyPr/>
                    <a:lstStyle/>
                    <a:p>
                      <a:pPr marL="0" lvl="0" indent="0" rtl="0">
                        <a:spcBef>
                          <a:spcPts val="0"/>
                        </a:spcBef>
                        <a:spcAft>
                          <a:spcPts val="0"/>
                        </a:spcAft>
                        <a:buNone/>
                      </a:pPr>
                      <a:r>
                        <a:rPr lang="en" sz="1800">
                          <a:latin typeface="Calibri"/>
                          <a:ea typeface="Calibri"/>
                          <a:cs typeface="Calibri"/>
                          <a:sym typeface="Calibri"/>
                        </a:rPr>
                        <a:t>Schools will begin receiving WorkKeys NCRCs in the mail from ACT</a:t>
                      </a:r>
                      <a:endParaRPr sz="180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B w="9525" cap="flat" cmpd="sng">
                      <a:solidFill>
                        <a:srgbClr val="9E9E9E"/>
                      </a:solidFill>
                      <a:prstDash val="solid"/>
                      <a:round/>
                      <a:headEnd type="none" w="sm" len="sm"/>
                      <a:tailEnd type="none" w="sm" len="sm"/>
                    </a:lnB>
                  </a:tcPr>
                </a:tc>
              </a:tr>
              <a:tr h="381000">
                <a:tc>
                  <a:txBody>
                    <a:bodyPr/>
                    <a:lstStyle/>
                    <a:p>
                      <a:pPr marL="0" lvl="0" indent="0" rtl="0">
                        <a:spcBef>
                          <a:spcPts val="0"/>
                        </a:spcBef>
                        <a:spcAft>
                          <a:spcPts val="0"/>
                        </a:spcAft>
                        <a:buNone/>
                      </a:pPr>
                      <a:r>
                        <a:rPr lang="en" sz="1800">
                          <a:latin typeface="Calibri"/>
                          <a:ea typeface="Calibri"/>
                          <a:cs typeface="Calibri"/>
                          <a:sym typeface="Calibri"/>
                        </a:rPr>
                        <a:t>Now-June 30</a:t>
                      </a:r>
                      <a:endParaRPr sz="180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rtl="0">
                        <a:spcBef>
                          <a:spcPts val="0"/>
                        </a:spcBef>
                        <a:spcAft>
                          <a:spcPts val="0"/>
                        </a:spcAft>
                        <a:buNone/>
                      </a:pPr>
                      <a:r>
                        <a:rPr lang="en" sz="1800">
                          <a:latin typeface="Calibri"/>
                          <a:ea typeface="Calibri"/>
                          <a:cs typeface="Calibri"/>
                          <a:sym typeface="Calibri"/>
                        </a:rPr>
                        <a:t>Student online scores are available through ACT student accounts</a:t>
                      </a:r>
                      <a:endParaRPr sz="180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r>
              <a:tr h="381000">
                <a:tc>
                  <a:txBody>
                    <a:bodyPr/>
                    <a:lstStyle/>
                    <a:p>
                      <a:pPr marL="0" lvl="0" indent="0" rtl="0">
                        <a:spcBef>
                          <a:spcPts val="0"/>
                        </a:spcBef>
                        <a:spcAft>
                          <a:spcPts val="0"/>
                        </a:spcAft>
                        <a:buNone/>
                      </a:pPr>
                      <a:r>
                        <a:rPr lang="en" sz="1800">
                          <a:latin typeface="Calibri"/>
                          <a:ea typeface="Calibri"/>
                          <a:cs typeface="Calibri"/>
                          <a:sym typeface="Calibri"/>
                        </a:rPr>
                        <a:t>By June 30</a:t>
                      </a:r>
                      <a:endParaRPr sz="1800">
                        <a:latin typeface="Calibri"/>
                        <a:ea typeface="Calibri"/>
                        <a:cs typeface="Calibri"/>
                        <a:sym typeface="Calibri"/>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rtl="0">
                        <a:spcBef>
                          <a:spcPts val="0"/>
                        </a:spcBef>
                        <a:spcAft>
                          <a:spcPts val="0"/>
                        </a:spcAft>
                        <a:buNone/>
                      </a:pPr>
                      <a:r>
                        <a:rPr lang="en" sz="1800">
                          <a:latin typeface="Calibri"/>
                          <a:ea typeface="Calibri"/>
                          <a:cs typeface="Calibri"/>
                          <a:sym typeface="Calibri"/>
                        </a:rPr>
                        <a:t>17-18 ACT/WorkKeys invoices will be emailed to superintendents, district financial contacts, and DTCs will be copied on the email</a:t>
                      </a:r>
                      <a:endParaRPr sz="1800">
                        <a:latin typeface="Calibri"/>
                        <a:ea typeface="Calibri"/>
                        <a:cs typeface="Calibri"/>
                        <a:sym typeface="Calibri"/>
                      </a:endParaRPr>
                    </a:p>
                  </a:txBody>
                  <a:tcPr marL="91425" marR="91425" marT="91425" marB="91425">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r>
            </a:tbl>
          </a:graphicData>
        </a:graphic>
      </p:graphicFrame>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788" name="Shape 788"/>
          <p:cNvSpPr txBox="1"/>
          <p:nvPr/>
        </p:nvSpPr>
        <p:spPr>
          <a:xfrm>
            <a:off x="1600200" y="0"/>
            <a:ext cx="6027000" cy="10449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2800">
                <a:solidFill>
                  <a:schemeClr val="dk1"/>
                </a:solidFill>
                <a:latin typeface="Calibri"/>
                <a:ea typeface="Calibri"/>
                <a:cs typeface="Calibri"/>
                <a:sym typeface="Calibri"/>
              </a:rPr>
              <a:t>ACT and WorkKeys Resources</a:t>
            </a:r>
            <a:endParaRPr sz="2800">
              <a:solidFill>
                <a:schemeClr val="dk1"/>
              </a:solidFill>
              <a:latin typeface="Calibri"/>
              <a:ea typeface="Calibri"/>
              <a:cs typeface="Calibri"/>
              <a:sym typeface="Calibri"/>
            </a:endParaRPr>
          </a:p>
        </p:txBody>
      </p:sp>
      <p:sp>
        <p:nvSpPr>
          <p:cNvPr id="789" name="Shape 789"/>
          <p:cNvSpPr txBox="1"/>
          <p:nvPr/>
        </p:nvSpPr>
        <p:spPr>
          <a:xfrm>
            <a:off x="317900" y="1044900"/>
            <a:ext cx="8615400" cy="37074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800" dirty="0">
                <a:solidFill>
                  <a:srgbClr val="212121"/>
                </a:solidFill>
                <a:latin typeface="Calibri"/>
                <a:ea typeface="Calibri"/>
                <a:cs typeface="Calibri"/>
                <a:sym typeface="Calibri"/>
              </a:rPr>
              <a:t>Superintendents and financial contacts will receive a reconciliation invoice for ACT and/or WorkKeys no later than June 30, 2018.  DTCs will be copied on the email.  </a:t>
            </a:r>
            <a:endParaRPr sz="1800" dirty="0">
              <a:solidFill>
                <a:srgbClr val="212121"/>
              </a:solidFill>
              <a:latin typeface="Calibri"/>
              <a:ea typeface="Calibri"/>
              <a:cs typeface="Calibri"/>
              <a:sym typeface="Calibri"/>
            </a:endParaRPr>
          </a:p>
          <a:p>
            <a:pPr marL="457200" lvl="0" indent="-342900" rtl="0">
              <a:spcBef>
                <a:spcPts val="0"/>
              </a:spcBef>
              <a:spcAft>
                <a:spcPts val="0"/>
              </a:spcAft>
              <a:buClr>
                <a:srgbClr val="212121"/>
              </a:buClr>
              <a:buSzPts val="1800"/>
              <a:buFont typeface="Calibri"/>
              <a:buChar char="•"/>
            </a:pPr>
            <a:r>
              <a:rPr lang="en" sz="1800" dirty="0">
                <a:solidFill>
                  <a:srgbClr val="212121"/>
                </a:solidFill>
                <a:latin typeface="Calibri"/>
                <a:ea typeface="Calibri"/>
                <a:cs typeface="Calibri"/>
                <a:sym typeface="Calibri"/>
              </a:rPr>
              <a:t>The invoice will indicate either a refund for an overpayment or require payment for the remaining balance.</a:t>
            </a:r>
            <a:endParaRPr sz="1800" dirty="0">
              <a:solidFill>
                <a:srgbClr val="212121"/>
              </a:solidFill>
              <a:latin typeface="Calibri"/>
              <a:ea typeface="Calibri"/>
              <a:cs typeface="Calibri"/>
              <a:sym typeface="Calibri"/>
            </a:endParaRPr>
          </a:p>
          <a:p>
            <a:pPr marL="457200" lvl="0" indent="-342900" rtl="0">
              <a:spcBef>
                <a:spcPts val="0"/>
              </a:spcBef>
              <a:spcAft>
                <a:spcPts val="0"/>
              </a:spcAft>
              <a:buClr>
                <a:srgbClr val="212121"/>
              </a:buClr>
              <a:buSzPts val="1800"/>
              <a:buFont typeface="Calibri"/>
              <a:buChar char="•"/>
            </a:pPr>
            <a:r>
              <a:rPr lang="en" sz="1800" dirty="0">
                <a:solidFill>
                  <a:srgbClr val="212121"/>
                </a:solidFill>
                <a:latin typeface="Calibri"/>
                <a:ea typeface="Calibri"/>
                <a:cs typeface="Calibri"/>
                <a:sym typeface="Calibri"/>
              </a:rPr>
              <a:t>The Districts will remit the payment for the remaining balance by July 15, 2018 to:</a:t>
            </a:r>
            <a:endParaRPr sz="1800" dirty="0">
              <a:solidFill>
                <a:srgbClr val="212121"/>
              </a:solidFill>
              <a:latin typeface="Calibri"/>
              <a:ea typeface="Calibri"/>
              <a:cs typeface="Calibri"/>
              <a:sym typeface="Calibri"/>
            </a:endParaRPr>
          </a:p>
          <a:p>
            <a:pPr marL="0" lvl="0" indent="0" rtl="0">
              <a:spcBef>
                <a:spcPts val="0"/>
              </a:spcBef>
              <a:spcAft>
                <a:spcPts val="0"/>
              </a:spcAft>
              <a:buNone/>
            </a:pPr>
            <a:r>
              <a:rPr lang="en" sz="1800" dirty="0">
                <a:solidFill>
                  <a:srgbClr val="212121"/>
                </a:solidFill>
                <a:latin typeface="Calibri"/>
                <a:ea typeface="Calibri"/>
                <a:cs typeface="Calibri"/>
                <a:sym typeface="Calibri"/>
              </a:rPr>
              <a:t>				</a:t>
            </a:r>
            <a:endParaRPr sz="1800" dirty="0">
              <a:solidFill>
                <a:srgbClr val="212121"/>
              </a:solidFill>
              <a:latin typeface="Calibri"/>
              <a:ea typeface="Calibri"/>
              <a:cs typeface="Calibri"/>
              <a:sym typeface="Calibri"/>
            </a:endParaRPr>
          </a:p>
          <a:p>
            <a:pPr marL="1371600" lvl="0" indent="457200" rtl="0">
              <a:spcBef>
                <a:spcPts val="0"/>
              </a:spcBef>
              <a:spcAft>
                <a:spcPts val="0"/>
              </a:spcAft>
              <a:buNone/>
            </a:pPr>
            <a:r>
              <a:rPr lang="en" sz="1800" b="1" dirty="0">
                <a:solidFill>
                  <a:srgbClr val="212121"/>
                </a:solidFill>
                <a:latin typeface="Calibri"/>
                <a:ea typeface="Calibri"/>
                <a:cs typeface="Calibri"/>
                <a:sym typeface="Calibri"/>
              </a:rPr>
              <a:t>Louisiana Department of Education</a:t>
            </a:r>
            <a:endParaRPr sz="1800" b="1" dirty="0">
              <a:solidFill>
                <a:srgbClr val="212121"/>
              </a:solidFill>
              <a:latin typeface="Calibri"/>
              <a:ea typeface="Calibri"/>
              <a:cs typeface="Calibri"/>
              <a:sym typeface="Calibri"/>
            </a:endParaRPr>
          </a:p>
          <a:p>
            <a:pPr marL="0" lvl="0" indent="0" rtl="0">
              <a:spcBef>
                <a:spcPts val="0"/>
              </a:spcBef>
              <a:spcAft>
                <a:spcPts val="0"/>
              </a:spcAft>
              <a:buNone/>
            </a:pPr>
            <a:r>
              <a:rPr lang="en" sz="1800" b="1" dirty="0">
                <a:solidFill>
                  <a:srgbClr val="212121"/>
                </a:solidFill>
                <a:latin typeface="Calibri"/>
                <a:ea typeface="Calibri"/>
                <a:cs typeface="Calibri"/>
                <a:sym typeface="Calibri"/>
              </a:rPr>
              <a:t>		Division of Appropriation Control</a:t>
            </a:r>
            <a:endParaRPr sz="1800" b="1" dirty="0">
              <a:solidFill>
                <a:srgbClr val="212121"/>
              </a:solidFill>
              <a:latin typeface="Calibri"/>
              <a:ea typeface="Calibri"/>
              <a:cs typeface="Calibri"/>
              <a:sym typeface="Calibri"/>
            </a:endParaRPr>
          </a:p>
          <a:p>
            <a:pPr marL="0" lvl="0" indent="0" rtl="0">
              <a:spcBef>
                <a:spcPts val="0"/>
              </a:spcBef>
              <a:spcAft>
                <a:spcPts val="0"/>
              </a:spcAft>
              <a:buNone/>
            </a:pPr>
            <a:r>
              <a:rPr lang="en" sz="1800" b="1" dirty="0">
                <a:solidFill>
                  <a:srgbClr val="212121"/>
                </a:solidFill>
                <a:latin typeface="Calibri"/>
                <a:ea typeface="Calibri"/>
                <a:cs typeface="Calibri"/>
                <a:sym typeface="Calibri"/>
              </a:rPr>
              <a:t>		</a:t>
            </a:r>
            <a:r>
              <a:rPr lang="en" sz="1800" b="1" dirty="0" smtClean="0">
                <a:solidFill>
                  <a:srgbClr val="212121"/>
                </a:solidFill>
                <a:latin typeface="Calibri"/>
                <a:ea typeface="Calibri"/>
                <a:cs typeface="Calibri"/>
                <a:sym typeface="Calibri"/>
              </a:rPr>
              <a:t>PO </a:t>
            </a:r>
            <a:r>
              <a:rPr lang="en" sz="1800" b="1" dirty="0">
                <a:solidFill>
                  <a:srgbClr val="212121"/>
                </a:solidFill>
                <a:latin typeface="Calibri"/>
                <a:ea typeface="Calibri"/>
                <a:cs typeface="Calibri"/>
                <a:sym typeface="Calibri"/>
              </a:rPr>
              <a:t>Box 94064</a:t>
            </a:r>
            <a:endParaRPr sz="1800" b="1" dirty="0">
              <a:solidFill>
                <a:srgbClr val="212121"/>
              </a:solidFill>
              <a:latin typeface="Calibri"/>
              <a:ea typeface="Calibri"/>
              <a:cs typeface="Calibri"/>
              <a:sym typeface="Calibri"/>
            </a:endParaRPr>
          </a:p>
          <a:p>
            <a:pPr marL="0" lvl="0" indent="0">
              <a:spcBef>
                <a:spcPts val="0"/>
              </a:spcBef>
              <a:spcAft>
                <a:spcPts val="0"/>
              </a:spcAft>
              <a:buNone/>
            </a:pPr>
            <a:r>
              <a:rPr lang="en" sz="1800" b="1" dirty="0">
                <a:solidFill>
                  <a:srgbClr val="212121"/>
                </a:solidFill>
                <a:latin typeface="Calibri"/>
                <a:ea typeface="Calibri"/>
                <a:cs typeface="Calibri"/>
                <a:sym typeface="Calibri"/>
              </a:rPr>
              <a:t>	</a:t>
            </a:r>
            <a:r>
              <a:rPr lang="en" sz="1800" b="1">
                <a:solidFill>
                  <a:srgbClr val="212121"/>
                </a:solidFill>
                <a:latin typeface="Calibri"/>
                <a:ea typeface="Calibri"/>
                <a:cs typeface="Calibri"/>
                <a:sym typeface="Calibri"/>
              </a:rPr>
              <a:t>	</a:t>
            </a:r>
            <a:r>
              <a:rPr lang="en" sz="1800" b="1" smtClean="0">
                <a:solidFill>
                  <a:srgbClr val="212121"/>
                </a:solidFill>
                <a:latin typeface="Calibri"/>
                <a:ea typeface="Calibri"/>
                <a:cs typeface="Calibri"/>
                <a:sym typeface="Calibri"/>
              </a:rPr>
              <a:t>Baton </a:t>
            </a:r>
            <a:r>
              <a:rPr lang="en" sz="1800" b="1" dirty="0">
                <a:solidFill>
                  <a:srgbClr val="212121"/>
                </a:solidFill>
                <a:latin typeface="Calibri"/>
                <a:ea typeface="Calibri"/>
                <a:cs typeface="Calibri"/>
                <a:sym typeface="Calibri"/>
              </a:rPr>
              <a:t>Rouge, LA 70840-9064	</a:t>
            </a:r>
            <a:endParaRPr sz="1800" b="1" dirty="0">
              <a:solidFill>
                <a:srgbClr val="212121"/>
              </a:solidFill>
              <a:latin typeface="Calibri"/>
              <a:ea typeface="Calibri"/>
              <a:cs typeface="Calibri"/>
              <a:sym typeface="Calibri"/>
            </a:endParaRPr>
          </a:p>
          <a:p>
            <a:pPr marL="0" lvl="0" indent="0">
              <a:spcBef>
                <a:spcPts val="0"/>
              </a:spcBef>
              <a:spcAft>
                <a:spcPts val="0"/>
              </a:spcAft>
              <a:buNone/>
            </a:pPr>
            <a:endParaRPr sz="1800" b="1" dirty="0">
              <a:solidFill>
                <a:srgbClr val="212121"/>
              </a:solidFill>
              <a:latin typeface="Calibri"/>
              <a:ea typeface="Calibri"/>
              <a:cs typeface="Calibri"/>
              <a:sym typeface="Calibri"/>
            </a:endParaRPr>
          </a:p>
          <a:p>
            <a:pPr marL="457200" lvl="0" indent="-342900" rtl="0">
              <a:spcBef>
                <a:spcPts val="0"/>
              </a:spcBef>
              <a:spcAft>
                <a:spcPts val="0"/>
              </a:spcAft>
              <a:buClr>
                <a:srgbClr val="212121"/>
              </a:buClr>
              <a:buSzPts val="1800"/>
              <a:buFont typeface="Calibri"/>
              <a:buChar char="•"/>
            </a:pPr>
            <a:r>
              <a:rPr lang="en" sz="1800" dirty="0">
                <a:solidFill>
                  <a:srgbClr val="212121"/>
                </a:solidFill>
                <a:latin typeface="Calibri"/>
                <a:ea typeface="Calibri"/>
                <a:cs typeface="Calibri"/>
                <a:sym typeface="Calibri"/>
              </a:rPr>
              <a:t>The State will refund the overpayment to the District by July 30, 2018.</a:t>
            </a:r>
            <a:endParaRPr sz="1800" dirty="0">
              <a:solidFill>
                <a:srgbClr val="212121"/>
              </a:solidFill>
              <a:latin typeface="Calibri"/>
              <a:ea typeface="Calibri"/>
              <a:cs typeface="Calibri"/>
              <a:sym typeface="Calibri"/>
            </a:endParaRPr>
          </a:p>
          <a:p>
            <a:pPr marL="0" lvl="0" indent="0" rtl="0">
              <a:spcBef>
                <a:spcPts val="0"/>
              </a:spcBef>
              <a:spcAft>
                <a:spcPts val="0"/>
              </a:spcAft>
              <a:buNone/>
            </a:pPr>
            <a:endParaRPr sz="1800" dirty="0">
              <a:solidFill>
                <a:srgbClr val="212121"/>
              </a:solidFill>
              <a:latin typeface="Calibri"/>
              <a:ea typeface="Calibri"/>
              <a:cs typeface="Calibri"/>
              <a:sym typeface="Calibri"/>
            </a:endParaRPr>
          </a:p>
          <a:p>
            <a:pPr marL="0" lvl="0" indent="0" rtl="0">
              <a:spcBef>
                <a:spcPts val="0"/>
              </a:spcBef>
              <a:spcAft>
                <a:spcPts val="0"/>
              </a:spcAft>
              <a:buNone/>
            </a:pPr>
            <a:endParaRPr sz="1800" dirty="0">
              <a:solidFill>
                <a:srgbClr val="212121"/>
              </a:solidFill>
              <a:latin typeface="Calibri"/>
              <a:ea typeface="Calibri"/>
              <a:cs typeface="Calibri"/>
              <a:sym typeface="Calibri"/>
            </a:endParaRPr>
          </a:p>
          <a:p>
            <a:pPr marL="0" lvl="0" indent="0" rtl="0">
              <a:spcBef>
                <a:spcPts val="0"/>
              </a:spcBef>
              <a:spcAft>
                <a:spcPts val="0"/>
              </a:spcAft>
              <a:buNone/>
            </a:pPr>
            <a:endParaRPr sz="1800" dirty="0">
              <a:solidFill>
                <a:srgbClr val="212121"/>
              </a:solidFill>
              <a:latin typeface="Calibri"/>
              <a:ea typeface="Calibri"/>
              <a:cs typeface="Calibri"/>
              <a:sym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sp>
        <p:nvSpPr>
          <p:cNvPr id="794" name="Shape 794"/>
          <p:cNvSpPr txBox="1"/>
          <p:nvPr/>
        </p:nvSpPr>
        <p:spPr>
          <a:xfrm>
            <a:off x="0" y="0"/>
            <a:ext cx="9144000" cy="10161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2800">
                <a:solidFill>
                  <a:schemeClr val="dk1"/>
                </a:solidFill>
                <a:latin typeface="Calibri"/>
                <a:ea typeface="Calibri"/>
                <a:cs typeface="Calibri"/>
                <a:sym typeface="Calibri"/>
              </a:rPr>
              <a:t>ACT and WorkKeys Resources</a:t>
            </a:r>
            <a:endParaRPr sz="2800">
              <a:solidFill>
                <a:schemeClr val="dk1"/>
              </a:solidFill>
              <a:latin typeface="Calibri"/>
              <a:ea typeface="Calibri"/>
              <a:cs typeface="Calibri"/>
              <a:sym typeface="Calibri"/>
            </a:endParaRPr>
          </a:p>
        </p:txBody>
      </p:sp>
      <p:sp>
        <p:nvSpPr>
          <p:cNvPr id="795" name="Shape 795"/>
          <p:cNvSpPr txBox="1"/>
          <p:nvPr/>
        </p:nvSpPr>
        <p:spPr>
          <a:xfrm>
            <a:off x="180800" y="1016100"/>
            <a:ext cx="8813400" cy="3779100"/>
          </a:xfrm>
          <a:prstGeom prst="rect">
            <a:avLst/>
          </a:prstGeom>
          <a:noFill/>
          <a:ln>
            <a:noFill/>
          </a:ln>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en" sz="1700">
                <a:solidFill>
                  <a:schemeClr val="dk1"/>
                </a:solidFill>
                <a:latin typeface="Calibri"/>
                <a:ea typeface="Calibri"/>
                <a:cs typeface="Calibri"/>
                <a:sym typeface="Calibri"/>
              </a:rPr>
              <a:t>The </a:t>
            </a:r>
            <a:r>
              <a:rPr lang="en" sz="1700" i="1">
                <a:solidFill>
                  <a:schemeClr val="dk1"/>
                </a:solidFill>
                <a:latin typeface="Calibri"/>
                <a:ea typeface="Calibri"/>
                <a:cs typeface="Calibri"/>
                <a:sym typeface="Calibri"/>
              </a:rPr>
              <a:t>Score Report Schedules </a:t>
            </a:r>
            <a:r>
              <a:rPr lang="en" sz="1700">
                <a:solidFill>
                  <a:schemeClr val="dk1"/>
                </a:solidFill>
                <a:latin typeface="Calibri"/>
                <a:ea typeface="Calibri"/>
                <a:cs typeface="Calibri"/>
                <a:sym typeface="Calibri"/>
              </a:rPr>
              <a:t>and the </a:t>
            </a:r>
            <a:r>
              <a:rPr lang="en" sz="1700" i="1">
                <a:solidFill>
                  <a:schemeClr val="dk1"/>
                </a:solidFill>
                <a:latin typeface="Calibri"/>
                <a:ea typeface="Calibri"/>
                <a:cs typeface="Calibri"/>
                <a:sym typeface="Calibri"/>
              </a:rPr>
              <a:t>ACT WorkKeys Score Reports Available in Online Reports Portal </a:t>
            </a:r>
            <a:r>
              <a:rPr lang="en" sz="1700">
                <a:solidFill>
                  <a:schemeClr val="dk1"/>
                </a:solidFill>
                <a:latin typeface="Calibri"/>
                <a:ea typeface="Calibri"/>
                <a:cs typeface="Calibri"/>
                <a:sym typeface="Calibri"/>
              </a:rPr>
              <a:t>document describe the reports schools and districts will receive. Reports for the ACT will be available in PearsonAccess</a:t>
            </a:r>
            <a:r>
              <a:rPr lang="en" sz="1700" baseline="30000">
                <a:solidFill>
                  <a:schemeClr val="dk1"/>
                </a:solidFill>
                <a:latin typeface="Calibri"/>
                <a:ea typeface="Calibri"/>
                <a:cs typeface="Calibri"/>
                <a:sym typeface="Calibri"/>
              </a:rPr>
              <a:t>nextTM</a:t>
            </a:r>
            <a:r>
              <a:rPr lang="en" sz="1700">
                <a:solidFill>
                  <a:schemeClr val="dk1"/>
                </a:solidFill>
                <a:latin typeface="Calibri"/>
                <a:ea typeface="Calibri"/>
                <a:cs typeface="Calibri"/>
                <a:sym typeface="Calibri"/>
              </a:rPr>
              <a:t>. Reports for ACT WorkKeys will be available in the Online Reports Portaland some reports will be received by mail.</a:t>
            </a:r>
            <a:endParaRPr sz="1700">
              <a:solidFill>
                <a:schemeClr val="dk1"/>
              </a:solidFill>
              <a:latin typeface="Calibri"/>
              <a:ea typeface="Calibri"/>
              <a:cs typeface="Calibri"/>
              <a:sym typeface="Calibri"/>
            </a:endParaRPr>
          </a:p>
          <a:p>
            <a:pPr marL="457200" lvl="0" indent="-336550" rtl="0">
              <a:lnSpc>
                <a:spcPct val="100000"/>
              </a:lnSpc>
              <a:spcBef>
                <a:spcPts val="0"/>
              </a:spcBef>
              <a:spcAft>
                <a:spcPts val="0"/>
              </a:spcAft>
              <a:buSzPts val="1700"/>
              <a:buFont typeface="Calibri"/>
              <a:buChar char="●"/>
            </a:pPr>
            <a:r>
              <a:rPr lang="en" sz="1700" u="sng">
                <a:solidFill>
                  <a:schemeClr val="hlink"/>
                </a:solidFill>
                <a:latin typeface="Calibri"/>
                <a:ea typeface="Calibri"/>
                <a:cs typeface="Calibri"/>
                <a:sym typeface="Calibri"/>
                <a:hlinkClick r:id="rId3"/>
              </a:rPr>
              <a:t>The</a:t>
            </a:r>
            <a:r>
              <a:rPr lang="en" sz="1700" i="1" u="sng">
                <a:solidFill>
                  <a:schemeClr val="hlink"/>
                </a:solidFill>
                <a:latin typeface="Calibri"/>
                <a:ea typeface="Calibri"/>
                <a:cs typeface="Calibri"/>
                <a:sym typeface="Calibri"/>
                <a:hlinkClick r:id="rId3"/>
              </a:rPr>
              <a:t> ACT Test Score Report Schedule</a:t>
            </a:r>
            <a:r>
              <a:rPr lang="en" sz="1700">
                <a:solidFill>
                  <a:schemeClr val="dk1"/>
                </a:solidFill>
                <a:latin typeface="Calibri"/>
                <a:ea typeface="Calibri"/>
                <a:cs typeface="Calibri"/>
                <a:sym typeface="Calibri"/>
              </a:rPr>
              <a:t> has information about the reports and when to expect them.</a:t>
            </a:r>
            <a:endParaRPr sz="1700">
              <a:solidFill>
                <a:schemeClr val="dk1"/>
              </a:solidFill>
              <a:latin typeface="Calibri"/>
              <a:ea typeface="Calibri"/>
              <a:cs typeface="Calibri"/>
              <a:sym typeface="Calibri"/>
            </a:endParaRPr>
          </a:p>
          <a:p>
            <a:pPr marL="457200" lvl="0" indent="-336550" rtl="0">
              <a:lnSpc>
                <a:spcPct val="100000"/>
              </a:lnSpc>
              <a:spcBef>
                <a:spcPts val="0"/>
              </a:spcBef>
              <a:spcAft>
                <a:spcPts val="0"/>
              </a:spcAft>
              <a:buSzPts val="1700"/>
              <a:buFont typeface="Calibri"/>
              <a:buChar char="●"/>
            </a:pPr>
            <a:r>
              <a:rPr lang="en" sz="1700" u="sng">
                <a:solidFill>
                  <a:schemeClr val="hlink"/>
                </a:solidFill>
                <a:latin typeface="Calibri"/>
                <a:ea typeface="Calibri"/>
                <a:cs typeface="Calibri"/>
                <a:sym typeface="Calibri"/>
                <a:hlinkClick r:id="rId4"/>
              </a:rPr>
              <a:t>The</a:t>
            </a:r>
            <a:r>
              <a:rPr lang="en" sz="1700" i="1" u="sng">
                <a:solidFill>
                  <a:schemeClr val="hlink"/>
                </a:solidFill>
                <a:latin typeface="Calibri"/>
                <a:ea typeface="Calibri"/>
                <a:cs typeface="Calibri"/>
                <a:sym typeface="Calibri"/>
                <a:hlinkClick r:id="rId4"/>
              </a:rPr>
              <a:t> ACT WorkKeys Score Report Schedule</a:t>
            </a:r>
            <a:r>
              <a:rPr lang="en" sz="1700">
                <a:solidFill>
                  <a:schemeClr val="dk1"/>
                </a:solidFill>
                <a:latin typeface="Calibri"/>
                <a:ea typeface="Calibri"/>
                <a:cs typeface="Calibri"/>
                <a:sym typeface="Calibri"/>
              </a:rPr>
              <a:t> has information about the reports and when to expect them.</a:t>
            </a:r>
            <a:endParaRPr sz="1700">
              <a:solidFill>
                <a:schemeClr val="dk1"/>
              </a:solidFill>
              <a:latin typeface="Calibri"/>
              <a:ea typeface="Calibri"/>
              <a:cs typeface="Calibri"/>
              <a:sym typeface="Calibri"/>
            </a:endParaRPr>
          </a:p>
          <a:p>
            <a:pPr marL="457200" lvl="0" indent="-336550" rtl="0">
              <a:lnSpc>
                <a:spcPct val="100000"/>
              </a:lnSpc>
              <a:spcBef>
                <a:spcPts val="0"/>
              </a:spcBef>
              <a:spcAft>
                <a:spcPts val="0"/>
              </a:spcAft>
              <a:buSzPts val="1700"/>
              <a:buFont typeface="Calibri"/>
              <a:buChar char="●"/>
            </a:pPr>
            <a:r>
              <a:rPr lang="en" sz="1700" u="sng">
                <a:solidFill>
                  <a:schemeClr val="hlink"/>
                </a:solidFill>
                <a:latin typeface="Calibri"/>
                <a:ea typeface="Calibri"/>
                <a:cs typeface="Calibri"/>
                <a:sym typeface="Calibri"/>
                <a:hlinkClick r:id="rId5"/>
              </a:rPr>
              <a:t>The</a:t>
            </a:r>
            <a:r>
              <a:rPr lang="en" sz="1700" i="1" u="sng">
                <a:solidFill>
                  <a:schemeClr val="hlink"/>
                </a:solidFill>
                <a:latin typeface="Calibri"/>
                <a:ea typeface="Calibri"/>
                <a:cs typeface="Calibri"/>
                <a:sym typeface="Calibri"/>
                <a:hlinkClick r:id="rId5"/>
              </a:rPr>
              <a:t> ACT WorkKeys Score Reports Available in Online Reports Portal</a:t>
            </a:r>
            <a:r>
              <a:rPr lang="en" sz="1700" u="sng">
                <a:solidFill>
                  <a:schemeClr val="hlink"/>
                </a:solidFill>
                <a:latin typeface="Calibri"/>
                <a:ea typeface="Calibri"/>
                <a:cs typeface="Calibri"/>
                <a:sym typeface="Calibri"/>
                <a:hlinkClick r:id="rId5"/>
              </a:rPr>
              <a:t> document</a:t>
            </a:r>
            <a:r>
              <a:rPr lang="en" sz="1700">
                <a:solidFill>
                  <a:srgbClr val="FF0000"/>
                </a:solidFill>
                <a:latin typeface="Calibri"/>
                <a:ea typeface="Calibri"/>
                <a:cs typeface="Calibri"/>
                <a:sym typeface="Calibri"/>
              </a:rPr>
              <a:t> </a:t>
            </a:r>
            <a:r>
              <a:rPr lang="en" sz="1700">
                <a:solidFill>
                  <a:schemeClr val="dk1"/>
                </a:solidFill>
                <a:latin typeface="Calibri"/>
                <a:ea typeface="Calibri"/>
                <a:cs typeface="Calibri"/>
                <a:sym typeface="Calibri"/>
              </a:rPr>
              <a:t>tells you what score reports are available in the portal.</a:t>
            </a:r>
            <a:endParaRPr sz="1700">
              <a:solidFill>
                <a:schemeClr val="dk1"/>
              </a:solidFill>
              <a:latin typeface="Calibri"/>
              <a:ea typeface="Calibri"/>
              <a:cs typeface="Calibri"/>
              <a:sym typeface="Calibri"/>
            </a:endParaRPr>
          </a:p>
          <a:p>
            <a:pPr marL="457200" lvl="0" indent="-336550" rtl="0">
              <a:lnSpc>
                <a:spcPct val="100000"/>
              </a:lnSpc>
              <a:spcBef>
                <a:spcPts val="0"/>
              </a:spcBef>
              <a:spcAft>
                <a:spcPts val="0"/>
              </a:spcAft>
              <a:buSzPts val="1700"/>
              <a:buFont typeface="Calibri"/>
              <a:buChar char="●"/>
            </a:pPr>
            <a:r>
              <a:rPr lang="en" sz="1700">
                <a:solidFill>
                  <a:schemeClr val="dk1"/>
                </a:solidFill>
                <a:latin typeface="Calibri"/>
                <a:ea typeface="Calibri"/>
                <a:cs typeface="Calibri"/>
                <a:sym typeface="Calibri"/>
              </a:rPr>
              <a:t>The </a:t>
            </a:r>
            <a:r>
              <a:rPr lang="en" sz="1700" u="sng">
                <a:solidFill>
                  <a:schemeClr val="hlink"/>
                </a:solidFill>
                <a:latin typeface="Calibri"/>
                <a:ea typeface="Calibri"/>
                <a:cs typeface="Calibri"/>
                <a:sym typeface="Calibri"/>
                <a:hlinkClick r:id="rId6"/>
              </a:rPr>
              <a:t>State Testing website</a:t>
            </a:r>
            <a:r>
              <a:rPr lang="en" sz="1700" u="sng">
                <a:solidFill>
                  <a:srgbClr val="0563C1"/>
                </a:solidFill>
                <a:latin typeface="Calibri"/>
                <a:ea typeface="Calibri"/>
                <a:cs typeface="Calibri"/>
                <a:sym typeface="Calibri"/>
              </a:rPr>
              <a:t> </a:t>
            </a:r>
            <a:r>
              <a:rPr lang="en" sz="1700">
                <a:solidFill>
                  <a:schemeClr val="dk1"/>
                </a:solidFill>
                <a:latin typeface="Calibri"/>
                <a:ea typeface="Calibri"/>
                <a:cs typeface="Calibri"/>
                <a:sym typeface="Calibri"/>
              </a:rPr>
              <a:t>has information about score reports, including how to understand and use the test results, under </a:t>
            </a:r>
            <a:r>
              <a:rPr lang="en" sz="1700" b="1">
                <a:solidFill>
                  <a:schemeClr val="dk1"/>
                </a:solidFill>
                <a:latin typeface="Calibri"/>
                <a:ea typeface="Calibri"/>
                <a:cs typeface="Calibri"/>
                <a:sym typeface="Calibri"/>
              </a:rPr>
              <a:t>Interpretation</a:t>
            </a:r>
            <a:r>
              <a:rPr lang="en" sz="1700">
                <a:solidFill>
                  <a:schemeClr val="dk1"/>
                </a:solidFill>
                <a:latin typeface="Calibri"/>
                <a:ea typeface="Calibri"/>
                <a:cs typeface="Calibri"/>
                <a:sym typeface="Calibri"/>
              </a:rPr>
              <a:t> in the ACT and ACT WorkKeys sections.</a:t>
            </a:r>
            <a:endParaRPr sz="1700">
              <a:solidFill>
                <a:schemeClr val="dk1"/>
              </a:solidFill>
              <a:latin typeface="Calibri"/>
              <a:ea typeface="Calibri"/>
              <a:cs typeface="Calibri"/>
              <a:sym typeface="Calibri"/>
            </a:endParaRPr>
          </a:p>
          <a:p>
            <a:pPr marL="457200" lvl="0" indent="-336550" rtl="0">
              <a:lnSpc>
                <a:spcPct val="100000"/>
              </a:lnSpc>
              <a:spcBef>
                <a:spcPts val="0"/>
              </a:spcBef>
              <a:spcAft>
                <a:spcPts val="0"/>
              </a:spcAft>
              <a:buSzPts val="1700"/>
              <a:buFont typeface="Calibri"/>
              <a:buChar char="●"/>
            </a:pPr>
            <a:r>
              <a:rPr lang="en" sz="1700" u="sng">
                <a:solidFill>
                  <a:schemeClr val="hlink"/>
                </a:solidFill>
                <a:latin typeface="Calibri"/>
                <a:ea typeface="Calibri"/>
                <a:cs typeface="Calibri"/>
                <a:sym typeface="Calibri"/>
                <a:hlinkClick r:id="rId7"/>
              </a:rPr>
              <a:t>The ACT website</a:t>
            </a:r>
            <a:r>
              <a:rPr lang="en" sz="1700">
                <a:solidFill>
                  <a:schemeClr val="dk1"/>
                </a:solidFill>
                <a:latin typeface="Calibri"/>
                <a:ea typeface="Calibri"/>
                <a:cs typeface="Calibri"/>
                <a:sym typeface="Calibri"/>
              </a:rPr>
              <a:t> has resources to help educators and administrators learn more about ACT score reports, including webinars, tutorials, and workshops.</a:t>
            </a:r>
            <a:endParaRPr sz="1700">
              <a:solidFill>
                <a:schemeClr val="dk1"/>
              </a:solidFill>
              <a:latin typeface="Calibri"/>
              <a:ea typeface="Calibri"/>
              <a:cs typeface="Calibri"/>
              <a:sym typeface="Calibri"/>
            </a:endParaRPr>
          </a:p>
          <a:p>
            <a:pPr marL="0" lvl="0" indent="0">
              <a:lnSpc>
                <a:spcPct val="100000"/>
              </a:lnSpc>
              <a:spcBef>
                <a:spcPts val="0"/>
              </a:spcBef>
              <a:spcAft>
                <a:spcPts val="0"/>
              </a:spcAft>
              <a:buNone/>
            </a:pPr>
            <a:endParaRPr sz="1700">
              <a:latin typeface="Calibri"/>
              <a:ea typeface="Calibri"/>
              <a:cs typeface="Calibri"/>
              <a:sym typeface="Calibri"/>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pic>
        <p:nvPicPr>
          <p:cNvPr id="800" name="Shape 800"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801" name="Shape 801"/>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LEAP Connect/LAA 1</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805"/>
        <p:cNvGrpSpPr/>
        <p:nvPr/>
      </p:nvGrpSpPr>
      <p:grpSpPr>
        <a:xfrm>
          <a:off x="0" y="0"/>
          <a:ext cx="0" cy="0"/>
          <a:chOff x="0" y="0"/>
          <a:chExt cx="0" cy="0"/>
        </a:xfrm>
      </p:grpSpPr>
      <p:sp>
        <p:nvSpPr>
          <p:cNvPr id="806" name="Shape 806"/>
          <p:cNvSpPr txBox="1">
            <a:spLocks noGrp="1"/>
          </p:cNvSpPr>
          <p:nvPr>
            <p:ph type="title"/>
          </p:nvPr>
        </p:nvSpPr>
        <p:spPr>
          <a:xfrm>
            <a:off x="187625" y="-42500"/>
            <a:ext cx="9144000" cy="10476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333333"/>
              </a:buClr>
              <a:buSzPts val="1400"/>
              <a:buFont typeface="Calibri"/>
              <a:buNone/>
            </a:pPr>
            <a:r>
              <a:rPr lang="en" sz="2800" b="0" i="0" u="none" strike="noStrike" cap="none">
                <a:solidFill>
                  <a:srgbClr val="333333"/>
                </a:solidFill>
                <a:latin typeface="Calibri"/>
                <a:ea typeface="Calibri"/>
                <a:cs typeface="Calibri"/>
                <a:sym typeface="Calibri"/>
              </a:rPr>
              <a:t>LEAP Connect 2018-2019	</a:t>
            </a:r>
            <a:endParaRPr sz="2800" b="0" i="0" u="none" strike="noStrike" cap="none">
              <a:solidFill>
                <a:srgbClr val="333333"/>
              </a:solidFill>
              <a:latin typeface="Calibri"/>
              <a:ea typeface="Calibri"/>
              <a:cs typeface="Calibri"/>
              <a:sym typeface="Calibri"/>
            </a:endParaRPr>
          </a:p>
        </p:txBody>
      </p:sp>
      <p:sp>
        <p:nvSpPr>
          <p:cNvPr id="807" name="Shape 807"/>
          <p:cNvSpPr txBox="1">
            <a:spLocks noGrp="1"/>
          </p:cNvSpPr>
          <p:nvPr>
            <p:ph type="body" idx="1"/>
          </p:nvPr>
        </p:nvSpPr>
        <p:spPr>
          <a:xfrm>
            <a:off x="152400" y="1005100"/>
            <a:ext cx="8839200" cy="35433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Clr>
                <a:srgbClr val="000000"/>
              </a:buClr>
              <a:buSzPts val="1100"/>
              <a:buFont typeface="Arial"/>
              <a:buNone/>
            </a:pPr>
            <a:r>
              <a:rPr lang="en" sz="1800">
                <a:solidFill>
                  <a:srgbClr val="333333"/>
                </a:solidFill>
                <a:highlight>
                  <a:schemeClr val="lt1"/>
                </a:highlight>
              </a:rPr>
              <a:t>Beginning in 2018-2019, LEAP Connect will include Grades 3-8 and 11 for both ELA and math.</a:t>
            </a:r>
            <a:endParaRPr sz="1800"/>
          </a:p>
          <a:p>
            <a:pPr marL="0" marR="0" lvl="0" indent="0" algn="l" rtl="0">
              <a:lnSpc>
                <a:spcPct val="90000"/>
              </a:lnSpc>
              <a:spcBef>
                <a:spcPts val="750"/>
              </a:spcBef>
              <a:spcAft>
                <a:spcPts val="0"/>
              </a:spcAft>
              <a:buClr>
                <a:schemeClr val="dk1"/>
              </a:buClr>
              <a:buSzPts val="2100"/>
              <a:buFont typeface="Arial"/>
              <a:buNone/>
            </a:pPr>
            <a:r>
              <a:rPr lang="en" sz="1800"/>
              <a:t/>
            </a:r>
            <a:br>
              <a:rPr lang="en" sz="1800"/>
            </a:br>
            <a:r>
              <a:rPr lang="en" sz="1800" b="0" i="0" u="none" strike="noStrike" cap="none">
                <a:solidFill>
                  <a:schemeClr val="dk1"/>
                </a:solidFill>
                <a:latin typeface="Calibri"/>
                <a:ea typeface="Calibri"/>
                <a:cs typeface="Calibri"/>
                <a:sym typeface="Calibri"/>
              </a:rPr>
              <a:t>The LEAP Connect Online Tools Training (OTT)</a:t>
            </a:r>
            <a:r>
              <a:rPr lang="en" sz="1800"/>
              <a:t> is now updated</a:t>
            </a:r>
            <a:r>
              <a:rPr lang="en" sz="1800" b="0" i="0" u="none" strike="noStrike" cap="none">
                <a:solidFill>
                  <a:schemeClr val="dk1"/>
                </a:solidFill>
                <a:latin typeface="Calibri"/>
                <a:ea typeface="Calibri"/>
                <a:cs typeface="Calibri"/>
                <a:sym typeface="Calibri"/>
              </a:rPr>
              <a:t> to include items for grade 1</a:t>
            </a:r>
            <a:r>
              <a:rPr lang="en" sz="1800"/>
              <a:t>1</a:t>
            </a:r>
            <a:r>
              <a:rPr lang="en" sz="1800" b="0" i="0" u="none" strike="noStrike" cap="none">
                <a:solidFill>
                  <a:schemeClr val="dk1"/>
                </a:solidFill>
                <a:latin typeface="Calibri"/>
                <a:ea typeface="Calibri"/>
                <a:cs typeface="Calibri"/>
                <a:sym typeface="Calibri"/>
              </a:rPr>
              <a:t> ELA and math. </a:t>
            </a:r>
            <a:endParaRPr sz="1800" b="0" i="0" u="none" strike="noStrike" cap="none">
              <a:solidFill>
                <a:schemeClr val="dk1"/>
              </a:solidFill>
              <a:latin typeface="Calibri"/>
              <a:ea typeface="Calibri"/>
              <a:cs typeface="Calibri"/>
              <a:sym typeface="Calibri"/>
            </a:endParaRPr>
          </a:p>
          <a:p>
            <a:pPr marL="457200" marR="0" lvl="0" indent="-342900" algn="l" rtl="0">
              <a:lnSpc>
                <a:spcPct val="90000"/>
              </a:lnSpc>
              <a:spcBef>
                <a:spcPts val="750"/>
              </a:spcBef>
              <a:spcAft>
                <a:spcPts val="0"/>
              </a:spcAft>
              <a:buClr>
                <a:schemeClr val="dk1"/>
              </a:buClr>
              <a:buSzPts val="1800"/>
              <a:buFont typeface="Calibri"/>
              <a:buChar char="•"/>
            </a:pPr>
            <a:r>
              <a:rPr lang="en" sz="1800" b="0" i="0" u="none" strike="noStrike" cap="none">
                <a:solidFill>
                  <a:schemeClr val="dk1"/>
                </a:solidFill>
                <a:latin typeface="Calibri"/>
                <a:ea typeface="Calibri"/>
                <a:cs typeface="Calibri"/>
                <a:sym typeface="Calibri"/>
              </a:rPr>
              <a:t>The OTT can be accessed through the INSIGHT Portal or through the </a:t>
            </a:r>
            <a:r>
              <a:rPr lang="en" sz="1800" b="0" i="0" u="sng" strike="noStrike" cap="none">
                <a:solidFill>
                  <a:schemeClr val="hlink"/>
                </a:solidFill>
                <a:latin typeface="Calibri"/>
                <a:ea typeface="Calibri"/>
                <a:cs typeface="Calibri"/>
                <a:sym typeface="Calibri"/>
                <a:hlinkClick r:id="rId3"/>
              </a:rPr>
              <a:t>OTT site</a:t>
            </a:r>
            <a:r>
              <a:rPr lang="en" sz="1800" b="0" i="0" u="none" strike="noStrike" cap="none">
                <a:solidFill>
                  <a:schemeClr val="dk1"/>
                </a:solidFill>
                <a:latin typeface="Calibri"/>
                <a:ea typeface="Calibri"/>
                <a:cs typeface="Calibri"/>
                <a:sym typeface="Calibri"/>
              </a:rPr>
              <a:t> in Google Chrome. </a:t>
            </a:r>
            <a:endParaRPr sz="1800" b="0" i="0" u="none" strike="noStrike" cap="none">
              <a:solidFill>
                <a:schemeClr val="dk1"/>
              </a:solidFill>
              <a:latin typeface="Calibri"/>
              <a:ea typeface="Calibri"/>
              <a:cs typeface="Calibri"/>
              <a:sym typeface="Calibri"/>
            </a:endParaRPr>
          </a:p>
          <a:p>
            <a:pPr marL="457200" marR="0" lvl="0" indent="-342900" algn="l" rtl="0">
              <a:lnSpc>
                <a:spcPct val="90000"/>
              </a:lnSpc>
              <a:spcBef>
                <a:spcPts val="750"/>
              </a:spcBef>
              <a:spcAft>
                <a:spcPts val="0"/>
              </a:spcAft>
              <a:buClr>
                <a:schemeClr val="dk1"/>
              </a:buClr>
              <a:buSzPts val="1800"/>
              <a:buFont typeface="Calibri"/>
              <a:buChar char="•"/>
            </a:pPr>
            <a:r>
              <a:rPr lang="en" sz="1800"/>
              <a:t>The Directions for Test Administration (DTA) which includes detailed, scripted directions for administering all items in the OTT,  is available through eDIRECT.</a:t>
            </a:r>
            <a:endParaRPr sz="1800"/>
          </a:p>
          <a:p>
            <a:pPr marL="457200" marR="0" lvl="0" indent="-342900" algn="l" rtl="0">
              <a:lnSpc>
                <a:spcPct val="90000"/>
              </a:lnSpc>
              <a:spcBef>
                <a:spcPts val="750"/>
              </a:spcBef>
              <a:spcAft>
                <a:spcPts val="0"/>
              </a:spcAft>
              <a:buClr>
                <a:schemeClr val="dk1"/>
              </a:buClr>
              <a:buSzPts val="1800"/>
              <a:buFont typeface="Calibri"/>
              <a:buChar char="•"/>
            </a:pPr>
            <a:r>
              <a:rPr lang="en" sz="1800"/>
              <a:t>Reference Materials which include all answer options for each item in the ELA and math OTT are also available in eDIRECT. These can be reproduced and cut out for use with eye gaze boards or other related communication devices.</a:t>
            </a:r>
            <a:endParaRPr sz="1800"/>
          </a:p>
          <a:p>
            <a:pPr marL="0" marR="0" lvl="0" indent="0" algn="l" rtl="0">
              <a:lnSpc>
                <a:spcPct val="90000"/>
              </a:lnSpc>
              <a:spcBef>
                <a:spcPts val="750"/>
              </a:spcBef>
              <a:spcAft>
                <a:spcPts val="0"/>
              </a:spcAft>
              <a:buClr>
                <a:schemeClr val="dk1"/>
              </a:buClr>
              <a:buSzPts val="21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90000"/>
              </a:lnSpc>
              <a:spcBef>
                <a:spcPts val="750"/>
              </a:spcBef>
              <a:spcAft>
                <a:spcPts val="0"/>
              </a:spcAft>
              <a:buClr>
                <a:schemeClr val="dk1"/>
              </a:buClr>
              <a:buSzPts val="21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811"/>
        <p:cNvGrpSpPr/>
        <p:nvPr/>
      </p:nvGrpSpPr>
      <p:grpSpPr>
        <a:xfrm>
          <a:off x="0" y="0"/>
          <a:ext cx="0" cy="0"/>
          <a:chOff x="0" y="0"/>
          <a:chExt cx="0" cy="0"/>
        </a:xfrm>
      </p:grpSpPr>
      <p:sp>
        <p:nvSpPr>
          <p:cNvPr id="812" name="Shape 812"/>
          <p:cNvSpPr txBox="1">
            <a:spLocks noGrp="1"/>
          </p:cNvSpPr>
          <p:nvPr>
            <p:ph type="title"/>
          </p:nvPr>
        </p:nvSpPr>
        <p:spPr>
          <a:xfrm>
            <a:off x="4" y="-14125"/>
            <a:ext cx="9144000" cy="10476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2800"/>
              <a:t>LEAP Connect OTT Math Sample Item</a:t>
            </a:r>
            <a:endParaRPr sz="2800"/>
          </a:p>
        </p:txBody>
      </p:sp>
      <p:sp>
        <p:nvSpPr>
          <p:cNvPr id="813" name="Shape 813"/>
          <p:cNvSpPr txBox="1">
            <a:spLocks noGrp="1"/>
          </p:cNvSpPr>
          <p:nvPr>
            <p:ph type="body" idx="1"/>
          </p:nvPr>
        </p:nvSpPr>
        <p:spPr>
          <a:xfrm>
            <a:off x="152400" y="1143000"/>
            <a:ext cx="8839200" cy="3543300"/>
          </a:xfrm>
          <a:prstGeom prst="rect">
            <a:avLst/>
          </a:prstGeom>
        </p:spPr>
        <p:txBody>
          <a:bodyPr spcFirstLastPara="1" wrap="square" lIns="91425" tIns="91425" rIns="91425" bIns="91425" anchor="t" anchorCtr="0">
            <a:noAutofit/>
          </a:bodyPr>
          <a:lstStyle/>
          <a:p>
            <a:pPr marL="0" lvl="0" indent="0">
              <a:spcBef>
                <a:spcPts val="750"/>
              </a:spcBef>
              <a:spcAft>
                <a:spcPts val="0"/>
              </a:spcAft>
              <a:buNone/>
            </a:pPr>
            <a:r>
              <a:rPr lang="en"/>
              <a:t>  </a:t>
            </a:r>
            <a:endParaRPr/>
          </a:p>
        </p:txBody>
      </p:sp>
      <p:pic>
        <p:nvPicPr>
          <p:cNvPr id="814" name="Shape 814"/>
          <p:cNvPicPr preferRelativeResize="0"/>
          <p:nvPr/>
        </p:nvPicPr>
        <p:blipFill rotWithShape="1">
          <a:blip r:embed="rId3">
            <a:alphaModFix/>
          </a:blip>
          <a:srcRect/>
          <a:stretch/>
        </p:blipFill>
        <p:spPr>
          <a:xfrm>
            <a:off x="1810175" y="1033475"/>
            <a:ext cx="5606840" cy="3543301"/>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Shape 454"/>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333333"/>
              </a:buClr>
              <a:buSzPts val="1400"/>
              <a:buFont typeface="Calibri"/>
              <a:buNone/>
            </a:pPr>
            <a:r>
              <a:rPr lang="en" sz="2800" b="0" i="0" u="none" strike="noStrike" cap="none">
                <a:solidFill>
                  <a:srgbClr val="333333"/>
                </a:solidFill>
                <a:latin typeface="Calibri"/>
                <a:ea typeface="Calibri"/>
                <a:cs typeface="Calibri"/>
                <a:sym typeface="Calibri"/>
              </a:rPr>
              <a:t>2017-2018 Reporting: Adjusted Prior Year Science Indices</a:t>
            </a:r>
            <a:endParaRPr sz="2800" b="0" i="0" u="none" strike="noStrike" cap="none">
              <a:solidFill>
                <a:srgbClr val="333333"/>
              </a:solidFill>
              <a:latin typeface="Calibri"/>
              <a:ea typeface="Calibri"/>
              <a:cs typeface="Calibri"/>
              <a:sym typeface="Calibri"/>
            </a:endParaRPr>
          </a:p>
        </p:txBody>
      </p:sp>
      <p:sp>
        <p:nvSpPr>
          <p:cNvPr id="455" name="Shape 455"/>
          <p:cNvSpPr txBox="1">
            <a:spLocks noGrp="1"/>
          </p:cNvSpPr>
          <p:nvPr>
            <p:ph type="body" idx="1"/>
          </p:nvPr>
        </p:nvSpPr>
        <p:spPr>
          <a:xfrm>
            <a:off x="59100" y="968375"/>
            <a:ext cx="4663500" cy="3726300"/>
          </a:xfrm>
          <a:prstGeom prst="rect">
            <a:avLst/>
          </a:prstGeom>
          <a:noFill/>
          <a:ln>
            <a:noFill/>
          </a:ln>
        </p:spPr>
        <p:txBody>
          <a:bodyPr spcFirstLastPara="1" wrap="square" lIns="91425" tIns="91425" rIns="91425" bIns="91425" anchor="t" anchorCtr="0">
            <a:noAutofit/>
          </a:bodyPr>
          <a:lstStyle/>
          <a:p>
            <a:pPr marL="457200" marR="0" lvl="0" indent="-336550" algn="l" rtl="0">
              <a:lnSpc>
                <a:spcPct val="90000"/>
              </a:lnSpc>
              <a:spcBef>
                <a:spcPts val="75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This spring, items for a new science assessment were field tested. </a:t>
            </a:r>
            <a:endParaRPr sz="1700" b="0" i="0" u="none" strike="noStrike" cap="none">
              <a:solidFill>
                <a:schemeClr val="dk1"/>
              </a:solidFill>
              <a:latin typeface="Calibri"/>
              <a:ea typeface="Calibri"/>
              <a:cs typeface="Calibri"/>
              <a:sym typeface="Calibri"/>
            </a:endParaRPr>
          </a:p>
          <a:p>
            <a:pPr marL="457200" marR="0" lvl="0" indent="-336550" algn="l" rtl="0">
              <a:lnSpc>
                <a:spcPct val="9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Since </a:t>
            </a:r>
            <a:r>
              <a:rPr lang="en" sz="1700" b="1" i="0" u="none" strike="noStrike" cap="none">
                <a:solidFill>
                  <a:schemeClr val="dk1"/>
                </a:solidFill>
                <a:latin typeface="Calibri"/>
                <a:ea typeface="Calibri"/>
                <a:cs typeface="Calibri"/>
                <a:sym typeface="Calibri"/>
              </a:rPr>
              <a:t>field test results are not used to calculate a science index</a:t>
            </a:r>
            <a:r>
              <a:rPr lang="en" sz="1700" b="0" i="0" u="none" strike="noStrike" cap="none">
                <a:solidFill>
                  <a:schemeClr val="dk1"/>
                </a:solidFill>
                <a:latin typeface="Calibri"/>
                <a:ea typeface="Calibri"/>
                <a:cs typeface="Calibri"/>
                <a:sym typeface="Calibri"/>
              </a:rPr>
              <a:t> for the 2018 school performance score, </a:t>
            </a:r>
            <a:r>
              <a:rPr lang="en" sz="1700" b="1" i="0" u="none" strike="noStrike" cap="none">
                <a:solidFill>
                  <a:schemeClr val="dk1"/>
                </a:solidFill>
                <a:latin typeface="Calibri"/>
                <a:ea typeface="Calibri"/>
                <a:cs typeface="Calibri"/>
                <a:sym typeface="Calibri"/>
              </a:rPr>
              <a:t>the Department will use the higher of the two prior-year science indices, 2015-2016 or 2016-2017</a:t>
            </a:r>
            <a:r>
              <a:rPr lang="en" sz="1700" b="0" i="0" u="none" strike="noStrike" cap="none">
                <a:solidFill>
                  <a:schemeClr val="dk1"/>
                </a:solidFill>
                <a:latin typeface="Calibri"/>
                <a:ea typeface="Calibri"/>
                <a:cs typeface="Calibri"/>
                <a:sym typeface="Calibri"/>
              </a:rPr>
              <a:t>. </a:t>
            </a:r>
            <a:endParaRPr sz="1700" b="0" i="0" u="none" strike="noStrike" cap="none">
              <a:solidFill>
                <a:schemeClr val="dk1"/>
              </a:solidFill>
              <a:latin typeface="Calibri"/>
              <a:ea typeface="Calibri"/>
              <a:cs typeface="Calibri"/>
              <a:sym typeface="Calibri"/>
            </a:endParaRPr>
          </a:p>
          <a:p>
            <a:pPr marL="457200" marR="0" lvl="0" indent="-336550" algn="l" rtl="0">
              <a:lnSpc>
                <a:spcPct val="90000"/>
              </a:lnSpc>
              <a:spcBef>
                <a:spcPts val="0"/>
              </a:spcBef>
              <a:spcAft>
                <a:spcPts val="0"/>
              </a:spcAft>
              <a:buClr>
                <a:schemeClr val="dk1"/>
              </a:buClr>
              <a:buSzPts val="1700"/>
              <a:buFont typeface="Arial"/>
              <a:buChar char="•"/>
            </a:pPr>
            <a:r>
              <a:rPr lang="en" sz="1700" b="0" i="0" u="none" strike="noStrike" cap="none">
                <a:solidFill>
                  <a:schemeClr val="dk1"/>
                </a:solidFill>
                <a:latin typeface="Calibri"/>
                <a:ea typeface="Calibri"/>
                <a:cs typeface="Calibri"/>
                <a:sym typeface="Calibri"/>
              </a:rPr>
              <a:t>The science index that is used will be adjusted to reflect the points awarded at each achievement level on the 2017-2018 assessment index scale. </a:t>
            </a:r>
            <a:endParaRPr sz="1700" b="0" i="0" u="none" strike="noStrike" cap="none">
              <a:solidFill>
                <a:schemeClr val="dk1"/>
              </a:solidFill>
              <a:latin typeface="Calibri"/>
              <a:ea typeface="Calibri"/>
              <a:cs typeface="Calibri"/>
              <a:sym typeface="Calibri"/>
            </a:endParaRPr>
          </a:p>
          <a:p>
            <a:pPr marL="457200" marR="0" lvl="0" indent="-336550" algn="l" rtl="0">
              <a:lnSpc>
                <a:spcPct val="90000"/>
              </a:lnSpc>
              <a:spcBef>
                <a:spcPts val="0"/>
              </a:spcBef>
              <a:spcAft>
                <a:spcPts val="0"/>
              </a:spcAft>
              <a:buClr>
                <a:schemeClr val="dk1"/>
              </a:buClr>
              <a:buSzPts val="1700"/>
              <a:buFont typeface="Arial"/>
              <a:buChar char="•"/>
            </a:pPr>
            <a:r>
              <a:rPr lang="en" sz="1700" b="1" i="0" u="none" strike="noStrike" cap="none">
                <a:solidFill>
                  <a:schemeClr val="dk1"/>
                </a:solidFill>
                <a:latin typeface="Calibri"/>
                <a:ea typeface="Calibri"/>
                <a:cs typeface="Calibri"/>
                <a:sym typeface="Calibri"/>
              </a:rPr>
              <a:t>The Department will post the adjusted science index scores to the secure ftp by end of June.</a:t>
            </a:r>
            <a:endParaRPr sz="1700" b="1" i="0" u="none" strike="noStrike" cap="none">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2100"/>
              <a:buFont typeface="Arial"/>
              <a:buNone/>
            </a:pPr>
            <a:r>
              <a:rPr lang="en" sz="1100" b="0" i="0" u="none" strike="noStrike" cap="none">
                <a:solidFill>
                  <a:srgbClr val="000000"/>
                </a:solidFill>
                <a:latin typeface="Calibri"/>
                <a:ea typeface="Calibri"/>
                <a:cs typeface="Calibri"/>
                <a:sym typeface="Calibri"/>
              </a:rPr>
              <a:t> </a:t>
            </a:r>
            <a:endParaRPr sz="1100" b="0" i="0" u="none" strike="noStrike" cap="none">
              <a:solidFill>
                <a:srgbClr val="000000"/>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2100"/>
              <a:buFont typeface="Arial"/>
              <a:buNone/>
            </a:pPr>
            <a:endParaRPr sz="1800" b="0" i="0" u="none" strike="noStrike" cap="none">
              <a:solidFill>
                <a:srgbClr val="000000"/>
              </a:solidFill>
              <a:latin typeface="Calibri"/>
              <a:ea typeface="Calibri"/>
              <a:cs typeface="Calibri"/>
              <a:sym typeface="Calibri"/>
            </a:endParaRPr>
          </a:p>
          <a:p>
            <a:pPr marL="171450" marR="0" lvl="0" indent="-38100" algn="l" rtl="0">
              <a:lnSpc>
                <a:spcPct val="90000"/>
              </a:lnSpc>
              <a:spcBef>
                <a:spcPts val="750"/>
              </a:spcBef>
              <a:spcAft>
                <a:spcPts val="0"/>
              </a:spcAft>
              <a:buClr>
                <a:schemeClr val="dk1"/>
              </a:buClr>
              <a:buSzPts val="2100"/>
              <a:buFont typeface="Arial"/>
              <a:buNone/>
            </a:pPr>
            <a:endParaRPr sz="2100" b="0" i="0" u="none" strike="noStrike" cap="none">
              <a:solidFill>
                <a:schemeClr val="dk1"/>
              </a:solidFill>
              <a:latin typeface="Calibri"/>
              <a:ea typeface="Calibri"/>
              <a:cs typeface="Calibri"/>
              <a:sym typeface="Calibri"/>
            </a:endParaRPr>
          </a:p>
        </p:txBody>
      </p:sp>
      <p:sp>
        <p:nvSpPr>
          <p:cNvPr id="456" name="Shape 456"/>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6</a:t>
            </a:fld>
            <a:endParaRPr sz="900" b="0" i="0" u="none" strike="noStrike" cap="none">
              <a:solidFill>
                <a:srgbClr val="8A8A8A"/>
              </a:solidFill>
              <a:latin typeface="Calibri"/>
              <a:ea typeface="Calibri"/>
              <a:cs typeface="Calibri"/>
              <a:sym typeface="Calibri"/>
            </a:endParaRPr>
          </a:p>
        </p:txBody>
      </p:sp>
      <p:graphicFrame>
        <p:nvGraphicFramePr>
          <p:cNvPr id="457" name="Shape 457"/>
          <p:cNvGraphicFramePr/>
          <p:nvPr/>
        </p:nvGraphicFramePr>
        <p:xfrm>
          <a:off x="5016450" y="1676000"/>
          <a:ext cx="4063525" cy="2194410"/>
        </p:xfrm>
        <a:graphic>
          <a:graphicData uri="http://schemas.openxmlformats.org/drawingml/2006/table">
            <a:tbl>
              <a:tblPr>
                <a:noFill/>
                <a:tableStyleId>{142CF8F7-7051-415C-BB61-E0434702DC07}</a:tableStyleId>
              </a:tblPr>
              <a:tblGrid>
                <a:gridCol w="2120825"/>
                <a:gridCol w="980625"/>
                <a:gridCol w="962075"/>
              </a:tblGrid>
              <a:tr h="290025">
                <a:tc>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a:latin typeface="Calibri"/>
                          <a:ea typeface="Calibri"/>
                          <a:cs typeface="Calibri"/>
                          <a:sym typeface="Calibri"/>
                        </a:rPr>
                        <a:t>Achievement Level</a:t>
                      </a:r>
                      <a:endParaRPr sz="1400" b="1" u="none" strike="noStrike" cap="none">
                        <a:latin typeface="Calibri"/>
                        <a:ea typeface="Calibri"/>
                        <a:cs typeface="Calibri"/>
                        <a:sym typeface="Calibri"/>
                      </a:endParaRPr>
                    </a:p>
                  </a:txBody>
                  <a:tcPr marL="91425" marR="91425" marT="91425" marB="91425" anchor="ctr">
                    <a:solidFill>
                      <a:srgbClr val="D0E0E3"/>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a:latin typeface="Calibri"/>
                          <a:ea typeface="Calibri"/>
                          <a:cs typeface="Calibri"/>
                          <a:sym typeface="Calibri"/>
                        </a:rPr>
                        <a:t>Prior Years</a:t>
                      </a:r>
                      <a:endParaRPr sz="1400" b="1" u="none" strike="noStrike" cap="none">
                        <a:latin typeface="Calibri"/>
                        <a:ea typeface="Calibri"/>
                        <a:cs typeface="Calibri"/>
                        <a:sym typeface="Calibri"/>
                      </a:endParaRPr>
                    </a:p>
                  </a:txBody>
                  <a:tcPr marL="91425" marR="91425" marT="91425" marB="91425" anchor="ctr">
                    <a:solidFill>
                      <a:srgbClr val="D0E0E3"/>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 sz="1400" b="1" u="none" strike="noStrike" cap="none">
                          <a:latin typeface="Calibri"/>
                          <a:ea typeface="Calibri"/>
                          <a:cs typeface="Calibri"/>
                          <a:sym typeface="Calibri"/>
                        </a:rPr>
                        <a:t>2017-2018</a:t>
                      </a:r>
                      <a:endParaRPr sz="1400" b="1" u="none" strike="noStrike" cap="none">
                        <a:latin typeface="Calibri"/>
                        <a:ea typeface="Calibri"/>
                        <a:cs typeface="Calibri"/>
                        <a:sym typeface="Calibri"/>
                      </a:endParaRPr>
                    </a:p>
                  </a:txBody>
                  <a:tcPr marL="91425" marR="91425" marT="91425" marB="91425" anchor="ctr">
                    <a:solidFill>
                      <a:srgbClr val="D0E0E3"/>
                    </a:solidFill>
                  </a:tcPr>
                </a:tc>
              </a:tr>
              <a:tr h="228250">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Calibri"/>
                          <a:ea typeface="Calibri"/>
                          <a:cs typeface="Calibri"/>
                          <a:sym typeface="Calibri"/>
                        </a:rPr>
                        <a:t>Advanced</a:t>
                      </a:r>
                      <a:endParaRPr sz="14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Calibri"/>
                          <a:ea typeface="Calibri"/>
                          <a:cs typeface="Calibri"/>
                          <a:sym typeface="Calibri"/>
                        </a:rPr>
                        <a:t>150</a:t>
                      </a:r>
                      <a:endParaRPr sz="14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Calibri"/>
                          <a:ea typeface="Calibri"/>
                          <a:cs typeface="Calibri"/>
                          <a:sym typeface="Calibri"/>
                        </a:rPr>
                        <a:t>150</a:t>
                      </a:r>
                      <a:endParaRPr sz="1400" u="none" strike="noStrike" cap="none">
                        <a:latin typeface="Calibri"/>
                        <a:ea typeface="Calibri"/>
                        <a:cs typeface="Calibri"/>
                        <a:sym typeface="Calibri"/>
                      </a:endParaRPr>
                    </a:p>
                  </a:txBody>
                  <a:tcPr marL="91425" marR="91425" marT="91425" marB="91425"/>
                </a:tc>
              </a:tr>
              <a:tr h="228250">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Calibri"/>
                          <a:ea typeface="Calibri"/>
                          <a:cs typeface="Calibri"/>
                          <a:sym typeface="Calibri"/>
                        </a:rPr>
                        <a:t>Mastery</a:t>
                      </a:r>
                      <a:endParaRPr sz="14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Calibri"/>
                          <a:ea typeface="Calibri"/>
                          <a:cs typeface="Calibri"/>
                          <a:sym typeface="Calibri"/>
                        </a:rPr>
                        <a:t>125</a:t>
                      </a:r>
                      <a:endParaRPr sz="14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Calibri"/>
                          <a:ea typeface="Calibri"/>
                          <a:cs typeface="Calibri"/>
                          <a:sym typeface="Calibri"/>
                        </a:rPr>
                        <a:t>100</a:t>
                      </a:r>
                      <a:endParaRPr sz="1400" u="none" strike="noStrike" cap="none">
                        <a:latin typeface="Calibri"/>
                        <a:ea typeface="Calibri"/>
                        <a:cs typeface="Calibri"/>
                        <a:sym typeface="Calibri"/>
                      </a:endParaRPr>
                    </a:p>
                  </a:txBody>
                  <a:tcPr marL="91425" marR="91425" marT="91425" marB="91425"/>
                </a:tc>
              </a:tr>
              <a:tr h="228250">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Calibri"/>
                          <a:ea typeface="Calibri"/>
                          <a:cs typeface="Calibri"/>
                          <a:sym typeface="Calibri"/>
                        </a:rPr>
                        <a:t>Basic</a:t>
                      </a:r>
                      <a:endParaRPr sz="14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Calibri"/>
                          <a:ea typeface="Calibri"/>
                          <a:cs typeface="Calibri"/>
                          <a:sym typeface="Calibri"/>
                        </a:rPr>
                        <a:t>100</a:t>
                      </a:r>
                      <a:endParaRPr sz="14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Calibri"/>
                          <a:ea typeface="Calibri"/>
                          <a:cs typeface="Calibri"/>
                          <a:sym typeface="Calibri"/>
                        </a:rPr>
                        <a:t>80</a:t>
                      </a:r>
                      <a:endParaRPr sz="1400" u="none" strike="noStrike" cap="none">
                        <a:latin typeface="Calibri"/>
                        <a:ea typeface="Calibri"/>
                        <a:cs typeface="Calibri"/>
                        <a:sym typeface="Calibri"/>
                      </a:endParaRPr>
                    </a:p>
                  </a:txBody>
                  <a:tcPr marL="91425" marR="91425" marT="91425" marB="91425"/>
                </a:tc>
              </a:tr>
              <a:tr h="228250">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Calibri"/>
                          <a:ea typeface="Calibri"/>
                          <a:cs typeface="Calibri"/>
                          <a:sym typeface="Calibri"/>
                        </a:rPr>
                        <a:t>Unsat/Approaching Basic</a:t>
                      </a:r>
                      <a:endParaRPr sz="14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Calibri"/>
                          <a:ea typeface="Calibri"/>
                          <a:cs typeface="Calibri"/>
                          <a:sym typeface="Calibri"/>
                        </a:rPr>
                        <a:t>0</a:t>
                      </a:r>
                      <a:endParaRPr sz="1400" u="none" strike="noStrike" cap="none">
                        <a:latin typeface="Calibri"/>
                        <a:ea typeface="Calibri"/>
                        <a:cs typeface="Calibri"/>
                        <a:sym typeface="Calibri"/>
                      </a:endParaRPr>
                    </a:p>
                  </a:txBody>
                  <a:tcPr marL="91425" marR="91425" marT="91425" marB="91425"/>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Calibri"/>
                          <a:ea typeface="Calibri"/>
                          <a:cs typeface="Calibri"/>
                          <a:sym typeface="Calibri"/>
                        </a:rPr>
                        <a:t>0</a:t>
                      </a:r>
                      <a:endParaRPr sz="1400" u="none" strike="noStrike" cap="none">
                        <a:latin typeface="Calibri"/>
                        <a:ea typeface="Calibri"/>
                        <a:cs typeface="Calibri"/>
                        <a:sym typeface="Calibri"/>
                      </a:endParaRPr>
                    </a:p>
                  </a:txBody>
                  <a:tcPr marL="91425" marR="91425" marT="91425" marB="91425"/>
                </a:tc>
              </a:tr>
            </a:tbl>
          </a:graphicData>
        </a:graphic>
      </p:graphicFrame>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pic>
        <p:nvPicPr>
          <p:cNvPr id="819" name="Shape 819"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820" name="Shape 820"/>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a:solidFill>
                  <a:srgbClr val="191919"/>
                </a:solidFill>
                <a:latin typeface="Calibri"/>
                <a:ea typeface="Calibri"/>
                <a:cs typeface="Calibri"/>
                <a:sym typeface="Calibri"/>
              </a:rPr>
              <a:t>ELPT/</a:t>
            </a:r>
            <a:r>
              <a:rPr lang="en" sz="3200" b="0" i="0" u="none" strike="noStrike" cap="none">
                <a:solidFill>
                  <a:srgbClr val="191919"/>
                </a:solidFill>
                <a:latin typeface="Calibri"/>
                <a:ea typeface="Calibri"/>
                <a:cs typeface="Calibri"/>
                <a:sym typeface="Calibri"/>
              </a:rPr>
              <a:t>ELPS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825"/>
        <p:cNvGrpSpPr/>
        <p:nvPr/>
      </p:nvGrpSpPr>
      <p:grpSpPr>
        <a:xfrm>
          <a:off x="0" y="0"/>
          <a:ext cx="0" cy="0"/>
          <a:chOff x="0" y="0"/>
          <a:chExt cx="0" cy="0"/>
        </a:xfrm>
      </p:grpSpPr>
      <p:sp>
        <p:nvSpPr>
          <p:cNvPr id="826" name="Shape 826"/>
          <p:cNvSpPr txBox="1">
            <a:spLocks noGrp="1"/>
          </p:cNvSpPr>
          <p:nvPr>
            <p:ph type="title"/>
          </p:nvPr>
        </p:nvSpPr>
        <p:spPr>
          <a:xfrm>
            <a:off x="0" y="0"/>
            <a:ext cx="9144000" cy="10233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750"/>
              <a:buFont typeface="Calibri"/>
              <a:buNone/>
            </a:pPr>
            <a:r>
              <a:rPr lang="en" sz="3000">
                <a:solidFill>
                  <a:schemeClr val="dk1"/>
                </a:solidFill>
                <a:latin typeface="Calibri"/>
                <a:ea typeface="Calibri"/>
                <a:cs typeface="Calibri"/>
                <a:sym typeface="Calibri"/>
              </a:rPr>
              <a:t>2018 ELPT Results</a:t>
            </a:r>
            <a:endParaRPr sz="3000" b="0" i="0" u="none" strike="noStrike" cap="none">
              <a:solidFill>
                <a:schemeClr val="dk1"/>
              </a:solidFill>
              <a:latin typeface="Calibri"/>
              <a:ea typeface="Calibri"/>
              <a:cs typeface="Calibri"/>
              <a:sym typeface="Calibri"/>
            </a:endParaRPr>
          </a:p>
        </p:txBody>
      </p:sp>
      <p:sp>
        <p:nvSpPr>
          <p:cNvPr id="827" name="Shape 827"/>
          <p:cNvSpPr txBox="1"/>
          <p:nvPr/>
        </p:nvSpPr>
        <p:spPr>
          <a:xfrm>
            <a:off x="115909" y="1113218"/>
            <a:ext cx="8913900" cy="3600900"/>
          </a:xfrm>
          <a:prstGeom prst="rect">
            <a:avLst/>
          </a:prstGeom>
          <a:noFill/>
          <a:ln>
            <a:noFill/>
          </a:ln>
        </p:spPr>
        <p:txBody>
          <a:bodyPr spcFirstLastPara="1" wrap="square" lIns="91425" tIns="45700" rIns="91425" bIns="45700" anchor="t" anchorCtr="0">
            <a:noAutofit/>
          </a:bodyPr>
          <a:lstStyle/>
          <a:p>
            <a:pPr marL="114300" marR="0" lvl="0" indent="-11430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28" name="Shape 828"/>
          <p:cNvSpPr/>
          <p:nvPr/>
        </p:nvSpPr>
        <p:spPr>
          <a:xfrm>
            <a:off x="93400" y="1084725"/>
            <a:ext cx="8936400" cy="597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a:solidFill>
                  <a:schemeClr val="dk1"/>
                </a:solidFill>
                <a:latin typeface="Calibri"/>
                <a:ea typeface="Calibri"/>
                <a:cs typeface="Calibri"/>
                <a:sym typeface="Calibri"/>
              </a:rPr>
              <a:t>Nearly 25,000 students participated in the 2018 ELPT assessment with 14 percent demonstrating English proficiency by scoring Level 4 or 5 across all four domains. Students scored highest on listening and struggled most with reading and writing.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 sz="1800" b="0" i="0" u="none" strike="noStrike" cap="none">
                <a:solidFill>
                  <a:schemeClr val="dk1"/>
                </a:solidFill>
                <a:latin typeface="Calibri"/>
                <a:ea typeface="Calibri"/>
                <a:cs typeface="Calibri"/>
                <a:sym typeface="Calibri"/>
              </a:rPr>
              <a:t> </a:t>
            </a:r>
            <a:endParaRPr sz="1800" b="0" i="0" u="none" strike="noStrike" cap="none">
              <a:solidFill>
                <a:schemeClr val="dk1"/>
              </a:solidFill>
              <a:latin typeface="Calibri"/>
              <a:ea typeface="Calibri"/>
              <a:cs typeface="Calibri"/>
              <a:sym typeface="Calibri"/>
            </a:endParaRPr>
          </a:p>
        </p:txBody>
      </p:sp>
      <p:pic>
        <p:nvPicPr>
          <p:cNvPr id="829" name="Shape 829"/>
          <p:cNvPicPr preferRelativeResize="0"/>
          <p:nvPr/>
        </p:nvPicPr>
        <p:blipFill rotWithShape="1">
          <a:blip r:embed="rId3">
            <a:alphaModFix/>
          </a:blip>
          <a:srcRect t="3384" b="2079"/>
          <a:stretch/>
        </p:blipFill>
        <p:spPr>
          <a:xfrm>
            <a:off x="1354650" y="1991925"/>
            <a:ext cx="6434701" cy="2722200"/>
          </a:xfrm>
          <a:prstGeom prst="rect">
            <a:avLst/>
          </a:prstGeom>
          <a:noFill/>
          <a:ln>
            <a:noFill/>
          </a:ln>
        </p:spPr>
      </p:pic>
      <p:sp>
        <p:nvSpPr>
          <p:cNvPr id="830" name="Shape 83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fld id="{00000000-1234-1234-1234-123412341234}" type="slidenum">
              <a:rPr lang="en"/>
              <a:t>61</a:t>
            </a:fld>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834"/>
        <p:cNvGrpSpPr/>
        <p:nvPr/>
      </p:nvGrpSpPr>
      <p:grpSpPr>
        <a:xfrm>
          <a:off x="0" y="0"/>
          <a:ext cx="0" cy="0"/>
          <a:chOff x="0" y="0"/>
          <a:chExt cx="0" cy="0"/>
        </a:xfrm>
      </p:grpSpPr>
      <p:sp>
        <p:nvSpPr>
          <p:cNvPr id="835" name="Shape 835"/>
          <p:cNvSpPr txBox="1">
            <a:spLocks noGrp="1"/>
          </p:cNvSpPr>
          <p:nvPr>
            <p:ph type="title"/>
          </p:nvPr>
        </p:nvSpPr>
        <p:spPr>
          <a:xfrm>
            <a:off x="508225" y="103953"/>
            <a:ext cx="8229600" cy="8574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800"/>
              <a:t>ELPT/ELPS Reminders</a:t>
            </a:r>
            <a:endParaRPr sz="2800"/>
          </a:p>
        </p:txBody>
      </p:sp>
      <p:sp>
        <p:nvSpPr>
          <p:cNvPr id="836" name="Shape 836"/>
          <p:cNvSpPr txBox="1">
            <a:spLocks noGrp="1"/>
          </p:cNvSpPr>
          <p:nvPr>
            <p:ph type="body" idx="1"/>
          </p:nvPr>
        </p:nvSpPr>
        <p:spPr>
          <a:xfrm>
            <a:off x="383725" y="1160050"/>
            <a:ext cx="8229600" cy="3394500"/>
          </a:xfrm>
          <a:prstGeom prst="rect">
            <a:avLst/>
          </a:prstGeom>
        </p:spPr>
        <p:txBody>
          <a:bodyPr spcFirstLastPara="1" wrap="square" lIns="91425" tIns="91425" rIns="91425" bIns="91425" anchor="t" anchorCtr="0">
            <a:noAutofit/>
          </a:bodyPr>
          <a:lstStyle/>
          <a:p>
            <a:pPr marL="0" lvl="0" indent="0" rtl="0">
              <a:spcBef>
                <a:spcPts val="640"/>
              </a:spcBef>
              <a:spcAft>
                <a:spcPts val="0"/>
              </a:spcAft>
              <a:buNone/>
            </a:pPr>
            <a:r>
              <a:rPr lang="en" sz="1800"/>
              <a:t>The ORS will be down from July 18 - July 20 and during the first few weeks of August. </a:t>
            </a:r>
            <a:endParaRPr sz="1800"/>
          </a:p>
          <a:p>
            <a:pPr marL="457200" lvl="0" indent="-342900" rtl="0">
              <a:spcBef>
                <a:spcPts val="640"/>
              </a:spcBef>
              <a:spcAft>
                <a:spcPts val="0"/>
              </a:spcAft>
              <a:buSzPts val="1800"/>
              <a:buChar char="•"/>
            </a:pPr>
            <a:r>
              <a:rPr lang="en" sz="1800"/>
              <a:t>Access to ELPT scores will be unavailable during these time periods.</a:t>
            </a:r>
            <a:endParaRPr sz="1800"/>
          </a:p>
          <a:p>
            <a:pPr marL="457200" lvl="0" indent="-342900" rtl="0">
              <a:spcBef>
                <a:spcPts val="0"/>
              </a:spcBef>
              <a:spcAft>
                <a:spcPts val="0"/>
              </a:spcAft>
              <a:buSzPts val="1800"/>
              <a:buChar char="•"/>
            </a:pPr>
            <a:r>
              <a:rPr lang="en" sz="1800"/>
              <a:t>Have all ELPT results downloaded if data will be needed during these time periods.</a:t>
            </a:r>
            <a:endParaRPr sz="1800"/>
          </a:p>
          <a:p>
            <a:pPr marL="457200" lvl="0" indent="-342900" rtl="0">
              <a:spcBef>
                <a:spcPts val="0"/>
              </a:spcBef>
              <a:spcAft>
                <a:spcPts val="0"/>
              </a:spcAft>
              <a:buSzPts val="1800"/>
              <a:buChar char="•"/>
            </a:pPr>
            <a:r>
              <a:rPr lang="en" sz="1800"/>
              <a:t>Initial ELPS results will be delayed until the ORS reopens.</a:t>
            </a:r>
            <a:endParaRPr sz="180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sp>
        <p:nvSpPr>
          <p:cNvPr id="841" name="Shape 841"/>
          <p:cNvSpPr txBox="1">
            <a:spLocks noGrp="1"/>
          </p:cNvSpPr>
          <p:nvPr>
            <p:ph type="title"/>
          </p:nvPr>
        </p:nvSpPr>
        <p:spPr>
          <a:xfrm>
            <a:off x="457200" y="-1"/>
            <a:ext cx="8229600" cy="10635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chemeClr val="dk1"/>
              </a:buClr>
              <a:buSzPts val="1100"/>
              <a:buFont typeface="Arial"/>
              <a:buNone/>
            </a:pPr>
            <a:r>
              <a:rPr lang="en" sz="2800"/>
              <a:t>ELPS Overview</a:t>
            </a:r>
            <a:endParaRPr sz="2800" b="0" i="0" u="none" strike="noStrike" cap="none">
              <a:solidFill>
                <a:schemeClr val="dk1"/>
              </a:solidFill>
              <a:latin typeface="Calibri"/>
              <a:ea typeface="Calibri"/>
              <a:cs typeface="Calibri"/>
              <a:sym typeface="Calibri"/>
            </a:endParaRPr>
          </a:p>
        </p:txBody>
      </p:sp>
      <p:sp>
        <p:nvSpPr>
          <p:cNvPr id="842" name="Shape 842"/>
          <p:cNvSpPr txBox="1">
            <a:spLocks noGrp="1"/>
          </p:cNvSpPr>
          <p:nvPr>
            <p:ph type="body" idx="1"/>
          </p:nvPr>
        </p:nvSpPr>
        <p:spPr>
          <a:xfrm>
            <a:off x="273875" y="1136400"/>
            <a:ext cx="8412900" cy="339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 sz="1800" b="0" i="0" u="none" strike="noStrike" cap="none">
                <a:solidFill>
                  <a:schemeClr val="dk1"/>
                </a:solidFill>
                <a:latin typeface="Calibri"/>
                <a:ea typeface="Calibri"/>
                <a:cs typeface="Calibri"/>
                <a:sym typeface="Calibri"/>
              </a:rPr>
              <a:t>Under the Every Student Succeeds Act (ESSA), standardized entrance and exit criteria are required for English Learners (ELs).  In Louisiana, one component of the entrance criteria is a standardized screener called the English Language Proficiency Screener (ELPS). </a:t>
            </a:r>
            <a:endParaRPr sz="18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Beginning in 2019-2020, the ELPS will be required for Louisiana students to begin receiving EL services, and it will be at no cost. Districts are strongly encouraged to use the ELPS during the 2018-2019 school year with the screener being available for district use August 1, 2018.   </a:t>
            </a:r>
            <a:endParaRPr sz="1800" b="0" i="0" u="none" strike="noStrike" cap="none">
              <a:solidFill>
                <a:schemeClr val="dk1"/>
              </a:solidFill>
              <a:latin typeface="Calibri"/>
              <a:ea typeface="Calibri"/>
              <a:cs typeface="Calibri"/>
              <a:sym typeface="Calibri"/>
            </a:endParaRPr>
          </a:p>
          <a:p>
            <a:pPr marL="457200" lvl="0" indent="-342900" rtl="0">
              <a:lnSpc>
                <a:spcPct val="115000"/>
              </a:lnSpc>
              <a:spcBef>
                <a:spcPts val="0"/>
              </a:spcBef>
              <a:spcAft>
                <a:spcPts val="0"/>
              </a:spcAft>
              <a:buClr>
                <a:schemeClr val="dk1"/>
              </a:buClr>
              <a:buSzPts val="1800"/>
              <a:buFont typeface="Arial"/>
              <a:buChar char="•"/>
            </a:pPr>
            <a:r>
              <a:rPr lang="en" sz="1800"/>
              <a:t>ELPS will be delivered in the same testing system as English Language Proficiency Test.</a:t>
            </a:r>
            <a:endParaRPr sz="1800"/>
          </a:p>
          <a:p>
            <a:pPr marL="457200" marR="0" lvl="0" indent="-342900" algn="l" rtl="0">
              <a:lnSpc>
                <a:spcPct val="100000"/>
              </a:lnSpc>
              <a:spcBef>
                <a:spcPts val="0"/>
              </a:spcBef>
              <a:spcAft>
                <a:spcPts val="0"/>
              </a:spcAft>
              <a:buClr>
                <a:schemeClr val="dk1"/>
              </a:buClr>
              <a:buSzPts val="1800"/>
              <a:buFont typeface="Arial"/>
              <a:buChar char="•"/>
            </a:pPr>
            <a:r>
              <a:rPr lang="en" sz="1800" b="0" i="0" u="none" strike="noStrike" cap="none">
                <a:solidFill>
                  <a:schemeClr val="dk1"/>
                </a:solidFill>
                <a:latin typeface="Calibri"/>
                <a:ea typeface="Calibri"/>
                <a:cs typeface="Calibri"/>
                <a:sym typeface="Calibri"/>
              </a:rPr>
              <a:t>The </a:t>
            </a:r>
            <a:r>
              <a:rPr lang="en" sz="1800" b="0" i="0" u="sng" strike="noStrike" cap="none">
                <a:solidFill>
                  <a:schemeClr val="hlink"/>
                </a:solidFill>
                <a:latin typeface="Calibri"/>
                <a:ea typeface="Calibri"/>
                <a:cs typeface="Calibri"/>
                <a:sym typeface="Calibri"/>
                <a:hlinkClick r:id="rId3"/>
              </a:rPr>
              <a:t>2018-2019 ELPS Guidance</a:t>
            </a:r>
            <a:r>
              <a:rPr lang="en" sz="1800" b="0" i="0" u="none" strike="noStrike" cap="none">
                <a:solidFill>
                  <a:schemeClr val="dk1"/>
                </a:solidFill>
                <a:latin typeface="Calibri"/>
                <a:ea typeface="Calibri"/>
                <a:cs typeface="Calibri"/>
                <a:sym typeface="Calibri"/>
              </a:rPr>
              <a:t> document </a:t>
            </a:r>
            <a:r>
              <a:rPr lang="en" sz="1800"/>
              <a:t>is now posted to the </a:t>
            </a:r>
            <a:r>
              <a:rPr lang="en" sz="1800" u="sng">
                <a:solidFill>
                  <a:schemeClr val="hlink"/>
                </a:solidFill>
                <a:hlinkClick r:id="rId4"/>
              </a:rPr>
              <a:t>Assessment Library</a:t>
            </a:r>
            <a:r>
              <a:rPr lang="en" sz="1800"/>
              <a:t>. </a:t>
            </a:r>
            <a:endParaRPr sz="1800"/>
          </a:p>
          <a:p>
            <a:pPr marL="0" lvl="0" indent="0" rtl="0">
              <a:lnSpc>
                <a:spcPct val="115000"/>
              </a:lnSpc>
              <a:spcBef>
                <a:spcPts val="0"/>
              </a:spcBef>
              <a:spcAft>
                <a:spcPts val="0"/>
              </a:spcAft>
              <a:buNone/>
            </a:pPr>
            <a:endParaRPr sz="1800"/>
          </a:p>
          <a:p>
            <a:pPr marL="0" marR="0" lvl="0" indent="0" algn="l" rtl="0">
              <a:lnSpc>
                <a:spcPct val="100000"/>
              </a:lnSpc>
              <a:spcBef>
                <a:spcPts val="0"/>
              </a:spcBef>
              <a:spcAft>
                <a:spcPts val="0"/>
              </a:spcAft>
              <a:buNone/>
            </a:pPr>
            <a:endParaRPr sz="180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sp>
        <p:nvSpPr>
          <p:cNvPr id="847" name="Shape 847"/>
          <p:cNvSpPr txBox="1">
            <a:spLocks noGrp="1"/>
          </p:cNvSpPr>
          <p:nvPr>
            <p:ph type="title"/>
          </p:nvPr>
        </p:nvSpPr>
        <p:spPr>
          <a:xfrm>
            <a:off x="457200" y="89703"/>
            <a:ext cx="8229600" cy="8574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2800">
                <a:solidFill>
                  <a:srgbClr val="000000"/>
                </a:solidFill>
              </a:rPr>
              <a:t>ELPS Overview</a:t>
            </a:r>
            <a:endParaRPr>
              <a:solidFill>
                <a:srgbClr val="000000"/>
              </a:solidFill>
            </a:endParaRPr>
          </a:p>
        </p:txBody>
      </p:sp>
      <p:sp>
        <p:nvSpPr>
          <p:cNvPr id="848" name="Shape 848"/>
          <p:cNvSpPr txBox="1">
            <a:spLocks noGrp="1"/>
          </p:cNvSpPr>
          <p:nvPr>
            <p:ph type="body" idx="1"/>
          </p:nvPr>
        </p:nvSpPr>
        <p:spPr>
          <a:xfrm>
            <a:off x="390425" y="1215775"/>
            <a:ext cx="8229600" cy="33945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 sz="1800"/>
              <a:t>The ELPS is a tool for determining if students entering Kindergarten through grade 12 are English Learners (ELs) who require language support services to continue developing proficiency in English. </a:t>
            </a:r>
            <a:endParaRPr sz="1800"/>
          </a:p>
          <a:p>
            <a:pPr marL="457200" lvl="0" indent="-342900" rtl="0">
              <a:lnSpc>
                <a:spcPct val="115000"/>
              </a:lnSpc>
              <a:spcBef>
                <a:spcPts val="0"/>
              </a:spcBef>
              <a:spcAft>
                <a:spcPts val="0"/>
              </a:spcAft>
              <a:buSzPts val="1800"/>
              <a:buChar char="•"/>
            </a:pPr>
            <a:r>
              <a:rPr lang="en" sz="1800"/>
              <a:t>A student who does not score proficient on the ELPS will be identified as an EL and can receive an </a:t>
            </a:r>
            <a:r>
              <a:rPr lang="en" sz="1800" u="sng">
                <a:solidFill>
                  <a:srgbClr val="1155CC"/>
                </a:solidFill>
                <a:hlinkClick r:id="rId3"/>
              </a:rPr>
              <a:t>EL Accommodations Plan</a:t>
            </a:r>
            <a:r>
              <a:rPr lang="en" sz="1800"/>
              <a:t>.</a:t>
            </a:r>
            <a:endParaRPr sz="1800"/>
          </a:p>
          <a:p>
            <a:pPr marL="0" lvl="0" indent="0" rtl="0">
              <a:lnSpc>
                <a:spcPct val="115000"/>
              </a:lnSpc>
              <a:spcBef>
                <a:spcPts val="0"/>
              </a:spcBef>
              <a:spcAft>
                <a:spcPts val="0"/>
              </a:spcAft>
              <a:buNone/>
            </a:pPr>
            <a:endParaRPr sz="1800"/>
          </a:p>
          <a:p>
            <a:pPr marL="0" lvl="0" indent="0" rtl="0">
              <a:lnSpc>
                <a:spcPct val="115000"/>
              </a:lnSpc>
              <a:spcBef>
                <a:spcPts val="0"/>
              </a:spcBef>
              <a:spcAft>
                <a:spcPts val="0"/>
              </a:spcAft>
              <a:buNone/>
            </a:pPr>
            <a:endParaRPr sz="1800"/>
          </a:p>
          <a:p>
            <a:pPr marL="0" lvl="0" indent="0" rtl="0">
              <a:spcBef>
                <a:spcPts val="640"/>
              </a:spcBef>
              <a:spcAft>
                <a:spcPts val="0"/>
              </a:spcAft>
              <a:buClr>
                <a:schemeClr val="dk1"/>
              </a:buClr>
              <a:buSzPts val="1100"/>
              <a:buFont typeface="Arial"/>
              <a:buNone/>
            </a:pPr>
            <a:endParaRPr sz="1800"/>
          </a:p>
          <a:p>
            <a:pPr marL="0" lvl="0" indent="0" rtl="0">
              <a:spcBef>
                <a:spcPts val="640"/>
              </a:spcBef>
              <a:spcAft>
                <a:spcPts val="0"/>
              </a:spcAft>
              <a:buClr>
                <a:schemeClr val="dk1"/>
              </a:buClr>
              <a:buSzPts val="1100"/>
              <a:buFont typeface="Arial"/>
              <a:buNone/>
            </a:pPr>
            <a:endParaRPr sz="1800"/>
          </a:p>
          <a:p>
            <a:pPr marL="0" lvl="0" indent="0" rtl="0">
              <a:spcBef>
                <a:spcPts val="640"/>
              </a:spcBef>
              <a:spcAft>
                <a:spcPts val="0"/>
              </a:spcAft>
              <a:buClr>
                <a:schemeClr val="dk1"/>
              </a:buClr>
              <a:buSzPts val="1100"/>
              <a:buFont typeface="Arial"/>
              <a:buNone/>
            </a:pPr>
            <a:endParaRPr sz="1800"/>
          </a:p>
          <a:p>
            <a:pPr marL="0" lvl="0" indent="0" rtl="0">
              <a:spcBef>
                <a:spcPts val="640"/>
              </a:spcBef>
              <a:spcAft>
                <a:spcPts val="0"/>
              </a:spcAft>
              <a:buClr>
                <a:schemeClr val="dk1"/>
              </a:buClr>
              <a:buSzPts val="1100"/>
              <a:buFont typeface="Arial"/>
              <a:buNone/>
            </a:pPr>
            <a:endParaRPr sz="1800"/>
          </a:p>
          <a:p>
            <a:pPr marL="0" lvl="0" indent="0" rtl="0">
              <a:spcBef>
                <a:spcPts val="640"/>
              </a:spcBef>
              <a:spcAft>
                <a:spcPts val="0"/>
              </a:spcAft>
              <a:buClr>
                <a:schemeClr val="dk1"/>
              </a:buClr>
              <a:buSzPts val="1100"/>
              <a:buFont typeface="Arial"/>
              <a:buNone/>
            </a:pPr>
            <a:endParaRPr sz="1800"/>
          </a:p>
          <a:p>
            <a:pPr marL="0" lvl="0" indent="0" rtl="0">
              <a:lnSpc>
                <a:spcPct val="115000"/>
              </a:lnSpc>
              <a:spcBef>
                <a:spcPts val="0"/>
              </a:spcBef>
              <a:spcAft>
                <a:spcPts val="0"/>
              </a:spcAft>
              <a:buNone/>
            </a:pPr>
            <a:endParaRPr sz="1800"/>
          </a:p>
          <a:p>
            <a:pPr marL="0" lvl="0" indent="0" rtl="0">
              <a:lnSpc>
                <a:spcPct val="115000"/>
              </a:lnSpc>
              <a:spcBef>
                <a:spcPts val="0"/>
              </a:spcBef>
              <a:spcAft>
                <a:spcPts val="0"/>
              </a:spcAft>
              <a:buNone/>
            </a:pPr>
            <a:endParaRPr sz="1800"/>
          </a:p>
          <a:p>
            <a:pPr marL="0" lvl="0" indent="0" rtl="0">
              <a:lnSpc>
                <a:spcPct val="115000"/>
              </a:lnSpc>
              <a:spcBef>
                <a:spcPts val="0"/>
              </a:spcBef>
              <a:spcAft>
                <a:spcPts val="0"/>
              </a:spcAft>
              <a:buClr>
                <a:schemeClr val="dk1"/>
              </a:buClr>
              <a:buSzPts val="1100"/>
              <a:buFont typeface="Arial"/>
              <a:buNone/>
            </a:pPr>
            <a:endParaRPr sz="1800"/>
          </a:p>
          <a:p>
            <a:pPr marL="0" lvl="0" indent="0" rtl="0">
              <a:lnSpc>
                <a:spcPct val="115000"/>
              </a:lnSpc>
              <a:spcBef>
                <a:spcPts val="0"/>
              </a:spcBef>
              <a:spcAft>
                <a:spcPts val="0"/>
              </a:spcAft>
              <a:buClr>
                <a:schemeClr val="dk1"/>
              </a:buClr>
              <a:buSzPts val="1100"/>
              <a:buFont typeface="Arial"/>
              <a:buNone/>
            </a:pPr>
            <a:endParaRPr sz="1800"/>
          </a:p>
          <a:p>
            <a:pPr marL="0" lvl="0" indent="0">
              <a:spcBef>
                <a:spcPts val="640"/>
              </a:spcBef>
              <a:spcAft>
                <a:spcPts val="0"/>
              </a:spcAft>
              <a:buNone/>
            </a:pPr>
            <a:endParaRPr sz="180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852"/>
        <p:cNvGrpSpPr/>
        <p:nvPr/>
      </p:nvGrpSpPr>
      <p:grpSpPr>
        <a:xfrm>
          <a:off x="0" y="0"/>
          <a:ext cx="0" cy="0"/>
          <a:chOff x="0" y="0"/>
          <a:chExt cx="0" cy="0"/>
        </a:xfrm>
      </p:grpSpPr>
      <p:sp>
        <p:nvSpPr>
          <p:cNvPr id="853" name="Shape 853"/>
          <p:cNvSpPr txBox="1">
            <a:spLocks noGrp="1"/>
          </p:cNvSpPr>
          <p:nvPr>
            <p:ph type="title"/>
          </p:nvPr>
        </p:nvSpPr>
        <p:spPr>
          <a:xfrm>
            <a:off x="457200" y="78453"/>
            <a:ext cx="8229600" cy="8574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2800"/>
              <a:t>ELPS Key Dates</a:t>
            </a:r>
            <a:endParaRPr sz="2800"/>
          </a:p>
        </p:txBody>
      </p:sp>
      <p:graphicFrame>
        <p:nvGraphicFramePr>
          <p:cNvPr id="854" name="Shape 854"/>
          <p:cNvGraphicFramePr/>
          <p:nvPr/>
        </p:nvGraphicFramePr>
        <p:xfrm>
          <a:off x="137375" y="1071700"/>
          <a:ext cx="8671775" cy="3703520"/>
        </p:xfrm>
        <a:graphic>
          <a:graphicData uri="http://schemas.openxmlformats.org/drawingml/2006/table">
            <a:tbl>
              <a:tblPr firstRow="1" bandRow="1">
                <a:noFill/>
                <a:tableStyleId>{142CF8F7-7051-415C-BB61-E0434702DC07}</a:tableStyleId>
              </a:tblPr>
              <a:tblGrid>
                <a:gridCol w="5774800"/>
                <a:gridCol w="2896975"/>
              </a:tblGrid>
              <a:tr h="311425">
                <a:tc gridSpan="2">
                  <a:txBody>
                    <a:bodyPr/>
                    <a:lstStyle/>
                    <a:p>
                      <a:pPr marL="0" lvl="0" indent="0" algn="ctr" rtl="0">
                        <a:spcBef>
                          <a:spcPts val="0"/>
                        </a:spcBef>
                        <a:spcAft>
                          <a:spcPts val="0"/>
                        </a:spcAft>
                        <a:buNone/>
                      </a:pPr>
                      <a:r>
                        <a:rPr lang="en" sz="1800" b="1">
                          <a:solidFill>
                            <a:schemeClr val="dk1"/>
                          </a:solidFill>
                          <a:latin typeface="Calibri"/>
                          <a:ea typeface="Calibri"/>
                          <a:cs typeface="Calibri"/>
                          <a:sym typeface="Calibri"/>
                        </a:rPr>
                        <a:t>Key Dates</a:t>
                      </a:r>
                      <a:endParaRPr sz="1800" b="1">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hMerge="1">
                  <a:txBody>
                    <a:bodyPr/>
                    <a:lstStyle/>
                    <a:p>
                      <a:endParaRPr lang="en-US"/>
                    </a:p>
                  </a:txBody>
                  <a:tcPr/>
                </a:tc>
              </a:tr>
              <a:tr h="278125">
                <a:tc>
                  <a:txBody>
                    <a:bodyPr/>
                    <a:lstStyle/>
                    <a:p>
                      <a:pPr marL="0" marR="0" lvl="0" indent="0" algn="l" rtl="0">
                        <a:lnSpc>
                          <a:spcPct val="100000"/>
                        </a:lnSpc>
                        <a:spcBef>
                          <a:spcPts val="0"/>
                        </a:spcBef>
                        <a:spcAft>
                          <a:spcPts val="0"/>
                        </a:spcAft>
                        <a:buNone/>
                      </a:pPr>
                      <a:r>
                        <a:rPr lang="en" sz="1800">
                          <a:latin typeface="Calibri"/>
                          <a:ea typeface="Calibri"/>
                          <a:cs typeface="Calibri"/>
                          <a:sym typeface="Calibri"/>
                        </a:rPr>
                        <a:t>AIR Secure Browser Install</a:t>
                      </a:r>
                      <a:endParaRPr sz="1800">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800">
                          <a:latin typeface="Calibri"/>
                          <a:ea typeface="Calibri"/>
                          <a:cs typeface="Calibri"/>
                          <a:sym typeface="Calibri"/>
                        </a:rPr>
                        <a:t>Available Now</a:t>
                      </a:r>
                      <a:endParaRPr sz="1800">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278125">
                <a:tc>
                  <a:txBody>
                    <a:bodyPr/>
                    <a:lstStyle/>
                    <a:p>
                      <a:pPr marL="0" marR="0" lvl="0" indent="0" algn="l" rtl="0">
                        <a:lnSpc>
                          <a:spcPct val="100000"/>
                        </a:lnSpc>
                        <a:spcBef>
                          <a:spcPts val="0"/>
                        </a:spcBef>
                        <a:spcAft>
                          <a:spcPts val="0"/>
                        </a:spcAft>
                        <a:buNone/>
                      </a:pPr>
                      <a:r>
                        <a:rPr lang="en" sz="1800">
                          <a:latin typeface="Calibri"/>
                          <a:ea typeface="Calibri"/>
                          <a:cs typeface="Calibri"/>
                          <a:sym typeface="Calibri"/>
                        </a:rPr>
                        <a:t>ELPS training modules</a:t>
                      </a:r>
                      <a:endParaRPr sz="1800">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800">
                          <a:latin typeface="Calibri"/>
                          <a:ea typeface="Calibri"/>
                          <a:cs typeface="Calibri"/>
                          <a:sym typeface="Calibri"/>
                        </a:rPr>
                        <a:t>Mid June</a:t>
                      </a:r>
                      <a:endParaRPr sz="1800">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278125">
                <a:tc>
                  <a:txBody>
                    <a:bodyPr/>
                    <a:lstStyle/>
                    <a:p>
                      <a:pPr marL="0" marR="0" lvl="0" indent="0" algn="l" rtl="0">
                        <a:lnSpc>
                          <a:spcPct val="100000"/>
                        </a:lnSpc>
                        <a:spcBef>
                          <a:spcPts val="0"/>
                        </a:spcBef>
                        <a:spcAft>
                          <a:spcPts val="0"/>
                        </a:spcAft>
                        <a:buNone/>
                      </a:pPr>
                      <a:r>
                        <a:rPr lang="en" sz="1800">
                          <a:latin typeface="Calibri"/>
                          <a:ea typeface="Calibri"/>
                          <a:cs typeface="Calibri"/>
                          <a:sym typeface="Calibri"/>
                        </a:rPr>
                        <a:t>ELPS administration manuals posted</a:t>
                      </a:r>
                      <a:endParaRPr sz="1800">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800">
                          <a:latin typeface="Calibri"/>
                          <a:ea typeface="Calibri"/>
                          <a:cs typeface="Calibri"/>
                          <a:sym typeface="Calibri"/>
                        </a:rPr>
                        <a:t>Mid July</a:t>
                      </a:r>
                      <a:endParaRPr sz="1800">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278125">
                <a:tc>
                  <a:txBody>
                    <a:bodyPr/>
                    <a:lstStyle/>
                    <a:p>
                      <a:pPr marL="0" marR="0" lvl="0" indent="0" algn="l" rtl="0">
                        <a:lnSpc>
                          <a:spcPct val="100000"/>
                        </a:lnSpc>
                        <a:spcBef>
                          <a:spcPts val="0"/>
                        </a:spcBef>
                        <a:spcAft>
                          <a:spcPts val="0"/>
                        </a:spcAft>
                        <a:buClr>
                          <a:srgbClr val="000000"/>
                        </a:buClr>
                        <a:buSzPts val="1100"/>
                        <a:buFont typeface="Calibri"/>
                        <a:buNone/>
                      </a:pPr>
                      <a:r>
                        <a:rPr lang="en" sz="1800">
                          <a:latin typeface="Calibri"/>
                          <a:ea typeface="Calibri"/>
                          <a:cs typeface="Calibri"/>
                          <a:sym typeface="Calibri"/>
                        </a:rPr>
                        <a:t>TIDE closed</a:t>
                      </a:r>
                      <a:endParaRPr sz="1800" u="none" strike="noStrike" cap="none">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 sz="1800">
                          <a:latin typeface="Calibri"/>
                          <a:ea typeface="Calibri"/>
                          <a:cs typeface="Calibri"/>
                          <a:sym typeface="Calibri"/>
                        </a:rPr>
                        <a:t>July 16 </a:t>
                      </a:r>
                      <a:endParaRPr sz="1800" u="none" strike="noStrike" cap="none">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278125">
                <a:tc>
                  <a:txBody>
                    <a:bodyPr/>
                    <a:lstStyle/>
                    <a:p>
                      <a:pPr marL="0" marR="0" lvl="0" indent="0" algn="l" rtl="0">
                        <a:lnSpc>
                          <a:spcPct val="100000"/>
                        </a:lnSpc>
                        <a:spcBef>
                          <a:spcPts val="0"/>
                        </a:spcBef>
                        <a:spcAft>
                          <a:spcPts val="0"/>
                        </a:spcAft>
                        <a:buNone/>
                      </a:pPr>
                      <a:r>
                        <a:rPr lang="en" sz="1800">
                          <a:latin typeface="Calibri"/>
                          <a:ea typeface="Calibri"/>
                          <a:cs typeface="Calibri"/>
                          <a:sym typeface="Calibri"/>
                        </a:rPr>
                        <a:t>ORS closed</a:t>
                      </a:r>
                      <a:endParaRPr sz="1800">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800">
                          <a:latin typeface="Calibri"/>
                          <a:ea typeface="Calibri"/>
                          <a:cs typeface="Calibri"/>
                          <a:sym typeface="Calibri"/>
                        </a:rPr>
                        <a:t>July 18 - July 20</a:t>
                      </a:r>
                      <a:endParaRPr sz="1800">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278125">
                <a:tc>
                  <a:txBody>
                    <a:bodyPr/>
                    <a:lstStyle/>
                    <a:p>
                      <a:pPr marL="0" marR="0" lvl="0" indent="0" algn="l" rtl="0">
                        <a:lnSpc>
                          <a:spcPct val="100000"/>
                        </a:lnSpc>
                        <a:spcBef>
                          <a:spcPts val="0"/>
                        </a:spcBef>
                        <a:spcAft>
                          <a:spcPts val="0"/>
                        </a:spcAft>
                        <a:buClr>
                          <a:srgbClr val="000000"/>
                        </a:buClr>
                        <a:buSzPts val="1800"/>
                        <a:buFont typeface="Arial"/>
                        <a:buNone/>
                      </a:pPr>
                      <a:r>
                        <a:rPr lang="en" sz="1800">
                          <a:latin typeface="Calibri"/>
                          <a:ea typeface="Calibri"/>
                          <a:cs typeface="Calibri"/>
                          <a:sym typeface="Calibri"/>
                        </a:rPr>
                        <a:t>TIDE opens for user and student management</a:t>
                      </a:r>
                      <a:endParaRPr sz="1800" i="0" u="none" strike="noStrike" cap="none">
                        <a:solidFill>
                          <a:srgbClr val="000000"/>
                        </a:solidFill>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 sz="1800">
                          <a:latin typeface="Calibri"/>
                          <a:ea typeface="Calibri"/>
                          <a:cs typeface="Calibri"/>
                          <a:sym typeface="Calibri"/>
                        </a:rPr>
                        <a:t>July 23</a:t>
                      </a:r>
                      <a:endParaRPr sz="1800" u="none" strike="noStrike" cap="none">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278125">
                <a:tc>
                  <a:txBody>
                    <a:bodyPr/>
                    <a:lstStyle/>
                    <a:p>
                      <a:pPr marL="0" marR="0" lvl="0" indent="0" algn="l" rtl="0">
                        <a:lnSpc>
                          <a:spcPct val="100000"/>
                        </a:lnSpc>
                        <a:spcBef>
                          <a:spcPts val="0"/>
                        </a:spcBef>
                        <a:spcAft>
                          <a:spcPts val="0"/>
                        </a:spcAft>
                        <a:buClr>
                          <a:srgbClr val="000000"/>
                        </a:buClr>
                        <a:buSzPts val="1800"/>
                        <a:buFont typeface="Arial"/>
                        <a:buNone/>
                      </a:pPr>
                      <a:r>
                        <a:rPr lang="en" sz="1800">
                          <a:latin typeface="Calibri"/>
                          <a:ea typeface="Calibri"/>
                          <a:cs typeface="Calibri"/>
                          <a:sym typeface="Calibri"/>
                        </a:rPr>
                        <a:t>ELPS opens for district use</a:t>
                      </a:r>
                      <a:endParaRPr sz="1800" i="0" u="none" strike="noStrike" cap="none">
                        <a:solidFill>
                          <a:srgbClr val="000000"/>
                        </a:solidFill>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 sz="1800">
                          <a:latin typeface="Calibri"/>
                          <a:ea typeface="Calibri"/>
                          <a:cs typeface="Calibri"/>
                          <a:sym typeface="Calibri"/>
                        </a:rPr>
                        <a:t>August 1</a:t>
                      </a:r>
                      <a:endParaRPr sz="1800" u="none" strike="noStrike" cap="none">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278125">
                <a:tc>
                  <a:txBody>
                    <a:bodyPr/>
                    <a:lstStyle/>
                    <a:p>
                      <a:pPr marL="0" marR="0" lvl="0" indent="0" algn="l" rtl="0">
                        <a:lnSpc>
                          <a:spcPct val="100000"/>
                        </a:lnSpc>
                        <a:spcBef>
                          <a:spcPts val="0"/>
                        </a:spcBef>
                        <a:spcAft>
                          <a:spcPts val="0"/>
                        </a:spcAft>
                        <a:buNone/>
                      </a:pPr>
                      <a:r>
                        <a:rPr lang="en" sz="1800">
                          <a:latin typeface="Calibri"/>
                          <a:ea typeface="Calibri"/>
                          <a:cs typeface="Calibri"/>
                          <a:sym typeface="Calibri"/>
                        </a:rPr>
                        <a:t>ELPS Additional Materials Ordering (Braille, large print)</a:t>
                      </a:r>
                      <a:endParaRPr sz="1800">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800">
                          <a:latin typeface="Calibri"/>
                          <a:ea typeface="Calibri"/>
                          <a:cs typeface="Calibri"/>
                          <a:sym typeface="Calibri"/>
                        </a:rPr>
                        <a:t>August 1 (orders placed through </a:t>
                      </a:r>
                      <a:r>
                        <a:rPr lang="en" sz="1800" u="sng">
                          <a:solidFill>
                            <a:schemeClr val="hlink"/>
                          </a:solidFill>
                          <a:latin typeface="Calibri"/>
                          <a:ea typeface="Calibri"/>
                          <a:cs typeface="Calibri"/>
                          <a:sym typeface="Calibri"/>
                          <a:hlinkClick r:id="rId3"/>
                        </a:rPr>
                        <a:t>assessment@la.gov</a:t>
                      </a:r>
                      <a:r>
                        <a:rPr lang="en" sz="1800">
                          <a:latin typeface="Calibri"/>
                          <a:ea typeface="Calibri"/>
                          <a:cs typeface="Calibri"/>
                          <a:sym typeface="Calibri"/>
                        </a:rPr>
                        <a:t>)</a:t>
                      </a:r>
                      <a:endParaRPr sz="1800">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r h="278125">
                <a:tc>
                  <a:txBody>
                    <a:bodyPr/>
                    <a:lstStyle/>
                    <a:p>
                      <a:pPr marL="0" marR="0" lvl="0" indent="0" algn="l" rtl="0">
                        <a:lnSpc>
                          <a:spcPct val="100000"/>
                        </a:lnSpc>
                        <a:spcBef>
                          <a:spcPts val="0"/>
                        </a:spcBef>
                        <a:spcAft>
                          <a:spcPts val="0"/>
                        </a:spcAft>
                        <a:buNone/>
                      </a:pPr>
                      <a:r>
                        <a:rPr lang="en" sz="1800">
                          <a:latin typeface="Calibri"/>
                          <a:ea typeface="Calibri"/>
                          <a:cs typeface="Calibri"/>
                          <a:sym typeface="Calibri"/>
                        </a:rPr>
                        <a:t>ORS closed for initial ELPS score processing</a:t>
                      </a:r>
                      <a:endParaRPr sz="1800">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None/>
                      </a:pPr>
                      <a:r>
                        <a:rPr lang="en" sz="1800">
                          <a:latin typeface="Calibri"/>
                          <a:ea typeface="Calibri"/>
                          <a:cs typeface="Calibri"/>
                          <a:sym typeface="Calibri"/>
                        </a:rPr>
                        <a:t>First few weeks of August</a:t>
                      </a:r>
                      <a:endParaRPr sz="1800">
                        <a:latin typeface="Calibri"/>
                        <a:ea typeface="Calibri"/>
                        <a:cs typeface="Calibri"/>
                        <a:sym typeface="Calibri"/>
                      </a:endParaRPr>
                    </a:p>
                  </a:txBody>
                  <a:tcPr marL="91450" marR="91450" marT="34300" marB="3430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r>
            </a:tbl>
          </a:graphicData>
        </a:graphic>
      </p:graphicFrame>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858"/>
        <p:cNvGrpSpPr/>
        <p:nvPr/>
      </p:nvGrpSpPr>
      <p:grpSpPr>
        <a:xfrm>
          <a:off x="0" y="0"/>
          <a:ext cx="0" cy="0"/>
          <a:chOff x="0" y="0"/>
          <a:chExt cx="0" cy="0"/>
        </a:xfrm>
      </p:grpSpPr>
      <p:sp>
        <p:nvSpPr>
          <p:cNvPr id="859" name="Shape 859"/>
          <p:cNvSpPr txBox="1">
            <a:spLocks noGrp="1"/>
          </p:cNvSpPr>
          <p:nvPr>
            <p:ph type="title"/>
          </p:nvPr>
        </p:nvSpPr>
        <p:spPr>
          <a:xfrm>
            <a:off x="457200" y="78453"/>
            <a:ext cx="8229600" cy="857400"/>
          </a:xfrm>
          <a:prstGeom prst="rect">
            <a:avLst/>
          </a:prstGeom>
        </p:spPr>
        <p:txBody>
          <a:bodyPr spcFirstLastPara="1" wrap="square" lIns="91425" tIns="91425" rIns="91425" bIns="91425" anchor="ctr" anchorCtr="0">
            <a:noAutofit/>
          </a:bodyPr>
          <a:lstStyle/>
          <a:p>
            <a:pPr marL="0" lvl="0" indent="0" rtl="0">
              <a:spcBef>
                <a:spcPts val="0"/>
              </a:spcBef>
              <a:spcAft>
                <a:spcPts val="0"/>
              </a:spcAft>
              <a:buClr>
                <a:schemeClr val="dk1"/>
              </a:buClr>
              <a:buSzPts val="1100"/>
              <a:buFont typeface="Arial"/>
              <a:buNone/>
            </a:pPr>
            <a:r>
              <a:rPr lang="en" sz="2800">
                <a:solidFill>
                  <a:srgbClr val="000000"/>
                </a:solidFill>
              </a:rPr>
              <a:t>ELPS Test Setup</a:t>
            </a:r>
            <a:endParaRPr>
              <a:solidFill>
                <a:srgbClr val="000000"/>
              </a:solidFill>
            </a:endParaRPr>
          </a:p>
        </p:txBody>
      </p:sp>
      <p:sp>
        <p:nvSpPr>
          <p:cNvPr id="860" name="Shape 860"/>
          <p:cNvSpPr txBox="1">
            <a:spLocks noGrp="1"/>
          </p:cNvSpPr>
          <p:nvPr>
            <p:ph type="body" idx="1"/>
          </p:nvPr>
        </p:nvSpPr>
        <p:spPr>
          <a:xfrm>
            <a:off x="174200" y="996400"/>
            <a:ext cx="8829300" cy="3394500"/>
          </a:xfrm>
          <a:prstGeom prst="rect">
            <a:avLst/>
          </a:prstGeom>
        </p:spPr>
        <p:txBody>
          <a:bodyPr spcFirstLastPara="1" wrap="square" lIns="91425" tIns="91425" rIns="91425" bIns="91425" anchor="t" anchorCtr="0">
            <a:noAutofit/>
          </a:bodyPr>
          <a:lstStyle/>
          <a:p>
            <a:pPr marL="0" lvl="0" indent="0" rtl="0">
              <a:lnSpc>
                <a:spcPct val="100000"/>
              </a:lnSpc>
              <a:spcBef>
                <a:spcPts val="0"/>
              </a:spcBef>
              <a:spcAft>
                <a:spcPts val="0"/>
              </a:spcAft>
              <a:buClr>
                <a:schemeClr val="dk1"/>
              </a:buClr>
              <a:buSzPts val="1100"/>
              <a:buFont typeface="Arial"/>
              <a:buNone/>
            </a:pPr>
            <a:r>
              <a:rPr lang="en" sz="1800"/>
              <a:t>The ELPS is a computer-based assessment that will be taken in the AIR Portal, the same testing system used for the English Learner Proficiency Test (ELPT). Prior to testing, the </a:t>
            </a:r>
            <a:r>
              <a:rPr lang="en" sz="1800" u="sng">
                <a:solidFill>
                  <a:srgbClr val="1155CC"/>
                </a:solidFill>
                <a:hlinkClick r:id="rId3"/>
              </a:rPr>
              <a:t>AIR Secure Browser</a:t>
            </a:r>
            <a:r>
              <a:rPr lang="en" sz="1800"/>
              <a:t> must be installed on computers. Reference the </a:t>
            </a:r>
            <a:r>
              <a:rPr lang="en" sz="1800" u="sng">
                <a:solidFill>
                  <a:srgbClr val="1155CC"/>
                </a:solidFill>
                <a:hlinkClick r:id="rId4"/>
              </a:rPr>
              <a:t>Secure Browser Installation Manual</a:t>
            </a:r>
            <a:r>
              <a:rPr lang="en" sz="1800"/>
              <a:t> for detailed directions. </a:t>
            </a:r>
            <a:endParaRPr sz="1800"/>
          </a:p>
          <a:p>
            <a:pPr marL="0" lvl="0" indent="0" rtl="0">
              <a:lnSpc>
                <a:spcPct val="100000"/>
              </a:lnSpc>
              <a:spcBef>
                <a:spcPts val="0"/>
              </a:spcBef>
              <a:spcAft>
                <a:spcPts val="0"/>
              </a:spcAft>
              <a:buClr>
                <a:schemeClr val="dk1"/>
              </a:buClr>
              <a:buSzPts val="1100"/>
              <a:buFont typeface="Arial"/>
              <a:buNone/>
            </a:pPr>
            <a:endParaRPr sz="1800"/>
          </a:p>
          <a:p>
            <a:pPr marL="0" lvl="0" indent="0" rtl="0">
              <a:lnSpc>
                <a:spcPct val="100000"/>
              </a:lnSpc>
              <a:spcBef>
                <a:spcPts val="0"/>
              </a:spcBef>
              <a:spcAft>
                <a:spcPts val="0"/>
              </a:spcAft>
              <a:buNone/>
            </a:pPr>
            <a:r>
              <a:rPr lang="en" sz="1800"/>
              <a:t>Test administrators, students, and accommodations are managed in the </a:t>
            </a:r>
            <a:r>
              <a:rPr lang="en" sz="1800" u="sng">
                <a:solidFill>
                  <a:schemeClr val="hlink"/>
                </a:solidFill>
                <a:hlinkClick r:id="rId5"/>
              </a:rPr>
              <a:t>TIDE Portal</a:t>
            </a:r>
            <a:r>
              <a:rPr lang="en" sz="1800"/>
              <a:t>. See the </a:t>
            </a:r>
            <a:r>
              <a:rPr lang="en" sz="1800" u="sng">
                <a:solidFill>
                  <a:srgbClr val="1155CC"/>
                </a:solidFill>
                <a:hlinkClick r:id="rId6"/>
              </a:rPr>
              <a:t>TIDE User Guide</a:t>
            </a:r>
            <a:r>
              <a:rPr lang="en" sz="1800"/>
              <a:t> for detailed directions on test setup requirements.</a:t>
            </a:r>
            <a:endParaRPr sz="1800"/>
          </a:p>
          <a:p>
            <a:pPr marL="457200" lvl="0" indent="-342900" rtl="0">
              <a:lnSpc>
                <a:spcPct val="100000"/>
              </a:lnSpc>
              <a:spcBef>
                <a:spcPts val="0"/>
              </a:spcBef>
              <a:spcAft>
                <a:spcPts val="0"/>
              </a:spcAft>
              <a:buSzPts val="1800"/>
              <a:buChar char="•"/>
            </a:pPr>
            <a:r>
              <a:rPr lang="en" sz="1800"/>
              <a:t>Students must have a LASID in order to be entered into TIDE and take ELPS.</a:t>
            </a:r>
            <a:endParaRPr sz="1800"/>
          </a:p>
          <a:p>
            <a:pPr marL="0" lvl="0" indent="0" rtl="0">
              <a:lnSpc>
                <a:spcPct val="100000"/>
              </a:lnSpc>
              <a:spcBef>
                <a:spcPts val="0"/>
              </a:spcBef>
              <a:spcAft>
                <a:spcPts val="0"/>
              </a:spcAft>
              <a:buClr>
                <a:schemeClr val="dk1"/>
              </a:buClr>
              <a:buSzPts val="1100"/>
              <a:buFont typeface="Arial"/>
              <a:buNone/>
            </a:pPr>
            <a:endParaRPr sz="1800"/>
          </a:p>
          <a:p>
            <a:pPr marL="0" lvl="0" indent="0" rtl="0">
              <a:lnSpc>
                <a:spcPct val="100000"/>
              </a:lnSpc>
              <a:spcBef>
                <a:spcPts val="0"/>
              </a:spcBef>
              <a:spcAft>
                <a:spcPts val="0"/>
              </a:spcAft>
              <a:buClr>
                <a:schemeClr val="dk1"/>
              </a:buClr>
              <a:buSzPts val="1100"/>
              <a:buFont typeface="Arial"/>
              <a:buNone/>
            </a:pPr>
            <a:r>
              <a:rPr lang="en" sz="1800"/>
              <a:t>Students taking the ELPS will need headsets with microphones for interacting with the online platform. The headsets are the same ones required for taking the ELPT. Specifications for headsets are located on pages 5-6 of the </a:t>
            </a:r>
            <a:r>
              <a:rPr lang="en" sz="1800" u="sng">
                <a:solidFill>
                  <a:srgbClr val="1155CC"/>
                </a:solidFill>
                <a:hlinkClick r:id="rId7"/>
              </a:rPr>
              <a:t>Technology Requirements document</a:t>
            </a:r>
            <a:r>
              <a:rPr lang="en" sz="1800"/>
              <a:t> in the </a:t>
            </a:r>
            <a:r>
              <a:rPr lang="en" sz="1800" u="sng">
                <a:solidFill>
                  <a:srgbClr val="1155CC"/>
                </a:solidFill>
                <a:hlinkClick r:id="rId8"/>
              </a:rPr>
              <a:t>Assessment Library</a:t>
            </a:r>
            <a:r>
              <a:rPr lang="en" sz="1800"/>
              <a:t>.</a:t>
            </a:r>
            <a:endParaRPr sz="1800"/>
          </a:p>
          <a:p>
            <a:pPr marL="0" lvl="0" indent="0" rtl="0">
              <a:lnSpc>
                <a:spcPct val="100000"/>
              </a:lnSpc>
              <a:spcBef>
                <a:spcPts val="800"/>
              </a:spcBef>
              <a:spcAft>
                <a:spcPts val="0"/>
              </a:spcAft>
              <a:buClr>
                <a:schemeClr val="dk1"/>
              </a:buClr>
              <a:buSzPts val="1100"/>
              <a:buFont typeface="Arial"/>
              <a:buNone/>
            </a:pPr>
            <a:endParaRPr sz="1800">
              <a:solidFill>
                <a:srgbClr val="3D3D3D"/>
              </a:solidFill>
            </a:endParaRPr>
          </a:p>
          <a:p>
            <a:pPr marL="0" lvl="0" indent="0" rtl="0">
              <a:lnSpc>
                <a:spcPct val="100000"/>
              </a:lnSpc>
              <a:spcBef>
                <a:spcPts val="640"/>
              </a:spcBef>
              <a:spcAft>
                <a:spcPts val="0"/>
              </a:spcAft>
              <a:buNone/>
            </a:pPr>
            <a:endParaRPr sz="180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864"/>
        <p:cNvGrpSpPr/>
        <p:nvPr/>
      </p:nvGrpSpPr>
      <p:grpSpPr>
        <a:xfrm>
          <a:off x="0" y="0"/>
          <a:ext cx="0" cy="0"/>
          <a:chOff x="0" y="0"/>
          <a:chExt cx="0" cy="0"/>
        </a:xfrm>
      </p:grpSpPr>
      <p:sp>
        <p:nvSpPr>
          <p:cNvPr id="865" name="Shape 865"/>
          <p:cNvSpPr txBox="1">
            <a:spLocks noGrp="1"/>
          </p:cNvSpPr>
          <p:nvPr>
            <p:ph type="title"/>
          </p:nvPr>
        </p:nvSpPr>
        <p:spPr>
          <a:xfrm>
            <a:off x="457200" y="85128"/>
            <a:ext cx="8229600" cy="8574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800"/>
              <a:t>ELPS Administration</a:t>
            </a:r>
            <a:endParaRPr/>
          </a:p>
        </p:txBody>
      </p:sp>
      <p:sp>
        <p:nvSpPr>
          <p:cNvPr id="866" name="Shape 866"/>
          <p:cNvSpPr txBox="1">
            <a:spLocks noGrp="1"/>
          </p:cNvSpPr>
          <p:nvPr>
            <p:ph type="body" idx="1"/>
          </p:nvPr>
        </p:nvSpPr>
        <p:spPr>
          <a:xfrm>
            <a:off x="163275" y="874500"/>
            <a:ext cx="8229600" cy="3394500"/>
          </a:xfrm>
          <a:prstGeom prst="rect">
            <a:avLst/>
          </a:prstGeom>
        </p:spPr>
        <p:txBody>
          <a:bodyPr spcFirstLastPara="1" wrap="square" lIns="91425" tIns="91425" rIns="91425" bIns="91425" anchor="t" anchorCtr="0">
            <a:noAutofit/>
          </a:bodyPr>
          <a:lstStyle/>
          <a:p>
            <a:pPr marL="0" lvl="0" indent="0" rtl="0">
              <a:spcBef>
                <a:spcPts val="640"/>
              </a:spcBef>
              <a:spcAft>
                <a:spcPts val="0"/>
              </a:spcAft>
              <a:buNone/>
            </a:pPr>
            <a:r>
              <a:rPr lang="en" sz="1800"/>
              <a:t>ELPS is administered in 3 steps with a student and test administrator who is trained in online test security.  </a:t>
            </a:r>
            <a:endParaRPr sz="1800"/>
          </a:p>
        </p:txBody>
      </p:sp>
      <p:graphicFrame>
        <p:nvGraphicFramePr>
          <p:cNvPr id="867" name="Shape 867"/>
          <p:cNvGraphicFramePr/>
          <p:nvPr/>
        </p:nvGraphicFramePr>
        <p:xfrm>
          <a:off x="847100" y="1655463"/>
          <a:ext cx="7281950" cy="3296560"/>
        </p:xfrm>
        <a:graphic>
          <a:graphicData uri="http://schemas.openxmlformats.org/drawingml/2006/table">
            <a:tbl>
              <a:tblPr firstRow="1" bandRow="1">
                <a:noFill/>
                <a:tableStyleId>{1F6E1B11-060A-469B-8976-2479C34D11A1}</a:tableStyleId>
              </a:tblPr>
              <a:tblGrid>
                <a:gridCol w="707325"/>
                <a:gridCol w="2130775"/>
                <a:gridCol w="2295625"/>
                <a:gridCol w="2148225"/>
              </a:tblGrid>
              <a:tr h="355850">
                <a:tc>
                  <a:txBody>
                    <a:bodyPr/>
                    <a:lstStyle/>
                    <a:p>
                      <a:pPr marL="0" lvl="0" indent="0" algn="ctr" rtl="0">
                        <a:spcBef>
                          <a:spcPts val="0"/>
                        </a:spcBef>
                        <a:spcAft>
                          <a:spcPts val="0"/>
                        </a:spcAft>
                        <a:buNone/>
                      </a:pPr>
                      <a:r>
                        <a:rPr lang="en" sz="1100" b="1">
                          <a:solidFill>
                            <a:srgbClr val="FFFFFF"/>
                          </a:solidFill>
                          <a:latin typeface="Calibri"/>
                          <a:ea typeface="Calibri"/>
                          <a:cs typeface="Calibri"/>
                          <a:sym typeface="Calibri"/>
                        </a:rPr>
                        <a:t>Step</a:t>
                      </a:r>
                      <a:endParaRPr sz="1100" b="1">
                        <a:solidFill>
                          <a:srgbClr val="FFFFFF"/>
                        </a:solidFill>
                        <a:latin typeface="Calibri"/>
                        <a:ea typeface="Calibri"/>
                        <a:cs typeface="Calibri"/>
                        <a:sym typeface="Calibri"/>
                      </a:endParaRPr>
                    </a:p>
                  </a:txBody>
                  <a:tcPr marL="88900" marR="88900" marT="50800" marB="50800" anchor="ctr">
                    <a:solidFill>
                      <a:srgbClr val="3D85C6"/>
                    </a:solidFill>
                  </a:tcPr>
                </a:tc>
                <a:tc>
                  <a:txBody>
                    <a:bodyPr/>
                    <a:lstStyle/>
                    <a:p>
                      <a:pPr marL="0" lvl="0" indent="0" algn="ctr" rtl="0">
                        <a:spcBef>
                          <a:spcPts val="0"/>
                        </a:spcBef>
                        <a:spcAft>
                          <a:spcPts val="0"/>
                        </a:spcAft>
                        <a:buNone/>
                      </a:pPr>
                      <a:r>
                        <a:rPr lang="en" sz="1100" b="1">
                          <a:solidFill>
                            <a:srgbClr val="FFFFFF"/>
                          </a:solidFill>
                          <a:latin typeface="Calibri"/>
                          <a:ea typeface="Calibri"/>
                          <a:cs typeface="Calibri"/>
                          <a:sym typeface="Calibri"/>
                        </a:rPr>
                        <a:t>Student…</a:t>
                      </a:r>
                      <a:endParaRPr sz="1100" b="1">
                        <a:solidFill>
                          <a:srgbClr val="FFFFFF"/>
                        </a:solidFill>
                        <a:latin typeface="Calibri"/>
                        <a:ea typeface="Calibri"/>
                        <a:cs typeface="Calibri"/>
                        <a:sym typeface="Calibri"/>
                      </a:endParaRPr>
                    </a:p>
                  </a:txBody>
                  <a:tcPr marL="88900" marR="88900" marT="50800" marB="50800" anchor="ctr">
                    <a:solidFill>
                      <a:srgbClr val="3D85C6"/>
                    </a:solidFill>
                  </a:tcPr>
                </a:tc>
                <a:tc>
                  <a:txBody>
                    <a:bodyPr/>
                    <a:lstStyle/>
                    <a:p>
                      <a:pPr marL="0" lvl="0" indent="0" algn="ctr" rtl="0">
                        <a:spcBef>
                          <a:spcPts val="0"/>
                        </a:spcBef>
                        <a:spcAft>
                          <a:spcPts val="0"/>
                        </a:spcAft>
                        <a:buNone/>
                      </a:pPr>
                      <a:r>
                        <a:rPr lang="en" sz="1100" b="1">
                          <a:solidFill>
                            <a:srgbClr val="FFFFFF"/>
                          </a:solidFill>
                          <a:latin typeface="Calibri"/>
                          <a:ea typeface="Calibri"/>
                          <a:cs typeface="Calibri"/>
                          <a:sym typeface="Calibri"/>
                        </a:rPr>
                        <a:t>Test Administrator…</a:t>
                      </a:r>
                      <a:endParaRPr sz="1100" b="1">
                        <a:solidFill>
                          <a:srgbClr val="FFFFFF"/>
                        </a:solidFill>
                        <a:latin typeface="Calibri"/>
                        <a:ea typeface="Calibri"/>
                        <a:cs typeface="Calibri"/>
                        <a:sym typeface="Calibri"/>
                      </a:endParaRPr>
                    </a:p>
                  </a:txBody>
                  <a:tcPr marL="88900" marR="88900" marT="50800" marB="50800" anchor="ctr">
                    <a:solidFill>
                      <a:srgbClr val="3D85C6"/>
                    </a:solidFill>
                  </a:tcPr>
                </a:tc>
                <a:tc>
                  <a:txBody>
                    <a:bodyPr/>
                    <a:lstStyle/>
                    <a:p>
                      <a:pPr marL="0" lvl="0" indent="0" algn="ctr" rtl="0">
                        <a:spcBef>
                          <a:spcPts val="0"/>
                        </a:spcBef>
                        <a:spcAft>
                          <a:spcPts val="0"/>
                        </a:spcAft>
                        <a:buNone/>
                      </a:pPr>
                      <a:r>
                        <a:rPr lang="en" sz="1100" b="1">
                          <a:solidFill>
                            <a:srgbClr val="FFFFFF"/>
                          </a:solidFill>
                          <a:latin typeface="Calibri"/>
                          <a:ea typeface="Calibri"/>
                          <a:cs typeface="Calibri"/>
                          <a:sym typeface="Calibri"/>
                        </a:rPr>
                        <a:t>Mode of Administration</a:t>
                      </a:r>
                      <a:endParaRPr sz="1100" b="1">
                        <a:solidFill>
                          <a:srgbClr val="FFFFFF"/>
                        </a:solidFill>
                        <a:latin typeface="Calibri"/>
                        <a:ea typeface="Calibri"/>
                        <a:cs typeface="Calibri"/>
                        <a:sym typeface="Calibri"/>
                      </a:endParaRPr>
                    </a:p>
                  </a:txBody>
                  <a:tcPr marL="88900" marR="88900" marT="50800" marB="50800" anchor="ctr">
                    <a:solidFill>
                      <a:srgbClr val="3D85C6"/>
                    </a:solidFill>
                  </a:tcPr>
                </a:tc>
              </a:tr>
              <a:tr h="630375">
                <a:tc>
                  <a:txBody>
                    <a:bodyPr/>
                    <a:lstStyle/>
                    <a:p>
                      <a:pPr marL="0" lvl="0" indent="0" rtl="0">
                        <a:spcBef>
                          <a:spcPts val="0"/>
                        </a:spcBef>
                        <a:spcAft>
                          <a:spcPts val="0"/>
                        </a:spcAft>
                        <a:buNone/>
                      </a:pPr>
                      <a:r>
                        <a:rPr lang="en" sz="1100">
                          <a:latin typeface="Calibri"/>
                          <a:ea typeface="Calibri"/>
                          <a:cs typeface="Calibri"/>
                          <a:sym typeface="Calibri"/>
                        </a:rPr>
                        <a:t>Step 1</a:t>
                      </a:r>
                      <a:endParaRPr sz="1100">
                        <a:latin typeface="Calibri"/>
                        <a:ea typeface="Calibri"/>
                        <a:cs typeface="Calibri"/>
                        <a:sym typeface="Calibri"/>
                      </a:endParaRPr>
                    </a:p>
                  </a:txBody>
                  <a:tcPr marL="88900" marR="88900" marT="50800" marB="50800"/>
                </a:tc>
                <a:tc>
                  <a:txBody>
                    <a:bodyPr/>
                    <a:lstStyle/>
                    <a:p>
                      <a:pPr marL="285750" lvl="0" indent="-241300" rtl="0">
                        <a:spcBef>
                          <a:spcPts val="0"/>
                        </a:spcBef>
                        <a:spcAft>
                          <a:spcPts val="0"/>
                        </a:spcAft>
                        <a:buSzPts val="1100"/>
                        <a:buFont typeface="Calibri"/>
                        <a:buChar char="•"/>
                      </a:pPr>
                      <a:r>
                        <a:rPr lang="en" sz="1100">
                          <a:latin typeface="Calibri"/>
                          <a:ea typeface="Calibri"/>
                          <a:cs typeface="Calibri"/>
                          <a:sym typeface="Calibri"/>
                        </a:rPr>
                        <a:t>Orients to test.</a:t>
                      </a:r>
                      <a:endParaRPr sz="1100">
                        <a:latin typeface="Calibri"/>
                        <a:ea typeface="Calibri"/>
                        <a:cs typeface="Calibri"/>
                        <a:sym typeface="Calibri"/>
                      </a:endParaRPr>
                    </a:p>
                    <a:p>
                      <a:pPr marL="285750" lvl="0" indent="-241300" rtl="0">
                        <a:spcBef>
                          <a:spcPts val="0"/>
                        </a:spcBef>
                        <a:spcAft>
                          <a:spcPts val="0"/>
                        </a:spcAft>
                        <a:buSzPts val="1100"/>
                        <a:buFont typeface="Calibri"/>
                        <a:buChar char="•"/>
                      </a:pPr>
                      <a:r>
                        <a:rPr lang="en" sz="1100">
                          <a:latin typeface="Calibri"/>
                          <a:ea typeface="Calibri"/>
                          <a:cs typeface="Calibri"/>
                          <a:sym typeface="Calibri"/>
                        </a:rPr>
                        <a:t>Does headset and microphone check.</a:t>
                      </a:r>
                      <a:endParaRPr sz="1100">
                        <a:latin typeface="Calibri"/>
                        <a:ea typeface="Calibri"/>
                        <a:cs typeface="Calibri"/>
                        <a:sym typeface="Calibri"/>
                      </a:endParaRPr>
                    </a:p>
                    <a:p>
                      <a:pPr marL="285750" lvl="0" indent="-241300" rtl="0">
                        <a:spcBef>
                          <a:spcPts val="0"/>
                        </a:spcBef>
                        <a:spcAft>
                          <a:spcPts val="0"/>
                        </a:spcAft>
                        <a:buSzPts val="1100"/>
                        <a:buFont typeface="Calibri"/>
                        <a:buChar char="•"/>
                      </a:pPr>
                      <a:r>
                        <a:rPr lang="en" sz="1100">
                          <a:latin typeface="Calibri"/>
                          <a:ea typeface="Calibri"/>
                          <a:cs typeface="Calibri"/>
                          <a:sym typeface="Calibri"/>
                        </a:rPr>
                        <a:t>Learns test navigation.</a:t>
                      </a:r>
                      <a:endParaRPr sz="1100">
                        <a:latin typeface="Calibri"/>
                        <a:ea typeface="Calibri"/>
                        <a:cs typeface="Calibri"/>
                        <a:sym typeface="Calibri"/>
                      </a:endParaRPr>
                    </a:p>
                    <a:p>
                      <a:pPr marL="285750" lvl="0" indent="-241300" rtl="0">
                        <a:spcBef>
                          <a:spcPts val="0"/>
                        </a:spcBef>
                        <a:spcAft>
                          <a:spcPts val="0"/>
                        </a:spcAft>
                        <a:buSzPts val="1100"/>
                        <a:buFont typeface="Calibri"/>
                        <a:buChar char="•"/>
                      </a:pPr>
                      <a:r>
                        <a:rPr lang="en" sz="1100">
                          <a:latin typeface="Calibri"/>
                          <a:ea typeface="Calibri"/>
                          <a:cs typeface="Calibri"/>
                          <a:sym typeface="Calibri"/>
                        </a:rPr>
                        <a:t>Takes practice items</a:t>
                      </a:r>
                      <a:endParaRPr sz="1100">
                        <a:latin typeface="Calibri"/>
                        <a:ea typeface="Calibri"/>
                        <a:cs typeface="Calibri"/>
                        <a:sym typeface="Calibri"/>
                      </a:endParaRPr>
                    </a:p>
                  </a:txBody>
                  <a:tcPr marL="88900" marR="88900" marT="50800" marB="50800"/>
                </a:tc>
                <a:tc>
                  <a:txBody>
                    <a:bodyPr/>
                    <a:lstStyle/>
                    <a:p>
                      <a:pPr marL="285750" lvl="0" indent="-241300" rtl="0">
                        <a:spcBef>
                          <a:spcPts val="0"/>
                        </a:spcBef>
                        <a:spcAft>
                          <a:spcPts val="0"/>
                        </a:spcAft>
                        <a:buSzPts val="1100"/>
                        <a:buFont typeface="Calibri"/>
                        <a:buChar char="•"/>
                      </a:pPr>
                      <a:r>
                        <a:rPr lang="en" sz="1100">
                          <a:latin typeface="Calibri"/>
                          <a:ea typeface="Calibri"/>
                          <a:cs typeface="Calibri"/>
                          <a:sym typeface="Calibri"/>
                        </a:rPr>
                        <a:t>Assists student.</a:t>
                      </a:r>
                      <a:endParaRPr sz="1100">
                        <a:latin typeface="Calibri"/>
                        <a:ea typeface="Calibri"/>
                        <a:cs typeface="Calibri"/>
                        <a:sym typeface="Calibri"/>
                      </a:endParaRPr>
                    </a:p>
                    <a:p>
                      <a:pPr marL="285750" lvl="0" indent="-241300" rtl="0">
                        <a:spcBef>
                          <a:spcPts val="0"/>
                        </a:spcBef>
                        <a:spcAft>
                          <a:spcPts val="0"/>
                        </a:spcAft>
                        <a:buSzPts val="1100"/>
                        <a:buFont typeface="Calibri"/>
                        <a:buChar char="•"/>
                      </a:pPr>
                      <a:r>
                        <a:rPr lang="en" sz="1100">
                          <a:latin typeface="Calibri"/>
                          <a:ea typeface="Calibri"/>
                          <a:cs typeface="Calibri"/>
                          <a:sym typeface="Calibri"/>
                        </a:rPr>
                        <a:t>Determines student comfort with technology.</a:t>
                      </a:r>
                      <a:endParaRPr sz="1100">
                        <a:latin typeface="Calibri"/>
                        <a:ea typeface="Calibri"/>
                        <a:cs typeface="Calibri"/>
                        <a:sym typeface="Calibri"/>
                      </a:endParaRPr>
                    </a:p>
                    <a:p>
                      <a:pPr marL="285750" lvl="0" indent="-241300" rtl="0">
                        <a:spcBef>
                          <a:spcPts val="0"/>
                        </a:spcBef>
                        <a:spcAft>
                          <a:spcPts val="0"/>
                        </a:spcAft>
                        <a:buSzPts val="1100"/>
                        <a:buFont typeface="Calibri"/>
                        <a:buChar char="•"/>
                      </a:pPr>
                      <a:r>
                        <a:rPr lang="en" sz="1100">
                          <a:latin typeface="Calibri"/>
                          <a:ea typeface="Calibri"/>
                          <a:cs typeface="Calibri"/>
                          <a:sym typeface="Calibri"/>
                        </a:rPr>
                        <a:t>Starts testing session.</a:t>
                      </a:r>
                      <a:endParaRPr sz="1100">
                        <a:latin typeface="Calibri"/>
                        <a:ea typeface="Calibri"/>
                        <a:cs typeface="Calibri"/>
                        <a:sym typeface="Calibri"/>
                      </a:endParaRPr>
                    </a:p>
                  </a:txBody>
                  <a:tcPr marL="88900" marR="88900" marT="50800" marB="50800"/>
                </a:tc>
                <a:tc>
                  <a:txBody>
                    <a:bodyPr/>
                    <a:lstStyle/>
                    <a:p>
                      <a:pPr marL="0" lvl="0" indent="0" rtl="0">
                        <a:spcBef>
                          <a:spcPts val="0"/>
                        </a:spcBef>
                        <a:spcAft>
                          <a:spcPts val="0"/>
                        </a:spcAft>
                        <a:buNone/>
                      </a:pPr>
                      <a:r>
                        <a:rPr lang="en" sz="1100">
                          <a:latin typeface="Calibri"/>
                          <a:ea typeface="Calibri"/>
                          <a:cs typeface="Calibri"/>
                          <a:sym typeface="Calibri"/>
                        </a:rPr>
                        <a:t>One-on-one</a:t>
                      </a:r>
                      <a:endParaRPr sz="1100">
                        <a:latin typeface="Calibri"/>
                        <a:ea typeface="Calibri"/>
                        <a:cs typeface="Calibri"/>
                        <a:sym typeface="Calibri"/>
                      </a:endParaRPr>
                    </a:p>
                  </a:txBody>
                  <a:tcPr marL="88900" marR="88900" marT="50800" marB="50800"/>
                </a:tc>
              </a:tr>
              <a:tr h="423300">
                <a:tc>
                  <a:txBody>
                    <a:bodyPr/>
                    <a:lstStyle/>
                    <a:p>
                      <a:pPr marL="0" lvl="0" indent="0" rtl="0">
                        <a:spcBef>
                          <a:spcPts val="0"/>
                        </a:spcBef>
                        <a:spcAft>
                          <a:spcPts val="0"/>
                        </a:spcAft>
                        <a:buNone/>
                      </a:pPr>
                      <a:r>
                        <a:rPr lang="en" sz="1100">
                          <a:latin typeface="Calibri"/>
                          <a:ea typeface="Calibri"/>
                          <a:cs typeface="Calibri"/>
                          <a:sym typeface="Calibri"/>
                        </a:rPr>
                        <a:t>Step 2A</a:t>
                      </a:r>
                      <a:endParaRPr sz="1100">
                        <a:latin typeface="Calibri"/>
                        <a:ea typeface="Calibri"/>
                        <a:cs typeface="Calibri"/>
                        <a:sym typeface="Calibri"/>
                      </a:endParaRPr>
                    </a:p>
                  </a:txBody>
                  <a:tcPr marL="88900" marR="88900" marT="50800" marB="50800"/>
                </a:tc>
                <a:tc>
                  <a:txBody>
                    <a:bodyPr/>
                    <a:lstStyle/>
                    <a:p>
                      <a:pPr marL="285750" lvl="0" indent="-241300" rtl="0">
                        <a:spcBef>
                          <a:spcPts val="0"/>
                        </a:spcBef>
                        <a:spcAft>
                          <a:spcPts val="0"/>
                        </a:spcAft>
                        <a:buSzPts val="1100"/>
                        <a:buFont typeface="Calibri"/>
                        <a:buChar char="•"/>
                      </a:pPr>
                      <a:r>
                        <a:rPr lang="en" sz="1100">
                          <a:latin typeface="Calibri"/>
                          <a:ea typeface="Calibri"/>
                          <a:cs typeface="Calibri"/>
                          <a:sym typeface="Calibri"/>
                        </a:rPr>
                        <a:t>Takes one set of speaking items.</a:t>
                      </a:r>
                      <a:endParaRPr sz="1100">
                        <a:latin typeface="Calibri"/>
                        <a:ea typeface="Calibri"/>
                        <a:cs typeface="Calibri"/>
                        <a:sym typeface="Calibri"/>
                      </a:endParaRPr>
                    </a:p>
                  </a:txBody>
                  <a:tcPr marL="88900" marR="88900" marT="50800" marB="50800"/>
                </a:tc>
                <a:tc>
                  <a:txBody>
                    <a:bodyPr/>
                    <a:lstStyle/>
                    <a:p>
                      <a:pPr marL="285750" lvl="0" indent="-241300" rtl="0">
                        <a:spcBef>
                          <a:spcPts val="0"/>
                        </a:spcBef>
                        <a:spcAft>
                          <a:spcPts val="0"/>
                        </a:spcAft>
                        <a:buSzPts val="1100"/>
                        <a:buFont typeface="Calibri"/>
                        <a:buChar char="•"/>
                      </a:pPr>
                      <a:r>
                        <a:rPr lang="en" sz="1100">
                          <a:latin typeface="Calibri"/>
                          <a:ea typeface="Calibri"/>
                          <a:cs typeface="Calibri"/>
                          <a:sym typeface="Calibri"/>
                        </a:rPr>
                        <a:t>Assists student with recording.</a:t>
                      </a:r>
                      <a:endParaRPr sz="1100">
                        <a:latin typeface="Calibri"/>
                        <a:ea typeface="Calibri"/>
                        <a:cs typeface="Calibri"/>
                        <a:sym typeface="Calibri"/>
                      </a:endParaRPr>
                    </a:p>
                    <a:p>
                      <a:pPr marL="285750" lvl="0" indent="-241300" rtl="0">
                        <a:spcBef>
                          <a:spcPts val="0"/>
                        </a:spcBef>
                        <a:spcAft>
                          <a:spcPts val="0"/>
                        </a:spcAft>
                        <a:buSzPts val="1100"/>
                        <a:buFont typeface="Calibri"/>
                        <a:buChar char="•"/>
                      </a:pPr>
                      <a:r>
                        <a:rPr lang="en" sz="1100">
                          <a:latin typeface="Calibri"/>
                          <a:ea typeface="Calibri"/>
                          <a:cs typeface="Calibri"/>
                          <a:sym typeface="Calibri"/>
                        </a:rPr>
                        <a:t>Scores speaking set “on-the-fly”.</a:t>
                      </a:r>
                      <a:endParaRPr sz="1100">
                        <a:latin typeface="Calibri"/>
                        <a:ea typeface="Calibri"/>
                        <a:cs typeface="Calibri"/>
                        <a:sym typeface="Calibri"/>
                      </a:endParaRPr>
                    </a:p>
                  </a:txBody>
                  <a:tcPr marL="88900" marR="88900" marT="50800" marB="50800"/>
                </a:tc>
                <a:tc>
                  <a:txBody>
                    <a:bodyPr/>
                    <a:lstStyle/>
                    <a:p>
                      <a:pPr marL="0" lvl="0" indent="0" rtl="0">
                        <a:spcBef>
                          <a:spcPts val="0"/>
                        </a:spcBef>
                        <a:spcAft>
                          <a:spcPts val="0"/>
                        </a:spcAft>
                        <a:buNone/>
                      </a:pPr>
                      <a:r>
                        <a:rPr lang="en" sz="1100">
                          <a:latin typeface="Calibri"/>
                          <a:ea typeface="Calibri"/>
                          <a:cs typeface="Calibri"/>
                          <a:sym typeface="Calibri"/>
                        </a:rPr>
                        <a:t>One-on-one</a:t>
                      </a:r>
                      <a:endParaRPr sz="1100">
                        <a:latin typeface="Calibri"/>
                        <a:ea typeface="Calibri"/>
                        <a:cs typeface="Calibri"/>
                        <a:sym typeface="Calibri"/>
                      </a:endParaRPr>
                    </a:p>
                  </a:txBody>
                  <a:tcPr marL="88900" marR="88900" marT="50800" marB="50800"/>
                </a:tc>
              </a:tr>
              <a:tr h="583600">
                <a:tc>
                  <a:txBody>
                    <a:bodyPr/>
                    <a:lstStyle/>
                    <a:p>
                      <a:pPr marL="0" lvl="0" indent="0" rtl="0">
                        <a:spcBef>
                          <a:spcPts val="0"/>
                        </a:spcBef>
                        <a:spcAft>
                          <a:spcPts val="0"/>
                        </a:spcAft>
                        <a:buNone/>
                      </a:pPr>
                      <a:r>
                        <a:rPr lang="en" sz="1100">
                          <a:latin typeface="Calibri"/>
                          <a:ea typeface="Calibri"/>
                          <a:cs typeface="Calibri"/>
                          <a:sym typeface="Calibri"/>
                        </a:rPr>
                        <a:t>Step 2B</a:t>
                      </a:r>
                      <a:endParaRPr sz="1100">
                        <a:latin typeface="Calibri"/>
                        <a:ea typeface="Calibri"/>
                        <a:cs typeface="Calibri"/>
                        <a:sym typeface="Calibri"/>
                      </a:endParaRPr>
                    </a:p>
                  </a:txBody>
                  <a:tcPr marL="88900" marR="88900" marT="50800" marB="50800"/>
                </a:tc>
                <a:tc>
                  <a:txBody>
                    <a:bodyPr/>
                    <a:lstStyle/>
                    <a:p>
                      <a:pPr marL="285750" lvl="0" indent="-241300" rtl="0">
                        <a:spcBef>
                          <a:spcPts val="0"/>
                        </a:spcBef>
                        <a:spcAft>
                          <a:spcPts val="0"/>
                        </a:spcAft>
                        <a:buSzPts val="1100"/>
                        <a:buFont typeface="Calibri"/>
                        <a:buChar char="•"/>
                      </a:pPr>
                      <a:r>
                        <a:rPr lang="en" sz="1100">
                          <a:latin typeface="Calibri"/>
                          <a:ea typeface="Calibri"/>
                          <a:cs typeface="Calibri"/>
                          <a:sym typeface="Calibri"/>
                        </a:rPr>
                        <a:t>Takes remaining Step 2 items.</a:t>
                      </a:r>
                      <a:endParaRPr sz="1100">
                        <a:latin typeface="Calibri"/>
                        <a:ea typeface="Calibri"/>
                        <a:cs typeface="Calibri"/>
                        <a:sym typeface="Calibri"/>
                      </a:endParaRPr>
                    </a:p>
                  </a:txBody>
                  <a:tcPr marL="88900" marR="88900" marT="50800" marB="50800"/>
                </a:tc>
                <a:tc>
                  <a:txBody>
                    <a:bodyPr/>
                    <a:lstStyle/>
                    <a:p>
                      <a:pPr marL="285750" lvl="0" indent="-241300" rtl="0">
                        <a:spcBef>
                          <a:spcPts val="0"/>
                        </a:spcBef>
                        <a:spcAft>
                          <a:spcPts val="0"/>
                        </a:spcAft>
                        <a:buSzPts val="1100"/>
                        <a:buFont typeface="Calibri"/>
                        <a:buChar char="•"/>
                      </a:pPr>
                      <a:r>
                        <a:rPr lang="en" sz="1100">
                          <a:latin typeface="Calibri"/>
                          <a:ea typeface="Calibri"/>
                          <a:cs typeface="Calibri"/>
                          <a:sym typeface="Calibri"/>
                        </a:rPr>
                        <a:t>Assists student if needed; otherwise step away. </a:t>
                      </a:r>
                      <a:endParaRPr sz="1100">
                        <a:latin typeface="Calibri"/>
                        <a:ea typeface="Calibri"/>
                        <a:cs typeface="Calibri"/>
                        <a:sym typeface="Calibri"/>
                      </a:endParaRPr>
                    </a:p>
                  </a:txBody>
                  <a:tcPr marL="88900" marR="88900" marT="50800" marB="50800"/>
                </a:tc>
                <a:tc>
                  <a:txBody>
                    <a:bodyPr/>
                    <a:lstStyle/>
                    <a:p>
                      <a:pPr marL="0" lvl="0" indent="0" rtl="0">
                        <a:spcBef>
                          <a:spcPts val="0"/>
                        </a:spcBef>
                        <a:spcAft>
                          <a:spcPts val="0"/>
                        </a:spcAft>
                        <a:buNone/>
                      </a:pPr>
                      <a:r>
                        <a:rPr lang="en" sz="1100">
                          <a:latin typeface="Calibri"/>
                          <a:ea typeface="Calibri"/>
                          <a:cs typeface="Calibri"/>
                          <a:sym typeface="Calibri"/>
                        </a:rPr>
                        <a:t>Student may work independently if assistance is not needed.</a:t>
                      </a:r>
                      <a:endParaRPr sz="1100">
                        <a:latin typeface="Calibri"/>
                        <a:ea typeface="Calibri"/>
                        <a:cs typeface="Calibri"/>
                        <a:sym typeface="Calibri"/>
                      </a:endParaRPr>
                    </a:p>
                  </a:txBody>
                  <a:tcPr marL="88900" marR="88900" marT="50800" marB="50800"/>
                </a:tc>
              </a:tr>
              <a:tr h="218600">
                <a:tc gridSpan="4">
                  <a:txBody>
                    <a:bodyPr/>
                    <a:lstStyle/>
                    <a:p>
                      <a:pPr marL="0" lvl="0" indent="0" algn="ctr" rtl="0">
                        <a:spcBef>
                          <a:spcPts val="0"/>
                        </a:spcBef>
                        <a:spcAft>
                          <a:spcPts val="0"/>
                        </a:spcAft>
                        <a:buNone/>
                      </a:pPr>
                      <a:r>
                        <a:rPr lang="en" sz="1100" i="1">
                          <a:latin typeface="Calibri"/>
                          <a:ea typeface="Calibri"/>
                          <a:cs typeface="Calibri"/>
                          <a:sym typeface="Calibri"/>
                        </a:rPr>
                        <a:t>Only students who scored proficient on Steps 1 and 2 will move on to step 3.  </a:t>
                      </a:r>
                      <a:endParaRPr sz="1100">
                        <a:latin typeface="Calibri"/>
                        <a:ea typeface="Calibri"/>
                        <a:cs typeface="Calibri"/>
                        <a:sym typeface="Calibri"/>
                      </a:endParaRPr>
                    </a:p>
                  </a:txBody>
                  <a:tcPr marL="88900" marR="88900" marT="50800" marB="50800" anchor="ctr">
                    <a:solidFill>
                      <a:srgbClr val="EBE6E7"/>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543550">
                <a:tc>
                  <a:txBody>
                    <a:bodyPr/>
                    <a:lstStyle/>
                    <a:p>
                      <a:pPr marL="0" lvl="0" indent="0" rtl="0">
                        <a:spcBef>
                          <a:spcPts val="0"/>
                        </a:spcBef>
                        <a:spcAft>
                          <a:spcPts val="0"/>
                        </a:spcAft>
                        <a:buNone/>
                      </a:pPr>
                      <a:r>
                        <a:rPr lang="en" sz="1100">
                          <a:latin typeface="Calibri"/>
                          <a:ea typeface="Calibri"/>
                          <a:cs typeface="Calibri"/>
                          <a:sym typeface="Calibri"/>
                        </a:rPr>
                        <a:t>Step 3</a:t>
                      </a:r>
                      <a:endParaRPr sz="1100">
                        <a:latin typeface="Calibri"/>
                        <a:ea typeface="Calibri"/>
                        <a:cs typeface="Calibri"/>
                        <a:sym typeface="Calibri"/>
                      </a:endParaRPr>
                    </a:p>
                  </a:txBody>
                  <a:tcPr marL="88900" marR="88900" marT="50800" marB="50800"/>
                </a:tc>
                <a:tc>
                  <a:txBody>
                    <a:bodyPr/>
                    <a:lstStyle/>
                    <a:p>
                      <a:pPr marL="285750" lvl="0" indent="-241300" rtl="0">
                        <a:spcBef>
                          <a:spcPts val="0"/>
                        </a:spcBef>
                        <a:spcAft>
                          <a:spcPts val="0"/>
                        </a:spcAft>
                        <a:buSzPts val="1100"/>
                        <a:buFont typeface="Calibri"/>
                        <a:buChar char="•"/>
                      </a:pPr>
                      <a:r>
                        <a:rPr lang="en" sz="1100">
                          <a:latin typeface="Calibri"/>
                          <a:ea typeface="Calibri"/>
                          <a:cs typeface="Calibri"/>
                          <a:sym typeface="Calibri"/>
                        </a:rPr>
                        <a:t>Continues testing.</a:t>
                      </a:r>
                      <a:endParaRPr sz="1100">
                        <a:latin typeface="Calibri"/>
                        <a:ea typeface="Calibri"/>
                        <a:cs typeface="Calibri"/>
                        <a:sym typeface="Calibri"/>
                      </a:endParaRPr>
                    </a:p>
                    <a:p>
                      <a:pPr marL="0" lvl="0" indent="0" rtl="0">
                        <a:spcBef>
                          <a:spcPts val="0"/>
                        </a:spcBef>
                        <a:spcAft>
                          <a:spcPts val="0"/>
                        </a:spcAft>
                        <a:buNone/>
                      </a:pPr>
                      <a:endParaRPr sz="1100">
                        <a:latin typeface="Calibri"/>
                        <a:ea typeface="Calibri"/>
                        <a:cs typeface="Calibri"/>
                        <a:sym typeface="Calibri"/>
                      </a:endParaRPr>
                    </a:p>
                  </a:txBody>
                  <a:tcPr marL="88900" marR="88900" marT="50800" marB="50800"/>
                </a:tc>
                <a:tc>
                  <a:txBody>
                    <a:bodyPr/>
                    <a:lstStyle/>
                    <a:p>
                      <a:pPr marL="285750" lvl="0" indent="-241300" rtl="0">
                        <a:spcBef>
                          <a:spcPts val="0"/>
                        </a:spcBef>
                        <a:spcAft>
                          <a:spcPts val="0"/>
                        </a:spcAft>
                        <a:buSzPts val="1100"/>
                        <a:buFont typeface="Calibri"/>
                        <a:buChar char="•"/>
                      </a:pPr>
                      <a:r>
                        <a:rPr lang="en" sz="1100">
                          <a:latin typeface="Calibri"/>
                          <a:ea typeface="Calibri"/>
                          <a:cs typeface="Calibri"/>
                          <a:sym typeface="Calibri"/>
                        </a:rPr>
                        <a:t>Assists if needed, especially on CR items</a:t>
                      </a:r>
                      <a:endParaRPr sz="1100">
                        <a:latin typeface="Calibri"/>
                        <a:ea typeface="Calibri"/>
                        <a:cs typeface="Calibri"/>
                        <a:sym typeface="Calibri"/>
                      </a:endParaRPr>
                    </a:p>
                  </a:txBody>
                  <a:tcPr marL="88900" marR="88900" marT="50800" marB="50800"/>
                </a:tc>
                <a:tc>
                  <a:txBody>
                    <a:bodyPr/>
                    <a:lstStyle/>
                    <a:p>
                      <a:pPr marL="0" lvl="0" indent="0" rtl="0">
                        <a:spcBef>
                          <a:spcPts val="0"/>
                        </a:spcBef>
                        <a:spcAft>
                          <a:spcPts val="0"/>
                        </a:spcAft>
                        <a:buNone/>
                      </a:pPr>
                      <a:r>
                        <a:rPr lang="en" sz="1100">
                          <a:latin typeface="Calibri"/>
                          <a:ea typeface="Calibri"/>
                          <a:cs typeface="Calibri"/>
                          <a:sym typeface="Calibri"/>
                        </a:rPr>
                        <a:t>Student may work independently if assistance is not needed.</a:t>
                      </a:r>
                      <a:endParaRPr sz="1100">
                        <a:latin typeface="Calibri"/>
                        <a:ea typeface="Calibri"/>
                        <a:cs typeface="Calibri"/>
                        <a:sym typeface="Calibri"/>
                      </a:endParaRPr>
                    </a:p>
                  </a:txBody>
                  <a:tcPr marL="88900" marR="88900" marT="50800" marB="50800"/>
                </a:tc>
              </a:tr>
            </a:tbl>
          </a:graphicData>
        </a:graphic>
      </p:graphicFrame>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sp>
        <p:nvSpPr>
          <p:cNvPr id="872" name="Shape 872"/>
          <p:cNvSpPr txBox="1">
            <a:spLocks noGrp="1"/>
          </p:cNvSpPr>
          <p:nvPr>
            <p:ph type="title"/>
          </p:nvPr>
        </p:nvSpPr>
        <p:spPr>
          <a:xfrm>
            <a:off x="457200" y="-1"/>
            <a:ext cx="8229600" cy="10635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2800"/>
              <a:t>ELPS Administration</a:t>
            </a:r>
            <a:endParaRPr sz="2800"/>
          </a:p>
        </p:txBody>
      </p:sp>
      <p:sp>
        <p:nvSpPr>
          <p:cNvPr id="873" name="Shape 873"/>
          <p:cNvSpPr txBox="1">
            <a:spLocks noGrp="1"/>
          </p:cNvSpPr>
          <p:nvPr>
            <p:ph type="body" idx="1"/>
          </p:nvPr>
        </p:nvSpPr>
        <p:spPr>
          <a:xfrm>
            <a:off x="457200" y="1063500"/>
            <a:ext cx="8229600" cy="35310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r>
              <a:rPr lang="en" sz="1800"/>
              <a:t>Additional Materials</a:t>
            </a:r>
            <a:endParaRPr sz="1800"/>
          </a:p>
          <a:p>
            <a:pPr marL="457200" lvl="0" indent="-342900">
              <a:spcBef>
                <a:spcPts val="640"/>
              </a:spcBef>
              <a:spcAft>
                <a:spcPts val="0"/>
              </a:spcAft>
              <a:buSzPts val="1800"/>
              <a:buChar char="•"/>
            </a:pPr>
            <a:r>
              <a:rPr lang="en" sz="1800"/>
              <a:t>Large Print and Braille ELPS materials will be available to order beginning on August 1, 2018. Orders should be placed by emailing </a:t>
            </a:r>
            <a:r>
              <a:rPr lang="en" sz="1800" u="sng">
                <a:solidFill>
                  <a:schemeClr val="hlink"/>
                </a:solidFill>
                <a:hlinkClick r:id="rId3"/>
              </a:rPr>
              <a:t>assessment@la.gov</a:t>
            </a:r>
            <a:r>
              <a:rPr lang="en" sz="1800"/>
              <a:t>. </a:t>
            </a:r>
            <a:endParaRPr sz="1800"/>
          </a:p>
          <a:p>
            <a:pPr marL="0" lvl="0" indent="0">
              <a:spcBef>
                <a:spcPts val="640"/>
              </a:spcBef>
              <a:spcAft>
                <a:spcPts val="0"/>
              </a:spcAft>
              <a:buNone/>
            </a:pPr>
            <a:endParaRPr sz="1800"/>
          </a:p>
          <a:p>
            <a:pPr marL="0" lvl="0" indent="0">
              <a:spcBef>
                <a:spcPts val="640"/>
              </a:spcBef>
              <a:spcAft>
                <a:spcPts val="0"/>
              </a:spcAft>
              <a:buNone/>
            </a:pPr>
            <a:r>
              <a:rPr lang="en" sz="1800"/>
              <a:t>SIFE </a:t>
            </a:r>
            <a:endParaRPr sz="1800"/>
          </a:p>
          <a:p>
            <a:pPr marL="457200" lvl="0" indent="-342900">
              <a:spcBef>
                <a:spcPts val="640"/>
              </a:spcBef>
              <a:spcAft>
                <a:spcPts val="0"/>
              </a:spcAft>
              <a:buSzPts val="1800"/>
              <a:buChar char="•"/>
            </a:pPr>
            <a:r>
              <a:rPr lang="en" sz="1800"/>
              <a:t>Students with Interrupted Formal Education (SIFE) are st</a:t>
            </a:r>
            <a:r>
              <a:rPr lang="en" sz="1800">
                <a:solidFill>
                  <a:srgbClr val="000000"/>
                </a:solidFill>
              </a:rPr>
              <a:t>udents who have not received or cannot show proof of a formal education. This data will be collected in TIDE when entering student demographics beginning on August 1, 2018.</a:t>
            </a:r>
            <a:endParaRPr sz="1800">
              <a:solidFill>
                <a:srgbClr val="000000"/>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877"/>
        <p:cNvGrpSpPr/>
        <p:nvPr/>
      </p:nvGrpSpPr>
      <p:grpSpPr>
        <a:xfrm>
          <a:off x="0" y="0"/>
          <a:ext cx="0" cy="0"/>
          <a:chOff x="0" y="0"/>
          <a:chExt cx="0" cy="0"/>
        </a:xfrm>
      </p:grpSpPr>
      <p:sp>
        <p:nvSpPr>
          <p:cNvPr id="878" name="Shape 878"/>
          <p:cNvSpPr txBox="1">
            <a:spLocks noGrp="1"/>
          </p:cNvSpPr>
          <p:nvPr>
            <p:ph type="title"/>
          </p:nvPr>
        </p:nvSpPr>
        <p:spPr>
          <a:xfrm>
            <a:off x="457200" y="78453"/>
            <a:ext cx="8229600" cy="857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2800" b="0" i="0" u="none" strike="noStrike" cap="none">
                <a:solidFill>
                  <a:schemeClr val="dk1"/>
                </a:solidFill>
                <a:latin typeface="Calibri"/>
                <a:ea typeface="Calibri"/>
                <a:cs typeface="Calibri"/>
                <a:sym typeface="Calibri"/>
              </a:rPr>
              <a:t>English Language Proficiency Screener </a:t>
            </a:r>
            <a:r>
              <a:rPr lang="en" sz="2800" b="0" i="0" u="none" strike="noStrike" cap="none">
                <a:solidFill>
                  <a:srgbClr val="000000"/>
                </a:solidFill>
                <a:latin typeface="Calibri"/>
                <a:ea typeface="Calibri"/>
                <a:cs typeface="Calibri"/>
                <a:sym typeface="Calibri"/>
              </a:rPr>
              <a:t>Trainings</a:t>
            </a:r>
            <a:endParaRPr sz="4400" b="0" i="0" u="none" strike="noStrike" cap="none">
              <a:solidFill>
                <a:srgbClr val="000000"/>
              </a:solidFill>
              <a:latin typeface="Calibri"/>
              <a:ea typeface="Calibri"/>
              <a:cs typeface="Calibri"/>
              <a:sym typeface="Calibri"/>
            </a:endParaRPr>
          </a:p>
        </p:txBody>
      </p:sp>
      <p:sp>
        <p:nvSpPr>
          <p:cNvPr id="879" name="Shape 879"/>
          <p:cNvSpPr txBox="1">
            <a:spLocks noGrp="1"/>
          </p:cNvSpPr>
          <p:nvPr>
            <p:ph type="body" idx="1"/>
          </p:nvPr>
        </p:nvSpPr>
        <p:spPr>
          <a:xfrm>
            <a:off x="210600" y="1123650"/>
            <a:ext cx="8476200" cy="339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360"/>
              </a:spcBef>
              <a:spcAft>
                <a:spcPts val="0"/>
              </a:spcAft>
              <a:buClr>
                <a:schemeClr val="dk1"/>
              </a:buClr>
              <a:buSzPts val="1100"/>
              <a:buFont typeface="Arial"/>
              <a:buNone/>
            </a:pPr>
            <a:r>
              <a:rPr lang="en" sz="1800" b="0" i="0" u="none" strike="noStrike" cap="none">
                <a:solidFill>
                  <a:srgbClr val="3D3D3D"/>
                </a:solidFill>
                <a:latin typeface="Calibri"/>
                <a:ea typeface="Calibri"/>
                <a:cs typeface="Calibri"/>
                <a:sym typeface="Calibri"/>
              </a:rPr>
              <a:t>There will be an </a:t>
            </a:r>
            <a:r>
              <a:rPr lang="en" sz="1700" b="0" i="0" u="sng" strike="noStrike" cap="none">
                <a:solidFill>
                  <a:schemeClr val="hlink"/>
                </a:solidFill>
                <a:latin typeface="Calibri"/>
                <a:ea typeface="Calibri"/>
                <a:cs typeface="Calibri"/>
                <a:sym typeface="Calibri"/>
                <a:hlinkClick r:id="rId3"/>
              </a:rPr>
              <a:t>ELPS Administration Webinar</a:t>
            </a:r>
            <a:r>
              <a:rPr lang="en" sz="1800" b="0" i="0" u="none" strike="noStrike" cap="none">
                <a:solidFill>
                  <a:srgbClr val="00B0F0"/>
                </a:solidFill>
                <a:latin typeface="Calibri"/>
                <a:ea typeface="Calibri"/>
                <a:cs typeface="Calibri"/>
                <a:sym typeface="Calibri"/>
              </a:rPr>
              <a:t> </a:t>
            </a:r>
            <a:r>
              <a:rPr lang="en" sz="1800" b="0" i="0" u="none" strike="noStrike" cap="none">
                <a:solidFill>
                  <a:srgbClr val="3D3D3D"/>
                </a:solidFill>
                <a:latin typeface="Calibri"/>
                <a:ea typeface="Calibri"/>
                <a:cs typeface="Calibri"/>
                <a:sym typeface="Calibri"/>
              </a:rPr>
              <a:t>on </a:t>
            </a:r>
            <a:r>
              <a:rPr lang="en" sz="1800" b="1" i="0" u="none" strike="noStrike" cap="none">
                <a:solidFill>
                  <a:srgbClr val="3D3D3D"/>
                </a:solidFill>
                <a:latin typeface="Calibri"/>
                <a:ea typeface="Calibri"/>
                <a:cs typeface="Calibri"/>
                <a:sym typeface="Calibri"/>
              </a:rPr>
              <a:t>July 11 from 2:00 - 3:00 p.m.</a:t>
            </a:r>
            <a:r>
              <a:rPr lang="en" sz="1800" b="0" i="0" u="none" strike="noStrike" cap="none">
                <a:solidFill>
                  <a:srgbClr val="3D3D3D"/>
                </a:solidFill>
                <a:latin typeface="Calibri"/>
                <a:ea typeface="Calibri"/>
                <a:cs typeface="Calibri"/>
                <a:sym typeface="Calibri"/>
              </a:rPr>
              <a:t> This webinar will review:</a:t>
            </a:r>
            <a:endParaRPr sz="1800" b="0" i="0" u="none" strike="noStrike" cap="none">
              <a:solidFill>
                <a:srgbClr val="3D3D3D"/>
              </a:solidFill>
              <a:latin typeface="Calibri"/>
              <a:ea typeface="Calibri"/>
              <a:cs typeface="Calibri"/>
              <a:sym typeface="Calibri"/>
            </a:endParaRPr>
          </a:p>
          <a:p>
            <a:pPr marL="400050" marR="0" lvl="0" indent="-285750" algn="l" rtl="0">
              <a:lnSpc>
                <a:spcPct val="100000"/>
              </a:lnSpc>
              <a:spcBef>
                <a:spcPts val="600"/>
              </a:spcBef>
              <a:spcAft>
                <a:spcPts val="0"/>
              </a:spcAft>
              <a:buClr>
                <a:srgbClr val="3D3D3D"/>
              </a:buClr>
              <a:buSzPts val="1800"/>
              <a:buFont typeface="Arial"/>
              <a:buChar char="•"/>
            </a:pPr>
            <a:r>
              <a:rPr lang="en" sz="1800" b="0" i="0" u="none" strike="noStrike" cap="none">
                <a:solidFill>
                  <a:srgbClr val="3D3D3D"/>
                </a:solidFill>
                <a:latin typeface="Calibri"/>
                <a:ea typeface="Calibri"/>
                <a:cs typeface="Calibri"/>
                <a:sym typeface="Calibri"/>
              </a:rPr>
              <a:t>Determining if a student should take ELPS</a:t>
            </a:r>
            <a:endParaRPr sz="1800" b="0" i="0" u="none" strike="noStrike" cap="none">
              <a:solidFill>
                <a:srgbClr val="3D3D3D"/>
              </a:solidFill>
              <a:latin typeface="Calibri"/>
              <a:ea typeface="Calibri"/>
              <a:cs typeface="Calibri"/>
              <a:sym typeface="Calibri"/>
            </a:endParaRPr>
          </a:p>
          <a:p>
            <a:pPr marL="400050" marR="0" lvl="0" indent="-285750" algn="l" rtl="0">
              <a:lnSpc>
                <a:spcPct val="100000"/>
              </a:lnSpc>
              <a:spcBef>
                <a:spcPts val="0"/>
              </a:spcBef>
              <a:spcAft>
                <a:spcPts val="0"/>
              </a:spcAft>
              <a:buClr>
                <a:srgbClr val="3D3D3D"/>
              </a:buClr>
              <a:buSzPts val="1800"/>
              <a:buFont typeface="Arial"/>
              <a:buChar char="•"/>
            </a:pPr>
            <a:r>
              <a:rPr lang="en" sz="1800" b="0" i="0" u="none" strike="noStrike" cap="none">
                <a:solidFill>
                  <a:srgbClr val="3D3D3D"/>
                </a:solidFill>
                <a:latin typeface="Calibri"/>
                <a:ea typeface="Calibri"/>
                <a:cs typeface="Calibri"/>
                <a:sym typeface="Calibri"/>
              </a:rPr>
              <a:t>ELPS setup in TIDE</a:t>
            </a:r>
            <a:endParaRPr sz="1800" b="0" i="0" u="none" strike="noStrike" cap="none">
              <a:solidFill>
                <a:srgbClr val="3D3D3D"/>
              </a:solidFill>
              <a:latin typeface="Calibri"/>
              <a:ea typeface="Calibri"/>
              <a:cs typeface="Calibri"/>
              <a:sym typeface="Calibri"/>
            </a:endParaRPr>
          </a:p>
          <a:p>
            <a:pPr marL="400050" marR="0" lvl="0" indent="-285750" algn="l" rtl="0">
              <a:lnSpc>
                <a:spcPct val="100000"/>
              </a:lnSpc>
              <a:spcBef>
                <a:spcPts val="0"/>
              </a:spcBef>
              <a:spcAft>
                <a:spcPts val="0"/>
              </a:spcAft>
              <a:buClr>
                <a:srgbClr val="3D3D3D"/>
              </a:buClr>
              <a:buSzPts val="1800"/>
              <a:buFont typeface="Arial"/>
              <a:buChar char="•"/>
            </a:pPr>
            <a:r>
              <a:rPr lang="en" sz="1800" b="0" i="0" u="none" strike="noStrike" cap="none">
                <a:solidFill>
                  <a:srgbClr val="3D3D3D"/>
                </a:solidFill>
                <a:latin typeface="Calibri"/>
                <a:ea typeface="Calibri"/>
                <a:cs typeface="Calibri"/>
                <a:sym typeface="Calibri"/>
              </a:rPr>
              <a:t>Steps to administer ELPS</a:t>
            </a:r>
            <a:endParaRPr sz="1800" b="0" i="0" u="none" strike="noStrike" cap="none">
              <a:solidFill>
                <a:srgbClr val="3D3D3D"/>
              </a:solidFill>
              <a:latin typeface="Calibri"/>
              <a:ea typeface="Calibri"/>
              <a:cs typeface="Calibri"/>
              <a:sym typeface="Calibri"/>
            </a:endParaRPr>
          </a:p>
          <a:p>
            <a:pPr marL="400050" marR="0" lvl="0" indent="-285750" algn="l" rtl="0">
              <a:lnSpc>
                <a:spcPct val="100000"/>
              </a:lnSpc>
              <a:spcBef>
                <a:spcPts val="0"/>
              </a:spcBef>
              <a:spcAft>
                <a:spcPts val="0"/>
              </a:spcAft>
              <a:buClr>
                <a:srgbClr val="3D3D3D"/>
              </a:buClr>
              <a:buSzPts val="1800"/>
              <a:buFont typeface="Arial"/>
              <a:buChar char="•"/>
            </a:pPr>
            <a:r>
              <a:rPr lang="en" sz="1800" b="0" i="0" u="none" strike="noStrike" cap="none">
                <a:solidFill>
                  <a:srgbClr val="3D3D3D"/>
                </a:solidFill>
                <a:latin typeface="Calibri"/>
                <a:ea typeface="Calibri"/>
                <a:cs typeface="Calibri"/>
                <a:sym typeface="Calibri"/>
              </a:rPr>
              <a:t>TA scoring</a:t>
            </a:r>
            <a:endParaRPr sz="1800" b="0" i="0" u="none" strike="noStrike" cap="none">
              <a:solidFill>
                <a:srgbClr val="3D3D3D"/>
              </a:solidFill>
              <a:latin typeface="Calibri"/>
              <a:ea typeface="Calibri"/>
              <a:cs typeface="Calibri"/>
              <a:sym typeface="Calibri"/>
            </a:endParaRPr>
          </a:p>
          <a:p>
            <a:pPr marL="0" marR="0" lvl="0" indent="0" algn="l" rtl="0">
              <a:lnSpc>
                <a:spcPct val="100000"/>
              </a:lnSpc>
              <a:spcBef>
                <a:spcPts val="600"/>
              </a:spcBef>
              <a:spcAft>
                <a:spcPts val="0"/>
              </a:spcAft>
              <a:buClr>
                <a:schemeClr val="dk1"/>
              </a:buClr>
              <a:buSzPts val="1100"/>
              <a:buFont typeface="Arial"/>
              <a:buNone/>
            </a:pPr>
            <a:endParaRPr sz="1400" b="0" i="0" u="none" strike="noStrike" cap="none">
              <a:solidFill>
                <a:srgbClr val="3D3D3D"/>
              </a:solidFill>
              <a:latin typeface="Calibri"/>
              <a:ea typeface="Calibri"/>
              <a:cs typeface="Calibri"/>
              <a:sym typeface="Calibri"/>
            </a:endParaRPr>
          </a:p>
          <a:p>
            <a:pPr marL="0" marR="0" lvl="0" indent="0" algn="l" rtl="0">
              <a:lnSpc>
                <a:spcPct val="100000"/>
              </a:lnSpc>
              <a:spcBef>
                <a:spcPts val="600"/>
              </a:spcBef>
              <a:spcAft>
                <a:spcPts val="0"/>
              </a:spcAft>
              <a:buClr>
                <a:schemeClr val="dk1"/>
              </a:buClr>
              <a:buSzPts val="1100"/>
              <a:buFont typeface="Arial"/>
              <a:buNone/>
            </a:pPr>
            <a:r>
              <a:rPr lang="en" sz="1800" b="0" i="0" u="none" strike="noStrike" cap="none">
                <a:solidFill>
                  <a:srgbClr val="3D3D3D"/>
                </a:solidFill>
                <a:latin typeface="Calibri"/>
                <a:ea typeface="Calibri"/>
                <a:cs typeface="Calibri"/>
                <a:sym typeface="Calibri"/>
              </a:rPr>
              <a:t>Future information and updates on ELPS can be found in:</a:t>
            </a:r>
            <a:endParaRPr sz="1800" b="0" i="0" u="none" strike="noStrike" cap="none">
              <a:solidFill>
                <a:srgbClr val="3D3D3D"/>
              </a:solidFill>
              <a:latin typeface="Calibri"/>
              <a:ea typeface="Calibri"/>
              <a:cs typeface="Calibri"/>
              <a:sym typeface="Calibri"/>
            </a:endParaRPr>
          </a:p>
          <a:p>
            <a:pPr marL="457200" marR="0" lvl="0" indent="-342900" algn="l" rtl="0">
              <a:lnSpc>
                <a:spcPct val="100000"/>
              </a:lnSpc>
              <a:spcBef>
                <a:spcPts val="600"/>
              </a:spcBef>
              <a:spcAft>
                <a:spcPts val="0"/>
              </a:spcAft>
              <a:buClr>
                <a:srgbClr val="3D3D3D"/>
              </a:buClr>
              <a:buSzPts val="1800"/>
              <a:buFont typeface="Arial"/>
              <a:buChar char="•"/>
            </a:pPr>
            <a:r>
              <a:rPr lang="en" sz="1800" b="0" i="0" u="none" strike="noStrike" cap="none">
                <a:solidFill>
                  <a:srgbClr val="3D3D3D"/>
                </a:solidFill>
                <a:latin typeface="Calibri"/>
                <a:ea typeface="Calibri"/>
                <a:cs typeface="Calibri"/>
                <a:sym typeface="Calibri"/>
              </a:rPr>
              <a:t>Monthly Assessment and Accountability webinars</a:t>
            </a:r>
            <a:endParaRPr sz="1800" b="0" i="0" u="none" strike="noStrike" cap="none">
              <a:solidFill>
                <a:srgbClr val="3D3D3D"/>
              </a:solidFill>
              <a:latin typeface="Calibri"/>
              <a:ea typeface="Calibri"/>
              <a:cs typeface="Calibri"/>
              <a:sym typeface="Calibri"/>
            </a:endParaRPr>
          </a:p>
          <a:p>
            <a:pPr marL="457200" marR="0" lvl="0" indent="-342900" algn="l" rtl="0">
              <a:lnSpc>
                <a:spcPct val="100000"/>
              </a:lnSpc>
              <a:spcBef>
                <a:spcPts val="0"/>
              </a:spcBef>
              <a:spcAft>
                <a:spcPts val="0"/>
              </a:spcAft>
              <a:buClr>
                <a:srgbClr val="3D3D3D"/>
              </a:buClr>
              <a:buSzPts val="1800"/>
              <a:buFont typeface="Arial"/>
              <a:buChar char="•"/>
            </a:pPr>
            <a:r>
              <a:rPr lang="en" sz="1800" b="0" i="0" u="none" strike="noStrike" cap="none">
                <a:solidFill>
                  <a:srgbClr val="3D3D3D"/>
                </a:solidFill>
                <a:latin typeface="Calibri"/>
                <a:ea typeface="Calibri"/>
                <a:cs typeface="Calibri"/>
                <a:sym typeface="Calibri"/>
              </a:rPr>
              <a:t>The Department’s weekly newsletter</a:t>
            </a:r>
            <a:endParaRPr sz="32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rgbClr val="3D3D3D"/>
              </a:buClr>
              <a:buSzPts val="1800"/>
              <a:buFont typeface="Arial"/>
              <a:buChar char="•"/>
            </a:pPr>
            <a:r>
              <a:rPr lang="en" sz="1800" b="0" i="0" u="none" strike="noStrike" cap="none">
                <a:solidFill>
                  <a:srgbClr val="3D3D3D"/>
                </a:solidFill>
                <a:latin typeface="Calibri"/>
                <a:ea typeface="Calibri"/>
                <a:cs typeface="Calibri"/>
                <a:sym typeface="Calibri"/>
              </a:rPr>
              <a:t>2018-2019 collaborations</a:t>
            </a:r>
            <a:endParaRPr sz="1800" b="0" i="0" u="none" strike="noStrike" cap="none">
              <a:solidFill>
                <a:srgbClr val="3D3D3D"/>
              </a:solidFill>
              <a:latin typeface="Calibri"/>
              <a:ea typeface="Calibri"/>
              <a:cs typeface="Calibri"/>
              <a:sym typeface="Calibri"/>
            </a:endParaRPr>
          </a:p>
          <a:p>
            <a:pPr marL="0" marR="0" lvl="0" indent="0" algn="l" rtl="0">
              <a:lnSpc>
                <a:spcPct val="100000"/>
              </a:lnSpc>
              <a:spcBef>
                <a:spcPts val="600"/>
              </a:spcBef>
              <a:spcAft>
                <a:spcPts val="0"/>
              </a:spcAft>
              <a:buClr>
                <a:schemeClr val="dk1"/>
              </a:buClr>
              <a:buSzPts val="3200"/>
              <a:buFont typeface="Arial"/>
              <a:buNone/>
            </a:pP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r>
              <a:rPr lang="en" sz="14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360"/>
              </a:spcBef>
              <a:spcAft>
                <a:spcPts val="600"/>
              </a:spcAft>
              <a:buClr>
                <a:schemeClr val="dk1"/>
              </a:buClr>
              <a:buSzPts val="3200"/>
              <a:buFont typeface="Arial"/>
              <a:buNone/>
            </a:pPr>
            <a:endParaRPr sz="3200" b="0" i="0" u="none" strike="noStrike" cap="none">
              <a:solidFill>
                <a:srgbClr val="1155CC"/>
              </a:solidFill>
              <a:latin typeface="Calibri"/>
              <a:ea typeface="Calibri"/>
              <a:cs typeface="Calibri"/>
              <a:sym typeface="Calibri"/>
            </a:endParaRPr>
          </a:p>
        </p:txBody>
      </p:sp>
      <p:sp>
        <p:nvSpPr>
          <p:cNvPr id="880" name="Shape 880"/>
          <p:cNvSpPr txBox="1"/>
          <p:nvPr/>
        </p:nvSpPr>
        <p:spPr>
          <a:xfrm>
            <a:off x="5080475" y="1787525"/>
            <a:ext cx="3528300" cy="12924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00000"/>
              </a:lnSpc>
              <a:spcBef>
                <a:spcPts val="360"/>
              </a:spcBef>
              <a:spcAft>
                <a:spcPts val="0"/>
              </a:spcAft>
              <a:buClr>
                <a:srgbClr val="3D3D3D"/>
              </a:buClr>
              <a:buSzPts val="1800"/>
              <a:buFont typeface="Arial"/>
              <a:buChar char="•"/>
            </a:pPr>
            <a:r>
              <a:rPr lang="en" sz="1800" b="0" i="0" u="none" strike="noStrike" cap="none">
                <a:solidFill>
                  <a:srgbClr val="3D3D3D"/>
                </a:solidFill>
                <a:latin typeface="Calibri"/>
                <a:ea typeface="Calibri"/>
                <a:cs typeface="Calibri"/>
                <a:sym typeface="Calibri"/>
              </a:rPr>
              <a:t>Scoring/reporting</a:t>
            </a:r>
            <a:endParaRPr sz="1800" b="0" i="0" u="none" strike="noStrike" cap="none">
              <a:solidFill>
                <a:srgbClr val="3D3D3D"/>
              </a:solidFill>
              <a:latin typeface="Calibri"/>
              <a:ea typeface="Calibri"/>
              <a:cs typeface="Calibri"/>
              <a:sym typeface="Calibri"/>
            </a:endParaRPr>
          </a:p>
          <a:p>
            <a:pPr marL="457200" marR="0" lvl="0" indent="-342900" algn="l" rtl="0">
              <a:lnSpc>
                <a:spcPct val="100000"/>
              </a:lnSpc>
              <a:spcBef>
                <a:spcPts val="0"/>
              </a:spcBef>
              <a:spcAft>
                <a:spcPts val="0"/>
              </a:spcAft>
              <a:buClr>
                <a:srgbClr val="3D3D3D"/>
              </a:buClr>
              <a:buSzPts val="1800"/>
              <a:buFont typeface="Arial"/>
              <a:buChar char="•"/>
            </a:pPr>
            <a:r>
              <a:rPr lang="en" sz="1800" b="0" i="0" u="none" strike="noStrike" cap="none">
                <a:solidFill>
                  <a:srgbClr val="3D3D3D"/>
                </a:solidFill>
                <a:latin typeface="Calibri"/>
                <a:ea typeface="Calibri"/>
                <a:cs typeface="Calibri"/>
                <a:sym typeface="Calibri"/>
              </a:rPr>
              <a:t>Classifying a student as EL</a:t>
            </a:r>
            <a:endParaRPr sz="1800" b="0" i="0" u="none" strike="noStrike" cap="none">
              <a:solidFill>
                <a:srgbClr val="3D3D3D"/>
              </a:solidFill>
              <a:latin typeface="Calibri"/>
              <a:ea typeface="Calibri"/>
              <a:cs typeface="Calibri"/>
              <a:sym typeface="Calibri"/>
            </a:endParaRPr>
          </a:p>
          <a:p>
            <a:pPr marL="457200" marR="0" lvl="0" indent="-342900" algn="l" rtl="0">
              <a:lnSpc>
                <a:spcPct val="100000"/>
              </a:lnSpc>
              <a:spcBef>
                <a:spcPts val="0"/>
              </a:spcBef>
              <a:spcAft>
                <a:spcPts val="0"/>
              </a:spcAft>
              <a:buClr>
                <a:srgbClr val="3D3D3D"/>
              </a:buClr>
              <a:buSzPts val="1800"/>
              <a:buFont typeface="Arial"/>
              <a:buChar char="•"/>
            </a:pPr>
            <a:r>
              <a:rPr lang="en" sz="1800" b="0" i="0" u="none" strike="noStrike" cap="none">
                <a:solidFill>
                  <a:srgbClr val="3D3D3D"/>
                </a:solidFill>
                <a:latin typeface="Calibri"/>
                <a:ea typeface="Calibri"/>
                <a:cs typeface="Calibri"/>
                <a:sym typeface="Calibri"/>
              </a:rPr>
              <a:t>Resources for support</a:t>
            </a:r>
            <a:endParaRPr sz="1400" b="0" i="0" u="none" strike="noStrike" cap="none">
              <a:solidFill>
                <a:srgbClr val="000000"/>
              </a:solidFill>
              <a:latin typeface="Arial"/>
              <a:ea typeface="Arial"/>
              <a:cs typeface="Arial"/>
              <a:sym typeface="Arial"/>
            </a:endParaRPr>
          </a:p>
        </p:txBody>
      </p:sp>
      <p:sp>
        <p:nvSpPr>
          <p:cNvPr id="881" name="Shape 881"/>
          <p:cNvSpPr txBox="1">
            <a:spLocks noGrp="1"/>
          </p:cNvSpPr>
          <p:nvPr>
            <p:ph type="sldNum" idx="12"/>
          </p:nvPr>
        </p:nvSpPr>
        <p:spPr>
          <a:xfrm>
            <a:off x="8561300" y="4785325"/>
            <a:ext cx="529500" cy="273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r>
              <a:rPr lang="en" sz="900" b="0" i="0" u="none" strike="noStrike" cap="none">
                <a:solidFill>
                  <a:srgbClr val="888888"/>
                </a:solidFill>
                <a:latin typeface="Calibri"/>
                <a:ea typeface="Calibri"/>
                <a:cs typeface="Calibri"/>
                <a:sym typeface="Calibri"/>
              </a:rPr>
              <a:t>38</a:t>
            </a:r>
            <a:endParaRPr sz="900" b="0" i="0" u="none" strike="noStrike" cap="none">
              <a:solidFill>
                <a:srgbClr val="888888"/>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Shape 463"/>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333333"/>
              </a:buClr>
              <a:buSzPts val="1400"/>
              <a:buFont typeface="Calibri"/>
              <a:buNone/>
            </a:pPr>
            <a:r>
              <a:rPr lang="en" sz="2800" b="0" i="0" u="none" strike="noStrike" cap="none">
                <a:solidFill>
                  <a:srgbClr val="333333"/>
                </a:solidFill>
                <a:latin typeface="Calibri"/>
                <a:ea typeface="Calibri"/>
                <a:cs typeface="Calibri"/>
                <a:sym typeface="Calibri"/>
              </a:rPr>
              <a:t>2017-2018 Reporting: New Accountability Policies</a:t>
            </a:r>
            <a:endParaRPr sz="2800" b="0" i="0" u="none" strike="noStrike" cap="none">
              <a:solidFill>
                <a:srgbClr val="333333"/>
              </a:solidFill>
              <a:latin typeface="Calibri"/>
              <a:ea typeface="Calibri"/>
              <a:cs typeface="Calibri"/>
              <a:sym typeface="Calibri"/>
            </a:endParaRPr>
          </a:p>
        </p:txBody>
      </p:sp>
      <p:sp>
        <p:nvSpPr>
          <p:cNvPr id="464" name="Shape 464"/>
          <p:cNvSpPr txBox="1">
            <a:spLocks noGrp="1"/>
          </p:cNvSpPr>
          <p:nvPr>
            <p:ph type="body" idx="1"/>
          </p:nvPr>
        </p:nvSpPr>
        <p:spPr>
          <a:xfrm>
            <a:off x="119921" y="899410"/>
            <a:ext cx="9024079" cy="363449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500"/>
              </a:spcBef>
              <a:spcAft>
                <a:spcPts val="0"/>
              </a:spcAft>
              <a:buClr>
                <a:schemeClr val="dk1"/>
              </a:buClr>
              <a:buSzPts val="2100"/>
              <a:buFont typeface="Arial"/>
              <a:buNone/>
            </a:pPr>
            <a:r>
              <a:rPr lang="en" sz="1600" b="0" i="0" u="none" strike="noStrike" cap="none">
                <a:solidFill>
                  <a:schemeClr val="dk1"/>
                </a:solidFill>
                <a:latin typeface="Calibri"/>
                <a:ea typeface="Calibri"/>
                <a:cs typeface="Calibri"/>
                <a:sym typeface="Calibri"/>
              </a:rPr>
              <a:t>In response to feedback from local superintendents, accountability directors, and school leaders over the past few months, the Department is recommending three technical clarifications to </a:t>
            </a:r>
            <a:r>
              <a:rPr lang="en" sz="1600" b="0" i="0" u="sng" strike="noStrike" cap="none">
                <a:solidFill>
                  <a:schemeClr val="hlink"/>
                </a:solidFill>
                <a:latin typeface="Calibri"/>
                <a:ea typeface="Calibri"/>
                <a:cs typeface="Calibri"/>
                <a:sym typeface="Calibri"/>
                <a:hlinkClick r:id="rId3"/>
              </a:rPr>
              <a:t>Bulletin 111</a:t>
            </a:r>
            <a:r>
              <a:rPr lang="en" sz="1600" b="0" i="0" u="none" strike="noStrike" cap="none">
                <a:solidFill>
                  <a:schemeClr val="dk1"/>
                </a:solidFill>
                <a:latin typeface="Calibri"/>
                <a:ea typeface="Calibri"/>
                <a:cs typeface="Calibri"/>
                <a:sym typeface="Calibri"/>
              </a:rPr>
              <a:t>. These will be considered by BESE at its June meeting so that they can be implemented in the 2017-2018 SPS and letter grade release this fall.</a:t>
            </a:r>
            <a:endParaRPr sz="1600" b="0" i="0" u="none" strike="noStrike" cap="none">
              <a:solidFill>
                <a:schemeClr val="dk1"/>
              </a:solidFill>
              <a:latin typeface="Calibri"/>
              <a:ea typeface="Calibri"/>
              <a:cs typeface="Calibri"/>
              <a:sym typeface="Calibri"/>
            </a:endParaRPr>
          </a:p>
          <a:p>
            <a:pPr marL="285750" marR="0" lvl="0" indent="-285750" algn="l" rtl="0">
              <a:lnSpc>
                <a:spcPct val="100000"/>
              </a:lnSpc>
              <a:spcBef>
                <a:spcPts val="500"/>
              </a:spcBef>
              <a:spcAft>
                <a:spcPts val="0"/>
              </a:spcAft>
              <a:buClr>
                <a:schemeClr val="dk1"/>
              </a:buClr>
              <a:buSzPts val="2100"/>
              <a:buFont typeface="Arial"/>
              <a:buChar char="•"/>
            </a:pPr>
            <a:r>
              <a:rPr lang="en" sz="1600" b="0" i="0" u="none" strike="noStrike" cap="none">
                <a:solidFill>
                  <a:schemeClr val="dk1"/>
                </a:solidFill>
                <a:latin typeface="Calibri"/>
                <a:ea typeface="Calibri"/>
                <a:cs typeface="Calibri"/>
                <a:sym typeface="Calibri"/>
              </a:rPr>
              <a:t>Allowing K-3 schools to receive progress indices from a paired school</a:t>
            </a:r>
            <a:endParaRPr/>
          </a:p>
          <a:p>
            <a:pPr marL="285750" marR="0" lvl="0" indent="-285750" algn="l" rtl="0">
              <a:lnSpc>
                <a:spcPct val="100000"/>
              </a:lnSpc>
              <a:spcBef>
                <a:spcPts val="500"/>
              </a:spcBef>
              <a:spcAft>
                <a:spcPts val="0"/>
              </a:spcAft>
              <a:buClr>
                <a:schemeClr val="dk1"/>
              </a:buClr>
              <a:buSzPts val="2100"/>
              <a:buFont typeface="Arial"/>
              <a:buChar char="•"/>
            </a:pPr>
            <a:r>
              <a:rPr lang="en" sz="1600" b="0" i="0" u="none" strike="noStrike" cap="none">
                <a:solidFill>
                  <a:schemeClr val="dk1"/>
                </a:solidFill>
                <a:latin typeface="Calibri"/>
                <a:ea typeface="Calibri"/>
                <a:cs typeface="Calibri"/>
                <a:sym typeface="Calibri"/>
              </a:rPr>
              <a:t>Allowing accountability points for fifth year graduates who earn associate degrees</a:t>
            </a:r>
            <a:endParaRPr/>
          </a:p>
          <a:p>
            <a:pPr marL="285750" marR="0" lvl="0" indent="-285750" algn="l" rtl="0">
              <a:lnSpc>
                <a:spcPct val="100000"/>
              </a:lnSpc>
              <a:spcBef>
                <a:spcPts val="500"/>
              </a:spcBef>
              <a:spcAft>
                <a:spcPts val="0"/>
              </a:spcAft>
              <a:buClr>
                <a:schemeClr val="dk1"/>
              </a:buClr>
              <a:buSzPts val="2100"/>
              <a:buFont typeface="Arial"/>
              <a:buChar char="•"/>
            </a:pPr>
            <a:r>
              <a:rPr lang="en" sz="1600" b="0" i="0" u="none" strike="noStrike" cap="none">
                <a:solidFill>
                  <a:schemeClr val="dk1"/>
                </a:solidFill>
                <a:latin typeface="Calibri"/>
                <a:ea typeface="Calibri"/>
                <a:cs typeface="Calibri"/>
                <a:sym typeface="Calibri"/>
              </a:rPr>
              <a:t>Clarifying language regarding the subgroup performance component to better reflect the intent that schools with at least 10 students in a subgroup are scored</a:t>
            </a:r>
            <a:endParaRPr sz="1600" b="0" i="0" u="none" strike="noStrike" cap="none">
              <a:solidFill>
                <a:schemeClr val="dk1"/>
              </a:solidFill>
              <a:latin typeface="Calibri"/>
              <a:ea typeface="Calibri"/>
              <a:cs typeface="Calibri"/>
              <a:sym typeface="Calibri"/>
            </a:endParaRPr>
          </a:p>
          <a:p>
            <a:pPr marL="0" marR="0" lvl="0" indent="0" algn="l" rtl="0">
              <a:lnSpc>
                <a:spcPct val="100000"/>
              </a:lnSpc>
              <a:spcBef>
                <a:spcPts val="500"/>
              </a:spcBef>
              <a:spcAft>
                <a:spcPts val="0"/>
              </a:spcAft>
              <a:buClr>
                <a:schemeClr val="dk1"/>
              </a:buClr>
              <a:buSzPts val="2100"/>
              <a:buFont typeface="Arial"/>
              <a:buNone/>
            </a:pPr>
            <a:endParaRPr sz="800" b="0" i="0" u="none" strike="noStrike" cap="none">
              <a:solidFill>
                <a:schemeClr val="dk1"/>
              </a:solidFill>
              <a:latin typeface="Calibri"/>
              <a:ea typeface="Calibri"/>
              <a:cs typeface="Calibri"/>
              <a:sym typeface="Calibri"/>
            </a:endParaRPr>
          </a:p>
          <a:p>
            <a:pPr marL="0" marR="0" lvl="0" indent="0" algn="l" rtl="0">
              <a:lnSpc>
                <a:spcPct val="100000"/>
              </a:lnSpc>
              <a:spcBef>
                <a:spcPts val="500"/>
              </a:spcBef>
              <a:spcAft>
                <a:spcPts val="0"/>
              </a:spcAft>
              <a:buClr>
                <a:schemeClr val="dk1"/>
              </a:buClr>
              <a:buSzPts val="2100"/>
              <a:buFont typeface="Arial"/>
              <a:buNone/>
            </a:pPr>
            <a:r>
              <a:rPr lang="en" sz="1600" b="0" i="0" u="none" strike="noStrike" cap="none">
                <a:solidFill>
                  <a:schemeClr val="dk1"/>
                </a:solidFill>
                <a:latin typeface="Calibri"/>
                <a:ea typeface="Calibri"/>
                <a:cs typeface="Calibri"/>
                <a:sym typeface="Calibri"/>
              </a:rPr>
              <a:t>In addition, </a:t>
            </a:r>
            <a:r>
              <a:rPr lang="en" sz="1600" b="0" i="0" u="sng" strike="noStrike" cap="none">
                <a:solidFill>
                  <a:schemeClr val="hlink"/>
                </a:solidFill>
                <a:latin typeface="Calibri"/>
                <a:ea typeface="Calibri"/>
                <a:cs typeface="Calibri"/>
                <a:sym typeface="Calibri"/>
                <a:hlinkClick r:id="rId4"/>
              </a:rPr>
              <a:t>Bulletin 118</a:t>
            </a:r>
            <a:r>
              <a:rPr lang="en" sz="1600" b="0" i="0" u="none" strike="noStrike" cap="none">
                <a:solidFill>
                  <a:schemeClr val="dk1"/>
                </a:solidFill>
                <a:latin typeface="Calibri"/>
                <a:ea typeface="Calibri"/>
                <a:cs typeface="Calibri"/>
                <a:sym typeface="Calibri"/>
              </a:rPr>
              <a:t>,  specifies that students shall be subject to </a:t>
            </a:r>
            <a:r>
              <a:rPr lang="en" sz="1600" b="1" i="0" u="none" strike="noStrike" cap="none">
                <a:solidFill>
                  <a:schemeClr val="dk1"/>
                </a:solidFill>
                <a:latin typeface="Calibri"/>
                <a:ea typeface="Calibri"/>
                <a:cs typeface="Calibri"/>
                <a:sym typeface="Calibri"/>
              </a:rPr>
              <a:t>a 30-day wait period before testing on WorkKeys assessments</a:t>
            </a:r>
            <a:r>
              <a:rPr lang="en" sz="1600" b="0" i="0" u="none" strike="noStrike" cap="none">
                <a:solidFill>
                  <a:schemeClr val="dk1"/>
                </a:solidFill>
                <a:latin typeface="Calibri"/>
                <a:ea typeface="Calibri"/>
                <a:cs typeface="Calibri"/>
                <a:sym typeface="Calibri"/>
              </a:rPr>
              <a:t>. This policy was scheduled to take effect in Spring 2018 for purposes of school and district accountability. However, per the request of school systems, the Department is recommending that BESE approve a waiver for the 2017-2018 school year for purposes of accountability.</a:t>
            </a:r>
            <a:endParaRPr/>
          </a:p>
          <a:p>
            <a:pPr marL="0" marR="0" lvl="0" indent="0" algn="l" rtl="0">
              <a:lnSpc>
                <a:spcPct val="100000"/>
              </a:lnSpc>
              <a:spcBef>
                <a:spcPts val="500"/>
              </a:spcBef>
              <a:spcAft>
                <a:spcPts val="0"/>
              </a:spcAft>
              <a:buClr>
                <a:schemeClr val="dk1"/>
              </a:buClr>
              <a:buSzPts val="2100"/>
              <a:buFont typeface="Arial"/>
              <a:buNone/>
            </a:pPr>
            <a:endParaRPr sz="1600" b="0" i="0" u="none" strike="noStrike" cap="none">
              <a:solidFill>
                <a:schemeClr val="dk1"/>
              </a:solidFill>
              <a:latin typeface="Calibri"/>
              <a:ea typeface="Calibri"/>
              <a:cs typeface="Calibri"/>
              <a:sym typeface="Calibri"/>
            </a:endParaRPr>
          </a:p>
        </p:txBody>
      </p:sp>
      <p:sp>
        <p:nvSpPr>
          <p:cNvPr id="465" name="Shape 465"/>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7</a:t>
            </a:fld>
            <a:endParaRPr sz="900" b="0" i="0" u="none" strike="noStrike" cap="none">
              <a:solidFill>
                <a:srgbClr val="8A8A8A"/>
              </a:solidFill>
              <a:latin typeface="Calibri"/>
              <a:ea typeface="Calibri"/>
              <a:cs typeface="Calibri"/>
              <a:sym typeface="Calibri"/>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885"/>
        <p:cNvGrpSpPr/>
        <p:nvPr/>
      </p:nvGrpSpPr>
      <p:grpSpPr>
        <a:xfrm>
          <a:off x="0" y="0"/>
          <a:ext cx="0" cy="0"/>
          <a:chOff x="0" y="0"/>
          <a:chExt cx="0" cy="0"/>
        </a:xfrm>
      </p:grpSpPr>
      <p:sp>
        <p:nvSpPr>
          <p:cNvPr id="886" name="Shape 886"/>
          <p:cNvSpPr txBox="1">
            <a:spLocks noGrp="1"/>
          </p:cNvSpPr>
          <p:nvPr>
            <p:ph type="title"/>
          </p:nvPr>
        </p:nvSpPr>
        <p:spPr>
          <a:xfrm>
            <a:off x="457200" y="78453"/>
            <a:ext cx="8229600" cy="857400"/>
          </a:xfrm>
          <a:prstGeom prst="rect">
            <a:avLst/>
          </a:prstGeom>
          <a:ln>
            <a:noFill/>
          </a:ln>
        </p:spPr>
        <p:txBody>
          <a:bodyPr spcFirstLastPara="1" wrap="square" lIns="91425" tIns="91425" rIns="91425" bIns="91425" anchor="ctr" anchorCtr="0">
            <a:noAutofit/>
          </a:bodyPr>
          <a:lstStyle/>
          <a:p>
            <a:pPr marL="0" lvl="0" indent="0" rtl="0">
              <a:spcBef>
                <a:spcPts val="0"/>
              </a:spcBef>
              <a:spcAft>
                <a:spcPts val="0"/>
              </a:spcAft>
              <a:buClr>
                <a:schemeClr val="dk1"/>
              </a:buClr>
              <a:buSzPts val="1100"/>
              <a:buFont typeface="Arial"/>
              <a:buNone/>
            </a:pPr>
            <a:r>
              <a:rPr lang="en" sz="2800">
                <a:solidFill>
                  <a:srgbClr val="000000"/>
                </a:solidFill>
              </a:rPr>
              <a:t>ELPS Resources</a:t>
            </a:r>
            <a:endParaRPr sz="2800">
              <a:solidFill>
                <a:srgbClr val="000000"/>
              </a:solidFill>
            </a:endParaRPr>
          </a:p>
        </p:txBody>
      </p:sp>
      <p:sp>
        <p:nvSpPr>
          <p:cNvPr id="887" name="Shape 887"/>
          <p:cNvSpPr txBox="1">
            <a:spLocks noGrp="1"/>
          </p:cNvSpPr>
          <p:nvPr>
            <p:ph type="body" idx="1"/>
          </p:nvPr>
        </p:nvSpPr>
        <p:spPr>
          <a:xfrm>
            <a:off x="457200" y="1131125"/>
            <a:ext cx="8229600" cy="3463500"/>
          </a:xfrm>
          <a:prstGeom prst="rect">
            <a:avLst/>
          </a:prstGeom>
        </p:spPr>
        <p:txBody>
          <a:bodyPr spcFirstLastPara="1" wrap="square" lIns="91425" tIns="91425" rIns="91425" bIns="91425" anchor="t" anchorCtr="0">
            <a:noAutofit/>
          </a:bodyPr>
          <a:lstStyle/>
          <a:p>
            <a:pPr marL="0" lvl="0" indent="0" rtl="0">
              <a:spcBef>
                <a:spcPts val="360"/>
              </a:spcBef>
              <a:spcAft>
                <a:spcPts val="0"/>
              </a:spcAft>
              <a:buClr>
                <a:schemeClr val="dk1"/>
              </a:buClr>
              <a:buSzPts val="1100"/>
              <a:buFont typeface="Arial"/>
              <a:buNone/>
            </a:pPr>
            <a:r>
              <a:rPr lang="en" sz="1800">
                <a:solidFill>
                  <a:srgbClr val="000000"/>
                </a:solidFill>
              </a:rPr>
              <a:t>For more information on the ELPS:</a:t>
            </a:r>
            <a:endParaRPr sz="1800">
              <a:solidFill>
                <a:srgbClr val="000000"/>
              </a:solidFill>
            </a:endParaRPr>
          </a:p>
          <a:p>
            <a:pPr marL="457200" lvl="0" indent="-342900" rtl="0">
              <a:lnSpc>
                <a:spcPct val="115000"/>
              </a:lnSpc>
              <a:spcBef>
                <a:spcPts val="600"/>
              </a:spcBef>
              <a:spcAft>
                <a:spcPts val="0"/>
              </a:spcAft>
              <a:buSzPts val="1800"/>
              <a:buChar char="•"/>
            </a:pPr>
            <a:r>
              <a:rPr lang="en" sz="1800" u="sng">
                <a:solidFill>
                  <a:srgbClr val="1155CC"/>
                </a:solidFill>
                <a:hlinkClick r:id="rId3"/>
              </a:rPr>
              <a:t>ELPS Screener Guidance</a:t>
            </a:r>
            <a:endParaRPr sz="1800">
              <a:solidFill>
                <a:srgbClr val="1155CC"/>
              </a:solidFill>
            </a:endParaRPr>
          </a:p>
          <a:p>
            <a:pPr marL="457200" lvl="0" indent="-342900" rtl="0">
              <a:lnSpc>
                <a:spcPct val="115000"/>
              </a:lnSpc>
              <a:spcBef>
                <a:spcPts val="0"/>
              </a:spcBef>
              <a:spcAft>
                <a:spcPts val="0"/>
              </a:spcAft>
              <a:buSzPts val="1800"/>
              <a:buChar char="•"/>
            </a:pPr>
            <a:r>
              <a:rPr lang="en" sz="1800" u="sng">
                <a:solidFill>
                  <a:srgbClr val="1155CC"/>
                </a:solidFill>
                <a:hlinkClick r:id="rId4"/>
              </a:rPr>
              <a:t>ELPS Summit Presentation</a:t>
            </a:r>
            <a:endParaRPr sz="1800">
              <a:solidFill>
                <a:srgbClr val="1155CC"/>
              </a:solidFill>
            </a:endParaRPr>
          </a:p>
          <a:p>
            <a:pPr marL="457200" lvl="0" indent="-342900" rtl="0">
              <a:lnSpc>
                <a:spcPct val="115000"/>
              </a:lnSpc>
              <a:spcBef>
                <a:spcPts val="0"/>
              </a:spcBef>
              <a:spcAft>
                <a:spcPts val="0"/>
              </a:spcAft>
              <a:buSzPts val="1800"/>
              <a:buChar char="•"/>
            </a:pPr>
            <a:r>
              <a:rPr lang="en" sz="1800" u="sng">
                <a:solidFill>
                  <a:srgbClr val="1155CC"/>
                </a:solidFill>
                <a:hlinkClick r:id="rId5"/>
              </a:rPr>
              <a:t>ELPT Portal</a:t>
            </a:r>
            <a:r>
              <a:rPr lang="en" sz="1800"/>
              <a:t>: has the resources for ELPS administration</a:t>
            </a:r>
            <a:endParaRPr sz="1800"/>
          </a:p>
          <a:p>
            <a:pPr marL="457200" lvl="0" indent="-342900" rtl="0">
              <a:lnSpc>
                <a:spcPct val="115000"/>
              </a:lnSpc>
              <a:spcBef>
                <a:spcPts val="0"/>
              </a:spcBef>
              <a:spcAft>
                <a:spcPts val="0"/>
              </a:spcAft>
              <a:buSzPts val="1800"/>
              <a:buChar char="•"/>
            </a:pPr>
            <a:r>
              <a:rPr lang="en" sz="1800" u="sng">
                <a:solidFill>
                  <a:srgbClr val="1155CC"/>
                </a:solidFill>
                <a:hlinkClick r:id="rId6"/>
              </a:rPr>
              <a:t>Louisiana English Learner site</a:t>
            </a:r>
            <a:endParaRPr sz="1800"/>
          </a:p>
          <a:p>
            <a:pPr marL="457200" lvl="0" indent="-342900" rtl="0">
              <a:lnSpc>
                <a:spcPct val="115000"/>
              </a:lnSpc>
              <a:spcBef>
                <a:spcPts val="0"/>
              </a:spcBef>
              <a:spcAft>
                <a:spcPts val="0"/>
              </a:spcAft>
              <a:buSzPts val="1800"/>
              <a:buChar char="•"/>
            </a:pPr>
            <a:r>
              <a:rPr lang="en" sz="1800"/>
              <a:t>“On The Fly” Scoring Guidance</a:t>
            </a:r>
            <a:endParaRPr sz="1800"/>
          </a:p>
          <a:p>
            <a:pPr marL="457200" lvl="0" indent="-342900" rtl="0">
              <a:lnSpc>
                <a:spcPct val="115000"/>
              </a:lnSpc>
              <a:spcBef>
                <a:spcPts val="0"/>
              </a:spcBef>
              <a:spcAft>
                <a:spcPts val="0"/>
              </a:spcAft>
              <a:buSzPts val="1800"/>
              <a:buChar char="•"/>
            </a:pPr>
            <a:r>
              <a:rPr lang="en" sz="1800" u="sng">
                <a:solidFill>
                  <a:srgbClr val="1155CC"/>
                </a:solidFill>
                <a:hlinkClick r:id="rId7"/>
              </a:rPr>
              <a:t>TIDE User Guide</a:t>
            </a:r>
            <a:endParaRPr sz="1800"/>
          </a:p>
          <a:p>
            <a:pPr marL="457200" lvl="0" indent="-342900" rtl="0">
              <a:lnSpc>
                <a:spcPct val="115000"/>
              </a:lnSpc>
              <a:spcBef>
                <a:spcPts val="0"/>
              </a:spcBef>
              <a:spcAft>
                <a:spcPts val="0"/>
              </a:spcAft>
              <a:buSzPts val="1800"/>
              <a:buChar char="•"/>
            </a:pPr>
            <a:r>
              <a:rPr lang="en" sz="1800"/>
              <a:t>ELPS Test Administrator (TA) User Guide</a:t>
            </a:r>
            <a:endParaRPr sz="1800"/>
          </a:p>
          <a:p>
            <a:pPr marL="457200" lvl="0" indent="-342900" rtl="0">
              <a:lnSpc>
                <a:spcPct val="115000"/>
              </a:lnSpc>
              <a:spcBef>
                <a:spcPts val="0"/>
              </a:spcBef>
              <a:spcAft>
                <a:spcPts val="0"/>
              </a:spcAft>
              <a:buSzPts val="1800"/>
              <a:buChar char="•"/>
            </a:pPr>
            <a:r>
              <a:rPr lang="en" sz="1800"/>
              <a:t>ELPS Test Administration Manual (TAM)</a:t>
            </a:r>
            <a:endParaRPr sz="1800"/>
          </a:p>
          <a:p>
            <a:pPr marL="457200" lvl="0" indent="-342900" rtl="0">
              <a:lnSpc>
                <a:spcPct val="115000"/>
              </a:lnSpc>
              <a:spcBef>
                <a:spcPts val="0"/>
              </a:spcBef>
              <a:spcAft>
                <a:spcPts val="0"/>
              </a:spcAft>
              <a:buSzPts val="1800"/>
              <a:buChar char="•"/>
            </a:pPr>
            <a:r>
              <a:rPr lang="en" sz="1800" u="sng">
                <a:solidFill>
                  <a:srgbClr val="1155CC"/>
                </a:solidFill>
                <a:hlinkClick r:id="rId8"/>
              </a:rPr>
              <a:t>2018 - 2019 ELPT FAQ</a:t>
            </a:r>
            <a:endParaRPr sz="1800">
              <a:solidFill>
                <a:srgbClr val="1155CC"/>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891"/>
        <p:cNvGrpSpPr/>
        <p:nvPr/>
      </p:nvGrpSpPr>
      <p:grpSpPr>
        <a:xfrm>
          <a:off x="0" y="0"/>
          <a:ext cx="0" cy="0"/>
          <a:chOff x="0" y="0"/>
          <a:chExt cx="0" cy="0"/>
        </a:xfrm>
      </p:grpSpPr>
      <p:pic>
        <p:nvPicPr>
          <p:cNvPr id="892" name="Shape 892"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893" name="Shape 893"/>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LEAP 360</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897"/>
        <p:cNvGrpSpPr/>
        <p:nvPr/>
      </p:nvGrpSpPr>
      <p:grpSpPr>
        <a:xfrm>
          <a:off x="0" y="0"/>
          <a:ext cx="0" cy="0"/>
          <a:chOff x="0" y="0"/>
          <a:chExt cx="0" cy="0"/>
        </a:xfrm>
      </p:grpSpPr>
      <p:sp>
        <p:nvSpPr>
          <p:cNvPr id="898" name="Shape 898"/>
          <p:cNvSpPr txBox="1">
            <a:spLocks noGrp="1"/>
          </p:cNvSpPr>
          <p:nvPr>
            <p:ph type="title"/>
          </p:nvPr>
        </p:nvSpPr>
        <p:spPr>
          <a:xfrm>
            <a:off x="457200" y="0"/>
            <a:ext cx="8229600" cy="1063378"/>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2800" b="0" i="0" u="none" strike="noStrike" cap="none">
                <a:solidFill>
                  <a:schemeClr val="dk1"/>
                </a:solidFill>
                <a:latin typeface="Calibri"/>
                <a:ea typeface="Calibri"/>
                <a:cs typeface="Calibri"/>
                <a:sym typeface="Calibri"/>
              </a:rPr>
              <a:t>2018-2019 Key Dates</a:t>
            </a:r>
            <a:endParaRPr sz="2800" b="0" i="0" u="none" strike="noStrike" cap="none">
              <a:solidFill>
                <a:schemeClr val="dk1"/>
              </a:solidFill>
              <a:latin typeface="Calibri"/>
              <a:ea typeface="Calibri"/>
              <a:cs typeface="Calibri"/>
              <a:sym typeface="Calibri"/>
            </a:endParaRPr>
          </a:p>
        </p:txBody>
      </p:sp>
      <p:sp>
        <p:nvSpPr>
          <p:cNvPr id="899" name="Shape 899"/>
          <p:cNvSpPr txBox="1">
            <a:spLocks noGrp="1"/>
          </p:cNvSpPr>
          <p:nvPr>
            <p:ph type="body" idx="1"/>
          </p:nvPr>
        </p:nvSpPr>
        <p:spPr>
          <a:xfrm>
            <a:off x="457200" y="939800"/>
            <a:ext cx="8229600" cy="362085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40"/>
              </a:spcBef>
              <a:spcAft>
                <a:spcPts val="0"/>
              </a:spcAft>
              <a:buClr>
                <a:schemeClr val="dk1"/>
              </a:buClr>
              <a:buSzPts val="3200"/>
              <a:buFont typeface="Arial"/>
              <a:buNone/>
            </a:pPr>
            <a:r>
              <a:rPr lang="en" sz="1800" b="0" i="0" u="none" strike="noStrike" cap="none">
                <a:solidFill>
                  <a:schemeClr val="dk1"/>
                </a:solidFill>
                <a:latin typeface="Calibri"/>
                <a:ea typeface="Calibri"/>
                <a:cs typeface="Calibri"/>
                <a:sym typeface="Calibri"/>
              </a:rPr>
              <a:t>LEAP 360 will close for the 2017-2018 school year on June 18. The dates below outline the opening of each LEAP 360 component for the 2018-2019 school year.</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r>
              <a:rPr lang="en" sz="1800" b="0" i="0" u="none" strike="noStrike" cap="none">
                <a:solidFill>
                  <a:schemeClr val="dk1"/>
                </a:solidFill>
                <a:latin typeface="Calibri"/>
                <a:ea typeface="Calibri"/>
                <a:cs typeface="Calibri"/>
                <a:sym typeface="Calibri"/>
              </a:rPr>
              <a:t>When EAGLE reopens, tests will carryover, but any discontinued items will be removed. Science items will no longer be available. </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800" b="0" i="0" u="none" strike="noStrike" cap="none">
              <a:solidFill>
                <a:schemeClr val="dk1"/>
              </a:solidFill>
              <a:latin typeface="Calibri"/>
              <a:ea typeface="Calibri"/>
              <a:cs typeface="Calibri"/>
              <a:sym typeface="Calibri"/>
            </a:endParaRPr>
          </a:p>
        </p:txBody>
      </p:sp>
      <p:graphicFrame>
        <p:nvGraphicFramePr>
          <p:cNvPr id="900" name="Shape 900"/>
          <p:cNvGraphicFramePr/>
          <p:nvPr/>
        </p:nvGraphicFramePr>
        <p:xfrm>
          <a:off x="1632587" y="1730050"/>
          <a:ext cx="5878825" cy="2377320"/>
        </p:xfrm>
        <a:graphic>
          <a:graphicData uri="http://schemas.openxmlformats.org/drawingml/2006/table">
            <a:tbl>
              <a:tblPr>
                <a:noFill/>
                <a:tableStyleId>{142CF8F7-7051-415C-BB61-E0434702DC07}</a:tableStyleId>
              </a:tblPr>
              <a:tblGrid>
                <a:gridCol w="2506550"/>
                <a:gridCol w="1758400"/>
                <a:gridCol w="1613875"/>
              </a:tblGrid>
              <a:tr h="396225">
                <a:tc>
                  <a:txBody>
                    <a:bodyPr/>
                    <a:lstStyle/>
                    <a:p>
                      <a:pPr marL="0" marR="0" lvl="0" indent="0" algn="ctr" rtl="0">
                        <a:lnSpc>
                          <a:spcPct val="100000"/>
                        </a:lnSpc>
                        <a:spcBef>
                          <a:spcPts val="0"/>
                        </a:spcBef>
                        <a:spcAft>
                          <a:spcPts val="0"/>
                        </a:spcAft>
                        <a:buClr>
                          <a:srgbClr val="000000"/>
                        </a:buClr>
                        <a:buSzPts val="1800"/>
                        <a:buFont typeface="Arial"/>
                        <a:buNone/>
                      </a:pPr>
                      <a:r>
                        <a:rPr lang="en" sz="1800" u="none" strike="noStrike" cap="none">
                          <a:solidFill>
                            <a:srgbClr val="FFFFFF"/>
                          </a:solidFill>
                          <a:latin typeface="Calibri"/>
                          <a:ea typeface="Calibri"/>
                          <a:cs typeface="Calibri"/>
                          <a:sym typeface="Calibri"/>
                        </a:rPr>
                        <a:t>LEAP 360 Component </a:t>
                      </a:r>
                      <a:endParaRPr sz="1800" u="none" strike="noStrike" cap="none">
                        <a:solidFill>
                          <a:srgbClr val="FFFFFF"/>
                        </a:solidFill>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2DAFB9"/>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 sz="1800" u="none" strike="noStrike" cap="none">
                          <a:solidFill>
                            <a:srgbClr val="FFFFFF"/>
                          </a:solidFill>
                          <a:latin typeface="Calibri"/>
                          <a:ea typeface="Calibri"/>
                          <a:cs typeface="Calibri"/>
                          <a:sym typeface="Calibri"/>
                        </a:rPr>
                        <a:t>Closes</a:t>
                      </a:r>
                      <a:endParaRPr sz="1800" u="none" strike="noStrike" cap="none">
                        <a:solidFill>
                          <a:srgbClr val="FFFFFF"/>
                        </a:solidFill>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2DAFB9"/>
                    </a:solidFill>
                  </a:tcPr>
                </a:tc>
                <a:tc>
                  <a:txBody>
                    <a:bodyPr/>
                    <a:lstStyle/>
                    <a:p>
                      <a:pPr marL="0" marR="0" lvl="0" indent="0" algn="ctr" rtl="0">
                        <a:lnSpc>
                          <a:spcPct val="100000"/>
                        </a:lnSpc>
                        <a:spcBef>
                          <a:spcPts val="0"/>
                        </a:spcBef>
                        <a:spcAft>
                          <a:spcPts val="0"/>
                        </a:spcAft>
                        <a:buClr>
                          <a:srgbClr val="000000"/>
                        </a:buClr>
                        <a:buSzPts val="1800"/>
                        <a:buFont typeface="Arial"/>
                        <a:buNone/>
                      </a:pPr>
                      <a:r>
                        <a:rPr lang="en" sz="1800" u="none" strike="noStrike" cap="none">
                          <a:solidFill>
                            <a:srgbClr val="FFFFFF"/>
                          </a:solidFill>
                          <a:latin typeface="Calibri"/>
                          <a:ea typeface="Calibri"/>
                          <a:cs typeface="Calibri"/>
                          <a:sym typeface="Calibri"/>
                        </a:rPr>
                        <a:t>Opens</a:t>
                      </a:r>
                      <a:endParaRPr sz="1800" u="none" strike="noStrike" cap="none">
                        <a:solidFill>
                          <a:srgbClr val="FFFFFF"/>
                        </a:solidFill>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2DAFB9"/>
                    </a:solidFill>
                  </a:tcPr>
                </a:tc>
              </a:tr>
              <a:tr h="345225">
                <a:tc>
                  <a:txBody>
                    <a:bodyPr/>
                    <a:lstStyle/>
                    <a:p>
                      <a:pPr marL="0" marR="0" lvl="0" indent="0" algn="ctr" rtl="0">
                        <a:lnSpc>
                          <a:spcPct val="100000"/>
                        </a:lnSpc>
                        <a:spcBef>
                          <a:spcPts val="0"/>
                        </a:spcBef>
                        <a:spcAft>
                          <a:spcPts val="0"/>
                        </a:spcAft>
                        <a:buClr>
                          <a:srgbClr val="000000"/>
                        </a:buClr>
                        <a:buSzPts val="1800"/>
                        <a:buFont typeface="Arial"/>
                        <a:buNone/>
                      </a:pPr>
                      <a:r>
                        <a:rPr lang="en" sz="1800" u="none" strike="noStrike" cap="none">
                          <a:latin typeface="Calibri"/>
                          <a:ea typeface="Calibri"/>
                          <a:cs typeface="Calibri"/>
                          <a:sym typeface="Calibri"/>
                        </a:rPr>
                        <a:t>Diagnostic</a:t>
                      </a:r>
                      <a:endParaRPr sz="1800" u="none" strike="noStrike" cap="none">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 sz="1800" u="none" strike="noStrike" cap="none">
                          <a:latin typeface="Calibri"/>
                          <a:ea typeface="Calibri"/>
                          <a:cs typeface="Calibri"/>
                          <a:sym typeface="Calibri"/>
                        </a:rPr>
                        <a:t>June 18</a:t>
                      </a:r>
                      <a:endParaRPr sz="1800" u="none" strike="noStrike" cap="none">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 sz="1800" u="none" strike="noStrike" cap="none">
                          <a:solidFill>
                            <a:schemeClr val="dk1"/>
                          </a:solidFill>
                          <a:latin typeface="Calibri"/>
                          <a:ea typeface="Calibri"/>
                          <a:cs typeface="Calibri"/>
                          <a:sym typeface="Calibri"/>
                        </a:rPr>
                        <a:t>July 16 </a:t>
                      </a:r>
                      <a:endParaRPr sz="180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r>
                        <a:rPr lang="en" sz="1800" u="none" strike="noStrike" cap="none">
                          <a:solidFill>
                            <a:schemeClr val="dk1"/>
                          </a:solidFill>
                          <a:latin typeface="Calibri"/>
                          <a:ea typeface="Calibri"/>
                          <a:cs typeface="Calibri"/>
                          <a:sym typeface="Calibri"/>
                        </a:rPr>
                        <a:t>(Test Setup)</a:t>
                      </a:r>
                      <a:endParaRPr sz="1800" u="none" strike="noStrike" cap="none">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396225">
                <a:tc>
                  <a:txBody>
                    <a:bodyPr/>
                    <a:lstStyle/>
                    <a:p>
                      <a:pPr marL="0" marR="0" lvl="0" indent="0" algn="ctr" rtl="0">
                        <a:lnSpc>
                          <a:spcPct val="100000"/>
                        </a:lnSpc>
                        <a:spcBef>
                          <a:spcPts val="0"/>
                        </a:spcBef>
                        <a:spcAft>
                          <a:spcPts val="0"/>
                        </a:spcAft>
                        <a:buClr>
                          <a:srgbClr val="000000"/>
                        </a:buClr>
                        <a:buSzPts val="1800"/>
                        <a:buFont typeface="Arial"/>
                        <a:buNone/>
                      </a:pPr>
                      <a:r>
                        <a:rPr lang="en" sz="1800" u="none" strike="noStrike" cap="none">
                          <a:latin typeface="Calibri"/>
                          <a:ea typeface="Calibri"/>
                          <a:cs typeface="Calibri"/>
                          <a:sym typeface="Calibri"/>
                        </a:rPr>
                        <a:t>Interim</a:t>
                      </a:r>
                      <a:endParaRPr sz="1800" u="none" strike="noStrike" cap="none">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 sz="1800" u="none" strike="noStrike" cap="none">
                          <a:latin typeface="Calibri"/>
                          <a:ea typeface="Calibri"/>
                          <a:cs typeface="Calibri"/>
                          <a:sym typeface="Calibri"/>
                        </a:rPr>
                        <a:t>June 18</a:t>
                      </a:r>
                      <a:endParaRPr sz="1800" u="none" strike="noStrike" cap="none">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 sz="1800" u="none" strike="noStrike" cap="none">
                          <a:latin typeface="Calibri"/>
                          <a:ea typeface="Calibri"/>
                          <a:cs typeface="Calibri"/>
                          <a:sym typeface="Calibri"/>
                        </a:rPr>
                        <a:t>July 16</a:t>
                      </a:r>
                      <a:endParaRPr sz="1800"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800"/>
                        <a:buFont typeface="Arial"/>
                        <a:buNone/>
                      </a:pPr>
                      <a:r>
                        <a:rPr lang="en" sz="1800" u="none" strike="noStrike" cap="none">
                          <a:latin typeface="Calibri"/>
                          <a:ea typeface="Calibri"/>
                          <a:cs typeface="Calibri"/>
                          <a:sym typeface="Calibri"/>
                        </a:rPr>
                        <a:t>(Test Setup)</a:t>
                      </a:r>
                      <a:endParaRPr sz="1800" u="none" strike="noStrike" cap="none">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r h="396225">
                <a:tc>
                  <a:txBody>
                    <a:bodyPr/>
                    <a:lstStyle/>
                    <a:p>
                      <a:pPr marL="0" marR="0" lvl="0" indent="0" algn="ctr" rtl="0">
                        <a:lnSpc>
                          <a:spcPct val="100000"/>
                        </a:lnSpc>
                        <a:spcBef>
                          <a:spcPts val="0"/>
                        </a:spcBef>
                        <a:spcAft>
                          <a:spcPts val="0"/>
                        </a:spcAft>
                        <a:buClr>
                          <a:srgbClr val="000000"/>
                        </a:buClr>
                        <a:buSzPts val="1800"/>
                        <a:buFont typeface="Arial"/>
                        <a:buNone/>
                      </a:pPr>
                      <a:r>
                        <a:rPr lang="en" sz="1800" u="none" strike="noStrike" cap="none">
                          <a:latin typeface="Calibri"/>
                          <a:ea typeface="Calibri"/>
                          <a:cs typeface="Calibri"/>
                          <a:sym typeface="Calibri"/>
                        </a:rPr>
                        <a:t>EAGLE</a:t>
                      </a:r>
                      <a:endParaRPr sz="1800" u="none" strike="noStrike" cap="none">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 sz="1800" u="none" strike="noStrike" cap="none">
                          <a:latin typeface="Calibri"/>
                          <a:ea typeface="Calibri"/>
                          <a:cs typeface="Calibri"/>
                          <a:sym typeface="Calibri"/>
                        </a:rPr>
                        <a:t>June 18</a:t>
                      </a:r>
                      <a:endParaRPr sz="1800" u="none" strike="noStrike" cap="none">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Arial"/>
                        <a:buNone/>
                      </a:pPr>
                      <a:r>
                        <a:rPr lang="en" sz="1800" u="none" strike="noStrike" cap="none">
                          <a:latin typeface="Calibri"/>
                          <a:ea typeface="Calibri"/>
                          <a:cs typeface="Calibri"/>
                          <a:sym typeface="Calibri"/>
                        </a:rPr>
                        <a:t>June 25</a:t>
                      </a:r>
                      <a:endParaRPr sz="1800" u="none" strike="noStrike" cap="none">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r>
            </a:tbl>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sp>
        <p:nvSpPr>
          <p:cNvPr id="905" name="Shape 905"/>
          <p:cNvSpPr txBox="1">
            <a:spLocks noGrp="1"/>
          </p:cNvSpPr>
          <p:nvPr>
            <p:ph type="title"/>
          </p:nvPr>
        </p:nvSpPr>
        <p:spPr>
          <a:xfrm>
            <a:off x="457200" y="-1"/>
            <a:ext cx="8229600" cy="1063500"/>
          </a:xfrm>
          <a:prstGeom prst="rect">
            <a:avLst/>
          </a:prstGeom>
        </p:spPr>
        <p:txBody>
          <a:bodyPr spcFirstLastPara="1" wrap="square" lIns="91425" tIns="91425" rIns="91425" bIns="91425" anchor="ctr" anchorCtr="0">
            <a:noAutofit/>
          </a:bodyPr>
          <a:lstStyle/>
          <a:p>
            <a:pPr marL="0" lvl="0" indent="0">
              <a:spcBef>
                <a:spcPts val="0"/>
              </a:spcBef>
              <a:spcAft>
                <a:spcPts val="0"/>
              </a:spcAft>
              <a:buNone/>
            </a:pPr>
            <a:r>
              <a:rPr lang="en" sz="2800"/>
              <a:t>Diagnostic Quick Start Guide 2018-2019</a:t>
            </a:r>
            <a:endParaRPr sz="2800"/>
          </a:p>
        </p:txBody>
      </p:sp>
      <p:sp>
        <p:nvSpPr>
          <p:cNvPr id="906" name="Shape 906"/>
          <p:cNvSpPr txBox="1">
            <a:spLocks noGrp="1"/>
          </p:cNvSpPr>
          <p:nvPr>
            <p:ph type="body" idx="1"/>
          </p:nvPr>
        </p:nvSpPr>
        <p:spPr>
          <a:xfrm>
            <a:off x="30300" y="948025"/>
            <a:ext cx="9083400" cy="3394500"/>
          </a:xfrm>
          <a:prstGeom prst="rect">
            <a:avLst/>
          </a:prstGeom>
        </p:spPr>
        <p:txBody>
          <a:bodyPr spcFirstLastPara="1" wrap="square" lIns="91425" tIns="91425" rIns="91425" bIns="91425" anchor="t" anchorCtr="0">
            <a:noAutofit/>
          </a:bodyPr>
          <a:lstStyle/>
          <a:p>
            <a:pPr marL="0" lvl="0" indent="0">
              <a:spcBef>
                <a:spcPts val="640"/>
              </a:spcBef>
              <a:spcAft>
                <a:spcPts val="0"/>
              </a:spcAft>
              <a:buNone/>
            </a:pPr>
            <a:r>
              <a:rPr lang="en" sz="1600"/>
              <a:t>The </a:t>
            </a:r>
            <a:r>
              <a:rPr lang="en" sz="1600" u="sng">
                <a:solidFill>
                  <a:schemeClr val="hlink"/>
                </a:solidFill>
                <a:hlinkClick r:id="rId3"/>
              </a:rPr>
              <a:t>Diagnostic Quick Start Guide</a:t>
            </a:r>
            <a:r>
              <a:rPr lang="en" sz="1600"/>
              <a:t> will be updated for the 2018-2019 school year. Using Google Chrome, teachers may use the</a:t>
            </a:r>
            <a:r>
              <a:rPr lang="en" sz="1600">
                <a:uFill>
                  <a:noFill/>
                </a:uFill>
                <a:hlinkClick r:id="rId4"/>
              </a:rPr>
              <a:t> </a:t>
            </a:r>
            <a:r>
              <a:rPr lang="en" sz="1600" u="sng">
                <a:solidFill>
                  <a:schemeClr val="hlink"/>
                </a:solidFill>
                <a:hlinkClick r:id="rId4"/>
              </a:rPr>
              <a:t>LEAP 360 Teacher Access</a:t>
            </a:r>
            <a:r>
              <a:rPr lang="en" sz="1600"/>
              <a:t> link.</a:t>
            </a:r>
            <a:endParaRPr sz="1600"/>
          </a:p>
        </p:txBody>
      </p:sp>
      <p:pic>
        <p:nvPicPr>
          <p:cNvPr id="907" name="Shape 907"/>
          <p:cNvPicPr preferRelativeResize="0"/>
          <p:nvPr/>
        </p:nvPicPr>
        <p:blipFill>
          <a:blip r:embed="rId5">
            <a:alphaModFix/>
          </a:blip>
          <a:stretch>
            <a:fillRect/>
          </a:stretch>
        </p:blipFill>
        <p:spPr>
          <a:xfrm>
            <a:off x="30300" y="1778825"/>
            <a:ext cx="4385926" cy="2869896"/>
          </a:xfrm>
          <a:prstGeom prst="rect">
            <a:avLst/>
          </a:prstGeom>
          <a:noFill/>
          <a:ln>
            <a:noFill/>
          </a:ln>
        </p:spPr>
      </p:pic>
      <p:pic>
        <p:nvPicPr>
          <p:cNvPr id="908" name="Shape 908"/>
          <p:cNvPicPr preferRelativeResize="0"/>
          <p:nvPr/>
        </p:nvPicPr>
        <p:blipFill>
          <a:blip r:embed="rId6">
            <a:alphaModFix/>
          </a:blip>
          <a:stretch>
            <a:fillRect/>
          </a:stretch>
        </p:blipFill>
        <p:spPr>
          <a:xfrm>
            <a:off x="4416225" y="2375950"/>
            <a:ext cx="4727775" cy="984927"/>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913"/>
        <p:cNvGrpSpPr/>
        <p:nvPr/>
      </p:nvGrpSpPr>
      <p:grpSpPr>
        <a:xfrm>
          <a:off x="0" y="0"/>
          <a:ext cx="0" cy="0"/>
          <a:chOff x="0" y="0"/>
          <a:chExt cx="0" cy="0"/>
        </a:xfrm>
      </p:grpSpPr>
      <p:sp>
        <p:nvSpPr>
          <p:cNvPr id="914" name="Shape 914"/>
          <p:cNvSpPr txBox="1">
            <a:spLocks noGrp="1"/>
          </p:cNvSpPr>
          <p:nvPr>
            <p:ph type="title"/>
          </p:nvPr>
        </p:nvSpPr>
        <p:spPr>
          <a:xfrm>
            <a:off x="0" y="0"/>
            <a:ext cx="9144000" cy="972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1400"/>
              <a:buFont typeface="Calibri"/>
              <a:buNone/>
            </a:pPr>
            <a:r>
              <a:rPr lang="en" sz="3000"/>
              <a:t>LEAP 360 Improvements</a:t>
            </a:r>
            <a:endParaRPr sz="3000" b="0" i="0" u="none" strike="noStrike" cap="none">
              <a:solidFill>
                <a:srgbClr val="333333"/>
              </a:solidFill>
              <a:latin typeface="Calibri"/>
              <a:ea typeface="Calibri"/>
              <a:cs typeface="Calibri"/>
              <a:sym typeface="Calibri"/>
            </a:endParaRPr>
          </a:p>
        </p:txBody>
      </p:sp>
      <p:sp>
        <p:nvSpPr>
          <p:cNvPr id="915" name="Shape 915"/>
          <p:cNvSpPr txBox="1">
            <a:spLocks noGrp="1"/>
          </p:cNvSpPr>
          <p:nvPr>
            <p:ph type="sldNum" idx="12"/>
          </p:nvPr>
        </p:nvSpPr>
        <p:spPr>
          <a:xfrm>
            <a:off x="6855550" y="4844975"/>
            <a:ext cx="2133600" cy="19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Arial"/>
              <a:buNone/>
            </a:pPr>
            <a:fld id="{00000000-1234-1234-1234-123412341234}" type="slidenum">
              <a:rPr lang="en" sz="1200" b="0" i="0" u="none" strike="noStrike" cap="none">
                <a:solidFill>
                  <a:srgbClr val="888888"/>
                </a:solidFill>
                <a:latin typeface="Arial"/>
                <a:ea typeface="Arial"/>
                <a:cs typeface="Arial"/>
                <a:sym typeface="Arial"/>
              </a:rPr>
              <a:t>74</a:t>
            </a:fld>
            <a:endParaRPr sz="1200" b="0" i="0" u="none" strike="noStrike" cap="none">
              <a:solidFill>
                <a:srgbClr val="888888"/>
              </a:solidFill>
              <a:latin typeface="Arial"/>
              <a:ea typeface="Arial"/>
              <a:cs typeface="Arial"/>
              <a:sym typeface="Arial"/>
            </a:endParaRPr>
          </a:p>
        </p:txBody>
      </p:sp>
      <p:sp>
        <p:nvSpPr>
          <p:cNvPr id="916" name="Shape 916"/>
          <p:cNvSpPr txBox="1">
            <a:spLocks noGrp="1"/>
          </p:cNvSpPr>
          <p:nvPr>
            <p:ph type="body" idx="1"/>
          </p:nvPr>
        </p:nvSpPr>
        <p:spPr>
          <a:xfrm>
            <a:off x="108125" y="1117775"/>
            <a:ext cx="8799000" cy="372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 sz="1800" b="0" i="0" u="none" strike="noStrike" cap="none">
                <a:solidFill>
                  <a:schemeClr val="dk1"/>
                </a:solidFill>
                <a:latin typeface="Calibri"/>
                <a:ea typeface="Calibri"/>
                <a:cs typeface="Calibri"/>
                <a:sym typeface="Calibri"/>
              </a:rPr>
              <a:t>During the first year of LEAP 360 implementation, feedback was collected from focus groups, site visits, district and school leaders, and teachers. Feedback was categorized into five focus areas: </a:t>
            </a:r>
            <a:endParaRPr sz="1800" b="1" i="0" u="none" strike="noStrike" cap="none">
              <a:solidFill>
                <a:schemeClr val="dk1"/>
              </a:solidFill>
              <a:latin typeface="Calibri"/>
              <a:ea typeface="Calibri"/>
              <a:cs typeface="Calibri"/>
              <a:sym typeface="Calibri"/>
            </a:endParaRPr>
          </a:p>
          <a:p>
            <a:pPr marL="914400" marR="0" lvl="0" indent="-342900" algn="l" rtl="0">
              <a:lnSpc>
                <a:spcPct val="100000"/>
              </a:lnSpc>
              <a:spcBef>
                <a:spcPts val="0"/>
              </a:spcBef>
              <a:spcAft>
                <a:spcPts val="0"/>
              </a:spcAft>
              <a:buClr>
                <a:schemeClr val="dk1"/>
              </a:buClr>
              <a:buSzPts val="1800"/>
              <a:buFont typeface="Calibri"/>
              <a:buChar char="•"/>
            </a:pPr>
            <a:r>
              <a:rPr lang="en" sz="1800" b="0" i="0" u="none" strike="noStrike" cap="none">
                <a:solidFill>
                  <a:schemeClr val="dk1"/>
                </a:solidFill>
                <a:latin typeface="Calibri"/>
                <a:ea typeface="Calibri"/>
                <a:cs typeface="Calibri"/>
                <a:sym typeface="Calibri"/>
              </a:rPr>
              <a:t>Data Management</a:t>
            </a:r>
            <a:endParaRPr sz="1800" b="0" i="0" u="none" strike="noStrike" cap="none">
              <a:solidFill>
                <a:schemeClr val="dk1"/>
              </a:solidFill>
              <a:latin typeface="Calibri"/>
              <a:ea typeface="Calibri"/>
              <a:cs typeface="Calibri"/>
              <a:sym typeface="Calibri"/>
            </a:endParaRPr>
          </a:p>
          <a:p>
            <a:pPr marL="914400" marR="0" lvl="0" indent="-342900" algn="l" rtl="0">
              <a:lnSpc>
                <a:spcPct val="100000"/>
              </a:lnSpc>
              <a:spcBef>
                <a:spcPts val="0"/>
              </a:spcBef>
              <a:spcAft>
                <a:spcPts val="0"/>
              </a:spcAft>
              <a:buClr>
                <a:schemeClr val="dk1"/>
              </a:buClr>
              <a:buSzPts val="1800"/>
              <a:buFont typeface="Calibri"/>
              <a:buChar char="•"/>
            </a:pPr>
            <a:r>
              <a:rPr lang="en" sz="1800" b="0" i="0" u="none" strike="noStrike" cap="none">
                <a:solidFill>
                  <a:schemeClr val="dk1"/>
                </a:solidFill>
                <a:latin typeface="Calibri"/>
                <a:ea typeface="Calibri"/>
                <a:cs typeface="Calibri"/>
                <a:sym typeface="Calibri"/>
              </a:rPr>
              <a:t>Educator Scoring</a:t>
            </a:r>
            <a:endParaRPr sz="1800" b="0" i="0" u="none" strike="noStrike" cap="none">
              <a:solidFill>
                <a:schemeClr val="dk1"/>
              </a:solidFill>
              <a:latin typeface="Calibri"/>
              <a:ea typeface="Calibri"/>
              <a:cs typeface="Calibri"/>
              <a:sym typeface="Calibri"/>
            </a:endParaRPr>
          </a:p>
          <a:p>
            <a:pPr marL="914400" marR="0" lvl="0" indent="-342900" algn="l" rtl="0">
              <a:lnSpc>
                <a:spcPct val="100000"/>
              </a:lnSpc>
              <a:spcBef>
                <a:spcPts val="0"/>
              </a:spcBef>
              <a:spcAft>
                <a:spcPts val="0"/>
              </a:spcAft>
              <a:buClr>
                <a:schemeClr val="dk1"/>
              </a:buClr>
              <a:buSzPts val="1800"/>
              <a:buFont typeface="Calibri"/>
              <a:buChar char="•"/>
            </a:pPr>
            <a:r>
              <a:rPr lang="en" sz="1800" b="0" i="0" u="none" strike="noStrike" cap="none">
                <a:solidFill>
                  <a:schemeClr val="dk1"/>
                </a:solidFill>
                <a:latin typeface="Calibri"/>
                <a:ea typeface="Calibri"/>
                <a:cs typeface="Calibri"/>
                <a:sym typeface="Calibri"/>
              </a:rPr>
              <a:t>Reporting</a:t>
            </a:r>
            <a:endParaRPr sz="1800" b="0" i="0" u="none" strike="noStrike" cap="none">
              <a:solidFill>
                <a:schemeClr val="dk1"/>
              </a:solidFill>
              <a:latin typeface="Calibri"/>
              <a:ea typeface="Calibri"/>
              <a:cs typeface="Calibri"/>
              <a:sym typeface="Calibri"/>
            </a:endParaRPr>
          </a:p>
          <a:p>
            <a:pPr marL="914400" marR="0" lvl="0" indent="-342900" algn="l" rtl="0">
              <a:lnSpc>
                <a:spcPct val="100000"/>
              </a:lnSpc>
              <a:spcBef>
                <a:spcPts val="0"/>
              </a:spcBef>
              <a:spcAft>
                <a:spcPts val="0"/>
              </a:spcAft>
              <a:buClr>
                <a:schemeClr val="dk1"/>
              </a:buClr>
              <a:buSzPts val="1800"/>
              <a:buFont typeface="Calibri"/>
              <a:buChar char="•"/>
            </a:pPr>
            <a:r>
              <a:rPr lang="en" sz="1800" b="0" i="0" u="none" strike="noStrike" cap="none">
                <a:solidFill>
                  <a:schemeClr val="dk1"/>
                </a:solidFill>
                <a:latin typeface="Calibri"/>
                <a:ea typeface="Calibri"/>
                <a:cs typeface="Calibri"/>
                <a:sym typeface="Calibri"/>
              </a:rPr>
              <a:t>Content</a:t>
            </a:r>
            <a:endParaRPr sz="1800" b="0" i="0" u="none" strike="noStrike" cap="none">
              <a:solidFill>
                <a:schemeClr val="dk1"/>
              </a:solidFill>
              <a:latin typeface="Calibri"/>
              <a:ea typeface="Calibri"/>
              <a:cs typeface="Calibri"/>
              <a:sym typeface="Calibri"/>
            </a:endParaRPr>
          </a:p>
          <a:p>
            <a:pPr marL="914400" marR="0" lvl="0" indent="-342900" algn="l" rtl="0">
              <a:lnSpc>
                <a:spcPct val="100000"/>
              </a:lnSpc>
              <a:spcBef>
                <a:spcPts val="0"/>
              </a:spcBef>
              <a:spcAft>
                <a:spcPts val="0"/>
              </a:spcAft>
              <a:buClr>
                <a:schemeClr val="dk1"/>
              </a:buClr>
              <a:buSzPts val="1800"/>
              <a:buFont typeface="Calibri"/>
              <a:buChar char="•"/>
            </a:pPr>
            <a:r>
              <a:rPr lang="en" sz="1800" b="0" i="0" u="none" strike="noStrike" cap="none">
                <a:solidFill>
                  <a:schemeClr val="dk1"/>
                </a:solidFill>
                <a:latin typeface="Calibri"/>
                <a:ea typeface="Calibri"/>
                <a:cs typeface="Calibri"/>
                <a:sym typeface="Calibri"/>
              </a:rPr>
              <a:t>EAGLE</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1800"/>
          </a:p>
          <a:p>
            <a:pPr marL="0" lvl="0" indent="0" rtl="0">
              <a:spcBef>
                <a:spcPts val="0"/>
              </a:spcBef>
              <a:spcAft>
                <a:spcPts val="0"/>
              </a:spcAft>
              <a:buClr>
                <a:schemeClr val="dk1"/>
              </a:buClr>
              <a:buSzPts val="1100"/>
              <a:buFont typeface="Arial"/>
              <a:buNone/>
            </a:pPr>
            <a:r>
              <a:rPr lang="en" sz="1800"/>
              <a:t>The next few slides will highlight some of the improvements in these areas.  For more information, districts should review the </a:t>
            </a:r>
            <a:r>
              <a:rPr lang="en" sz="1800" u="sng">
                <a:solidFill>
                  <a:schemeClr val="hlink"/>
                </a:solidFill>
                <a:hlinkClick r:id="rId3"/>
              </a:rPr>
              <a:t>Teacher Leader Summit sessions</a:t>
            </a:r>
            <a:r>
              <a:rPr lang="en" sz="1800"/>
              <a:t>.</a:t>
            </a:r>
            <a:endParaRPr sz="1800"/>
          </a:p>
          <a:p>
            <a:pPr marL="0" marR="0" lvl="0" indent="0" algn="l" rtl="0">
              <a:lnSpc>
                <a:spcPct val="100000"/>
              </a:lnSpc>
              <a:spcBef>
                <a:spcPts val="0"/>
              </a:spcBef>
              <a:spcAft>
                <a:spcPts val="0"/>
              </a:spcAft>
              <a:buNone/>
            </a:pPr>
            <a:endParaRPr sz="180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921"/>
        <p:cNvGrpSpPr/>
        <p:nvPr/>
      </p:nvGrpSpPr>
      <p:grpSpPr>
        <a:xfrm>
          <a:off x="0" y="0"/>
          <a:ext cx="0" cy="0"/>
          <a:chOff x="0" y="0"/>
          <a:chExt cx="0" cy="0"/>
        </a:xfrm>
      </p:grpSpPr>
      <p:sp>
        <p:nvSpPr>
          <p:cNvPr id="922" name="Shape 922"/>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800"/>
              <a:t>LEAP 360 Improvements</a:t>
            </a:r>
            <a:endParaRPr sz="2800"/>
          </a:p>
        </p:txBody>
      </p:sp>
      <p:sp>
        <p:nvSpPr>
          <p:cNvPr id="923" name="Shape 923"/>
          <p:cNvSpPr txBox="1">
            <a:spLocks noGrp="1"/>
          </p:cNvSpPr>
          <p:nvPr>
            <p:ph type="sldNum" idx="12"/>
          </p:nvPr>
        </p:nvSpPr>
        <p:spPr>
          <a:xfrm>
            <a:off x="7010400" y="4914900"/>
            <a:ext cx="2133600" cy="257100"/>
          </a:xfrm>
          <a:prstGeom prst="rect">
            <a:avLst/>
          </a:prstGeom>
        </p:spPr>
        <p:txBody>
          <a:bodyPr spcFirstLastPara="1" wrap="square" lIns="91425" tIns="45700" rIns="91425" bIns="45700" anchor="ctr" anchorCtr="0">
            <a:noAutofit/>
          </a:bodyPr>
          <a:lstStyle/>
          <a:p>
            <a:pPr marL="0" lvl="0" indent="0" rtl="0">
              <a:spcBef>
                <a:spcPts val="0"/>
              </a:spcBef>
              <a:spcAft>
                <a:spcPts val="0"/>
              </a:spcAft>
              <a:buClr>
                <a:srgbClr val="888888"/>
              </a:buClr>
              <a:buFont typeface="Arial"/>
              <a:buNone/>
            </a:pPr>
            <a:fld id="{00000000-1234-1234-1234-123412341234}" type="slidenum">
              <a:rPr lang="en"/>
              <a:t>75</a:t>
            </a:fld>
            <a:endParaRPr/>
          </a:p>
        </p:txBody>
      </p:sp>
      <p:sp>
        <p:nvSpPr>
          <p:cNvPr id="924" name="Shape 924"/>
          <p:cNvSpPr txBox="1">
            <a:spLocks noGrp="1"/>
          </p:cNvSpPr>
          <p:nvPr>
            <p:ph type="body" idx="1"/>
          </p:nvPr>
        </p:nvSpPr>
        <p:spPr>
          <a:xfrm>
            <a:off x="152400" y="971700"/>
            <a:ext cx="8839200" cy="3828900"/>
          </a:xfrm>
          <a:prstGeom prst="rect">
            <a:avLst/>
          </a:prstGeom>
          <a:ln>
            <a:noFill/>
          </a:ln>
        </p:spPr>
        <p:txBody>
          <a:bodyPr spcFirstLastPara="1" wrap="square" lIns="91425" tIns="91425" rIns="91425" bIns="91425" anchor="t" anchorCtr="0">
            <a:noAutofit/>
          </a:bodyPr>
          <a:lstStyle/>
          <a:p>
            <a:pPr marL="0" lvl="0" indent="0" rtl="0">
              <a:spcBef>
                <a:spcPts val="640"/>
              </a:spcBef>
              <a:spcAft>
                <a:spcPts val="0"/>
              </a:spcAft>
              <a:buNone/>
            </a:pPr>
            <a:r>
              <a:rPr lang="en" sz="1800" b="1" dirty="0">
                <a:solidFill>
                  <a:srgbClr val="000000"/>
                </a:solidFill>
              </a:rPr>
              <a:t>Data Management</a:t>
            </a:r>
            <a:endParaRPr sz="1800" b="1" dirty="0">
              <a:solidFill>
                <a:srgbClr val="000000"/>
              </a:solidFill>
            </a:endParaRPr>
          </a:p>
          <a:p>
            <a:pPr marL="457200" lvl="0" indent="-342900" rtl="0">
              <a:spcBef>
                <a:spcPts val="640"/>
              </a:spcBef>
              <a:spcAft>
                <a:spcPts val="0"/>
              </a:spcAft>
              <a:buClr>
                <a:srgbClr val="000000"/>
              </a:buClr>
              <a:buSzPts val="1800"/>
              <a:buFont typeface="Calibri"/>
              <a:buChar char="•"/>
            </a:pPr>
            <a:r>
              <a:rPr lang="en" sz="1800" dirty="0">
                <a:solidFill>
                  <a:srgbClr val="000000"/>
                </a:solidFill>
              </a:rPr>
              <a:t>Beginning in 2018-2019, student data will be uploaded directly to eDIRECT from eScholar.</a:t>
            </a:r>
            <a:endParaRPr sz="1800" dirty="0">
              <a:solidFill>
                <a:srgbClr val="000000"/>
              </a:solidFill>
            </a:endParaRPr>
          </a:p>
          <a:p>
            <a:pPr marL="457200" lvl="0" indent="-342900" rtl="0">
              <a:spcBef>
                <a:spcPts val="0"/>
              </a:spcBef>
              <a:spcAft>
                <a:spcPts val="0"/>
              </a:spcAft>
              <a:buClr>
                <a:srgbClr val="000000"/>
              </a:buClr>
              <a:buSzPts val="1800"/>
              <a:buFont typeface="Calibri"/>
              <a:buChar char="•"/>
            </a:pPr>
            <a:r>
              <a:rPr lang="en" sz="1800" dirty="0">
                <a:solidFill>
                  <a:srgbClr val="000000"/>
                </a:solidFill>
              </a:rPr>
              <a:t>Districts will use existing procedures to upload files to eScholar.  Student data will then be uploaded to eDIRECT.</a:t>
            </a:r>
            <a:endParaRPr sz="1800" dirty="0">
              <a:solidFill>
                <a:srgbClr val="000000"/>
              </a:solidFill>
            </a:endParaRPr>
          </a:p>
          <a:p>
            <a:pPr marL="457200" lvl="0" indent="-342900" rtl="0">
              <a:spcBef>
                <a:spcPts val="0"/>
              </a:spcBef>
              <a:spcAft>
                <a:spcPts val="0"/>
              </a:spcAft>
              <a:buClr>
                <a:srgbClr val="000000"/>
              </a:buClr>
              <a:buSzPts val="1800"/>
              <a:buFont typeface="Calibri"/>
              <a:buChar char="•"/>
            </a:pPr>
            <a:r>
              <a:rPr lang="en" sz="1800" dirty="0">
                <a:solidFill>
                  <a:srgbClr val="000000"/>
                </a:solidFill>
              </a:rPr>
              <a:t>New students and student transfers will be managed through eScholar. </a:t>
            </a:r>
            <a:endParaRPr sz="1800" dirty="0">
              <a:solidFill>
                <a:srgbClr val="000000"/>
              </a:solidFill>
            </a:endParaRPr>
          </a:p>
          <a:p>
            <a:pPr marL="914400" lvl="1" indent="-342900" rtl="0">
              <a:spcBef>
                <a:spcPts val="0"/>
              </a:spcBef>
              <a:spcAft>
                <a:spcPts val="0"/>
              </a:spcAft>
              <a:buClr>
                <a:srgbClr val="000000"/>
              </a:buClr>
              <a:buSzPts val="1800"/>
              <a:buFont typeface="Calibri"/>
              <a:buChar char="•"/>
            </a:pPr>
            <a:r>
              <a:rPr lang="en" sz="1800" dirty="0">
                <a:solidFill>
                  <a:srgbClr val="000000"/>
                </a:solidFill>
              </a:rPr>
              <a:t>Student updates should be made in the district’s Student Information System and the data uploaded to eScholar.</a:t>
            </a:r>
            <a:endParaRPr sz="1800" dirty="0">
              <a:solidFill>
                <a:srgbClr val="000000"/>
              </a:solidFill>
            </a:endParaRPr>
          </a:p>
          <a:p>
            <a:pPr marL="457200" lvl="0" indent="-342900" rtl="0">
              <a:spcBef>
                <a:spcPts val="0"/>
              </a:spcBef>
              <a:spcAft>
                <a:spcPts val="0"/>
              </a:spcAft>
              <a:buClr>
                <a:srgbClr val="000000"/>
              </a:buClr>
              <a:buSzPts val="1800"/>
              <a:buFont typeface="Calibri"/>
              <a:buChar char="•"/>
            </a:pPr>
            <a:r>
              <a:rPr lang="en" sz="1800" dirty="0">
                <a:solidFill>
                  <a:srgbClr val="000000"/>
                </a:solidFill>
              </a:rPr>
              <a:t>Updates to eScholar data will be refreshed in eDIRECT nightly.</a:t>
            </a:r>
            <a:endParaRPr sz="1800" dirty="0">
              <a:solidFill>
                <a:srgbClr val="000000"/>
              </a:solidFill>
            </a:endParaRPr>
          </a:p>
          <a:p>
            <a:pPr marL="457200" lvl="0" indent="-342900" rtl="0">
              <a:spcBef>
                <a:spcPts val="0"/>
              </a:spcBef>
              <a:spcAft>
                <a:spcPts val="0"/>
              </a:spcAft>
              <a:buClr>
                <a:srgbClr val="000000"/>
              </a:buClr>
              <a:buSzPts val="1800"/>
              <a:buFont typeface="Calibri"/>
              <a:buChar char="•"/>
            </a:pPr>
            <a:r>
              <a:rPr lang="en" sz="1800" dirty="0">
                <a:solidFill>
                  <a:srgbClr val="000000"/>
                </a:solidFill>
              </a:rPr>
              <a:t>eDIRECT will begin populating with student data from escholar on July 16th. </a:t>
            </a:r>
            <a:endParaRPr sz="1800" dirty="0">
              <a:solidFill>
                <a:srgbClr val="000000"/>
              </a:solidFill>
            </a:endParaRPr>
          </a:p>
          <a:p>
            <a:pPr marL="457200" lvl="0" indent="-342900" rtl="0">
              <a:spcBef>
                <a:spcPts val="0"/>
              </a:spcBef>
              <a:spcAft>
                <a:spcPts val="0"/>
              </a:spcAft>
              <a:buClr>
                <a:srgbClr val="000000"/>
              </a:buClr>
              <a:buSzPts val="1800"/>
              <a:buFont typeface="Calibri"/>
              <a:buChar char="•"/>
            </a:pPr>
            <a:r>
              <a:rPr lang="en" sz="1800" dirty="0">
                <a:solidFill>
                  <a:srgbClr val="000000"/>
                </a:solidFill>
              </a:rPr>
              <a:t>Accommodations uploaded by districts to SIS and SER will be uploaded with student data to eDIRECT.</a:t>
            </a:r>
            <a:endParaRPr sz="1800" dirty="0">
              <a:solidFill>
                <a:srgbClr val="000000"/>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929"/>
        <p:cNvGrpSpPr/>
        <p:nvPr/>
      </p:nvGrpSpPr>
      <p:grpSpPr>
        <a:xfrm>
          <a:off x="0" y="0"/>
          <a:ext cx="0" cy="0"/>
          <a:chOff x="0" y="0"/>
          <a:chExt cx="0" cy="0"/>
        </a:xfrm>
      </p:grpSpPr>
      <p:sp>
        <p:nvSpPr>
          <p:cNvPr id="930" name="Shape 930"/>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800"/>
              <a:t>LEAP 360 Improvements</a:t>
            </a:r>
            <a:endParaRPr sz="2800"/>
          </a:p>
        </p:txBody>
      </p:sp>
      <p:sp>
        <p:nvSpPr>
          <p:cNvPr id="931" name="Shape 931"/>
          <p:cNvSpPr txBox="1">
            <a:spLocks noGrp="1"/>
          </p:cNvSpPr>
          <p:nvPr>
            <p:ph type="sldNum" idx="12"/>
          </p:nvPr>
        </p:nvSpPr>
        <p:spPr>
          <a:xfrm>
            <a:off x="7010400" y="4914900"/>
            <a:ext cx="2133600" cy="257100"/>
          </a:xfrm>
          <a:prstGeom prst="rect">
            <a:avLst/>
          </a:prstGeom>
        </p:spPr>
        <p:txBody>
          <a:bodyPr spcFirstLastPara="1" wrap="square" lIns="91425" tIns="45700" rIns="91425" bIns="45700" anchor="ctr" anchorCtr="0">
            <a:noAutofit/>
          </a:bodyPr>
          <a:lstStyle/>
          <a:p>
            <a:pPr marL="0" lvl="0" indent="0" rtl="0">
              <a:spcBef>
                <a:spcPts val="0"/>
              </a:spcBef>
              <a:spcAft>
                <a:spcPts val="0"/>
              </a:spcAft>
              <a:buClr>
                <a:srgbClr val="888888"/>
              </a:buClr>
              <a:buFont typeface="Arial"/>
              <a:buNone/>
            </a:pPr>
            <a:fld id="{00000000-1234-1234-1234-123412341234}" type="slidenum">
              <a:rPr lang="en"/>
              <a:t>76</a:t>
            </a:fld>
            <a:endParaRPr/>
          </a:p>
        </p:txBody>
      </p:sp>
      <p:sp>
        <p:nvSpPr>
          <p:cNvPr id="932" name="Shape 932"/>
          <p:cNvSpPr txBox="1">
            <a:spLocks noGrp="1"/>
          </p:cNvSpPr>
          <p:nvPr>
            <p:ph type="body" idx="1"/>
          </p:nvPr>
        </p:nvSpPr>
        <p:spPr>
          <a:xfrm>
            <a:off x="152400" y="971700"/>
            <a:ext cx="8841600" cy="36351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600" b="1">
                <a:solidFill>
                  <a:srgbClr val="000000"/>
                </a:solidFill>
              </a:rPr>
              <a:t>Data Management</a:t>
            </a:r>
            <a:endParaRPr sz="1600" b="1">
              <a:solidFill>
                <a:srgbClr val="000000"/>
              </a:solidFill>
            </a:endParaRPr>
          </a:p>
          <a:p>
            <a:pPr marL="457200" lvl="0" indent="0" rtl="0">
              <a:spcBef>
                <a:spcPts val="0"/>
              </a:spcBef>
              <a:spcAft>
                <a:spcPts val="0"/>
              </a:spcAft>
              <a:buNone/>
            </a:pPr>
            <a:r>
              <a:rPr lang="en" sz="1600">
                <a:solidFill>
                  <a:srgbClr val="000000"/>
                </a:solidFill>
              </a:rPr>
              <a:t>Student Group Upload</a:t>
            </a:r>
            <a:endParaRPr sz="1600">
              <a:solidFill>
                <a:srgbClr val="000000"/>
              </a:solidFill>
            </a:endParaRPr>
          </a:p>
          <a:p>
            <a:pPr marL="914400" lvl="0" indent="-330200" rtl="0">
              <a:spcBef>
                <a:spcPts val="0"/>
              </a:spcBef>
              <a:spcAft>
                <a:spcPts val="0"/>
              </a:spcAft>
              <a:buClr>
                <a:srgbClr val="000000"/>
              </a:buClr>
              <a:buSzPts val="1600"/>
              <a:buFont typeface="Calibri"/>
              <a:buChar char="•"/>
            </a:pPr>
            <a:r>
              <a:rPr lang="en" sz="1600">
                <a:solidFill>
                  <a:srgbClr val="000000"/>
                </a:solidFill>
              </a:rPr>
              <a:t>Flexible groupings of teachers-to-students called “student groups” can be created in batches. </a:t>
            </a:r>
            <a:endParaRPr sz="1600">
              <a:solidFill>
                <a:srgbClr val="000000"/>
              </a:solidFill>
            </a:endParaRPr>
          </a:p>
          <a:p>
            <a:pPr marL="914400" lvl="0" indent="-330200" rtl="0">
              <a:spcBef>
                <a:spcPts val="0"/>
              </a:spcBef>
              <a:spcAft>
                <a:spcPts val="0"/>
              </a:spcAft>
              <a:buClr>
                <a:srgbClr val="000000"/>
              </a:buClr>
              <a:buSzPts val="1600"/>
              <a:buFont typeface="Calibri"/>
              <a:buChar char="•"/>
            </a:pPr>
            <a:r>
              <a:rPr lang="en" sz="1600">
                <a:solidFill>
                  <a:srgbClr val="000000"/>
                </a:solidFill>
              </a:rPr>
              <a:t>Allows test results for students to be reported together.</a:t>
            </a:r>
            <a:endParaRPr sz="1600">
              <a:solidFill>
                <a:srgbClr val="000000"/>
              </a:solidFill>
            </a:endParaRPr>
          </a:p>
          <a:p>
            <a:pPr marL="457200" lvl="0" indent="0" rtl="0">
              <a:spcBef>
                <a:spcPts val="0"/>
              </a:spcBef>
              <a:spcAft>
                <a:spcPts val="0"/>
              </a:spcAft>
              <a:buNone/>
            </a:pPr>
            <a:endParaRPr sz="1000">
              <a:solidFill>
                <a:srgbClr val="000000"/>
              </a:solidFill>
            </a:endParaRPr>
          </a:p>
          <a:p>
            <a:pPr marL="457200" lvl="0" indent="0" rtl="0">
              <a:spcBef>
                <a:spcPts val="0"/>
              </a:spcBef>
              <a:spcAft>
                <a:spcPts val="0"/>
              </a:spcAft>
              <a:buNone/>
            </a:pPr>
            <a:r>
              <a:rPr lang="en" sz="1600">
                <a:solidFill>
                  <a:srgbClr val="000000"/>
                </a:solidFill>
              </a:rPr>
              <a:t>Teacher/Test Administrator Upload</a:t>
            </a:r>
            <a:endParaRPr sz="1600">
              <a:solidFill>
                <a:srgbClr val="000000"/>
              </a:solidFill>
            </a:endParaRPr>
          </a:p>
          <a:p>
            <a:pPr marL="914400" lvl="0" indent="-330200" rtl="0">
              <a:spcBef>
                <a:spcPts val="0"/>
              </a:spcBef>
              <a:spcAft>
                <a:spcPts val="0"/>
              </a:spcAft>
              <a:buClr>
                <a:srgbClr val="000000"/>
              </a:buClr>
              <a:buSzPts val="1600"/>
              <a:buFont typeface="Calibri"/>
              <a:buChar char="•"/>
            </a:pPr>
            <a:r>
              <a:rPr lang="en" sz="1600">
                <a:solidFill>
                  <a:srgbClr val="000000"/>
                </a:solidFill>
              </a:rPr>
              <a:t>For LEAP 360, teachers/test administrators can be uploaded using the Test Administrator Upload file. </a:t>
            </a:r>
            <a:endParaRPr sz="1600">
              <a:solidFill>
                <a:srgbClr val="000000"/>
              </a:solidFill>
            </a:endParaRPr>
          </a:p>
          <a:p>
            <a:pPr marL="914400" lvl="0" indent="-330200" rtl="0">
              <a:spcBef>
                <a:spcPts val="0"/>
              </a:spcBef>
              <a:spcAft>
                <a:spcPts val="0"/>
              </a:spcAft>
              <a:buClr>
                <a:srgbClr val="000000"/>
              </a:buClr>
              <a:buSzPts val="1600"/>
              <a:buFont typeface="Calibri"/>
              <a:buChar char="•"/>
            </a:pPr>
            <a:r>
              <a:rPr lang="en" sz="1600">
                <a:solidFill>
                  <a:srgbClr val="000000"/>
                </a:solidFill>
              </a:rPr>
              <a:t>Allows teachers to be tied to test sessions and student groups similar to LEAP 2025. </a:t>
            </a:r>
            <a:endParaRPr sz="1600">
              <a:solidFill>
                <a:srgbClr val="000000"/>
              </a:solidFill>
            </a:endParaRPr>
          </a:p>
          <a:p>
            <a:pPr marL="457200" lvl="0" indent="0" rtl="0">
              <a:spcBef>
                <a:spcPts val="0"/>
              </a:spcBef>
              <a:spcAft>
                <a:spcPts val="0"/>
              </a:spcAft>
              <a:buNone/>
            </a:pPr>
            <a:endParaRPr sz="1000">
              <a:solidFill>
                <a:srgbClr val="000000"/>
              </a:solidFill>
            </a:endParaRPr>
          </a:p>
          <a:p>
            <a:pPr marL="457200" lvl="0" indent="0" rtl="0">
              <a:spcBef>
                <a:spcPts val="0"/>
              </a:spcBef>
              <a:spcAft>
                <a:spcPts val="0"/>
              </a:spcAft>
              <a:buClr>
                <a:schemeClr val="dk1"/>
              </a:buClr>
              <a:buSzPts val="1100"/>
              <a:buFont typeface="Arial"/>
              <a:buNone/>
            </a:pPr>
            <a:r>
              <a:rPr lang="en" sz="1600">
                <a:solidFill>
                  <a:srgbClr val="000000"/>
                </a:solidFill>
              </a:rPr>
              <a:t>Test Session Creation</a:t>
            </a:r>
            <a:endParaRPr sz="1600">
              <a:solidFill>
                <a:srgbClr val="000000"/>
              </a:solidFill>
            </a:endParaRPr>
          </a:p>
          <a:p>
            <a:pPr marL="914400" lvl="0" indent="-330200" rtl="0">
              <a:spcBef>
                <a:spcPts val="0"/>
              </a:spcBef>
              <a:spcAft>
                <a:spcPts val="0"/>
              </a:spcAft>
              <a:buClr>
                <a:srgbClr val="000000"/>
              </a:buClr>
              <a:buSzPts val="1600"/>
              <a:buChar char="•"/>
            </a:pPr>
            <a:r>
              <a:rPr lang="en" sz="1600">
                <a:solidFill>
                  <a:srgbClr val="000000"/>
                </a:solidFill>
              </a:rPr>
              <a:t>Schools and school systems can still manually create test sessions in eDIRECT or use the Test Session Upload file.  The format of this file is unchanged for 2018-2019.</a:t>
            </a:r>
            <a:endParaRPr sz="1600">
              <a:solidFill>
                <a:srgbClr val="000000"/>
              </a:solidFill>
            </a:endParaRPr>
          </a:p>
          <a:p>
            <a:pPr marL="914400" lvl="0" indent="-330200" rtl="0">
              <a:spcBef>
                <a:spcPts val="0"/>
              </a:spcBef>
              <a:spcAft>
                <a:spcPts val="0"/>
              </a:spcAft>
              <a:buClr>
                <a:srgbClr val="000000"/>
              </a:buClr>
              <a:buSzPts val="1600"/>
              <a:buFont typeface="Calibri"/>
              <a:buChar char="•"/>
            </a:pPr>
            <a:r>
              <a:rPr lang="en" sz="1600">
                <a:solidFill>
                  <a:srgbClr val="000000"/>
                </a:solidFill>
              </a:rPr>
              <a:t>Teachers and test sessions can be linked in eDIRECT during test session creation.</a:t>
            </a:r>
            <a:endParaRPr sz="1600">
              <a:solidFill>
                <a:srgbClr val="000000"/>
              </a:solidFill>
            </a:endParaRPr>
          </a:p>
          <a:p>
            <a:pPr marL="914400" lvl="0" indent="-330200" rtl="0">
              <a:spcBef>
                <a:spcPts val="0"/>
              </a:spcBef>
              <a:spcAft>
                <a:spcPts val="0"/>
              </a:spcAft>
              <a:buClr>
                <a:srgbClr val="000000"/>
              </a:buClr>
              <a:buSzPts val="1600"/>
              <a:buFont typeface="Calibri"/>
              <a:buChar char="•"/>
            </a:pPr>
            <a:r>
              <a:rPr lang="en" sz="1600">
                <a:solidFill>
                  <a:srgbClr val="000000"/>
                </a:solidFill>
              </a:rPr>
              <a:t>Copying Test Sessions will allow users to create Interim sessions from existing Diagnostic sessions.</a:t>
            </a:r>
            <a:endParaRPr sz="1600">
              <a:solidFill>
                <a:srgbClr val="000000"/>
              </a:solidFil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937"/>
        <p:cNvGrpSpPr/>
        <p:nvPr/>
      </p:nvGrpSpPr>
      <p:grpSpPr>
        <a:xfrm>
          <a:off x="0" y="0"/>
          <a:ext cx="0" cy="0"/>
          <a:chOff x="0" y="0"/>
          <a:chExt cx="0" cy="0"/>
        </a:xfrm>
      </p:grpSpPr>
      <p:sp>
        <p:nvSpPr>
          <p:cNvPr id="938" name="Shape 938"/>
          <p:cNvSpPr txBox="1">
            <a:spLocks noGrp="1"/>
          </p:cNvSpPr>
          <p:nvPr>
            <p:ph type="title"/>
          </p:nvPr>
        </p:nvSpPr>
        <p:spPr>
          <a:xfrm>
            <a:off x="0" y="0"/>
            <a:ext cx="9144000" cy="972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1400"/>
              <a:buFont typeface="Calibri"/>
              <a:buNone/>
            </a:pPr>
            <a:r>
              <a:rPr lang="en" sz="3000"/>
              <a:t>LEAP 360 Improvements</a:t>
            </a:r>
            <a:endParaRPr sz="3000" b="0" i="0" u="none" strike="noStrike" cap="none">
              <a:solidFill>
                <a:srgbClr val="333333"/>
              </a:solidFill>
              <a:latin typeface="Calibri"/>
              <a:ea typeface="Calibri"/>
              <a:cs typeface="Calibri"/>
              <a:sym typeface="Calibri"/>
            </a:endParaRPr>
          </a:p>
        </p:txBody>
      </p:sp>
      <p:sp>
        <p:nvSpPr>
          <p:cNvPr id="939" name="Shape 939"/>
          <p:cNvSpPr txBox="1">
            <a:spLocks noGrp="1"/>
          </p:cNvSpPr>
          <p:nvPr>
            <p:ph type="sldNum" idx="12"/>
          </p:nvPr>
        </p:nvSpPr>
        <p:spPr>
          <a:xfrm>
            <a:off x="6855550" y="4844975"/>
            <a:ext cx="2133600" cy="19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Arial"/>
              <a:buNone/>
            </a:pPr>
            <a:fld id="{00000000-1234-1234-1234-123412341234}" type="slidenum">
              <a:rPr lang="en" sz="1200" b="0" i="0" u="none" strike="noStrike" cap="none">
                <a:solidFill>
                  <a:srgbClr val="888888"/>
                </a:solidFill>
                <a:latin typeface="Arial"/>
                <a:ea typeface="Arial"/>
                <a:cs typeface="Arial"/>
                <a:sym typeface="Arial"/>
              </a:rPr>
              <a:t>77</a:t>
            </a:fld>
            <a:endParaRPr sz="1200" b="0" i="0" u="none" strike="noStrike" cap="none">
              <a:solidFill>
                <a:srgbClr val="888888"/>
              </a:solidFill>
              <a:latin typeface="Arial"/>
              <a:ea typeface="Arial"/>
              <a:cs typeface="Arial"/>
              <a:sym typeface="Arial"/>
            </a:endParaRPr>
          </a:p>
        </p:txBody>
      </p:sp>
      <p:sp>
        <p:nvSpPr>
          <p:cNvPr id="940" name="Shape 940"/>
          <p:cNvSpPr txBox="1">
            <a:spLocks noGrp="1"/>
          </p:cNvSpPr>
          <p:nvPr>
            <p:ph type="body" idx="1"/>
          </p:nvPr>
        </p:nvSpPr>
        <p:spPr>
          <a:xfrm>
            <a:off x="108125" y="969059"/>
            <a:ext cx="8799000" cy="37272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sz="1800" b="1"/>
              <a:t>Educator Scoring</a:t>
            </a:r>
            <a:endParaRPr sz="1800" b="1"/>
          </a:p>
          <a:p>
            <a:pPr marL="457200" lvl="0" indent="-342900" rtl="0">
              <a:spcBef>
                <a:spcPts val="0"/>
              </a:spcBef>
              <a:spcAft>
                <a:spcPts val="0"/>
              </a:spcAft>
              <a:buSzPts val="1800"/>
              <a:buChar char="•"/>
            </a:pPr>
            <a:r>
              <a:rPr lang="en" sz="1800"/>
              <a:t>On the Educator Scoring page, teachers can select to only view items that need scoring. </a:t>
            </a:r>
            <a:endParaRPr sz="1800"/>
          </a:p>
          <a:p>
            <a:pPr marL="0" lvl="0" indent="0" rtl="0">
              <a:spcBef>
                <a:spcPts val="0"/>
              </a:spcBef>
              <a:spcAft>
                <a:spcPts val="0"/>
              </a:spcAft>
              <a:buNone/>
            </a:pPr>
            <a:endParaRPr sz="1800"/>
          </a:p>
          <a:p>
            <a:pPr marL="0" lvl="0" indent="0" rtl="0">
              <a:spcBef>
                <a:spcPts val="0"/>
              </a:spcBef>
              <a:spcAft>
                <a:spcPts val="0"/>
              </a:spcAft>
              <a:buClr>
                <a:schemeClr val="dk1"/>
              </a:buClr>
              <a:buSzPts val="1100"/>
              <a:buFont typeface="Arial"/>
              <a:buNone/>
            </a:pPr>
            <a:endParaRPr sz="1800"/>
          </a:p>
          <a:p>
            <a:pPr marL="0" marR="0" lvl="0" indent="0" algn="l" rtl="0">
              <a:lnSpc>
                <a:spcPct val="100000"/>
              </a:lnSpc>
              <a:spcBef>
                <a:spcPts val="0"/>
              </a:spcBef>
              <a:spcAft>
                <a:spcPts val="0"/>
              </a:spcAft>
              <a:buNone/>
            </a:pPr>
            <a:endParaRPr sz="1800"/>
          </a:p>
        </p:txBody>
      </p:sp>
      <p:pic>
        <p:nvPicPr>
          <p:cNvPr id="941" name="Shape 941"/>
          <p:cNvPicPr preferRelativeResize="0"/>
          <p:nvPr/>
        </p:nvPicPr>
        <p:blipFill>
          <a:blip r:embed="rId3">
            <a:alphaModFix/>
          </a:blip>
          <a:stretch>
            <a:fillRect/>
          </a:stretch>
        </p:blipFill>
        <p:spPr>
          <a:xfrm>
            <a:off x="2022900" y="1702969"/>
            <a:ext cx="3823649" cy="3069412"/>
          </a:xfrm>
          <a:prstGeom prst="rect">
            <a:avLst/>
          </a:prstGeom>
          <a:noFill/>
          <a:ln>
            <a:noFill/>
          </a:ln>
        </p:spPr>
      </p:pic>
      <p:sp>
        <p:nvSpPr>
          <p:cNvPr id="942" name="Shape 942"/>
          <p:cNvSpPr/>
          <p:nvPr/>
        </p:nvSpPr>
        <p:spPr>
          <a:xfrm>
            <a:off x="2908400" y="3046063"/>
            <a:ext cx="1932600" cy="1929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947"/>
        <p:cNvGrpSpPr/>
        <p:nvPr/>
      </p:nvGrpSpPr>
      <p:grpSpPr>
        <a:xfrm>
          <a:off x="0" y="0"/>
          <a:ext cx="0" cy="0"/>
          <a:chOff x="0" y="0"/>
          <a:chExt cx="0" cy="0"/>
        </a:xfrm>
      </p:grpSpPr>
      <p:pic>
        <p:nvPicPr>
          <p:cNvPr id="948" name="Shape 948"/>
          <p:cNvPicPr preferRelativeResize="0"/>
          <p:nvPr/>
        </p:nvPicPr>
        <p:blipFill>
          <a:blip r:embed="rId3">
            <a:alphaModFix/>
          </a:blip>
          <a:stretch>
            <a:fillRect/>
          </a:stretch>
        </p:blipFill>
        <p:spPr>
          <a:xfrm>
            <a:off x="1310250" y="1738444"/>
            <a:ext cx="4120762" cy="3018561"/>
          </a:xfrm>
          <a:prstGeom prst="rect">
            <a:avLst/>
          </a:prstGeom>
          <a:noFill/>
          <a:ln>
            <a:noFill/>
          </a:ln>
        </p:spPr>
      </p:pic>
      <p:sp>
        <p:nvSpPr>
          <p:cNvPr id="949" name="Shape 949"/>
          <p:cNvSpPr txBox="1">
            <a:spLocks noGrp="1"/>
          </p:cNvSpPr>
          <p:nvPr>
            <p:ph type="title"/>
          </p:nvPr>
        </p:nvSpPr>
        <p:spPr>
          <a:xfrm>
            <a:off x="0" y="0"/>
            <a:ext cx="9144000" cy="972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1400"/>
              <a:buFont typeface="Calibri"/>
              <a:buNone/>
            </a:pPr>
            <a:r>
              <a:rPr lang="en" sz="3000"/>
              <a:t>LEAP 360 Improvements</a:t>
            </a:r>
            <a:endParaRPr sz="3000" b="0" i="0" u="none" strike="noStrike" cap="none">
              <a:solidFill>
                <a:srgbClr val="333333"/>
              </a:solidFill>
              <a:latin typeface="Calibri"/>
              <a:ea typeface="Calibri"/>
              <a:cs typeface="Calibri"/>
              <a:sym typeface="Calibri"/>
            </a:endParaRPr>
          </a:p>
        </p:txBody>
      </p:sp>
      <p:sp>
        <p:nvSpPr>
          <p:cNvPr id="950" name="Shape 950"/>
          <p:cNvSpPr txBox="1">
            <a:spLocks noGrp="1"/>
          </p:cNvSpPr>
          <p:nvPr>
            <p:ph type="sldNum" idx="12"/>
          </p:nvPr>
        </p:nvSpPr>
        <p:spPr>
          <a:xfrm>
            <a:off x="6855550" y="4844975"/>
            <a:ext cx="2133600" cy="19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Arial"/>
              <a:buNone/>
            </a:pPr>
            <a:fld id="{00000000-1234-1234-1234-123412341234}" type="slidenum">
              <a:rPr lang="en" sz="1200" b="0" i="0" u="none" strike="noStrike" cap="none">
                <a:solidFill>
                  <a:srgbClr val="888888"/>
                </a:solidFill>
                <a:latin typeface="Arial"/>
                <a:ea typeface="Arial"/>
                <a:cs typeface="Arial"/>
                <a:sym typeface="Arial"/>
              </a:rPr>
              <a:t>78</a:t>
            </a:fld>
            <a:endParaRPr sz="1200" b="0" i="0" u="none" strike="noStrike" cap="none">
              <a:solidFill>
                <a:srgbClr val="888888"/>
              </a:solidFill>
              <a:latin typeface="Arial"/>
              <a:ea typeface="Arial"/>
              <a:cs typeface="Arial"/>
              <a:sym typeface="Arial"/>
            </a:endParaRPr>
          </a:p>
        </p:txBody>
      </p:sp>
      <p:sp>
        <p:nvSpPr>
          <p:cNvPr id="951" name="Shape 951"/>
          <p:cNvSpPr txBox="1">
            <a:spLocks noGrp="1"/>
          </p:cNvSpPr>
          <p:nvPr>
            <p:ph type="body" idx="1"/>
          </p:nvPr>
        </p:nvSpPr>
        <p:spPr>
          <a:xfrm>
            <a:off x="172500" y="968997"/>
            <a:ext cx="8799000" cy="37272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sz="1800" b="1"/>
              <a:t>Educator Scoring</a:t>
            </a:r>
            <a:endParaRPr sz="1800" b="1"/>
          </a:p>
          <a:p>
            <a:pPr marL="457200" lvl="0" indent="-342900" rtl="0">
              <a:spcBef>
                <a:spcPts val="0"/>
              </a:spcBef>
              <a:spcAft>
                <a:spcPts val="0"/>
              </a:spcAft>
              <a:buSzPts val="1800"/>
              <a:buChar char="•"/>
            </a:pPr>
            <a:r>
              <a:rPr lang="en" sz="1800"/>
              <a:t>Student responses can be printed in one batch.</a:t>
            </a:r>
            <a:endParaRPr sz="1800"/>
          </a:p>
          <a:p>
            <a:pPr marL="0" marR="0" lvl="0" indent="0" algn="l" rtl="0">
              <a:lnSpc>
                <a:spcPct val="100000"/>
              </a:lnSpc>
              <a:spcBef>
                <a:spcPts val="0"/>
              </a:spcBef>
              <a:spcAft>
                <a:spcPts val="0"/>
              </a:spcAft>
              <a:buNone/>
            </a:pPr>
            <a:endParaRPr sz="1800"/>
          </a:p>
        </p:txBody>
      </p:sp>
      <p:sp>
        <p:nvSpPr>
          <p:cNvPr id="952" name="Shape 952"/>
          <p:cNvSpPr/>
          <p:nvPr/>
        </p:nvSpPr>
        <p:spPr>
          <a:xfrm>
            <a:off x="4994575" y="3872806"/>
            <a:ext cx="213600" cy="1605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53" name="Shape 953"/>
          <p:cNvSpPr/>
          <p:nvPr/>
        </p:nvSpPr>
        <p:spPr>
          <a:xfrm>
            <a:off x="3791150" y="2943713"/>
            <a:ext cx="213600" cy="1605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958"/>
        <p:cNvGrpSpPr/>
        <p:nvPr/>
      </p:nvGrpSpPr>
      <p:grpSpPr>
        <a:xfrm>
          <a:off x="0" y="0"/>
          <a:ext cx="0" cy="0"/>
          <a:chOff x="0" y="0"/>
          <a:chExt cx="0" cy="0"/>
        </a:xfrm>
      </p:grpSpPr>
      <p:sp>
        <p:nvSpPr>
          <p:cNvPr id="959" name="Shape 959"/>
          <p:cNvSpPr txBox="1">
            <a:spLocks noGrp="1"/>
          </p:cNvSpPr>
          <p:nvPr>
            <p:ph type="title"/>
          </p:nvPr>
        </p:nvSpPr>
        <p:spPr>
          <a:xfrm>
            <a:off x="0" y="0"/>
            <a:ext cx="9144000" cy="972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1400"/>
              <a:buFont typeface="Calibri"/>
              <a:buNone/>
            </a:pPr>
            <a:r>
              <a:rPr lang="en" sz="3000"/>
              <a:t>LEAP 360 Improvements</a:t>
            </a:r>
            <a:endParaRPr sz="3000" b="0" i="0" u="none" strike="noStrike" cap="none">
              <a:solidFill>
                <a:srgbClr val="333333"/>
              </a:solidFill>
              <a:latin typeface="Calibri"/>
              <a:ea typeface="Calibri"/>
              <a:cs typeface="Calibri"/>
              <a:sym typeface="Calibri"/>
            </a:endParaRPr>
          </a:p>
        </p:txBody>
      </p:sp>
      <p:sp>
        <p:nvSpPr>
          <p:cNvPr id="960" name="Shape 960"/>
          <p:cNvSpPr txBox="1">
            <a:spLocks noGrp="1"/>
          </p:cNvSpPr>
          <p:nvPr>
            <p:ph type="sldNum" idx="12"/>
          </p:nvPr>
        </p:nvSpPr>
        <p:spPr>
          <a:xfrm>
            <a:off x="6855550" y="4844975"/>
            <a:ext cx="2133600" cy="19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Arial"/>
              <a:buNone/>
            </a:pPr>
            <a:fld id="{00000000-1234-1234-1234-123412341234}" type="slidenum">
              <a:rPr lang="en" sz="1200" b="0" i="0" u="none" strike="noStrike" cap="none">
                <a:solidFill>
                  <a:srgbClr val="888888"/>
                </a:solidFill>
                <a:latin typeface="Arial"/>
                <a:ea typeface="Arial"/>
                <a:cs typeface="Arial"/>
                <a:sym typeface="Arial"/>
              </a:rPr>
              <a:t>79</a:t>
            </a:fld>
            <a:endParaRPr sz="1200" b="0" i="0" u="none" strike="noStrike" cap="none">
              <a:solidFill>
                <a:srgbClr val="888888"/>
              </a:solidFill>
              <a:latin typeface="Arial"/>
              <a:ea typeface="Arial"/>
              <a:cs typeface="Arial"/>
              <a:sym typeface="Arial"/>
            </a:endParaRPr>
          </a:p>
        </p:txBody>
      </p:sp>
      <p:sp>
        <p:nvSpPr>
          <p:cNvPr id="961" name="Shape 961"/>
          <p:cNvSpPr txBox="1">
            <a:spLocks noGrp="1"/>
          </p:cNvSpPr>
          <p:nvPr>
            <p:ph type="body" idx="1"/>
          </p:nvPr>
        </p:nvSpPr>
        <p:spPr>
          <a:xfrm>
            <a:off x="90300" y="1002453"/>
            <a:ext cx="8799000" cy="37272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sz="1800" b="1"/>
              <a:t>Educator Scoring</a:t>
            </a:r>
            <a:endParaRPr sz="1800"/>
          </a:p>
          <a:p>
            <a:pPr marL="457200" lvl="0" indent="-342900" rtl="0">
              <a:spcBef>
                <a:spcPts val="0"/>
              </a:spcBef>
              <a:spcAft>
                <a:spcPts val="0"/>
              </a:spcAft>
              <a:buSzPts val="1800"/>
              <a:buChar char="•"/>
            </a:pPr>
            <a:r>
              <a:rPr lang="en" sz="1800"/>
              <a:t>Item scores can be reset by the test session or by the individual student.</a:t>
            </a:r>
            <a:endParaRPr sz="1800"/>
          </a:p>
          <a:p>
            <a:pPr marL="0" lvl="0" indent="0" rtl="0">
              <a:spcBef>
                <a:spcPts val="0"/>
              </a:spcBef>
              <a:spcAft>
                <a:spcPts val="0"/>
              </a:spcAft>
              <a:buNone/>
            </a:pPr>
            <a:endParaRPr sz="1800"/>
          </a:p>
          <a:p>
            <a:pPr marL="0" lvl="0" indent="0" rtl="0">
              <a:spcBef>
                <a:spcPts val="0"/>
              </a:spcBef>
              <a:spcAft>
                <a:spcPts val="0"/>
              </a:spcAft>
              <a:buClr>
                <a:schemeClr val="dk1"/>
              </a:buClr>
              <a:buSzPts val="1100"/>
              <a:buFont typeface="Arial"/>
              <a:buNone/>
            </a:pPr>
            <a:endParaRPr sz="1800"/>
          </a:p>
          <a:p>
            <a:pPr marL="0" marR="0" lvl="0" indent="0" algn="l" rtl="0">
              <a:lnSpc>
                <a:spcPct val="100000"/>
              </a:lnSpc>
              <a:spcBef>
                <a:spcPts val="0"/>
              </a:spcBef>
              <a:spcAft>
                <a:spcPts val="0"/>
              </a:spcAft>
              <a:buNone/>
            </a:pPr>
            <a:endParaRPr sz="1800"/>
          </a:p>
        </p:txBody>
      </p:sp>
      <p:pic>
        <p:nvPicPr>
          <p:cNvPr id="962" name="Shape 962"/>
          <p:cNvPicPr preferRelativeResize="0"/>
          <p:nvPr/>
        </p:nvPicPr>
        <p:blipFill>
          <a:blip r:embed="rId3">
            <a:alphaModFix/>
          </a:blip>
          <a:stretch>
            <a:fillRect/>
          </a:stretch>
        </p:blipFill>
        <p:spPr>
          <a:xfrm>
            <a:off x="1321803" y="1887619"/>
            <a:ext cx="5364300" cy="2608256"/>
          </a:xfrm>
          <a:prstGeom prst="rect">
            <a:avLst/>
          </a:prstGeom>
          <a:noFill/>
          <a:ln>
            <a:noFill/>
          </a:ln>
        </p:spPr>
      </p:pic>
      <p:sp>
        <p:nvSpPr>
          <p:cNvPr id="963" name="Shape 963"/>
          <p:cNvSpPr/>
          <p:nvPr/>
        </p:nvSpPr>
        <p:spPr>
          <a:xfrm>
            <a:off x="4742525" y="3878400"/>
            <a:ext cx="213600" cy="1605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Shape 471"/>
          <p:cNvSpPr txBox="1">
            <a:spLocks noGrp="1"/>
          </p:cNvSpPr>
          <p:nvPr>
            <p:ph type="title"/>
          </p:nvPr>
        </p:nvSpPr>
        <p:spPr>
          <a:xfrm>
            <a:off x="0" y="0"/>
            <a:ext cx="9144000" cy="1033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lt1"/>
              </a:buClr>
              <a:buSzPts val="700"/>
              <a:buFont typeface="Short Stack"/>
              <a:buNone/>
            </a:pPr>
            <a:endParaRPr sz="2800" b="0" i="0" u="none" strike="noStrike" cap="none">
              <a:solidFill>
                <a:srgbClr val="333333"/>
              </a:solidFill>
              <a:latin typeface="Calibri"/>
              <a:ea typeface="Calibri"/>
              <a:cs typeface="Calibri"/>
              <a:sym typeface="Calibri"/>
            </a:endParaRPr>
          </a:p>
          <a:p>
            <a:pPr marL="0" marR="0" lvl="0" indent="0" algn="ctr" rtl="0">
              <a:lnSpc>
                <a:spcPct val="100000"/>
              </a:lnSpc>
              <a:spcBef>
                <a:spcPts val="0"/>
              </a:spcBef>
              <a:spcAft>
                <a:spcPts val="0"/>
              </a:spcAft>
              <a:buClr>
                <a:schemeClr val="lt1"/>
              </a:buClr>
              <a:buSzPts val="700"/>
              <a:buFont typeface="Short Stack"/>
              <a:buNone/>
            </a:pPr>
            <a:r>
              <a:rPr lang="en" sz="2800" b="0" i="0" u="none" strike="noStrike" cap="none">
                <a:solidFill>
                  <a:srgbClr val="333333"/>
                </a:solidFill>
                <a:latin typeface="Calibri"/>
                <a:ea typeface="Calibri"/>
                <a:cs typeface="Calibri"/>
                <a:sym typeface="Calibri"/>
              </a:rPr>
              <a:t>2017-2018 Reporting: Release of </a:t>
            </a:r>
            <a:r>
              <a:rPr lang="en" sz="2800" b="0" i="0" u="none" strike="noStrike" cap="none">
                <a:solidFill>
                  <a:srgbClr val="000000"/>
                </a:solidFill>
                <a:latin typeface="Calibri"/>
                <a:ea typeface="Calibri"/>
                <a:cs typeface="Calibri"/>
                <a:sym typeface="Calibri"/>
              </a:rPr>
              <a:t>School Report Cards</a:t>
            </a:r>
            <a:endParaRPr sz="2800" b="0" i="0" u="none" strike="noStrike" cap="none">
              <a:solidFill>
                <a:srgbClr val="000000"/>
              </a:solidFill>
              <a:latin typeface="Calibri"/>
              <a:ea typeface="Calibri"/>
              <a:cs typeface="Calibri"/>
              <a:sym typeface="Calibri"/>
            </a:endParaRPr>
          </a:p>
          <a:p>
            <a:pPr marL="0" marR="0" lvl="0" indent="0" algn="ctr" rtl="0">
              <a:lnSpc>
                <a:spcPct val="90000"/>
              </a:lnSpc>
              <a:spcBef>
                <a:spcPts val="0"/>
              </a:spcBef>
              <a:spcAft>
                <a:spcPts val="0"/>
              </a:spcAft>
              <a:buClr>
                <a:srgbClr val="333333"/>
              </a:buClr>
              <a:buSzPts val="1400"/>
              <a:buFont typeface="Calibri"/>
              <a:buNone/>
            </a:pPr>
            <a:endParaRPr sz="3000" b="0" i="0" u="none" strike="noStrike" cap="none">
              <a:solidFill>
                <a:srgbClr val="333333"/>
              </a:solidFill>
              <a:latin typeface="Calibri"/>
              <a:ea typeface="Calibri"/>
              <a:cs typeface="Calibri"/>
              <a:sym typeface="Calibri"/>
            </a:endParaRPr>
          </a:p>
        </p:txBody>
      </p:sp>
      <p:sp>
        <p:nvSpPr>
          <p:cNvPr id="472" name="Shape 472"/>
          <p:cNvSpPr txBox="1">
            <a:spLocks noGrp="1"/>
          </p:cNvSpPr>
          <p:nvPr>
            <p:ph type="body" idx="1"/>
          </p:nvPr>
        </p:nvSpPr>
        <p:spPr>
          <a:xfrm>
            <a:off x="152400" y="1033475"/>
            <a:ext cx="4098900" cy="927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350"/>
              <a:buFont typeface="Calibri"/>
              <a:buNone/>
            </a:pPr>
            <a:r>
              <a:rPr lang="en" sz="1600" b="0" i="0" u="none" strike="noStrike" cap="none">
                <a:solidFill>
                  <a:srgbClr val="000000"/>
                </a:solidFill>
                <a:latin typeface="Calibri"/>
                <a:ea typeface="Calibri"/>
                <a:cs typeface="Calibri"/>
                <a:sym typeface="Calibri"/>
              </a:rPr>
              <a:t>2017-2018 school report cards and early childhood performance profiles will be released in the fall in the </a:t>
            </a:r>
            <a:r>
              <a:rPr lang="en" sz="1600" b="0" i="0" u="sng" strike="noStrike" cap="none">
                <a:solidFill>
                  <a:schemeClr val="hlink"/>
                </a:solidFill>
                <a:latin typeface="Calibri"/>
                <a:ea typeface="Calibri"/>
                <a:cs typeface="Calibri"/>
                <a:sym typeface="Calibri"/>
              </a:rPr>
              <a:t>Louisiana School Finder</a:t>
            </a:r>
            <a:r>
              <a:rPr lang="en" sz="1600" b="0" i="0" u="none" strike="noStrike" cap="none">
                <a:solidFill>
                  <a:srgbClr val="000000"/>
                </a:solidFill>
                <a:latin typeface="Calibri"/>
                <a:ea typeface="Calibri"/>
                <a:cs typeface="Calibri"/>
                <a:sym typeface="Calibri"/>
              </a:rPr>
              <a:t>. School Finder will report an overall School Performance Score and letter grade, as well as a score and letter grade equivalent for achievement and progress.</a:t>
            </a:r>
            <a:endParaRPr/>
          </a:p>
          <a:p>
            <a:pPr marL="0" marR="0" lvl="0" indent="0" algn="l" rtl="0">
              <a:lnSpc>
                <a:spcPct val="100000"/>
              </a:lnSpc>
              <a:spcBef>
                <a:spcPts val="0"/>
              </a:spcBef>
              <a:spcAft>
                <a:spcPts val="0"/>
              </a:spcAft>
              <a:buClr>
                <a:srgbClr val="000000"/>
              </a:buClr>
              <a:buSzPts val="350"/>
              <a:buFont typeface="Calibri"/>
              <a:buNone/>
            </a:pPr>
            <a:endParaRPr sz="1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50"/>
              <a:buFont typeface="Calibri"/>
              <a:buNone/>
            </a:pPr>
            <a:endParaRPr sz="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 sz="1600" b="0" i="0" u="none" strike="noStrike" cap="none">
                <a:solidFill>
                  <a:srgbClr val="000000"/>
                </a:solidFill>
                <a:latin typeface="Calibri"/>
                <a:ea typeface="Calibri"/>
                <a:cs typeface="Calibri"/>
                <a:sym typeface="Calibri"/>
              </a:rPr>
              <a:t>In order to ensure full transparency and to allow families to compare school performance over time, the Department will publish 2017-2018 school ratings using the previous accountability formula as well as the new formula. </a:t>
            </a:r>
            <a:endParaRPr sz="16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50"/>
              <a:buFont typeface="Calibri"/>
              <a:buNone/>
            </a:pPr>
            <a:endParaRPr sz="1600" b="0" i="0" u="none" strike="noStrike" cap="none">
              <a:solidFill>
                <a:srgbClr val="000000"/>
              </a:solidFill>
              <a:latin typeface="Calibri"/>
              <a:ea typeface="Calibri"/>
              <a:cs typeface="Calibri"/>
              <a:sym typeface="Calibri"/>
            </a:endParaRPr>
          </a:p>
          <a:p>
            <a:pPr marL="171450" marR="0" lvl="0" indent="-38100" algn="l" rtl="0">
              <a:lnSpc>
                <a:spcPct val="90000"/>
              </a:lnSpc>
              <a:spcBef>
                <a:spcPts val="750"/>
              </a:spcBef>
              <a:spcAft>
                <a:spcPts val="0"/>
              </a:spcAft>
              <a:buClr>
                <a:schemeClr val="dk1"/>
              </a:buClr>
              <a:buSzPts val="2100"/>
              <a:buFont typeface="Arial"/>
              <a:buNone/>
            </a:pPr>
            <a:endParaRPr sz="2100" b="0" i="0" u="none" strike="noStrike" cap="none">
              <a:solidFill>
                <a:schemeClr val="dk1"/>
              </a:solidFill>
              <a:latin typeface="Calibri"/>
              <a:ea typeface="Calibri"/>
              <a:cs typeface="Calibri"/>
              <a:sym typeface="Calibri"/>
            </a:endParaRPr>
          </a:p>
        </p:txBody>
      </p:sp>
      <p:pic>
        <p:nvPicPr>
          <p:cNvPr id="473" name="Shape 473"/>
          <p:cNvPicPr preferRelativeResize="0"/>
          <p:nvPr/>
        </p:nvPicPr>
        <p:blipFill rotWithShape="1">
          <a:blip r:embed="rId3">
            <a:alphaModFix/>
          </a:blip>
          <a:srcRect/>
          <a:stretch/>
        </p:blipFill>
        <p:spPr>
          <a:xfrm>
            <a:off x="4331425" y="1414474"/>
            <a:ext cx="4760377" cy="1349575"/>
          </a:xfrm>
          <a:prstGeom prst="rect">
            <a:avLst/>
          </a:prstGeom>
          <a:noFill/>
          <a:ln>
            <a:noFill/>
          </a:ln>
        </p:spPr>
      </p:pic>
      <p:sp>
        <p:nvSpPr>
          <p:cNvPr id="474" name="Shape 474"/>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8</a:t>
            </a:fld>
            <a:endParaRPr sz="900" b="0" i="0" u="none" strike="noStrike" cap="none">
              <a:solidFill>
                <a:srgbClr val="8A8A8A"/>
              </a:solidFill>
              <a:latin typeface="Calibri"/>
              <a:ea typeface="Calibri"/>
              <a:cs typeface="Calibri"/>
              <a:sym typeface="Calibri"/>
            </a:endParaRPr>
          </a:p>
        </p:txBody>
      </p:sp>
      <p:pic>
        <p:nvPicPr>
          <p:cNvPr id="475" name="Shape 475"/>
          <p:cNvPicPr preferRelativeResize="0"/>
          <p:nvPr/>
        </p:nvPicPr>
        <p:blipFill rotWithShape="1">
          <a:blip r:embed="rId4">
            <a:alphaModFix/>
          </a:blip>
          <a:srcRect/>
          <a:stretch/>
        </p:blipFill>
        <p:spPr>
          <a:xfrm>
            <a:off x="4251301" y="3573274"/>
            <a:ext cx="4666650" cy="897125"/>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968"/>
        <p:cNvGrpSpPr/>
        <p:nvPr/>
      </p:nvGrpSpPr>
      <p:grpSpPr>
        <a:xfrm>
          <a:off x="0" y="0"/>
          <a:ext cx="0" cy="0"/>
          <a:chOff x="0" y="0"/>
          <a:chExt cx="0" cy="0"/>
        </a:xfrm>
      </p:grpSpPr>
      <p:sp>
        <p:nvSpPr>
          <p:cNvPr id="969" name="Shape 969"/>
          <p:cNvSpPr txBox="1">
            <a:spLocks noGrp="1"/>
          </p:cNvSpPr>
          <p:nvPr>
            <p:ph type="title"/>
          </p:nvPr>
        </p:nvSpPr>
        <p:spPr>
          <a:xfrm>
            <a:off x="0" y="0"/>
            <a:ext cx="9144000" cy="9726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1400"/>
              <a:buFont typeface="Calibri"/>
              <a:buNone/>
            </a:pPr>
            <a:r>
              <a:rPr lang="en" sz="3000"/>
              <a:t>LEAP 360 Improvements</a:t>
            </a:r>
            <a:endParaRPr sz="3000" b="0" i="0" u="none" strike="noStrike" cap="none">
              <a:solidFill>
                <a:srgbClr val="333333"/>
              </a:solidFill>
              <a:latin typeface="Calibri"/>
              <a:ea typeface="Calibri"/>
              <a:cs typeface="Calibri"/>
              <a:sym typeface="Calibri"/>
            </a:endParaRPr>
          </a:p>
        </p:txBody>
      </p:sp>
      <p:sp>
        <p:nvSpPr>
          <p:cNvPr id="970" name="Shape 970"/>
          <p:cNvSpPr txBox="1">
            <a:spLocks noGrp="1"/>
          </p:cNvSpPr>
          <p:nvPr>
            <p:ph type="sldNum" idx="12"/>
          </p:nvPr>
        </p:nvSpPr>
        <p:spPr>
          <a:xfrm>
            <a:off x="6855550" y="4844975"/>
            <a:ext cx="2133600" cy="19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Arial"/>
              <a:buNone/>
            </a:pPr>
            <a:fld id="{00000000-1234-1234-1234-123412341234}" type="slidenum">
              <a:rPr lang="en" sz="1200" b="0" i="0" u="none" strike="noStrike" cap="none">
                <a:solidFill>
                  <a:srgbClr val="888888"/>
                </a:solidFill>
                <a:latin typeface="Arial"/>
                <a:ea typeface="Arial"/>
                <a:cs typeface="Arial"/>
                <a:sym typeface="Arial"/>
              </a:rPr>
              <a:t>80</a:t>
            </a:fld>
            <a:endParaRPr sz="1200" b="0" i="0" u="none" strike="noStrike" cap="none">
              <a:solidFill>
                <a:srgbClr val="888888"/>
              </a:solidFill>
              <a:latin typeface="Arial"/>
              <a:ea typeface="Arial"/>
              <a:cs typeface="Arial"/>
              <a:sym typeface="Arial"/>
            </a:endParaRPr>
          </a:p>
        </p:txBody>
      </p:sp>
      <p:sp>
        <p:nvSpPr>
          <p:cNvPr id="971" name="Shape 971"/>
          <p:cNvSpPr txBox="1">
            <a:spLocks noGrp="1"/>
          </p:cNvSpPr>
          <p:nvPr>
            <p:ph type="body" idx="1"/>
          </p:nvPr>
        </p:nvSpPr>
        <p:spPr>
          <a:xfrm>
            <a:off x="108125" y="1045259"/>
            <a:ext cx="8799000" cy="3727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100"/>
              <a:buFont typeface="Arial"/>
              <a:buNone/>
            </a:pPr>
            <a:r>
              <a:rPr lang="en" sz="1800" b="1"/>
              <a:t>Reporting</a:t>
            </a:r>
            <a:endParaRPr sz="1800" b="1"/>
          </a:p>
          <a:p>
            <a:pPr marL="457200" lvl="0" indent="-342900" rtl="0">
              <a:lnSpc>
                <a:spcPct val="115000"/>
              </a:lnSpc>
              <a:spcBef>
                <a:spcPts val="0"/>
              </a:spcBef>
              <a:spcAft>
                <a:spcPts val="0"/>
              </a:spcAft>
              <a:buSzPts val="1800"/>
              <a:buChar char="•"/>
            </a:pPr>
            <a:r>
              <a:rPr lang="en" sz="1800"/>
              <a:t>New School List Report</a:t>
            </a:r>
            <a:endParaRPr sz="1800"/>
          </a:p>
          <a:p>
            <a:pPr marL="457200" lvl="0" indent="-342900" rtl="0">
              <a:lnSpc>
                <a:spcPct val="115000"/>
              </a:lnSpc>
              <a:spcBef>
                <a:spcPts val="0"/>
              </a:spcBef>
              <a:spcAft>
                <a:spcPts val="0"/>
              </a:spcAft>
              <a:buSzPts val="1800"/>
              <a:buChar char="•"/>
            </a:pPr>
            <a:r>
              <a:rPr lang="en" sz="1800"/>
              <a:t>New Test Session List Report</a:t>
            </a:r>
            <a:endParaRPr sz="1800"/>
          </a:p>
          <a:p>
            <a:pPr marL="457200" lvl="0" indent="-342900" rtl="0">
              <a:lnSpc>
                <a:spcPct val="115000"/>
              </a:lnSpc>
              <a:spcBef>
                <a:spcPts val="0"/>
              </a:spcBef>
              <a:spcAft>
                <a:spcPts val="0"/>
              </a:spcAft>
              <a:buSzPts val="1800"/>
              <a:buChar char="•"/>
            </a:pPr>
            <a:r>
              <a:rPr lang="en" sz="1800"/>
              <a:t>Improvements to existing reports: Reports will have teacher name, standards for math, percent of points earned by student, and ELA text complexity.</a:t>
            </a:r>
            <a:endParaRPr sz="1800"/>
          </a:p>
          <a:p>
            <a:pPr marL="0" lvl="0" indent="0" rtl="0">
              <a:lnSpc>
                <a:spcPct val="115000"/>
              </a:lnSpc>
              <a:spcBef>
                <a:spcPts val="0"/>
              </a:spcBef>
              <a:spcAft>
                <a:spcPts val="0"/>
              </a:spcAft>
              <a:buNone/>
            </a:pPr>
            <a:endParaRPr sz="1800"/>
          </a:p>
          <a:p>
            <a:pPr marL="0" lvl="0" indent="0" rtl="0">
              <a:spcBef>
                <a:spcPts val="1000"/>
              </a:spcBef>
              <a:spcAft>
                <a:spcPts val="0"/>
              </a:spcAft>
              <a:buClr>
                <a:schemeClr val="dk1"/>
              </a:buClr>
              <a:buSzPts val="1100"/>
              <a:buFont typeface="Arial"/>
              <a:buNone/>
            </a:pPr>
            <a:r>
              <a:rPr lang="en" sz="1800" b="1"/>
              <a:t>EAGLE</a:t>
            </a:r>
            <a:endParaRPr sz="1800" b="1"/>
          </a:p>
          <a:p>
            <a:pPr marL="457200" lvl="0" indent="-342900" rtl="0">
              <a:spcBef>
                <a:spcPts val="0"/>
              </a:spcBef>
              <a:spcAft>
                <a:spcPts val="0"/>
              </a:spcAft>
              <a:buSzPts val="1800"/>
              <a:buChar char="•"/>
            </a:pPr>
            <a:r>
              <a:rPr lang="en" sz="1800"/>
              <a:t>Additional items will be added throughout the year. </a:t>
            </a:r>
            <a:endParaRPr sz="1800"/>
          </a:p>
          <a:p>
            <a:pPr marL="457200" lvl="0" indent="-342900" rtl="0">
              <a:spcBef>
                <a:spcPts val="0"/>
              </a:spcBef>
              <a:spcAft>
                <a:spcPts val="0"/>
              </a:spcAft>
              <a:buSzPts val="1800"/>
              <a:buChar char="•"/>
            </a:pPr>
            <a:r>
              <a:rPr lang="en" sz="1800"/>
              <a:t>Updated list of available items will be available in </a:t>
            </a:r>
            <a:r>
              <a:rPr lang="en" sz="1800" u="sng">
                <a:solidFill>
                  <a:schemeClr val="hlink"/>
                </a:solidFill>
                <a:hlinkClick r:id="rId3"/>
              </a:rPr>
              <a:t>A Teacher’s Guide to LEAP 360</a:t>
            </a:r>
            <a:r>
              <a:rPr lang="en" sz="1800"/>
              <a:t>.</a:t>
            </a:r>
            <a:endParaRPr sz="1800"/>
          </a:p>
          <a:p>
            <a:pPr marL="457200" lvl="0" indent="-342900" rtl="0">
              <a:spcBef>
                <a:spcPts val="0"/>
              </a:spcBef>
              <a:spcAft>
                <a:spcPts val="0"/>
              </a:spcAft>
              <a:buSzPts val="1800"/>
              <a:buChar char="•"/>
            </a:pPr>
            <a:r>
              <a:rPr lang="en" sz="1800"/>
              <a:t>Student responses will be accessible.</a:t>
            </a:r>
            <a:endParaRPr sz="1800"/>
          </a:p>
          <a:p>
            <a:pPr marL="0" lvl="0" indent="0" rtl="0">
              <a:spcBef>
                <a:spcPts val="0"/>
              </a:spcBef>
              <a:spcAft>
                <a:spcPts val="0"/>
              </a:spcAft>
              <a:buClr>
                <a:schemeClr val="dk1"/>
              </a:buClr>
              <a:buSzPts val="1100"/>
              <a:buFont typeface="Arial"/>
              <a:buNone/>
            </a:pPr>
            <a:endParaRPr sz="1800"/>
          </a:p>
          <a:p>
            <a:pPr marL="0" marR="0" lvl="0" indent="0" algn="l" rtl="0">
              <a:lnSpc>
                <a:spcPct val="100000"/>
              </a:lnSpc>
              <a:spcBef>
                <a:spcPts val="0"/>
              </a:spcBef>
              <a:spcAft>
                <a:spcPts val="0"/>
              </a:spcAft>
              <a:buNone/>
            </a:pPr>
            <a:endParaRPr sz="1800"/>
          </a:p>
          <a:p>
            <a:pPr marL="0" marR="0" lvl="0" indent="0" algn="l" rtl="0">
              <a:lnSpc>
                <a:spcPct val="100000"/>
              </a:lnSpc>
              <a:spcBef>
                <a:spcPts val="0"/>
              </a:spcBef>
              <a:spcAft>
                <a:spcPts val="0"/>
              </a:spcAft>
              <a:buNone/>
            </a:pPr>
            <a:endParaRPr sz="180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976"/>
        <p:cNvGrpSpPr/>
        <p:nvPr/>
      </p:nvGrpSpPr>
      <p:grpSpPr>
        <a:xfrm>
          <a:off x="0" y="0"/>
          <a:ext cx="0" cy="0"/>
          <a:chOff x="0" y="0"/>
          <a:chExt cx="0" cy="0"/>
        </a:xfrm>
      </p:grpSpPr>
      <p:sp>
        <p:nvSpPr>
          <p:cNvPr id="977" name="Shape 977"/>
          <p:cNvSpPr txBox="1">
            <a:spLocks noGrp="1"/>
          </p:cNvSpPr>
          <p:nvPr>
            <p:ph type="title"/>
          </p:nvPr>
        </p:nvSpPr>
        <p:spPr>
          <a:xfrm>
            <a:off x="0" y="0"/>
            <a:ext cx="9144000" cy="9715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4400"/>
              <a:buFont typeface="Calibri"/>
              <a:buNone/>
            </a:pPr>
            <a:r>
              <a:rPr lang="en" sz="3000"/>
              <a:t>Draft </a:t>
            </a:r>
            <a:r>
              <a:rPr lang="en" sz="3000" b="0" i="0" u="none" strike="noStrike" cap="none">
                <a:solidFill>
                  <a:srgbClr val="333333"/>
                </a:solidFill>
                <a:latin typeface="Calibri"/>
                <a:ea typeface="Calibri"/>
                <a:cs typeface="Calibri"/>
                <a:sym typeface="Calibri"/>
              </a:rPr>
              <a:t>School List Report</a:t>
            </a:r>
            <a:endParaRPr sz="3000" b="0" i="0" u="none" strike="noStrike" cap="none">
              <a:solidFill>
                <a:srgbClr val="333333"/>
              </a:solidFill>
              <a:latin typeface="Calibri"/>
              <a:ea typeface="Calibri"/>
              <a:cs typeface="Calibri"/>
              <a:sym typeface="Calibri"/>
            </a:endParaRPr>
          </a:p>
        </p:txBody>
      </p:sp>
      <p:sp>
        <p:nvSpPr>
          <p:cNvPr id="978" name="Shape 978"/>
          <p:cNvSpPr txBox="1">
            <a:spLocks noGrp="1"/>
          </p:cNvSpPr>
          <p:nvPr>
            <p:ph type="sldNum" idx="12"/>
          </p:nvPr>
        </p:nvSpPr>
        <p:spPr>
          <a:xfrm>
            <a:off x="7010400" y="4914900"/>
            <a:ext cx="2133600" cy="25717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Arial"/>
              <a:buNone/>
            </a:pPr>
            <a:fld id="{00000000-1234-1234-1234-123412341234}" type="slidenum">
              <a:rPr lang="en" sz="1200" b="0" i="0" u="none" strike="noStrike" cap="none">
                <a:solidFill>
                  <a:srgbClr val="888888"/>
                </a:solidFill>
                <a:latin typeface="Arial"/>
                <a:ea typeface="Arial"/>
                <a:cs typeface="Arial"/>
                <a:sym typeface="Arial"/>
              </a:rPr>
              <a:t>81</a:t>
            </a:fld>
            <a:endParaRPr sz="1200" b="0" i="0" u="none" strike="noStrike" cap="none">
              <a:solidFill>
                <a:srgbClr val="888888"/>
              </a:solidFill>
              <a:latin typeface="Arial"/>
              <a:ea typeface="Arial"/>
              <a:cs typeface="Arial"/>
              <a:sym typeface="Arial"/>
            </a:endParaRPr>
          </a:p>
        </p:txBody>
      </p:sp>
      <p:pic>
        <p:nvPicPr>
          <p:cNvPr id="980" name="Shape 980"/>
          <p:cNvPicPr preferRelativeResize="0"/>
          <p:nvPr/>
        </p:nvPicPr>
        <p:blipFill rotWithShape="1">
          <a:blip r:embed="rId3">
            <a:alphaModFix/>
          </a:blip>
          <a:srcRect/>
          <a:stretch/>
        </p:blipFill>
        <p:spPr>
          <a:xfrm>
            <a:off x="2093663" y="1028700"/>
            <a:ext cx="4956683" cy="3829050"/>
          </a:xfrm>
          <a:prstGeom prst="rect">
            <a:avLst/>
          </a:prstGeom>
          <a:noFill/>
          <a:ln>
            <a:noFill/>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985"/>
        <p:cNvGrpSpPr/>
        <p:nvPr/>
      </p:nvGrpSpPr>
      <p:grpSpPr>
        <a:xfrm>
          <a:off x="0" y="0"/>
          <a:ext cx="0" cy="0"/>
          <a:chOff x="0" y="0"/>
          <a:chExt cx="0" cy="0"/>
        </a:xfrm>
      </p:grpSpPr>
      <p:sp>
        <p:nvSpPr>
          <p:cNvPr id="986" name="Shape 986"/>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200"/>
              <a:t>LEAP 360 Improvements</a:t>
            </a:r>
            <a:endParaRPr sz="3200"/>
          </a:p>
        </p:txBody>
      </p:sp>
      <p:sp>
        <p:nvSpPr>
          <p:cNvPr id="987" name="Shape 987"/>
          <p:cNvSpPr txBox="1">
            <a:spLocks noGrp="1"/>
          </p:cNvSpPr>
          <p:nvPr>
            <p:ph type="sldNum" idx="12"/>
          </p:nvPr>
        </p:nvSpPr>
        <p:spPr>
          <a:xfrm>
            <a:off x="7010400" y="4914900"/>
            <a:ext cx="2133600" cy="257100"/>
          </a:xfrm>
          <a:prstGeom prst="rect">
            <a:avLst/>
          </a:prstGeom>
        </p:spPr>
        <p:txBody>
          <a:bodyPr spcFirstLastPara="1" wrap="square" lIns="91425" tIns="45700" rIns="91425" bIns="45700" anchor="ctr" anchorCtr="0">
            <a:noAutofit/>
          </a:bodyPr>
          <a:lstStyle/>
          <a:p>
            <a:pPr marL="0" lvl="0" indent="0" rtl="0">
              <a:spcBef>
                <a:spcPts val="0"/>
              </a:spcBef>
              <a:spcAft>
                <a:spcPts val="0"/>
              </a:spcAft>
              <a:buClr>
                <a:srgbClr val="888888"/>
              </a:buClr>
              <a:buFont typeface="Arial"/>
              <a:buNone/>
            </a:pPr>
            <a:fld id="{00000000-1234-1234-1234-123412341234}" type="slidenum">
              <a:rPr lang="en"/>
              <a:t>82</a:t>
            </a:fld>
            <a:endParaRPr/>
          </a:p>
        </p:txBody>
      </p:sp>
      <p:sp>
        <p:nvSpPr>
          <p:cNvPr id="988" name="Shape 988"/>
          <p:cNvSpPr txBox="1">
            <a:spLocks noGrp="1"/>
          </p:cNvSpPr>
          <p:nvPr>
            <p:ph type="body" idx="1"/>
          </p:nvPr>
        </p:nvSpPr>
        <p:spPr>
          <a:xfrm>
            <a:off x="152400" y="971550"/>
            <a:ext cx="8839200" cy="38289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 sz="1800" b="1"/>
              <a:t>Content</a:t>
            </a:r>
            <a:endParaRPr sz="1800" b="1"/>
          </a:p>
          <a:p>
            <a:pPr marL="0" lvl="0" indent="0" rtl="0">
              <a:lnSpc>
                <a:spcPct val="100000"/>
              </a:lnSpc>
              <a:spcBef>
                <a:spcPts val="0"/>
              </a:spcBef>
              <a:spcAft>
                <a:spcPts val="0"/>
              </a:spcAft>
              <a:buClr>
                <a:schemeClr val="dk1"/>
              </a:buClr>
              <a:buSzPts val="1100"/>
              <a:buFont typeface="Arial"/>
              <a:buNone/>
            </a:pPr>
            <a:r>
              <a:rPr lang="en" sz="1800"/>
              <a:t>LEAP 360 Teacher Study Guide (available in </a:t>
            </a:r>
            <a:r>
              <a:rPr lang="en" sz="1800" u="sng">
                <a:solidFill>
                  <a:schemeClr val="hlink"/>
                </a:solidFill>
                <a:hlinkClick r:id="rId3"/>
              </a:rPr>
              <a:t>eDIRECT</a:t>
            </a:r>
            <a:r>
              <a:rPr lang="en" sz="1800"/>
              <a:t>) *New resource</a:t>
            </a:r>
            <a:endParaRPr sz="1800"/>
          </a:p>
          <a:p>
            <a:pPr marL="457200" lvl="0" indent="-342900" rtl="0">
              <a:lnSpc>
                <a:spcPct val="100000"/>
              </a:lnSpc>
              <a:spcBef>
                <a:spcPts val="0"/>
              </a:spcBef>
              <a:spcAft>
                <a:spcPts val="0"/>
              </a:spcAft>
              <a:buSzPts val="1800"/>
              <a:buChar char="•"/>
            </a:pPr>
            <a:r>
              <a:rPr lang="en" sz="1800"/>
              <a:t>Answer key (including alignment information)</a:t>
            </a:r>
            <a:endParaRPr sz="1800"/>
          </a:p>
          <a:p>
            <a:pPr marL="457200" lvl="0" indent="-342900" rtl="0">
              <a:lnSpc>
                <a:spcPct val="100000"/>
              </a:lnSpc>
              <a:spcBef>
                <a:spcPts val="0"/>
              </a:spcBef>
              <a:spcAft>
                <a:spcPts val="0"/>
              </a:spcAft>
              <a:buSzPts val="1800"/>
              <a:buChar char="•"/>
            </a:pPr>
            <a:r>
              <a:rPr lang="en" sz="1800"/>
              <a:t>Scoring Guides</a:t>
            </a:r>
            <a:endParaRPr sz="1800"/>
          </a:p>
          <a:p>
            <a:pPr marL="457200" lvl="0" indent="-342900" rtl="0">
              <a:lnSpc>
                <a:spcPct val="100000"/>
              </a:lnSpc>
              <a:spcBef>
                <a:spcPts val="0"/>
              </a:spcBef>
              <a:spcAft>
                <a:spcPts val="0"/>
              </a:spcAft>
              <a:buSzPts val="1800"/>
              <a:buChar char="•"/>
            </a:pPr>
            <a:r>
              <a:rPr lang="en" sz="1800"/>
              <a:t>Sample papers (when applicable)</a:t>
            </a:r>
            <a:endParaRPr sz="1800"/>
          </a:p>
          <a:p>
            <a:pPr marL="457200" lvl="0" indent="-342900" rtl="0">
              <a:lnSpc>
                <a:spcPct val="100000"/>
              </a:lnSpc>
              <a:spcBef>
                <a:spcPts val="0"/>
              </a:spcBef>
              <a:spcAft>
                <a:spcPts val="0"/>
              </a:spcAft>
              <a:buSzPts val="1800"/>
              <a:buChar char="•"/>
            </a:pPr>
            <a:r>
              <a:rPr lang="en" sz="1800"/>
              <a:t>PDF of assessment</a:t>
            </a:r>
            <a:endParaRPr sz="1800" b="1"/>
          </a:p>
          <a:p>
            <a:pPr marL="0" lvl="0" indent="0" rtl="0">
              <a:lnSpc>
                <a:spcPct val="100000"/>
              </a:lnSpc>
              <a:spcBef>
                <a:spcPts val="1000"/>
              </a:spcBef>
              <a:spcAft>
                <a:spcPts val="0"/>
              </a:spcAft>
              <a:buClr>
                <a:schemeClr val="dk1"/>
              </a:buClr>
              <a:buSzPts val="1100"/>
              <a:buFont typeface="Arial"/>
              <a:buNone/>
            </a:pPr>
            <a:endParaRPr sz="1800" b="1"/>
          </a:p>
          <a:p>
            <a:pPr marL="0" lvl="0" indent="0" rtl="0">
              <a:lnSpc>
                <a:spcPct val="100000"/>
              </a:lnSpc>
              <a:spcBef>
                <a:spcPts val="500"/>
              </a:spcBef>
              <a:spcAft>
                <a:spcPts val="0"/>
              </a:spcAft>
              <a:buClr>
                <a:schemeClr val="dk1"/>
              </a:buClr>
              <a:buSzPts val="1100"/>
              <a:buFont typeface="Arial"/>
              <a:buNone/>
            </a:pPr>
            <a:r>
              <a:rPr lang="en" sz="1800"/>
              <a:t>Diagnostic ELA Forms</a:t>
            </a:r>
            <a:endParaRPr sz="1800"/>
          </a:p>
          <a:p>
            <a:pPr marL="457200" lvl="0" indent="-342900" rtl="0">
              <a:lnSpc>
                <a:spcPct val="100000"/>
              </a:lnSpc>
              <a:spcBef>
                <a:spcPts val="500"/>
              </a:spcBef>
              <a:spcAft>
                <a:spcPts val="0"/>
              </a:spcAft>
              <a:buSzPts val="1800"/>
              <a:buChar char="•"/>
            </a:pPr>
            <a:r>
              <a:rPr lang="en" sz="1800"/>
              <a:t>Reading and Writing combined into 1a, 1b, and 1c.</a:t>
            </a:r>
            <a:endParaRPr sz="1800"/>
          </a:p>
          <a:p>
            <a:pPr marL="457200" lvl="0" indent="-342900" rtl="0">
              <a:lnSpc>
                <a:spcPct val="100000"/>
              </a:lnSpc>
              <a:spcBef>
                <a:spcPts val="0"/>
              </a:spcBef>
              <a:spcAft>
                <a:spcPts val="0"/>
              </a:spcAft>
              <a:buSzPts val="1800"/>
              <a:buChar char="•"/>
            </a:pPr>
            <a:r>
              <a:rPr lang="en" sz="1800"/>
              <a:t>Writing will also be separate forms labeled 2a, 2b, and 2c.</a:t>
            </a:r>
            <a:endParaRPr sz="1800"/>
          </a:p>
          <a:p>
            <a:pPr marL="0" lvl="0" indent="0" rtl="0">
              <a:lnSpc>
                <a:spcPct val="100000"/>
              </a:lnSpc>
              <a:spcBef>
                <a:spcPts val="500"/>
              </a:spcBef>
              <a:spcAft>
                <a:spcPts val="0"/>
              </a:spcAft>
              <a:buNone/>
            </a:pPr>
            <a:endParaRPr sz="1800"/>
          </a:p>
          <a:p>
            <a:pPr marL="0" lvl="0" indent="0" rtl="0">
              <a:lnSpc>
                <a:spcPct val="90000"/>
              </a:lnSpc>
              <a:spcBef>
                <a:spcPts val="500"/>
              </a:spcBef>
              <a:spcAft>
                <a:spcPts val="0"/>
              </a:spcAft>
              <a:buNone/>
            </a:pPr>
            <a:endParaRPr sz="180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993"/>
        <p:cNvGrpSpPr/>
        <p:nvPr/>
      </p:nvGrpSpPr>
      <p:grpSpPr>
        <a:xfrm>
          <a:off x="0" y="0"/>
          <a:ext cx="0" cy="0"/>
          <a:chOff x="0" y="0"/>
          <a:chExt cx="0" cy="0"/>
        </a:xfrm>
      </p:grpSpPr>
      <p:sp>
        <p:nvSpPr>
          <p:cNvPr id="994" name="Shape 994"/>
          <p:cNvSpPr txBox="1">
            <a:spLocks noGrp="1"/>
          </p:cNvSpPr>
          <p:nvPr>
            <p:ph type="title"/>
          </p:nvPr>
        </p:nvSpPr>
        <p:spPr>
          <a:xfrm>
            <a:off x="457200" y="28444"/>
            <a:ext cx="8229600" cy="10191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3200">
                <a:solidFill>
                  <a:srgbClr val="333333"/>
                </a:solidFill>
              </a:rPr>
              <a:t>LEAP 360 Improvements</a:t>
            </a:r>
            <a:endParaRPr sz="3200"/>
          </a:p>
        </p:txBody>
      </p:sp>
      <p:sp>
        <p:nvSpPr>
          <p:cNvPr id="995" name="Shape 995"/>
          <p:cNvSpPr txBox="1">
            <a:spLocks noGrp="1"/>
          </p:cNvSpPr>
          <p:nvPr>
            <p:ph type="sldNum" idx="12"/>
          </p:nvPr>
        </p:nvSpPr>
        <p:spPr>
          <a:xfrm>
            <a:off x="6553200" y="4767263"/>
            <a:ext cx="2133600" cy="273900"/>
          </a:xfrm>
          <a:prstGeom prst="rect">
            <a:avLst/>
          </a:prstGeom>
        </p:spPr>
        <p:txBody>
          <a:bodyPr spcFirstLastPara="1" wrap="square" lIns="91425" tIns="45700" rIns="91425" bIns="45700" anchor="ctr" anchorCtr="0">
            <a:noAutofit/>
          </a:bodyPr>
          <a:lstStyle/>
          <a:p>
            <a:pPr marL="0" lvl="0" indent="0" rtl="0">
              <a:spcBef>
                <a:spcPts val="0"/>
              </a:spcBef>
              <a:spcAft>
                <a:spcPts val="0"/>
              </a:spcAft>
              <a:buClr>
                <a:srgbClr val="888888"/>
              </a:buClr>
              <a:buFont typeface="Calibri"/>
              <a:buNone/>
            </a:pPr>
            <a:fld id="{00000000-1234-1234-1234-123412341234}" type="slidenum">
              <a:rPr lang="en">
                <a:latin typeface="Calibri"/>
                <a:ea typeface="Calibri"/>
                <a:cs typeface="Calibri"/>
                <a:sym typeface="Calibri"/>
              </a:rPr>
              <a:t>83</a:t>
            </a:fld>
            <a:endParaRPr>
              <a:latin typeface="Calibri"/>
              <a:ea typeface="Calibri"/>
              <a:cs typeface="Calibri"/>
              <a:sym typeface="Calibri"/>
            </a:endParaRPr>
          </a:p>
        </p:txBody>
      </p:sp>
      <p:graphicFrame>
        <p:nvGraphicFramePr>
          <p:cNvPr id="996" name="Shape 996"/>
          <p:cNvGraphicFramePr/>
          <p:nvPr/>
        </p:nvGraphicFramePr>
        <p:xfrm>
          <a:off x="603313" y="1882303"/>
          <a:ext cx="7652875" cy="1756040"/>
        </p:xfrm>
        <a:graphic>
          <a:graphicData uri="http://schemas.openxmlformats.org/drawingml/2006/table">
            <a:tbl>
              <a:tblPr>
                <a:noFill/>
                <a:tableStyleId>{21ACBF92-1224-422A-9671-908FDC63BDCC}</a:tableStyleId>
              </a:tblPr>
              <a:tblGrid>
                <a:gridCol w="1646375"/>
                <a:gridCol w="1646375"/>
                <a:gridCol w="2266175"/>
                <a:gridCol w="2093950"/>
              </a:tblGrid>
              <a:tr h="354000">
                <a:tc>
                  <a:txBody>
                    <a:bodyPr/>
                    <a:lstStyle/>
                    <a:p>
                      <a:pPr marL="0" lvl="0" indent="0" rtl="0">
                        <a:lnSpc>
                          <a:spcPct val="100000"/>
                        </a:lnSpc>
                        <a:spcBef>
                          <a:spcPts val="0"/>
                        </a:spcBef>
                        <a:spcAft>
                          <a:spcPts val="0"/>
                        </a:spcAft>
                        <a:buNone/>
                      </a:pPr>
                      <a:r>
                        <a:rPr lang="en" sz="1400" b="1">
                          <a:latin typeface="Calibri"/>
                          <a:ea typeface="Calibri"/>
                          <a:cs typeface="Calibri"/>
                          <a:sym typeface="Calibri"/>
                        </a:rPr>
                        <a:t>Subject</a:t>
                      </a:r>
                      <a:endParaRPr sz="1400" b="1">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4A86E8"/>
                    </a:solidFill>
                  </a:tcPr>
                </a:tc>
                <a:tc>
                  <a:txBody>
                    <a:bodyPr/>
                    <a:lstStyle/>
                    <a:p>
                      <a:pPr marL="0" lvl="0" indent="0" rtl="0">
                        <a:lnSpc>
                          <a:spcPct val="100000"/>
                        </a:lnSpc>
                        <a:spcBef>
                          <a:spcPts val="0"/>
                        </a:spcBef>
                        <a:spcAft>
                          <a:spcPts val="0"/>
                        </a:spcAft>
                        <a:buNone/>
                      </a:pPr>
                      <a:r>
                        <a:rPr lang="en" sz="1400" b="1">
                          <a:latin typeface="Calibri"/>
                          <a:ea typeface="Calibri"/>
                          <a:cs typeface="Calibri"/>
                          <a:sym typeface="Calibri"/>
                        </a:rPr>
                        <a:t>Grade</a:t>
                      </a:r>
                      <a:endParaRPr sz="1400" b="1">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4A86E8"/>
                    </a:solidFill>
                  </a:tcPr>
                </a:tc>
                <a:tc>
                  <a:txBody>
                    <a:bodyPr/>
                    <a:lstStyle/>
                    <a:p>
                      <a:pPr marL="0" lvl="0" indent="0" rtl="0">
                        <a:lnSpc>
                          <a:spcPct val="100000"/>
                        </a:lnSpc>
                        <a:spcBef>
                          <a:spcPts val="0"/>
                        </a:spcBef>
                        <a:spcAft>
                          <a:spcPts val="0"/>
                        </a:spcAft>
                        <a:buNone/>
                      </a:pPr>
                      <a:r>
                        <a:rPr lang="en" sz="1400" b="1">
                          <a:latin typeface="Calibri"/>
                          <a:ea typeface="Calibri"/>
                          <a:cs typeface="Calibri"/>
                          <a:sym typeface="Calibri"/>
                        </a:rPr>
                        <a:t>Alternative Sequence</a:t>
                      </a:r>
                      <a:endParaRPr sz="1400" b="1">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4A86E8"/>
                    </a:solidFill>
                  </a:tcPr>
                </a:tc>
                <a:tc>
                  <a:txBody>
                    <a:bodyPr/>
                    <a:lstStyle/>
                    <a:p>
                      <a:pPr marL="0" lvl="0" indent="0" rtl="0">
                        <a:lnSpc>
                          <a:spcPct val="100000"/>
                        </a:lnSpc>
                        <a:spcBef>
                          <a:spcPts val="0"/>
                        </a:spcBef>
                        <a:spcAft>
                          <a:spcPts val="0"/>
                        </a:spcAft>
                        <a:buNone/>
                      </a:pPr>
                      <a:r>
                        <a:rPr lang="en" sz="1400" b="1">
                          <a:latin typeface="Calibri"/>
                          <a:ea typeface="Calibri"/>
                          <a:cs typeface="Calibri"/>
                          <a:sym typeface="Calibri"/>
                        </a:rPr>
                        <a:t>Eureka Sequence</a:t>
                      </a:r>
                      <a:endParaRPr sz="1400" b="1">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4A86E8"/>
                    </a:solidFill>
                  </a:tcPr>
                </a:tc>
              </a:tr>
              <a:tr h="286500">
                <a:tc>
                  <a:txBody>
                    <a:bodyPr/>
                    <a:lstStyle/>
                    <a:p>
                      <a:pPr marL="0" lvl="0" indent="0" rtl="0">
                        <a:lnSpc>
                          <a:spcPct val="100000"/>
                        </a:lnSpc>
                        <a:spcBef>
                          <a:spcPts val="0"/>
                        </a:spcBef>
                        <a:spcAft>
                          <a:spcPts val="0"/>
                        </a:spcAft>
                        <a:buNone/>
                      </a:pPr>
                      <a:r>
                        <a:rPr lang="en" sz="1400">
                          <a:latin typeface="Calibri"/>
                          <a:ea typeface="Calibri"/>
                          <a:cs typeface="Calibri"/>
                          <a:sym typeface="Calibri"/>
                        </a:rPr>
                        <a:t>Math Form 1</a:t>
                      </a:r>
                      <a:endParaRPr sz="1400">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solidFill>
                  </a:tcPr>
                </a:tc>
                <a:tc>
                  <a:txBody>
                    <a:bodyPr/>
                    <a:lstStyle/>
                    <a:p>
                      <a:pPr marL="0" lvl="0" indent="0" rtl="0">
                        <a:lnSpc>
                          <a:spcPct val="100000"/>
                        </a:lnSpc>
                        <a:spcBef>
                          <a:spcPts val="0"/>
                        </a:spcBef>
                        <a:spcAft>
                          <a:spcPts val="0"/>
                        </a:spcAft>
                        <a:buNone/>
                      </a:pPr>
                      <a:r>
                        <a:rPr lang="en" sz="1400">
                          <a:latin typeface="Calibri"/>
                          <a:ea typeface="Calibri"/>
                          <a:cs typeface="Calibri"/>
                          <a:sym typeface="Calibri"/>
                        </a:rPr>
                        <a:t>Grade 6</a:t>
                      </a:r>
                      <a:endParaRPr sz="1400">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solidFill>
                  </a:tcPr>
                </a:tc>
                <a:tc>
                  <a:txBody>
                    <a:bodyPr/>
                    <a:lstStyle/>
                    <a:p>
                      <a:pPr marL="0" lvl="0" indent="0" rtl="0">
                        <a:lnSpc>
                          <a:spcPct val="100000"/>
                        </a:lnSpc>
                        <a:spcBef>
                          <a:spcPts val="0"/>
                        </a:spcBef>
                        <a:spcAft>
                          <a:spcPts val="0"/>
                        </a:spcAft>
                        <a:buNone/>
                      </a:pPr>
                      <a:r>
                        <a:rPr lang="en" sz="1400">
                          <a:latin typeface="Calibri"/>
                          <a:ea typeface="Calibri"/>
                          <a:cs typeface="Calibri"/>
                          <a:sym typeface="Calibri"/>
                        </a:rPr>
                        <a:t>Form 1A</a:t>
                      </a:r>
                      <a:endParaRPr sz="1400">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solidFill>
                  </a:tcPr>
                </a:tc>
                <a:tc>
                  <a:txBody>
                    <a:bodyPr/>
                    <a:lstStyle/>
                    <a:p>
                      <a:pPr marL="0" lvl="0" indent="0" rtl="0">
                        <a:lnSpc>
                          <a:spcPct val="100000"/>
                        </a:lnSpc>
                        <a:spcBef>
                          <a:spcPts val="0"/>
                        </a:spcBef>
                        <a:spcAft>
                          <a:spcPts val="0"/>
                        </a:spcAft>
                        <a:buNone/>
                      </a:pPr>
                      <a:r>
                        <a:rPr lang="en" sz="1400">
                          <a:latin typeface="Calibri"/>
                          <a:ea typeface="Calibri"/>
                          <a:cs typeface="Calibri"/>
                          <a:sym typeface="Calibri"/>
                        </a:rPr>
                        <a:t>Form 1B</a:t>
                      </a:r>
                      <a:endParaRPr sz="1400">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solidFill>
                  </a:tcPr>
                </a:tc>
              </a:tr>
              <a:tr h="286500">
                <a:tc>
                  <a:txBody>
                    <a:bodyPr/>
                    <a:lstStyle/>
                    <a:p>
                      <a:pPr marL="0" lvl="0" indent="0" rtl="0">
                        <a:lnSpc>
                          <a:spcPct val="100000"/>
                        </a:lnSpc>
                        <a:spcBef>
                          <a:spcPts val="0"/>
                        </a:spcBef>
                        <a:spcAft>
                          <a:spcPts val="0"/>
                        </a:spcAft>
                        <a:buNone/>
                      </a:pPr>
                      <a:r>
                        <a:rPr lang="en" sz="1400">
                          <a:latin typeface="Calibri"/>
                          <a:ea typeface="Calibri"/>
                          <a:cs typeface="Calibri"/>
                          <a:sym typeface="Calibri"/>
                        </a:rPr>
                        <a:t>Math Form 2</a:t>
                      </a:r>
                      <a:endParaRPr sz="1400">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solidFill>
                  </a:tcPr>
                </a:tc>
                <a:tc>
                  <a:txBody>
                    <a:bodyPr/>
                    <a:lstStyle/>
                    <a:p>
                      <a:pPr marL="0" lvl="0" indent="0" rtl="0">
                        <a:lnSpc>
                          <a:spcPct val="100000"/>
                        </a:lnSpc>
                        <a:spcBef>
                          <a:spcPts val="0"/>
                        </a:spcBef>
                        <a:spcAft>
                          <a:spcPts val="0"/>
                        </a:spcAft>
                        <a:buNone/>
                      </a:pPr>
                      <a:r>
                        <a:rPr lang="en" sz="1400">
                          <a:latin typeface="Calibri"/>
                          <a:ea typeface="Calibri"/>
                          <a:cs typeface="Calibri"/>
                          <a:sym typeface="Calibri"/>
                        </a:rPr>
                        <a:t>Grade 6</a:t>
                      </a:r>
                      <a:endParaRPr sz="1400">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solidFill>
                  </a:tcPr>
                </a:tc>
                <a:tc>
                  <a:txBody>
                    <a:bodyPr/>
                    <a:lstStyle/>
                    <a:p>
                      <a:pPr marL="0" lvl="0" indent="0" rtl="0">
                        <a:lnSpc>
                          <a:spcPct val="100000"/>
                        </a:lnSpc>
                        <a:spcBef>
                          <a:spcPts val="0"/>
                        </a:spcBef>
                        <a:spcAft>
                          <a:spcPts val="0"/>
                        </a:spcAft>
                        <a:buNone/>
                      </a:pPr>
                      <a:r>
                        <a:rPr lang="en" sz="1400">
                          <a:latin typeface="Calibri"/>
                          <a:ea typeface="Calibri"/>
                          <a:cs typeface="Calibri"/>
                          <a:sym typeface="Calibri"/>
                        </a:rPr>
                        <a:t>Form 2A</a:t>
                      </a:r>
                      <a:endParaRPr sz="1400">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solidFill>
                  </a:tcPr>
                </a:tc>
                <a:tc>
                  <a:txBody>
                    <a:bodyPr/>
                    <a:lstStyle/>
                    <a:p>
                      <a:pPr marL="0" lvl="0" indent="0" rtl="0">
                        <a:lnSpc>
                          <a:spcPct val="100000"/>
                        </a:lnSpc>
                        <a:spcBef>
                          <a:spcPts val="0"/>
                        </a:spcBef>
                        <a:spcAft>
                          <a:spcPts val="0"/>
                        </a:spcAft>
                        <a:buNone/>
                      </a:pPr>
                      <a:r>
                        <a:rPr lang="en" sz="1400">
                          <a:latin typeface="Calibri"/>
                          <a:ea typeface="Calibri"/>
                          <a:cs typeface="Calibri"/>
                          <a:sym typeface="Calibri"/>
                        </a:rPr>
                        <a:t>Form 2B</a:t>
                      </a:r>
                      <a:endParaRPr sz="1400">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C9DAF8"/>
                    </a:solidFill>
                  </a:tcPr>
                </a:tc>
              </a:tr>
              <a:tr h="286500">
                <a:tc>
                  <a:txBody>
                    <a:bodyPr/>
                    <a:lstStyle/>
                    <a:p>
                      <a:pPr marL="0" lvl="0" indent="0" rtl="0">
                        <a:lnSpc>
                          <a:spcPct val="100000"/>
                        </a:lnSpc>
                        <a:spcBef>
                          <a:spcPts val="0"/>
                        </a:spcBef>
                        <a:spcAft>
                          <a:spcPts val="0"/>
                        </a:spcAft>
                        <a:buNone/>
                      </a:pPr>
                      <a:r>
                        <a:rPr lang="en" sz="1400">
                          <a:latin typeface="Calibri"/>
                          <a:ea typeface="Calibri"/>
                          <a:cs typeface="Calibri"/>
                          <a:sym typeface="Calibri"/>
                        </a:rPr>
                        <a:t>Math Form 1</a:t>
                      </a:r>
                      <a:endParaRPr sz="1400">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4C2F4"/>
                    </a:solidFill>
                  </a:tcPr>
                </a:tc>
                <a:tc>
                  <a:txBody>
                    <a:bodyPr/>
                    <a:lstStyle/>
                    <a:p>
                      <a:pPr marL="0" lvl="0" indent="0" rtl="0">
                        <a:lnSpc>
                          <a:spcPct val="100000"/>
                        </a:lnSpc>
                        <a:spcBef>
                          <a:spcPts val="0"/>
                        </a:spcBef>
                        <a:spcAft>
                          <a:spcPts val="0"/>
                        </a:spcAft>
                        <a:buNone/>
                      </a:pPr>
                      <a:r>
                        <a:rPr lang="en" sz="1400">
                          <a:latin typeface="Calibri"/>
                          <a:ea typeface="Calibri"/>
                          <a:cs typeface="Calibri"/>
                          <a:sym typeface="Calibri"/>
                        </a:rPr>
                        <a:t>Grade 7</a:t>
                      </a:r>
                      <a:endParaRPr sz="1400">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4C2F4"/>
                    </a:solidFill>
                  </a:tcPr>
                </a:tc>
                <a:tc>
                  <a:txBody>
                    <a:bodyPr/>
                    <a:lstStyle/>
                    <a:p>
                      <a:pPr marL="0" lvl="0" indent="0" rtl="0">
                        <a:lnSpc>
                          <a:spcPct val="100000"/>
                        </a:lnSpc>
                        <a:spcBef>
                          <a:spcPts val="0"/>
                        </a:spcBef>
                        <a:spcAft>
                          <a:spcPts val="0"/>
                        </a:spcAft>
                        <a:buNone/>
                      </a:pPr>
                      <a:r>
                        <a:rPr lang="en" sz="1400">
                          <a:latin typeface="Calibri"/>
                          <a:ea typeface="Calibri"/>
                          <a:cs typeface="Calibri"/>
                          <a:sym typeface="Calibri"/>
                        </a:rPr>
                        <a:t>Form 1A</a:t>
                      </a:r>
                      <a:endParaRPr sz="1400">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4C2F4"/>
                    </a:solidFill>
                  </a:tcPr>
                </a:tc>
                <a:tc>
                  <a:txBody>
                    <a:bodyPr/>
                    <a:lstStyle/>
                    <a:p>
                      <a:pPr marL="0" lvl="0" indent="0" rtl="0">
                        <a:lnSpc>
                          <a:spcPct val="100000"/>
                        </a:lnSpc>
                        <a:spcBef>
                          <a:spcPts val="0"/>
                        </a:spcBef>
                        <a:spcAft>
                          <a:spcPts val="0"/>
                        </a:spcAft>
                        <a:buNone/>
                      </a:pPr>
                      <a:r>
                        <a:rPr lang="en" sz="1400">
                          <a:latin typeface="Calibri"/>
                          <a:ea typeface="Calibri"/>
                          <a:cs typeface="Calibri"/>
                          <a:sym typeface="Calibri"/>
                        </a:rPr>
                        <a:t>Form 1B</a:t>
                      </a:r>
                      <a:endParaRPr sz="1400">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4C2F4"/>
                    </a:solidFill>
                  </a:tcPr>
                </a:tc>
              </a:tr>
              <a:tr h="286500">
                <a:tc>
                  <a:txBody>
                    <a:bodyPr/>
                    <a:lstStyle/>
                    <a:p>
                      <a:pPr marL="0" lvl="0" indent="0" rtl="0">
                        <a:lnSpc>
                          <a:spcPct val="100000"/>
                        </a:lnSpc>
                        <a:spcBef>
                          <a:spcPts val="0"/>
                        </a:spcBef>
                        <a:spcAft>
                          <a:spcPts val="0"/>
                        </a:spcAft>
                        <a:buNone/>
                      </a:pPr>
                      <a:r>
                        <a:rPr lang="en" sz="1400">
                          <a:latin typeface="Calibri"/>
                          <a:ea typeface="Calibri"/>
                          <a:cs typeface="Calibri"/>
                          <a:sym typeface="Calibri"/>
                        </a:rPr>
                        <a:t>Math Form 2</a:t>
                      </a:r>
                      <a:endParaRPr sz="1400">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4C2F4"/>
                    </a:solidFill>
                  </a:tcPr>
                </a:tc>
                <a:tc>
                  <a:txBody>
                    <a:bodyPr/>
                    <a:lstStyle/>
                    <a:p>
                      <a:pPr marL="0" lvl="0" indent="0" rtl="0">
                        <a:lnSpc>
                          <a:spcPct val="100000"/>
                        </a:lnSpc>
                        <a:spcBef>
                          <a:spcPts val="0"/>
                        </a:spcBef>
                        <a:spcAft>
                          <a:spcPts val="0"/>
                        </a:spcAft>
                        <a:buNone/>
                      </a:pPr>
                      <a:r>
                        <a:rPr lang="en" sz="1400">
                          <a:latin typeface="Calibri"/>
                          <a:ea typeface="Calibri"/>
                          <a:cs typeface="Calibri"/>
                          <a:sym typeface="Calibri"/>
                        </a:rPr>
                        <a:t>Grade 7</a:t>
                      </a:r>
                      <a:endParaRPr sz="1400">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4C2F4"/>
                    </a:solidFill>
                  </a:tcPr>
                </a:tc>
                <a:tc>
                  <a:txBody>
                    <a:bodyPr/>
                    <a:lstStyle/>
                    <a:p>
                      <a:pPr marL="0" lvl="0" indent="0" rtl="0">
                        <a:lnSpc>
                          <a:spcPct val="100000"/>
                        </a:lnSpc>
                        <a:spcBef>
                          <a:spcPts val="0"/>
                        </a:spcBef>
                        <a:spcAft>
                          <a:spcPts val="0"/>
                        </a:spcAft>
                        <a:buNone/>
                      </a:pPr>
                      <a:r>
                        <a:rPr lang="en" sz="1400">
                          <a:latin typeface="Calibri"/>
                          <a:ea typeface="Calibri"/>
                          <a:cs typeface="Calibri"/>
                          <a:sym typeface="Calibri"/>
                        </a:rPr>
                        <a:t>Form 2A</a:t>
                      </a:r>
                      <a:endParaRPr sz="1400">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4C2F4"/>
                    </a:solidFill>
                  </a:tcPr>
                </a:tc>
                <a:tc>
                  <a:txBody>
                    <a:bodyPr/>
                    <a:lstStyle/>
                    <a:p>
                      <a:pPr marL="0" lvl="0" indent="0" rtl="0">
                        <a:lnSpc>
                          <a:spcPct val="100000"/>
                        </a:lnSpc>
                        <a:spcBef>
                          <a:spcPts val="0"/>
                        </a:spcBef>
                        <a:spcAft>
                          <a:spcPts val="0"/>
                        </a:spcAft>
                        <a:buNone/>
                      </a:pPr>
                      <a:r>
                        <a:rPr lang="en" sz="1400">
                          <a:latin typeface="Calibri"/>
                          <a:ea typeface="Calibri"/>
                          <a:cs typeface="Calibri"/>
                          <a:sym typeface="Calibri"/>
                        </a:rPr>
                        <a:t>Form 2B</a:t>
                      </a:r>
                      <a:endParaRPr sz="1400">
                        <a:latin typeface="Calibri"/>
                        <a:ea typeface="Calibri"/>
                        <a:cs typeface="Calibri"/>
                        <a:sym typeface="Calibri"/>
                      </a:endParaRPr>
                    </a:p>
                  </a:txBody>
                  <a:tcPr marL="91425" marR="91425" marT="68575" marB="6857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A4C2F4"/>
                    </a:solidFill>
                  </a:tcPr>
                </a:tc>
              </a:tr>
            </a:tbl>
          </a:graphicData>
        </a:graphic>
      </p:graphicFrame>
      <p:sp>
        <p:nvSpPr>
          <p:cNvPr id="997" name="Shape 997"/>
          <p:cNvSpPr txBox="1">
            <a:spLocks noGrp="1"/>
          </p:cNvSpPr>
          <p:nvPr>
            <p:ph type="body" idx="1"/>
          </p:nvPr>
        </p:nvSpPr>
        <p:spPr>
          <a:xfrm>
            <a:off x="419525" y="921919"/>
            <a:ext cx="8229600" cy="756900"/>
          </a:xfrm>
          <a:prstGeom prst="rect">
            <a:avLst/>
          </a:prstGeom>
        </p:spPr>
        <p:txBody>
          <a:bodyPr spcFirstLastPara="1" wrap="square" lIns="91425" tIns="91425" rIns="91425" bIns="91425" anchor="t" anchorCtr="0">
            <a:noAutofit/>
          </a:bodyPr>
          <a:lstStyle/>
          <a:p>
            <a:pPr marL="0" lvl="0" indent="0" rtl="0">
              <a:lnSpc>
                <a:spcPct val="90000"/>
              </a:lnSpc>
              <a:spcBef>
                <a:spcPts val="500"/>
              </a:spcBef>
              <a:spcAft>
                <a:spcPts val="0"/>
              </a:spcAft>
              <a:buClr>
                <a:schemeClr val="dk1"/>
              </a:buClr>
              <a:buSzPts val="1100"/>
              <a:buFont typeface="Arial"/>
              <a:buNone/>
            </a:pPr>
            <a:r>
              <a:rPr lang="en" sz="1800" b="1"/>
              <a:t>Math Interim Forms</a:t>
            </a:r>
            <a:endParaRPr sz="1800" b="1"/>
          </a:p>
          <a:p>
            <a:pPr marL="457200" lvl="0" indent="-342900" rtl="0">
              <a:lnSpc>
                <a:spcPct val="90000"/>
              </a:lnSpc>
              <a:spcBef>
                <a:spcPts val="500"/>
              </a:spcBef>
              <a:spcAft>
                <a:spcPts val="0"/>
              </a:spcAft>
              <a:buSzPts val="1800"/>
              <a:buChar char="•"/>
            </a:pPr>
            <a:r>
              <a:rPr lang="en" sz="1800"/>
              <a:t>Math Grades 6 and 7 will have alternate pathways.</a:t>
            </a:r>
            <a:endParaRPr sz="1800"/>
          </a:p>
          <a:p>
            <a:pPr marL="609600" lvl="0" indent="-63500" rtl="0">
              <a:spcBef>
                <a:spcPts val="640"/>
              </a:spcBef>
              <a:spcAft>
                <a:spcPts val="0"/>
              </a:spcAft>
              <a:buNone/>
            </a:pPr>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1002"/>
        <p:cNvGrpSpPr/>
        <p:nvPr/>
      </p:nvGrpSpPr>
      <p:grpSpPr>
        <a:xfrm>
          <a:off x="0" y="0"/>
          <a:ext cx="0" cy="0"/>
          <a:chOff x="0" y="0"/>
          <a:chExt cx="0" cy="0"/>
        </a:xfrm>
      </p:grpSpPr>
      <p:sp>
        <p:nvSpPr>
          <p:cNvPr id="1003" name="Shape 1003"/>
          <p:cNvSpPr txBox="1">
            <a:spLocks noGrp="1"/>
          </p:cNvSpPr>
          <p:nvPr>
            <p:ph type="title"/>
          </p:nvPr>
        </p:nvSpPr>
        <p:spPr>
          <a:xfrm>
            <a:off x="0" y="0"/>
            <a:ext cx="9144000" cy="9726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chemeClr val="dk1"/>
              </a:buClr>
              <a:buSzPts val="1100"/>
              <a:buFont typeface="Arial"/>
              <a:buNone/>
            </a:pPr>
            <a:r>
              <a:rPr lang="en" sz="3200"/>
              <a:t>LEAP 360 Improvements</a:t>
            </a:r>
            <a:endParaRPr sz="3200"/>
          </a:p>
        </p:txBody>
      </p:sp>
      <p:sp>
        <p:nvSpPr>
          <p:cNvPr id="1004" name="Shape 1004"/>
          <p:cNvSpPr txBox="1">
            <a:spLocks noGrp="1"/>
          </p:cNvSpPr>
          <p:nvPr>
            <p:ph type="sldNum" idx="12"/>
          </p:nvPr>
        </p:nvSpPr>
        <p:spPr>
          <a:xfrm>
            <a:off x="6855550" y="4844975"/>
            <a:ext cx="2133600" cy="19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Arial"/>
              <a:buNone/>
            </a:pPr>
            <a:fld id="{00000000-1234-1234-1234-123412341234}" type="slidenum">
              <a:rPr lang="en" sz="1200" b="0" i="0" u="none" strike="noStrike" cap="none">
                <a:solidFill>
                  <a:srgbClr val="888888"/>
                </a:solidFill>
                <a:latin typeface="Arial"/>
                <a:ea typeface="Arial"/>
                <a:cs typeface="Arial"/>
                <a:sym typeface="Arial"/>
              </a:rPr>
              <a:t>84</a:t>
            </a:fld>
            <a:endParaRPr sz="1200" b="0" i="0" u="none" strike="noStrike" cap="none">
              <a:solidFill>
                <a:srgbClr val="888888"/>
              </a:solidFill>
              <a:latin typeface="Arial"/>
              <a:ea typeface="Arial"/>
              <a:cs typeface="Arial"/>
              <a:sym typeface="Arial"/>
            </a:endParaRPr>
          </a:p>
        </p:txBody>
      </p:sp>
      <p:sp>
        <p:nvSpPr>
          <p:cNvPr id="1005" name="Shape 1005"/>
          <p:cNvSpPr txBox="1">
            <a:spLocks noGrp="1"/>
          </p:cNvSpPr>
          <p:nvPr>
            <p:ph type="body" idx="1"/>
          </p:nvPr>
        </p:nvSpPr>
        <p:spPr>
          <a:xfrm>
            <a:off x="108125" y="1117781"/>
            <a:ext cx="4488600" cy="372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endParaRPr sz="1800"/>
          </a:p>
          <a:p>
            <a:pPr marL="0" marR="0" lvl="0" indent="0" algn="l" rtl="0">
              <a:lnSpc>
                <a:spcPct val="100000"/>
              </a:lnSpc>
              <a:spcBef>
                <a:spcPts val="0"/>
              </a:spcBef>
              <a:spcAft>
                <a:spcPts val="0"/>
              </a:spcAft>
              <a:buNone/>
            </a:pPr>
            <a:r>
              <a:rPr lang="en" sz="1800" u="sng">
                <a:solidFill>
                  <a:schemeClr val="hlink"/>
                </a:solidFill>
                <a:hlinkClick r:id="rId3"/>
              </a:rPr>
              <a:t>A Parent Guide to LEAP 360</a:t>
            </a:r>
            <a:r>
              <a:rPr lang="en" sz="1800"/>
              <a:t> answers the following for parents:</a:t>
            </a:r>
            <a:endParaRPr sz="1800"/>
          </a:p>
          <a:p>
            <a:pPr marL="457200" marR="0" lvl="0" indent="-342900" algn="l" rtl="0">
              <a:lnSpc>
                <a:spcPct val="100000"/>
              </a:lnSpc>
              <a:spcBef>
                <a:spcPts val="0"/>
              </a:spcBef>
              <a:spcAft>
                <a:spcPts val="0"/>
              </a:spcAft>
              <a:buSzPts val="1800"/>
              <a:buChar char="•"/>
            </a:pPr>
            <a:r>
              <a:rPr lang="en" sz="1800"/>
              <a:t>What is LEAP 360?</a:t>
            </a:r>
            <a:endParaRPr sz="1800"/>
          </a:p>
          <a:p>
            <a:pPr marL="457200" marR="0" lvl="0" indent="-342900" algn="l" rtl="0">
              <a:lnSpc>
                <a:spcPct val="100000"/>
              </a:lnSpc>
              <a:spcBef>
                <a:spcPts val="0"/>
              </a:spcBef>
              <a:spcAft>
                <a:spcPts val="0"/>
              </a:spcAft>
              <a:buSzPts val="1800"/>
              <a:buChar char="•"/>
            </a:pPr>
            <a:r>
              <a:rPr lang="en" sz="1800"/>
              <a:t>How can I view and use my child’s LEAP 360 results?</a:t>
            </a:r>
            <a:endParaRPr sz="1800"/>
          </a:p>
          <a:p>
            <a:pPr marL="457200" marR="0" lvl="0" indent="-342900" algn="l" rtl="0">
              <a:lnSpc>
                <a:spcPct val="100000"/>
              </a:lnSpc>
              <a:spcBef>
                <a:spcPts val="0"/>
              </a:spcBef>
              <a:spcAft>
                <a:spcPts val="0"/>
              </a:spcAft>
              <a:buSzPts val="1800"/>
              <a:buChar char="•"/>
            </a:pPr>
            <a:r>
              <a:rPr lang="en" sz="1800"/>
              <a:t>What questions can I ask my child’s teacher when discussing LEAP 360 results?</a:t>
            </a:r>
            <a:endParaRPr sz="1800"/>
          </a:p>
          <a:p>
            <a:pPr marL="457200" marR="0" lvl="0" indent="-342900" algn="l" rtl="0">
              <a:lnSpc>
                <a:spcPct val="100000"/>
              </a:lnSpc>
              <a:spcBef>
                <a:spcPts val="0"/>
              </a:spcBef>
              <a:spcAft>
                <a:spcPts val="0"/>
              </a:spcAft>
              <a:buSzPts val="1800"/>
              <a:buChar char="•"/>
            </a:pPr>
            <a:r>
              <a:rPr lang="en" sz="1800"/>
              <a:t>Where can I go for more information?</a:t>
            </a:r>
            <a:endParaRPr sz="1800"/>
          </a:p>
        </p:txBody>
      </p:sp>
      <p:pic>
        <p:nvPicPr>
          <p:cNvPr id="1006" name="Shape 1006"/>
          <p:cNvPicPr preferRelativeResize="0"/>
          <p:nvPr/>
        </p:nvPicPr>
        <p:blipFill>
          <a:blip r:embed="rId4">
            <a:alphaModFix/>
          </a:blip>
          <a:stretch>
            <a:fillRect/>
          </a:stretch>
        </p:blipFill>
        <p:spPr>
          <a:xfrm>
            <a:off x="4856400" y="1086975"/>
            <a:ext cx="2813294" cy="3643700"/>
          </a:xfrm>
          <a:prstGeom prst="rect">
            <a:avLst/>
          </a:prstGeom>
          <a:noFill/>
          <a:ln>
            <a:noFill/>
          </a:ln>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1011"/>
        <p:cNvGrpSpPr/>
        <p:nvPr/>
      </p:nvGrpSpPr>
      <p:grpSpPr>
        <a:xfrm>
          <a:off x="0" y="0"/>
          <a:ext cx="0" cy="0"/>
          <a:chOff x="0" y="0"/>
          <a:chExt cx="0" cy="0"/>
        </a:xfrm>
      </p:grpSpPr>
      <p:sp>
        <p:nvSpPr>
          <p:cNvPr id="1012" name="Shape 1012"/>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800"/>
              <a:t>What is the District Guide?</a:t>
            </a:r>
            <a:endParaRPr sz="2800"/>
          </a:p>
        </p:txBody>
      </p:sp>
      <p:sp>
        <p:nvSpPr>
          <p:cNvPr id="1013" name="Shape 1013"/>
          <p:cNvSpPr txBox="1">
            <a:spLocks noGrp="1"/>
          </p:cNvSpPr>
          <p:nvPr>
            <p:ph type="sldNum" idx="12"/>
          </p:nvPr>
        </p:nvSpPr>
        <p:spPr>
          <a:xfrm>
            <a:off x="7010400" y="4914900"/>
            <a:ext cx="2133600" cy="257100"/>
          </a:xfrm>
          <a:prstGeom prst="rect">
            <a:avLst/>
          </a:prstGeom>
        </p:spPr>
        <p:txBody>
          <a:bodyPr spcFirstLastPara="1" wrap="square" lIns="91425" tIns="45700" rIns="91425" bIns="45700" anchor="ctr" anchorCtr="0">
            <a:noAutofit/>
          </a:bodyPr>
          <a:lstStyle/>
          <a:p>
            <a:pPr marL="0" lvl="0" indent="0" rtl="0">
              <a:spcBef>
                <a:spcPts val="0"/>
              </a:spcBef>
              <a:spcAft>
                <a:spcPts val="0"/>
              </a:spcAft>
              <a:buClr>
                <a:srgbClr val="888888"/>
              </a:buClr>
              <a:buFont typeface="Arial"/>
              <a:buNone/>
            </a:pPr>
            <a:fld id="{00000000-1234-1234-1234-123412341234}" type="slidenum">
              <a:rPr lang="en"/>
              <a:t>85</a:t>
            </a:fld>
            <a:endParaRPr/>
          </a:p>
        </p:txBody>
      </p:sp>
      <p:sp>
        <p:nvSpPr>
          <p:cNvPr id="1014" name="Shape 1014"/>
          <p:cNvSpPr txBox="1">
            <a:spLocks noGrp="1"/>
          </p:cNvSpPr>
          <p:nvPr>
            <p:ph type="body" idx="1"/>
          </p:nvPr>
        </p:nvSpPr>
        <p:spPr>
          <a:xfrm>
            <a:off x="152400" y="971544"/>
            <a:ext cx="8839200" cy="14640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800" u="sng">
                <a:solidFill>
                  <a:schemeClr val="hlink"/>
                </a:solidFill>
                <a:hlinkClick r:id="rId3"/>
              </a:rPr>
              <a:t>A District’s Guide to LEAP 360</a:t>
            </a:r>
            <a:r>
              <a:rPr lang="en" sz="1800"/>
              <a:t> serves as support tool for districts to use when implementing the components of LEAP 360 in schools. Districts should use this guide and its resources to develop a plan for LEAP 360 training, administration, and data analysis and to guide instructional and assessment planning in schools.</a:t>
            </a:r>
            <a:endParaRPr sz="1800"/>
          </a:p>
          <a:p>
            <a:pPr marL="0" lvl="0" indent="0" rtl="0">
              <a:spcBef>
                <a:spcPts val="0"/>
              </a:spcBef>
              <a:spcAft>
                <a:spcPts val="0"/>
              </a:spcAft>
              <a:buNone/>
            </a:pPr>
            <a:endParaRPr sz="1000"/>
          </a:p>
          <a:p>
            <a:pPr marL="0" lvl="0" indent="0" rtl="0">
              <a:spcBef>
                <a:spcPts val="0"/>
              </a:spcBef>
              <a:spcAft>
                <a:spcPts val="0"/>
              </a:spcAft>
              <a:buClr>
                <a:schemeClr val="dk1"/>
              </a:buClr>
              <a:buSzPts val="1100"/>
              <a:buFont typeface="Arial"/>
              <a:buNone/>
            </a:pPr>
            <a:r>
              <a:rPr lang="en" sz="1800"/>
              <a:t>A District’s Guide to LEAP 360 is located on the </a:t>
            </a:r>
            <a:r>
              <a:rPr lang="en" sz="1800" u="sng">
                <a:solidFill>
                  <a:schemeClr val="hlink"/>
                </a:solidFill>
                <a:hlinkClick r:id="rId4"/>
              </a:rPr>
              <a:t>LEAP 360</a:t>
            </a:r>
            <a:r>
              <a:rPr lang="en" sz="1800"/>
              <a:t> and </a:t>
            </a:r>
            <a:r>
              <a:rPr lang="en" sz="1800" u="sng">
                <a:solidFill>
                  <a:schemeClr val="hlink"/>
                </a:solidFill>
                <a:hlinkClick r:id="rId5"/>
              </a:rPr>
              <a:t>Assessment Library</a:t>
            </a:r>
            <a:r>
              <a:rPr lang="en" sz="1800"/>
              <a:t> pages. </a:t>
            </a:r>
            <a:endParaRPr sz="1800"/>
          </a:p>
        </p:txBody>
      </p:sp>
      <p:pic>
        <p:nvPicPr>
          <p:cNvPr id="1015" name="Shape 1015"/>
          <p:cNvPicPr preferRelativeResize="0"/>
          <p:nvPr/>
        </p:nvPicPr>
        <p:blipFill>
          <a:blip r:embed="rId6">
            <a:alphaModFix/>
          </a:blip>
          <a:stretch>
            <a:fillRect/>
          </a:stretch>
        </p:blipFill>
        <p:spPr>
          <a:xfrm>
            <a:off x="1942150" y="2745751"/>
            <a:ext cx="1783815" cy="2000974"/>
          </a:xfrm>
          <a:prstGeom prst="rect">
            <a:avLst/>
          </a:prstGeom>
          <a:noFill/>
          <a:ln w="9525" cap="flat" cmpd="sng">
            <a:solidFill>
              <a:srgbClr val="000000"/>
            </a:solidFill>
            <a:prstDash val="solid"/>
            <a:round/>
            <a:headEnd type="none" w="sm" len="sm"/>
            <a:tailEnd type="none" w="sm" len="sm"/>
          </a:ln>
        </p:spPr>
      </p:pic>
      <p:pic>
        <p:nvPicPr>
          <p:cNvPr id="1016" name="Shape 1016"/>
          <p:cNvPicPr preferRelativeResize="0"/>
          <p:nvPr/>
        </p:nvPicPr>
        <p:blipFill>
          <a:blip r:embed="rId7">
            <a:alphaModFix/>
          </a:blip>
          <a:stretch>
            <a:fillRect/>
          </a:stretch>
        </p:blipFill>
        <p:spPr>
          <a:xfrm>
            <a:off x="4596927" y="2719026"/>
            <a:ext cx="1869222" cy="2000975"/>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1021"/>
        <p:cNvGrpSpPr/>
        <p:nvPr/>
      </p:nvGrpSpPr>
      <p:grpSpPr>
        <a:xfrm>
          <a:off x="0" y="0"/>
          <a:ext cx="0" cy="0"/>
          <a:chOff x="0" y="0"/>
          <a:chExt cx="0" cy="0"/>
        </a:xfrm>
      </p:grpSpPr>
      <p:sp>
        <p:nvSpPr>
          <p:cNvPr id="1022" name="Shape 1022"/>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800"/>
              <a:t>Structure of the District Guide</a:t>
            </a:r>
            <a:endParaRPr sz="2800"/>
          </a:p>
        </p:txBody>
      </p:sp>
      <p:sp>
        <p:nvSpPr>
          <p:cNvPr id="1023" name="Shape 1023"/>
          <p:cNvSpPr txBox="1">
            <a:spLocks noGrp="1"/>
          </p:cNvSpPr>
          <p:nvPr>
            <p:ph type="sldNum" idx="12"/>
          </p:nvPr>
        </p:nvSpPr>
        <p:spPr>
          <a:xfrm>
            <a:off x="7010400" y="4914900"/>
            <a:ext cx="2133600" cy="257100"/>
          </a:xfrm>
          <a:prstGeom prst="rect">
            <a:avLst/>
          </a:prstGeom>
        </p:spPr>
        <p:txBody>
          <a:bodyPr spcFirstLastPara="1" wrap="square" lIns="91425" tIns="45700" rIns="91425" bIns="45700" anchor="ctr" anchorCtr="0">
            <a:noAutofit/>
          </a:bodyPr>
          <a:lstStyle/>
          <a:p>
            <a:pPr marL="0" lvl="0" indent="0" rtl="0">
              <a:spcBef>
                <a:spcPts val="0"/>
              </a:spcBef>
              <a:spcAft>
                <a:spcPts val="0"/>
              </a:spcAft>
              <a:buClr>
                <a:srgbClr val="888888"/>
              </a:buClr>
              <a:buFont typeface="Arial"/>
              <a:buNone/>
            </a:pPr>
            <a:fld id="{00000000-1234-1234-1234-123412341234}" type="slidenum">
              <a:rPr lang="en"/>
              <a:t>86</a:t>
            </a:fld>
            <a:endParaRPr/>
          </a:p>
        </p:txBody>
      </p:sp>
      <p:sp>
        <p:nvSpPr>
          <p:cNvPr id="1024" name="Shape 1024"/>
          <p:cNvSpPr txBox="1">
            <a:spLocks noGrp="1"/>
          </p:cNvSpPr>
          <p:nvPr>
            <p:ph type="body" idx="1"/>
          </p:nvPr>
        </p:nvSpPr>
        <p:spPr>
          <a:xfrm>
            <a:off x="98975" y="711025"/>
            <a:ext cx="8839200" cy="38289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sz="1600"/>
          </a:p>
          <a:p>
            <a:pPr marL="0" lvl="0" indent="0" rtl="0">
              <a:spcBef>
                <a:spcPts val="0"/>
              </a:spcBef>
              <a:spcAft>
                <a:spcPts val="0"/>
              </a:spcAft>
              <a:buNone/>
            </a:pPr>
            <a:r>
              <a:rPr lang="en" sz="1600"/>
              <a:t>A District’s Guide to LEAP 360 is structured into the following sections:</a:t>
            </a:r>
            <a:endParaRPr sz="1600"/>
          </a:p>
          <a:p>
            <a:pPr marL="457200" lvl="0" indent="-330200" rtl="0">
              <a:spcBef>
                <a:spcPts val="0"/>
              </a:spcBef>
              <a:spcAft>
                <a:spcPts val="0"/>
              </a:spcAft>
              <a:buSzPts val="1600"/>
              <a:buChar char="•"/>
            </a:pPr>
            <a:r>
              <a:rPr lang="en" sz="1600"/>
              <a:t>Overview of the Guide</a:t>
            </a:r>
            <a:endParaRPr sz="1600"/>
          </a:p>
          <a:p>
            <a:pPr marL="457200" lvl="0" indent="-330200" rtl="0">
              <a:spcBef>
                <a:spcPts val="0"/>
              </a:spcBef>
              <a:spcAft>
                <a:spcPts val="0"/>
              </a:spcAft>
              <a:buSzPts val="1600"/>
              <a:buChar char="•"/>
            </a:pPr>
            <a:r>
              <a:rPr lang="en" sz="1600"/>
              <a:t>Purpose of LEAP 360</a:t>
            </a:r>
            <a:endParaRPr sz="1600"/>
          </a:p>
          <a:p>
            <a:pPr marL="457200" lvl="0" indent="-330200" rtl="0">
              <a:spcBef>
                <a:spcPts val="0"/>
              </a:spcBef>
              <a:spcAft>
                <a:spcPts val="0"/>
              </a:spcAft>
              <a:buSzPts val="1600"/>
              <a:buChar char="•"/>
            </a:pPr>
            <a:r>
              <a:rPr lang="en" sz="1600"/>
              <a:t>Year at a Glance</a:t>
            </a:r>
            <a:endParaRPr sz="1600"/>
          </a:p>
          <a:p>
            <a:pPr marL="457200" lvl="0" indent="-330200" rtl="0">
              <a:spcBef>
                <a:spcPts val="0"/>
              </a:spcBef>
              <a:spcAft>
                <a:spcPts val="0"/>
              </a:spcAft>
              <a:buSzPts val="1600"/>
              <a:buChar char="•"/>
            </a:pPr>
            <a:r>
              <a:rPr lang="en" sz="1600"/>
              <a:t>LEAP 360 Trainings</a:t>
            </a:r>
            <a:endParaRPr sz="1600"/>
          </a:p>
          <a:p>
            <a:pPr marL="457200" lvl="0" indent="-330200" rtl="0">
              <a:spcBef>
                <a:spcPts val="0"/>
              </a:spcBef>
              <a:spcAft>
                <a:spcPts val="0"/>
              </a:spcAft>
              <a:buSzPts val="1600"/>
              <a:buChar char="•"/>
            </a:pPr>
            <a:r>
              <a:rPr lang="en" sz="1600"/>
              <a:t>Administration Checklists</a:t>
            </a:r>
            <a:endParaRPr sz="1600"/>
          </a:p>
          <a:p>
            <a:pPr marL="914400" lvl="1" indent="-330200" rtl="0">
              <a:spcBef>
                <a:spcPts val="0"/>
              </a:spcBef>
              <a:spcAft>
                <a:spcPts val="0"/>
              </a:spcAft>
              <a:buSzPts val="1600"/>
              <a:buChar char="•"/>
            </a:pPr>
            <a:r>
              <a:rPr lang="en" sz="1600"/>
              <a:t>Diagnostic and Interim (before, during, and after)</a:t>
            </a:r>
            <a:endParaRPr sz="1600"/>
          </a:p>
          <a:p>
            <a:pPr marL="914400" lvl="1" indent="-330200" rtl="0">
              <a:spcBef>
                <a:spcPts val="0"/>
              </a:spcBef>
              <a:spcAft>
                <a:spcPts val="0"/>
              </a:spcAft>
              <a:buSzPts val="1600"/>
              <a:buChar char="•"/>
            </a:pPr>
            <a:r>
              <a:rPr lang="en" sz="1600"/>
              <a:t>EAGLE 2.0  (before, during, and after)</a:t>
            </a:r>
            <a:endParaRPr sz="1600"/>
          </a:p>
          <a:p>
            <a:pPr marL="914400" lvl="1" indent="-330200" rtl="0">
              <a:spcBef>
                <a:spcPts val="0"/>
              </a:spcBef>
              <a:spcAft>
                <a:spcPts val="0"/>
              </a:spcAft>
              <a:buSzPts val="1600"/>
              <a:buChar char="•"/>
            </a:pPr>
            <a:r>
              <a:rPr lang="en" sz="1600"/>
              <a:t>K-2 Formative Tasks  (before, during, and after)</a:t>
            </a:r>
            <a:endParaRPr sz="1600"/>
          </a:p>
          <a:p>
            <a:pPr marL="457200" lvl="0" indent="-330200" rtl="0">
              <a:spcBef>
                <a:spcPts val="0"/>
              </a:spcBef>
              <a:spcAft>
                <a:spcPts val="0"/>
              </a:spcAft>
              <a:buSzPts val="1600"/>
              <a:buChar char="•"/>
            </a:pPr>
            <a:r>
              <a:rPr lang="en" sz="1600"/>
              <a:t>Do’s and Don’ts</a:t>
            </a:r>
            <a:endParaRPr sz="1600"/>
          </a:p>
          <a:p>
            <a:pPr marL="457200" lvl="0" indent="-330200" rtl="0">
              <a:spcBef>
                <a:spcPts val="0"/>
              </a:spcBef>
              <a:spcAft>
                <a:spcPts val="0"/>
              </a:spcAft>
              <a:buSzPts val="1600"/>
              <a:buChar char="•"/>
            </a:pPr>
            <a:r>
              <a:rPr lang="en" sz="1600"/>
              <a:t>Reports and Data Analysis</a:t>
            </a:r>
            <a:endParaRPr sz="1600"/>
          </a:p>
          <a:p>
            <a:pPr marL="457200" lvl="0" indent="-330200" rtl="0">
              <a:spcBef>
                <a:spcPts val="0"/>
              </a:spcBef>
              <a:spcAft>
                <a:spcPts val="0"/>
              </a:spcAft>
              <a:buSzPts val="1600"/>
              <a:buChar char="•"/>
            </a:pPr>
            <a:r>
              <a:rPr lang="en" sz="1600"/>
              <a:t>Frequently Asked Questions</a:t>
            </a:r>
            <a:endParaRPr sz="1600"/>
          </a:p>
          <a:p>
            <a:pPr marL="457200" lvl="0" indent="-330200" rtl="0">
              <a:spcBef>
                <a:spcPts val="0"/>
              </a:spcBef>
              <a:spcAft>
                <a:spcPts val="0"/>
              </a:spcAft>
              <a:buSzPts val="1600"/>
              <a:buChar char="•"/>
            </a:pPr>
            <a:r>
              <a:rPr lang="en" sz="1600"/>
              <a:t>Appendices</a:t>
            </a:r>
            <a:endParaRPr sz="1600"/>
          </a:p>
          <a:p>
            <a:pPr marL="914400" lvl="0" indent="-330200" rtl="0">
              <a:spcBef>
                <a:spcPts val="0"/>
              </a:spcBef>
              <a:spcAft>
                <a:spcPts val="0"/>
              </a:spcAft>
              <a:buSzPts val="1600"/>
              <a:buChar char="•"/>
            </a:pPr>
            <a:r>
              <a:rPr lang="en" sz="1600"/>
              <a:t>Diagnostic and Interim Test Designs</a:t>
            </a:r>
            <a:endParaRPr sz="1600"/>
          </a:p>
          <a:p>
            <a:pPr marL="914400" lvl="0" indent="-330200" rtl="0">
              <a:spcBef>
                <a:spcPts val="0"/>
              </a:spcBef>
              <a:spcAft>
                <a:spcPts val="0"/>
              </a:spcAft>
              <a:buSzPts val="1600"/>
              <a:buChar char="•"/>
            </a:pPr>
            <a:r>
              <a:rPr lang="en" sz="1600"/>
              <a:t>EAGLE 2.0 Items</a:t>
            </a:r>
            <a:endParaRPr sz="160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1029"/>
        <p:cNvGrpSpPr/>
        <p:nvPr/>
      </p:nvGrpSpPr>
      <p:grpSpPr>
        <a:xfrm>
          <a:off x="0" y="0"/>
          <a:ext cx="0" cy="0"/>
          <a:chOff x="0" y="0"/>
          <a:chExt cx="0" cy="0"/>
        </a:xfrm>
      </p:grpSpPr>
      <p:sp>
        <p:nvSpPr>
          <p:cNvPr id="1030" name="Shape 1030"/>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800"/>
              <a:t>Features of the District Guide</a:t>
            </a:r>
            <a:endParaRPr sz="2800"/>
          </a:p>
        </p:txBody>
      </p:sp>
      <p:sp>
        <p:nvSpPr>
          <p:cNvPr id="1031" name="Shape 1031"/>
          <p:cNvSpPr txBox="1">
            <a:spLocks noGrp="1"/>
          </p:cNvSpPr>
          <p:nvPr>
            <p:ph type="sldNum" idx="12"/>
          </p:nvPr>
        </p:nvSpPr>
        <p:spPr>
          <a:xfrm>
            <a:off x="7010400" y="4914900"/>
            <a:ext cx="2133600" cy="257100"/>
          </a:xfrm>
          <a:prstGeom prst="rect">
            <a:avLst/>
          </a:prstGeom>
        </p:spPr>
        <p:txBody>
          <a:bodyPr spcFirstLastPara="1" wrap="square" lIns="91425" tIns="45700" rIns="91425" bIns="45700" anchor="ctr" anchorCtr="0">
            <a:noAutofit/>
          </a:bodyPr>
          <a:lstStyle/>
          <a:p>
            <a:pPr marL="0" lvl="0" indent="0" rtl="0">
              <a:spcBef>
                <a:spcPts val="0"/>
              </a:spcBef>
              <a:spcAft>
                <a:spcPts val="0"/>
              </a:spcAft>
              <a:buClr>
                <a:srgbClr val="888888"/>
              </a:buClr>
              <a:buFont typeface="Arial"/>
              <a:buNone/>
            </a:pPr>
            <a:fld id="{00000000-1234-1234-1234-123412341234}" type="slidenum">
              <a:rPr lang="en"/>
              <a:t>87</a:t>
            </a:fld>
            <a:endParaRPr/>
          </a:p>
        </p:txBody>
      </p:sp>
      <p:sp>
        <p:nvSpPr>
          <p:cNvPr id="1032" name="Shape 1032"/>
          <p:cNvSpPr txBox="1">
            <a:spLocks noGrp="1"/>
          </p:cNvSpPr>
          <p:nvPr>
            <p:ph type="body" idx="1"/>
          </p:nvPr>
        </p:nvSpPr>
        <p:spPr>
          <a:xfrm>
            <a:off x="152400" y="971550"/>
            <a:ext cx="8839200" cy="38289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sz="1800"/>
              <a:t>The format and contents of this document were created from feedback from DTCs, teachers, curriculum coordinators, and other school and district level employees.</a:t>
            </a:r>
            <a:endParaRPr sz="1800"/>
          </a:p>
          <a:p>
            <a:pPr marL="0" lvl="0" indent="0" rtl="0">
              <a:spcBef>
                <a:spcPts val="0"/>
              </a:spcBef>
              <a:spcAft>
                <a:spcPts val="0"/>
              </a:spcAft>
              <a:buNone/>
            </a:pPr>
            <a:endParaRPr sz="1800"/>
          </a:p>
          <a:p>
            <a:pPr marL="0" lvl="0" indent="0" rtl="0">
              <a:spcBef>
                <a:spcPts val="0"/>
              </a:spcBef>
              <a:spcAft>
                <a:spcPts val="0"/>
              </a:spcAft>
              <a:buNone/>
            </a:pPr>
            <a:r>
              <a:rPr lang="en" sz="1800"/>
              <a:t>The features of this guide include:</a:t>
            </a:r>
            <a:endParaRPr sz="1800"/>
          </a:p>
          <a:p>
            <a:pPr marL="457200" lvl="0" indent="-342900" rtl="0">
              <a:spcBef>
                <a:spcPts val="0"/>
              </a:spcBef>
              <a:spcAft>
                <a:spcPts val="0"/>
              </a:spcAft>
              <a:buSzPts val="1800"/>
              <a:buChar char="-"/>
            </a:pPr>
            <a:r>
              <a:rPr lang="en" sz="1800"/>
              <a:t>One page overview</a:t>
            </a:r>
            <a:endParaRPr sz="1800"/>
          </a:p>
          <a:p>
            <a:pPr marL="457200" lvl="0" indent="-342900" rtl="0">
              <a:spcBef>
                <a:spcPts val="0"/>
              </a:spcBef>
              <a:spcAft>
                <a:spcPts val="0"/>
              </a:spcAft>
              <a:buSzPts val="1800"/>
              <a:buChar char="-"/>
            </a:pPr>
            <a:r>
              <a:rPr lang="en" sz="1800"/>
              <a:t>Hyperlinks within document and to external sources</a:t>
            </a:r>
            <a:endParaRPr sz="1800"/>
          </a:p>
          <a:p>
            <a:pPr marL="457200" lvl="0" indent="-342900" rtl="0">
              <a:spcBef>
                <a:spcPts val="0"/>
              </a:spcBef>
              <a:spcAft>
                <a:spcPts val="0"/>
              </a:spcAft>
              <a:buSzPts val="1800"/>
              <a:buChar char="-"/>
            </a:pPr>
            <a:r>
              <a:rPr lang="en" sz="1800"/>
              <a:t>Headings of sections will also be full length webinars </a:t>
            </a:r>
            <a:endParaRPr sz="1800"/>
          </a:p>
          <a:p>
            <a:pPr marL="457200" lvl="0" indent="-342900" rtl="0">
              <a:spcBef>
                <a:spcPts val="0"/>
              </a:spcBef>
              <a:spcAft>
                <a:spcPts val="0"/>
              </a:spcAft>
              <a:buSzPts val="1800"/>
              <a:buChar char="-"/>
            </a:pPr>
            <a:r>
              <a:rPr lang="en" sz="1800"/>
              <a:t>Mini Trainings will have links to matching one pager</a:t>
            </a:r>
            <a:endParaRPr sz="1800"/>
          </a:p>
          <a:p>
            <a:pPr marL="457200" lvl="0" indent="-342900" rtl="0">
              <a:spcBef>
                <a:spcPts val="0"/>
              </a:spcBef>
              <a:spcAft>
                <a:spcPts val="0"/>
              </a:spcAft>
              <a:buSzPts val="1800"/>
              <a:buChar char="-"/>
            </a:pPr>
            <a:r>
              <a:rPr lang="en" sz="1800"/>
              <a:t>Living document</a:t>
            </a:r>
            <a:endParaRPr sz="1800"/>
          </a:p>
          <a:p>
            <a:pPr marL="457200" lvl="0" indent="-342900" rtl="0">
              <a:spcBef>
                <a:spcPts val="0"/>
              </a:spcBef>
              <a:spcAft>
                <a:spcPts val="0"/>
              </a:spcAft>
              <a:buSzPts val="1800"/>
              <a:buChar char="-"/>
            </a:pPr>
            <a:r>
              <a:rPr lang="en" sz="1800"/>
              <a:t>Checklist format</a:t>
            </a:r>
            <a:endParaRPr sz="1800"/>
          </a:p>
          <a:p>
            <a:pPr marL="457200" lvl="0" indent="-342900" rtl="0">
              <a:spcBef>
                <a:spcPts val="0"/>
              </a:spcBef>
              <a:spcAft>
                <a:spcPts val="0"/>
              </a:spcAft>
              <a:buSzPts val="1800"/>
              <a:buChar char="-"/>
            </a:pPr>
            <a:r>
              <a:rPr lang="en" sz="1800"/>
              <a:t>Important information from A Teacher’s Guide to LEAP 360</a:t>
            </a:r>
            <a:endParaRPr sz="1800"/>
          </a:p>
          <a:p>
            <a:pPr marL="230187" lvl="0" indent="176212" rtl="0">
              <a:spcBef>
                <a:spcPts val="640"/>
              </a:spcBef>
              <a:spcAft>
                <a:spcPts val="0"/>
              </a:spcAft>
              <a:buNone/>
            </a:pPr>
            <a:endParaRPr sz="180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1037"/>
        <p:cNvGrpSpPr/>
        <p:nvPr/>
      </p:nvGrpSpPr>
      <p:grpSpPr>
        <a:xfrm>
          <a:off x="0" y="0"/>
          <a:ext cx="0" cy="0"/>
          <a:chOff x="0" y="0"/>
          <a:chExt cx="0" cy="0"/>
        </a:xfrm>
      </p:grpSpPr>
      <p:sp>
        <p:nvSpPr>
          <p:cNvPr id="1038" name="Shape 1038"/>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1400"/>
              <a:buFont typeface="Calibri"/>
              <a:buNone/>
            </a:pPr>
            <a:r>
              <a:rPr lang="en" sz="2800" b="0" i="0" u="none" strike="noStrike" cap="none">
                <a:solidFill>
                  <a:srgbClr val="333333"/>
                </a:solidFill>
                <a:latin typeface="Calibri"/>
                <a:ea typeface="Calibri"/>
                <a:cs typeface="Calibri"/>
                <a:sym typeface="Calibri"/>
              </a:rPr>
              <a:t>LEAP 360 (2018-2019)</a:t>
            </a:r>
            <a:endParaRPr sz="2800" b="0" i="0" u="none" strike="noStrike" cap="none">
              <a:solidFill>
                <a:srgbClr val="333333"/>
              </a:solidFill>
              <a:latin typeface="Calibri"/>
              <a:ea typeface="Calibri"/>
              <a:cs typeface="Calibri"/>
              <a:sym typeface="Calibri"/>
            </a:endParaRPr>
          </a:p>
        </p:txBody>
      </p:sp>
      <p:sp>
        <p:nvSpPr>
          <p:cNvPr id="1039" name="Shape 1039"/>
          <p:cNvSpPr txBox="1"/>
          <p:nvPr/>
        </p:nvSpPr>
        <p:spPr>
          <a:xfrm>
            <a:off x="128850" y="900000"/>
            <a:ext cx="8886300" cy="39777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rgbClr val="000000"/>
              </a:buClr>
              <a:buSzPts val="1800"/>
              <a:buFont typeface="Arial"/>
              <a:buNone/>
            </a:pPr>
            <a:r>
              <a:rPr lang="en" sz="1800" b="0" i="0" u="none" strike="noStrike" cap="none">
                <a:solidFill>
                  <a:schemeClr val="dk1"/>
                </a:solidFill>
                <a:latin typeface="Calibri"/>
                <a:ea typeface="Calibri"/>
                <a:cs typeface="Calibri"/>
                <a:sym typeface="Calibri"/>
              </a:rPr>
              <a:t>The Department is preparing for the second year of LEAP 360 implementation. School systems that signed a LEAP 360 Memorandum of Understanding (MOU) for the 2017-2018 school year may choose to continue using LEAP 360 through June 30, 2019, under the same terms and conditions.</a:t>
            </a:r>
            <a:endParaRPr sz="18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1800"/>
              <a:buFont typeface="Arial"/>
              <a:buNone/>
            </a:pPr>
            <a:r>
              <a:rPr lang="en" sz="1800" b="0" i="0" u="none" strike="noStrike" cap="none">
                <a:solidFill>
                  <a:schemeClr val="dk1"/>
                </a:solidFill>
                <a:latin typeface="Calibri"/>
                <a:ea typeface="Calibri"/>
                <a:cs typeface="Calibri"/>
                <a:sym typeface="Calibri"/>
              </a:rPr>
              <a:t>LEAP 360 will be available to districts in the 2018-2019 at no cost.</a:t>
            </a:r>
            <a:endParaRPr sz="18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1800"/>
              <a:buFont typeface="Arial"/>
              <a:buNone/>
            </a:pPr>
            <a:r>
              <a:rPr lang="en" sz="1800" b="0" i="0" u="none" strike="noStrike" cap="none">
                <a:solidFill>
                  <a:schemeClr val="dk1"/>
                </a:solidFill>
                <a:latin typeface="Calibri"/>
                <a:ea typeface="Calibri"/>
                <a:cs typeface="Calibri"/>
                <a:sym typeface="Calibri"/>
              </a:rPr>
              <a:t>Year two provides school systems with an opportunity to:</a:t>
            </a:r>
            <a:endParaRPr sz="1800" b="0" i="0" u="none" strike="noStrike" cap="none">
              <a:solidFill>
                <a:schemeClr val="dk1"/>
              </a:solidFill>
              <a:latin typeface="Calibri"/>
              <a:ea typeface="Calibri"/>
              <a:cs typeface="Calibri"/>
              <a:sym typeface="Calibri"/>
            </a:endParaRPr>
          </a:p>
          <a:p>
            <a:pPr marL="457200" marR="0" lvl="0" indent="-342900" algn="l" rtl="0">
              <a:lnSpc>
                <a:spcPct val="90000"/>
              </a:lnSpc>
              <a:spcBef>
                <a:spcPts val="0"/>
              </a:spcBef>
              <a:spcAft>
                <a:spcPts val="0"/>
              </a:spcAft>
              <a:buClr>
                <a:schemeClr val="dk1"/>
              </a:buClr>
              <a:buSzPts val="1800"/>
              <a:buFont typeface="Calibri"/>
              <a:buChar char="●"/>
            </a:pPr>
            <a:r>
              <a:rPr lang="en" sz="1800" b="0" i="0" u="none" strike="noStrike" cap="none">
                <a:solidFill>
                  <a:schemeClr val="dk1"/>
                </a:solidFill>
                <a:latin typeface="Calibri"/>
                <a:ea typeface="Calibri"/>
                <a:cs typeface="Calibri"/>
                <a:sym typeface="Calibri"/>
              </a:rPr>
              <a:t>re-evaluate existing practices,</a:t>
            </a:r>
            <a:endParaRPr sz="1800" b="0" i="0" u="none" strike="noStrike" cap="none">
              <a:solidFill>
                <a:schemeClr val="dk1"/>
              </a:solidFill>
              <a:latin typeface="Calibri"/>
              <a:ea typeface="Calibri"/>
              <a:cs typeface="Calibri"/>
              <a:sym typeface="Calibri"/>
            </a:endParaRPr>
          </a:p>
          <a:p>
            <a:pPr marL="457200" marR="0" lvl="0" indent="-342900" algn="l" rtl="0">
              <a:lnSpc>
                <a:spcPct val="90000"/>
              </a:lnSpc>
              <a:spcBef>
                <a:spcPts val="0"/>
              </a:spcBef>
              <a:spcAft>
                <a:spcPts val="0"/>
              </a:spcAft>
              <a:buClr>
                <a:schemeClr val="dk1"/>
              </a:buClr>
              <a:buSzPts val="1800"/>
              <a:buFont typeface="Calibri"/>
              <a:buChar char="●"/>
            </a:pPr>
            <a:r>
              <a:rPr lang="en" sz="1800" b="0" i="0" u="none" strike="noStrike" cap="none">
                <a:solidFill>
                  <a:schemeClr val="dk1"/>
                </a:solidFill>
                <a:latin typeface="Calibri"/>
                <a:ea typeface="Calibri"/>
                <a:cs typeface="Calibri"/>
                <a:sym typeface="Calibri"/>
              </a:rPr>
              <a:t>reduce duplicative testing, and</a:t>
            </a:r>
            <a:endParaRPr sz="1800" b="0" i="0" u="none" strike="noStrike" cap="none">
              <a:solidFill>
                <a:schemeClr val="dk1"/>
              </a:solidFill>
              <a:latin typeface="Calibri"/>
              <a:ea typeface="Calibri"/>
              <a:cs typeface="Calibri"/>
              <a:sym typeface="Calibri"/>
            </a:endParaRPr>
          </a:p>
          <a:p>
            <a:pPr marL="457200" marR="0" lvl="0" indent="-342900" algn="l" rtl="0">
              <a:lnSpc>
                <a:spcPct val="90000"/>
              </a:lnSpc>
              <a:spcBef>
                <a:spcPts val="0"/>
              </a:spcBef>
              <a:spcAft>
                <a:spcPts val="0"/>
              </a:spcAft>
              <a:buClr>
                <a:schemeClr val="dk1"/>
              </a:buClr>
              <a:buSzPts val="1800"/>
              <a:buFont typeface="Calibri"/>
              <a:buChar char="●"/>
            </a:pPr>
            <a:r>
              <a:rPr lang="en" sz="1800" b="0" i="0" u="none" strike="noStrike" cap="none">
                <a:solidFill>
                  <a:schemeClr val="dk1"/>
                </a:solidFill>
                <a:latin typeface="Calibri"/>
                <a:ea typeface="Calibri"/>
                <a:cs typeface="Calibri"/>
                <a:sym typeface="Calibri"/>
              </a:rPr>
              <a:t>transition to a more comprehensive assessment system that yields valid and reliable information on student performance throughout the school year.</a:t>
            </a: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1044"/>
        <p:cNvGrpSpPr/>
        <p:nvPr/>
      </p:nvGrpSpPr>
      <p:grpSpPr>
        <a:xfrm>
          <a:off x="0" y="0"/>
          <a:ext cx="0" cy="0"/>
          <a:chOff x="0" y="0"/>
          <a:chExt cx="0" cy="0"/>
        </a:xfrm>
      </p:grpSpPr>
      <p:sp>
        <p:nvSpPr>
          <p:cNvPr id="1045" name="Shape 1045"/>
          <p:cNvSpPr txBox="1">
            <a:spLocks noGrp="1"/>
          </p:cNvSpPr>
          <p:nvPr>
            <p:ph type="title"/>
          </p:nvPr>
        </p:nvSpPr>
        <p:spPr>
          <a:xfrm>
            <a:off x="0" y="0"/>
            <a:ext cx="9144000" cy="971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1400"/>
              <a:buFont typeface="Calibri"/>
              <a:buNone/>
            </a:pPr>
            <a:r>
              <a:rPr lang="en" sz="3200" b="0" i="0" u="none" strike="noStrike" cap="none">
                <a:solidFill>
                  <a:srgbClr val="333333"/>
                </a:solidFill>
                <a:latin typeface="Calibri"/>
                <a:ea typeface="Calibri"/>
                <a:cs typeface="Calibri"/>
                <a:sym typeface="Calibri"/>
              </a:rPr>
              <a:t>LEAP 360 (2018-2019)</a:t>
            </a:r>
            <a:endParaRPr sz="3200" b="0" i="0" u="none" strike="noStrike" cap="none">
              <a:solidFill>
                <a:srgbClr val="333333"/>
              </a:solidFill>
              <a:latin typeface="Calibri"/>
              <a:ea typeface="Calibri"/>
              <a:cs typeface="Calibri"/>
              <a:sym typeface="Calibri"/>
            </a:endParaRPr>
          </a:p>
        </p:txBody>
      </p:sp>
      <p:sp>
        <p:nvSpPr>
          <p:cNvPr id="1046" name="Shape 1046"/>
          <p:cNvSpPr txBox="1"/>
          <p:nvPr/>
        </p:nvSpPr>
        <p:spPr>
          <a:xfrm>
            <a:off x="128850" y="1117250"/>
            <a:ext cx="8886300" cy="3877500"/>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rgbClr val="000000"/>
              </a:buClr>
              <a:buSzPts val="1800"/>
              <a:buFont typeface="Arial"/>
              <a:buNone/>
            </a:pPr>
            <a:r>
              <a:rPr lang="en" sz="1800" b="1" i="0" u="none" strike="noStrike" cap="none">
                <a:solidFill>
                  <a:schemeClr val="dk1"/>
                </a:solidFill>
                <a:latin typeface="Calibri"/>
                <a:ea typeface="Calibri"/>
                <a:cs typeface="Calibri"/>
                <a:sym typeface="Calibri"/>
              </a:rPr>
              <a:t>Next Steps</a:t>
            </a:r>
            <a:endParaRPr sz="1800" b="1" i="0" u="none" strike="noStrike" cap="none">
              <a:solidFill>
                <a:schemeClr val="dk1"/>
              </a:solidFill>
              <a:latin typeface="Calibri"/>
              <a:ea typeface="Calibri"/>
              <a:cs typeface="Calibri"/>
              <a:sym typeface="Calibri"/>
            </a:endParaRPr>
          </a:p>
          <a:p>
            <a:pPr marL="457200" marR="0" lvl="0" indent="-342900" algn="l" rtl="0">
              <a:lnSpc>
                <a:spcPct val="90000"/>
              </a:lnSpc>
              <a:spcBef>
                <a:spcPts val="0"/>
              </a:spcBef>
              <a:spcAft>
                <a:spcPts val="0"/>
              </a:spcAft>
              <a:buClr>
                <a:srgbClr val="000000"/>
              </a:buClr>
              <a:buSzPts val="1800"/>
              <a:buFont typeface="Calibri"/>
              <a:buChar char="●"/>
            </a:pPr>
            <a:r>
              <a:rPr lang="en" sz="1800" b="0" i="0" u="none" strike="noStrike" cap="none">
                <a:solidFill>
                  <a:schemeClr val="dk1"/>
                </a:solidFill>
                <a:latin typeface="Calibri"/>
                <a:ea typeface="Calibri"/>
                <a:cs typeface="Calibri"/>
                <a:sym typeface="Calibri"/>
              </a:rPr>
              <a:t>The Department is continuing to gather feedback from school systems and school level users through focus groups, site visits, and </a:t>
            </a:r>
            <a:r>
              <a:rPr lang="en" sz="1800" b="0" i="0" u="sng" strike="noStrike" cap="none">
                <a:solidFill>
                  <a:srgbClr val="3D9BBA"/>
                </a:solidFill>
                <a:latin typeface="Calibri"/>
                <a:ea typeface="Calibri"/>
                <a:cs typeface="Calibri"/>
                <a:sym typeface="Calibri"/>
              </a:rPr>
              <a:t>assessment@la.gov</a:t>
            </a:r>
            <a:r>
              <a:rPr lang="en" sz="1800" b="0" i="0" u="none" strike="noStrike" cap="none">
                <a:solidFill>
                  <a:schemeClr val="dk1"/>
                </a:solidFill>
                <a:latin typeface="Calibri"/>
                <a:ea typeface="Calibri"/>
                <a:cs typeface="Calibri"/>
                <a:sym typeface="Calibri"/>
              </a:rPr>
              <a:t>. Enhancements across usability, administration, and reporting will be implemented for the 2018-2019 school year.</a:t>
            </a:r>
            <a:endParaRPr sz="1800" b="0" i="0" u="none" strike="noStrike" cap="none">
              <a:solidFill>
                <a:schemeClr val="dk1"/>
              </a:solidFill>
              <a:latin typeface="Calibri"/>
              <a:ea typeface="Calibri"/>
              <a:cs typeface="Calibri"/>
              <a:sym typeface="Calibri"/>
            </a:endParaRPr>
          </a:p>
          <a:p>
            <a:pPr marL="457200" marR="0" lvl="0" indent="-342900" algn="l" rtl="0">
              <a:lnSpc>
                <a:spcPct val="90000"/>
              </a:lnSpc>
              <a:spcBef>
                <a:spcPts val="0"/>
              </a:spcBef>
              <a:spcAft>
                <a:spcPts val="0"/>
              </a:spcAft>
              <a:buClr>
                <a:srgbClr val="000000"/>
              </a:buClr>
              <a:buSzPts val="1800"/>
              <a:buFont typeface="Calibri"/>
              <a:buChar char="●"/>
            </a:pPr>
            <a:r>
              <a:rPr lang="en" sz="1800" b="0" i="0" u="none" strike="noStrike" cap="none">
                <a:solidFill>
                  <a:schemeClr val="dk1"/>
                </a:solidFill>
                <a:latin typeface="Calibri"/>
                <a:ea typeface="Calibri"/>
                <a:cs typeface="Calibri"/>
                <a:sym typeface="Calibri"/>
              </a:rPr>
              <a:t>To opt-in and amend your school system’s existing agreement, each Superintendent must sign an amendment to the original agreement.</a:t>
            </a:r>
            <a:endParaRPr sz="1800">
              <a:solidFill>
                <a:schemeClr val="dk1"/>
              </a:solidFill>
              <a:latin typeface="Calibri"/>
              <a:ea typeface="Calibri"/>
              <a:cs typeface="Calibri"/>
              <a:sym typeface="Calibri"/>
            </a:endParaRPr>
          </a:p>
          <a:p>
            <a:pPr marL="457200" marR="0" lvl="0" indent="-342900" algn="l" rtl="0">
              <a:lnSpc>
                <a:spcPct val="90000"/>
              </a:lnSpc>
              <a:spcBef>
                <a:spcPts val="0"/>
              </a:spcBef>
              <a:spcAft>
                <a:spcPts val="0"/>
              </a:spcAft>
              <a:buClr>
                <a:srgbClr val="000000"/>
              </a:buClr>
              <a:buSzPts val="1800"/>
              <a:buFont typeface="Calibri"/>
              <a:buChar char="●"/>
            </a:pPr>
            <a:r>
              <a:rPr lang="en" sz="1800" b="0" i="0" u="none" strike="noStrike" cap="none">
                <a:solidFill>
                  <a:schemeClr val="dk1"/>
                </a:solidFill>
                <a:latin typeface="Calibri"/>
                <a:ea typeface="Calibri"/>
                <a:cs typeface="Calibri"/>
                <a:sym typeface="Calibri"/>
              </a:rPr>
              <a:t>Please click</a:t>
            </a:r>
            <a:r>
              <a:rPr lang="en" sz="1800" b="0" i="0" u="none" strike="noStrike" cap="none">
                <a:solidFill>
                  <a:schemeClr val="hlink"/>
                </a:solidFill>
                <a:uFill>
                  <a:noFill/>
                </a:uFill>
                <a:latin typeface="Calibri"/>
                <a:ea typeface="Calibri"/>
                <a:cs typeface="Calibri"/>
                <a:sym typeface="Calibri"/>
                <a:hlinkClick r:id="rId3"/>
              </a:rPr>
              <a:t> </a:t>
            </a:r>
            <a:r>
              <a:rPr lang="en" sz="1800" b="0" i="0" u="sng" strike="noStrike" cap="none">
                <a:solidFill>
                  <a:schemeClr val="hlink"/>
                </a:solidFill>
                <a:latin typeface="Calibri"/>
                <a:ea typeface="Calibri"/>
                <a:cs typeface="Calibri"/>
                <a:sym typeface="Calibri"/>
                <a:hlinkClick r:id="rId3"/>
              </a:rPr>
              <a:t>here</a:t>
            </a:r>
            <a:r>
              <a:rPr lang="en" sz="1800" b="0" i="0" u="none" strike="noStrike" cap="none">
                <a:solidFill>
                  <a:schemeClr val="dk1"/>
                </a:solidFill>
                <a:latin typeface="Calibri"/>
                <a:ea typeface="Calibri"/>
                <a:cs typeface="Calibri"/>
                <a:sym typeface="Calibri"/>
              </a:rPr>
              <a:t> to download the </a:t>
            </a:r>
            <a:r>
              <a:rPr lang="en" sz="1800" b="1" i="0" u="none" strike="noStrike" cap="none">
                <a:solidFill>
                  <a:schemeClr val="dk1"/>
                </a:solidFill>
                <a:latin typeface="Calibri"/>
                <a:ea typeface="Calibri"/>
                <a:cs typeface="Calibri"/>
                <a:sym typeface="Calibri"/>
              </a:rPr>
              <a:t>LEAP 360 MOU Amendment (2018-2019)</a:t>
            </a:r>
            <a:r>
              <a:rPr lang="en" sz="1800" b="0" i="0" u="none" strike="noStrike" cap="none">
                <a:solidFill>
                  <a:schemeClr val="dk1"/>
                </a:solidFill>
                <a:latin typeface="Calibri"/>
                <a:ea typeface="Calibri"/>
                <a:cs typeface="Calibri"/>
                <a:sym typeface="Calibri"/>
              </a:rPr>
              <a:t> form. Complete, sign, and return an electronic copy to </a:t>
            </a:r>
            <a:r>
              <a:rPr lang="en" sz="1800" b="0" i="0" u="sng" strike="noStrike" cap="none">
                <a:solidFill>
                  <a:srgbClr val="3D9BBA"/>
                </a:solidFill>
                <a:latin typeface="Calibri"/>
                <a:ea typeface="Calibri"/>
                <a:cs typeface="Calibri"/>
                <a:sym typeface="Calibri"/>
              </a:rPr>
              <a:t>assessment@la.gov</a:t>
            </a:r>
            <a:r>
              <a:rPr lang="en" sz="1800" b="0" i="0" u="none" strike="noStrike" cap="none">
                <a:solidFill>
                  <a:schemeClr val="dk1"/>
                </a:solidFill>
                <a:latin typeface="Calibri"/>
                <a:ea typeface="Calibri"/>
                <a:cs typeface="Calibri"/>
                <a:sym typeface="Calibri"/>
              </a:rPr>
              <a:t> by </a:t>
            </a:r>
            <a:r>
              <a:rPr lang="en" sz="1800" b="1" i="0" u="none" strike="noStrike" cap="none">
                <a:solidFill>
                  <a:schemeClr val="dk1"/>
                </a:solidFill>
                <a:latin typeface="Calibri"/>
                <a:ea typeface="Calibri"/>
                <a:cs typeface="Calibri"/>
                <a:sym typeface="Calibri"/>
              </a:rPr>
              <a:t>July 7, 2018</a:t>
            </a:r>
            <a:r>
              <a:rPr lang="en" sz="1800" b="0" i="0" u="none" strike="noStrike" cap="none">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a:p>
            <a:pPr marL="457200" marR="0" lvl="0" indent="-342900" algn="l" rtl="0">
              <a:lnSpc>
                <a:spcPct val="90000"/>
              </a:lnSpc>
              <a:spcBef>
                <a:spcPts val="0"/>
              </a:spcBef>
              <a:spcAft>
                <a:spcPts val="0"/>
              </a:spcAft>
              <a:buClr>
                <a:schemeClr val="dk1"/>
              </a:buClr>
              <a:buSzPts val="1800"/>
              <a:buFont typeface="Calibri"/>
              <a:buChar char="●"/>
            </a:pPr>
            <a:r>
              <a:rPr lang="en" sz="1800">
                <a:solidFill>
                  <a:schemeClr val="dk1"/>
                </a:solidFill>
                <a:latin typeface="Calibri"/>
                <a:ea typeface="Calibri"/>
                <a:cs typeface="Calibri"/>
                <a:sym typeface="Calibri"/>
              </a:rPr>
              <a:t>In addition to the MOU, all school systems wishing to participate in LEAP 360 must submit a </a:t>
            </a:r>
            <a:r>
              <a:rPr lang="en" sz="1800" u="sng">
                <a:solidFill>
                  <a:schemeClr val="hlink"/>
                </a:solidFill>
                <a:latin typeface="Calibri"/>
                <a:ea typeface="Calibri"/>
                <a:cs typeface="Calibri"/>
                <a:sym typeface="Calibri"/>
                <a:hlinkClick r:id="rId4"/>
              </a:rPr>
              <a:t>non-summative data sharing agreement</a:t>
            </a:r>
            <a:r>
              <a:rPr lang="en" sz="1800">
                <a:solidFill>
                  <a:schemeClr val="dk1"/>
                </a:solidFill>
                <a:latin typeface="Calibri"/>
                <a:ea typeface="Calibri"/>
                <a:cs typeface="Calibri"/>
                <a:sym typeface="Calibri"/>
              </a:rPr>
              <a:t> . </a:t>
            </a:r>
            <a:endParaRPr sz="180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1800"/>
              <a:buFont typeface="Arial"/>
              <a:buNone/>
            </a:pPr>
            <a:endParaRPr sz="1800" b="1"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1800"/>
              <a:buFont typeface="Arial"/>
              <a:buNone/>
            </a:pPr>
            <a:r>
              <a:rPr lang="en" sz="1800" b="1" i="0" u="none" strike="noStrike" cap="none">
                <a:solidFill>
                  <a:schemeClr val="dk1"/>
                </a:solidFill>
                <a:latin typeface="Calibri"/>
                <a:ea typeface="Calibri"/>
                <a:cs typeface="Calibri"/>
                <a:sym typeface="Calibri"/>
              </a:rPr>
              <a:t>Note:</a:t>
            </a:r>
            <a:r>
              <a:rPr lang="en" sz="1800" b="0" i="0" u="none" strike="noStrike" cap="none">
                <a:solidFill>
                  <a:schemeClr val="dk1"/>
                </a:solidFill>
                <a:latin typeface="Calibri"/>
                <a:ea typeface="Calibri"/>
                <a:cs typeface="Calibri"/>
                <a:sym typeface="Calibri"/>
              </a:rPr>
              <a:t> School systems should anticipate a cost for the 2019-2020 school year.</a:t>
            </a:r>
            <a:endParaRPr sz="18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Shape 481"/>
          <p:cNvSpPr txBox="1">
            <a:spLocks noGrp="1"/>
          </p:cNvSpPr>
          <p:nvPr>
            <p:ph type="title"/>
          </p:nvPr>
        </p:nvSpPr>
        <p:spPr>
          <a:xfrm>
            <a:off x="4" y="-14125"/>
            <a:ext cx="9144000" cy="10476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333333"/>
              </a:buClr>
              <a:buSzPts val="1400"/>
              <a:buFont typeface="Calibri"/>
              <a:buNone/>
            </a:pPr>
            <a:r>
              <a:rPr lang="en" sz="2800" b="0" i="0" u="none" strike="noStrike" cap="none">
                <a:solidFill>
                  <a:srgbClr val="333333"/>
                </a:solidFill>
                <a:latin typeface="Calibri"/>
                <a:ea typeface="Calibri"/>
                <a:cs typeface="Calibri"/>
                <a:sym typeface="Calibri"/>
              </a:rPr>
              <a:t>2018 School and Center Performance Release Timeline</a:t>
            </a:r>
            <a:endParaRPr sz="2800" b="0" i="0" u="none" strike="noStrike" cap="none">
              <a:solidFill>
                <a:srgbClr val="333333"/>
              </a:solidFill>
              <a:latin typeface="Calibri"/>
              <a:ea typeface="Calibri"/>
              <a:cs typeface="Calibri"/>
              <a:sym typeface="Calibri"/>
            </a:endParaRPr>
          </a:p>
        </p:txBody>
      </p:sp>
      <p:sp>
        <p:nvSpPr>
          <p:cNvPr id="482" name="Shape 482"/>
          <p:cNvSpPr txBox="1">
            <a:spLocks noGrp="1"/>
          </p:cNvSpPr>
          <p:nvPr>
            <p:ph type="sldNum" idx="12"/>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900"/>
              <a:buFont typeface="Calibri"/>
              <a:buNone/>
            </a:pPr>
            <a:fld id="{00000000-1234-1234-1234-123412341234}" type="slidenum">
              <a:rPr lang="en" sz="900" b="0" i="0" u="none" strike="noStrike" cap="none">
                <a:solidFill>
                  <a:srgbClr val="8A8A8A"/>
                </a:solidFill>
                <a:latin typeface="Calibri"/>
                <a:ea typeface="Calibri"/>
                <a:cs typeface="Calibri"/>
                <a:sym typeface="Calibri"/>
              </a:rPr>
              <a:t>9</a:t>
            </a:fld>
            <a:endParaRPr sz="900" b="0" i="0" u="none" strike="noStrike" cap="none">
              <a:solidFill>
                <a:srgbClr val="8A8A8A"/>
              </a:solidFill>
              <a:latin typeface="Calibri"/>
              <a:ea typeface="Calibri"/>
              <a:cs typeface="Calibri"/>
              <a:sym typeface="Calibri"/>
            </a:endParaRPr>
          </a:p>
        </p:txBody>
      </p:sp>
      <p:graphicFrame>
        <p:nvGraphicFramePr>
          <p:cNvPr id="483" name="Shape 483"/>
          <p:cNvGraphicFramePr/>
          <p:nvPr/>
        </p:nvGraphicFramePr>
        <p:xfrm>
          <a:off x="-9" y="1013243"/>
          <a:ext cx="9144000" cy="3823428"/>
        </p:xfrm>
        <a:graphic>
          <a:graphicData uri="http://schemas.openxmlformats.org/drawingml/2006/table">
            <a:tbl>
              <a:tblPr firstRow="1" bandRow="1">
                <a:noFill/>
                <a:tableStyleId>{5EC270F2-3AE8-468E-A011-12949433ABEB}</a:tableStyleId>
              </a:tblPr>
              <a:tblGrid>
                <a:gridCol w="7551150"/>
                <a:gridCol w="1592850"/>
              </a:tblGrid>
              <a:tr h="278150">
                <a:tc>
                  <a:txBody>
                    <a:bodyPr/>
                    <a:lstStyle/>
                    <a:p>
                      <a:pPr marL="0" marR="0" lvl="0" indent="0" algn="l" rtl="0">
                        <a:lnSpc>
                          <a:spcPct val="100000"/>
                        </a:lnSpc>
                        <a:spcBef>
                          <a:spcPts val="0"/>
                        </a:spcBef>
                        <a:spcAft>
                          <a:spcPts val="0"/>
                        </a:spcAft>
                        <a:buClr>
                          <a:srgbClr val="000000"/>
                        </a:buClr>
                        <a:buSzPts val="300"/>
                        <a:buFont typeface="Arial"/>
                        <a:buNone/>
                      </a:pPr>
                      <a:r>
                        <a:rPr lang="en" sz="1100" u="none" strike="noStrike" cap="none"/>
                        <a:t>Key Milestones</a:t>
                      </a:r>
                      <a:endParaRPr sz="1100" u="none" strike="noStrike" cap="none"/>
                    </a:p>
                  </a:txBody>
                  <a:tcPr marL="91450" marR="91450" marT="34300" marB="34300"/>
                </a:tc>
                <a:tc>
                  <a:txBody>
                    <a:bodyPr/>
                    <a:lstStyle/>
                    <a:p>
                      <a:pPr marL="0" marR="0" lvl="0" indent="0" algn="l" rtl="0">
                        <a:lnSpc>
                          <a:spcPct val="100000"/>
                        </a:lnSpc>
                        <a:spcBef>
                          <a:spcPts val="0"/>
                        </a:spcBef>
                        <a:spcAft>
                          <a:spcPts val="0"/>
                        </a:spcAft>
                        <a:buClr>
                          <a:srgbClr val="000000"/>
                        </a:buClr>
                        <a:buSzPts val="300"/>
                        <a:buFont typeface="Arial"/>
                        <a:buNone/>
                      </a:pPr>
                      <a:r>
                        <a:rPr lang="en" sz="1100" u="none" strike="noStrike" cap="none"/>
                        <a:t>Date</a:t>
                      </a:r>
                      <a:endParaRPr sz="1100" u="none" strike="noStrike" cap="none"/>
                    </a:p>
                  </a:txBody>
                  <a:tcPr marL="91450" marR="91450" marT="34300" marB="34300"/>
                </a:tc>
              </a:tr>
              <a:tr h="278150">
                <a:tc>
                  <a:txBody>
                    <a:bodyPr/>
                    <a:lstStyle/>
                    <a:p>
                      <a:pPr marL="0" marR="0" lvl="0" indent="0" algn="l" rtl="0">
                        <a:lnSpc>
                          <a:spcPct val="115000"/>
                        </a:lnSpc>
                        <a:spcBef>
                          <a:spcPts val="0"/>
                        </a:spcBef>
                        <a:spcAft>
                          <a:spcPts val="0"/>
                        </a:spcAft>
                        <a:buClr>
                          <a:srgbClr val="000000"/>
                        </a:buClr>
                        <a:buSzPts val="1100"/>
                        <a:buFont typeface="Arial"/>
                        <a:buNone/>
                      </a:pPr>
                      <a:r>
                        <a:rPr lang="en" sz="1100" u="none" strike="noStrike" cap="none">
                          <a:solidFill>
                            <a:srgbClr val="B7B7B7"/>
                          </a:solidFill>
                        </a:rPr>
                        <a:t>Cohort Graduation Rate and Strength of Diploma data certification in LA Data Review</a:t>
                      </a:r>
                      <a:endParaRPr sz="1100" u="none" strike="noStrike" cap="none">
                        <a:solidFill>
                          <a:srgbClr val="B7B7B7"/>
                        </a:solidFill>
                      </a:endParaRPr>
                    </a:p>
                  </a:txBody>
                  <a:tcPr marL="91450" marR="91450" marT="34300" marB="34300"/>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solidFill>
                            <a:srgbClr val="B7B7B7"/>
                          </a:solidFill>
                        </a:rPr>
                        <a:t>March 19-April 13</a:t>
                      </a:r>
                      <a:endParaRPr sz="1100" u="none" strike="noStrike" cap="none">
                        <a:solidFill>
                          <a:srgbClr val="B7B7B7"/>
                        </a:solidFill>
                      </a:endParaRPr>
                    </a:p>
                  </a:txBody>
                  <a:tcPr marL="91450" marR="91450" marT="34300" marB="34300"/>
                </a:tc>
              </a:tr>
              <a:tr h="278150">
                <a:tc>
                  <a:txBody>
                    <a:bodyPr/>
                    <a:lstStyle/>
                    <a:p>
                      <a:pPr marL="0" marR="0" lvl="0" indent="0" algn="l" rtl="0">
                        <a:lnSpc>
                          <a:spcPct val="115000"/>
                        </a:lnSpc>
                        <a:spcBef>
                          <a:spcPts val="0"/>
                        </a:spcBef>
                        <a:spcAft>
                          <a:spcPts val="0"/>
                        </a:spcAft>
                        <a:buClr>
                          <a:srgbClr val="000000"/>
                        </a:buClr>
                        <a:buSzPts val="1100"/>
                        <a:buFont typeface="Arial"/>
                        <a:buNone/>
                      </a:pPr>
                      <a:r>
                        <a:rPr lang="en" sz="1100" u="none" strike="noStrike" cap="none">
                          <a:solidFill>
                            <a:srgbClr val="B7B7B7"/>
                          </a:solidFill>
                        </a:rPr>
                        <a:t>LEAP online cleanup for progress index</a:t>
                      </a:r>
                      <a:endParaRPr sz="1100" u="none" strike="noStrike" cap="none">
                        <a:solidFill>
                          <a:srgbClr val="B7B7B7"/>
                        </a:solidFill>
                      </a:endParaRPr>
                    </a:p>
                  </a:txBody>
                  <a:tcPr marL="91450" marR="91450" marT="34300" marB="34300"/>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solidFill>
                            <a:srgbClr val="B7B7B7"/>
                          </a:solidFill>
                        </a:rPr>
                        <a:t>June 11-15</a:t>
                      </a:r>
                      <a:endParaRPr sz="1100" u="none" strike="noStrike" cap="none">
                        <a:solidFill>
                          <a:srgbClr val="B7B7B7"/>
                        </a:solidFill>
                      </a:endParaRPr>
                    </a:p>
                  </a:txBody>
                  <a:tcPr marL="91450" marR="91450" marT="34300" marB="34300"/>
                </a:tc>
              </a:tr>
              <a:tr h="278150">
                <a:tc>
                  <a:txBody>
                    <a:bodyPr/>
                    <a:lstStyle/>
                    <a:p>
                      <a:pPr marL="0" marR="0" lvl="0" indent="0" algn="l" rtl="0">
                        <a:lnSpc>
                          <a:spcPct val="115000"/>
                        </a:lnSpc>
                        <a:spcBef>
                          <a:spcPts val="0"/>
                        </a:spcBef>
                        <a:spcAft>
                          <a:spcPts val="0"/>
                        </a:spcAft>
                        <a:buClr>
                          <a:srgbClr val="000000"/>
                        </a:buClr>
                        <a:buSzPts val="1100"/>
                        <a:buFont typeface="Arial"/>
                        <a:buNone/>
                      </a:pPr>
                      <a:r>
                        <a:rPr lang="en" sz="1100" u="none" strike="noStrike" cap="none"/>
                        <a:t>Released: 2017-2018 teacher-level VAM results (CIS); 2017-2018 final student progress index results (Louisiana Data Review); 2018-2019 student growth to Mastery targets (Louisiana Data Review)</a:t>
                      </a:r>
                      <a:endParaRPr sz="1100" u="none" strike="noStrike" cap="none"/>
                    </a:p>
                  </a:txBody>
                  <a:tcPr marL="91450" marR="91450" marT="34300" marB="34300"/>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t>early August</a:t>
                      </a:r>
                      <a:endParaRPr sz="1100" u="none" strike="noStrike" cap="none"/>
                    </a:p>
                  </a:txBody>
                  <a:tcPr marL="91450" marR="91450" marT="34300" marB="34300"/>
                </a:tc>
              </a:tr>
              <a:tr h="278150">
                <a:tc>
                  <a:txBody>
                    <a:bodyPr/>
                    <a:lstStyle/>
                    <a:p>
                      <a:pPr marL="0" marR="0" lvl="0" indent="0" algn="l" rtl="0">
                        <a:lnSpc>
                          <a:spcPct val="115000"/>
                        </a:lnSpc>
                        <a:spcBef>
                          <a:spcPts val="0"/>
                        </a:spcBef>
                        <a:spcAft>
                          <a:spcPts val="0"/>
                        </a:spcAft>
                        <a:buClr>
                          <a:srgbClr val="000000"/>
                        </a:buClr>
                        <a:buSzPts val="1100"/>
                        <a:buFont typeface="Arial"/>
                        <a:buNone/>
                      </a:pPr>
                      <a:r>
                        <a:rPr lang="en" sz="1100" u="none" strike="noStrike" cap="none"/>
                        <a:t>ACT Highest Score/WorkKeys; Dropout/Credit Accumulation Index (DCAI); Assessment Data Certification: LEAP 2025,EOC, LAA 1/LEAP Connect, ELPT data certification in LA Data Review</a:t>
                      </a:r>
                      <a:endParaRPr sz="1100" u="none" strike="noStrike" cap="none"/>
                    </a:p>
                  </a:txBody>
                  <a:tcPr marL="91450" marR="91450" marT="34300" marB="34300">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t>August</a:t>
                      </a:r>
                      <a:endParaRPr sz="1100" u="none" strike="noStrike" cap="none"/>
                    </a:p>
                  </a:txBody>
                  <a:tcPr marL="91450" marR="91450" marT="34300" marB="34300">
                    <a:lnB w="12700" cap="flat" cmpd="sng">
                      <a:solidFill>
                        <a:schemeClr val="lt1"/>
                      </a:solidFill>
                      <a:prstDash val="solid"/>
                      <a:round/>
                      <a:headEnd type="none" w="sm" len="sm"/>
                      <a:tailEnd type="none" w="sm" len="sm"/>
                    </a:lnB>
                  </a:tcPr>
                </a:tc>
              </a:tr>
              <a:tr h="278150">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t>School system leaders preview updates to School Finder at Supervisor Collaborations and resources to communicate results with families and community leaders</a:t>
                      </a:r>
                      <a:endParaRPr sz="1100" u="none" strike="noStrike" cap="none"/>
                    </a:p>
                  </a:txBody>
                  <a:tcPr marL="91450" marR="91450" marT="34300" marB="343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t>September 10, 13, 17, and 18</a:t>
                      </a:r>
                      <a:endParaRPr sz="1100" u="none" strike="noStrike" cap="none"/>
                    </a:p>
                  </a:txBody>
                  <a:tcPr marL="91450" marR="91450" marT="34300" marB="343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tcPr>
                </a:tc>
              </a:tr>
              <a:tr h="278150">
                <a:tc>
                  <a:txBody>
                    <a:bodyPr/>
                    <a:lstStyle/>
                    <a:p>
                      <a:pPr marL="0" marR="0" lvl="0" indent="0" algn="l" rtl="0">
                        <a:lnSpc>
                          <a:spcPct val="100000"/>
                        </a:lnSpc>
                        <a:spcBef>
                          <a:spcPts val="0"/>
                        </a:spcBef>
                        <a:spcAft>
                          <a:spcPts val="0"/>
                        </a:spcAft>
                        <a:buClr>
                          <a:srgbClr val="000000"/>
                        </a:buClr>
                        <a:buSzPts val="900"/>
                        <a:buFont typeface="Arial"/>
                        <a:buNone/>
                      </a:pPr>
                      <a:r>
                        <a:rPr lang="en" sz="1100" u="none" strike="noStrike" cap="none"/>
                        <a:t>Department hosts calls with Lead Agencies and Superintendents to preview performance data</a:t>
                      </a:r>
                      <a:endParaRPr sz="1100" u="none" strike="noStrike" cap="none"/>
                    </a:p>
                  </a:txBody>
                  <a:tcPr marL="91450" marR="91450" marT="34300" marB="34300">
                    <a:lnT w="38100" cap="flat" cmpd="sng">
                      <a:solidFill>
                        <a:schemeClr val="lt1"/>
                      </a:solidFill>
                      <a:prstDash val="solid"/>
                      <a:round/>
                      <a:headEnd type="none" w="sm" len="sm"/>
                      <a:tailEnd type="none" w="sm" len="sm"/>
                    </a:lnT>
                  </a:tcPr>
                </a:tc>
                <a:tc>
                  <a:txBody>
                    <a:bodyPr/>
                    <a:lstStyle/>
                    <a:p>
                      <a:pPr marL="0" marR="0" lvl="0" indent="0" algn="l" rtl="0">
                        <a:lnSpc>
                          <a:spcPct val="100000"/>
                        </a:lnSpc>
                        <a:spcBef>
                          <a:spcPts val="0"/>
                        </a:spcBef>
                        <a:spcAft>
                          <a:spcPts val="0"/>
                        </a:spcAft>
                        <a:buClr>
                          <a:srgbClr val="000000"/>
                        </a:buClr>
                        <a:buSzPts val="900"/>
                        <a:buFont typeface="Arial"/>
                        <a:buNone/>
                      </a:pPr>
                      <a:r>
                        <a:rPr lang="en" sz="1100" u="none" strike="noStrike" cap="none"/>
                        <a:t>Prior to release in late fall</a:t>
                      </a:r>
                      <a:endParaRPr sz="1100" u="none" strike="noStrike" cap="none"/>
                    </a:p>
                  </a:txBody>
                  <a:tcPr marL="91450" marR="91450" marT="34300" marB="34300">
                    <a:lnT w="38100" cap="flat" cmpd="sng">
                      <a:solidFill>
                        <a:schemeClr val="lt1"/>
                      </a:solidFill>
                      <a:prstDash val="solid"/>
                      <a:round/>
                      <a:headEnd type="none" w="sm" len="sm"/>
                      <a:tailEnd type="none" w="sm" len="sm"/>
                    </a:lnT>
                  </a:tcPr>
                </a:tc>
              </a:tr>
              <a:tr h="278150">
                <a:tc>
                  <a:txBody>
                    <a:bodyPr/>
                    <a:lstStyle/>
                    <a:p>
                      <a:pPr marL="0" marR="0" lvl="0" indent="0" algn="l" rtl="0">
                        <a:lnSpc>
                          <a:spcPct val="100000"/>
                        </a:lnSpc>
                        <a:spcBef>
                          <a:spcPts val="0"/>
                        </a:spcBef>
                        <a:spcAft>
                          <a:spcPts val="0"/>
                        </a:spcAft>
                        <a:buClr>
                          <a:srgbClr val="000000"/>
                        </a:buClr>
                        <a:buSzPts val="200"/>
                        <a:buFont typeface="Arial"/>
                        <a:buNone/>
                      </a:pPr>
                      <a:r>
                        <a:rPr lang="en" sz="1100" u="none" strike="noStrike" cap="none"/>
                        <a:t>2018 report cards and early childhood performance profiles released in School Finder</a:t>
                      </a:r>
                      <a:endParaRPr sz="1100" u="none" strike="noStrike" cap="none"/>
                    </a:p>
                  </a:txBody>
                  <a:tcPr marL="91450" marR="91450" marT="34300" marB="34300"/>
                </a:tc>
                <a:tc>
                  <a:txBody>
                    <a:bodyPr/>
                    <a:lstStyle/>
                    <a:p>
                      <a:pPr marL="0" marR="0" lvl="0" indent="0" algn="l" rtl="0">
                        <a:lnSpc>
                          <a:spcPct val="100000"/>
                        </a:lnSpc>
                        <a:spcBef>
                          <a:spcPts val="0"/>
                        </a:spcBef>
                        <a:spcAft>
                          <a:spcPts val="0"/>
                        </a:spcAft>
                        <a:buClr>
                          <a:srgbClr val="000000"/>
                        </a:buClr>
                        <a:buSzPts val="200"/>
                        <a:buFont typeface="Arial"/>
                        <a:buNone/>
                      </a:pPr>
                      <a:r>
                        <a:rPr lang="en" sz="1100" u="none" strike="noStrike" cap="none"/>
                        <a:t>Late fall</a:t>
                      </a:r>
                      <a:endParaRPr sz="1100" u="none" strike="noStrike" cap="none"/>
                    </a:p>
                  </a:txBody>
                  <a:tcPr marL="91450" marR="91450" marT="34300" marB="34300"/>
                </a:tc>
              </a:tr>
              <a:tr h="306725">
                <a:tc>
                  <a:txBody>
                    <a:bodyPr/>
                    <a:lstStyle/>
                    <a:p>
                      <a:pPr marL="0" marR="0" lvl="0" indent="0" algn="l" rtl="0">
                        <a:lnSpc>
                          <a:spcPct val="100000"/>
                        </a:lnSpc>
                        <a:spcBef>
                          <a:spcPts val="0"/>
                        </a:spcBef>
                        <a:spcAft>
                          <a:spcPts val="0"/>
                        </a:spcAft>
                        <a:buClr>
                          <a:srgbClr val="000000"/>
                        </a:buClr>
                        <a:buSzPts val="200"/>
                        <a:buFont typeface="Arial"/>
                        <a:buNone/>
                      </a:pPr>
                      <a:r>
                        <a:rPr lang="en" sz="1100" u="none" strike="noStrike" cap="none"/>
                        <a:t>Principals provided support in understanding and communicating SPS results, new progress index, and use of Principal Profiles at Principal Collaborations</a:t>
                      </a:r>
                      <a:endParaRPr sz="1100" u="none" strike="noStrike" cap="none"/>
                    </a:p>
                  </a:txBody>
                  <a:tcPr marL="91450" marR="91450" marT="34300" marB="343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
                        <a:buFont typeface="Arial"/>
                        <a:buNone/>
                      </a:pPr>
                      <a:r>
                        <a:rPr lang="en" sz="1100" u="none" strike="noStrike" cap="none"/>
                        <a:t>November 8, 13, 14, 15</a:t>
                      </a:r>
                      <a:endParaRPr sz="1100" u="none" strike="noStrike" cap="none"/>
                    </a:p>
                  </a:txBody>
                  <a:tcPr marL="91450" marR="91450" marT="34300" marB="343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B w="12700" cap="flat" cmpd="sng">
                      <a:solidFill>
                        <a:schemeClr val="lt1"/>
                      </a:solidFill>
                      <a:prstDash val="solid"/>
                      <a:round/>
                      <a:headEnd type="none" w="sm" len="sm"/>
                      <a:tailEnd type="none" w="sm" len="sm"/>
                    </a:lnB>
                  </a:tcPr>
                </a:tc>
              </a:tr>
              <a:tr h="306725">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t>Release of Superintendent and Principal secure portal, schools and systems use data to guide 2019-2020 academic planning</a:t>
                      </a:r>
                      <a:endParaRPr sz="1100" u="none" strike="noStrike" cap="none"/>
                    </a:p>
                  </a:txBody>
                  <a:tcPr marL="91450" marR="91450" marT="34300" marB="343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100"/>
                        <a:buFont typeface="Arial"/>
                        <a:buNone/>
                      </a:pPr>
                      <a:r>
                        <a:rPr lang="en" sz="1100" u="none" strike="noStrike" cap="none"/>
                        <a:t>Early winter</a:t>
                      </a:r>
                      <a:endParaRPr sz="1100" u="none" strike="noStrike" cap="none"/>
                    </a:p>
                  </a:txBody>
                  <a:tcPr marL="91450" marR="91450" marT="34300" marB="343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r>
              <a:tr h="306725">
                <a:tc>
                  <a:txBody>
                    <a:bodyPr/>
                    <a:lstStyle/>
                    <a:p>
                      <a:pPr marL="0" marR="0" lvl="0" indent="0" algn="l" rtl="0">
                        <a:lnSpc>
                          <a:spcPct val="100000"/>
                        </a:lnSpc>
                        <a:spcBef>
                          <a:spcPts val="0"/>
                        </a:spcBef>
                        <a:spcAft>
                          <a:spcPts val="0"/>
                        </a:spcAft>
                        <a:buClr>
                          <a:srgbClr val="000000"/>
                        </a:buClr>
                        <a:buSzPts val="200"/>
                        <a:buFont typeface="Arial"/>
                        <a:buNone/>
                      </a:pPr>
                      <a:r>
                        <a:rPr lang="en" sz="1100" u="none" strike="noStrike" cap="none"/>
                        <a:t>Schools and centers hold parent nights to discuss performance results</a:t>
                      </a:r>
                      <a:endParaRPr sz="1100" u="none" strike="noStrike" cap="none"/>
                    </a:p>
                  </a:txBody>
                  <a:tcPr marL="91450" marR="91450" marT="34300" marB="343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200"/>
                        <a:buFont typeface="Arial"/>
                        <a:buNone/>
                      </a:pPr>
                      <a:r>
                        <a:rPr lang="en" sz="1100" u="none" strike="noStrike" cap="none"/>
                        <a:t>Winter</a:t>
                      </a:r>
                      <a:endParaRPr sz="1100" u="none" strike="noStrike" cap="none"/>
                    </a:p>
                  </a:txBody>
                  <a:tcPr marL="91450" marR="91450" marT="34300" marB="34300">
                    <a:lnL w="12700" cap="flat" cmpd="sng">
                      <a:solidFill>
                        <a:schemeClr val="lt1"/>
                      </a:solidFill>
                      <a:prstDash val="solid"/>
                      <a:round/>
                      <a:headEnd type="none" w="sm" len="sm"/>
                      <a:tailEnd type="none" w="sm" len="sm"/>
                    </a:lnL>
                    <a:lnR w="12700" cap="flat" cmpd="sng">
                      <a:solidFill>
                        <a:schemeClr val="l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lt1"/>
                      </a:solidFill>
                      <a:prstDash val="solid"/>
                      <a:round/>
                      <a:headEnd type="none" w="sm" len="sm"/>
                      <a:tailEnd type="none" w="sm" len="sm"/>
                    </a:lnB>
                  </a:tcPr>
                </a:tc>
              </a:tr>
            </a:tbl>
          </a:graphicData>
        </a:graphic>
      </p:graphicFrame>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1050"/>
        <p:cNvGrpSpPr/>
        <p:nvPr/>
      </p:nvGrpSpPr>
      <p:grpSpPr>
        <a:xfrm>
          <a:off x="0" y="0"/>
          <a:ext cx="0" cy="0"/>
          <a:chOff x="0" y="0"/>
          <a:chExt cx="0" cy="0"/>
        </a:xfrm>
      </p:grpSpPr>
      <p:sp>
        <p:nvSpPr>
          <p:cNvPr id="1051" name="Shape 1051"/>
          <p:cNvSpPr txBox="1">
            <a:spLocks noGrp="1"/>
          </p:cNvSpPr>
          <p:nvPr>
            <p:ph type="title"/>
          </p:nvPr>
        </p:nvSpPr>
        <p:spPr>
          <a:xfrm>
            <a:off x="457200" y="0"/>
            <a:ext cx="8229600" cy="1063378"/>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 sz="2800" b="0" i="0" u="none" strike="noStrike" cap="none">
                <a:solidFill>
                  <a:schemeClr val="dk1"/>
                </a:solidFill>
                <a:latin typeface="Calibri"/>
                <a:ea typeface="Calibri"/>
                <a:cs typeface="Calibri"/>
                <a:sym typeface="Calibri"/>
              </a:rPr>
              <a:t>Planning for LEAP 360 in 2018-2019</a:t>
            </a:r>
            <a:endParaRPr sz="2800" b="0" i="0" u="none" strike="noStrike" cap="none">
              <a:solidFill>
                <a:schemeClr val="dk1"/>
              </a:solidFill>
              <a:latin typeface="Calibri"/>
              <a:ea typeface="Calibri"/>
              <a:cs typeface="Calibri"/>
              <a:sym typeface="Calibri"/>
            </a:endParaRPr>
          </a:p>
        </p:txBody>
      </p:sp>
      <p:sp>
        <p:nvSpPr>
          <p:cNvPr id="1052" name="Shape 1052"/>
          <p:cNvSpPr txBox="1">
            <a:spLocks noGrp="1"/>
          </p:cNvSpPr>
          <p:nvPr>
            <p:ph type="body" idx="1"/>
          </p:nvPr>
        </p:nvSpPr>
        <p:spPr>
          <a:xfrm>
            <a:off x="289000" y="1114075"/>
            <a:ext cx="8682000" cy="33945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 sz="1800" b="0" i="0" u="none" strike="noStrike" cap="none">
                <a:solidFill>
                  <a:schemeClr val="dk1"/>
                </a:solidFill>
                <a:latin typeface="Calibri"/>
                <a:ea typeface="Calibri"/>
                <a:cs typeface="Calibri"/>
                <a:sym typeface="Calibri"/>
              </a:rPr>
              <a:t>Decisions should be made prior to the start of the school year regarding LEAP 360 administration. Over the summer, districts can prepare for LEAP 360 administration by:</a:t>
            </a:r>
            <a:br>
              <a:rPr lang="en" sz="1800" b="0" i="0" u="none" strike="noStrike" cap="none">
                <a:solidFill>
                  <a:schemeClr val="dk1"/>
                </a:solidFill>
                <a:latin typeface="Calibri"/>
                <a:ea typeface="Calibri"/>
                <a:cs typeface="Calibri"/>
                <a:sym typeface="Calibri"/>
              </a:rPr>
            </a:br>
            <a:endParaRPr sz="12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en" sz="1800" b="0" i="0" u="none" strike="noStrike" cap="none">
                <a:solidFill>
                  <a:schemeClr val="dk1"/>
                </a:solidFill>
                <a:latin typeface="Calibri"/>
                <a:ea typeface="Calibri"/>
                <a:cs typeface="Calibri"/>
                <a:sym typeface="Calibri"/>
              </a:rPr>
              <a:t>Performing an assessment audit prior to the start of school to remove assessments that are duplicative, not aligned, or do not come from Tier 1 resources.</a:t>
            </a:r>
            <a:endParaRPr sz="1800" b="0" i="0" u="none" strike="noStrike" cap="none">
              <a:solidFill>
                <a:schemeClr val="dk1"/>
              </a:solidFill>
              <a:latin typeface="Calibri"/>
              <a:ea typeface="Calibri"/>
              <a:cs typeface="Calibri"/>
              <a:sym typeface="Calibri"/>
            </a:endParaRPr>
          </a:p>
          <a:p>
            <a:pPr marL="914400" marR="0" lvl="1" indent="-342900" algn="l" rtl="0">
              <a:lnSpc>
                <a:spcPct val="100000"/>
              </a:lnSpc>
              <a:spcBef>
                <a:spcPts val="0"/>
              </a:spcBef>
              <a:spcAft>
                <a:spcPts val="0"/>
              </a:spcAft>
              <a:buClr>
                <a:schemeClr val="dk1"/>
              </a:buClr>
              <a:buSzPts val="1800"/>
              <a:buFont typeface="Calibri"/>
              <a:buChar char="○"/>
            </a:pPr>
            <a:r>
              <a:rPr lang="en" sz="1800" b="0" i="0" u="none" strike="noStrike" cap="none">
                <a:solidFill>
                  <a:schemeClr val="dk1"/>
                </a:solidFill>
                <a:latin typeface="Calibri"/>
                <a:ea typeface="Calibri"/>
                <a:cs typeface="Calibri"/>
                <a:sym typeface="Calibri"/>
              </a:rPr>
              <a:t>For guidance utilize </a:t>
            </a:r>
            <a:r>
              <a:rPr lang="en" sz="1800" b="0" i="0" u="sng" strike="noStrike" cap="none">
                <a:solidFill>
                  <a:schemeClr val="hlink"/>
                </a:solidFill>
                <a:latin typeface="Calibri"/>
                <a:ea typeface="Calibri"/>
                <a:cs typeface="Calibri"/>
                <a:sym typeface="Calibri"/>
                <a:hlinkClick r:id="rId3"/>
              </a:rPr>
              <a:t>Assessment Inventory</a:t>
            </a:r>
            <a:r>
              <a:rPr lang="en" sz="1800" b="0" i="0" u="none" strike="noStrike" cap="none">
                <a:solidFill>
                  <a:schemeClr val="dk1"/>
                </a:solidFill>
                <a:latin typeface="Calibri"/>
                <a:ea typeface="Calibri"/>
                <a:cs typeface="Calibri"/>
                <a:sym typeface="Calibri"/>
              </a:rPr>
              <a:t> resources.</a:t>
            </a:r>
            <a:endParaRPr sz="18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en" sz="1800" b="0" i="0" u="none" strike="noStrike" cap="none">
                <a:solidFill>
                  <a:schemeClr val="dk1"/>
                </a:solidFill>
                <a:latin typeface="Calibri"/>
                <a:ea typeface="Calibri"/>
                <a:cs typeface="Calibri"/>
                <a:sym typeface="Calibri"/>
              </a:rPr>
              <a:t>Attending all trainings and creating a plan to redeliver to appropriate district staff, school leadership, and teachers.</a:t>
            </a:r>
            <a:endParaRPr sz="18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en" sz="1800" b="0" i="0" u="none" strike="noStrike" cap="none">
                <a:solidFill>
                  <a:schemeClr val="dk1"/>
                </a:solidFill>
                <a:latin typeface="Calibri"/>
                <a:ea typeface="Calibri"/>
                <a:cs typeface="Calibri"/>
                <a:sym typeface="Calibri"/>
              </a:rPr>
              <a:t>Reviewing and providing </a:t>
            </a:r>
            <a:r>
              <a:rPr lang="en" sz="1800" b="0" i="0" u="sng" strike="noStrike" cap="none">
                <a:solidFill>
                  <a:schemeClr val="hlink"/>
                </a:solidFill>
                <a:latin typeface="Calibri"/>
                <a:ea typeface="Calibri"/>
                <a:cs typeface="Calibri"/>
                <a:sym typeface="Calibri"/>
                <a:hlinkClick r:id="rId4"/>
              </a:rPr>
              <a:t>LEAP 360</a:t>
            </a:r>
            <a:r>
              <a:rPr lang="en" sz="1800" b="0" i="0" u="none" strike="noStrike" cap="none">
                <a:solidFill>
                  <a:schemeClr val="dk1"/>
                </a:solidFill>
                <a:latin typeface="Calibri"/>
                <a:ea typeface="Calibri"/>
                <a:cs typeface="Calibri"/>
                <a:sym typeface="Calibri"/>
              </a:rPr>
              <a:t> resources to district staff, school leadership, and teachers with adequate time to prepare for the upcoming school year.</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1056"/>
        <p:cNvGrpSpPr/>
        <p:nvPr/>
      </p:nvGrpSpPr>
      <p:grpSpPr>
        <a:xfrm>
          <a:off x="0" y="0"/>
          <a:ext cx="0" cy="0"/>
          <a:chOff x="0" y="0"/>
          <a:chExt cx="0" cy="0"/>
        </a:xfrm>
      </p:grpSpPr>
      <p:sp>
        <p:nvSpPr>
          <p:cNvPr id="1057" name="Shape 1057"/>
          <p:cNvSpPr txBox="1">
            <a:spLocks noGrp="1"/>
          </p:cNvSpPr>
          <p:nvPr>
            <p:ph type="title"/>
          </p:nvPr>
        </p:nvSpPr>
        <p:spPr>
          <a:xfrm>
            <a:off x="457200" y="0"/>
            <a:ext cx="8229600" cy="1063378"/>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2800" b="0" i="0" u="none" strike="noStrike" cap="none">
                <a:solidFill>
                  <a:schemeClr val="dk1"/>
                </a:solidFill>
                <a:latin typeface="Calibri"/>
                <a:ea typeface="Calibri"/>
                <a:cs typeface="Calibri"/>
                <a:sym typeface="Calibri"/>
              </a:rPr>
              <a:t>Planning for LEAP 360 in 2018-2019</a:t>
            </a:r>
            <a:endParaRPr sz="4400" b="0" i="0" u="none" strike="noStrike" cap="none">
              <a:solidFill>
                <a:schemeClr val="dk1"/>
              </a:solidFill>
              <a:latin typeface="Calibri"/>
              <a:ea typeface="Calibri"/>
              <a:cs typeface="Calibri"/>
              <a:sym typeface="Calibri"/>
            </a:endParaRPr>
          </a:p>
        </p:txBody>
      </p:sp>
      <p:sp>
        <p:nvSpPr>
          <p:cNvPr id="1058" name="Shape 1058"/>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00000"/>
              </a:lnSpc>
              <a:spcBef>
                <a:spcPts val="0"/>
              </a:spcBef>
              <a:spcAft>
                <a:spcPts val="0"/>
              </a:spcAft>
              <a:buClr>
                <a:schemeClr val="dk1"/>
              </a:buClr>
              <a:buSzPts val="1800"/>
              <a:buFont typeface="Calibri"/>
              <a:buChar char="●"/>
            </a:pPr>
            <a:r>
              <a:rPr lang="en" sz="1800" b="0" i="0" u="none" strike="noStrike" cap="none">
                <a:solidFill>
                  <a:schemeClr val="dk1"/>
                </a:solidFill>
                <a:latin typeface="Calibri"/>
                <a:ea typeface="Calibri"/>
                <a:cs typeface="Calibri"/>
                <a:sym typeface="Calibri"/>
              </a:rPr>
              <a:t>Developing a communication plan with district and school technology coordinators prior to school starting and throughout the year, including regular opportunities to regroup and discuss technology readiness.</a:t>
            </a:r>
            <a:endParaRPr sz="1800" b="0" i="0" u="none" strike="noStrike" cap="none">
              <a:solidFill>
                <a:schemeClr val="dk1"/>
              </a:solidFill>
              <a:latin typeface="Calibri"/>
              <a:ea typeface="Calibri"/>
              <a:cs typeface="Calibri"/>
              <a:sym typeface="Calibri"/>
            </a:endParaRPr>
          </a:p>
          <a:p>
            <a:pPr marL="457200" marR="0" lvl="0" indent="-342900" algn="l" rtl="0">
              <a:lnSpc>
                <a:spcPct val="115000"/>
              </a:lnSpc>
              <a:spcBef>
                <a:spcPts val="0"/>
              </a:spcBef>
              <a:spcAft>
                <a:spcPts val="0"/>
              </a:spcAft>
              <a:buClr>
                <a:schemeClr val="dk1"/>
              </a:buClr>
              <a:buSzPts val="1800"/>
              <a:buFont typeface="Calibri"/>
              <a:buChar char="●"/>
            </a:pPr>
            <a:r>
              <a:rPr lang="en" sz="1800" b="0" i="0" u="none" strike="noStrike" cap="none">
                <a:solidFill>
                  <a:schemeClr val="dk1"/>
                </a:solidFill>
                <a:latin typeface="Calibri"/>
                <a:ea typeface="Calibri"/>
                <a:cs typeface="Calibri"/>
                <a:sym typeface="Calibri"/>
              </a:rPr>
              <a:t>Ensuring INSIGHT and the Testing System Manager are set up at all schools.</a:t>
            </a:r>
            <a:endParaRPr sz="1800" b="0" i="0" u="none" strike="noStrike" cap="none">
              <a:solidFill>
                <a:schemeClr val="dk1"/>
              </a:solidFill>
              <a:latin typeface="Calibri"/>
              <a:ea typeface="Calibri"/>
              <a:cs typeface="Calibri"/>
              <a:sym typeface="Calibri"/>
            </a:endParaRPr>
          </a:p>
          <a:p>
            <a:pPr marL="914400" marR="0" lvl="1" indent="-342900" algn="l" rtl="0">
              <a:lnSpc>
                <a:spcPct val="115000"/>
              </a:lnSpc>
              <a:spcBef>
                <a:spcPts val="0"/>
              </a:spcBef>
              <a:spcAft>
                <a:spcPts val="0"/>
              </a:spcAft>
              <a:buClr>
                <a:schemeClr val="dk1"/>
              </a:buClr>
              <a:buSzPts val="1800"/>
              <a:buFont typeface="Calibri"/>
              <a:buChar char="○"/>
            </a:pPr>
            <a:r>
              <a:rPr lang="en" sz="1800" b="0" i="0" u="none" strike="noStrike" cap="none">
                <a:solidFill>
                  <a:schemeClr val="dk1"/>
                </a:solidFill>
                <a:latin typeface="Calibri"/>
                <a:ea typeface="Calibri"/>
                <a:cs typeface="Calibri"/>
                <a:sym typeface="Calibri"/>
              </a:rPr>
              <a:t>For guidance, see the DRC Technology User Guide posted under General Information in </a:t>
            </a:r>
            <a:r>
              <a:rPr lang="en" sz="1800" b="0" i="0" u="sng" strike="noStrike" cap="none">
                <a:solidFill>
                  <a:schemeClr val="hlink"/>
                </a:solidFill>
                <a:latin typeface="Calibri"/>
                <a:ea typeface="Calibri"/>
                <a:cs typeface="Calibri"/>
                <a:sym typeface="Calibri"/>
                <a:hlinkClick r:id="rId3"/>
              </a:rPr>
              <a:t>eDIRECT</a:t>
            </a:r>
            <a:r>
              <a:rPr lang="en" sz="1800" b="0" i="0" u="sng" strike="noStrike" cap="none">
                <a:solidFill>
                  <a:srgbClr val="1155CC"/>
                </a:solidFill>
                <a:latin typeface="Calibri"/>
                <a:ea typeface="Calibri"/>
                <a:cs typeface="Calibri"/>
                <a:sym typeface="Calibri"/>
              </a:rPr>
              <a:t>.</a:t>
            </a:r>
            <a:endParaRPr sz="1800" b="0" i="0" u="none" strike="noStrike" cap="none">
              <a:solidFill>
                <a:schemeClr val="dk1"/>
              </a:solidFill>
              <a:latin typeface="Calibri"/>
              <a:ea typeface="Calibri"/>
              <a:cs typeface="Calibri"/>
              <a:sym typeface="Calibri"/>
            </a:endParaRPr>
          </a:p>
          <a:p>
            <a:pPr marL="457200" marR="0" lvl="0" indent="-342900" algn="l" rtl="0">
              <a:lnSpc>
                <a:spcPct val="100000"/>
              </a:lnSpc>
              <a:spcBef>
                <a:spcPts val="0"/>
              </a:spcBef>
              <a:spcAft>
                <a:spcPts val="0"/>
              </a:spcAft>
              <a:buClr>
                <a:schemeClr val="dk1"/>
              </a:buClr>
              <a:buSzPts val="1800"/>
              <a:buFont typeface="Calibri"/>
              <a:buChar char="●"/>
            </a:pPr>
            <a:r>
              <a:rPr lang="en" sz="1800" b="0" i="0" u="none" strike="noStrike" cap="none">
                <a:solidFill>
                  <a:schemeClr val="dk1"/>
                </a:solidFill>
                <a:latin typeface="Calibri"/>
                <a:ea typeface="Calibri"/>
                <a:cs typeface="Calibri"/>
                <a:sym typeface="Calibri"/>
              </a:rPr>
              <a:t>Creating an assessment calendar that includes:</a:t>
            </a:r>
            <a:endParaRPr sz="1800" b="0" i="0" u="none" strike="noStrike" cap="none">
              <a:solidFill>
                <a:schemeClr val="dk1"/>
              </a:solidFill>
              <a:latin typeface="Calibri"/>
              <a:ea typeface="Calibri"/>
              <a:cs typeface="Calibri"/>
              <a:sym typeface="Calibri"/>
            </a:endParaRPr>
          </a:p>
          <a:p>
            <a:pPr marL="914400" marR="0" lvl="1" indent="-342900" algn="l" rtl="0">
              <a:lnSpc>
                <a:spcPct val="115000"/>
              </a:lnSpc>
              <a:spcBef>
                <a:spcPts val="0"/>
              </a:spcBef>
              <a:spcAft>
                <a:spcPts val="0"/>
              </a:spcAft>
              <a:buClr>
                <a:schemeClr val="dk1"/>
              </a:buClr>
              <a:buSzPts val="1800"/>
              <a:buFont typeface="Calibri"/>
              <a:buChar char="○"/>
            </a:pPr>
            <a:r>
              <a:rPr lang="en" sz="1800" b="0" i="0" u="none" strike="noStrike" cap="none">
                <a:solidFill>
                  <a:schemeClr val="dk1"/>
                </a:solidFill>
                <a:latin typeface="Calibri"/>
                <a:ea typeface="Calibri"/>
                <a:cs typeface="Calibri"/>
                <a:sym typeface="Calibri"/>
              </a:rPr>
              <a:t>Forms chosen for LEAP 360 assessments,</a:t>
            </a:r>
            <a:endParaRPr sz="1800" b="0" i="0" u="none" strike="noStrike" cap="none">
              <a:solidFill>
                <a:schemeClr val="dk1"/>
              </a:solidFill>
              <a:latin typeface="Calibri"/>
              <a:ea typeface="Calibri"/>
              <a:cs typeface="Calibri"/>
              <a:sym typeface="Calibri"/>
            </a:endParaRPr>
          </a:p>
          <a:p>
            <a:pPr marL="914400" marR="0" lvl="1" indent="-342900" algn="l" rtl="0">
              <a:lnSpc>
                <a:spcPct val="115000"/>
              </a:lnSpc>
              <a:spcBef>
                <a:spcPts val="0"/>
              </a:spcBef>
              <a:spcAft>
                <a:spcPts val="0"/>
              </a:spcAft>
              <a:buClr>
                <a:schemeClr val="dk1"/>
              </a:buClr>
              <a:buSzPts val="1800"/>
              <a:buFont typeface="Calibri"/>
              <a:buChar char="○"/>
            </a:pPr>
            <a:r>
              <a:rPr lang="en" sz="1800" b="0" i="0" u="none" strike="noStrike" cap="none">
                <a:solidFill>
                  <a:schemeClr val="dk1"/>
                </a:solidFill>
                <a:latin typeface="Calibri"/>
                <a:ea typeface="Calibri"/>
                <a:cs typeface="Calibri"/>
                <a:sym typeface="Calibri"/>
              </a:rPr>
              <a:t>Testing windows for LEAP 360 assessments, and</a:t>
            </a:r>
            <a:endParaRPr sz="1800" b="0" i="0" u="none" strike="noStrike" cap="none">
              <a:solidFill>
                <a:schemeClr val="dk1"/>
              </a:solidFill>
              <a:latin typeface="Calibri"/>
              <a:ea typeface="Calibri"/>
              <a:cs typeface="Calibri"/>
              <a:sym typeface="Calibri"/>
            </a:endParaRPr>
          </a:p>
          <a:p>
            <a:pPr marL="914400" marR="0" lvl="1" indent="-342900" algn="l" rtl="0">
              <a:lnSpc>
                <a:spcPct val="100000"/>
              </a:lnSpc>
              <a:spcBef>
                <a:spcPts val="0"/>
              </a:spcBef>
              <a:spcAft>
                <a:spcPts val="0"/>
              </a:spcAft>
              <a:buClr>
                <a:schemeClr val="dk1"/>
              </a:buClr>
              <a:buSzPts val="1800"/>
              <a:buFont typeface="Calibri"/>
              <a:buChar char="○"/>
            </a:pPr>
            <a:r>
              <a:rPr lang="en" sz="1800" b="0" i="0" u="none" strike="noStrike" cap="none">
                <a:solidFill>
                  <a:schemeClr val="dk1"/>
                </a:solidFill>
                <a:latin typeface="Calibri"/>
                <a:ea typeface="Calibri"/>
                <a:cs typeface="Calibri"/>
                <a:sym typeface="Calibri"/>
              </a:rPr>
              <a:t>Scope-and-sequence aligned to the LEAP 360 assessments.</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3200" b="0" i="0" u="none" strike="noStrike" cap="none">
              <a:solidFill>
                <a:schemeClr val="dk1"/>
              </a:solidFill>
              <a:latin typeface="Calibri"/>
              <a:ea typeface="Calibri"/>
              <a:cs typeface="Calibri"/>
              <a:sym typeface="Calibri"/>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Shape 1062"/>
        <p:cNvGrpSpPr/>
        <p:nvPr/>
      </p:nvGrpSpPr>
      <p:grpSpPr>
        <a:xfrm>
          <a:off x="0" y="0"/>
          <a:ext cx="0" cy="0"/>
          <a:chOff x="0" y="0"/>
          <a:chExt cx="0" cy="0"/>
        </a:xfrm>
      </p:grpSpPr>
      <p:pic>
        <p:nvPicPr>
          <p:cNvPr id="1063" name="Shape 1063"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1064" name="Shape 1064"/>
          <p:cNvSpPr txBox="1"/>
          <p:nvPr/>
        </p:nvSpPr>
        <p:spPr>
          <a:xfrm>
            <a:off x="-12329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800"/>
              <a:buFont typeface="Calibri"/>
              <a:buNone/>
            </a:pPr>
            <a:r>
              <a:rPr lang="en" sz="3200">
                <a:solidFill>
                  <a:srgbClr val="191919"/>
                </a:solidFill>
                <a:latin typeface="Calibri"/>
                <a:ea typeface="Calibri"/>
                <a:cs typeface="Calibri"/>
                <a:sym typeface="Calibri"/>
              </a:rPr>
              <a:t>State Placement Test</a:t>
            </a:r>
            <a:endParaRPr sz="3200" b="0" i="0" u="none" strike="noStrike" cap="none">
              <a:solidFill>
                <a:srgbClr val="191919"/>
              </a:solidFill>
              <a:latin typeface="Calibri"/>
              <a:ea typeface="Calibri"/>
              <a:cs typeface="Calibri"/>
              <a:sym typeface="Calibri"/>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Shape 1068"/>
        <p:cNvGrpSpPr/>
        <p:nvPr/>
      </p:nvGrpSpPr>
      <p:grpSpPr>
        <a:xfrm>
          <a:off x="0" y="0"/>
          <a:ext cx="0" cy="0"/>
          <a:chOff x="0" y="0"/>
          <a:chExt cx="0" cy="0"/>
        </a:xfrm>
      </p:grpSpPr>
      <p:sp>
        <p:nvSpPr>
          <p:cNvPr id="1069" name="Shape 1069"/>
          <p:cNvSpPr txBox="1">
            <a:spLocks noGrp="1"/>
          </p:cNvSpPr>
          <p:nvPr>
            <p:ph type="title"/>
          </p:nvPr>
        </p:nvSpPr>
        <p:spPr>
          <a:xfrm>
            <a:off x="457200" y="-1"/>
            <a:ext cx="8229600" cy="1063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2800" b="0" i="0" u="none" strike="noStrike" cap="none">
                <a:solidFill>
                  <a:schemeClr val="dk1"/>
                </a:solidFill>
                <a:latin typeface="Calibri"/>
                <a:ea typeface="Calibri"/>
                <a:cs typeface="Calibri"/>
                <a:sym typeface="Calibri"/>
              </a:rPr>
              <a:t>2018-2019 Assessments: State Placement Test</a:t>
            </a:r>
            <a:endParaRPr sz="2800" b="0" i="0" u="none" strike="noStrike" cap="none">
              <a:solidFill>
                <a:schemeClr val="dk1"/>
              </a:solidFill>
              <a:latin typeface="Calibri"/>
              <a:ea typeface="Calibri"/>
              <a:cs typeface="Calibri"/>
              <a:sym typeface="Calibri"/>
            </a:endParaRPr>
          </a:p>
        </p:txBody>
      </p:sp>
      <p:sp>
        <p:nvSpPr>
          <p:cNvPr id="1070" name="Shape 1070"/>
          <p:cNvSpPr txBox="1">
            <a:spLocks noGrp="1"/>
          </p:cNvSpPr>
          <p:nvPr>
            <p:ph type="body" idx="1"/>
          </p:nvPr>
        </p:nvSpPr>
        <p:spPr>
          <a:xfrm>
            <a:off x="-76200" y="952650"/>
            <a:ext cx="9144000" cy="3489600"/>
          </a:xfrm>
          <a:prstGeom prst="rect">
            <a:avLst/>
          </a:prstGeom>
          <a:noFill/>
          <a:ln>
            <a:noFill/>
          </a:ln>
        </p:spPr>
        <p:txBody>
          <a:bodyPr spcFirstLastPara="1" wrap="square" lIns="91425" tIns="91425" rIns="91425" bIns="91425" anchor="t" anchorCtr="0">
            <a:noAutofit/>
          </a:bodyPr>
          <a:lstStyle/>
          <a:p>
            <a:pPr marL="412750" marR="0" lvl="0" indent="-28575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The Department will be releasing a </a:t>
            </a:r>
            <a:r>
              <a:rPr lang="en" sz="1600" b="0" i="0" u="sng" strike="noStrike" cap="none">
                <a:solidFill>
                  <a:schemeClr val="hlink"/>
                </a:solidFill>
                <a:latin typeface="Calibri"/>
                <a:ea typeface="Calibri"/>
                <a:cs typeface="Calibri"/>
                <a:sym typeface="Calibri"/>
                <a:hlinkClick r:id="rId3"/>
              </a:rPr>
              <a:t>state placement test </a:t>
            </a:r>
            <a:r>
              <a:rPr lang="en" sz="1600" b="0" i="0" u="none" strike="noStrike" cap="none">
                <a:solidFill>
                  <a:schemeClr val="dk1"/>
                </a:solidFill>
                <a:latin typeface="Calibri"/>
                <a:ea typeface="Calibri"/>
                <a:cs typeface="Calibri"/>
                <a:sym typeface="Calibri"/>
              </a:rPr>
              <a:t>for school systems to use for students seeking to </a:t>
            </a:r>
            <a:r>
              <a:rPr lang="en" sz="1600" b="1" i="0" u="none" strike="noStrike" cap="none">
                <a:solidFill>
                  <a:schemeClr val="dk1"/>
                </a:solidFill>
                <a:latin typeface="Calibri"/>
                <a:ea typeface="Calibri"/>
                <a:cs typeface="Calibri"/>
                <a:sym typeface="Calibri"/>
              </a:rPr>
              <a:t>transfer to a public school in grades 5 or 9 from any</a:t>
            </a:r>
            <a:r>
              <a:rPr lang="en" sz="1600" b="0" i="0" u="none" strike="noStrike" cap="none">
                <a:solidFill>
                  <a:schemeClr val="dk1"/>
                </a:solidFill>
                <a:latin typeface="Calibri"/>
                <a:ea typeface="Calibri"/>
                <a:cs typeface="Calibri"/>
                <a:sym typeface="Calibri"/>
              </a:rPr>
              <a:t> </a:t>
            </a:r>
            <a:r>
              <a:rPr lang="en" sz="1600" b="1" i="0" u="none" strike="noStrike" cap="none">
                <a:solidFill>
                  <a:schemeClr val="dk1"/>
                </a:solidFill>
                <a:latin typeface="Calibri"/>
                <a:ea typeface="Calibri"/>
                <a:cs typeface="Calibri"/>
                <a:sym typeface="Calibri"/>
              </a:rPr>
              <a:t>in-state nonpublic school</a:t>
            </a:r>
            <a:r>
              <a:rPr lang="en" sz="1600" b="0" i="0" u="none" strike="noStrike" cap="none">
                <a:solidFill>
                  <a:schemeClr val="dk1"/>
                </a:solidFill>
                <a:latin typeface="Calibri"/>
                <a:ea typeface="Calibri"/>
                <a:cs typeface="Calibri"/>
                <a:sym typeface="Calibri"/>
              </a:rPr>
              <a:t>, </a:t>
            </a:r>
            <a:r>
              <a:rPr lang="en" sz="1600" b="1" i="0" u="none" strike="noStrike" cap="none">
                <a:solidFill>
                  <a:schemeClr val="dk1"/>
                </a:solidFill>
                <a:latin typeface="Calibri"/>
                <a:ea typeface="Calibri"/>
                <a:cs typeface="Calibri"/>
                <a:sym typeface="Calibri"/>
              </a:rPr>
              <a:t>approved home study program</a:t>
            </a:r>
            <a:r>
              <a:rPr lang="en" sz="1600" b="0" i="0" u="none" strike="noStrike" cap="none">
                <a:solidFill>
                  <a:schemeClr val="dk1"/>
                </a:solidFill>
                <a:latin typeface="Calibri"/>
                <a:ea typeface="Calibri"/>
                <a:cs typeface="Calibri"/>
                <a:sym typeface="Calibri"/>
              </a:rPr>
              <a:t>, or </a:t>
            </a:r>
            <a:r>
              <a:rPr lang="en" sz="1600" b="1" i="0" u="none" strike="noStrike" cap="none">
                <a:solidFill>
                  <a:schemeClr val="dk1"/>
                </a:solidFill>
                <a:latin typeface="Calibri"/>
                <a:ea typeface="Calibri"/>
                <a:cs typeface="Calibri"/>
                <a:sym typeface="Calibri"/>
              </a:rPr>
              <a:t>out-of-state school.</a:t>
            </a:r>
            <a:endParaRPr sz="1600" b="1" i="0" u="none" strike="noStrike" cap="none">
              <a:solidFill>
                <a:schemeClr val="dk1"/>
              </a:solidFill>
              <a:latin typeface="Calibri"/>
              <a:ea typeface="Calibri"/>
              <a:cs typeface="Calibri"/>
              <a:sym typeface="Calibri"/>
            </a:endParaRPr>
          </a:p>
          <a:p>
            <a:pPr marL="171450" marR="0" lvl="0" indent="-101600" algn="l" rtl="0">
              <a:lnSpc>
                <a:spcPct val="100000"/>
              </a:lnSpc>
              <a:spcBef>
                <a:spcPts val="0"/>
              </a:spcBef>
              <a:spcAft>
                <a:spcPts val="0"/>
              </a:spcAft>
              <a:buClr>
                <a:schemeClr val="dk1"/>
              </a:buClr>
              <a:buSzPts val="1100"/>
              <a:buFont typeface="Arial"/>
              <a:buNone/>
            </a:pPr>
            <a:endParaRPr sz="1000" b="0" i="0" u="none" strike="noStrike" cap="none">
              <a:solidFill>
                <a:srgbClr val="FF0000"/>
              </a:solidFill>
              <a:latin typeface="Calibri"/>
              <a:ea typeface="Calibri"/>
              <a:cs typeface="Calibri"/>
              <a:sym typeface="Calibri"/>
            </a:endParaRPr>
          </a:p>
          <a:p>
            <a:pPr marL="412750" marR="0" lvl="0" indent="-28575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The computer-based test is designed to measure students’ knowledge and skills in ELA and math pursuant to Louisiana Student Standards in grades 4 and 8, and is consistent with the LEAP 2025 test. </a:t>
            </a:r>
            <a:endParaRPr sz="1600" b="0" i="0" u="none" strike="noStrike" cap="none">
              <a:solidFill>
                <a:schemeClr val="dk1"/>
              </a:solidFill>
              <a:latin typeface="Calibri"/>
              <a:ea typeface="Calibri"/>
              <a:cs typeface="Calibri"/>
              <a:sym typeface="Calibri"/>
            </a:endParaRPr>
          </a:p>
          <a:p>
            <a:pPr marL="171450" marR="0" lvl="0" indent="0" algn="l" rtl="0">
              <a:lnSpc>
                <a:spcPct val="100000"/>
              </a:lnSpc>
              <a:spcBef>
                <a:spcPts val="0"/>
              </a:spcBef>
              <a:spcAft>
                <a:spcPts val="0"/>
              </a:spcAft>
              <a:buClr>
                <a:schemeClr val="dk1"/>
              </a:buClr>
              <a:buSzPts val="3200"/>
              <a:buFont typeface="Arial"/>
              <a:buNone/>
            </a:pPr>
            <a:endParaRPr sz="1000" b="0" i="0" u="none" strike="noStrike" cap="none">
              <a:solidFill>
                <a:schemeClr val="dk1"/>
              </a:solidFill>
              <a:latin typeface="Calibri"/>
              <a:ea typeface="Calibri"/>
              <a:cs typeface="Calibri"/>
              <a:sym typeface="Calibri"/>
            </a:endParaRPr>
          </a:p>
          <a:p>
            <a:pPr marL="412750" marR="0" lvl="0" indent="-285750" algn="l" rtl="0">
              <a:lnSpc>
                <a:spcPct val="100000"/>
              </a:lnSpc>
              <a:spcBef>
                <a:spcPts val="0"/>
              </a:spcBef>
              <a:spcAft>
                <a:spcPts val="0"/>
              </a:spcAft>
              <a:buClr>
                <a:schemeClr val="dk1"/>
              </a:buClr>
              <a:buSzPts val="1600"/>
              <a:buFont typeface="Arial"/>
              <a:buChar char="•"/>
            </a:pPr>
            <a:r>
              <a:rPr lang="en" sz="1600" b="0" i="0" u="none" strike="noStrike" cap="none">
                <a:solidFill>
                  <a:schemeClr val="dk1"/>
                </a:solidFill>
                <a:latin typeface="Calibri"/>
                <a:ea typeface="Calibri"/>
                <a:cs typeface="Calibri"/>
                <a:sym typeface="Calibri"/>
              </a:rPr>
              <a:t>DTCs will be responsible for managing the state placement test administration in</a:t>
            </a:r>
            <a:r>
              <a:rPr lang="en" sz="1600" b="0" i="0" u="none" strike="noStrike" cap="none">
                <a:solidFill>
                  <a:schemeClr val="hlink"/>
                </a:solidFill>
                <a:uFill>
                  <a:noFill/>
                </a:uFill>
                <a:latin typeface="Calibri"/>
                <a:ea typeface="Calibri"/>
                <a:cs typeface="Calibri"/>
                <a:sym typeface="Calibri"/>
                <a:hlinkClick r:id="rId4"/>
              </a:rPr>
              <a:t> </a:t>
            </a:r>
            <a:r>
              <a:rPr lang="en" sz="1600" b="0" i="0" u="sng" strike="noStrike" cap="none">
                <a:solidFill>
                  <a:schemeClr val="hlink"/>
                </a:solidFill>
                <a:latin typeface="Calibri"/>
                <a:ea typeface="Calibri"/>
                <a:cs typeface="Calibri"/>
                <a:sym typeface="Calibri"/>
                <a:hlinkClick r:id="rId4"/>
              </a:rPr>
              <a:t>eDIRECT</a:t>
            </a:r>
            <a:r>
              <a:rPr lang="en" sz="1600" b="0" i="0" u="none" strike="noStrike" cap="none">
                <a:solidFill>
                  <a:schemeClr val="dk1"/>
                </a:solidFill>
                <a:latin typeface="Calibri"/>
                <a:ea typeface="Calibri"/>
                <a:cs typeface="Calibri"/>
                <a:sym typeface="Calibri"/>
              </a:rPr>
              <a:t>. All functionality of testing systems and test security will be the same as LEAP 2025 assessments. </a:t>
            </a:r>
            <a:endParaRPr sz="1600" b="0" i="0" u="none" strike="noStrike" cap="none">
              <a:solidFill>
                <a:schemeClr val="dk1"/>
              </a:solidFill>
              <a:latin typeface="Calibri"/>
              <a:ea typeface="Calibri"/>
              <a:cs typeface="Calibri"/>
              <a:sym typeface="Calibri"/>
            </a:endParaRPr>
          </a:p>
          <a:p>
            <a:pPr marL="171450" marR="0" lvl="0" indent="0" algn="l" rtl="0">
              <a:lnSpc>
                <a:spcPct val="100000"/>
              </a:lnSpc>
              <a:spcBef>
                <a:spcPts val="0"/>
              </a:spcBef>
              <a:spcAft>
                <a:spcPts val="0"/>
              </a:spcAft>
              <a:buClr>
                <a:schemeClr val="dk1"/>
              </a:buClr>
              <a:buSzPts val="3200"/>
              <a:buFont typeface="Arial"/>
              <a:buNone/>
            </a:pPr>
            <a:endParaRPr sz="1000" b="0" i="0" u="none" strike="noStrike" cap="none">
              <a:solidFill>
                <a:schemeClr val="dk1"/>
              </a:solidFill>
              <a:latin typeface="Calibri"/>
              <a:ea typeface="Calibri"/>
              <a:cs typeface="Calibri"/>
              <a:sym typeface="Calibri"/>
            </a:endParaRPr>
          </a:p>
          <a:p>
            <a:pPr marL="412750" marR="0" lvl="0" indent="-285750" algn="l" rtl="0">
              <a:lnSpc>
                <a:spcPct val="100000"/>
              </a:lnSpc>
              <a:spcBef>
                <a:spcPts val="0"/>
              </a:spcBef>
              <a:spcAft>
                <a:spcPts val="0"/>
              </a:spcAft>
              <a:buClr>
                <a:schemeClr val="dk1"/>
              </a:buClr>
              <a:buSzPts val="1600"/>
              <a:buFont typeface="Arial"/>
              <a:buChar char="•"/>
            </a:pPr>
            <a:r>
              <a:rPr lang="en" sz="1600" b="1" i="0" u="none" strike="noStrike" cap="none">
                <a:solidFill>
                  <a:schemeClr val="dk1"/>
                </a:solidFill>
                <a:latin typeface="Calibri"/>
                <a:ea typeface="Calibri"/>
                <a:cs typeface="Calibri"/>
                <a:sym typeface="Calibri"/>
              </a:rPr>
              <a:t>The state placement test will be available for test set-up on July 18, and students can begin to complete testing in INSIGHT beginning August 6.</a:t>
            </a:r>
            <a:r>
              <a:rPr lang="en" sz="1600" b="0" i="0" u="none" strike="noStrike" cap="none">
                <a:solidFill>
                  <a:schemeClr val="dk1"/>
                </a:solidFill>
                <a:latin typeface="Calibri"/>
                <a:ea typeface="Calibri"/>
                <a:cs typeface="Calibri"/>
                <a:sym typeface="Calibri"/>
              </a:rPr>
              <a:t> Test administration access will be available the entire school year. </a:t>
            </a:r>
            <a:endParaRPr sz="1600" b="0" i="0" u="none" strike="noStrike" cap="none">
              <a:solidFill>
                <a:schemeClr val="dk1"/>
              </a:solidFill>
              <a:latin typeface="Calibri"/>
              <a:ea typeface="Calibri"/>
              <a:cs typeface="Calibri"/>
              <a:sym typeface="Calibri"/>
            </a:endParaRPr>
          </a:p>
          <a:p>
            <a:pPr marL="171450" marR="0" lvl="0" indent="0" algn="l" rtl="0">
              <a:lnSpc>
                <a:spcPct val="100000"/>
              </a:lnSpc>
              <a:spcBef>
                <a:spcPts val="0"/>
              </a:spcBef>
              <a:spcAft>
                <a:spcPts val="0"/>
              </a:spcAft>
              <a:buClr>
                <a:schemeClr val="dk1"/>
              </a:buClr>
              <a:buSzPts val="3200"/>
              <a:buFont typeface="Arial"/>
              <a:buNone/>
            </a:pPr>
            <a:endParaRPr sz="1000" b="0" i="0" u="none" strike="noStrike" cap="none">
              <a:solidFill>
                <a:schemeClr val="dk1"/>
              </a:solidFill>
              <a:latin typeface="Calibri"/>
              <a:ea typeface="Calibri"/>
              <a:cs typeface="Calibri"/>
              <a:sym typeface="Calibri"/>
            </a:endParaRPr>
          </a:p>
          <a:p>
            <a:pPr marL="412750" marR="0" lvl="0" indent="-285750" algn="l" rtl="0">
              <a:lnSpc>
                <a:spcPct val="100000"/>
              </a:lnSpc>
              <a:spcBef>
                <a:spcPts val="0"/>
              </a:spcBef>
              <a:spcAft>
                <a:spcPts val="0"/>
              </a:spcAft>
              <a:buClr>
                <a:schemeClr val="dk1"/>
              </a:buClr>
              <a:buSzPts val="1600"/>
              <a:buFont typeface="Arial"/>
              <a:buChar char="•"/>
            </a:pPr>
            <a:r>
              <a:rPr lang="en" sz="1600" b="1" i="0" u="none" strike="noStrike" cap="none">
                <a:solidFill>
                  <a:schemeClr val="dk1"/>
                </a:solidFill>
                <a:latin typeface="Calibri"/>
                <a:ea typeface="Calibri"/>
                <a:cs typeface="Calibri"/>
                <a:sym typeface="Calibri"/>
              </a:rPr>
              <a:t>School systems must notify the Department at least 30 days in advance of any school system planned testing day</a:t>
            </a:r>
            <a:r>
              <a:rPr lang="en" sz="1600" b="0" i="0" u="none" strike="noStrike" cap="none">
                <a:solidFill>
                  <a:schemeClr val="dk1"/>
                </a:solidFill>
                <a:latin typeface="Calibri"/>
                <a:ea typeface="Calibri"/>
                <a:cs typeface="Calibri"/>
                <a:sym typeface="Calibri"/>
              </a:rPr>
              <a:t> to ensure scoring and reporting are completed within normal turn-around times.</a:t>
            </a:r>
            <a:endParaRPr sz="1600" b="0" i="0" u="none" strike="noStrike" cap="none">
              <a:solidFill>
                <a:schemeClr val="dk1"/>
              </a:solidFill>
              <a:latin typeface="Calibri"/>
              <a:ea typeface="Calibri"/>
              <a:cs typeface="Calibri"/>
              <a:sym typeface="Calibri"/>
            </a:endParaRPr>
          </a:p>
          <a:p>
            <a:pPr marL="285750" marR="0" lvl="0" indent="-215900" algn="l" rtl="0">
              <a:lnSpc>
                <a:spcPct val="100000"/>
              </a:lnSpc>
              <a:spcBef>
                <a:spcPts val="0"/>
              </a:spcBef>
              <a:spcAft>
                <a:spcPts val="0"/>
              </a:spcAft>
              <a:buClr>
                <a:schemeClr val="dk1"/>
              </a:buClr>
              <a:buSzPts val="11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r>
              <a:rPr lang="en" sz="1400" b="0" i="0" u="none" strike="noStrike" cap="none">
                <a:solidFill>
                  <a:srgbClr val="000000"/>
                </a:solidFill>
                <a:latin typeface="Calibri"/>
                <a:ea typeface="Calibri"/>
                <a:cs typeface="Calibri"/>
                <a:sym typeface="Calibri"/>
              </a:rPr>
              <a:t>                                                                                                                                          </a:t>
            </a:r>
            <a:endParaRPr sz="14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3200"/>
              <a:buFont typeface="Arial"/>
              <a:buNone/>
            </a:pPr>
            <a:endParaRPr sz="1800" b="0" i="0" u="none" strike="noStrike" cap="none">
              <a:solidFill>
                <a:schemeClr val="dk1"/>
              </a:solidFill>
              <a:latin typeface="Calibri"/>
              <a:ea typeface="Calibri"/>
              <a:cs typeface="Calibri"/>
              <a:sym typeface="Calibri"/>
            </a:endParaRPr>
          </a:p>
        </p:txBody>
      </p:sp>
      <p:sp>
        <p:nvSpPr>
          <p:cNvPr id="1071" name="Shape 1071"/>
          <p:cNvSpPr txBox="1">
            <a:spLocks noGrp="1"/>
          </p:cNvSpPr>
          <p:nvPr>
            <p:ph type="sldNum" idx="12"/>
          </p:nvPr>
        </p:nvSpPr>
        <p:spPr>
          <a:xfrm>
            <a:off x="8484300" y="4788100"/>
            <a:ext cx="583500" cy="273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r>
              <a:rPr lang="en" sz="900" b="0" i="0" u="none" strike="noStrike" cap="none">
                <a:solidFill>
                  <a:srgbClr val="888888"/>
                </a:solidFill>
                <a:latin typeface="Calibri"/>
                <a:ea typeface="Calibri"/>
                <a:cs typeface="Calibri"/>
                <a:sym typeface="Calibri"/>
              </a:rPr>
              <a:t>33</a:t>
            </a:r>
            <a:endParaRPr sz="900" b="0" i="0" u="none" strike="noStrike" cap="none">
              <a:solidFill>
                <a:srgbClr val="888888"/>
              </a:solidFill>
              <a:latin typeface="Calibri"/>
              <a:ea typeface="Calibri"/>
              <a:cs typeface="Calibri"/>
              <a:sym typeface="Calibri"/>
            </a:endParaRP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Shape 1075"/>
        <p:cNvGrpSpPr/>
        <p:nvPr/>
      </p:nvGrpSpPr>
      <p:grpSpPr>
        <a:xfrm>
          <a:off x="0" y="0"/>
          <a:ext cx="0" cy="0"/>
          <a:chOff x="0" y="0"/>
          <a:chExt cx="0" cy="0"/>
        </a:xfrm>
      </p:grpSpPr>
      <p:sp>
        <p:nvSpPr>
          <p:cNvPr id="1076" name="Shape 1076"/>
          <p:cNvSpPr txBox="1">
            <a:spLocks noGrp="1"/>
          </p:cNvSpPr>
          <p:nvPr>
            <p:ph type="title"/>
          </p:nvPr>
        </p:nvSpPr>
        <p:spPr>
          <a:xfrm>
            <a:off x="457200" y="-1"/>
            <a:ext cx="8229600" cy="10635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400"/>
              <a:buFont typeface="Calibri"/>
              <a:buNone/>
            </a:pPr>
            <a:r>
              <a:rPr lang="en" sz="2800" b="0" i="0" u="none" strike="noStrike" cap="none">
                <a:solidFill>
                  <a:schemeClr val="dk1"/>
                </a:solidFill>
                <a:latin typeface="Calibri"/>
                <a:ea typeface="Calibri"/>
                <a:cs typeface="Calibri"/>
                <a:sym typeface="Calibri"/>
              </a:rPr>
              <a:t>2018-2019 Assessments: State Placement Test</a:t>
            </a:r>
            <a:endParaRPr sz="2800" b="0" i="0" u="none" strike="noStrike" cap="none">
              <a:solidFill>
                <a:schemeClr val="dk1"/>
              </a:solidFill>
              <a:latin typeface="Calibri"/>
              <a:ea typeface="Calibri"/>
              <a:cs typeface="Calibri"/>
              <a:sym typeface="Calibri"/>
            </a:endParaRPr>
          </a:p>
        </p:txBody>
      </p:sp>
      <p:sp>
        <p:nvSpPr>
          <p:cNvPr id="1077" name="Shape 1077"/>
          <p:cNvSpPr txBox="1">
            <a:spLocks noGrp="1"/>
          </p:cNvSpPr>
          <p:nvPr>
            <p:ph type="body" idx="1"/>
          </p:nvPr>
        </p:nvSpPr>
        <p:spPr>
          <a:xfrm>
            <a:off x="203200" y="1063500"/>
            <a:ext cx="8483600" cy="3531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640"/>
              </a:spcBef>
              <a:spcAft>
                <a:spcPts val="0"/>
              </a:spcAft>
              <a:buClr>
                <a:schemeClr val="dk1"/>
              </a:buClr>
              <a:buSzPts val="1100"/>
              <a:buFont typeface="Arial"/>
              <a:buNone/>
            </a:pPr>
            <a:r>
              <a:rPr lang="en" sz="1800" b="0" i="0" u="none" strike="noStrike" cap="none">
                <a:solidFill>
                  <a:schemeClr val="dk1"/>
                </a:solidFill>
                <a:latin typeface="Calibri"/>
                <a:ea typeface="Calibri"/>
                <a:cs typeface="Calibri"/>
                <a:sym typeface="Calibri"/>
              </a:rPr>
              <a:t>Using the achievement levels in the chart below, school systems will place students in the appropriate grade.</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1100"/>
              <a:buFont typeface="Arial"/>
              <a:buNone/>
            </a:pP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1100"/>
              <a:buFont typeface="Arial"/>
              <a:buNone/>
            </a:pPr>
            <a:r>
              <a:rPr lang="en" sz="1800" b="0" i="0" u="none" strike="noStrike" cap="none">
                <a:solidFill>
                  <a:schemeClr val="dk1"/>
                </a:solidFill>
                <a:latin typeface="Calibri"/>
                <a:ea typeface="Calibri"/>
                <a:cs typeface="Calibri"/>
                <a:sym typeface="Calibri"/>
              </a:rPr>
              <a:t>Test results will typically be available in eDIRECT</a:t>
            </a:r>
            <a:r>
              <a:rPr lang="en" sz="1800" b="1" i="0" u="none" strike="noStrike" cap="none">
                <a:solidFill>
                  <a:schemeClr val="dk1"/>
                </a:solidFill>
                <a:latin typeface="Calibri"/>
                <a:ea typeface="Calibri"/>
                <a:cs typeface="Calibri"/>
                <a:sym typeface="Calibri"/>
              </a:rPr>
              <a:t> </a:t>
            </a:r>
            <a:r>
              <a:rPr lang="en" sz="1800" b="0" i="0" u="none" strike="noStrike" cap="none">
                <a:solidFill>
                  <a:schemeClr val="dk1"/>
                </a:solidFill>
                <a:latin typeface="Calibri"/>
                <a:ea typeface="Calibri"/>
                <a:cs typeface="Calibri"/>
                <a:sym typeface="Calibri"/>
              </a:rPr>
              <a:t>no later than 4-7 days after a student completes all test sessions.</a:t>
            </a:r>
            <a:endParaRPr sz="1800" b="0" i="0" u="none" strike="noStrike" cap="none">
              <a:solidFill>
                <a:schemeClr val="dk1"/>
              </a:solidFill>
              <a:latin typeface="Calibri"/>
              <a:ea typeface="Calibri"/>
              <a:cs typeface="Calibri"/>
              <a:sym typeface="Calibri"/>
            </a:endParaRPr>
          </a:p>
          <a:p>
            <a:pPr marL="0" marR="0" lvl="0" indent="0" algn="l" rtl="0">
              <a:lnSpc>
                <a:spcPct val="100000"/>
              </a:lnSpc>
              <a:spcBef>
                <a:spcPts val="640"/>
              </a:spcBef>
              <a:spcAft>
                <a:spcPts val="0"/>
              </a:spcAft>
              <a:buClr>
                <a:schemeClr val="dk1"/>
              </a:buClr>
              <a:buSzPts val="3200"/>
              <a:buFont typeface="Arial"/>
              <a:buNone/>
            </a:pPr>
            <a:endParaRPr sz="1800" b="0" i="0" u="none" strike="noStrike" cap="none">
              <a:solidFill>
                <a:schemeClr val="dk1"/>
              </a:solidFill>
              <a:latin typeface="Calibri"/>
              <a:ea typeface="Calibri"/>
              <a:cs typeface="Calibri"/>
              <a:sym typeface="Calibri"/>
            </a:endParaRPr>
          </a:p>
        </p:txBody>
      </p:sp>
      <p:graphicFrame>
        <p:nvGraphicFramePr>
          <p:cNvPr id="1078" name="Shape 1078"/>
          <p:cNvGraphicFramePr/>
          <p:nvPr/>
        </p:nvGraphicFramePr>
        <p:xfrm>
          <a:off x="266700" y="1983050"/>
          <a:ext cx="8017850" cy="1427625"/>
        </p:xfrm>
        <a:graphic>
          <a:graphicData uri="http://schemas.openxmlformats.org/drawingml/2006/table">
            <a:tbl>
              <a:tblPr>
                <a:noFill/>
                <a:tableStyleId>{D75DE63E-84B9-4987-BA5A-BA2AE539718C}</a:tableStyleId>
              </a:tblPr>
              <a:tblGrid>
                <a:gridCol w="4596150"/>
                <a:gridCol w="3421700"/>
              </a:tblGrid>
              <a:tr h="469825">
                <a:tc>
                  <a:txBody>
                    <a:bodyPr/>
                    <a:lstStyle/>
                    <a:p>
                      <a:pPr marL="0" marR="0" lvl="0" indent="0" algn="l" rtl="0">
                        <a:lnSpc>
                          <a:spcPct val="100000"/>
                        </a:lnSpc>
                        <a:spcBef>
                          <a:spcPts val="0"/>
                        </a:spcBef>
                        <a:spcAft>
                          <a:spcPts val="0"/>
                        </a:spcAft>
                        <a:buClr>
                          <a:srgbClr val="000000"/>
                        </a:buClr>
                        <a:buSzPts val="1800"/>
                        <a:buFont typeface="Arial"/>
                        <a:buNone/>
                      </a:pPr>
                      <a:r>
                        <a:rPr lang="en" sz="1800" b="1" u="none" strike="noStrike" cap="none">
                          <a:latin typeface="Calibri"/>
                          <a:ea typeface="Calibri"/>
                          <a:cs typeface="Calibri"/>
                          <a:sym typeface="Calibri"/>
                        </a:rPr>
                        <a:t>Achievement Level</a:t>
                      </a:r>
                      <a:endParaRPr sz="1800" b="1" u="none" strike="noStrike" cap="none">
                        <a:latin typeface="Calibri"/>
                        <a:ea typeface="Calibri"/>
                        <a:cs typeface="Calibri"/>
                        <a:sym typeface="Calibri"/>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B6DDE7"/>
                    </a:solidFill>
                  </a:tcPr>
                </a:tc>
                <a:tc>
                  <a:txBody>
                    <a:bodyPr/>
                    <a:lstStyle/>
                    <a:p>
                      <a:pPr marL="0" marR="0" lvl="0" indent="0" algn="l" rtl="0">
                        <a:lnSpc>
                          <a:spcPct val="100000"/>
                        </a:lnSpc>
                        <a:spcBef>
                          <a:spcPts val="0"/>
                        </a:spcBef>
                        <a:spcAft>
                          <a:spcPts val="0"/>
                        </a:spcAft>
                        <a:buClr>
                          <a:srgbClr val="000000"/>
                        </a:buClr>
                        <a:buSzPts val="1800"/>
                        <a:buFont typeface="Arial"/>
                        <a:buNone/>
                      </a:pPr>
                      <a:r>
                        <a:rPr lang="en" sz="1800" b="1" u="none" strike="noStrike" cap="none">
                          <a:latin typeface="Calibri"/>
                          <a:ea typeface="Calibri"/>
                          <a:cs typeface="Calibri"/>
                          <a:sym typeface="Calibri"/>
                        </a:rPr>
                        <a:t>Enrollment</a:t>
                      </a:r>
                      <a:endParaRPr sz="1800" b="1" u="none" strike="noStrike" cap="none">
                        <a:latin typeface="Calibri"/>
                        <a:ea typeface="Calibri"/>
                        <a:cs typeface="Calibri"/>
                        <a:sym typeface="Calibri"/>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solidFill>
                      <a:srgbClr val="B6DDE7"/>
                    </a:solidFill>
                  </a:tcPr>
                </a:tc>
              </a:tr>
              <a:tr h="469825">
                <a:tc>
                  <a:txBody>
                    <a:bodyPr/>
                    <a:lstStyle/>
                    <a:p>
                      <a:pPr marL="0" marR="0" lvl="0" indent="0" algn="l" rtl="0">
                        <a:lnSpc>
                          <a:spcPct val="100000"/>
                        </a:lnSpc>
                        <a:spcBef>
                          <a:spcPts val="0"/>
                        </a:spcBef>
                        <a:spcAft>
                          <a:spcPts val="0"/>
                        </a:spcAft>
                        <a:buClr>
                          <a:srgbClr val="000000"/>
                        </a:buClr>
                        <a:buSzPts val="1800"/>
                        <a:buFont typeface="Arial"/>
                        <a:buNone/>
                      </a:pPr>
                      <a:r>
                        <a:rPr lang="en" sz="1800" b="1" u="none" strike="noStrike" cap="none">
                          <a:latin typeface="Calibri"/>
                          <a:ea typeface="Calibri"/>
                          <a:cs typeface="Calibri"/>
                          <a:sym typeface="Calibri"/>
                        </a:rPr>
                        <a:t>Pass:</a:t>
                      </a:r>
                      <a:r>
                        <a:rPr lang="en" sz="1800" u="none" strike="noStrike" cap="none">
                          <a:latin typeface="Calibri"/>
                          <a:ea typeface="Calibri"/>
                          <a:cs typeface="Calibri"/>
                          <a:sym typeface="Calibri"/>
                        </a:rPr>
                        <a:t> Basic, Mastery, or Advanced</a:t>
                      </a:r>
                      <a:endParaRPr sz="1800" u="none" strike="noStrike" cap="none">
                        <a:latin typeface="Calibri"/>
                        <a:ea typeface="Calibri"/>
                        <a:cs typeface="Calibri"/>
                        <a:sym typeface="Calibri"/>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 sz="1800" u="none" strike="noStrike" cap="none">
                          <a:latin typeface="Calibri"/>
                          <a:ea typeface="Calibri"/>
                          <a:cs typeface="Calibri"/>
                          <a:sym typeface="Calibri"/>
                        </a:rPr>
                        <a:t>Enroll in Grade 5 or Grade 9</a:t>
                      </a:r>
                      <a:endParaRPr sz="1800" u="none" strike="noStrike" cap="none">
                        <a:latin typeface="Calibri"/>
                        <a:ea typeface="Calibri"/>
                        <a:cs typeface="Calibri"/>
                        <a:sym typeface="Calibri"/>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r>
              <a:tr h="487975">
                <a:tc>
                  <a:txBody>
                    <a:bodyPr/>
                    <a:lstStyle/>
                    <a:p>
                      <a:pPr marL="0" marR="0" lvl="0" indent="0" algn="l" rtl="0">
                        <a:lnSpc>
                          <a:spcPct val="100000"/>
                        </a:lnSpc>
                        <a:spcBef>
                          <a:spcPts val="0"/>
                        </a:spcBef>
                        <a:spcAft>
                          <a:spcPts val="0"/>
                        </a:spcAft>
                        <a:buClr>
                          <a:srgbClr val="000000"/>
                        </a:buClr>
                        <a:buSzPts val="1800"/>
                        <a:buFont typeface="Arial"/>
                        <a:buNone/>
                      </a:pPr>
                      <a:r>
                        <a:rPr lang="en" sz="1800" b="1" u="none" strike="noStrike" cap="none">
                          <a:latin typeface="Calibri"/>
                          <a:ea typeface="Calibri"/>
                          <a:cs typeface="Calibri"/>
                          <a:sym typeface="Calibri"/>
                        </a:rPr>
                        <a:t>Fail:</a:t>
                      </a:r>
                      <a:r>
                        <a:rPr lang="en" sz="1800" u="none" strike="noStrike" cap="none">
                          <a:latin typeface="Calibri"/>
                          <a:ea typeface="Calibri"/>
                          <a:cs typeface="Calibri"/>
                          <a:sym typeface="Calibri"/>
                        </a:rPr>
                        <a:t> Approaching Basic or Unsatisfactory</a:t>
                      </a:r>
                      <a:endParaRPr sz="1800" u="none" strike="noStrike" cap="none">
                        <a:latin typeface="Calibri"/>
                        <a:ea typeface="Calibri"/>
                        <a:cs typeface="Calibri"/>
                        <a:sym typeface="Calibri"/>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r>
                        <a:rPr lang="en" sz="1800" u="none" strike="noStrike" cap="none">
                          <a:latin typeface="Calibri"/>
                          <a:ea typeface="Calibri"/>
                          <a:cs typeface="Calibri"/>
                          <a:sym typeface="Calibri"/>
                        </a:rPr>
                        <a:t>Enroll in Grade 4 or Grade 8 or</a:t>
                      </a:r>
                      <a:r>
                        <a:rPr lang="en" sz="1800" u="none" strike="noStrike" cap="none">
                          <a:solidFill>
                            <a:schemeClr val="hlink"/>
                          </a:solidFill>
                          <a:uFill>
                            <a:noFill/>
                          </a:uFill>
                          <a:latin typeface="Calibri"/>
                          <a:ea typeface="Calibri"/>
                          <a:cs typeface="Calibri"/>
                          <a:sym typeface="Calibri"/>
                          <a:hlinkClick r:id="rId3"/>
                        </a:rPr>
                        <a:t> </a:t>
                      </a:r>
                      <a:r>
                        <a:rPr lang="en" sz="1800" u="sng" strike="noStrike" cap="none">
                          <a:solidFill>
                            <a:schemeClr val="hlink"/>
                          </a:solidFill>
                          <a:latin typeface="Calibri"/>
                          <a:ea typeface="Calibri"/>
                          <a:cs typeface="Calibri"/>
                          <a:sym typeface="Calibri"/>
                          <a:hlinkClick r:id="rId3"/>
                        </a:rPr>
                        <a:t>T9</a:t>
                      </a:r>
                      <a:endParaRPr sz="1800" u="sng" strike="noStrike" cap="none">
                        <a:solidFill>
                          <a:schemeClr val="hlink"/>
                        </a:solidFill>
                        <a:latin typeface="Calibri"/>
                        <a:ea typeface="Calibri"/>
                        <a:cs typeface="Calibri"/>
                        <a:sym typeface="Calibri"/>
                        <a:hlinkClick r:id="rId3"/>
                      </a:endParaRPr>
                    </a:p>
                  </a:txBody>
                  <a:tcPr marL="68575" marR="68575" marT="91425" marB="91425">
                    <a:lnL w="12575" cap="flat" cmpd="sng">
                      <a:solidFill>
                        <a:srgbClr val="000000"/>
                      </a:solidFill>
                      <a:prstDash val="solid"/>
                      <a:round/>
                      <a:headEnd type="none" w="sm" len="sm"/>
                      <a:tailEnd type="none" w="sm" len="sm"/>
                    </a:lnL>
                    <a:lnR w="12575" cap="flat" cmpd="sng">
                      <a:solidFill>
                        <a:srgbClr val="000000"/>
                      </a:solidFill>
                      <a:prstDash val="solid"/>
                      <a:round/>
                      <a:headEnd type="none" w="sm" len="sm"/>
                      <a:tailEnd type="none" w="sm" len="sm"/>
                    </a:lnR>
                    <a:lnT w="12575" cap="flat" cmpd="sng">
                      <a:solidFill>
                        <a:srgbClr val="000000"/>
                      </a:solidFill>
                      <a:prstDash val="solid"/>
                      <a:round/>
                      <a:headEnd type="none" w="sm" len="sm"/>
                      <a:tailEnd type="none" w="sm" len="sm"/>
                    </a:lnT>
                    <a:lnB w="12575" cap="flat" cmpd="sng">
                      <a:solidFill>
                        <a:srgbClr val="000000"/>
                      </a:solidFill>
                      <a:prstDash val="solid"/>
                      <a:round/>
                      <a:headEnd type="none" w="sm" len="sm"/>
                      <a:tailEnd type="none" w="sm" len="sm"/>
                    </a:lnB>
                  </a:tcPr>
                </a:tc>
              </a:tr>
            </a:tbl>
          </a:graphicData>
        </a:graphic>
      </p:graphicFrame>
      <p:sp>
        <p:nvSpPr>
          <p:cNvPr id="1079" name="Shape 1079"/>
          <p:cNvSpPr txBox="1">
            <a:spLocks noGrp="1"/>
          </p:cNvSpPr>
          <p:nvPr>
            <p:ph type="sldNum" idx="12"/>
          </p:nvPr>
        </p:nvSpPr>
        <p:spPr>
          <a:xfrm>
            <a:off x="8500300" y="4785325"/>
            <a:ext cx="565500" cy="273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r>
              <a:rPr lang="en" sz="900" b="0" i="0" u="none" strike="noStrike" cap="none">
                <a:solidFill>
                  <a:srgbClr val="888888"/>
                </a:solidFill>
                <a:latin typeface="Calibri"/>
                <a:ea typeface="Calibri"/>
                <a:cs typeface="Calibri"/>
                <a:sym typeface="Calibri"/>
              </a:rPr>
              <a:t>34</a:t>
            </a:r>
            <a:endParaRPr sz="900" b="0" i="0" u="none" strike="noStrike" cap="none">
              <a:solidFill>
                <a:srgbClr val="888888"/>
              </a:solidFill>
              <a:latin typeface="Calibri"/>
              <a:ea typeface="Calibri"/>
              <a:cs typeface="Calibri"/>
              <a:sym typeface="Calibri"/>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Shape 1083"/>
        <p:cNvGrpSpPr/>
        <p:nvPr/>
      </p:nvGrpSpPr>
      <p:grpSpPr>
        <a:xfrm>
          <a:off x="0" y="0"/>
          <a:ext cx="0" cy="0"/>
          <a:chOff x="0" y="0"/>
          <a:chExt cx="0" cy="0"/>
        </a:xfrm>
      </p:grpSpPr>
      <p:pic>
        <p:nvPicPr>
          <p:cNvPr id="1084" name="Shape 1084"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1085" name="Shape 1085"/>
          <p:cNvSpPr txBox="1"/>
          <p:nvPr/>
        </p:nvSpPr>
        <p:spPr>
          <a:xfrm>
            <a:off x="-12329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800"/>
              <a:buFont typeface="Calibri"/>
              <a:buNone/>
            </a:pPr>
            <a:r>
              <a:rPr lang="en" sz="3200">
                <a:solidFill>
                  <a:srgbClr val="191919"/>
                </a:solidFill>
                <a:latin typeface="Calibri"/>
                <a:ea typeface="Calibri"/>
                <a:cs typeface="Calibri"/>
                <a:sym typeface="Calibri"/>
              </a:rPr>
              <a:t>National and International Assessments</a:t>
            </a:r>
            <a:endParaRPr sz="3200" b="0" i="0" u="none" strike="noStrike" cap="none">
              <a:solidFill>
                <a:srgbClr val="191919"/>
              </a:solidFill>
              <a:latin typeface="Calibri"/>
              <a:ea typeface="Calibri"/>
              <a:cs typeface="Calibri"/>
              <a:sym typeface="Calibri"/>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Shape 1090"/>
        <p:cNvGrpSpPr/>
        <p:nvPr/>
      </p:nvGrpSpPr>
      <p:grpSpPr>
        <a:xfrm>
          <a:off x="0" y="0"/>
          <a:ext cx="0" cy="0"/>
          <a:chOff x="0" y="0"/>
          <a:chExt cx="0" cy="0"/>
        </a:xfrm>
      </p:grpSpPr>
      <p:sp>
        <p:nvSpPr>
          <p:cNvPr id="1091" name="Shape 1091"/>
          <p:cNvSpPr txBox="1">
            <a:spLocks noGrp="1"/>
          </p:cNvSpPr>
          <p:nvPr>
            <p:ph type="title"/>
          </p:nvPr>
        </p:nvSpPr>
        <p:spPr>
          <a:xfrm>
            <a:off x="0" y="0"/>
            <a:ext cx="9144000" cy="97155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333333"/>
              </a:buClr>
              <a:buSzPts val="3200"/>
              <a:buFont typeface="Calibri"/>
              <a:buNone/>
            </a:pPr>
            <a:r>
              <a:rPr lang="en" sz="3200" b="0" i="0" u="none" strike="noStrike" cap="none">
                <a:solidFill>
                  <a:srgbClr val="333333"/>
                </a:solidFill>
                <a:latin typeface="Calibri"/>
                <a:ea typeface="Calibri"/>
                <a:cs typeface="Calibri"/>
                <a:sym typeface="Calibri"/>
              </a:rPr>
              <a:t>NAEP</a:t>
            </a:r>
            <a:endParaRPr sz="3200" b="0" i="0" u="none" strike="noStrike" cap="none">
              <a:solidFill>
                <a:srgbClr val="333333"/>
              </a:solidFill>
              <a:latin typeface="Calibri"/>
              <a:ea typeface="Calibri"/>
              <a:cs typeface="Calibri"/>
              <a:sym typeface="Calibri"/>
            </a:endParaRPr>
          </a:p>
        </p:txBody>
      </p:sp>
      <p:sp>
        <p:nvSpPr>
          <p:cNvPr id="1092" name="Shape 1092"/>
          <p:cNvSpPr txBox="1">
            <a:spLocks noGrp="1"/>
          </p:cNvSpPr>
          <p:nvPr>
            <p:ph type="body" idx="1"/>
          </p:nvPr>
        </p:nvSpPr>
        <p:spPr>
          <a:xfrm>
            <a:off x="152400" y="971550"/>
            <a:ext cx="8839200" cy="382905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Clr>
                <a:schemeClr val="dk1"/>
              </a:buClr>
              <a:buSzPts val="1800"/>
              <a:buFont typeface="Arial"/>
              <a:buNone/>
            </a:pPr>
            <a:r>
              <a:rPr lang="en" sz="1800">
                <a:highlight>
                  <a:schemeClr val="lt1"/>
                </a:highlight>
              </a:rPr>
              <a:t>The National Assessment of Educational Progress (NAEP) is the largest continuing and nationally representative assessment of what our nation’s students know and can do in subjects such as mathematics, reading, science, and writing.</a:t>
            </a:r>
            <a:endParaRPr/>
          </a:p>
          <a:p>
            <a:pPr marL="0" marR="0" lvl="0" indent="0" algn="l" rtl="0">
              <a:lnSpc>
                <a:spcPct val="100000"/>
              </a:lnSpc>
              <a:spcBef>
                <a:spcPts val="0"/>
              </a:spcBef>
              <a:spcAft>
                <a:spcPts val="0"/>
              </a:spcAft>
              <a:buClr>
                <a:schemeClr val="dk1"/>
              </a:buClr>
              <a:buSzPts val="1100"/>
              <a:buFont typeface="Arial"/>
              <a:buNone/>
            </a:pPr>
            <a:endParaRPr sz="1800"/>
          </a:p>
          <a:p>
            <a:pPr marL="0" marR="0" lvl="0" indent="0" algn="l" rtl="0">
              <a:lnSpc>
                <a:spcPct val="100000"/>
              </a:lnSpc>
              <a:spcBef>
                <a:spcPts val="0"/>
              </a:spcBef>
              <a:spcAft>
                <a:spcPts val="0"/>
              </a:spcAft>
              <a:buClr>
                <a:schemeClr val="dk1"/>
              </a:buClr>
              <a:buSzPts val="1100"/>
              <a:buFont typeface="Arial"/>
              <a:buNone/>
            </a:pPr>
            <a:r>
              <a:rPr lang="en" sz="1800" b="0" i="0" u="none" strike="noStrike" cap="none">
                <a:solidFill>
                  <a:schemeClr val="dk1"/>
                </a:solidFill>
                <a:latin typeface="Calibri"/>
                <a:ea typeface="Calibri"/>
                <a:cs typeface="Calibri"/>
                <a:sym typeface="Calibri"/>
              </a:rPr>
              <a:t>Schools selected to participate in NAEP for the 2018-2019 school year will receive</a:t>
            </a:r>
            <a:r>
              <a:rPr lang="en" sz="1800"/>
              <a:t> </a:t>
            </a:r>
            <a:r>
              <a:rPr lang="en" sz="1800" b="0" i="0" u="none" strike="noStrike" cap="none">
                <a:solidFill>
                  <a:schemeClr val="dk1"/>
                </a:solidFill>
                <a:latin typeface="Calibri"/>
                <a:ea typeface="Calibri"/>
                <a:cs typeface="Calibri"/>
                <a:sym typeface="Calibri"/>
              </a:rPr>
              <a:t>participation notifications in June.  </a:t>
            </a:r>
            <a:endParaRPr sz="1800" b="1"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000000"/>
              </a:solidFill>
              <a:highlight>
                <a:srgbClr val="FFFFFF"/>
              </a:highlight>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r>
              <a:rPr lang="en" sz="1800" b="0" i="0" u="none" strike="noStrike" cap="none">
                <a:solidFill>
                  <a:schemeClr val="dk1"/>
                </a:solidFill>
                <a:latin typeface="Calibri"/>
                <a:ea typeface="Calibri"/>
                <a:cs typeface="Calibri"/>
                <a:sym typeface="Calibri"/>
              </a:rPr>
              <a:t>Selected schools will receive information throughout the year related to preparation and administration. </a:t>
            </a:r>
            <a:endParaRPr sz="3200" b="0" i="0" u="none" strike="noStrike" cap="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Shape 1096"/>
        <p:cNvGrpSpPr/>
        <p:nvPr/>
      </p:nvGrpSpPr>
      <p:grpSpPr>
        <a:xfrm>
          <a:off x="0" y="0"/>
          <a:ext cx="0" cy="0"/>
          <a:chOff x="0" y="0"/>
          <a:chExt cx="0" cy="0"/>
        </a:xfrm>
      </p:grpSpPr>
      <p:sp>
        <p:nvSpPr>
          <p:cNvPr id="1097" name="Shape 1097"/>
          <p:cNvSpPr txBox="1">
            <a:spLocks noGrp="1"/>
          </p:cNvSpPr>
          <p:nvPr>
            <p:ph type="title"/>
          </p:nvPr>
        </p:nvSpPr>
        <p:spPr>
          <a:xfrm>
            <a:off x="0" y="0"/>
            <a:ext cx="9144000" cy="971700"/>
          </a:xfrm>
          <a:prstGeom prst="rect">
            <a:avLst/>
          </a:prstGeom>
        </p:spPr>
        <p:txBody>
          <a:bodyPr spcFirstLastPara="1" wrap="square" lIns="91425" tIns="91425" rIns="91425" bIns="91425" anchor="ctr" anchorCtr="0">
            <a:noAutofit/>
          </a:bodyPr>
          <a:lstStyle/>
          <a:p>
            <a:pPr marL="0" lvl="0" indent="0">
              <a:spcBef>
                <a:spcPts val="0"/>
              </a:spcBef>
              <a:spcAft>
                <a:spcPts val="0"/>
              </a:spcAft>
              <a:buClr>
                <a:srgbClr val="191919"/>
              </a:buClr>
              <a:buSzPts val="800"/>
              <a:buFont typeface="Calibri"/>
              <a:buNone/>
            </a:pPr>
            <a:r>
              <a:rPr lang="en" sz="3200">
                <a:solidFill>
                  <a:srgbClr val="191919"/>
                </a:solidFill>
              </a:rPr>
              <a:t>Other National and International Assessments</a:t>
            </a:r>
            <a:endParaRPr/>
          </a:p>
        </p:txBody>
      </p:sp>
      <p:sp>
        <p:nvSpPr>
          <p:cNvPr id="1098" name="Shape 1098"/>
          <p:cNvSpPr txBox="1"/>
          <p:nvPr/>
        </p:nvSpPr>
        <p:spPr>
          <a:xfrm>
            <a:off x="137525" y="1036025"/>
            <a:ext cx="8847600" cy="33372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 sz="1700">
                <a:solidFill>
                  <a:srgbClr val="333333"/>
                </a:solidFill>
                <a:latin typeface="Calibri"/>
                <a:ea typeface="Calibri"/>
                <a:cs typeface="Calibri"/>
                <a:sym typeface="Calibri"/>
              </a:rPr>
              <a:t>Districts will be notified if they have schools that have been selected for participation in other national and international assessments.   </a:t>
            </a:r>
            <a:endParaRPr sz="1700" b="1">
              <a:solidFill>
                <a:srgbClr val="333333"/>
              </a:solidFill>
              <a:highlight>
                <a:srgbClr val="FFFFFF"/>
              </a:highlight>
              <a:latin typeface="Calibri"/>
              <a:ea typeface="Calibri"/>
              <a:cs typeface="Calibri"/>
              <a:sym typeface="Calibri"/>
            </a:endParaRPr>
          </a:p>
          <a:p>
            <a:pPr marL="457200" lvl="0" indent="-336550" rtl="0">
              <a:spcBef>
                <a:spcPts val="0"/>
              </a:spcBef>
              <a:spcAft>
                <a:spcPts val="0"/>
              </a:spcAft>
              <a:buClr>
                <a:srgbClr val="333333"/>
              </a:buClr>
              <a:buSzPts val="1700"/>
              <a:buFont typeface="Calibri"/>
              <a:buChar char="●"/>
            </a:pPr>
            <a:r>
              <a:rPr lang="en" sz="1700" b="1">
                <a:solidFill>
                  <a:srgbClr val="333333"/>
                </a:solidFill>
                <a:highlight>
                  <a:srgbClr val="FFFFFF"/>
                </a:highlight>
                <a:latin typeface="Calibri"/>
                <a:ea typeface="Calibri"/>
                <a:cs typeface="Calibri"/>
                <a:sym typeface="Calibri"/>
              </a:rPr>
              <a:t>The International Early Learning Study (IELS) </a:t>
            </a:r>
            <a:r>
              <a:rPr lang="en" sz="1700">
                <a:solidFill>
                  <a:srgbClr val="333333"/>
                </a:solidFill>
                <a:highlight>
                  <a:srgbClr val="FFFFFF"/>
                </a:highlight>
                <a:latin typeface="Calibri"/>
                <a:ea typeface="Calibri"/>
                <a:cs typeface="Calibri"/>
                <a:sym typeface="Calibri"/>
              </a:rPr>
              <a:t>is an international play-based assessment of five-year-olds’ emerging numeracy, literacy, self-regulation, and social emotional skills.  </a:t>
            </a:r>
            <a:endParaRPr sz="1700" b="1">
              <a:solidFill>
                <a:srgbClr val="363636"/>
              </a:solidFill>
              <a:latin typeface="Calibri"/>
              <a:ea typeface="Calibri"/>
              <a:cs typeface="Calibri"/>
              <a:sym typeface="Calibri"/>
            </a:endParaRPr>
          </a:p>
          <a:p>
            <a:pPr marL="457200" lvl="0" indent="-336550" rtl="0">
              <a:spcBef>
                <a:spcPts val="0"/>
              </a:spcBef>
              <a:spcAft>
                <a:spcPts val="0"/>
              </a:spcAft>
              <a:buSzPts val="1700"/>
              <a:buFont typeface="Calibri"/>
              <a:buChar char="●"/>
            </a:pPr>
            <a:r>
              <a:rPr lang="en" sz="1700" b="1">
                <a:solidFill>
                  <a:srgbClr val="333333"/>
                </a:solidFill>
                <a:latin typeface="Calibri"/>
                <a:ea typeface="Calibri"/>
                <a:cs typeface="Calibri"/>
                <a:sym typeface="Calibri"/>
              </a:rPr>
              <a:t>The Progress in International Reading Literacy Study (PIRLS)</a:t>
            </a:r>
            <a:r>
              <a:rPr lang="en" sz="1700">
                <a:solidFill>
                  <a:srgbClr val="333333"/>
                </a:solidFill>
                <a:latin typeface="Calibri"/>
                <a:ea typeface="Calibri"/>
                <a:cs typeface="Calibri"/>
                <a:sym typeface="Calibri"/>
              </a:rPr>
              <a:t> is an international comparative assessment that measures student learning in reading.</a:t>
            </a:r>
            <a:r>
              <a:rPr lang="en" sz="1700">
                <a:solidFill>
                  <a:srgbClr val="FF0000"/>
                </a:solidFill>
                <a:latin typeface="Calibri"/>
                <a:ea typeface="Calibri"/>
                <a:cs typeface="Calibri"/>
                <a:sym typeface="Calibri"/>
              </a:rPr>
              <a:t> </a:t>
            </a:r>
            <a:r>
              <a:rPr lang="en" sz="1700">
                <a:solidFill>
                  <a:srgbClr val="333333"/>
                </a:solidFill>
                <a:latin typeface="Calibri"/>
                <a:ea typeface="Calibri"/>
                <a:cs typeface="Calibri"/>
                <a:sym typeface="Calibri"/>
              </a:rPr>
              <a:t>PIRLS documents worldwide trends in the reading knowledge of 4th-graders as well as school and teacher practices related to instruction. </a:t>
            </a:r>
            <a:endParaRPr sz="1700">
              <a:solidFill>
                <a:srgbClr val="333333"/>
              </a:solidFill>
              <a:latin typeface="Calibri"/>
              <a:ea typeface="Calibri"/>
              <a:cs typeface="Calibri"/>
              <a:sym typeface="Calibri"/>
            </a:endParaRPr>
          </a:p>
          <a:p>
            <a:pPr marL="457200" lvl="0" indent="-336550" rtl="0">
              <a:spcBef>
                <a:spcPts val="0"/>
              </a:spcBef>
              <a:spcAft>
                <a:spcPts val="0"/>
              </a:spcAft>
              <a:buClr>
                <a:srgbClr val="333333"/>
              </a:buClr>
              <a:buSzPts val="1700"/>
              <a:buFont typeface="Calibri"/>
              <a:buChar char="●"/>
            </a:pPr>
            <a:r>
              <a:rPr lang="en" sz="1700" b="1">
                <a:solidFill>
                  <a:srgbClr val="333333"/>
                </a:solidFill>
                <a:latin typeface="Calibri"/>
                <a:ea typeface="Calibri"/>
                <a:cs typeface="Calibri"/>
                <a:sym typeface="Calibri"/>
              </a:rPr>
              <a:t>The Program for International Student Assessment (PISA)</a:t>
            </a:r>
            <a:r>
              <a:rPr lang="en" sz="1700">
                <a:solidFill>
                  <a:srgbClr val="333333"/>
                </a:solidFill>
                <a:latin typeface="Calibri"/>
                <a:ea typeface="Calibri"/>
                <a:cs typeface="Calibri"/>
                <a:sym typeface="Calibri"/>
              </a:rPr>
              <a:t> is an international online assessment conducted every three years of 15-year-old students that measures how well students apply their knowledge and skills in reading, mathematics, and science. </a:t>
            </a:r>
            <a:endParaRPr sz="1700">
              <a:solidFill>
                <a:srgbClr val="333333"/>
              </a:solidFill>
              <a:latin typeface="Calibri"/>
              <a:ea typeface="Calibri"/>
              <a:cs typeface="Calibri"/>
              <a:sym typeface="Calibri"/>
            </a:endParaRPr>
          </a:p>
          <a:p>
            <a:pPr marL="457200" lvl="0" indent="-336550" rtl="0">
              <a:spcBef>
                <a:spcPts val="0"/>
              </a:spcBef>
              <a:spcAft>
                <a:spcPts val="0"/>
              </a:spcAft>
              <a:buClr>
                <a:srgbClr val="333333"/>
              </a:buClr>
              <a:buSzPts val="1700"/>
              <a:buFont typeface="Calibri"/>
              <a:buChar char="●"/>
            </a:pPr>
            <a:r>
              <a:rPr lang="en" sz="1700" b="1">
                <a:solidFill>
                  <a:srgbClr val="333333"/>
                </a:solidFill>
                <a:highlight>
                  <a:srgbClr val="FFFFFF"/>
                </a:highlight>
                <a:latin typeface="Calibri"/>
                <a:ea typeface="Calibri"/>
                <a:cs typeface="Calibri"/>
                <a:sym typeface="Calibri"/>
              </a:rPr>
              <a:t>The Trends in International Mathematics and Science Study (TIMSS) </a:t>
            </a:r>
            <a:r>
              <a:rPr lang="en" sz="1700">
                <a:solidFill>
                  <a:srgbClr val="333333"/>
                </a:solidFill>
                <a:highlight>
                  <a:srgbClr val="FFFFFF"/>
                </a:highlight>
                <a:latin typeface="Calibri"/>
                <a:ea typeface="Calibri"/>
                <a:cs typeface="Calibri"/>
                <a:sym typeface="Calibri"/>
              </a:rPr>
              <a:t>enables countries around the world to measure how effective they are in teaching mathematics and science for the 4th and 8th grade students. </a:t>
            </a:r>
            <a:endParaRPr sz="1700">
              <a:solidFill>
                <a:srgbClr val="333333"/>
              </a:solidFill>
              <a:latin typeface="Calibri"/>
              <a:ea typeface="Calibri"/>
              <a:cs typeface="Calibri"/>
              <a:sym typeface="Calibri"/>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Shape 1102"/>
        <p:cNvGrpSpPr/>
        <p:nvPr/>
      </p:nvGrpSpPr>
      <p:grpSpPr>
        <a:xfrm>
          <a:off x="0" y="0"/>
          <a:ext cx="0" cy="0"/>
          <a:chOff x="0" y="0"/>
          <a:chExt cx="0" cy="0"/>
        </a:xfrm>
      </p:grpSpPr>
      <p:pic>
        <p:nvPicPr>
          <p:cNvPr id="1103" name="Shape 1103" descr="Louisiana Believes (PPT Transition Background).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1104" name="Shape 1104"/>
          <p:cNvSpPr txBox="1"/>
          <p:nvPr/>
        </p:nvSpPr>
        <p:spPr>
          <a:xfrm>
            <a:off x="0" y="1885950"/>
            <a:ext cx="9144000" cy="1371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191919"/>
              </a:buClr>
              <a:buSzPts val="3200"/>
              <a:buFont typeface="Calibri"/>
              <a:buNone/>
            </a:pPr>
            <a:r>
              <a:rPr lang="en" sz="3200" b="0" i="0" u="none" strike="noStrike" cap="none">
                <a:solidFill>
                  <a:srgbClr val="191919"/>
                </a:solidFill>
                <a:latin typeface="Calibri"/>
                <a:ea typeface="Calibri"/>
                <a:cs typeface="Calibri"/>
                <a:sym typeface="Calibri"/>
              </a:rPr>
              <a:t>Assessment Updates</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Shape 1108"/>
        <p:cNvGrpSpPr/>
        <p:nvPr/>
      </p:nvGrpSpPr>
      <p:grpSpPr>
        <a:xfrm>
          <a:off x="0" y="0"/>
          <a:ext cx="0" cy="0"/>
          <a:chOff x="0" y="0"/>
          <a:chExt cx="0" cy="0"/>
        </a:xfrm>
      </p:grpSpPr>
      <p:sp>
        <p:nvSpPr>
          <p:cNvPr id="1109" name="Shape 1109"/>
          <p:cNvSpPr txBox="1">
            <a:spLocks noGrp="1"/>
          </p:cNvSpPr>
          <p:nvPr>
            <p:ph type="title"/>
          </p:nvPr>
        </p:nvSpPr>
        <p:spPr>
          <a:xfrm>
            <a:off x="457200" y="0"/>
            <a:ext cx="8229600" cy="8079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 sz="2800"/>
              <a:t>Testing Key Dates</a:t>
            </a:r>
            <a:endParaRPr sz="2800"/>
          </a:p>
        </p:txBody>
      </p:sp>
      <p:graphicFrame>
        <p:nvGraphicFramePr>
          <p:cNvPr id="1110" name="Shape 1110"/>
          <p:cNvGraphicFramePr/>
          <p:nvPr/>
        </p:nvGraphicFramePr>
        <p:xfrm>
          <a:off x="72813" y="807900"/>
          <a:ext cx="8998350" cy="4332933"/>
        </p:xfrm>
        <a:graphic>
          <a:graphicData uri="http://schemas.openxmlformats.org/drawingml/2006/table">
            <a:tbl>
              <a:tblPr>
                <a:noFill/>
                <a:tableStyleId>{A3910FF4-A1C6-4B11-B69E-5A4FB3D7CDF3}</a:tableStyleId>
              </a:tblPr>
              <a:tblGrid>
                <a:gridCol w="751950"/>
                <a:gridCol w="792675"/>
                <a:gridCol w="782200"/>
                <a:gridCol w="859575"/>
                <a:gridCol w="820875"/>
                <a:gridCol w="820875"/>
                <a:gridCol w="756400"/>
                <a:gridCol w="885350"/>
                <a:gridCol w="773850"/>
                <a:gridCol w="717450"/>
                <a:gridCol w="1037150"/>
              </a:tblGrid>
              <a:tr h="448725">
                <a:tc>
                  <a:txBody>
                    <a:bodyPr/>
                    <a:lstStyle/>
                    <a:p>
                      <a:pPr marL="0" lvl="0" indent="0" algn="ctr" rtl="0">
                        <a:lnSpc>
                          <a:spcPct val="115000"/>
                        </a:lnSpc>
                        <a:spcBef>
                          <a:spcPts val="0"/>
                        </a:spcBef>
                        <a:spcAft>
                          <a:spcPts val="0"/>
                        </a:spcAft>
                        <a:buNone/>
                      </a:pPr>
                      <a:endParaRPr sz="1000" b="1">
                        <a:latin typeface="Calibri"/>
                        <a:ea typeface="Calibri"/>
                        <a:cs typeface="Calibri"/>
                        <a:sym typeface="Calibri"/>
                      </a:endParaRPr>
                    </a:p>
                  </a:txBody>
                  <a:tcPr marL="28575" marR="28575" marT="91425" marB="91425"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b="1">
                          <a:latin typeface="Calibri"/>
                          <a:ea typeface="Calibri"/>
                          <a:cs typeface="Calibri"/>
                          <a:sym typeface="Calibri"/>
                        </a:rPr>
                        <a:t>Diagnostic</a:t>
                      </a:r>
                      <a:endParaRPr sz="1000" b="1">
                        <a:latin typeface="Calibri"/>
                        <a:ea typeface="Calibri"/>
                        <a:cs typeface="Calibri"/>
                        <a:sym typeface="Calibri"/>
                      </a:endParaRPr>
                    </a:p>
                  </a:txBody>
                  <a:tcPr marL="28575" marR="28575" marT="91425" marB="91425"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b="1">
                          <a:latin typeface="Calibri"/>
                          <a:ea typeface="Calibri"/>
                          <a:cs typeface="Calibri"/>
                          <a:sym typeface="Calibri"/>
                        </a:rPr>
                        <a:t>Interim</a:t>
                      </a:r>
                      <a:endParaRPr sz="1000" b="1">
                        <a:latin typeface="Calibri"/>
                        <a:ea typeface="Calibri"/>
                        <a:cs typeface="Calibri"/>
                        <a:sym typeface="Calibri"/>
                      </a:endParaRPr>
                    </a:p>
                  </a:txBody>
                  <a:tcPr marL="28575" marR="28575" marT="91425" marB="91425"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b="1">
                          <a:latin typeface="Calibri"/>
                          <a:ea typeface="Calibri"/>
                          <a:cs typeface="Calibri"/>
                          <a:sym typeface="Calibri"/>
                        </a:rPr>
                        <a:t>Practice Test</a:t>
                      </a:r>
                      <a:endParaRPr sz="1000" b="1">
                        <a:latin typeface="Calibri"/>
                        <a:ea typeface="Calibri"/>
                        <a:cs typeface="Calibri"/>
                        <a:sym typeface="Calibri"/>
                      </a:endParaRPr>
                    </a:p>
                  </a:txBody>
                  <a:tcPr marL="28575" marR="28575" marT="91425" marB="91425"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b="1">
                          <a:latin typeface="Calibri"/>
                          <a:ea typeface="Calibri"/>
                          <a:cs typeface="Calibri"/>
                          <a:sym typeface="Calibri"/>
                        </a:rPr>
                        <a:t>Placement Test</a:t>
                      </a:r>
                      <a:endParaRPr sz="1000" b="1">
                        <a:latin typeface="Calibri"/>
                        <a:ea typeface="Calibri"/>
                        <a:cs typeface="Calibri"/>
                        <a:sym typeface="Calibri"/>
                      </a:endParaRPr>
                    </a:p>
                  </a:txBody>
                  <a:tcPr marL="28575" marR="28575" marT="91425" marB="91425"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b="1">
                          <a:latin typeface="Calibri"/>
                          <a:ea typeface="Calibri"/>
                          <a:cs typeface="Calibri"/>
                          <a:sym typeface="Calibri"/>
                        </a:rPr>
                        <a:t>Fall HS</a:t>
                      </a:r>
                      <a:endParaRPr sz="1000" b="1">
                        <a:latin typeface="Calibri"/>
                        <a:ea typeface="Calibri"/>
                        <a:cs typeface="Calibri"/>
                        <a:sym typeface="Calibri"/>
                      </a:endParaRPr>
                    </a:p>
                  </a:txBody>
                  <a:tcPr marL="28575" marR="28575" marT="91425" marB="91425"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b="1">
                          <a:latin typeface="Calibri"/>
                          <a:ea typeface="Calibri"/>
                          <a:cs typeface="Calibri"/>
                          <a:sym typeface="Calibri"/>
                        </a:rPr>
                        <a:t>LEAP Connect</a:t>
                      </a:r>
                      <a:endParaRPr sz="1000" b="1">
                        <a:latin typeface="Calibri"/>
                        <a:ea typeface="Calibri"/>
                        <a:cs typeface="Calibri"/>
                        <a:sym typeface="Calibri"/>
                      </a:endParaRPr>
                    </a:p>
                  </a:txBody>
                  <a:tcPr marL="28575" marR="28575" marT="91425" marB="91425"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b="1">
                          <a:latin typeface="Calibri"/>
                          <a:ea typeface="Calibri"/>
                          <a:cs typeface="Calibri"/>
                          <a:sym typeface="Calibri"/>
                        </a:rPr>
                        <a:t>LEAP 2025 3-8</a:t>
                      </a:r>
                      <a:endParaRPr sz="1000" b="1">
                        <a:latin typeface="Calibri"/>
                        <a:ea typeface="Calibri"/>
                        <a:cs typeface="Calibri"/>
                        <a:sym typeface="Calibri"/>
                      </a:endParaRPr>
                    </a:p>
                  </a:txBody>
                  <a:tcPr marL="28575" marR="28575" marT="91425" marB="91425"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b="1">
                          <a:latin typeface="Calibri"/>
                          <a:ea typeface="Calibri"/>
                          <a:cs typeface="Calibri"/>
                          <a:sym typeface="Calibri"/>
                        </a:rPr>
                        <a:t>Spring HS</a:t>
                      </a:r>
                      <a:endParaRPr sz="1000" b="1">
                        <a:latin typeface="Calibri"/>
                        <a:ea typeface="Calibri"/>
                        <a:cs typeface="Calibri"/>
                        <a:sym typeface="Calibri"/>
                      </a:endParaRPr>
                    </a:p>
                  </a:txBody>
                  <a:tcPr marL="28575" marR="28575" marT="91425" marB="91425"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b="1">
                          <a:latin typeface="Calibri"/>
                          <a:ea typeface="Calibri"/>
                          <a:cs typeface="Calibri"/>
                          <a:sym typeface="Calibri"/>
                        </a:rPr>
                        <a:t>Summer HS</a:t>
                      </a:r>
                      <a:endParaRPr sz="1000" b="1">
                        <a:latin typeface="Calibri"/>
                        <a:ea typeface="Calibri"/>
                        <a:cs typeface="Calibri"/>
                        <a:sym typeface="Calibri"/>
                      </a:endParaRPr>
                    </a:p>
                  </a:txBody>
                  <a:tcPr marL="28575" marR="28575" marT="91425" marB="91425"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solidFill>
                      <a:srgbClr val="FFFFFF"/>
                    </a:solidFill>
                  </a:tcPr>
                </a:tc>
                <a:tc>
                  <a:txBody>
                    <a:bodyPr/>
                    <a:lstStyle/>
                    <a:p>
                      <a:pPr marL="0" lvl="0" indent="0" algn="ctr" rtl="0">
                        <a:lnSpc>
                          <a:spcPct val="115000"/>
                        </a:lnSpc>
                        <a:spcBef>
                          <a:spcPts val="0"/>
                        </a:spcBef>
                        <a:spcAft>
                          <a:spcPts val="0"/>
                        </a:spcAft>
                        <a:buNone/>
                      </a:pPr>
                      <a:r>
                        <a:rPr lang="en" sz="1000" b="1">
                          <a:latin typeface="Calibri"/>
                          <a:ea typeface="Calibri"/>
                          <a:cs typeface="Calibri"/>
                          <a:sym typeface="Calibri"/>
                        </a:rPr>
                        <a:t>ELPS</a:t>
                      </a:r>
                      <a:endParaRPr sz="1000" b="1">
                        <a:latin typeface="Calibri"/>
                        <a:ea typeface="Calibri"/>
                        <a:cs typeface="Calibri"/>
                        <a:sym typeface="Calibri"/>
                      </a:endParaRPr>
                    </a:p>
                  </a:txBody>
                  <a:tcPr marL="28575" marR="28575" marT="91425" marB="91425" anchor="ctr">
                    <a:lnL w="9425" cap="flat" cmpd="sng">
                      <a:solidFill>
                        <a:srgbClr val="000000"/>
                      </a:solidFill>
                      <a:prstDash val="solid"/>
                      <a:round/>
                      <a:headEnd type="none" w="sm" len="sm"/>
                      <a:tailEnd type="none" w="sm" len="sm"/>
                    </a:lnL>
                    <a:lnR w="94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425" cap="flat" cmpd="sng">
                      <a:solidFill>
                        <a:srgbClr val="000000"/>
                      </a:solidFill>
                      <a:prstDash val="solid"/>
                      <a:round/>
                      <a:headEnd type="none" w="sm" len="sm"/>
                      <a:tailEnd type="none" w="sm" len="sm"/>
                    </a:lnB>
                    <a:solidFill>
                      <a:srgbClr val="FFFFFF"/>
                    </a:solidFill>
                  </a:tcPr>
                </a:tc>
              </a:tr>
              <a:tr h="416200">
                <a:tc>
                  <a:txBody>
                    <a:bodyPr/>
                    <a:lstStyle/>
                    <a:p>
                      <a:pPr marL="0" lvl="0" indent="0" algn="ctr" rtl="0">
                        <a:spcBef>
                          <a:spcPts val="0"/>
                        </a:spcBef>
                        <a:spcAft>
                          <a:spcPts val="0"/>
                        </a:spcAft>
                        <a:buNone/>
                      </a:pPr>
                      <a:r>
                        <a:rPr lang="en" sz="1000" b="1">
                          <a:latin typeface="Calibri"/>
                          <a:ea typeface="Calibri"/>
                          <a:cs typeface="Calibri"/>
                          <a:sym typeface="Calibri"/>
                        </a:rPr>
                        <a:t>Manage Users</a:t>
                      </a:r>
                      <a:endParaRPr sz="1000" b="1">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July 16</a:t>
                      </a:r>
                      <a:endParaRPr sz="10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000">
                          <a:solidFill>
                            <a:schemeClr val="dk1"/>
                          </a:solidFill>
                          <a:latin typeface="Calibri"/>
                          <a:ea typeface="Calibri"/>
                          <a:cs typeface="Calibri"/>
                          <a:sym typeface="Calibri"/>
                        </a:rPr>
                        <a:t>July 16</a:t>
                      </a:r>
                      <a:endParaRPr sz="10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000">
                          <a:solidFill>
                            <a:schemeClr val="dk1"/>
                          </a:solidFill>
                          <a:latin typeface="Calibri"/>
                          <a:ea typeface="Calibri"/>
                          <a:cs typeface="Calibri"/>
                          <a:sym typeface="Calibri"/>
                        </a:rPr>
                        <a:t>July 16</a:t>
                      </a:r>
                      <a:endParaRPr sz="10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000">
                          <a:solidFill>
                            <a:schemeClr val="dk1"/>
                          </a:solidFill>
                          <a:latin typeface="Calibri"/>
                          <a:ea typeface="Calibri"/>
                          <a:cs typeface="Calibri"/>
                          <a:sym typeface="Calibri"/>
                        </a:rPr>
                        <a:t>July 16</a:t>
                      </a:r>
                      <a:endParaRPr sz="10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000">
                          <a:latin typeface="Calibri"/>
                          <a:ea typeface="Calibri"/>
                          <a:cs typeface="Calibri"/>
                          <a:sym typeface="Calibri"/>
                        </a:rPr>
                        <a:t>July 23</a:t>
                      </a:r>
                      <a:endParaRPr sz="10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July 23</a:t>
                      </a:r>
                      <a:endParaRPr sz="10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July 23</a:t>
                      </a:r>
                      <a:endParaRPr sz="10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July 23</a:t>
                      </a:r>
                      <a:endParaRPr sz="10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July 23</a:t>
                      </a:r>
                      <a:endParaRPr sz="10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000">
                          <a:solidFill>
                            <a:schemeClr val="dk1"/>
                          </a:solidFill>
                          <a:latin typeface="Calibri"/>
                          <a:ea typeface="Calibri"/>
                          <a:cs typeface="Calibri"/>
                          <a:sym typeface="Calibri"/>
                        </a:rPr>
                        <a:t>July 23</a:t>
                      </a:r>
                      <a:endParaRPr sz="1000">
                        <a:solidFill>
                          <a:schemeClr val="dk1"/>
                        </a:solidFill>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4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r>
              <a:tr h="297625">
                <a:tc>
                  <a:txBody>
                    <a:bodyPr/>
                    <a:lstStyle/>
                    <a:p>
                      <a:pPr marL="0" lvl="0" indent="0" algn="ctr" rtl="0">
                        <a:spcBef>
                          <a:spcPts val="0"/>
                        </a:spcBef>
                        <a:spcAft>
                          <a:spcPts val="0"/>
                        </a:spcAft>
                        <a:buNone/>
                      </a:pPr>
                      <a:r>
                        <a:rPr lang="en" sz="1000" b="1">
                          <a:latin typeface="Calibri"/>
                          <a:ea typeface="Calibri"/>
                          <a:cs typeface="Calibri"/>
                          <a:sym typeface="Calibri"/>
                        </a:rPr>
                        <a:t>Test Setup</a:t>
                      </a:r>
                      <a:endParaRPr sz="1000" b="1">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000">
                          <a:solidFill>
                            <a:schemeClr val="dk1"/>
                          </a:solidFill>
                          <a:latin typeface="Calibri"/>
                          <a:ea typeface="Calibri"/>
                          <a:cs typeface="Calibri"/>
                          <a:sym typeface="Calibri"/>
                        </a:rPr>
                        <a:t>July 16</a:t>
                      </a:r>
                      <a:endParaRPr sz="10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000">
                          <a:solidFill>
                            <a:schemeClr val="dk1"/>
                          </a:solidFill>
                          <a:latin typeface="Calibri"/>
                          <a:ea typeface="Calibri"/>
                          <a:cs typeface="Calibri"/>
                          <a:sym typeface="Calibri"/>
                        </a:rPr>
                        <a:t>July 16</a:t>
                      </a:r>
                      <a:endParaRPr sz="10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000">
                          <a:solidFill>
                            <a:schemeClr val="dk1"/>
                          </a:solidFill>
                          <a:latin typeface="Calibri"/>
                          <a:ea typeface="Calibri"/>
                          <a:cs typeface="Calibri"/>
                          <a:sym typeface="Calibri"/>
                        </a:rPr>
                        <a:t>July 16</a:t>
                      </a:r>
                      <a:endParaRPr sz="10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000">
                          <a:latin typeface="Calibri"/>
                          <a:ea typeface="Calibri"/>
                          <a:cs typeface="Calibri"/>
                          <a:sym typeface="Calibri"/>
                        </a:rPr>
                        <a:t>August 3</a:t>
                      </a:r>
                      <a:endParaRPr sz="10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000">
                          <a:latin typeface="Calibri"/>
                          <a:ea typeface="Calibri"/>
                          <a:cs typeface="Calibri"/>
                          <a:sym typeface="Calibri"/>
                        </a:rPr>
                        <a:t>October 29</a:t>
                      </a:r>
                      <a:endParaRPr sz="10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000">
                          <a:latin typeface="Calibri"/>
                          <a:ea typeface="Calibri"/>
                          <a:cs typeface="Calibri"/>
                          <a:sym typeface="Calibri"/>
                        </a:rPr>
                        <a:t>January 2</a:t>
                      </a:r>
                      <a:endParaRPr sz="10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000">
                          <a:latin typeface="Calibri"/>
                          <a:ea typeface="Calibri"/>
                          <a:cs typeface="Calibri"/>
                          <a:sym typeface="Calibri"/>
                        </a:rPr>
                        <a:t>March 18</a:t>
                      </a:r>
                      <a:endParaRPr sz="10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000">
                          <a:latin typeface="Calibri"/>
                          <a:ea typeface="Calibri"/>
                          <a:cs typeface="Calibri"/>
                          <a:sym typeface="Calibri"/>
                        </a:rPr>
                        <a:t>March 25</a:t>
                      </a:r>
                      <a:endParaRPr sz="10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000">
                          <a:latin typeface="Calibri"/>
                          <a:ea typeface="Calibri"/>
                          <a:cs typeface="Calibri"/>
                          <a:sym typeface="Calibri"/>
                        </a:rPr>
                        <a:t>June 7</a:t>
                      </a:r>
                      <a:endParaRPr sz="10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000">
                          <a:latin typeface="Calibri"/>
                          <a:ea typeface="Calibri"/>
                          <a:cs typeface="Calibri"/>
                          <a:sym typeface="Calibri"/>
                        </a:rPr>
                        <a:t>July 23</a:t>
                      </a:r>
                      <a:endParaRPr sz="10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r>
              <a:tr h="1066550">
                <a:tc>
                  <a:txBody>
                    <a:bodyPr/>
                    <a:lstStyle/>
                    <a:p>
                      <a:pPr marL="0" lvl="0" indent="0" algn="ctr" rtl="0">
                        <a:spcBef>
                          <a:spcPts val="0"/>
                        </a:spcBef>
                        <a:spcAft>
                          <a:spcPts val="0"/>
                        </a:spcAft>
                        <a:buNone/>
                      </a:pPr>
                      <a:r>
                        <a:rPr lang="en" sz="1000" b="1">
                          <a:latin typeface="Calibri"/>
                          <a:ea typeface="Calibri"/>
                          <a:cs typeface="Calibri"/>
                          <a:sym typeface="Calibri"/>
                        </a:rPr>
                        <a:t>Materials Delivered</a:t>
                      </a:r>
                      <a:endParaRPr sz="1000" b="1">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000">
                          <a:latin typeface="Calibri"/>
                          <a:ea typeface="Calibri"/>
                          <a:cs typeface="Calibri"/>
                          <a:sym typeface="Calibri"/>
                        </a:rPr>
                        <a:t>N/A</a:t>
                      </a:r>
                      <a:endParaRPr sz="10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N/A</a:t>
                      </a:r>
                      <a:endParaRPr sz="10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N/A</a:t>
                      </a:r>
                      <a:endParaRPr sz="10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N/A</a:t>
                      </a:r>
                      <a:endParaRPr sz="10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000">
                          <a:latin typeface="Calibri"/>
                          <a:ea typeface="Calibri"/>
                          <a:cs typeface="Calibri"/>
                          <a:sym typeface="Calibri"/>
                        </a:rPr>
                        <a:t>November 9</a:t>
                      </a:r>
                      <a:endParaRPr sz="10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000">
                          <a:latin typeface="Calibri"/>
                          <a:ea typeface="Calibri"/>
                          <a:cs typeface="Calibri"/>
                          <a:sym typeface="Calibri"/>
                        </a:rPr>
                        <a:t>January 22</a:t>
                      </a:r>
                      <a:endParaRPr sz="10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000">
                          <a:latin typeface="Calibri"/>
                          <a:ea typeface="Calibri"/>
                          <a:cs typeface="Calibri"/>
                          <a:sym typeface="Calibri"/>
                        </a:rPr>
                        <a:t>March 1 (Manuals)</a:t>
                      </a:r>
                      <a:endParaRPr sz="1000">
                        <a:latin typeface="Calibri"/>
                        <a:ea typeface="Calibri"/>
                        <a:cs typeface="Calibri"/>
                        <a:sym typeface="Calibri"/>
                      </a:endParaRPr>
                    </a:p>
                    <a:p>
                      <a:pPr marL="0" lvl="0" indent="0" algn="ctr" rtl="0">
                        <a:spcBef>
                          <a:spcPts val="0"/>
                        </a:spcBef>
                        <a:spcAft>
                          <a:spcPts val="0"/>
                        </a:spcAft>
                        <a:buNone/>
                      </a:pPr>
                      <a:endParaRPr sz="1000">
                        <a:latin typeface="Calibri"/>
                        <a:ea typeface="Calibri"/>
                        <a:cs typeface="Calibri"/>
                        <a:sym typeface="Calibri"/>
                      </a:endParaRPr>
                    </a:p>
                    <a:p>
                      <a:pPr marL="0" lvl="0" indent="0" algn="ctr" rtl="0">
                        <a:spcBef>
                          <a:spcPts val="0"/>
                        </a:spcBef>
                        <a:spcAft>
                          <a:spcPts val="0"/>
                        </a:spcAft>
                        <a:buNone/>
                      </a:pPr>
                      <a:r>
                        <a:rPr lang="en" sz="1000">
                          <a:latin typeface="Calibri"/>
                          <a:ea typeface="Calibri"/>
                          <a:cs typeface="Calibri"/>
                          <a:sym typeface="Calibri"/>
                        </a:rPr>
                        <a:t>March 15 (CBT)</a:t>
                      </a:r>
                      <a:endParaRPr sz="1000">
                        <a:latin typeface="Calibri"/>
                        <a:ea typeface="Calibri"/>
                        <a:cs typeface="Calibri"/>
                        <a:sym typeface="Calibri"/>
                      </a:endParaRPr>
                    </a:p>
                    <a:p>
                      <a:pPr marL="0" lvl="0" indent="0" algn="ctr" rtl="0">
                        <a:spcBef>
                          <a:spcPts val="0"/>
                        </a:spcBef>
                        <a:spcAft>
                          <a:spcPts val="0"/>
                        </a:spcAft>
                        <a:buNone/>
                      </a:pPr>
                      <a:endParaRPr sz="1000">
                        <a:latin typeface="Calibri"/>
                        <a:ea typeface="Calibri"/>
                        <a:cs typeface="Calibri"/>
                        <a:sym typeface="Calibri"/>
                      </a:endParaRPr>
                    </a:p>
                    <a:p>
                      <a:pPr marL="0" lvl="0" indent="0" algn="ctr" rtl="0">
                        <a:spcBef>
                          <a:spcPts val="0"/>
                        </a:spcBef>
                        <a:spcAft>
                          <a:spcPts val="0"/>
                        </a:spcAft>
                        <a:buNone/>
                      </a:pPr>
                      <a:r>
                        <a:rPr lang="en" sz="1000">
                          <a:latin typeface="Calibri"/>
                          <a:ea typeface="Calibri"/>
                          <a:cs typeface="Calibri"/>
                          <a:sym typeface="Calibri"/>
                        </a:rPr>
                        <a:t>April 8 (PBT)</a:t>
                      </a:r>
                      <a:endParaRPr sz="10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000">
                          <a:latin typeface="Calibri"/>
                          <a:ea typeface="Calibri"/>
                          <a:cs typeface="Calibri"/>
                          <a:sym typeface="Calibri"/>
                        </a:rPr>
                        <a:t>April 1</a:t>
                      </a:r>
                      <a:endParaRPr sz="10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N/A</a:t>
                      </a:r>
                      <a:endParaRPr sz="10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000">
                          <a:solidFill>
                            <a:schemeClr val="dk1"/>
                          </a:solidFill>
                          <a:latin typeface="Calibri"/>
                          <a:ea typeface="Calibri"/>
                          <a:cs typeface="Calibri"/>
                          <a:sym typeface="Calibri"/>
                        </a:rPr>
                        <a:t>N/A</a:t>
                      </a:r>
                      <a:endParaRPr sz="1000">
                        <a:solidFill>
                          <a:schemeClr val="dk1"/>
                        </a:solidFill>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r>
              <a:tr h="1066550">
                <a:tc>
                  <a:txBody>
                    <a:bodyPr/>
                    <a:lstStyle/>
                    <a:p>
                      <a:pPr marL="0" lvl="0" indent="0" algn="ctr" rtl="0">
                        <a:spcBef>
                          <a:spcPts val="0"/>
                        </a:spcBef>
                        <a:spcAft>
                          <a:spcPts val="0"/>
                        </a:spcAft>
                        <a:buNone/>
                      </a:pPr>
                      <a:r>
                        <a:rPr lang="en" sz="1000" b="1">
                          <a:latin typeface="Calibri"/>
                          <a:ea typeface="Calibri"/>
                          <a:cs typeface="Calibri"/>
                          <a:sym typeface="Calibri"/>
                        </a:rPr>
                        <a:t>Additional Materials</a:t>
                      </a:r>
                      <a:endParaRPr sz="1000" b="1">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000">
                          <a:latin typeface="Calibri"/>
                          <a:ea typeface="Calibri"/>
                          <a:cs typeface="Calibri"/>
                          <a:sym typeface="Calibri"/>
                        </a:rPr>
                        <a:t>July 22</a:t>
                      </a:r>
                      <a:endParaRPr sz="10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000">
                          <a:latin typeface="Calibri"/>
                          <a:ea typeface="Calibri"/>
                          <a:cs typeface="Calibri"/>
                          <a:sym typeface="Calibri"/>
                        </a:rPr>
                        <a:t>TBD</a:t>
                      </a:r>
                      <a:endParaRPr sz="10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000">
                          <a:latin typeface="Calibri"/>
                          <a:ea typeface="Calibri"/>
                          <a:cs typeface="Calibri"/>
                          <a:sym typeface="Calibri"/>
                        </a:rPr>
                        <a:t>August 17 (HS)</a:t>
                      </a:r>
                      <a:endParaRPr sz="1000">
                        <a:latin typeface="Calibri"/>
                        <a:ea typeface="Calibri"/>
                        <a:cs typeface="Calibri"/>
                        <a:sym typeface="Calibri"/>
                      </a:endParaRPr>
                    </a:p>
                    <a:p>
                      <a:pPr marL="0" lvl="0" indent="0" algn="ctr" rtl="0">
                        <a:spcBef>
                          <a:spcPts val="0"/>
                        </a:spcBef>
                        <a:spcAft>
                          <a:spcPts val="0"/>
                        </a:spcAft>
                        <a:buNone/>
                      </a:pPr>
                      <a:endParaRPr sz="1000">
                        <a:latin typeface="Calibri"/>
                        <a:ea typeface="Calibri"/>
                        <a:cs typeface="Calibri"/>
                        <a:sym typeface="Calibri"/>
                      </a:endParaRPr>
                    </a:p>
                    <a:p>
                      <a:pPr marL="0" lvl="0" indent="0" algn="ctr" rtl="0">
                        <a:spcBef>
                          <a:spcPts val="0"/>
                        </a:spcBef>
                        <a:spcAft>
                          <a:spcPts val="0"/>
                        </a:spcAft>
                        <a:buNone/>
                      </a:pPr>
                      <a:r>
                        <a:rPr lang="en" sz="1000">
                          <a:latin typeface="Calibri"/>
                          <a:ea typeface="Calibri"/>
                          <a:cs typeface="Calibri"/>
                          <a:sym typeface="Calibri"/>
                        </a:rPr>
                        <a:t>December 19 (3-8)</a:t>
                      </a:r>
                      <a:endParaRPr sz="10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000">
                          <a:latin typeface="Calibri"/>
                          <a:ea typeface="Calibri"/>
                          <a:cs typeface="Calibri"/>
                          <a:sym typeface="Calibri"/>
                        </a:rPr>
                        <a:t>August 3</a:t>
                      </a:r>
                      <a:endParaRPr sz="10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000">
                          <a:latin typeface="Calibri"/>
                          <a:ea typeface="Calibri"/>
                          <a:cs typeface="Calibri"/>
                          <a:sym typeface="Calibri"/>
                        </a:rPr>
                        <a:t>November 12</a:t>
                      </a:r>
                      <a:endParaRPr sz="10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000">
                          <a:latin typeface="Calibri"/>
                          <a:ea typeface="Calibri"/>
                          <a:cs typeface="Calibri"/>
                          <a:sym typeface="Calibri"/>
                        </a:rPr>
                        <a:t>January 23</a:t>
                      </a:r>
                      <a:endParaRPr sz="10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000">
                          <a:solidFill>
                            <a:schemeClr val="dk1"/>
                          </a:solidFill>
                          <a:latin typeface="Calibri"/>
                          <a:ea typeface="Calibri"/>
                          <a:cs typeface="Calibri"/>
                          <a:sym typeface="Calibri"/>
                        </a:rPr>
                        <a:t>March 4 (Manuals)</a:t>
                      </a:r>
                      <a:endParaRPr sz="100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endParaRPr sz="1000">
                        <a:solidFill>
                          <a:schemeClr val="dk1"/>
                        </a:solidFill>
                        <a:latin typeface="Calibri"/>
                        <a:ea typeface="Calibri"/>
                        <a:cs typeface="Calibri"/>
                        <a:sym typeface="Calibri"/>
                      </a:endParaRPr>
                    </a:p>
                    <a:p>
                      <a:pPr marL="0" lvl="0" indent="0" algn="ctr" rtl="0">
                        <a:spcBef>
                          <a:spcPts val="0"/>
                        </a:spcBef>
                        <a:spcAft>
                          <a:spcPts val="0"/>
                        </a:spcAft>
                        <a:buNone/>
                      </a:pPr>
                      <a:r>
                        <a:rPr lang="en" sz="1000">
                          <a:solidFill>
                            <a:schemeClr val="dk1"/>
                          </a:solidFill>
                          <a:latin typeface="Calibri"/>
                          <a:ea typeface="Calibri"/>
                          <a:cs typeface="Calibri"/>
                          <a:sym typeface="Calibri"/>
                        </a:rPr>
                        <a:t>March 16 (CBT)</a:t>
                      </a:r>
                      <a:endParaRPr sz="100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endParaRPr sz="100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April 9 (PBT)</a:t>
                      </a:r>
                      <a:endParaRPr sz="10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000">
                          <a:latin typeface="Calibri"/>
                          <a:ea typeface="Calibri"/>
                          <a:cs typeface="Calibri"/>
                          <a:sym typeface="Calibri"/>
                        </a:rPr>
                        <a:t>April 2</a:t>
                      </a:r>
                      <a:endParaRPr sz="10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000">
                          <a:latin typeface="Calibri"/>
                          <a:ea typeface="Calibri"/>
                          <a:cs typeface="Calibri"/>
                          <a:sym typeface="Calibri"/>
                        </a:rPr>
                        <a:t>June 7</a:t>
                      </a:r>
                      <a:endParaRPr sz="10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000">
                          <a:latin typeface="Calibri"/>
                          <a:ea typeface="Calibri"/>
                          <a:cs typeface="Calibri"/>
                          <a:sym typeface="Calibri"/>
                        </a:rPr>
                        <a:t>August 1 </a:t>
                      </a:r>
                      <a:endParaRPr sz="1000">
                        <a:latin typeface="Calibri"/>
                        <a:ea typeface="Calibri"/>
                        <a:cs typeface="Calibri"/>
                        <a:sym typeface="Calibri"/>
                      </a:endParaRPr>
                    </a:p>
                    <a:p>
                      <a:pPr marL="0" lvl="0" indent="0" algn="ctr" rtl="0">
                        <a:spcBef>
                          <a:spcPts val="0"/>
                        </a:spcBef>
                        <a:spcAft>
                          <a:spcPts val="0"/>
                        </a:spcAft>
                        <a:buNone/>
                      </a:pPr>
                      <a:r>
                        <a:rPr lang="en" sz="1000">
                          <a:latin typeface="Calibri"/>
                          <a:ea typeface="Calibri"/>
                          <a:cs typeface="Calibri"/>
                          <a:sym typeface="Calibri"/>
                        </a:rPr>
                        <a:t>(order via assessment @la.gov)</a:t>
                      </a:r>
                      <a:endParaRPr sz="10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r>
              <a:tr h="416200">
                <a:tc>
                  <a:txBody>
                    <a:bodyPr/>
                    <a:lstStyle/>
                    <a:p>
                      <a:pPr marL="0" lvl="0" indent="0" algn="ctr" rtl="0">
                        <a:spcBef>
                          <a:spcPts val="0"/>
                        </a:spcBef>
                        <a:spcAft>
                          <a:spcPts val="0"/>
                        </a:spcAft>
                        <a:buNone/>
                      </a:pPr>
                      <a:r>
                        <a:rPr lang="en" sz="1000" b="1">
                          <a:latin typeface="Calibri"/>
                          <a:ea typeface="Calibri"/>
                          <a:cs typeface="Calibri"/>
                          <a:sym typeface="Calibri"/>
                        </a:rPr>
                        <a:t>Post Manuals</a:t>
                      </a:r>
                      <a:endParaRPr sz="1000" b="1">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000">
                          <a:latin typeface="Calibri"/>
                          <a:ea typeface="Calibri"/>
                          <a:cs typeface="Calibri"/>
                          <a:sym typeface="Calibri"/>
                        </a:rPr>
                        <a:t>N/A</a:t>
                      </a:r>
                      <a:endParaRPr sz="10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N/A</a:t>
                      </a:r>
                      <a:endParaRPr sz="10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Clr>
                          <a:schemeClr val="dk1"/>
                        </a:buClr>
                        <a:buSzPts val="1100"/>
                        <a:buFont typeface="Arial"/>
                        <a:buNone/>
                      </a:pPr>
                      <a:r>
                        <a:rPr lang="en" sz="1000">
                          <a:solidFill>
                            <a:schemeClr val="dk1"/>
                          </a:solidFill>
                          <a:latin typeface="Calibri"/>
                          <a:ea typeface="Calibri"/>
                          <a:cs typeface="Calibri"/>
                          <a:sym typeface="Calibri"/>
                        </a:rPr>
                        <a:t>N/A</a:t>
                      </a:r>
                      <a:endParaRPr sz="10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000">
                          <a:latin typeface="Calibri"/>
                          <a:ea typeface="Calibri"/>
                          <a:cs typeface="Calibri"/>
                          <a:sym typeface="Calibri"/>
                        </a:rPr>
                        <a:t>July 6</a:t>
                      </a:r>
                      <a:endParaRPr sz="10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000">
                          <a:latin typeface="Calibri"/>
                          <a:ea typeface="Calibri"/>
                          <a:cs typeface="Calibri"/>
                          <a:sym typeface="Calibri"/>
                        </a:rPr>
                        <a:t>October 26</a:t>
                      </a:r>
                      <a:endParaRPr sz="10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000">
                          <a:latin typeface="Calibri"/>
                          <a:ea typeface="Calibri"/>
                          <a:cs typeface="Calibri"/>
                          <a:sym typeface="Calibri"/>
                        </a:rPr>
                        <a:t>January 4</a:t>
                      </a:r>
                      <a:endParaRPr sz="10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000">
                          <a:latin typeface="Calibri"/>
                          <a:ea typeface="Calibri"/>
                          <a:cs typeface="Calibri"/>
                          <a:sym typeface="Calibri"/>
                        </a:rPr>
                        <a:t>March 1</a:t>
                      </a:r>
                      <a:endParaRPr sz="10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000">
                          <a:latin typeface="Calibri"/>
                          <a:ea typeface="Calibri"/>
                          <a:cs typeface="Calibri"/>
                          <a:sym typeface="Calibri"/>
                        </a:rPr>
                        <a:t>March 15</a:t>
                      </a:r>
                      <a:endParaRPr sz="10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000">
                          <a:latin typeface="Calibri"/>
                          <a:ea typeface="Calibri"/>
                          <a:cs typeface="Calibri"/>
                          <a:sym typeface="Calibri"/>
                        </a:rPr>
                        <a:t>May 17</a:t>
                      </a:r>
                      <a:endParaRPr sz="10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c>
                  <a:txBody>
                    <a:bodyPr/>
                    <a:lstStyle/>
                    <a:p>
                      <a:pPr marL="0" lvl="0" indent="0" algn="ctr" rtl="0">
                        <a:spcBef>
                          <a:spcPts val="0"/>
                        </a:spcBef>
                        <a:spcAft>
                          <a:spcPts val="0"/>
                        </a:spcAft>
                        <a:buNone/>
                      </a:pPr>
                      <a:r>
                        <a:rPr lang="en" sz="1000">
                          <a:latin typeface="Calibri"/>
                          <a:ea typeface="Calibri"/>
                          <a:cs typeface="Calibri"/>
                          <a:sym typeface="Calibri"/>
                        </a:rPr>
                        <a:t>July 11</a:t>
                      </a:r>
                      <a:endParaRPr sz="10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FFF"/>
                    </a:solidFill>
                  </a:tcPr>
                </a:tc>
              </a:tr>
            </a:tbl>
          </a:graphicData>
        </a:graphic>
      </p:graphicFrame>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LA Believes">
  <a:themeElements>
    <a:clrScheme name="LA Believes 1">
      <a:dk1>
        <a:srgbClr val="212121"/>
      </a:dk1>
      <a:lt1>
        <a:srgbClr val="FFFFFF"/>
      </a:lt1>
      <a:dk2>
        <a:srgbClr val="47A8CA"/>
      </a:dk2>
      <a:lt2>
        <a:srgbClr val="EAEAEA"/>
      </a:lt2>
      <a:accent1>
        <a:srgbClr val="A3D6DD"/>
      </a:accent1>
      <a:accent2>
        <a:srgbClr val="92278E"/>
      </a:accent2>
      <a:accent3>
        <a:srgbClr val="9BBB59"/>
      </a:accent3>
      <a:accent4>
        <a:srgbClr val="8064A2"/>
      </a:accent4>
      <a:accent5>
        <a:srgbClr val="47A8CA"/>
      </a:accent5>
      <a:accent6>
        <a:srgbClr val="F79646"/>
      </a:accent6>
      <a:hlink>
        <a:srgbClr val="3D9BBA"/>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Louisiana Believes">
  <a:themeElements>
    <a:clrScheme name="Custom 12">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D9BBA"/>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 Believes">
  <a:themeElements>
    <a:clrScheme name="LA Believes 1">
      <a:dk1>
        <a:srgbClr val="212121"/>
      </a:dk1>
      <a:lt1>
        <a:srgbClr val="FFFFFF"/>
      </a:lt1>
      <a:dk2>
        <a:srgbClr val="47A8CA"/>
      </a:dk2>
      <a:lt2>
        <a:srgbClr val="EAEAEA"/>
      </a:lt2>
      <a:accent1>
        <a:srgbClr val="A3D6DD"/>
      </a:accent1>
      <a:accent2>
        <a:srgbClr val="92278E"/>
      </a:accent2>
      <a:accent3>
        <a:srgbClr val="9BBB59"/>
      </a:accent3>
      <a:accent4>
        <a:srgbClr val="8064A2"/>
      </a:accent4>
      <a:accent5>
        <a:srgbClr val="47A8CA"/>
      </a:accent5>
      <a:accent6>
        <a:srgbClr val="F79646"/>
      </a:accent6>
      <a:hlink>
        <a:srgbClr val="3D9BBA"/>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Louisiana Believe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8969</Words>
  <Application>Microsoft Office PowerPoint</Application>
  <PresentationFormat>On-screen Show (16:9)</PresentationFormat>
  <Paragraphs>1183</Paragraphs>
  <Slides>118</Slides>
  <Notes>118</Notes>
  <HiddenSlides>0</HiddenSlides>
  <MMClips>0</MMClips>
  <ScaleCrop>false</ScaleCrop>
  <HeadingPairs>
    <vt:vector size="6" baseType="variant">
      <vt:variant>
        <vt:lpstr>Fonts Used</vt:lpstr>
      </vt:variant>
      <vt:variant>
        <vt:i4>5</vt:i4>
      </vt:variant>
      <vt:variant>
        <vt:lpstr>Theme</vt:lpstr>
      </vt:variant>
      <vt:variant>
        <vt:i4>15</vt:i4>
      </vt:variant>
      <vt:variant>
        <vt:lpstr>Slide Titles</vt:lpstr>
      </vt:variant>
      <vt:variant>
        <vt:i4>118</vt:i4>
      </vt:variant>
    </vt:vector>
  </HeadingPairs>
  <TitlesOfParts>
    <vt:vector size="138" baseType="lpstr">
      <vt:lpstr>Short Stack</vt:lpstr>
      <vt:lpstr>Century</vt:lpstr>
      <vt:lpstr>Calibri</vt:lpstr>
      <vt:lpstr>Century Schoolbook</vt:lpstr>
      <vt:lpstr>Arial</vt:lpstr>
      <vt:lpstr>Simple Light</vt:lpstr>
      <vt:lpstr>Louisiana Believes</vt:lpstr>
      <vt:lpstr>Louisiana Believes</vt:lpstr>
      <vt:lpstr>Louisiana Believes</vt:lpstr>
      <vt:lpstr>LA Believes</vt:lpstr>
      <vt:lpstr>Louisiana Believes</vt:lpstr>
      <vt:lpstr>Louisiana Believes</vt:lpstr>
      <vt:lpstr>Louisiana Believes</vt:lpstr>
      <vt:lpstr>Louisiana Believes</vt:lpstr>
      <vt:lpstr>Louisiana Believes</vt:lpstr>
      <vt:lpstr>Louisiana Believes</vt:lpstr>
      <vt:lpstr>Louisiana Believes</vt:lpstr>
      <vt:lpstr>Louisiana Believes</vt:lpstr>
      <vt:lpstr>LA Believes</vt:lpstr>
      <vt:lpstr>Louisiana Believes</vt:lpstr>
      <vt:lpstr>PowerPoint Presentation</vt:lpstr>
      <vt:lpstr>Agenda</vt:lpstr>
      <vt:lpstr>Month-by-Month Checklist</vt:lpstr>
      <vt:lpstr>June Assessment and Accountability Checklist</vt:lpstr>
      <vt:lpstr>PowerPoint Presentation</vt:lpstr>
      <vt:lpstr>2017-2018 Reporting: Adjusted Prior Year Science Indices</vt:lpstr>
      <vt:lpstr>2017-2018 Reporting: New Accountability Policies</vt:lpstr>
      <vt:lpstr> 2017-2018 Reporting: Release of School Report Cards </vt:lpstr>
      <vt:lpstr>2018 School and Center Performance Release Timeline</vt:lpstr>
      <vt:lpstr>2018 School Performance Score Resources: For Teachers</vt:lpstr>
      <vt:lpstr>2018 School Performance Score Resources:  For School and System Leaders</vt:lpstr>
      <vt:lpstr>2017-2018 Reporting: Certifying SPS Data </vt:lpstr>
      <vt:lpstr>LEAP Connect in Accountability</vt:lpstr>
      <vt:lpstr>ESSA Requirements for English Language Proficiency</vt:lpstr>
      <vt:lpstr>English Language Proficiency in Louisiana’s ESSA Plan</vt:lpstr>
      <vt:lpstr>Preliminary Timeline for ELPT in Accountability</vt:lpstr>
      <vt:lpstr>PowerPoint Presentation</vt:lpstr>
      <vt:lpstr>2017-2018 Reporting: Communicating Assessment Results</vt:lpstr>
      <vt:lpstr>PowerPoint Presentation</vt:lpstr>
      <vt:lpstr>Technology Preparation</vt:lpstr>
      <vt:lpstr>System Readiness Check</vt:lpstr>
      <vt:lpstr>Technical Assistance</vt:lpstr>
      <vt:lpstr>Online Scheduling Guidance</vt:lpstr>
      <vt:lpstr>Technology FAQ</vt:lpstr>
      <vt:lpstr>Troubleshooting</vt:lpstr>
      <vt:lpstr>DRC INSIGHT Update</vt:lpstr>
      <vt:lpstr>Student Status Dashboard</vt:lpstr>
      <vt:lpstr>Testing Statistics Reports</vt:lpstr>
      <vt:lpstr>Testing Statistics Reports</vt:lpstr>
      <vt:lpstr>Online Tools Training</vt:lpstr>
      <vt:lpstr>PowerPoint Presentation</vt:lpstr>
      <vt:lpstr>Test Security Updates</vt:lpstr>
      <vt:lpstr>Caveon Test Security Services</vt:lpstr>
      <vt:lpstr>Caveon Core</vt:lpstr>
      <vt:lpstr>Test Security</vt:lpstr>
      <vt:lpstr>Test Security Policy Audits</vt:lpstr>
      <vt:lpstr>Test Security Accommodations Audit</vt:lpstr>
      <vt:lpstr>PowerPoint Presentation</vt:lpstr>
      <vt:lpstr>Early Childhood: GOLD by Teaching Strategies </vt:lpstr>
      <vt:lpstr>PowerPoint Presentation</vt:lpstr>
      <vt:lpstr>KEA and K-3 Literacy Assessments</vt:lpstr>
      <vt:lpstr>KEA and K-3 Literacy Assessments</vt:lpstr>
      <vt:lpstr>K-3 Literacy Assessments</vt:lpstr>
      <vt:lpstr>K–3 Literacy Assessments</vt:lpstr>
      <vt:lpstr>K-3 Literacy Assessment  Flow Chart</vt:lpstr>
      <vt:lpstr>Summary of KEA and K-3 Screening Assessment Options</vt:lpstr>
      <vt:lpstr>PowerPoint Presentation</vt:lpstr>
      <vt:lpstr>PowerPoint Presentation</vt:lpstr>
      <vt:lpstr>Summer High School LEAP 2025 </vt:lpstr>
      <vt:lpstr>Preparing for Summer 2018 High School Testing</vt:lpstr>
      <vt:lpstr>Summer High School LEAP 2025 </vt:lpstr>
      <vt:lpstr>Summer High School LEAP 2025 </vt:lpstr>
      <vt:lpstr>PowerPoint Presentation</vt:lpstr>
      <vt:lpstr>PowerPoint Presentation</vt:lpstr>
      <vt:lpstr>PowerPoint Presentation</vt:lpstr>
      <vt:lpstr>PowerPoint Presentation</vt:lpstr>
      <vt:lpstr>PowerPoint Presentation</vt:lpstr>
      <vt:lpstr>LEAP Connect 2018-2019 </vt:lpstr>
      <vt:lpstr>LEAP Connect OTT Math Sample Item</vt:lpstr>
      <vt:lpstr>PowerPoint Presentation</vt:lpstr>
      <vt:lpstr>2018 ELPT Results</vt:lpstr>
      <vt:lpstr>ELPT/ELPS Reminders</vt:lpstr>
      <vt:lpstr>ELPS Overview</vt:lpstr>
      <vt:lpstr>ELPS Overview</vt:lpstr>
      <vt:lpstr>ELPS Key Dates</vt:lpstr>
      <vt:lpstr>ELPS Test Setup</vt:lpstr>
      <vt:lpstr>ELPS Administration</vt:lpstr>
      <vt:lpstr>ELPS Administration</vt:lpstr>
      <vt:lpstr>English Language Proficiency Screener Trainings</vt:lpstr>
      <vt:lpstr>ELPS Resources</vt:lpstr>
      <vt:lpstr>PowerPoint Presentation</vt:lpstr>
      <vt:lpstr>2018-2019 Key Dates</vt:lpstr>
      <vt:lpstr>Diagnostic Quick Start Guide 2018-2019</vt:lpstr>
      <vt:lpstr>LEAP 360 Improvements</vt:lpstr>
      <vt:lpstr>LEAP 360 Improvements</vt:lpstr>
      <vt:lpstr>LEAP 360 Improvements</vt:lpstr>
      <vt:lpstr>LEAP 360 Improvements</vt:lpstr>
      <vt:lpstr>LEAP 360 Improvements</vt:lpstr>
      <vt:lpstr>LEAP 360 Improvements</vt:lpstr>
      <vt:lpstr>LEAP 360 Improvements</vt:lpstr>
      <vt:lpstr>Draft School List Report</vt:lpstr>
      <vt:lpstr>LEAP 360 Improvements</vt:lpstr>
      <vt:lpstr>LEAP 360 Improvements</vt:lpstr>
      <vt:lpstr>LEAP 360 Improvements</vt:lpstr>
      <vt:lpstr>What is the District Guide?</vt:lpstr>
      <vt:lpstr>Structure of the District Guide</vt:lpstr>
      <vt:lpstr>Features of the District Guide</vt:lpstr>
      <vt:lpstr>LEAP 360 (2018-2019)</vt:lpstr>
      <vt:lpstr>LEAP 360 (2018-2019)</vt:lpstr>
      <vt:lpstr>Planning for LEAP 360 in 2018-2019</vt:lpstr>
      <vt:lpstr>Planning for LEAP 360 in 2018-2019</vt:lpstr>
      <vt:lpstr>PowerPoint Presentation</vt:lpstr>
      <vt:lpstr>2018-2019 Assessments: State Placement Test</vt:lpstr>
      <vt:lpstr>2018-2019 Assessments: State Placement Test</vt:lpstr>
      <vt:lpstr>PowerPoint Presentation</vt:lpstr>
      <vt:lpstr>NAEP</vt:lpstr>
      <vt:lpstr>Other National and International Assessments</vt:lpstr>
      <vt:lpstr>PowerPoint Presentation</vt:lpstr>
      <vt:lpstr>Testing Key Dates</vt:lpstr>
      <vt:lpstr>2018-2019 Enrollment Window</vt:lpstr>
      <vt:lpstr>2018-2019 Enrollment</vt:lpstr>
      <vt:lpstr>2018-2019 Enrollment</vt:lpstr>
      <vt:lpstr>2018-2019 Enrollment</vt:lpstr>
      <vt:lpstr>2018-2019 Enrollment</vt:lpstr>
      <vt:lpstr>PowerPoint Presentation</vt:lpstr>
      <vt:lpstr>PowerPoint Presentation</vt:lpstr>
      <vt:lpstr>PowerPoint Presentation</vt:lpstr>
      <vt:lpstr>2018-2019 LEAP 2025 Resource Availability Timeline</vt:lpstr>
      <vt:lpstr>PowerPoint Presentation</vt:lpstr>
      <vt:lpstr>PowerPoint Presentation</vt:lpstr>
      <vt:lpstr>End of Year Survey</vt:lpstr>
      <vt:lpstr>2018-2019 School System Planning Calendar</vt:lpstr>
      <vt:lpstr>PowerPoint Presentation</vt:lpstr>
      <vt:lpstr>Assessments Customer Service</vt:lpstr>
      <vt:lpstr>District Support</vt:lpstr>
      <vt:lpstr>District Support</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 Cooper</dc:creator>
  <cp:lastModifiedBy>Em Cooper</cp:lastModifiedBy>
  <cp:revision>4</cp:revision>
  <cp:lastPrinted>2018-06-18T16:15:40Z</cp:lastPrinted>
  <dcterms:modified xsi:type="dcterms:W3CDTF">2018-06-18T16:31:05Z</dcterms:modified>
</cp:coreProperties>
</file>