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 id="2147483734" r:id="rId2"/>
    <p:sldMasterId id="2147483735" r:id="rId3"/>
    <p:sldMasterId id="2147483736" r:id="rId4"/>
    <p:sldMasterId id="2147483737" r:id="rId5"/>
    <p:sldMasterId id="2147483738" r:id="rId6"/>
    <p:sldMasterId id="2147483739" r:id="rId7"/>
    <p:sldMasterId id="2147483740" r:id="rId8"/>
    <p:sldMasterId id="2147483741" r:id="rId9"/>
    <p:sldMasterId id="2147483742" r:id="rId10"/>
    <p:sldMasterId id="2147483743" r:id="rId11"/>
    <p:sldMasterId id="2147483745" r:id="rId12"/>
    <p:sldMasterId id="2147483746" r:id="rId13"/>
    <p:sldMasterId id="2147483747" r:id="rId14"/>
  </p:sldMasterIdLst>
  <p:notesMasterIdLst>
    <p:notesMasterId r:id="rId96"/>
  </p:notesMasterIdLst>
  <p:sldIdLst>
    <p:sldId id="257" r:id="rId15"/>
    <p:sldId id="258" r:id="rId16"/>
    <p:sldId id="259" r:id="rId17"/>
    <p:sldId id="260" r:id="rId18"/>
    <p:sldId id="261" r:id="rId19"/>
    <p:sldId id="262" r:id="rId20"/>
    <p:sldId id="263" r:id="rId21"/>
    <p:sldId id="351" r:id="rId22"/>
    <p:sldId id="352" r:id="rId23"/>
    <p:sldId id="353" r:id="rId24"/>
    <p:sldId id="265" r:id="rId25"/>
    <p:sldId id="270" r:id="rId26"/>
    <p:sldId id="271" r:id="rId27"/>
    <p:sldId id="272" r:id="rId28"/>
    <p:sldId id="273" r:id="rId29"/>
    <p:sldId id="274" r:id="rId30"/>
    <p:sldId id="275" r:id="rId31"/>
    <p:sldId id="276" r:id="rId32"/>
    <p:sldId id="354" r:id="rId33"/>
    <p:sldId id="277" r:id="rId34"/>
    <p:sldId id="278" r:id="rId35"/>
    <p:sldId id="279" r:id="rId36"/>
    <p:sldId id="280" r:id="rId37"/>
    <p:sldId id="281" r:id="rId38"/>
    <p:sldId id="282" r:id="rId39"/>
    <p:sldId id="283" r:id="rId40"/>
    <p:sldId id="285" r:id="rId41"/>
    <p:sldId id="286" r:id="rId42"/>
    <p:sldId id="287" r:id="rId43"/>
    <p:sldId id="288" r:id="rId44"/>
    <p:sldId id="289" r:id="rId45"/>
    <p:sldId id="290" r:id="rId46"/>
    <p:sldId id="291" r:id="rId47"/>
    <p:sldId id="292" r:id="rId48"/>
    <p:sldId id="293" r:id="rId49"/>
    <p:sldId id="294" r:id="rId50"/>
    <p:sldId id="296" r:id="rId51"/>
    <p:sldId id="297" r:id="rId52"/>
    <p:sldId id="298" r:id="rId53"/>
    <p:sldId id="299" r:id="rId54"/>
    <p:sldId id="301" r:id="rId55"/>
    <p:sldId id="356" r:id="rId56"/>
    <p:sldId id="303" r:id="rId57"/>
    <p:sldId id="304" r:id="rId58"/>
    <p:sldId id="355" r:id="rId59"/>
    <p:sldId id="306" r:id="rId60"/>
    <p:sldId id="307" r:id="rId61"/>
    <p:sldId id="308" r:id="rId62"/>
    <p:sldId id="309"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Lst>
  <p:sldSz cx="9144000" cy="5143500" type="screen16x9"/>
  <p:notesSz cx="6858000" cy="9144000"/>
  <p:embeddedFontLst>
    <p:embeddedFont>
      <p:font typeface="Century" panose="02040604050505020304" pitchFamily="18" charset="0"/>
      <p:regular r:id="rId97"/>
    </p:embeddedFont>
    <p:embeddedFont>
      <p:font typeface="Calibri" panose="020F0502020204030204" pitchFamily="34" charset="0"/>
      <p:regular r:id="rId98"/>
      <p:bold r:id="rId99"/>
      <p:italic r:id="rId100"/>
      <p:boldItalic r:id="rId101"/>
    </p:embeddedFont>
    <p:embeddedFont>
      <p:font typeface="Century Schoolbook" panose="02040604050505020304" pitchFamily="18"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6" clrIdx="0"/>
  <p:cmAuthor id="7" name="Em Cooper" initials="EC" lastIdx="2" clrIdx="7">
    <p:extLst>
      <p:ext uri="{19B8F6BF-5375-455C-9EA6-DF929625EA0E}">
        <p15:presenceInfo xmlns:p15="http://schemas.microsoft.com/office/powerpoint/2012/main" userId="S-1-5-21-1004336348-920026266-1801674531-84347" providerId="AD"/>
      </p:ext>
    </p:extLst>
  </p:cmAuthor>
  <p:cmAuthor id="1" name="Jill Zimmerman" initials="" lastIdx="2" clrIdx="1"/>
  <p:cmAuthor id="2" name="TARA BAYLOT" initials="" lastIdx="1" clrIdx="2"/>
  <p:cmAuthor id="3" name="REBECCA LAMURY" initials="" lastIdx="1" clrIdx="3"/>
  <p:cmAuthor id="4" name="Jennifer Baird Duplessis" initials="" lastIdx="1" clrIdx="4"/>
  <p:cmAuthor id="5" name="JESSICA BAGHIAN" initials="" lastIdx="1" clrIdx="5"/>
  <p:cmAuthor id="6" name="beverly diaz" initials=""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222CD-E93E-4E9F-AAF7-B3A05BE37A54}">
  <a:tblStyle styleId="{3DC222CD-E93E-4E9F-AAF7-B3A05BE37A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6305AE9-3203-42F3-A7B0-B847713B28D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D43F933-1C30-486D-87EE-DCACB2BAECA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A2DAC52-A744-4D7D-904A-F6E3851A6CB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E917B0F-BE4B-4F0E-A437-82DFD1491E30}" styleName="Table_4">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54" autoAdjust="0"/>
  </p:normalViewPr>
  <p:slideViewPr>
    <p:cSldViewPr snapToGrid="0">
      <p:cViewPr varScale="1">
        <p:scale>
          <a:sx n="62" d="100"/>
          <a:sy n="62" d="100"/>
        </p:scale>
        <p:origin x="6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font" Target="fonts/font6.fntdata"/><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font" Target="fonts/font7.fntdata"/><Relationship Id="rId108" Type="http://schemas.openxmlformats.org/officeDocument/2006/relationships/viewProps" Target="viewProps.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theme" Target="theme/theme1.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tableStyles" Target="tableStyles.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font" Target="fonts/font2.fntdata"/><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912224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Shape 4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20" name="Shape 42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119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885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0370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350"/>
              <a:buFont typeface="Calibri"/>
              <a:buNone/>
            </a:pPr>
            <a:endParaRPr sz="1100" dirty="0"/>
          </a:p>
        </p:txBody>
      </p:sp>
      <p:sp>
        <p:nvSpPr>
          <p:cNvPr id="501" name="Shape 50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12</a:t>
            </a:fld>
            <a:endParaRPr/>
          </a:p>
        </p:txBody>
      </p:sp>
    </p:spTree>
    <p:extLst>
      <p:ext uri="{BB962C8B-B14F-4D97-AF65-F5344CB8AC3E}">
        <p14:creationId xmlns:p14="http://schemas.microsoft.com/office/powerpoint/2010/main" val="273128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708025" lvl="0" indent="0" rtl="0">
              <a:spcBef>
                <a:spcPts val="0"/>
              </a:spcBef>
              <a:spcAft>
                <a:spcPts val="0"/>
              </a:spcAft>
              <a:buClr>
                <a:srgbClr val="000000"/>
              </a:buClr>
              <a:buFont typeface="Arial"/>
              <a:buNone/>
            </a:pPr>
            <a:endParaRPr sz="1100" dirty="0"/>
          </a:p>
        </p:txBody>
      </p:sp>
      <p:sp>
        <p:nvSpPr>
          <p:cNvPr id="509" name="Shape 509"/>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13</a:t>
            </a:fld>
            <a:endParaRPr/>
          </a:p>
        </p:txBody>
      </p:sp>
    </p:spTree>
    <p:extLst>
      <p:ext uri="{BB962C8B-B14F-4D97-AF65-F5344CB8AC3E}">
        <p14:creationId xmlns:p14="http://schemas.microsoft.com/office/powerpoint/2010/main" val="360544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16" name="Shape 51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14</a:t>
            </a:fld>
            <a:endParaRPr/>
          </a:p>
        </p:txBody>
      </p:sp>
    </p:spTree>
    <p:extLst>
      <p:ext uri="{BB962C8B-B14F-4D97-AF65-F5344CB8AC3E}">
        <p14:creationId xmlns:p14="http://schemas.microsoft.com/office/powerpoint/2010/main" val="427782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24" name="Shape 52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15</a:t>
            </a:fld>
            <a:endParaRPr/>
          </a:p>
        </p:txBody>
      </p:sp>
    </p:spTree>
    <p:extLst>
      <p:ext uri="{BB962C8B-B14F-4D97-AF65-F5344CB8AC3E}">
        <p14:creationId xmlns:p14="http://schemas.microsoft.com/office/powerpoint/2010/main" val="40073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1" name="Shape 5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100" dirty="0"/>
          </a:p>
        </p:txBody>
      </p:sp>
      <p:sp>
        <p:nvSpPr>
          <p:cNvPr id="532" name="Shape 532"/>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16</a:t>
            </a:fld>
            <a:endParaRPr/>
          </a:p>
        </p:txBody>
      </p:sp>
    </p:spTree>
    <p:extLst>
      <p:ext uri="{BB962C8B-B14F-4D97-AF65-F5344CB8AC3E}">
        <p14:creationId xmlns:p14="http://schemas.microsoft.com/office/powerpoint/2010/main" val="301333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Shape 538"/>
          <p:cNvSpPr txBox="1">
            <a:spLocks noGrp="1"/>
          </p:cNvSpPr>
          <p:nvPr>
            <p:ph type="body" idx="1"/>
          </p:nvPr>
        </p:nvSpPr>
        <p:spPr>
          <a:xfrm>
            <a:off x="685799" y="4343400"/>
            <a:ext cx="5486400" cy="4114800"/>
          </a:xfrm>
          <a:prstGeom prst="rect">
            <a:avLst/>
          </a:prstGeom>
          <a:noFill/>
          <a:ln>
            <a:noFill/>
          </a:ln>
        </p:spPr>
        <p:txBody>
          <a:bodyPr spcFirstLastPara="1" wrap="square" lIns="91175" tIns="45575" rIns="91175" bIns="45575" anchor="t" anchorCtr="0">
            <a:noAutofit/>
          </a:bodyPr>
          <a:lstStyle/>
          <a:p>
            <a:pPr marL="0" marR="0" lvl="0" indent="0" algn="l" rtl="0">
              <a:spcBef>
                <a:spcPts val="0"/>
              </a:spcBef>
              <a:spcAft>
                <a:spcPts val="0"/>
              </a:spcAft>
              <a:buClr>
                <a:schemeClr val="dk1"/>
              </a:buClr>
              <a:buSzPts val="300"/>
              <a:buFont typeface="Calibri"/>
              <a:buNone/>
            </a:pPr>
            <a:endParaRPr sz="1100" dirty="0">
              <a:solidFill>
                <a:schemeClr val="dk1"/>
              </a:solidFill>
              <a:latin typeface="Calibri"/>
              <a:ea typeface="Calibri"/>
              <a:cs typeface="Calibri"/>
              <a:sym typeface="Calibri"/>
            </a:endParaRPr>
          </a:p>
        </p:txBody>
      </p:sp>
      <p:sp>
        <p:nvSpPr>
          <p:cNvPr id="539" name="Shape 539"/>
          <p:cNvSpPr txBox="1">
            <a:spLocks noGrp="1"/>
          </p:cNvSpPr>
          <p:nvPr>
            <p:ph type="sldNum" idx="12"/>
          </p:nvPr>
        </p:nvSpPr>
        <p:spPr>
          <a:xfrm>
            <a:off x="3884612" y="8685212"/>
            <a:ext cx="2971800" cy="457200"/>
          </a:xfrm>
          <a:prstGeom prst="rect">
            <a:avLst/>
          </a:prstGeom>
          <a:noFill/>
          <a:ln>
            <a:noFill/>
          </a:ln>
        </p:spPr>
        <p:txBody>
          <a:bodyPr spcFirstLastPara="1" wrap="square" lIns="91175" tIns="45575" rIns="91175" bIns="45575" anchor="b" anchorCtr="0">
            <a:noAutofit/>
          </a:bodyPr>
          <a:lstStyle/>
          <a:p>
            <a:pPr marL="0" marR="0" lvl="0" indent="0" algn="r" rtl="0">
              <a:spcBef>
                <a:spcPts val="0"/>
              </a:spcBef>
              <a:spcAft>
                <a:spcPts val="0"/>
              </a:spcAft>
              <a:buClr>
                <a:srgbClr val="000000"/>
              </a:buClr>
              <a:buSzPts val="300"/>
              <a:buFont typeface="Calibri"/>
              <a:buNone/>
            </a:pPr>
            <a:fld id="{00000000-1234-1234-1234-123412341234}" type="slidenum">
              <a:rPr lang="en" sz="1200">
                <a:solidFill>
                  <a:srgbClr val="000000"/>
                </a:solidFill>
                <a:latin typeface="Calibri"/>
                <a:ea typeface="Calibri"/>
                <a:cs typeface="Calibri"/>
                <a:sym typeface="Calibri"/>
              </a:rPr>
              <a:t>17</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2006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276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Shape 7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702" name="Shape 702"/>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151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842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52" name="Shape 5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341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Shape 5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518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6166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7626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Shape 5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5905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969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712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Shape 6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6719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Shape 6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14" name="Shape 61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9742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22" name="Shape 62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7842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2840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Shape 6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679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Shape 6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8790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0403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Shape 6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299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Shape 6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3762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Shape 6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6156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Shape 6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0261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Shape 6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7194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Shape 6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570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Shape 6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266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Shape 4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409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5992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9" name="Shape 7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5357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0159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2" name="Shape 7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7009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Shape 7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1400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3188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4" name="Shape 7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97231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Shape 7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marR="0" lvl="0" indent="-38100" algn="l" rtl="0">
              <a:lnSpc>
                <a:spcPct val="90000"/>
              </a:lnSpc>
              <a:spcBef>
                <a:spcPts val="75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751" name="Shape 751"/>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02506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9" name="Shape 7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09004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35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8145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2118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0344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6822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4" name="Shape 8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805" name="Shape 805"/>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53</a:t>
            </a:fld>
            <a:endParaRPr/>
          </a:p>
        </p:txBody>
      </p:sp>
    </p:spTree>
    <p:extLst>
      <p:ext uri="{BB962C8B-B14F-4D97-AF65-F5344CB8AC3E}">
        <p14:creationId xmlns:p14="http://schemas.microsoft.com/office/powerpoint/2010/main" val="2573436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Shape 8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8978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Shape 8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3798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4" name="Shape 8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50499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Shape 8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27553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Shape 8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84571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6" name="Shape 8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3105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09012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Shape 8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51479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Shape 8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3133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Shape 8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marR="0" lvl="0" indent="-38100" algn="l" rtl="0">
              <a:lnSpc>
                <a:spcPct val="90000"/>
              </a:lnSpc>
              <a:spcBef>
                <a:spcPts val="75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868" name="Shape 868"/>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8862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5" name="Shape 8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185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3459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8" name="Shape 8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41740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94" name="Shape 8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3045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0" name="Shape 9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440173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7" name="Shape 9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31975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3" name="Shape 9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3070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8440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Shape 9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62" name="Shape 9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2997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Shape 9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3817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Shape 9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975" name="Shape 97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676667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Shape 9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984" name="Shape 98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48029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91" name="Shape 9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93724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Shape 9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
        <p:nvSpPr>
          <p:cNvPr id="998" name="Shape 998"/>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185477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Shape 10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743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0" name="Shape 10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26880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Shape 10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1018" name="Shape 101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78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85156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24" name="Shape 10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749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153608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Shape 10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30" name="Shape 10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3909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36" name="Shape 10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44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3220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7" name="Shape 6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68" name="Shape 6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2" name="Shape 7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8" name="Shape 7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2" name="Shape 10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4"/>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08" name="Shape 10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09" name="Shape 10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2" name="Shape 11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5" name="Shape 11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6"/>
        <p:cNvGrpSpPr/>
        <p:nvPr/>
      </p:nvGrpSpPr>
      <p:grpSpPr>
        <a:xfrm>
          <a:off x="0" y="0"/>
          <a:ext cx="0" cy="0"/>
          <a:chOff x="0" y="0"/>
          <a:chExt cx="0" cy="0"/>
        </a:xfrm>
      </p:grpSpPr>
      <p:pic>
        <p:nvPicPr>
          <p:cNvPr id="117" name="Shape 11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18" name="Shape 11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0" name="Shape 12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Shape 12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2" name="Shape 12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24" name="Shape 12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27" name="Shape 12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9" name="Shape 12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0" name="Shape 13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1" name="Shape 13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2" name="Shape 13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3" name="Shape 13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36" name="Shape 136"/>
          <p:cNvPicPr preferRelativeResize="0"/>
          <p:nvPr/>
        </p:nvPicPr>
        <p:blipFill rotWithShape="1">
          <a:blip r:embed="rId3">
            <a:alphaModFix/>
          </a:blip>
          <a:srcRect l="29370" r="1942"/>
          <a:stretch/>
        </p:blipFill>
        <p:spPr>
          <a:xfrm>
            <a:off x="2857500" y="678942"/>
            <a:ext cx="5960974" cy="463942"/>
          </a:xfrm>
          <a:prstGeom prst="rect">
            <a:avLst/>
          </a:prstGeom>
          <a:noFill/>
          <a:ln>
            <a:noFill/>
          </a:ln>
        </p:spPr>
      </p:pic>
      <p:sp>
        <p:nvSpPr>
          <p:cNvPr id="137" name="Shape 13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9" name="Shape 139"/>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3" name="Shape 143"/>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 name="Shape 146"/>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50"/>
        <p:cNvGrpSpPr/>
        <p:nvPr/>
      </p:nvGrpSpPr>
      <p:grpSpPr>
        <a:xfrm>
          <a:off x="0" y="0"/>
          <a:ext cx="0" cy="0"/>
          <a:chOff x="0" y="0"/>
          <a:chExt cx="0" cy="0"/>
        </a:xfrm>
      </p:grpSpPr>
      <p:sp>
        <p:nvSpPr>
          <p:cNvPr id="151" name="Shape 151"/>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152" name="Shape 152"/>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3" name="Shape 153"/>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2" name="Shape 162"/>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4" name="Shape 1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Shape 19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6" name="Shape 19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7" name="Shape 19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8"/>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08" name="Shape 20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9"/>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Shape 2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8" name="Shape 21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7"/>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0" name="Shape 23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31" name="Shape 23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2"/>
        <p:cNvGrpSpPr/>
        <p:nvPr/>
      </p:nvGrpSpPr>
      <p:grpSpPr>
        <a:xfrm>
          <a:off x="0" y="0"/>
          <a:ext cx="0" cy="0"/>
          <a:chOff x="0" y="0"/>
          <a:chExt cx="0" cy="0"/>
        </a:xfrm>
      </p:grpSpPr>
      <p:sp>
        <p:nvSpPr>
          <p:cNvPr id="233" name="Shape 233"/>
          <p:cNvSpPr txBox="1">
            <a:spLocks noGrp="1"/>
          </p:cNvSpPr>
          <p:nvPr>
            <p:ph type="dt" idx="10"/>
          </p:nvPr>
        </p:nvSpPr>
        <p:spPr>
          <a:xfrm>
            <a:off x="6096000" y="4686300"/>
            <a:ext cx="2667000" cy="273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ftr" idx="11"/>
          </p:nvPr>
        </p:nvSpPr>
        <p:spPr>
          <a:xfrm>
            <a:off x="609600" y="4686154"/>
            <a:ext cx="5421000" cy="273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a:off x="0" y="4686300"/>
            <a:ext cx="533400" cy="28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1pPr>
            <a:lvl2pPr marL="0" marR="0" lvl="1"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2pPr>
            <a:lvl3pPr marL="0" marR="0" lvl="2"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3pPr>
            <a:lvl4pPr marL="0" marR="0" lvl="3"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4pPr>
            <a:lvl5pPr marL="0" marR="0" lvl="4"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5pPr>
            <a:lvl6pPr marL="0" marR="0" lvl="5"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6pPr>
            <a:lvl7pPr marL="0" marR="0" lvl="6"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7pPr>
            <a:lvl8pPr marL="0" marR="0" lvl="7"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8pPr>
            <a:lvl9pPr marL="0" marR="0" lvl="8" indent="0" algn="r" rtl="0">
              <a:lnSpc>
                <a:spcPct val="100000"/>
              </a:lnSpc>
              <a:spcBef>
                <a:spcPts val="0"/>
              </a:spcBef>
              <a:spcAft>
                <a:spcPts val="0"/>
              </a:spcAft>
              <a:buClr>
                <a:srgbClr val="1F497D"/>
              </a:buClr>
              <a:buSzPts val="1200"/>
              <a:buFont typeface="Calibri"/>
              <a:buNone/>
              <a:defRPr sz="1200" b="0" i="0">
                <a:solidFill>
                  <a:srgbClr val="1F497D"/>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39" name="Shape 239"/>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0"/>
        <p:cNvGrpSpPr/>
        <p:nvPr/>
      </p:nvGrpSpPr>
      <p:grpSpPr>
        <a:xfrm>
          <a:off x="0" y="0"/>
          <a:ext cx="0" cy="0"/>
          <a:chOff x="0" y="0"/>
          <a:chExt cx="0" cy="0"/>
        </a:xfrm>
      </p:grpSpPr>
      <p:pic>
        <p:nvPicPr>
          <p:cNvPr id="241" name="Shape 241"/>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42" name="Shape 242"/>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43" name="Shape 2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244" name="Shape 24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6" name="Shape 24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49" name="Shape 24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51" name="Shape 25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2" name="Shape 25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53" name="Shape 25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54" name="Shape 254"/>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55" name="Shape 25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58" name="Shape 25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60" name="Shape 26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1" name="Shape 26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62" name="Shape 262"/>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63" name="Shape 263"/>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64" name="Shape 26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65"/>
        <p:cNvGrpSpPr/>
        <p:nvPr/>
      </p:nvGrpSpPr>
      <p:grpSpPr>
        <a:xfrm>
          <a:off x="0" y="0"/>
          <a:ext cx="0" cy="0"/>
          <a:chOff x="0" y="0"/>
          <a:chExt cx="0" cy="0"/>
        </a:xfrm>
      </p:grpSpPr>
      <p:pic>
        <p:nvPicPr>
          <p:cNvPr id="266" name="Shape 266"/>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67" name="Shape 267"/>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68" name="Shape 26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70" name="Shape 270"/>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72"/>
        <p:cNvGrpSpPr/>
        <p:nvPr/>
      </p:nvGrpSpPr>
      <p:grpSpPr>
        <a:xfrm>
          <a:off x="0" y="0"/>
          <a:ext cx="0" cy="0"/>
          <a:chOff x="0" y="0"/>
          <a:chExt cx="0" cy="0"/>
        </a:xfrm>
      </p:grpSpPr>
      <p:pic>
        <p:nvPicPr>
          <p:cNvPr id="273" name="Shape 27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4" name="Shape 274"/>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75"/>
        <p:cNvGrpSpPr/>
        <p:nvPr/>
      </p:nvGrpSpPr>
      <p:grpSpPr>
        <a:xfrm>
          <a:off x="0" y="0"/>
          <a:ext cx="0" cy="0"/>
          <a:chOff x="0" y="0"/>
          <a:chExt cx="0" cy="0"/>
        </a:xfrm>
      </p:grpSpPr>
      <p:pic>
        <p:nvPicPr>
          <p:cNvPr id="276" name="Shape 27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7" name="Shape 277"/>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9"/>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0"/>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281"/>
        <p:cNvGrpSpPr/>
        <p:nvPr/>
      </p:nvGrpSpPr>
      <p:grpSpPr>
        <a:xfrm>
          <a:off x="0" y="0"/>
          <a:ext cx="0" cy="0"/>
          <a:chOff x="0" y="0"/>
          <a:chExt cx="0" cy="0"/>
        </a:xfrm>
      </p:grpSpPr>
      <p:sp>
        <p:nvSpPr>
          <p:cNvPr id="282" name="Shape 282"/>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200" b="0" i="0" u="none" strike="noStrike" cap="none">
                <a:solidFill>
                  <a:srgbClr val="A7A7A7"/>
                </a:solidFill>
                <a:latin typeface="Century"/>
                <a:ea typeface="Century"/>
                <a:cs typeface="Century"/>
                <a:sym typeface="Century"/>
              </a:defRPr>
            </a:lvl1pPr>
            <a:lvl2pPr marL="0" marR="0" lvl="1" indent="0" algn="ctr" rtl="0">
              <a:spcBef>
                <a:spcPts val="0"/>
              </a:spcBef>
              <a:buNone/>
              <a:defRPr sz="1200" b="0" i="0" u="none" strike="noStrike" cap="none">
                <a:solidFill>
                  <a:srgbClr val="A7A7A7"/>
                </a:solidFill>
                <a:latin typeface="Century"/>
                <a:ea typeface="Century"/>
                <a:cs typeface="Century"/>
                <a:sym typeface="Century"/>
              </a:defRPr>
            </a:lvl2pPr>
            <a:lvl3pPr marL="0" marR="0" lvl="2" indent="0" algn="ctr" rtl="0">
              <a:spcBef>
                <a:spcPts val="0"/>
              </a:spcBef>
              <a:buNone/>
              <a:defRPr sz="1200" b="0" i="0" u="none" strike="noStrike" cap="none">
                <a:solidFill>
                  <a:srgbClr val="A7A7A7"/>
                </a:solidFill>
                <a:latin typeface="Century"/>
                <a:ea typeface="Century"/>
                <a:cs typeface="Century"/>
                <a:sym typeface="Century"/>
              </a:defRPr>
            </a:lvl3pPr>
            <a:lvl4pPr marL="0" marR="0" lvl="3" indent="0" algn="ctr" rtl="0">
              <a:spcBef>
                <a:spcPts val="0"/>
              </a:spcBef>
              <a:buNone/>
              <a:defRPr sz="1200" b="0" i="0" u="none" strike="noStrike" cap="none">
                <a:solidFill>
                  <a:srgbClr val="A7A7A7"/>
                </a:solidFill>
                <a:latin typeface="Century"/>
                <a:ea typeface="Century"/>
                <a:cs typeface="Century"/>
                <a:sym typeface="Century"/>
              </a:defRPr>
            </a:lvl4pPr>
            <a:lvl5pPr marL="0" marR="0" lvl="4" indent="0" algn="ctr" rtl="0">
              <a:spcBef>
                <a:spcPts val="0"/>
              </a:spcBef>
              <a:buNone/>
              <a:defRPr sz="1200" b="0" i="0" u="none" strike="noStrike" cap="none">
                <a:solidFill>
                  <a:srgbClr val="A7A7A7"/>
                </a:solidFill>
                <a:latin typeface="Century"/>
                <a:ea typeface="Century"/>
                <a:cs typeface="Century"/>
                <a:sym typeface="Century"/>
              </a:defRPr>
            </a:lvl5pPr>
            <a:lvl6pPr marL="0" marR="0" lvl="5" indent="0" algn="ctr" rtl="0">
              <a:spcBef>
                <a:spcPts val="0"/>
              </a:spcBef>
              <a:buNone/>
              <a:defRPr sz="1200" b="0" i="0" u="none" strike="noStrike" cap="none">
                <a:solidFill>
                  <a:srgbClr val="A7A7A7"/>
                </a:solidFill>
                <a:latin typeface="Century"/>
                <a:ea typeface="Century"/>
                <a:cs typeface="Century"/>
                <a:sym typeface="Century"/>
              </a:defRPr>
            </a:lvl6pPr>
            <a:lvl7pPr marL="0" marR="0" lvl="6" indent="0" algn="ctr" rtl="0">
              <a:spcBef>
                <a:spcPts val="0"/>
              </a:spcBef>
              <a:buNone/>
              <a:defRPr sz="1200" b="0" i="0" u="none" strike="noStrike" cap="none">
                <a:solidFill>
                  <a:srgbClr val="A7A7A7"/>
                </a:solidFill>
                <a:latin typeface="Century"/>
                <a:ea typeface="Century"/>
                <a:cs typeface="Century"/>
                <a:sym typeface="Century"/>
              </a:defRPr>
            </a:lvl7pPr>
            <a:lvl8pPr marL="0" marR="0" lvl="7" indent="0" algn="ctr" rtl="0">
              <a:spcBef>
                <a:spcPts val="0"/>
              </a:spcBef>
              <a:buNone/>
              <a:defRPr sz="1200" b="0" i="0" u="none" strike="noStrike" cap="none">
                <a:solidFill>
                  <a:srgbClr val="A7A7A7"/>
                </a:solidFill>
                <a:latin typeface="Century"/>
                <a:ea typeface="Century"/>
                <a:cs typeface="Century"/>
                <a:sym typeface="Century"/>
              </a:defRPr>
            </a:lvl8pPr>
            <a:lvl9pPr marL="0" marR="0" lvl="8" indent="0" algn="ctr" rtl="0">
              <a:spcBef>
                <a:spcPts val="0"/>
              </a:spcBef>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283" name="Shape 283"/>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4" name="Shape 284"/>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3" name="Shape 29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94" name="Shape 29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Shape 29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3" name="Shape 30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7"/>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8" name="Shape 338"/>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39" name="Shape 33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0"/>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8" name="Shape 34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9" name="Shape 34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4" name="Shape 35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6" name="Shape 35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7" name="Shape 3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0" name="Shape 36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61" name="Shape 36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3"/>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9"/>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72" name="Shape 37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73" name="Shape 37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76" name="Shape 37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0"/>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83" name="Shape 38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4" name="Shape 38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5" name="Shape 38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10.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1.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image" Target="../media/image1.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3.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image" Target="../media/image1.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4.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pic>
        <p:nvPicPr>
          <p:cNvPr id="286" name="Shape 28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87" name="Shape 28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88" name="Shape 28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pic>
        <p:nvPicPr>
          <p:cNvPr id="332" name="Shape 332"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333" name="Shape 333"/>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334" name="Shape 334"/>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pic>
        <p:nvPicPr>
          <p:cNvPr id="342" name="Shape 34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43" name="Shape 343"/>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344" name="Shape 34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pic>
        <p:nvPicPr>
          <p:cNvPr id="365" name="Shape 36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66" name="Shape 36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367" name="Shape 36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8" name="Shape 36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Louisiana Believes (PPT Footer)_Footer.png"/>
          <p:cNvPicPr preferRelativeResize="0"/>
          <p:nvPr/>
        </p:nvPicPr>
        <p:blipFill rotWithShape="1">
          <a:blip r:embed="rId3">
            <a:alphaModFix/>
          </a:blip>
          <a:srcRect/>
          <a:stretch/>
        </p:blipFill>
        <p:spPr>
          <a:xfrm>
            <a:off x="0" y="4740749"/>
            <a:ext cx="9144000" cy="418200"/>
          </a:xfrm>
          <a:prstGeom prst="rect">
            <a:avLst/>
          </a:prstGeom>
          <a:noFill/>
          <a:ln>
            <a:noFill/>
          </a:ln>
        </p:spPr>
      </p:pic>
      <p:pic>
        <p:nvPicPr>
          <p:cNvPr id="52" name="Shape 52"/>
          <p:cNvPicPr preferRelativeResize="0"/>
          <p:nvPr/>
        </p:nvPicPr>
        <p:blipFill rotWithShape="1">
          <a:blip r:embed="rId4">
            <a:alphaModFix/>
          </a:blip>
          <a:srcRect/>
          <a:stretch/>
        </p:blipFill>
        <p:spPr>
          <a:xfrm>
            <a:off x="0" y="0"/>
            <a:ext cx="9144000" cy="1028700"/>
          </a:xfrm>
          <a:prstGeom prst="rect">
            <a:avLst/>
          </a:prstGeom>
          <a:noFill/>
          <a:ln>
            <a:noFill/>
          </a:ln>
        </p:spPr>
      </p:pic>
      <p:sp>
        <p:nvSpPr>
          <p:cNvPr id="53" name="Shape 5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Shape 6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62" name="Shape 62"/>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63" name="Shape 6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Shape 8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84" name="Shape 8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85" name="Shape 8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Shape 155"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56" name="Shape 156"/>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57" name="Shape 157"/>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Shape 17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79" name="Shape 179"/>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80" name="Shape 18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Shape 20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202" name="Shape 202"/>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203" name="Shape 20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pic>
        <p:nvPicPr>
          <p:cNvPr id="223" name="Shape 223" descr="Louisiana Believes (PPT Footer)_Footer.png"/>
          <p:cNvPicPr preferRelativeResize="0"/>
          <p:nvPr/>
        </p:nvPicPr>
        <p:blipFill rotWithShape="1">
          <a:blip r:embed="rId5">
            <a:alphaModFix/>
          </a:blip>
          <a:srcRect/>
          <a:stretch/>
        </p:blipFill>
        <p:spPr>
          <a:xfrm>
            <a:off x="0" y="4740749"/>
            <a:ext cx="6857999" cy="418338"/>
          </a:xfrm>
          <a:prstGeom prst="rect">
            <a:avLst/>
          </a:prstGeom>
          <a:noFill/>
          <a:ln>
            <a:noFill/>
          </a:ln>
        </p:spPr>
      </p:pic>
      <p:pic>
        <p:nvPicPr>
          <p:cNvPr id="224" name="Shape 224"/>
          <p:cNvPicPr preferRelativeResize="0"/>
          <p:nvPr/>
        </p:nvPicPr>
        <p:blipFill rotWithShape="1">
          <a:blip r:embed="rId6">
            <a:alphaModFix/>
          </a:blip>
          <a:srcRect/>
          <a:stretch/>
        </p:blipFill>
        <p:spPr>
          <a:xfrm>
            <a:off x="0" y="0"/>
            <a:ext cx="9143998" cy="1028700"/>
          </a:xfrm>
          <a:prstGeom prst="rect">
            <a:avLst/>
          </a:prstGeom>
          <a:noFill/>
          <a:ln>
            <a:noFill/>
          </a:ln>
        </p:spPr>
      </p:pic>
      <p:sp>
        <p:nvSpPr>
          <p:cNvPr id="225" name="Shape 22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files.constantcontact.com/151ea8d3101/ff7c146c-0f98-43dd-a7e3-7003a864376d.pdf"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www.louisianaschools.com" TargetMode="External"/><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la.portal.airast.org/users/test-coordinators/"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la.drcedirect.com/default.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2.xm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hyperlink" Target="https://www.drcedirect.com/all/eca-portal-ui/welcome/L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7.xml"/><Relationship Id="rId1" Type="http://schemas.openxmlformats.org/officeDocument/2006/relationships/slideLayout" Target="../slideLayouts/slideLayout6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hyperlink" Target="https://www.louisianabelieves.com/resources/library/technology-footprint" TargetMode="External"/><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7.xml"/><Relationship Id="rId1" Type="http://schemas.openxmlformats.org/officeDocument/2006/relationships/slideLayout" Target="../slideLayouts/slideLayout73.xml"/><Relationship Id="rId4" Type="http://schemas.openxmlformats.org/officeDocument/2006/relationships/hyperlink" Target="http://www.caveon.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hyperlink" Target="https://www.louisianabelieves.com/resources/library/family-support-toolbox-library"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hyperlink" Target="https://la.drcedirect.com/Documents/Unsecure/Doc.aspx?id=d641bd69-e66a-4a81-8bed-83e30edfca98" TargetMode="External"/><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8" Type="http://schemas.openxmlformats.org/officeDocument/2006/relationships/hyperlink" Target="http://www.act.org/stateanddistrict/contactus" TargetMode="External"/><Relationship Id="rId3" Type="http://schemas.openxmlformats.org/officeDocument/2006/relationships/hyperlink" Target="https://www.act.org/content/dam/act/unsecured/documents/ACTScoreReportingSchedule-LA.pdf" TargetMode="External"/><Relationship Id="rId7" Type="http://schemas.openxmlformats.org/officeDocument/2006/relationships/hyperlink" Target="https://www.act.org/content/act/en/products-and-services/the-act-educator/training.html"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hyperlink" Target="https://www.act.org/content/act/en/products-and-services/state-and-district-solutions/louisiana.html" TargetMode="External"/><Relationship Id="rId5" Type="http://schemas.openxmlformats.org/officeDocument/2006/relationships/hyperlink" Target="http://www.act.org/content/dam/act/unsecured/documents/ACTWorkKeys-PortalReports.pdf" TargetMode="External"/><Relationship Id="rId4" Type="http://schemas.openxmlformats.org/officeDocument/2006/relationships/hyperlink" Target="https://www.act.org/content/dam/act/unsecured/documents/WorkKeysScoreReportingSchedule-LA.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hyperlink" Target="https://www.louisianabelieves.com/docs/default-source/assessment/laa-1-parent-guide.pdf?sfvrsn=4" TargetMode="External"/><Relationship Id="rId2" Type="http://schemas.openxmlformats.org/officeDocument/2006/relationships/notesSlide" Target="../notesSlides/notesSlide53.xml"/><Relationship Id="rId1" Type="http://schemas.openxmlformats.org/officeDocument/2006/relationships/slideLayout" Target="../slideLayouts/slideLayout50.xml"/><Relationship Id="rId6" Type="http://schemas.openxmlformats.org/officeDocument/2006/relationships/hyperlink" Target="https://www.louisianabelieves.com/resources/library/louisiana-teacher-leaders" TargetMode="External"/><Relationship Id="rId5" Type="http://schemas.openxmlformats.org/officeDocument/2006/relationships/hyperlink" Target="https://www.louisianabelieves.com/docs/default-source/assessment/parent-guide-to-elpt.pdf?sfvrsn=4" TargetMode="External"/><Relationship Id="rId4" Type="http://schemas.openxmlformats.org/officeDocument/2006/relationships/hyperlink" Target="https://www.louisianabelieves.com/docs/default-source/assessment/parent-guide-to-leap-connect.pdf?sfvrsn=1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la.portal.airast.org/users/test-administrators" TargetMode="External"/><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www.louisianabelieves.com/resources/family-support-toolbox" TargetMode="External"/><Relationship Id="rId2" Type="http://schemas.openxmlformats.org/officeDocument/2006/relationships/notesSlide" Target="../notesSlides/notesSlide62.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63.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hyperlink" Target="https://www.achieve.org/assessmentinventory" TargetMode="External"/><Relationship Id="rId2" Type="http://schemas.openxmlformats.org/officeDocument/2006/relationships/notesSlide" Target="../notesSlides/notesSlide68.xml"/><Relationship Id="rId1" Type="http://schemas.openxmlformats.org/officeDocument/2006/relationships/slideLayout" Target="../slideLayouts/slideLayout18.xml"/><Relationship Id="rId4" Type="http://schemas.openxmlformats.org/officeDocument/2006/relationships/hyperlink" Target="https://www.louisianabelieves.com/measuringresults/leap-36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3" Type="http://schemas.openxmlformats.org/officeDocument/2006/relationships/hyperlink" Target="https://www.louisianabelieves.com/resources/library/assessment-guidance" TargetMode="External"/><Relationship Id="rId2" Type="http://schemas.openxmlformats.org/officeDocument/2006/relationships/notesSlide" Target="../notesSlides/notesSlide71.xml"/><Relationship Id="rId1" Type="http://schemas.openxmlformats.org/officeDocument/2006/relationships/slideLayout" Target="../slideLayouts/slideLayout21.xml"/><Relationship Id="rId4" Type="http://schemas.openxmlformats.org/officeDocument/2006/relationships/hyperlink" Target="https://www.louisianabelieves.com/resources/library/practice-tests"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76.xml"/><Relationship Id="rId1" Type="http://schemas.openxmlformats.org/officeDocument/2006/relationships/slideLayout" Target="../slideLayouts/slideLayout21.xml"/><Relationship Id="rId4" Type="http://schemas.openxmlformats.org/officeDocument/2006/relationships/hyperlink" Target="http://www.louisianabelieves.com/resources/library/assessment"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77.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78.xml"/><Relationship Id="rId1" Type="http://schemas.openxmlformats.org/officeDocument/2006/relationships/slideLayout" Target="../slideLayouts/slideLayout19.xml"/><Relationship Id="rId4" Type="http://schemas.openxmlformats.org/officeDocument/2006/relationships/hyperlink" Target="http://www.louisianabelieves.com/resources/library/accountability"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79.xml"/><Relationship Id="rId1" Type="http://schemas.openxmlformats.org/officeDocument/2006/relationships/slideLayout" Target="../slideLayouts/slideLayout19.xml"/><Relationship Id="rId4" Type="http://schemas.openxmlformats.org/officeDocument/2006/relationships/hyperlink" Target="mailto:edtech@l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423" name="Shape 423"/>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endParaRPr lang="en" sz="3200" b="1" dirty="0">
              <a:solidFill>
                <a:schemeClr val="dk1"/>
              </a:solidFill>
              <a:latin typeface="Calibri"/>
              <a:sym typeface="Calibri"/>
            </a:endParaRP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May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DRC Student Corrections System (Online Cleanup):  Data</a:t>
            </a:r>
            <a:endParaRPr sz="3000"/>
          </a:p>
        </p:txBody>
      </p:sp>
      <p:sp>
        <p:nvSpPr>
          <p:cNvPr id="497" name="Shape 497"/>
          <p:cNvSpPr txBox="1">
            <a:spLocks noGrp="1"/>
          </p:cNvSpPr>
          <p:nvPr>
            <p:ph type="body" idx="1"/>
          </p:nvPr>
        </p:nvSpPr>
        <p:spPr>
          <a:xfrm>
            <a:off x="105300" y="914086"/>
            <a:ext cx="8933400" cy="37389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None/>
            </a:pPr>
            <a:r>
              <a:rPr lang="en" sz="1800" i="1" dirty="0"/>
              <a:t>Types of data changes available in the DRC Student Corrections System (online cleanup</a:t>
            </a:r>
            <a:r>
              <a:rPr lang="en" sz="1800" i="1" dirty="0" smtClean="0"/>
              <a:t>)</a:t>
            </a:r>
            <a:endParaRPr sz="1800" i="1" dirty="0"/>
          </a:p>
          <a:p>
            <a:pPr marL="457200" lvl="0" indent="-342900" rtl="0">
              <a:lnSpc>
                <a:spcPct val="115000"/>
              </a:lnSpc>
              <a:spcBef>
                <a:spcPts val="400"/>
              </a:spcBef>
              <a:spcAft>
                <a:spcPts val="0"/>
              </a:spcAft>
              <a:buSzPts val="1800"/>
              <a:buChar char="•"/>
            </a:pPr>
            <a:r>
              <a:rPr lang="en" sz="1800" dirty="0"/>
              <a:t>Impending zeros assigned to students</a:t>
            </a:r>
            <a:endParaRPr sz="1800" dirty="0"/>
          </a:p>
          <a:p>
            <a:pPr marL="457200" lvl="0" indent="-342900" rtl="0">
              <a:lnSpc>
                <a:spcPct val="115000"/>
              </a:lnSpc>
              <a:spcBef>
                <a:spcPts val="0"/>
              </a:spcBef>
              <a:spcAft>
                <a:spcPts val="0"/>
              </a:spcAft>
              <a:buSzPts val="1800"/>
              <a:buChar char="•"/>
            </a:pPr>
            <a:r>
              <a:rPr lang="en" sz="1800" dirty="0"/>
              <a:t>Name corrections</a:t>
            </a:r>
            <a:endParaRPr sz="1800" dirty="0"/>
          </a:p>
          <a:p>
            <a:pPr marL="457200" lvl="0" indent="-342900" rtl="0">
              <a:lnSpc>
                <a:spcPct val="115000"/>
              </a:lnSpc>
              <a:spcBef>
                <a:spcPts val="0"/>
              </a:spcBef>
              <a:spcAft>
                <a:spcPts val="0"/>
              </a:spcAft>
              <a:buSzPts val="1800"/>
              <a:buChar char="•"/>
            </a:pPr>
            <a:r>
              <a:rPr lang="en" sz="1800" dirty="0"/>
              <a:t>Incorrect/Incomplete Dates of Birth</a:t>
            </a:r>
            <a:endParaRPr sz="1800" dirty="0"/>
          </a:p>
          <a:p>
            <a:pPr marL="457200" lvl="0" indent="-342900" rtl="0">
              <a:lnSpc>
                <a:spcPct val="115000"/>
              </a:lnSpc>
              <a:spcBef>
                <a:spcPts val="0"/>
              </a:spcBef>
              <a:spcAft>
                <a:spcPts val="0"/>
              </a:spcAft>
              <a:buSzPts val="1800"/>
              <a:buChar char="•"/>
            </a:pPr>
            <a:r>
              <a:rPr lang="en" sz="1800" dirty="0"/>
              <a:t>Incorrect/Incomplete Louisiana Secure ID</a:t>
            </a:r>
            <a:endParaRPr sz="1800" dirty="0"/>
          </a:p>
          <a:p>
            <a:pPr marL="0" lvl="0" indent="0" rtl="0">
              <a:lnSpc>
                <a:spcPct val="115000"/>
              </a:lnSpc>
              <a:spcBef>
                <a:spcPts val="400"/>
              </a:spcBef>
              <a:spcAft>
                <a:spcPts val="0"/>
              </a:spcAft>
              <a:buNone/>
            </a:pPr>
            <a:endParaRPr lang="en" sz="1800" i="1" dirty="0" smtClean="0"/>
          </a:p>
          <a:p>
            <a:pPr marL="0" lvl="0" indent="0" rtl="0">
              <a:lnSpc>
                <a:spcPct val="115000"/>
              </a:lnSpc>
              <a:spcBef>
                <a:spcPts val="400"/>
              </a:spcBef>
              <a:spcAft>
                <a:spcPts val="0"/>
              </a:spcAft>
              <a:buNone/>
            </a:pPr>
            <a:r>
              <a:rPr lang="en" sz="1800" i="1" dirty="0" smtClean="0"/>
              <a:t>Access </a:t>
            </a:r>
            <a:r>
              <a:rPr lang="en" sz="1800" i="1" dirty="0"/>
              <a:t>to score reports and rosters</a:t>
            </a:r>
            <a:endParaRPr sz="1800" i="1" dirty="0"/>
          </a:p>
          <a:p>
            <a:pPr marL="457200" lvl="0" indent="-342900" rtl="0">
              <a:lnSpc>
                <a:spcPct val="115000"/>
              </a:lnSpc>
              <a:spcBef>
                <a:spcPts val="400"/>
              </a:spcBef>
              <a:spcAft>
                <a:spcPts val="0"/>
              </a:spcAft>
              <a:buSzPts val="1800"/>
              <a:buChar char="•"/>
            </a:pPr>
            <a:r>
              <a:rPr lang="en" sz="1800" dirty="0"/>
              <a:t>In the past, school rosters and csv files were distributed at the same time that the corrections system opened.  This year, schools will not have rosters or scores, but DRC is providing a csv file that will provide data for each student, including a validation that the student took and completed a subject test.</a:t>
            </a:r>
            <a:endParaRPr sz="1800" dirty="0"/>
          </a:p>
          <a:p>
            <a:pPr marL="0" lvl="0" indent="0" rtl="0">
              <a:lnSpc>
                <a:spcPct val="115000"/>
              </a:lnSpc>
              <a:spcBef>
                <a:spcPts val="400"/>
              </a:spcBef>
              <a:spcAft>
                <a:spcPts val="0"/>
              </a:spcAft>
              <a:buNone/>
            </a:pPr>
            <a:endParaRPr sz="1800" dirty="0"/>
          </a:p>
          <a:p>
            <a:pPr marL="0" lvl="0" indent="0" rtl="0">
              <a:lnSpc>
                <a:spcPct val="115000"/>
              </a:lnSpc>
              <a:spcBef>
                <a:spcPts val="400"/>
              </a:spcBef>
              <a:spcAft>
                <a:spcPts val="0"/>
              </a:spcAft>
              <a:buClr>
                <a:schemeClr val="dk1"/>
              </a:buClr>
              <a:buSzPts val="1100"/>
              <a:buFont typeface="Arial"/>
              <a:buNone/>
            </a:pPr>
            <a:endParaRPr sz="1800" dirty="0"/>
          </a:p>
          <a:p>
            <a:pPr marL="0" lvl="0" indent="0">
              <a:spcBef>
                <a:spcPts val="640"/>
              </a:spcBef>
              <a:spcAft>
                <a:spcPts val="0"/>
              </a:spcAft>
              <a:buNone/>
            </a:pPr>
            <a:endParaRPr dirty="0"/>
          </a:p>
        </p:txBody>
      </p:sp>
    </p:spTree>
    <p:extLst>
      <p:ext uri="{BB962C8B-B14F-4D97-AF65-F5344CB8AC3E}">
        <p14:creationId xmlns:p14="http://schemas.microsoft.com/office/powerpoint/2010/main" val="15325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0" y="53575"/>
            <a:ext cx="91440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Superintendent and </a:t>
            </a:r>
            <a:r>
              <a:rPr lang="en" sz="3200" dirty="0" smtClean="0"/>
              <a:t>Principal</a:t>
            </a:r>
            <a:r>
              <a:rPr lang="en" sz="3200" dirty="0"/>
              <a:t> </a:t>
            </a:r>
            <a:r>
              <a:rPr lang="en" sz="3200" dirty="0" smtClean="0"/>
              <a:t/>
            </a:r>
            <a:br>
              <a:rPr lang="en" sz="3200" dirty="0" smtClean="0"/>
            </a:br>
            <a:r>
              <a:rPr lang="en" sz="3200" dirty="0" smtClean="0"/>
              <a:t>Secure </a:t>
            </a:r>
            <a:r>
              <a:rPr lang="en" sz="3200" dirty="0"/>
              <a:t>Reporting System</a:t>
            </a:r>
            <a:endParaRPr sz="3200" dirty="0"/>
          </a:p>
        </p:txBody>
      </p:sp>
      <p:sp>
        <p:nvSpPr>
          <p:cNvPr id="471" name="Shape 471"/>
          <p:cNvSpPr txBox="1">
            <a:spLocks noGrp="1"/>
          </p:cNvSpPr>
          <p:nvPr>
            <p:ph type="body" idx="1"/>
          </p:nvPr>
        </p:nvSpPr>
        <p:spPr>
          <a:xfrm>
            <a:off x="0" y="987175"/>
            <a:ext cx="8983200" cy="3644700"/>
          </a:xfrm>
          <a:prstGeom prst="rect">
            <a:avLst/>
          </a:prstGeom>
        </p:spPr>
        <p:txBody>
          <a:bodyPr spcFirstLastPara="1" wrap="square" lIns="91425" tIns="91425" rIns="91425" bIns="91425" anchor="t" anchorCtr="0">
            <a:noAutofit/>
          </a:bodyPr>
          <a:lstStyle/>
          <a:p>
            <a:pPr marL="101600" lvl="0" indent="0" rtl="0">
              <a:spcBef>
                <a:spcPts val="0"/>
              </a:spcBef>
              <a:spcAft>
                <a:spcPts val="0"/>
              </a:spcAft>
              <a:buSzPts val="2000"/>
              <a:buNone/>
            </a:pPr>
            <a:r>
              <a:rPr lang="en" sz="2000" b="1" dirty="0"/>
              <a:t>Next Round of Updates:  </a:t>
            </a:r>
            <a:r>
              <a:rPr lang="en" sz="2000" dirty="0"/>
              <a:t>For those LEAs who have not responded to the request for updating/adding users to the Superintendent and Principal Secure Reporting System, please review the guidelines listed in the Data section of the</a:t>
            </a:r>
            <a:r>
              <a:rPr lang="en" sz="2000" dirty="0">
                <a:uFill>
                  <a:noFill/>
                </a:uFill>
                <a:hlinkClick r:id="rId3"/>
              </a:rPr>
              <a:t> </a:t>
            </a:r>
            <a:r>
              <a:rPr lang="en" sz="2000" u="sng" dirty="0">
                <a:solidFill>
                  <a:schemeClr val="hlink"/>
                </a:solidFill>
                <a:hlinkClick r:id="rId3"/>
              </a:rPr>
              <a:t>March 13 Weekly </a:t>
            </a:r>
            <a:r>
              <a:rPr lang="en" sz="2000" u="sng" dirty="0" smtClean="0">
                <a:solidFill>
                  <a:schemeClr val="hlink"/>
                </a:solidFill>
                <a:hlinkClick r:id="rId3"/>
              </a:rPr>
              <a:t>Newsletter</a:t>
            </a:r>
            <a:r>
              <a:rPr lang="en" sz="2000" u="sng" dirty="0">
                <a:solidFill>
                  <a:schemeClr val="hlink"/>
                </a:solidFill>
              </a:rPr>
              <a:t>.</a:t>
            </a:r>
            <a:endParaRPr sz="2000" u="sng" dirty="0">
              <a:solidFill>
                <a:schemeClr val="hlink"/>
              </a:solidFill>
            </a:endParaRPr>
          </a:p>
          <a:p>
            <a:pPr marL="914400" lvl="1" indent="-355600" rtl="0">
              <a:spcBef>
                <a:spcPts val="0"/>
              </a:spcBef>
              <a:spcAft>
                <a:spcPts val="0"/>
              </a:spcAft>
              <a:buSzPts val="2000"/>
              <a:buChar char="•"/>
            </a:pPr>
            <a:r>
              <a:rPr lang="en" sz="2000" dirty="0"/>
              <a:t>Data management FTP coordinators should retrieve the file from your FTP folder and provide to superintendents and security coordinators. </a:t>
            </a:r>
            <a:endParaRPr sz="2000" dirty="0"/>
          </a:p>
          <a:p>
            <a:pPr marL="914400" lvl="1" indent="-355600" rtl="0">
              <a:spcBef>
                <a:spcPts val="0"/>
              </a:spcBef>
              <a:spcAft>
                <a:spcPts val="0"/>
              </a:spcAft>
              <a:buSzPts val="2000"/>
              <a:buChar char="•"/>
            </a:pPr>
            <a:r>
              <a:rPr lang="en" sz="2000" dirty="0"/>
              <a:t>Directions on how to complete any necessary updates are included in the file. </a:t>
            </a:r>
            <a:endParaRPr sz="2000" dirty="0"/>
          </a:p>
          <a:p>
            <a:pPr marL="914400" lvl="1" indent="-355600" rtl="0">
              <a:spcBef>
                <a:spcPts val="0"/>
              </a:spcBef>
              <a:spcAft>
                <a:spcPts val="0"/>
              </a:spcAft>
              <a:buSzPts val="2000"/>
              <a:buChar char="•"/>
            </a:pPr>
            <a:r>
              <a:rPr lang="en" sz="2000" dirty="0"/>
              <a:t>Please respond accordingly if updates are needed.  All file revisions should be finalized by </a:t>
            </a:r>
            <a:r>
              <a:rPr lang="en" sz="2000" b="1" u="sng" dirty="0"/>
              <a:t>May 15</a:t>
            </a:r>
            <a:r>
              <a:rPr lang="en" sz="2000" b="1" u="sng" baseline="30000" dirty="0"/>
              <a:t>th</a:t>
            </a:r>
            <a:r>
              <a:rPr lang="en" sz="2000" dirty="0"/>
              <a:t> in order to be reflected in the next round of updates </a:t>
            </a:r>
            <a:r>
              <a:rPr lang="en" sz="2000" b="1" dirty="0"/>
              <a:t>(round 3)</a:t>
            </a:r>
            <a:r>
              <a:rPr lang="en" sz="2000" dirty="0"/>
              <a:t>. </a:t>
            </a:r>
            <a:endParaRPr sz="2000" dirty="0"/>
          </a:p>
          <a:p>
            <a:pPr marL="0" lvl="0" indent="0" rtl="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0" y="0"/>
            <a:ext cx="9144000" cy="10335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endParaRPr sz="2800"/>
          </a:p>
          <a:p>
            <a:pPr marL="0" lvl="0" indent="0" rtl="0">
              <a:lnSpc>
                <a:spcPct val="100000"/>
              </a:lnSpc>
              <a:spcBef>
                <a:spcPts val="0"/>
              </a:spcBef>
              <a:spcAft>
                <a:spcPts val="0"/>
              </a:spcAft>
              <a:buClr>
                <a:schemeClr val="lt1"/>
              </a:buClr>
              <a:buSzPts val="700"/>
              <a:buFont typeface="Short Stack"/>
              <a:buNone/>
            </a:pPr>
            <a:r>
              <a:rPr lang="en" sz="2800"/>
              <a:t>2017-2018 Reporting: </a:t>
            </a:r>
            <a:r>
              <a:rPr lang="en" sz="2800">
                <a:solidFill>
                  <a:srgbClr val="000000"/>
                </a:solidFill>
              </a:rPr>
              <a:t>School Report Cards</a:t>
            </a:r>
            <a:endParaRPr sz="2800">
              <a:solidFill>
                <a:srgbClr val="000000"/>
              </a:solidFill>
            </a:endParaRPr>
          </a:p>
          <a:p>
            <a:pPr marL="0" lvl="0" indent="0" rtl="0">
              <a:spcBef>
                <a:spcPts val="0"/>
              </a:spcBef>
              <a:spcAft>
                <a:spcPts val="0"/>
              </a:spcAft>
              <a:buNone/>
            </a:pPr>
            <a:endParaRPr/>
          </a:p>
        </p:txBody>
      </p:sp>
      <p:sp>
        <p:nvSpPr>
          <p:cNvPr id="504" name="Shape 504"/>
          <p:cNvSpPr txBox="1">
            <a:spLocks noGrp="1"/>
          </p:cNvSpPr>
          <p:nvPr>
            <p:ph type="body" idx="1"/>
          </p:nvPr>
        </p:nvSpPr>
        <p:spPr>
          <a:xfrm>
            <a:off x="152400" y="1033475"/>
            <a:ext cx="8839200" cy="927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SzPts val="350"/>
              <a:buFont typeface="Calibri"/>
              <a:buNone/>
            </a:pPr>
            <a:r>
              <a:rPr lang="en" sz="1600">
                <a:solidFill>
                  <a:srgbClr val="000000"/>
                </a:solidFill>
              </a:rPr>
              <a:t>2017-2018 school report cards and early childhood performance profiles will be released in the fall on the Louisiana School Finder (</a:t>
            </a:r>
            <a:r>
              <a:rPr lang="en" sz="1600" u="sng">
                <a:solidFill>
                  <a:srgbClr val="3DA8CA"/>
                </a:solidFill>
                <a:hlinkClick r:id="rId3"/>
              </a:rPr>
              <a:t>www.louisianaschools.com</a:t>
            </a:r>
            <a:r>
              <a:rPr lang="en" sz="1600">
                <a:solidFill>
                  <a:srgbClr val="000000"/>
                </a:solidFill>
              </a:rPr>
              <a:t>). School Finder will report an overall School Performance Score and Letter Grade, as well as a score and “letter grade equivalent” for achievement and progress.</a:t>
            </a:r>
            <a:endParaRPr sz="1600">
              <a:solidFill>
                <a:srgbClr val="000000"/>
              </a:solidFill>
            </a:endParaRPr>
          </a:p>
          <a:p>
            <a:pPr marL="171450" lvl="0" indent="-38100" rtl="0">
              <a:spcBef>
                <a:spcPts val="750"/>
              </a:spcBef>
              <a:spcAft>
                <a:spcPts val="0"/>
              </a:spcAft>
              <a:buNone/>
            </a:pPr>
            <a:endParaRPr/>
          </a:p>
        </p:txBody>
      </p:sp>
      <p:pic>
        <p:nvPicPr>
          <p:cNvPr id="505" name="Shape 505"/>
          <p:cNvPicPr preferRelativeResize="0"/>
          <p:nvPr/>
        </p:nvPicPr>
        <p:blipFill>
          <a:blip r:embed="rId4">
            <a:alphaModFix/>
          </a:blip>
          <a:stretch>
            <a:fillRect/>
          </a:stretch>
        </p:blipFill>
        <p:spPr>
          <a:xfrm>
            <a:off x="152400" y="2197013"/>
            <a:ext cx="8839203" cy="250596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r>
              <a:rPr lang="en" sz="2800"/>
              <a:t>2017-2018 Reporting: </a:t>
            </a:r>
            <a:endParaRPr sz="2800"/>
          </a:p>
          <a:p>
            <a:pPr marL="0" lvl="0" indent="0" rtl="0">
              <a:lnSpc>
                <a:spcPct val="100000"/>
              </a:lnSpc>
              <a:spcBef>
                <a:spcPts val="0"/>
              </a:spcBef>
              <a:spcAft>
                <a:spcPts val="0"/>
              </a:spcAft>
              <a:buNone/>
            </a:pPr>
            <a:r>
              <a:rPr lang="en" sz="2800">
                <a:solidFill>
                  <a:schemeClr val="dk1"/>
                </a:solidFill>
              </a:rPr>
              <a:t>Revisions to Louisiana’s Accountability System</a:t>
            </a:r>
            <a:endParaRPr/>
          </a:p>
        </p:txBody>
      </p:sp>
      <p:sp>
        <p:nvSpPr>
          <p:cNvPr id="512" name="Shape 512"/>
          <p:cNvSpPr txBox="1">
            <a:spLocks noGrp="1"/>
          </p:cNvSpPr>
          <p:nvPr>
            <p:ph type="body" idx="1"/>
          </p:nvPr>
        </p:nvSpPr>
        <p:spPr>
          <a:xfrm>
            <a:off x="62175" y="1088850"/>
            <a:ext cx="8991600" cy="3543300"/>
          </a:xfrm>
          <a:prstGeom prst="rect">
            <a:avLst/>
          </a:prstGeom>
        </p:spPr>
        <p:txBody>
          <a:bodyPr spcFirstLastPara="1" wrap="square" lIns="91425" tIns="91425" rIns="91425" bIns="91425" anchor="t" anchorCtr="0">
            <a:noAutofit/>
          </a:bodyPr>
          <a:lstStyle/>
          <a:p>
            <a:pPr marL="0" marR="708025" lvl="0" indent="0" rtl="0">
              <a:lnSpc>
                <a:spcPct val="100000"/>
              </a:lnSpc>
              <a:spcBef>
                <a:spcPts val="0"/>
              </a:spcBef>
              <a:spcAft>
                <a:spcPts val="0"/>
              </a:spcAft>
              <a:buClr>
                <a:srgbClr val="000000"/>
              </a:buClr>
              <a:buFont typeface="Arial"/>
              <a:buNone/>
            </a:pPr>
            <a:r>
              <a:rPr lang="en" sz="1700">
                <a:solidFill>
                  <a:srgbClr val="000000"/>
                </a:solidFill>
              </a:rPr>
              <a:t>The 2017-2018 school performance score (SPS) formulae will represent two critical shifts in the design of Louisiana’s accountability system as a result of the Every Student Succeeds Act.</a:t>
            </a:r>
            <a:endParaRPr sz="1700">
              <a:solidFill>
                <a:srgbClr val="000000"/>
              </a:solidFill>
            </a:endParaRPr>
          </a:p>
          <a:p>
            <a:pPr marL="457200" marR="708025" lvl="0" indent="-336550" rtl="0">
              <a:lnSpc>
                <a:spcPct val="100000"/>
              </a:lnSpc>
              <a:spcBef>
                <a:spcPts val="1200"/>
              </a:spcBef>
              <a:spcAft>
                <a:spcPts val="0"/>
              </a:spcAft>
              <a:buClr>
                <a:srgbClr val="000000"/>
              </a:buClr>
              <a:buSzPts val="1700"/>
              <a:buFont typeface="Calibri"/>
              <a:buAutoNum type="arabicPeriod"/>
            </a:pPr>
            <a:r>
              <a:rPr lang="en" sz="1700" b="1">
                <a:solidFill>
                  <a:srgbClr val="000000"/>
                </a:solidFill>
              </a:rPr>
              <a:t>Ensuring an “A” in Louisiana’s letter grade system signals mastery of fundamental skills.</a:t>
            </a:r>
            <a:r>
              <a:rPr lang="en" sz="1700">
                <a:solidFill>
                  <a:srgbClr val="000000"/>
                </a:solidFill>
              </a:rPr>
              <a:t> This will be achieved by raising expectations, over time, for what is required in order for a school to earn A-level points based on student achievement and growth.</a:t>
            </a:r>
            <a:endParaRPr sz="1700">
              <a:solidFill>
                <a:srgbClr val="000000"/>
              </a:solidFill>
            </a:endParaRPr>
          </a:p>
          <a:p>
            <a:pPr marL="0" marR="708025" lvl="0" indent="0" rtl="0">
              <a:lnSpc>
                <a:spcPct val="100000"/>
              </a:lnSpc>
              <a:spcBef>
                <a:spcPts val="1200"/>
              </a:spcBef>
              <a:spcAft>
                <a:spcPts val="0"/>
              </a:spcAft>
              <a:buNone/>
            </a:pPr>
            <a:endParaRPr sz="600">
              <a:solidFill>
                <a:srgbClr val="000000"/>
              </a:solidFill>
            </a:endParaRPr>
          </a:p>
          <a:p>
            <a:pPr marL="457200" marR="708025" lvl="0" indent="-336550" rtl="0">
              <a:lnSpc>
                <a:spcPct val="100000"/>
              </a:lnSpc>
              <a:spcBef>
                <a:spcPts val="1200"/>
              </a:spcBef>
              <a:spcAft>
                <a:spcPts val="0"/>
              </a:spcAft>
              <a:buClr>
                <a:srgbClr val="000000"/>
              </a:buClr>
              <a:buSzPts val="1700"/>
              <a:buFont typeface="Calibri"/>
              <a:buAutoNum type="arabicPeriod"/>
            </a:pPr>
            <a:r>
              <a:rPr lang="en" sz="1700" b="1">
                <a:solidFill>
                  <a:srgbClr val="000000"/>
                </a:solidFill>
              </a:rPr>
              <a:t>Adjusting school rating calculations to value more the progress of every individual child, including (a) measuring whether students are on a path to master fundamental skills; and (b) measuring how effectively students are advancing relative to their peers. </a:t>
            </a:r>
            <a:r>
              <a:rPr lang="en" sz="1700">
                <a:solidFill>
                  <a:srgbClr val="000000"/>
                </a:solidFill>
              </a:rPr>
              <a:t>This progress index replaces progress points.</a:t>
            </a:r>
            <a:endParaRPr sz="1700">
              <a:solidFill>
                <a:srgbClr val="000000"/>
              </a:solidFill>
            </a:endParaRPr>
          </a:p>
          <a:p>
            <a:pPr marL="171450" lvl="0" indent="-38100" rtl="0">
              <a:spcBef>
                <a:spcPts val="75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800"/>
              <a:t>2017-2018 Reporting: </a:t>
            </a:r>
            <a:r>
              <a:rPr lang="en" sz="2800">
                <a:solidFill>
                  <a:srgbClr val="000000"/>
                </a:solidFill>
              </a:rPr>
              <a:t>SPS Formulae</a:t>
            </a:r>
            <a:endParaRPr/>
          </a:p>
        </p:txBody>
      </p:sp>
      <p:pic>
        <p:nvPicPr>
          <p:cNvPr id="519" name="Shape 519"/>
          <p:cNvPicPr preferRelativeResize="0"/>
          <p:nvPr/>
        </p:nvPicPr>
        <p:blipFill>
          <a:blip r:embed="rId3">
            <a:alphaModFix/>
          </a:blip>
          <a:stretch>
            <a:fillRect/>
          </a:stretch>
        </p:blipFill>
        <p:spPr>
          <a:xfrm>
            <a:off x="898425" y="1133750"/>
            <a:ext cx="7311799" cy="3396175"/>
          </a:xfrm>
          <a:prstGeom prst="rect">
            <a:avLst/>
          </a:prstGeom>
          <a:noFill/>
          <a:ln>
            <a:noFill/>
          </a:ln>
        </p:spPr>
      </p:pic>
      <p:sp>
        <p:nvSpPr>
          <p:cNvPr id="520" name="Shape 520"/>
          <p:cNvSpPr/>
          <p:nvPr/>
        </p:nvSpPr>
        <p:spPr>
          <a:xfrm>
            <a:off x="1752725" y="4861963"/>
            <a:ext cx="69903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50"/>
              <a:buFont typeface="Calibri"/>
              <a:buNone/>
            </a:pPr>
            <a:r>
              <a:rPr lang="en" sz="1200">
                <a:solidFill>
                  <a:schemeClr val="dk1"/>
                </a:solidFill>
                <a:latin typeface="Calibri"/>
                <a:ea typeface="Calibri"/>
                <a:cs typeface="Calibri"/>
                <a:sym typeface="Calibri"/>
              </a:rPr>
              <a:t>NOTE: The interests and opportunities measure will not be included within annual results until 2019-2020.</a:t>
            </a:r>
            <a:endParaRPr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800"/>
              <a:t>2017-2018 Reporting: Letter Grade Scale</a:t>
            </a:r>
            <a:endParaRPr/>
          </a:p>
        </p:txBody>
      </p:sp>
      <p:graphicFrame>
        <p:nvGraphicFramePr>
          <p:cNvPr id="527" name="Shape 527"/>
          <p:cNvGraphicFramePr/>
          <p:nvPr/>
        </p:nvGraphicFramePr>
        <p:xfrm>
          <a:off x="1205363" y="1812175"/>
          <a:ext cx="6733275" cy="2803980"/>
        </p:xfrm>
        <a:graphic>
          <a:graphicData uri="http://schemas.openxmlformats.org/drawingml/2006/table">
            <a:tbl>
              <a:tblPr>
                <a:noFill/>
                <a:tableStyleId>{3DC222CD-E93E-4E9F-AAF7-B3A05BE37A54}</a:tableStyleId>
              </a:tblPr>
              <a:tblGrid>
                <a:gridCol w="1227825"/>
                <a:gridCol w="1838325"/>
                <a:gridCol w="1838325"/>
                <a:gridCol w="1828800"/>
              </a:tblGrid>
              <a:tr h="468075">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Letter Grade</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2017-18 through 2020-21</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2021-22 through 2023-24</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c>
                  <a:txBody>
                    <a:bodyPr/>
                    <a:lstStyle/>
                    <a:p>
                      <a:pPr marL="0" lvl="0" indent="0" algn="ctr" rtl="0">
                        <a:lnSpc>
                          <a:spcPct val="100000"/>
                        </a:lnSpc>
                        <a:spcBef>
                          <a:spcPts val="0"/>
                        </a:spcBef>
                        <a:spcAft>
                          <a:spcPts val="0"/>
                        </a:spcAft>
                        <a:buNone/>
                      </a:pPr>
                      <a:r>
                        <a:rPr lang="en" sz="1600" b="1">
                          <a:solidFill>
                            <a:srgbClr val="FFFFFF"/>
                          </a:solidFill>
                          <a:latin typeface="Calibri"/>
                          <a:ea typeface="Calibri"/>
                          <a:cs typeface="Calibri"/>
                          <a:sym typeface="Calibri"/>
                        </a:rPr>
                        <a:t>2024-25 and beyond</a:t>
                      </a:r>
                      <a:endParaRPr sz="16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DA8CA"/>
                    </a:solidFill>
                  </a:tcPr>
                </a:tc>
              </a:tr>
              <a:tr h="0">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A</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90.0 - 150.0</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95.0 - 150.0</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100.0 - 150.0</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1475">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B</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75.0 - 89.9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80.0 - 94.9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85.0 - 99.9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1475">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C</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60.0 - 74.9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65.0 - 79.9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70.0 - 84.9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1475">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D</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50.0 - 59.9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50.0 - 64.9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50.0 - 69.9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5800">
                <a:tc>
                  <a:txBody>
                    <a:bodyPr/>
                    <a:lstStyle/>
                    <a:p>
                      <a:pPr marL="0" lvl="0" indent="0" algn="ctr" rtl="0">
                        <a:lnSpc>
                          <a:spcPct val="100000"/>
                        </a:lnSpc>
                        <a:spcBef>
                          <a:spcPts val="0"/>
                        </a:spcBef>
                        <a:spcAft>
                          <a:spcPts val="0"/>
                        </a:spcAft>
                        <a:buNone/>
                      </a:pPr>
                      <a:r>
                        <a:rPr lang="en" sz="1600" b="1">
                          <a:latin typeface="Calibri"/>
                          <a:ea typeface="Calibri"/>
                          <a:cs typeface="Calibri"/>
                          <a:sym typeface="Calibri"/>
                        </a:rPr>
                        <a:t>F</a:t>
                      </a:r>
                      <a:endParaRPr sz="16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0.0 - 49.9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DE7"/>
                    </a:solidFill>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0.0 - 49.9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Calibri"/>
                          <a:ea typeface="Calibri"/>
                          <a:cs typeface="Calibri"/>
                          <a:sym typeface="Calibri"/>
                        </a:rPr>
                        <a:t>0.0 - 49.9</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528" name="Shape 528"/>
          <p:cNvSpPr txBox="1"/>
          <p:nvPr/>
        </p:nvSpPr>
        <p:spPr>
          <a:xfrm>
            <a:off x="0" y="1116175"/>
            <a:ext cx="8958000" cy="49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latin typeface="Calibri"/>
                <a:ea typeface="Calibri"/>
                <a:cs typeface="Calibri"/>
                <a:sym typeface="Calibri"/>
              </a:rPr>
              <a:t>Beginning in the 2017-2018 school year (2018 SPS), the overall grading scale will be adjusted to allow schools time to respond to higher expectations in each index.</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r>
              <a:rPr lang="en" sz="2800"/>
              <a:t>2017-2018 Reporting: Reporting Student Progress</a:t>
            </a:r>
            <a:endParaRPr/>
          </a:p>
        </p:txBody>
      </p:sp>
      <p:sp>
        <p:nvSpPr>
          <p:cNvPr id="535" name="Shape 535"/>
          <p:cNvSpPr txBox="1">
            <a:spLocks noGrp="1"/>
          </p:cNvSpPr>
          <p:nvPr>
            <p:ph type="body" idx="1"/>
          </p:nvPr>
        </p:nvSpPr>
        <p:spPr>
          <a:xfrm>
            <a:off x="190550" y="1059550"/>
            <a:ext cx="8801100" cy="600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By </a:t>
            </a:r>
            <a:r>
              <a:rPr lang="en" sz="1800" b="1">
                <a:solidFill>
                  <a:srgbClr val="000000"/>
                </a:solidFill>
              </a:rPr>
              <a:t>early August</a:t>
            </a:r>
            <a:r>
              <a:rPr lang="en" sz="1800">
                <a:solidFill>
                  <a:srgbClr val="000000"/>
                </a:solidFill>
              </a:rPr>
              <a:t>, schools and school systems will have the following progress data:</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2017-2018 teacher-level VAM results (CIS) and preliminary student progress index results (MMCS La. Data Review)</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2018-2019 student Growth to Mastery targets (MMCS La. Data Review)</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Additionally, final progress index results will be released in the fall with the School Performance Score release. </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454025" lvl="0" indent="-136525"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454025" lvl="0" indent="-136525" rtl="0">
              <a:lnSpc>
                <a:spcPct val="100000"/>
              </a:lnSpc>
              <a:spcBef>
                <a:spcPts val="0"/>
              </a:spcBef>
              <a:spcAft>
                <a:spcPts val="0"/>
              </a:spcAft>
              <a:buClr>
                <a:srgbClr val="000000"/>
              </a:buClr>
              <a:buSzPts val="1800"/>
              <a:buFont typeface="Arial"/>
              <a:buNone/>
            </a:pPr>
            <a:endParaRPr sz="1800">
              <a:solidFill>
                <a:srgbClr val="000000"/>
              </a:solidFill>
            </a:endParaRPr>
          </a:p>
          <a:p>
            <a:pPr marL="0" lvl="0" indent="0" rtl="0">
              <a:lnSpc>
                <a:spcPct val="100000"/>
              </a:lnSpc>
              <a:spcBef>
                <a:spcPts val="0"/>
              </a:spcBef>
              <a:spcAft>
                <a:spcPts val="0"/>
              </a:spcAft>
              <a:buNone/>
            </a:pPr>
            <a:endParaRPr sz="16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0" y="-41869"/>
            <a:ext cx="9144000" cy="1063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700"/>
              <a:buFont typeface="Short Stack"/>
              <a:buNone/>
            </a:pPr>
            <a:r>
              <a:rPr lang="en" sz="2800">
                <a:solidFill>
                  <a:srgbClr val="333333"/>
                </a:solidFill>
                <a:latin typeface="Calibri"/>
                <a:ea typeface="Calibri"/>
                <a:cs typeface="Calibri"/>
                <a:sym typeface="Calibri"/>
              </a:rPr>
              <a:t>2017-2018 Reporting: </a:t>
            </a:r>
            <a:r>
              <a:rPr lang="en" sz="2800">
                <a:solidFill>
                  <a:schemeClr val="dk1"/>
                </a:solidFill>
                <a:latin typeface="Calibri"/>
                <a:ea typeface="Calibri"/>
                <a:cs typeface="Calibri"/>
                <a:sym typeface="Calibri"/>
              </a:rPr>
              <a:t>Teacher Leader Summit Sessions</a:t>
            </a:r>
            <a:endParaRPr sz="2800" b="0" i="0" u="none" strike="noStrike" cap="none">
              <a:solidFill>
                <a:schemeClr val="dk1"/>
              </a:solidFill>
              <a:latin typeface="Calibri"/>
              <a:ea typeface="Calibri"/>
              <a:cs typeface="Calibri"/>
              <a:sym typeface="Calibri"/>
            </a:endParaRPr>
          </a:p>
        </p:txBody>
      </p:sp>
      <p:sp>
        <p:nvSpPr>
          <p:cNvPr id="543" name="Shape 543"/>
          <p:cNvSpPr txBox="1"/>
          <p:nvPr/>
        </p:nvSpPr>
        <p:spPr>
          <a:xfrm>
            <a:off x="330900" y="1188100"/>
            <a:ext cx="8482200" cy="31431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Calibri"/>
              <a:buChar char="●"/>
            </a:pPr>
            <a:r>
              <a:rPr lang="en" sz="1800" b="1">
                <a:latin typeface="Calibri"/>
                <a:ea typeface="Calibri"/>
                <a:cs typeface="Calibri"/>
                <a:sym typeface="Calibri"/>
              </a:rPr>
              <a:t>What's New in Louisiana's School and School System Accountability Policies</a:t>
            </a:r>
            <a:r>
              <a:rPr lang="en" sz="1800">
                <a:latin typeface="Calibri"/>
                <a:ea typeface="Calibri"/>
                <a:cs typeface="Calibri"/>
                <a:sym typeface="Calibri"/>
              </a:rPr>
              <a:t> - This session will provide educators with an overview of the critical shifts in the design of Louisiana's school and school system accountability system in the 2017-18 school year.</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b="1">
                <a:latin typeface="Calibri"/>
                <a:ea typeface="Calibri"/>
                <a:cs typeface="Calibri"/>
                <a:sym typeface="Calibri"/>
              </a:rPr>
              <a:t>Using Measures of Student Progress to Strengthen Practice and Increase Learning </a:t>
            </a:r>
            <a:r>
              <a:rPr lang="en" sz="1800">
                <a:latin typeface="Calibri"/>
                <a:ea typeface="Calibri"/>
                <a:cs typeface="Calibri"/>
                <a:sym typeface="Calibri"/>
              </a:rPr>
              <a:t>- This session is designed for school system and school personnel who support school accountability and teacher goal setting. Also, suited for managers of assessment data, student enrollment data, or CIS.  Participants will be encouraged to engage in discussion and ask questions about the models used to assign points in the school performance score progress index and to calculate value-added results for educators.</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Shape 5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49" name="Shape 54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Communicating 2018 Assessment Results</a:t>
            </a:r>
            <a:endParaRPr sz="2800" b="0" i="0" u="none" strike="noStrike" cap="none">
              <a:solidFill>
                <a:srgbClr val="333333"/>
              </a:solidFill>
              <a:latin typeface="Calibri"/>
              <a:ea typeface="Calibri"/>
              <a:cs typeface="Calibri"/>
              <a:sym typeface="Calibri"/>
            </a:endParaRPr>
          </a:p>
        </p:txBody>
      </p:sp>
      <p:sp>
        <p:nvSpPr>
          <p:cNvPr id="705" name="Shape 705"/>
          <p:cNvSpPr txBox="1">
            <a:spLocks noGrp="1"/>
          </p:cNvSpPr>
          <p:nvPr>
            <p:ph type="body" idx="1"/>
          </p:nvPr>
        </p:nvSpPr>
        <p:spPr>
          <a:xfrm>
            <a:off x="76200" y="849950"/>
            <a:ext cx="8977500" cy="39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750"/>
              </a:spcBef>
              <a:spcAft>
                <a:spcPts val="0"/>
              </a:spcAft>
              <a:buClr>
                <a:schemeClr val="dk1"/>
              </a:buClr>
              <a:buSzPts val="2100"/>
              <a:buFont typeface="Arial"/>
              <a:buNone/>
            </a:pPr>
            <a:r>
              <a:rPr lang="en" sz="1400" b="0" i="0" u="none" strike="noStrike" cap="none">
                <a:solidFill>
                  <a:schemeClr val="dk1"/>
                </a:solidFill>
                <a:latin typeface="Calibri"/>
                <a:ea typeface="Calibri"/>
                <a:cs typeface="Calibri"/>
                <a:sym typeface="Calibri"/>
              </a:rPr>
              <a:t>Below is the timeline for the release of the 2017-2018 school- and school system-level assessment results. School systems should develop a plan for communicating these results to principals, teachers, and families.</a:t>
            </a:r>
            <a:endParaRPr sz="1400" b="0" i="0" u="none" strike="noStrike" cap="none">
              <a:solidFill>
                <a:schemeClr val="dk1"/>
              </a:solidFill>
              <a:latin typeface="Calibri"/>
              <a:ea typeface="Calibri"/>
              <a:cs typeface="Calibri"/>
              <a:sym typeface="Calibri"/>
            </a:endParaRPr>
          </a:p>
        </p:txBody>
      </p:sp>
      <p:graphicFrame>
        <p:nvGraphicFramePr>
          <p:cNvPr id="706" name="Shape 706"/>
          <p:cNvGraphicFramePr/>
          <p:nvPr>
            <p:extLst>
              <p:ext uri="{D42A27DB-BD31-4B8C-83A1-F6EECF244321}">
                <p14:modId xmlns:p14="http://schemas.microsoft.com/office/powerpoint/2010/main" val="1736856873"/>
              </p:ext>
            </p:extLst>
          </p:nvPr>
        </p:nvGraphicFramePr>
        <p:xfrm>
          <a:off x="168913" y="1491790"/>
          <a:ext cx="8792075" cy="3356340"/>
        </p:xfrm>
        <a:graphic>
          <a:graphicData uri="http://schemas.openxmlformats.org/drawingml/2006/table">
            <a:tbl>
              <a:tblPr>
                <a:noFill/>
                <a:tableStyleId>{26305AE9-3203-42F3-A7B0-B847713B28DC}</a:tableStyleId>
              </a:tblPr>
              <a:tblGrid>
                <a:gridCol w="2606000"/>
                <a:gridCol w="3127375"/>
                <a:gridCol w="3058700"/>
              </a:tblGrid>
              <a:tr h="326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latin typeface="Calibri"/>
                          <a:ea typeface="Calibri"/>
                          <a:cs typeface="Calibri"/>
                          <a:sym typeface="Calibri"/>
                        </a:rPr>
                        <a:t>Assessment</a:t>
                      </a:r>
                      <a:endParaRPr sz="1100" b="1" u="none" strike="noStrike" cap="none" dirty="0">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Student Report Timeline and Location</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District-Level Results Time and Location</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ELPT</a:t>
                      </a:r>
                      <a:endParaRPr sz="1000" u="none" strike="noStrike" cap="none" dirty="0">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May in </a:t>
                      </a:r>
                      <a:r>
                        <a:rPr lang="en" sz="1000" u="none">
                          <a:latin typeface="Calibri"/>
                          <a:ea typeface="Calibri"/>
                          <a:cs typeface="Calibri"/>
                          <a:sym typeface="Calibri"/>
                        </a:rPr>
                        <a:t>the EL</a:t>
                      </a:r>
                      <a:r>
                        <a:rPr lang="en" sz="1000">
                          <a:latin typeface="Calibri"/>
                          <a:ea typeface="Calibri"/>
                          <a:cs typeface="Calibri"/>
                          <a:sym typeface="Calibri"/>
                        </a:rPr>
                        <a:t>PT </a:t>
                      </a:r>
                      <a:r>
                        <a:rPr lang="en" sz="1000" u="sng">
                          <a:solidFill>
                            <a:schemeClr val="hlink"/>
                          </a:solidFill>
                          <a:latin typeface="Calibri"/>
                          <a:ea typeface="Calibri"/>
                          <a:cs typeface="Calibri"/>
                          <a:sym typeface="Calibri"/>
                          <a:hlinkClick r:id="rId3"/>
                        </a:rPr>
                        <a:t>Online Reporting System</a:t>
                      </a:r>
                      <a:endParaRPr sz="1000" u="none" strike="noStrike" cap="none">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lvl="0" indent="0" rtl="0">
                        <a:spcBef>
                          <a:spcPts val="0"/>
                        </a:spcBef>
                        <a:spcAft>
                          <a:spcPts val="0"/>
                        </a:spcAft>
                        <a:buClr>
                          <a:srgbClr val="000000"/>
                        </a:buClr>
                        <a:buSzPts val="1000"/>
                        <a:buFont typeface="Arial"/>
                        <a:buNone/>
                      </a:pPr>
                      <a:r>
                        <a:rPr lang="en" sz="1000">
                          <a:latin typeface="Calibri"/>
                          <a:ea typeface="Calibri"/>
                          <a:cs typeface="Calibri"/>
                          <a:sym typeface="Calibri"/>
                        </a:rPr>
                        <a:t>May in the ELPT </a:t>
                      </a:r>
                      <a:r>
                        <a:rPr lang="en" sz="1000" u="sng">
                          <a:solidFill>
                            <a:schemeClr val="hlink"/>
                          </a:solidFill>
                          <a:latin typeface="Calibri"/>
                          <a:ea typeface="Calibri"/>
                          <a:cs typeface="Calibri"/>
                          <a:sym typeface="Calibri"/>
                          <a:hlinkClick r:id="rId3"/>
                        </a:rPr>
                        <a:t>Online Reporting System</a:t>
                      </a:r>
                      <a:endParaRPr sz="1000" u="none" strike="noStrike" cap="none">
                        <a:solidFill>
                          <a:srgbClr val="3D9BBA"/>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LAA 1/LEAP Connect</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May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May in</a:t>
                      </a:r>
                      <a:r>
                        <a:rPr lang="en" sz="1000" u="none" strike="noStrike" cap="none">
                          <a:solidFill>
                            <a:srgbClr val="3D9BBA"/>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r h="2959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LEAP Online Cleanup</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not applicable</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r h="4293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LEAP 2025 (3-8, HS)</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Grade 3-8: June in </a:t>
                      </a:r>
                      <a:r>
                        <a:rPr lang="en" sz="1000" u="sng" strike="noStrike" cap="none">
                          <a:solidFill>
                            <a:schemeClr val="hlink"/>
                          </a:solidFill>
                          <a:latin typeface="Calibri"/>
                          <a:ea typeface="Calibri"/>
                          <a:cs typeface="Calibri"/>
                          <a:sym typeface="Calibri"/>
                          <a:hlinkClick r:id="rId4"/>
                        </a:rPr>
                        <a:t>eDIRECT</a:t>
                      </a:r>
                      <a:endParaRPr sz="1000" u="sng" strike="noStrike" cap="none">
                        <a:solidFill>
                          <a:srgbClr val="3D9BB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5-level ELA and math at end of testing window</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June in </a:t>
                      </a:r>
                      <a:r>
                        <a:rPr lang="en" sz="1000" u="sng" strike="noStrike" cap="none" dirty="0">
                          <a:solidFill>
                            <a:schemeClr val="hlink"/>
                          </a:solidFill>
                          <a:latin typeface="Calibri"/>
                          <a:ea typeface="Calibri"/>
                          <a:cs typeface="Calibri"/>
                          <a:sym typeface="Calibri"/>
                          <a:hlinkClick r:id="rId4"/>
                        </a:rPr>
                        <a:t>eDIRECT</a:t>
                      </a:r>
                      <a:endParaRPr sz="1000" u="none" strike="noStrike" cap="none" dirty="0">
                        <a:solidFill>
                          <a:srgbClr val="3D9BBA"/>
                        </a:solidFill>
                        <a:latin typeface="Calibri"/>
                        <a:ea typeface="Calibri"/>
                        <a:cs typeface="Calibri"/>
                        <a:sym typeface="Calibri"/>
                      </a:endParaRPr>
                    </a:p>
                  </a:txBody>
                  <a:tcPr marL="91425" marR="91425" marT="91425" marB="91425" anchor="ctr"/>
                </a:tc>
              </a:tr>
              <a:tr h="2959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EOC (Eng III, Bio, US History) Final Reports</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4-level all subjects: In window</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r h="3193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ACT</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state administered student and school results from ACT sent to schools</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iCD and district profile from ACT in summer; additional reporting in FTP</a:t>
                      </a:r>
                      <a:endParaRPr sz="1000" u="none" strike="noStrike" cap="none">
                        <a:latin typeface="Calibri"/>
                        <a:ea typeface="Calibri"/>
                        <a:cs typeface="Calibri"/>
                        <a:sym typeface="Calibri"/>
                      </a:endParaRPr>
                    </a:p>
                  </a:txBody>
                  <a:tcPr marL="91425" marR="91425" marT="91425" marB="91425"/>
                </a:tc>
              </a:tr>
              <a:tr h="2726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Advanced Placement</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sent to schools</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FTP</a:t>
                      </a:r>
                      <a:endParaRPr sz="1000" u="none" strike="noStrike" cap="none">
                        <a:latin typeface="Calibri"/>
                        <a:ea typeface="Calibri"/>
                        <a:cs typeface="Calibri"/>
                        <a:sym typeface="Calibri"/>
                      </a:endParaRPr>
                    </a:p>
                  </a:txBody>
                  <a:tcPr marL="91425" marR="91425" marT="91425" marB="91425"/>
                </a:tc>
              </a:tr>
              <a:tr h="3543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Calibri"/>
                          <a:ea typeface="Calibri"/>
                          <a:cs typeface="Calibri"/>
                          <a:sym typeface="Calibri"/>
                        </a:rPr>
                        <a:t>LEAP 2025 US History</a:t>
                      </a:r>
                      <a:endParaRPr sz="1000" u="none" strike="noStrike" cap="none" dirty="0">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r>
            </a:tbl>
          </a:graphicData>
        </a:graphic>
      </p:graphicFrame>
    </p:spTree>
    <p:extLst>
      <p:ext uri="{BB962C8B-B14F-4D97-AF65-F5344CB8AC3E}">
        <p14:creationId xmlns:p14="http://schemas.microsoft.com/office/powerpoint/2010/main" val="329622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429" name="Shape 429"/>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Shape 55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5" name="Shape 555"/>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561" name="Shape 561"/>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There are a number of actions that must occur</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to prepare devices in schools prior to the </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administration including setting up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Testing Site Manager (TSM) and installing INSIGHT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on testing devices.</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 following steps can be used to ensure that the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TSM and devices are connected and are working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properly.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Launch the Insight application.</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Click on Test Sign In underneath </a:t>
            </a:r>
            <a:r>
              <a:rPr lang="en" sz="1600" b="0" i="0" u="none" strike="noStrike" cap="none" dirty="0" smtClean="0">
                <a:solidFill>
                  <a:schemeClr val="dk1"/>
                </a:solidFill>
                <a:latin typeface="Calibri"/>
                <a:ea typeface="Calibri"/>
                <a:cs typeface="Calibri"/>
                <a:sym typeface="Calibri"/>
              </a:rPr>
              <a:t>LEAP 2025 and End-of-Course</a:t>
            </a:r>
            <a:r>
              <a:rPr lang="en" sz="1600" b="0" i="0" u="none" strike="noStrike" cap="none" dirty="0">
                <a:solidFill>
                  <a:schemeClr val="dk1"/>
                </a:solidFill>
                <a:latin typeface="Calibri"/>
                <a:ea typeface="Calibri"/>
                <a:cs typeface="Calibri"/>
                <a:sym typeface="Calibri"/>
              </a:rPr>
              <a:t>.</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dirty="0">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562" name="Shape 562"/>
          <p:cNvPicPr preferRelativeResize="0"/>
          <p:nvPr/>
        </p:nvPicPr>
        <p:blipFill rotWithShape="1">
          <a:blip r:embed="rId3">
            <a:alphaModFix/>
          </a:blip>
          <a:srcRect l="35713" t="5642" r="33562"/>
          <a:stretch/>
        </p:blipFill>
        <p:spPr>
          <a:xfrm>
            <a:off x="4892875" y="1115905"/>
            <a:ext cx="3975450" cy="22989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568" name="Shape 568"/>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Open DRC INSIGHT.</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Select the purple check mark in the bottom left corner.</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Type 7745.</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the screen does not show all green check marks, </a:t>
            </a:r>
            <a:r>
              <a:rPr lang="en" sz="1800" b="0" i="0" u="none" strike="noStrike" cap="none" dirty="0" smtClean="0">
                <a:solidFill>
                  <a:schemeClr val="dk1"/>
                </a:solidFill>
                <a:latin typeface="Calibri"/>
                <a:ea typeface="Calibri"/>
                <a:cs typeface="Calibri"/>
                <a:sym typeface="Calibri"/>
              </a:rPr>
              <a:t>STCs or </a:t>
            </a:r>
            <a:r>
              <a:rPr lang="en" sz="1800" b="0" i="0" u="none" strike="noStrike" cap="none" dirty="0">
                <a:solidFill>
                  <a:schemeClr val="dk1"/>
                </a:solidFill>
                <a:latin typeface="Calibri"/>
                <a:ea typeface="Calibri"/>
                <a:cs typeface="Calibri"/>
                <a:sym typeface="Calibri"/>
              </a:rPr>
              <a:t>technology </a:t>
            </a:r>
            <a:r>
              <a:rPr lang="en" sz="1800" b="0" i="0" u="none" strike="noStrike" cap="none" dirty="0" smtClean="0">
                <a:solidFill>
                  <a:schemeClr val="dk1"/>
                </a:solidFill>
                <a:latin typeface="Calibri"/>
                <a:ea typeface="Calibri"/>
                <a:cs typeface="Calibri"/>
                <a:sym typeface="Calibri"/>
              </a:rPr>
              <a:t>coordinators should be alerted.</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Shape 573"/>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574" name="Shape 574"/>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dirty="0">
                <a:solidFill>
                  <a:schemeClr val="hlink"/>
                </a:solidFill>
                <a:latin typeface="Calibri"/>
                <a:ea typeface="Calibri"/>
                <a:cs typeface="Calibri"/>
                <a:sym typeface="Calibri"/>
                <a:hlinkClick r:id="rId4"/>
              </a:rPr>
              <a:t>LEAP 2025</a:t>
            </a:r>
            <a:r>
              <a:rPr lang="en" sz="1800" b="0" i="0" u="none" strike="noStrike" cap="none" dirty="0">
                <a:solidFill>
                  <a:schemeClr val="dk1"/>
                </a:solidFill>
                <a:latin typeface="Calibri"/>
                <a:ea typeface="Calibri"/>
                <a:cs typeface="Calibri"/>
                <a:sym typeface="Calibri"/>
              </a:rPr>
              <a:t> 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DRC Louisiana Customer Service	      	          </a:t>
            </a:r>
            <a:r>
              <a:rPr lang="en" sz="1800" b="0" i="0" u="none" strike="noStrike" cap="none" dirty="0" smtClean="0">
                <a:solidFill>
                  <a:schemeClr val="dk1"/>
                </a:solidFill>
                <a:latin typeface="Calibri"/>
                <a:ea typeface="Calibri"/>
                <a:cs typeface="Calibri"/>
                <a:sym typeface="Calibri"/>
              </a:rPr>
              <a:t>		LDOE</a:t>
            </a:r>
            <a:endParaRPr sz="1800" b="0" i="0" u="none" strike="noStrike" cap="none" dirty="0">
              <a:solidFill>
                <a:schemeClr val="dk1"/>
              </a:solidFill>
              <a:latin typeface="Calibri"/>
              <a:ea typeface="Calibri"/>
              <a:cs typeface="Calibri"/>
              <a:sym typeface="Calibri"/>
            </a:endParaRPr>
          </a:p>
          <a:p>
            <a:pPr marL="0" lvl="0" indent="0">
              <a:spcBef>
                <a:spcPts val="0"/>
              </a:spcBef>
              <a:buNone/>
            </a:pPr>
            <a:r>
              <a:rPr lang="en" sz="1800" b="0" i="0" u="none" strike="noStrike" cap="none" dirty="0">
                <a:solidFill>
                  <a:schemeClr val="dk1"/>
                </a:solidFill>
                <a:latin typeface="Calibri"/>
                <a:ea typeface="Calibri"/>
                <a:cs typeface="Calibri"/>
                <a:sym typeface="Calibri"/>
              </a:rPr>
              <a:t>1-888-718-4836 </a:t>
            </a:r>
            <a:r>
              <a:rPr lang="en" sz="1800" dirty="0"/>
              <a:t>					</a:t>
            </a:r>
            <a:r>
              <a:rPr lang="en" sz="1800" dirty="0" smtClean="0"/>
              <a:t> 	1-844-268-7320 </a:t>
            </a:r>
            <a:r>
              <a:rPr lang="en" sz="1800" b="0" i="0" u="sng" strike="noStrike" cap="none" dirty="0" smtClean="0">
                <a:solidFill>
                  <a:schemeClr val="hlink"/>
                </a:solidFill>
                <a:latin typeface="Calibri"/>
                <a:ea typeface="Calibri"/>
                <a:cs typeface="Calibri"/>
                <a:sym typeface="Calibri"/>
                <a:hlinkClick r:id="rId5"/>
              </a:rPr>
              <a:t>LAHelpdesk@datarecognitioncorp.com</a:t>
            </a:r>
            <a:r>
              <a:rPr lang="en" sz="1800" b="0" i="0" u="none" strike="noStrike" cap="none" dirty="0" smtClean="0">
                <a:solidFill>
                  <a:schemeClr val="dk1"/>
                </a:solidFill>
                <a:latin typeface="Calibri"/>
                <a:ea typeface="Calibri"/>
                <a:cs typeface="Calibri"/>
                <a:sym typeface="Calibri"/>
              </a:rPr>
              <a:t> 			assessment@la.gov</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587" name="Shape 587"/>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588" name="Shape 588"/>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9" name="Shape 589"/>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595" name="Shape 595"/>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Calibri"/>
                <a:ea typeface="Calibri"/>
                <a:cs typeface="Calibri"/>
                <a:sym typeface="Calibri"/>
              </a:rPr>
              <a:t>If you run into a system message…</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Reboot the machine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Can you move the student to another computer within the same lab or mobile laptop cart?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Mark the affected computer with a sticky note and notify your Information Technology (IT)   department.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IT staff cannot resolve the issue, have them call DRC Customer Service with the reporting   information on page 3 of the document.</a:t>
            </a:r>
            <a:endParaRPr sz="16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sz="4400" b="0" i="0" u="none" strike="noStrike" cap="none">
              <a:solidFill>
                <a:srgbClr val="333333"/>
              </a:solidFill>
              <a:latin typeface="Calibri"/>
              <a:ea typeface="Calibri"/>
              <a:cs typeface="Calibri"/>
              <a:sym typeface="Calibri"/>
            </a:endParaRPr>
          </a:p>
        </p:txBody>
      </p:sp>
      <p:sp>
        <p:nvSpPr>
          <p:cNvPr id="609" name="Shape 60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a:solidFill>
                  <a:schemeClr val="hlink"/>
                </a:solidFill>
                <a:latin typeface="Calibri"/>
                <a:ea typeface="Calibri"/>
                <a:cs typeface="Calibri"/>
                <a:sym typeface="Calibri"/>
                <a:hlinkClick r:id="rId3"/>
              </a:rPr>
              <a:t>Student Status Dashboard </a:t>
            </a:r>
            <a:r>
              <a:rPr lang="en" sz="1700" b="0" i="0" u="none" strike="noStrike" cap="none">
                <a:solidFill>
                  <a:schemeClr val="dk1"/>
                </a:solidFill>
                <a:latin typeface="Calibri"/>
                <a:ea typeface="Calibri"/>
                <a:cs typeface="Calibri"/>
                <a:sym typeface="Calibri"/>
              </a:rPr>
              <a:t>User Guide is located in eDIRECT.</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05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Note</a:t>
            </a:r>
            <a:r>
              <a:rPr lang="en" sz="1700" b="0" i="0" u="none" strike="noStrike" cap="none">
                <a:solidFill>
                  <a:schemeClr val="dk1"/>
                </a:solidFill>
                <a:latin typeface="Calibri"/>
                <a:ea typeface="Calibri"/>
                <a:cs typeface="Calibri"/>
                <a:sym typeface="Calibri"/>
              </a:rPr>
              <a:t>: Dashboard data displays in real time as test scores are populated in the database.</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You need the student status permission in eDIRECT to use the Dashboard.</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pic>
        <p:nvPicPr>
          <p:cNvPr id="610" name="Shape 610"/>
          <p:cNvPicPr preferRelativeResize="0"/>
          <p:nvPr/>
        </p:nvPicPr>
        <p:blipFill rotWithShape="1">
          <a:blip r:embed="rId4">
            <a:alphaModFix/>
          </a:blip>
          <a:srcRect/>
          <a:stretch/>
        </p:blipFill>
        <p:spPr>
          <a:xfrm>
            <a:off x="2932902" y="2787888"/>
            <a:ext cx="3278196" cy="216568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17" name="Shape 61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sz="32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8" name="Shape 618"/>
          <p:cNvPicPr preferRelativeResize="0"/>
          <p:nvPr/>
        </p:nvPicPr>
        <p:blipFill rotWithShape="1">
          <a:blip r:embed="rId3">
            <a:alphaModFix/>
          </a:blip>
          <a:srcRect/>
          <a:stretch/>
        </p:blipFill>
        <p:spPr>
          <a:xfrm>
            <a:off x="4269118" y="1675906"/>
            <a:ext cx="3803119" cy="3053456"/>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25" name="Shape 625"/>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Below are other reports that are located under the Status Reports tab.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Cumulative Student Status Reports</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students in a test session and the ticket status of those students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Student Status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start and submit times of each student that logs into a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School Resets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unlocked test sessions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Excessive Login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Shows the number of times a student logged in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State Summary of Test Times Report</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duration in which students completed the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District Report of Testing Status by School</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number of tests started and ended for the district and school</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435" name="Shape 435"/>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Insight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3200" b="0" i="0" u="none" strike="noStrike" cap="none">
                <a:solidFill>
                  <a:schemeClr val="dk1"/>
                </a:solidFill>
                <a:latin typeface="Calibri"/>
                <a:ea typeface="Calibri"/>
                <a:cs typeface="Calibri"/>
                <a:sym typeface="Calibri"/>
              </a:rPr>
              <a:t>Technology Readiness Tool</a:t>
            </a:r>
            <a:endParaRPr sz="32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0" y="1063375"/>
            <a:ext cx="9144000" cy="3709800"/>
          </a:xfrm>
          <a:prstGeom prst="rect">
            <a:avLst/>
          </a:prstGeom>
          <a:noFill/>
          <a:ln>
            <a:noFill/>
          </a:ln>
        </p:spPr>
        <p:txBody>
          <a:bodyPr spcFirstLastPara="1" wrap="square" lIns="91425" tIns="91425" rIns="91425" bIns="91425" anchor="t" anchorCtr="0">
            <a:noAutofit/>
          </a:bodyPr>
          <a:lstStyle/>
          <a:p>
            <a:pPr marL="127000" marR="0" lvl="0" indent="0" algn="l" rtl="0">
              <a:lnSpc>
                <a:spcPct val="120000"/>
              </a:lnSpc>
              <a:spcBef>
                <a:spcPts val="0"/>
              </a:spcBef>
              <a:spcAft>
                <a:spcPts val="0"/>
              </a:spcAft>
              <a:buClr>
                <a:schemeClr val="dk1"/>
              </a:buClr>
              <a:buSzPts val="1600"/>
              <a:buFont typeface="Arial"/>
              <a:buNone/>
            </a:pPr>
            <a:r>
              <a:rPr lang="en" sz="1600" b="0" i="0" u="sng" strike="noStrike" cap="none" dirty="0">
                <a:solidFill>
                  <a:schemeClr val="hlink"/>
                </a:solidFill>
                <a:latin typeface="Calibri"/>
                <a:ea typeface="Calibri"/>
                <a:cs typeface="Calibri"/>
                <a:sym typeface="Calibri"/>
                <a:hlinkClick r:id="rId3"/>
              </a:rPr>
              <a:t>Technology Footprints</a:t>
            </a:r>
            <a:r>
              <a:rPr lang="en" sz="1600" b="0" i="0" u="none" strike="noStrike" cap="none" dirty="0">
                <a:solidFill>
                  <a:schemeClr val="dk1"/>
                </a:solidFill>
                <a:latin typeface="Calibri"/>
                <a:ea typeface="Calibri"/>
                <a:cs typeface="Calibri"/>
                <a:sym typeface="Calibri"/>
              </a:rPr>
              <a:t> have been released.  These documents summarize each district’s technology readiness.</a:t>
            </a:r>
            <a:endParaRPr sz="1600" b="0" i="0" u="none" strike="noStrike" cap="none" dirty="0">
              <a:solidFill>
                <a:schemeClr val="dk1"/>
              </a:solidFill>
              <a:latin typeface="Calibri"/>
              <a:ea typeface="Calibri"/>
              <a:cs typeface="Calibri"/>
              <a:sym typeface="Calibri"/>
            </a:endParaRPr>
          </a:p>
          <a:p>
            <a:pPr marL="412750" marR="0" lvl="0" indent="-285750" algn="l" rtl="0">
              <a:lnSpc>
                <a:spcPct val="12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TRT System is being fully redesigned and is planned for release in late summer.</a:t>
            </a:r>
            <a:endParaRPr sz="1600" b="0" i="0" u="none" strike="noStrike" cap="none" dirty="0">
              <a:solidFill>
                <a:schemeClr val="dk1"/>
              </a:solidFill>
              <a:latin typeface="Calibri"/>
              <a:ea typeface="Calibri"/>
              <a:cs typeface="Calibri"/>
              <a:sym typeface="Calibri"/>
            </a:endParaRPr>
          </a:p>
          <a:p>
            <a:pPr marL="412750" marR="0" lvl="0" indent="-285750" algn="l" rtl="0">
              <a:lnSpc>
                <a:spcPct val="12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next TRT data collection is planned for August 2018.</a:t>
            </a:r>
            <a:br>
              <a:rPr lang="en" sz="1600" b="0" i="0" u="none" strike="noStrike" cap="none" dirty="0">
                <a:solidFill>
                  <a:schemeClr val="dk1"/>
                </a:solidFill>
                <a:latin typeface="Calibri"/>
                <a:ea typeface="Calibri"/>
                <a:cs typeface="Calibri"/>
                <a:sym typeface="Calibri"/>
              </a:rPr>
            </a:br>
            <a:r>
              <a:rPr lang="en" sz="1600" b="0" i="0" u="none" strike="noStrike" cap="none" dirty="0">
                <a:solidFill>
                  <a:schemeClr val="dk1"/>
                </a:solidFill>
                <a:latin typeface="Calibri"/>
                <a:ea typeface="Calibri"/>
                <a:cs typeface="Calibri"/>
                <a:sym typeface="Calibri"/>
              </a:rPr>
              <a:t>The current TRT system will be reopened for districts in late </a:t>
            </a:r>
            <a:r>
              <a:rPr lang="en" sz="1600" b="0" i="0" u="none" strike="noStrike" cap="none" dirty="0" smtClean="0">
                <a:solidFill>
                  <a:schemeClr val="dk1"/>
                </a:solidFill>
                <a:latin typeface="Calibri"/>
                <a:ea typeface="Calibri"/>
                <a:cs typeface="Calibri"/>
                <a:sym typeface="Calibri"/>
              </a:rPr>
              <a:t>June to </a:t>
            </a:r>
            <a:r>
              <a:rPr lang="en" sz="1600" b="0" i="0" u="none" strike="noStrike" cap="none" dirty="0">
                <a:solidFill>
                  <a:schemeClr val="dk1"/>
                </a:solidFill>
                <a:latin typeface="Calibri"/>
                <a:ea typeface="Calibri"/>
                <a:cs typeface="Calibri"/>
                <a:sym typeface="Calibri"/>
              </a:rPr>
              <a:t>continue to update and track their data.</a:t>
            </a:r>
            <a:endParaRPr sz="1600" b="0" i="0" u="none" strike="noStrike" cap="none" dirty="0">
              <a:solidFill>
                <a:schemeClr val="dk1"/>
              </a:solidFill>
              <a:latin typeface="Calibri"/>
              <a:ea typeface="Calibri"/>
              <a:cs typeface="Calibri"/>
              <a:sym typeface="Calibri"/>
            </a:endParaRPr>
          </a:p>
          <a:p>
            <a:pPr marL="412750" marR="0" lvl="0" indent="-285750" algn="l" rtl="0">
              <a:lnSpc>
                <a:spcPct val="12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More information will be provided to Technology Directors about the new TRT system during the Technology monthly webinars</a:t>
            </a:r>
            <a:r>
              <a:rPr lang="en" sz="1600" b="0" i="0" u="none" strike="noStrike" cap="none" dirty="0" smtClean="0">
                <a:solidFill>
                  <a:schemeClr val="dk1"/>
                </a:solidFill>
                <a:latin typeface="Calibri"/>
                <a:ea typeface="Calibri"/>
                <a:cs typeface="Calibri"/>
                <a:sym typeface="Calibri"/>
              </a:rPr>
              <a:t>.</a:t>
            </a:r>
          </a:p>
          <a:p>
            <a:pPr marL="412750" marR="0" lvl="0" indent="-285750" algn="l" rtl="0">
              <a:lnSpc>
                <a:spcPct val="120000"/>
              </a:lnSpc>
              <a:spcBef>
                <a:spcPts val="0"/>
              </a:spcBef>
              <a:spcAft>
                <a:spcPts val="0"/>
              </a:spcAft>
              <a:buClr>
                <a:schemeClr val="dk1"/>
              </a:buClr>
              <a:buSzPts val="1600"/>
              <a:buFont typeface="Arial"/>
              <a:buChar char="•"/>
            </a:pPr>
            <a:r>
              <a:rPr lang="en" sz="1600" dirty="0" smtClean="0"/>
              <a:t>Districts should use this data to plan for 2018-2019 assessments.</a:t>
            </a:r>
            <a:endParaRPr sz="1600" b="0" i="0" u="none" strike="noStrike" cap="none" dirty="0">
              <a:solidFill>
                <a:schemeClr val="dk1"/>
              </a:solidFill>
              <a:latin typeface="Calibri"/>
              <a:ea typeface="Calibri"/>
              <a:cs typeface="Calibri"/>
              <a:sym typeface="Calibri"/>
            </a:endParaRPr>
          </a:p>
          <a:p>
            <a:pPr marL="127000" marR="0" lvl="0" indent="0" algn="l" rtl="0">
              <a:lnSpc>
                <a:spcPct val="12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Shape 64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43" name="Shape 64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95000" y="1063375"/>
            <a:ext cx="9048900" cy="368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 or </a:t>
            </a:r>
            <a:r>
              <a:rPr lang="en" sz="1800"/>
              <a:t>significant irregularity</a:t>
            </a:r>
            <a:r>
              <a:rPr lang="en" sz="1800" b="0" i="0" u="none" strike="noStrike" cap="none">
                <a:solidFill>
                  <a:schemeClr val="dk1"/>
                </a:solidFill>
                <a:latin typeface="Calibri"/>
                <a:ea typeface="Calibri"/>
                <a:cs typeface="Calibri"/>
                <a:sym typeface="Calibri"/>
              </a:rPr>
              <a:t>—whether by a student or by anyone else. In the case of student cheating:</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mark the test invalid in the appropriate online system and email a completed testing irregularity form to </a:t>
            </a:r>
            <a:r>
              <a:rPr lang="en" sz="1800" b="0" i="0" u="sng" strike="noStrike" cap="none">
                <a:solidFill>
                  <a:schemeClr val="hlink"/>
                </a:solidFill>
                <a:latin typeface="Calibri"/>
                <a:ea typeface="Calibri"/>
                <a:cs typeface="Calibri"/>
                <a:sym typeface="Calibri"/>
                <a:hlinkClick r:id="rId3"/>
              </a:rPr>
              <a:t>assessment@la.gov</a:t>
            </a: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55" name="Shape 655"/>
          <p:cNvSpPr txBox="1">
            <a:spLocks noGrp="1"/>
          </p:cNvSpPr>
          <p:nvPr>
            <p:ph type="body" idx="1"/>
          </p:nvPr>
        </p:nvSpPr>
        <p:spPr>
          <a:xfrm>
            <a:off x="-5350" y="871300"/>
            <a:ext cx="9289050" cy="3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following items are required by Bulletin 118 for any test security investigation:</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64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Explanation of the incident in complete detail.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list of all people involved.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Description of the secure storage area and a list of people with access to the secure storage area.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the following people:</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Principal</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 Administrator(s)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Proctor(s)</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multiple students regarding the information below:</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Testing procedures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Layout of the classroom</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test materials before the test</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unauthorized materials during testing</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61" name="Shape 661"/>
          <p:cNvSpPr txBox="1">
            <a:spLocks noGrp="1"/>
          </p:cNvSpPr>
          <p:nvPr>
            <p:ph type="body" idx="1"/>
          </p:nvPr>
        </p:nvSpPr>
        <p:spPr>
          <a:xfrm>
            <a:off x="183100" y="890750"/>
            <a:ext cx="8877300" cy="367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The following are recommendations based on best practices in conducting investigations: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Collect/view all evidence prior to conducting any interviews.</a:t>
            </a:r>
            <a:endParaRPr sz="1800" b="1" i="0" u="none" strike="noStrike" cap="none" dirty="0">
              <a:solidFill>
                <a:schemeClr val="dk1"/>
              </a:solidFill>
              <a:latin typeface="Calibri"/>
              <a:ea typeface="Calibri"/>
              <a:cs typeface="Calibri"/>
              <a:sym typeface="Calibri"/>
            </a:endParaRPr>
          </a:p>
          <a:p>
            <a:pPr lvl="0" indent="-285750">
              <a:spcBef>
                <a:spcPts val="0"/>
              </a:spcBef>
              <a:buFont typeface="Arial"/>
              <a:buChar char="-"/>
            </a:pPr>
            <a:r>
              <a:rPr lang="en-US" sz="1800" dirty="0"/>
              <a:t>Schedule a plagiarism/answer change analysis viewing by emailing </a:t>
            </a:r>
            <a:r>
              <a:rPr lang="en-US" sz="1800" u="sng" dirty="0">
                <a:solidFill>
                  <a:schemeClr val="hlink"/>
                </a:solidFill>
                <a:hlinkClick r:id="rId3"/>
              </a:rPr>
              <a:t>assessment@la.gov</a:t>
            </a:r>
            <a:r>
              <a:rPr lang="en-US" sz="1800" dirty="0"/>
              <a:t>, if applicable.</a:t>
            </a:r>
          </a:p>
          <a:p>
            <a:pPr lvl="0" indent="-285750">
              <a:spcBef>
                <a:spcPts val="0"/>
              </a:spcBef>
              <a:buFont typeface="Arial"/>
              <a:buChar char="-"/>
            </a:pPr>
            <a:r>
              <a:rPr lang="en-US" sz="1800" dirty="0"/>
              <a:t>View security camera footage if available.</a:t>
            </a:r>
          </a:p>
          <a:p>
            <a:pPr lvl="0" indent="-285750">
              <a:spcBef>
                <a:spcPts val="0"/>
              </a:spcBef>
              <a:buFont typeface="Arial"/>
              <a:buChar char="-"/>
            </a:pPr>
            <a:r>
              <a:rPr lang="en-US" sz="1800" dirty="0"/>
              <a:t>Obtain oaths of security and confidentiality, test security and administration sign-in sheets and training materials.</a:t>
            </a:r>
          </a:p>
          <a:p>
            <a:pPr marL="0" marR="0" lvl="0" indent="0" algn="l" rtl="0">
              <a:lnSpc>
                <a:spcPct val="100000"/>
              </a:lnSpc>
              <a:spcBef>
                <a:spcPts val="0"/>
              </a:spcBef>
              <a:spcAft>
                <a:spcPts val="0"/>
              </a:spcAft>
              <a:buClr>
                <a:schemeClr val="dk1"/>
              </a:buClr>
              <a:buSzPts val="3200"/>
              <a:buFont typeface="Arial"/>
              <a:buNone/>
            </a:pPr>
            <a:endParaRPr sz="11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smtClean="0">
                <a:solidFill>
                  <a:schemeClr val="dk1"/>
                </a:solidFill>
                <a:latin typeface="Calibri"/>
                <a:ea typeface="Calibri"/>
                <a:cs typeface="Calibri"/>
                <a:sym typeface="Calibri"/>
              </a:rPr>
              <a:t>Interview </a:t>
            </a:r>
            <a:r>
              <a:rPr lang="en" sz="1800" b="1" i="0" u="none" strike="noStrike" cap="none" dirty="0">
                <a:solidFill>
                  <a:schemeClr val="dk1"/>
                </a:solidFill>
                <a:latin typeface="Calibri"/>
                <a:ea typeface="Calibri"/>
                <a:cs typeface="Calibri"/>
                <a:sym typeface="Calibri"/>
              </a:rPr>
              <a:t>test administrators, proctors, and students in question last. Interview other personnel </a:t>
            </a:r>
            <a:r>
              <a:rPr lang="en" sz="1800" b="1" i="0" u="none" strike="noStrike" cap="none" dirty="0" smtClean="0">
                <a:solidFill>
                  <a:schemeClr val="dk1"/>
                </a:solidFill>
                <a:latin typeface="Calibri"/>
                <a:ea typeface="Calibri"/>
                <a:cs typeface="Calibri"/>
                <a:sym typeface="Calibri"/>
              </a:rPr>
              <a:t>first.</a:t>
            </a:r>
            <a:endParaRPr sz="1800" b="1" i="0" u="none" strike="noStrike" cap="none" dirty="0" smtClean="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1"/>
              </a:buClr>
              <a:buSzPts val="3200"/>
              <a:buFont typeface="Arial"/>
              <a:buChar char="-"/>
            </a:pPr>
            <a:r>
              <a:rPr lang="en" sz="1800" b="0" i="0" u="none" strike="noStrike" cap="none" dirty="0">
                <a:solidFill>
                  <a:schemeClr val="dk1"/>
                </a:solidFill>
                <a:latin typeface="Calibri"/>
                <a:ea typeface="Calibri"/>
                <a:cs typeface="Calibri"/>
                <a:sym typeface="Calibri"/>
              </a:rPr>
              <a:t>Questions should include general procedures and about the </a:t>
            </a:r>
            <a:r>
              <a:rPr lang="en" sz="1800" b="0" i="0" u="none" strike="noStrike" cap="none" dirty="0" smtClean="0">
                <a:solidFill>
                  <a:schemeClr val="dk1"/>
                </a:solidFill>
                <a:latin typeface="Calibri"/>
                <a:ea typeface="Calibri"/>
                <a:cs typeface="Calibri"/>
                <a:sym typeface="Calibri"/>
              </a:rPr>
              <a:t>incident.</a:t>
            </a:r>
          </a:p>
          <a:p>
            <a:pPr marL="457200" marR="0" lvl="0" indent="-285750" algn="l" rtl="0">
              <a:lnSpc>
                <a:spcPct val="100000"/>
              </a:lnSpc>
              <a:spcBef>
                <a:spcPts val="0"/>
              </a:spcBef>
              <a:spcAft>
                <a:spcPts val="0"/>
              </a:spcAft>
              <a:buClr>
                <a:schemeClr val="dk1"/>
              </a:buClr>
              <a:buSzPts val="3200"/>
              <a:buFont typeface="Arial"/>
              <a:buChar char="-"/>
            </a:pPr>
            <a:r>
              <a:rPr lang="en" sz="1800" b="0" i="0" u="none" strike="noStrike" cap="none" dirty="0" smtClean="0">
                <a:solidFill>
                  <a:schemeClr val="dk1"/>
                </a:solidFill>
                <a:latin typeface="Calibri"/>
                <a:ea typeface="Calibri"/>
                <a:cs typeface="Calibri"/>
                <a:sym typeface="Calibri"/>
              </a:rPr>
              <a:t>Ask </a:t>
            </a:r>
            <a:r>
              <a:rPr lang="en" sz="1800" b="0" i="0" u="none" strike="noStrike" cap="none" dirty="0">
                <a:solidFill>
                  <a:schemeClr val="dk1"/>
                </a:solidFill>
                <a:latin typeface="Calibri"/>
                <a:ea typeface="Calibri"/>
                <a:cs typeface="Calibri"/>
                <a:sym typeface="Calibri"/>
              </a:rPr>
              <a:t>as many open-ended questions as possible; limit the number of yes and no questions.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67" name="Shape 667"/>
          <p:cNvSpPr txBox="1">
            <a:spLocks noGrp="1"/>
          </p:cNvSpPr>
          <p:nvPr>
            <p:ph type="body" idx="1"/>
          </p:nvPr>
        </p:nvSpPr>
        <p:spPr>
          <a:xfrm>
            <a:off x="139700" y="881200"/>
            <a:ext cx="8877300" cy="379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in the room but not directly involved in the event. </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who is being investigated.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directly involved in the event.</a:t>
            </a:r>
            <a:r>
              <a:rPr lang="en" sz="1800" b="0" i="0" u="none" strike="noStrike" cap="none">
                <a:solidFill>
                  <a:schemeClr val="dk1"/>
                </a:solidFill>
                <a:latin typeface="Calibri"/>
                <a:ea typeface="Calibri"/>
                <a:cs typeface="Calibri"/>
                <a:sym typeface="Calibri"/>
              </a:rPr>
              <a:t>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they are under investigation until absolutely necessary.</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Avoid being overly aggressive. Investigators who are friendly and helpful get better results.</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31599"/>
            <a:ext cx="8229600" cy="103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dirty="0">
                <a:solidFill>
                  <a:srgbClr val="333333"/>
                </a:solidFill>
                <a:latin typeface="Calibri"/>
                <a:ea typeface="Calibri"/>
                <a:cs typeface="Calibri"/>
                <a:sym typeface="Calibri"/>
              </a:rPr>
              <a:t>Caveon Test Security Services</a:t>
            </a:r>
            <a:endParaRPr sz="4400" b="0" i="0" u="none" strike="noStrike" cap="none" dirty="0">
              <a:solidFill>
                <a:schemeClr val="dk1"/>
              </a:solidFill>
              <a:latin typeface="Calibri"/>
              <a:ea typeface="Calibri"/>
              <a:cs typeface="Calibri"/>
              <a:sym typeface="Calibri"/>
            </a:endParaRPr>
          </a:p>
        </p:txBody>
      </p:sp>
      <p:sp>
        <p:nvSpPr>
          <p:cNvPr id="679" name="Shape 679"/>
          <p:cNvSpPr txBox="1">
            <a:spLocks noGrp="1"/>
          </p:cNvSpPr>
          <p:nvPr>
            <p:ph type="body" idx="1"/>
          </p:nvPr>
        </p:nvSpPr>
        <p:spPr>
          <a:xfrm>
            <a:off x="32400" y="938550"/>
            <a:ext cx="9079200" cy="37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Monitoring</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two Caveon monitors on campus on one day of testing</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districts with accurate information of every testing room at the school</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Investigations</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600" b="0" i="0" u="none" strike="noStrike" cap="none" dirty="0">
                <a:solidFill>
                  <a:schemeClr val="dk1"/>
                </a:solidFill>
                <a:latin typeface="Calibri"/>
                <a:ea typeface="Calibri"/>
                <a:cs typeface="Calibri"/>
                <a:sym typeface="Calibri"/>
              </a:rPr>
              <a:t>Training</a:t>
            </a:r>
            <a:endParaRPr sz="1600" b="0" i="0" u="none" strike="noStrike" cap="none" dirty="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Provides districts with active online training modules created by Caveon</a:t>
            </a:r>
            <a:endParaRPr sz="1600" b="0" i="0" u="none" strike="noStrike" cap="none" dirty="0">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dirty="0">
                <a:solidFill>
                  <a:schemeClr val="dk1"/>
                </a:solidFill>
                <a:latin typeface="Calibri"/>
                <a:ea typeface="Calibri"/>
                <a:cs typeface="Calibri"/>
                <a:sym typeface="Calibri"/>
              </a:rPr>
              <a:t>A full explanation of the services and the fee schedules can be </a:t>
            </a:r>
            <a:r>
              <a:rPr lang="en" sz="1600" b="0" i="0" u="none" strike="noStrike" cap="none" dirty="0" smtClean="0">
                <a:solidFill>
                  <a:schemeClr val="dk1"/>
                </a:solidFill>
                <a:latin typeface="Calibri"/>
                <a:ea typeface="Calibri"/>
                <a:cs typeface="Calibri"/>
                <a:sym typeface="Calibri"/>
              </a:rPr>
              <a:t>found </a:t>
            </a:r>
            <a:r>
              <a:rPr lang="en" sz="1600" b="0" i="0" u="sng" strike="noStrike" cap="none" dirty="0" smtClean="0">
                <a:solidFill>
                  <a:schemeClr val="hlink"/>
                </a:solidFill>
                <a:latin typeface="Calibri"/>
                <a:ea typeface="Calibri"/>
                <a:cs typeface="Calibri"/>
                <a:sym typeface="Calibri"/>
                <a:hlinkClick r:id="rId3"/>
              </a:rPr>
              <a:t>here</a:t>
            </a:r>
            <a:r>
              <a:rPr lang="en" sz="1600" b="0" i="0" u="none" strike="noStrike" cap="none" dirty="0">
                <a:solidFill>
                  <a:schemeClr val="dk1"/>
                </a:solidFill>
                <a:latin typeface="Calibri"/>
                <a:ea typeface="Calibri"/>
                <a:cs typeface="Calibri"/>
                <a:sym typeface="Calibri"/>
              </a:rPr>
              <a:t>. Districts and schools can purchase these services by </a:t>
            </a:r>
            <a:r>
              <a:rPr lang="en" sz="1600" b="0" i="0" u="none" strike="noStrike" cap="none" dirty="0" smtClean="0">
                <a:solidFill>
                  <a:schemeClr val="dk1"/>
                </a:solidFill>
                <a:latin typeface="Calibri"/>
                <a:ea typeface="Calibri"/>
                <a:cs typeface="Calibri"/>
                <a:sym typeface="Calibri"/>
              </a:rPr>
              <a:t>contacting </a:t>
            </a:r>
            <a:r>
              <a:rPr lang="en" sz="1600" b="0" i="0" u="sng" strike="noStrike" cap="none" dirty="0" smtClean="0">
                <a:solidFill>
                  <a:schemeClr val="hlink"/>
                </a:solidFill>
                <a:latin typeface="Calibri"/>
                <a:ea typeface="Calibri"/>
                <a:cs typeface="Calibri"/>
                <a:sym typeface="Calibri"/>
                <a:hlinkClick r:id="rId4"/>
              </a:rPr>
              <a:t>Caveon</a:t>
            </a:r>
            <a:r>
              <a:rPr lang="en" sz="1600" b="0" i="0" u="none" strike="noStrike" cap="none" dirty="0" smtClean="0">
                <a:solidFill>
                  <a:schemeClr val="dk1"/>
                </a:solidFill>
                <a:latin typeface="Calibri"/>
                <a:ea typeface="Calibri"/>
                <a:cs typeface="Calibri"/>
                <a:sym typeface="Calibri"/>
              </a:rPr>
              <a:t> </a:t>
            </a:r>
            <a:r>
              <a:rPr lang="en" sz="1600" b="0" i="0" u="none" strike="noStrike" cap="none" dirty="0">
                <a:solidFill>
                  <a:schemeClr val="dk1"/>
                </a:solidFill>
                <a:latin typeface="Calibri"/>
                <a:ea typeface="Calibri"/>
                <a:cs typeface="Calibri"/>
                <a:sym typeface="Calibri"/>
              </a:rPr>
              <a:t>directly.</a:t>
            </a:r>
            <a:endParaRPr sz="1600" b="0" i="0" u="none" strike="noStrike" cap="none" dirty="0">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457200" y="26349"/>
            <a:ext cx="8229600" cy="10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Caveon Core</a:t>
            </a:r>
            <a:endParaRPr sz="4400" b="0" i="0" u="none" strike="noStrike" cap="none">
              <a:solidFill>
                <a:schemeClr val="dk1"/>
              </a:solidFill>
              <a:latin typeface="Calibri"/>
              <a:ea typeface="Calibri"/>
              <a:cs typeface="Calibri"/>
              <a:sym typeface="Calibri"/>
            </a:endParaRPr>
          </a:p>
        </p:txBody>
      </p:sp>
      <p:sp>
        <p:nvSpPr>
          <p:cNvPr id="685" name="Shape 685"/>
          <p:cNvSpPr txBox="1">
            <a:spLocks noGrp="1"/>
          </p:cNvSpPr>
          <p:nvPr>
            <p:ph type="body" idx="1"/>
          </p:nvPr>
        </p:nvSpPr>
        <p:spPr>
          <a:xfrm>
            <a:off x="224875" y="118360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LEAs utilizing Caveon will receive access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to Caveon Core. Caveon Core allows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DTCs to track the findings of the Caveon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monitors in real time. Caveon Core is </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the only way for DTCs to receive real</a:t>
            </a: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time monitor feedback.</a:t>
            </a:r>
            <a:endParaRPr sz="1800" b="0" i="0" u="none" strike="noStrike" cap="none" dirty="0">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686" name="Shape 686"/>
          <p:cNvPicPr preferRelativeResize="0"/>
          <p:nvPr/>
        </p:nvPicPr>
        <p:blipFill rotWithShape="1">
          <a:blip r:embed="rId3">
            <a:alphaModFix/>
          </a:blip>
          <a:srcRect/>
          <a:stretch/>
        </p:blipFill>
        <p:spPr>
          <a:xfrm>
            <a:off x="4339675" y="1063375"/>
            <a:ext cx="4733925" cy="3514725"/>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Accommodations Audit</a:t>
            </a:r>
            <a:endParaRPr sz="3200" b="0" i="0" u="none" strike="noStrike" cap="none">
              <a:solidFill>
                <a:schemeClr val="dk1"/>
              </a:solidFill>
              <a:latin typeface="Calibri"/>
              <a:ea typeface="Calibri"/>
              <a:cs typeface="Calibri"/>
              <a:sym typeface="Calibri"/>
            </a:endParaRPr>
          </a:p>
        </p:txBody>
      </p:sp>
      <p:sp>
        <p:nvSpPr>
          <p:cNvPr id="692" name="Shape 692"/>
          <p:cNvSpPr txBox="1">
            <a:spLocks noGrp="1"/>
          </p:cNvSpPr>
          <p:nvPr>
            <p:ph type="body" idx="1"/>
          </p:nvPr>
        </p:nvSpPr>
        <p:spPr>
          <a:xfrm>
            <a:off x="71000" y="1063375"/>
            <a:ext cx="9072900" cy="372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At the conclusion of each testing administration, the Louisiana Department of Education (LDOE) completes an audit to ensure students are receiving appropriate accommodations as documented on the student’s IEP/IAP.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Any student not receiving the appropriate accommodation will have their test voided for accountability purposes only. Additionally, high school tests may be eligible for an administrative error retest. </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May Assessment and Accountability Checklist</a:t>
            </a:r>
            <a:endParaRPr sz="4400" b="0" i="0" u="none" strike="noStrike" cap="none">
              <a:solidFill>
                <a:srgbClr val="333333"/>
              </a:solidFill>
              <a:latin typeface="Calibri"/>
              <a:ea typeface="Calibri"/>
              <a:cs typeface="Calibri"/>
              <a:sym typeface="Calibri"/>
            </a:endParaRPr>
          </a:p>
        </p:txBody>
      </p:sp>
      <p:sp>
        <p:nvSpPr>
          <p:cNvPr id="441" name="Shape 44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Communication and Support</a:t>
            </a:r>
            <a:endParaRPr sz="1800" b="1" i="0" u="none" strike="noStrike" cap="none" dirty="0">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chemeClr val="dk1"/>
                </a:solidFill>
                <a:latin typeface="Calibri"/>
                <a:ea typeface="Calibri"/>
                <a:cs typeface="Calibri"/>
                <a:sym typeface="Calibri"/>
              </a:rPr>
              <a:t>May </a:t>
            </a:r>
            <a:r>
              <a:rPr lang="en" sz="1800" b="1" dirty="0"/>
              <a:t>3</a:t>
            </a:r>
            <a:r>
              <a:rPr lang="en" sz="1800" b="0" i="0" u="none" strike="noStrike" cap="none" dirty="0">
                <a:solidFill>
                  <a:schemeClr val="dk1"/>
                </a:solidFill>
                <a:latin typeface="Calibri"/>
                <a:ea typeface="Calibri"/>
                <a:cs typeface="Calibri"/>
                <a:sym typeface="Calibri"/>
              </a:rPr>
              <a:t>:</a:t>
            </a:r>
            <a:r>
              <a:rPr lang="en" sz="1800" b="1" i="0" u="none" strike="noStrike" cap="none" dirty="0">
                <a:solidFill>
                  <a:schemeClr val="dk1"/>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3"/>
              </a:rPr>
              <a:t>Data Coordinator Monthly Webinar</a:t>
            </a:r>
            <a:endParaRPr sz="1800" b="0" i="0" u="none" strike="noStrike" cap="none" dirty="0">
              <a:solidFill>
                <a:srgbClr val="000000"/>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9</a:t>
            </a:r>
            <a:r>
              <a:rPr lang="en" sz="1800" b="0" i="0" u="none" strike="noStrike" cap="none" dirty="0">
                <a:solidFill>
                  <a:srgbClr val="000000"/>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4"/>
              </a:rPr>
              <a:t>School System Monthly Planning Call</a:t>
            </a:r>
            <a:endParaRPr sz="1800" dirty="0">
              <a:solidFill>
                <a:srgbClr val="000000"/>
              </a:solidFill>
            </a:endParaRPr>
          </a:p>
          <a:p>
            <a:pPr marL="76200" marR="76200" lvl="0" indent="0" algn="l" rtl="0">
              <a:lnSpc>
                <a:spcPct val="100000"/>
              </a:lnSpc>
              <a:spcBef>
                <a:spcPts val="0"/>
              </a:spcBef>
              <a:spcAft>
                <a:spcPts val="0"/>
              </a:spcAft>
              <a:buClr>
                <a:srgbClr val="000000"/>
              </a:buClr>
              <a:buSzPts val="1100"/>
              <a:buFont typeface="Arial"/>
              <a:buNone/>
            </a:pPr>
            <a:r>
              <a:rPr lang="en" sz="1800" b="1" dirty="0">
                <a:solidFill>
                  <a:srgbClr val="000000"/>
                </a:solidFill>
              </a:rPr>
              <a:t>May 10:</a:t>
            </a:r>
            <a:r>
              <a:rPr lang="en" sz="1800" dirty="0">
                <a:solidFill>
                  <a:srgbClr val="000000"/>
                </a:solidFill>
              </a:rPr>
              <a:t> </a:t>
            </a:r>
            <a:r>
              <a:rPr lang="en" sz="1800" u="sng" dirty="0">
                <a:solidFill>
                  <a:srgbClr val="002060"/>
                </a:solidFill>
                <a:hlinkClick r:id="rId3"/>
              </a:rPr>
              <a:t>2018-19 System Enhancements</a:t>
            </a:r>
            <a:r>
              <a:rPr lang="en" sz="1800" b="1" dirty="0">
                <a:solidFill>
                  <a:srgbClr val="002060"/>
                </a:solidFill>
              </a:rPr>
              <a:t> </a:t>
            </a:r>
            <a:r>
              <a:rPr lang="en" sz="1800" dirty="0" smtClean="0">
                <a:solidFill>
                  <a:srgbClr val="000000"/>
                </a:solidFill>
              </a:rPr>
              <a:t>Call at 10:00 AM</a:t>
            </a:r>
            <a:endParaRPr sz="1800" dirty="0">
              <a:solidFill>
                <a:srgbClr val="000000"/>
              </a:solidFill>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15</a:t>
            </a:r>
            <a:r>
              <a:rPr lang="en" sz="1800" b="0" i="0" u="none" strike="noStrike" cap="none" dirty="0">
                <a:solidFill>
                  <a:srgbClr val="000000"/>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5"/>
              </a:rPr>
              <a:t>Monthly Assessment and Accountability Call</a:t>
            </a:r>
            <a:endParaRPr sz="1800" b="0" i="0" u="none" strike="noStrike" cap="none" dirty="0">
              <a:solidFill>
                <a:srgbClr val="000000"/>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30-June 1</a:t>
            </a:r>
            <a:r>
              <a:rPr lang="en" sz="1800" b="0" i="0" u="none" strike="noStrike" cap="none" dirty="0">
                <a:solidFill>
                  <a:srgbClr val="000000"/>
                </a:solidFill>
                <a:latin typeface="Calibri"/>
                <a:ea typeface="Calibri"/>
                <a:cs typeface="Calibri"/>
                <a:sym typeface="Calibri"/>
              </a:rPr>
              <a:t>: Teacher Leader Summit</a:t>
            </a:r>
            <a:endParaRPr sz="1800" b="0" i="0" u="none" strike="noStrike" cap="none" dirty="0">
              <a:solidFill>
                <a:srgbClr val="000000"/>
              </a:solidFill>
              <a:latin typeface="Calibri"/>
              <a:ea typeface="Calibri"/>
              <a:cs typeface="Calibri"/>
              <a:sym typeface="Calibri"/>
            </a:endParaRPr>
          </a:p>
          <a:p>
            <a:pPr marL="55561" marR="76200" lvl="0" indent="0" algn="l" rtl="0">
              <a:lnSpc>
                <a:spcPct val="100000"/>
              </a:lnSpc>
              <a:spcBef>
                <a:spcPts val="0"/>
              </a:spcBef>
              <a:spcAft>
                <a:spcPts val="0"/>
              </a:spcAft>
              <a:buClr>
                <a:schemeClr val="dk1"/>
              </a:buClr>
              <a:buSzPts val="1100"/>
              <a:buFont typeface="Arial"/>
              <a:buNone/>
            </a:pPr>
            <a:endParaRPr sz="1200" b="1" i="0" u="none" strike="noStrike" cap="none" dirty="0">
              <a:solidFill>
                <a:schemeClr val="dk1"/>
              </a:solidFill>
              <a:latin typeface="Calibri"/>
              <a:ea typeface="Calibri"/>
              <a:cs typeface="Calibri"/>
              <a:sym typeface="Calibri"/>
            </a:endParaRPr>
          </a:p>
          <a:p>
            <a:pPr marL="55561" marR="762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Accountability and Assessment Preparation</a:t>
            </a: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a:t>
            </a:r>
            <a:r>
              <a:rPr lang="en" sz="1800" b="0" i="0" u="none" strike="noStrike" cap="none" dirty="0">
                <a:solidFill>
                  <a:srgbClr val="000000"/>
                </a:solidFill>
                <a:latin typeface="Calibri"/>
                <a:ea typeface="Calibri"/>
                <a:cs typeface="Calibri"/>
                <a:sym typeface="Calibri"/>
              </a:rPr>
              <a:t>: ELPT and LEAP Connect School Rosters, Student Reports, and CSV files available</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5</a:t>
            </a:r>
            <a:r>
              <a:rPr lang="en" sz="1800" b="0" i="0" u="none" strike="noStrike" cap="none" dirty="0">
                <a:solidFill>
                  <a:srgbClr val="000000"/>
                </a:solidFill>
                <a:latin typeface="Calibri"/>
                <a:ea typeface="Calibri"/>
                <a:cs typeface="Calibri"/>
                <a:sym typeface="Calibri"/>
              </a:rPr>
              <a:t>: Contact courier agency. Scheduled pickup of ACT secure and non-secure make up </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              materials from LEA/district office</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dirty="0">
                <a:solidFill>
                  <a:srgbClr val="000000"/>
                </a:solidFill>
              </a:rPr>
              <a:t>May 10: </a:t>
            </a:r>
            <a:r>
              <a:rPr lang="en" sz="1800" dirty="0">
                <a:solidFill>
                  <a:srgbClr val="000000"/>
                </a:solidFill>
              </a:rPr>
              <a:t>Deadline for ACT to receive answer documents to be scored</a:t>
            </a:r>
            <a:endParaRPr sz="1800" dirty="0">
              <a:solidFill>
                <a:srgbClr val="000000"/>
              </a:solidFill>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dirty="0">
                <a:solidFill>
                  <a:srgbClr val="000000"/>
                </a:solidFill>
                <a:latin typeface="Calibri"/>
                <a:ea typeface="Calibri"/>
                <a:cs typeface="Calibri"/>
                <a:sym typeface="Calibri"/>
              </a:rPr>
              <a:t>May 11</a:t>
            </a:r>
            <a:r>
              <a:rPr lang="en" sz="1800" b="0" i="0" u="none" strike="noStrike" cap="none" dirty="0">
                <a:solidFill>
                  <a:srgbClr val="000000"/>
                </a:solidFill>
                <a:latin typeface="Calibri"/>
                <a:ea typeface="Calibri"/>
                <a:cs typeface="Calibri"/>
                <a:sym typeface="Calibri"/>
              </a:rPr>
              <a:t>: Last day for College Level Examination Program (CLEP) test scores included in SPS </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                for graduation cohort members</a:t>
            </a:r>
            <a:endParaRPr sz="1800" b="0" i="0" u="none" strike="noStrike" cap="none" dirty="0">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Shape 6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8" name="Shape 6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Parent Guide to the LEAP 2025 Student Reports</a:t>
            </a:r>
            <a:endParaRPr/>
          </a:p>
        </p:txBody>
      </p:sp>
      <p:pic>
        <p:nvPicPr>
          <p:cNvPr id="712" name="Shape 712"/>
          <p:cNvPicPr preferRelativeResize="0"/>
          <p:nvPr/>
        </p:nvPicPr>
        <p:blipFill>
          <a:blip r:embed="rId3">
            <a:alphaModFix/>
          </a:blip>
          <a:stretch>
            <a:fillRect/>
          </a:stretch>
        </p:blipFill>
        <p:spPr>
          <a:xfrm>
            <a:off x="6001600" y="914450"/>
            <a:ext cx="2916898" cy="3805225"/>
          </a:xfrm>
          <a:prstGeom prst="rect">
            <a:avLst/>
          </a:prstGeom>
          <a:noFill/>
          <a:ln>
            <a:noFill/>
          </a:ln>
        </p:spPr>
      </p:pic>
      <p:sp>
        <p:nvSpPr>
          <p:cNvPr id="713" name="Shape 713"/>
          <p:cNvSpPr txBox="1"/>
          <p:nvPr/>
        </p:nvSpPr>
        <p:spPr>
          <a:xfrm>
            <a:off x="227700" y="1063375"/>
            <a:ext cx="5567400" cy="3406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dirty="0">
                <a:latin typeface="Calibri"/>
                <a:ea typeface="Calibri"/>
                <a:cs typeface="Calibri"/>
                <a:sym typeface="Calibri"/>
              </a:rPr>
              <a:t>The Parent Guide to the LEAP 2025 Student Reports for grades 3-12 is now available in the </a:t>
            </a:r>
            <a:r>
              <a:rPr lang="en" sz="1600" u="sng" dirty="0">
                <a:solidFill>
                  <a:schemeClr val="hlink"/>
                </a:solidFill>
                <a:latin typeface="Calibri"/>
                <a:ea typeface="Calibri"/>
                <a:cs typeface="Calibri"/>
                <a:sym typeface="Calibri"/>
                <a:hlinkClick r:id="rId4"/>
              </a:rPr>
              <a:t>Family Support Toolbox Library</a:t>
            </a:r>
            <a:r>
              <a:rPr lang="en" sz="1600" dirty="0">
                <a:latin typeface="Calibri"/>
                <a:ea typeface="Calibri"/>
                <a:cs typeface="Calibri"/>
                <a:sym typeface="Calibri"/>
              </a:rPr>
              <a:t>.</a:t>
            </a:r>
            <a:endParaRPr sz="1600" dirty="0">
              <a:latin typeface="Calibri"/>
              <a:ea typeface="Calibri"/>
              <a:cs typeface="Calibri"/>
              <a:sym typeface="Calibri"/>
            </a:endParaRPr>
          </a:p>
          <a:p>
            <a:pPr marL="0" lvl="0" indent="0">
              <a:spcBef>
                <a:spcPts val="0"/>
              </a:spcBef>
              <a:spcAft>
                <a:spcPts val="0"/>
              </a:spcAft>
              <a:buNone/>
            </a:pPr>
            <a:endParaRPr sz="1600" dirty="0">
              <a:latin typeface="Calibri"/>
              <a:ea typeface="Calibri"/>
              <a:cs typeface="Calibri"/>
              <a:sym typeface="Calibri"/>
            </a:endParaRPr>
          </a:p>
          <a:p>
            <a:pPr marL="457200" lvl="0" indent="-330200" rtl="0">
              <a:spcBef>
                <a:spcPts val="0"/>
              </a:spcBef>
              <a:spcAft>
                <a:spcPts val="0"/>
              </a:spcAft>
              <a:buSzPts val="1600"/>
              <a:buFont typeface="Calibri"/>
              <a:buChar char="●"/>
            </a:pPr>
            <a:r>
              <a:rPr lang="en" sz="1600" dirty="0">
                <a:latin typeface="Calibri"/>
                <a:ea typeface="Calibri"/>
                <a:cs typeface="Calibri"/>
                <a:sym typeface="Calibri"/>
              </a:rPr>
              <a:t>This guide helps parents read and interpret the LEAP 2025 student reports, with accompanying online resources.</a:t>
            </a:r>
            <a:endParaRPr sz="1600" dirty="0">
              <a:latin typeface="Calibri"/>
              <a:ea typeface="Calibri"/>
              <a:cs typeface="Calibri"/>
              <a:sym typeface="Calibri"/>
            </a:endParaRPr>
          </a:p>
          <a:p>
            <a:pPr marL="457200" lvl="0" indent="-330200" rtl="0">
              <a:spcBef>
                <a:spcPts val="0"/>
              </a:spcBef>
              <a:spcAft>
                <a:spcPts val="0"/>
              </a:spcAft>
              <a:buSzPts val="1600"/>
              <a:buFont typeface="Calibri"/>
              <a:buChar char="●"/>
            </a:pPr>
            <a:r>
              <a:rPr lang="en" sz="1600" b="1" dirty="0">
                <a:latin typeface="Calibri"/>
                <a:ea typeface="Calibri"/>
                <a:cs typeface="Calibri"/>
                <a:sym typeface="Calibri"/>
              </a:rPr>
              <a:t>The guide should be sent home with the student reports.</a:t>
            </a:r>
            <a:endParaRPr sz="1600" b="1" dirty="0">
              <a:latin typeface="Calibri"/>
              <a:ea typeface="Calibri"/>
              <a:cs typeface="Calibri"/>
              <a:sym typeface="Calibri"/>
            </a:endParaRPr>
          </a:p>
          <a:p>
            <a:pPr marL="457200" lvl="0" indent="-330200" rtl="0">
              <a:spcBef>
                <a:spcPts val="0"/>
              </a:spcBef>
              <a:spcAft>
                <a:spcPts val="0"/>
              </a:spcAft>
              <a:buSzPts val="1600"/>
              <a:buFont typeface="Calibri"/>
              <a:buChar char="●"/>
            </a:pPr>
            <a:r>
              <a:rPr lang="en" sz="1600" dirty="0">
                <a:latin typeface="Calibri"/>
                <a:ea typeface="Calibri"/>
                <a:cs typeface="Calibri"/>
                <a:sym typeface="Calibri"/>
              </a:rPr>
              <a:t>Translated versions are available in Spanish, Vietnamese and Arabic in the Toolbox library. </a:t>
            </a:r>
            <a:endParaRPr sz="1600" dirty="0">
              <a:latin typeface="Calibri"/>
              <a:ea typeface="Calibri"/>
              <a:cs typeface="Calibri"/>
              <a:sym typeface="Calibri"/>
            </a:endParaRPr>
          </a:p>
          <a:p>
            <a:pPr marL="0" lvl="0" indent="0" rtl="0">
              <a:spcBef>
                <a:spcPts val="0"/>
              </a:spcBef>
              <a:spcAft>
                <a:spcPts val="0"/>
              </a:spcAft>
              <a:buNone/>
            </a:pPr>
            <a:endParaRPr sz="1600" dirty="0">
              <a:latin typeface="Calibri"/>
              <a:ea typeface="Calibri"/>
              <a:cs typeface="Calibri"/>
              <a:sym typeface="Calibri"/>
            </a:endParaRPr>
          </a:p>
          <a:p>
            <a:pPr marL="0" lvl="0" indent="0" rtl="0">
              <a:spcBef>
                <a:spcPts val="0"/>
              </a:spcBef>
              <a:spcAft>
                <a:spcPts val="0"/>
              </a:spcAft>
              <a:buNone/>
            </a:pPr>
            <a:r>
              <a:rPr lang="en" sz="1600" dirty="0">
                <a:latin typeface="Calibri"/>
                <a:ea typeface="Calibri"/>
                <a:cs typeface="Calibri"/>
                <a:sym typeface="Calibri"/>
              </a:rPr>
              <a:t>Translated versions of the student report text and performance levels for all subjects and grade levels are also available to support non-English speaking families in reading their child’s report. </a:t>
            </a:r>
            <a:endParaRPr sz="1600" dirty="0">
              <a:latin typeface="Calibri"/>
              <a:ea typeface="Calibri"/>
              <a:cs typeface="Calibri"/>
              <a:sym typeface="Calibri"/>
            </a:endParaRPr>
          </a:p>
          <a:p>
            <a:pPr marL="0" lvl="0" indent="0" rtl="0">
              <a:spcBef>
                <a:spcPts val="0"/>
              </a:spcBef>
              <a:spcAft>
                <a:spcPts val="0"/>
              </a:spcAft>
              <a:buNone/>
            </a:pPr>
            <a:endParaRPr sz="1000" dirty="0">
              <a:latin typeface="Calibri"/>
              <a:ea typeface="Calibri"/>
              <a:cs typeface="Calibri"/>
              <a:sym typeface="Calibri"/>
            </a:endParaRPr>
          </a:p>
          <a:p>
            <a:pPr marL="0" lvl="0" indent="0">
              <a:spcBef>
                <a:spcPts val="0"/>
              </a:spcBef>
              <a:spcAft>
                <a:spcPts val="0"/>
              </a:spcAft>
              <a:buNone/>
            </a:pPr>
            <a:endParaRPr sz="1600" dirty="0">
              <a:latin typeface="Calibri"/>
              <a:ea typeface="Calibri"/>
              <a:cs typeface="Calibri"/>
              <a:sym typeface="Calibri"/>
            </a:endParaRPr>
          </a:p>
          <a:p>
            <a:pPr marL="0" lvl="0" indent="0">
              <a:spcBef>
                <a:spcPts val="0"/>
              </a:spcBef>
              <a:spcAft>
                <a:spcPts val="0"/>
              </a:spcAft>
              <a:buNone/>
            </a:pPr>
            <a:endParaRPr sz="1600" dirty="0">
              <a:latin typeface="Calibri"/>
              <a:ea typeface="Calibri"/>
              <a:cs typeface="Calibri"/>
              <a:sym typeface="Calibri"/>
            </a:endParaRPr>
          </a:p>
          <a:p>
            <a:pPr marL="0" lvl="0" indent="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Shape 6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8" name="Shape 6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dirty="0" smtClean="0">
                <a:solidFill>
                  <a:srgbClr val="191919"/>
                </a:solidFill>
                <a:latin typeface="Calibri"/>
                <a:ea typeface="Calibri"/>
                <a:cs typeface="Calibri"/>
                <a:sym typeface="Calibri"/>
              </a:rPr>
              <a:t>High School Spring LEAP </a:t>
            </a:r>
            <a:r>
              <a:rPr lang="en" sz="3200" b="0" i="0" u="none" strike="noStrike" cap="none" dirty="0">
                <a:solidFill>
                  <a:srgbClr val="191919"/>
                </a:solidFill>
                <a:latin typeface="Calibri"/>
                <a:ea typeface="Calibri"/>
                <a:cs typeface="Calibri"/>
                <a:sym typeface="Calibri"/>
              </a:rPr>
              <a:t>2025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36144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Spring High School Administration Key Dates</a:t>
            </a:r>
            <a:endParaRPr sz="3200" b="0" i="0" u="none" strike="noStrike" cap="none">
              <a:solidFill>
                <a:schemeClr val="dk1"/>
              </a:solidFill>
              <a:latin typeface="Calibri"/>
              <a:ea typeface="Calibri"/>
              <a:cs typeface="Calibri"/>
              <a:sym typeface="Calibri"/>
            </a:endParaRPr>
          </a:p>
        </p:txBody>
      </p:sp>
      <p:graphicFrame>
        <p:nvGraphicFramePr>
          <p:cNvPr id="725" name="Shape 725"/>
          <p:cNvGraphicFramePr/>
          <p:nvPr>
            <p:extLst>
              <p:ext uri="{D42A27DB-BD31-4B8C-83A1-F6EECF244321}">
                <p14:modId xmlns:p14="http://schemas.microsoft.com/office/powerpoint/2010/main" val="3367313843"/>
              </p:ext>
            </p:extLst>
          </p:nvPr>
        </p:nvGraphicFramePr>
        <p:xfrm>
          <a:off x="977900" y="1523900"/>
          <a:ext cx="7442200" cy="1988920"/>
        </p:xfrm>
        <a:graphic>
          <a:graphicData uri="http://schemas.openxmlformats.org/drawingml/2006/table">
            <a:tbl>
              <a:tblPr firstRow="1" bandRow="1">
                <a:noFill/>
                <a:tableStyleId>{26305AE9-3203-42F3-A7B0-B847713B28DC}</a:tableStyleId>
              </a:tblPr>
              <a:tblGrid>
                <a:gridCol w="5230950"/>
                <a:gridCol w="2211250"/>
              </a:tblGrid>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Window for ordering </a:t>
                      </a:r>
                      <a:r>
                        <a:rPr lang="en" sz="1800" i="1" u="none" strike="noStrike" cap="none" dirty="0">
                          <a:solidFill>
                            <a:srgbClr val="000000"/>
                          </a:solidFill>
                          <a:latin typeface="Calibri"/>
                          <a:ea typeface="Calibri"/>
                          <a:cs typeface="Calibri"/>
                          <a:sym typeface="Calibri"/>
                        </a:rPr>
                        <a:t>additional materials</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April 11 - May 17</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End-of-Course/LEAP 2025 HS testing window</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April 23 - May 18</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Test Ticket invalidations must be </a:t>
                      </a:r>
                      <a:r>
                        <a:rPr lang="en" sz="1800" i="0" u="none" strike="noStrike" cap="none" dirty="0" smtClean="0">
                          <a:solidFill>
                            <a:srgbClr val="000000"/>
                          </a:solidFill>
                          <a:latin typeface="Calibri"/>
                          <a:ea typeface="Calibri"/>
                          <a:cs typeface="Calibri"/>
                          <a:sym typeface="Calibri"/>
                        </a:rPr>
                        <a:t>completed</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May 21</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dirty="0">
                          <a:solidFill>
                            <a:srgbClr val="000000"/>
                          </a:solidFill>
                          <a:latin typeface="Calibri"/>
                          <a:ea typeface="Calibri"/>
                          <a:cs typeface="Calibri"/>
                          <a:sym typeface="Calibri"/>
                        </a:rPr>
                        <a:t>All secure accommodated materials returned to DRC including braille instructions</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dirty="0">
                          <a:latin typeface="Calibri"/>
                          <a:ea typeface="Calibri"/>
                          <a:cs typeface="Calibri"/>
                          <a:sym typeface="Calibri"/>
                        </a:rPr>
                        <a:t>May 23</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rescore requests are due to DRC</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dirty="0">
                          <a:latin typeface="Calibri"/>
                          <a:ea typeface="Calibri"/>
                          <a:cs typeface="Calibri"/>
                          <a:sym typeface="Calibri"/>
                        </a:rPr>
                        <a:t>June 15</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sz="4400" b="0" i="0" u="none" strike="noStrike" cap="none">
              <a:solidFill>
                <a:srgbClr val="333333"/>
              </a:solidFill>
              <a:latin typeface="Calibri"/>
              <a:ea typeface="Calibri"/>
              <a:cs typeface="Calibri"/>
              <a:sym typeface="Calibri"/>
            </a:endParaRPr>
          </a:p>
        </p:txBody>
      </p:sp>
      <p:sp>
        <p:nvSpPr>
          <p:cNvPr id="732" name="Shape 73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complete all accountability coding in the eDIRECT system.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window accountability code students should be placed into a test session for each subject and have the appropriate accountability code applied.  Documentation for a code should be available for review during an audit.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sz="32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sz="2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sz="2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testing codes.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Shape 6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98" name="Shape 6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dirty="0" smtClean="0">
                <a:solidFill>
                  <a:srgbClr val="191919"/>
                </a:solidFill>
                <a:latin typeface="Calibri"/>
                <a:ea typeface="Calibri"/>
                <a:cs typeface="Calibri"/>
                <a:sym typeface="Calibri"/>
              </a:rPr>
              <a:t>High School Summer LEAP 2025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46882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Summer High School LEAP 2025 </a:t>
            </a:r>
            <a:endParaRPr/>
          </a:p>
        </p:txBody>
      </p:sp>
      <p:graphicFrame>
        <p:nvGraphicFramePr>
          <p:cNvPr id="747" name="Shape 747"/>
          <p:cNvGraphicFramePr/>
          <p:nvPr>
            <p:extLst>
              <p:ext uri="{D42A27DB-BD31-4B8C-83A1-F6EECF244321}">
                <p14:modId xmlns:p14="http://schemas.microsoft.com/office/powerpoint/2010/main" val="1802582862"/>
              </p:ext>
            </p:extLst>
          </p:nvPr>
        </p:nvGraphicFramePr>
        <p:xfrm>
          <a:off x="1194988" y="1155200"/>
          <a:ext cx="6754000" cy="3429200"/>
        </p:xfrm>
        <a:graphic>
          <a:graphicData uri="http://schemas.openxmlformats.org/drawingml/2006/table">
            <a:tbl>
              <a:tblPr firstRow="1" bandRow="1">
                <a:noFill/>
                <a:tableStyleId>{26305AE9-3203-42F3-A7B0-B847713B28DC}</a:tableStyleId>
              </a:tblPr>
              <a:tblGrid>
                <a:gridCol w="5077525"/>
                <a:gridCol w="1676475"/>
              </a:tblGrid>
              <a:tr h="278125">
                <a:tc gridSpan="2">
                  <a:txBody>
                    <a:bodyPr/>
                    <a:lstStyle/>
                    <a:p>
                      <a:pPr marL="0" lvl="0" indent="0" algn="ctr" rtl="0">
                        <a:spcBef>
                          <a:spcPts val="0"/>
                        </a:spcBef>
                        <a:spcAft>
                          <a:spcPts val="0"/>
                        </a:spcAft>
                        <a:buNone/>
                      </a:pPr>
                      <a:r>
                        <a:rPr lang="en" sz="1800" b="1" dirty="0">
                          <a:latin typeface="Calibri"/>
                          <a:ea typeface="Calibri"/>
                          <a:cs typeface="Calibri"/>
                          <a:sym typeface="Calibri"/>
                        </a:rPr>
                        <a:t>Key Dates</a:t>
                      </a:r>
                      <a:endParaRPr sz="1800" b="1"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278125">
                <a:tc>
                  <a:txBody>
                    <a:bodyPr/>
                    <a:lstStyle/>
                    <a:p>
                      <a:pPr marL="0" lvl="0" indent="0" rtl="0">
                        <a:spcBef>
                          <a:spcPts val="0"/>
                        </a:spcBef>
                        <a:spcAft>
                          <a:spcPts val="0"/>
                        </a:spcAft>
                        <a:buNone/>
                      </a:pPr>
                      <a:r>
                        <a:rPr lang="en" sz="1800" dirty="0">
                          <a:solidFill>
                            <a:schemeClr val="dk1"/>
                          </a:solidFill>
                          <a:latin typeface="Calibri"/>
                          <a:ea typeface="Calibri"/>
                          <a:cs typeface="Calibri"/>
                          <a:sym typeface="Calibri"/>
                        </a:rPr>
                        <a:t>TAM and TCM </a:t>
                      </a:r>
                      <a:r>
                        <a:rPr lang="en" sz="1800" dirty="0" smtClean="0">
                          <a:solidFill>
                            <a:schemeClr val="dk1"/>
                          </a:solidFill>
                          <a:latin typeface="Calibri"/>
                          <a:ea typeface="Calibri"/>
                          <a:cs typeface="Calibri"/>
                          <a:sym typeface="Calibri"/>
                        </a:rPr>
                        <a:t>posted </a:t>
                      </a:r>
                      <a:r>
                        <a:rPr lang="en" sz="1800" dirty="0">
                          <a:solidFill>
                            <a:schemeClr val="dk1"/>
                          </a:solidFill>
                          <a:latin typeface="Calibri"/>
                          <a:ea typeface="Calibri"/>
                          <a:cs typeface="Calibri"/>
                          <a:sym typeface="Calibri"/>
                        </a:rPr>
                        <a:t>in </a:t>
                      </a:r>
                      <a:r>
                        <a:rPr lang="en" sz="1800" u="sng" dirty="0">
                          <a:solidFill>
                            <a:schemeClr val="hlink"/>
                          </a:solidFill>
                          <a:latin typeface="Calibri"/>
                          <a:ea typeface="Calibri"/>
                          <a:cs typeface="Calibri"/>
                          <a:sym typeface="Calibri"/>
                          <a:hlinkClick r:id="rId3"/>
                        </a:rPr>
                        <a:t>eDIRECT</a:t>
                      </a:r>
                      <a:endParaRPr sz="1800"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US" sz="1800" dirty="0" smtClean="0">
                          <a:latin typeface="Calibri"/>
                          <a:ea typeface="Calibri"/>
                          <a:cs typeface="Calibri"/>
                          <a:sym typeface="Calibri"/>
                        </a:rPr>
                        <a:t>Available</a:t>
                      </a:r>
                      <a:endParaRPr sz="1800"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dirty="0">
                          <a:latin typeface="Calibri"/>
                          <a:ea typeface="Calibri"/>
                          <a:cs typeface="Calibri"/>
                          <a:sym typeface="Calibri"/>
                        </a:rPr>
                        <a:t>Manage </a:t>
                      </a:r>
                      <a:r>
                        <a:rPr lang="en" sz="1800" dirty="0" smtClean="0">
                          <a:latin typeface="Calibri"/>
                          <a:ea typeface="Calibri"/>
                          <a:cs typeface="Calibri"/>
                          <a:sym typeface="Calibri"/>
                        </a:rPr>
                        <a:t>users</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May 24</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Assign and enter TA numbers</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May 29-June 22</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Test setup available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June 7-22</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dirty="0">
                          <a:latin typeface="Calibri"/>
                          <a:ea typeface="Calibri"/>
                          <a:cs typeface="Calibri"/>
                          <a:sym typeface="Calibri"/>
                        </a:rPr>
                        <a:t>Additional materials window</a:t>
                      </a:r>
                      <a:endParaRPr sz="1800" i="0" u="none" strike="noStrike" cap="none" dirty="0">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June 7-20</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End-of-Course/LEAP 2025 HS testing window</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June 18-22</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Test Ticket invalidations must be completed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June 25</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secure accommodated materials returned to DRC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June 27</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rescore requests are due to DRC</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dirty="0">
                          <a:latin typeface="Calibri"/>
                          <a:ea typeface="Calibri"/>
                          <a:cs typeface="Calibri"/>
                          <a:sym typeface="Calibri"/>
                        </a:rPr>
                        <a:t>J</a:t>
                      </a:r>
                      <a:r>
                        <a:rPr lang="en" sz="1800" dirty="0">
                          <a:latin typeface="Calibri"/>
                          <a:ea typeface="Calibri"/>
                          <a:cs typeface="Calibri"/>
                          <a:sym typeface="Calibri"/>
                        </a:rPr>
                        <a:t>uly 20</a:t>
                      </a:r>
                      <a:endParaRPr sz="1800"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Preparing for Summer 2018 High School Testing</a:t>
            </a:r>
            <a:endParaRPr sz="2800" b="0" i="0" u="none" strike="noStrike" cap="none">
              <a:solidFill>
                <a:srgbClr val="333333"/>
              </a:solidFill>
              <a:latin typeface="Calibri"/>
              <a:ea typeface="Calibri"/>
              <a:cs typeface="Calibri"/>
              <a:sym typeface="Calibri"/>
            </a:endParaRPr>
          </a:p>
        </p:txBody>
      </p:sp>
      <p:sp>
        <p:nvSpPr>
          <p:cNvPr id="754" name="Shape 754"/>
          <p:cNvSpPr txBox="1">
            <a:spLocks noGrp="1"/>
          </p:cNvSpPr>
          <p:nvPr>
            <p:ph type="body" idx="1"/>
          </p:nvPr>
        </p:nvSpPr>
        <p:spPr>
          <a:xfrm>
            <a:off x="4" y="941086"/>
            <a:ext cx="8941500" cy="4791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400" b="1" i="0" u="none" strike="noStrike" cap="none">
                <a:solidFill>
                  <a:schemeClr val="dk1"/>
                </a:solidFill>
                <a:latin typeface="Calibri"/>
                <a:ea typeface="Calibri"/>
                <a:cs typeface="Calibri"/>
                <a:sym typeface="Calibri"/>
              </a:rPr>
              <a:t>The summer testing window for high school students is June 18-22.</a:t>
            </a: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District Test Coordinators must work with District Technology Coordinators to ensure preparation for testing is completed.  A plan for support should be in place prior to and during spring assessments.  Technology Coordinators should use the</a:t>
            </a:r>
            <a:r>
              <a:rPr lang="en" sz="1400" b="0" i="0" u="none" strike="noStrike" cap="none">
                <a:solidFill>
                  <a:schemeClr val="hlink"/>
                </a:solidFill>
                <a:uFill>
                  <a:noFill/>
                </a:uFill>
                <a:latin typeface="Calibri"/>
                <a:ea typeface="Calibri"/>
                <a:cs typeface="Calibri"/>
                <a:sym typeface="Calibri"/>
                <a:hlinkClick r:id="rId3"/>
              </a:rPr>
              <a:t> </a:t>
            </a:r>
            <a:r>
              <a:rPr lang="en" sz="1400" b="0" i="0" u="sng" strike="noStrike" cap="none">
                <a:solidFill>
                  <a:schemeClr val="hlink"/>
                </a:solidFill>
                <a:latin typeface="Calibri"/>
                <a:ea typeface="Calibri"/>
                <a:cs typeface="Calibri"/>
                <a:sym typeface="Calibri"/>
                <a:hlinkClick r:id="rId3"/>
              </a:rPr>
              <a:t>Technology User Guide</a:t>
            </a:r>
            <a:r>
              <a:rPr lang="en" sz="1400" b="0" i="0" u="none" strike="noStrike" cap="none">
                <a:solidFill>
                  <a:srgbClr val="000000"/>
                </a:solidFill>
                <a:latin typeface="Calibri"/>
                <a:ea typeface="Calibri"/>
                <a:cs typeface="Calibri"/>
                <a:sym typeface="Calibri"/>
              </a:rPr>
              <a:t> for steps to prepare devices and the TSM. Technology Coordinators should be aware of the following responsibilities:</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r>
              <a:rPr lang="en"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755" name="Shape 755"/>
          <p:cNvSpPr txBox="1"/>
          <p:nvPr/>
        </p:nvSpPr>
        <p:spPr>
          <a:xfrm>
            <a:off x="5120425" y="2178425"/>
            <a:ext cx="36903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During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being readily available while testing is in process.</a:t>
            </a:r>
            <a:endParaRPr sz="1400" b="0" i="0" u="none" strike="noStrike" cap="none">
              <a:solidFill>
                <a:srgbClr val="000000"/>
              </a:solidFill>
              <a:latin typeface="Arial"/>
              <a:ea typeface="Arial"/>
              <a:cs typeface="Arial"/>
              <a:sym typeface="Arial"/>
            </a:endParaRPr>
          </a:p>
        </p:txBody>
      </p:sp>
      <p:sp>
        <p:nvSpPr>
          <p:cNvPr id="756" name="Shape 756"/>
          <p:cNvSpPr txBox="1"/>
          <p:nvPr/>
        </p:nvSpPr>
        <p:spPr>
          <a:xfrm>
            <a:off x="173000" y="2179650"/>
            <a:ext cx="46362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Before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attending relevant monthly webinars,</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becoming familiar with Technology User Guide,</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installing secure web browser,</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ensuring computers are configured prior to testing,</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completing the System Readiness Check in INSIGHT to ensure computers are ready for testing, and</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creating a Communication Plan with School Test Coordinator to support test administrators during testing.</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Summer High School LEAP 2025 </a:t>
            </a:r>
            <a:endParaRPr/>
          </a:p>
        </p:txBody>
      </p:sp>
      <p:sp>
        <p:nvSpPr>
          <p:cNvPr id="762" name="Shape 762"/>
          <p:cNvSpPr txBox="1">
            <a:spLocks noGrp="1"/>
          </p:cNvSpPr>
          <p:nvPr>
            <p:ph type="body" idx="1"/>
          </p:nvPr>
        </p:nvSpPr>
        <p:spPr>
          <a:xfrm>
            <a:off x="152400" y="1033475"/>
            <a:ext cx="8839200" cy="35433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endParaRPr sz="1800"/>
          </a:p>
          <a:p>
            <a:pPr marL="0" lvl="0" indent="0" rtl="0">
              <a:lnSpc>
                <a:spcPct val="100000"/>
              </a:lnSpc>
              <a:spcBef>
                <a:spcPts val="0"/>
              </a:spcBef>
              <a:spcAft>
                <a:spcPts val="0"/>
              </a:spcAft>
              <a:buNone/>
            </a:pPr>
            <a:r>
              <a:rPr lang="en" sz="1800" b="1"/>
              <a:t>Reminders</a:t>
            </a:r>
            <a:endParaRPr sz="1800" b="1"/>
          </a:p>
          <a:p>
            <a:pPr marL="457200" lvl="0" indent="-342900" rtl="0">
              <a:lnSpc>
                <a:spcPct val="100000"/>
              </a:lnSpc>
              <a:spcBef>
                <a:spcPts val="0"/>
              </a:spcBef>
              <a:spcAft>
                <a:spcPts val="0"/>
              </a:spcAft>
              <a:buSzPts val="1800"/>
              <a:buFont typeface="Calibri"/>
              <a:buChar char="•"/>
            </a:pPr>
            <a:r>
              <a:rPr lang="en" sz="1800"/>
              <a:t>STCs must assign and/or verify accommodations BEFORE students are placed into eDIRECT test sessions. STCs MUST manually enter the Tests Read Aloud accommodation for students in SIS.</a:t>
            </a:r>
            <a:endParaRPr sz="1800"/>
          </a:p>
          <a:p>
            <a:pPr marL="457200" lvl="0" indent="-342900" rtl="0">
              <a:lnSpc>
                <a:spcPct val="100000"/>
              </a:lnSpc>
              <a:spcBef>
                <a:spcPts val="0"/>
              </a:spcBef>
              <a:spcAft>
                <a:spcPts val="0"/>
              </a:spcAft>
              <a:buSzPts val="1800"/>
              <a:buFont typeface="Calibri"/>
              <a:buChar char="•"/>
            </a:pPr>
            <a:r>
              <a:rPr lang="en" sz="1800"/>
              <a:t>DTCs must place orders for braille or CAS during the additional materials window.  These materials are not sent in an initial shipment.</a:t>
            </a:r>
            <a:endParaRPr sz="1800"/>
          </a:p>
          <a:p>
            <a:pPr marL="457200" lvl="0" indent="-342900" rtl="0">
              <a:lnSpc>
                <a:spcPct val="100000"/>
              </a:lnSpc>
              <a:spcBef>
                <a:spcPts val="0"/>
              </a:spcBef>
              <a:spcAft>
                <a:spcPts val="0"/>
              </a:spcAft>
              <a:buSzPts val="1800"/>
              <a:buFont typeface="Calibri"/>
              <a:buChar char="•"/>
            </a:pPr>
            <a:r>
              <a:rPr lang="en" sz="1800"/>
              <a:t>EOC tests are not timed; LEAP 2025 tests are timed.</a:t>
            </a:r>
            <a:endParaRPr sz="1800"/>
          </a:p>
          <a:p>
            <a:pPr marL="457200" lvl="0" indent="-342900">
              <a:lnSpc>
                <a:spcPct val="100000"/>
              </a:lnSpc>
              <a:spcBef>
                <a:spcPts val="0"/>
              </a:spcBef>
              <a:spcAft>
                <a:spcPts val="0"/>
              </a:spcAft>
              <a:buSzPts val="1800"/>
              <a:buFont typeface="Calibri"/>
              <a:buChar char="•"/>
            </a:pPr>
            <a:r>
              <a:rPr lang="en" sz="1800"/>
              <a:t>The only students who are eligible to take the 4-level U.S. History EOC are students who are graduating in 2017–2018 and retesters who are not repeating the course.</a:t>
            </a:r>
            <a:endParaRPr sz="1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Summer High School LEAP 2025 </a:t>
            </a:r>
            <a:endParaRPr/>
          </a:p>
        </p:txBody>
      </p:sp>
      <p:sp>
        <p:nvSpPr>
          <p:cNvPr id="768" name="Shape 768"/>
          <p:cNvSpPr txBox="1">
            <a:spLocks noGrp="1"/>
          </p:cNvSpPr>
          <p:nvPr>
            <p:ph type="body" idx="1"/>
          </p:nvPr>
        </p:nvSpPr>
        <p:spPr>
          <a:xfrm>
            <a:off x="152400" y="1033475"/>
            <a:ext cx="8839200" cy="930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b="1"/>
              <a:t>Update: </a:t>
            </a:r>
            <a:r>
              <a:rPr lang="en" sz="1800">
                <a:solidFill>
                  <a:srgbClr val="000000"/>
                </a:solidFill>
              </a:rPr>
              <a:t>Beginning with the summer window, “Expected to Retest” will be part of the drop down filter to manage test sessions and students.  This also can be exported to Excel and used to verify which students take the 4-level or 5-level US History tests. </a:t>
            </a:r>
            <a:endParaRPr sz="1800">
              <a:solidFill>
                <a:srgbClr val="000000"/>
              </a:solidFill>
            </a:endParaRPr>
          </a:p>
          <a:p>
            <a:pPr marL="0" lvl="0" indent="0">
              <a:spcBef>
                <a:spcPts val="750"/>
              </a:spcBef>
              <a:spcAft>
                <a:spcPts val="0"/>
              </a:spcAft>
              <a:buNone/>
            </a:pPr>
            <a:endParaRPr/>
          </a:p>
        </p:txBody>
      </p:sp>
      <p:pic>
        <p:nvPicPr>
          <p:cNvPr id="769" name="Shape 769"/>
          <p:cNvPicPr preferRelativeResize="0"/>
          <p:nvPr/>
        </p:nvPicPr>
        <p:blipFill rotWithShape="1">
          <a:blip r:embed="rId3">
            <a:alphaModFix/>
          </a:blip>
          <a:srcRect b="3716"/>
          <a:stretch/>
        </p:blipFill>
        <p:spPr>
          <a:xfrm>
            <a:off x="388275" y="2142025"/>
            <a:ext cx="3810349" cy="2662624"/>
          </a:xfrm>
          <a:prstGeom prst="rect">
            <a:avLst/>
          </a:prstGeom>
          <a:noFill/>
          <a:ln>
            <a:noFill/>
          </a:ln>
        </p:spPr>
      </p:pic>
      <p:pic>
        <p:nvPicPr>
          <p:cNvPr id="770" name="Shape 770"/>
          <p:cNvPicPr preferRelativeResize="0"/>
          <p:nvPr/>
        </p:nvPicPr>
        <p:blipFill>
          <a:blip r:embed="rId4">
            <a:alphaModFix/>
          </a:blip>
          <a:stretch>
            <a:fillRect/>
          </a:stretch>
        </p:blipFill>
        <p:spPr>
          <a:xfrm>
            <a:off x="4351016" y="2183863"/>
            <a:ext cx="4640585" cy="257895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May Assessment and Accountability Checklist</a:t>
            </a:r>
            <a:endParaRPr sz="4400" b="0" i="0" u="none" strike="noStrike" cap="none">
              <a:solidFill>
                <a:srgbClr val="333333"/>
              </a:solidFill>
              <a:latin typeface="Calibri"/>
              <a:ea typeface="Calibri"/>
              <a:cs typeface="Calibri"/>
              <a:sym typeface="Calibri"/>
            </a:endParaRPr>
          </a:p>
        </p:txBody>
      </p:sp>
      <p:sp>
        <p:nvSpPr>
          <p:cNvPr id="447" name="Shape 44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Assessment Administration and Reporting</a:t>
            </a: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2-May 31</a:t>
            </a:r>
            <a:r>
              <a:rPr lang="en" sz="1800" b="0" i="0" u="none" strike="noStrike" cap="none" dirty="0">
                <a:solidFill>
                  <a:schemeClr val="dk1"/>
                </a:solidFill>
                <a:latin typeface="Calibri"/>
                <a:ea typeface="Calibri"/>
                <a:cs typeface="Calibri"/>
                <a:sym typeface="Calibri"/>
              </a:rPr>
              <a:t>: ICILS and TIMSS testing for selected schools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9–May 4</a:t>
            </a:r>
            <a:r>
              <a:rPr lang="en" sz="1800" b="0" i="0" u="none" strike="noStrike" cap="none" dirty="0">
                <a:solidFill>
                  <a:schemeClr val="dk1"/>
                </a:solidFill>
                <a:latin typeface="Calibri"/>
                <a:ea typeface="Calibri"/>
                <a:cs typeface="Calibri"/>
                <a:sym typeface="Calibri"/>
              </a:rPr>
              <a:t>: Administer grades 3–8 LEAP 2025 computer-based testing</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23–May 18</a:t>
            </a:r>
            <a:r>
              <a:rPr lang="en" sz="1800" b="0" i="0" u="none" strike="noStrike" cap="none" dirty="0">
                <a:solidFill>
                  <a:schemeClr val="dk1"/>
                </a:solidFill>
                <a:latin typeface="Calibri"/>
                <a:ea typeface="Calibri"/>
                <a:cs typeface="Calibri"/>
                <a:sym typeface="Calibri"/>
              </a:rPr>
              <a:t>: Administer high school LEAP 2025 Spring 2018 tests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Apr 30–May 4</a:t>
            </a:r>
            <a:r>
              <a:rPr lang="en" sz="1800" b="0" i="0" u="none" strike="noStrike" cap="none" dirty="0">
                <a:solidFill>
                  <a:schemeClr val="dk1"/>
                </a:solidFill>
                <a:latin typeface="Calibri"/>
                <a:ea typeface="Calibri"/>
                <a:cs typeface="Calibri"/>
                <a:sym typeface="Calibri"/>
              </a:rPr>
              <a:t>: Administer grades 3–4 LEAP 2025 paper-based tests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May </a:t>
            </a:r>
            <a:r>
              <a:rPr lang="en" sz="1800" b="1" dirty="0"/>
              <a:t>7-18</a:t>
            </a:r>
            <a:r>
              <a:rPr lang="en" sz="1800" b="0" i="0" u="none" strike="noStrike" cap="none" dirty="0">
                <a:solidFill>
                  <a:schemeClr val="dk1"/>
                </a:solidFill>
                <a:latin typeface="Calibri"/>
                <a:ea typeface="Calibri"/>
                <a:cs typeface="Calibri"/>
                <a:sym typeface="Calibri"/>
              </a:rPr>
              <a:t>: Administer Advanced Placement (AP) test</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May 9</a:t>
            </a:r>
            <a:r>
              <a:rPr lang="en" sz="1800" b="0" i="0" u="none" strike="noStrike" cap="none" dirty="0">
                <a:solidFill>
                  <a:schemeClr val="dk1"/>
                </a:solidFill>
                <a:latin typeface="Calibri"/>
                <a:ea typeface="Calibri"/>
                <a:cs typeface="Calibri"/>
                <a:sym typeface="Calibri"/>
              </a:rPr>
              <a:t>: Report all LEAP 2025 3-8 test irregularities to </a:t>
            </a:r>
            <a:r>
              <a:rPr lang="en" sz="1800" b="0" i="0" u="sng" strike="noStrike" cap="none" dirty="0">
                <a:solidFill>
                  <a:schemeClr val="hlink"/>
                </a:solidFill>
                <a:latin typeface="Calibri"/>
                <a:ea typeface="Calibri"/>
                <a:cs typeface="Calibri"/>
                <a:sym typeface="Calibri"/>
                <a:hlinkClick r:id="rId3"/>
              </a:rPr>
              <a:t>assessment@la.gov</a:t>
            </a:r>
            <a:endParaRPr sz="1800" dirty="0"/>
          </a:p>
          <a:p>
            <a:pPr marL="76200" marR="38100" lvl="0" indent="0" algn="l" rtl="0">
              <a:lnSpc>
                <a:spcPct val="100000"/>
              </a:lnSpc>
              <a:spcBef>
                <a:spcPts val="0"/>
              </a:spcBef>
              <a:spcAft>
                <a:spcPts val="0"/>
              </a:spcAft>
              <a:buClr>
                <a:schemeClr val="dk1"/>
              </a:buClr>
              <a:buSzPts val="1100"/>
              <a:buFont typeface="Arial"/>
              <a:buNone/>
            </a:pPr>
            <a:r>
              <a:rPr lang="en" sz="1800" b="1" dirty="0"/>
              <a:t>May 21: </a:t>
            </a:r>
            <a:r>
              <a:rPr lang="en" sz="1800" dirty="0"/>
              <a:t>Students should begin receiving ACT score reports from ACT mailed to the address </a:t>
            </a:r>
            <a:endParaRPr lang="en" sz="1800" dirty="0" smtClean="0"/>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dirty="0" smtClean="0"/>
              <a:t>               provided </a:t>
            </a:r>
            <a:r>
              <a:rPr lang="en" sz="1800" dirty="0"/>
              <a:t>on the answer documents (3-8 weeks after ACT received answer </a:t>
            </a:r>
            <a:endParaRPr lang="en" sz="1800" dirty="0" smtClean="0"/>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dirty="0" smtClean="0"/>
              <a:t>               documents </a:t>
            </a:r>
            <a:r>
              <a:rPr lang="en" sz="1800" dirty="0"/>
              <a:t>for scoring</a:t>
            </a:r>
            <a:endParaRPr sz="1800" dirty="0"/>
          </a:p>
          <a:p>
            <a:pPr marL="76200" marR="38100" lvl="0" indent="0" algn="l" rtl="0">
              <a:lnSpc>
                <a:spcPct val="100000"/>
              </a:lnSpc>
              <a:spcBef>
                <a:spcPts val="0"/>
              </a:spcBef>
              <a:spcAft>
                <a:spcPts val="0"/>
              </a:spcAft>
              <a:buClr>
                <a:schemeClr val="dk1"/>
              </a:buClr>
              <a:buSzPts val="1100"/>
              <a:buFont typeface="Arial"/>
              <a:buNone/>
            </a:pPr>
            <a:r>
              <a:rPr lang="en" sz="1800" b="1" dirty="0"/>
              <a:t>May 21:</a:t>
            </a:r>
            <a:r>
              <a:rPr lang="en" sz="1800" dirty="0"/>
              <a:t> Districts will begin receiving the ACT High School Checklist Report, ACT High School </a:t>
            </a:r>
            <a:endParaRPr lang="en" sz="1800" dirty="0" smtClean="0"/>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dirty="0" smtClean="0"/>
              <a:t>               Report </a:t>
            </a:r>
            <a:r>
              <a:rPr lang="en" sz="1800" dirty="0"/>
              <a:t>(student level data report), printed labels for college reportables    </a:t>
            </a:r>
            <a:endParaRPr sz="1800" dirty="0"/>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May 23</a:t>
            </a:r>
            <a:r>
              <a:rPr lang="en" sz="1800" b="0" i="0" u="none" strike="noStrike" cap="none" dirty="0">
                <a:solidFill>
                  <a:schemeClr val="dk1"/>
                </a:solidFill>
                <a:latin typeface="Calibri"/>
                <a:ea typeface="Calibri"/>
                <a:cs typeface="Calibri"/>
                <a:sym typeface="Calibri"/>
              </a:rPr>
              <a:t>: Report all LEAP 2025 high school test irregularities to </a:t>
            </a:r>
            <a:r>
              <a:rPr lang="en" sz="1800" b="0" i="0" u="sng" strike="noStrike" cap="none" dirty="0">
                <a:solidFill>
                  <a:schemeClr val="hlink"/>
                </a:solidFill>
                <a:latin typeface="Calibri"/>
                <a:ea typeface="Calibri"/>
                <a:cs typeface="Calibri"/>
                <a:sym typeface="Calibri"/>
                <a:hlinkClick r:id="rId3"/>
              </a:rPr>
              <a:t>assessment@la.gov</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Shape 788"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789" name="Shape 78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639375" y="0"/>
            <a:ext cx="7812900" cy="98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Calibri"/>
              <a:buNone/>
            </a:pPr>
            <a:r>
              <a:rPr lang="en" sz="2800">
                <a:solidFill>
                  <a:schemeClr val="dk1"/>
                </a:solidFill>
                <a:latin typeface="Calibri"/>
                <a:ea typeface="Calibri"/>
                <a:cs typeface="Calibri"/>
                <a:sym typeface="Calibri"/>
              </a:rPr>
              <a:t>ACT and WorkKeys Resources</a:t>
            </a:r>
            <a:endParaRPr/>
          </a:p>
        </p:txBody>
      </p:sp>
      <p:sp>
        <p:nvSpPr>
          <p:cNvPr id="795" name="Shape 795"/>
          <p:cNvSpPr txBox="1"/>
          <p:nvPr/>
        </p:nvSpPr>
        <p:spPr>
          <a:xfrm>
            <a:off x="110725" y="1051925"/>
            <a:ext cx="8851200" cy="3579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a:t>
            </a:r>
            <a:r>
              <a:rPr lang="en" i="1">
                <a:solidFill>
                  <a:schemeClr val="dk1"/>
                </a:solidFill>
                <a:latin typeface="Calibri"/>
                <a:ea typeface="Calibri"/>
                <a:cs typeface="Calibri"/>
                <a:sym typeface="Calibri"/>
              </a:rPr>
              <a:t>Score Report Schedules </a:t>
            </a:r>
            <a:r>
              <a:rPr lang="en">
                <a:solidFill>
                  <a:schemeClr val="dk1"/>
                </a:solidFill>
                <a:latin typeface="Calibri"/>
                <a:ea typeface="Calibri"/>
                <a:cs typeface="Calibri"/>
                <a:sym typeface="Calibri"/>
              </a:rPr>
              <a:t>and the </a:t>
            </a:r>
            <a:r>
              <a:rPr lang="en" i="1">
                <a:solidFill>
                  <a:schemeClr val="dk1"/>
                </a:solidFill>
                <a:latin typeface="Calibri"/>
                <a:ea typeface="Calibri"/>
                <a:cs typeface="Calibri"/>
                <a:sym typeface="Calibri"/>
              </a:rPr>
              <a:t>ACT WorkKeys Score Reports Available in Online Reports Portal </a:t>
            </a:r>
            <a:r>
              <a:rPr lang="en">
                <a:solidFill>
                  <a:schemeClr val="dk1"/>
                </a:solidFill>
                <a:latin typeface="Calibri"/>
                <a:ea typeface="Calibri"/>
                <a:cs typeface="Calibri"/>
                <a:sym typeface="Calibri"/>
              </a:rPr>
              <a:t>document describe the reports schools and districts will receive. Reports for the ACT will be available in PearsonAccess</a:t>
            </a:r>
            <a:r>
              <a:rPr lang="en" baseline="30000">
                <a:solidFill>
                  <a:schemeClr val="dk1"/>
                </a:solidFill>
                <a:latin typeface="Calibri"/>
                <a:ea typeface="Calibri"/>
                <a:cs typeface="Calibri"/>
                <a:sym typeface="Calibri"/>
              </a:rPr>
              <a:t>nextTM</a:t>
            </a:r>
            <a:r>
              <a:rPr lang="en">
                <a:solidFill>
                  <a:schemeClr val="dk1"/>
                </a:solidFill>
                <a:latin typeface="Calibri"/>
                <a:ea typeface="Calibri"/>
                <a:cs typeface="Calibri"/>
                <a:sym typeface="Calibri"/>
              </a:rPr>
              <a:t>. Reports for ACT WorkKeys will be available in the Online Reports Portal. You will also receive some reports by mail.</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3"/>
              </a:rPr>
              <a:t>The</a:t>
            </a:r>
            <a:r>
              <a:rPr lang="en" i="1" u="sng">
                <a:solidFill>
                  <a:srgbClr val="0563C1"/>
                </a:solidFill>
                <a:latin typeface="Calibri"/>
                <a:ea typeface="Calibri"/>
                <a:cs typeface="Calibri"/>
                <a:sym typeface="Calibri"/>
                <a:hlinkClick r:id="rId3"/>
              </a:rPr>
              <a:t> ACT Test Score Report Schedule</a:t>
            </a:r>
            <a:r>
              <a:rPr lang="en">
                <a:solidFill>
                  <a:schemeClr val="dk1"/>
                </a:solidFill>
                <a:latin typeface="Calibri"/>
                <a:ea typeface="Calibri"/>
                <a:cs typeface="Calibri"/>
                <a:sym typeface="Calibri"/>
              </a:rPr>
              <a:t> has information about the reports and when to expect them.</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4"/>
              </a:rPr>
              <a:t>The</a:t>
            </a:r>
            <a:r>
              <a:rPr lang="en" i="1" u="sng">
                <a:solidFill>
                  <a:srgbClr val="0563C1"/>
                </a:solidFill>
                <a:latin typeface="Calibri"/>
                <a:ea typeface="Calibri"/>
                <a:cs typeface="Calibri"/>
                <a:sym typeface="Calibri"/>
                <a:hlinkClick r:id="rId4"/>
              </a:rPr>
              <a:t> ACT WorkKeys Score Report Schedule</a:t>
            </a:r>
            <a:r>
              <a:rPr lang="en">
                <a:solidFill>
                  <a:schemeClr val="dk1"/>
                </a:solidFill>
                <a:latin typeface="Calibri"/>
                <a:ea typeface="Calibri"/>
                <a:cs typeface="Calibri"/>
                <a:sym typeface="Calibri"/>
              </a:rPr>
              <a:t> has information about the reports and when to expect them.</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5"/>
              </a:rPr>
              <a:t>The</a:t>
            </a:r>
            <a:r>
              <a:rPr lang="en" i="1" u="sng">
                <a:solidFill>
                  <a:srgbClr val="0563C1"/>
                </a:solidFill>
                <a:latin typeface="Calibri"/>
                <a:ea typeface="Calibri"/>
                <a:cs typeface="Calibri"/>
                <a:sym typeface="Calibri"/>
                <a:hlinkClick r:id="rId5"/>
              </a:rPr>
              <a:t> ACT WorkKeys Score Reports Available in Online Reports Portal</a:t>
            </a:r>
            <a:r>
              <a:rPr lang="en" u="sng">
                <a:solidFill>
                  <a:srgbClr val="0563C1"/>
                </a:solidFill>
                <a:latin typeface="Calibri"/>
                <a:ea typeface="Calibri"/>
                <a:cs typeface="Calibri"/>
                <a:sym typeface="Calibri"/>
                <a:hlinkClick r:id="rId5"/>
              </a:rPr>
              <a:t> document</a:t>
            </a:r>
            <a:r>
              <a:rPr lang="en">
                <a:solidFill>
                  <a:srgbClr val="FF0000"/>
                </a:solidFill>
                <a:latin typeface="Calibri"/>
                <a:ea typeface="Calibri"/>
                <a:cs typeface="Calibri"/>
                <a:sym typeface="Calibri"/>
              </a:rPr>
              <a:t> </a:t>
            </a:r>
            <a:r>
              <a:rPr lang="en">
                <a:solidFill>
                  <a:schemeClr val="dk1"/>
                </a:solidFill>
                <a:latin typeface="Calibri"/>
                <a:ea typeface="Calibri"/>
                <a:cs typeface="Calibri"/>
                <a:sym typeface="Calibri"/>
              </a:rPr>
              <a:t>tells you what score reports are available in the portal.</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Char char="●"/>
            </a:pPr>
            <a:r>
              <a:rPr lang="en" u="sng">
                <a:solidFill>
                  <a:srgbClr val="0563C1"/>
                </a:solidFill>
                <a:latin typeface="Calibri"/>
                <a:ea typeface="Calibri"/>
                <a:cs typeface="Calibri"/>
                <a:sym typeface="Calibri"/>
                <a:hlinkClick r:id="rId6"/>
              </a:rPr>
              <a:t>Your State testing website</a:t>
            </a:r>
            <a:r>
              <a:rPr lang="en" u="sng">
                <a:solidFill>
                  <a:srgbClr val="0563C1"/>
                </a:solidFill>
                <a:latin typeface="Calibri"/>
                <a:ea typeface="Calibri"/>
                <a:cs typeface="Calibri"/>
                <a:sym typeface="Calibri"/>
              </a:rPr>
              <a:t> </a:t>
            </a:r>
            <a:r>
              <a:rPr lang="en">
                <a:solidFill>
                  <a:schemeClr val="dk1"/>
                </a:solidFill>
                <a:latin typeface="Calibri"/>
                <a:ea typeface="Calibri"/>
                <a:cs typeface="Calibri"/>
                <a:sym typeface="Calibri"/>
              </a:rPr>
              <a:t>has information about score reports, including how to understand and use the test results, under </a:t>
            </a:r>
            <a:r>
              <a:rPr lang="en" b="1">
                <a:solidFill>
                  <a:schemeClr val="dk1"/>
                </a:solidFill>
                <a:latin typeface="Calibri"/>
                <a:ea typeface="Calibri"/>
                <a:cs typeface="Calibri"/>
                <a:sym typeface="Calibri"/>
              </a:rPr>
              <a:t>Interpretation</a:t>
            </a:r>
            <a:r>
              <a:rPr lang="en">
                <a:solidFill>
                  <a:schemeClr val="dk1"/>
                </a:solidFill>
                <a:latin typeface="Calibri"/>
                <a:ea typeface="Calibri"/>
                <a:cs typeface="Calibri"/>
                <a:sym typeface="Calibri"/>
              </a:rPr>
              <a:t> in the ACT and ACT WorkKeys sections.</a:t>
            </a: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rgbClr val="0563C1"/>
                </a:solidFill>
                <a:latin typeface="Calibri"/>
                <a:ea typeface="Calibri"/>
                <a:cs typeface="Calibri"/>
                <a:sym typeface="Calibri"/>
                <a:hlinkClick r:id="rId7"/>
              </a:rPr>
              <a:t>The ACT website</a:t>
            </a:r>
            <a:r>
              <a:rPr lang="en">
                <a:solidFill>
                  <a:schemeClr val="dk1"/>
                </a:solidFill>
                <a:latin typeface="Calibri"/>
                <a:ea typeface="Calibri"/>
                <a:cs typeface="Calibri"/>
                <a:sym typeface="Calibri"/>
              </a:rPr>
              <a:t> has resources to help educators and administrators learn more about ACT score reports, including webinars, tutorials, and workshops.</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General questions:</a:t>
            </a:r>
            <a:r>
              <a:rPr lang="en">
                <a:solidFill>
                  <a:schemeClr val="dk1"/>
                </a:solidFill>
                <a:uFill>
                  <a:noFill/>
                </a:uFill>
                <a:latin typeface="Calibri"/>
                <a:ea typeface="Calibri"/>
                <a:cs typeface="Calibri"/>
                <a:sym typeface="Calibri"/>
                <a:hlinkClick r:id="rId8"/>
              </a:rPr>
              <a:t> </a:t>
            </a:r>
            <a:r>
              <a:rPr lang="en" u="sng">
                <a:solidFill>
                  <a:srgbClr val="0563C1"/>
                </a:solidFill>
                <a:latin typeface="Calibri"/>
                <a:ea typeface="Calibri"/>
                <a:cs typeface="Calibri"/>
                <a:sym typeface="Calibri"/>
                <a:hlinkClick r:id="rId8"/>
              </a:rPr>
              <a:t>www.act.org/stateanddistrict/contactus</a:t>
            </a:r>
            <a:endParaRPr u="sng">
              <a:solidFill>
                <a:srgbClr val="0563C1"/>
              </a:solidFill>
              <a:latin typeface="Calibri"/>
              <a:ea typeface="Calibri"/>
              <a:cs typeface="Calibri"/>
              <a:sym typeface="Calibri"/>
              <a:hlinkClick r:id="rId8"/>
            </a:endParaRPr>
          </a:p>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Standard time testing questions: 800.553.6244, ext. 2800</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
                <a:solidFill>
                  <a:schemeClr val="dk1"/>
                </a:solidFill>
                <a:latin typeface="Calibri"/>
                <a:ea typeface="Calibri"/>
                <a:cs typeface="Calibri"/>
                <a:sym typeface="Calibri"/>
              </a:rPr>
              <a:t>Accommodations and supports questions: 800.553.6244, ext. 1788 or </a:t>
            </a:r>
            <a:r>
              <a:rPr lang="en">
                <a:solidFill>
                  <a:srgbClr val="0563C1"/>
                </a:solidFill>
                <a:latin typeface="Calibri"/>
                <a:ea typeface="Calibri"/>
                <a:cs typeface="Calibri"/>
                <a:sym typeface="Calibri"/>
              </a:rPr>
              <a:t>ACTStateAccoms@act.org</a:t>
            </a:r>
            <a:endParaRPr>
              <a:solidFill>
                <a:srgbClr val="0563C1"/>
              </a:solidFill>
              <a:latin typeface="Calibri"/>
              <a:ea typeface="Calibri"/>
              <a:cs typeface="Calibri"/>
              <a:sym typeface="Calibri"/>
            </a:endParaRPr>
          </a:p>
          <a:p>
            <a:pPr marL="0" lvl="0" indent="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Shape 8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01" name="Shape 80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 and LEAP Connect/LAA 1</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lt1"/>
              </a:buClr>
              <a:buSzPts val="700"/>
              <a:buFont typeface="Short Stack"/>
              <a:buNone/>
            </a:pPr>
            <a:r>
              <a:rPr lang="en" sz="2800"/>
              <a:t>2017-2018 Reporting: </a:t>
            </a:r>
            <a:endParaRPr sz="2800"/>
          </a:p>
          <a:p>
            <a:pPr marL="0" lvl="0" indent="0" rtl="0">
              <a:spcBef>
                <a:spcPts val="0"/>
              </a:spcBef>
              <a:spcAft>
                <a:spcPts val="0"/>
              </a:spcAft>
              <a:buNone/>
            </a:pPr>
            <a:r>
              <a:rPr lang="en" sz="2800"/>
              <a:t>LAA 1/LEAP Connect and ELPT Results</a:t>
            </a:r>
            <a:endParaRPr sz="2800"/>
          </a:p>
        </p:txBody>
      </p:sp>
      <p:sp>
        <p:nvSpPr>
          <p:cNvPr id="808" name="Shape 808"/>
          <p:cNvSpPr txBox="1">
            <a:spLocks noGrp="1"/>
          </p:cNvSpPr>
          <p:nvPr>
            <p:ph type="body" idx="1"/>
          </p:nvPr>
        </p:nvSpPr>
        <p:spPr>
          <a:xfrm>
            <a:off x="152400" y="1078975"/>
            <a:ext cx="8839200" cy="3716700"/>
          </a:xfrm>
          <a:prstGeom prst="rect">
            <a:avLst/>
          </a:prstGeom>
        </p:spPr>
        <p:txBody>
          <a:bodyPr spcFirstLastPara="1" wrap="square" lIns="91425" tIns="91425" rIns="91425" bIns="91425" anchor="t" anchorCtr="0">
            <a:noAutofit/>
          </a:bodyPr>
          <a:lstStyle/>
          <a:p>
            <a:pPr marL="171450" lvl="0" indent="-38100" rtl="0">
              <a:spcBef>
                <a:spcPts val="750"/>
              </a:spcBef>
              <a:spcAft>
                <a:spcPts val="0"/>
              </a:spcAft>
              <a:buNone/>
            </a:pPr>
            <a:r>
              <a:rPr lang="en" sz="1800"/>
              <a:t>The English Language Proficiency Test (ELPT) and LEAP Connect tests were administered for the first time this spring. </a:t>
            </a:r>
            <a:endParaRPr sz="1800"/>
          </a:p>
          <a:p>
            <a:pPr marL="457200" lvl="0" indent="-342900" rtl="0">
              <a:spcBef>
                <a:spcPts val="750"/>
              </a:spcBef>
              <a:spcAft>
                <a:spcPts val="0"/>
              </a:spcAft>
              <a:buSzPts val="1800"/>
              <a:buChar char="•"/>
            </a:pPr>
            <a:r>
              <a:rPr lang="en" sz="1800"/>
              <a:t>The ELPT measures English learners ability to meet the increased language expectations required by grade-level content standards.</a:t>
            </a:r>
            <a:endParaRPr sz="1800"/>
          </a:p>
          <a:p>
            <a:pPr marL="457200" lvl="0" indent="-342900" rtl="0">
              <a:spcBef>
                <a:spcPts val="0"/>
              </a:spcBef>
              <a:spcAft>
                <a:spcPts val="0"/>
              </a:spcAft>
              <a:buSzPts val="1800"/>
              <a:buChar char="•"/>
            </a:pPr>
            <a:r>
              <a:rPr lang="en" sz="1800"/>
              <a:t>The LEAP Connect assessment measures the progress that students with significant disabilities are making while engaging in high-quality, standards-based content.</a:t>
            </a:r>
            <a:endParaRPr sz="1800"/>
          </a:p>
          <a:p>
            <a:pPr marL="171450" lvl="0" indent="-38100" rtl="0">
              <a:spcBef>
                <a:spcPts val="750"/>
              </a:spcBef>
              <a:spcAft>
                <a:spcPts val="0"/>
              </a:spcAft>
              <a:buNone/>
            </a:pPr>
            <a:endParaRPr sz="1000"/>
          </a:p>
          <a:p>
            <a:pPr marL="171450" lvl="0" indent="-38100" rtl="0">
              <a:spcBef>
                <a:spcPts val="750"/>
              </a:spcBef>
              <a:spcAft>
                <a:spcPts val="0"/>
              </a:spcAft>
              <a:buNone/>
            </a:pPr>
            <a:r>
              <a:rPr lang="en" sz="1800"/>
              <a:t>Results will be released this month.</a:t>
            </a:r>
            <a:endParaRPr sz="1800"/>
          </a:p>
          <a:p>
            <a:pPr marL="171450" lvl="0" indent="-38100" rtl="0">
              <a:spcBef>
                <a:spcPts val="750"/>
              </a:spcBef>
              <a:spcAft>
                <a:spcPts val="0"/>
              </a:spcAft>
              <a:buNone/>
            </a:pPr>
            <a:endParaRPr sz="1000" b="1"/>
          </a:p>
          <a:p>
            <a:pPr marL="171450" lvl="0" indent="-38100" rtl="0">
              <a:spcBef>
                <a:spcPts val="750"/>
              </a:spcBef>
              <a:spcAft>
                <a:spcPts val="0"/>
              </a:spcAft>
              <a:buNone/>
            </a:pPr>
            <a:r>
              <a:rPr lang="en" sz="1800" b="1"/>
              <a:t>Resources:</a:t>
            </a:r>
            <a:r>
              <a:rPr lang="en" sz="1800"/>
              <a:t> </a:t>
            </a:r>
            <a:r>
              <a:rPr lang="en" sz="1800" u="sng">
                <a:solidFill>
                  <a:schemeClr val="hlink"/>
                </a:solidFill>
                <a:hlinkClick r:id="rId3"/>
              </a:rPr>
              <a:t>LAA 1 Parent Guide</a:t>
            </a:r>
            <a:r>
              <a:rPr lang="en" sz="1800"/>
              <a:t>, </a:t>
            </a:r>
            <a:r>
              <a:rPr lang="en" sz="1800" u="sng">
                <a:solidFill>
                  <a:schemeClr val="hlink"/>
                </a:solidFill>
                <a:hlinkClick r:id="rId4"/>
              </a:rPr>
              <a:t>LEAP Connect Parent Guide</a:t>
            </a:r>
            <a:r>
              <a:rPr lang="en" sz="1800"/>
              <a:t>, </a:t>
            </a:r>
            <a:r>
              <a:rPr lang="en" sz="1800" u="sng">
                <a:solidFill>
                  <a:schemeClr val="hlink"/>
                </a:solidFill>
                <a:hlinkClick r:id="rId5"/>
              </a:rPr>
              <a:t>ELPT Parent Guide</a:t>
            </a:r>
            <a:r>
              <a:rPr lang="en" sz="1800"/>
              <a:t>, and the</a:t>
            </a:r>
            <a:r>
              <a:rPr lang="en" sz="1800" u="sng">
                <a:solidFill>
                  <a:schemeClr val="hlink"/>
                </a:solidFill>
                <a:hlinkClick r:id="rId6"/>
              </a:rPr>
              <a:t> 2018 Teacher Leader Summit</a:t>
            </a:r>
            <a:r>
              <a:rPr lang="en" sz="1800"/>
              <a:t> </a:t>
            </a:r>
            <a:endParaRPr sz="18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ELPT Results</a:t>
            </a:r>
            <a:endParaRPr sz="2800" b="0" i="0" u="none" strike="noStrike" cap="none">
              <a:solidFill>
                <a:schemeClr val="dk1"/>
              </a:solidFill>
              <a:latin typeface="Calibri"/>
              <a:ea typeface="Calibri"/>
              <a:cs typeface="Calibri"/>
              <a:sym typeface="Calibri"/>
            </a:endParaRPr>
          </a:p>
        </p:txBody>
      </p:sp>
      <p:sp>
        <p:nvSpPr>
          <p:cNvPr id="814" name="Shape 814"/>
          <p:cNvSpPr txBox="1">
            <a:spLocks noGrp="1"/>
          </p:cNvSpPr>
          <p:nvPr>
            <p:ph type="body" idx="1"/>
          </p:nvPr>
        </p:nvSpPr>
        <p:spPr>
          <a:xfrm>
            <a:off x="321825" y="977250"/>
            <a:ext cx="86238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800"/>
              <a:buNone/>
            </a:pPr>
            <a:r>
              <a:rPr lang="en" sz="1800" b="0" i="0" u="none" strike="noStrike" cap="none" dirty="0" smtClean="0">
                <a:solidFill>
                  <a:schemeClr val="dk1"/>
                </a:solidFill>
                <a:latin typeface="Calibri"/>
                <a:ea typeface="Calibri"/>
                <a:cs typeface="Calibri"/>
                <a:sym typeface="Calibri"/>
              </a:rPr>
              <a:t>Results </a:t>
            </a:r>
            <a:r>
              <a:rPr lang="en" sz="1800" b="0" i="0" u="none" strike="noStrike" cap="none" dirty="0">
                <a:solidFill>
                  <a:schemeClr val="dk1"/>
                </a:solidFill>
                <a:latin typeface="Calibri"/>
                <a:ea typeface="Calibri"/>
                <a:cs typeface="Calibri"/>
                <a:sym typeface="Calibri"/>
              </a:rPr>
              <a:t>will be posted in the AIR Online Reporting System (ORS) that is accessed through the </a:t>
            </a:r>
            <a:r>
              <a:rPr lang="en" sz="1800" b="0" i="0" u="sng" strike="noStrike" cap="none" dirty="0">
                <a:solidFill>
                  <a:schemeClr val="hlink"/>
                </a:solidFill>
                <a:latin typeface="Calibri"/>
                <a:ea typeface="Calibri"/>
                <a:cs typeface="Calibri"/>
                <a:sym typeface="Calibri"/>
                <a:hlinkClick r:id="rId3"/>
              </a:rPr>
              <a:t>ELPT portal</a:t>
            </a:r>
            <a:r>
              <a:rPr lang="en" sz="1800" b="0" i="0" u="none" strike="noStrike" cap="none" dirty="0">
                <a:solidFill>
                  <a:schemeClr val="dk1"/>
                </a:solidFill>
                <a:latin typeface="Calibri"/>
                <a:ea typeface="Calibri"/>
                <a:cs typeface="Calibri"/>
                <a:sym typeface="Calibri"/>
              </a:rPr>
              <a:t>.</a:t>
            </a:r>
            <a:br>
              <a:rPr lang="en"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Online Reporting System (ORS)</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The Online Reporting System User Guide will be posted in the ELPT Portal under resources prior to results being released.</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The user guide provides information about all ORS features, including instructions for viewing score reports, downloading student results, creating and editing rosters, and searching for students.</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ORS login will be the same login as TIDE and the TA Interface.</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Shape 819"/>
          <p:cNvPicPr preferRelativeResize="0"/>
          <p:nvPr/>
        </p:nvPicPr>
        <p:blipFill rotWithShape="1">
          <a:blip r:embed="rId3">
            <a:alphaModFix/>
          </a:blip>
          <a:srcRect/>
          <a:stretch/>
        </p:blipFill>
        <p:spPr>
          <a:xfrm>
            <a:off x="1718076" y="2869725"/>
            <a:ext cx="5486351" cy="1892300"/>
          </a:xfrm>
          <a:prstGeom prst="rect">
            <a:avLst/>
          </a:prstGeom>
          <a:noFill/>
          <a:ln>
            <a:noFill/>
          </a:ln>
        </p:spPr>
      </p:pic>
      <p:sp>
        <p:nvSpPr>
          <p:cNvPr id="820" name="Shape 820"/>
          <p:cNvSpPr txBox="1">
            <a:spLocks noGrp="1"/>
          </p:cNvSpPr>
          <p:nvPr>
            <p:ph type="title"/>
          </p:nvPr>
        </p:nvSpPr>
        <p:spPr>
          <a:xfrm>
            <a:off x="487275" y="0"/>
            <a:ext cx="8229600" cy="952628"/>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2400"/>
              </a:spcBef>
              <a:spcAft>
                <a:spcPts val="60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Overview of the ORS</a:t>
            </a:r>
            <a:endParaRPr sz="4400" b="0" i="0" u="none" strike="noStrike" cap="none">
              <a:solidFill>
                <a:schemeClr val="dk1"/>
              </a:solidFill>
              <a:latin typeface="Calibri"/>
              <a:ea typeface="Calibri"/>
              <a:cs typeface="Calibri"/>
              <a:sym typeface="Calibri"/>
            </a:endParaRPr>
          </a:p>
        </p:txBody>
      </p:sp>
      <p:sp>
        <p:nvSpPr>
          <p:cNvPr id="821" name="Shape 821"/>
          <p:cNvSpPr txBox="1">
            <a:spLocks noGrp="1"/>
          </p:cNvSpPr>
          <p:nvPr>
            <p:ph type="body" idx="1"/>
          </p:nvPr>
        </p:nvSpPr>
        <p:spPr>
          <a:xfrm>
            <a:off x="184575" y="952625"/>
            <a:ext cx="88350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ORS contains two major features: Score Reports and Reports and Files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64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Score Reports:</a:t>
            </a:r>
            <a:r>
              <a:rPr lang="en" sz="1600" b="0" i="0" u="none" strike="noStrike" cap="none">
                <a:solidFill>
                  <a:schemeClr val="dk1"/>
                </a:solidFill>
                <a:latin typeface="Calibri"/>
                <a:ea typeface="Calibri"/>
                <a:cs typeface="Calibri"/>
                <a:sym typeface="Calibri"/>
              </a:rPr>
              <a:t> Provides score data for each Louisiana ELPT. You can compare score data between individual students and the school, district, or overall state average scores. ORS also provides information about performance on domains when applicable.</a:t>
            </a:r>
            <a:endParaRPr sz="16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Retrieve Student Results:</a:t>
            </a:r>
            <a:r>
              <a:rPr lang="en" sz="1600" b="0" i="0" u="none" strike="noStrike" cap="none">
                <a:solidFill>
                  <a:schemeClr val="dk1"/>
                </a:solidFill>
                <a:latin typeface="Calibri"/>
                <a:ea typeface="Calibri"/>
                <a:cs typeface="Calibri"/>
                <a:sym typeface="Calibri"/>
              </a:rPr>
              <a:t> Provides summary statistics (count and percentages) of students who tested in a selected subject and grade level. Enables you to download student data files containing test scores and demographic information.</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ORS: Score Reports  </a:t>
            </a:r>
            <a:endParaRPr sz="2800" b="0" i="0" u="none" strike="noStrike" cap="none">
              <a:solidFill>
                <a:schemeClr val="dk1"/>
              </a:solidFill>
              <a:latin typeface="Calibri"/>
              <a:ea typeface="Calibri"/>
              <a:cs typeface="Calibri"/>
              <a:sym typeface="Calibri"/>
            </a:endParaRPr>
          </a:p>
        </p:txBody>
      </p:sp>
      <p:sp>
        <p:nvSpPr>
          <p:cNvPr id="827" name="Shape 827"/>
          <p:cNvSpPr txBox="1">
            <a:spLocks noGrp="1"/>
          </p:cNvSpPr>
          <p:nvPr>
            <p:ph type="body" idx="1"/>
          </p:nvPr>
        </p:nvSpPr>
        <p:spPr>
          <a:xfrm>
            <a:off x="231225" y="1063375"/>
            <a:ext cx="50658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Score Reports</a:t>
            </a:r>
            <a:r>
              <a:rPr lang="en" sz="1800" b="0" i="0" u="none" strike="noStrike" cap="none">
                <a:solidFill>
                  <a:schemeClr val="dk1"/>
                </a:solidFill>
                <a:latin typeface="Calibri"/>
                <a:ea typeface="Calibri"/>
                <a:cs typeface="Calibri"/>
                <a:sym typeface="Calibri"/>
              </a:rPr>
              <a:t>: links to the Home Page Dashboard page which displays the overall summary of score data and testing progress for your state, district, or school, and is the starting point for data analysis.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An asterisk (*) on the summary table indicates that less than 10 students were reported in scoring.</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828" name="Shape 828"/>
          <p:cNvPicPr preferRelativeResize="0"/>
          <p:nvPr/>
        </p:nvPicPr>
        <p:blipFill rotWithShape="1">
          <a:blip r:embed="rId3">
            <a:alphaModFix/>
          </a:blip>
          <a:srcRect/>
          <a:stretch/>
        </p:blipFill>
        <p:spPr>
          <a:xfrm>
            <a:off x="5533100" y="1129975"/>
            <a:ext cx="3190050" cy="3649649"/>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ORS: Score Reports</a:t>
            </a:r>
            <a:endParaRPr sz="2800" b="0" i="0" u="none" strike="noStrike" cap="none">
              <a:solidFill>
                <a:schemeClr val="dk1"/>
              </a:solidFill>
              <a:latin typeface="Calibri"/>
              <a:ea typeface="Calibri"/>
              <a:cs typeface="Calibri"/>
              <a:sym typeface="Calibri"/>
            </a:endParaRPr>
          </a:p>
        </p:txBody>
      </p:sp>
      <p:sp>
        <p:nvSpPr>
          <p:cNvPr id="834" name="Shape 834"/>
          <p:cNvSpPr txBox="1">
            <a:spLocks noGrp="1"/>
          </p:cNvSpPr>
          <p:nvPr>
            <p:ph type="body" idx="1"/>
          </p:nvPr>
        </p:nvSpPr>
        <p:spPr>
          <a:xfrm>
            <a:off x="213150" y="1154950"/>
            <a:ext cx="39540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Exploration Menu</a:t>
            </a:r>
            <a:r>
              <a:rPr lang="en" sz="1800" b="0" i="0" u="none" strike="noStrike" cap="none">
                <a:solidFill>
                  <a:schemeClr val="dk1"/>
                </a:solidFill>
                <a:latin typeface="Calibri"/>
                <a:ea typeface="Calibri"/>
                <a:cs typeface="Calibri"/>
                <a:sym typeface="Calibri"/>
              </a:rPr>
              <a:t> lets you navigate to different types of score reports by grade.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Reports can be navigated by making different selections from the </a:t>
            </a:r>
            <a:r>
              <a:rPr lang="en" sz="1800" b="0" i="1" u="none" strike="noStrike" cap="none">
                <a:solidFill>
                  <a:schemeClr val="dk1"/>
                </a:solidFill>
                <a:latin typeface="Calibri"/>
                <a:ea typeface="Calibri"/>
                <a:cs typeface="Calibri"/>
                <a:sym typeface="Calibri"/>
              </a:rPr>
              <a:t>Who</a:t>
            </a:r>
            <a:r>
              <a:rPr lang="en" sz="1800" b="0" i="0" u="none" strike="noStrike" cap="none">
                <a:solidFill>
                  <a:schemeClr val="dk1"/>
                </a:solidFill>
                <a:latin typeface="Calibri"/>
                <a:ea typeface="Calibri"/>
                <a:cs typeface="Calibri"/>
                <a:sym typeface="Calibri"/>
              </a:rPr>
              <a:t> and </a:t>
            </a:r>
            <a:r>
              <a:rPr lang="en" sz="1800" b="0" i="1" u="none" strike="noStrike" cap="none">
                <a:solidFill>
                  <a:schemeClr val="dk1"/>
                </a:solidFill>
                <a:latin typeface="Calibri"/>
                <a:ea typeface="Calibri"/>
                <a:cs typeface="Calibri"/>
                <a:sym typeface="Calibri"/>
              </a:rPr>
              <a:t>What </a:t>
            </a:r>
            <a:r>
              <a:rPr lang="en" sz="1800" b="0" i="0" u="none" strike="noStrike" cap="none">
                <a:solidFill>
                  <a:schemeClr val="dk1"/>
                </a:solidFill>
                <a:latin typeface="Calibri"/>
                <a:ea typeface="Calibri"/>
                <a:cs typeface="Calibri"/>
                <a:sym typeface="Calibri"/>
              </a:rPr>
              <a:t>drop-down lists. </a:t>
            </a:r>
            <a:endParaRPr sz="1800" b="0" i="0" u="none" strike="noStrike" cap="none">
              <a:solidFill>
                <a:schemeClr val="dk1"/>
              </a:solidFill>
              <a:latin typeface="Calibri"/>
              <a:ea typeface="Calibri"/>
              <a:cs typeface="Calibri"/>
              <a:sym typeface="Calibri"/>
            </a:endParaRPr>
          </a:p>
        </p:txBody>
      </p:sp>
      <p:pic>
        <p:nvPicPr>
          <p:cNvPr id="835" name="Shape 835"/>
          <p:cNvPicPr preferRelativeResize="0"/>
          <p:nvPr/>
        </p:nvPicPr>
        <p:blipFill rotWithShape="1">
          <a:blip r:embed="rId3">
            <a:alphaModFix/>
          </a:blip>
          <a:srcRect b="27133"/>
          <a:stretch/>
        </p:blipFill>
        <p:spPr>
          <a:xfrm>
            <a:off x="4482225" y="3009400"/>
            <a:ext cx="4530199" cy="1239175"/>
          </a:xfrm>
          <a:prstGeom prst="rect">
            <a:avLst/>
          </a:prstGeom>
          <a:noFill/>
          <a:ln>
            <a:noFill/>
          </a:ln>
        </p:spPr>
      </p:pic>
      <p:pic>
        <p:nvPicPr>
          <p:cNvPr id="836" name="Shape 836"/>
          <p:cNvPicPr preferRelativeResize="0"/>
          <p:nvPr/>
        </p:nvPicPr>
        <p:blipFill rotWithShape="1">
          <a:blip r:embed="rId4">
            <a:alphaModFix/>
          </a:blip>
          <a:srcRect/>
          <a:stretch/>
        </p:blipFill>
        <p:spPr>
          <a:xfrm>
            <a:off x="5758175" y="965975"/>
            <a:ext cx="1630725" cy="2043425"/>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ORS: Reports and Files</a:t>
            </a:r>
            <a:endParaRPr sz="4400" b="0" i="0" u="none" strike="noStrike" cap="none">
              <a:solidFill>
                <a:schemeClr val="dk1"/>
              </a:solidFill>
              <a:latin typeface="Calibri"/>
              <a:ea typeface="Calibri"/>
              <a:cs typeface="Calibri"/>
              <a:sym typeface="Calibri"/>
            </a:endParaRPr>
          </a:p>
        </p:txBody>
      </p:sp>
      <p:sp>
        <p:nvSpPr>
          <p:cNvPr id="842" name="Shape 842"/>
          <p:cNvSpPr txBox="1">
            <a:spLocks noGrp="1"/>
          </p:cNvSpPr>
          <p:nvPr>
            <p:ph type="body" idx="1"/>
          </p:nvPr>
        </p:nvSpPr>
        <p:spPr>
          <a:xfrm>
            <a:off x="312550" y="1063375"/>
            <a:ext cx="3936000" cy="351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Retrieve Student Results</a:t>
            </a:r>
            <a:r>
              <a:rPr lang="en" sz="1800" b="0" i="0" u="none" strike="noStrike" cap="none">
                <a:solidFill>
                  <a:schemeClr val="dk1"/>
                </a:solidFill>
                <a:latin typeface="Calibri"/>
                <a:ea typeface="Calibri"/>
                <a:cs typeface="Calibri"/>
                <a:sym typeface="Calibri"/>
              </a:rPr>
              <a:t> allows a user to download student data for a selected administration by district, school, teacher, or roster.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data includes students’ information, including enrolled school and district, grade level, and the selected test scores and domain scores (if applicable).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You can also generate PDFs of Individual Student Reports in a Zip file.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843" name="Shape 843"/>
          <p:cNvPicPr preferRelativeResize="0"/>
          <p:nvPr/>
        </p:nvPicPr>
        <p:blipFill rotWithShape="1">
          <a:blip r:embed="rId3">
            <a:alphaModFix/>
          </a:blip>
          <a:srcRect/>
          <a:stretch/>
        </p:blipFill>
        <p:spPr>
          <a:xfrm>
            <a:off x="4400950" y="1215778"/>
            <a:ext cx="4590650" cy="3512654"/>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457200" y="83703"/>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LEAP Connect/LAA1 Results</a:t>
            </a:r>
            <a:endParaRPr sz="4400" b="0" i="0" u="none" strike="noStrike" cap="none">
              <a:solidFill>
                <a:schemeClr val="dk1"/>
              </a:solidFill>
              <a:latin typeface="Calibri"/>
              <a:ea typeface="Calibri"/>
              <a:cs typeface="Calibri"/>
              <a:sym typeface="Calibri"/>
            </a:endParaRPr>
          </a:p>
        </p:txBody>
      </p:sp>
      <p:sp>
        <p:nvSpPr>
          <p:cNvPr id="849" name="Shape 849"/>
          <p:cNvSpPr txBox="1">
            <a:spLocks noGrp="1"/>
          </p:cNvSpPr>
          <p:nvPr>
            <p:ph type="body" idx="1"/>
          </p:nvPr>
        </p:nvSpPr>
        <p:spPr>
          <a:xfrm>
            <a:off x="303525" y="1100700"/>
            <a:ext cx="78051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LEAP Connect/LAA1 results will be available in </a:t>
            </a:r>
            <a:r>
              <a:rPr lang="en" sz="1800" b="0" i="0" u="sng" strike="noStrike" cap="none" dirty="0">
                <a:solidFill>
                  <a:schemeClr val="hlink"/>
                </a:solidFill>
                <a:latin typeface="Calibri"/>
                <a:ea typeface="Calibri"/>
                <a:cs typeface="Calibri"/>
                <a:sym typeface="Calibri"/>
                <a:hlinkClick r:id="rId3"/>
              </a:rPr>
              <a:t>eDIRECT</a:t>
            </a:r>
            <a:r>
              <a:rPr lang="en" sz="1800" b="0" i="0" u="none" strike="noStrike" cap="none" dirty="0">
                <a:solidFill>
                  <a:schemeClr val="dk1"/>
                </a:solidFill>
                <a:latin typeface="Calibri"/>
                <a:ea typeface="Calibri"/>
                <a:cs typeface="Calibri"/>
                <a:sym typeface="Calibri"/>
              </a:rPr>
              <a:t> </a:t>
            </a:r>
            <a:r>
              <a:rPr lang="en" sz="1800" b="0" i="0" u="none" strike="noStrike" cap="none" dirty="0" smtClean="0">
                <a:solidFill>
                  <a:schemeClr val="dk1"/>
                </a:solidFill>
                <a:latin typeface="Calibri"/>
                <a:ea typeface="Calibri"/>
                <a:cs typeface="Calibri"/>
                <a:sym typeface="Calibri"/>
              </a:rPr>
              <a:t>this months. </a:t>
            </a:r>
            <a:r>
              <a:rPr lang="en" sz="1800" b="0" i="0" u="none" strike="noStrike" cap="none" dirty="0">
                <a:solidFill>
                  <a:schemeClr val="dk1"/>
                </a:solidFill>
                <a:latin typeface="Calibri"/>
                <a:ea typeface="Calibri"/>
                <a:cs typeface="Calibri"/>
                <a:sym typeface="Calibri"/>
              </a:rPr>
              <a:t>Reports can be accessed through Report Delivery under All Applications.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pic>
        <p:nvPicPr>
          <p:cNvPr id="850" name="Shape 850"/>
          <p:cNvPicPr preferRelativeResize="0"/>
          <p:nvPr/>
        </p:nvPicPr>
        <p:blipFill rotWithShape="1">
          <a:blip r:embed="rId4">
            <a:alphaModFix/>
          </a:blip>
          <a:srcRect/>
          <a:stretch/>
        </p:blipFill>
        <p:spPr>
          <a:xfrm>
            <a:off x="830738" y="2457875"/>
            <a:ext cx="7115175" cy="12763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a:t>June </a:t>
            </a:r>
            <a:r>
              <a:rPr lang="en" sz="3200" b="0" i="0" u="none" strike="noStrike" cap="none">
                <a:solidFill>
                  <a:srgbClr val="333333"/>
                </a:solidFill>
                <a:latin typeface="Calibri"/>
                <a:ea typeface="Calibri"/>
                <a:cs typeface="Calibri"/>
                <a:sym typeface="Calibri"/>
              </a:rPr>
              <a:t>Assessment and Accountability Checklist</a:t>
            </a:r>
            <a:endParaRPr sz="4400" b="0" i="0" u="none" strike="noStrike" cap="none">
              <a:solidFill>
                <a:srgbClr val="333333"/>
              </a:solidFill>
              <a:latin typeface="Calibri"/>
              <a:ea typeface="Calibri"/>
              <a:cs typeface="Calibri"/>
              <a:sym typeface="Calibri"/>
            </a:endParaRPr>
          </a:p>
        </p:txBody>
      </p:sp>
      <p:sp>
        <p:nvSpPr>
          <p:cNvPr id="453" name="Shape 453"/>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76200" lvl="0" indent="0" algn="l" rtl="0">
              <a:lnSpc>
                <a:spcPct val="100000"/>
              </a:lnSpc>
              <a:spcBef>
                <a:spcPts val="0"/>
              </a:spcBef>
              <a:spcAft>
                <a:spcPts val="0"/>
              </a:spcAft>
              <a:buClr>
                <a:schemeClr val="dk1"/>
              </a:buClr>
              <a:buSzPts val="3200"/>
              <a:buFont typeface="Arial"/>
              <a:buNone/>
            </a:pPr>
            <a:r>
              <a:rPr lang="en" sz="1700" b="1" i="0" u="none" strike="noStrike" cap="none" dirty="0">
                <a:solidFill>
                  <a:schemeClr val="dk1"/>
                </a:solidFill>
                <a:latin typeface="Calibri"/>
                <a:ea typeface="Calibri"/>
                <a:cs typeface="Calibri"/>
                <a:sym typeface="Calibri"/>
              </a:rPr>
              <a:t>Communication and Support</a:t>
            </a:r>
            <a:endParaRPr sz="1700" b="1" dirty="0"/>
          </a:p>
          <a:p>
            <a:pPr marL="0" marR="76200" lvl="0" indent="0" algn="l" rtl="0">
              <a:lnSpc>
                <a:spcPct val="100000"/>
              </a:lnSpc>
              <a:spcBef>
                <a:spcPts val="0"/>
              </a:spcBef>
              <a:spcAft>
                <a:spcPts val="0"/>
              </a:spcAft>
              <a:buClr>
                <a:schemeClr val="dk1"/>
              </a:buClr>
              <a:buSzPts val="3200"/>
              <a:buFont typeface="Arial"/>
              <a:buNone/>
            </a:pPr>
            <a:r>
              <a:rPr lang="en" sz="1700" b="1" dirty="0"/>
              <a:t>June 19:</a:t>
            </a:r>
            <a:r>
              <a:rPr lang="en" sz="1700" dirty="0"/>
              <a:t> </a:t>
            </a:r>
            <a:r>
              <a:rPr lang="en" sz="1700" u="sng" dirty="0">
                <a:solidFill>
                  <a:schemeClr val="hlink"/>
                </a:solidFill>
                <a:hlinkClick r:id="rId3"/>
              </a:rPr>
              <a:t>Monthly Assessment and Accountability Call</a:t>
            </a:r>
            <a:endParaRPr sz="1700" b="1" i="0" u="none" strike="noStrike" cap="none" dirty="0">
              <a:solidFill>
                <a:schemeClr val="dk1"/>
              </a:solidFill>
              <a:latin typeface="Calibri"/>
              <a:ea typeface="Calibri"/>
              <a:cs typeface="Calibri"/>
              <a:sym typeface="Calibri"/>
            </a:endParaRPr>
          </a:p>
          <a:p>
            <a:pPr marL="55562" marR="76200" lvl="0" indent="0" algn="l" rtl="0">
              <a:lnSpc>
                <a:spcPct val="100000"/>
              </a:lnSpc>
              <a:spcBef>
                <a:spcPts val="0"/>
              </a:spcBef>
              <a:spcAft>
                <a:spcPts val="0"/>
              </a:spcAft>
              <a:buClr>
                <a:schemeClr val="dk1"/>
              </a:buClr>
              <a:buSzPts val="1100"/>
              <a:buFont typeface="Arial"/>
              <a:buNone/>
            </a:pPr>
            <a:endParaRPr sz="1200" b="1" dirty="0"/>
          </a:p>
          <a:p>
            <a:pPr marL="0" marR="7620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Accountability and Assessment Preparation</a:t>
            </a:r>
            <a:endParaRPr sz="1700" b="1" i="0" u="none" strike="noStrike" cap="none" dirty="0">
              <a:solidFill>
                <a:schemeClr val="dk1"/>
              </a:solidFill>
              <a:latin typeface="Calibri"/>
              <a:ea typeface="Calibri"/>
              <a:cs typeface="Calibri"/>
              <a:sym typeface="Calibri"/>
            </a:endParaRPr>
          </a:p>
          <a:p>
            <a:pPr marL="0" marR="38100" lvl="0" indent="0" rtl="0">
              <a:lnSpc>
                <a:spcPct val="100000"/>
              </a:lnSpc>
              <a:spcBef>
                <a:spcPts val="0"/>
              </a:spcBef>
              <a:spcAft>
                <a:spcPts val="0"/>
              </a:spcAft>
              <a:buClr>
                <a:srgbClr val="000000"/>
              </a:buClr>
              <a:buSzPts val="1100"/>
              <a:buFont typeface="Arial"/>
              <a:buNone/>
            </a:pPr>
            <a:r>
              <a:rPr lang="en" sz="1700" b="1" dirty="0">
                <a:solidFill>
                  <a:srgbClr val="000000"/>
                </a:solidFill>
              </a:rPr>
              <a:t>Early June</a:t>
            </a:r>
            <a:r>
              <a:rPr lang="en" sz="1700" dirty="0">
                <a:solidFill>
                  <a:srgbClr val="000000"/>
                </a:solidFill>
              </a:rPr>
              <a:t>: Ensure that INSIGHT has been installed on all devices that will be used for Summer </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dirty="0">
                <a:solidFill>
                  <a:srgbClr val="000000"/>
                </a:solidFill>
              </a:rPr>
              <a:t>                     high school LEAP 2025 testing</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b="1" dirty="0">
                <a:solidFill>
                  <a:srgbClr val="000000"/>
                </a:solidFill>
              </a:rPr>
              <a:t>Early June</a:t>
            </a:r>
            <a:r>
              <a:rPr lang="en" sz="1700" dirty="0">
                <a:solidFill>
                  <a:srgbClr val="000000"/>
                </a:solidFill>
              </a:rPr>
              <a:t>: Set up TSMs for high school LEAP 2025 testing</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b="1" dirty="0">
                <a:solidFill>
                  <a:srgbClr val="000000"/>
                </a:solidFill>
              </a:rPr>
              <a:t>Early June</a:t>
            </a:r>
            <a:r>
              <a:rPr lang="en" sz="1700" dirty="0">
                <a:solidFill>
                  <a:srgbClr val="000000"/>
                </a:solidFill>
              </a:rPr>
              <a:t>: Utilize scheduling guidance to determine final Summer high school LEAP 2025 test  </a:t>
            </a:r>
            <a:endParaRPr sz="1700" dirty="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700" dirty="0">
                <a:solidFill>
                  <a:srgbClr val="000000"/>
                </a:solidFill>
              </a:rPr>
              <a:t>                     schedules prior to setting up test sessions in eDIRECT</a:t>
            </a:r>
            <a:endParaRPr sz="1700" dirty="0">
              <a:solidFill>
                <a:srgbClr val="000000"/>
              </a:solidFill>
            </a:endParaRPr>
          </a:p>
          <a:p>
            <a:pPr marL="0" marR="38100" lvl="0" indent="0" rtl="0">
              <a:spcBef>
                <a:spcPts val="0"/>
              </a:spcBef>
              <a:spcAft>
                <a:spcPts val="0"/>
              </a:spcAft>
              <a:buClr>
                <a:schemeClr val="dk1"/>
              </a:buClr>
              <a:buSzPts val="1100"/>
              <a:buFont typeface="Arial"/>
              <a:buNone/>
            </a:pPr>
            <a:r>
              <a:rPr lang="en" sz="1700" b="1" dirty="0"/>
              <a:t>Early June</a:t>
            </a:r>
            <a:r>
              <a:rPr lang="en" sz="1700" dirty="0"/>
              <a:t>: Complete test setup within eDIRECT in preparation for Summer high school LEAP 2025 </a:t>
            </a:r>
            <a:endParaRPr sz="1700" dirty="0"/>
          </a:p>
          <a:p>
            <a:pPr marL="0" marR="38100" lvl="0" indent="0" rtl="0">
              <a:spcBef>
                <a:spcPts val="0"/>
              </a:spcBef>
              <a:spcAft>
                <a:spcPts val="0"/>
              </a:spcAft>
              <a:buClr>
                <a:schemeClr val="dk1"/>
              </a:buClr>
              <a:buSzPts val="1100"/>
              <a:buFont typeface="Arial"/>
              <a:buNone/>
            </a:pPr>
            <a:r>
              <a:rPr lang="en" sz="1700" b="1" dirty="0">
                <a:solidFill>
                  <a:srgbClr val="000000"/>
                </a:solidFill>
              </a:rPr>
              <a:t>June 18</a:t>
            </a:r>
            <a:r>
              <a:rPr lang="en" sz="1700" dirty="0">
                <a:solidFill>
                  <a:srgbClr val="000000"/>
                </a:solidFill>
              </a:rPr>
              <a:t>: LEAP 360 for the 2017-2018 year will close.</a:t>
            </a:r>
            <a:endParaRPr sz="1700" dirty="0">
              <a:solidFill>
                <a:srgbClr val="000000"/>
              </a:solidFill>
            </a:endParaRPr>
          </a:p>
          <a:p>
            <a:pPr marL="0" marR="38100" lvl="0" indent="0" rtl="0">
              <a:spcBef>
                <a:spcPts val="0"/>
              </a:spcBef>
              <a:spcAft>
                <a:spcPts val="0"/>
              </a:spcAft>
              <a:buClr>
                <a:schemeClr val="dk1"/>
              </a:buClr>
              <a:buSzPts val="1100"/>
              <a:buFont typeface="Arial"/>
              <a:buNone/>
            </a:pPr>
            <a:r>
              <a:rPr lang="en" sz="1700" b="1" dirty="0">
                <a:solidFill>
                  <a:srgbClr val="000000"/>
                </a:solidFill>
              </a:rPr>
              <a:t>June 22</a:t>
            </a:r>
            <a:r>
              <a:rPr lang="en" sz="1700" dirty="0">
                <a:solidFill>
                  <a:srgbClr val="000000"/>
                </a:solidFill>
              </a:rPr>
              <a:t>: Report all LEAP 2025 high school test irregularities to assessment@la.gov</a:t>
            </a:r>
            <a:endParaRPr sz="1700" dirty="0">
              <a:solidFill>
                <a:srgbClr val="000000"/>
              </a:solidFill>
            </a:endParaRPr>
          </a:p>
          <a:p>
            <a:pPr marL="0" marR="38100" lvl="0" indent="0" rtl="0">
              <a:lnSpc>
                <a:spcPct val="100000"/>
              </a:lnSpc>
              <a:spcBef>
                <a:spcPts val="0"/>
              </a:spcBef>
              <a:spcAft>
                <a:spcPts val="0"/>
              </a:spcAft>
              <a:buClr>
                <a:schemeClr val="dk1"/>
              </a:buClr>
              <a:buSzPts val="1100"/>
              <a:buFont typeface="Arial"/>
              <a:buNone/>
            </a:pPr>
            <a:endParaRPr sz="1200" b="1" dirty="0"/>
          </a:p>
          <a:p>
            <a:pPr marL="0" marR="38100" lvl="0" indent="0" rtl="0">
              <a:lnSpc>
                <a:spcPct val="100000"/>
              </a:lnSpc>
              <a:spcBef>
                <a:spcPts val="0"/>
              </a:spcBef>
              <a:spcAft>
                <a:spcPts val="0"/>
              </a:spcAft>
              <a:buClr>
                <a:schemeClr val="dk1"/>
              </a:buClr>
              <a:buSzPts val="1100"/>
              <a:buFont typeface="Arial"/>
              <a:buNone/>
            </a:pPr>
            <a:r>
              <a:rPr lang="en" sz="1700" b="1" dirty="0"/>
              <a:t>Assessment Administration and Reporting</a:t>
            </a:r>
            <a:endParaRPr sz="1700" b="1" dirty="0"/>
          </a:p>
          <a:p>
            <a:pPr marL="0" marR="38100" lvl="0" indent="0" rtl="0">
              <a:lnSpc>
                <a:spcPct val="100000"/>
              </a:lnSpc>
              <a:spcBef>
                <a:spcPts val="0"/>
              </a:spcBef>
              <a:spcAft>
                <a:spcPts val="0"/>
              </a:spcAft>
              <a:buClr>
                <a:schemeClr val="dk1"/>
              </a:buClr>
              <a:buSzPts val="1100"/>
              <a:buFont typeface="Arial"/>
              <a:buNone/>
            </a:pPr>
            <a:r>
              <a:rPr lang="en" sz="1700" dirty="0"/>
              <a:t>June </a:t>
            </a:r>
            <a:r>
              <a:rPr lang="en" sz="1700" dirty="0" smtClean="0"/>
              <a:t>18–22: </a:t>
            </a:r>
            <a:r>
              <a:rPr lang="en" sz="1700" dirty="0"/>
              <a:t>Administer LEAP 2025 Summer 2018 tests</a:t>
            </a:r>
            <a:endParaRPr sz="17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a:spLocks noGrp="1"/>
          </p:cNvSpPr>
          <p:nvPr>
            <p:ph type="title"/>
          </p:nvPr>
        </p:nvSpPr>
        <p:spPr>
          <a:xfrm>
            <a:off x="457200" y="12782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40"/>
              </a:spcBef>
              <a:spcAft>
                <a:spcPts val="0"/>
              </a:spcAft>
              <a:buClr>
                <a:schemeClr val="dk1"/>
              </a:buClr>
              <a:buSzPts val="1100"/>
              <a:buFont typeface="Arial"/>
              <a:buNone/>
            </a:pPr>
            <a:r>
              <a:rPr lang="en" sz="2800" b="0" i="0" u="none" strike="noStrike" cap="none">
                <a:solidFill>
                  <a:schemeClr val="dk1"/>
                </a:solidFill>
                <a:latin typeface="Calibri"/>
                <a:ea typeface="Calibri"/>
                <a:cs typeface="Calibri"/>
                <a:sym typeface="Calibri"/>
              </a:rPr>
              <a:t>Report Delivery Options</a:t>
            </a:r>
            <a:endParaRPr sz="2800" b="0" i="0" u="none" strike="noStrike" cap="none">
              <a:solidFill>
                <a:schemeClr val="dk1"/>
              </a:solidFill>
              <a:latin typeface="Calibri"/>
              <a:ea typeface="Calibri"/>
              <a:cs typeface="Calibri"/>
              <a:sym typeface="Calibri"/>
            </a:endParaRPr>
          </a:p>
        </p:txBody>
      </p:sp>
      <p:sp>
        <p:nvSpPr>
          <p:cNvPr id="856" name="Shape 856"/>
          <p:cNvSpPr txBox="1">
            <a:spLocks noGrp="1"/>
          </p:cNvSpPr>
          <p:nvPr>
            <p:ph type="body" idx="1"/>
          </p:nvPr>
        </p:nvSpPr>
        <p:spPr>
          <a:xfrm>
            <a:off x="267375" y="1179625"/>
            <a:ext cx="38457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Student Reports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sng" strike="noStrike" cap="none">
                <a:solidFill>
                  <a:schemeClr val="hlink"/>
                </a:solidFill>
                <a:latin typeface="Calibri"/>
                <a:ea typeface="Calibri"/>
                <a:cs typeface="Calibri"/>
                <a:sym typeface="Calibri"/>
                <a:hlinkClick r:id="rId3"/>
              </a:rPr>
              <a:t>eDIRECT</a:t>
            </a:r>
            <a:r>
              <a:rPr lang="en" sz="1800" b="0" i="0" u="none" strike="noStrike" cap="none">
                <a:solidFill>
                  <a:schemeClr val="dk1"/>
                </a:solidFill>
                <a:latin typeface="Calibri"/>
                <a:ea typeface="Calibri"/>
                <a:cs typeface="Calibri"/>
                <a:sym typeface="Calibri"/>
              </a:rPr>
              <a:t> users can display testing scores for students and save the results in Portable Document Format (.pdf).</a:t>
            </a:r>
            <a:endParaRPr sz="3200" b="0" i="0" u="none" strike="noStrike" cap="none">
              <a:solidFill>
                <a:schemeClr val="dk1"/>
              </a:solidFill>
              <a:latin typeface="Calibri"/>
              <a:ea typeface="Calibri"/>
              <a:cs typeface="Calibri"/>
              <a:sym typeface="Calibri"/>
            </a:endParaRPr>
          </a:p>
        </p:txBody>
      </p:sp>
      <p:pic>
        <p:nvPicPr>
          <p:cNvPr id="857" name="Shape 857"/>
          <p:cNvPicPr preferRelativeResize="0"/>
          <p:nvPr/>
        </p:nvPicPr>
        <p:blipFill rotWithShape="1">
          <a:blip r:embed="rId4">
            <a:alphaModFix/>
          </a:blip>
          <a:srcRect/>
          <a:stretch/>
        </p:blipFill>
        <p:spPr>
          <a:xfrm>
            <a:off x="4690000" y="1116350"/>
            <a:ext cx="3933775" cy="3846350"/>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Shape 862"/>
          <p:cNvSpPr txBox="1">
            <a:spLocks noGrp="1"/>
          </p:cNvSpPr>
          <p:nvPr>
            <p:ph type="title"/>
          </p:nvPr>
        </p:nvSpPr>
        <p:spPr>
          <a:xfrm>
            <a:off x="457200" y="115578"/>
            <a:ext cx="82296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4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Report Delivery Options</a:t>
            </a:r>
            <a:endParaRPr sz="4400" b="0" i="0" u="none" strike="noStrike" cap="none">
              <a:solidFill>
                <a:schemeClr val="dk1"/>
              </a:solidFill>
              <a:latin typeface="Calibri"/>
              <a:ea typeface="Calibri"/>
              <a:cs typeface="Calibri"/>
              <a:sym typeface="Calibri"/>
            </a:endParaRPr>
          </a:p>
        </p:txBody>
      </p:sp>
      <p:sp>
        <p:nvSpPr>
          <p:cNvPr id="863" name="Shape 863"/>
          <p:cNvSpPr txBox="1">
            <a:spLocks noGrp="1"/>
          </p:cNvSpPr>
          <p:nvPr>
            <p:ph type="body" idx="1"/>
          </p:nvPr>
        </p:nvSpPr>
        <p:spPr>
          <a:xfrm>
            <a:off x="457200" y="1200150"/>
            <a:ext cx="38184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View Reports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sng" strike="noStrike" cap="none">
                <a:solidFill>
                  <a:schemeClr val="hlink"/>
                </a:solidFill>
                <a:latin typeface="Calibri"/>
                <a:ea typeface="Calibri"/>
                <a:cs typeface="Calibri"/>
                <a:sym typeface="Calibri"/>
                <a:hlinkClick r:id="rId3"/>
              </a:rPr>
              <a:t>eDIRECT</a:t>
            </a:r>
            <a:r>
              <a:rPr lang="en" sz="1800" b="0" i="0" u="none" strike="noStrike" cap="none">
                <a:solidFill>
                  <a:schemeClr val="dk1"/>
                </a:solidFill>
                <a:latin typeface="Calibri"/>
                <a:ea typeface="Calibri"/>
                <a:cs typeface="Calibri"/>
                <a:sym typeface="Calibri"/>
              </a:rPr>
              <a:t> users can display reports by administration, district, school, and report name.</a:t>
            </a:r>
            <a:endParaRPr sz="3200" b="0" i="0" u="none" strike="noStrike" cap="none">
              <a:solidFill>
                <a:schemeClr val="dk1"/>
              </a:solidFill>
              <a:latin typeface="Calibri"/>
              <a:ea typeface="Calibri"/>
              <a:cs typeface="Calibri"/>
              <a:sym typeface="Calibri"/>
            </a:endParaRPr>
          </a:p>
        </p:txBody>
      </p:sp>
      <p:pic>
        <p:nvPicPr>
          <p:cNvPr id="864" name="Shape 864"/>
          <p:cNvPicPr preferRelativeResize="0"/>
          <p:nvPr/>
        </p:nvPicPr>
        <p:blipFill rotWithShape="1">
          <a:blip r:embed="rId4">
            <a:alphaModFix/>
          </a:blip>
          <a:srcRect/>
          <a:stretch/>
        </p:blipFill>
        <p:spPr>
          <a:xfrm>
            <a:off x="4879975" y="1063375"/>
            <a:ext cx="3318875" cy="3851475"/>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Parent Guides to the LEAP Connect and ELPT Student Reports</a:t>
            </a:r>
            <a:endParaRPr sz="2800" b="0" i="0" u="none" strike="noStrike" cap="none">
              <a:solidFill>
                <a:srgbClr val="333333"/>
              </a:solidFill>
              <a:latin typeface="Calibri"/>
              <a:ea typeface="Calibri"/>
              <a:cs typeface="Calibri"/>
              <a:sym typeface="Calibri"/>
            </a:endParaRPr>
          </a:p>
        </p:txBody>
      </p:sp>
      <p:sp>
        <p:nvSpPr>
          <p:cNvPr id="871" name="Shape 871"/>
          <p:cNvSpPr txBox="1">
            <a:spLocks noGrp="1"/>
          </p:cNvSpPr>
          <p:nvPr>
            <p:ph type="body" idx="1"/>
          </p:nvPr>
        </p:nvSpPr>
        <p:spPr>
          <a:xfrm>
            <a:off x="152400" y="914400"/>
            <a:ext cx="60117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chemeClr val="dk1"/>
              </a:buClr>
              <a:buSzPts val="2100"/>
              <a:buFont typeface="Arial"/>
              <a:buNone/>
            </a:pPr>
            <a:r>
              <a:rPr lang="en" sz="1700" b="0" i="0" u="none" strike="noStrike" cap="none">
                <a:solidFill>
                  <a:schemeClr val="dk1"/>
                </a:solidFill>
                <a:latin typeface="Calibri"/>
                <a:ea typeface="Calibri"/>
                <a:cs typeface="Calibri"/>
                <a:sym typeface="Calibri"/>
              </a:rPr>
              <a:t>The Department released parent guides provides to the LEAP Connect student reports for grades 3-8 and the English Language Proficiency Test student reports for grades K-12. </a:t>
            </a: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en" sz="1700" b="0" i="0" u="none" strike="noStrike" cap="none">
                <a:solidFill>
                  <a:schemeClr val="dk1"/>
                </a:solidFill>
                <a:latin typeface="Calibri"/>
                <a:ea typeface="Calibri"/>
                <a:cs typeface="Calibri"/>
                <a:sym typeface="Calibri"/>
              </a:rPr>
              <a:t>The guides provide families with information on:</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75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student achievement level by content or domain;</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comparison of the student’s progress to others; and</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information to help parents understand how to use these results to guide discussions with their child’s teacher.</a:t>
            </a: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en" sz="1700" b="1" i="0" u="none" strike="noStrike" cap="none">
                <a:solidFill>
                  <a:schemeClr val="dk1"/>
                </a:solidFill>
                <a:latin typeface="Calibri"/>
                <a:ea typeface="Calibri"/>
                <a:cs typeface="Calibri"/>
                <a:sym typeface="Calibri"/>
              </a:rPr>
              <a:t>Schools should send the parent guides home to parents along with the student reports in May. </a:t>
            </a:r>
            <a:endParaRPr sz="1700" b="1"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r>
              <a:rPr lang="en" sz="1700" b="0" i="0" u="none" strike="noStrike" cap="none">
                <a:solidFill>
                  <a:schemeClr val="dk1"/>
                </a:solidFill>
                <a:latin typeface="Calibri"/>
                <a:ea typeface="Calibri"/>
                <a:cs typeface="Calibri"/>
                <a:sym typeface="Calibri"/>
              </a:rPr>
              <a:t>Both of these guides, and all other assessment resources, can be found in the </a:t>
            </a:r>
            <a:r>
              <a:rPr lang="en" sz="1700" b="0" i="0" u="sng" strike="noStrike" cap="none">
                <a:solidFill>
                  <a:schemeClr val="hlink"/>
                </a:solidFill>
                <a:latin typeface="Calibri"/>
                <a:ea typeface="Calibri"/>
                <a:cs typeface="Calibri"/>
                <a:sym typeface="Calibri"/>
                <a:hlinkClick r:id="rId3"/>
              </a:rPr>
              <a:t>Family Support Toolbox</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pic>
        <p:nvPicPr>
          <p:cNvPr id="872" name="Shape 872"/>
          <p:cNvPicPr preferRelativeResize="0"/>
          <p:nvPr/>
        </p:nvPicPr>
        <p:blipFill rotWithShape="1">
          <a:blip r:embed="rId4">
            <a:alphaModFix/>
          </a:blip>
          <a:srcRect/>
          <a:stretch/>
        </p:blipFill>
        <p:spPr>
          <a:xfrm>
            <a:off x="6316500" y="1185875"/>
            <a:ext cx="2675100" cy="3374741"/>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Shape 877"/>
          <p:cNvSpPr txBox="1">
            <a:spLocks noGrp="1"/>
          </p:cNvSpPr>
          <p:nvPr>
            <p:ph type="title"/>
          </p:nvPr>
        </p:nvSpPr>
        <p:spPr>
          <a:xfrm>
            <a:off x="187625" y="0"/>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LEAP Connect 2018-2019	</a:t>
            </a:r>
            <a:endParaRPr dirty="0"/>
          </a:p>
        </p:txBody>
      </p:sp>
      <p:sp>
        <p:nvSpPr>
          <p:cNvPr id="878" name="Shape 878"/>
          <p:cNvSpPr txBox="1">
            <a:spLocks noGrp="1"/>
          </p:cNvSpPr>
          <p:nvPr>
            <p:ph type="body" idx="1"/>
          </p:nvPr>
        </p:nvSpPr>
        <p:spPr>
          <a:xfrm>
            <a:off x="187625" y="9144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dirty="0"/>
              <a:t>The LEAP Connect Online Tools Training (OTT) will be updated in the summer to include items for </a:t>
            </a:r>
            <a:r>
              <a:rPr lang="en" sz="1800"/>
              <a:t>grade </a:t>
            </a:r>
            <a:r>
              <a:rPr lang="en" sz="1800" smtClean="0"/>
              <a:t>11 </a:t>
            </a:r>
            <a:r>
              <a:rPr lang="en" sz="1800" dirty="0"/>
              <a:t>ELA and math. </a:t>
            </a:r>
            <a:endParaRPr sz="1800" dirty="0"/>
          </a:p>
          <a:p>
            <a:pPr marL="457200" lvl="0" indent="-342900">
              <a:spcBef>
                <a:spcPts val="750"/>
              </a:spcBef>
              <a:spcAft>
                <a:spcPts val="0"/>
              </a:spcAft>
              <a:buSzPts val="1800"/>
              <a:buFont typeface="Calibri"/>
              <a:buChar char="•"/>
            </a:pPr>
            <a:r>
              <a:rPr lang="en" sz="1800" dirty="0"/>
              <a:t>The OTT can be accessed through the INSIGHT Portal or through the </a:t>
            </a:r>
            <a:r>
              <a:rPr lang="en" sz="1800" u="sng" dirty="0" smtClean="0">
                <a:solidFill>
                  <a:schemeClr val="hlink"/>
                </a:solidFill>
                <a:hlinkClick r:id="rId3"/>
              </a:rPr>
              <a:t>OTT site</a:t>
            </a:r>
            <a:r>
              <a:rPr lang="en" sz="1800" dirty="0" smtClean="0"/>
              <a:t> in Google Chrome. </a:t>
            </a:r>
            <a:endParaRPr sz="1800" dirty="0"/>
          </a:p>
          <a:p>
            <a:pPr marL="0" lvl="0" indent="0">
              <a:spcBef>
                <a:spcPts val="750"/>
              </a:spcBef>
              <a:spcAft>
                <a:spcPts val="0"/>
              </a:spcAft>
              <a:buNone/>
            </a:pPr>
            <a:endParaRPr sz="1800" dirty="0"/>
          </a:p>
          <a:p>
            <a:pPr marL="0" lvl="0" indent="0">
              <a:spcBef>
                <a:spcPts val="750"/>
              </a:spcBef>
              <a:spcAft>
                <a:spcPts val="0"/>
              </a:spcAft>
              <a:buNone/>
            </a:pPr>
            <a:endParaRPr sz="1800" dirty="0"/>
          </a:p>
        </p:txBody>
      </p:sp>
      <p:pic>
        <p:nvPicPr>
          <p:cNvPr id="879" name="Shape 879"/>
          <p:cNvPicPr preferRelativeResize="0"/>
          <p:nvPr/>
        </p:nvPicPr>
        <p:blipFill>
          <a:blip r:embed="rId4">
            <a:alphaModFix/>
          </a:blip>
          <a:stretch>
            <a:fillRect/>
          </a:stretch>
        </p:blipFill>
        <p:spPr>
          <a:xfrm>
            <a:off x="2655488" y="2212450"/>
            <a:ext cx="4208274" cy="2659450"/>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pic>
        <p:nvPicPr>
          <p:cNvPr id="884" name="Shape 88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85" name="Shape 88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ELPS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What is ELPS?</a:t>
            </a:r>
            <a:endParaRPr sz="2800"/>
          </a:p>
        </p:txBody>
      </p:sp>
      <p:sp>
        <p:nvSpPr>
          <p:cNvPr id="891" name="Shape 891"/>
          <p:cNvSpPr txBox="1">
            <a:spLocks noGrp="1"/>
          </p:cNvSpPr>
          <p:nvPr>
            <p:ph type="body" idx="1"/>
          </p:nvPr>
        </p:nvSpPr>
        <p:spPr>
          <a:xfrm>
            <a:off x="457200" y="983998"/>
            <a:ext cx="8229600" cy="3394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dirty="0"/>
              <a:t>Under the Every Student Succeeds Act (ESSA), standardized entrance and exit criteria are required for English Learners (ELs).  In Louisiana, one component of the entrance criteria is a standardized screener called the English Language Proficiency Screener (ELPS). </a:t>
            </a:r>
            <a:endParaRPr sz="1800" dirty="0"/>
          </a:p>
          <a:p>
            <a:pPr marL="457200" lvl="0" indent="-342900" rtl="0">
              <a:lnSpc>
                <a:spcPct val="100000"/>
              </a:lnSpc>
              <a:spcBef>
                <a:spcPts val="0"/>
              </a:spcBef>
              <a:spcAft>
                <a:spcPts val="0"/>
              </a:spcAft>
              <a:buSzPts val="1800"/>
              <a:buChar char="•"/>
            </a:pPr>
            <a:r>
              <a:rPr lang="en" sz="1800" dirty="0"/>
              <a:t>Beginning in 2019-2020, the ELPS will be required for Louisiana students to begin receiving EL services, and it will be at </a:t>
            </a:r>
            <a:r>
              <a:rPr lang="en" sz="1800" dirty="0" smtClean="0"/>
              <a:t>no </a:t>
            </a:r>
            <a:r>
              <a:rPr lang="en" sz="1800" dirty="0"/>
              <a:t>cost. Districts are strongly encouraged to use the ELPS during the 2018-2019 school year with the screener being available for district use August 1, 2018.   </a:t>
            </a:r>
            <a:endParaRPr sz="1800" dirty="0"/>
          </a:p>
          <a:p>
            <a:pPr marL="457200" lvl="0" indent="-342900" rtl="0">
              <a:lnSpc>
                <a:spcPct val="100000"/>
              </a:lnSpc>
              <a:spcBef>
                <a:spcPts val="0"/>
              </a:spcBef>
              <a:spcAft>
                <a:spcPts val="0"/>
              </a:spcAft>
              <a:buSzPts val="1800"/>
              <a:buChar char="•"/>
            </a:pPr>
            <a:r>
              <a:rPr lang="en" sz="1800" dirty="0"/>
              <a:t>Further training on the screener design and administration will be provided at the 2018 Louisiana Teacher Leaders Summit and monthly Assessment and Accountability calls.</a:t>
            </a:r>
            <a:endParaRPr sz="1800" dirty="0"/>
          </a:p>
          <a:p>
            <a:pPr marL="457200" lvl="0" indent="-342900" rtl="0">
              <a:lnSpc>
                <a:spcPct val="100000"/>
              </a:lnSpc>
              <a:spcBef>
                <a:spcPts val="0"/>
              </a:spcBef>
              <a:spcAft>
                <a:spcPts val="0"/>
              </a:spcAft>
              <a:buSzPts val="1800"/>
              <a:buChar char="•"/>
            </a:pPr>
            <a:r>
              <a:rPr lang="en" sz="1800" dirty="0"/>
              <a:t>The ELPS Guidance document will be released this summer in the </a:t>
            </a:r>
            <a:r>
              <a:rPr lang="en" sz="1800" u="sng" dirty="0">
                <a:solidFill>
                  <a:schemeClr val="hlink"/>
                </a:solidFill>
                <a:hlinkClick r:id="rId3"/>
              </a:rPr>
              <a:t>Assessment Library</a:t>
            </a:r>
            <a:r>
              <a:rPr lang="en" sz="1800" dirty="0"/>
              <a:t>.</a:t>
            </a:r>
            <a:endParaRPr sz="1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Shape 89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7" name="Shape 89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2018-2019 Key Dates</a:t>
            </a:r>
            <a:endParaRPr sz="2800" dirty="0"/>
          </a:p>
        </p:txBody>
      </p:sp>
      <p:sp>
        <p:nvSpPr>
          <p:cNvPr id="903" name="Shape 903"/>
          <p:cNvSpPr txBox="1">
            <a:spLocks noGrp="1"/>
          </p:cNvSpPr>
          <p:nvPr>
            <p:ph type="body" idx="1"/>
          </p:nvPr>
        </p:nvSpPr>
        <p:spPr>
          <a:xfrm>
            <a:off x="457200" y="939800"/>
            <a:ext cx="8229600" cy="362085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LEAP 360 will close for the 2017-2018 school year on June 18. The dates below outline the opening of each LEAP 360 component for the 2018-2019 school year.</a:t>
            </a: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lang="en-US" sz="1800" dirty="0" smtClean="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r>
              <a:rPr lang="en" sz="1800" dirty="0"/>
              <a:t>When EAGLE reopens, tests will carryover, but any discontinued </a:t>
            </a:r>
            <a:r>
              <a:rPr lang="en" sz="1800" dirty="0" smtClean="0"/>
              <a:t>items </a:t>
            </a:r>
            <a:r>
              <a:rPr lang="en" sz="1800" dirty="0"/>
              <a:t>will be removed. Science items will no longer be available. </a:t>
            </a:r>
            <a:endParaRPr sz="1800" dirty="0"/>
          </a:p>
          <a:p>
            <a:pPr marL="0" lvl="0" indent="0" rtl="0">
              <a:spcBef>
                <a:spcPts val="640"/>
              </a:spcBef>
              <a:spcAft>
                <a:spcPts val="0"/>
              </a:spcAft>
              <a:buNone/>
            </a:pPr>
            <a:endParaRPr sz="1800" dirty="0"/>
          </a:p>
        </p:txBody>
      </p:sp>
      <p:graphicFrame>
        <p:nvGraphicFramePr>
          <p:cNvPr id="904" name="Shape 904"/>
          <p:cNvGraphicFramePr/>
          <p:nvPr>
            <p:extLst>
              <p:ext uri="{D42A27DB-BD31-4B8C-83A1-F6EECF244321}">
                <p14:modId xmlns:p14="http://schemas.microsoft.com/office/powerpoint/2010/main" val="3660492022"/>
              </p:ext>
            </p:extLst>
          </p:nvPr>
        </p:nvGraphicFramePr>
        <p:xfrm>
          <a:off x="1632587" y="1730050"/>
          <a:ext cx="5878825" cy="2377320"/>
        </p:xfrm>
        <a:graphic>
          <a:graphicData uri="http://schemas.openxmlformats.org/drawingml/2006/table">
            <a:tbl>
              <a:tblPr>
                <a:noFill/>
                <a:tableStyleId>{ED43F933-1C30-486D-87EE-DCACB2BAECA3}</a:tableStyleId>
              </a:tblPr>
              <a:tblGrid>
                <a:gridCol w="2506550"/>
                <a:gridCol w="1758400"/>
                <a:gridCol w="1613875"/>
              </a:tblGrid>
              <a:tr h="396225">
                <a:tc>
                  <a:txBody>
                    <a:bodyPr/>
                    <a:lstStyle/>
                    <a:p>
                      <a:pPr marL="0" lvl="0" indent="0" algn="ctr" rtl="0">
                        <a:spcBef>
                          <a:spcPts val="0"/>
                        </a:spcBef>
                        <a:spcAft>
                          <a:spcPts val="0"/>
                        </a:spcAft>
                        <a:buNone/>
                      </a:pPr>
                      <a:r>
                        <a:rPr lang="en" sz="1800" dirty="0">
                          <a:solidFill>
                            <a:srgbClr val="FFFFFF"/>
                          </a:solidFill>
                          <a:latin typeface="Calibri" panose="020F0502020204030204" pitchFamily="34" charset="0"/>
                        </a:rPr>
                        <a:t>LEAP 360 Component </a:t>
                      </a:r>
                      <a:endParaRPr sz="1800" dirty="0">
                        <a:solidFill>
                          <a:srgbClr val="FFFFFF"/>
                        </a:solidFill>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lvl="0" indent="0" algn="ctr" rtl="0">
                        <a:spcBef>
                          <a:spcPts val="0"/>
                        </a:spcBef>
                        <a:spcAft>
                          <a:spcPts val="0"/>
                        </a:spcAft>
                        <a:buNone/>
                      </a:pPr>
                      <a:r>
                        <a:rPr lang="en" sz="1800" dirty="0">
                          <a:solidFill>
                            <a:srgbClr val="FFFFFF"/>
                          </a:solidFill>
                          <a:latin typeface="Calibri" panose="020F0502020204030204" pitchFamily="34" charset="0"/>
                        </a:rPr>
                        <a:t>Closes</a:t>
                      </a:r>
                      <a:endParaRPr sz="1800" dirty="0">
                        <a:solidFill>
                          <a:srgbClr val="FFFFFF"/>
                        </a:solidFill>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lvl="0" indent="0" algn="ctr" rtl="0">
                        <a:spcBef>
                          <a:spcPts val="0"/>
                        </a:spcBef>
                        <a:spcAft>
                          <a:spcPts val="0"/>
                        </a:spcAft>
                        <a:buNone/>
                      </a:pPr>
                      <a:r>
                        <a:rPr lang="en" sz="1800" dirty="0">
                          <a:solidFill>
                            <a:srgbClr val="FFFFFF"/>
                          </a:solidFill>
                          <a:latin typeface="Calibri" panose="020F0502020204030204" pitchFamily="34" charset="0"/>
                        </a:rPr>
                        <a:t>Opens</a:t>
                      </a:r>
                      <a:endParaRPr sz="1800" dirty="0">
                        <a:solidFill>
                          <a:srgbClr val="FFFFFF"/>
                        </a:solidFill>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345225">
                <a:tc>
                  <a:txBody>
                    <a:bodyPr/>
                    <a:lstStyle/>
                    <a:p>
                      <a:pPr marL="0" lvl="0" indent="0" algn="ctr" rtl="0">
                        <a:spcBef>
                          <a:spcPts val="0"/>
                        </a:spcBef>
                        <a:spcAft>
                          <a:spcPts val="0"/>
                        </a:spcAft>
                        <a:buNone/>
                      </a:pPr>
                      <a:r>
                        <a:rPr lang="en" sz="1800">
                          <a:latin typeface="Calibri" panose="020F0502020204030204" pitchFamily="34" charset="0"/>
                        </a:rPr>
                        <a:t>Diagnostic</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Calibri" panose="020F0502020204030204" pitchFamily="34" charset="0"/>
                        </a:rPr>
                        <a:t>June 18</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solidFill>
                            <a:schemeClr val="dk1"/>
                          </a:solidFill>
                          <a:latin typeface="Calibri" panose="020F0502020204030204" pitchFamily="34" charset="0"/>
                        </a:rPr>
                        <a:t>July 16 </a:t>
                      </a:r>
                      <a:endParaRPr sz="1800" dirty="0">
                        <a:solidFill>
                          <a:schemeClr val="dk1"/>
                        </a:solidFill>
                        <a:latin typeface="Calibri" panose="020F0502020204030204" pitchFamily="34" charset="0"/>
                      </a:endParaRPr>
                    </a:p>
                    <a:p>
                      <a:pPr marL="0" lvl="0" indent="0" algn="ctr" rtl="0">
                        <a:spcBef>
                          <a:spcPts val="0"/>
                        </a:spcBef>
                        <a:spcAft>
                          <a:spcPts val="0"/>
                        </a:spcAft>
                        <a:buClr>
                          <a:schemeClr val="dk1"/>
                        </a:buClr>
                        <a:buSzPts val="1100"/>
                        <a:buFont typeface="Arial"/>
                        <a:buNone/>
                      </a:pPr>
                      <a:r>
                        <a:rPr lang="en" sz="1800" dirty="0">
                          <a:solidFill>
                            <a:schemeClr val="dk1"/>
                          </a:solidFill>
                          <a:latin typeface="Calibri" panose="020F0502020204030204" pitchFamily="34" charset="0"/>
                        </a:rPr>
                        <a:t>(Test Setup)</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lvl="0" indent="0" algn="ctr" rtl="0">
                        <a:spcBef>
                          <a:spcPts val="0"/>
                        </a:spcBef>
                        <a:spcAft>
                          <a:spcPts val="0"/>
                        </a:spcAft>
                        <a:buNone/>
                      </a:pPr>
                      <a:r>
                        <a:rPr lang="en" sz="1800">
                          <a:latin typeface="Calibri" panose="020F0502020204030204" pitchFamily="34" charset="0"/>
                        </a:rPr>
                        <a:t>Interim</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Calibri" panose="020F0502020204030204" pitchFamily="34" charset="0"/>
                        </a:rPr>
                        <a:t>June 18</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Calibri" panose="020F0502020204030204" pitchFamily="34" charset="0"/>
                        </a:rPr>
                        <a:t>July 16</a:t>
                      </a:r>
                      <a:endParaRPr sz="1800" dirty="0">
                        <a:latin typeface="Calibri" panose="020F0502020204030204" pitchFamily="34" charset="0"/>
                      </a:endParaRPr>
                    </a:p>
                    <a:p>
                      <a:pPr marL="0" lvl="0" indent="0" algn="ctr" rtl="0">
                        <a:spcBef>
                          <a:spcPts val="0"/>
                        </a:spcBef>
                        <a:spcAft>
                          <a:spcPts val="0"/>
                        </a:spcAft>
                        <a:buNone/>
                      </a:pPr>
                      <a:r>
                        <a:rPr lang="en" sz="1800" dirty="0">
                          <a:latin typeface="Calibri" panose="020F0502020204030204" pitchFamily="34" charset="0"/>
                        </a:rPr>
                        <a:t>(Test Setup)</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lvl="0" indent="0" algn="ctr" rtl="0">
                        <a:spcBef>
                          <a:spcPts val="0"/>
                        </a:spcBef>
                        <a:spcAft>
                          <a:spcPts val="0"/>
                        </a:spcAft>
                        <a:buNone/>
                      </a:pPr>
                      <a:r>
                        <a:rPr lang="en" sz="1800">
                          <a:latin typeface="Calibri" panose="020F0502020204030204" pitchFamily="34" charset="0"/>
                        </a:rPr>
                        <a:t>EAGLE</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Calibri" panose="020F0502020204030204" pitchFamily="34" charset="0"/>
                        </a:rPr>
                        <a:t>June 18</a:t>
                      </a:r>
                      <a:endParaRPr sz="180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dirty="0">
                          <a:latin typeface="Calibri" panose="020F0502020204030204" pitchFamily="34" charset="0"/>
                        </a:rPr>
                        <a:t>June 25</a:t>
                      </a:r>
                      <a:endParaRPr sz="1800" dirty="0">
                        <a:latin typeface="Calibri" panose="020F0502020204030204" pitchFamily="34" charset="0"/>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2800" dirty="0" smtClean="0"/>
              <a:t>Planning for LEAP 360 in 2018-2019</a:t>
            </a:r>
            <a:endParaRPr sz="2800" dirty="0"/>
          </a:p>
        </p:txBody>
      </p:sp>
      <p:sp>
        <p:nvSpPr>
          <p:cNvPr id="910" name="Shape 910"/>
          <p:cNvSpPr txBox="1">
            <a:spLocks noGrp="1"/>
          </p:cNvSpPr>
          <p:nvPr>
            <p:ph type="body" idx="1"/>
          </p:nvPr>
        </p:nvSpPr>
        <p:spPr>
          <a:xfrm>
            <a:off x="289000" y="1114075"/>
            <a:ext cx="8682000" cy="3394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dirty="0"/>
              <a:t>Decisions should be made prior to the start of the school year regarding LEAP 360 administration. Over the summer, districts can prepare for LEAP 360 administration by:</a:t>
            </a:r>
            <a:br>
              <a:rPr lang="en" sz="1800" dirty="0"/>
            </a:br>
            <a:endParaRPr sz="1200" dirty="0"/>
          </a:p>
          <a:p>
            <a:pPr marL="457200" lvl="0" indent="-342900" rtl="0">
              <a:spcBef>
                <a:spcPts val="0"/>
              </a:spcBef>
              <a:spcAft>
                <a:spcPts val="0"/>
              </a:spcAft>
              <a:buSzPts val="1800"/>
              <a:buFont typeface="Calibri"/>
              <a:buChar char="●"/>
            </a:pPr>
            <a:r>
              <a:rPr lang="en" sz="1800" dirty="0"/>
              <a:t>Performing an assessment audit prior to the start of school to remove assessments that are </a:t>
            </a:r>
            <a:r>
              <a:rPr lang="en" sz="1800" dirty="0" smtClean="0"/>
              <a:t>duplicative, not aligned, </a:t>
            </a:r>
            <a:r>
              <a:rPr lang="en" sz="1800" dirty="0"/>
              <a:t>or do not come from Tier 1 </a:t>
            </a:r>
            <a:r>
              <a:rPr lang="en" sz="1800" dirty="0" smtClean="0"/>
              <a:t>resources.</a:t>
            </a:r>
            <a:endParaRPr sz="1800" dirty="0"/>
          </a:p>
          <a:p>
            <a:pPr marL="914400" lvl="1" indent="-342900" rtl="0">
              <a:spcBef>
                <a:spcPts val="0"/>
              </a:spcBef>
              <a:spcAft>
                <a:spcPts val="0"/>
              </a:spcAft>
              <a:buSzPts val="1800"/>
              <a:buFont typeface="Calibri"/>
              <a:buChar char="○"/>
            </a:pPr>
            <a:r>
              <a:rPr lang="en" sz="1800" dirty="0"/>
              <a:t>For guidance utilize </a:t>
            </a:r>
            <a:r>
              <a:rPr lang="en" sz="1800" u="sng" dirty="0">
                <a:solidFill>
                  <a:srgbClr val="1155CC"/>
                </a:solidFill>
                <a:hlinkClick r:id="rId3"/>
              </a:rPr>
              <a:t>Assessment Inventory</a:t>
            </a:r>
            <a:r>
              <a:rPr lang="en" sz="1800" dirty="0"/>
              <a:t> </a:t>
            </a:r>
            <a:r>
              <a:rPr lang="en" sz="1800" dirty="0" smtClean="0"/>
              <a:t>resources.</a:t>
            </a:r>
            <a:endParaRPr sz="1800" dirty="0"/>
          </a:p>
          <a:p>
            <a:pPr marL="457200" lvl="0" indent="-342900" rtl="0">
              <a:spcBef>
                <a:spcPts val="0"/>
              </a:spcBef>
              <a:spcAft>
                <a:spcPts val="0"/>
              </a:spcAft>
              <a:buSzPts val="1800"/>
              <a:buFont typeface="Calibri"/>
              <a:buChar char="●"/>
            </a:pPr>
            <a:r>
              <a:rPr lang="en" sz="1800" dirty="0"/>
              <a:t>Attending all trainings and creating a plan to redeliver to appropriate district staff, school leadership, and </a:t>
            </a:r>
            <a:r>
              <a:rPr lang="en" sz="1800" dirty="0" smtClean="0"/>
              <a:t>teachers.</a:t>
            </a:r>
            <a:endParaRPr sz="1800" dirty="0"/>
          </a:p>
          <a:p>
            <a:pPr marL="457200" lvl="0" indent="-342900" rtl="0">
              <a:spcBef>
                <a:spcPts val="0"/>
              </a:spcBef>
              <a:spcAft>
                <a:spcPts val="0"/>
              </a:spcAft>
              <a:buSzPts val="1800"/>
              <a:buFont typeface="Calibri"/>
              <a:buChar char="●"/>
            </a:pPr>
            <a:r>
              <a:rPr lang="en" sz="1800" dirty="0"/>
              <a:t>Reviewing and providing </a:t>
            </a:r>
            <a:r>
              <a:rPr lang="en" sz="1800" u="sng" dirty="0">
                <a:solidFill>
                  <a:srgbClr val="1155CC"/>
                </a:solidFill>
                <a:hlinkClick r:id="rId4"/>
              </a:rPr>
              <a:t>LEAP 360</a:t>
            </a:r>
            <a:r>
              <a:rPr lang="en" sz="1800" dirty="0"/>
              <a:t> resources to district staff, school leadership, and teachers with adequate time to prepare for the upcoming school </a:t>
            </a:r>
            <a:r>
              <a:rPr lang="en" sz="1800" dirty="0" smtClean="0"/>
              <a:t>year.</a:t>
            </a:r>
            <a:endParaRPr sz="1800" dirty="0"/>
          </a:p>
          <a:p>
            <a:pPr marL="0" lvl="0" indent="0" rtl="0">
              <a:spcBef>
                <a:spcPts val="0"/>
              </a:spcBef>
              <a:spcAft>
                <a:spcPts val="0"/>
              </a:spcAft>
              <a:buNone/>
            </a:pPr>
            <a:endParaRPr sz="1200" dirty="0"/>
          </a:p>
          <a:p>
            <a:pPr marL="0" lvl="0" indent="0" rtl="0">
              <a:spcBef>
                <a:spcPts val="0"/>
              </a:spcBef>
              <a:spcAft>
                <a:spcPts val="0"/>
              </a:spcAft>
              <a:buNone/>
            </a:pPr>
            <a:endParaRPr sz="1200" dirty="0"/>
          </a:p>
          <a:p>
            <a:pPr marL="0" lvl="0" indent="0" rtl="0">
              <a:spcBef>
                <a:spcPts val="0"/>
              </a:spcBef>
              <a:spcAft>
                <a:spcPts val="0"/>
              </a:spcAft>
              <a:buClr>
                <a:schemeClr val="dk1"/>
              </a:buClr>
              <a:buSzPts val="1100"/>
              <a:buFont typeface="Arial"/>
              <a:buNone/>
            </a:pPr>
            <a:endParaRPr sz="1200" dirty="0"/>
          </a:p>
          <a:p>
            <a:pPr marL="0" lvl="0" indent="0">
              <a:spcBef>
                <a:spcPts val="640"/>
              </a:spcBef>
              <a:spcAft>
                <a:spcPts val="0"/>
              </a:spcAft>
              <a:buNone/>
            </a:pPr>
            <a:endParaRPr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lvl="0"/>
            <a:r>
              <a:rPr lang="en" sz="2800" dirty="0"/>
              <a:t>Planning for LEAP 360 in 2018-2019</a:t>
            </a:r>
            <a:endParaRPr dirty="0"/>
          </a:p>
        </p:txBody>
      </p:sp>
      <p:sp>
        <p:nvSpPr>
          <p:cNvPr id="916" name="Shape 91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Calibri"/>
              <a:buChar char="●"/>
            </a:pPr>
            <a:r>
              <a:rPr lang="en" sz="1800" dirty="0"/>
              <a:t>Developing </a:t>
            </a:r>
            <a:r>
              <a:rPr lang="en" sz="1800" dirty="0" smtClean="0"/>
              <a:t>a communication </a:t>
            </a:r>
            <a:r>
              <a:rPr lang="en" sz="1800" dirty="0"/>
              <a:t>plan with district and school technology </a:t>
            </a:r>
            <a:r>
              <a:rPr lang="en" sz="1800" dirty="0" smtClean="0"/>
              <a:t>coordinators </a:t>
            </a:r>
            <a:r>
              <a:rPr lang="en" sz="1800" dirty="0"/>
              <a:t>prior to school starting and throughout the year, </a:t>
            </a:r>
            <a:r>
              <a:rPr lang="en" sz="1800" dirty="0" smtClean="0"/>
              <a:t>including </a:t>
            </a:r>
            <a:r>
              <a:rPr lang="en" sz="1800" dirty="0"/>
              <a:t>regular opportunities to regroup and discuss technology </a:t>
            </a:r>
            <a:r>
              <a:rPr lang="en" sz="1800" dirty="0" smtClean="0"/>
              <a:t>readiness.</a:t>
            </a:r>
            <a:endParaRPr sz="1800" dirty="0"/>
          </a:p>
          <a:p>
            <a:pPr marL="457200" lvl="0" indent="-342900" rtl="0">
              <a:lnSpc>
                <a:spcPct val="115000"/>
              </a:lnSpc>
              <a:spcBef>
                <a:spcPts val="0"/>
              </a:spcBef>
              <a:spcAft>
                <a:spcPts val="0"/>
              </a:spcAft>
              <a:buSzPts val="1800"/>
              <a:buFont typeface="Calibri"/>
              <a:buChar char="●"/>
            </a:pPr>
            <a:r>
              <a:rPr lang="en" sz="1800" dirty="0"/>
              <a:t>Ensuring INSIGHT and the Testing System Manager are set up at all </a:t>
            </a:r>
            <a:r>
              <a:rPr lang="en" sz="1800" dirty="0" smtClean="0"/>
              <a:t>schools.</a:t>
            </a:r>
            <a:endParaRPr sz="1800" dirty="0"/>
          </a:p>
          <a:p>
            <a:pPr marL="914400" lvl="1" indent="-342900" rtl="0">
              <a:lnSpc>
                <a:spcPct val="115000"/>
              </a:lnSpc>
              <a:spcBef>
                <a:spcPts val="0"/>
              </a:spcBef>
              <a:spcAft>
                <a:spcPts val="0"/>
              </a:spcAft>
              <a:buSzPts val="1800"/>
              <a:buFont typeface="Calibri"/>
              <a:buChar char="○"/>
            </a:pPr>
            <a:r>
              <a:rPr lang="en" sz="1800" dirty="0"/>
              <a:t>For guidance, see the DRC Technology User Guide posted under General Information in </a:t>
            </a:r>
            <a:r>
              <a:rPr lang="en" sz="1800" u="sng" dirty="0" smtClean="0">
                <a:solidFill>
                  <a:srgbClr val="1155CC"/>
                </a:solidFill>
                <a:hlinkClick r:id="rId3"/>
              </a:rPr>
              <a:t>eDIRECT</a:t>
            </a:r>
            <a:r>
              <a:rPr lang="en" sz="1800" u="sng" dirty="0" smtClean="0">
                <a:solidFill>
                  <a:srgbClr val="1155CC"/>
                </a:solidFill>
              </a:rPr>
              <a:t>.</a:t>
            </a:r>
            <a:endParaRPr sz="1800" dirty="0"/>
          </a:p>
          <a:p>
            <a:pPr marL="457200" lvl="0" indent="-342900" rtl="0">
              <a:spcBef>
                <a:spcPts val="0"/>
              </a:spcBef>
              <a:spcAft>
                <a:spcPts val="0"/>
              </a:spcAft>
              <a:buSzPts val="1800"/>
              <a:buFont typeface="Calibri"/>
              <a:buChar char="●"/>
            </a:pPr>
            <a:r>
              <a:rPr lang="en" sz="1800" dirty="0"/>
              <a:t>Creating an assessment calendar that includes:</a:t>
            </a:r>
            <a:endParaRPr sz="1800" dirty="0"/>
          </a:p>
          <a:p>
            <a:pPr marL="914400" lvl="1" indent="-342900" rtl="0">
              <a:lnSpc>
                <a:spcPct val="115000"/>
              </a:lnSpc>
              <a:spcBef>
                <a:spcPts val="0"/>
              </a:spcBef>
              <a:spcAft>
                <a:spcPts val="0"/>
              </a:spcAft>
              <a:buSzPts val="1800"/>
              <a:buFont typeface="Calibri"/>
              <a:buChar char="○"/>
            </a:pPr>
            <a:r>
              <a:rPr lang="en" sz="1800" dirty="0"/>
              <a:t>Forms chosen for LEAP 360 </a:t>
            </a:r>
            <a:r>
              <a:rPr lang="en" sz="1800" dirty="0" smtClean="0"/>
              <a:t>assessments,</a:t>
            </a:r>
            <a:endParaRPr sz="1800" dirty="0"/>
          </a:p>
          <a:p>
            <a:pPr marL="914400" lvl="1" indent="-342900" rtl="0">
              <a:lnSpc>
                <a:spcPct val="115000"/>
              </a:lnSpc>
              <a:spcBef>
                <a:spcPts val="0"/>
              </a:spcBef>
              <a:spcAft>
                <a:spcPts val="0"/>
              </a:spcAft>
              <a:buSzPts val="1800"/>
              <a:buFont typeface="Calibri"/>
              <a:buChar char="○"/>
            </a:pPr>
            <a:r>
              <a:rPr lang="en" sz="1800" dirty="0"/>
              <a:t>Testing windows for LEAP 360 </a:t>
            </a:r>
            <a:r>
              <a:rPr lang="en" sz="1800" dirty="0" smtClean="0"/>
              <a:t>assessments, and</a:t>
            </a:r>
            <a:endParaRPr sz="1800" dirty="0"/>
          </a:p>
          <a:p>
            <a:pPr marL="914400" lvl="1" indent="-342900" rtl="0">
              <a:spcBef>
                <a:spcPts val="0"/>
              </a:spcBef>
              <a:spcAft>
                <a:spcPts val="0"/>
              </a:spcAft>
              <a:buSzPts val="1800"/>
              <a:buFont typeface="Calibri"/>
              <a:buChar char="○"/>
            </a:pPr>
            <a:r>
              <a:rPr lang="en" sz="1800" dirty="0"/>
              <a:t>Scope-and-sequence aligned to the LEAP 360 </a:t>
            </a:r>
            <a:r>
              <a:rPr lang="en" sz="1800" dirty="0" smtClean="0"/>
              <a:t>assessments.</a:t>
            </a:r>
            <a:endParaRPr sz="1800" dirty="0"/>
          </a:p>
          <a:p>
            <a:pPr marL="0" lvl="0" indent="0">
              <a:spcBef>
                <a:spcPts val="640"/>
              </a:spcBef>
              <a:spcAft>
                <a:spcPts val="0"/>
              </a:spcAft>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59" name="Shape 45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pic>
        <p:nvPicPr>
          <p:cNvPr id="964" name="Shape 96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65" name="Shape 96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Shape 970"/>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Assessment Resources 2018-2019</a:t>
            </a:r>
            <a:endParaRPr sz="3000" b="0" i="0" u="none" strike="noStrike" cap="none">
              <a:solidFill>
                <a:srgbClr val="000000"/>
              </a:solidFill>
              <a:latin typeface="Calibri"/>
              <a:ea typeface="Calibri"/>
              <a:cs typeface="Calibri"/>
              <a:sym typeface="Calibri"/>
            </a:endParaRPr>
          </a:p>
        </p:txBody>
      </p:sp>
      <p:sp>
        <p:nvSpPr>
          <p:cNvPr id="971" name="Shape 971"/>
          <p:cNvSpPr txBox="1"/>
          <p:nvPr/>
        </p:nvSpPr>
        <p:spPr>
          <a:xfrm>
            <a:off x="439550" y="1115500"/>
            <a:ext cx="72918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a:latin typeface="Calibri"/>
                <a:ea typeface="Calibri"/>
                <a:cs typeface="Calibri"/>
                <a:sym typeface="Calibri"/>
              </a:rPr>
              <a:t>Available Summer 2018</a:t>
            </a:r>
            <a:endParaRPr sz="1800" b="1"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a:latin typeface="Calibri"/>
                <a:ea typeface="Calibri"/>
                <a:cs typeface="Calibri"/>
                <a:sym typeface="Calibri"/>
              </a:rPr>
              <a:t>Updated </a:t>
            </a:r>
            <a:r>
              <a:rPr lang="en" sz="1800" b="0" i="0" u="none" strike="noStrike" cap="none">
                <a:solidFill>
                  <a:srgbClr val="000000"/>
                </a:solidFill>
                <a:latin typeface="Calibri"/>
                <a:ea typeface="Calibri"/>
                <a:cs typeface="Calibri"/>
                <a:sym typeface="Calibri"/>
              </a:rPr>
              <a:t>LEAP 2025 </a:t>
            </a:r>
            <a:r>
              <a:rPr lang="en" sz="1800" b="0" i="0" u="sng" strike="noStrike" cap="none">
                <a:solidFill>
                  <a:schemeClr val="hlink"/>
                </a:solidFill>
                <a:latin typeface="Calibri"/>
                <a:ea typeface="Calibri"/>
                <a:cs typeface="Calibri"/>
                <a:sym typeface="Calibri"/>
                <a:hlinkClick r:id="rId3"/>
              </a:rPr>
              <a:t>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a:latin typeface="Calibri"/>
                <a:ea typeface="Calibri"/>
                <a:cs typeface="Calibri"/>
                <a:sym typeface="Calibri"/>
              </a:rPr>
              <a:t>New LEAP 2025 </a:t>
            </a:r>
            <a:r>
              <a:rPr lang="en" sz="1800" u="sng">
                <a:solidFill>
                  <a:schemeClr val="hlink"/>
                </a:solidFill>
                <a:latin typeface="Calibri"/>
                <a:ea typeface="Calibri"/>
                <a:cs typeface="Calibri"/>
                <a:sym typeface="Calibri"/>
                <a:hlinkClick r:id="rId3"/>
              </a:rPr>
              <a:t>Assessment Guides</a:t>
            </a:r>
            <a:r>
              <a:rPr lang="en" sz="1800">
                <a:latin typeface="Calibri"/>
                <a:ea typeface="Calibri"/>
                <a:cs typeface="Calibri"/>
                <a:sym typeface="Calibri"/>
              </a:rPr>
              <a:t> for Science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r>
              <a:rPr lang="en" sz="1800" b="1">
                <a:latin typeface="Calibri"/>
                <a:ea typeface="Calibri"/>
                <a:cs typeface="Calibri"/>
                <a:sym typeface="Calibri"/>
              </a:rPr>
              <a:t>Available Fall 2018</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Updated US History Practice Test</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Biology Practice Test</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Science </a:t>
            </a:r>
            <a:r>
              <a:rPr lang="en" sz="1800" u="sng">
                <a:solidFill>
                  <a:schemeClr val="hlink"/>
                </a:solidFill>
                <a:latin typeface="Calibri"/>
                <a:ea typeface="Calibri"/>
                <a:cs typeface="Calibri"/>
                <a:sym typeface="Calibri"/>
                <a:hlinkClick r:id="rId4"/>
              </a:rPr>
              <a:t>Practice Test Guidance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b="1">
              <a:latin typeface="Calibri"/>
              <a:ea typeface="Calibri"/>
              <a:cs typeface="Calibri"/>
              <a:sym typeface="Calibri"/>
            </a:endParaRPr>
          </a:p>
          <a:p>
            <a:pPr marL="0" marR="0" lvl="0" indent="0" algn="l" rtl="0">
              <a:lnSpc>
                <a:spcPct val="100000"/>
              </a:lnSpc>
              <a:spcBef>
                <a:spcPts val="0"/>
              </a:spcBef>
              <a:spcAft>
                <a:spcPts val="0"/>
              </a:spcAft>
              <a:buNone/>
            </a:pPr>
            <a:r>
              <a:rPr lang="en" sz="1800" b="1">
                <a:latin typeface="Calibri"/>
                <a:ea typeface="Calibri"/>
                <a:cs typeface="Calibri"/>
                <a:sym typeface="Calibri"/>
              </a:rPr>
              <a:t>Available January 2019</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Updated Social Studies Practice Tests for grades 3-8</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Science Practice Tests for grades 3-8</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a:solidFill>
                  <a:srgbClr val="000000"/>
                </a:solidFill>
              </a:rPr>
              <a:t>2018-2019 </a:t>
            </a:r>
            <a:r>
              <a:rPr lang="en" sz="2800" b="0" i="0" u="none" strike="noStrike" cap="none">
                <a:solidFill>
                  <a:srgbClr val="000000"/>
                </a:solidFill>
                <a:latin typeface="Calibri"/>
                <a:ea typeface="Calibri"/>
                <a:cs typeface="Calibri"/>
                <a:sym typeface="Calibri"/>
              </a:rPr>
              <a:t>LEAP 2025 Resource Availability Timeline</a:t>
            </a:r>
            <a:endParaRPr sz="4400" b="0" i="0" u="none" strike="noStrike" cap="none">
              <a:solidFill>
                <a:srgbClr val="333333"/>
              </a:solidFill>
              <a:latin typeface="Calibri"/>
              <a:ea typeface="Calibri"/>
              <a:cs typeface="Calibri"/>
              <a:sym typeface="Calibri"/>
            </a:endParaRPr>
          </a:p>
        </p:txBody>
      </p:sp>
      <p:sp>
        <p:nvSpPr>
          <p:cNvPr id="979" name="Shape 97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graphicFrame>
        <p:nvGraphicFramePr>
          <p:cNvPr id="980" name="Shape 980"/>
          <p:cNvGraphicFramePr/>
          <p:nvPr>
            <p:extLst>
              <p:ext uri="{D42A27DB-BD31-4B8C-83A1-F6EECF244321}">
                <p14:modId xmlns:p14="http://schemas.microsoft.com/office/powerpoint/2010/main" val="4184155146"/>
              </p:ext>
            </p:extLst>
          </p:nvPr>
        </p:nvGraphicFramePr>
        <p:xfrm>
          <a:off x="152400" y="1147763"/>
          <a:ext cx="8761000" cy="3438375"/>
        </p:xfrm>
        <a:graphic>
          <a:graphicData uri="http://schemas.openxmlformats.org/drawingml/2006/table">
            <a:tbl>
              <a:tblPr>
                <a:noFill/>
                <a:tableStyleId>{1A2DAC52-A744-4D7D-904A-F6E3851A6CB4}</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dirty="0">
                          <a:solidFill>
                            <a:srgbClr val="FFFFFF"/>
                          </a:solidFill>
                          <a:latin typeface="Calibri"/>
                          <a:ea typeface="Calibri"/>
                          <a:cs typeface="Calibri"/>
                          <a:sym typeface="Calibri"/>
                        </a:rPr>
                        <a:t>Resource</a:t>
                      </a:r>
                      <a:endParaRPr sz="14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5998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a:latin typeface="Calibri"/>
                          <a:ea typeface="Calibri"/>
                          <a:cs typeface="Calibri"/>
                          <a:sym typeface="Calibri"/>
                        </a:rPr>
                        <a:t>Updated LEAP 2025 </a:t>
                      </a:r>
                      <a:r>
                        <a:rPr lang="en" sz="1100" b="1" u="none" strike="noStrike" cap="none">
                          <a:latin typeface="Calibri"/>
                          <a:ea typeface="Calibri"/>
                          <a:cs typeface="Calibri"/>
                          <a:sym typeface="Calibri"/>
                        </a:rPr>
                        <a:t>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solidFill>
                            <a:schemeClr val="dk1"/>
                          </a:solidFill>
                          <a:latin typeface="Calibri"/>
                          <a:ea typeface="Calibri"/>
                          <a:cs typeface="Calibri"/>
                          <a:sym typeface="Calibri"/>
                        </a:rPr>
                        <a:t>Summer 2018</a:t>
                      </a:r>
                      <a:endParaRPr sz="1100" dirty="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lvl="0" indent="0" rtl="0">
                        <a:spcBef>
                          <a:spcPts val="0"/>
                        </a:spcBef>
                        <a:spcAft>
                          <a:spcPts val="0"/>
                        </a:spcAft>
                        <a:buNone/>
                      </a:pPr>
                      <a:r>
                        <a:rPr lang="en" sz="1100">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2147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LEAP 2025 Assessment Guides for Science</a:t>
                      </a:r>
                      <a:endParaRPr sz="11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120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a:latin typeface="Calibri"/>
                          <a:ea typeface="Calibri"/>
                          <a:cs typeface="Calibri"/>
                          <a:sym typeface="Calibri"/>
                        </a:rPr>
                        <a:t>Math, ELA, and Social Studies </a:t>
                      </a:r>
                      <a:r>
                        <a:rPr lang="en" sz="1100" b="1" u="none" strike="noStrike" cap="none">
                          <a:latin typeface="Calibri"/>
                          <a:ea typeface="Calibri"/>
                          <a:cs typeface="Calibri"/>
                          <a:sym typeface="Calibri"/>
                        </a:rPr>
                        <a:t>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dirty="0">
                          <a:latin typeface="Calibri"/>
                          <a:ea typeface="Calibri"/>
                          <a:cs typeface="Calibri"/>
                          <a:sym typeface="Calibri"/>
                        </a:rPr>
                        <a:t>Currently available in INSIGHT and </a:t>
                      </a:r>
                      <a:r>
                        <a:rPr lang="en" sz="1100" u="none" strike="noStrike" cap="none" dirty="0" smtClean="0">
                          <a:latin typeface="Calibri"/>
                          <a:ea typeface="Calibri"/>
                          <a:cs typeface="Calibri"/>
                          <a:sym typeface="Calibri"/>
                        </a:rPr>
                        <a:t>eDIRECT</a:t>
                      </a:r>
                      <a:endParaRPr sz="14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lvl="0" indent="0" rtl="0">
                        <a:spcBef>
                          <a:spcPts val="0"/>
                        </a:spcBef>
                        <a:spcAft>
                          <a:spcPts val="0"/>
                        </a:spcAft>
                        <a:buNone/>
                      </a:pPr>
                      <a:r>
                        <a:rPr lang="en" sz="1100">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259300">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Biology Practice Test</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latin typeface="Calibri"/>
                          <a:ea typeface="Calibri"/>
                          <a:cs typeface="Calibri"/>
                          <a:sym typeface="Calibri"/>
                        </a:rPr>
                        <a:t>Fall 2018</a:t>
                      </a:r>
                      <a:endParaRPr sz="1100" dirty="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r>
              <a:tr h="259300">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Updated US History Practice Test</a:t>
                      </a:r>
                      <a:endParaRPr sz="11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graphicFrame>
        <p:nvGraphicFramePr>
          <p:cNvPr id="986" name="Shape 986"/>
          <p:cNvGraphicFramePr/>
          <p:nvPr>
            <p:extLst>
              <p:ext uri="{D42A27DB-BD31-4B8C-83A1-F6EECF244321}">
                <p14:modId xmlns:p14="http://schemas.microsoft.com/office/powerpoint/2010/main" val="2433833655"/>
              </p:ext>
            </p:extLst>
          </p:nvPr>
        </p:nvGraphicFramePr>
        <p:xfrm>
          <a:off x="164650" y="1172800"/>
          <a:ext cx="8814700" cy="2938060"/>
        </p:xfrm>
        <a:graphic>
          <a:graphicData uri="http://schemas.openxmlformats.org/drawingml/2006/table">
            <a:tbl>
              <a:tblPr>
                <a:noFill/>
                <a:tableStyleId>{1A2DAC52-A744-4D7D-904A-F6E3851A6CB4}</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dirty="0">
                          <a:solidFill>
                            <a:srgbClr val="FFFFFF"/>
                          </a:solidFill>
                          <a:latin typeface="Calibri"/>
                          <a:ea typeface="Calibri"/>
                          <a:cs typeface="Calibri"/>
                          <a:sym typeface="Calibri"/>
                        </a:rPr>
                        <a:t>Resource</a:t>
                      </a:r>
                      <a:endParaRPr sz="1400" u="none" strike="noStrike" cap="none" dirty="0"/>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48962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Updated Social Studies Practice Tests for Grades 3-8</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solidFill>
                            <a:schemeClr val="dk1"/>
                          </a:solidFill>
                          <a:latin typeface="Calibri"/>
                          <a:ea typeface="Calibri"/>
                          <a:cs typeface="Calibri"/>
                          <a:sym typeface="Calibri"/>
                        </a:rPr>
                        <a:t>January 2019</a:t>
                      </a:r>
                      <a:endParaRPr sz="1100" dirty="0">
                        <a:solidFill>
                          <a:schemeClr val="dk1"/>
                        </a:solidFill>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rtl="0">
                        <a:spcBef>
                          <a:spcPts val="0"/>
                        </a:spcBef>
                        <a:spcAft>
                          <a:spcPts val="0"/>
                        </a:spcAft>
                        <a:buNone/>
                      </a:pPr>
                      <a:r>
                        <a:rPr lang="en" sz="1100">
                          <a:solidFill>
                            <a:schemeClr val="dk1"/>
                          </a:solidFill>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sz="1100">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37072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Science Practice Tests for Grades 3-8</a:t>
                      </a:r>
                      <a:endParaRPr sz="1100" b="1">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6397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a:latin typeface="Calibri"/>
                          <a:ea typeface="Calibri"/>
                          <a:cs typeface="Calibri"/>
                          <a:sym typeface="Calibri"/>
                        </a:rPr>
                        <a:t>Updated Math, ELA, and Social Studies </a:t>
                      </a:r>
                      <a:r>
                        <a:rPr lang="en" sz="1100" b="1" u="none" strike="noStrike" cap="none">
                          <a:latin typeface="Calibri"/>
                          <a:ea typeface="Calibri"/>
                          <a:cs typeface="Calibri"/>
                          <a:sym typeface="Calibri"/>
                        </a:rPr>
                        <a:t>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algn="ctr" rtl="0">
                        <a:spcBef>
                          <a:spcPts val="0"/>
                        </a:spcBef>
                        <a:spcAft>
                          <a:spcPts val="0"/>
                        </a:spcAft>
                        <a:buNone/>
                      </a:pPr>
                      <a:r>
                        <a:rPr lang="en" sz="1100" dirty="0">
                          <a:solidFill>
                            <a:schemeClr val="dk1"/>
                          </a:solidFill>
                          <a:latin typeface="Calibri"/>
                          <a:ea typeface="Calibri"/>
                          <a:cs typeface="Calibri"/>
                          <a:sym typeface="Calibri"/>
                        </a:rPr>
                        <a:t>Fall 2018</a:t>
                      </a:r>
                      <a:endParaRPr sz="1100" u="sng" dirty="0">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lvl="0" indent="0" rtl="0">
                        <a:spcBef>
                          <a:spcPts val="0"/>
                        </a:spcBef>
                        <a:spcAft>
                          <a:spcPts val="0"/>
                        </a:spcAft>
                        <a:buNone/>
                      </a:pPr>
                      <a:r>
                        <a:rPr lang="en" sz="1100">
                          <a:latin typeface="Calibri"/>
                          <a:ea typeface="Calibri"/>
                          <a:cs typeface="Calibri"/>
                          <a:sym typeface="Calibri"/>
                        </a:rPr>
                        <a:t>Provide teachers with information regarding best practices when using the practice tests. Updated to include information about the new high school practice tests.</a:t>
                      </a:r>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563975">
                <a:tc>
                  <a:txBody>
                    <a:bodyPr/>
                    <a:lstStyle/>
                    <a:p>
                      <a:pPr marL="0" marR="0" lvl="0" indent="0" algn="ctr" rtl="0">
                        <a:lnSpc>
                          <a:spcPct val="100000"/>
                        </a:lnSpc>
                        <a:spcBef>
                          <a:spcPts val="0"/>
                        </a:spcBef>
                        <a:spcAft>
                          <a:spcPts val="0"/>
                        </a:spcAft>
                        <a:buNone/>
                      </a:pPr>
                      <a:r>
                        <a:rPr lang="en" sz="1100" b="1">
                          <a:latin typeface="Calibri"/>
                          <a:ea typeface="Calibri"/>
                          <a:cs typeface="Calibri"/>
                          <a:sym typeface="Calibri"/>
                        </a:rPr>
                        <a:t>New Science Practice Test Guidance</a:t>
                      </a:r>
                      <a:endParaRPr sz="1100" b="1">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
        <p:nvSpPr>
          <p:cNvPr id="988" name="Shape 988"/>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a:latin typeface="Calibri"/>
                <a:ea typeface="Calibri"/>
                <a:cs typeface="Calibri"/>
                <a:sym typeface="Calibri"/>
              </a:rPr>
              <a:t>2018 - 2019 </a:t>
            </a: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pic>
        <p:nvPicPr>
          <p:cNvPr id="993" name="Shape 993"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994" name="Shape 99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2018-2019 School System Planning Calendar</a:t>
            </a:r>
            <a:endParaRPr sz="2800" b="0" i="0" u="none" strike="noStrike" cap="none">
              <a:solidFill>
                <a:srgbClr val="333333"/>
              </a:solidFill>
              <a:latin typeface="Calibri"/>
              <a:ea typeface="Calibri"/>
              <a:cs typeface="Calibri"/>
              <a:sym typeface="Calibri"/>
            </a:endParaRPr>
          </a:p>
        </p:txBody>
      </p:sp>
      <p:sp>
        <p:nvSpPr>
          <p:cNvPr id="1001" name="Shape 100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800" b="0" i="0" u="none" strike="noStrike" cap="none" dirty="0">
                <a:solidFill>
                  <a:schemeClr val="dk1"/>
                </a:solidFill>
                <a:latin typeface="Calibri"/>
                <a:ea typeface="Calibri"/>
                <a:cs typeface="Calibri"/>
                <a:sym typeface="Calibri"/>
              </a:rPr>
              <a:t>The Department released the </a:t>
            </a:r>
            <a:r>
              <a:rPr lang="en" sz="1800" b="0" i="0" u="sng" strike="noStrike" cap="none" dirty="0">
                <a:solidFill>
                  <a:schemeClr val="hlink"/>
                </a:solidFill>
                <a:latin typeface="Calibri"/>
                <a:ea typeface="Calibri"/>
                <a:cs typeface="Calibri"/>
                <a:sym typeface="Calibri"/>
                <a:hlinkClick r:id="rId3"/>
              </a:rPr>
              <a:t>2018-2019 school system planning calendar</a:t>
            </a:r>
            <a:r>
              <a:rPr lang="en" sz="1800" b="0" i="0" u="none" strike="noStrike" cap="none" dirty="0">
                <a:solidFill>
                  <a:schemeClr val="dk1"/>
                </a:solidFill>
                <a:latin typeface="Calibri"/>
                <a:ea typeface="Calibri"/>
                <a:cs typeface="Calibri"/>
                <a:sym typeface="Calibri"/>
              </a:rPr>
              <a:t> containing dates for:</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Supervisor, Principal and Teacher Leader Collaborations</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Monthly Planning Calls: School System, Assessment &amp; Accountability, Data Coordinator, Special Education, Ed Technology</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Newsletter distribution: Superintendents, Charter, Nonpublic, Teacher Leader, Believe and Prepare, Counselor Connect and Early Childhood</a:t>
            </a:r>
            <a:endParaRPr sz="18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BESE and Advisory Council meetings</a:t>
            </a: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dirty="0">
                <a:solidFill>
                  <a:schemeClr val="dk1"/>
                </a:solidFill>
                <a:latin typeface="Calibri"/>
                <a:ea typeface="Calibri"/>
                <a:cs typeface="Calibri"/>
                <a:sym typeface="Calibri"/>
              </a:rPr>
              <a:t>DTC and Accountability Contact Update</a:t>
            </a:r>
            <a:endParaRPr sz="1400" b="0" i="0" u="none" strike="noStrike" cap="none" dirty="0">
              <a:solidFill>
                <a:srgbClr val="000000"/>
              </a:solidFill>
              <a:latin typeface="Arial"/>
              <a:ea typeface="Arial"/>
              <a:cs typeface="Arial"/>
              <a:sym typeface="Arial"/>
            </a:endParaRPr>
          </a:p>
        </p:txBody>
      </p:sp>
      <p:sp>
        <p:nvSpPr>
          <p:cNvPr id="1007" name="Shape 1007"/>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1013" name="Shape 1013"/>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014" name="Shape 1014"/>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021" name="Shape 1021"/>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027" name="Shape 1027"/>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DRC Student Corrections System </a:t>
            </a:r>
            <a:r>
              <a:rPr lang="en" sz="3200" dirty="0" smtClean="0"/>
              <a:t/>
            </a:r>
            <a:br>
              <a:rPr lang="en" sz="3200" dirty="0" smtClean="0"/>
            </a:br>
            <a:r>
              <a:rPr lang="en" sz="3200" dirty="0" smtClean="0"/>
              <a:t>(</a:t>
            </a:r>
            <a:r>
              <a:rPr lang="en" sz="3200" dirty="0"/>
              <a:t>Online Cleanup): Timeline</a:t>
            </a:r>
            <a:endParaRPr sz="3200" dirty="0"/>
          </a:p>
        </p:txBody>
      </p:sp>
      <p:sp>
        <p:nvSpPr>
          <p:cNvPr id="483" name="Shape 483"/>
          <p:cNvSpPr txBox="1">
            <a:spLocks noGrp="1"/>
          </p:cNvSpPr>
          <p:nvPr>
            <p:ph type="body" idx="1"/>
          </p:nvPr>
        </p:nvSpPr>
        <p:spPr>
          <a:xfrm>
            <a:off x="176550" y="870975"/>
            <a:ext cx="8815800" cy="4072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IMPORTANT:  The final opportunity for schools/districts to clean up impending zeroes prior to the calculation of the new progress index and value-added results is during DRC Online Cleanup, which will open on June 11 and close on June 15 (rather than typical July timeline).</a:t>
            </a:r>
            <a:endParaRPr sz="1800"/>
          </a:p>
          <a:p>
            <a:pPr marL="0" lvl="0" indent="0" algn="ctr">
              <a:spcBef>
                <a:spcPts val="640"/>
              </a:spcBef>
              <a:spcAft>
                <a:spcPts val="0"/>
              </a:spcAft>
              <a:buNone/>
            </a:pPr>
            <a:r>
              <a:rPr lang="en" sz="1800"/>
              <a:t>NO EXTENSIONS CAN BE GRANTED.</a:t>
            </a:r>
            <a:endParaRPr sz="1800"/>
          </a:p>
          <a:p>
            <a:pPr marL="457200" lvl="0" indent="-342900" rtl="0">
              <a:spcBef>
                <a:spcPts val="640"/>
              </a:spcBef>
              <a:spcAft>
                <a:spcPts val="0"/>
              </a:spcAft>
              <a:buSzPts val="1800"/>
              <a:buChar char="•"/>
            </a:pPr>
            <a:r>
              <a:rPr lang="en" sz="1800"/>
              <a:t>Student records from LEAP 2025, EOC, LEAP Connect, and LAA 1 will be available to correct limited demographics and eliminate impending zeroes.</a:t>
            </a:r>
            <a:endParaRPr sz="1800"/>
          </a:p>
          <a:p>
            <a:pPr marL="457200" lvl="0" indent="-342900" rtl="0">
              <a:spcBef>
                <a:spcPts val="0"/>
              </a:spcBef>
              <a:spcAft>
                <a:spcPts val="0"/>
              </a:spcAft>
              <a:buSzPts val="1800"/>
              <a:buChar char="•"/>
            </a:pPr>
            <a:r>
              <a:rPr lang="en" sz="1800"/>
              <a:t>Accountability codes 1-44, 97 can be applied if there is a matching exit code in SIS that indicates student exited from enrollment prior to or during the testing window.</a:t>
            </a:r>
            <a:endParaRPr sz="1800"/>
          </a:p>
          <a:p>
            <a:pPr marL="457200" lvl="0" indent="-342900" rtl="0">
              <a:spcBef>
                <a:spcPts val="0"/>
              </a:spcBef>
              <a:spcAft>
                <a:spcPts val="0"/>
              </a:spcAft>
              <a:buSzPts val="1800"/>
              <a:buChar char="•"/>
            </a:pPr>
            <a:r>
              <a:rPr lang="en" sz="1800"/>
              <a:t>For all other codes, schools should maintain documentation to verify use of codes that will be audited by LDOE. </a:t>
            </a:r>
            <a:endParaRPr sz="1800"/>
          </a:p>
          <a:p>
            <a:pPr marL="457200" lvl="0" indent="-342900" rtl="0">
              <a:spcBef>
                <a:spcPts val="0"/>
              </a:spcBef>
              <a:spcAft>
                <a:spcPts val="0"/>
              </a:spcAft>
              <a:buSzPts val="1800"/>
              <a:buChar char="•"/>
            </a:pPr>
            <a:r>
              <a:rPr lang="en" sz="1800"/>
              <a:t>Code 81 for EL students cannot be applied at this time.</a:t>
            </a:r>
            <a:endParaRPr sz="1800"/>
          </a:p>
          <a:p>
            <a:pPr marL="457200" lvl="0" indent="-342900" rtl="0">
              <a:spcBef>
                <a:spcPts val="0"/>
              </a:spcBef>
              <a:spcAft>
                <a:spcPts val="0"/>
              </a:spcAft>
              <a:buSzPts val="1800"/>
              <a:buChar char="•"/>
            </a:pPr>
            <a:r>
              <a:rPr lang="en" sz="1800"/>
              <a:t>Schools should not wait until the August assessment data certification to request corrections for impending zeroes. </a:t>
            </a:r>
            <a:endParaRPr sz="1800"/>
          </a:p>
        </p:txBody>
      </p:sp>
    </p:spTree>
    <p:extLst>
      <p:ext uri="{BB962C8B-B14F-4D97-AF65-F5344CB8AC3E}">
        <p14:creationId xmlns:p14="http://schemas.microsoft.com/office/powerpoint/2010/main" val="17076923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2" name="Shape 103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33" name="Shape 103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aphicFrame>
        <p:nvGraphicFramePr>
          <p:cNvPr id="1038" name="Shape 1038"/>
          <p:cNvGraphicFramePr/>
          <p:nvPr>
            <p:extLst>
              <p:ext uri="{D42A27DB-BD31-4B8C-83A1-F6EECF244321}">
                <p14:modId xmlns:p14="http://schemas.microsoft.com/office/powerpoint/2010/main" val="3880369892"/>
              </p:ext>
            </p:extLst>
          </p:nvPr>
        </p:nvGraphicFramePr>
        <p:xfrm>
          <a:off x="643962" y="1098465"/>
          <a:ext cx="8006275" cy="1646000"/>
        </p:xfrm>
        <a:graphic>
          <a:graphicData uri="http://schemas.openxmlformats.org/drawingml/2006/table">
            <a:tbl>
              <a:tblPr firstRow="1" bandRow="1">
                <a:noFill/>
                <a:tableStyleId>{6E917B0F-BE4B-4F0E-A437-82DFD1491E30}</a:tableStyleId>
              </a:tblPr>
              <a:tblGrid>
                <a:gridCol w="194627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dirty="0"/>
                        <a:t>Key Dates</a:t>
                      </a:r>
                      <a:endParaRPr sz="18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Action</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May 18</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Last day for PBT Materials Pickup 3</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June 11-15</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dirty="0"/>
                        <a:t>DRC Online cleanup for impending zeroes to determine final calculation for new progress index</a:t>
                      </a:r>
                      <a:endParaRPr sz="1800" u="none" strike="noStrike" cap="none"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US" sz="1800" u="none" strike="noStrike" cap="none" dirty="0" smtClean="0"/>
                        <a:t>June 18-22</a:t>
                      </a:r>
                      <a:endParaRPr sz="18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u="none" strike="noStrike" cap="none" dirty="0" smtClean="0"/>
                        <a:t>Summer high school testing window</a:t>
                      </a:r>
                      <a:endParaRPr sz="1800" u="none" strike="noStrike" cap="none" dirty="0"/>
                    </a:p>
                  </a:txBody>
                  <a:tcPr marL="91450" marR="91450" marT="34300" marB="3430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039" name="Shape 1039"/>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1040" name="Shape 1040"/>
          <p:cNvSpPr txBox="1"/>
          <p:nvPr/>
        </p:nvSpPr>
        <p:spPr>
          <a:xfrm>
            <a:off x="629200" y="3304000"/>
            <a:ext cx="8035800" cy="145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dirty="0">
                <a:solidFill>
                  <a:schemeClr val="dk1"/>
                </a:solidFill>
                <a:latin typeface="Calibri"/>
                <a:ea typeface="Calibri"/>
                <a:cs typeface="Calibri"/>
                <a:sym typeface="Calibri"/>
              </a:rPr>
              <a:t>Reminder:  </a:t>
            </a:r>
            <a:r>
              <a:rPr lang="en" sz="1800" dirty="0">
                <a:solidFill>
                  <a:schemeClr val="dk1"/>
                </a:solidFill>
                <a:latin typeface="Calibri"/>
                <a:ea typeface="Calibri"/>
                <a:cs typeface="Calibri"/>
                <a:sym typeface="Calibri"/>
              </a:rPr>
              <a:t>There will </a:t>
            </a:r>
            <a:r>
              <a:rPr lang="en" sz="1800" dirty="0" smtClean="0">
                <a:solidFill>
                  <a:schemeClr val="dk1"/>
                </a:solidFill>
                <a:latin typeface="Calibri"/>
                <a:ea typeface="Calibri"/>
                <a:cs typeface="Calibri"/>
                <a:sym typeface="Calibri"/>
              </a:rPr>
              <a:t>not be any </a:t>
            </a:r>
            <a:r>
              <a:rPr lang="en" sz="1800" dirty="0">
                <a:solidFill>
                  <a:schemeClr val="dk1"/>
                </a:solidFill>
                <a:latin typeface="Calibri"/>
                <a:ea typeface="Calibri"/>
                <a:cs typeface="Calibri"/>
                <a:sym typeface="Calibri"/>
              </a:rPr>
              <a:t>Office </a:t>
            </a:r>
            <a:r>
              <a:rPr lang="en" sz="1800" dirty="0" smtClean="0">
                <a:solidFill>
                  <a:schemeClr val="dk1"/>
                </a:solidFill>
                <a:latin typeface="Calibri"/>
                <a:ea typeface="Calibri"/>
                <a:cs typeface="Calibri"/>
                <a:sym typeface="Calibri"/>
              </a:rPr>
              <a:t>Hours calls </a:t>
            </a:r>
            <a:r>
              <a:rPr lang="en" sz="1800" dirty="0">
                <a:solidFill>
                  <a:schemeClr val="dk1"/>
                </a:solidFill>
                <a:latin typeface="Calibri"/>
                <a:ea typeface="Calibri"/>
                <a:cs typeface="Calibri"/>
                <a:sym typeface="Calibri"/>
              </a:rPr>
              <a:t>during June and July.  Office Hours will resume in August.</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1" i="0" u="none" strike="noStrike" cap="none" dirty="0">
                <a:solidFill>
                  <a:schemeClr val="dk1"/>
                </a:solidFill>
                <a:latin typeface="Calibri"/>
                <a:ea typeface="Calibri"/>
                <a:cs typeface="Calibri"/>
                <a:sym typeface="Calibri"/>
              </a:rPr>
              <a:t>Next Assessment and Accountability Monthly Call:</a:t>
            </a:r>
            <a:r>
              <a:rPr lang="en" sz="1800" b="0" i="0" u="none" strike="noStrike" cap="none" dirty="0">
                <a:solidFill>
                  <a:schemeClr val="dk1"/>
                </a:solidFill>
                <a:latin typeface="Calibri"/>
                <a:ea typeface="Calibri"/>
                <a:cs typeface="Calibri"/>
                <a:sym typeface="Calibri"/>
              </a:rPr>
              <a:t> </a:t>
            </a:r>
            <a:r>
              <a:rPr lang="en" sz="1800" dirty="0">
                <a:solidFill>
                  <a:schemeClr val="dk1"/>
                </a:solidFill>
                <a:latin typeface="Calibri"/>
                <a:ea typeface="Calibri"/>
                <a:cs typeface="Calibri"/>
                <a:sym typeface="Calibri"/>
              </a:rPr>
              <a:t>June 19</a:t>
            </a:r>
            <a:r>
              <a:rPr lang="en" sz="1800" b="0" i="0" u="none" strike="noStrike" cap="none" dirty="0">
                <a:solidFill>
                  <a:schemeClr val="dk1"/>
                </a:solidFill>
                <a:latin typeface="Calibri"/>
                <a:ea typeface="Calibri"/>
                <a:cs typeface="Calibri"/>
                <a:sym typeface="Calibri"/>
              </a:rPr>
              <a:t>, 2018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27725" y="0"/>
            <a:ext cx="8629200" cy="1016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DRC Student Corrections System (Online Cleanup): Process </a:t>
            </a:r>
            <a:endParaRPr sz="3000" dirty="0"/>
          </a:p>
        </p:txBody>
      </p:sp>
      <p:sp>
        <p:nvSpPr>
          <p:cNvPr id="489" name="Shape 489"/>
          <p:cNvSpPr txBox="1">
            <a:spLocks noGrp="1"/>
          </p:cNvSpPr>
          <p:nvPr>
            <p:ph type="body" idx="1"/>
          </p:nvPr>
        </p:nvSpPr>
        <p:spPr>
          <a:xfrm>
            <a:off x="101600" y="906300"/>
            <a:ext cx="9042274" cy="3848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600" i="1" dirty="0"/>
              <a:t>Access to the DRC Student Corrections System (Online Cleanup)</a:t>
            </a:r>
            <a:endParaRPr sz="1600" i="1" dirty="0"/>
          </a:p>
          <a:p>
            <a:pPr marL="457200" lvl="0" indent="-330200" rtl="0">
              <a:spcBef>
                <a:spcPts val="640"/>
              </a:spcBef>
              <a:spcAft>
                <a:spcPts val="0"/>
              </a:spcAft>
              <a:buSzPts val="1600"/>
              <a:buChar char="•"/>
            </a:pPr>
            <a:r>
              <a:rPr lang="en" sz="1600" dirty="0"/>
              <a:t>The Student Corrections System is accessed through </a:t>
            </a:r>
            <a:r>
              <a:rPr lang="en" sz="1600" dirty="0" smtClean="0"/>
              <a:t>DRC </a:t>
            </a:r>
            <a:r>
              <a:rPr lang="en" sz="1600" dirty="0" smtClean="0">
                <a:hlinkClick r:id="rId3"/>
              </a:rPr>
              <a:t>eDIRECT</a:t>
            </a:r>
            <a:r>
              <a:rPr lang="en" sz="1600" dirty="0" smtClean="0"/>
              <a:t>.</a:t>
            </a:r>
            <a:endParaRPr sz="1600" dirty="0"/>
          </a:p>
          <a:p>
            <a:pPr marL="457200" lvl="0" indent="-330200" rtl="0">
              <a:spcBef>
                <a:spcPts val="0"/>
              </a:spcBef>
              <a:spcAft>
                <a:spcPts val="0"/>
              </a:spcAft>
              <a:buSzPts val="1600"/>
              <a:buChar char="•"/>
            </a:pPr>
            <a:r>
              <a:rPr lang="en" sz="1600" dirty="0"/>
              <a:t>Schools have access to their own data and should complete all changes.</a:t>
            </a:r>
            <a:endParaRPr sz="1600" dirty="0"/>
          </a:p>
          <a:p>
            <a:pPr marL="457200" lvl="0" indent="-330200" rtl="0">
              <a:spcBef>
                <a:spcPts val="0"/>
              </a:spcBef>
              <a:spcAft>
                <a:spcPts val="0"/>
              </a:spcAft>
              <a:buSzPts val="1600"/>
              <a:buChar char="•"/>
            </a:pPr>
            <a:r>
              <a:rPr lang="en" sz="1600" dirty="0"/>
              <a:t>District test coordinators/accountability contacts should monitor daily progress and approve changes.</a:t>
            </a:r>
            <a:endParaRPr sz="1600" dirty="0"/>
          </a:p>
          <a:p>
            <a:pPr marL="0" lvl="0" indent="0" rtl="0">
              <a:spcBef>
                <a:spcPts val="0"/>
              </a:spcBef>
              <a:spcAft>
                <a:spcPts val="0"/>
              </a:spcAft>
              <a:buNone/>
            </a:pPr>
            <a:endParaRPr sz="1600" dirty="0"/>
          </a:p>
          <a:p>
            <a:pPr marL="0" lvl="0" indent="0" rtl="0">
              <a:spcBef>
                <a:spcPts val="0"/>
              </a:spcBef>
              <a:spcAft>
                <a:spcPts val="0"/>
              </a:spcAft>
              <a:buNone/>
            </a:pPr>
            <a:endParaRPr sz="1600" dirty="0"/>
          </a:p>
          <a:p>
            <a:pPr marL="0" lvl="0" indent="0" rtl="0">
              <a:spcBef>
                <a:spcPts val="0"/>
              </a:spcBef>
              <a:spcAft>
                <a:spcPts val="0"/>
              </a:spcAft>
              <a:buNone/>
            </a:pPr>
            <a:r>
              <a:rPr lang="en" sz="1600" dirty="0"/>
              <a:t>Documentation is not submitted with </a:t>
            </a:r>
            <a:endParaRPr sz="1600" dirty="0"/>
          </a:p>
          <a:p>
            <a:pPr marL="0" lvl="0" indent="0" rtl="0">
              <a:spcBef>
                <a:spcPts val="0"/>
              </a:spcBef>
              <a:spcAft>
                <a:spcPts val="0"/>
              </a:spcAft>
              <a:buNone/>
            </a:pPr>
            <a:r>
              <a:rPr lang="en" sz="1600" dirty="0"/>
              <a:t>this cleanup, but must be </a:t>
            </a:r>
            <a:r>
              <a:rPr lang="en" sz="1600" dirty="0" smtClean="0"/>
              <a:t>available</a:t>
            </a:r>
          </a:p>
          <a:p>
            <a:pPr marL="0" lvl="0" indent="0" rtl="0">
              <a:spcBef>
                <a:spcPts val="0"/>
              </a:spcBef>
              <a:spcAft>
                <a:spcPts val="0"/>
              </a:spcAft>
              <a:buNone/>
            </a:pPr>
            <a:r>
              <a:rPr lang="en" sz="1600" dirty="0" smtClean="0"/>
              <a:t>for potential </a:t>
            </a:r>
            <a:r>
              <a:rPr lang="en" sz="1600" dirty="0"/>
              <a:t>auditing of accountability </a:t>
            </a:r>
            <a:endParaRPr sz="1600" dirty="0"/>
          </a:p>
          <a:p>
            <a:pPr marL="0" lvl="0" indent="0" rtl="0">
              <a:spcBef>
                <a:spcPts val="0"/>
              </a:spcBef>
              <a:spcAft>
                <a:spcPts val="0"/>
              </a:spcAft>
              <a:buNone/>
            </a:pPr>
            <a:r>
              <a:rPr lang="en" sz="1600" dirty="0"/>
              <a:t>codes in coming months.</a:t>
            </a:r>
            <a:endParaRPr sz="1600" dirty="0"/>
          </a:p>
          <a:p>
            <a:pPr marL="0" lvl="0" indent="0">
              <a:spcBef>
                <a:spcPts val="640"/>
              </a:spcBef>
              <a:spcAft>
                <a:spcPts val="0"/>
              </a:spcAft>
              <a:buNone/>
            </a:pPr>
            <a:endParaRPr sz="1600" i="1" dirty="0"/>
          </a:p>
          <a:p>
            <a:pPr marL="0" lvl="0" indent="0" rtl="0">
              <a:spcBef>
                <a:spcPts val="640"/>
              </a:spcBef>
              <a:spcAft>
                <a:spcPts val="0"/>
              </a:spcAft>
              <a:buNone/>
            </a:pPr>
            <a:endParaRPr lang="en" sz="1600" i="1" dirty="0" smtClean="0"/>
          </a:p>
          <a:p>
            <a:pPr marL="0" lvl="0" indent="0" rtl="0">
              <a:spcBef>
                <a:spcPts val="640"/>
              </a:spcBef>
              <a:spcAft>
                <a:spcPts val="0"/>
              </a:spcAft>
              <a:buNone/>
            </a:pPr>
            <a:r>
              <a:rPr lang="en" sz="1600" i="1" dirty="0" smtClean="0"/>
              <a:t>User </a:t>
            </a:r>
            <a:r>
              <a:rPr lang="en" sz="1600" i="1" dirty="0"/>
              <a:t>Guide Availability</a:t>
            </a:r>
            <a:r>
              <a:rPr lang="en" sz="1600" dirty="0"/>
              <a:t>:  A user guide will be posted under the Documents tab in eDIRECT.</a:t>
            </a:r>
            <a:endParaRPr sz="1600" dirty="0"/>
          </a:p>
        </p:txBody>
      </p:sp>
      <p:pic>
        <p:nvPicPr>
          <p:cNvPr id="490" name="Shape 490"/>
          <p:cNvPicPr preferRelativeResize="0"/>
          <p:nvPr/>
        </p:nvPicPr>
        <p:blipFill>
          <a:blip r:embed="rId4">
            <a:alphaModFix/>
          </a:blip>
          <a:stretch>
            <a:fillRect/>
          </a:stretch>
        </p:blipFill>
        <p:spPr>
          <a:xfrm>
            <a:off x="3438025" y="2281238"/>
            <a:ext cx="5633200" cy="1589175"/>
          </a:xfrm>
          <a:prstGeom prst="rect">
            <a:avLst/>
          </a:prstGeom>
          <a:noFill/>
          <a:ln>
            <a:noFill/>
          </a:ln>
        </p:spPr>
      </p:pic>
      <p:sp>
        <p:nvSpPr>
          <p:cNvPr id="491" name="Shape 491"/>
          <p:cNvSpPr/>
          <p:nvPr/>
        </p:nvSpPr>
        <p:spPr>
          <a:xfrm rot="897214">
            <a:off x="6672711" y="2125648"/>
            <a:ext cx="149979" cy="1523954"/>
          </a:xfrm>
          <a:prstGeom prst="downArrow">
            <a:avLst>
              <a:gd name="adj1" fmla="val 10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5218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5832</TotalTime>
  <Words>5974</Words>
  <Application>Microsoft Office PowerPoint</Application>
  <PresentationFormat>On-screen Show (16:9)</PresentationFormat>
  <Paragraphs>670</Paragraphs>
  <Slides>81</Slides>
  <Notes>81</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81</vt:i4>
      </vt:variant>
    </vt:vector>
  </HeadingPairs>
  <TitlesOfParts>
    <vt:vector size="100" baseType="lpstr">
      <vt:lpstr>Century</vt:lpstr>
      <vt:lpstr>Calibri</vt:lpstr>
      <vt:lpstr>Century Schoolbook</vt:lpstr>
      <vt:lpstr>Arial</vt:lpstr>
      <vt:lpstr>Short Stack</vt:lpstr>
      <vt:lpstr>Simple Light</vt:lpstr>
      <vt:lpstr>Louisiana Believes</vt:lpstr>
      <vt:lpstr>Louisiana Believes</vt:lpstr>
      <vt:lpstr>Louisiana Believes</vt:lpstr>
      <vt:lpstr>LA Believes</vt:lpstr>
      <vt:lpstr>Louisiana Believes</vt:lpstr>
      <vt:lpstr>Louisiana Believes</vt:lpstr>
      <vt:lpstr>Louisiana Believes</vt:lpstr>
      <vt:lpstr>1_Louisiana Believes</vt:lpstr>
      <vt:lpstr>LA Believes</vt:lpstr>
      <vt:lpstr>Louisiana Believes</vt:lpstr>
      <vt:lpstr>Louisiana Believes</vt:lpstr>
      <vt:lpstr>Louisiana Believes</vt:lpstr>
      <vt:lpstr>Louisiana Believes</vt:lpstr>
      <vt:lpstr>PowerPoint Presentation</vt:lpstr>
      <vt:lpstr>Agenda</vt:lpstr>
      <vt:lpstr>2017-2018 Month-by-Month Checklist</vt:lpstr>
      <vt:lpstr>May Assessment and Accountability Checklist</vt:lpstr>
      <vt:lpstr>May Assessment and Accountability Checklist</vt:lpstr>
      <vt:lpstr>June Assessment and Accountability Checklist</vt:lpstr>
      <vt:lpstr>PowerPoint Presentation</vt:lpstr>
      <vt:lpstr>DRC Student Corrections System  (Online Cleanup): Timeline</vt:lpstr>
      <vt:lpstr>DRC Student Corrections System (Online Cleanup): Process </vt:lpstr>
      <vt:lpstr>DRC Student Corrections System (Online Cleanup):  Data</vt:lpstr>
      <vt:lpstr>Superintendent and Principal  Secure Reporting System</vt:lpstr>
      <vt:lpstr> 2017-2018 Reporting: School Report Cards </vt:lpstr>
      <vt:lpstr>2017-2018 Reporting:  Revisions to Louisiana’s Accountability System</vt:lpstr>
      <vt:lpstr>2017-2018 Reporting: SPS Formulae</vt:lpstr>
      <vt:lpstr>2017-2018 Reporting: Letter Grade Scale</vt:lpstr>
      <vt:lpstr>2017-2018 Reporting: Reporting Student Progress</vt:lpstr>
      <vt:lpstr>2017-2018 Reporting: Teacher Leader Summit Sessions</vt:lpstr>
      <vt:lpstr>PowerPoint Presentation</vt:lpstr>
      <vt:lpstr>Communicating 2018 Assessment Results</vt:lpstr>
      <vt:lpstr>PowerPoint Presentation</vt:lpstr>
      <vt:lpstr>Technology Preparation</vt:lpstr>
      <vt:lpstr>System Readiness Check</vt:lpstr>
      <vt:lpstr>Technical Assistance</vt:lpstr>
      <vt:lpstr>Online Scheduling Guidance</vt:lpstr>
      <vt:lpstr>Technology FAQ</vt:lpstr>
      <vt:lpstr>Troubleshooting</vt:lpstr>
      <vt:lpstr>Student Status Dashboard</vt:lpstr>
      <vt:lpstr>Testing Statistics Reports</vt:lpstr>
      <vt:lpstr>Testing Statistics Reports</vt:lpstr>
      <vt:lpstr>Online Tools Training</vt:lpstr>
      <vt:lpstr>Technology Readiness Tool</vt:lpstr>
      <vt:lpstr>PowerPoint Presentation</vt:lpstr>
      <vt:lpstr>Investigation Support</vt:lpstr>
      <vt:lpstr>Investigation Support</vt:lpstr>
      <vt:lpstr>Investigation Support</vt:lpstr>
      <vt:lpstr>Investigation Support</vt:lpstr>
      <vt:lpstr>Caveon Test Security Services</vt:lpstr>
      <vt:lpstr>Caveon Core</vt:lpstr>
      <vt:lpstr>Accommodations Audit</vt:lpstr>
      <vt:lpstr>PowerPoint Presentation</vt:lpstr>
      <vt:lpstr>Parent Guide to the LEAP 2025 Student Reports</vt:lpstr>
      <vt:lpstr>PowerPoint Presentation</vt:lpstr>
      <vt:lpstr>Spring High School Administration Key Dates</vt:lpstr>
      <vt:lpstr>Accountability Codes</vt:lpstr>
      <vt:lpstr>PowerPoint Presentation</vt:lpstr>
      <vt:lpstr>Summer High School LEAP 2025 </vt:lpstr>
      <vt:lpstr>Preparing for Summer 2018 High School Testing</vt:lpstr>
      <vt:lpstr>Summer High School LEAP 2025 </vt:lpstr>
      <vt:lpstr>Summer High School LEAP 2025 </vt:lpstr>
      <vt:lpstr>PowerPoint Presentation</vt:lpstr>
      <vt:lpstr>PowerPoint Presentation</vt:lpstr>
      <vt:lpstr>PowerPoint Presentation</vt:lpstr>
      <vt:lpstr>2017-2018 Reporting:  LAA 1/LEAP Connect and ELPT Results</vt:lpstr>
      <vt:lpstr>ELPT Results</vt:lpstr>
      <vt:lpstr>Overview of the ORS</vt:lpstr>
      <vt:lpstr>ORS: Score Reports  </vt:lpstr>
      <vt:lpstr>ORS: Score Reports</vt:lpstr>
      <vt:lpstr>ORS: Reports and Files</vt:lpstr>
      <vt:lpstr>LEAP Connect/LAA1 Results</vt:lpstr>
      <vt:lpstr>Report Delivery Options</vt:lpstr>
      <vt:lpstr>Report Delivery Options</vt:lpstr>
      <vt:lpstr>Parent Guides to the LEAP Connect and ELPT Student Reports</vt:lpstr>
      <vt:lpstr>LEAP Connect 2018-2019 </vt:lpstr>
      <vt:lpstr>PowerPoint Presentation</vt:lpstr>
      <vt:lpstr>What is ELPS?</vt:lpstr>
      <vt:lpstr>PowerPoint Presentation</vt:lpstr>
      <vt:lpstr>2018-2019 Key Dates</vt:lpstr>
      <vt:lpstr>Planning for LEAP 360 in 2018-2019</vt:lpstr>
      <vt:lpstr>Planning for LEAP 360 in 2018-2019</vt:lpstr>
      <vt:lpstr>PowerPoint Presentation</vt:lpstr>
      <vt:lpstr>PowerPoint Presentation</vt:lpstr>
      <vt:lpstr>2018-2019 LEAP 2025 Resource Availability Timeline</vt:lpstr>
      <vt:lpstr>PowerPoint Presentation</vt:lpstr>
      <vt:lpstr>PowerPoint Presentation</vt:lpstr>
      <vt:lpstr>2018-2019 School System Planning Calendar</vt:lpstr>
      <vt:lpstr>PowerPoint Presentation</vt:lpstr>
      <vt:lpstr>Assessments Customer Service</vt:lpstr>
      <vt:lpstr>District Support</vt:lpstr>
      <vt:lpstr>District Support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15</cp:revision>
  <cp:lastPrinted>2018-05-14T20:17:55Z</cp:lastPrinted>
  <dcterms:modified xsi:type="dcterms:W3CDTF">2018-05-15T19:31:37Z</dcterms:modified>
</cp:coreProperties>
</file>