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32"/>
  </p:notesMasterIdLst>
  <p:sldIdLst>
    <p:sldId id="324" r:id="rId2"/>
    <p:sldId id="256" r:id="rId3"/>
    <p:sldId id="257" r:id="rId4"/>
    <p:sldId id="366" r:id="rId5"/>
    <p:sldId id="517" r:id="rId6"/>
    <p:sldId id="539" r:id="rId7"/>
    <p:sldId id="541" r:id="rId8"/>
    <p:sldId id="554" r:id="rId9"/>
    <p:sldId id="534" r:id="rId10"/>
    <p:sldId id="480" r:id="rId11"/>
    <p:sldId id="512" r:id="rId12"/>
    <p:sldId id="531" r:id="rId13"/>
    <p:sldId id="551" r:id="rId14"/>
    <p:sldId id="482" r:id="rId15"/>
    <p:sldId id="513" r:id="rId16"/>
    <p:sldId id="553" r:id="rId17"/>
    <p:sldId id="538" r:id="rId18"/>
    <p:sldId id="545" r:id="rId19"/>
    <p:sldId id="552" r:id="rId20"/>
    <p:sldId id="546" r:id="rId21"/>
    <p:sldId id="547" r:id="rId22"/>
    <p:sldId id="548" r:id="rId23"/>
    <p:sldId id="500" r:id="rId24"/>
    <p:sldId id="533" r:id="rId25"/>
    <p:sldId id="514" r:id="rId26"/>
    <p:sldId id="515" r:id="rId27"/>
    <p:sldId id="483" r:id="rId28"/>
    <p:sldId id="549" r:id="rId29"/>
    <p:sldId id="550" r:id="rId30"/>
    <p:sldId id="334"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5" autoAdjust="0"/>
    <p:restoredTop sz="94660"/>
  </p:normalViewPr>
  <p:slideViewPr>
    <p:cSldViewPr snapToGrid="0">
      <p:cViewPr varScale="1">
        <p:scale>
          <a:sx n="91" d="100"/>
          <a:sy n="91" d="100"/>
        </p:scale>
        <p:origin x="528"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e7d437e7f_0_0:notes"/>
          <p:cNvSpPr txBox="1">
            <a:spLocks noGrp="1"/>
          </p:cNvSpPr>
          <p:nvPr>
            <p:ph type="body" idx="1"/>
          </p:nvPr>
        </p:nvSpPr>
        <p:spPr>
          <a:xfrm>
            <a:off x="685800" y="4343401"/>
            <a:ext cx="5486400" cy="41148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400"/>
          </a:p>
        </p:txBody>
      </p:sp>
      <p:sp>
        <p:nvSpPr>
          <p:cNvPr id="265" name="Google Shape;265;gbe7d437e7f_0_0:notes"/>
          <p:cNvSpPr>
            <a:spLocks noGrp="1" noRot="1" noChangeAspect="1"/>
          </p:cNvSpPr>
          <p:nvPr>
            <p:ph type="sldImg" idx="2"/>
          </p:nvPr>
        </p:nvSpPr>
        <p:spPr>
          <a:xfrm>
            <a:off x="400960" y="687672"/>
            <a:ext cx="6056100" cy="3427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164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extLst>
      <p:ext uri="{BB962C8B-B14F-4D97-AF65-F5344CB8AC3E}">
        <p14:creationId xmlns:p14="http://schemas.microsoft.com/office/powerpoint/2010/main" val="381874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6a45435d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796a45435d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62" name="Google Shape;262;g796a45435d_2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250916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424914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2818329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61468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1128042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52"/>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14" r:id="rId10"/>
    <p:sldLayoutId id="2147483717" r:id="rId11"/>
    <p:sldLayoutId id="2147483718" r:id="rId12"/>
    <p:sldLayoutId id="2147483720" r:id="rId13"/>
    <p:sldLayoutId id="2147483721" r:id="rId14"/>
    <p:sldLayoutId id="2147483722" r:id="rId15"/>
    <p:sldLayoutId id="2147483723" r:id="rId16"/>
    <p:sldLayoutId id="2147483724" r:id="rId17"/>
    <p:sldLayoutId id="2147483725" r:id="rId18"/>
    <p:sldLayoutId id="2147483726" r:id="rId19"/>
    <p:sldLayoutId id="214748373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hyperlink" Target="mailto:ldoecommunications@la.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hyperlink" Target="https://urldefense.proofpoint.com/v2/url?u=http-3A__click.operations.act.org_-3Fqs-3Db98ec20a8590fe283b070c357f0df62f08a17f306c7bc76ba42b55f06c5cb4cfe64d51be3097cb2533d23f5ff6cbf13abcd182aca6c92160&amp;d=DwMDaQ&amp;c=xlPCXuHzMdaH2Flc1sgyicYpGQbQbU9KDEmgNF3_wI0&amp;r=qCN5PwJnXtpZwjc1OTeVllJzcOx64ZGb50sRfTncZ6E&amp;m=6feKMk94mSc1EoGNlyIoLxks2k1YoJX167YDCj0gQtS5i6spClDoKZRQGr5CkFwj&amp;s=yZ0vK5_MvJgZsxQ1317nE-zioV6-eTH5cYZ2-k_3Q6w&amp;e="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hyperlink" Target="https://www.louisianabelieves.com/docs/default-source/assessment/2022-2023-assessment-calendar.pdf?sfvrsn=4de36518_2"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84"/>
          <p:cNvSpPr txBox="1">
            <a:spLocks noGrp="1"/>
          </p:cNvSpPr>
          <p:nvPr>
            <p:ph type="body" idx="1"/>
          </p:nvPr>
        </p:nvSpPr>
        <p:spPr>
          <a:xfrm>
            <a:off x="430075" y="1185325"/>
            <a:ext cx="8283900" cy="1688100"/>
          </a:xfrm>
          <a:prstGeom prst="rect">
            <a:avLst/>
          </a:prstGeom>
          <a:noFill/>
          <a:ln>
            <a:noFill/>
          </a:ln>
        </p:spPr>
        <p:txBody>
          <a:bodyPr spcFirstLastPara="1" wrap="square" lIns="91425" tIns="45700" rIns="91425" bIns="45700" anchor="t" anchorCtr="0">
            <a:noAutofit/>
          </a:bodyPr>
          <a:lstStyle/>
          <a:p>
            <a:pPr marL="230187" lvl="0" indent="-211137" algn="l" rtl="0">
              <a:spcBef>
                <a:spcPts val="0"/>
              </a:spcBef>
              <a:spcAft>
                <a:spcPts val="0"/>
              </a:spcAft>
              <a:buClr>
                <a:schemeClr val="dk1"/>
              </a:buClr>
              <a:buSzPts val="1500"/>
              <a:buFont typeface="Calibri"/>
              <a:buChar char="●"/>
            </a:pPr>
            <a:r>
              <a:rPr lang="en-US" sz="1500"/>
              <a:t>Please make sure your phone or computer is muted to minimize background noise. </a:t>
            </a:r>
            <a:endParaRPr sz="1500"/>
          </a:p>
          <a:p>
            <a:pPr marL="461962" lvl="1" indent="-149225" algn="l" rtl="0">
              <a:spcBef>
                <a:spcPts val="0"/>
              </a:spcBef>
              <a:spcAft>
                <a:spcPts val="0"/>
              </a:spcAft>
              <a:buClr>
                <a:schemeClr val="dk1"/>
              </a:buClr>
              <a:buSzPts val="1500"/>
              <a:buChar char="○"/>
            </a:pPr>
            <a:r>
              <a:rPr lang="en-US" sz="1500"/>
              <a:t>To do this, hover over the bottom left-hand side of your screen and click “Mute.” </a:t>
            </a:r>
            <a:endParaRPr sz="1500"/>
          </a:p>
          <a:p>
            <a:pPr marL="230187" lvl="0" indent="-211137" algn="l" rtl="0">
              <a:spcBef>
                <a:spcPts val="360"/>
              </a:spcBef>
              <a:spcAft>
                <a:spcPts val="0"/>
              </a:spcAft>
              <a:buClr>
                <a:schemeClr val="dk1"/>
              </a:buClr>
              <a:buSzPts val="1500"/>
              <a:buFont typeface="Calibri"/>
              <a:buChar char="●"/>
            </a:pPr>
            <a:r>
              <a:rPr lang="en-US" sz="1500"/>
              <a:t>Please make sure you have turned off your camera to save bandwidth and prevent any connectivity issues.</a:t>
            </a:r>
            <a:endParaRPr sz="1500"/>
          </a:p>
          <a:p>
            <a:pPr marL="461962" lvl="1" indent="-149225" algn="l" rtl="0">
              <a:spcBef>
                <a:spcPts val="360"/>
              </a:spcBef>
              <a:spcAft>
                <a:spcPts val="0"/>
              </a:spcAft>
              <a:buClr>
                <a:schemeClr val="dk1"/>
              </a:buClr>
              <a:buSzPts val="1500"/>
              <a:buChar char="○"/>
            </a:pPr>
            <a:r>
              <a:rPr lang="en-US" sz="1500"/>
              <a:t>To do this, hover over the bottom left-hand side of your screen and click “Stop Video.”</a:t>
            </a:r>
            <a:endParaRPr sz="1500"/>
          </a:p>
          <a:p>
            <a:pPr marL="230187" lvl="0" indent="-230187" algn="l" rtl="0">
              <a:spcBef>
                <a:spcPts val="360"/>
              </a:spcBef>
              <a:spcAft>
                <a:spcPts val="0"/>
              </a:spcAft>
              <a:buClr>
                <a:schemeClr val="dk1"/>
              </a:buClr>
              <a:buSzPts val="1800"/>
              <a:buFont typeface="Calibri"/>
              <a:buChar char="●"/>
            </a:pPr>
            <a:r>
              <a:rPr lang="en-US" sz="1500"/>
              <a:t>Please submit questions during the presentation in the “Chat” function located on the bottom of your screen.</a:t>
            </a:r>
            <a:r>
              <a:rPr lang="en-US" sz="1700"/>
              <a:t> </a:t>
            </a:r>
            <a:endParaRPr sz="1700"/>
          </a:p>
        </p:txBody>
      </p:sp>
      <p:pic>
        <p:nvPicPr>
          <p:cNvPr id="268" name="Google Shape;268;p84"/>
          <p:cNvPicPr preferRelativeResize="0"/>
          <p:nvPr/>
        </p:nvPicPr>
        <p:blipFill rotWithShape="1">
          <a:blip r:embed="rId3">
            <a:alphaModFix/>
          </a:blip>
          <a:srcRect/>
          <a:stretch/>
        </p:blipFill>
        <p:spPr>
          <a:xfrm>
            <a:off x="430074" y="3125825"/>
            <a:ext cx="4387874" cy="1574150"/>
          </a:xfrm>
          <a:prstGeom prst="rect">
            <a:avLst/>
          </a:prstGeom>
          <a:noFill/>
          <a:ln>
            <a:noFill/>
          </a:ln>
        </p:spPr>
      </p:pic>
      <p:sp>
        <p:nvSpPr>
          <p:cNvPr id="269" name="Google Shape;269;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a:solidFill>
                  <a:srgbClr val="385463"/>
                </a:solidFill>
              </a:rPr>
              <a:t>Zoom Meeting Preparation</a:t>
            </a:r>
            <a:endParaRPr>
              <a:solidFill>
                <a:srgbClr val="385463"/>
              </a:solidFill>
            </a:endParaRPr>
          </a:p>
        </p:txBody>
      </p:sp>
      <p:sp>
        <p:nvSpPr>
          <p:cNvPr id="270" name="Google Shape;270;p84"/>
          <p:cNvSpPr txBox="1"/>
          <p:nvPr/>
        </p:nvSpPr>
        <p:spPr>
          <a:xfrm>
            <a:off x="5035150" y="3358800"/>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latin typeface="Calibri"/>
                <a:ea typeface="Calibri"/>
                <a:cs typeface="Calibri"/>
                <a:sym typeface="Calibri"/>
              </a:rPr>
              <a:t>NOTICE: In accordance with the Americans with Disabilities Act, if you need special assistance at this meeting please contact </a:t>
            </a:r>
            <a:r>
              <a:rPr lang="en-US" sz="1500" b="1" u="sng">
                <a:solidFill>
                  <a:srgbClr val="20B6A6"/>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a:latin typeface="Calibri"/>
                <a:ea typeface="Calibri"/>
                <a:cs typeface="Calibri"/>
                <a:sym typeface="Calibri"/>
              </a:rPr>
              <a:t>. </a:t>
            </a:r>
            <a:endParaRPr sz="1500" b="1">
              <a:latin typeface="Calibri"/>
              <a:ea typeface="Calibri"/>
              <a:cs typeface="Calibri"/>
              <a:sym typeface="Calibri"/>
            </a:endParaRPr>
          </a:p>
        </p:txBody>
      </p:sp>
    </p:spTree>
    <p:extLst>
      <p:ext uri="{BB962C8B-B14F-4D97-AF65-F5344CB8AC3E}">
        <p14:creationId xmlns:p14="http://schemas.microsoft.com/office/powerpoint/2010/main" val="374199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Connect</a:t>
            </a:r>
            <a:endParaRPr dirty="0"/>
          </a:p>
        </p:txBody>
      </p:sp>
    </p:spTree>
    <p:extLst>
      <p:ext uri="{BB962C8B-B14F-4D97-AF65-F5344CB8AC3E}">
        <p14:creationId xmlns:p14="http://schemas.microsoft.com/office/powerpoint/2010/main" val="905178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a:t>
            </a:r>
            <a:r>
              <a:rPr lang="en-US" dirty="0" smtClean="0"/>
              <a:t>Connect Accommodations/Eligibility</a:t>
            </a:r>
            <a:endParaRPr lang="en-US" dirty="0"/>
          </a:p>
        </p:txBody>
      </p:sp>
      <p:sp>
        <p:nvSpPr>
          <p:cNvPr id="3" name="Text Placeholder 2"/>
          <p:cNvSpPr>
            <a:spLocks noGrp="1"/>
          </p:cNvSpPr>
          <p:nvPr>
            <p:ph type="body" idx="1"/>
          </p:nvPr>
        </p:nvSpPr>
        <p:spPr/>
        <p:txBody>
          <a:bodyPr/>
          <a:lstStyle/>
          <a:p>
            <a:pPr marL="114300" indent="0">
              <a:buNone/>
            </a:pPr>
            <a:r>
              <a:rPr lang="en-US" i="1" u="sng" dirty="0" smtClean="0"/>
              <a:t>The last day to identify students as LEAP Connect and to finalize accommodations on IEPs, IAPs and EL Checklists was </a:t>
            </a:r>
            <a:r>
              <a:rPr lang="en-US" b="1" i="1" u="sng" dirty="0" smtClean="0"/>
              <a:t>January 13</a:t>
            </a:r>
            <a:r>
              <a:rPr lang="en-US" b="1" i="1" u="sng" baseline="30000" dirty="0" smtClean="0"/>
              <a:t>th </a:t>
            </a:r>
            <a:r>
              <a:rPr lang="en-US" b="1" dirty="0" smtClean="0"/>
              <a:t> </a:t>
            </a:r>
            <a:r>
              <a:rPr lang="en-US" dirty="0" smtClean="0"/>
              <a:t>for students participating in LEAP Connect and ELPT</a:t>
            </a:r>
            <a:r>
              <a:rPr lang="en-US" b="1" dirty="0" smtClean="0"/>
              <a:t>. </a:t>
            </a:r>
            <a:r>
              <a:rPr lang="en-US" dirty="0"/>
              <a:t> </a:t>
            </a:r>
            <a:r>
              <a:rPr lang="en-US" dirty="0" smtClean="0"/>
              <a:t>Requests to apply accommodations that were not in place by each assessment deadline will require the completion of the </a:t>
            </a:r>
            <a:r>
              <a:rPr lang="en-US" b="1" i="1" dirty="0"/>
              <a:t>Request for Consideration of Late Changes to IEP/IAP/ELPT </a:t>
            </a:r>
            <a:r>
              <a:rPr lang="en-US" b="1" i="1" dirty="0" smtClean="0"/>
              <a:t>Checklist</a:t>
            </a:r>
            <a:r>
              <a:rPr lang="en-US" dirty="0" smtClean="0"/>
              <a:t>. </a:t>
            </a:r>
          </a:p>
          <a:p>
            <a:r>
              <a:rPr lang="en-US" dirty="0" smtClean="0"/>
              <a:t>This document will need to be completed for each student request and signed by both the district test coordinator and the special education director.</a:t>
            </a:r>
          </a:p>
          <a:p>
            <a:r>
              <a:rPr lang="en-US" dirty="0" smtClean="0">
                <a:solidFill>
                  <a:schemeClr val="tx1"/>
                </a:solidFill>
              </a:rPr>
              <a:t>Students who have not been identified by the opening of the testing window on February 13 must take the LEAP </a:t>
            </a:r>
            <a:r>
              <a:rPr lang="en-US" dirty="0" smtClean="0">
                <a:solidFill>
                  <a:schemeClr val="tx1"/>
                </a:solidFill>
              </a:rPr>
              <a:t>assessment.</a:t>
            </a:r>
          </a:p>
          <a:p>
            <a:r>
              <a:rPr lang="en-US" dirty="0" smtClean="0">
                <a:solidFill>
                  <a:schemeClr val="tx1"/>
                </a:solidFill>
              </a:rPr>
              <a:t>The only unique accommodation that must be approved by the department for LEAP Connect is for paper testing.</a:t>
            </a:r>
            <a:endParaRPr lang="en-US" dirty="0" smtClean="0">
              <a:solidFill>
                <a:schemeClr val="tx1"/>
              </a:solidFill>
            </a:endParaRP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46852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 </a:t>
            </a:r>
            <a:r>
              <a:rPr lang="en-US" dirty="0" smtClean="0"/>
              <a:t>Updates</a:t>
            </a:r>
            <a:endParaRPr lang="en-US" dirty="0"/>
          </a:p>
        </p:txBody>
      </p:sp>
      <p:sp>
        <p:nvSpPr>
          <p:cNvPr id="3" name="Text Placeholder 2"/>
          <p:cNvSpPr>
            <a:spLocks noGrp="1"/>
          </p:cNvSpPr>
          <p:nvPr>
            <p:ph type="body" idx="1"/>
          </p:nvPr>
        </p:nvSpPr>
        <p:spPr>
          <a:xfrm>
            <a:off x="430075" y="1154891"/>
            <a:ext cx="8283900" cy="3363600"/>
          </a:xfrm>
        </p:spPr>
        <p:txBody>
          <a:bodyPr/>
          <a:lstStyle/>
          <a:p>
            <a:pPr marL="114300" indent="0">
              <a:buNone/>
            </a:pPr>
            <a:r>
              <a:rPr lang="en-US" dirty="0" smtClean="0"/>
              <a:t>The LEAP Connect Administration Webinar has been posted to the assessment library under the heading of </a:t>
            </a:r>
            <a:r>
              <a:rPr lang="en-US" i="1" dirty="0" smtClean="0"/>
              <a:t>ELPS, ELPT and LEAP Connect</a:t>
            </a:r>
            <a:r>
              <a:rPr lang="en-US" dirty="0" smtClean="0"/>
              <a:t>.</a:t>
            </a:r>
          </a:p>
          <a:p>
            <a:pPr marL="114300" indent="0">
              <a:buNone/>
            </a:pPr>
            <a:r>
              <a:rPr lang="en-US" dirty="0" smtClean="0"/>
              <a:t>All </a:t>
            </a:r>
            <a:r>
              <a:rPr lang="en-US" dirty="0"/>
              <a:t>test administrators and any others who assist in test administration (paraprofessionals, interpreters, etc.) are required to sign the Pre- and Post-Administration Oath of Security and Confidentiality Statement, which specify that security and confidentiality procedures were followed. (See pages iii and v of </a:t>
            </a:r>
            <a:r>
              <a:rPr lang="en-US" dirty="0" smtClean="0"/>
              <a:t>the </a:t>
            </a:r>
            <a:r>
              <a:rPr lang="en-US" dirty="0"/>
              <a:t>manual</a:t>
            </a:r>
            <a:r>
              <a:rPr lang="en-US" dirty="0" smtClean="0"/>
              <a:t>.) Test administrators do not have to be certified, but they must:</a:t>
            </a:r>
          </a:p>
          <a:p>
            <a:r>
              <a:rPr lang="en-US" dirty="0" smtClean="0"/>
              <a:t>Pass the TA Quiz with 80%</a:t>
            </a:r>
          </a:p>
          <a:p>
            <a:r>
              <a:rPr lang="en-US" dirty="0" smtClean="0"/>
              <a:t>Review, in advance of administration, </a:t>
            </a:r>
            <a:r>
              <a:rPr lang="en-US" dirty="0" smtClean="0"/>
              <a:t>all materials used for administration and maintain security of all items</a:t>
            </a:r>
          </a:p>
          <a:p>
            <a:r>
              <a:rPr lang="en-US" dirty="0"/>
              <a:t>B</a:t>
            </a:r>
            <a:r>
              <a:rPr lang="en-US" dirty="0" smtClean="0"/>
              <a:t>e familiar with the student and their method for providing responses</a:t>
            </a: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542244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 Reports in </a:t>
            </a:r>
            <a:r>
              <a:rPr lang="en-US" dirty="0" err="1" smtClean="0"/>
              <a:t>EdLink</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department is working to restore the LEAP Connect report in </a:t>
            </a:r>
            <a:r>
              <a:rPr lang="en-US" dirty="0" err="1" smtClean="0"/>
              <a:t>EdLink</a:t>
            </a:r>
            <a:r>
              <a:rPr lang="en-US" dirty="0" smtClean="0"/>
              <a:t>. It should be available very soon for systems to download all students eligible to participate.</a:t>
            </a:r>
            <a:endParaRPr lang="en-US" dirty="0"/>
          </a:p>
        </p:txBody>
      </p:sp>
    </p:spTree>
    <p:extLst>
      <p:ext uri="{BB962C8B-B14F-4D97-AF65-F5344CB8AC3E}">
        <p14:creationId xmlns:p14="http://schemas.microsoft.com/office/powerpoint/2010/main" val="3472094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ELPS/ELPT</a:t>
            </a:r>
            <a:endParaRPr dirty="0"/>
          </a:p>
        </p:txBody>
      </p:sp>
    </p:spTree>
    <p:extLst>
      <p:ext uri="{BB962C8B-B14F-4D97-AF65-F5344CB8AC3E}">
        <p14:creationId xmlns:p14="http://schemas.microsoft.com/office/powerpoint/2010/main" val="944172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and ELPT Connect</a:t>
            </a:r>
            <a:endParaRPr lang="en-US" dirty="0"/>
          </a:p>
        </p:txBody>
      </p:sp>
      <p:sp>
        <p:nvSpPr>
          <p:cNvPr id="3" name="Text Placeholder 2"/>
          <p:cNvSpPr>
            <a:spLocks noGrp="1"/>
          </p:cNvSpPr>
          <p:nvPr>
            <p:ph type="body" idx="1"/>
          </p:nvPr>
        </p:nvSpPr>
        <p:spPr/>
        <p:txBody>
          <a:bodyPr/>
          <a:lstStyle/>
          <a:p>
            <a:pPr marL="114300" indent="0">
              <a:buNone/>
            </a:pPr>
            <a:r>
              <a:rPr lang="en-US" dirty="0" smtClean="0"/>
              <a:t>All students who did not score proficient on the ELPT in spring 2022 will be required to continue to participate in ELPT regardless of special education status. Policy no longer permits schools or systems to exit students after four years.</a:t>
            </a:r>
          </a:p>
          <a:p>
            <a:pPr marL="114300" indent="0">
              <a:buNone/>
            </a:pPr>
            <a:r>
              <a:rPr lang="en-US" dirty="0" smtClean="0"/>
              <a:t>The ELPT Connect will be available for students who are eligible for alternate assessment. Eligibility criteria for grades K-12 must be used to identify students who participate in any alternate assessment. All IEPs should have been final by January 13. The ELPT and the ELPT Connect administrations will run concurrently during the window published in the assessment calendar: February 13- March 24.</a:t>
            </a:r>
            <a:endParaRPr lang="en-US" dirty="0"/>
          </a:p>
        </p:txBody>
      </p:sp>
    </p:spTree>
    <p:extLst>
      <p:ext uri="{BB962C8B-B14F-4D97-AF65-F5344CB8AC3E}">
        <p14:creationId xmlns:p14="http://schemas.microsoft.com/office/powerpoint/2010/main" val="207451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Checklist Accommodations</a:t>
            </a:r>
            <a:endParaRPr lang="en-US" dirty="0"/>
          </a:p>
        </p:txBody>
      </p:sp>
      <p:sp>
        <p:nvSpPr>
          <p:cNvPr id="3" name="Text Placeholder 2"/>
          <p:cNvSpPr>
            <a:spLocks noGrp="1"/>
          </p:cNvSpPr>
          <p:nvPr>
            <p:ph type="body" idx="1"/>
          </p:nvPr>
        </p:nvSpPr>
        <p:spPr/>
        <p:txBody>
          <a:bodyPr/>
          <a:lstStyle/>
          <a:p>
            <a:pPr marL="114300" indent="0">
              <a:buNone/>
            </a:pPr>
            <a:r>
              <a:rPr lang="en-US" dirty="0"/>
              <a:t>Test accommodations provided to students on other statewide assessments </a:t>
            </a:r>
            <a:r>
              <a:rPr lang="en-US" u="sng" dirty="0"/>
              <a:t>due to limited English proficiency</a:t>
            </a:r>
            <a:r>
              <a:rPr lang="en-US" dirty="0"/>
              <a:t> are not allowed on ELPT. Such accommodations would subvert the purpose of ELPT to measure the student’s proficiency in English. More information is </a:t>
            </a:r>
            <a:r>
              <a:rPr lang="en-US" dirty="0" smtClean="0"/>
              <a:t>available </a:t>
            </a:r>
            <a:r>
              <a:rPr lang="en-US" dirty="0"/>
              <a:t>in the ELPS/ELPT Accessibility and Accommodations Manual. </a:t>
            </a:r>
            <a:endParaRPr lang="en-US" dirty="0" smtClean="0"/>
          </a:p>
          <a:p>
            <a:pPr marL="114300" indent="0">
              <a:buNone/>
            </a:pPr>
            <a:endParaRPr lang="en-US" dirty="0"/>
          </a:p>
          <a:p>
            <a:pPr marL="114300" indent="0">
              <a:buNone/>
            </a:pPr>
            <a:r>
              <a:rPr lang="en-US" dirty="0" smtClean="0"/>
              <a:t>School systems should not submit requests for unique accommodations on ELPT for any accommodation that is only recorded on the EL Checklist.</a:t>
            </a:r>
            <a:endParaRPr lang="en-US" dirty="0"/>
          </a:p>
        </p:txBody>
      </p:sp>
    </p:spTree>
    <p:extLst>
      <p:ext uri="{BB962C8B-B14F-4D97-AF65-F5344CB8AC3E}">
        <p14:creationId xmlns:p14="http://schemas.microsoft.com/office/powerpoint/2010/main" val="4051175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K-2 Qualifications for Alternate Assessment</a:t>
            </a:r>
            <a:endParaRPr lang="en-US" dirty="0"/>
          </a:p>
        </p:txBody>
      </p:sp>
      <p:sp>
        <p:nvSpPr>
          <p:cNvPr id="3" name="Text Placeholder 2"/>
          <p:cNvSpPr>
            <a:spLocks noGrp="1"/>
          </p:cNvSpPr>
          <p:nvPr>
            <p:ph type="body" idx="1"/>
          </p:nvPr>
        </p:nvSpPr>
        <p:spPr/>
        <p:txBody>
          <a:bodyPr/>
          <a:lstStyle/>
          <a:p>
            <a:pPr marL="114300" indent="0">
              <a:buNone/>
            </a:pPr>
            <a:r>
              <a:rPr lang="en-US" dirty="0"/>
              <a:t>The department is aware that K-2 alternate assessment has not been added to </a:t>
            </a:r>
            <a:r>
              <a:rPr lang="en-US" dirty="0" err="1"/>
              <a:t>eSER</a:t>
            </a:r>
            <a:r>
              <a:rPr lang="en-US" dirty="0"/>
              <a:t> and is working to correct this. Per SPED team and assessment team guidance, local documentation should be available that confirms that the process was completed for eligible students by the deadline</a:t>
            </a:r>
            <a:r>
              <a:rPr lang="en-US" dirty="0" smtClean="0"/>
              <a:t>.</a:t>
            </a:r>
          </a:p>
          <a:p>
            <a:pPr marL="114300" indent="0">
              <a:buNone/>
            </a:pPr>
            <a:endParaRPr lang="en-US" dirty="0"/>
          </a:p>
          <a:p>
            <a:pPr marL="114300" indent="0">
              <a:buNone/>
            </a:pPr>
            <a:r>
              <a:rPr lang="en-US" dirty="0" smtClean="0"/>
              <a:t>The K-2 alternate assessment guidelines must be used to determine eligibility. </a:t>
            </a:r>
            <a:endParaRPr lang="en-US" dirty="0"/>
          </a:p>
          <a:p>
            <a:endParaRPr lang="en-US" dirty="0"/>
          </a:p>
        </p:txBody>
      </p:sp>
    </p:spTree>
    <p:extLst>
      <p:ext uri="{BB962C8B-B14F-4D97-AF65-F5344CB8AC3E}">
        <p14:creationId xmlns:p14="http://schemas.microsoft.com/office/powerpoint/2010/main" val="2110042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a:t>
            </a:r>
            <a:r>
              <a:rPr lang="en-US" dirty="0" smtClean="0"/>
              <a:t>T</a:t>
            </a:r>
            <a:endParaRPr dirty="0"/>
          </a:p>
        </p:txBody>
      </p:sp>
    </p:spTree>
    <p:extLst>
      <p:ext uri="{BB962C8B-B14F-4D97-AF65-F5344CB8AC3E}">
        <p14:creationId xmlns:p14="http://schemas.microsoft.com/office/powerpoint/2010/main" val="3766730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17 ACT Email Regarding Enrollment</a:t>
            </a:r>
            <a:endParaRPr lang="en-US" dirty="0"/>
          </a:p>
        </p:txBody>
      </p:sp>
      <p:sp>
        <p:nvSpPr>
          <p:cNvPr id="3" name="Text Placeholder 2"/>
          <p:cNvSpPr>
            <a:spLocks noGrp="1"/>
          </p:cNvSpPr>
          <p:nvPr>
            <p:ph type="body" idx="1"/>
          </p:nvPr>
        </p:nvSpPr>
        <p:spPr/>
        <p:txBody>
          <a:bodyPr/>
          <a:lstStyle/>
          <a:p>
            <a:pPr marL="114300" indent="0">
              <a:buNone/>
            </a:pPr>
            <a:r>
              <a:rPr lang="en-US" b="1" dirty="0"/>
              <a:t>To Do: Verify Enrollment Counts</a:t>
            </a:r>
          </a:p>
          <a:p>
            <a:pPr lvl="0"/>
            <a:r>
              <a:rPr lang="en-US" dirty="0"/>
              <a:t>Check that the students’ Delivery Format is appropriately set as Online on the Manage Student Tests Section.</a:t>
            </a:r>
          </a:p>
          <a:p>
            <a:pPr lvl="0"/>
            <a:r>
              <a:rPr lang="en-US" dirty="0"/>
              <a:t>Check the accuracy of accommodations and/or supports enrollment information in the Test Accessibility and Accommodations System (TAA) in </a:t>
            </a:r>
            <a:r>
              <a:rPr lang="en-US" u="sng" dirty="0">
                <a:hlinkClick r:id="rId2" tooltip="success.act.org"/>
              </a:rPr>
              <a:t>success.act.org</a:t>
            </a:r>
            <a:r>
              <a:rPr lang="en-US" dirty="0"/>
              <a:t> and by using the Accommodations and Supports Roster in </a:t>
            </a:r>
            <a:r>
              <a:rPr lang="en-US" dirty="0" err="1"/>
              <a:t>PearsonAccess</a:t>
            </a:r>
            <a:r>
              <a:rPr lang="en-US" baseline="30000" dirty="0" err="1"/>
              <a:t>next</a:t>
            </a:r>
            <a:r>
              <a:rPr lang="en-US" dirty="0"/>
              <a:t>.</a:t>
            </a:r>
          </a:p>
          <a:p>
            <a:r>
              <a:rPr lang="en-US" dirty="0"/>
              <a:t/>
            </a:r>
            <a:br>
              <a:rPr lang="en-US" dirty="0"/>
            </a:br>
            <a:r>
              <a:rPr lang="en-US" i="1" dirty="0"/>
              <a:t>Note: Beginning </a:t>
            </a:r>
            <a:r>
              <a:rPr lang="en-US" b="1" i="1" dirty="0"/>
              <a:t>January 30, 2023</a:t>
            </a:r>
            <a:r>
              <a:rPr lang="en-US" i="1" dirty="0"/>
              <a:t>, you may create online test sessions and assign students for Test Window 1.</a:t>
            </a:r>
            <a:r>
              <a:rPr lang="en-US" dirty="0"/>
              <a:t> </a:t>
            </a:r>
          </a:p>
          <a:p>
            <a:endParaRPr lang="en-US" dirty="0"/>
          </a:p>
        </p:txBody>
      </p:sp>
    </p:spTree>
    <p:extLst>
      <p:ext uri="{BB962C8B-B14F-4D97-AF65-F5344CB8AC3E}">
        <p14:creationId xmlns:p14="http://schemas.microsoft.com/office/powerpoint/2010/main" val="2936939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3"/>
          <p:cNvSpPr txBox="1">
            <a:spLocks noGrp="1"/>
          </p:cNvSpPr>
          <p:nvPr>
            <p:ph type="title"/>
          </p:nvPr>
        </p:nvSpPr>
        <p:spPr>
          <a:xfrm>
            <a:off x="4005650" y="1482800"/>
            <a:ext cx="4726200" cy="222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AAA: Assessment and Accountability Monthly Call</a:t>
            </a:r>
            <a:endParaRPr dirty="0"/>
          </a:p>
          <a:p>
            <a:pPr marL="0" lvl="0" indent="0" algn="ctr" rtl="0">
              <a:spcBef>
                <a:spcPts val="0"/>
              </a:spcBef>
              <a:spcAft>
                <a:spcPts val="0"/>
              </a:spcAft>
              <a:buNone/>
            </a:pPr>
            <a:r>
              <a:rPr lang="en-US" dirty="0" smtClean="0"/>
              <a:t>January 17, 2023</a:t>
            </a:r>
            <a:endParaRPr dirty="0"/>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a:t>
            </a:r>
            <a:endParaRPr lang="en-US" dirty="0"/>
          </a:p>
        </p:txBody>
      </p:sp>
      <p:sp>
        <p:nvSpPr>
          <p:cNvPr id="3" name="Text Placeholder 2"/>
          <p:cNvSpPr>
            <a:spLocks noGrp="1"/>
          </p:cNvSpPr>
          <p:nvPr>
            <p:ph type="body" idx="1"/>
          </p:nvPr>
        </p:nvSpPr>
        <p:spPr>
          <a:xfrm>
            <a:off x="430075" y="1266573"/>
            <a:ext cx="8283900" cy="3766115"/>
          </a:xfrm>
        </p:spPr>
        <p:txBody>
          <a:bodyPr/>
          <a:lstStyle/>
          <a:p>
            <a:r>
              <a:rPr lang="en-US" dirty="0" smtClean="0"/>
              <a:t>January </a:t>
            </a:r>
            <a:r>
              <a:rPr lang="en-US" dirty="0"/>
              <a:t>20: Deadline to request ACT-authorized accommodations and/or supports for eligible students in the TAA System</a:t>
            </a:r>
          </a:p>
          <a:p>
            <a:pPr lvl="0"/>
            <a:r>
              <a:rPr lang="en-US" dirty="0"/>
              <a:t>January 27: Deadline to request reconsideration of ACT-authorized accommodations and/or supports</a:t>
            </a:r>
          </a:p>
          <a:p>
            <a:pPr lvl="0"/>
            <a:r>
              <a:rPr lang="en-US" dirty="0"/>
              <a:t>January 30 – February 24: Order non-college reportable materials in </a:t>
            </a:r>
            <a:r>
              <a:rPr lang="en-US" dirty="0" err="1"/>
              <a:t>PANext</a:t>
            </a:r>
            <a:r>
              <a:rPr lang="en-US" dirty="0"/>
              <a:t> for the State Spring ACT administration</a:t>
            </a:r>
          </a:p>
          <a:p>
            <a:pPr marL="114300" lvl="0" indent="0">
              <a:buNone/>
            </a:pPr>
            <a:endParaRPr lang="en-US" dirty="0" smtClean="0"/>
          </a:p>
          <a:p>
            <a:pPr marL="114300" lvl="0" indent="0">
              <a:buNone/>
            </a:pPr>
            <a:endParaRPr lang="en-US" dirty="0"/>
          </a:p>
          <a:p>
            <a:pPr marL="114300" lvl="0" indent="0">
              <a:buNone/>
            </a:pPr>
            <a:endParaRPr lang="en-US" dirty="0"/>
          </a:p>
        </p:txBody>
      </p:sp>
    </p:spTree>
    <p:extLst>
      <p:ext uri="{BB962C8B-B14F-4D97-AF65-F5344CB8AC3E}">
        <p14:creationId xmlns:p14="http://schemas.microsoft.com/office/powerpoint/2010/main" val="2391278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75" y="370334"/>
            <a:ext cx="8283900" cy="910200"/>
          </a:xfrm>
        </p:spPr>
        <p:txBody>
          <a:bodyPr/>
          <a:lstStyle/>
          <a:p>
            <a:r>
              <a:rPr lang="en-US" dirty="0" smtClean="0"/>
              <a:t>ACT Match File</a:t>
            </a:r>
            <a:endParaRPr lang="en-US" dirty="0"/>
          </a:p>
        </p:txBody>
      </p:sp>
      <p:sp>
        <p:nvSpPr>
          <p:cNvPr id="3" name="Text Placeholder 2"/>
          <p:cNvSpPr>
            <a:spLocks noGrp="1"/>
          </p:cNvSpPr>
          <p:nvPr>
            <p:ph type="body" idx="1"/>
          </p:nvPr>
        </p:nvSpPr>
        <p:spPr>
          <a:xfrm>
            <a:off x="430075" y="1106029"/>
            <a:ext cx="8283900" cy="3528791"/>
          </a:xfrm>
        </p:spPr>
        <p:txBody>
          <a:bodyPr/>
          <a:lstStyle/>
          <a:p>
            <a:pPr marL="114300" lvl="0" indent="0">
              <a:buNone/>
            </a:pPr>
            <a:r>
              <a:rPr lang="en-US" dirty="0" smtClean="0"/>
              <a:t>ACT </a:t>
            </a:r>
            <a:r>
              <a:rPr lang="en-US" dirty="0"/>
              <a:t>Match/No Match </a:t>
            </a:r>
            <a:r>
              <a:rPr lang="en-US" dirty="0" smtClean="0"/>
              <a:t>Files</a:t>
            </a:r>
          </a:p>
          <a:p>
            <a:r>
              <a:rPr lang="en-US" dirty="0" smtClean="0"/>
              <a:t>These </a:t>
            </a:r>
            <a:r>
              <a:rPr lang="en-US" dirty="0"/>
              <a:t>files will be posted to the ftp no later than January </a:t>
            </a:r>
            <a:r>
              <a:rPr lang="en-US" dirty="0" smtClean="0"/>
              <a:t>20</a:t>
            </a:r>
            <a:r>
              <a:rPr lang="en-US" baseline="30000" dirty="0" smtClean="0"/>
              <a:t>th.</a:t>
            </a:r>
            <a:r>
              <a:rPr lang="en-US" dirty="0" smtClean="0"/>
              <a:t> </a:t>
            </a:r>
          </a:p>
          <a:p>
            <a:r>
              <a:rPr lang="en-US" sz="1600" b="1" dirty="0" smtClean="0"/>
              <a:t>ACT </a:t>
            </a:r>
            <a:r>
              <a:rPr lang="en-US" sz="1600" b="1" dirty="0"/>
              <a:t>Match Files</a:t>
            </a:r>
            <a:r>
              <a:rPr lang="en-US" sz="1600" dirty="0"/>
              <a:t> include the names of all grade 12 students who are on file at the department with a previously earned ACT score. </a:t>
            </a:r>
            <a:endParaRPr lang="en-US" sz="1600" dirty="0" smtClean="0"/>
          </a:p>
          <a:p>
            <a:r>
              <a:rPr lang="en-US" sz="1600" dirty="0" smtClean="0"/>
              <a:t>The </a:t>
            </a:r>
            <a:r>
              <a:rPr lang="en-US" sz="1600" dirty="0"/>
              <a:t>students can be retested under state contract if the school system has an ACT MOU outlining the terms of reimbursement for the cost of the assessment to be paid by the school </a:t>
            </a:r>
            <a:r>
              <a:rPr lang="en-US" sz="1600" dirty="0" smtClean="0"/>
              <a:t>system.</a:t>
            </a:r>
            <a:endParaRPr lang="en-US" sz="1600" b="1" dirty="0"/>
          </a:p>
          <a:p>
            <a:endParaRPr lang="en-US" sz="2400" b="1" dirty="0"/>
          </a:p>
          <a:p>
            <a:endParaRPr lang="en-US" dirty="0"/>
          </a:p>
        </p:txBody>
      </p:sp>
    </p:spTree>
    <p:extLst>
      <p:ext uri="{BB962C8B-B14F-4D97-AF65-F5344CB8AC3E}">
        <p14:creationId xmlns:p14="http://schemas.microsoft.com/office/powerpoint/2010/main" val="1834097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No Match File</a:t>
            </a:r>
            <a:endParaRPr lang="en-US" dirty="0"/>
          </a:p>
        </p:txBody>
      </p:sp>
      <p:sp>
        <p:nvSpPr>
          <p:cNvPr id="3" name="Text Placeholder 2"/>
          <p:cNvSpPr>
            <a:spLocks noGrp="1"/>
          </p:cNvSpPr>
          <p:nvPr>
            <p:ph type="body" idx="1"/>
          </p:nvPr>
        </p:nvSpPr>
        <p:spPr>
          <a:xfrm>
            <a:off x="430075" y="1217711"/>
            <a:ext cx="8283900" cy="3493891"/>
          </a:xfrm>
        </p:spPr>
        <p:txBody>
          <a:bodyPr/>
          <a:lstStyle/>
          <a:p>
            <a:pPr marL="114300" lvl="0" indent="0">
              <a:buNone/>
            </a:pPr>
            <a:r>
              <a:rPr lang="en-US" sz="1600" b="1" dirty="0"/>
              <a:t>ACT No Match Files</a:t>
            </a:r>
            <a:r>
              <a:rPr lang="en-US" sz="1600" dirty="0"/>
              <a:t> include the names of all grade 12 students who do not have an ACT score on file with the department. These students can be tested under state contract and the department will pay for the testing. These files will be updated again prior to testing.</a:t>
            </a:r>
            <a:endParaRPr lang="en-US" sz="1600" b="1" dirty="0"/>
          </a:p>
          <a:p>
            <a:r>
              <a:rPr lang="en-US" sz="1600" dirty="0"/>
              <a:t>All students enrolled in grade 12, regardless of expected graduation date, must have an ACT score to be included in accountability unless the student participated in LEAP Connect at the high school level.</a:t>
            </a:r>
            <a:endParaRPr lang="en-US" sz="1600" b="1" dirty="0"/>
          </a:p>
          <a:p>
            <a:r>
              <a:rPr lang="en-US" sz="1600" dirty="0"/>
              <a:t>Students who are repeating grade 12 will not be used in accountability for 2023 if they were included in the ACT index in </a:t>
            </a:r>
            <a:r>
              <a:rPr lang="en-US" sz="1600" dirty="0" smtClean="0"/>
              <a:t>2022.</a:t>
            </a:r>
            <a:endParaRPr lang="en-US" sz="1600" b="1" dirty="0" smtClean="0"/>
          </a:p>
          <a:p>
            <a:r>
              <a:rPr lang="en-US" sz="1600" dirty="0" err="1" smtClean="0"/>
              <a:t>WorkKeys</a:t>
            </a:r>
            <a:r>
              <a:rPr lang="en-US" sz="1600" dirty="0" smtClean="0"/>
              <a:t> </a:t>
            </a:r>
            <a:r>
              <a:rPr lang="en-US" sz="1600" dirty="0"/>
              <a:t>certification levels can only be used in accountability if the student also has an ACT score. This includes students who are taking LEAP Connect and who have a </a:t>
            </a:r>
            <a:r>
              <a:rPr lang="en-US" sz="1600" dirty="0" err="1"/>
              <a:t>WorkKeys</a:t>
            </a:r>
            <a:r>
              <a:rPr lang="en-US" sz="1600" dirty="0"/>
              <a:t> certificate that qualifies for points in the index.</a:t>
            </a:r>
            <a:endParaRPr lang="en-US" sz="1600" b="1" dirty="0"/>
          </a:p>
          <a:p>
            <a:r>
              <a:rPr lang="en-US" sz="1600" dirty="0"/>
              <a:t> </a:t>
            </a:r>
            <a:r>
              <a:rPr lang="en-US" sz="1600" dirty="0" smtClean="0"/>
              <a:t>NO </a:t>
            </a:r>
            <a:r>
              <a:rPr lang="en-US" sz="1600" dirty="0"/>
              <a:t>corrections will be accepted at this time for the ACT Match/No Match files. </a:t>
            </a:r>
            <a:r>
              <a:rPr lang="en-US" sz="1600" dirty="0" smtClean="0"/>
              <a:t>ACT </a:t>
            </a:r>
            <a:r>
              <a:rPr lang="en-US" sz="1600" dirty="0"/>
              <a:t>data </a:t>
            </a:r>
            <a:r>
              <a:rPr lang="en-US" sz="1600" dirty="0" smtClean="0"/>
              <a:t> </a:t>
            </a:r>
            <a:r>
              <a:rPr lang="en-US" sz="1600" dirty="0"/>
              <a:t>corrections will be completed during regular ACT data certification in August 2023.</a:t>
            </a:r>
            <a:endParaRPr lang="en-US" sz="1600" b="1" dirty="0"/>
          </a:p>
          <a:p>
            <a:endParaRPr lang="en-US" dirty="0"/>
          </a:p>
        </p:txBody>
      </p:sp>
    </p:spTree>
    <p:extLst>
      <p:ext uri="{BB962C8B-B14F-4D97-AF65-F5344CB8AC3E}">
        <p14:creationId xmlns:p14="http://schemas.microsoft.com/office/powerpoint/2010/main" val="152147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K-3</a:t>
            </a:r>
            <a:endParaRPr dirty="0"/>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Screening Updates</a:t>
            </a:r>
            <a:endParaRPr lang="en-US" dirty="0"/>
          </a:p>
        </p:txBody>
      </p:sp>
      <p:sp>
        <p:nvSpPr>
          <p:cNvPr id="3" name="Text Placeholder 2"/>
          <p:cNvSpPr>
            <a:spLocks noGrp="1"/>
          </p:cNvSpPr>
          <p:nvPr>
            <p:ph type="body" idx="1"/>
          </p:nvPr>
        </p:nvSpPr>
        <p:spPr/>
        <p:txBody>
          <a:bodyPr/>
          <a:lstStyle/>
          <a:p>
            <a:pPr marL="114300" indent="0">
              <a:buNone/>
            </a:pPr>
            <a:r>
              <a:rPr lang="en-US" dirty="0" smtClean="0"/>
              <a:t>There will be no statewide screener selected for use at the end of 2022-2023. There will be a single statewide screener that must be used by all school systems in place for fall 2023.</a:t>
            </a:r>
          </a:p>
          <a:p>
            <a:pPr marL="114300" indent="0">
              <a:buNone/>
            </a:pPr>
            <a:endParaRPr lang="en-US" dirty="0"/>
          </a:p>
          <a:p>
            <a:pPr marL="114300" indent="0">
              <a:buNone/>
            </a:pPr>
            <a:r>
              <a:rPr lang="en-US" dirty="0" smtClean="0"/>
              <a:t>Mid-Year and End-of-Year literacy screening is required by law using currently-approved literacy screeners. Data managers were provided with information about how and when to report the results in </a:t>
            </a:r>
            <a:r>
              <a:rPr lang="en-US" dirty="0" err="1" smtClean="0"/>
              <a:t>EdLink</a:t>
            </a:r>
            <a:r>
              <a:rPr lang="en-US" dirty="0" smtClean="0"/>
              <a:t>. </a:t>
            </a:r>
          </a:p>
          <a:p>
            <a:pPr marL="114300" indent="0">
              <a:buNone/>
            </a:pPr>
            <a:endParaRPr lang="en-US" dirty="0"/>
          </a:p>
        </p:txBody>
      </p:sp>
    </p:spTree>
    <p:extLst>
      <p:ext uri="{BB962C8B-B14F-4D97-AF65-F5344CB8AC3E}">
        <p14:creationId xmlns:p14="http://schemas.microsoft.com/office/powerpoint/2010/main" val="842319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Innovative Assessment</a:t>
            </a:r>
            <a:endParaRPr dirty="0"/>
          </a:p>
        </p:txBody>
      </p:sp>
    </p:spTree>
    <p:extLst>
      <p:ext uri="{BB962C8B-B14F-4D97-AF65-F5344CB8AC3E}">
        <p14:creationId xmlns:p14="http://schemas.microsoft.com/office/powerpoint/2010/main" val="65487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IAP: Inclusion in VAM and Progress Index</a:t>
            </a:r>
            <a:endParaRPr lang="en-US" dirty="0"/>
          </a:p>
        </p:txBody>
      </p:sp>
      <p:sp>
        <p:nvSpPr>
          <p:cNvPr id="3" name="Text Placeholder 2"/>
          <p:cNvSpPr>
            <a:spLocks noGrp="1"/>
          </p:cNvSpPr>
          <p:nvPr>
            <p:ph type="body" idx="1"/>
          </p:nvPr>
        </p:nvSpPr>
        <p:spPr>
          <a:xfrm>
            <a:off x="430075" y="1140931"/>
            <a:ext cx="8283900" cy="3363600"/>
          </a:xfrm>
        </p:spPr>
        <p:txBody>
          <a:bodyPr/>
          <a:lstStyle/>
          <a:p>
            <a:pPr marL="114300" indent="0">
              <a:buNone/>
            </a:pPr>
            <a:r>
              <a:rPr lang="en-US" i="1" dirty="0" smtClean="0"/>
              <a:t>(For school systems participating in the Innovative Assessment Program only)</a:t>
            </a:r>
          </a:p>
          <a:p>
            <a:pPr marL="114300" indent="0">
              <a:buNone/>
            </a:pPr>
            <a:r>
              <a:rPr lang="en-US" dirty="0" smtClean="0"/>
              <a:t>An FAQ was provided to all superintendents on January 12 to explain inclusion of students participating in the IAP. Until actual results are returned, IAP scores cannot be determined as valid for VAM inclusion. Grade 7 results can now be used in VAM beginning in 2022-2023 for the following cases:</a:t>
            </a:r>
          </a:p>
          <a:p>
            <a:r>
              <a:rPr lang="en-US" dirty="0" smtClean="0"/>
              <a:t>Grade 6 LEAP to Grade 7 IAP</a:t>
            </a:r>
          </a:p>
          <a:p>
            <a:r>
              <a:rPr lang="en-US" dirty="0" smtClean="0"/>
              <a:t>Grade 7 IAP to Grade 8 LEAP</a:t>
            </a:r>
          </a:p>
          <a:p>
            <a:endParaRPr lang="en-US" dirty="0"/>
          </a:p>
          <a:p>
            <a:pPr marL="114300" indent="0">
              <a:buNone/>
            </a:pPr>
            <a:r>
              <a:rPr lang="en-US" dirty="0" smtClean="0"/>
              <a:t>We cannot confirm that grade 6 or 8 IAP assessments can be used in VAM in 2023 until we receive actual test results.</a:t>
            </a:r>
            <a:endParaRPr lang="en-US" dirty="0"/>
          </a:p>
        </p:txBody>
      </p:sp>
    </p:spTree>
    <p:extLst>
      <p:ext uri="{BB962C8B-B14F-4D97-AF65-F5344CB8AC3E}">
        <p14:creationId xmlns:p14="http://schemas.microsoft.com/office/powerpoint/2010/main" val="2600161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Accountability</a:t>
            </a:r>
            <a:endParaRPr dirty="0"/>
          </a:p>
        </p:txBody>
      </p:sp>
    </p:spTree>
    <p:extLst>
      <p:ext uri="{BB962C8B-B14F-4D97-AF65-F5344CB8AC3E}">
        <p14:creationId xmlns:p14="http://schemas.microsoft.com/office/powerpoint/2010/main" val="1411178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Dropout Corrections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AAA office is aware that there have been issues with </a:t>
            </a:r>
            <a:r>
              <a:rPr lang="en-US" dirty="0" err="1" smtClean="0"/>
              <a:t>EdLink</a:t>
            </a:r>
            <a:r>
              <a:rPr lang="en-US" dirty="0" smtClean="0"/>
              <a:t> and the dropout cleanup. The period for requesting changes has been extended again. Please make sure that all dropout corrections continue to be submitted to </a:t>
            </a:r>
            <a:r>
              <a:rPr lang="en-US" dirty="0" err="1" smtClean="0"/>
              <a:t>EdLink</a:t>
            </a:r>
            <a:r>
              <a:rPr lang="en-US" dirty="0" smtClean="0"/>
              <a:t>. There will be no opportunity to correct dropouts for any year in cohort graduation data certification, and there will be no opportunity to correct dropouts for 2021-2022 in the DCAI data certification period.</a:t>
            </a:r>
            <a:endParaRPr lang="en-US" dirty="0"/>
          </a:p>
        </p:txBody>
      </p:sp>
    </p:spTree>
    <p:extLst>
      <p:ext uri="{BB962C8B-B14F-4D97-AF65-F5344CB8AC3E}">
        <p14:creationId xmlns:p14="http://schemas.microsoft.com/office/powerpoint/2010/main" val="3236228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 Dates</a:t>
            </a:r>
            <a:endParaRPr lang="en-US" dirty="0"/>
          </a:p>
        </p:txBody>
      </p:sp>
      <p:sp>
        <p:nvSpPr>
          <p:cNvPr id="3" name="Text Placeholder 2"/>
          <p:cNvSpPr>
            <a:spLocks noGrp="1"/>
          </p:cNvSpPr>
          <p:nvPr>
            <p:ph type="body" idx="1"/>
          </p:nvPr>
        </p:nvSpPr>
        <p:spPr>
          <a:xfrm>
            <a:off x="430075" y="1224692"/>
            <a:ext cx="8283900" cy="3363600"/>
          </a:xfrm>
        </p:spPr>
        <p:txBody>
          <a:bodyPr/>
          <a:lstStyle/>
          <a:p>
            <a:pPr marL="114300" indent="0">
              <a:buNone/>
            </a:pPr>
            <a:r>
              <a:rPr lang="en-US" dirty="0" smtClean="0"/>
              <a:t>The department will begin the creation of cohort graduation rosters as soon as the dropout corrections process in </a:t>
            </a:r>
            <a:r>
              <a:rPr lang="en-US" dirty="0" err="1" smtClean="0"/>
              <a:t>EdLink</a:t>
            </a:r>
            <a:r>
              <a:rPr lang="en-US" dirty="0" smtClean="0"/>
              <a:t> has closed. Tentatively, the cohort graduation data certification period is scheduled to open in early March. It is extremely important that all school systems participate when the system is open. Prior to opening, please check with schools and data managers to assure the following:</a:t>
            </a:r>
          </a:p>
          <a:p>
            <a:r>
              <a:rPr lang="en-US" dirty="0" smtClean="0"/>
              <a:t>Graduation dates are affixed to all STS transcripts for students who graduated by August 31, 2022. For fifth and sixth year grads from 2021 and 2020, the grad date must be applied to the transcript as well.</a:t>
            </a:r>
          </a:p>
          <a:p>
            <a:r>
              <a:rPr lang="en-US" dirty="0" smtClean="0"/>
              <a:t>Have all credentials correctly posted to the transcript in STS.</a:t>
            </a:r>
          </a:p>
          <a:p>
            <a:r>
              <a:rPr lang="en-US" dirty="0" smtClean="0"/>
              <a:t>Have all documentation for exit code 10, 14, and 16 available as soon as the system opens.</a:t>
            </a:r>
          </a:p>
          <a:p>
            <a:endParaRPr lang="en-US" dirty="0"/>
          </a:p>
        </p:txBody>
      </p:sp>
    </p:spTree>
    <p:extLst>
      <p:ext uri="{BB962C8B-B14F-4D97-AF65-F5344CB8AC3E}">
        <p14:creationId xmlns:p14="http://schemas.microsoft.com/office/powerpoint/2010/main" val="298435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xfrm>
            <a:off x="430076" y="1174750"/>
            <a:ext cx="3391076" cy="3363913"/>
          </a:xfrm>
          <a:prstGeom prst="rect">
            <a:avLst/>
          </a:prstGeom>
          <a:noFill/>
          <a:ln>
            <a:noFill/>
          </a:ln>
        </p:spPr>
        <p:txBody>
          <a:bodyPr spcFirstLastPara="1" wrap="square" lIns="91425" tIns="91425" rIns="91425" bIns="91425" anchor="t" anchorCtr="0">
            <a:noAutofit/>
          </a:bodyPr>
          <a:lstStyle/>
          <a:p>
            <a:pPr marL="514350" marR="0" lvl="0" indent="-400050" algn="l" rtl="0">
              <a:lnSpc>
                <a:spcPct val="100000"/>
              </a:lnSpc>
              <a:spcBef>
                <a:spcPts val="0"/>
              </a:spcBef>
              <a:spcAft>
                <a:spcPts val="0"/>
              </a:spcAft>
              <a:buClr>
                <a:srgbClr val="000000"/>
              </a:buClr>
              <a:buSzPts val="1800"/>
              <a:buAutoNum type="romanUcPeriod"/>
            </a:pPr>
            <a:r>
              <a:rPr lang="en-US" dirty="0" smtClean="0"/>
              <a:t>LEAP 2025</a:t>
            </a:r>
          </a:p>
          <a:p>
            <a:pPr marL="514350" marR="0" lvl="0" indent="-400050" algn="l" rtl="0">
              <a:lnSpc>
                <a:spcPct val="100000"/>
              </a:lnSpc>
              <a:spcBef>
                <a:spcPts val="0"/>
              </a:spcBef>
              <a:spcAft>
                <a:spcPts val="0"/>
              </a:spcAft>
              <a:buClr>
                <a:srgbClr val="000000"/>
              </a:buClr>
              <a:buSzPts val="1800"/>
              <a:buAutoNum type="romanUcPeriod"/>
            </a:pPr>
            <a:endParaRPr lang="en-US" dirty="0"/>
          </a:p>
          <a:p>
            <a:pPr marL="514350" marR="0" lvl="0" indent="-400050" algn="l" rtl="0">
              <a:lnSpc>
                <a:spcPct val="100000"/>
              </a:lnSpc>
              <a:spcBef>
                <a:spcPts val="0"/>
              </a:spcBef>
              <a:spcAft>
                <a:spcPts val="0"/>
              </a:spcAft>
              <a:buClr>
                <a:srgbClr val="000000"/>
              </a:buClr>
              <a:buSzPts val="1800"/>
              <a:buAutoNum type="romanUcPeriod"/>
            </a:pPr>
            <a:r>
              <a:rPr lang="en-US" dirty="0" smtClean="0"/>
              <a:t>LEAP Connect</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ELPS/ELPT</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ACT</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K-3</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5" name="Google Shape;191;p52"/>
          <p:cNvSpPr txBox="1">
            <a:spLocks/>
          </p:cNvSpPr>
          <p:nvPr/>
        </p:nvSpPr>
        <p:spPr>
          <a:xfrm>
            <a:off x="4158300" y="1158110"/>
            <a:ext cx="3391076" cy="3363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0"/>
              </a:spcBef>
              <a:buClr>
                <a:srgbClr val="000000"/>
              </a:buClr>
              <a:buNone/>
            </a:pPr>
            <a:r>
              <a:rPr lang="en-US" dirty="0" smtClean="0">
                <a:solidFill>
                  <a:srgbClr val="000000"/>
                </a:solidFill>
              </a:rPr>
              <a:t>VI.   Innovative Assessment </a:t>
            </a:r>
          </a:p>
          <a:p>
            <a:pPr marL="114300" indent="0">
              <a:lnSpc>
                <a:spcPct val="100000"/>
              </a:lnSpc>
              <a:spcBef>
                <a:spcPts val="0"/>
              </a:spcBef>
              <a:buClr>
                <a:srgbClr val="000000"/>
              </a:buClr>
              <a:buFont typeface="Arial"/>
              <a:buNone/>
            </a:pPr>
            <a:endParaRPr lang="en-US" dirty="0" smtClean="0">
              <a:solidFill>
                <a:srgbClr val="000000"/>
              </a:solidFill>
            </a:endParaRPr>
          </a:p>
          <a:p>
            <a:pPr marL="114300" indent="0">
              <a:lnSpc>
                <a:spcPct val="100000"/>
              </a:lnSpc>
              <a:spcBef>
                <a:spcPts val="0"/>
              </a:spcBef>
              <a:buClr>
                <a:srgbClr val="000000"/>
              </a:buClr>
              <a:buFont typeface="Arial"/>
              <a:buNone/>
            </a:pPr>
            <a:r>
              <a:rPr lang="en-US" dirty="0" smtClean="0">
                <a:solidFill>
                  <a:srgbClr val="000000"/>
                </a:solidFill>
              </a:rPr>
              <a:t>VII.    Accountability</a:t>
            </a:r>
          </a:p>
          <a:p>
            <a:pPr marL="514350" indent="-400050">
              <a:lnSpc>
                <a:spcPct val="100000"/>
              </a:lnSpc>
              <a:spcBef>
                <a:spcPts val="0"/>
              </a:spcBef>
              <a:buClr>
                <a:srgbClr val="000000"/>
              </a:buClr>
              <a:buFont typeface="Arial"/>
              <a:buAutoNum type="romanUcPeriod" startAt="2"/>
            </a:pPr>
            <a:endParaRPr lang="en-US" dirty="0" smtClean="0">
              <a:solidFill>
                <a:srgbClr val="000000"/>
              </a:solidFill>
            </a:endParaRPr>
          </a:p>
          <a:p>
            <a:pPr marL="0" indent="0">
              <a:lnSpc>
                <a:spcPct val="100000"/>
              </a:lnSpc>
              <a:spcBef>
                <a:spcPts val="0"/>
              </a:spcBef>
              <a:buClr>
                <a:srgbClr val="000000"/>
              </a:buClr>
              <a:buFont typeface="Arial"/>
              <a:buNone/>
            </a:pPr>
            <a:endParaRPr lang="en-US" dirty="0" smtClean="0">
              <a:solidFill>
                <a:srgbClr val="000000"/>
              </a:solidFill>
            </a:endParaRPr>
          </a:p>
          <a:p>
            <a:pPr marL="0" indent="0">
              <a:lnSpc>
                <a:spcPct val="100000"/>
              </a:lnSpc>
              <a:spcBef>
                <a:spcPts val="0"/>
              </a:spcBef>
              <a:buClr>
                <a:srgbClr val="000000"/>
              </a:buClr>
              <a:buFont typeface="Arial"/>
              <a:buNone/>
            </a:pPr>
            <a:r>
              <a:rPr lang="en-US" dirty="0" smtClean="0"/>
              <a:t> </a:t>
            </a:r>
          </a:p>
          <a:p>
            <a:pPr marL="114300" indent="0">
              <a:lnSpc>
                <a:spcPct val="100000"/>
              </a:lnSpc>
              <a:spcBef>
                <a:spcPts val="0"/>
              </a:spcBef>
              <a:buClr>
                <a:srgbClr val="000000"/>
              </a:buClr>
              <a:buFont typeface="Arial"/>
              <a:buNone/>
            </a:pPr>
            <a:endParaRPr lang="en-US" dirty="0" smtClean="0"/>
          </a:p>
          <a:p>
            <a:pPr marL="114300" indent="0">
              <a:lnSpc>
                <a:spcPct val="100000"/>
              </a:lnSpc>
              <a:spcBef>
                <a:spcPts val="0"/>
              </a:spcBef>
              <a:buClr>
                <a:srgbClr val="000000"/>
              </a:buClr>
              <a:buFont typeface="Arial"/>
              <a:buNone/>
            </a:pPr>
            <a:endParaRPr lang="en-US" dirty="0" smtClean="0">
              <a:solidFill>
                <a:srgbClr val="000000"/>
              </a:solidFill>
            </a:endParaRPr>
          </a:p>
          <a:p>
            <a:pPr marL="514350" indent="-400050">
              <a:lnSpc>
                <a:spcPct val="100000"/>
              </a:lnSpc>
              <a:spcBef>
                <a:spcPts val="0"/>
              </a:spcBef>
              <a:buClr>
                <a:srgbClr val="000000"/>
              </a:buClr>
              <a:buFont typeface="Arial"/>
              <a:buAutoNum type="romanUcPeriod" startAt="4"/>
            </a:pPr>
            <a:endParaRPr lang="en-US" dirty="0" smtClean="0"/>
          </a:p>
          <a:p>
            <a:pPr>
              <a:lnSpc>
                <a:spcPct val="100000"/>
              </a:lnSpc>
              <a:spcBef>
                <a:spcPts val="0"/>
              </a:spcBef>
              <a:buClr>
                <a:srgbClr val="000000"/>
              </a:buClr>
              <a:buFont typeface="Calibri"/>
              <a:buAutoNum type="romanUcPeriod"/>
            </a:pPr>
            <a:endParaRPr lang="en-US" dirty="0" smtClean="0">
              <a:solidFill>
                <a:srgbClr val="000000"/>
              </a:solidFill>
            </a:endParaRPr>
          </a:p>
          <a:p>
            <a:pPr indent="0">
              <a:lnSpc>
                <a:spcPct val="100000"/>
              </a:lnSpc>
              <a:spcBef>
                <a:spcPts val="0"/>
              </a:spcBef>
              <a:buClr>
                <a:srgbClr val="000000"/>
              </a:buClr>
              <a:buSzPts val="2150"/>
              <a:buFont typeface="Arial"/>
              <a:buNone/>
            </a:pPr>
            <a:endParaRPr lang="en-US" sz="2150" b="1"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Summary</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47583003"/>
              </p:ext>
            </p:extLst>
          </p:nvPr>
        </p:nvGraphicFramePr>
        <p:xfrm>
          <a:off x="579378" y="1178583"/>
          <a:ext cx="7985294" cy="3446050"/>
        </p:xfrm>
        <a:graphic>
          <a:graphicData uri="http://schemas.openxmlformats.org/drawingml/2006/table">
            <a:tbl>
              <a:tblPr firstRow="1" bandRow="1">
                <a:tableStyleId>{47E5B1D7-7E24-4C7A-94C0-64FDCA702A4B}</a:tableStyleId>
              </a:tblPr>
              <a:tblGrid>
                <a:gridCol w="1042371">
                  <a:extLst>
                    <a:ext uri="{9D8B030D-6E8A-4147-A177-3AD203B41FA5}">
                      <a16:colId xmlns:a16="http://schemas.microsoft.com/office/drawing/2014/main" val="2450038286"/>
                    </a:ext>
                  </a:extLst>
                </a:gridCol>
                <a:gridCol w="4774874">
                  <a:extLst>
                    <a:ext uri="{9D8B030D-6E8A-4147-A177-3AD203B41FA5}">
                      <a16:colId xmlns:a16="http://schemas.microsoft.com/office/drawing/2014/main" val="1615949670"/>
                    </a:ext>
                  </a:extLst>
                </a:gridCol>
                <a:gridCol w="2168049">
                  <a:extLst>
                    <a:ext uri="{9D8B030D-6E8A-4147-A177-3AD203B41FA5}">
                      <a16:colId xmlns:a16="http://schemas.microsoft.com/office/drawing/2014/main" val="2553105662"/>
                    </a:ext>
                  </a:extLst>
                </a:gridCol>
              </a:tblGrid>
              <a:tr h="412892">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Deadlines</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081923">
                <a:tc>
                  <a:txBody>
                    <a:bodyPr/>
                    <a:lstStyle/>
                    <a:p>
                      <a:r>
                        <a:rPr lang="en-US" sz="1200" baseline="0" dirty="0" smtClean="0">
                          <a:latin typeface="Calibri" panose="020F0502020204030204" pitchFamily="34" charset="0"/>
                          <a:cs typeface="Calibri" panose="020F0502020204030204" pitchFamily="34" charset="0"/>
                        </a:rPr>
                        <a:t>January</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January 5-25: Window B LEAP high school administration</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January 17: Additional materials order for LEAP Connect opens</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January 20: Submit accommodations for ACT</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January 26: LEAP Connect printed materials, including manuals, delivered to school systems</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January 30: ELPT/ELPT Connect materials arrive (paper, LP, braille)</a:t>
                      </a:r>
                      <a:endParaRPr lang="en-US" sz="1200" b="0" baseline="0" dirty="0" smtClean="0">
                        <a:latin typeface="Calibri" panose="020F0502020204030204" pitchFamily="34" charset="0"/>
                        <a:cs typeface="Calibri" panose="020F0502020204030204" pitchFamily="34" charset="0"/>
                      </a:endParaRPr>
                    </a:p>
                    <a:p>
                      <a:pPr lvl="0"/>
                      <a:endParaRPr lang="en-US" sz="1400" b="0" i="0" u="none" strike="noStrike" cap="none" dirty="0">
                        <a:solidFill>
                          <a:srgbClr val="000000"/>
                        </a:solidFill>
                        <a:effectLst/>
                        <a:latin typeface="Arial"/>
                        <a:ea typeface="Arial"/>
                        <a:cs typeface="Arial"/>
                        <a:sym typeface="Arial"/>
                      </a:endParaRPr>
                    </a:p>
                  </a:txBody>
                  <a:tcPr/>
                </a:tc>
                <a:tc>
                  <a:txBody>
                    <a:bodyPr/>
                    <a:lstStyle/>
                    <a:p>
                      <a:pPr marL="457200" marR="0" lvl="0" indent="-304800" algn="l" rtl="0">
                        <a:lnSpc>
                          <a:spcPct val="100000"/>
                        </a:lnSpc>
                        <a:spcBef>
                          <a:spcPts val="0"/>
                        </a:spcBef>
                        <a:spcAft>
                          <a:spcPts val="0"/>
                        </a:spcAft>
                        <a:buSzPts val="1200"/>
                        <a:buFont typeface="Calibri"/>
                        <a:buChar char="●"/>
                      </a:pPr>
                      <a:r>
                        <a:rPr lang="en-US" sz="1200" dirty="0" smtClean="0">
                          <a:hlinkClick r:id="rId2"/>
                        </a:rPr>
                        <a:t>2022-2023 Assessment Calendar</a:t>
                      </a:r>
                      <a:endParaRPr lang="en-US" sz="1200" dirty="0" smtClean="0"/>
                    </a:p>
                    <a:p>
                      <a:pPr marL="457200" marR="0" lvl="0" indent="-304800" algn="l" rtl="0">
                        <a:lnSpc>
                          <a:spcPct val="100000"/>
                        </a:lnSpc>
                        <a:spcBef>
                          <a:spcPts val="0"/>
                        </a:spcBef>
                        <a:spcAft>
                          <a:spcPts val="0"/>
                        </a:spcAft>
                        <a:buSzPts val="1200"/>
                        <a:buFont typeface="Calibri"/>
                        <a:buChar char="●"/>
                      </a:pPr>
                      <a:r>
                        <a:rPr lang="en-US" sz="1200" dirty="0" smtClean="0">
                          <a:hlinkClick r:id="rId3"/>
                        </a:rPr>
                        <a:t>Assessment Library DTC Resources</a:t>
                      </a:r>
                      <a:r>
                        <a:rPr lang="en-US" sz="1200" baseline="0" dirty="0" smtClean="0">
                          <a:hlinkClick r:id="rId3"/>
                        </a:rPr>
                        <a:t> </a:t>
                      </a:r>
                      <a:r>
                        <a:rPr lang="en-US" sz="1200" dirty="0" smtClean="0">
                          <a:hlinkClick r:id="rId3"/>
                        </a:rPr>
                        <a:t>Page</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txBody>
                  <a:tcPr/>
                </a:tc>
                <a:extLst>
                  <a:ext uri="{0D108BD9-81ED-4DB2-BD59-A6C34878D82A}">
                    <a16:rowId xmlns:a16="http://schemas.microsoft.com/office/drawing/2014/main" val="3503993623"/>
                  </a:ext>
                </a:extLst>
              </a:tr>
              <a:tr h="1631078">
                <a:tc>
                  <a:txBody>
                    <a:bodyPr/>
                    <a:lstStyle/>
                    <a:p>
                      <a:r>
                        <a:rPr lang="en-US" sz="1200" dirty="0" smtClean="0">
                          <a:latin typeface="Calibri" panose="020F0502020204030204" pitchFamily="34" charset="0"/>
                          <a:cs typeface="Calibri" panose="020F0502020204030204" pitchFamily="34" charset="0"/>
                        </a:rPr>
                        <a:t>February</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February 13- March 24: LEAP Connect, ELPT and ELPT Connect administration windows</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February 14-March 27: Schedule UPS pickup of secure LEAP Connect materials</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February 21 Offices closed and NO Office Hours</a:t>
                      </a:r>
                      <a:endParaRPr lang="en-US" sz="1200" b="1" baseline="0" dirty="0" smtClean="0">
                        <a:latin typeface="Calibri" panose="020F0502020204030204" pitchFamily="34" charset="0"/>
                        <a:cs typeface="Calibri" panose="020F0502020204030204" pitchFamily="34" charset="0"/>
                      </a:endParaRPr>
                    </a:p>
                  </a:txBody>
                  <a:tcPr/>
                </a:tc>
                <a:tc>
                  <a:txBody>
                    <a:bodyPr/>
                    <a:lstStyle/>
                    <a:p>
                      <a:r>
                        <a:rPr lang="en-US" sz="1200" dirty="0" smtClean="0">
                          <a:latin typeface="Calibri" panose="020F0502020204030204" pitchFamily="34" charset="0"/>
                          <a:cs typeface="Calibri" panose="020F0502020204030204" pitchFamily="34" charset="0"/>
                        </a:rPr>
                        <a:t>Office Hours </a:t>
                      </a:r>
                      <a:r>
                        <a:rPr lang="en-US" sz="1200" baseline="0" dirty="0" smtClean="0">
                          <a:latin typeface="Calibri" panose="020F0502020204030204" pitchFamily="34" charset="0"/>
                          <a:cs typeface="Calibri" panose="020F0502020204030204" pitchFamily="34" charset="0"/>
                        </a:rPr>
                        <a:t>Tuesdays at 3:45: </a:t>
                      </a:r>
                      <a:r>
                        <a:rPr lang="en-US" sz="1200" baseline="0" dirty="0" smtClean="0">
                          <a:latin typeface="Calibri" panose="020F0502020204030204" pitchFamily="34" charset="0"/>
                          <a:cs typeface="Calibri" panose="020F0502020204030204" pitchFamily="34" charset="0"/>
                        </a:rPr>
                        <a:t>January 24, 31</a:t>
                      </a:r>
                    </a:p>
                    <a:p>
                      <a:r>
                        <a:rPr lang="en-US" sz="1200" baseline="0" dirty="0" smtClean="0">
                          <a:latin typeface="Calibri" panose="020F0502020204030204" pitchFamily="34" charset="0"/>
                          <a:cs typeface="Calibri" panose="020F0502020204030204" pitchFamily="34" charset="0"/>
                        </a:rPr>
                        <a:t>February 7 and 28</a:t>
                      </a:r>
                      <a:endParaRPr lang="en-US" sz="1200" baseline="0" dirty="0" smtClean="0">
                        <a:latin typeface="Calibri" panose="020F0502020204030204" pitchFamily="34" charset="0"/>
                        <a:cs typeface="Calibri" panose="020F0502020204030204" pitchFamily="34" charset="0"/>
                      </a:endParaRPr>
                    </a:p>
                    <a:p>
                      <a:r>
                        <a:rPr lang="en-US" sz="1200" baseline="0" dirty="0" smtClean="0">
                          <a:latin typeface="Calibri" panose="020F0502020204030204" pitchFamily="34" charset="0"/>
                          <a:cs typeface="Calibri" panose="020F0502020204030204" pitchFamily="34" charset="0"/>
                        </a:rPr>
                        <a:t>Monthly Call: </a:t>
                      </a:r>
                      <a:r>
                        <a:rPr lang="en-US" sz="1200" baseline="0" dirty="0" smtClean="0">
                          <a:latin typeface="Calibri" panose="020F0502020204030204" pitchFamily="34" charset="0"/>
                          <a:cs typeface="Calibri" panose="020F0502020204030204" pitchFamily="34" charset="0"/>
                        </a:rPr>
                        <a:t>February 14</a:t>
                      </a:r>
                      <a:endParaRPr lang="en-US" sz="1200" baseline="0" dirty="0" smtClean="0">
                        <a:latin typeface="Calibri" panose="020F0502020204030204" pitchFamily="34" charset="0"/>
                        <a:cs typeface="Calibri" panose="020F0502020204030204" pitchFamily="34" charset="0"/>
                      </a:endParaRPr>
                    </a:p>
                    <a:p>
                      <a:endParaRPr lang="en-US" sz="1200" baseline="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2025</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 for LEAP 2025 </a:t>
            </a:r>
            <a:endParaRPr lang="en-US" dirty="0"/>
          </a:p>
        </p:txBody>
      </p:sp>
      <p:sp>
        <p:nvSpPr>
          <p:cNvPr id="3" name="Text Placeholder 2"/>
          <p:cNvSpPr>
            <a:spLocks noGrp="1"/>
          </p:cNvSpPr>
          <p:nvPr>
            <p:ph type="body" idx="1"/>
          </p:nvPr>
        </p:nvSpPr>
        <p:spPr/>
        <p:txBody>
          <a:bodyPr/>
          <a:lstStyle/>
          <a:p>
            <a:pPr marL="114300" indent="0">
              <a:buNone/>
            </a:pPr>
            <a:r>
              <a:rPr lang="en-US" dirty="0" smtClean="0">
                <a:solidFill>
                  <a:schemeClr val="tx1">
                    <a:lumMod val="50000"/>
                  </a:schemeClr>
                </a:solidFill>
              </a:rPr>
              <a:t>March 18: All accommodations for high school LEAP assessment are final on IEPs, IAPs, and EL checklists</a:t>
            </a:r>
          </a:p>
          <a:p>
            <a:pPr marL="114300" indent="0">
              <a:buNone/>
            </a:pPr>
            <a:endParaRPr lang="en-US" dirty="0">
              <a:solidFill>
                <a:schemeClr val="tx1">
                  <a:lumMod val="50000"/>
                </a:schemeClr>
              </a:solidFill>
            </a:endParaRPr>
          </a:p>
          <a:p>
            <a:pPr marL="114300" indent="0">
              <a:buNone/>
            </a:pPr>
            <a:r>
              <a:rPr lang="en-US" dirty="0" smtClean="0">
                <a:solidFill>
                  <a:schemeClr val="tx1">
                    <a:lumMod val="50000"/>
                  </a:schemeClr>
                </a:solidFill>
              </a:rPr>
              <a:t>March 25: All accommodations for grades 3-8 LEAP assessments are final on IEPs, IAPs and EL </a:t>
            </a:r>
            <a:r>
              <a:rPr lang="en-US" dirty="0" smtClean="0">
                <a:solidFill>
                  <a:schemeClr val="tx1">
                    <a:lumMod val="50000"/>
                  </a:schemeClr>
                </a:solidFill>
              </a:rPr>
              <a:t>checklists</a:t>
            </a:r>
          </a:p>
          <a:p>
            <a:pPr marL="114300" indent="0">
              <a:buNone/>
            </a:pPr>
            <a:endParaRPr lang="en-US" dirty="0">
              <a:solidFill>
                <a:schemeClr val="tx1">
                  <a:lumMod val="50000"/>
                </a:schemeClr>
              </a:solidFill>
            </a:endParaRPr>
          </a:p>
          <a:p>
            <a:pPr marL="114300" indent="0">
              <a:buNone/>
            </a:pPr>
            <a:r>
              <a:rPr lang="en-US" dirty="0" smtClean="0">
                <a:solidFill>
                  <a:schemeClr val="tx1">
                    <a:lumMod val="50000"/>
                  </a:schemeClr>
                </a:solidFill>
              </a:rPr>
              <a:t>The 2023-2024 Assessment Calendar is with the executive leadership team for review. It will also need to be reviewed by the president of the SAC before being reviewed for final by superintendents. </a:t>
            </a:r>
            <a:endParaRPr lang="en-US" dirty="0" smtClean="0">
              <a:solidFill>
                <a:schemeClr val="tx1">
                  <a:lumMod val="50000"/>
                </a:schemeClr>
              </a:solidFill>
            </a:endParaRPr>
          </a:p>
          <a:p>
            <a:pPr marL="114300" indent="0">
              <a:buNone/>
            </a:pPr>
            <a:endParaRPr lang="en-US" dirty="0"/>
          </a:p>
        </p:txBody>
      </p:sp>
    </p:spTree>
    <p:extLst>
      <p:ext uri="{BB962C8B-B14F-4D97-AF65-F5344CB8AC3E}">
        <p14:creationId xmlns:p14="http://schemas.microsoft.com/office/powerpoint/2010/main" val="320956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2025 Evening and Weekend Testing</a:t>
            </a:r>
            <a:endParaRPr lang="en-US" dirty="0"/>
          </a:p>
        </p:txBody>
      </p:sp>
      <p:sp>
        <p:nvSpPr>
          <p:cNvPr id="3" name="Text Placeholder 2"/>
          <p:cNvSpPr>
            <a:spLocks noGrp="1"/>
          </p:cNvSpPr>
          <p:nvPr>
            <p:ph type="body" idx="1"/>
          </p:nvPr>
        </p:nvSpPr>
        <p:spPr/>
        <p:txBody>
          <a:bodyPr/>
          <a:lstStyle/>
          <a:p>
            <a:pPr marL="114300" indent="0">
              <a:buNone/>
            </a:pPr>
            <a:r>
              <a:rPr lang="en-US" dirty="0" smtClean="0"/>
              <a:t>During spring testing, evening and weekend testing should be limited to very unusual circumstances. </a:t>
            </a:r>
          </a:p>
          <a:p>
            <a:r>
              <a:rPr lang="en-US" dirty="0" smtClean="0"/>
              <a:t>Evening and weekend testing must be pre-approved by the department and a justification must show the need for the request.</a:t>
            </a:r>
          </a:p>
          <a:p>
            <a:r>
              <a:rPr lang="en-US" dirty="0" smtClean="0"/>
              <a:t>Requests must be made no later than 24 hours in advance, but we strongly recommend that you request as soon as you know you will need it. DRC will need time to set this up in INSIGHT.</a:t>
            </a:r>
          </a:p>
          <a:p>
            <a:endParaRPr lang="en-US" dirty="0"/>
          </a:p>
        </p:txBody>
      </p:sp>
    </p:spTree>
    <p:extLst>
      <p:ext uri="{BB962C8B-B14F-4D97-AF65-F5344CB8AC3E}">
        <p14:creationId xmlns:p14="http://schemas.microsoft.com/office/powerpoint/2010/main" val="63258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History in </a:t>
            </a:r>
            <a:r>
              <a:rPr lang="en-US" dirty="0" err="1" smtClean="0"/>
              <a:t>EdLink</a:t>
            </a:r>
            <a:endParaRPr lang="en-US" dirty="0"/>
          </a:p>
        </p:txBody>
      </p:sp>
      <p:sp>
        <p:nvSpPr>
          <p:cNvPr id="3" name="Text Placeholder 2"/>
          <p:cNvSpPr>
            <a:spLocks noGrp="1"/>
          </p:cNvSpPr>
          <p:nvPr>
            <p:ph type="body" idx="1"/>
          </p:nvPr>
        </p:nvSpPr>
        <p:spPr>
          <a:xfrm>
            <a:off x="430075" y="1154891"/>
            <a:ext cx="8283900" cy="3363600"/>
          </a:xfrm>
        </p:spPr>
        <p:txBody>
          <a:bodyPr/>
          <a:lstStyle/>
          <a:p>
            <a:pPr marL="114300" indent="0">
              <a:buNone/>
            </a:pPr>
            <a:r>
              <a:rPr lang="en-US" dirty="0" smtClean="0"/>
              <a:t>Many test histories have now been loaded into </a:t>
            </a:r>
            <a:r>
              <a:rPr lang="en-US" dirty="0" err="1" smtClean="0"/>
              <a:t>EdLink</a:t>
            </a:r>
            <a:r>
              <a:rPr lang="en-US" dirty="0" smtClean="0"/>
              <a:t>, although we prioritized 2021-2022 results since they were never loaded to LEADS. </a:t>
            </a:r>
          </a:p>
          <a:p>
            <a:pPr marL="114300" indent="0">
              <a:buNone/>
            </a:pPr>
            <a:r>
              <a:rPr lang="en-US" dirty="0" smtClean="0"/>
              <a:t>To </a:t>
            </a:r>
            <a:r>
              <a:rPr lang="en-US" dirty="0" smtClean="0"/>
              <a:t>find test histories:</a:t>
            </a:r>
          </a:p>
          <a:p>
            <a:r>
              <a:rPr lang="en-US" dirty="0" smtClean="0"/>
              <a:t>Select “Essentials” in the waffle</a:t>
            </a:r>
          </a:p>
          <a:p>
            <a:r>
              <a:rPr lang="en-US" dirty="0" smtClean="0"/>
              <a:t>Select “</a:t>
            </a:r>
            <a:r>
              <a:rPr lang="en-US" dirty="0" smtClean="0"/>
              <a:t>Students” </a:t>
            </a:r>
            <a:r>
              <a:rPr lang="en-US" dirty="0" smtClean="0"/>
              <a:t>in </a:t>
            </a:r>
            <a:endParaRPr lang="en-US" dirty="0" smtClean="0"/>
          </a:p>
          <a:p>
            <a:pPr marL="114300" indent="0">
              <a:buNone/>
            </a:pPr>
            <a:r>
              <a:rPr lang="en-US" dirty="0" smtClean="0"/>
              <a:t>	the </a:t>
            </a:r>
            <a:r>
              <a:rPr lang="en-US" dirty="0" smtClean="0"/>
              <a:t>toolbar selection </a:t>
            </a:r>
            <a:endParaRPr lang="en-US" dirty="0" smtClean="0"/>
          </a:p>
          <a:p>
            <a:pPr marL="114300" indent="0">
              <a:buNone/>
            </a:pPr>
            <a:r>
              <a:rPr lang="en-US" dirty="0" smtClean="0"/>
              <a:t>	at </a:t>
            </a:r>
            <a:r>
              <a:rPr lang="en-US" dirty="0" smtClean="0"/>
              <a:t>the top of the page</a:t>
            </a:r>
          </a:p>
          <a:p>
            <a:r>
              <a:rPr lang="en-US" dirty="0" smtClean="0"/>
              <a:t>Select “Student Search” </a:t>
            </a:r>
            <a:endParaRPr lang="en-US" dirty="0" smtClean="0"/>
          </a:p>
          <a:p>
            <a:pPr marL="114300" indent="0">
              <a:buNone/>
            </a:pPr>
            <a:r>
              <a:rPr lang="en-US" dirty="0"/>
              <a:t>	</a:t>
            </a:r>
            <a:r>
              <a:rPr lang="en-US" dirty="0" smtClean="0"/>
              <a:t>when </a:t>
            </a:r>
            <a:r>
              <a:rPr lang="en-US" dirty="0" smtClean="0"/>
              <a:t>it appears in </a:t>
            </a:r>
            <a:endParaRPr lang="en-US" dirty="0" smtClean="0"/>
          </a:p>
          <a:p>
            <a:pPr marL="114300" indent="0">
              <a:buNone/>
            </a:pPr>
            <a:r>
              <a:rPr lang="en-US" dirty="0"/>
              <a:t>	</a:t>
            </a:r>
            <a:r>
              <a:rPr lang="en-US" dirty="0" smtClean="0"/>
              <a:t>the </a:t>
            </a:r>
            <a:r>
              <a:rPr lang="en-US" dirty="0" smtClean="0"/>
              <a:t>toolbox</a:t>
            </a:r>
            <a:r>
              <a:rPr lang="en-US" dirty="0" smtClean="0"/>
              <a:t>.</a:t>
            </a:r>
          </a:p>
          <a:p>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742" y="2733274"/>
            <a:ext cx="5590258" cy="1785217"/>
          </a:xfrm>
          <a:prstGeom prst="rect">
            <a:avLst/>
          </a:prstGeom>
        </p:spPr>
      </p:pic>
    </p:spTree>
    <p:extLst>
      <p:ext uri="{BB962C8B-B14F-4D97-AF65-F5344CB8AC3E}">
        <p14:creationId xmlns:p14="http://schemas.microsoft.com/office/powerpoint/2010/main" val="197292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Student for Test History</a:t>
            </a:r>
            <a:endParaRPr lang="en-US" dirty="0"/>
          </a:p>
        </p:txBody>
      </p:sp>
      <p:sp>
        <p:nvSpPr>
          <p:cNvPr id="3" name="Text Placeholder 2"/>
          <p:cNvSpPr>
            <a:spLocks noGrp="1"/>
          </p:cNvSpPr>
          <p:nvPr>
            <p:ph type="body" idx="1"/>
          </p:nvPr>
        </p:nvSpPr>
        <p:spPr/>
        <p:txBody>
          <a:bodyPr/>
          <a:lstStyle/>
          <a:p>
            <a:pPr lvl="1"/>
            <a:r>
              <a:rPr lang="en-US" dirty="0"/>
              <a:t>Select district and school and enter the LASID for the student</a:t>
            </a:r>
          </a:p>
          <a:p>
            <a:pPr lvl="1"/>
            <a:r>
              <a:rPr lang="en-US" dirty="0"/>
              <a:t>Scroll down </a:t>
            </a:r>
            <a:r>
              <a:rPr lang="en-US" dirty="0" smtClean="0"/>
              <a:t>to the two sections as shown below:</a:t>
            </a:r>
          </a:p>
          <a:p>
            <a:pPr lvl="1"/>
            <a:endParaRPr lang="en-US" dirty="0"/>
          </a:p>
          <a:p>
            <a:pPr lvl="1"/>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78" y="2170828"/>
            <a:ext cx="7566485" cy="2335592"/>
          </a:xfrm>
          <a:prstGeom prst="rect">
            <a:avLst/>
          </a:prstGeom>
        </p:spPr>
      </p:pic>
    </p:spTree>
    <p:extLst>
      <p:ext uri="{BB962C8B-B14F-4D97-AF65-F5344CB8AC3E}">
        <p14:creationId xmlns:p14="http://schemas.microsoft.com/office/powerpoint/2010/main" val="3652795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Geometry Requirement</a:t>
            </a:r>
            <a:endParaRPr lang="en-US" dirty="0"/>
          </a:p>
        </p:txBody>
      </p:sp>
      <p:sp>
        <p:nvSpPr>
          <p:cNvPr id="3" name="Text Placeholder 2"/>
          <p:cNvSpPr>
            <a:spLocks noGrp="1"/>
          </p:cNvSpPr>
          <p:nvPr>
            <p:ph type="body" idx="1"/>
          </p:nvPr>
        </p:nvSpPr>
        <p:spPr/>
        <p:txBody>
          <a:bodyPr/>
          <a:lstStyle/>
          <a:p>
            <a:pPr marL="114300" indent="0">
              <a:buNone/>
            </a:pPr>
            <a:r>
              <a:rPr lang="en-US" dirty="0" smtClean="0"/>
              <a:t>Students who take Applied Geometry as part of the new policy for students earning a diploma under the Jump Start diploma pathway must take the Geometry assessment and students must pass either Algebra I or Geometry to meet the math pair assessment requirement.</a:t>
            </a:r>
            <a:endParaRPr lang="en-US" dirty="0"/>
          </a:p>
        </p:txBody>
      </p:sp>
    </p:spTree>
    <p:extLst>
      <p:ext uri="{BB962C8B-B14F-4D97-AF65-F5344CB8AC3E}">
        <p14:creationId xmlns:p14="http://schemas.microsoft.com/office/powerpoint/2010/main" val="1410719504"/>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18867</TotalTime>
  <Words>1943</Words>
  <Application>Microsoft Office PowerPoint</Application>
  <PresentationFormat>On-screen Show (16:9)</PresentationFormat>
  <Paragraphs>163</Paragraphs>
  <Slides>30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LA Believes</vt:lpstr>
      <vt:lpstr>Zoom Meeting Preparation</vt:lpstr>
      <vt:lpstr>AAA: Assessment and Accountability Monthly Call January 17, 2023</vt:lpstr>
      <vt:lpstr>Agenda Items</vt:lpstr>
      <vt:lpstr>LEAP 2025</vt:lpstr>
      <vt:lpstr>Important Dates for LEAP 2025 </vt:lpstr>
      <vt:lpstr>LEAP 2025 Evening and Weekend Testing</vt:lpstr>
      <vt:lpstr>Test History in EdLink</vt:lpstr>
      <vt:lpstr>Selecting Student for Test History</vt:lpstr>
      <vt:lpstr>New Geometry Requirement</vt:lpstr>
      <vt:lpstr>LEAP Connect</vt:lpstr>
      <vt:lpstr>LEAP Connect Accommodations/Eligibility</vt:lpstr>
      <vt:lpstr>LEAP Connect Updates</vt:lpstr>
      <vt:lpstr>LEAP Connect Reports in EdLink</vt:lpstr>
      <vt:lpstr>ELPS/ELPT</vt:lpstr>
      <vt:lpstr>ELPT and ELPT Connect</vt:lpstr>
      <vt:lpstr>ELPT Checklist Accommodations</vt:lpstr>
      <vt:lpstr>K-2 Qualifications for Alternate Assessment</vt:lpstr>
      <vt:lpstr>ACT</vt:lpstr>
      <vt:lpstr>January 17 ACT Email Regarding Enrollment</vt:lpstr>
      <vt:lpstr>ACT</vt:lpstr>
      <vt:lpstr>ACT Match File</vt:lpstr>
      <vt:lpstr>ACT No Match File</vt:lpstr>
      <vt:lpstr>K-3</vt:lpstr>
      <vt:lpstr>K-3 Screening Updates</vt:lpstr>
      <vt:lpstr>Innovative Assessment</vt:lpstr>
      <vt:lpstr>IAP: Inclusion in VAM and Progress Index</vt:lpstr>
      <vt:lpstr>Accountability</vt:lpstr>
      <vt:lpstr>Dropout Corrections</vt:lpstr>
      <vt:lpstr>Graduation Dates</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386</cp:revision>
  <dcterms:modified xsi:type="dcterms:W3CDTF">2023-01-17T21:03:02Z</dcterms:modified>
</cp:coreProperties>
</file>