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87" r:id="rId3"/>
    <p:sldMasterId id="2147483688" r:id="rId4"/>
    <p:sldMasterId id="2147483689" r:id="rId5"/>
    <p:sldMasterId id="2147483690" r:id="rId6"/>
  </p:sldMasterIdLst>
  <p:notesMasterIdLst>
    <p:notesMasterId r:id="rId2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8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766778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ec91e67d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Google Shape;189;g37ec91e6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4804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7ec91e67d_0_17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Google Shape;255;g37ec91e67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412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7ec91e67d_0_17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Google Shape;263;g37ec91e67d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4949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7ec91e67d_1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Google Shape;270;g37ec91e67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5334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7ec91e67d_1_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Google Shape;279;g37ec91e67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8053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7ec91e67d_1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Google Shape;289;g37ec91e67d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1105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7ec91e67d_1_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Google Shape;297;g37ec91e67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8714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7ec91e67d_1_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Google Shape;307;g37ec91e67d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9961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ec91e67d_1_4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Google Shape;315;g37ec91e67d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3583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7ec91e67d_1_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Google Shape;324;g37ec91e67d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62157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bcc666fd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331" name="Google Shape;331;g3bcc666fd8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53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7ec91e67d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Google Shape;195;g37ec91e67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6" name="Google Shape;196;g37ec91e67d_0_5: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2</a:t>
            </a:fld>
            <a:endParaRPr/>
          </a:p>
        </p:txBody>
      </p:sp>
    </p:spTree>
    <p:extLst>
      <p:ext uri="{BB962C8B-B14F-4D97-AF65-F5344CB8AC3E}">
        <p14:creationId xmlns:p14="http://schemas.microsoft.com/office/powerpoint/2010/main" val="74168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bcc666fd8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bcc666fd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652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bcc666fd8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p:txBody>
      </p:sp>
      <p:sp>
        <p:nvSpPr>
          <p:cNvPr id="342" name="Google Shape;342;g3bcc666fd8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740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bcc666fd8_0_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3bcc666fd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182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7ec91e67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04" name="Google Shape;204;g37ec91e67d_0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481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7ec91e67d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7ec91e67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13" name="Google Shape;213;g37ec91e67d_0_2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887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ec91e67d_0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Google Shape;220;g37ec91e67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0966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7ec91e67d_0_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7ec91e67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7684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7ec91e67d_0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Google Shape;232;g37ec91e67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9859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ec91e67d_0_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7ec91e67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9167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7ec91e67d_0_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Google Shape;246;g37ec91e67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5725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7" name="Google Shape;57;p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latin typeface="Calibri"/>
              <a:ea typeface="Calibri"/>
              <a:cs typeface="Calibri"/>
              <a:sym typeface="Calibri"/>
            </a:endParaRPr>
          </a:p>
        </p:txBody>
      </p:sp>
      <p:sp>
        <p:nvSpPr>
          <p:cNvPr id="58" name="Google Shape;58;p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1" name="Google Shape;61;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0" name="Google Shape;80;p1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1" name="Google Shape;81;p1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6" name="Google Shape;86;p2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pic>
        <p:nvPicPr>
          <p:cNvPr id="88" name="Google Shape;88;p23"/>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89" name="Google Shape;89;p23"/>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90" name="Google Shape;90;p23"/>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p2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2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93" name="Google Shape;93;p2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4"/>
        <p:cNvGrpSpPr/>
        <p:nvPr/>
      </p:nvGrpSpPr>
      <p:grpSpPr>
        <a:xfrm>
          <a:off x="0" y="0"/>
          <a:ext cx="0" cy="0"/>
          <a:chOff x="0" y="0"/>
          <a:chExt cx="0" cy="0"/>
        </a:xfrm>
      </p:grpSpPr>
      <p:pic>
        <p:nvPicPr>
          <p:cNvPr id="95" name="Google Shape;95;p24"/>
          <p:cNvPicPr preferRelativeResize="0"/>
          <p:nvPr/>
        </p:nvPicPr>
        <p:blipFill rotWithShape="1">
          <a:blip r:embed="rId2">
            <a:alphaModFix/>
          </a:blip>
          <a:srcRect/>
          <a:stretch/>
        </p:blipFill>
        <p:spPr>
          <a:xfrm>
            <a:off x="0" y="4776787"/>
            <a:ext cx="9144000" cy="366713"/>
          </a:xfrm>
          <a:prstGeom prst="rect">
            <a:avLst/>
          </a:prstGeom>
          <a:noFill/>
          <a:ln>
            <a:noFill/>
          </a:ln>
        </p:spPr>
      </p:pic>
      <p:sp>
        <p:nvSpPr>
          <p:cNvPr id="96" name="Google Shape;96;p2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7" name="Google Shape;97;p2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98" name="Google Shape;98;p2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99" name="Google Shape;99;p24"/>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00" name="Google Shape;100;p2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1" name="Google Shape;101;p2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2" name="Google Shape;102;p24"/>
          <p:cNvSpPr txBox="1">
            <a:spLocks noGrp="1"/>
          </p:cNvSpPr>
          <p:nvPr>
            <p:ph type="title"/>
          </p:nvPr>
        </p:nvSpPr>
        <p:spPr>
          <a:xfrm>
            <a:off x="0" y="543"/>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3"/>
        <p:cNvGrpSpPr/>
        <p:nvPr/>
      </p:nvGrpSpPr>
      <p:grpSpPr>
        <a:xfrm>
          <a:off x="0" y="0"/>
          <a:ext cx="0" cy="0"/>
          <a:chOff x="0" y="0"/>
          <a:chExt cx="0" cy="0"/>
        </a:xfrm>
      </p:grpSpPr>
      <p:pic>
        <p:nvPicPr>
          <p:cNvPr id="104" name="Google Shape;104;p25"/>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105" name="Google Shape;105;p25"/>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06" name="Google Shape;106;p25"/>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09" name="Google Shape;109;p2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0" name="Google Shape;110;p2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11" name="Google Shape;111;p2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114" name="Google Shape;114;p26"/>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115" name="Google Shape;115;p26"/>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7" name="Google Shape;117;p26"/>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Google Shape;118;p26"/>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9"/>
        <p:cNvGrpSpPr/>
        <p:nvPr/>
      </p:nvGrpSpPr>
      <p:grpSpPr>
        <a:xfrm>
          <a:off x="0" y="0"/>
          <a:ext cx="0" cy="0"/>
          <a:chOff x="0" y="0"/>
          <a:chExt cx="0" cy="0"/>
        </a:xfrm>
      </p:grpSpPr>
      <p:pic>
        <p:nvPicPr>
          <p:cNvPr id="120" name="Google Shape;120;p27"/>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21" name="Google Shape;121;p27"/>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2"/>
        <p:cNvGrpSpPr/>
        <p:nvPr/>
      </p:nvGrpSpPr>
      <p:grpSpPr>
        <a:xfrm>
          <a:off x="0" y="0"/>
          <a:ext cx="0" cy="0"/>
          <a:chOff x="0" y="0"/>
          <a:chExt cx="0" cy="0"/>
        </a:xfrm>
      </p:grpSpPr>
      <p:pic>
        <p:nvPicPr>
          <p:cNvPr id="123" name="Google Shape;123;p28"/>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24" name="Google Shape;124;p28"/>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2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9" name="Google Shape;129;p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3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5" name="Google Shape;135;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9" name="Google Shape;139;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48" name="Google Shape;148;p3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49" name="Google Shape;149;p3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2" name="Google Shape;152;p3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3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3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9" name="Google Shape;159;p3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3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3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2" name="Google Shape;172;p4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73" name="Google Shape;173;p4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6" name="Google Shape;176;p4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7" name="Google Shape;177;p4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4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80"/>
        <p:cNvGrpSpPr/>
        <p:nvPr/>
      </p:nvGrpSpPr>
      <p:grpSpPr>
        <a:xfrm>
          <a:off x="0" y="0"/>
          <a:ext cx="0" cy="0"/>
          <a:chOff x="0" y="0"/>
          <a:chExt cx="0" cy="0"/>
        </a:xfrm>
      </p:grpSpPr>
      <p:sp>
        <p:nvSpPr>
          <p:cNvPr id="181" name="Google Shape;181;p4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2" name="Google Shape;182;p4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4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4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6">
            <a:alphaModFix/>
          </a:blip>
          <a:srcRect/>
          <a:stretch/>
        </p:blipFill>
        <p:spPr>
          <a:xfrm>
            <a:off x="0" y="4740749"/>
            <a:ext cx="6858000" cy="418275"/>
          </a:xfrm>
          <a:prstGeom prst="rect">
            <a:avLst/>
          </a:prstGeom>
          <a:noFill/>
          <a:ln>
            <a:noFill/>
          </a:ln>
        </p:spPr>
      </p:pic>
      <p:pic>
        <p:nvPicPr>
          <p:cNvPr id="52" name="Google Shape;52;p13"/>
          <p:cNvPicPr preferRelativeResize="0"/>
          <p:nvPr/>
        </p:nvPicPr>
        <p:blipFill rotWithShape="1">
          <a:blip r:embed="rId7">
            <a:alphaModFix/>
          </a:blip>
          <a:srcRect/>
          <a:stretch/>
        </p:blipFill>
        <p:spPr>
          <a:xfrm>
            <a:off x="0" y="0"/>
            <a:ext cx="9143998"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18"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75" name="Google Shape;75;p18"/>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76" name="Google Shape;76;p1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33"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143" name="Google Shape;143;p3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144" name="Google Shape;144;p3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3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66" name="Google Shape;166;p38"/>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167" name="Google Shape;167;p3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3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la.drcedirect.com/Documents/Unsecure/Doc.aspx?id=091b8753-654e-4625-bc42-c5ea2319050d" TargetMode="External"/><Relationship Id="rId5" Type="http://schemas.openxmlformats.org/officeDocument/2006/relationships/hyperlink" Target="https://la.drcedirect.com/Documents/Unsecure/Doc.aspx?id=d4a7a9e0-e197-4e9f-8ecc-c7f35bcd89bf" TargetMode="External"/><Relationship Id="rId4" Type="http://schemas.openxmlformats.org/officeDocument/2006/relationships/hyperlink" Target="https://la.drcedirect.com/Documents/Unsecure/Doc.aspx?id=a96d16d1-2784-4677-8399-1e18c8cf7b61"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drcedirect.com/all/eca-portal-ui/welcome/DRCPORTAL" TargetMode="External"/><Relationship Id="rId3" Type="http://schemas.openxmlformats.org/officeDocument/2006/relationships/hyperlink" Target="https://www.louisianabelieves.com/assessment/leap-360" TargetMode="External"/><Relationship Id="rId7" Type="http://schemas.openxmlformats.org/officeDocument/2006/relationships/hyperlink" Target="http://assets.drcedirect.com/IAT/EAGLE-How-To-Create-Test-Sessions.pdf"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hyperlink" Target="http://assets.drcedirect.com/IAT/EAGLE-How-To-Create-A-Test.pdf" TargetMode="External"/><Relationship Id="rId5" Type="http://schemas.openxmlformats.org/officeDocument/2006/relationships/hyperlink" Target="https://www.louisianabelieves.com/docs/default-source/assessment/a-district's-guide-to-leap-360.pdf?sfvrsn=2" TargetMode="External"/><Relationship Id="rId10" Type="http://schemas.openxmlformats.org/officeDocument/2006/relationships/hyperlink" Target="https://www.louisianabelieves.com/measuringresults/leap-360" TargetMode="External"/><Relationship Id="rId4" Type="http://schemas.openxmlformats.org/officeDocument/2006/relationships/hyperlink" Target="http://www.louisianabelieves.com/docs/default-source/assessment/a-teachers-guide-to-leap-360.pdf?sfvrsn=4" TargetMode="External"/><Relationship Id="rId9" Type="http://schemas.openxmlformats.org/officeDocument/2006/relationships/hyperlink" Target="http://www.louisianabelieves.com/docs/default-source/assessment/leap-accessibility-and-accommodations-manual.pdf?sfvrsn=1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685800" y="2057401"/>
            <a:ext cx="7886700" cy="122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smtClean="0">
                <a:solidFill>
                  <a:srgbClr val="333333"/>
                </a:solidFill>
              </a:rPr>
              <a:t>Eagle 2.0: Creating </a:t>
            </a:r>
            <a:r>
              <a:rPr lang="en" sz="2800" dirty="0">
                <a:solidFill>
                  <a:srgbClr val="333333"/>
                </a:solidFill>
              </a:rPr>
              <a:t>a Test Session</a:t>
            </a:r>
            <a:r>
              <a:rPr lang="en" sz="2800" dirty="0">
                <a:solidFill>
                  <a:srgbClr val="000000"/>
                </a:solidFill>
              </a:rPr>
              <a:t>/Viewing Test Status/Generating Test Tickets</a:t>
            </a:r>
            <a:endParaRPr sz="2800" dirty="0">
              <a:solidFill>
                <a:srgbClr val="333333"/>
              </a:solidFill>
            </a:endParaRPr>
          </a:p>
        </p:txBody>
      </p:sp>
      <p:pic>
        <p:nvPicPr>
          <p:cNvPr id="192" name="Google Shape;192;p44"/>
          <p:cNvPicPr preferRelativeResize="0"/>
          <p:nvPr/>
        </p:nvPicPr>
        <p:blipFill>
          <a:blip r:embed="rId3">
            <a:alphaModFix/>
          </a:blip>
          <a:stretch>
            <a:fillRect/>
          </a:stretch>
        </p:blipFill>
        <p:spPr>
          <a:xfrm>
            <a:off x="5208000" y="4241725"/>
            <a:ext cx="1351301" cy="758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 Session</a:t>
            </a:r>
            <a:endParaRPr/>
          </a:p>
        </p:txBody>
      </p:sp>
      <p:sp>
        <p:nvSpPr>
          <p:cNvPr id="258" name="Google Shape;258;p5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From the </a:t>
            </a:r>
            <a:r>
              <a:rPr lang="en" sz="1800" b="1"/>
              <a:t>Student Testing </a:t>
            </a:r>
            <a:r>
              <a:rPr lang="en" sz="1800"/>
              <a:t>screen, select </a:t>
            </a:r>
            <a:r>
              <a:rPr lang="en" sz="1800" b="1"/>
              <a:t>Actions</a:t>
            </a:r>
            <a:r>
              <a:rPr lang="en" sz="1800"/>
              <a:t> and then </a:t>
            </a:r>
            <a:r>
              <a:rPr lang="en" sz="1800" b="1"/>
              <a:t>New Test</a:t>
            </a:r>
            <a:endParaRPr sz="1800" b="1"/>
          </a:p>
          <a:p>
            <a:pPr marL="0" lvl="0" indent="0">
              <a:spcBef>
                <a:spcPts val="750"/>
              </a:spcBef>
              <a:spcAft>
                <a:spcPts val="0"/>
              </a:spcAft>
              <a:buNone/>
            </a:pPr>
            <a:endParaRPr/>
          </a:p>
        </p:txBody>
      </p:sp>
      <p:pic>
        <p:nvPicPr>
          <p:cNvPr id="259" name="Google Shape;259;p53"/>
          <p:cNvPicPr preferRelativeResize="0"/>
          <p:nvPr/>
        </p:nvPicPr>
        <p:blipFill>
          <a:blip r:embed="rId3">
            <a:alphaModFix/>
          </a:blip>
          <a:stretch>
            <a:fillRect/>
          </a:stretch>
        </p:blipFill>
        <p:spPr>
          <a:xfrm>
            <a:off x="1002750" y="1949000"/>
            <a:ext cx="6895325" cy="2868050"/>
          </a:xfrm>
          <a:prstGeom prst="rect">
            <a:avLst/>
          </a:prstGeom>
          <a:noFill/>
          <a:ln>
            <a:noFill/>
          </a:ln>
        </p:spPr>
      </p:pic>
      <p:sp>
        <p:nvSpPr>
          <p:cNvPr id="260" name="Google Shape;260;p53"/>
          <p:cNvSpPr/>
          <p:nvPr/>
        </p:nvSpPr>
        <p:spPr>
          <a:xfrm>
            <a:off x="6291575" y="1896275"/>
            <a:ext cx="1606500" cy="751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 Session</a:t>
            </a:r>
            <a:endParaRPr/>
          </a:p>
        </p:txBody>
      </p:sp>
      <p:sp>
        <p:nvSpPr>
          <p:cNvPr id="266" name="Google Shape;266;p54"/>
          <p:cNvSpPr txBox="1">
            <a:spLocks noGrp="1"/>
          </p:cNvSpPr>
          <p:nvPr>
            <p:ph type="body" idx="1"/>
          </p:nvPr>
        </p:nvSpPr>
        <p:spPr>
          <a:xfrm>
            <a:off x="152400" y="1143000"/>
            <a:ext cx="44196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Font typeface="Calibri"/>
              <a:buAutoNum type="arabicPeriod"/>
            </a:pPr>
            <a:r>
              <a:rPr lang="en" sz="1800"/>
              <a:t>The </a:t>
            </a:r>
            <a:r>
              <a:rPr lang="en" sz="1800" b="1"/>
              <a:t>New Test Session</a:t>
            </a:r>
            <a:r>
              <a:rPr lang="en" sz="1800"/>
              <a:t> dialog box displays</a:t>
            </a:r>
            <a:endParaRPr sz="1800"/>
          </a:p>
          <a:p>
            <a:pPr marL="457200" lvl="0" indent="-342900" rtl="0">
              <a:spcBef>
                <a:spcPts val="0"/>
              </a:spcBef>
              <a:spcAft>
                <a:spcPts val="0"/>
              </a:spcAft>
              <a:buSzPts val="1800"/>
              <a:buFont typeface="Calibri"/>
              <a:buAutoNum type="arabicPeriod"/>
            </a:pPr>
            <a:r>
              <a:rPr lang="en" sz="1800"/>
              <a:t>Specify a name for the test session, a date range, the test name, and the student groups that will be part of the test session</a:t>
            </a:r>
            <a:endParaRPr sz="1800"/>
          </a:p>
          <a:p>
            <a:pPr marL="914400" lvl="1" indent="-342900">
              <a:spcBef>
                <a:spcPts val="0"/>
              </a:spcBef>
              <a:spcAft>
                <a:spcPts val="0"/>
              </a:spcAft>
              <a:buSzPts val="1800"/>
              <a:buChar char="•"/>
            </a:pPr>
            <a:r>
              <a:rPr lang="en" sz="1800"/>
              <a:t>Note: Students must test between the Begin Date and the End Date</a:t>
            </a:r>
            <a:endParaRPr sz="1800"/>
          </a:p>
        </p:txBody>
      </p:sp>
      <p:pic>
        <p:nvPicPr>
          <p:cNvPr id="267" name="Google Shape;267;p54"/>
          <p:cNvPicPr preferRelativeResize="0"/>
          <p:nvPr/>
        </p:nvPicPr>
        <p:blipFill>
          <a:blip r:embed="rId3">
            <a:alphaModFix/>
          </a:blip>
          <a:stretch>
            <a:fillRect/>
          </a:stretch>
        </p:blipFill>
        <p:spPr>
          <a:xfrm>
            <a:off x="4572000" y="1242500"/>
            <a:ext cx="4356650" cy="297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 Session</a:t>
            </a:r>
            <a:endParaRPr/>
          </a:p>
        </p:txBody>
      </p:sp>
      <p:sp>
        <p:nvSpPr>
          <p:cNvPr id="273" name="Google Shape;273;p55"/>
          <p:cNvSpPr txBox="1">
            <a:spLocks noGrp="1"/>
          </p:cNvSpPr>
          <p:nvPr>
            <p:ph type="body" idx="1"/>
          </p:nvPr>
        </p:nvSpPr>
        <p:spPr>
          <a:xfrm>
            <a:off x="152388" y="862450"/>
            <a:ext cx="8839200" cy="3543300"/>
          </a:xfrm>
          <a:prstGeom prst="rect">
            <a:avLst/>
          </a:prstGeom>
        </p:spPr>
        <p:txBody>
          <a:bodyPr spcFirstLastPara="1" wrap="square" lIns="91425" tIns="91425" rIns="91425" bIns="91425" anchor="t" anchorCtr="0">
            <a:noAutofit/>
          </a:bodyPr>
          <a:lstStyle/>
          <a:p>
            <a:pPr marL="457200" lvl="0" indent="-342900">
              <a:spcBef>
                <a:spcPts val="750"/>
              </a:spcBef>
              <a:spcAft>
                <a:spcPts val="0"/>
              </a:spcAft>
              <a:buSzPts val="1800"/>
              <a:buFont typeface="Calibri"/>
              <a:buAutoNum type="arabicPeriod" startAt="3"/>
            </a:pPr>
            <a:r>
              <a:rPr lang="en" sz="1800" dirty="0"/>
              <a:t>The</a:t>
            </a:r>
            <a:r>
              <a:rPr lang="en" sz="1800" b="1" dirty="0"/>
              <a:t> Test Session</a:t>
            </a:r>
            <a:r>
              <a:rPr lang="en" sz="1800" dirty="0"/>
              <a:t> page displays a list of the tests that are currently in the system. Highlight a test to select it for the session. A check mark displays next to the test. Select Next to continue. A Preview Test page </a:t>
            </a:r>
            <a:r>
              <a:rPr lang="en" sz="1800" dirty="0" smtClean="0"/>
              <a:t>displays </a:t>
            </a:r>
            <a:endParaRPr sz="1800" dirty="0"/>
          </a:p>
        </p:txBody>
      </p:sp>
      <p:pic>
        <p:nvPicPr>
          <p:cNvPr id="274" name="Google Shape;274;p55"/>
          <p:cNvPicPr preferRelativeResize="0"/>
          <p:nvPr/>
        </p:nvPicPr>
        <p:blipFill>
          <a:blip r:embed="rId3">
            <a:alphaModFix/>
          </a:blip>
          <a:stretch>
            <a:fillRect/>
          </a:stretch>
        </p:blipFill>
        <p:spPr>
          <a:xfrm>
            <a:off x="934200" y="1989775"/>
            <a:ext cx="7284300" cy="2801650"/>
          </a:xfrm>
          <a:prstGeom prst="rect">
            <a:avLst/>
          </a:prstGeom>
          <a:noFill/>
          <a:ln>
            <a:noFill/>
          </a:ln>
        </p:spPr>
      </p:pic>
      <p:sp>
        <p:nvSpPr>
          <p:cNvPr id="275" name="Google Shape;275;p55"/>
          <p:cNvSpPr/>
          <p:nvPr/>
        </p:nvSpPr>
        <p:spPr>
          <a:xfrm>
            <a:off x="7447475" y="2049275"/>
            <a:ext cx="680100" cy="39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Google Shape;276;p55"/>
          <p:cNvSpPr/>
          <p:nvPr/>
        </p:nvSpPr>
        <p:spPr>
          <a:xfrm>
            <a:off x="7515575" y="3689475"/>
            <a:ext cx="612000" cy="1047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 Session</a:t>
            </a:r>
            <a:endParaRPr/>
          </a:p>
        </p:txBody>
      </p:sp>
      <p:sp>
        <p:nvSpPr>
          <p:cNvPr id="282" name="Google Shape;282;p56"/>
          <p:cNvSpPr txBox="1">
            <a:spLocks noGrp="1"/>
          </p:cNvSpPr>
          <p:nvPr>
            <p:ph type="body" idx="1"/>
          </p:nvPr>
        </p:nvSpPr>
        <p:spPr>
          <a:xfrm>
            <a:off x="152388" y="921950"/>
            <a:ext cx="8839200" cy="3543300"/>
          </a:xfrm>
          <a:prstGeom prst="rect">
            <a:avLst/>
          </a:prstGeom>
        </p:spPr>
        <p:txBody>
          <a:bodyPr spcFirstLastPara="1" wrap="square" lIns="91425" tIns="91425" rIns="91425" bIns="91425" anchor="t" anchorCtr="0">
            <a:noAutofit/>
          </a:bodyPr>
          <a:lstStyle/>
          <a:p>
            <a:pPr marL="457200" lvl="0" indent="-342900">
              <a:spcBef>
                <a:spcPts val="750"/>
              </a:spcBef>
              <a:spcAft>
                <a:spcPts val="0"/>
              </a:spcAft>
              <a:buSzPts val="1800"/>
              <a:buFont typeface="Calibri"/>
              <a:buAutoNum type="arabicPeriod" startAt="4"/>
            </a:pPr>
            <a:r>
              <a:rPr lang="en" sz="1800" dirty="0"/>
              <a:t>The </a:t>
            </a:r>
            <a:r>
              <a:rPr lang="en" sz="1800" b="1" dirty="0"/>
              <a:t>Test Session</a:t>
            </a:r>
            <a:r>
              <a:rPr lang="en" sz="1800" dirty="0"/>
              <a:t> page displays a list of the student groups in the system. Highlight one or more student groups to include them in the test session. A check mark displays next to each student group you have selected. Select </a:t>
            </a:r>
            <a:r>
              <a:rPr lang="en" sz="1800" dirty="0" smtClean="0"/>
              <a:t>Done</a:t>
            </a:r>
            <a:endParaRPr sz="1800" dirty="0"/>
          </a:p>
        </p:txBody>
      </p:sp>
      <p:pic>
        <p:nvPicPr>
          <p:cNvPr id="283" name="Google Shape;283;p56"/>
          <p:cNvPicPr preferRelativeResize="0"/>
          <p:nvPr/>
        </p:nvPicPr>
        <p:blipFill>
          <a:blip r:embed="rId3">
            <a:alphaModFix/>
          </a:blip>
          <a:stretch>
            <a:fillRect/>
          </a:stretch>
        </p:blipFill>
        <p:spPr>
          <a:xfrm>
            <a:off x="1144225" y="2021950"/>
            <a:ext cx="6966400" cy="2790000"/>
          </a:xfrm>
          <a:prstGeom prst="rect">
            <a:avLst/>
          </a:prstGeom>
          <a:noFill/>
          <a:ln>
            <a:noFill/>
          </a:ln>
        </p:spPr>
      </p:pic>
      <p:sp>
        <p:nvSpPr>
          <p:cNvPr id="284" name="Google Shape;284;p56"/>
          <p:cNvSpPr/>
          <p:nvPr/>
        </p:nvSpPr>
        <p:spPr>
          <a:xfrm>
            <a:off x="7558100" y="3493950"/>
            <a:ext cx="612000" cy="1047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Google Shape;285;p56"/>
          <p:cNvSpPr/>
          <p:nvPr/>
        </p:nvSpPr>
        <p:spPr>
          <a:xfrm>
            <a:off x="7123925" y="1991163"/>
            <a:ext cx="986700" cy="559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Google Shape;286;p56"/>
          <p:cNvSpPr/>
          <p:nvPr/>
        </p:nvSpPr>
        <p:spPr>
          <a:xfrm>
            <a:off x="2141300" y="2864950"/>
            <a:ext cx="1939500" cy="468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 Session</a:t>
            </a:r>
            <a:endParaRPr/>
          </a:p>
        </p:txBody>
      </p:sp>
      <p:sp>
        <p:nvSpPr>
          <p:cNvPr id="292" name="Google Shape;292;p57"/>
          <p:cNvSpPr txBox="1">
            <a:spLocks noGrp="1"/>
          </p:cNvSpPr>
          <p:nvPr>
            <p:ph type="body" idx="1"/>
          </p:nvPr>
        </p:nvSpPr>
        <p:spPr>
          <a:xfrm>
            <a:off x="152400" y="870950"/>
            <a:ext cx="88392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Font typeface="Calibri"/>
              <a:buAutoNum type="arabicPeriod" startAt="5"/>
            </a:pPr>
            <a:r>
              <a:rPr lang="en" sz="1800" dirty="0"/>
              <a:t>The </a:t>
            </a:r>
            <a:r>
              <a:rPr lang="en" sz="1800" b="1" dirty="0"/>
              <a:t>Test Session</a:t>
            </a:r>
            <a:r>
              <a:rPr lang="en" sz="1800" dirty="0"/>
              <a:t> page displays the details of your new test </a:t>
            </a:r>
            <a:r>
              <a:rPr lang="en" sz="1800" dirty="0" smtClean="0"/>
              <a:t>session</a:t>
            </a:r>
            <a:r>
              <a:rPr lang="en" sz="1800" dirty="0"/>
              <a:t/>
            </a:r>
            <a:br>
              <a:rPr lang="en" sz="1800" dirty="0"/>
            </a:br>
            <a:endParaRPr sz="1100" dirty="0"/>
          </a:p>
          <a:p>
            <a:pPr marL="457200" lvl="0" indent="-342900">
              <a:spcBef>
                <a:spcPts val="0"/>
              </a:spcBef>
              <a:spcAft>
                <a:spcPts val="0"/>
              </a:spcAft>
              <a:buSzPts val="1800"/>
              <a:buFont typeface="Calibri"/>
              <a:buAutoNum type="arabicPeriod" startAt="5"/>
            </a:pPr>
            <a:r>
              <a:rPr lang="en" sz="1800" dirty="0"/>
              <a:t>Click the </a:t>
            </a:r>
            <a:r>
              <a:rPr lang="en" sz="1800" b="1" dirty="0"/>
              <a:t>Actions</a:t>
            </a:r>
            <a:r>
              <a:rPr lang="en" sz="1800" dirty="0"/>
              <a:t> drop down menu from the Test Session page to copy the test session, delete the test session, generate tickets for the test session, edit the details of the test session, or change the student groups that are part of the </a:t>
            </a:r>
            <a:r>
              <a:rPr lang="en" sz="1800" dirty="0" smtClean="0"/>
              <a:t>session</a:t>
            </a:r>
            <a:endParaRPr sz="1800" dirty="0"/>
          </a:p>
        </p:txBody>
      </p:sp>
      <p:pic>
        <p:nvPicPr>
          <p:cNvPr id="293" name="Google Shape;293;p57"/>
          <p:cNvPicPr preferRelativeResize="0"/>
          <p:nvPr/>
        </p:nvPicPr>
        <p:blipFill>
          <a:blip r:embed="rId3">
            <a:alphaModFix/>
          </a:blip>
          <a:stretch>
            <a:fillRect/>
          </a:stretch>
        </p:blipFill>
        <p:spPr>
          <a:xfrm>
            <a:off x="2328725" y="2406375"/>
            <a:ext cx="4495249" cy="2381475"/>
          </a:xfrm>
          <a:prstGeom prst="rect">
            <a:avLst/>
          </a:prstGeom>
          <a:noFill/>
          <a:ln>
            <a:noFill/>
          </a:ln>
        </p:spPr>
      </p:pic>
      <p:sp>
        <p:nvSpPr>
          <p:cNvPr id="294" name="Google Shape;294;p57"/>
          <p:cNvSpPr/>
          <p:nvPr/>
        </p:nvSpPr>
        <p:spPr>
          <a:xfrm>
            <a:off x="5764275" y="2329225"/>
            <a:ext cx="1190100" cy="1275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Viewing Test Status</a:t>
            </a:r>
            <a:endParaRPr sz="2800"/>
          </a:p>
        </p:txBody>
      </p:sp>
      <p:sp>
        <p:nvSpPr>
          <p:cNvPr id="300" name="Google Shape;300;p58"/>
          <p:cNvSpPr txBox="1">
            <a:spLocks noGrp="1"/>
          </p:cNvSpPr>
          <p:nvPr>
            <p:ph type="body" idx="1"/>
          </p:nvPr>
        </p:nvSpPr>
        <p:spPr>
          <a:xfrm>
            <a:off x="85050" y="920075"/>
            <a:ext cx="90588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From the </a:t>
            </a:r>
            <a:r>
              <a:rPr lang="en" sz="1800" b="1"/>
              <a:t>Test Session</a:t>
            </a:r>
            <a:r>
              <a:rPr lang="en" sz="1800"/>
              <a:t> page, the test status of the student group will display in the </a:t>
            </a:r>
            <a:r>
              <a:rPr lang="en" sz="1800" b="1"/>
              <a:t>Status</a:t>
            </a:r>
            <a:r>
              <a:rPr lang="en" sz="1800"/>
              <a:t> section. To view the test status for each student in a test session, click the arrow next to the student group name. The test status will appear next to each student’s name.</a:t>
            </a:r>
            <a:endParaRPr sz="1800"/>
          </a:p>
        </p:txBody>
      </p:sp>
      <p:pic>
        <p:nvPicPr>
          <p:cNvPr id="301" name="Google Shape;301;p58"/>
          <p:cNvPicPr preferRelativeResize="0"/>
          <p:nvPr/>
        </p:nvPicPr>
        <p:blipFill>
          <a:blip r:embed="rId3">
            <a:alphaModFix/>
          </a:blip>
          <a:stretch>
            <a:fillRect/>
          </a:stretch>
        </p:blipFill>
        <p:spPr>
          <a:xfrm>
            <a:off x="1881950" y="2005491"/>
            <a:ext cx="5004449" cy="2855284"/>
          </a:xfrm>
          <a:prstGeom prst="rect">
            <a:avLst/>
          </a:prstGeom>
          <a:noFill/>
          <a:ln>
            <a:noFill/>
          </a:ln>
        </p:spPr>
      </p:pic>
      <p:sp>
        <p:nvSpPr>
          <p:cNvPr id="302" name="Google Shape;302;p58"/>
          <p:cNvSpPr/>
          <p:nvPr/>
        </p:nvSpPr>
        <p:spPr>
          <a:xfrm>
            <a:off x="5764150" y="4072700"/>
            <a:ext cx="850200" cy="788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03" name="Google Shape;303;p58"/>
          <p:cNvCxnSpPr/>
          <p:nvPr/>
        </p:nvCxnSpPr>
        <p:spPr>
          <a:xfrm rot="10800000" flipH="1">
            <a:off x="884225" y="4394250"/>
            <a:ext cx="1123200" cy="1500"/>
          </a:xfrm>
          <a:prstGeom prst="straightConnector1">
            <a:avLst/>
          </a:prstGeom>
          <a:noFill/>
          <a:ln w="28575" cap="flat" cmpd="sng">
            <a:solidFill>
              <a:srgbClr val="FF0000"/>
            </a:solidFill>
            <a:prstDash val="solid"/>
            <a:round/>
            <a:headEnd type="none" w="sm" len="sm"/>
            <a:tailEnd type="triangle" w="med" len="med"/>
          </a:ln>
        </p:spPr>
      </p:cxnSp>
      <p:sp>
        <p:nvSpPr>
          <p:cNvPr id="304" name="Google Shape;304;p58"/>
          <p:cNvSpPr/>
          <p:nvPr/>
        </p:nvSpPr>
        <p:spPr>
          <a:xfrm>
            <a:off x="1881950" y="3571100"/>
            <a:ext cx="1348800" cy="586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Generating Test Tickets</a:t>
            </a:r>
            <a:endParaRPr/>
          </a:p>
        </p:txBody>
      </p:sp>
      <p:sp>
        <p:nvSpPr>
          <p:cNvPr id="310" name="Google Shape;310;p5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Font typeface="Calibri"/>
              <a:buAutoNum type="arabicPeriod"/>
            </a:pPr>
            <a:r>
              <a:rPr lang="en" sz="1800" dirty="0"/>
              <a:t>Click the </a:t>
            </a:r>
            <a:r>
              <a:rPr lang="en" sz="1800" b="1" dirty="0"/>
              <a:t>Actions</a:t>
            </a:r>
            <a:r>
              <a:rPr lang="en" sz="1800" dirty="0"/>
              <a:t> drop down menu from the Test Session page and select </a:t>
            </a:r>
            <a:r>
              <a:rPr lang="en" sz="1800" b="1" dirty="0"/>
              <a:t>Generate </a:t>
            </a:r>
            <a:r>
              <a:rPr lang="en" sz="1800" b="1" dirty="0" smtClean="0"/>
              <a:t>Tickets</a:t>
            </a:r>
            <a:endParaRPr dirty="0"/>
          </a:p>
        </p:txBody>
      </p:sp>
      <p:pic>
        <p:nvPicPr>
          <p:cNvPr id="311" name="Google Shape;311;p59"/>
          <p:cNvPicPr preferRelativeResize="0"/>
          <p:nvPr/>
        </p:nvPicPr>
        <p:blipFill>
          <a:blip r:embed="rId3">
            <a:alphaModFix/>
          </a:blip>
          <a:stretch>
            <a:fillRect/>
          </a:stretch>
        </p:blipFill>
        <p:spPr>
          <a:xfrm>
            <a:off x="1827900" y="1916875"/>
            <a:ext cx="5387151" cy="2853975"/>
          </a:xfrm>
          <a:prstGeom prst="rect">
            <a:avLst/>
          </a:prstGeom>
          <a:noFill/>
          <a:ln>
            <a:noFill/>
          </a:ln>
        </p:spPr>
      </p:pic>
      <p:cxnSp>
        <p:nvCxnSpPr>
          <p:cNvPr id="312" name="Google Shape;312;p59"/>
          <p:cNvCxnSpPr/>
          <p:nvPr/>
        </p:nvCxnSpPr>
        <p:spPr>
          <a:xfrm rot="10800000">
            <a:off x="6947000" y="2617400"/>
            <a:ext cx="1673700" cy="15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Generating Test Tickets</a:t>
            </a:r>
            <a:endParaRPr/>
          </a:p>
        </p:txBody>
      </p:sp>
      <p:sp>
        <p:nvSpPr>
          <p:cNvPr id="318" name="Google Shape;318;p6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spcBef>
                <a:spcPts val="750"/>
              </a:spcBef>
              <a:spcAft>
                <a:spcPts val="0"/>
              </a:spcAft>
              <a:buSzPts val="1800"/>
              <a:buFont typeface="Calibri"/>
              <a:buAutoNum type="arabicPeriod" startAt="2"/>
            </a:pPr>
            <a:r>
              <a:rPr lang="en" sz="1800" dirty="0"/>
              <a:t>A Test ID will be developed for the test </a:t>
            </a:r>
            <a:r>
              <a:rPr lang="en" sz="1800" dirty="0" smtClean="0"/>
              <a:t>session </a:t>
            </a:r>
            <a:endParaRPr sz="1800" dirty="0"/>
          </a:p>
          <a:p>
            <a:pPr marL="457200" lvl="0" indent="-342900">
              <a:spcBef>
                <a:spcPts val="0"/>
              </a:spcBef>
              <a:spcAft>
                <a:spcPts val="0"/>
              </a:spcAft>
              <a:buSzPts val="1800"/>
              <a:buFont typeface="Calibri"/>
              <a:buAutoNum type="arabicPeriod" startAt="2"/>
            </a:pPr>
            <a:r>
              <a:rPr lang="en" sz="1800" dirty="0"/>
              <a:t>Click the </a:t>
            </a:r>
            <a:r>
              <a:rPr lang="en" sz="1800" b="1" dirty="0"/>
              <a:t>Actions</a:t>
            </a:r>
            <a:r>
              <a:rPr lang="en" sz="1800" dirty="0"/>
              <a:t> drop down menu from the Test Session page and select </a:t>
            </a:r>
            <a:r>
              <a:rPr lang="en" sz="1800" b="1" dirty="0"/>
              <a:t>Print </a:t>
            </a:r>
            <a:r>
              <a:rPr lang="en" sz="1800" b="1" dirty="0" smtClean="0"/>
              <a:t>Tickets</a:t>
            </a:r>
            <a:endParaRPr dirty="0"/>
          </a:p>
          <a:p>
            <a:pPr marL="0" lvl="0" indent="0">
              <a:spcBef>
                <a:spcPts val="750"/>
              </a:spcBef>
              <a:spcAft>
                <a:spcPts val="0"/>
              </a:spcAft>
              <a:buNone/>
            </a:pPr>
            <a:endParaRPr sz="1800" dirty="0"/>
          </a:p>
        </p:txBody>
      </p:sp>
      <p:pic>
        <p:nvPicPr>
          <p:cNvPr id="319" name="Google Shape;319;p60"/>
          <p:cNvPicPr preferRelativeResize="0"/>
          <p:nvPr/>
        </p:nvPicPr>
        <p:blipFill>
          <a:blip r:embed="rId3">
            <a:alphaModFix/>
          </a:blip>
          <a:stretch>
            <a:fillRect/>
          </a:stretch>
        </p:blipFill>
        <p:spPr>
          <a:xfrm>
            <a:off x="1150175" y="2150675"/>
            <a:ext cx="5316349" cy="2697650"/>
          </a:xfrm>
          <a:prstGeom prst="rect">
            <a:avLst/>
          </a:prstGeom>
          <a:noFill/>
          <a:ln>
            <a:noFill/>
          </a:ln>
        </p:spPr>
      </p:pic>
      <p:cxnSp>
        <p:nvCxnSpPr>
          <p:cNvPr id="320" name="Google Shape;320;p60"/>
          <p:cNvCxnSpPr/>
          <p:nvPr/>
        </p:nvCxnSpPr>
        <p:spPr>
          <a:xfrm rot="10800000">
            <a:off x="6085000" y="3252050"/>
            <a:ext cx="1673700" cy="1500"/>
          </a:xfrm>
          <a:prstGeom prst="straightConnector1">
            <a:avLst/>
          </a:prstGeom>
          <a:noFill/>
          <a:ln w="28575" cap="flat" cmpd="sng">
            <a:solidFill>
              <a:srgbClr val="FF0000"/>
            </a:solidFill>
            <a:prstDash val="solid"/>
            <a:round/>
            <a:headEnd type="none" w="sm" len="sm"/>
            <a:tailEnd type="triangle" w="med" len="med"/>
          </a:ln>
        </p:spPr>
      </p:cxnSp>
      <p:sp>
        <p:nvSpPr>
          <p:cNvPr id="321" name="Google Shape;321;p60"/>
          <p:cNvSpPr/>
          <p:nvPr/>
        </p:nvSpPr>
        <p:spPr>
          <a:xfrm>
            <a:off x="1228350" y="2923250"/>
            <a:ext cx="1603800" cy="330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Printing Test Tickets</a:t>
            </a:r>
            <a:endParaRPr/>
          </a:p>
        </p:txBody>
      </p:sp>
      <p:sp>
        <p:nvSpPr>
          <p:cNvPr id="327" name="Google Shape;327;p61"/>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A PDF will generate with the test tickets to print for student use.</a:t>
            </a:r>
            <a:endParaRPr sz="1800"/>
          </a:p>
        </p:txBody>
      </p:sp>
      <p:pic>
        <p:nvPicPr>
          <p:cNvPr id="328" name="Google Shape;328;p61"/>
          <p:cNvPicPr preferRelativeResize="0"/>
          <p:nvPr/>
        </p:nvPicPr>
        <p:blipFill>
          <a:blip r:embed="rId3">
            <a:alphaModFix/>
          </a:blip>
          <a:stretch>
            <a:fillRect/>
          </a:stretch>
        </p:blipFill>
        <p:spPr>
          <a:xfrm>
            <a:off x="4350" y="2333265"/>
            <a:ext cx="9143999" cy="16841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2"/>
          <p:cNvSpPr txBox="1"/>
          <p:nvPr/>
        </p:nvSpPr>
        <p:spPr>
          <a:xfrm>
            <a:off x="0" y="15593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Support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5" descr="CPDA.png"/>
          <p:cNvPicPr preferRelativeResize="0"/>
          <p:nvPr/>
        </p:nvPicPr>
        <p:blipFill>
          <a:blip r:embed="rId3">
            <a:alphaModFix/>
          </a:blip>
          <a:stretch>
            <a:fillRect/>
          </a:stretch>
        </p:blipFill>
        <p:spPr>
          <a:xfrm>
            <a:off x="355625" y="1690800"/>
            <a:ext cx="2090682" cy="2099569"/>
          </a:xfrm>
          <a:prstGeom prst="rect">
            <a:avLst/>
          </a:prstGeom>
          <a:noFill/>
          <a:ln>
            <a:noFill/>
          </a:ln>
        </p:spPr>
      </p:pic>
      <p:sp>
        <p:nvSpPr>
          <p:cNvPr id="199" name="Google Shape;199;p45"/>
          <p:cNvSpPr txBox="1">
            <a:spLocks noGrp="1"/>
          </p:cNvSpPr>
          <p:nvPr>
            <p:ph type="title"/>
          </p:nvPr>
        </p:nvSpPr>
        <p:spPr>
          <a:xfrm>
            <a:off x="0" y="0"/>
            <a:ext cx="91440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solidFill>
                  <a:srgbClr val="000000"/>
                </a:solidFill>
              </a:rPr>
              <a:t>Louisiana’s Approach </a:t>
            </a:r>
            <a:endParaRPr sz="3000">
              <a:solidFill>
                <a:srgbClr val="000000"/>
              </a:solidFill>
            </a:endParaRPr>
          </a:p>
        </p:txBody>
      </p:sp>
      <p:sp>
        <p:nvSpPr>
          <p:cNvPr id="200" name="Google Shape;200;p45"/>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2</a:t>
            </a:fld>
            <a:endParaRPr/>
          </a:p>
        </p:txBody>
      </p:sp>
      <p:sp>
        <p:nvSpPr>
          <p:cNvPr id="201" name="Google Shape;201;p45"/>
          <p:cNvSpPr txBox="1"/>
          <p:nvPr/>
        </p:nvSpPr>
        <p:spPr>
          <a:xfrm>
            <a:off x="532950" y="1136813"/>
            <a:ext cx="8078100" cy="36699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latin typeface="Calibri"/>
                <a:ea typeface="Calibri"/>
                <a:cs typeface="Calibri"/>
                <a:sym typeface="Calibri"/>
              </a:rPr>
              <a:t>Louisiana believes access to the highest quality education allows all students, no matter their zip code, the opportunity for success. </a:t>
            </a:r>
            <a:endParaRPr sz="1800">
              <a:solidFill>
                <a:srgbClr val="000000"/>
              </a:solidFill>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solidFill>
                  <a:srgbClr val="000000"/>
                </a:solidFill>
                <a:latin typeface="Calibri"/>
                <a:ea typeface="Calibri"/>
                <a:cs typeface="Calibri"/>
                <a:sym typeface="Calibri"/>
              </a:rPr>
              <a:t>Implementing a high-quality curriculum based on rigorous standards is one of the fastest ways to give this access to all students.</a:t>
            </a:r>
            <a:endParaRPr sz="1800">
              <a:solidFill>
                <a:srgbClr val="000000"/>
              </a:solidFill>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latin typeface="Calibri"/>
                <a:ea typeface="Calibri"/>
                <a:cs typeface="Calibri"/>
                <a:sym typeface="Calibri"/>
              </a:rPr>
              <a:t>The curriculum must also be connected to standards-aligned assessments and professional development.</a:t>
            </a:r>
            <a:endParaRPr sz="1800">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15000"/>
              </a:lnSpc>
              <a:spcBef>
                <a:spcPts val="0"/>
              </a:spcBef>
              <a:spcAft>
                <a:spcPts val="1000"/>
              </a:spcAft>
              <a:buNone/>
            </a:pPr>
            <a:endParaRPr sz="1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3"/>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User Guides</a:t>
            </a:r>
            <a:endParaRPr sz="2800"/>
          </a:p>
        </p:txBody>
      </p:sp>
      <p:sp>
        <p:nvSpPr>
          <p:cNvPr id="339" name="Google Shape;339;p6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following user guides are posted in </a:t>
            </a:r>
            <a:r>
              <a:rPr lang="en" sz="1800" b="0" i="0" u="sng" strike="noStrike" cap="none">
                <a:solidFill>
                  <a:schemeClr val="hlink"/>
                </a:solidFill>
                <a:latin typeface="Calibri"/>
                <a:ea typeface="Calibri"/>
                <a:cs typeface="Calibri"/>
                <a:sym typeface="Calibri"/>
                <a:hlinkClick r:id="rId3"/>
              </a:rPr>
              <a:t>eDIRECT</a:t>
            </a:r>
            <a:r>
              <a:rPr lang="en" sz="1800"/>
              <a:t> under General Information</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4"/>
              </a:rPr>
              <a:t>eDIRECT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5"/>
              </a:rPr>
              <a:t>Technology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u="sng">
                <a:solidFill>
                  <a:schemeClr val="hlink"/>
                </a:solidFill>
                <a:hlinkClick r:id="rId6"/>
              </a:rPr>
              <a:t>EAGLE 2.0 User Guide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4"/>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sp>
        <p:nvSpPr>
          <p:cNvPr id="345" name="Google Shape;345;p64"/>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000" i="0" u="none" strike="noStrike" cap="none">
                <a:solidFill>
                  <a:srgbClr val="333333"/>
                </a:solidFill>
              </a:rPr>
              <a:t>LEAP 360 Assessments: Resources</a:t>
            </a:r>
            <a:endParaRPr sz="3000"/>
          </a:p>
        </p:txBody>
      </p:sp>
      <p:sp>
        <p:nvSpPr>
          <p:cNvPr id="346" name="Google Shape;346;p64"/>
          <p:cNvSpPr txBox="1"/>
          <p:nvPr/>
        </p:nvSpPr>
        <p:spPr>
          <a:xfrm>
            <a:off x="261900" y="933450"/>
            <a:ext cx="9055800" cy="34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sz="1600" i="0" u="none" strike="noStrike" cap="none">
                <a:solidFill>
                  <a:schemeClr val="dk1"/>
                </a:solidFill>
                <a:latin typeface="Calibri"/>
                <a:ea typeface="Calibri"/>
                <a:cs typeface="Calibri"/>
                <a:sym typeface="Calibri"/>
              </a:rPr>
              <a:t>The following resources are available to help teachers understand, access, and use the the LEAP 360 assessment</a:t>
            </a:r>
            <a:r>
              <a:rPr lang="en" sz="1600">
                <a:solidFill>
                  <a:schemeClr val="dk1"/>
                </a:solidFill>
                <a:latin typeface="Calibri"/>
                <a:ea typeface="Calibri"/>
                <a:cs typeface="Calibri"/>
                <a:sym typeface="Calibri"/>
              </a:rPr>
              <a:t> tools</a:t>
            </a:r>
            <a:r>
              <a:rPr lang="en" sz="1600" i="0" u="none" strike="noStrike" cap="none">
                <a:solidFill>
                  <a:schemeClr val="dk1"/>
                </a:solidFill>
                <a:latin typeface="Calibri"/>
                <a:ea typeface="Calibri"/>
                <a:cs typeface="Calibri"/>
                <a:sym typeface="Calibri"/>
              </a:rPr>
              <a:t>:</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3"/>
              </a:rPr>
              <a:t>LEAP 360 webpage</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4"/>
              </a:rPr>
              <a:t>A Teacher’s Guide to LEAP 360 </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5"/>
              </a:rPr>
              <a:t>A District’s Guide to LEAP 360</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6"/>
              </a:rPr>
              <a:t>EAGLE 2.0 Quick Start Guide: How to Create a Test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7"/>
              </a:rPr>
              <a:t>EAGLE 2.0 Quick Start Guide: How to Create a Test Session</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8"/>
              </a:rPr>
              <a:t>eDIRECT</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9"/>
              </a:rPr>
              <a:t>Accessibility Features and Accommodations Overview</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a:latin typeface="Calibri"/>
                <a:ea typeface="Calibri"/>
                <a:cs typeface="Calibri"/>
                <a:sym typeface="Calibri"/>
              </a:rPr>
              <a:t>Teacher Study Guides (available in </a:t>
            </a:r>
            <a:r>
              <a:rPr lang="en" sz="1600" u="sng">
                <a:solidFill>
                  <a:schemeClr val="hlink"/>
                </a:solidFill>
                <a:latin typeface="Calibri"/>
                <a:ea typeface="Calibri"/>
                <a:cs typeface="Calibri"/>
                <a:sym typeface="Calibri"/>
                <a:hlinkClick r:id="rId8"/>
              </a:rPr>
              <a:t>eDIRECT</a:t>
            </a:r>
            <a:r>
              <a:rPr lang="en" sz="1600">
                <a:latin typeface="Calibri"/>
                <a:ea typeface="Calibri"/>
                <a:cs typeface="Calibri"/>
                <a:sym typeface="Calibri"/>
              </a:rPr>
              <a: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Webinars and Mini-trainings available on the </a:t>
            </a:r>
            <a:r>
              <a:rPr lang="en" sz="1600" u="sng">
                <a:solidFill>
                  <a:schemeClr val="hlink"/>
                </a:solidFill>
                <a:latin typeface="Calibri"/>
                <a:ea typeface="Calibri"/>
                <a:cs typeface="Calibri"/>
                <a:sym typeface="Calibri"/>
                <a:hlinkClick r:id="rId10"/>
              </a:rPr>
              <a:t>LEAP 360 page</a:t>
            </a:r>
            <a:endParaRPr sz="1600">
              <a:latin typeface="Calibri"/>
              <a:ea typeface="Calibri"/>
              <a:cs typeface="Calibri"/>
              <a:sym typeface="Calibri"/>
            </a:endParaRPr>
          </a:p>
          <a:p>
            <a:pPr marL="0" lvl="0" indent="0" rtl="0">
              <a:spcBef>
                <a:spcPts val="1000"/>
              </a:spcBef>
              <a:spcAft>
                <a:spcPts val="0"/>
              </a:spcAft>
              <a:buNone/>
            </a:pPr>
            <a:endParaRPr sz="16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5"/>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Technical Assistance Protocol</a:t>
            </a:r>
            <a:endParaRPr sz="2800"/>
          </a:p>
        </p:txBody>
      </p:sp>
      <p:sp>
        <p:nvSpPr>
          <p:cNvPr id="352" name="Google Shape;352;p65"/>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school and district staff should follow the </a:t>
            </a:r>
            <a:r>
              <a:rPr lang="en" sz="1800"/>
              <a:t>protocol </a:t>
            </a:r>
            <a:r>
              <a:rPr lang="en" sz="1800" b="0" i="0" u="none" strike="noStrike" cap="none">
                <a:solidFill>
                  <a:schemeClr val="dk1"/>
                </a:solidFill>
                <a:latin typeface="Calibri"/>
                <a:ea typeface="Calibri"/>
                <a:cs typeface="Calibri"/>
                <a:sym typeface="Calibri"/>
              </a:rPr>
              <a:t>presented below. </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53" name="Google Shape;353;p65"/>
          <p:cNvPicPr preferRelativeResize="0"/>
          <p:nvPr/>
        </p:nvPicPr>
        <p:blipFill rotWithShape="1">
          <a:blip r:embed="rId3">
            <a:alphaModFix/>
          </a:blip>
          <a:srcRect/>
          <a:stretch/>
        </p:blipFill>
        <p:spPr>
          <a:xfrm>
            <a:off x="1891365" y="1724275"/>
            <a:ext cx="5293519" cy="2314575"/>
          </a:xfrm>
          <a:prstGeom prst="rect">
            <a:avLst/>
          </a:prstGeom>
          <a:noFill/>
          <a:ln>
            <a:noFill/>
          </a:ln>
        </p:spPr>
      </p:pic>
      <p:sp>
        <p:nvSpPr>
          <p:cNvPr id="354" name="Google Shape;354;p65"/>
          <p:cNvSpPr txBox="1"/>
          <p:nvPr/>
        </p:nvSpPr>
        <p:spPr>
          <a:xfrm>
            <a:off x="0" y="3622725"/>
            <a:ext cx="4027800"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355" name="Google Shape;355;p65"/>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3</a:t>
            </a:fld>
            <a:endParaRPr/>
          </a:p>
        </p:txBody>
      </p:sp>
      <p:sp>
        <p:nvSpPr>
          <p:cNvPr id="207" name="Google Shape;207;p46"/>
          <p:cNvSpPr txBox="1">
            <a:spLocks noGrp="1"/>
          </p:cNvSpPr>
          <p:nvPr>
            <p:ph type="body" idx="1"/>
          </p:nvPr>
        </p:nvSpPr>
        <p:spPr>
          <a:xfrm>
            <a:off x="297675" y="1186475"/>
            <a:ext cx="4239900" cy="359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There are three main purposes for classroom assessment:</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Know where students are when they enter a classroom</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Monitor how students are learning content over the year</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Verify what students have learned</a:t>
            </a:r>
            <a:endParaRPr sz="1800" b="0" i="0" u="none" strike="noStrike" cap="none">
              <a:solidFill>
                <a:schemeClr val="dk1"/>
              </a:solidFill>
              <a:latin typeface="Calibri"/>
              <a:ea typeface="Calibri"/>
              <a:cs typeface="Calibri"/>
              <a:sym typeface="Calibri"/>
            </a:endParaRPr>
          </a:p>
          <a:p>
            <a:pPr marL="0" lvl="0" indent="0" rtl="0">
              <a:lnSpc>
                <a:spcPct val="100000"/>
              </a:lnSpc>
              <a:spcBef>
                <a:spcPts val="1000"/>
              </a:spcBef>
              <a:spcAft>
                <a:spcPts val="1000"/>
              </a:spcAft>
              <a:buClr>
                <a:schemeClr val="dk1"/>
              </a:buClr>
              <a:buFont typeface="Arial"/>
              <a:buNone/>
            </a:pPr>
            <a:r>
              <a:rPr lang="en" sz="1800"/>
              <a:t>LEAP 360 pairs with LEAP 2025 to reduce overall testing time while realizing all three purposes.</a:t>
            </a:r>
            <a:endParaRPr/>
          </a:p>
        </p:txBody>
      </p:sp>
      <p:sp>
        <p:nvSpPr>
          <p:cNvPr id="208" name="Google Shape;208;p46"/>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33333"/>
              </a:buClr>
              <a:buSzPts val="750"/>
              <a:buFont typeface="Calibri"/>
              <a:buNone/>
            </a:pPr>
            <a:r>
              <a:rPr lang="en" sz="2800"/>
              <a:t>Overview of LEAP 360</a:t>
            </a:r>
            <a:endParaRPr sz="3000"/>
          </a:p>
        </p:txBody>
      </p:sp>
      <p:pic>
        <p:nvPicPr>
          <p:cNvPr id="209" name="Google Shape;209;p46"/>
          <p:cNvPicPr preferRelativeResize="0"/>
          <p:nvPr/>
        </p:nvPicPr>
        <p:blipFill rotWithShape="1">
          <a:blip r:embed="rId3">
            <a:alphaModFix/>
          </a:blip>
          <a:srcRect/>
          <a:stretch/>
        </p:blipFill>
        <p:spPr>
          <a:xfrm>
            <a:off x="4689900" y="1186406"/>
            <a:ext cx="3226275" cy="336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7"/>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216" name="Google Shape;216;p47"/>
          <p:cNvSpPr txBox="1">
            <a:spLocks noGrp="1"/>
          </p:cNvSpPr>
          <p:nvPr>
            <p:ph type="body" idx="1"/>
          </p:nvPr>
        </p:nvSpPr>
        <p:spPr>
          <a:xfrm>
            <a:off x="210475" y="1108706"/>
            <a:ext cx="8717100" cy="348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The goal of LEAP 360 is to deliver </a:t>
            </a:r>
            <a:r>
              <a:rPr lang="en" sz="1800" b="1" i="0" u="none" strike="noStrike" cap="none">
                <a:solidFill>
                  <a:schemeClr val="dk1"/>
                </a:solidFill>
                <a:latin typeface="Calibri"/>
                <a:ea typeface="Calibri"/>
                <a:cs typeface="Calibri"/>
                <a:sym typeface="Calibri"/>
              </a:rPr>
              <a:t>streamlined</a:t>
            </a:r>
            <a:r>
              <a:rPr lang="en" sz="1800" b="0" i="0" u="none" strike="noStrike" cap="none">
                <a:solidFill>
                  <a:schemeClr val="dk1"/>
                </a:solidFill>
                <a:latin typeface="Calibri"/>
                <a:ea typeface="Calibri"/>
                <a:cs typeface="Calibri"/>
                <a:sym typeface="Calibri"/>
              </a:rPr>
              <a:t>, </a:t>
            </a:r>
            <a:r>
              <a:rPr lang="en" sz="1800" b="1" i="0" u="none" strike="noStrike" cap="none">
                <a:solidFill>
                  <a:schemeClr val="dk1"/>
                </a:solidFill>
                <a:latin typeface="Calibri"/>
                <a:ea typeface="Calibri"/>
                <a:cs typeface="Calibri"/>
                <a:sym typeface="Calibri"/>
              </a:rPr>
              <a:t>high-quality assessments</a:t>
            </a:r>
            <a:r>
              <a:rPr lang="en" sz="1800" b="0" i="0" u="none" strike="noStrike" cap="none">
                <a:solidFill>
                  <a:schemeClr val="dk1"/>
                </a:solidFill>
                <a:latin typeface="Calibri"/>
                <a:ea typeface="Calibri"/>
                <a:cs typeface="Calibri"/>
                <a:sym typeface="Calibri"/>
              </a:rPr>
              <a:t> in a comprehensive system for classrooms, schools, and districts.</a:t>
            </a:r>
            <a:endParaRPr sz="1800"/>
          </a:p>
          <a:p>
            <a:pPr marL="0" marR="0" lvl="0" indent="0" algn="l" rtl="0">
              <a:lnSpc>
                <a:spcPct val="100000"/>
              </a:lnSpc>
              <a:spcBef>
                <a:spcPts val="100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What is the impact on teachers, principals, and districts?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Teachers </a:t>
            </a:r>
            <a:r>
              <a:rPr lang="en" sz="1800" b="0" i="0" u="none" strike="noStrike" cap="none">
                <a:solidFill>
                  <a:schemeClr val="dk1"/>
                </a:solidFill>
                <a:latin typeface="Calibri"/>
                <a:ea typeface="Calibri"/>
                <a:cs typeface="Calibri"/>
                <a:sym typeface="Calibri"/>
              </a:rPr>
              <a:t>will have a more complete picture of student performance.</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Principals</a:t>
            </a:r>
            <a:r>
              <a:rPr lang="en" sz="1800" b="0" i="0" u="none" strike="noStrike" cap="none">
                <a:solidFill>
                  <a:schemeClr val="dk1"/>
                </a:solidFill>
                <a:latin typeface="Calibri"/>
                <a:ea typeface="Calibri"/>
                <a:cs typeface="Calibri"/>
                <a:sym typeface="Calibri"/>
              </a:rPr>
              <a:t> will identify throughout the system where additional support is needed to focus on the learning that matters most for students.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Districts</a:t>
            </a:r>
            <a:r>
              <a:rPr lang="en" sz="1800" b="0" i="0" u="none" strike="noStrike" cap="none">
                <a:solidFill>
                  <a:schemeClr val="dk1"/>
                </a:solidFill>
                <a:latin typeface="Calibri"/>
                <a:ea typeface="Calibri"/>
                <a:cs typeface="Calibri"/>
                <a:sym typeface="Calibri"/>
              </a:rPr>
              <a:t> will reduce overall local testing while helping to monitor progress toward district goals.</a:t>
            </a:r>
            <a:endParaRPr sz="1800"/>
          </a:p>
          <a:p>
            <a:pPr marL="230187" marR="0" lvl="0" indent="-230187" algn="l" rtl="0">
              <a:lnSpc>
                <a:spcPct val="100000"/>
              </a:lnSpc>
              <a:spcBef>
                <a:spcPts val="1560"/>
              </a:spcBef>
              <a:spcAft>
                <a:spcPts val="0"/>
              </a:spcAft>
              <a:buClr>
                <a:schemeClr val="dk1"/>
              </a:buClr>
              <a:buSzPts val="700"/>
              <a:buFont typeface="Arial"/>
              <a:buNone/>
            </a:pPr>
            <a:endParaRPr sz="2800" b="0" i="0" u="none" strike="noStrike" cap="none">
              <a:solidFill>
                <a:schemeClr val="dk1"/>
              </a:solidFill>
              <a:latin typeface="Calibri"/>
              <a:ea typeface="Calibri"/>
              <a:cs typeface="Calibri"/>
              <a:sym typeface="Calibri"/>
            </a:endParaRPr>
          </a:p>
          <a:p>
            <a:pPr marL="461962" marR="0" lvl="2" indent="-4762" algn="l" rtl="0">
              <a:lnSpc>
                <a:spcPct val="100000"/>
              </a:lnSpc>
              <a:spcBef>
                <a:spcPts val="320"/>
              </a:spcBef>
              <a:spcAft>
                <a:spcPts val="0"/>
              </a:spcAft>
              <a:buClr>
                <a:schemeClr val="dk1"/>
              </a:buClr>
              <a:buSzPts val="400"/>
              <a:buFont typeface="Arial"/>
              <a:buNone/>
            </a:pPr>
            <a:endParaRPr sz="1600" b="0" i="0" u="none" strike="noStrike" cap="none">
              <a:solidFill>
                <a:schemeClr val="dk1"/>
              </a:solidFill>
              <a:latin typeface="Calibri"/>
              <a:ea typeface="Calibri"/>
              <a:cs typeface="Calibri"/>
              <a:sym typeface="Calibri"/>
            </a:endParaRPr>
          </a:p>
        </p:txBody>
      </p:sp>
      <p:sp>
        <p:nvSpPr>
          <p:cNvPr id="217" name="Google Shape;217;p47"/>
          <p:cNvSpPr txBox="1">
            <a:spLocks noGrp="1"/>
          </p:cNvSpPr>
          <p:nvPr>
            <p:ph type="title"/>
          </p:nvPr>
        </p:nvSpPr>
        <p:spPr>
          <a:xfrm>
            <a:off x="0" y="22856"/>
            <a:ext cx="9144000" cy="1028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33333"/>
              </a:buClr>
              <a:buSzPts val="750"/>
              <a:buFont typeface="Calibri"/>
              <a:buNone/>
            </a:pPr>
            <a:r>
              <a:rPr lang="en" sz="2800"/>
              <a:t>Overview of LEAP 360</a:t>
            </a:r>
            <a:endParaRPr sz="3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a:t>Overview of LEAP 360</a:t>
            </a:r>
            <a:endParaRPr sz="2800"/>
          </a:p>
        </p:txBody>
      </p:sp>
      <p:sp>
        <p:nvSpPr>
          <p:cNvPr id="223" name="Google Shape;223;p4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LEAP 360 is a formative assessment tool designed to help teachers, schools, and school systems monitor student learning and adjust instructional support. In addition, LEAP 360 offers school systems the opportunity to streamline testing and maximize instructional time.</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LEAP 360 non-summative tools include the following components: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EAGLE 2.0</a:t>
            </a:r>
            <a:r>
              <a:rPr lang="en" sz="1800">
                <a:solidFill>
                  <a:srgbClr val="000000"/>
                </a:solidFill>
              </a:rPr>
              <a:t>: allows teachers to integrate high-quality questions into day-to-day classroom experiences and curricula</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K-2 formative tasks</a:t>
            </a:r>
            <a:r>
              <a:rPr lang="en" sz="1800">
                <a:solidFill>
                  <a:srgbClr val="000000"/>
                </a:solidFill>
              </a:rPr>
              <a:t>: provide quality tasks focused on critical student skills in ELA and math</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Diagnostic assessments</a:t>
            </a:r>
            <a:r>
              <a:rPr lang="en" sz="1800">
                <a:solidFill>
                  <a:srgbClr val="000000"/>
                </a:solidFill>
              </a:rPr>
              <a:t>: determine student readiness for new course work and assist teachers in setting meaningful and ambitious goals </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Interim assessments</a:t>
            </a:r>
            <a:r>
              <a:rPr lang="en" sz="1800">
                <a:solidFill>
                  <a:srgbClr val="000000"/>
                </a:solidFill>
              </a:rPr>
              <a:t>: evaluate student learning and monitor progress toward year-end goals and allow teachers to target and adjust instruction throughout the year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2177" y="2042"/>
            <a:ext cx="91440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Today’s Goals	</a:t>
            </a:r>
            <a:endParaRPr sz="2800"/>
          </a:p>
        </p:txBody>
      </p:sp>
      <p:sp>
        <p:nvSpPr>
          <p:cNvPr id="229" name="Google Shape;229;p49"/>
          <p:cNvSpPr txBox="1">
            <a:spLocks noGrp="1"/>
          </p:cNvSpPr>
          <p:nvPr>
            <p:ph type="body" idx="1"/>
          </p:nvPr>
        </p:nvSpPr>
        <p:spPr>
          <a:xfrm>
            <a:off x="374100" y="1360650"/>
            <a:ext cx="7704900" cy="33852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t>At the end of this presentation, participants will understand how to</a:t>
            </a:r>
            <a:r>
              <a:rPr lang="en" sz="1800">
                <a:solidFill>
                  <a:srgbClr val="000000"/>
                </a:solidFill>
              </a:rPr>
              <a:t>:</a:t>
            </a:r>
            <a:endParaRPr sz="1800">
              <a:solidFill>
                <a:srgbClr val="000000"/>
              </a:solidFill>
            </a:endParaRPr>
          </a:p>
          <a:p>
            <a:pPr marL="457200" lvl="0" indent="-342900" rtl="0">
              <a:spcBef>
                <a:spcPts val="750"/>
              </a:spcBef>
              <a:spcAft>
                <a:spcPts val="0"/>
              </a:spcAft>
              <a:buSzPts val="1800"/>
              <a:buChar char="•"/>
            </a:pPr>
            <a:r>
              <a:rPr lang="en" sz="1800"/>
              <a:t>Create a test session in EAGLE 2.0</a:t>
            </a:r>
            <a:endParaRPr sz="1800"/>
          </a:p>
          <a:p>
            <a:pPr marL="457200" lvl="0" indent="-342900" rtl="0">
              <a:spcBef>
                <a:spcPts val="0"/>
              </a:spcBef>
              <a:spcAft>
                <a:spcPts val="0"/>
              </a:spcAft>
              <a:buSzPts val="1800"/>
              <a:buChar char="•"/>
            </a:pPr>
            <a:r>
              <a:rPr lang="en" sz="1800"/>
              <a:t>View the test session status for a student group</a:t>
            </a:r>
            <a:endParaRPr sz="1800"/>
          </a:p>
          <a:p>
            <a:pPr marL="457200" lvl="0" indent="-342900" rtl="0">
              <a:spcBef>
                <a:spcPts val="0"/>
              </a:spcBef>
              <a:spcAft>
                <a:spcPts val="0"/>
              </a:spcAft>
              <a:buSzPts val="1800"/>
              <a:buChar char="•"/>
            </a:pPr>
            <a:r>
              <a:rPr lang="en" sz="1800"/>
              <a:t>View the test session status for individual students</a:t>
            </a:r>
            <a:endParaRPr sz="1800"/>
          </a:p>
          <a:p>
            <a:pPr marL="457200" lvl="0" indent="-342900" rtl="0">
              <a:spcBef>
                <a:spcPts val="0"/>
              </a:spcBef>
              <a:spcAft>
                <a:spcPts val="0"/>
              </a:spcAft>
              <a:buSzPts val="1800"/>
              <a:buChar char="•"/>
            </a:pPr>
            <a:r>
              <a:rPr lang="en" sz="1800"/>
              <a:t>Generate/print test tickets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0"/>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333333"/>
                </a:solidFill>
              </a:rPr>
              <a:t>Eagle 2.0 Creating a Test Session</a:t>
            </a:r>
            <a:r>
              <a:rPr lang="en" sz="2800">
                <a:solidFill>
                  <a:srgbClr val="000000"/>
                </a:solidFill>
              </a:rPr>
              <a:t>/Viewing Test Status/Generating Test Tickets</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Accessing EAGLE 2.0</a:t>
            </a:r>
            <a:endParaRPr sz="2800"/>
          </a:p>
        </p:txBody>
      </p:sp>
      <p:sp>
        <p:nvSpPr>
          <p:cNvPr id="240" name="Google Shape;240;p51"/>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Once logged into eDIRECT, choose </a:t>
            </a:r>
            <a:r>
              <a:rPr lang="en" sz="1800" b="1"/>
              <a:t>All Applications</a:t>
            </a:r>
            <a:r>
              <a:rPr lang="en" sz="1800"/>
              <a:t> → </a:t>
            </a:r>
            <a:r>
              <a:rPr lang="en" sz="1800" b="1"/>
              <a:t>EAGLE 2.0</a:t>
            </a:r>
            <a:r>
              <a:rPr lang="en" sz="1800"/>
              <a:t> </a:t>
            </a:r>
            <a:endParaRPr sz="1800"/>
          </a:p>
          <a:p>
            <a:pPr marL="0" lvl="0" indent="0" rtl="0">
              <a:spcBef>
                <a:spcPts val="750"/>
              </a:spcBef>
              <a:spcAft>
                <a:spcPts val="0"/>
              </a:spcAft>
              <a:buNone/>
            </a:pPr>
            <a:endParaRPr/>
          </a:p>
        </p:txBody>
      </p:sp>
      <p:pic>
        <p:nvPicPr>
          <p:cNvPr id="241" name="Google Shape;241;p51"/>
          <p:cNvPicPr preferRelativeResize="0"/>
          <p:nvPr/>
        </p:nvPicPr>
        <p:blipFill>
          <a:blip r:embed="rId3">
            <a:alphaModFix/>
          </a:blip>
          <a:stretch>
            <a:fillRect/>
          </a:stretch>
        </p:blipFill>
        <p:spPr>
          <a:xfrm>
            <a:off x="987025" y="1671125"/>
            <a:ext cx="7169951" cy="2946950"/>
          </a:xfrm>
          <a:prstGeom prst="rect">
            <a:avLst/>
          </a:prstGeom>
          <a:noFill/>
          <a:ln>
            <a:noFill/>
          </a:ln>
        </p:spPr>
      </p:pic>
      <p:sp>
        <p:nvSpPr>
          <p:cNvPr id="242" name="Google Shape;242;p51"/>
          <p:cNvSpPr/>
          <p:nvPr/>
        </p:nvSpPr>
        <p:spPr>
          <a:xfrm>
            <a:off x="7307075" y="17311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43" name="Google Shape;243;p51"/>
          <p:cNvCxnSpPr/>
          <p:nvPr/>
        </p:nvCxnSpPr>
        <p:spPr>
          <a:xfrm rot="10800000">
            <a:off x="5816425" y="23639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 Session</a:t>
            </a:r>
            <a:endParaRPr sz="2800"/>
          </a:p>
        </p:txBody>
      </p:sp>
      <p:sp>
        <p:nvSpPr>
          <p:cNvPr id="249" name="Google Shape;249;p5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From the EAGLE 2.0 dashboard, choose </a:t>
            </a:r>
            <a:r>
              <a:rPr lang="en" sz="1800" b="1"/>
              <a:t>Student Testing</a:t>
            </a:r>
            <a:endParaRPr sz="1800" b="1"/>
          </a:p>
        </p:txBody>
      </p:sp>
      <p:pic>
        <p:nvPicPr>
          <p:cNvPr id="250" name="Google Shape;250;p52"/>
          <p:cNvPicPr preferRelativeResize="0"/>
          <p:nvPr/>
        </p:nvPicPr>
        <p:blipFill>
          <a:blip r:embed="rId3">
            <a:alphaModFix/>
          </a:blip>
          <a:stretch>
            <a:fillRect/>
          </a:stretch>
        </p:blipFill>
        <p:spPr>
          <a:xfrm>
            <a:off x="1600150" y="1968375"/>
            <a:ext cx="6189524" cy="2506325"/>
          </a:xfrm>
          <a:prstGeom prst="rect">
            <a:avLst/>
          </a:prstGeom>
          <a:noFill/>
          <a:ln>
            <a:noFill/>
          </a:ln>
        </p:spPr>
      </p:pic>
      <p:sp>
        <p:nvSpPr>
          <p:cNvPr id="251" name="Google Shape;251;p52"/>
          <p:cNvSpPr/>
          <p:nvPr/>
        </p:nvSpPr>
        <p:spPr>
          <a:xfrm>
            <a:off x="6472250" y="2218300"/>
            <a:ext cx="111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Google Shape;252;p52"/>
          <p:cNvSpPr/>
          <p:nvPr/>
        </p:nvSpPr>
        <p:spPr>
          <a:xfrm>
            <a:off x="3052125" y="2607550"/>
            <a:ext cx="977700" cy="75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On-screen Show (16:9)</PresentationFormat>
  <Paragraphs>91</Paragraphs>
  <Slides>22</Slides>
  <Notes>22</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22</vt:i4>
      </vt:variant>
    </vt:vector>
  </HeadingPairs>
  <TitlesOfParts>
    <vt:vector size="30" baseType="lpstr">
      <vt:lpstr>Arial</vt:lpstr>
      <vt:lpstr>Calibri</vt:lpstr>
      <vt:lpstr>Simple Light</vt:lpstr>
      <vt:lpstr>Louisiana Believes</vt:lpstr>
      <vt:lpstr>Louisiana Believes</vt:lpstr>
      <vt:lpstr>LA Believes</vt:lpstr>
      <vt:lpstr>Louisiana Believes</vt:lpstr>
      <vt:lpstr>Louisiana Believes</vt:lpstr>
      <vt:lpstr>Eagle 2.0: Creating a Test Session/Viewing Test Status/Generating Test Tickets</vt:lpstr>
      <vt:lpstr>Louisiana’s Approach </vt:lpstr>
      <vt:lpstr>Overview of LEAP 360</vt:lpstr>
      <vt:lpstr>Overview of LEAP 360</vt:lpstr>
      <vt:lpstr>Overview of LEAP 360</vt:lpstr>
      <vt:lpstr>Today’s Goals </vt:lpstr>
      <vt:lpstr>Eagle 2.0 Creating a Test Session/Viewing Test Status/Generating Test Tickets</vt:lpstr>
      <vt:lpstr>Accessing EAGLE 2.0</vt:lpstr>
      <vt:lpstr>Creating a Test Session</vt:lpstr>
      <vt:lpstr>Creating a Test Session</vt:lpstr>
      <vt:lpstr>Creating a Test Session</vt:lpstr>
      <vt:lpstr>Creating a Test Session</vt:lpstr>
      <vt:lpstr>Creating a Test Session</vt:lpstr>
      <vt:lpstr>Creating a Test Session</vt:lpstr>
      <vt:lpstr>Viewing Test Status</vt:lpstr>
      <vt:lpstr>Generating Test Tickets</vt:lpstr>
      <vt:lpstr>Generating Test Tickets</vt:lpstr>
      <vt:lpstr>Printing Test Tickets</vt:lpstr>
      <vt:lpstr>PowerPoint Presentation</vt:lpstr>
      <vt:lpstr>User Guides</vt:lpstr>
      <vt:lpstr>LEAP 360 Assessments: Resources</vt:lpstr>
      <vt:lpstr>Technical Assistance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2.0: Creating a Test Session/Viewing Test Status/Generating Test Tickets</dc:title>
  <cp:lastModifiedBy>Rachel McCloskey</cp:lastModifiedBy>
  <cp:revision>3</cp:revision>
  <dcterms:modified xsi:type="dcterms:W3CDTF">2018-07-23T14:02:04Z</dcterms:modified>
</cp:coreProperties>
</file>