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 id="2147483686" r:id="rId2"/>
    <p:sldMasterId id="2147483687" r:id="rId3"/>
    <p:sldMasterId id="2147483688" r:id="rId4"/>
    <p:sldMasterId id="2147483689" r:id="rId5"/>
    <p:sldMasterId id="2147483690" r:id="rId6"/>
  </p:sldMasterIdLst>
  <p:notesMasterIdLst>
    <p:notesMasterId r:id="rId2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28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94223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b7c207fb0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Google Shape;189;g3b7c207f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7646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b7c207fb0_0_2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Google Shape;255;g3b7c207fb0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6794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b7c207fb0_0_2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Google Shape;264;g3b7c207fb0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8286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b7c207fb0_0_2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Google Shape;271;g3b7c207fb0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06848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b7c207fb0_0_25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Google Shape;279;g3b7c207fb0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76456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b7c207fb0_0_26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Google Shape;288;g3b7c207fb0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74341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8012b25d0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p:txBody>
      </p:sp>
      <p:sp>
        <p:nvSpPr>
          <p:cNvPr id="296" name="Google Shape;296;g38012b25d0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2623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8012b25d0_0_6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38012b25d0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77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b7c207fb0_0_2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p>
        </p:txBody>
      </p:sp>
      <p:sp>
        <p:nvSpPr>
          <p:cNvPr id="307" name="Google Shape;307;g3b7c207fb0_0_27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888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b7c207fb0_0_26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g3b7c207fb0_0_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06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b7c207fb0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Google Shape;195;g3b7c207fb0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6" name="Google Shape;196;g3b7c207fb0_0_5:notes"/>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Font typeface="Calibri"/>
              <a:buNone/>
            </a:pPr>
            <a:fld id="{00000000-1234-1234-1234-123412341234}" type="slidenum">
              <a:rPr lang="en"/>
              <a:t>2</a:t>
            </a:fld>
            <a:endParaRPr/>
          </a:p>
        </p:txBody>
      </p:sp>
    </p:spTree>
    <p:extLst>
      <p:ext uri="{BB962C8B-B14F-4D97-AF65-F5344CB8AC3E}">
        <p14:creationId xmlns:p14="http://schemas.microsoft.com/office/powerpoint/2010/main" val="381768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b7c207fb0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a:sym typeface="Calibri"/>
            </a:endParaRPr>
          </a:p>
        </p:txBody>
      </p:sp>
      <p:sp>
        <p:nvSpPr>
          <p:cNvPr id="204" name="Google Shape;204;g3b7c207fb0_0_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760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b7c207fb0_0_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3b7c207fb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endParaRPr>
              <a:sym typeface="Calibri"/>
            </a:endParaRPr>
          </a:p>
        </p:txBody>
      </p:sp>
      <p:sp>
        <p:nvSpPr>
          <p:cNvPr id="213" name="Google Shape;213;g3b7c207fb0_0_2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324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b7c207fb0_0_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Google Shape;220;g3b7c207fb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45932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b7c207fb0_0_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Google Shape;226;g3b7c207fb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5733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b7c207fb0_0_2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Google Shape;232;g3b7c207fb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1875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b7c207fb0_0_15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Google Shape;237;g3b7c207fb0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6412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b7c207fb0_0_15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Google Shape;246;g3b7c207fb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80656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7" name="Google Shape;57;p1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latin typeface="Calibri"/>
              <a:ea typeface="Calibri"/>
              <a:cs typeface="Calibri"/>
              <a:sym typeface="Calibri"/>
            </a:endParaRPr>
          </a:p>
        </p:txBody>
      </p:sp>
      <p:sp>
        <p:nvSpPr>
          <p:cNvPr id="58" name="Google Shape;58;p1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1" name="Google Shape;61;p1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8" name="Google Shape;68;p17"/>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7"/>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7"/>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80" name="Google Shape;80;p19"/>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81" name="Google Shape;81;p1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1" name="Google Shape;91;p2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92" name="Google Shape;92;p2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3"/>
        <p:cNvGrpSpPr/>
        <p:nvPr/>
      </p:nvGrpSpPr>
      <p:grpSpPr>
        <a:xfrm>
          <a:off x="0" y="0"/>
          <a:ext cx="0" cy="0"/>
          <a:chOff x="0" y="0"/>
          <a:chExt cx="0" cy="0"/>
        </a:xfrm>
      </p:grpSpPr>
      <p:sp>
        <p:nvSpPr>
          <p:cNvPr id="94" name="Google Shape;94;p2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95" name="Google Shape;95;p2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01" name="Google Shape;101;p2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13" name="Google Shape;113;p2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14" name="Google Shape;114;p2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17" name="Google Shape;117;p2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Google Shape;118;p2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2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1"/>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Google Shape;123;p3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24" name="Google Shape;124;p31"/>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31"/>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1"/>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30"/>
        <p:cNvGrpSpPr/>
        <p:nvPr/>
      </p:nvGrpSpPr>
      <p:grpSpPr>
        <a:xfrm>
          <a:off x="0" y="0"/>
          <a:ext cx="0" cy="0"/>
          <a:chOff x="0" y="0"/>
          <a:chExt cx="0" cy="0"/>
        </a:xfrm>
      </p:grpSpPr>
      <p:sp>
        <p:nvSpPr>
          <p:cNvPr id="131" name="Google Shape;131;p33"/>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132" name="Google Shape;132;p33"/>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3"/>
        <p:cNvGrpSpPr/>
        <p:nvPr/>
      </p:nvGrpSpPr>
      <p:grpSpPr>
        <a:xfrm>
          <a:off x="0" y="0"/>
          <a:ext cx="0" cy="0"/>
          <a:chOff x="0" y="0"/>
          <a:chExt cx="0" cy="0"/>
        </a:xfrm>
      </p:grpSpPr>
      <p:pic>
        <p:nvPicPr>
          <p:cNvPr id="134" name="Google Shape;134;p34"/>
          <p:cNvPicPr preferRelativeResize="0"/>
          <p:nvPr/>
        </p:nvPicPr>
        <p:blipFill rotWithShape="1">
          <a:blip r:embed="rId2">
            <a:alphaModFix/>
          </a:blip>
          <a:srcRect/>
          <a:stretch/>
        </p:blipFill>
        <p:spPr>
          <a:xfrm>
            <a:off x="0" y="4795837"/>
            <a:ext cx="9144000" cy="366713"/>
          </a:xfrm>
          <a:prstGeom prst="rect">
            <a:avLst/>
          </a:prstGeom>
          <a:noFill/>
          <a:ln>
            <a:noFill/>
          </a:ln>
        </p:spPr>
      </p:pic>
      <p:pic>
        <p:nvPicPr>
          <p:cNvPr id="135" name="Google Shape;135;p34"/>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36" name="Google Shape;136;p34"/>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7" name="Google Shape;137;p3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8" name="Google Shape;138;p3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39" name="Google Shape;139;p3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40"/>
        <p:cNvGrpSpPr/>
        <p:nvPr/>
      </p:nvGrpSpPr>
      <p:grpSpPr>
        <a:xfrm>
          <a:off x="0" y="0"/>
          <a:ext cx="0" cy="0"/>
          <a:chOff x="0" y="0"/>
          <a:chExt cx="0" cy="0"/>
        </a:xfrm>
      </p:grpSpPr>
      <p:pic>
        <p:nvPicPr>
          <p:cNvPr id="141" name="Google Shape;141;p35"/>
          <p:cNvPicPr preferRelativeResize="0"/>
          <p:nvPr/>
        </p:nvPicPr>
        <p:blipFill rotWithShape="1">
          <a:blip r:embed="rId2">
            <a:alphaModFix/>
          </a:blip>
          <a:srcRect/>
          <a:stretch/>
        </p:blipFill>
        <p:spPr>
          <a:xfrm>
            <a:off x="0" y="4776787"/>
            <a:ext cx="9144000" cy="366713"/>
          </a:xfrm>
          <a:prstGeom prst="rect">
            <a:avLst/>
          </a:prstGeom>
          <a:noFill/>
          <a:ln>
            <a:noFill/>
          </a:ln>
        </p:spPr>
      </p:pic>
      <p:sp>
        <p:nvSpPr>
          <p:cNvPr id="142" name="Google Shape;142;p3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3" name="Google Shape;143;p3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44" name="Google Shape;144;p35"/>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5" name="Google Shape;145;p35"/>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46" name="Google Shape;146;p3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47" name="Google Shape;147;p3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48" name="Google Shape;148;p35"/>
          <p:cNvSpPr txBox="1">
            <a:spLocks noGrp="1"/>
          </p:cNvSpPr>
          <p:nvPr>
            <p:ph type="title"/>
          </p:nvPr>
        </p:nvSpPr>
        <p:spPr>
          <a:xfrm>
            <a:off x="0" y="543"/>
            <a:ext cx="9144000" cy="1047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000"/>
              <a:buFont typeface="Calibri"/>
              <a:buNone/>
              <a:defRPr sz="3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49"/>
        <p:cNvGrpSpPr/>
        <p:nvPr/>
      </p:nvGrpSpPr>
      <p:grpSpPr>
        <a:xfrm>
          <a:off x="0" y="0"/>
          <a:ext cx="0" cy="0"/>
          <a:chOff x="0" y="0"/>
          <a:chExt cx="0" cy="0"/>
        </a:xfrm>
      </p:grpSpPr>
      <p:pic>
        <p:nvPicPr>
          <p:cNvPr id="150" name="Google Shape;150;p36"/>
          <p:cNvPicPr preferRelativeResize="0"/>
          <p:nvPr/>
        </p:nvPicPr>
        <p:blipFill rotWithShape="1">
          <a:blip r:embed="rId2">
            <a:alphaModFix/>
          </a:blip>
          <a:srcRect/>
          <a:stretch/>
        </p:blipFill>
        <p:spPr>
          <a:xfrm>
            <a:off x="0" y="4798558"/>
            <a:ext cx="9144000" cy="366713"/>
          </a:xfrm>
          <a:prstGeom prst="rect">
            <a:avLst/>
          </a:prstGeom>
          <a:noFill/>
          <a:ln>
            <a:noFill/>
          </a:ln>
        </p:spPr>
      </p:pic>
      <p:pic>
        <p:nvPicPr>
          <p:cNvPr id="151" name="Google Shape;151;p36"/>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152" name="Google Shape;152;p36"/>
          <p:cNvSpPr txBox="1">
            <a:spLocks noGrp="1"/>
          </p:cNvSpPr>
          <p:nvPr>
            <p:ph type="title"/>
          </p:nvPr>
        </p:nvSpPr>
        <p:spPr>
          <a:xfrm>
            <a:off x="2177" y="2042"/>
            <a:ext cx="9144000" cy="104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3" name="Google Shape;153;p3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4" name="Google Shape;154;p3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55" name="Google Shape;155;p36"/>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6" name="Google Shape;156;p36"/>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57" name="Google Shape;157;p36"/>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58"/>
        <p:cNvGrpSpPr/>
        <p:nvPr/>
      </p:nvGrpSpPr>
      <p:grpSpPr>
        <a:xfrm>
          <a:off x="0" y="0"/>
          <a:ext cx="0" cy="0"/>
          <a:chOff x="0" y="0"/>
          <a:chExt cx="0" cy="0"/>
        </a:xfrm>
      </p:grpSpPr>
      <p:pic>
        <p:nvPicPr>
          <p:cNvPr id="159" name="Google Shape;159;p37"/>
          <p:cNvPicPr preferRelativeResize="0"/>
          <p:nvPr/>
        </p:nvPicPr>
        <p:blipFill rotWithShape="1">
          <a:blip r:embed="rId2">
            <a:alphaModFix/>
          </a:blip>
          <a:srcRect l="29370" r="1943"/>
          <a:stretch/>
        </p:blipFill>
        <p:spPr>
          <a:xfrm>
            <a:off x="2857500" y="678942"/>
            <a:ext cx="6057900" cy="464058"/>
          </a:xfrm>
          <a:prstGeom prst="rect">
            <a:avLst/>
          </a:prstGeom>
          <a:noFill/>
          <a:ln>
            <a:noFill/>
          </a:ln>
        </p:spPr>
      </p:pic>
      <p:pic>
        <p:nvPicPr>
          <p:cNvPr id="160" name="Google Shape;160;p37"/>
          <p:cNvPicPr preferRelativeResize="0"/>
          <p:nvPr/>
        </p:nvPicPr>
        <p:blipFill rotWithShape="1">
          <a:blip r:embed="rId3">
            <a:alphaModFix/>
          </a:blip>
          <a:srcRect/>
          <a:stretch/>
        </p:blipFill>
        <p:spPr>
          <a:xfrm>
            <a:off x="0" y="0"/>
            <a:ext cx="2762250" cy="5143500"/>
          </a:xfrm>
          <a:prstGeom prst="rect">
            <a:avLst/>
          </a:prstGeom>
          <a:noFill/>
          <a:ln>
            <a:noFill/>
          </a:ln>
        </p:spPr>
      </p:pic>
      <p:sp>
        <p:nvSpPr>
          <p:cNvPr id="161" name="Google Shape;161;p37"/>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2" name="Google Shape;162;p3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63" name="Google Shape;163;p37"/>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4" name="Google Shape;164;p37"/>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65"/>
        <p:cNvGrpSpPr/>
        <p:nvPr/>
      </p:nvGrpSpPr>
      <p:grpSpPr>
        <a:xfrm>
          <a:off x="0" y="0"/>
          <a:ext cx="0" cy="0"/>
          <a:chOff x="0" y="0"/>
          <a:chExt cx="0" cy="0"/>
        </a:xfrm>
      </p:grpSpPr>
      <p:pic>
        <p:nvPicPr>
          <p:cNvPr id="166" name="Google Shape;166;p38"/>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67" name="Google Shape;167;p38"/>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5000"/>
              <a:buFont typeface="Calibri"/>
              <a:buNone/>
              <a:defRPr sz="50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68"/>
        <p:cNvGrpSpPr/>
        <p:nvPr/>
      </p:nvGrpSpPr>
      <p:grpSpPr>
        <a:xfrm>
          <a:off x="0" y="0"/>
          <a:ext cx="0" cy="0"/>
          <a:chOff x="0" y="0"/>
          <a:chExt cx="0" cy="0"/>
        </a:xfrm>
      </p:grpSpPr>
      <p:pic>
        <p:nvPicPr>
          <p:cNvPr id="169" name="Google Shape;169;p39"/>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170" name="Google Shape;170;p39"/>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1" name="Google Shape;171;p39"/>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2"/>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3"/>
        <p:cNvGrpSpPr/>
        <p:nvPr/>
      </p:nvGrpSpPr>
      <p:grpSpPr>
        <a:xfrm>
          <a:off x="0" y="0"/>
          <a:ext cx="0" cy="0"/>
          <a:chOff x="0" y="0"/>
          <a:chExt cx="0" cy="0"/>
        </a:xfrm>
      </p:grpSpPr>
      <p:sp>
        <p:nvSpPr>
          <p:cNvPr id="174" name="Google Shape;174;p4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75" name="Google Shape;175;p4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6" name="Google Shape;176;p4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4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4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9"/>
        <p:cNvGrpSpPr/>
        <p:nvPr/>
      </p:nvGrpSpPr>
      <p:grpSpPr>
        <a:xfrm>
          <a:off x="0" y="0"/>
          <a:ext cx="0" cy="0"/>
          <a:chOff x="0" y="0"/>
          <a:chExt cx="0" cy="0"/>
        </a:xfrm>
      </p:grpSpPr>
      <p:sp>
        <p:nvSpPr>
          <p:cNvPr id="180" name="Google Shape;180;p4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81" name="Google Shape;181;p4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2" name="Google Shape;182;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3"/>
        <p:cNvGrpSpPr/>
        <p:nvPr/>
      </p:nvGrpSpPr>
      <p:grpSpPr>
        <a:xfrm>
          <a:off x="0" y="0"/>
          <a:ext cx="0" cy="0"/>
          <a:chOff x="0" y="0"/>
          <a:chExt cx="0" cy="0"/>
        </a:xfrm>
      </p:grpSpPr>
      <p:sp>
        <p:nvSpPr>
          <p:cNvPr id="184" name="Google Shape;184;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85" name="Google Shape;185;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86" name="Google Shape;18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Louisiana Believes (PPT Footer)_Footer.png"/>
          <p:cNvPicPr preferRelativeResize="0"/>
          <p:nvPr/>
        </p:nvPicPr>
        <p:blipFill rotWithShape="1">
          <a:blip r:embed="rId6">
            <a:alphaModFix/>
          </a:blip>
          <a:srcRect/>
          <a:stretch/>
        </p:blipFill>
        <p:spPr>
          <a:xfrm>
            <a:off x="0" y="4740749"/>
            <a:ext cx="6858000" cy="418275"/>
          </a:xfrm>
          <a:prstGeom prst="rect">
            <a:avLst/>
          </a:prstGeom>
          <a:noFill/>
          <a:ln>
            <a:noFill/>
          </a:ln>
        </p:spPr>
      </p:pic>
      <p:pic>
        <p:nvPicPr>
          <p:cNvPr id="52" name="Google Shape;52;p13"/>
          <p:cNvPicPr preferRelativeResize="0"/>
          <p:nvPr/>
        </p:nvPicPr>
        <p:blipFill rotWithShape="1">
          <a:blip r:embed="rId7">
            <a:alphaModFix/>
          </a:blip>
          <a:srcRect/>
          <a:stretch/>
        </p:blipFill>
        <p:spPr>
          <a:xfrm>
            <a:off x="0" y="0"/>
            <a:ext cx="9143998" cy="1028700"/>
          </a:xfrm>
          <a:prstGeom prst="rect">
            <a:avLst/>
          </a:prstGeom>
          <a:noFill/>
          <a:ln>
            <a:noFill/>
          </a:ln>
        </p:spPr>
      </p:pic>
      <p:sp>
        <p:nvSpPr>
          <p:cNvPr id="53" name="Google Shape;53;p1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pic>
        <p:nvPicPr>
          <p:cNvPr id="74" name="Google Shape;74;p18"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75" name="Google Shape;75;p18"/>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76" name="Google Shape;76;p1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21"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85" name="Google Shape;85;p21"/>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86" name="Google Shape;86;p2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27"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108" name="Google Shape;108;p27"/>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109" name="Google Shape;109;p27"/>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Google Shape;110;p2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8" Type="http://schemas.openxmlformats.org/officeDocument/2006/relationships/hyperlink" Target="https://www.louisianabelieves.com/resources/library/assessment-guidance" TargetMode="External"/><Relationship Id="rId3" Type="http://schemas.openxmlformats.org/officeDocument/2006/relationships/hyperlink" Target="https://www.drcedirect.com/all/eca-portal-ui/welcome/LA" TargetMode="External"/><Relationship Id="rId7" Type="http://schemas.openxmlformats.org/officeDocument/2006/relationships/hyperlink" Target="https://www.louisianabelieves.com/resources/library/assessment"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hyperlink" Target="https://la.drcedirect.com/Documents/Unsecure/Doc.aspx?id=091b8753-654e-4625-bc42-c5ea2319050d" TargetMode="External"/><Relationship Id="rId5" Type="http://schemas.openxmlformats.org/officeDocument/2006/relationships/hyperlink" Target="https://la.drcedirect.com/Documents/Unsecure/Doc.aspx?id=d4a7a9e0-e197-4e9f-8ecc-c7f35bcd89bf" TargetMode="External"/><Relationship Id="rId4" Type="http://schemas.openxmlformats.org/officeDocument/2006/relationships/hyperlink" Target="https://la.drcedirect.com/Documents/Unsecure/Doc.aspx?id=a96d16d1-2784-4677-8399-1e18c8cf7b61"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assets.drcedirect.com/IAT/EAGLE-How-To-Create-Test-Sessions.pdf" TargetMode="External"/><Relationship Id="rId3" Type="http://schemas.openxmlformats.org/officeDocument/2006/relationships/hyperlink" Target="https://www.drcedirect.com/all/eca-portal-ui/welcome/DRCPORTAL" TargetMode="External"/><Relationship Id="rId7" Type="http://schemas.openxmlformats.org/officeDocument/2006/relationships/hyperlink" Target="http://assets.drcedirect.com/IAT/EAGLE-How-To-Create-A-Test.pdf"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hyperlink" Target="https://www.louisianabelieves.com/docs/default-source/assessment/a-district's-guide-to-leap-360.pdf?sfvrsn=2" TargetMode="External"/><Relationship Id="rId5" Type="http://schemas.openxmlformats.org/officeDocument/2006/relationships/hyperlink" Target="http://www.louisianabelieves.com/docs/default-source/assessment/a-teachers-guide-to-leap-360.pdf?sfvrsn=4" TargetMode="External"/><Relationship Id="rId10" Type="http://schemas.openxmlformats.org/officeDocument/2006/relationships/hyperlink" Target="https://www.louisianabelieves.com/measuringresults/leap-360" TargetMode="External"/><Relationship Id="rId4" Type="http://schemas.openxmlformats.org/officeDocument/2006/relationships/hyperlink" Target="https://www.louisianabelieves.com/assessment/leap-360" TargetMode="External"/><Relationship Id="rId9" Type="http://schemas.openxmlformats.org/officeDocument/2006/relationships/hyperlink" Target="http://www.louisianabelieves.com/docs/default-source/assessment/leap-accessibility-and-accommodations-manual.pdf?sfvrsn=1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4"/>
          <p:cNvSpPr txBox="1">
            <a:spLocks noGrp="1"/>
          </p:cNvSpPr>
          <p:nvPr>
            <p:ph type="title"/>
          </p:nvPr>
        </p:nvSpPr>
        <p:spPr>
          <a:xfrm>
            <a:off x="685800" y="2057401"/>
            <a:ext cx="7886700" cy="1222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333333"/>
                </a:solidFill>
              </a:rPr>
              <a:t>LEAP 360: Eagle 2.0 Creating a Test</a:t>
            </a:r>
            <a:endParaRPr sz="2800">
              <a:solidFill>
                <a:srgbClr val="333333"/>
              </a:solidFill>
            </a:endParaRPr>
          </a:p>
        </p:txBody>
      </p:sp>
      <p:pic>
        <p:nvPicPr>
          <p:cNvPr id="192" name="Google Shape;192;p44"/>
          <p:cNvPicPr preferRelativeResize="0"/>
          <p:nvPr/>
        </p:nvPicPr>
        <p:blipFill>
          <a:blip r:embed="rId3">
            <a:alphaModFix/>
          </a:blip>
          <a:stretch>
            <a:fillRect/>
          </a:stretch>
        </p:blipFill>
        <p:spPr>
          <a:xfrm>
            <a:off x="5208000" y="4241725"/>
            <a:ext cx="1351301" cy="758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3"/>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a:t>
            </a:r>
            <a:endParaRPr/>
          </a:p>
        </p:txBody>
      </p:sp>
      <p:sp>
        <p:nvSpPr>
          <p:cNvPr id="258" name="Google Shape;258;p53"/>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a:t>From the </a:t>
            </a:r>
            <a:r>
              <a:rPr lang="en" sz="1800" b="1"/>
              <a:t>Tests</a:t>
            </a:r>
            <a:r>
              <a:rPr lang="en" sz="1800"/>
              <a:t> screen, select </a:t>
            </a:r>
            <a:r>
              <a:rPr lang="en" sz="1800" b="1"/>
              <a:t>Actions </a:t>
            </a:r>
            <a:r>
              <a:rPr lang="en" sz="1800"/>
              <a:t>→ </a:t>
            </a:r>
            <a:r>
              <a:rPr lang="en" sz="1800" b="1"/>
              <a:t>New Test</a:t>
            </a:r>
            <a:endParaRPr sz="1800" b="1"/>
          </a:p>
        </p:txBody>
      </p:sp>
      <p:pic>
        <p:nvPicPr>
          <p:cNvPr id="259" name="Google Shape;259;p53"/>
          <p:cNvPicPr preferRelativeResize="0"/>
          <p:nvPr/>
        </p:nvPicPr>
        <p:blipFill>
          <a:blip r:embed="rId3">
            <a:alphaModFix/>
          </a:blip>
          <a:stretch>
            <a:fillRect/>
          </a:stretch>
        </p:blipFill>
        <p:spPr>
          <a:xfrm>
            <a:off x="1575150" y="1888327"/>
            <a:ext cx="5993701" cy="2952899"/>
          </a:xfrm>
          <a:prstGeom prst="rect">
            <a:avLst/>
          </a:prstGeom>
          <a:noFill/>
          <a:ln>
            <a:noFill/>
          </a:ln>
        </p:spPr>
      </p:pic>
      <p:sp>
        <p:nvSpPr>
          <p:cNvPr id="260" name="Google Shape;260;p53"/>
          <p:cNvSpPr/>
          <p:nvPr/>
        </p:nvSpPr>
        <p:spPr>
          <a:xfrm>
            <a:off x="6166175" y="2031250"/>
            <a:ext cx="1247400" cy="1032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Google Shape;261;p53"/>
          <p:cNvSpPr/>
          <p:nvPr/>
        </p:nvSpPr>
        <p:spPr>
          <a:xfrm>
            <a:off x="6648325" y="2284500"/>
            <a:ext cx="977700" cy="759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4"/>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a:t>
            </a:r>
            <a:endParaRPr/>
          </a:p>
        </p:txBody>
      </p:sp>
      <p:sp>
        <p:nvSpPr>
          <p:cNvPr id="267" name="Google Shape;267;p54"/>
          <p:cNvSpPr txBox="1">
            <a:spLocks noGrp="1"/>
          </p:cNvSpPr>
          <p:nvPr>
            <p:ph type="body" idx="1"/>
          </p:nvPr>
        </p:nvSpPr>
        <p:spPr>
          <a:xfrm>
            <a:off x="152400" y="1143000"/>
            <a:ext cx="4419600" cy="3543300"/>
          </a:xfrm>
          <a:prstGeom prst="rect">
            <a:avLst/>
          </a:prstGeom>
        </p:spPr>
        <p:txBody>
          <a:bodyPr spcFirstLastPara="1" wrap="square" lIns="91425" tIns="91425" rIns="91425" bIns="91425" anchor="t" anchorCtr="0">
            <a:noAutofit/>
          </a:bodyPr>
          <a:lstStyle/>
          <a:p>
            <a:pPr marL="457200" lvl="0" indent="-342900" rtl="0">
              <a:spcBef>
                <a:spcPts val="750"/>
              </a:spcBef>
              <a:spcAft>
                <a:spcPts val="0"/>
              </a:spcAft>
              <a:buSzPts val="1800"/>
              <a:buFont typeface="Calibri"/>
              <a:buAutoNum type="arabicPeriod"/>
            </a:pPr>
            <a:r>
              <a:rPr lang="en" sz="1800" dirty="0"/>
              <a:t>Enter a Name, Description, Subject, and </a:t>
            </a:r>
            <a:r>
              <a:rPr lang="en" sz="1800" dirty="0" smtClean="0"/>
              <a:t>Grade</a:t>
            </a:r>
            <a:r>
              <a:rPr lang="en" sz="1800" dirty="0"/>
              <a:t/>
            </a:r>
            <a:br>
              <a:rPr lang="en" sz="1800" dirty="0"/>
            </a:br>
            <a:endParaRPr sz="1800" dirty="0"/>
          </a:p>
          <a:p>
            <a:pPr marL="457200" lvl="0" indent="-342900" rtl="0">
              <a:spcBef>
                <a:spcPts val="0"/>
              </a:spcBef>
              <a:spcAft>
                <a:spcPts val="0"/>
              </a:spcAft>
              <a:buSzPts val="1800"/>
              <a:buFont typeface="Calibri"/>
              <a:buAutoNum type="arabicPeriod"/>
            </a:pPr>
            <a:r>
              <a:rPr lang="en" sz="1800" dirty="0"/>
              <a:t>Check the Show Score page checkbox if you want the students to see their score when they have finished the </a:t>
            </a:r>
            <a:r>
              <a:rPr lang="en" sz="1800" dirty="0" smtClean="0"/>
              <a:t>test </a:t>
            </a:r>
            <a:r>
              <a:rPr lang="en" sz="1800" dirty="0"/>
              <a:t/>
            </a:r>
            <a:br>
              <a:rPr lang="en" sz="1800" dirty="0"/>
            </a:br>
            <a:endParaRPr sz="1800" dirty="0"/>
          </a:p>
          <a:p>
            <a:pPr marL="457200" lvl="0" indent="-342900">
              <a:spcBef>
                <a:spcPts val="0"/>
              </a:spcBef>
              <a:spcAft>
                <a:spcPts val="0"/>
              </a:spcAft>
              <a:buSzPts val="1800"/>
              <a:buFont typeface="Calibri"/>
              <a:buAutoNum type="arabicPeriod"/>
            </a:pPr>
            <a:r>
              <a:rPr lang="en" sz="1800" dirty="0"/>
              <a:t>Select Save when you are finished or Cancel to cancel the </a:t>
            </a:r>
            <a:r>
              <a:rPr lang="en" sz="1800" dirty="0" smtClean="0"/>
              <a:t>process</a:t>
            </a:r>
            <a:endParaRPr sz="1800" dirty="0"/>
          </a:p>
        </p:txBody>
      </p:sp>
      <p:pic>
        <p:nvPicPr>
          <p:cNvPr id="268" name="Google Shape;268;p54"/>
          <p:cNvPicPr preferRelativeResize="0"/>
          <p:nvPr/>
        </p:nvPicPr>
        <p:blipFill>
          <a:blip r:embed="rId3">
            <a:alphaModFix/>
          </a:blip>
          <a:stretch>
            <a:fillRect/>
          </a:stretch>
        </p:blipFill>
        <p:spPr>
          <a:xfrm>
            <a:off x="5119900" y="1143000"/>
            <a:ext cx="3502074" cy="3666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5"/>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a:t>
            </a:r>
            <a:endParaRPr/>
          </a:p>
        </p:txBody>
      </p:sp>
      <p:sp>
        <p:nvSpPr>
          <p:cNvPr id="274" name="Google Shape;274;p55"/>
          <p:cNvSpPr txBox="1">
            <a:spLocks noGrp="1"/>
          </p:cNvSpPr>
          <p:nvPr>
            <p:ph type="body" idx="1"/>
          </p:nvPr>
        </p:nvSpPr>
        <p:spPr>
          <a:xfrm>
            <a:off x="160075" y="928050"/>
            <a:ext cx="8246100" cy="3543300"/>
          </a:xfrm>
          <a:prstGeom prst="rect">
            <a:avLst/>
          </a:prstGeom>
        </p:spPr>
        <p:txBody>
          <a:bodyPr spcFirstLastPara="1" wrap="square" lIns="91425" tIns="91425" rIns="91425" bIns="91425" anchor="t" anchorCtr="0">
            <a:noAutofit/>
          </a:bodyPr>
          <a:lstStyle/>
          <a:p>
            <a:pPr marL="457200" lvl="0" indent="-342900" rtl="0">
              <a:spcBef>
                <a:spcPts val="750"/>
              </a:spcBef>
              <a:spcAft>
                <a:spcPts val="0"/>
              </a:spcAft>
              <a:buSzPts val="1800"/>
              <a:buFont typeface="Calibri"/>
              <a:buAutoNum type="arabicPeriod" startAt="4"/>
            </a:pPr>
            <a:r>
              <a:rPr lang="en" sz="1800" dirty="0"/>
              <a:t>The </a:t>
            </a:r>
            <a:r>
              <a:rPr lang="en" sz="1800" b="1" dirty="0"/>
              <a:t>Test Items</a:t>
            </a:r>
            <a:r>
              <a:rPr lang="en" sz="1800" dirty="0"/>
              <a:t> page </a:t>
            </a:r>
            <a:r>
              <a:rPr lang="en" sz="1800" dirty="0" smtClean="0"/>
              <a:t>displays </a:t>
            </a:r>
            <a:r>
              <a:rPr lang="en" sz="1800" dirty="0"/>
              <a:t/>
            </a:r>
            <a:br>
              <a:rPr lang="en" sz="1800" dirty="0"/>
            </a:br>
            <a:endParaRPr sz="1800" dirty="0"/>
          </a:p>
          <a:p>
            <a:pPr marL="457200" lvl="0" indent="-342900" rtl="0">
              <a:spcBef>
                <a:spcPts val="0"/>
              </a:spcBef>
              <a:spcAft>
                <a:spcPts val="0"/>
              </a:spcAft>
              <a:buSzPts val="1800"/>
              <a:buFont typeface="Calibri"/>
              <a:buAutoNum type="arabicPeriod" startAt="4"/>
            </a:pPr>
            <a:r>
              <a:rPr lang="en" sz="1800" dirty="0"/>
              <a:t>Choose </a:t>
            </a:r>
            <a:r>
              <a:rPr lang="en" sz="1800" b="1" dirty="0"/>
              <a:t>Add Items/Add Passages</a:t>
            </a:r>
            <a:r>
              <a:rPr lang="en" sz="1800" dirty="0"/>
              <a:t> to add items and passages to your test.</a:t>
            </a:r>
            <a:endParaRPr sz="1800" dirty="0"/>
          </a:p>
          <a:p>
            <a:pPr marL="914400" lvl="1" indent="-342900">
              <a:spcBef>
                <a:spcPts val="0"/>
              </a:spcBef>
              <a:spcAft>
                <a:spcPts val="0"/>
              </a:spcAft>
              <a:buSzPts val="1800"/>
              <a:buChar char="•"/>
            </a:pPr>
            <a:r>
              <a:rPr lang="en" sz="1800" dirty="0"/>
              <a:t>Filter by grade, subject, </a:t>
            </a:r>
            <a:r>
              <a:rPr lang="en" dirty="0"/>
              <a:t>and</a:t>
            </a:r>
            <a:r>
              <a:rPr lang="en" sz="1800" dirty="0"/>
              <a:t> keyword/item </a:t>
            </a:r>
            <a:r>
              <a:rPr lang="en" sz="1800" dirty="0" smtClean="0"/>
              <a:t>identifier</a:t>
            </a:r>
            <a:endParaRPr sz="1800" dirty="0"/>
          </a:p>
        </p:txBody>
      </p:sp>
      <p:pic>
        <p:nvPicPr>
          <p:cNvPr id="275" name="Google Shape;275;p55"/>
          <p:cNvPicPr preferRelativeResize="0"/>
          <p:nvPr/>
        </p:nvPicPr>
        <p:blipFill>
          <a:blip r:embed="rId3">
            <a:alphaModFix/>
          </a:blip>
          <a:stretch>
            <a:fillRect/>
          </a:stretch>
        </p:blipFill>
        <p:spPr>
          <a:xfrm>
            <a:off x="1661125" y="2333850"/>
            <a:ext cx="5244000" cy="2442425"/>
          </a:xfrm>
          <a:prstGeom prst="rect">
            <a:avLst/>
          </a:prstGeom>
          <a:noFill/>
          <a:ln>
            <a:noFill/>
          </a:ln>
        </p:spPr>
      </p:pic>
      <p:sp>
        <p:nvSpPr>
          <p:cNvPr id="276" name="Google Shape;276;p55"/>
          <p:cNvSpPr/>
          <p:nvPr/>
        </p:nvSpPr>
        <p:spPr>
          <a:xfrm>
            <a:off x="5656100" y="2447850"/>
            <a:ext cx="111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6"/>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a:t>
            </a:r>
            <a:endParaRPr/>
          </a:p>
        </p:txBody>
      </p:sp>
      <p:sp>
        <p:nvSpPr>
          <p:cNvPr id="282" name="Google Shape;282;p56"/>
          <p:cNvSpPr txBox="1">
            <a:spLocks noGrp="1"/>
          </p:cNvSpPr>
          <p:nvPr>
            <p:ph type="body" idx="1"/>
          </p:nvPr>
        </p:nvSpPr>
        <p:spPr>
          <a:xfrm>
            <a:off x="152400" y="1143000"/>
            <a:ext cx="4419600" cy="3543300"/>
          </a:xfrm>
          <a:prstGeom prst="rect">
            <a:avLst/>
          </a:prstGeom>
        </p:spPr>
        <p:txBody>
          <a:bodyPr spcFirstLastPara="1" wrap="square" lIns="91425" tIns="91425" rIns="91425" bIns="91425" anchor="t" anchorCtr="0">
            <a:noAutofit/>
          </a:bodyPr>
          <a:lstStyle/>
          <a:p>
            <a:pPr marL="457200" lvl="0" indent="-342900" rtl="0">
              <a:spcBef>
                <a:spcPts val="750"/>
              </a:spcBef>
              <a:spcAft>
                <a:spcPts val="0"/>
              </a:spcAft>
              <a:buSzPts val="1800"/>
              <a:buFont typeface="Calibri"/>
              <a:buAutoNum type="arabicPeriod" startAt="6"/>
            </a:pPr>
            <a:r>
              <a:rPr lang="en" sz="1800" dirty="0"/>
              <a:t>Click each item you want to add to the test. A check mark is displayed next to each item (to deselect, click the item again</a:t>
            </a:r>
            <a:r>
              <a:rPr lang="en" sz="1800" dirty="0" smtClean="0"/>
              <a:t>)</a:t>
            </a:r>
            <a:r>
              <a:rPr lang="en" sz="1800" dirty="0"/>
              <a:t/>
            </a:r>
            <a:br>
              <a:rPr lang="en" sz="1800" dirty="0"/>
            </a:br>
            <a:endParaRPr sz="1800" dirty="0"/>
          </a:p>
          <a:p>
            <a:pPr marL="457200" lvl="0" indent="-342900" rtl="0">
              <a:spcBef>
                <a:spcPts val="0"/>
              </a:spcBef>
              <a:spcAft>
                <a:spcPts val="0"/>
              </a:spcAft>
              <a:buSzPts val="1800"/>
              <a:buFont typeface="Calibri"/>
              <a:buAutoNum type="arabicPeriod" startAt="6"/>
            </a:pPr>
            <a:r>
              <a:rPr lang="en" sz="1800" dirty="0"/>
              <a:t>Use the same process for Adding </a:t>
            </a:r>
            <a:r>
              <a:rPr lang="en" sz="1800" dirty="0" smtClean="0"/>
              <a:t>Passages</a:t>
            </a:r>
            <a:r>
              <a:rPr lang="en" sz="1800" dirty="0"/>
              <a:t/>
            </a:r>
            <a:br>
              <a:rPr lang="en" sz="1800" dirty="0"/>
            </a:br>
            <a:endParaRPr sz="1800" dirty="0"/>
          </a:p>
          <a:p>
            <a:pPr marL="457200" lvl="0" indent="-342900">
              <a:spcBef>
                <a:spcPts val="0"/>
              </a:spcBef>
              <a:spcAft>
                <a:spcPts val="0"/>
              </a:spcAft>
              <a:buSzPts val="1800"/>
              <a:buFont typeface="Calibri"/>
              <a:buAutoNum type="arabicPeriod" startAt="6"/>
            </a:pPr>
            <a:r>
              <a:rPr lang="en" sz="1800" dirty="0"/>
              <a:t>When you are finished adding passages, click on the Done button, on the top right of </a:t>
            </a:r>
            <a:r>
              <a:rPr lang="en" sz="1800" dirty="0" smtClean="0"/>
              <a:t>page</a:t>
            </a:r>
            <a:endParaRPr sz="1800" dirty="0"/>
          </a:p>
        </p:txBody>
      </p:sp>
      <p:pic>
        <p:nvPicPr>
          <p:cNvPr id="283" name="Google Shape;283;p56"/>
          <p:cNvPicPr preferRelativeResize="0"/>
          <p:nvPr/>
        </p:nvPicPr>
        <p:blipFill>
          <a:blip r:embed="rId3">
            <a:alphaModFix/>
          </a:blip>
          <a:stretch>
            <a:fillRect/>
          </a:stretch>
        </p:blipFill>
        <p:spPr>
          <a:xfrm>
            <a:off x="4489875" y="1493463"/>
            <a:ext cx="4547801" cy="2842376"/>
          </a:xfrm>
          <a:prstGeom prst="rect">
            <a:avLst/>
          </a:prstGeom>
          <a:noFill/>
          <a:ln>
            <a:noFill/>
          </a:ln>
        </p:spPr>
      </p:pic>
      <p:sp>
        <p:nvSpPr>
          <p:cNvPr id="284" name="Google Shape;284;p56"/>
          <p:cNvSpPr/>
          <p:nvPr/>
        </p:nvSpPr>
        <p:spPr>
          <a:xfrm>
            <a:off x="8536750" y="3144325"/>
            <a:ext cx="376200" cy="1346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Google Shape;285;p56"/>
          <p:cNvSpPr/>
          <p:nvPr/>
        </p:nvSpPr>
        <p:spPr>
          <a:xfrm>
            <a:off x="8451400" y="1493475"/>
            <a:ext cx="546900" cy="295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7"/>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a:t>
            </a:r>
            <a:endParaRPr/>
          </a:p>
        </p:txBody>
      </p:sp>
      <p:sp>
        <p:nvSpPr>
          <p:cNvPr id="291" name="Google Shape;291;p57"/>
          <p:cNvSpPr txBox="1">
            <a:spLocks noGrp="1"/>
          </p:cNvSpPr>
          <p:nvPr>
            <p:ph type="body" idx="1"/>
          </p:nvPr>
        </p:nvSpPr>
        <p:spPr>
          <a:xfrm>
            <a:off x="152400" y="1143000"/>
            <a:ext cx="4261800" cy="3543300"/>
          </a:xfrm>
          <a:prstGeom prst="rect">
            <a:avLst/>
          </a:prstGeom>
        </p:spPr>
        <p:txBody>
          <a:bodyPr spcFirstLastPara="1" wrap="square" lIns="91425" tIns="91425" rIns="91425" bIns="91425" anchor="t" anchorCtr="0">
            <a:noAutofit/>
          </a:bodyPr>
          <a:lstStyle/>
          <a:p>
            <a:pPr marL="457200" lvl="0" indent="-342900" rtl="0">
              <a:spcBef>
                <a:spcPts val="750"/>
              </a:spcBef>
              <a:spcAft>
                <a:spcPts val="0"/>
              </a:spcAft>
              <a:buSzPts val="1800"/>
              <a:buFont typeface="Calibri"/>
              <a:buAutoNum type="arabicPeriod" startAt="9"/>
            </a:pPr>
            <a:r>
              <a:rPr lang="en" sz="1800" dirty="0"/>
              <a:t>The completed test displays in the </a:t>
            </a:r>
            <a:r>
              <a:rPr lang="en" sz="1800" b="1" dirty="0"/>
              <a:t>Test</a:t>
            </a:r>
            <a:r>
              <a:rPr lang="en" sz="1800" dirty="0"/>
              <a:t> page. Users can view, work with, add, and delete items and passages in the </a:t>
            </a:r>
            <a:r>
              <a:rPr lang="en" sz="1800" dirty="0" smtClean="0"/>
              <a:t>test</a:t>
            </a:r>
            <a:r>
              <a:rPr lang="en" sz="1800" dirty="0"/>
              <a:t/>
            </a:r>
            <a:br>
              <a:rPr lang="en" sz="1800" dirty="0"/>
            </a:br>
            <a:endParaRPr sz="1800" dirty="0"/>
          </a:p>
          <a:p>
            <a:pPr marL="457200" lvl="0" indent="-342900">
              <a:spcBef>
                <a:spcPts val="0"/>
              </a:spcBef>
              <a:spcAft>
                <a:spcPts val="0"/>
              </a:spcAft>
              <a:buSzPts val="1800"/>
              <a:buFont typeface="Calibri"/>
              <a:buAutoNum type="arabicPeriod" startAt="9"/>
            </a:pPr>
            <a:r>
              <a:rPr lang="en" sz="1800" dirty="0"/>
              <a:t>Selecting </a:t>
            </a:r>
            <a:r>
              <a:rPr lang="en" sz="1800" b="1" dirty="0"/>
              <a:t>Actions</a:t>
            </a:r>
            <a:r>
              <a:rPr lang="en" sz="1800" dirty="0"/>
              <a:t> displays a menu of available </a:t>
            </a:r>
            <a:r>
              <a:rPr lang="en" sz="1800" dirty="0" smtClean="0"/>
              <a:t>options</a:t>
            </a:r>
            <a:endParaRPr sz="1800" dirty="0"/>
          </a:p>
        </p:txBody>
      </p:sp>
      <p:pic>
        <p:nvPicPr>
          <p:cNvPr id="292" name="Google Shape;292;p57"/>
          <p:cNvPicPr preferRelativeResize="0"/>
          <p:nvPr/>
        </p:nvPicPr>
        <p:blipFill>
          <a:blip r:embed="rId3">
            <a:alphaModFix/>
          </a:blip>
          <a:stretch>
            <a:fillRect/>
          </a:stretch>
        </p:blipFill>
        <p:spPr>
          <a:xfrm>
            <a:off x="4414200" y="1353575"/>
            <a:ext cx="4625400" cy="3122150"/>
          </a:xfrm>
          <a:prstGeom prst="rect">
            <a:avLst/>
          </a:prstGeom>
          <a:noFill/>
          <a:ln>
            <a:noFill/>
          </a:ln>
        </p:spPr>
      </p:pic>
      <p:sp>
        <p:nvSpPr>
          <p:cNvPr id="293" name="Google Shape;293;p57"/>
          <p:cNvSpPr/>
          <p:nvPr/>
        </p:nvSpPr>
        <p:spPr>
          <a:xfrm>
            <a:off x="8012250" y="1225050"/>
            <a:ext cx="1136100" cy="2106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8"/>
          <p:cNvSpPr txBox="1"/>
          <p:nvPr/>
        </p:nvSpPr>
        <p:spPr>
          <a:xfrm>
            <a:off x="0" y="15593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2800" b="0" i="0" u="none" strike="noStrike" cap="none">
                <a:solidFill>
                  <a:srgbClr val="191919"/>
                </a:solidFill>
                <a:latin typeface="Calibri"/>
                <a:ea typeface="Calibri"/>
                <a:cs typeface="Calibri"/>
                <a:sym typeface="Calibri"/>
              </a:rPr>
              <a:t>Support</a:t>
            </a:r>
            <a:endParaRPr sz="2800" b="0" i="0" u="none" strike="noStrike" cap="none">
              <a:solidFill>
                <a:srgbClr val="19191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9"/>
          <p:cNvSpPr txBox="1">
            <a:spLocks noGrp="1"/>
          </p:cNvSpPr>
          <p:nvPr>
            <p:ph type="title"/>
          </p:nvPr>
        </p:nvSpPr>
        <p:spPr>
          <a:xfrm>
            <a:off x="435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b="0" i="0" u="none" strike="noStrike" cap="none">
                <a:solidFill>
                  <a:schemeClr val="dk1"/>
                </a:solidFill>
                <a:latin typeface="Calibri"/>
                <a:ea typeface="Calibri"/>
                <a:cs typeface="Calibri"/>
                <a:sym typeface="Calibri"/>
              </a:rPr>
              <a:t>User Guides</a:t>
            </a:r>
            <a:endParaRPr sz="2800"/>
          </a:p>
        </p:txBody>
      </p:sp>
      <p:sp>
        <p:nvSpPr>
          <p:cNvPr id="304" name="Google Shape;304;p59"/>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following user guides are posted in </a:t>
            </a:r>
            <a:r>
              <a:rPr lang="en" sz="1800" b="0" i="0" u="sng" strike="noStrike" cap="none">
                <a:solidFill>
                  <a:schemeClr val="hlink"/>
                </a:solidFill>
                <a:latin typeface="Calibri"/>
                <a:ea typeface="Calibri"/>
                <a:cs typeface="Calibri"/>
                <a:sym typeface="Calibri"/>
                <a:hlinkClick r:id="rId3"/>
              </a:rPr>
              <a:t>eDIRECT</a:t>
            </a:r>
            <a:r>
              <a:rPr lang="en" sz="1800"/>
              <a:t> under General Information</a:t>
            </a:r>
            <a:r>
              <a:rPr lang="en" sz="18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4"/>
              </a:rPr>
              <a:t>eDIRECT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5"/>
              </a:rPr>
              <a:t>Technology User Guide</a:t>
            </a:r>
            <a:endParaRPr/>
          </a:p>
          <a:p>
            <a:pPr marL="457200" marR="0" lvl="0" indent="-342900" algn="l" rtl="0">
              <a:lnSpc>
                <a:spcPct val="100000"/>
              </a:lnSpc>
              <a:spcBef>
                <a:spcPts val="0"/>
              </a:spcBef>
              <a:spcAft>
                <a:spcPts val="0"/>
              </a:spcAft>
              <a:buClr>
                <a:schemeClr val="dk1"/>
              </a:buClr>
              <a:buSzPts val="1800"/>
              <a:buFont typeface="Arial"/>
              <a:buChar char="•"/>
            </a:pPr>
            <a:r>
              <a:rPr lang="en" sz="1800" u="sng">
                <a:solidFill>
                  <a:schemeClr val="hlink"/>
                </a:solidFill>
                <a:hlinkClick r:id="rId6"/>
              </a:rPr>
              <a:t>EAGLE 2.0 User Guide</a:t>
            </a:r>
            <a:endParaRPr/>
          </a:p>
          <a:p>
            <a:pPr marL="0" marR="0" lvl="0" indent="0" algn="l" rtl="0">
              <a:lnSpc>
                <a:spcPct val="100000"/>
              </a:lnSpc>
              <a:spcBef>
                <a:spcPts val="0"/>
              </a:spcBef>
              <a:spcAft>
                <a:spcPts val="0"/>
              </a:spcAft>
              <a:buNone/>
            </a:pPr>
            <a:endParaRPr/>
          </a:p>
          <a:p>
            <a:pPr marL="0" lvl="0" indent="0" rtl="0">
              <a:lnSpc>
                <a:spcPct val="115000"/>
              </a:lnSpc>
              <a:spcBef>
                <a:spcPts val="0"/>
              </a:spcBef>
              <a:spcAft>
                <a:spcPts val="0"/>
              </a:spcAft>
              <a:buNone/>
            </a:pPr>
            <a:r>
              <a:rPr lang="en" sz="1800"/>
              <a:t>Additional resources:</a:t>
            </a:r>
            <a:endParaRPr sz="1800"/>
          </a:p>
          <a:p>
            <a:pPr marL="457200" lvl="0" indent="-342900" rtl="0">
              <a:lnSpc>
                <a:spcPct val="115000"/>
              </a:lnSpc>
              <a:spcBef>
                <a:spcPts val="0"/>
              </a:spcBef>
              <a:spcAft>
                <a:spcPts val="0"/>
              </a:spcAft>
              <a:buSzPts val="1800"/>
              <a:buChar char="•"/>
            </a:pPr>
            <a:r>
              <a:rPr lang="en" sz="1800" u="sng">
                <a:solidFill>
                  <a:schemeClr val="hlink"/>
                </a:solidFill>
                <a:hlinkClick r:id="rId7"/>
              </a:rPr>
              <a:t>Assessment Library</a:t>
            </a:r>
            <a:endParaRPr sz="1800" u="sng">
              <a:solidFill>
                <a:schemeClr val="hlink"/>
              </a:solidFill>
              <a:hlinkClick r:id="rId7"/>
            </a:endParaRPr>
          </a:p>
          <a:p>
            <a:pPr marL="457200" lvl="0" indent="-342900" rtl="0">
              <a:lnSpc>
                <a:spcPct val="115000"/>
              </a:lnSpc>
              <a:spcBef>
                <a:spcPts val="0"/>
              </a:spcBef>
              <a:spcAft>
                <a:spcPts val="0"/>
              </a:spcAft>
              <a:buSzPts val="1800"/>
              <a:buChar char="•"/>
            </a:pPr>
            <a:r>
              <a:rPr lang="en" sz="1800" u="sng">
                <a:solidFill>
                  <a:schemeClr val="hlink"/>
                </a:solidFill>
                <a:hlinkClick r:id="rId8"/>
              </a:rPr>
              <a:t>Assessment Guidance Library</a:t>
            </a:r>
            <a:endParaRPr sz="1800" u="sng">
              <a:solidFill>
                <a:schemeClr val="hlink"/>
              </a:solidFill>
              <a:hlinkClick r:id="rId8"/>
            </a:endParaRPr>
          </a:p>
          <a:p>
            <a:pPr marL="0" marR="0" lvl="0" indent="0" algn="l" rtl="0">
              <a:lnSpc>
                <a:spcPct val="100000"/>
              </a:lnSpc>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0"/>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 sz="1200" b="0" i="0" u="none" strike="noStrike" cap="none">
                <a:solidFill>
                  <a:srgbClr val="888888"/>
                </a:solidFill>
                <a:latin typeface="Calibri"/>
                <a:ea typeface="Calibri"/>
                <a:cs typeface="Calibri"/>
                <a:sym typeface="Calibri"/>
              </a:rPr>
              <a:t>17</a:t>
            </a:fld>
            <a:endParaRPr sz="1200" b="0" i="0" u="none" strike="noStrike" cap="none">
              <a:solidFill>
                <a:srgbClr val="888888"/>
              </a:solidFill>
              <a:latin typeface="Calibri"/>
              <a:ea typeface="Calibri"/>
              <a:cs typeface="Calibri"/>
              <a:sym typeface="Calibri"/>
            </a:endParaRPr>
          </a:p>
        </p:txBody>
      </p:sp>
      <p:sp>
        <p:nvSpPr>
          <p:cNvPr id="310" name="Google Shape;310;p60"/>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000" i="0" u="none" strike="noStrike" cap="none">
                <a:solidFill>
                  <a:srgbClr val="333333"/>
                </a:solidFill>
              </a:rPr>
              <a:t>LEAP 360 Assessments: Resources</a:t>
            </a:r>
            <a:endParaRPr sz="3000"/>
          </a:p>
        </p:txBody>
      </p:sp>
      <p:sp>
        <p:nvSpPr>
          <p:cNvPr id="311" name="Google Shape;311;p60"/>
          <p:cNvSpPr txBox="1"/>
          <p:nvPr/>
        </p:nvSpPr>
        <p:spPr>
          <a:xfrm>
            <a:off x="108125" y="897425"/>
            <a:ext cx="9209700" cy="3428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Calibri"/>
              <a:buNone/>
            </a:pPr>
            <a:r>
              <a:rPr lang="en" sz="1600" i="0" u="none" strike="noStrike" cap="none">
                <a:solidFill>
                  <a:schemeClr val="dk1"/>
                </a:solidFill>
                <a:latin typeface="Calibri"/>
                <a:ea typeface="Calibri"/>
                <a:cs typeface="Calibri"/>
                <a:sym typeface="Calibri"/>
              </a:rPr>
              <a:t>The following resources are available to help teachers understand, access, and use the the LEAP 360 assessment</a:t>
            </a:r>
            <a:r>
              <a:rPr lang="en" sz="1600">
                <a:solidFill>
                  <a:schemeClr val="dk1"/>
                </a:solidFill>
                <a:latin typeface="Calibri"/>
                <a:ea typeface="Calibri"/>
                <a:cs typeface="Calibri"/>
                <a:sym typeface="Calibri"/>
              </a:rPr>
              <a:t> tools</a:t>
            </a:r>
            <a:r>
              <a:rPr lang="en" sz="1600" i="0" u="none" strike="noStrike" cap="none">
                <a:solidFill>
                  <a:schemeClr val="dk1"/>
                </a:solidFill>
                <a:latin typeface="Calibri"/>
                <a:ea typeface="Calibri"/>
                <a:cs typeface="Calibri"/>
                <a:sym typeface="Calibri"/>
              </a:rPr>
              <a:t>:</a:t>
            </a:r>
            <a:endParaRPr sz="1600">
              <a:latin typeface="Calibri"/>
              <a:ea typeface="Calibri"/>
              <a:cs typeface="Calibri"/>
              <a:sym typeface="Calibri"/>
            </a:endParaRPr>
          </a:p>
          <a:p>
            <a:pPr marL="457200" lvl="0" indent="-330200" rtl="0">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3"/>
              </a:rPr>
              <a:t>eDIRECT</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4"/>
              </a:rPr>
              <a:t>LEAP 360 webpage</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5"/>
              </a:rPr>
              <a:t>A Teacher’s Guide to LEAP 360 </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6"/>
              </a:rPr>
              <a:t>A District’s Guide to LEAP 360</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7"/>
              </a:rPr>
              <a:t>EAGLE 2.0 Quick Start Guide: How to Create a Test</a:t>
            </a:r>
            <a:endParaRPr sz="1600">
              <a:latin typeface="Calibri"/>
              <a:ea typeface="Calibri"/>
              <a:cs typeface="Calibri"/>
              <a:sym typeface="Calibri"/>
            </a:endParaRPr>
          </a:p>
          <a:p>
            <a:pPr marL="457200" lvl="0" indent="-330200" rtl="0">
              <a:spcBef>
                <a:spcPts val="1000"/>
              </a:spcBef>
              <a:spcAft>
                <a:spcPts val="0"/>
              </a:spcAft>
              <a:buClr>
                <a:schemeClr val="dk1"/>
              </a:buClr>
              <a:buSzPts val="1600"/>
              <a:buFont typeface="Calibri"/>
              <a:buChar char="●"/>
            </a:pPr>
            <a:r>
              <a:rPr lang="en" sz="1600" u="sng">
                <a:solidFill>
                  <a:schemeClr val="hlink"/>
                </a:solidFill>
                <a:latin typeface="Calibri"/>
                <a:ea typeface="Calibri"/>
                <a:cs typeface="Calibri"/>
                <a:sym typeface="Calibri"/>
                <a:hlinkClick r:id="rId8"/>
              </a:rPr>
              <a:t>EAGLE 2.0 Quick Start Guide: How to Create a Test Session</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i="0" u="sng" strike="noStrike" cap="none">
                <a:solidFill>
                  <a:schemeClr val="hlink"/>
                </a:solidFill>
                <a:latin typeface="Calibri"/>
                <a:ea typeface="Calibri"/>
                <a:cs typeface="Calibri"/>
                <a:sym typeface="Calibri"/>
                <a:hlinkClick r:id="rId9"/>
              </a:rPr>
              <a:t>Accessibility Features and Accommodations Overview</a:t>
            </a:r>
            <a:endParaRPr sz="1600">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 sz="1600">
                <a:latin typeface="Calibri"/>
                <a:ea typeface="Calibri"/>
                <a:cs typeface="Calibri"/>
                <a:sym typeface="Calibri"/>
              </a:rPr>
              <a:t>Teacher Study Guides (available in </a:t>
            </a:r>
            <a:r>
              <a:rPr lang="en" sz="1600" u="sng">
                <a:solidFill>
                  <a:schemeClr val="hlink"/>
                </a:solidFill>
                <a:latin typeface="Calibri"/>
                <a:ea typeface="Calibri"/>
                <a:cs typeface="Calibri"/>
                <a:sym typeface="Calibri"/>
                <a:hlinkClick r:id="rId3"/>
              </a:rPr>
              <a:t>eDIRECT</a:t>
            </a:r>
            <a:r>
              <a:rPr lang="en" sz="1600">
                <a:latin typeface="Calibri"/>
                <a:ea typeface="Calibri"/>
                <a:cs typeface="Calibri"/>
                <a:sym typeface="Calibri"/>
              </a:rPr>
              <a:t>)</a:t>
            </a:r>
            <a:endParaRPr sz="1600">
              <a:latin typeface="Calibri"/>
              <a:ea typeface="Calibri"/>
              <a:cs typeface="Calibri"/>
              <a:sym typeface="Calibri"/>
            </a:endParaRPr>
          </a:p>
          <a:p>
            <a:pPr marL="457200" lvl="0" indent="-330200" rtl="0">
              <a:spcBef>
                <a:spcPts val="100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Webinars and Mini-trainings available on the </a:t>
            </a:r>
            <a:r>
              <a:rPr lang="en" sz="1600" u="sng">
                <a:solidFill>
                  <a:schemeClr val="hlink"/>
                </a:solidFill>
                <a:latin typeface="Calibri"/>
                <a:ea typeface="Calibri"/>
                <a:cs typeface="Calibri"/>
                <a:sym typeface="Calibri"/>
                <a:hlinkClick r:id="rId10"/>
              </a:rPr>
              <a:t>LEAP 360 page</a:t>
            </a:r>
            <a:endParaRPr sz="1600">
              <a:latin typeface="Calibri"/>
              <a:ea typeface="Calibri"/>
              <a:cs typeface="Calibri"/>
              <a:sym typeface="Calibri"/>
            </a:endParaRPr>
          </a:p>
          <a:p>
            <a:pPr marL="0" lvl="0" indent="0" rtl="0">
              <a:spcBef>
                <a:spcPts val="1000"/>
              </a:spcBef>
              <a:spcAft>
                <a:spcPts val="0"/>
              </a:spcAft>
              <a:buNone/>
            </a:pPr>
            <a:endParaRPr sz="16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1"/>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b="0" i="0" u="none" strike="noStrike" cap="none">
                <a:solidFill>
                  <a:srgbClr val="333333"/>
                </a:solidFill>
                <a:latin typeface="Calibri"/>
                <a:ea typeface="Calibri"/>
                <a:cs typeface="Calibri"/>
                <a:sym typeface="Calibri"/>
              </a:rPr>
              <a:t>Technical Assistance Protocol</a:t>
            </a:r>
            <a:endParaRPr sz="2800"/>
          </a:p>
        </p:txBody>
      </p:sp>
      <p:sp>
        <p:nvSpPr>
          <p:cNvPr id="317" name="Google Shape;317;p61"/>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school and district staff should follow the </a:t>
            </a:r>
            <a:r>
              <a:rPr lang="en" sz="1800"/>
              <a:t>protocol </a:t>
            </a:r>
            <a:r>
              <a:rPr lang="en" sz="1800" b="0" i="0" u="none" strike="noStrike" cap="none">
                <a:solidFill>
                  <a:schemeClr val="dk1"/>
                </a:solidFill>
                <a:latin typeface="Calibri"/>
                <a:ea typeface="Calibri"/>
                <a:cs typeface="Calibri"/>
                <a:sym typeface="Calibri"/>
              </a:rPr>
              <a:t>presented below. </a:t>
            </a:r>
            <a:endParaRPr/>
          </a:p>
          <a:p>
            <a:pPr marL="230187" marR="0" lvl="0" indent="5699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318" name="Google Shape;318;p61"/>
          <p:cNvPicPr preferRelativeResize="0"/>
          <p:nvPr/>
        </p:nvPicPr>
        <p:blipFill rotWithShape="1">
          <a:blip r:embed="rId3">
            <a:alphaModFix/>
          </a:blip>
          <a:srcRect/>
          <a:stretch/>
        </p:blipFill>
        <p:spPr>
          <a:xfrm>
            <a:off x="1891365" y="1724275"/>
            <a:ext cx="5293519" cy="2314575"/>
          </a:xfrm>
          <a:prstGeom prst="rect">
            <a:avLst/>
          </a:prstGeom>
          <a:noFill/>
          <a:ln>
            <a:noFill/>
          </a:ln>
        </p:spPr>
      </p:pic>
      <p:sp>
        <p:nvSpPr>
          <p:cNvPr id="319" name="Google Shape;319;p61"/>
          <p:cNvSpPr txBox="1"/>
          <p:nvPr/>
        </p:nvSpPr>
        <p:spPr>
          <a:xfrm>
            <a:off x="0" y="3622725"/>
            <a:ext cx="4027800"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a:p>
        </p:txBody>
      </p:sp>
      <p:sp>
        <p:nvSpPr>
          <p:cNvPr id="320" name="Google Shape;320;p61"/>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45" descr="CPDA.png"/>
          <p:cNvPicPr preferRelativeResize="0"/>
          <p:nvPr/>
        </p:nvPicPr>
        <p:blipFill>
          <a:blip r:embed="rId3">
            <a:alphaModFix/>
          </a:blip>
          <a:stretch>
            <a:fillRect/>
          </a:stretch>
        </p:blipFill>
        <p:spPr>
          <a:xfrm>
            <a:off x="355625" y="1690800"/>
            <a:ext cx="2090682" cy="2099569"/>
          </a:xfrm>
          <a:prstGeom prst="rect">
            <a:avLst/>
          </a:prstGeom>
          <a:noFill/>
          <a:ln>
            <a:noFill/>
          </a:ln>
        </p:spPr>
      </p:pic>
      <p:sp>
        <p:nvSpPr>
          <p:cNvPr id="199" name="Google Shape;199;p45"/>
          <p:cNvSpPr txBox="1">
            <a:spLocks noGrp="1"/>
          </p:cNvSpPr>
          <p:nvPr>
            <p:ph type="title"/>
          </p:nvPr>
        </p:nvSpPr>
        <p:spPr>
          <a:xfrm>
            <a:off x="0" y="0"/>
            <a:ext cx="9144000" cy="1028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solidFill>
                  <a:srgbClr val="000000"/>
                </a:solidFill>
              </a:rPr>
              <a:t>Louisiana’s Approach </a:t>
            </a:r>
            <a:endParaRPr sz="2800">
              <a:solidFill>
                <a:srgbClr val="000000"/>
              </a:solidFill>
            </a:endParaRPr>
          </a:p>
        </p:txBody>
      </p:sp>
      <p:sp>
        <p:nvSpPr>
          <p:cNvPr id="200" name="Google Shape;200;p45"/>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2</a:t>
            </a:fld>
            <a:endParaRPr/>
          </a:p>
        </p:txBody>
      </p:sp>
      <p:sp>
        <p:nvSpPr>
          <p:cNvPr id="201" name="Google Shape;201;p45"/>
          <p:cNvSpPr txBox="1"/>
          <p:nvPr/>
        </p:nvSpPr>
        <p:spPr>
          <a:xfrm>
            <a:off x="532950" y="1136813"/>
            <a:ext cx="8078100" cy="36699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latin typeface="Calibri"/>
                <a:ea typeface="Calibri"/>
                <a:cs typeface="Calibri"/>
                <a:sym typeface="Calibri"/>
              </a:rPr>
              <a:t>Louisiana believes access to the highest quality education allows all students, no matter their zip code, the opportunity for success. </a:t>
            </a:r>
            <a:endParaRPr sz="1800">
              <a:solidFill>
                <a:srgbClr val="000000"/>
              </a:solidFill>
              <a:latin typeface="Calibri"/>
              <a:ea typeface="Calibri"/>
              <a:cs typeface="Calibri"/>
              <a:sym typeface="Calibri"/>
            </a:endParaRPr>
          </a:p>
          <a:p>
            <a:pPr marL="0" lvl="0" indent="0" rtl="0">
              <a:lnSpc>
                <a:spcPct val="100000"/>
              </a:lnSpc>
              <a:spcBef>
                <a:spcPts val="0"/>
              </a:spcBef>
              <a:spcAft>
                <a:spcPts val="0"/>
              </a:spcAft>
              <a:buNone/>
            </a:pPr>
            <a:endParaRPr sz="1800">
              <a:latin typeface="Calibri"/>
              <a:ea typeface="Calibri"/>
              <a:cs typeface="Calibri"/>
              <a:sym typeface="Calibri"/>
            </a:endParaRPr>
          </a:p>
          <a:p>
            <a:pPr marL="2743200" lvl="0" indent="0" rtl="0">
              <a:lnSpc>
                <a:spcPct val="100000"/>
              </a:lnSpc>
              <a:spcBef>
                <a:spcPts val="0"/>
              </a:spcBef>
              <a:spcAft>
                <a:spcPts val="0"/>
              </a:spcAft>
              <a:buNone/>
            </a:pPr>
            <a:r>
              <a:rPr lang="en" sz="1800">
                <a:solidFill>
                  <a:srgbClr val="000000"/>
                </a:solidFill>
                <a:latin typeface="Calibri"/>
                <a:ea typeface="Calibri"/>
                <a:cs typeface="Calibri"/>
                <a:sym typeface="Calibri"/>
              </a:rPr>
              <a:t>Implementing a high-quality curriculum based on rigorous standards is one of the fastest ways to give this access to all students.</a:t>
            </a:r>
            <a:endParaRPr sz="1800">
              <a:solidFill>
                <a:srgbClr val="000000"/>
              </a:solidFill>
              <a:latin typeface="Calibri"/>
              <a:ea typeface="Calibri"/>
              <a:cs typeface="Calibri"/>
              <a:sym typeface="Calibri"/>
            </a:endParaRPr>
          </a:p>
          <a:p>
            <a:pPr marL="3200400" lvl="0" indent="0" rtl="0">
              <a:lnSpc>
                <a:spcPct val="100000"/>
              </a:lnSpc>
              <a:spcBef>
                <a:spcPts val="0"/>
              </a:spcBef>
              <a:spcAft>
                <a:spcPts val="0"/>
              </a:spcAft>
              <a:buNone/>
            </a:pPr>
            <a:endParaRPr sz="1800">
              <a:latin typeface="Calibri"/>
              <a:ea typeface="Calibri"/>
              <a:cs typeface="Calibri"/>
              <a:sym typeface="Calibri"/>
            </a:endParaRPr>
          </a:p>
          <a:p>
            <a:pPr marL="2743200" lvl="0" indent="0" rtl="0">
              <a:lnSpc>
                <a:spcPct val="100000"/>
              </a:lnSpc>
              <a:spcBef>
                <a:spcPts val="0"/>
              </a:spcBef>
              <a:spcAft>
                <a:spcPts val="0"/>
              </a:spcAft>
              <a:buNone/>
            </a:pPr>
            <a:r>
              <a:rPr lang="en" sz="1800">
                <a:latin typeface="Calibri"/>
                <a:ea typeface="Calibri"/>
                <a:cs typeface="Calibri"/>
                <a:sym typeface="Calibri"/>
              </a:rPr>
              <a:t>The curriculum must also be connected to standards-aligned assessments and professional development.</a:t>
            </a:r>
            <a:endParaRPr sz="1800">
              <a:latin typeface="Calibri"/>
              <a:ea typeface="Calibri"/>
              <a:cs typeface="Calibri"/>
              <a:sym typeface="Calibri"/>
            </a:endParaRPr>
          </a:p>
          <a:p>
            <a:pPr marL="3200400" lvl="0" indent="0" rtl="0">
              <a:lnSpc>
                <a:spcPct val="100000"/>
              </a:lnSpc>
              <a:spcBef>
                <a:spcPts val="0"/>
              </a:spcBef>
              <a:spcAft>
                <a:spcPts val="0"/>
              </a:spcAft>
              <a:buNone/>
            </a:pPr>
            <a:endParaRPr sz="1800">
              <a:latin typeface="Calibri"/>
              <a:ea typeface="Calibri"/>
              <a:cs typeface="Calibri"/>
              <a:sym typeface="Calibri"/>
            </a:endParaRPr>
          </a:p>
          <a:p>
            <a:pPr marL="0" lvl="0" indent="0" rtl="0">
              <a:lnSpc>
                <a:spcPct val="100000"/>
              </a:lnSpc>
              <a:spcBef>
                <a:spcPts val="0"/>
              </a:spcBef>
              <a:spcAft>
                <a:spcPts val="0"/>
              </a:spcAft>
              <a:buNone/>
            </a:pPr>
            <a:endParaRPr sz="1800">
              <a:latin typeface="Calibri"/>
              <a:ea typeface="Calibri"/>
              <a:cs typeface="Calibri"/>
              <a:sym typeface="Calibri"/>
            </a:endParaRPr>
          </a:p>
          <a:p>
            <a:pPr marL="0" lvl="0" indent="0" rtl="0">
              <a:lnSpc>
                <a:spcPct val="115000"/>
              </a:lnSpc>
              <a:spcBef>
                <a:spcPts val="0"/>
              </a:spcBef>
              <a:spcAft>
                <a:spcPts val="1000"/>
              </a:spcAft>
              <a:buNone/>
            </a:pPr>
            <a:endParaRPr sz="1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6"/>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3</a:t>
            </a:fld>
            <a:endParaRPr/>
          </a:p>
        </p:txBody>
      </p:sp>
      <p:sp>
        <p:nvSpPr>
          <p:cNvPr id="207" name="Google Shape;207;p46"/>
          <p:cNvSpPr txBox="1">
            <a:spLocks noGrp="1"/>
          </p:cNvSpPr>
          <p:nvPr>
            <p:ph type="body" idx="1"/>
          </p:nvPr>
        </p:nvSpPr>
        <p:spPr>
          <a:xfrm>
            <a:off x="297675" y="1186475"/>
            <a:ext cx="4239900" cy="359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There are three main purposes for classroom assessment:</a:t>
            </a:r>
            <a:endParaRPr/>
          </a:p>
          <a:p>
            <a:pPr marL="457200" marR="0" lvl="0" indent="-342900" algn="l" rtl="0">
              <a:lnSpc>
                <a:spcPct val="100000"/>
              </a:lnSpc>
              <a:spcBef>
                <a:spcPts val="100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Know where students are when they enter a classroom</a:t>
            </a:r>
            <a:endParaRPr/>
          </a:p>
          <a:p>
            <a:pPr marL="457200" marR="0" lvl="0" indent="-342900" algn="l" rtl="0">
              <a:lnSpc>
                <a:spcPct val="100000"/>
              </a:lnSpc>
              <a:spcBef>
                <a:spcPts val="100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Monitor how students are learning content over the year</a:t>
            </a:r>
            <a:endParaRPr/>
          </a:p>
          <a:p>
            <a:pPr marL="457200" marR="0" lvl="0" indent="-342900" algn="l" rtl="0">
              <a:lnSpc>
                <a:spcPct val="100000"/>
              </a:lnSpc>
              <a:spcBef>
                <a:spcPts val="1000"/>
              </a:spcBef>
              <a:spcAft>
                <a:spcPts val="0"/>
              </a:spcAft>
              <a:buClr>
                <a:schemeClr val="dk1"/>
              </a:buClr>
              <a:buSzPts val="1800"/>
              <a:buFont typeface="Calibri"/>
              <a:buAutoNum type="arabicPeriod"/>
            </a:pPr>
            <a:r>
              <a:rPr lang="en" sz="1800" b="0" i="0" u="none" strike="noStrike" cap="none">
                <a:solidFill>
                  <a:schemeClr val="dk1"/>
                </a:solidFill>
                <a:latin typeface="Calibri"/>
                <a:ea typeface="Calibri"/>
                <a:cs typeface="Calibri"/>
                <a:sym typeface="Calibri"/>
              </a:rPr>
              <a:t>Verify what students have learned</a:t>
            </a:r>
            <a:endParaRPr sz="1800" b="0" i="0" u="none" strike="noStrike" cap="none">
              <a:solidFill>
                <a:schemeClr val="dk1"/>
              </a:solidFill>
              <a:latin typeface="Calibri"/>
              <a:ea typeface="Calibri"/>
              <a:cs typeface="Calibri"/>
              <a:sym typeface="Calibri"/>
            </a:endParaRPr>
          </a:p>
          <a:p>
            <a:pPr marL="0" lvl="0" indent="0" rtl="0">
              <a:lnSpc>
                <a:spcPct val="100000"/>
              </a:lnSpc>
              <a:spcBef>
                <a:spcPts val="1000"/>
              </a:spcBef>
              <a:spcAft>
                <a:spcPts val="1000"/>
              </a:spcAft>
              <a:buClr>
                <a:schemeClr val="dk1"/>
              </a:buClr>
              <a:buFont typeface="Arial"/>
              <a:buNone/>
            </a:pPr>
            <a:r>
              <a:rPr lang="en" sz="1800"/>
              <a:t>LEAP 360 pairs with LEAP 2025 to reduce overall testing time while realizing all three purposes.</a:t>
            </a:r>
            <a:endParaRPr/>
          </a:p>
        </p:txBody>
      </p:sp>
      <p:sp>
        <p:nvSpPr>
          <p:cNvPr id="208" name="Google Shape;208;p46"/>
          <p:cNvSpPr txBox="1">
            <a:spLocks noGrp="1"/>
          </p:cNvSpPr>
          <p:nvPr>
            <p:ph type="title"/>
          </p:nvPr>
        </p:nvSpPr>
        <p:spPr>
          <a:xfrm>
            <a:off x="0" y="0"/>
            <a:ext cx="9144000" cy="1028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750"/>
              <a:buFont typeface="Calibri"/>
              <a:buNone/>
            </a:pPr>
            <a:r>
              <a:rPr lang="en" sz="2800"/>
              <a:t>Overview of </a:t>
            </a:r>
            <a:r>
              <a:rPr lang="en" sz="2800" i="0" u="none" strike="noStrike" cap="none">
                <a:solidFill>
                  <a:srgbClr val="333333"/>
                </a:solidFill>
              </a:rPr>
              <a:t>LEAP 360</a:t>
            </a:r>
            <a:endParaRPr sz="2800"/>
          </a:p>
        </p:txBody>
      </p:sp>
      <p:pic>
        <p:nvPicPr>
          <p:cNvPr id="209" name="Google Shape;209;p46"/>
          <p:cNvPicPr preferRelativeResize="0"/>
          <p:nvPr/>
        </p:nvPicPr>
        <p:blipFill rotWithShape="1">
          <a:blip r:embed="rId3">
            <a:alphaModFix/>
          </a:blip>
          <a:srcRect/>
          <a:stretch/>
        </p:blipFill>
        <p:spPr>
          <a:xfrm>
            <a:off x="4689900" y="1186406"/>
            <a:ext cx="3226275" cy="3369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7"/>
          <p:cNvSpPr txBox="1">
            <a:spLocks noGrp="1"/>
          </p:cNvSpPr>
          <p:nvPr>
            <p:ph type="sldNum" idx="12"/>
          </p:nvPr>
        </p:nvSpPr>
        <p:spPr>
          <a:xfrm>
            <a:off x="6934200" y="4892039"/>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
        <p:nvSpPr>
          <p:cNvPr id="216" name="Google Shape;216;p47"/>
          <p:cNvSpPr txBox="1">
            <a:spLocks noGrp="1"/>
          </p:cNvSpPr>
          <p:nvPr>
            <p:ph type="body" idx="1"/>
          </p:nvPr>
        </p:nvSpPr>
        <p:spPr>
          <a:xfrm>
            <a:off x="210475" y="1108706"/>
            <a:ext cx="8717100" cy="34836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 sz="1800" b="0" i="0" u="none" strike="noStrike" cap="none">
                <a:solidFill>
                  <a:schemeClr val="dk1"/>
                </a:solidFill>
                <a:latin typeface="Calibri"/>
                <a:ea typeface="Calibri"/>
                <a:cs typeface="Calibri"/>
                <a:sym typeface="Calibri"/>
              </a:rPr>
              <a:t>The goal of LEAP 360 is to deliver </a:t>
            </a:r>
            <a:r>
              <a:rPr lang="en" sz="1800" b="1" i="0" u="none" strike="noStrike" cap="none">
                <a:solidFill>
                  <a:schemeClr val="dk1"/>
                </a:solidFill>
                <a:latin typeface="Calibri"/>
                <a:ea typeface="Calibri"/>
                <a:cs typeface="Calibri"/>
                <a:sym typeface="Calibri"/>
              </a:rPr>
              <a:t>streamlined</a:t>
            </a:r>
            <a:r>
              <a:rPr lang="en" sz="1800" b="0" i="0" u="none" strike="noStrike" cap="none">
                <a:solidFill>
                  <a:schemeClr val="dk1"/>
                </a:solidFill>
                <a:latin typeface="Calibri"/>
                <a:ea typeface="Calibri"/>
                <a:cs typeface="Calibri"/>
                <a:sym typeface="Calibri"/>
              </a:rPr>
              <a:t>, </a:t>
            </a:r>
            <a:r>
              <a:rPr lang="en" sz="1800" b="1" i="0" u="none" strike="noStrike" cap="none">
                <a:solidFill>
                  <a:schemeClr val="dk1"/>
                </a:solidFill>
                <a:latin typeface="Calibri"/>
                <a:ea typeface="Calibri"/>
                <a:cs typeface="Calibri"/>
                <a:sym typeface="Calibri"/>
              </a:rPr>
              <a:t>high-quality assessments</a:t>
            </a:r>
            <a:r>
              <a:rPr lang="en" sz="1800" b="0" i="0" u="none" strike="noStrike" cap="none">
                <a:solidFill>
                  <a:schemeClr val="dk1"/>
                </a:solidFill>
                <a:latin typeface="Calibri"/>
                <a:ea typeface="Calibri"/>
                <a:cs typeface="Calibri"/>
                <a:sym typeface="Calibri"/>
              </a:rPr>
              <a:t> in a comprehensive system for classrooms, schools, and districts.</a:t>
            </a:r>
            <a:endParaRPr sz="1800"/>
          </a:p>
          <a:p>
            <a:pPr marL="0" marR="0" lvl="0" indent="0" algn="l" rtl="0">
              <a:lnSpc>
                <a:spcPct val="100000"/>
              </a:lnSpc>
              <a:spcBef>
                <a:spcPts val="1000"/>
              </a:spcBef>
              <a:spcAft>
                <a:spcPts val="0"/>
              </a:spcAft>
              <a:buClr>
                <a:schemeClr val="dk1"/>
              </a:buClr>
              <a:buSzPts val="2400"/>
              <a:buFont typeface="Arial"/>
              <a:buNone/>
            </a:pPr>
            <a:r>
              <a:rPr lang="en" sz="1800" b="0" i="0" u="none" strike="noStrike" cap="none">
                <a:solidFill>
                  <a:schemeClr val="dk1"/>
                </a:solidFill>
                <a:latin typeface="Calibri"/>
                <a:ea typeface="Calibri"/>
                <a:cs typeface="Calibri"/>
                <a:sym typeface="Calibri"/>
              </a:rPr>
              <a:t>What is the impact on teachers, principals, and districts?</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Teachers </a:t>
            </a:r>
            <a:r>
              <a:rPr lang="en" sz="1800" b="0" i="0" u="none" strike="noStrike" cap="none">
                <a:solidFill>
                  <a:schemeClr val="dk1"/>
                </a:solidFill>
                <a:latin typeface="Calibri"/>
                <a:ea typeface="Calibri"/>
                <a:cs typeface="Calibri"/>
                <a:sym typeface="Calibri"/>
              </a:rPr>
              <a:t>will have a more complete picture of student performance.</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Principals</a:t>
            </a:r>
            <a:r>
              <a:rPr lang="en" sz="1800" b="0" i="0" u="none" strike="noStrike" cap="none">
                <a:solidFill>
                  <a:schemeClr val="dk1"/>
                </a:solidFill>
                <a:latin typeface="Calibri"/>
                <a:ea typeface="Calibri"/>
                <a:cs typeface="Calibri"/>
                <a:sym typeface="Calibri"/>
              </a:rPr>
              <a:t> will identify throughout the system where additional support is needed to focus on the learning that matters most for students.</a:t>
            </a:r>
            <a:endParaRPr sz="1800"/>
          </a:p>
          <a:p>
            <a:pPr marL="457200" marR="0" lvl="0" indent="-342900" algn="l" rtl="0">
              <a:lnSpc>
                <a:spcPct val="100000"/>
              </a:lnSpc>
              <a:spcBef>
                <a:spcPts val="100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Districts</a:t>
            </a:r>
            <a:r>
              <a:rPr lang="en" sz="1800" b="0" i="0" u="none" strike="noStrike" cap="none">
                <a:solidFill>
                  <a:schemeClr val="dk1"/>
                </a:solidFill>
                <a:latin typeface="Calibri"/>
                <a:ea typeface="Calibri"/>
                <a:cs typeface="Calibri"/>
                <a:sym typeface="Calibri"/>
              </a:rPr>
              <a:t> will reduce overall local testing while helping to monitor progress toward district goals.</a:t>
            </a:r>
            <a:endParaRPr sz="1800"/>
          </a:p>
          <a:p>
            <a:pPr marL="230187" marR="0" lvl="0" indent="-230187" algn="l" rtl="0">
              <a:lnSpc>
                <a:spcPct val="100000"/>
              </a:lnSpc>
              <a:spcBef>
                <a:spcPts val="1560"/>
              </a:spcBef>
              <a:spcAft>
                <a:spcPts val="0"/>
              </a:spcAft>
              <a:buClr>
                <a:schemeClr val="dk1"/>
              </a:buClr>
              <a:buSzPts val="700"/>
              <a:buFont typeface="Arial"/>
              <a:buNone/>
            </a:pPr>
            <a:endParaRPr sz="2800" b="0" i="0" u="none" strike="noStrike" cap="none">
              <a:solidFill>
                <a:schemeClr val="dk1"/>
              </a:solidFill>
              <a:latin typeface="Calibri"/>
              <a:ea typeface="Calibri"/>
              <a:cs typeface="Calibri"/>
              <a:sym typeface="Calibri"/>
            </a:endParaRPr>
          </a:p>
          <a:p>
            <a:pPr marL="461962" marR="0" lvl="2" indent="-4762" algn="l" rtl="0">
              <a:lnSpc>
                <a:spcPct val="100000"/>
              </a:lnSpc>
              <a:spcBef>
                <a:spcPts val="320"/>
              </a:spcBef>
              <a:spcAft>
                <a:spcPts val="0"/>
              </a:spcAft>
              <a:buClr>
                <a:schemeClr val="dk1"/>
              </a:buClr>
              <a:buSzPts val="400"/>
              <a:buFont typeface="Arial"/>
              <a:buNone/>
            </a:pPr>
            <a:endParaRPr sz="1600" b="0" i="0" u="none" strike="noStrike" cap="none">
              <a:solidFill>
                <a:schemeClr val="dk1"/>
              </a:solidFill>
              <a:latin typeface="Calibri"/>
              <a:ea typeface="Calibri"/>
              <a:cs typeface="Calibri"/>
              <a:sym typeface="Calibri"/>
            </a:endParaRPr>
          </a:p>
        </p:txBody>
      </p:sp>
      <p:sp>
        <p:nvSpPr>
          <p:cNvPr id="217" name="Google Shape;217;p47"/>
          <p:cNvSpPr txBox="1">
            <a:spLocks noGrp="1"/>
          </p:cNvSpPr>
          <p:nvPr>
            <p:ph type="title"/>
          </p:nvPr>
        </p:nvSpPr>
        <p:spPr>
          <a:xfrm>
            <a:off x="0" y="22856"/>
            <a:ext cx="9144000" cy="10287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333333"/>
              </a:buClr>
              <a:buSzPts val="750"/>
              <a:buFont typeface="Calibri"/>
              <a:buNone/>
            </a:pPr>
            <a:r>
              <a:rPr lang="en" sz="2800"/>
              <a:t>Overview of LEAP 360</a:t>
            </a:r>
            <a:endParaRPr sz="2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8"/>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800"/>
              <a:t>Overview of LEAP 360</a:t>
            </a:r>
            <a:endParaRPr sz="2800"/>
          </a:p>
        </p:txBody>
      </p:sp>
      <p:sp>
        <p:nvSpPr>
          <p:cNvPr id="223" name="Google Shape;223;p48"/>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LEAP 360 is a formative assessment tool designed to help teachers, schools, and school systems monitor student learning and adjust instructional support. In addition, LEAP 360 offers school systems the opportunity to streamline testing and maximize instructional time.</a:t>
            </a:r>
            <a:endParaRPr sz="1800">
              <a:solidFill>
                <a:srgbClr val="000000"/>
              </a:solidFill>
            </a:endParaRPr>
          </a:p>
          <a:p>
            <a:pPr marL="0" lvl="0" indent="0" rtl="0">
              <a:lnSpc>
                <a:spcPct val="100000"/>
              </a:lnSpc>
              <a:spcBef>
                <a:spcPts val="0"/>
              </a:spcBef>
              <a:spcAft>
                <a:spcPts val="0"/>
              </a:spcAft>
              <a:buNone/>
            </a:pPr>
            <a:endParaRPr sz="1800">
              <a:solidFill>
                <a:srgbClr val="000000"/>
              </a:solidFill>
            </a:endParaRPr>
          </a:p>
          <a:p>
            <a:pPr marL="0" lvl="0" indent="0" rtl="0">
              <a:lnSpc>
                <a:spcPct val="100000"/>
              </a:lnSpc>
              <a:spcBef>
                <a:spcPts val="0"/>
              </a:spcBef>
              <a:spcAft>
                <a:spcPts val="0"/>
              </a:spcAft>
              <a:buNone/>
            </a:pPr>
            <a:r>
              <a:rPr lang="en" sz="1800">
                <a:solidFill>
                  <a:srgbClr val="000000"/>
                </a:solidFill>
              </a:rPr>
              <a:t>LEAP 360 non-summative tools include the following components:</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EAGLE 2.0</a:t>
            </a:r>
            <a:r>
              <a:rPr lang="en" sz="1800">
                <a:solidFill>
                  <a:srgbClr val="000000"/>
                </a:solidFill>
              </a:rPr>
              <a:t>: allows teachers to integrate high-quality questions into day-to-day classroom experiences and curricula</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K-2 formative assessments</a:t>
            </a:r>
            <a:r>
              <a:rPr lang="en" sz="1800">
                <a:solidFill>
                  <a:srgbClr val="000000"/>
                </a:solidFill>
              </a:rPr>
              <a:t>: provide quality tasks focused on critical student skills in ELA and math</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Diagnostic assessments</a:t>
            </a:r>
            <a:r>
              <a:rPr lang="en" sz="1800">
                <a:solidFill>
                  <a:srgbClr val="000000"/>
                </a:solidFill>
              </a:rPr>
              <a:t>: determine student readiness for new course work and assist teachers in setting meaningful and ambitious goals </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b="1">
                <a:solidFill>
                  <a:srgbClr val="000000"/>
                </a:solidFill>
              </a:rPr>
              <a:t>Interim assessments</a:t>
            </a:r>
            <a:r>
              <a:rPr lang="en" sz="1800">
                <a:solidFill>
                  <a:srgbClr val="000000"/>
                </a:solidFill>
              </a:rPr>
              <a:t>: evaluate student learning and monitor progress toward year-end goals and allow teachers to target and adjust instruction throughout the year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9"/>
          <p:cNvSpPr txBox="1">
            <a:spLocks noGrp="1"/>
          </p:cNvSpPr>
          <p:nvPr>
            <p:ph type="title"/>
          </p:nvPr>
        </p:nvSpPr>
        <p:spPr>
          <a:xfrm>
            <a:off x="2177" y="2042"/>
            <a:ext cx="9144000" cy="10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Today’s Goals	</a:t>
            </a:r>
            <a:endParaRPr sz="2800"/>
          </a:p>
        </p:txBody>
      </p:sp>
      <p:sp>
        <p:nvSpPr>
          <p:cNvPr id="229" name="Google Shape;229;p49"/>
          <p:cNvSpPr txBox="1">
            <a:spLocks noGrp="1"/>
          </p:cNvSpPr>
          <p:nvPr>
            <p:ph type="body" idx="1"/>
          </p:nvPr>
        </p:nvSpPr>
        <p:spPr>
          <a:xfrm>
            <a:off x="348600" y="1301150"/>
            <a:ext cx="7014000" cy="33852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a:t>At the end of this presentation, participants will understand how to</a:t>
            </a:r>
            <a:r>
              <a:rPr lang="en" sz="1800">
                <a:solidFill>
                  <a:srgbClr val="000000"/>
                </a:solidFill>
              </a:rPr>
              <a:t>:</a:t>
            </a:r>
            <a:endParaRPr sz="1800"/>
          </a:p>
          <a:p>
            <a:pPr marL="457200" lvl="0" indent="-342900" rtl="0">
              <a:spcBef>
                <a:spcPts val="750"/>
              </a:spcBef>
              <a:spcAft>
                <a:spcPts val="0"/>
              </a:spcAft>
              <a:buSzPts val="1800"/>
              <a:buChar char="•"/>
            </a:pPr>
            <a:r>
              <a:rPr lang="en" sz="1800"/>
              <a:t>Create a test in EAGLE 2.0</a:t>
            </a:r>
            <a:endParaRPr sz="1800"/>
          </a:p>
          <a:p>
            <a:pPr marL="457200" lvl="0" indent="-342900" rtl="0">
              <a:spcBef>
                <a:spcPts val="0"/>
              </a:spcBef>
              <a:spcAft>
                <a:spcPts val="0"/>
              </a:spcAft>
              <a:buSzPts val="1800"/>
              <a:buChar char="•"/>
            </a:pPr>
            <a:r>
              <a:rPr lang="en" sz="1800"/>
              <a:t>Add items/passages to a test in EAGLE 2.0</a:t>
            </a:r>
            <a:endParaRPr sz="1800"/>
          </a:p>
          <a:p>
            <a:pPr marL="0" lvl="0" indent="0" rtl="0">
              <a:spcBef>
                <a:spcPts val="750"/>
              </a:spcBef>
              <a:spcAft>
                <a:spcPts val="0"/>
              </a:spcAft>
              <a:buNone/>
            </a:pP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50"/>
          <p:cNvSpPr txBox="1">
            <a:spLocks noGrp="1"/>
          </p:cNvSpPr>
          <p:nvPr>
            <p:ph type="title"/>
          </p:nvPr>
        </p:nvSpPr>
        <p:spPr>
          <a:xfrm>
            <a:off x="0" y="1466600"/>
            <a:ext cx="9144000" cy="1657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solidFill>
                  <a:srgbClr val="333333"/>
                </a:solidFill>
              </a:rPr>
              <a:t>Eagle 2.0 Creating a Test</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1"/>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Accessing EAGLE 2.0</a:t>
            </a:r>
            <a:endParaRPr sz="2800"/>
          </a:p>
        </p:txBody>
      </p:sp>
      <p:sp>
        <p:nvSpPr>
          <p:cNvPr id="240" name="Google Shape;240;p51"/>
          <p:cNvSpPr txBox="1">
            <a:spLocks noGrp="1"/>
          </p:cNvSpPr>
          <p:nvPr>
            <p:ph type="body" idx="1"/>
          </p:nvPr>
        </p:nvSpPr>
        <p:spPr>
          <a:xfrm>
            <a:off x="156750" y="11345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Once logged into eDIRECT, choose </a:t>
            </a:r>
            <a:r>
              <a:rPr lang="en" sz="1800" b="1"/>
              <a:t>All Applications</a:t>
            </a:r>
            <a:r>
              <a:rPr lang="en" sz="1800"/>
              <a:t> → </a:t>
            </a:r>
            <a:r>
              <a:rPr lang="en" sz="1800" b="1"/>
              <a:t>EAGLE 2.0</a:t>
            </a:r>
            <a:r>
              <a:rPr lang="en" sz="1800"/>
              <a:t> </a:t>
            </a:r>
            <a:endParaRPr sz="1800"/>
          </a:p>
          <a:p>
            <a:pPr marL="0" lvl="0" indent="0" rtl="0">
              <a:spcBef>
                <a:spcPts val="750"/>
              </a:spcBef>
              <a:spcAft>
                <a:spcPts val="0"/>
              </a:spcAft>
              <a:buNone/>
            </a:pPr>
            <a:endParaRPr/>
          </a:p>
        </p:txBody>
      </p:sp>
      <p:pic>
        <p:nvPicPr>
          <p:cNvPr id="241" name="Google Shape;241;p51"/>
          <p:cNvPicPr preferRelativeResize="0"/>
          <p:nvPr/>
        </p:nvPicPr>
        <p:blipFill>
          <a:blip r:embed="rId3">
            <a:alphaModFix/>
          </a:blip>
          <a:stretch>
            <a:fillRect/>
          </a:stretch>
        </p:blipFill>
        <p:spPr>
          <a:xfrm>
            <a:off x="987025" y="1671125"/>
            <a:ext cx="7169951" cy="2946950"/>
          </a:xfrm>
          <a:prstGeom prst="rect">
            <a:avLst/>
          </a:prstGeom>
          <a:noFill/>
          <a:ln>
            <a:noFill/>
          </a:ln>
        </p:spPr>
      </p:pic>
      <p:sp>
        <p:nvSpPr>
          <p:cNvPr id="242" name="Google Shape;242;p51"/>
          <p:cNvSpPr/>
          <p:nvPr/>
        </p:nvSpPr>
        <p:spPr>
          <a:xfrm>
            <a:off x="7307075" y="1731175"/>
            <a:ext cx="84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43" name="Google Shape;243;p51"/>
          <p:cNvCxnSpPr/>
          <p:nvPr/>
        </p:nvCxnSpPr>
        <p:spPr>
          <a:xfrm rot="10800000">
            <a:off x="5816425" y="2363950"/>
            <a:ext cx="979200" cy="16323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2"/>
          <p:cNvSpPr txBox="1">
            <a:spLocks noGrp="1"/>
          </p:cNvSpPr>
          <p:nvPr>
            <p:ph type="title"/>
          </p:nvPr>
        </p:nvSpPr>
        <p:spPr>
          <a:xfrm>
            <a:off x="435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chemeClr val="dk1"/>
                </a:solidFill>
              </a:rPr>
              <a:t>Creating a Test</a:t>
            </a:r>
            <a:endParaRPr sz="2800"/>
          </a:p>
        </p:txBody>
      </p:sp>
      <p:sp>
        <p:nvSpPr>
          <p:cNvPr id="249" name="Google Shape;249;p52"/>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From the EAGLE 2.0 dashboard, choose </a:t>
            </a:r>
            <a:r>
              <a:rPr lang="en" sz="1800" b="1"/>
              <a:t>Tests</a:t>
            </a:r>
            <a:endParaRPr sz="1800" b="1"/>
          </a:p>
        </p:txBody>
      </p:sp>
      <p:pic>
        <p:nvPicPr>
          <p:cNvPr id="250" name="Google Shape;250;p52"/>
          <p:cNvPicPr preferRelativeResize="0"/>
          <p:nvPr/>
        </p:nvPicPr>
        <p:blipFill>
          <a:blip r:embed="rId3">
            <a:alphaModFix/>
          </a:blip>
          <a:stretch>
            <a:fillRect/>
          </a:stretch>
        </p:blipFill>
        <p:spPr>
          <a:xfrm>
            <a:off x="1600150" y="1968375"/>
            <a:ext cx="6189524" cy="2506325"/>
          </a:xfrm>
          <a:prstGeom prst="rect">
            <a:avLst/>
          </a:prstGeom>
          <a:noFill/>
          <a:ln>
            <a:noFill/>
          </a:ln>
        </p:spPr>
      </p:pic>
      <p:sp>
        <p:nvSpPr>
          <p:cNvPr id="251" name="Google Shape;251;p52"/>
          <p:cNvSpPr/>
          <p:nvPr/>
        </p:nvSpPr>
        <p:spPr>
          <a:xfrm>
            <a:off x="6472250" y="2218300"/>
            <a:ext cx="1119900" cy="123900"/>
          </a:xfrm>
          <a:prstGeom prst="rect">
            <a:avLst/>
          </a:prstGeom>
          <a:solidFill>
            <a:srgbClr val="6FA8DC"/>
          </a:solidFill>
          <a:ln w="952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Google Shape;252;p52"/>
          <p:cNvSpPr/>
          <p:nvPr/>
        </p:nvSpPr>
        <p:spPr>
          <a:xfrm>
            <a:off x="3978800" y="2650075"/>
            <a:ext cx="977700" cy="759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647</Words>
  <Application>Microsoft Office PowerPoint</Application>
  <PresentationFormat>On-screen Show (16:9)</PresentationFormat>
  <Paragraphs>88</Paragraphs>
  <Slides>18</Slides>
  <Notes>18</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18</vt:i4>
      </vt:variant>
    </vt:vector>
  </HeadingPairs>
  <TitlesOfParts>
    <vt:vector size="26" baseType="lpstr">
      <vt:lpstr>Arial</vt:lpstr>
      <vt:lpstr>Calibri</vt:lpstr>
      <vt:lpstr>Simple Light</vt:lpstr>
      <vt:lpstr>Louisiana Believes</vt:lpstr>
      <vt:lpstr>Louisiana Believes</vt:lpstr>
      <vt:lpstr>Louisiana Believes</vt:lpstr>
      <vt:lpstr>Louisiana Believes</vt:lpstr>
      <vt:lpstr>LA Believes</vt:lpstr>
      <vt:lpstr>LEAP 360: Eagle 2.0 Creating a Test</vt:lpstr>
      <vt:lpstr>Louisiana’s Approach </vt:lpstr>
      <vt:lpstr>Overview of LEAP 360</vt:lpstr>
      <vt:lpstr>Overview of LEAP 360</vt:lpstr>
      <vt:lpstr>Overview of LEAP 360</vt:lpstr>
      <vt:lpstr>Today’s Goals </vt:lpstr>
      <vt:lpstr>Eagle 2.0 Creating a Test</vt:lpstr>
      <vt:lpstr>Accessing EAGLE 2.0</vt:lpstr>
      <vt:lpstr>Creating a Test</vt:lpstr>
      <vt:lpstr>Creating a Test</vt:lpstr>
      <vt:lpstr>Creating a Test</vt:lpstr>
      <vt:lpstr>Creating a Test</vt:lpstr>
      <vt:lpstr>Creating a Test</vt:lpstr>
      <vt:lpstr>Creating a Test</vt:lpstr>
      <vt:lpstr>PowerPoint Presentation</vt:lpstr>
      <vt:lpstr>User Guides</vt:lpstr>
      <vt:lpstr>LEAP 360 Assessments: Resources</vt:lpstr>
      <vt:lpstr>Technical Assistance Protocol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360: Eagle 2.0 Creating a Test</dc:title>
  <cp:lastModifiedBy>Rachel McCloskey</cp:lastModifiedBy>
  <cp:revision>2</cp:revision>
  <dcterms:modified xsi:type="dcterms:W3CDTF">2018-07-23T14:01:09Z</dcterms:modified>
</cp:coreProperties>
</file>