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680" r:id="rId2"/>
    <p:sldMasterId id="2147483681" r:id="rId3"/>
    <p:sldMasterId id="2147483682"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28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198279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b3733544a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3b373354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a:p>
        </p:txBody>
      </p:sp>
      <p:sp>
        <p:nvSpPr>
          <p:cNvPr id="157" name="Google Shape;157;g3b3733544a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3728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e2d150cb4_0_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Google Shape;230;g3e2d150cb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2788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e2bf6c936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Google Shape;239;g3e2bf6c9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8342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e2b72943a_0_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Google Shape;249;g3e2b72943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55865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e2d150cb4_0_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Google Shape;255;g3e2d150cb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58157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e2d150cb4_0_4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Google Shape;264;g3e2d150cb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34485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e2d150cb4_0_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Google Shape;273;g3e2d150cb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94229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e2d150cb4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280" name="Google Shape;280;g3e2d150cb4_0_6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0501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e2d150cb4_0_6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3e2d150cb4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8179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e2d150cb4_0_7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3e2d150cb4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6264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b3733544a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p>
        </p:txBody>
      </p:sp>
      <p:sp>
        <p:nvSpPr>
          <p:cNvPr id="164" name="Google Shape;164;g3b3733544a_0_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924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e2b72943a_0_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Google Shape;171;g3e2b72943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69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2d150cb4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Google Shape;178;g3e2d150c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2609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b3733544a_0_9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Google Shape;185;g3b3733544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97957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e2b72943a_0_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Google Shape;194;g3e2b72943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2289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e2b72943a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Google Shape;204;g3e2b72943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44701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e2b72943a_0_4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Google Shape;212;g3e2b72943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6894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e2b72943a_0_6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Google Shape;221;g3e2b72943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0186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7" name="Google Shape;57;p1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1" name="Google Shape;61;p1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8" name="Google Shape;68;p17"/>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7"/>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76" name="Google Shape;76;p19"/>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7"/>
        <p:cNvGrpSpPr/>
        <p:nvPr/>
      </p:nvGrpSpPr>
      <p:grpSpPr>
        <a:xfrm>
          <a:off x="0" y="0"/>
          <a:ext cx="0" cy="0"/>
          <a:chOff x="0" y="0"/>
          <a:chExt cx="0" cy="0"/>
        </a:xfrm>
      </p:grpSpPr>
      <p:pic>
        <p:nvPicPr>
          <p:cNvPr id="78" name="Google Shape;78;p20"/>
          <p:cNvPicPr preferRelativeResize="0"/>
          <p:nvPr/>
        </p:nvPicPr>
        <p:blipFill rotWithShape="1">
          <a:blip r:embed="rId2">
            <a:alphaModFix/>
          </a:blip>
          <a:srcRect/>
          <a:stretch/>
        </p:blipFill>
        <p:spPr>
          <a:xfrm>
            <a:off x="0" y="4795837"/>
            <a:ext cx="9144000" cy="366713"/>
          </a:xfrm>
          <a:prstGeom prst="rect">
            <a:avLst/>
          </a:prstGeom>
          <a:noFill/>
          <a:ln>
            <a:noFill/>
          </a:ln>
        </p:spPr>
      </p:pic>
      <p:pic>
        <p:nvPicPr>
          <p:cNvPr id="79" name="Google Shape;79;p20"/>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80" name="Google Shape;80;p20"/>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 name="Google Shape;81;p2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83" name="Google Shape;83;p2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84"/>
        <p:cNvGrpSpPr/>
        <p:nvPr/>
      </p:nvGrpSpPr>
      <p:grpSpPr>
        <a:xfrm>
          <a:off x="0" y="0"/>
          <a:ext cx="0" cy="0"/>
          <a:chOff x="0" y="0"/>
          <a:chExt cx="0" cy="0"/>
        </a:xfrm>
      </p:grpSpPr>
      <p:pic>
        <p:nvPicPr>
          <p:cNvPr id="85" name="Google Shape;85;p21"/>
          <p:cNvPicPr preferRelativeResize="0"/>
          <p:nvPr/>
        </p:nvPicPr>
        <p:blipFill rotWithShape="1">
          <a:blip r:embed="rId2">
            <a:alphaModFix/>
          </a:blip>
          <a:srcRect/>
          <a:stretch/>
        </p:blipFill>
        <p:spPr>
          <a:xfrm>
            <a:off x="0" y="4776787"/>
            <a:ext cx="9144000" cy="366713"/>
          </a:xfrm>
          <a:prstGeom prst="rect">
            <a:avLst/>
          </a:prstGeom>
          <a:noFill/>
          <a:ln>
            <a:noFill/>
          </a:ln>
        </p:spPr>
      </p:pic>
      <p:sp>
        <p:nvSpPr>
          <p:cNvPr id="86" name="Google Shape;86;p21"/>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7" name="Google Shape;87;p2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88" name="Google Shape;88;p21"/>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89" name="Google Shape;89;p21"/>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90" name="Google Shape;90;p2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91" name="Google Shape;91;p2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92" name="Google Shape;92;p21"/>
          <p:cNvSpPr txBox="1">
            <a:spLocks noGrp="1"/>
          </p:cNvSpPr>
          <p:nvPr>
            <p:ph type="title"/>
          </p:nvPr>
        </p:nvSpPr>
        <p:spPr>
          <a:xfrm>
            <a:off x="0" y="543"/>
            <a:ext cx="9144000" cy="1047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000"/>
              <a:buFont typeface="Calibri"/>
              <a:buNone/>
              <a:defRPr sz="3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93"/>
        <p:cNvGrpSpPr/>
        <p:nvPr/>
      </p:nvGrpSpPr>
      <p:grpSpPr>
        <a:xfrm>
          <a:off x="0" y="0"/>
          <a:ext cx="0" cy="0"/>
          <a:chOff x="0" y="0"/>
          <a:chExt cx="0" cy="0"/>
        </a:xfrm>
      </p:grpSpPr>
      <p:pic>
        <p:nvPicPr>
          <p:cNvPr id="94" name="Google Shape;94;p22"/>
          <p:cNvPicPr preferRelativeResize="0"/>
          <p:nvPr/>
        </p:nvPicPr>
        <p:blipFill rotWithShape="1">
          <a:blip r:embed="rId2">
            <a:alphaModFix/>
          </a:blip>
          <a:srcRect/>
          <a:stretch/>
        </p:blipFill>
        <p:spPr>
          <a:xfrm>
            <a:off x="0" y="4798558"/>
            <a:ext cx="9144000" cy="366713"/>
          </a:xfrm>
          <a:prstGeom prst="rect">
            <a:avLst/>
          </a:prstGeom>
          <a:noFill/>
          <a:ln>
            <a:noFill/>
          </a:ln>
        </p:spPr>
      </p:pic>
      <p:pic>
        <p:nvPicPr>
          <p:cNvPr id="95" name="Google Shape;95;p22"/>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96" name="Google Shape;96;p22"/>
          <p:cNvSpPr txBox="1">
            <a:spLocks noGrp="1"/>
          </p:cNvSpPr>
          <p:nvPr>
            <p:ph type="title"/>
          </p:nvPr>
        </p:nvSpPr>
        <p:spPr>
          <a:xfrm>
            <a:off x="2177" y="2042"/>
            <a:ext cx="9144000" cy="104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7" name="Google Shape;97;p22"/>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8" name="Google Shape;98;p2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99" name="Google Shape;99;p22"/>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0" name="Google Shape;100;p22"/>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01" name="Google Shape;101;p22"/>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02"/>
        <p:cNvGrpSpPr/>
        <p:nvPr/>
      </p:nvGrpSpPr>
      <p:grpSpPr>
        <a:xfrm>
          <a:off x="0" y="0"/>
          <a:ext cx="0" cy="0"/>
          <a:chOff x="0" y="0"/>
          <a:chExt cx="0" cy="0"/>
        </a:xfrm>
      </p:grpSpPr>
      <p:pic>
        <p:nvPicPr>
          <p:cNvPr id="103" name="Google Shape;103;p23"/>
          <p:cNvPicPr preferRelativeResize="0"/>
          <p:nvPr/>
        </p:nvPicPr>
        <p:blipFill rotWithShape="1">
          <a:blip r:embed="rId2">
            <a:alphaModFix/>
          </a:blip>
          <a:srcRect l="29370" r="1943"/>
          <a:stretch/>
        </p:blipFill>
        <p:spPr>
          <a:xfrm>
            <a:off x="2857500" y="678942"/>
            <a:ext cx="6057900" cy="464058"/>
          </a:xfrm>
          <a:prstGeom prst="rect">
            <a:avLst/>
          </a:prstGeom>
          <a:noFill/>
          <a:ln>
            <a:noFill/>
          </a:ln>
        </p:spPr>
      </p:pic>
      <p:pic>
        <p:nvPicPr>
          <p:cNvPr id="104" name="Google Shape;104;p23"/>
          <p:cNvPicPr preferRelativeResize="0"/>
          <p:nvPr/>
        </p:nvPicPr>
        <p:blipFill rotWithShape="1">
          <a:blip r:embed="rId3">
            <a:alphaModFix/>
          </a:blip>
          <a:srcRect/>
          <a:stretch/>
        </p:blipFill>
        <p:spPr>
          <a:xfrm>
            <a:off x="0" y="0"/>
            <a:ext cx="2762250" cy="5143500"/>
          </a:xfrm>
          <a:prstGeom prst="rect">
            <a:avLst/>
          </a:prstGeom>
          <a:noFill/>
          <a:ln>
            <a:noFill/>
          </a:ln>
        </p:spPr>
      </p:pic>
      <p:sp>
        <p:nvSpPr>
          <p:cNvPr id="105" name="Google Shape;105;p23"/>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6" name="Google Shape;106;p2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07" name="Google Shape;107;p23"/>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8" name="Google Shape;108;p23"/>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09"/>
        <p:cNvGrpSpPr/>
        <p:nvPr/>
      </p:nvGrpSpPr>
      <p:grpSpPr>
        <a:xfrm>
          <a:off x="0" y="0"/>
          <a:ext cx="0" cy="0"/>
          <a:chOff x="0" y="0"/>
          <a:chExt cx="0" cy="0"/>
        </a:xfrm>
      </p:grpSpPr>
      <p:pic>
        <p:nvPicPr>
          <p:cNvPr id="110" name="Google Shape;110;p24"/>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11" name="Google Shape;111;p24"/>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5000"/>
              <a:buFont typeface="Calibri"/>
              <a:buNone/>
              <a:defRPr sz="5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12"/>
        <p:cNvGrpSpPr/>
        <p:nvPr/>
      </p:nvGrpSpPr>
      <p:grpSpPr>
        <a:xfrm>
          <a:off x="0" y="0"/>
          <a:ext cx="0" cy="0"/>
          <a:chOff x="0" y="0"/>
          <a:chExt cx="0" cy="0"/>
        </a:xfrm>
      </p:grpSpPr>
      <p:pic>
        <p:nvPicPr>
          <p:cNvPr id="113" name="Google Shape;113;p25"/>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14" name="Google Shape;114;p25"/>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19" name="Google Shape;119;p2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p2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3"/>
        <p:cNvGrpSpPr/>
        <p:nvPr/>
      </p:nvGrpSpPr>
      <p:grpSpPr>
        <a:xfrm>
          <a:off x="0" y="0"/>
          <a:ext cx="0" cy="0"/>
          <a:chOff x="0" y="0"/>
          <a:chExt cx="0" cy="0"/>
        </a:xfrm>
      </p:grpSpPr>
      <p:sp>
        <p:nvSpPr>
          <p:cNvPr id="124" name="Google Shape;124;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25" name="Google Shape;125;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6" name="Google Shape;12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9" name="Google Shape;129;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0" name="Google Shape;13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6"/>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39" name="Google Shape;139;p3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40" name="Google Shape;140;p3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1"/>
        <p:cNvGrpSpPr/>
        <p:nvPr/>
      </p:nvGrpSpPr>
      <p:grpSpPr>
        <a:xfrm>
          <a:off x="0" y="0"/>
          <a:ext cx="0" cy="0"/>
          <a:chOff x="0" y="0"/>
          <a:chExt cx="0" cy="0"/>
        </a:xfrm>
      </p:grpSpPr>
      <p:sp>
        <p:nvSpPr>
          <p:cNvPr id="142" name="Google Shape;142;p3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3" name="Google Shape;143;p3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p3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3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47"/>
        <p:cNvGrpSpPr/>
        <p:nvPr/>
      </p:nvGrpSpPr>
      <p:grpSpPr>
        <a:xfrm>
          <a:off x="0" y="0"/>
          <a:ext cx="0" cy="0"/>
          <a:chOff x="0" y="0"/>
          <a:chExt cx="0" cy="0"/>
        </a:xfrm>
      </p:grpSpPr>
      <p:sp>
        <p:nvSpPr>
          <p:cNvPr id="148" name="Google Shape;148;p3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9" name="Google Shape;149;p3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3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3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image" Target="../media/image9.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52" name="Google Shape;52;p13"/>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53" name="Google Shape;53;p1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30"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33" name="Google Shape;133;p30"/>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134" name="Google Shape;134;p30"/>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30"/>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hyperlink" Target="https://la.drcedirect.com/Documents/Unsecure/Doc.aspx?id=091b8753-654e-4625-bc42-c5ea2319050d" TargetMode="External"/><Relationship Id="rId5" Type="http://schemas.openxmlformats.org/officeDocument/2006/relationships/hyperlink" Target="https://la.drcedirect.com/Documents/Unsecure/Doc.aspx?id=d4a7a9e0-e197-4e9f-8ecc-c7f35bcd89bf" TargetMode="External"/><Relationship Id="rId4" Type="http://schemas.openxmlformats.org/officeDocument/2006/relationships/hyperlink" Target="https://la.drcedirect.com/Documents/Unsecure/Doc.aspx?id=a96d16d1-2784-4677-8399-1e18c8cf7b6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la.drcedirect.com/Documents/Unsecure/Doc.aspx?id=58214fc4-3f3a-460c-b8ef-d517805fa643"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hyperlink" Target="https://www.drcedirect.com/all/eca-portal-ui/welcome/L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a.drcedirect.com/Documents/Unsecure/Doc.aspx?id=58214fc4-3f3a-460c-b8ef-d517805fa643"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hyperlink" Target="https://www.drcedirect.com/all/eca-portal-ui/welcome/L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36"/>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60" name="Google Shape;160;p36"/>
          <p:cNvSpPr/>
          <p:nvPr/>
        </p:nvSpPr>
        <p:spPr>
          <a:xfrm>
            <a:off x="0" y="2857499"/>
            <a:ext cx="9144000" cy="47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endParaRPr sz="4400" b="0" i="0" u="none" strike="noStrike" cap="none">
              <a:solidFill>
                <a:srgbClr val="333333"/>
              </a:solidFill>
              <a:latin typeface="Calibri"/>
              <a:ea typeface="Calibri"/>
              <a:cs typeface="Calibri"/>
              <a:sym typeface="Calibri"/>
            </a:endParaRPr>
          </a:p>
        </p:txBody>
      </p:sp>
      <p:sp>
        <p:nvSpPr>
          <p:cNvPr id="161" name="Google Shape;161;p36"/>
          <p:cNvSpPr txBox="1"/>
          <p:nvPr/>
        </p:nvSpPr>
        <p:spPr>
          <a:xfrm>
            <a:off x="893850" y="2800369"/>
            <a:ext cx="7356300" cy="58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 sz="3200">
                <a:latin typeface="Calibri"/>
                <a:ea typeface="Calibri"/>
                <a:cs typeface="Calibri"/>
                <a:sym typeface="Calibri"/>
              </a:rPr>
              <a:t>eDIRECT: Accessing Reports</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5"/>
          <p:cNvPicPr preferRelativeResize="0"/>
          <p:nvPr/>
        </p:nvPicPr>
        <p:blipFill>
          <a:blip r:embed="rId3">
            <a:alphaModFix/>
          </a:blip>
          <a:stretch>
            <a:fillRect/>
          </a:stretch>
        </p:blipFill>
        <p:spPr>
          <a:xfrm>
            <a:off x="5024350" y="1047600"/>
            <a:ext cx="3801474" cy="3791101"/>
          </a:xfrm>
          <a:prstGeom prst="rect">
            <a:avLst/>
          </a:prstGeom>
          <a:noFill/>
          <a:ln>
            <a:noFill/>
          </a:ln>
        </p:spPr>
      </p:pic>
      <p:sp>
        <p:nvSpPr>
          <p:cNvPr id="233" name="Google Shape;233;p4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Accessing Student Reports</a:t>
            </a:r>
            <a:endParaRPr sz="2800"/>
          </a:p>
        </p:txBody>
      </p:sp>
      <p:sp>
        <p:nvSpPr>
          <p:cNvPr id="234" name="Google Shape;234;p45"/>
          <p:cNvSpPr txBox="1">
            <a:spLocks noGrp="1"/>
          </p:cNvSpPr>
          <p:nvPr>
            <p:ph type="body" idx="1"/>
          </p:nvPr>
        </p:nvSpPr>
        <p:spPr>
          <a:xfrm>
            <a:off x="0" y="994050"/>
            <a:ext cx="4635000" cy="3734700"/>
          </a:xfrm>
          <a:prstGeom prst="rect">
            <a:avLst/>
          </a:prstGeom>
        </p:spPr>
        <p:txBody>
          <a:bodyPr spcFirstLastPara="1" wrap="square" lIns="91425" tIns="91425" rIns="91425" bIns="91425" anchor="t" anchorCtr="0">
            <a:noAutofit/>
          </a:bodyPr>
          <a:lstStyle/>
          <a:p>
            <a:pPr marL="457200" lvl="0" indent="-330200" rtl="0">
              <a:spcBef>
                <a:spcPts val="750"/>
              </a:spcBef>
              <a:spcAft>
                <a:spcPts val="0"/>
              </a:spcAft>
              <a:buSzPts val="1600"/>
              <a:buFont typeface="Calibri"/>
              <a:buAutoNum type="arabicPeriod" startAt="3"/>
            </a:pPr>
            <a:r>
              <a:rPr lang="en" sz="1600"/>
              <a:t>From the search results, you can select one or more students. </a:t>
            </a:r>
            <a:endParaRPr sz="1600"/>
          </a:p>
          <a:p>
            <a:pPr marL="914400" lvl="1" indent="-285750" rtl="0">
              <a:spcBef>
                <a:spcPts val="0"/>
              </a:spcBef>
              <a:spcAft>
                <a:spcPts val="0"/>
              </a:spcAft>
              <a:buSzPts val="900"/>
              <a:buChar char="●"/>
            </a:pPr>
            <a:r>
              <a:rPr lang="en" sz="1600"/>
              <a:t>Click </a:t>
            </a:r>
            <a:r>
              <a:rPr lang="en" sz="1600" b="1"/>
              <a:t>Open Selected</a:t>
            </a:r>
            <a:r>
              <a:rPr lang="en" sz="1600"/>
              <a:t> to open the reports for the selected students</a:t>
            </a:r>
            <a:endParaRPr sz="1600"/>
          </a:p>
          <a:p>
            <a:pPr marL="914400" lvl="1" indent="-285750" rtl="0">
              <a:spcBef>
                <a:spcPts val="0"/>
              </a:spcBef>
              <a:spcAft>
                <a:spcPts val="0"/>
              </a:spcAft>
              <a:buSzPts val="900"/>
              <a:buChar char="●"/>
            </a:pPr>
            <a:r>
              <a:rPr lang="en" sz="1600"/>
              <a:t>Click </a:t>
            </a:r>
            <a:r>
              <a:rPr lang="en" sz="1600" b="1"/>
              <a:t>Save Selected</a:t>
            </a:r>
            <a:r>
              <a:rPr lang="en" sz="1600"/>
              <a:t> to save the reports for the selected students in .pdf format</a:t>
            </a:r>
            <a:endParaRPr sz="1600"/>
          </a:p>
          <a:p>
            <a:pPr marL="914400" lvl="1" indent="-285750" rtl="0">
              <a:spcBef>
                <a:spcPts val="0"/>
              </a:spcBef>
              <a:spcAft>
                <a:spcPts val="0"/>
              </a:spcAft>
              <a:buSzPts val="900"/>
              <a:buChar char="●"/>
            </a:pPr>
            <a:r>
              <a:rPr lang="en" sz="1600"/>
              <a:t>Click </a:t>
            </a:r>
            <a:r>
              <a:rPr lang="en" sz="1600" b="1"/>
              <a:t>Export to PDF </a:t>
            </a:r>
            <a:r>
              <a:rPr lang="en" sz="1600"/>
              <a:t>to open a .pdf of the report</a:t>
            </a:r>
            <a:endParaRPr sz="1600"/>
          </a:p>
          <a:p>
            <a:pPr marL="914400" lvl="1" indent="-285750" rtl="0">
              <a:spcBef>
                <a:spcPts val="0"/>
              </a:spcBef>
              <a:spcAft>
                <a:spcPts val="0"/>
              </a:spcAft>
              <a:buSzPts val="900"/>
              <a:buChar char="●"/>
            </a:pPr>
            <a:r>
              <a:rPr lang="en" sz="1600"/>
              <a:t>Click </a:t>
            </a:r>
            <a:r>
              <a:rPr lang="en" sz="1600" b="1"/>
              <a:t>Export to CSV</a:t>
            </a:r>
            <a:r>
              <a:rPr lang="en" sz="1600"/>
              <a:t> to open a .csv of the report</a:t>
            </a:r>
            <a:endParaRPr sz="1600"/>
          </a:p>
          <a:p>
            <a:pPr marL="45720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p:txBody>
      </p:sp>
      <p:sp>
        <p:nvSpPr>
          <p:cNvPr id="235" name="Google Shape;235;p45"/>
          <p:cNvSpPr/>
          <p:nvPr/>
        </p:nvSpPr>
        <p:spPr>
          <a:xfrm>
            <a:off x="4910350" y="4592450"/>
            <a:ext cx="13167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Google Shape;236;p45"/>
          <p:cNvSpPr/>
          <p:nvPr/>
        </p:nvSpPr>
        <p:spPr>
          <a:xfrm>
            <a:off x="4846025" y="2844250"/>
            <a:ext cx="635700" cy="15225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6"/>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Accessing Status Reports</a:t>
            </a:r>
            <a:endParaRPr sz="2800"/>
          </a:p>
        </p:txBody>
      </p:sp>
      <p:sp>
        <p:nvSpPr>
          <p:cNvPr id="242" name="Google Shape;242;p46"/>
          <p:cNvSpPr txBox="1">
            <a:spLocks noGrp="1"/>
          </p:cNvSpPr>
          <p:nvPr>
            <p:ph type="body" idx="1"/>
          </p:nvPr>
        </p:nvSpPr>
        <p:spPr>
          <a:xfrm>
            <a:off x="152400" y="1047600"/>
            <a:ext cx="44196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eDIRECT users can use status reports to track testing activity for a test administration in a particular district and school. During testing, these reports are updated daily at the end of each testing day.</a:t>
            </a:r>
            <a:br>
              <a:rPr lang="en" sz="1600"/>
            </a:br>
            <a:endParaRPr sz="1600"/>
          </a:p>
          <a:p>
            <a:pPr marL="0" lvl="0" indent="0" rtl="0">
              <a:spcBef>
                <a:spcPts val="750"/>
              </a:spcBef>
              <a:spcAft>
                <a:spcPts val="0"/>
              </a:spcAft>
              <a:buNone/>
            </a:pPr>
            <a:r>
              <a:rPr lang="en" sz="1600"/>
              <a:t>To view status reports:</a:t>
            </a:r>
            <a:endParaRPr sz="1600"/>
          </a:p>
          <a:p>
            <a:pPr marL="457200" lvl="0" indent="-330200" rtl="0">
              <a:spcBef>
                <a:spcPts val="750"/>
              </a:spcBef>
              <a:spcAft>
                <a:spcPts val="0"/>
              </a:spcAft>
              <a:buSzPts val="1600"/>
              <a:buFont typeface="Calibri"/>
              <a:buAutoNum type="arabicPeriod"/>
            </a:pPr>
            <a:r>
              <a:rPr lang="en" sz="1600"/>
              <a:t>Select </a:t>
            </a:r>
            <a:r>
              <a:rPr lang="en" sz="1600" b="1"/>
              <a:t>Status Reports</a:t>
            </a:r>
            <a:r>
              <a:rPr lang="en" sz="1600"/>
              <a:t> from the </a:t>
            </a:r>
            <a:r>
              <a:rPr lang="en" sz="1600" b="1"/>
              <a:t>Report Delivery</a:t>
            </a:r>
            <a:r>
              <a:rPr lang="en" sz="1600"/>
              <a:t> menu to display the </a:t>
            </a:r>
            <a:r>
              <a:rPr lang="en" sz="1600" b="1"/>
              <a:t>Status Reports</a:t>
            </a:r>
            <a:r>
              <a:rPr lang="en" sz="1600"/>
              <a:t> page</a:t>
            </a:r>
            <a:endParaRPr sz="1600"/>
          </a:p>
          <a:p>
            <a:pPr marL="457200" lvl="0" indent="-330200" rtl="0">
              <a:spcBef>
                <a:spcPts val="0"/>
              </a:spcBef>
              <a:spcAft>
                <a:spcPts val="0"/>
              </a:spcAft>
              <a:buSzPts val="1600"/>
              <a:buFont typeface="Calibri"/>
              <a:buAutoNum type="arabicPeriod"/>
            </a:pPr>
            <a:r>
              <a:rPr lang="en" sz="1600"/>
              <a:t>Select an administration and district/school </a:t>
            </a:r>
            <a:endParaRPr sz="1600"/>
          </a:p>
          <a:p>
            <a:pPr marL="457200" lvl="0" indent="-330200" rtl="0">
              <a:spcBef>
                <a:spcPts val="0"/>
              </a:spcBef>
              <a:spcAft>
                <a:spcPts val="0"/>
              </a:spcAft>
              <a:buSzPts val="1600"/>
              <a:buFont typeface="Calibri"/>
              <a:buAutoNum type="arabicPeriod"/>
            </a:pPr>
            <a:r>
              <a:rPr lang="en" sz="1600"/>
              <a:t>Click the </a:t>
            </a:r>
            <a:r>
              <a:rPr lang="en" sz="1600" b="1"/>
              <a:t>Report</a:t>
            </a:r>
            <a:r>
              <a:rPr lang="en" sz="1600"/>
              <a:t> icon next to the report you want to display</a:t>
            </a:r>
            <a:endParaRPr sz="1600"/>
          </a:p>
          <a:p>
            <a:pPr marL="0" lvl="0" indent="0">
              <a:spcBef>
                <a:spcPts val="750"/>
              </a:spcBef>
              <a:spcAft>
                <a:spcPts val="0"/>
              </a:spcAft>
              <a:buNone/>
            </a:pPr>
            <a:endParaRPr/>
          </a:p>
        </p:txBody>
      </p:sp>
      <p:pic>
        <p:nvPicPr>
          <p:cNvPr id="243" name="Google Shape;243;p46"/>
          <p:cNvPicPr preferRelativeResize="0"/>
          <p:nvPr/>
        </p:nvPicPr>
        <p:blipFill>
          <a:blip r:embed="rId3">
            <a:alphaModFix/>
          </a:blip>
          <a:stretch>
            <a:fillRect/>
          </a:stretch>
        </p:blipFill>
        <p:spPr>
          <a:xfrm>
            <a:off x="4619303" y="1245025"/>
            <a:ext cx="4372297" cy="3486300"/>
          </a:xfrm>
          <a:prstGeom prst="rect">
            <a:avLst/>
          </a:prstGeom>
          <a:noFill/>
          <a:ln>
            <a:noFill/>
          </a:ln>
        </p:spPr>
      </p:pic>
      <p:sp>
        <p:nvSpPr>
          <p:cNvPr id="244" name="Google Shape;244;p46"/>
          <p:cNvSpPr/>
          <p:nvPr/>
        </p:nvSpPr>
        <p:spPr>
          <a:xfrm>
            <a:off x="8251250" y="1362575"/>
            <a:ext cx="7836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Google Shape;245;p46"/>
          <p:cNvSpPr/>
          <p:nvPr/>
        </p:nvSpPr>
        <p:spPr>
          <a:xfrm>
            <a:off x="4485975" y="1829025"/>
            <a:ext cx="4305600" cy="6486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Google Shape;246;p46"/>
          <p:cNvSpPr/>
          <p:nvPr/>
        </p:nvSpPr>
        <p:spPr>
          <a:xfrm>
            <a:off x="8332325" y="3094975"/>
            <a:ext cx="3513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7"/>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Accessing Status Reports</a:t>
            </a:r>
            <a:endParaRPr sz="2800"/>
          </a:p>
        </p:txBody>
      </p:sp>
      <p:pic>
        <p:nvPicPr>
          <p:cNvPr id="252" name="Google Shape;252;p47"/>
          <p:cNvPicPr preferRelativeResize="0"/>
          <p:nvPr/>
        </p:nvPicPr>
        <p:blipFill>
          <a:blip r:embed="rId3">
            <a:alphaModFix/>
          </a:blip>
          <a:stretch>
            <a:fillRect/>
          </a:stretch>
        </p:blipFill>
        <p:spPr>
          <a:xfrm>
            <a:off x="1183125" y="1000300"/>
            <a:ext cx="7159124" cy="3816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Accessing View Reports</a:t>
            </a:r>
            <a:endParaRPr sz="2800"/>
          </a:p>
        </p:txBody>
      </p:sp>
      <p:sp>
        <p:nvSpPr>
          <p:cNvPr id="258" name="Google Shape;258;p48"/>
          <p:cNvSpPr txBox="1">
            <a:spLocks noGrp="1"/>
          </p:cNvSpPr>
          <p:nvPr>
            <p:ph type="body" idx="1"/>
          </p:nvPr>
        </p:nvSpPr>
        <p:spPr>
          <a:xfrm>
            <a:off x="79300" y="930625"/>
            <a:ext cx="8923200" cy="37557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Select </a:t>
            </a:r>
            <a:r>
              <a:rPr lang="en" sz="1600" b="1"/>
              <a:t>View Reports</a:t>
            </a:r>
            <a:r>
              <a:rPr lang="en" sz="1600"/>
              <a:t> from the </a:t>
            </a:r>
            <a:r>
              <a:rPr lang="en" sz="1600" b="1"/>
              <a:t>Report Delivery</a:t>
            </a:r>
            <a:r>
              <a:rPr lang="en" sz="1600"/>
              <a:t> menu to display reports by administration, district, school, and report name.</a:t>
            </a:r>
            <a:r>
              <a:rPr lang="en" sz="600"/>
              <a:t/>
            </a:r>
            <a:br>
              <a:rPr lang="en" sz="600"/>
            </a:br>
            <a:r>
              <a:rPr lang="en" sz="1600"/>
              <a:t/>
            </a:r>
            <a:br>
              <a:rPr lang="en" sz="1600"/>
            </a:br>
            <a:r>
              <a:rPr lang="en" sz="1600"/>
              <a:t>To view reports:</a:t>
            </a:r>
            <a:endParaRPr sz="1600"/>
          </a:p>
          <a:p>
            <a:pPr marL="457200" lvl="0" indent="-330200" rtl="0">
              <a:spcBef>
                <a:spcPts val="750"/>
              </a:spcBef>
              <a:spcAft>
                <a:spcPts val="0"/>
              </a:spcAft>
              <a:buSzPts val="1600"/>
              <a:buFont typeface="Calibri"/>
              <a:buAutoNum type="arabicPeriod"/>
            </a:pPr>
            <a:r>
              <a:rPr lang="en" sz="1600"/>
              <a:t>Select </a:t>
            </a:r>
            <a:r>
              <a:rPr lang="en" sz="1600" b="1"/>
              <a:t>View Reports</a:t>
            </a:r>
            <a:r>
              <a:rPr lang="en" sz="1600"/>
              <a:t> from the </a:t>
            </a:r>
            <a:r>
              <a:rPr lang="en" sz="1600" b="1"/>
              <a:t>Report Delivery</a:t>
            </a:r>
            <a:r>
              <a:rPr lang="en" sz="1600"/>
              <a:t> menu to display the </a:t>
            </a:r>
            <a:r>
              <a:rPr lang="en" sz="1600" b="1"/>
              <a:t>View Reports</a:t>
            </a:r>
            <a:r>
              <a:rPr lang="en" sz="1600"/>
              <a:t> page</a:t>
            </a:r>
            <a:endParaRPr sz="1600"/>
          </a:p>
          <a:p>
            <a:pPr marL="457200" lvl="0" indent="-330200" rtl="0">
              <a:spcBef>
                <a:spcPts val="0"/>
              </a:spcBef>
              <a:spcAft>
                <a:spcPts val="0"/>
              </a:spcAft>
              <a:buSzPts val="1600"/>
              <a:buFont typeface="Calibri"/>
              <a:buAutoNum type="arabicPeriod"/>
            </a:pPr>
            <a:r>
              <a:rPr lang="en" sz="1600"/>
              <a:t>Specify an administration, district, school and report from the drop-down menus and click </a:t>
            </a:r>
            <a:r>
              <a:rPr lang="en" sz="1600" b="1"/>
              <a:t>Show Reports</a:t>
            </a:r>
            <a:endParaRPr sz="1600" b="1"/>
          </a:p>
          <a:p>
            <a:pPr marL="457200" lvl="0" indent="0" rtl="0">
              <a:spcBef>
                <a:spcPts val="750"/>
              </a:spcBef>
              <a:spcAft>
                <a:spcPts val="0"/>
              </a:spcAft>
              <a:buNone/>
            </a:pPr>
            <a:endParaRPr sz="1600"/>
          </a:p>
          <a:p>
            <a:pPr marL="0" lvl="0" indent="0" rtl="0">
              <a:spcBef>
                <a:spcPts val="750"/>
              </a:spcBef>
              <a:spcAft>
                <a:spcPts val="0"/>
              </a:spcAft>
              <a:buNone/>
            </a:pPr>
            <a:endParaRPr sz="1600"/>
          </a:p>
          <a:p>
            <a:pPr marL="0" lvl="0" indent="0">
              <a:spcBef>
                <a:spcPts val="750"/>
              </a:spcBef>
              <a:spcAft>
                <a:spcPts val="0"/>
              </a:spcAft>
              <a:buNone/>
            </a:pPr>
            <a:endParaRPr sz="1600"/>
          </a:p>
        </p:txBody>
      </p:sp>
      <p:pic>
        <p:nvPicPr>
          <p:cNvPr id="259" name="Google Shape;259;p48"/>
          <p:cNvPicPr preferRelativeResize="0"/>
          <p:nvPr/>
        </p:nvPicPr>
        <p:blipFill>
          <a:blip r:embed="rId3">
            <a:alphaModFix/>
          </a:blip>
          <a:stretch>
            <a:fillRect/>
          </a:stretch>
        </p:blipFill>
        <p:spPr>
          <a:xfrm>
            <a:off x="1781450" y="2917300"/>
            <a:ext cx="5112799" cy="1872275"/>
          </a:xfrm>
          <a:prstGeom prst="rect">
            <a:avLst/>
          </a:prstGeom>
          <a:noFill/>
          <a:ln w="9525" cap="flat" cmpd="sng">
            <a:solidFill>
              <a:srgbClr val="000000"/>
            </a:solidFill>
            <a:prstDash val="solid"/>
            <a:round/>
            <a:headEnd type="none" w="sm" len="sm"/>
            <a:tailEnd type="none" w="sm" len="sm"/>
          </a:ln>
        </p:spPr>
      </p:pic>
      <p:sp>
        <p:nvSpPr>
          <p:cNvPr id="260" name="Google Shape;260;p48"/>
          <p:cNvSpPr/>
          <p:nvPr/>
        </p:nvSpPr>
        <p:spPr>
          <a:xfrm>
            <a:off x="6337650" y="2848000"/>
            <a:ext cx="5925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Google Shape;261;p48"/>
          <p:cNvSpPr/>
          <p:nvPr/>
        </p:nvSpPr>
        <p:spPr>
          <a:xfrm>
            <a:off x="1716600" y="3655875"/>
            <a:ext cx="7257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9"/>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Accessing View Reports</a:t>
            </a:r>
            <a:endParaRPr/>
          </a:p>
        </p:txBody>
      </p:sp>
      <p:sp>
        <p:nvSpPr>
          <p:cNvPr id="267" name="Google Shape;267;p49"/>
          <p:cNvSpPr txBox="1">
            <a:spLocks noGrp="1"/>
          </p:cNvSpPr>
          <p:nvPr>
            <p:ph type="body" idx="1"/>
          </p:nvPr>
        </p:nvSpPr>
        <p:spPr>
          <a:xfrm>
            <a:off x="152400" y="1143000"/>
            <a:ext cx="4419600" cy="3543300"/>
          </a:xfrm>
          <a:prstGeom prst="rect">
            <a:avLst/>
          </a:prstGeom>
        </p:spPr>
        <p:txBody>
          <a:bodyPr spcFirstLastPara="1" wrap="square" lIns="91425" tIns="91425" rIns="91425" bIns="91425" anchor="t" anchorCtr="0">
            <a:noAutofit/>
          </a:bodyPr>
          <a:lstStyle/>
          <a:p>
            <a:pPr marL="457200" lvl="0" indent="-330200" rtl="0">
              <a:spcBef>
                <a:spcPts val="750"/>
              </a:spcBef>
              <a:spcAft>
                <a:spcPts val="0"/>
              </a:spcAft>
              <a:buSzPts val="1600"/>
              <a:buFont typeface="Calibri"/>
              <a:buAutoNum type="arabicPeriod" startAt="3"/>
            </a:pPr>
            <a:r>
              <a:rPr lang="en" sz="1600"/>
              <a:t>The reports that match your selection criteria display at the bottom of the window. </a:t>
            </a:r>
            <a:endParaRPr sz="1600"/>
          </a:p>
          <a:p>
            <a:pPr marL="914400" lvl="1" indent="-285750" rtl="0">
              <a:spcBef>
                <a:spcPts val="0"/>
              </a:spcBef>
              <a:spcAft>
                <a:spcPts val="0"/>
              </a:spcAft>
              <a:buSzPts val="900"/>
              <a:buChar char="●"/>
            </a:pPr>
            <a:r>
              <a:rPr lang="en" sz="1600"/>
              <a:t>Click </a:t>
            </a:r>
            <a:r>
              <a:rPr lang="en" sz="1600" b="1"/>
              <a:t>Download</a:t>
            </a:r>
            <a:r>
              <a:rPr lang="en" sz="1600"/>
              <a:t> </a:t>
            </a:r>
            <a:r>
              <a:rPr lang="en" sz="1600" b="1"/>
              <a:t>Reports</a:t>
            </a:r>
            <a:r>
              <a:rPr lang="en" sz="1600"/>
              <a:t> to download the selected reports to your computer</a:t>
            </a:r>
            <a:endParaRPr sz="1600"/>
          </a:p>
          <a:p>
            <a:pPr marL="914400" lvl="1" indent="-285750" rtl="0">
              <a:spcBef>
                <a:spcPts val="0"/>
              </a:spcBef>
              <a:spcAft>
                <a:spcPts val="0"/>
              </a:spcAft>
              <a:buSzPts val="900"/>
              <a:buChar char="●"/>
            </a:pPr>
            <a:r>
              <a:rPr lang="en" sz="1600"/>
              <a:t>Click </a:t>
            </a:r>
            <a:r>
              <a:rPr lang="en" sz="1600" b="1"/>
              <a:t>Export to PDF </a:t>
            </a:r>
            <a:r>
              <a:rPr lang="en" sz="1600"/>
              <a:t>to open a .pdf of the report</a:t>
            </a:r>
            <a:endParaRPr sz="1600"/>
          </a:p>
          <a:p>
            <a:pPr marL="914400" lvl="1" indent="-285750" rtl="0">
              <a:spcBef>
                <a:spcPts val="0"/>
              </a:spcBef>
              <a:spcAft>
                <a:spcPts val="0"/>
              </a:spcAft>
              <a:buSzPts val="900"/>
              <a:buChar char="●"/>
            </a:pPr>
            <a:r>
              <a:rPr lang="en" sz="1600"/>
              <a:t>Click </a:t>
            </a:r>
            <a:r>
              <a:rPr lang="en" sz="1600" b="1"/>
              <a:t>Export to CSV</a:t>
            </a:r>
            <a:r>
              <a:rPr lang="en" sz="1600"/>
              <a:t> to open a .csv of the report</a:t>
            </a:r>
            <a:endParaRPr sz="1600"/>
          </a:p>
          <a:p>
            <a:pPr marL="0" lvl="0" indent="0">
              <a:spcBef>
                <a:spcPts val="750"/>
              </a:spcBef>
              <a:spcAft>
                <a:spcPts val="0"/>
              </a:spcAft>
              <a:buNone/>
            </a:pPr>
            <a:endParaRPr sz="1600"/>
          </a:p>
        </p:txBody>
      </p:sp>
      <p:pic>
        <p:nvPicPr>
          <p:cNvPr id="268" name="Google Shape;268;p49"/>
          <p:cNvPicPr preferRelativeResize="0"/>
          <p:nvPr/>
        </p:nvPicPr>
        <p:blipFill>
          <a:blip r:embed="rId3">
            <a:alphaModFix/>
          </a:blip>
          <a:stretch>
            <a:fillRect/>
          </a:stretch>
        </p:blipFill>
        <p:spPr>
          <a:xfrm>
            <a:off x="4698100" y="1423399"/>
            <a:ext cx="4290701" cy="2982499"/>
          </a:xfrm>
          <a:prstGeom prst="rect">
            <a:avLst/>
          </a:prstGeom>
          <a:noFill/>
          <a:ln>
            <a:noFill/>
          </a:ln>
        </p:spPr>
      </p:pic>
      <p:sp>
        <p:nvSpPr>
          <p:cNvPr id="269" name="Google Shape;269;p49"/>
          <p:cNvSpPr/>
          <p:nvPr/>
        </p:nvSpPr>
        <p:spPr>
          <a:xfrm>
            <a:off x="5319775" y="2336325"/>
            <a:ext cx="9858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Google Shape;270;p49"/>
          <p:cNvSpPr/>
          <p:nvPr/>
        </p:nvSpPr>
        <p:spPr>
          <a:xfrm>
            <a:off x="8530500" y="2894075"/>
            <a:ext cx="554700" cy="9078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0"/>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Available Testing Results Reports</a:t>
            </a:r>
            <a:endParaRPr sz="2800"/>
          </a:p>
        </p:txBody>
      </p:sp>
      <p:sp>
        <p:nvSpPr>
          <p:cNvPr id="276" name="Google Shape;276;p50"/>
          <p:cNvSpPr txBox="1">
            <a:spLocks noGrp="1"/>
          </p:cNvSpPr>
          <p:nvPr>
            <p:ph type="body" idx="1"/>
          </p:nvPr>
        </p:nvSpPr>
        <p:spPr>
          <a:xfrm>
            <a:off x="4444875" y="1267525"/>
            <a:ext cx="4466400" cy="34707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Nonsummative Reports:</a:t>
            </a:r>
            <a:endParaRPr sz="1800"/>
          </a:p>
          <a:p>
            <a:pPr marL="457200" lvl="0" indent="-342900" rtl="0">
              <a:lnSpc>
                <a:spcPct val="115000"/>
              </a:lnSpc>
              <a:spcBef>
                <a:spcPts val="1000"/>
              </a:spcBef>
              <a:spcAft>
                <a:spcPts val="0"/>
              </a:spcAft>
              <a:buClr>
                <a:srgbClr val="000000"/>
              </a:buClr>
              <a:buSzPts val="1800"/>
              <a:buFont typeface="Calibri"/>
              <a:buChar char="•"/>
            </a:pPr>
            <a:r>
              <a:rPr lang="en" sz="1800">
                <a:solidFill>
                  <a:srgbClr val="000000"/>
                </a:solidFill>
              </a:rPr>
              <a:t>Student Response Map </a:t>
            </a:r>
            <a:endParaRPr sz="180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Student Summary </a:t>
            </a:r>
            <a:endParaRPr sz="180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Test Session Response Map</a:t>
            </a:r>
            <a:endParaRPr sz="180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Test Session Summary</a:t>
            </a:r>
            <a:endParaRPr sz="180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Test Session Roster Report</a:t>
            </a:r>
            <a:endParaRPr sz="180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Test Session List Report</a:t>
            </a:r>
            <a:endParaRPr sz="180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School Summary Report</a:t>
            </a:r>
            <a:endParaRPr sz="1800">
              <a:solidFill>
                <a:srgbClr val="000000"/>
              </a:solidFill>
            </a:endParaRPr>
          </a:p>
          <a:p>
            <a:pPr marL="457200" lvl="0" indent="-342900" rtl="0">
              <a:lnSpc>
                <a:spcPct val="115000"/>
              </a:lnSpc>
              <a:spcBef>
                <a:spcPts val="0"/>
              </a:spcBef>
              <a:spcAft>
                <a:spcPts val="0"/>
              </a:spcAft>
              <a:buClr>
                <a:srgbClr val="000000"/>
              </a:buClr>
              <a:buSzPts val="1800"/>
              <a:buFont typeface="Calibri"/>
              <a:buChar char="•"/>
            </a:pPr>
            <a:r>
              <a:rPr lang="en" sz="1800">
                <a:solidFill>
                  <a:srgbClr val="000000"/>
                </a:solidFill>
              </a:rPr>
              <a:t>School List Report</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Data .csv File</a:t>
            </a:r>
            <a:r>
              <a:rPr lang="en" sz="1800"/>
              <a:t> </a:t>
            </a:r>
            <a:endParaRPr sz="1800">
              <a:solidFill>
                <a:srgbClr val="000000"/>
              </a:solidFill>
            </a:endParaRPr>
          </a:p>
          <a:p>
            <a:pPr marL="0" lvl="0" indent="0" rtl="0">
              <a:spcBef>
                <a:spcPts val="750"/>
              </a:spcBef>
              <a:spcAft>
                <a:spcPts val="0"/>
              </a:spcAft>
              <a:buNone/>
            </a:pPr>
            <a:r>
              <a:rPr lang="en" sz="1800"/>
              <a:t> </a:t>
            </a:r>
            <a:endParaRPr sz="1800"/>
          </a:p>
        </p:txBody>
      </p:sp>
      <p:sp>
        <p:nvSpPr>
          <p:cNvPr id="277" name="Google Shape;277;p50"/>
          <p:cNvSpPr txBox="1">
            <a:spLocks noGrp="1"/>
          </p:cNvSpPr>
          <p:nvPr>
            <p:ph type="body" idx="1"/>
          </p:nvPr>
        </p:nvSpPr>
        <p:spPr>
          <a:xfrm>
            <a:off x="399625" y="1267525"/>
            <a:ext cx="4466400" cy="34707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Summative Reports:</a:t>
            </a:r>
            <a:endParaRPr sz="1800"/>
          </a:p>
          <a:p>
            <a:pPr marL="457200" lvl="0" indent="-342900" rtl="0">
              <a:spcBef>
                <a:spcPts val="750"/>
              </a:spcBef>
              <a:spcAft>
                <a:spcPts val="0"/>
              </a:spcAft>
              <a:buClr>
                <a:srgbClr val="000000"/>
              </a:buClr>
              <a:buSzPts val="1800"/>
              <a:buChar char="•"/>
            </a:pPr>
            <a:r>
              <a:rPr lang="en" sz="1800">
                <a:solidFill>
                  <a:srgbClr val="000000"/>
                </a:solidFill>
              </a:rPr>
              <a:t>Student Report</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Class Roster Report (HS only)</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School Roster Report</a:t>
            </a:r>
            <a:endParaRPr sz="1800">
              <a:solidFill>
                <a:srgbClr val="000000"/>
              </a:solidFill>
            </a:endParaRPr>
          </a:p>
          <a:p>
            <a:pPr marL="457200" lvl="0" indent="-342900" rtl="0">
              <a:lnSpc>
                <a:spcPct val="100000"/>
              </a:lnSpc>
              <a:spcBef>
                <a:spcPts val="0"/>
              </a:spcBef>
              <a:spcAft>
                <a:spcPts val="0"/>
              </a:spcAft>
              <a:buSzPts val="1800"/>
              <a:buChar char="•"/>
            </a:pPr>
            <a:r>
              <a:rPr lang="en" sz="1800">
                <a:solidFill>
                  <a:srgbClr val="000000"/>
                </a:solidFill>
              </a:rPr>
              <a:t>Data .csv File</a:t>
            </a:r>
            <a:r>
              <a:rPr lang="en" sz="1800"/>
              <a:t>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p:nvPr/>
        </p:nvSpPr>
        <p:spPr>
          <a:xfrm>
            <a:off x="0" y="15593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Support</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2"/>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User Guides</a:t>
            </a:r>
            <a:endParaRPr sz="2800"/>
          </a:p>
        </p:txBody>
      </p:sp>
      <p:sp>
        <p:nvSpPr>
          <p:cNvPr id="288" name="Google Shape;288;p5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following user guides are posted in </a:t>
            </a:r>
            <a:r>
              <a:rPr lang="en" sz="1800" b="0" i="0" u="sng" strike="noStrike" cap="none">
                <a:solidFill>
                  <a:schemeClr val="hlink"/>
                </a:solidFill>
                <a:latin typeface="Calibri"/>
                <a:ea typeface="Calibri"/>
                <a:cs typeface="Calibri"/>
                <a:sym typeface="Calibri"/>
                <a:hlinkClick r:id="rId3"/>
              </a:rPr>
              <a:t>eDIRECT</a:t>
            </a:r>
            <a:r>
              <a:rPr lang="en" sz="1800"/>
              <a:t> under General Information</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4"/>
              </a:rPr>
              <a:t>eDIRECT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5"/>
              </a:rPr>
              <a:t>Technology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u="sng">
                <a:solidFill>
                  <a:schemeClr val="hlink"/>
                </a:solidFill>
                <a:hlinkClick r:id="rId6"/>
              </a:rPr>
              <a:t>EAGLE 2.0 User Guide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3"/>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Technical Assistance Protocol</a:t>
            </a:r>
            <a:endParaRPr sz="2800"/>
          </a:p>
        </p:txBody>
      </p:sp>
      <p:sp>
        <p:nvSpPr>
          <p:cNvPr id="294" name="Google Shape;294;p53"/>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If technical </a:t>
            </a:r>
            <a:r>
              <a:rPr lang="en" sz="1800" b="0" i="0" u="none" strike="noStrike" cap="none">
                <a:solidFill>
                  <a:schemeClr val="dk1"/>
                </a:solidFill>
                <a:latin typeface="Calibri"/>
                <a:ea typeface="Calibri"/>
                <a:cs typeface="Calibri"/>
                <a:sym typeface="Calibri"/>
              </a:rPr>
              <a:t>problems </a:t>
            </a:r>
            <a:r>
              <a:rPr lang="en" sz="1800" b="0" i="0" u="none" strike="noStrike" cap="none" smtClean="0">
                <a:solidFill>
                  <a:schemeClr val="dk1"/>
                </a:solidFill>
                <a:latin typeface="Calibri"/>
                <a:ea typeface="Calibri"/>
                <a:cs typeface="Calibri"/>
                <a:sym typeface="Calibri"/>
              </a:rPr>
              <a:t>occur, </a:t>
            </a:r>
            <a:r>
              <a:rPr lang="en" sz="1800" b="0" i="0" u="none" strike="noStrike" cap="none" dirty="0">
                <a:solidFill>
                  <a:schemeClr val="dk1"/>
                </a:solidFill>
                <a:latin typeface="Calibri"/>
                <a:ea typeface="Calibri"/>
                <a:cs typeface="Calibri"/>
                <a:sym typeface="Calibri"/>
              </a:rPr>
              <a:t>school and district staff should follow the </a:t>
            </a:r>
            <a:r>
              <a:rPr lang="en" sz="1800" dirty="0"/>
              <a:t>protocol </a:t>
            </a:r>
            <a:r>
              <a:rPr lang="en" sz="1800" b="0" i="0" u="none" strike="noStrike" cap="none" dirty="0">
                <a:solidFill>
                  <a:schemeClr val="dk1"/>
                </a:solidFill>
                <a:latin typeface="Calibri"/>
                <a:ea typeface="Calibri"/>
                <a:cs typeface="Calibri"/>
                <a:sym typeface="Calibri"/>
              </a:rPr>
              <a:t>presented below. </a:t>
            </a:r>
            <a:endParaRPr dirty="0"/>
          </a:p>
          <a:p>
            <a:pPr marL="230187" marR="0" lvl="0" indent="569911"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295" name="Google Shape;295;p53"/>
          <p:cNvPicPr preferRelativeResize="0"/>
          <p:nvPr/>
        </p:nvPicPr>
        <p:blipFill rotWithShape="1">
          <a:blip r:embed="rId3">
            <a:alphaModFix/>
          </a:blip>
          <a:srcRect/>
          <a:stretch/>
        </p:blipFill>
        <p:spPr>
          <a:xfrm>
            <a:off x="1891365" y="1724275"/>
            <a:ext cx="5293519" cy="2314575"/>
          </a:xfrm>
          <a:prstGeom prst="rect">
            <a:avLst/>
          </a:prstGeom>
          <a:noFill/>
          <a:ln>
            <a:noFill/>
          </a:ln>
        </p:spPr>
      </p:pic>
      <p:sp>
        <p:nvSpPr>
          <p:cNvPr id="296" name="Google Shape;296;p53"/>
          <p:cNvSpPr txBox="1"/>
          <p:nvPr/>
        </p:nvSpPr>
        <p:spPr>
          <a:xfrm>
            <a:off x="0" y="3622725"/>
            <a:ext cx="4027800"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a:p>
        </p:txBody>
      </p:sp>
      <p:sp>
        <p:nvSpPr>
          <p:cNvPr id="297" name="Google Shape;297;p53"/>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7"/>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sp>
        <p:nvSpPr>
          <p:cNvPr id="167" name="Google Shape;167;p37"/>
          <p:cNvSpPr txBox="1">
            <a:spLocks noGrp="1"/>
          </p:cNvSpPr>
          <p:nvPr>
            <p:ph type="body" idx="1"/>
          </p:nvPr>
        </p:nvSpPr>
        <p:spPr>
          <a:xfrm>
            <a:off x="152400" y="1143000"/>
            <a:ext cx="8839200" cy="3657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Font typeface="Arial"/>
              <a:buNone/>
            </a:pPr>
            <a:r>
              <a:rPr lang="en" sz="1800" i="0" u="none" strike="noStrike" cap="none">
                <a:solidFill>
                  <a:schemeClr val="dk1"/>
                </a:solidFill>
              </a:rPr>
              <a:t>By the end of today’s session, </a:t>
            </a:r>
            <a:r>
              <a:rPr lang="en" sz="1800"/>
              <a:t>you should be able to</a:t>
            </a:r>
            <a:r>
              <a:rPr lang="en" sz="1800" i="0" u="none" strike="noStrike" cap="none">
                <a:solidFill>
                  <a:schemeClr val="dk1"/>
                </a:solidFill>
              </a:rPr>
              <a:t>:</a:t>
            </a:r>
            <a:endParaRPr/>
          </a:p>
          <a:p>
            <a:pPr marL="457200" lvl="0" indent="-342900" rtl="0">
              <a:lnSpc>
                <a:spcPct val="115000"/>
              </a:lnSpc>
              <a:spcBef>
                <a:spcPts val="0"/>
              </a:spcBef>
              <a:spcAft>
                <a:spcPts val="0"/>
              </a:spcAft>
              <a:buClr>
                <a:schemeClr val="dk1"/>
              </a:buClr>
              <a:buSzPts val="1800"/>
              <a:buFont typeface="Arial"/>
              <a:buChar char="•"/>
            </a:pPr>
            <a:r>
              <a:rPr lang="en" sz="1800"/>
              <a:t>Understand the different tabs under Report Delivery</a:t>
            </a:r>
            <a:endParaRPr sz="1800"/>
          </a:p>
          <a:p>
            <a:pPr marL="457200" lvl="0" indent="-342900" rtl="0">
              <a:lnSpc>
                <a:spcPct val="115000"/>
              </a:lnSpc>
              <a:spcBef>
                <a:spcPts val="0"/>
              </a:spcBef>
              <a:spcAft>
                <a:spcPts val="0"/>
              </a:spcAft>
              <a:buClr>
                <a:schemeClr val="dk1"/>
              </a:buClr>
              <a:buSzPts val="1800"/>
              <a:buFont typeface="Arial"/>
              <a:buChar char="•"/>
            </a:pPr>
            <a:r>
              <a:rPr lang="en" sz="1800"/>
              <a:t>Know how to view reports in eDIRECT</a:t>
            </a:r>
            <a:endParaRPr sz="1800"/>
          </a:p>
          <a:p>
            <a:pPr marL="457200" lvl="0" indent="-342900" rtl="0">
              <a:lnSpc>
                <a:spcPct val="115000"/>
              </a:lnSpc>
              <a:spcBef>
                <a:spcPts val="0"/>
              </a:spcBef>
              <a:spcAft>
                <a:spcPts val="0"/>
              </a:spcAft>
              <a:buClr>
                <a:schemeClr val="dk1"/>
              </a:buClr>
              <a:buSzPts val="1800"/>
              <a:buFont typeface="Arial"/>
              <a:buChar char="•"/>
            </a:pPr>
            <a:r>
              <a:rPr lang="en" sz="1800"/>
              <a:t>Know the types of testing results reports available for nonsummative and summative assessments</a:t>
            </a:r>
            <a:endParaRPr sz="1800"/>
          </a:p>
          <a:p>
            <a:pPr marL="0" lvl="0" indent="0" rtl="0">
              <a:lnSpc>
                <a:spcPct val="115000"/>
              </a:lnSpc>
              <a:spcBef>
                <a:spcPts val="0"/>
              </a:spcBef>
              <a:spcAft>
                <a:spcPts val="0"/>
              </a:spcAft>
              <a:buNone/>
            </a:pPr>
            <a:endParaRPr sz="1800"/>
          </a:p>
        </p:txBody>
      </p:sp>
      <p:sp>
        <p:nvSpPr>
          <p:cNvPr id="168" name="Google Shape;168;p37"/>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000"/>
              <a:t>Outcomes</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Reports Overview</a:t>
            </a:r>
            <a:endParaRPr sz="2800"/>
          </a:p>
        </p:txBody>
      </p:sp>
      <p:sp>
        <p:nvSpPr>
          <p:cNvPr id="174" name="Google Shape;174;p38"/>
          <p:cNvSpPr txBox="1">
            <a:spLocks noGrp="1"/>
          </p:cNvSpPr>
          <p:nvPr>
            <p:ph type="body" idx="1"/>
          </p:nvPr>
        </p:nvSpPr>
        <p:spPr>
          <a:xfrm>
            <a:off x="152400" y="1143000"/>
            <a:ext cx="44196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From the Report Delivery menu, eDIRECT users can access online testing statistics, status reports and results reports.</a:t>
            </a:r>
            <a:endParaRPr sz="1800"/>
          </a:p>
          <a:p>
            <a:pPr marL="0" lvl="0" indent="0" rtl="0">
              <a:spcBef>
                <a:spcPts val="750"/>
              </a:spcBef>
              <a:spcAft>
                <a:spcPts val="0"/>
              </a:spcAft>
              <a:buNone/>
            </a:pPr>
            <a:endParaRPr sz="1800"/>
          </a:p>
          <a:p>
            <a:pPr marL="0" lvl="0" indent="0" rtl="0">
              <a:lnSpc>
                <a:spcPct val="100000"/>
              </a:lnSpc>
              <a:spcBef>
                <a:spcPts val="0"/>
              </a:spcBef>
              <a:spcAft>
                <a:spcPts val="0"/>
              </a:spcAft>
              <a:buClr>
                <a:srgbClr val="000000"/>
              </a:buClr>
              <a:buSzPts val="1800"/>
              <a:buFont typeface="Calibri"/>
              <a:buNone/>
            </a:pPr>
            <a:r>
              <a:rPr lang="en" sz="1800">
                <a:solidFill>
                  <a:srgbClr val="000000"/>
                </a:solidFill>
              </a:rPr>
              <a:t>Detailed directions for Test Management can be found in the </a:t>
            </a:r>
            <a:r>
              <a:rPr lang="en" sz="1800" u="sng">
                <a:solidFill>
                  <a:schemeClr val="hlink"/>
                </a:solidFill>
                <a:hlinkClick r:id="rId3"/>
              </a:rPr>
              <a:t>eDIRECT User Guide</a:t>
            </a:r>
            <a:r>
              <a:rPr lang="en" sz="1800">
                <a:solidFill>
                  <a:srgbClr val="000000"/>
                </a:solidFill>
              </a:rPr>
              <a:t> posted in </a:t>
            </a:r>
            <a:r>
              <a:rPr lang="en" sz="1800" u="sng">
                <a:solidFill>
                  <a:schemeClr val="hlink"/>
                </a:solidFill>
                <a:hlinkClick r:id="rId4"/>
              </a:rPr>
              <a:t>eDIRECT</a:t>
            </a:r>
            <a:r>
              <a:rPr lang="en" sz="1800">
                <a:solidFill>
                  <a:srgbClr val="000000"/>
                </a:solidFill>
              </a:rPr>
              <a:t> under General Information.</a:t>
            </a:r>
            <a:endParaRPr sz="1800"/>
          </a:p>
          <a:p>
            <a:pPr marL="0" lvl="0" indent="0">
              <a:spcBef>
                <a:spcPts val="750"/>
              </a:spcBef>
              <a:spcAft>
                <a:spcPts val="0"/>
              </a:spcAft>
              <a:buNone/>
            </a:pPr>
            <a:endParaRPr/>
          </a:p>
        </p:txBody>
      </p:sp>
      <p:pic>
        <p:nvPicPr>
          <p:cNvPr id="175" name="Google Shape;175;p38"/>
          <p:cNvPicPr preferRelativeResize="0"/>
          <p:nvPr/>
        </p:nvPicPr>
        <p:blipFill>
          <a:blip r:embed="rId5">
            <a:alphaModFix/>
          </a:blip>
          <a:stretch>
            <a:fillRect/>
          </a:stretch>
        </p:blipFill>
        <p:spPr>
          <a:xfrm>
            <a:off x="4620950" y="1498538"/>
            <a:ext cx="4397101" cy="2146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9"/>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Reports Permissions</a:t>
            </a:r>
            <a:endParaRPr sz="2800"/>
          </a:p>
        </p:txBody>
      </p:sp>
      <p:sp>
        <p:nvSpPr>
          <p:cNvPr id="181" name="Google Shape;181;p39"/>
          <p:cNvSpPr txBox="1">
            <a:spLocks noGrp="1"/>
          </p:cNvSpPr>
          <p:nvPr>
            <p:ph type="body" idx="1"/>
          </p:nvPr>
        </p:nvSpPr>
        <p:spPr>
          <a:xfrm>
            <a:off x="152400" y="1143000"/>
            <a:ext cx="4563000" cy="3543300"/>
          </a:xfrm>
          <a:prstGeom prst="rect">
            <a:avLst/>
          </a:prstGeom>
          <a:ln>
            <a:noFill/>
          </a:ln>
        </p:spPr>
        <p:txBody>
          <a:bodyPr spcFirstLastPara="1" wrap="square" lIns="91425" tIns="91425" rIns="91425" bIns="91425" anchor="t" anchorCtr="0">
            <a:noAutofit/>
          </a:bodyPr>
          <a:lstStyle/>
          <a:p>
            <a:pPr marL="0" lvl="0" indent="0" rtl="0">
              <a:spcBef>
                <a:spcPts val="750"/>
              </a:spcBef>
              <a:spcAft>
                <a:spcPts val="0"/>
              </a:spcAft>
              <a:buNone/>
            </a:pPr>
            <a:r>
              <a:rPr lang="en" sz="1800"/>
              <a:t>Pre-assigned permissions for reports access are defined in the permissions matrix in </a:t>
            </a:r>
            <a:r>
              <a:rPr lang="en" sz="1800">
                <a:solidFill>
                  <a:srgbClr val="000000"/>
                </a:solidFill>
              </a:rPr>
              <a:t>the </a:t>
            </a:r>
            <a:r>
              <a:rPr lang="en" sz="1800" u="sng">
                <a:solidFill>
                  <a:schemeClr val="hlink"/>
                </a:solidFill>
                <a:hlinkClick r:id="rId3"/>
              </a:rPr>
              <a:t>eDIRECT User Guide</a:t>
            </a:r>
            <a:r>
              <a:rPr lang="en" sz="1800">
                <a:solidFill>
                  <a:srgbClr val="000000"/>
                </a:solidFill>
              </a:rPr>
              <a:t> posted in </a:t>
            </a:r>
            <a:r>
              <a:rPr lang="en" sz="1800" u="sng">
                <a:solidFill>
                  <a:schemeClr val="hlink"/>
                </a:solidFill>
                <a:hlinkClick r:id="rId4"/>
              </a:rPr>
              <a:t>eDIRECT</a:t>
            </a:r>
            <a:r>
              <a:rPr lang="en" sz="1800">
                <a:solidFill>
                  <a:srgbClr val="000000"/>
                </a:solidFill>
              </a:rPr>
              <a:t> under General Information.</a:t>
            </a:r>
            <a:endParaRPr sz="1800">
              <a:solidFill>
                <a:srgbClr val="000000"/>
              </a:solidFill>
            </a:endParaRPr>
          </a:p>
          <a:p>
            <a:pPr marL="457200" lvl="0" indent="-342900">
              <a:spcBef>
                <a:spcPts val="750"/>
              </a:spcBef>
              <a:spcAft>
                <a:spcPts val="0"/>
              </a:spcAft>
              <a:buClr>
                <a:srgbClr val="000000"/>
              </a:buClr>
              <a:buSzPts val="1800"/>
              <a:buChar char="•"/>
            </a:pPr>
            <a:r>
              <a:rPr lang="en" sz="1800">
                <a:solidFill>
                  <a:srgbClr val="000000"/>
                </a:solidFill>
              </a:rPr>
              <a:t>Additional permissions will need to be added to user roles. User roles and permissions are managed through the </a:t>
            </a:r>
            <a:r>
              <a:rPr lang="en" sz="1800" b="1">
                <a:solidFill>
                  <a:srgbClr val="000000"/>
                </a:solidFill>
              </a:rPr>
              <a:t>User Management</a:t>
            </a:r>
            <a:r>
              <a:rPr lang="en" sz="1800">
                <a:solidFill>
                  <a:srgbClr val="000000"/>
                </a:solidFill>
              </a:rPr>
              <a:t> tab</a:t>
            </a:r>
            <a:endParaRPr sz="1800">
              <a:solidFill>
                <a:srgbClr val="000000"/>
              </a:solidFill>
            </a:endParaRPr>
          </a:p>
        </p:txBody>
      </p:sp>
      <p:pic>
        <p:nvPicPr>
          <p:cNvPr id="182" name="Google Shape;182;p39"/>
          <p:cNvPicPr preferRelativeResize="0"/>
          <p:nvPr/>
        </p:nvPicPr>
        <p:blipFill>
          <a:blip r:embed="rId5">
            <a:alphaModFix/>
          </a:blip>
          <a:stretch>
            <a:fillRect/>
          </a:stretch>
        </p:blipFill>
        <p:spPr>
          <a:xfrm>
            <a:off x="4920650" y="1783400"/>
            <a:ext cx="4123799" cy="2262499"/>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0"/>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800">
                <a:solidFill>
                  <a:srgbClr val="000000"/>
                </a:solidFill>
              </a:rPr>
              <a:t>Viewing Reports</a:t>
            </a:r>
            <a:endParaRPr sz="2800"/>
          </a:p>
        </p:txBody>
      </p:sp>
      <p:sp>
        <p:nvSpPr>
          <p:cNvPr id="188" name="Google Shape;188;p40"/>
          <p:cNvSpPr txBox="1">
            <a:spLocks noGrp="1"/>
          </p:cNvSpPr>
          <p:nvPr>
            <p:ph type="body" idx="1"/>
          </p:nvPr>
        </p:nvSpPr>
        <p:spPr>
          <a:xfrm>
            <a:off x="179575" y="10476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Once logged into eDIRECT, choose </a:t>
            </a:r>
            <a:r>
              <a:rPr lang="en" sz="1800" b="1"/>
              <a:t>All Applications</a:t>
            </a:r>
            <a:r>
              <a:rPr lang="en" sz="1800"/>
              <a:t> → </a:t>
            </a:r>
            <a:r>
              <a:rPr lang="en" sz="1800" b="1"/>
              <a:t>Report Delivery </a:t>
            </a:r>
            <a:r>
              <a:rPr lang="en" sz="1800"/>
              <a:t> </a:t>
            </a:r>
            <a:endParaRPr sz="1800"/>
          </a:p>
        </p:txBody>
      </p:sp>
      <p:pic>
        <p:nvPicPr>
          <p:cNvPr id="189" name="Google Shape;189;p40"/>
          <p:cNvPicPr preferRelativeResize="0"/>
          <p:nvPr/>
        </p:nvPicPr>
        <p:blipFill>
          <a:blip r:embed="rId3">
            <a:alphaModFix/>
          </a:blip>
          <a:stretch>
            <a:fillRect/>
          </a:stretch>
        </p:blipFill>
        <p:spPr>
          <a:xfrm>
            <a:off x="356072" y="1845825"/>
            <a:ext cx="8440565" cy="1946850"/>
          </a:xfrm>
          <a:prstGeom prst="rect">
            <a:avLst/>
          </a:prstGeom>
          <a:noFill/>
          <a:ln>
            <a:noFill/>
          </a:ln>
        </p:spPr>
      </p:pic>
      <p:sp>
        <p:nvSpPr>
          <p:cNvPr id="190" name="Google Shape;190;p40"/>
          <p:cNvSpPr/>
          <p:nvPr/>
        </p:nvSpPr>
        <p:spPr>
          <a:xfrm>
            <a:off x="7293900" y="1884450"/>
            <a:ext cx="9792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91" name="Google Shape;191;p40"/>
          <p:cNvCxnSpPr/>
          <p:nvPr/>
        </p:nvCxnSpPr>
        <p:spPr>
          <a:xfrm rot="10800000">
            <a:off x="845350" y="2837625"/>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1"/>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Accessing Online Testing Statistics</a:t>
            </a:r>
            <a:endParaRPr sz="2800"/>
          </a:p>
        </p:txBody>
      </p:sp>
      <p:sp>
        <p:nvSpPr>
          <p:cNvPr id="197" name="Google Shape;197;p41"/>
          <p:cNvSpPr txBox="1">
            <a:spLocks noGrp="1"/>
          </p:cNvSpPr>
          <p:nvPr>
            <p:ph type="body" idx="1"/>
          </p:nvPr>
        </p:nvSpPr>
        <p:spPr>
          <a:xfrm>
            <a:off x="79300" y="926275"/>
            <a:ext cx="45726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eDIRECT users can display testing statistics for the entire test period up to the previous day, or statistics for the previous day, sorted by student and grade, or by district and date.</a:t>
            </a:r>
            <a:br>
              <a:rPr lang="en" sz="1600"/>
            </a:br>
            <a:r>
              <a:rPr lang="en" sz="1600"/>
              <a:t/>
            </a:r>
            <a:br>
              <a:rPr lang="en" sz="1600"/>
            </a:br>
            <a:r>
              <a:rPr lang="en" sz="1600"/>
              <a:t>To view online testing statistics:</a:t>
            </a:r>
            <a:endParaRPr sz="1600"/>
          </a:p>
          <a:p>
            <a:pPr marL="457200" lvl="0" indent="-330200" rtl="0">
              <a:spcBef>
                <a:spcPts val="750"/>
              </a:spcBef>
              <a:spcAft>
                <a:spcPts val="0"/>
              </a:spcAft>
              <a:buSzPts val="1600"/>
              <a:buFont typeface="Calibri"/>
              <a:buAutoNum type="arabicPeriod"/>
            </a:pPr>
            <a:r>
              <a:rPr lang="en" sz="1600"/>
              <a:t>Select </a:t>
            </a:r>
            <a:r>
              <a:rPr lang="en" sz="1600" b="1"/>
              <a:t>Online Testing Statistics</a:t>
            </a:r>
            <a:r>
              <a:rPr lang="en" sz="1600"/>
              <a:t> from the </a:t>
            </a:r>
            <a:r>
              <a:rPr lang="en" sz="1600" b="1"/>
              <a:t>Report Delivery</a:t>
            </a:r>
            <a:r>
              <a:rPr lang="en" sz="1600"/>
              <a:t> menu to display the </a:t>
            </a:r>
            <a:r>
              <a:rPr lang="en" sz="1600" b="1"/>
              <a:t>Online Testing Statistics</a:t>
            </a:r>
            <a:r>
              <a:rPr lang="en" sz="1600"/>
              <a:t> page</a:t>
            </a:r>
            <a:endParaRPr sz="1600"/>
          </a:p>
          <a:p>
            <a:pPr marL="457200" lvl="0" indent="-330200" rtl="0">
              <a:spcBef>
                <a:spcPts val="0"/>
              </a:spcBef>
              <a:spcAft>
                <a:spcPts val="0"/>
              </a:spcAft>
              <a:buSzPts val="1600"/>
              <a:buFont typeface="Calibri"/>
              <a:buAutoNum type="arabicPeriod"/>
            </a:pPr>
            <a:r>
              <a:rPr lang="en" sz="1600"/>
              <a:t>Select an administration</a:t>
            </a:r>
            <a:endParaRPr sz="1600"/>
          </a:p>
          <a:p>
            <a:pPr marL="457200" lvl="0" indent="-330200" rtl="0">
              <a:spcBef>
                <a:spcPts val="0"/>
              </a:spcBef>
              <a:spcAft>
                <a:spcPts val="0"/>
              </a:spcAft>
              <a:buSzPts val="1600"/>
              <a:buFont typeface="Calibri"/>
              <a:buAutoNum type="arabicPeriod"/>
            </a:pPr>
            <a:r>
              <a:rPr lang="en" sz="1600"/>
              <a:t>Select </a:t>
            </a:r>
            <a:r>
              <a:rPr lang="en" sz="1600" b="1"/>
              <a:t>Cumulative</a:t>
            </a:r>
            <a:r>
              <a:rPr lang="en" sz="1600"/>
              <a:t> to view reports for the entire testing period up to the previous day or select </a:t>
            </a:r>
            <a:r>
              <a:rPr lang="en" sz="1600" b="1"/>
              <a:t>Yesterday</a:t>
            </a:r>
            <a:r>
              <a:rPr lang="en" sz="1600"/>
              <a:t> to view reports for the previous day</a:t>
            </a:r>
            <a:endParaRPr sz="1600"/>
          </a:p>
          <a:p>
            <a:pPr marL="0" lvl="0" indent="0">
              <a:spcBef>
                <a:spcPts val="750"/>
              </a:spcBef>
              <a:spcAft>
                <a:spcPts val="0"/>
              </a:spcAft>
              <a:buNone/>
            </a:pPr>
            <a:endParaRPr sz="1600"/>
          </a:p>
        </p:txBody>
      </p:sp>
      <p:pic>
        <p:nvPicPr>
          <p:cNvPr id="198" name="Google Shape;198;p41"/>
          <p:cNvPicPr preferRelativeResize="0"/>
          <p:nvPr/>
        </p:nvPicPr>
        <p:blipFill>
          <a:blip r:embed="rId3">
            <a:alphaModFix/>
          </a:blip>
          <a:stretch>
            <a:fillRect/>
          </a:stretch>
        </p:blipFill>
        <p:spPr>
          <a:xfrm>
            <a:off x="4724400" y="1200000"/>
            <a:ext cx="4267199" cy="3361313"/>
          </a:xfrm>
          <a:prstGeom prst="rect">
            <a:avLst/>
          </a:prstGeom>
          <a:noFill/>
          <a:ln>
            <a:noFill/>
          </a:ln>
        </p:spPr>
      </p:pic>
      <p:sp>
        <p:nvSpPr>
          <p:cNvPr id="199" name="Google Shape;199;p41"/>
          <p:cNvSpPr/>
          <p:nvPr/>
        </p:nvSpPr>
        <p:spPr>
          <a:xfrm>
            <a:off x="6872700" y="1254125"/>
            <a:ext cx="9984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Google Shape;200;p41"/>
          <p:cNvSpPr/>
          <p:nvPr/>
        </p:nvSpPr>
        <p:spPr>
          <a:xfrm>
            <a:off x="4699175" y="1839975"/>
            <a:ext cx="12003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01" name="Google Shape;201;p41"/>
          <p:cNvCxnSpPr/>
          <p:nvPr/>
        </p:nvCxnSpPr>
        <p:spPr>
          <a:xfrm flipH="1">
            <a:off x="5740900" y="1753325"/>
            <a:ext cx="1692000" cy="9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2"/>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Accessing  Online Testing Statistics</a:t>
            </a:r>
            <a:endParaRPr sz="2800"/>
          </a:p>
        </p:txBody>
      </p:sp>
      <p:sp>
        <p:nvSpPr>
          <p:cNvPr id="207" name="Google Shape;207;p42"/>
          <p:cNvSpPr txBox="1">
            <a:spLocks noGrp="1"/>
          </p:cNvSpPr>
          <p:nvPr>
            <p:ph type="body" idx="1"/>
          </p:nvPr>
        </p:nvSpPr>
        <p:spPr>
          <a:xfrm>
            <a:off x="52275" y="1050863"/>
            <a:ext cx="4572600" cy="3543300"/>
          </a:xfrm>
          <a:prstGeom prst="rect">
            <a:avLst/>
          </a:prstGeom>
        </p:spPr>
        <p:txBody>
          <a:bodyPr spcFirstLastPara="1" wrap="square" lIns="91425" tIns="91425" rIns="91425" bIns="91425" anchor="t" anchorCtr="0">
            <a:noAutofit/>
          </a:bodyPr>
          <a:lstStyle/>
          <a:p>
            <a:pPr marL="457200" lvl="0" indent="-330200" rtl="0">
              <a:spcBef>
                <a:spcPts val="750"/>
              </a:spcBef>
              <a:spcAft>
                <a:spcPts val="0"/>
              </a:spcAft>
              <a:buSzPts val="1600"/>
              <a:buFont typeface="Calibri"/>
              <a:buAutoNum type="arabicPeriod" startAt="4"/>
            </a:pPr>
            <a:r>
              <a:rPr lang="en" sz="1600"/>
              <a:t>Select </a:t>
            </a:r>
            <a:r>
              <a:rPr lang="en" sz="1600" b="1"/>
              <a:t>Student/Grade </a:t>
            </a:r>
            <a:r>
              <a:rPr lang="en" sz="1600"/>
              <a:t>to view reports sorted by student and grade, or </a:t>
            </a:r>
            <a:r>
              <a:rPr lang="en" sz="1600" b="1"/>
              <a:t>District/Dat</a:t>
            </a:r>
            <a:r>
              <a:rPr lang="en" sz="1600"/>
              <a:t>e to view reports sorted by district and date</a:t>
            </a:r>
            <a:endParaRPr sz="1600"/>
          </a:p>
          <a:p>
            <a:pPr marL="45720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p:txBody>
      </p:sp>
      <p:pic>
        <p:nvPicPr>
          <p:cNvPr id="208" name="Google Shape;208;p42"/>
          <p:cNvPicPr preferRelativeResize="0"/>
          <p:nvPr/>
        </p:nvPicPr>
        <p:blipFill>
          <a:blip r:embed="rId3">
            <a:alphaModFix/>
          </a:blip>
          <a:stretch>
            <a:fillRect/>
          </a:stretch>
        </p:blipFill>
        <p:spPr>
          <a:xfrm>
            <a:off x="4719100" y="1141850"/>
            <a:ext cx="4267199" cy="3361313"/>
          </a:xfrm>
          <a:prstGeom prst="rect">
            <a:avLst/>
          </a:prstGeom>
          <a:noFill/>
          <a:ln>
            <a:noFill/>
          </a:ln>
        </p:spPr>
      </p:pic>
      <p:sp>
        <p:nvSpPr>
          <p:cNvPr id="209" name="Google Shape;209;p42"/>
          <p:cNvSpPr/>
          <p:nvPr/>
        </p:nvSpPr>
        <p:spPr>
          <a:xfrm>
            <a:off x="4804900" y="2146550"/>
            <a:ext cx="14169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3"/>
          <p:cNvSpPr txBox="1">
            <a:spLocks noGrp="1"/>
          </p:cNvSpPr>
          <p:nvPr>
            <p:ph type="body" idx="1"/>
          </p:nvPr>
        </p:nvSpPr>
        <p:spPr>
          <a:xfrm>
            <a:off x="152400" y="1143000"/>
            <a:ext cx="8991600" cy="3543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333333"/>
                </a:solidFill>
              </a:rPr>
              <a:t>For a .csv of online testing statistics, click </a:t>
            </a:r>
            <a:r>
              <a:rPr lang="en" sz="1800" b="1">
                <a:solidFill>
                  <a:srgbClr val="333333"/>
                </a:solidFill>
              </a:rPr>
              <a:t>Export.</a:t>
            </a:r>
            <a:endParaRPr sz="1800" b="1">
              <a:solidFill>
                <a:srgbClr val="333333"/>
              </a:solidFill>
            </a:endParaRPr>
          </a:p>
          <a:p>
            <a:pPr marL="0" lvl="0" indent="0" algn="ctr" rtl="0">
              <a:spcBef>
                <a:spcPts val="0"/>
              </a:spcBef>
              <a:spcAft>
                <a:spcPts val="0"/>
              </a:spcAft>
              <a:buNone/>
            </a:pPr>
            <a:endParaRPr sz="2800">
              <a:solidFill>
                <a:srgbClr val="333333"/>
              </a:solidFill>
            </a:endParaRPr>
          </a:p>
          <a:p>
            <a:pPr marL="0" lvl="0" indent="0">
              <a:spcBef>
                <a:spcPts val="750"/>
              </a:spcBef>
              <a:spcAft>
                <a:spcPts val="0"/>
              </a:spcAft>
              <a:buNone/>
            </a:pPr>
            <a:endParaRPr/>
          </a:p>
        </p:txBody>
      </p:sp>
      <p:pic>
        <p:nvPicPr>
          <p:cNvPr id="215" name="Google Shape;215;p43"/>
          <p:cNvPicPr preferRelativeResize="0"/>
          <p:nvPr/>
        </p:nvPicPr>
        <p:blipFill>
          <a:blip r:embed="rId3">
            <a:alphaModFix/>
          </a:blip>
          <a:stretch>
            <a:fillRect/>
          </a:stretch>
        </p:blipFill>
        <p:spPr>
          <a:xfrm>
            <a:off x="459900" y="1675900"/>
            <a:ext cx="3716726" cy="2927700"/>
          </a:xfrm>
          <a:prstGeom prst="rect">
            <a:avLst/>
          </a:prstGeom>
          <a:noFill/>
          <a:ln w="9525" cap="flat" cmpd="sng">
            <a:solidFill>
              <a:srgbClr val="000000"/>
            </a:solidFill>
            <a:prstDash val="solid"/>
            <a:round/>
            <a:headEnd type="none" w="sm" len="sm"/>
            <a:tailEnd type="none" w="sm" len="sm"/>
          </a:ln>
        </p:spPr>
      </p:pic>
      <p:sp>
        <p:nvSpPr>
          <p:cNvPr id="216" name="Google Shape;216;p43"/>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Accessing Online Testing Statistics</a:t>
            </a:r>
            <a:endParaRPr/>
          </a:p>
        </p:txBody>
      </p:sp>
      <p:pic>
        <p:nvPicPr>
          <p:cNvPr id="217" name="Google Shape;217;p43"/>
          <p:cNvPicPr preferRelativeResize="0"/>
          <p:nvPr/>
        </p:nvPicPr>
        <p:blipFill>
          <a:blip r:embed="rId4">
            <a:alphaModFix/>
          </a:blip>
          <a:stretch>
            <a:fillRect/>
          </a:stretch>
        </p:blipFill>
        <p:spPr>
          <a:xfrm>
            <a:off x="4828800" y="2181400"/>
            <a:ext cx="3268350" cy="2226600"/>
          </a:xfrm>
          <a:prstGeom prst="rect">
            <a:avLst/>
          </a:prstGeom>
          <a:noFill/>
          <a:ln w="9525" cap="flat" cmpd="sng">
            <a:solidFill>
              <a:srgbClr val="000000"/>
            </a:solidFill>
            <a:prstDash val="solid"/>
            <a:round/>
            <a:headEnd type="none" w="sm" len="sm"/>
            <a:tailEnd type="none" w="sm" len="sm"/>
          </a:ln>
        </p:spPr>
      </p:pic>
      <p:sp>
        <p:nvSpPr>
          <p:cNvPr id="218" name="Google Shape;218;p43"/>
          <p:cNvSpPr/>
          <p:nvPr/>
        </p:nvSpPr>
        <p:spPr>
          <a:xfrm>
            <a:off x="3760125" y="4081300"/>
            <a:ext cx="5073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4"/>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Accessing Student Reports</a:t>
            </a:r>
            <a:endParaRPr sz="2800"/>
          </a:p>
        </p:txBody>
      </p:sp>
      <p:sp>
        <p:nvSpPr>
          <p:cNvPr id="224" name="Google Shape;224;p44"/>
          <p:cNvSpPr txBox="1">
            <a:spLocks noGrp="1"/>
          </p:cNvSpPr>
          <p:nvPr>
            <p:ph type="body" idx="1"/>
          </p:nvPr>
        </p:nvSpPr>
        <p:spPr>
          <a:xfrm>
            <a:off x="68725" y="893650"/>
            <a:ext cx="4429800" cy="38244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Student Reports allows the user to search for Individual Student Reports and Student Repsonse Maps. The user can view and save .pdf reports</a:t>
            </a:r>
            <a:r>
              <a:rPr lang="en" sz="900"/>
              <a:t/>
            </a:r>
            <a:br>
              <a:rPr lang="en" sz="900"/>
            </a:br>
            <a:endParaRPr sz="900"/>
          </a:p>
          <a:p>
            <a:pPr marL="0" lvl="0" indent="0" rtl="0">
              <a:spcBef>
                <a:spcPts val="750"/>
              </a:spcBef>
              <a:spcAft>
                <a:spcPts val="0"/>
              </a:spcAft>
              <a:buNone/>
            </a:pPr>
            <a:r>
              <a:rPr lang="en" sz="1600"/>
              <a:t>To view student reports:</a:t>
            </a:r>
            <a:endParaRPr sz="1600"/>
          </a:p>
          <a:p>
            <a:pPr marL="457200" lvl="0" indent="-330200" rtl="0">
              <a:spcBef>
                <a:spcPts val="750"/>
              </a:spcBef>
              <a:spcAft>
                <a:spcPts val="0"/>
              </a:spcAft>
              <a:buSzPts val="1600"/>
              <a:buFont typeface="Calibri"/>
              <a:buAutoNum type="arabicPeriod"/>
            </a:pPr>
            <a:r>
              <a:rPr lang="en" sz="1600"/>
              <a:t>Select </a:t>
            </a:r>
            <a:r>
              <a:rPr lang="en" sz="1600" b="1"/>
              <a:t>Student Reports</a:t>
            </a:r>
            <a:r>
              <a:rPr lang="en" sz="1600"/>
              <a:t> from the </a:t>
            </a:r>
            <a:r>
              <a:rPr lang="en" sz="1600" b="1"/>
              <a:t>Report Delivery</a:t>
            </a:r>
            <a:r>
              <a:rPr lang="en" sz="1600"/>
              <a:t> menu to display the </a:t>
            </a:r>
            <a:r>
              <a:rPr lang="en" sz="1600" b="1"/>
              <a:t>Student Reports</a:t>
            </a:r>
            <a:r>
              <a:rPr lang="en" sz="1600"/>
              <a:t> page</a:t>
            </a:r>
            <a:endParaRPr sz="1600"/>
          </a:p>
          <a:p>
            <a:pPr marL="457200" lvl="0" indent="-330200" rtl="0">
              <a:spcBef>
                <a:spcPts val="0"/>
              </a:spcBef>
              <a:spcAft>
                <a:spcPts val="0"/>
              </a:spcAft>
              <a:buSzPts val="1600"/>
              <a:buFont typeface="Calibri"/>
              <a:buAutoNum type="arabicPeriod"/>
            </a:pPr>
            <a:r>
              <a:rPr lang="en" sz="1600"/>
              <a:t>Specify an administration, district, school, and report. Click </a:t>
            </a:r>
            <a:r>
              <a:rPr lang="en" sz="1600" b="1"/>
              <a:t>Find Students</a:t>
            </a:r>
            <a:endParaRPr sz="1600"/>
          </a:p>
          <a:p>
            <a:pPr marL="457200" lvl="0" indent="0" rtl="0">
              <a:spcBef>
                <a:spcPts val="750"/>
              </a:spcBef>
              <a:spcAft>
                <a:spcPts val="0"/>
              </a:spcAft>
              <a:buNone/>
            </a:pPr>
            <a:endParaRPr sz="1600"/>
          </a:p>
          <a:p>
            <a:pPr marL="0" lvl="0" indent="0" rtl="0">
              <a:spcBef>
                <a:spcPts val="750"/>
              </a:spcBef>
              <a:spcAft>
                <a:spcPts val="0"/>
              </a:spcAft>
              <a:buNone/>
            </a:pPr>
            <a:endParaRPr sz="1600"/>
          </a:p>
          <a:p>
            <a:pPr marL="0" lvl="0" indent="0">
              <a:spcBef>
                <a:spcPts val="750"/>
              </a:spcBef>
              <a:spcAft>
                <a:spcPts val="0"/>
              </a:spcAft>
              <a:buNone/>
            </a:pPr>
            <a:endParaRPr sz="1600"/>
          </a:p>
        </p:txBody>
      </p:sp>
      <p:pic>
        <p:nvPicPr>
          <p:cNvPr id="225" name="Google Shape;225;p44"/>
          <p:cNvPicPr preferRelativeResize="0"/>
          <p:nvPr/>
        </p:nvPicPr>
        <p:blipFill>
          <a:blip r:embed="rId3">
            <a:alphaModFix/>
          </a:blip>
          <a:stretch>
            <a:fillRect/>
          </a:stretch>
        </p:blipFill>
        <p:spPr>
          <a:xfrm>
            <a:off x="4639352" y="1318337"/>
            <a:ext cx="4356250" cy="3192625"/>
          </a:xfrm>
          <a:prstGeom prst="rect">
            <a:avLst/>
          </a:prstGeom>
          <a:noFill/>
          <a:ln>
            <a:noFill/>
          </a:ln>
        </p:spPr>
      </p:pic>
      <p:sp>
        <p:nvSpPr>
          <p:cNvPr id="226" name="Google Shape;226;p44"/>
          <p:cNvSpPr/>
          <p:nvPr/>
        </p:nvSpPr>
        <p:spPr>
          <a:xfrm>
            <a:off x="8251250" y="1362575"/>
            <a:ext cx="7836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Google Shape;227;p44"/>
          <p:cNvSpPr/>
          <p:nvPr/>
        </p:nvSpPr>
        <p:spPr>
          <a:xfrm>
            <a:off x="4572000" y="3427700"/>
            <a:ext cx="783600" cy="32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Words>
  <Application>Microsoft Office PowerPoint</Application>
  <PresentationFormat>On-screen Show (16:9)</PresentationFormat>
  <Paragraphs>87</Paragraphs>
  <Slides>18</Slides>
  <Notes>18</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18</vt:i4>
      </vt:variant>
    </vt:vector>
  </HeadingPairs>
  <TitlesOfParts>
    <vt:vector size="24" baseType="lpstr">
      <vt:lpstr>Arial</vt:lpstr>
      <vt:lpstr>Calibri</vt:lpstr>
      <vt:lpstr>Simple Light</vt:lpstr>
      <vt:lpstr>Louisiana Believes</vt:lpstr>
      <vt:lpstr>LA Believes</vt:lpstr>
      <vt:lpstr>Louisiana Believes</vt:lpstr>
      <vt:lpstr>PowerPoint Presentation</vt:lpstr>
      <vt:lpstr>Outcomes</vt:lpstr>
      <vt:lpstr>Reports Overview</vt:lpstr>
      <vt:lpstr>Reports Permissions</vt:lpstr>
      <vt:lpstr>Viewing Reports</vt:lpstr>
      <vt:lpstr>Accessing Online Testing Statistics</vt:lpstr>
      <vt:lpstr>Accessing  Online Testing Statistics</vt:lpstr>
      <vt:lpstr>Accessing Online Testing Statistics</vt:lpstr>
      <vt:lpstr>Accessing Student Reports</vt:lpstr>
      <vt:lpstr>Accessing Student Reports</vt:lpstr>
      <vt:lpstr>Accessing Status Reports</vt:lpstr>
      <vt:lpstr>Accessing Status Reports</vt:lpstr>
      <vt:lpstr>Accessing View Reports</vt:lpstr>
      <vt:lpstr>Accessing View Reports</vt:lpstr>
      <vt:lpstr>Available Testing Results Reports</vt:lpstr>
      <vt:lpstr>PowerPoint Presentation</vt:lpstr>
      <vt:lpstr>User Guides</vt:lpstr>
      <vt:lpstr>Technical Assistance Protocol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Rachel McCloskey</cp:lastModifiedBy>
  <cp:revision>2</cp:revision>
  <dcterms:modified xsi:type="dcterms:W3CDTF">2018-07-23T14:03:24Z</dcterms:modified>
</cp:coreProperties>
</file>