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McCloske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18413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671a7d782_0_4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3671a7d78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67552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83535f6f7_1_6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Google Shape;149;g383535f6f7_1_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20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3535f6f7_1_7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Google Shape;158;g383535f6f7_1_7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57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3535f6f7_1_7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Google Shape;167;g383535f6f7_1_7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03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83535f6f7_1_8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Google Shape;177;g383535f6f7_1_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71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88fa3be6e_0_10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Google Shape;187;g388fa3be6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986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83535f6f7_1_9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Google Shape;192;g383535f6f7_1_9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28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83535f6f7_1_10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Google Shape;202;g383535f6f7_1_10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98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83535f6f7_1_19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ym typeface="Calibri"/>
            </a:endParaRPr>
          </a:p>
        </p:txBody>
      </p:sp>
      <p:sp>
        <p:nvSpPr>
          <p:cNvPr id="209" name="Google Shape;209;g383535f6f7_1_19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781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83535f6f7_1_20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Google Shape;214;g383535f6f7_1_20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43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83535f6f7_1_2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Google Shape;224;g383535f6f7_1_2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5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71a7d782_0_5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71a7d78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9307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83535f6f7_1_13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ym typeface="Calibri"/>
            </a:endParaRPr>
          </a:p>
        </p:txBody>
      </p:sp>
      <p:sp>
        <p:nvSpPr>
          <p:cNvPr id="231" name="Google Shape;231;g383535f6f7_1_1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870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88fa3be6e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sym typeface="Calibri"/>
            </a:endParaRPr>
          </a:p>
        </p:txBody>
      </p:sp>
      <p:sp>
        <p:nvSpPr>
          <p:cNvPr id="236" name="Google Shape;236;g388fa3be6e_0_1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542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83535f6f7_1_14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Google Shape;246;g383535f6f7_1_1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08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83535f6f7_1_16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ym typeface="Calibri"/>
            </a:endParaRPr>
          </a:p>
        </p:txBody>
      </p:sp>
      <p:sp>
        <p:nvSpPr>
          <p:cNvPr id="253" name="Google Shape;253;g383535f6f7_1_1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1744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97a1801d5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58" name="Google Shape;258;g397a1801d5_1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80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83535f6f7_1_17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Google Shape;268;g383535f6f7_1_1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112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83535f6f7_1_2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ym typeface="Calibri"/>
            </a:endParaRPr>
          </a:p>
        </p:txBody>
      </p:sp>
      <p:sp>
        <p:nvSpPr>
          <p:cNvPr id="275" name="Google Shape;275;g383535f6f7_1_2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8544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83535f6f7_1_2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0" name="Google Shape;280;g383535f6f7_1_2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161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88fa3be6e_0_3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388fa3be6e_0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sym typeface="Calibri"/>
            </a:endParaRPr>
          </a:p>
        </p:txBody>
      </p:sp>
      <p:sp>
        <p:nvSpPr>
          <p:cNvPr id="290" name="Google Shape;290;g388fa3be6e_0_34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3662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83535f6f7_1_28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sym typeface="Calibri"/>
            </a:endParaRPr>
          </a:p>
        </p:txBody>
      </p:sp>
      <p:sp>
        <p:nvSpPr>
          <p:cNvPr id="297" name="Google Shape;297;g383535f6f7_1_28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550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e322febdd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Google Shape;99;g3e322feb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3437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83535f6f7_1_28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02" name="Google Shape;302;g383535f6f7_1_28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650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83535f6f7_1_29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83535f6f7_1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sym typeface="Calibri"/>
            </a:endParaRPr>
          </a:p>
        </p:txBody>
      </p:sp>
    </p:spTree>
    <p:extLst>
      <p:ext uri="{BB962C8B-B14F-4D97-AF65-F5344CB8AC3E}">
        <p14:creationId xmlns:p14="http://schemas.microsoft.com/office/powerpoint/2010/main" val="1174607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83535f6f7_1_3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383535f6f7_1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a:sym typeface="Calibri"/>
            </a:endParaRPr>
          </a:p>
        </p:txBody>
      </p:sp>
    </p:spTree>
    <p:extLst>
      <p:ext uri="{BB962C8B-B14F-4D97-AF65-F5344CB8AC3E}">
        <p14:creationId xmlns:p14="http://schemas.microsoft.com/office/powerpoint/2010/main" val="1556344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83535f6f7_1_35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sym typeface="Calibri"/>
            </a:endParaRPr>
          </a:p>
        </p:txBody>
      </p:sp>
      <p:sp>
        <p:nvSpPr>
          <p:cNvPr id="325" name="Google Shape;325;g383535f6f7_1_3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4844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83535f6f7_1_35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30" name="Google Shape;330;g383535f6f7_1_3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064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83535f6f7_1_36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Google Shape;339;g383535f6f7_1_3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363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83535f6f7_1_37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Google Shape;347;g383535f6f7_1_3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78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83535f6f7_1_37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Google Shape;355;g383535f6f7_1_37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650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83535f6f7_1_38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Google Shape;363;g383535f6f7_1_38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93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83535f6f7_1_33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ym typeface="Calibri"/>
            </a:endParaRPr>
          </a:p>
        </p:txBody>
      </p:sp>
      <p:sp>
        <p:nvSpPr>
          <p:cNvPr id="371" name="Google Shape;371;g383535f6f7_1_3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233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88fa3be6e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g388fa3be6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2425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83535f6f7_1_337:notes"/>
          <p:cNvSpPr>
            <a:spLocks noGrp="1" noRot="1" noChangeAspect="1"/>
          </p:cNvSpPr>
          <p:nvPr>
            <p:ph type="sldImg" idx="2"/>
          </p:nvPr>
        </p:nvSpPr>
        <p:spPr>
          <a:xfrm>
            <a:off x="408781" y="698500"/>
            <a:ext cx="6203951"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383535f6f7_1_33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a:sym typeface="Calibri"/>
            </a:endParaRPr>
          </a:p>
        </p:txBody>
      </p:sp>
      <p:sp>
        <p:nvSpPr>
          <p:cNvPr id="377" name="Google Shape;377;g383535f6f7_1_33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0911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83535f6f7_1_34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Google Shape;385;g383535f6f7_1_3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374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83535f6f7_1_26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ym typeface="Calibri"/>
            </a:endParaRPr>
          </a:p>
        </p:txBody>
      </p:sp>
      <p:sp>
        <p:nvSpPr>
          <p:cNvPr id="393" name="Google Shape;393;g383535f6f7_1_2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4407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83535f6f7_1_26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sym typeface="Calibri"/>
            </a:endParaRPr>
          </a:p>
        </p:txBody>
      </p:sp>
      <p:sp>
        <p:nvSpPr>
          <p:cNvPr id="398" name="Google Shape;398;g383535f6f7_1_2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305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83535f6f7_1_27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Google Shape;407;g383535f6f7_1_27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099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83535f6f7_1_24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ym typeface="Calibri"/>
            </a:endParaRPr>
          </a:p>
        </p:txBody>
      </p:sp>
      <p:sp>
        <p:nvSpPr>
          <p:cNvPr id="416" name="Google Shape;416;g383535f6f7_1_2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8433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83535f6f7_1_24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21" name="Google Shape;421;g383535f6f7_1_24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6868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83535f6f7_1_25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Google Shape;430;g383535f6f7_1_2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387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83535f6f7_1_40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438" name="Google Shape;438;g383535f6f7_1_4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8740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83535f6f7_1_40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383535f6f7_1_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036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88fa3be6e_0_3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Google Shape;112;g388fa3be6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16778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7fc963827_0_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g37fc963827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229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88fa3be6e_0_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Google Shape;119;g388fa3be6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636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88fa3be6e_0_4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Google Shape;126;g388fa3be6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209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8fa3be6e_0_10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Google Shape;134;g388fa3be6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51838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83535f6f7_1_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383535f6f7_1_5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sym typeface="Calibri"/>
            </a:endParaRPr>
          </a:p>
        </p:txBody>
      </p:sp>
      <p:sp>
        <p:nvSpPr>
          <p:cNvPr id="140" name="Google Shape;140;g383535f6f7_1_5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401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 name="Google Shape;8;p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7" name="Google Shape;57;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1" name="Google Shape;61;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2" name="Google Shape;6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1" name="Google Shape;71;p1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72" name="Google Shape;72;p1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5" name="Google Shape;75;p1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1" name="Google Shape;81;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11" name="Google Shape;11;p3"/>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2" name="Google Shape;12;p3"/>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5" name="Google Shape;15;p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a:stretch/>
        </p:blipFill>
        <p:spPr>
          <a:xfrm>
            <a:off x="0" y="4776787"/>
            <a:ext cx="9144000" cy="366713"/>
          </a:xfrm>
          <a:prstGeom prst="rect">
            <a:avLst/>
          </a:prstGeom>
          <a:noFill/>
          <a:ln>
            <a:noFill/>
          </a:ln>
        </p:spPr>
      </p:pic>
      <p:sp>
        <p:nvSpPr>
          <p:cNvPr id="18" name="Google Shape;18;p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0" name="Google Shape;20;p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 name="Google Shape;21;p4"/>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22" name="Google Shape;22;p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 name="Google Shape;23;p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4" name="Google Shape;24;p4"/>
          <p:cNvSpPr txBox="1">
            <a:spLocks noGrp="1"/>
          </p:cNvSpPr>
          <p:nvPr>
            <p:ph type="title"/>
          </p:nvPr>
        </p:nvSpPr>
        <p:spPr>
          <a:xfrm>
            <a:off x="0" y="543"/>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27" name="Google Shape;27;p5"/>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28" name="Google Shape;28;p5"/>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1" name="Google Shape;31;p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3" name="Google Shape;33;p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l="29372" r="1943"/>
          <a:stretch/>
        </p:blipFill>
        <p:spPr>
          <a:xfrm>
            <a:off x="2857500" y="678942"/>
            <a:ext cx="6057900" cy="464058"/>
          </a:xfrm>
          <a:prstGeom prst="rect">
            <a:avLst/>
          </a:prstGeom>
          <a:noFill/>
          <a:ln>
            <a:noFill/>
          </a:ln>
        </p:spPr>
      </p:pic>
      <p:pic>
        <p:nvPicPr>
          <p:cNvPr id="36" name="Google Shape;36;p6"/>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37" name="Google Shape;37;p6"/>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9" name="Google Shape;39;p6"/>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43" name="Google Shape;43;p7"/>
          <p:cNvSpPr txBox="1">
            <a:spLocks noGrp="1"/>
          </p:cNvSpPr>
          <p:nvPr>
            <p:ph type="title"/>
          </p:nvPr>
        </p:nvSpPr>
        <p:spPr>
          <a:xfrm>
            <a:off x="0" y="1600200"/>
            <a:ext cx="9144000" cy="1657500"/>
          </a:xfrm>
          <a:prstGeom prst="rect">
            <a:avLst/>
          </a:prstGeom>
          <a:solidFill>
            <a:schemeClr val="lt1">
              <a:alpha val="49803"/>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46" name="Google Shape;46;p8"/>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51" name="Google Shape;51;p1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3"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65" name="Google Shape;65;p13"/>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66" name="Google Shape;66;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a.drcedirect.com/Documents/Unsecure/Doc.aspx?id=58214fc4-3f3a-460c-b8ef-d517805fa64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drcedirect.com/all/eca-portal-ui/welcome/LA"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la.drcedirect.com/Documents/Unsecure/Doc.aspx?id=58214fc4-3f3a-460c-b8ef-d517805fa64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drcedirect.com/all/eca-portal-ui/welcome/L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louisianabelieves.com/docs/default-source/assessment/dtc-and-accountability-contact-update-form.pdf?sfvrsn=1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a.drcedirect.com/Documents/Unsecure/Doc.aspx?id=58214fc4-3f3a-460c-b8ef-d517805fa64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drcedirect.com/all/eca-portal-ui/welcome/LA"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la.drcedirect.com/Documents/Unsecure/Doc.aspx?id=091b8753-654e-4625-bc42-c5ea2319050d"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drcedirect.com/all/eca-portal-ui/welcome/LA"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la.drcedirect.com/Documents/Unsecure/Doc.aspx?id=091b8753-654e-4625-bc42-c5ea2319050d" TargetMode="External"/><Relationship Id="rId5" Type="http://schemas.openxmlformats.org/officeDocument/2006/relationships/hyperlink" Target="https://la.drcedirect.com/Documents/Unsecure/Doc.aspx?id=d4a7a9e0-e197-4e9f-8ecc-c7f35bcd89bf" TargetMode="External"/><Relationship Id="rId4" Type="http://schemas.openxmlformats.org/officeDocument/2006/relationships/hyperlink" Target="https://la.drcedirect.com/Documents/Unsecure/Doc.aspx?id=a96d16d1-2784-4677-8399-1e18c8cf7b6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la.drcedirec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685800" y="2057401"/>
            <a:ext cx="7886700" cy="122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eDIRECT: Accessing the eDIRECT Dashboard</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General Information: Announcements</a:t>
            </a:r>
            <a:endParaRPr sz="2800" b="0" i="0" u="none" strike="noStrike" cap="none">
              <a:solidFill>
                <a:srgbClr val="333333"/>
              </a:solidFill>
              <a:latin typeface="Calibri"/>
              <a:ea typeface="Calibri"/>
              <a:cs typeface="Calibri"/>
              <a:sym typeface="Calibri"/>
            </a:endParaRPr>
          </a:p>
        </p:txBody>
      </p:sp>
      <p:sp>
        <p:nvSpPr>
          <p:cNvPr id="152" name="Google Shape;152;p2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sz="900">
                <a:solidFill>
                  <a:srgbClr val="8A8A8A"/>
                </a:solidFill>
                <a:latin typeface="Calibri"/>
                <a:ea typeface="Calibri"/>
                <a:cs typeface="Calibri"/>
                <a:sym typeface="Calibri"/>
              </a:rPr>
              <a:t>10</a:t>
            </a:fld>
            <a:endParaRPr sz="900">
              <a:solidFill>
                <a:srgbClr val="8A8A8A"/>
              </a:solidFill>
              <a:latin typeface="Calibri"/>
              <a:ea typeface="Calibri"/>
              <a:cs typeface="Calibri"/>
              <a:sym typeface="Calibri"/>
            </a:endParaRPr>
          </a:p>
        </p:txBody>
      </p:sp>
      <p:sp>
        <p:nvSpPr>
          <p:cNvPr id="153" name="Google Shape;153;p28"/>
          <p:cNvSpPr txBox="1">
            <a:spLocks noGrp="1"/>
          </p:cNvSpPr>
          <p:nvPr>
            <p:ph type="body" idx="1"/>
          </p:nvPr>
        </p:nvSpPr>
        <p:spPr>
          <a:xfrm>
            <a:off x="152400" y="1068050"/>
            <a:ext cx="8839200" cy="3543300"/>
          </a:xfrm>
          <a:prstGeom prst="rect">
            <a:avLst/>
          </a:prstGeom>
          <a:noFill/>
          <a:ln>
            <a:noFill/>
          </a:ln>
        </p:spPr>
        <p:txBody>
          <a:bodyPr spcFirstLastPara="1" wrap="square" lIns="91425" tIns="91425" rIns="91425" bIns="91425" anchor="t" anchorCtr="0">
            <a:noAutofit/>
          </a:bodyPr>
          <a:lstStyle/>
          <a:p>
            <a:pPr marL="230188"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Announcements tab under General Information contains:</a:t>
            </a:r>
            <a:endParaRPr/>
          </a:p>
          <a:p>
            <a:pPr marL="914400" marR="0" lvl="0" indent="-285750" algn="l" rtl="0">
              <a:lnSpc>
                <a:spcPct val="100000"/>
              </a:lnSpc>
              <a:spcBef>
                <a:spcPts val="0"/>
              </a:spcBef>
              <a:spcAft>
                <a:spcPts val="0"/>
              </a:spcAft>
              <a:buClr>
                <a:schemeClr val="dk1"/>
              </a:buClr>
              <a:buSzPts val="900"/>
              <a:buFont typeface="Calibri"/>
              <a:buChar char="•"/>
            </a:pPr>
            <a:r>
              <a:rPr lang="en" sz="1800" b="0" i="0" u="none" strike="noStrike" cap="none">
                <a:solidFill>
                  <a:schemeClr val="dk1"/>
                </a:solidFill>
                <a:latin typeface="Calibri"/>
                <a:ea typeface="Calibri"/>
                <a:cs typeface="Calibri"/>
                <a:sym typeface="Calibri"/>
              </a:rPr>
              <a:t>times eDIRECT/EAGLE 2.0 will be unavailable for scheduled maintenance</a:t>
            </a:r>
            <a:endParaRPr/>
          </a:p>
          <a:p>
            <a:pPr marL="914400" marR="0" lvl="0" indent="-285750" algn="l" rtl="0">
              <a:lnSpc>
                <a:spcPct val="100000"/>
              </a:lnSpc>
              <a:spcBef>
                <a:spcPts val="0"/>
              </a:spcBef>
              <a:spcAft>
                <a:spcPts val="0"/>
              </a:spcAft>
              <a:buClr>
                <a:schemeClr val="dk1"/>
              </a:buClr>
              <a:buSzPts val="900"/>
              <a:buFont typeface="Calibri"/>
              <a:buChar char="•"/>
            </a:pPr>
            <a:r>
              <a:rPr lang="en" sz="1800" b="0" i="0" u="none" strike="noStrike" cap="none">
                <a:solidFill>
                  <a:schemeClr val="dk1"/>
                </a:solidFill>
                <a:latin typeface="Calibri"/>
                <a:ea typeface="Calibri"/>
                <a:cs typeface="Calibri"/>
                <a:sym typeface="Calibri"/>
              </a:rPr>
              <a:t>solutions for a known problem that DRC is actively working to correct</a:t>
            </a:r>
            <a:endParaRPr sz="18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SzPts val="900"/>
              <a:buFont typeface="Calibri"/>
              <a:buChar char="•"/>
            </a:pPr>
            <a:r>
              <a:rPr lang="en" sz="1800"/>
              <a:t>dates when reports will be available for LEAP 360 assessments and Practice Tests.</a:t>
            </a:r>
            <a:endParaRPr sz="1800"/>
          </a:p>
          <a:p>
            <a:pPr marL="584200" marR="0" lvl="1" indent="-7937"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06399" marR="0" lvl="0" indent="-61911"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4" name="Google Shape;154;p28"/>
          <p:cNvPicPr preferRelativeResize="0"/>
          <p:nvPr/>
        </p:nvPicPr>
        <p:blipFill>
          <a:blip r:embed="rId3">
            <a:alphaModFix/>
          </a:blip>
          <a:stretch>
            <a:fillRect/>
          </a:stretch>
        </p:blipFill>
        <p:spPr>
          <a:xfrm>
            <a:off x="729338" y="2328351"/>
            <a:ext cx="7694025" cy="2472250"/>
          </a:xfrm>
          <a:prstGeom prst="rect">
            <a:avLst/>
          </a:prstGeom>
          <a:noFill/>
          <a:ln>
            <a:noFill/>
          </a:ln>
        </p:spPr>
      </p:pic>
      <p:sp>
        <p:nvSpPr>
          <p:cNvPr id="155" name="Google Shape;155;p28"/>
          <p:cNvSpPr/>
          <p:nvPr/>
        </p:nvSpPr>
        <p:spPr>
          <a:xfrm>
            <a:off x="1870400" y="2400300"/>
            <a:ext cx="977700" cy="34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General Information: Documents</a:t>
            </a:r>
            <a:endParaRPr sz="2800" b="0" i="0" u="none" strike="noStrike" cap="none">
              <a:solidFill>
                <a:srgbClr val="333333"/>
              </a:solidFill>
              <a:latin typeface="Calibri"/>
              <a:ea typeface="Calibri"/>
              <a:cs typeface="Calibri"/>
              <a:sym typeface="Calibri"/>
            </a:endParaRPr>
          </a:p>
        </p:txBody>
      </p:sp>
      <p:sp>
        <p:nvSpPr>
          <p:cNvPr id="161" name="Google Shape;161;p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sz="900">
                <a:solidFill>
                  <a:srgbClr val="8A8A8A"/>
                </a:solidFill>
                <a:latin typeface="Calibri"/>
                <a:ea typeface="Calibri"/>
                <a:cs typeface="Calibri"/>
                <a:sym typeface="Calibri"/>
              </a:rPr>
              <a:t>11</a:t>
            </a:fld>
            <a:endParaRPr sz="900">
              <a:solidFill>
                <a:srgbClr val="8A8A8A"/>
              </a:solidFill>
              <a:latin typeface="Calibri"/>
              <a:ea typeface="Calibri"/>
              <a:cs typeface="Calibri"/>
              <a:sym typeface="Calibri"/>
            </a:endParaRPr>
          </a:p>
        </p:txBody>
      </p:sp>
      <p:sp>
        <p:nvSpPr>
          <p:cNvPr id="162" name="Google Shape;162;p29"/>
          <p:cNvSpPr txBox="1">
            <a:spLocks noGrp="1"/>
          </p:cNvSpPr>
          <p:nvPr>
            <p:ph type="body" idx="1"/>
          </p:nvPr>
        </p:nvSpPr>
        <p:spPr>
          <a:xfrm>
            <a:off x="124800" y="989675"/>
            <a:ext cx="89031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500">
                <a:solidFill>
                  <a:srgbClr val="000000"/>
                </a:solidFill>
              </a:rPr>
              <a:t>The </a:t>
            </a:r>
            <a:r>
              <a:rPr lang="en" sz="1500" b="1" i="0" u="none" strike="noStrike" cap="none">
                <a:solidFill>
                  <a:srgbClr val="000000"/>
                </a:solidFill>
              </a:rPr>
              <a:t>Documents</a:t>
            </a:r>
            <a:r>
              <a:rPr lang="en" sz="1500" b="0" i="0" u="none" strike="noStrike" cap="none">
                <a:solidFill>
                  <a:srgbClr val="000000"/>
                </a:solidFill>
                <a:latin typeface="Calibri"/>
                <a:ea typeface="Calibri"/>
                <a:cs typeface="Calibri"/>
                <a:sym typeface="Calibri"/>
              </a:rPr>
              <a:t> tab in eDIRECT to include more options, making locating specific documents easier. The Document Type drop down now contains the following filter options: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Memos/ Documents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User Guides</a:t>
            </a:r>
            <a:endParaRPr sz="1500">
              <a:solidFill>
                <a:srgbClr val="000000"/>
              </a:solidFill>
            </a:endParaRPr>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Accommodated Audio Files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Manuals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Math Reference Sheets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Forms and Processes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Reference Sheet</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a:solidFill>
                  <a:srgbClr val="000000"/>
                </a:solidFill>
              </a:rPr>
              <a:t>Teacher Study Guides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Communication Assistance Scripts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Native Language Directions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Paper Tests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Graphics</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Manipulatives List</a:t>
            </a:r>
            <a:endParaRPr sz="1500"/>
          </a:p>
          <a:p>
            <a:pPr marL="457200" marR="0" lvl="0" indent="-317500" algn="l" rtl="0">
              <a:lnSpc>
                <a:spcPct val="100000"/>
              </a:lnSpc>
              <a:spcBef>
                <a:spcPts val="0"/>
              </a:spcBef>
              <a:spcAft>
                <a:spcPts val="0"/>
              </a:spcAft>
              <a:buClr>
                <a:srgbClr val="000000"/>
              </a:buClr>
              <a:buSzPts val="1400"/>
              <a:buFont typeface="Calibri"/>
              <a:buChar char="•"/>
            </a:pPr>
            <a:r>
              <a:rPr lang="en" sz="1500" b="0" i="0" u="none" strike="noStrike" cap="none">
                <a:solidFill>
                  <a:srgbClr val="000000"/>
                </a:solidFill>
                <a:latin typeface="Calibri"/>
                <a:ea typeface="Calibri"/>
                <a:cs typeface="Calibri"/>
                <a:sym typeface="Calibri"/>
              </a:rPr>
              <a:t>Social Studies Extended Response Checklist</a:t>
            </a:r>
            <a:endParaRPr sz="1500" b="0" i="0" u="none" strike="noStrike" cap="none">
              <a:solidFill>
                <a:schemeClr val="dk1"/>
              </a:solidFill>
              <a:latin typeface="Calibri"/>
              <a:ea typeface="Calibri"/>
              <a:cs typeface="Calibri"/>
              <a:sym typeface="Calibri"/>
            </a:endParaRPr>
          </a:p>
        </p:txBody>
      </p:sp>
      <p:pic>
        <p:nvPicPr>
          <p:cNvPr id="163" name="Google Shape;163;p29"/>
          <p:cNvPicPr preferRelativeResize="0"/>
          <p:nvPr/>
        </p:nvPicPr>
        <p:blipFill>
          <a:blip r:embed="rId3">
            <a:alphaModFix/>
          </a:blip>
          <a:stretch>
            <a:fillRect/>
          </a:stretch>
        </p:blipFill>
        <p:spPr>
          <a:xfrm>
            <a:off x="3606350" y="1596100"/>
            <a:ext cx="5337400" cy="2765649"/>
          </a:xfrm>
          <a:prstGeom prst="rect">
            <a:avLst/>
          </a:prstGeom>
          <a:noFill/>
          <a:ln>
            <a:noFill/>
          </a:ln>
        </p:spPr>
      </p:pic>
      <p:sp>
        <p:nvSpPr>
          <p:cNvPr id="164" name="Google Shape;164;p29"/>
          <p:cNvSpPr/>
          <p:nvPr/>
        </p:nvSpPr>
        <p:spPr>
          <a:xfrm>
            <a:off x="5407100" y="1966725"/>
            <a:ext cx="824700" cy="34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General Information: Downloads</a:t>
            </a:r>
            <a:endParaRPr sz="2800" b="0" i="0" u="none" strike="noStrike" cap="none">
              <a:solidFill>
                <a:srgbClr val="333333"/>
              </a:solidFill>
              <a:latin typeface="Calibri"/>
              <a:ea typeface="Calibri"/>
              <a:cs typeface="Calibri"/>
              <a:sym typeface="Calibri"/>
            </a:endParaRPr>
          </a:p>
        </p:txBody>
      </p:sp>
      <p:sp>
        <p:nvSpPr>
          <p:cNvPr id="170" name="Google Shape;170;p3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sz="900">
                <a:solidFill>
                  <a:srgbClr val="8A8A8A"/>
                </a:solidFill>
                <a:latin typeface="Calibri"/>
                <a:ea typeface="Calibri"/>
                <a:cs typeface="Calibri"/>
                <a:sym typeface="Calibri"/>
              </a:rPr>
              <a:t>12</a:t>
            </a:fld>
            <a:endParaRPr sz="900">
              <a:solidFill>
                <a:srgbClr val="8A8A8A"/>
              </a:solidFill>
              <a:latin typeface="Calibri"/>
              <a:ea typeface="Calibri"/>
              <a:cs typeface="Calibri"/>
              <a:sym typeface="Calibri"/>
            </a:endParaRPr>
          </a:p>
        </p:txBody>
      </p:sp>
      <p:sp>
        <p:nvSpPr>
          <p:cNvPr id="171" name="Google Shape;171;p30"/>
          <p:cNvSpPr txBox="1">
            <a:spLocks noGrp="1"/>
          </p:cNvSpPr>
          <p:nvPr>
            <p:ph type="body" idx="1"/>
          </p:nvPr>
        </p:nvSpPr>
        <p:spPr>
          <a:xfrm>
            <a:off x="170075" y="966500"/>
            <a:ext cx="89271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600"/>
              <a:t>In the </a:t>
            </a:r>
            <a:r>
              <a:rPr lang="en" sz="1600" b="1"/>
              <a:t>Downloads</a:t>
            </a:r>
            <a:r>
              <a:rPr lang="en" sz="1600"/>
              <a:t> tab, s</a:t>
            </a:r>
            <a:r>
              <a:rPr lang="en" sz="1600" b="0" i="0" u="none" strike="noStrike" cap="none">
                <a:solidFill>
                  <a:schemeClr val="dk1"/>
                </a:solidFill>
                <a:latin typeface="Calibri"/>
                <a:ea typeface="Calibri"/>
                <a:cs typeface="Calibri"/>
                <a:sym typeface="Calibri"/>
              </a:rPr>
              <a:t>chool and district technology coordinators have access to general information in order to get the software downloads required to set up the DRC testing platform. </a:t>
            </a:r>
            <a:endParaRPr sz="1600"/>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2" name="Google Shape;172;p30"/>
          <p:cNvPicPr preferRelativeResize="0"/>
          <p:nvPr/>
        </p:nvPicPr>
        <p:blipFill>
          <a:blip r:embed="rId3">
            <a:alphaModFix/>
          </a:blip>
          <a:stretch>
            <a:fillRect/>
          </a:stretch>
        </p:blipFill>
        <p:spPr>
          <a:xfrm>
            <a:off x="1363338" y="1726225"/>
            <a:ext cx="6426024" cy="3074375"/>
          </a:xfrm>
          <a:prstGeom prst="rect">
            <a:avLst/>
          </a:prstGeom>
          <a:noFill/>
          <a:ln>
            <a:noFill/>
          </a:ln>
        </p:spPr>
      </p:pic>
      <p:sp>
        <p:nvSpPr>
          <p:cNvPr id="173" name="Google Shape;173;p30"/>
          <p:cNvSpPr/>
          <p:nvPr/>
        </p:nvSpPr>
        <p:spPr>
          <a:xfrm>
            <a:off x="3307175" y="2017750"/>
            <a:ext cx="824700" cy="34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Google Shape;174;p30"/>
          <p:cNvSpPr/>
          <p:nvPr/>
        </p:nvSpPr>
        <p:spPr>
          <a:xfrm>
            <a:off x="6677950" y="1765175"/>
            <a:ext cx="726900" cy="1311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General Information: Test Tutorials</a:t>
            </a:r>
            <a:endParaRPr sz="2800" b="0" i="0" u="none" strike="noStrike" cap="none">
              <a:solidFill>
                <a:srgbClr val="333333"/>
              </a:solidFill>
              <a:latin typeface="Calibri"/>
              <a:ea typeface="Calibri"/>
              <a:cs typeface="Calibri"/>
              <a:sym typeface="Calibri"/>
            </a:endParaRPr>
          </a:p>
        </p:txBody>
      </p:sp>
      <p:sp>
        <p:nvSpPr>
          <p:cNvPr id="180" name="Google Shape;180;p3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sz="900">
                <a:solidFill>
                  <a:srgbClr val="8A8A8A"/>
                </a:solidFill>
                <a:latin typeface="Calibri"/>
                <a:ea typeface="Calibri"/>
                <a:cs typeface="Calibri"/>
                <a:sym typeface="Calibri"/>
              </a:rPr>
              <a:t>13</a:t>
            </a:fld>
            <a:endParaRPr sz="900">
              <a:solidFill>
                <a:srgbClr val="8A8A8A"/>
              </a:solidFill>
              <a:latin typeface="Calibri"/>
              <a:ea typeface="Calibri"/>
              <a:cs typeface="Calibri"/>
              <a:sym typeface="Calibri"/>
            </a:endParaRPr>
          </a:p>
        </p:txBody>
      </p:sp>
      <p:sp>
        <p:nvSpPr>
          <p:cNvPr id="181" name="Google Shape;181;p31"/>
          <p:cNvSpPr txBox="1">
            <a:spLocks noGrp="1"/>
          </p:cNvSpPr>
          <p:nvPr>
            <p:ph type="body" idx="1"/>
          </p:nvPr>
        </p:nvSpPr>
        <p:spPr>
          <a:xfrm>
            <a:off x="152400" y="1047600"/>
            <a:ext cx="8839200" cy="3543300"/>
          </a:xfrm>
          <a:prstGeom prst="rect">
            <a:avLst/>
          </a:prstGeom>
          <a:noFill/>
          <a:ln>
            <a:noFill/>
          </a:ln>
        </p:spPr>
        <p:txBody>
          <a:bodyPr spcFirstLastPara="1" wrap="square" lIns="91425" tIns="91425" rIns="91425" bIns="91425" anchor="t" anchorCtr="0">
            <a:noAutofit/>
          </a:bodyPr>
          <a:lstStyle/>
          <a:p>
            <a:pPr marL="230188" marR="0" lvl="0" indent="0" algn="l" rtl="0">
              <a:lnSpc>
                <a:spcPct val="100000"/>
              </a:lnSpc>
              <a:spcBef>
                <a:spcPts val="0"/>
              </a:spcBef>
              <a:spcAft>
                <a:spcPts val="0"/>
              </a:spcAft>
              <a:buClr>
                <a:schemeClr val="dk1"/>
              </a:buClr>
              <a:buSzPts val="1800"/>
              <a:buFont typeface="Arial"/>
              <a:buNone/>
            </a:pPr>
            <a:r>
              <a:rPr lang="en" sz="1600"/>
              <a:t>The </a:t>
            </a:r>
            <a:r>
              <a:rPr lang="en" sz="1600" b="1" i="0" u="none" strike="noStrike" cap="none">
                <a:solidFill>
                  <a:schemeClr val="dk1"/>
                </a:solidFill>
              </a:rPr>
              <a:t>Test </a:t>
            </a:r>
            <a:r>
              <a:rPr lang="en" sz="1600" b="1"/>
              <a:t>T</a:t>
            </a:r>
            <a:r>
              <a:rPr lang="en" sz="1600" b="1" i="0" u="none" strike="noStrike" cap="none">
                <a:solidFill>
                  <a:schemeClr val="dk1"/>
                </a:solidFill>
              </a:rPr>
              <a:t>utorials</a:t>
            </a:r>
            <a:r>
              <a:rPr lang="en" sz="1600" b="0" i="0" u="none" strike="noStrike" cap="none">
                <a:solidFill>
                  <a:schemeClr val="dk1"/>
                </a:solidFill>
                <a:latin typeface="Calibri"/>
                <a:ea typeface="Calibri"/>
                <a:cs typeface="Calibri"/>
                <a:sym typeface="Calibri"/>
              </a:rPr>
              <a:t> tab </a:t>
            </a:r>
            <a:r>
              <a:rPr lang="en" sz="1600"/>
              <a:t>contains</a:t>
            </a:r>
            <a:r>
              <a:rPr lang="en" sz="1600" b="0" i="0" u="none" strike="noStrike" cap="none">
                <a:solidFill>
                  <a:schemeClr val="dk1"/>
                </a:solidFill>
                <a:latin typeface="Calibri"/>
                <a:ea typeface="Calibri"/>
                <a:cs typeface="Calibri"/>
                <a:sym typeface="Calibri"/>
              </a:rPr>
              <a:t> short video walkthroughs of the online tool trainings (</a:t>
            </a:r>
            <a:r>
              <a:rPr lang="en" sz="1600"/>
              <a:t>OTTs)</a:t>
            </a:r>
            <a:r>
              <a:rPr lang="en" sz="1600" b="0" i="0" u="none" strike="noStrike" cap="none">
                <a:solidFill>
                  <a:schemeClr val="dk1"/>
                </a:solidFill>
                <a:latin typeface="Calibri"/>
                <a:ea typeface="Calibri"/>
                <a:cs typeface="Calibri"/>
                <a:sym typeface="Calibri"/>
              </a:rPr>
              <a:t> that may be viewed by students prior to taking the assessment. </a:t>
            </a:r>
            <a:endParaRPr sz="1600" b="0" i="0" u="none" strike="noStrike" cap="none">
              <a:solidFill>
                <a:schemeClr val="dk1"/>
              </a:solidFill>
              <a:latin typeface="Calibri"/>
              <a:ea typeface="Calibri"/>
              <a:cs typeface="Calibri"/>
              <a:sym typeface="Calibri"/>
            </a:endParaRPr>
          </a:p>
        </p:txBody>
      </p:sp>
      <p:pic>
        <p:nvPicPr>
          <p:cNvPr id="182" name="Google Shape;182;p31"/>
          <p:cNvPicPr preferRelativeResize="0"/>
          <p:nvPr/>
        </p:nvPicPr>
        <p:blipFill>
          <a:blip r:embed="rId3">
            <a:alphaModFix/>
          </a:blip>
          <a:stretch>
            <a:fillRect/>
          </a:stretch>
        </p:blipFill>
        <p:spPr>
          <a:xfrm>
            <a:off x="348575" y="1876574"/>
            <a:ext cx="8293975" cy="2924026"/>
          </a:xfrm>
          <a:prstGeom prst="rect">
            <a:avLst/>
          </a:prstGeom>
          <a:noFill/>
          <a:ln>
            <a:noFill/>
          </a:ln>
        </p:spPr>
      </p:pic>
      <p:sp>
        <p:nvSpPr>
          <p:cNvPr id="183" name="Google Shape;183;p31"/>
          <p:cNvSpPr/>
          <p:nvPr/>
        </p:nvSpPr>
        <p:spPr>
          <a:xfrm>
            <a:off x="3494225" y="2247300"/>
            <a:ext cx="824700" cy="34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Google Shape;184;p31"/>
          <p:cNvSpPr/>
          <p:nvPr/>
        </p:nvSpPr>
        <p:spPr>
          <a:xfrm>
            <a:off x="7145525" y="18765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0" y="1513375"/>
            <a:ext cx="9144000" cy="16575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800">
                <a:solidFill>
                  <a:srgbClr val="191919"/>
                </a:solidFill>
              </a:rPr>
              <a:t>User Management</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User Management</a:t>
            </a:r>
            <a:endParaRPr sz="2800" b="0" i="0" u="none" strike="noStrike" cap="none">
              <a:solidFill>
                <a:srgbClr val="333333"/>
              </a:solidFill>
              <a:latin typeface="Calibri"/>
              <a:ea typeface="Calibri"/>
              <a:cs typeface="Calibri"/>
              <a:sym typeface="Calibri"/>
            </a:endParaRPr>
          </a:p>
        </p:txBody>
      </p:sp>
      <p:sp>
        <p:nvSpPr>
          <p:cNvPr id="195" name="Google Shape;195;p3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sz="900">
                <a:solidFill>
                  <a:srgbClr val="8A8A8A"/>
                </a:solidFill>
                <a:latin typeface="Calibri"/>
                <a:ea typeface="Calibri"/>
                <a:cs typeface="Calibri"/>
                <a:sym typeface="Calibri"/>
              </a:rPr>
              <a:t>15</a:t>
            </a:fld>
            <a:endParaRPr sz="900">
              <a:solidFill>
                <a:srgbClr val="8A8A8A"/>
              </a:solidFill>
              <a:latin typeface="Calibri"/>
              <a:ea typeface="Calibri"/>
              <a:cs typeface="Calibri"/>
              <a:sym typeface="Calibri"/>
            </a:endParaRPr>
          </a:p>
        </p:txBody>
      </p:sp>
      <p:sp>
        <p:nvSpPr>
          <p:cNvPr id="196" name="Google Shape;196;p3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230188"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7" name="Google Shape;197;p33"/>
          <p:cNvPicPr preferRelativeResize="0"/>
          <p:nvPr/>
        </p:nvPicPr>
        <p:blipFill>
          <a:blip r:embed="rId3">
            <a:alphaModFix/>
          </a:blip>
          <a:stretch>
            <a:fillRect/>
          </a:stretch>
        </p:blipFill>
        <p:spPr>
          <a:xfrm>
            <a:off x="57200" y="1143012"/>
            <a:ext cx="9143999" cy="3650826"/>
          </a:xfrm>
          <a:prstGeom prst="rect">
            <a:avLst/>
          </a:prstGeom>
          <a:noFill/>
          <a:ln>
            <a:noFill/>
          </a:ln>
        </p:spPr>
      </p:pic>
      <p:cxnSp>
        <p:nvCxnSpPr>
          <p:cNvPr id="198" name="Google Shape;198;p33"/>
          <p:cNvCxnSpPr/>
          <p:nvPr/>
        </p:nvCxnSpPr>
        <p:spPr>
          <a:xfrm rot="10800000">
            <a:off x="1738100" y="1943375"/>
            <a:ext cx="979200" cy="1632300"/>
          </a:xfrm>
          <a:prstGeom prst="straightConnector1">
            <a:avLst/>
          </a:prstGeom>
          <a:noFill/>
          <a:ln w="28575" cap="flat" cmpd="sng">
            <a:solidFill>
              <a:srgbClr val="FF0000"/>
            </a:solidFill>
            <a:prstDash val="solid"/>
            <a:round/>
            <a:headEnd type="none" w="sm" len="sm"/>
            <a:tailEnd type="triangle" w="med" len="med"/>
          </a:ln>
        </p:spPr>
      </p:cxnSp>
      <p:sp>
        <p:nvSpPr>
          <p:cNvPr id="199" name="Google Shape;199;p33"/>
          <p:cNvSpPr/>
          <p:nvPr/>
        </p:nvSpPr>
        <p:spPr>
          <a:xfrm>
            <a:off x="7579125" y="12550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p:nvPr/>
        </p:nvSpPr>
        <p:spPr>
          <a:xfrm>
            <a:off x="317500" y="274968"/>
            <a:ext cx="8686800" cy="450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i="0" u="none" strike="noStrike" cap="none">
                <a:solidFill>
                  <a:schemeClr val="dk1"/>
                </a:solidFill>
                <a:latin typeface="Calibri"/>
                <a:ea typeface="Calibri"/>
                <a:cs typeface="Calibri"/>
                <a:sym typeface="Calibri"/>
              </a:rPr>
              <a:t>User Management</a:t>
            </a:r>
            <a:endParaRPr sz="2800">
              <a:latin typeface="Calibri"/>
              <a:ea typeface="Calibri"/>
              <a:cs typeface="Calibri"/>
              <a:sym typeface="Calibri"/>
            </a:endParaRPr>
          </a:p>
        </p:txBody>
      </p:sp>
      <p:sp>
        <p:nvSpPr>
          <p:cNvPr id="205" name="Google Shape;205;p34"/>
          <p:cNvSpPr txBox="1"/>
          <p:nvPr/>
        </p:nvSpPr>
        <p:spPr>
          <a:xfrm>
            <a:off x="213225" y="873950"/>
            <a:ext cx="4339500" cy="27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600">
                <a:latin typeface="Calibri"/>
                <a:ea typeface="Calibri"/>
                <a:cs typeface="Calibri"/>
                <a:sym typeface="Calibri"/>
              </a:rPr>
              <a:t>Under </a:t>
            </a:r>
            <a:r>
              <a:rPr lang="en" sz="1600" b="1">
                <a:latin typeface="Calibri"/>
                <a:ea typeface="Calibri"/>
                <a:cs typeface="Calibri"/>
                <a:sym typeface="Calibri"/>
              </a:rPr>
              <a:t>User Management</a:t>
            </a:r>
            <a:r>
              <a:rPr lang="en" sz="1600">
                <a:latin typeface="Calibri"/>
                <a:ea typeface="Calibri"/>
                <a:cs typeface="Calibri"/>
                <a:sym typeface="Calibri"/>
              </a:rPr>
              <a:t>, u</a:t>
            </a:r>
            <a:r>
              <a:rPr lang="en" sz="1600" i="0" u="none" strike="noStrike" cap="none">
                <a:solidFill>
                  <a:srgbClr val="000000"/>
                </a:solidFill>
                <a:latin typeface="Calibri"/>
                <a:ea typeface="Calibri"/>
                <a:cs typeface="Calibri"/>
                <a:sym typeface="Calibri"/>
              </a:rPr>
              <a:t>sers may either be created individually or in an upload for multiple users. Once users are created they will receive an email with a link to set up their password.</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600" i="0" u="none" strike="noStrike" cap="none">
                <a:solidFill>
                  <a:srgbClr val="000000"/>
                </a:solidFill>
                <a:latin typeface="Calibri"/>
                <a:ea typeface="Calibri"/>
                <a:cs typeface="Calibri"/>
                <a:sym typeface="Calibri"/>
              </a:rPr>
              <a:t>Permissions will be set during the creation process but can be updated. The system will make recommendations based on user role.</a:t>
            </a: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600">
              <a:latin typeface="Calibri"/>
              <a:ea typeface="Calibri"/>
              <a:cs typeface="Calibri"/>
              <a:sym typeface="Calibri"/>
            </a:endParaRPr>
          </a:p>
          <a:p>
            <a:pPr marL="0" lvl="0" indent="0" rtl="0">
              <a:spcBef>
                <a:spcPts val="0"/>
              </a:spcBef>
              <a:spcAft>
                <a:spcPts val="0"/>
              </a:spcAft>
              <a:buClr>
                <a:srgbClr val="000000"/>
              </a:buClr>
              <a:buSzPts val="1800"/>
              <a:buFont typeface="Calibri"/>
              <a:buNone/>
            </a:pPr>
            <a:r>
              <a:rPr lang="en" sz="1600">
                <a:latin typeface="Calibri"/>
                <a:ea typeface="Calibri"/>
                <a:cs typeface="Calibri"/>
                <a:sym typeface="Calibri"/>
              </a:rPr>
              <a:t>Detailed directions for user management can be found in the eDIRECT User Guide posted in </a:t>
            </a:r>
            <a:r>
              <a:rPr lang="en" sz="1600" u="sng">
                <a:solidFill>
                  <a:schemeClr val="hlink"/>
                </a:solidFill>
                <a:latin typeface="Calibri"/>
                <a:ea typeface="Calibri"/>
                <a:cs typeface="Calibri"/>
                <a:sym typeface="Calibri"/>
                <a:hlinkClick r:id="rId3"/>
              </a:rPr>
              <a:t>eDIRECT</a:t>
            </a:r>
            <a:r>
              <a:rPr lang="en" sz="1600">
                <a:latin typeface="Calibri"/>
                <a:ea typeface="Calibri"/>
                <a:cs typeface="Calibri"/>
                <a:sym typeface="Calibri"/>
              </a:rPr>
              <a:t> under General Information.</a:t>
            </a:r>
            <a:endParaRPr sz="1600">
              <a:latin typeface="Calibri"/>
              <a:ea typeface="Calibri"/>
              <a:cs typeface="Calibri"/>
              <a:sym typeface="Calibri"/>
            </a:endParaRPr>
          </a:p>
          <a:p>
            <a:pPr marL="342900" marR="0" lvl="0" indent="-22860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p:txBody>
      </p:sp>
      <p:pic>
        <p:nvPicPr>
          <p:cNvPr id="206" name="Google Shape;206;p34"/>
          <p:cNvPicPr preferRelativeResize="0"/>
          <p:nvPr/>
        </p:nvPicPr>
        <p:blipFill rotWithShape="1">
          <a:blip r:embed="rId4">
            <a:alphaModFix/>
          </a:blip>
          <a:srcRect l="58813" t="19630" r="3045" b="4645"/>
          <a:stretch/>
        </p:blipFill>
        <p:spPr>
          <a:xfrm>
            <a:off x="4660900" y="1408339"/>
            <a:ext cx="4034259" cy="2914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p:nvPr/>
        </p:nvSpPr>
        <p:spPr>
          <a:xfrm>
            <a:off x="0" y="1605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Materials</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2800"/>
              <a:buFont typeface="Calibri"/>
              <a:buNone/>
            </a:pPr>
            <a:r>
              <a:rPr lang="en" sz="2800" b="0" i="0" u="none" strike="noStrike" cap="none">
                <a:solidFill>
                  <a:srgbClr val="000000"/>
                </a:solidFill>
                <a:latin typeface="Calibri"/>
                <a:ea typeface="Calibri"/>
                <a:cs typeface="Calibri"/>
                <a:sym typeface="Calibri"/>
              </a:rPr>
              <a:t>Materials</a:t>
            </a:r>
            <a:endParaRPr sz="2800" b="0" i="0" u="none" strike="noStrike" cap="none">
              <a:solidFill>
                <a:srgbClr val="333333"/>
              </a:solidFill>
              <a:latin typeface="Calibri"/>
              <a:ea typeface="Calibri"/>
              <a:cs typeface="Calibri"/>
              <a:sym typeface="Calibri"/>
            </a:endParaRPr>
          </a:p>
        </p:txBody>
      </p:sp>
      <p:sp>
        <p:nvSpPr>
          <p:cNvPr id="217" name="Google Shape;217;p3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18</a:t>
            </a:fld>
            <a:endParaRPr/>
          </a:p>
        </p:txBody>
      </p:sp>
      <p:sp>
        <p:nvSpPr>
          <p:cNvPr id="218" name="Google Shape;218;p3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06399" marR="0" lvl="0" indent="26988"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19" name="Google Shape;219;p36"/>
          <p:cNvPicPr preferRelativeResize="0"/>
          <p:nvPr/>
        </p:nvPicPr>
        <p:blipFill>
          <a:blip r:embed="rId3">
            <a:alphaModFix/>
          </a:blip>
          <a:stretch>
            <a:fillRect/>
          </a:stretch>
        </p:blipFill>
        <p:spPr>
          <a:xfrm>
            <a:off x="134688" y="1114000"/>
            <a:ext cx="8874627" cy="3543300"/>
          </a:xfrm>
          <a:prstGeom prst="rect">
            <a:avLst/>
          </a:prstGeom>
          <a:noFill/>
          <a:ln>
            <a:noFill/>
          </a:ln>
        </p:spPr>
      </p:pic>
      <p:sp>
        <p:nvSpPr>
          <p:cNvPr id="220" name="Google Shape;220;p36"/>
          <p:cNvSpPr/>
          <p:nvPr/>
        </p:nvSpPr>
        <p:spPr>
          <a:xfrm>
            <a:off x="7579125" y="12550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21" name="Google Shape;221;p36"/>
          <p:cNvCxnSpPr/>
          <p:nvPr/>
        </p:nvCxnSpPr>
        <p:spPr>
          <a:xfrm rot="10800000">
            <a:off x="2611575" y="18871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p:nvPr/>
        </p:nvSpPr>
        <p:spPr>
          <a:xfrm>
            <a:off x="228600" y="262234"/>
            <a:ext cx="8686800" cy="45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b="0" i="0" u="none" strike="noStrike" cap="none">
                <a:solidFill>
                  <a:schemeClr val="dk1"/>
                </a:solidFill>
                <a:latin typeface="Calibri"/>
                <a:ea typeface="Calibri"/>
                <a:cs typeface="Calibri"/>
                <a:sym typeface="Calibri"/>
              </a:rPr>
              <a:t>Materials</a:t>
            </a:r>
            <a:r>
              <a:rPr lang="en" sz="2800">
                <a:solidFill>
                  <a:schemeClr val="dk1"/>
                </a:solidFill>
                <a:latin typeface="Calibri"/>
                <a:ea typeface="Calibri"/>
                <a:cs typeface="Calibri"/>
                <a:sym typeface="Calibri"/>
              </a:rPr>
              <a:t>: Additional Materials</a:t>
            </a:r>
            <a:endParaRPr sz="2800"/>
          </a:p>
        </p:txBody>
      </p:sp>
      <p:sp>
        <p:nvSpPr>
          <p:cNvPr id="227" name="Google Shape;227;p37"/>
          <p:cNvSpPr txBox="1"/>
          <p:nvPr/>
        </p:nvSpPr>
        <p:spPr>
          <a:xfrm>
            <a:off x="70775" y="1064100"/>
            <a:ext cx="4833600" cy="405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500" b="0" i="0" u="none" strike="noStrike" cap="none" dirty="0">
                <a:solidFill>
                  <a:schemeClr val="dk1"/>
                </a:solidFill>
                <a:latin typeface="Calibri"/>
                <a:ea typeface="Calibri"/>
                <a:cs typeface="Calibri"/>
                <a:sym typeface="Calibri"/>
              </a:rPr>
              <a:t>The Additional Materials System allows districts the ability to enter, track, view, change, export, and delete Additional Materials Orders.  The paper Additional Materials Request Form for School Test Coordinators will be used to communicate school orders to District Test Coordinators.</a:t>
            </a:r>
            <a:endParaRPr sz="1500" dirty="0"/>
          </a:p>
          <a:p>
            <a:pPr marL="0" marR="0" lvl="1" indent="0" algn="l" rtl="0">
              <a:lnSpc>
                <a:spcPct val="100000"/>
              </a:lnSpc>
              <a:spcBef>
                <a:spcPts val="0"/>
              </a:spcBef>
              <a:spcAft>
                <a:spcPts val="0"/>
              </a:spcAft>
              <a:buClr>
                <a:schemeClr val="dk1"/>
              </a:buClr>
              <a:buSzPts val="1800"/>
              <a:buFont typeface="Arial Narrow"/>
              <a:buNone/>
            </a:pPr>
            <a:endParaRPr sz="1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00"/>
              </a:spcBef>
              <a:spcAft>
                <a:spcPts val="0"/>
              </a:spcAft>
              <a:buClr>
                <a:srgbClr val="022F65"/>
              </a:buClr>
              <a:buSzPts val="1800"/>
              <a:buFont typeface="Calibri"/>
              <a:buNone/>
            </a:pPr>
            <a:r>
              <a:rPr lang="en" sz="1500" b="0" i="0" u="none" strike="noStrike" cap="none" dirty="0">
                <a:solidFill>
                  <a:schemeClr val="dk1"/>
                </a:solidFill>
                <a:latin typeface="Calibri"/>
                <a:ea typeface="Calibri"/>
                <a:cs typeface="Calibri"/>
                <a:sym typeface="Calibri"/>
              </a:rPr>
              <a:t>To manage the Additional Materials system:</a:t>
            </a:r>
            <a:endParaRPr sz="1500" dirty="0"/>
          </a:p>
          <a:p>
            <a:pPr marL="342900" marR="0" lvl="0" indent="-323850" algn="l" rtl="0">
              <a:lnSpc>
                <a:spcPct val="100000"/>
              </a:lnSpc>
              <a:spcBef>
                <a:spcPts val="540"/>
              </a:spcBef>
              <a:spcAft>
                <a:spcPts val="0"/>
              </a:spcAft>
              <a:buClr>
                <a:srgbClr val="022F65"/>
              </a:buClr>
              <a:buSzPts val="1500"/>
              <a:buFont typeface="Calibri"/>
              <a:buAutoNum type="arabicPeriod"/>
            </a:pPr>
            <a:r>
              <a:rPr lang="en" sz="1500" b="0" i="0" u="none" strike="noStrike" cap="none" dirty="0">
                <a:solidFill>
                  <a:schemeClr val="dk1"/>
                </a:solidFill>
                <a:latin typeface="Calibri"/>
                <a:ea typeface="Calibri"/>
                <a:cs typeface="Calibri"/>
                <a:sym typeface="Calibri"/>
              </a:rPr>
              <a:t>Select the appropriate </a:t>
            </a:r>
            <a:r>
              <a:rPr lang="en" sz="1500" b="1" i="0" u="none" strike="noStrike" cap="none" dirty="0" smtClean="0">
                <a:solidFill>
                  <a:schemeClr val="dk1"/>
                </a:solidFill>
                <a:latin typeface="Calibri"/>
                <a:ea typeface="Calibri"/>
                <a:cs typeface="Calibri"/>
                <a:sym typeface="Calibri"/>
              </a:rPr>
              <a:t>Administration</a:t>
            </a:r>
            <a:endParaRPr sz="1500" dirty="0"/>
          </a:p>
          <a:p>
            <a:pPr marL="342900" marR="0" lvl="0" indent="-323850" algn="l" rtl="0">
              <a:lnSpc>
                <a:spcPct val="100000"/>
              </a:lnSpc>
              <a:spcBef>
                <a:spcPts val="540"/>
              </a:spcBef>
              <a:spcAft>
                <a:spcPts val="0"/>
              </a:spcAft>
              <a:buClr>
                <a:srgbClr val="022F65"/>
              </a:buClr>
              <a:buSzPts val="1500"/>
              <a:buFont typeface="Calibri"/>
              <a:buAutoNum type="arabicPeriod"/>
            </a:pPr>
            <a:r>
              <a:rPr lang="en" sz="1500" b="0" i="0" u="none" strike="noStrike" cap="none" dirty="0">
                <a:solidFill>
                  <a:schemeClr val="dk1"/>
                </a:solidFill>
                <a:latin typeface="Calibri"/>
                <a:ea typeface="Calibri"/>
                <a:cs typeface="Calibri"/>
                <a:sym typeface="Calibri"/>
              </a:rPr>
              <a:t>To enter a new order, click on </a:t>
            </a:r>
            <a:r>
              <a:rPr lang="en" sz="1500" b="1" i="0" u="none" strike="noStrike" cap="none" dirty="0">
                <a:solidFill>
                  <a:schemeClr val="dk1"/>
                </a:solidFill>
                <a:latin typeface="Calibri"/>
                <a:ea typeface="Calibri"/>
                <a:cs typeface="Calibri"/>
                <a:sym typeface="Calibri"/>
              </a:rPr>
              <a:t>Add Order </a:t>
            </a:r>
            <a:r>
              <a:rPr lang="en" sz="1500" b="0" i="0" u="none" strike="noStrike" cap="none" dirty="0">
                <a:solidFill>
                  <a:schemeClr val="dk1"/>
                </a:solidFill>
                <a:latin typeface="Calibri"/>
                <a:ea typeface="Calibri"/>
                <a:cs typeface="Calibri"/>
                <a:sym typeface="Calibri"/>
              </a:rPr>
              <a:t>and enter order quantities per material. Shipping notes can be added in the </a:t>
            </a:r>
            <a:r>
              <a:rPr lang="en" sz="1500" b="1" i="0" u="none" strike="noStrike" cap="none" dirty="0">
                <a:solidFill>
                  <a:schemeClr val="dk1"/>
                </a:solidFill>
                <a:latin typeface="Calibri"/>
                <a:ea typeface="Calibri"/>
                <a:cs typeface="Calibri"/>
                <a:sym typeface="Calibri"/>
              </a:rPr>
              <a:t>Notes</a:t>
            </a:r>
            <a:r>
              <a:rPr lang="en" sz="1500" b="0" i="0" u="none" strike="noStrike" cap="none" dirty="0">
                <a:solidFill>
                  <a:schemeClr val="dk1"/>
                </a:solidFill>
                <a:latin typeface="Calibri"/>
                <a:ea typeface="Calibri"/>
                <a:cs typeface="Calibri"/>
                <a:sym typeface="Calibri"/>
              </a:rPr>
              <a:t> </a:t>
            </a:r>
            <a:r>
              <a:rPr lang="en" sz="1500" b="0" i="0" u="none" strike="noStrike" cap="none" dirty="0" smtClean="0">
                <a:solidFill>
                  <a:schemeClr val="dk1"/>
                </a:solidFill>
                <a:latin typeface="Calibri"/>
                <a:ea typeface="Calibri"/>
                <a:cs typeface="Calibri"/>
                <a:sym typeface="Calibri"/>
              </a:rPr>
              <a:t>tab </a:t>
            </a:r>
            <a:endParaRPr sz="1500" dirty="0"/>
          </a:p>
          <a:p>
            <a:pPr marL="342900" marR="0" lvl="0" indent="-323850" algn="l" rtl="0">
              <a:lnSpc>
                <a:spcPct val="100000"/>
              </a:lnSpc>
              <a:spcBef>
                <a:spcPts val="540"/>
              </a:spcBef>
              <a:spcAft>
                <a:spcPts val="0"/>
              </a:spcAft>
              <a:buClr>
                <a:srgbClr val="022F65"/>
              </a:buClr>
              <a:buSzPts val="1500"/>
              <a:buFont typeface="Calibri"/>
              <a:buAutoNum type="arabicPeriod"/>
            </a:pPr>
            <a:r>
              <a:rPr lang="en" sz="1500" b="0" i="0" u="none" strike="noStrike" cap="none" dirty="0">
                <a:solidFill>
                  <a:schemeClr val="dk1"/>
                </a:solidFill>
                <a:latin typeface="Calibri"/>
                <a:ea typeface="Calibri"/>
                <a:cs typeface="Calibri"/>
                <a:sym typeface="Calibri"/>
              </a:rPr>
              <a:t>To find an existing order, click on </a:t>
            </a:r>
            <a:r>
              <a:rPr lang="en" sz="1500" b="1" i="0" u="none" strike="noStrike" cap="none" dirty="0">
                <a:solidFill>
                  <a:schemeClr val="dk1"/>
                </a:solidFill>
                <a:latin typeface="Calibri"/>
                <a:ea typeface="Calibri"/>
                <a:cs typeface="Calibri"/>
                <a:sym typeface="Calibri"/>
              </a:rPr>
              <a:t>Find </a:t>
            </a:r>
            <a:r>
              <a:rPr lang="en" sz="1500" b="1" i="0" u="none" strike="noStrike" cap="none" dirty="0" smtClean="0">
                <a:solidFill>
                  <a:schemeClr val="dk1"/>
                </a:solidFill>
                <a:latin typeface="Calibri"/>
                <a:ea typeface="Calibri"/>
                <a:cs typeface="Calibri"/>
                <a:sym typeface="Calibri"/>
              </a:rPr>
              <a:t>Orders</a:t>
            </a:r>
            <a:r>
              <a:rPr lang="en" sz="1500" b="0" i="0" u="none" strike="noStrike" cap="none" dirty="0" smtClean="0">
                <a:solidFill>
                  <a:schemeClr val="dk1"/>
                </a:solidFill>
                <a:latin typeface="Calibri"/>
                <a:ea typeface="Calibri"/>
                <a:cs typeface="Calibri"/>
                <a:sym typeface="Calibri"/>
              </a:rPr>
              <a:t> </a:t>
            </a: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40"/>
              </a:spcBef>
              <a:spcAft>
                <a:spcPts val="0"/>
              </a:spcAft>
              <a:buClr>
                <a:srgbClr val="022F65"/>
              </a:buClr>
              <a:buSzPts val="1800"/>
              <a:buFont typeface="Arial Narrow"/>
              <a:buNone/>
            </a:pP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40"/>
              </a:spcBef>
              <a:spcAft>
                <a:spcPts val="0"/>
              </a:spcAft>
              <a:buClr>
                <a:srgbClr val="022F65"/>
              </a:buClr>
              <a:buSzPts val="1800"/>
              <a:buFont typeface="Calibri"/>
              <a:buNone/>
            </a:pPr>
            <a:r>
              <a:rPr lang="en" sz="1500" b="0" i="0" u="none" strike="noStrike" cap="none" dirty="0">
                <a:solidFill>
                  <a:schemeClr val="dk1"/>
                </a:solidFill>
                <a:latin typeface="Calibri"/>
                <a:ea typeface="Calibri"/>
                <a:cs typeface="Calibri"/>
                <a:sym typeface="Calibri"/>
              </a:rPr>
              <a:t>Note:  Existing orders can be updated or deleted if they are in the “Submitted” status.   </a:t>
            </a:r>
            <a:endParaRPr sz="1500" dirty="0"/>
          </a:p>
          <a:p>
            <a:pPr marL="0" marR="0" lvl="1" indent="0" algn="l" rtl="0">
              <a:lnSpc>
                <a:spcPct val="100000"/>
              </a:lnSpc>
              <a:spcBef>
                <a:spcPts val="540"/>
              </a:spcBef>
              <a:spcAft>
                <a:spcPts val="0"/>
              </a:spcAft>
              <a:buClr>
                <a:schemeClr val="dk1"/>
              </a:buClr>
              <a:buSzPts val="1800"/>
              <a:buFont typeface="Arial Narrow"/>
              <a:buNone/>
            </a:pPr>
            <a:endParaRPr sz="1500" b="0" i="0" u="none" strike="noStrike" cap="none" dirty="0">
              <a:solidFill>
                <a:schemeClr val="dk1"/>
              </a:solidFill>
              <a:latin typeface="Calibri"/>
              <a:ea typeface="Calibri"/>
              <a:cs typeface="Calibri"/>
              <a:sym typeface="Calibri"/>
            </a:endParaRPr>
          </a:p>
        </p:txBody>
      </p:sp>
      <p:pic>
        <p:nvPicPr>
          <p:cNvPr id="228" name="Google Shape;228;p37"/>
          <p:cNvPicPr preferRelativeResize="0"/>
          <p:nvPr/>
        </p:nvPicPr>
        <p:blipFill>
          <a:blip r:embed="rId3">
            <a:alphaModFix/>
          </a:blip>
          <a:stretch>
            <a:fillRect/>
          </a:stretch>
        </p:blipFill>
        <p:spPr>
          <a:xfrm>
            <a:off x="4978475" y="2022872"/>
            <a:ext cx="3993525" cy="1861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Today’s Goals</a:t>
            </a:r>
            <a:endParaRPr sz="2800"/>
          </a:p>
        </p:txBody>
      </p:sp>
      <p:sp>
        <p:nvSpPr>
          <p:cNvPr id="96" name="Google Shape;96;p2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At the end of this presentation, participants will understand:</a:t>
            </a:r>
            <a:endParaRPr sz="1800"/>
          </a:p>
          <a:p>
            <a:pPr marL="457200" lvl="0" indent="-342900" rtl="0">
              <a:spcBef>
                <a:spcPts val="750"/>
              </a:spcBef>
              <a:spcAft>
                <a:spcPts val="0"/>
              </a:spcAft>
              <a:buSzPts val="1800"/>
              <a:buChar char="•"/>
            </a:pPr>
            <a:r>
              <a:rPr lang="en" sz="1800"/>
              <a:t>How to log into eDIRECT</a:t>
            </a:r>
            <a:endParaRPr sz="1800"/>
          </a:p>
          <a:p>
            <a:pPr marL="457200" lvl="0" indent="-342900" rtl="0">
              <a:spcBef>
                <a:spcPts val="0"/>
              </a:spcBef>
              <a:spcAft>
                <a:spcPts val="0"/>
              </a:spcAft>
              <a:buSzPts val="1800"/>
              <a:buChar char="•"/>
            </a:pPr>
            <a:r>
              <a:rPr lang="en" sz="1800"/>
              <a:t>The eDIRECT dashboard for test coordinators</a:t>
            </a:r>
            <a:endParaRPr sz="1800"/>
          </a:p>
          <a:p>
            <a:pPr marL="457200" lvl="0" indent="-342900" rtl="0">
              <a:spcBef>
                <a:spcPts val="0"/>
              </a:spcBef>
              <a:spcAft>
                <a:spcPts val="0"/>
              </a:spcAft>
              <a:buSzPts val="1800"/>
              <a:buChar char="•"/>
            </a:pPr>
            <a:r>
              <a:rPr lang="en" sz="1800">
                <a:solidFill>
                  <a:srgbClr val="000000"/>
                </a:solidFill>
              </a:rPr>
              <a:t>The administrative functions in the eDIRECT platform</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p:nvPr/>
        </p:nvSpPr>
        <p:spPr>
          <a:xfrm>
            <a:off x="51075" y="16152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Student Management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a:t>Student</a:t>
            </a:r>
            <a:r>
              <a:rPr lang="en" sz="2800" b="0" i="0" u="none" strike="noStrike" cap="none">
                <a:solidFill>
                  <a:srgbClr val="333333"/>
                </a:solidFill>
                <a:latin typeface="Calibri"/>
                <a:ea typeface="Calibri"/>
                <a:cs typeface="Calibri"/>
                <a:sym typeface="Calibri"/>
              </a:rPr>
              <a:t> Management</a:t>
            </a:r>
            <a:endParaRPr sz="2800" b="0" i="0" u="none" strike="noStrike" cap="none">
              <a:solidFill>
                <a:srgbClr val="333333"/>
              </a:solidFill>
              <a:latin typeface="Calibri"/>
              <a:ea typeface="Calibri"/>
              <a:cs typeface="Calibri"/>
              <a:sym typeface="Calibri"/>
            </a:endParaRPr>
          </a:p>
        </p:txBody>
      </p:sp>
      <p:sp>
        <p:nvSpPr>
          <p:cNvPr id="239" name="Google Shape;239;p3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 sz="900">
                <a:solidFill>
                  <a:srgbClr val="8A8A8A"/>
                </a:solidFill>
                <a:latin typeface="Calibri"/>
                <a:ea typeface="Calibri"/>
                <a:cs typeface="Calibri"/>
                <a:sym typeface="Calibri"/>
              </a:rPr>
              <a:t>21</a:t>
            </a:fld>
            <a:endParaRPr sz="900">
              <a:solidFill>
                <a:srgbClr val="8A8A8A"/>
              </a:solidFill>
              <a:latin typeface="Calibri"/>
              <a:ea typeface="Calibri"/>
              <a:cs typeface="Calibri"/>
              <a:sym typeface="Calibri"/>
            </a:endParaRPr>
          </a:p>
        </p:txBody>
      </p:sp>
      <p:sp>
        <p:nvSpPr>
          <p:cNvPr id="240" name="Google Shape;240;p3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230187"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1" name="Google Shape;241;p39"/>
          <p:cNvPicPr preferRelativeResize="0"/>
          <p:nvPr/>
        </p:nvPicPr>
        <p:blipFill>
          <a:blip r:embed="rId3">
            <a:alphaModFix/>
          </a:blip>
          <a:stretch>
            <a:fillRect/>
          </a:stretch>
        </p:blipFill>
        <p:spPr>
          <a:xfrm>
            <a:off x="67400" y="1149762"/>
            <a:ext cx="9143999" cy="3650826"/>
          </a:xfrm>
          <a:prstGeom prst="rect">
            <a:avLst/>
          </a:prstGeom>
          <a:noFill/>
          <a:ln>
            <a:noFill/>
          </a:ln>
        </p:spPr>
      </p:pic>
      <p:sp>
        <p:nvSpPr>
          <p:cNvPr id="242" name="Google Shape;242;p39"/>
          <p:cNvSpPr/>
          <p:nvPr/>
        </p:nvSpPr>
        <p:spPr>
          <a:xfrm>
            <a:off x="7579125" y="12550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43" name="Google Shape;243;p39"/>
          <p:cNvCxnSpPr/>
          <p:nvPr/>
        </p:nvCxnSpPr>
        <p:spPr>
          <a:xfrm rot="10800000">
            <a:off x="3525825" y="196890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p:nvPr/>
        </p:nvSpPr>
        <p:spPr>
          <a:xfrm>
            <a:off x="317500" y="274968"/>
            <a:ext cx="8686800" cy="450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i="0" u="none" strike="noStrike" cap="none">
                <a:solidFill>
                  <a:schemeClr val="dk1"/>
                </a:solidFill>
                <a:latin typeface="Calibri"/>
                <a:ea typeface="Calibri"/>
                <a:cs typeface="Calibri"/>
                <a:sym typeface="Calibri"/>
              </a:rPr>
              <a:t>Student Management</a:t>
            </a:r>
            <a:endParaRPr sz="2800">
              <a:latin typeface="Calibri"/>
              <a:ea typeface="Calibri"/>
              <a:cs typeface="Calibri"/>
              <a:sym typeface="Calibri"/>
            </a:endParaRPr>
          </a:p>
        </p:txBody>
      </p:sp>
      <p:sp>
        <p:nvSpPr>
          <p:cNvPr id="249" name="Google Shape;249;p40"/>
          <p:cNvSpPr txBox="1"/>
          <p:nvPr/>
        </p:nvSpPr>
        <p:spPr>
          <a:xfrm>
            <a:off x="143725" y="1083900"/>
            <a:ext cx="3841500" cy="297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600" i="0" u="none" strike="noStrike" cap="none">
                <a:solidFill>
                  <a:srgbClr val="000000"/>
                </a:solidFill>
                <a:latin typeface="Calibri"/>
                <a:ea typeface="Calibri"/>
                <a:cs typeface="Calibri"/>
                <a:sym typeface="Calibri"/>
              </a:rPr>
              <a:t>Students may either be added individually or in an upload for multiple users. </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600" i="0" u="none" strike="noStrike" cap="none">
                <a:solidFill>
                  <a:srgbClr val="000000"/>
                </a:solidFill>
                <a:latin typeface="Calibri"/>
                <a:ea typeface="Calibri"/>
                <a:cs typeface="Calibri"/>
                <a:sym typeface="Calibri"/>
              </a:rPr>
              <a:t>Test coordinators can edit certain fields (e.g., 504, LEP, Sped status).</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600" i="0" u="none" strike="noStrike" cap="none">
                <a:solidFill>
                  <a:srgbClr val="000000"/>
                </a:solidFill>
                <a:latin typeface="Calibri"/>
                <a:ea typeface="Calibri"/>
                <a:cs typeface="Calibri"/>
                <a:sym typeface="Calibri"/>
              </a:rPr>
              <a:t>Additionally test coordinators will need to document certain accommodations within the system.</a:t>
            </a: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600">
                <a:latin typeface="Calibri"/>
                <a:ea typeface="Calibri"/>
                <a:cs typeface="Calibri"/>
                <a:sym typeface="Calibri"/>
              </a:rPr>
              <a:t>Detailed directions for student management can be found in the eDIRECT User Guide posted in </a:t>
            </a:r>
            <a:r>
              <a:rPr lang="en" sz="1600" u="sng">
                <a:solidFill>
                  <a:schemeClr val="hlink"/>
                </a:solidFill>
                <a:latin typeface="Calibri"/>
                <a:ea typeface="Calibri"/>
                <a:cs typeface="Calibri"/>
                <a:sym typeface="Calibri"/>
                <a:hlinkClick r:id="rId3"/>
              </a:rPr>
              <a:t>eDIRECT</a:t>
            </a:r>
            <a:r>
              <a:rPr lang="en" sz="1600">
                <a:latin typeface="Calibri"/>
                <a:ea typeface="Calibri"/>
                <a:cs typeface="Calibri"/>
                <a:sym typeface="Calibri"/>
              </a:rPr>
              <a:t> under General Information. </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600">
              <a:latin typeface="Calibri"/>
              <a:ea typeface="Calibri"/>
              <a:cs typeface="Calibri"/>
              <a:sym typeface="Calibri"/>
            </a:endParaRPr>
          </a:p>
          <a:p>
            <a:pPr marL="342900" marR="0" lvl="0" indent="-22860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i="0" u="none" strike="noStrike" cap="none">
              <a:solidFill>
                <a:srgbClr val="000000"/>
              </a:solidFill>
              <a:latin typeface="Calibri"/>
              <a:ea typeface="Calibri"/>
              <a:cs typeface="Calibri"/>
              <a:sym typeface="Calibri"/>
            </a:endParaRPr>
          </a:p>
        </p:txBody>
      </p:sp>
      <p:pic>
        <p:nvPicPr>
          <p:cNvPr id="250" name="Google Shape;250;p40"/>
          <p:cNvPicPr preferRelativeResize="0"/>
          <p:nvPr/>
        </p:nvPicPr>
        <p:blipFill rotWithShape="1">
          <a:blip r:embed="rId4">
            <a:alphaModFix/>
          </a:blip>
          <a:srcRect b="39722"/>
          <a:stretch/>
        </p:blipFill>
        <p:spPr>
          <a:xfrm>
            <a:off x="4133850" y="1588403"/>
            <a:ext cx="5010150" cy="22919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p:nvPr/>
        </p:nvSpPr>
        <p:spPr>
          <a:xfrm>
            <a:off x="0" y="16079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Test Management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a:t>Test</a:t>
            </a:r>
            <a:r>
              <a:rPr lang="en" sz="2800" b="0" i="0" u="none" strike="noStrike" cap="none">
                <a:solidFill>
                  <a:srgbClr val="333333"/>
                </a:solidFill>
                <a:latin typeface="Calibri"/>
                <a:ea typeface="Calibri"/>
                <a:cs typeface="Calibri"/>
                <a:sym typeface="Calibri"/>
              </a:rPr>
              <a:t> Management</a:t>
            </a:r>
            <a:endParaRPr sz="2800" b="0" i="0" u="none" strike="noStrike" cap="none">
              <a:solidFill>
                <a:srgbClr val="333333"/>
              </a:solidFill>
              <a:latin typeface="Calibri"/>
              <a:ea typeface="Calibri"/>
              <a:cs typeface="Calibri"/>
              <a:sym typeface="Calibri"/>
            </a:endParaRPr>
          </a:p>
        </p:txBody>
      </p:sp>
      <p:sp>
        <p:nvSpPr>
          <p:cNvPr id="261" name="Google Shape;261;p4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 sz="900">
                <a:solidFill>
                  <a:srgbClr val="8A8A8A"/>
                </a:solidFill>
                <a:latin typeface="Calibri"/>
                <a:ea typeface="Calibri"/>
                <a:cs typeface="Calibri"/>
                <a:sym typeface="Calibri"/>
              </a:rPr>
              <a:t>24</a:t>
            </a:fld>
            <a:endParaRPr sz="900">
              <a:solidFill>
                <a:srgbClr val="8A8A8A"/>
              </a:solidFill>
              <a:latin typeface="Calibri"/>
              <a:ea typeface="Calibri"/>
              <a:cs typeface="Calibri"/>
              <a:sym typeface="Calibri"/>
            </a:endParaRPr>
          </a:p>
        </p:txBody>
      </p:sp>
      <p:sp>
        <p:nvSpPr>
          <p:cNvPr id="262" name="Google Shape;262;p4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230187"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3" name="Google Shape;263;p42"/>
          <p:cNvPicPr preferRelativeResize="0"/>
          <p:nvPr/>
        </p:nvPicPr>
        <p:blipFill>
          <a:blip r:embed="rId3">
            <a:alphaModFix/>
          </a:blip>
          <a:stretch>
            <a:fillRect/>
          </a:stretch>
        </p:blipFill>
        <p:spPr>
          <a:xfrm>
            <a:off x="4350" y="1143012"/>
            <a:ext cx="9143999" cy="3650826"/>
          </a:xfrm>
          <a:prstGeom prst="rect">
            <a:avLst/>
          </a:prstGeom>
          <a:noFill/>
          <a:ln>
            <a:noFill/>
          </a:ln>
        </p:spPr>
      </p:pic>
      <p:sp>
        <p:nvSpPr>
          <p:cNvPr id="264" name="Google Shape;264;p42"/>
          <p:cNvSpPr/>
          <p:nvPr/>
        </p:nvSpPr>
        <p:spPr>
          <a:xfrm>
            <a:off x="7579125" y="12550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65" name="Google Shape;265;p42"/>
          <p:cNvCxnSpPr/>
          <p:nvPr/>
        </p:nvCxnSpPr>
        <p:spPr>
          <a:xfrm rot="10800000">
            <a:off x="4588225" y="197400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p:nvPr/>
        </p:nvSpPr>
        <p:spPr>
          <a:xfrm>
            <a:off x="228600" y="293916"/>
            <a:ext cx="8686800" cy="450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i="0" u="none" strike="noStrike" cap="none">
                <a:solidFill>
                  <a:schemeClr val="dk1"/>
                </a:solidFill>
                <a:latin typeface="Calibri"/>
                <a:ea typeface="Calibri"/>
                <a:cs typeface="Calibri"/>
                <a:sym typeface="Calibri"/>
              </a:rPr>
              <a:t>Test Session Management</a:t>
            </a:r>
            <a:endParaRPr sz="2800">
              <a:latin typeface="Calibri"/>
              <a:ea typeface="Calibri"/>
              <a:cs typeface="Calibri"/>
              <a:sym typeface="Calibri"/>
            </a:endParaRPr>
          </a:p>
        </p:txBody>
      </p:sp>
      <p:sp>
        <p:nvSpPr>
          <p:cNvPr id="271" name="Google Shape;271;p43"/>
          <p:cNvSpPr txBox="1"/>
          <p:nvPr/>
        </p:nvSpPr>
        <p:spPr>
          <a:xfrm>
            <a:off x="162275" y="1026500"/>
            <a:ext cx="4842900" cy="318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F91CD"/>
              </a:buClr>
              <a:buSzPts val="1800"/>
              <a:buFont typeface="Calibri"/>
              <a:buNone/>
            </a:pPr>
            <a:r>
              <a:rPr lang="en" sz="1600" b="0" i="0" u="none" strike="noStrike" cap="none">
                <a:solidFill>
                  <a:schemeClr val="dk1"/>
                </a:solidFill>
                <a:latin typeface="Calibri"/>
                <a:ea typeface="Calibri"/>
                <a:cs typeface="Calibri"/>
                <a:sym typeface="Calibri"/>
              </a:rPr>
              <a:t>Once all students are uploaded to eDIRECT, test administrators numbers have been created and student accommodations have been added/checked, test sessions must be created.  One test session is created within the system for each group of students taking a test. </a:t>
            </a:r>
            <a:endParaRPr sz="1600"/>
          </a:p>
          <a:p>
            <a:pPr marL="0" marR="0" lvl="0" indent="0" algn="l" rtl="0">
              <a:lnSpc>
                <a:spcPct val="100000"/>
              </a:lnSpc>
              <a:spcBef>
                <a:spcPts val="0"/>
              </a:spcBef>
              <a:spcAft>
                <a:spcPts val="0"/>
              </a:spcAft>
              <a:buClr>
                <a:srgbClr val="4F91CD"/>
              </a:buClr>
              <a:buSzPts val="1800"/>
              <a:buFont typeface="Arial Narrow"/>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ts val="1800"/>
              <a:buFont typeface="Calibri"/>
              <a:buNone/>
            </a:pPr>
            <a:r>
              <a:rPr lang="en" sz="1600" b="0" i="0" u="none" strike="noStrike" cap="none">
                <a:solidFill>
                  <a:schemeClr val="dk1"/>
                </a:solidFill>
                <a:latin typeface="Calibri"/>
                <a:ea typeface="Calibri"/>
                <a:cs typeface="Calibri"/>
                <a:sym typeface="Calibri"/>
              </a:rPr>
              <a:t>For example, a group of students taking Algebra I would be grouped into one test session which would generate a test ticket for each student for each part of the test.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ts val="1800"/>
              <a:buFont typeface="Calibri"/>
              <a:buNone/>
            </a:pPr>
            <a:endParaRPr sz="1600">
              <a:solidFill>
                <a:schemeClr val="dk1"/>
              </a:solidFill>
              <a:latin typeface="Calibri"/>
              <a:ea typeface="Calibri"/>
              <a:cs typeface="Calibri"/>
              <a:sym typeface="Calibri"/>
            </a:endParaRPr>
          </a:p>
          <a:p>
            <a:pPr marL="0" lvl="0" indent="0" rtl="0">
              <a:spcBef>
                <a:spcPts val="0"/>
              </a:spcBef>
              <a:spcAft>
                <a:spcPts val="0"/>
              </a:spcAft>
              <a:buClr>
                <a:srgbClr val="000000"/>
              </a:buClr>
              <a:buSzPts val="1800"/>
              <a:buFont typeface="Calibri"/>
              <a:buNone/>
            </a:pPr>
            <a:r>
              <a:rPr lang="en" sz="1600">
                <a:latin typeface="Calibri"/>
                <a:ea typeface="Calibri"/>
                <a:cs typeface="Calibri"/>
                <a:sym typeface="Calibri"/>
              </a:rPr>
              <a:t>Detailed directions for test management can be found in the eDIRECT User Guide posted in </a:t>
            </a:r>
            <a:r>
              <a:rPr lang="en" sz="1600" u="sng">
                <a:solidFill>
                  <a:schemeClr val="hlink"/>
                </a:solidFill>
                <a:latin typeface="Calibri"/>
                <a:ea typeface="Calibri"/>
                <a:cs typeface="Calibri"/>
                <a:sym typeface="Calibri"/>
                <a:hlinkClick r:id="rId3"/>
              </a:rPr>
              <a:t>eDIRECT</a:t>
            </a:r>
            <a:r>
              <a:rPr lang="en" sz="1600">
                <a:latin typeface="Calibri"/>
                <a:ea typeface="Calibri"/>
                <a:cs typeface="Calibri"/>
                <a:sym typeface="Calibri"/>
              </a:rPr>
              <a:t> under General Information.</a:t>
            </a:r>
            <a:endParaRPr sz="1600" b="0" i="0" u="none" strike="noStrike" cap="none">
              <a:solidFill>
                <a:schemeClr val="dk1"/>
              </a:solidFill>
              <a:latin typeface="Calibri"/>
              <a:ea typeface="Calibri"/>
              <a:cs typeface="Calibri"/>
              <a:sym typeface="Calibri"/>
            </a:endParaRPr>
          </a:p>
        </p:txBody>
      </p:sp>
      <p:pic>
        <p:nvPicPr>
          <p:cNvPr id="272" name="Google Shape;272;p43"/>
          <p:cNvPicPr preferRelativeResize="0"/>
          <p:nvPr/>
        </p:nvPicPr>
        <p:blipFill rotWithShape="1">
          <a:blip r:embed="rId4">
            <a:alphaModFix/>
          </a:blip>
          <a:srcRect/>
          <a:stretch/>
        </p:blipFill>
        <p:spPr>
          <a:xfrm>
            <a:off x="5142182" y="1178903"/>
            <a:ext cx="3371851" cy="35106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p:nvPr/>
        </p:nvSpPr>
        <p:spPr>
          <a:xfrm>
            <a:off x="30650" y="16101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Test Administrator Management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5"/>
          <p:cNvPicPr preferRelativeResize="0"/>
          <p:nvPr/>
        </p:nvPicPr>
        <p:blipFill>
          <a:blip r:embed="rId3">
            <a:alphaModFix/>
          </a:blip>
          <a:stretch>
            <a:fillRect/>
          </a:stretch>
        </p:blipFill>
        <p:spPr>
          <a:xfrm>
            <a:off x="0" y="1124212"/>
            <a:ext cx="9143999" cy="3650826"/>
          </a:xfrm>
          <a:prstGeom prst="rect">
            <a:avLst/>
          </a:prstGeom>
          <a:noFill/>
          <a:ln>
            <a:noFill/>
          </a:ln>
        </p:spPr>
      </p:pic>
      <p:sp>
        <p:nvSpPr>
          <p:cNvPr id="283" name="Google Shape;283;p45"/>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Test Administrator Management</a:t>
            </a:r>
            <a:endParaRPr sz="2800" b="0" i="0" u="none" strike="noStrike" cap="none">
              <a:solidFill>
                <a:srgbClr val="333333"/>
              </a:solidFill>
              <a:latin typeface="Calibri"/>
              <a:ea typeface="Calibri"/>
              <a:cs typeface="Calibri"/>
              <a:sym typeface="Calibri"/>
            </a:endParaRPr>
          </a:p>
        </p:txBody>
      </p:sp>
      <p:sp>
        <p:nvSpPr>
          <p:cNvPr id="284" name="Google Shape;284;p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27</a:t>
            </a:fld>
            <a:endParaRPr/>
          </a:p>
        </p:txBody>
      </p:sp>
      <p:sp>
        <p:nvSpPr>
          <p:cNvPr id="285" name="Google Shape;285;p45"/>
          <p:cNvSpPr/>
          <p:nvPr/>
        </p:nvSpPr>
        <p:spPr>
          <a:xfrm>
            <a:off x="7579125" y="12550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86" name="Google Shape;286;p45"/>
          <p:cNvCxnSpPr/>
          <p:nvPr/>
        </p:nvCxnSpPr>
        <p:spPr>
          <a:xfrm rot="10800000">
            <a:off x="5821650" y="196890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p:nvPr/>
        </p:nvSpPr>
        <p:spPr>
          <a:xfrm>
            <a:off x="228600" y="253942"/>
            <a:ext cx="8686800" cy="45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b="0" i="0" u="none" strike="noStrike" cap="none">
                <a:solidFill>
                  <a:schemeClr val="dk1"/>
                </a:solidFill>
                <a:latin typeface="Calibri"/>
                <a:ea typeface="Calibri"/>
                <a:cs typeface="Calibri"/>
                <a:sym typeface="Calibri"/>
              </a:rPr>
              <a:t>Test Administrator (TA)</a:t>
            </a:r>
            <a:r>
              <a:rPr lang="en" sz="2800">
                <a:solidFill>
                  <a:schemeClr val="dk1"/>
                </a:solidFill>
                <a:latin typeface="Calibri"/>
                <a:ea typeface="Calibri"/>
                <a:cs typeface="Calibri"/>
                <a:sym typeface="Calibri"/>
              </a:rPr>
              <a:t> </a:t>
            </a:r>
            <a:r>
              <a:rPr lang="en" sz="2800" b="0" i="0" u="none" strike="noStrike" cap="none">
                <a:solidFill>
                  <a:schemeClr val="dk1"/>
                </a:solidFill>
                <a:latin typeface="Calibri"/>
                <a:ea typeface="Calibri"/>
                <a:cs typeface="Calibri"/>
                <a:sym typeface="Calibri"/>
              </a:rPr>
              <a:t>System</a:t>
            </a:r>
            <a:endParaRPr/>
          </a:p>
        </p:txBody>
      </p:sp>
      <p:sp>
        <p:nvSpPr>
          <p:cNvPr id="293" name="Google Shape;293;p46"/>
          <p:cNvSpPr txBox="1"/>
          <p:nvPr/>
        </p:nvSpPr>
        <p:spPr>
          <a:xfrm>
            <a:off x="0" y="1153925"/>
            <a:ext cx="4333500" cy="39897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SzPts val="1800"/>
              <a:buFont typeface="Calibri"/>
              <a:buNone/>
            </a:pPr>
            <a:r>
              <a:rPr lang="en" sz="1600">
                <a:latin typeface="Calibri"/>
                <a:ea typeface="Calibri"/>
                <a:cs typeface="Calibri"/>
                <a:sym typeface="Calibri"/>
              </a:rPr>
              <a:t>Test Administrators may either be created individually or in an upload for multiple TAs. </a:t>
            </a:r>
            <a:endParaRPr sz="1600"/>
          </a:p>
          <a:p>
            <a:pPr marL="0" lvl="0" indent="0" rtl="0">
              <a:spcBef>
                <a:spcPts val="0"/>
              </a:spcBef>
              <a:spcAft>
                <a:spcPts val="0"/>
              </a:spcAft>
              <a:buClr>
                <a:srgbClr val="000000"/>
              </a:buClr>
              <a:buSzPts val="1800"/>
              <a:buFont typeface="Calibri"/>
              <a:buNone/>
            </a:pPr>
            <a:endParaRPr sz="1600">
              <a:latin typeface="Calibri"/>
              <a:ea typeface="Calibri"/>
              <a:cs typeface="Calibri"/>
              <a:sym typeface="Calibri"/>
            </a:endParaRPr>
          </a:p>
          <a:p>
            <a:pPr marL="0" lvl="0" indent="0" rtl="0">
              <a:spcBef>
                <a:spcPts val="0"/>
              </a:spcBef>
              <a:spcAft>
                <a:spcPts val="0"/>
              </a:spcAft>
              <a:buClr>
                <a:srgbClr val="000000"/>
              </a:buClr>
              <a:buSzPts val="1800"/>
              <a:buFont typeface="Calibri"/>
              <a:buNone/>
            </a:pPr>
            <a:r>
              <a:rPr lang="en" sz="1600">
                <a:latin typeface="Calibri"/>
                <a:ea typeface="Calibri"/>
                <a:cs typeface="Calibri"/>
                <a:sym typeface="Calibri"/>
              </a:rPr>
              <a:t>Each TA must have a 3 digit TA number in eDIRECT for both computer-based and paper-based testing.</a:t>
            </a:r>
            <a:endParaRPr sz="1600">
              <a:latin typeface="Calibri"/>
              <a:ea typeface="Calibri"/>
              <a:cs typeface="Calibri"/>
              <a:sym typeface="Calibri"/>
            </a:endParaRPr>
          </a:p>
          <a:p>
            <a:pPr marL="0" lvl="0" indent="0" rtl="0">
              <a:spcBef>
                <a:spcPts val="0"/>
              </a:spcBef>
              <a:spcAft>
                <a:spcPts val="0"/>
              </a:spcAft>
              <a:buClr>
                <a:srgbClr val="000000"/>
              </a:buClr>
              <a:buSzPts val="1800"/>
              <a:buFont typeface="Calibri"/>
              <a:buNone/>
            </a:pPr>
            <a:endParaRPr sz="1600">
              <a:latin typeface="Calibri"/>
              <a:ea typeface="Calibri"/>
              <a:cs typeface="Calibri"/>
              <a:sym typeface="Calibri"/>
            </a:endParaRPr>
          </a:p>
          <a:p>
            <a:pPr marL="0" lvl="0" indent="0" rtl="0">
              <a:spcBef>
                <a:spcPts val="0"/>
              </a:spcBef>
              <a:spcAft>
                <a:spcPts val="0"/>
              </a:spcAft>
              <a:buClr>
                <a:srgbClr val="000000"/>
              </a:buClr>
              <a:buSzPts val="1800"/>
              <a:buFont typeface="Calibri"/>
              <a:buNone/>
            </a:pPr>
            <a:r>
              <a:rPr lang="en" sz="1600">
                <a:latin typeface="Calibri"/>
                <a:ea typeface="Calibri"/>
                <a:cs typeface="Calibri"/>
                <a:sym typeface="Calibri"/>
              </a:rPr>
              <a:t>Detailed directions for user management can be found in the </a:t>
            </a:r>
            <a:r>
              <a:rPr lang="en" sz="1600" u="sng">
                <a:solidFill>
                  <a:schemeClr val="hlink"/>
                </a:solidFill>
                <a:latin typeface="Calibri"/>
                <a:ea typeface="Calibri"/>
                <a:cs typeface="Calibri"/>
                <a:sym typeface="Calibri"/>
                <a:hlinkClick r:id="rId3"/>
              </a:rPr>
              <a:t>eDIRECT User Guide</a:t>
            </a:r>
            <a:r>
              <a:rPr lang="en" sz="1600">
                <a:latin typeface="Calibri"/>
                <a:ea typeface="Calibri"/>
                <a:cs typeface="Calibri"/>
                <a:sym typeface="Calibri"/>
              </a:rPr>
              <a:t> posted in </a:t>
            </a:r>
            <a:r>
              <a:rPr lang="en" sz="1600" u="sng">
                <a:solidFill>
                  <a:schemeClr val="hlink"/>
                </a:solidFill>
                <a:latin typeface="Calibri"/>
                <a:ea typeface="Calibri"/>
                <a:cs typeface="Calibri"/>
                <a:sym typeface="Calibri"/>
                <a:hlinkClick r:id="rId4"/>
              </a:rPr>
              <a:t>eDIRECT</a:t>
            </a:r>
            <a:r>
              <a:rPr lang="en" sz="1600">
                <a:latin typeface="Calibri"/>
                <a:ea typeface="Calibri"/>
                <a:cs typeface="Calibri"/>
                <a:sym typeface="Calibri"/>
              </a:rPr>
              <a:t> under General Information.</a:t>
            </a:r>
            <a:endParaRPr sz="1600">
              <a:solidFill>
                <a:schemeClr val="dk1"/>
              </a:solidFill>
              <a:latin typeface="Calibri"/>
              <a:ea typeface="Calibri"/>
              <a:cs typeface="Calibri"/>
              <a:sym typeface="Calibri"/>
            </a:endParaRPr>
          </a:p>
        </p:txBody>
      </p:sp>
      <p:pic>
        <p:nvPicPr>
          <p:cNvPr id="294" name="Google Shape;294;p46"/>
          <p:cNvPicPr preferRelativeResize="0"/>
          <p:nvPr/>
        </p:nvPicPr>
        <p:blipFill>
          <a:blip r:embed="rId5">
            <a:alphaModFix/>
          </a:blip>
          <a:stretch>
            <a:fillRect/>
          </a:stretch>
        </p:blipFill>
        <p:spPr>
          <a:xfrm>
            <a:off x="4366925" y="1153926"/>
            <a:ext cx="4777075" cy="3556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p:nvPr/>
        </p:nvSpPr>
        <p:spPr>
          <a:xfrm>
            <a:off x="0" y="159480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Device ToolKit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eDIRECT Dashboard Overview</a:t>
            </a:r>
            <a:endParaRPr/>
          </a:p>
        </p:txBody>
      </p:sp>
      <p:sp>
        <p:nvSpPr>
          <p:cNvPr id="102" name="Google Shape;102;p21"/>
          <p:cNvSpPr txBox="1">
            <a:spLocks noGrp="1"/>
          </p:cNvSpPr>
          <p:nvPr>
            <p:ph type="body" idx="1"/>
          </p:nvPr>
        </p:nvSpPr>
        <p:spPr>
          <a:xfrm>
            <a:off x="152400" y="1047600"/>
            <a:ext cx="44013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500" dirty="0">
                <a:solidFill>
                  <a:srgbClr val="000000"/>
                </a:solidFill>
              </a:rPr>
              <a:t>Access to tabs and functions in the eDIRECT dashboard is managed through </a:t>
            </a:r>
            <a:r>
              <a:rPr lang="en" sz="1500" b="1" dirty="0">
                <a:solidFill>
                  <a:srgbClr val="000000"/>
                </a:solidFill>
              </a:rPr>
              <a:t>User Management</a:t>
            </a:r>
            <a:r>
              <a:rPr lang="en" sz="1500" dirty="0">
                <a:solidFill>
                  <a:srgbClr val="000000"/>
                </a:solidFill>
              </a:rPr>
              <a:t>. </a:t>
            </a:r>
            <a:br>
              <a:rPr lang="en" sz="1500" dirty="0">
                <a:solidFill>
                  <a:srgbClr val="000000"/>
                </a:solidFill>
              </a:rPr>
            </a:br>
            <a:endParaRPr sz="1500" dirty="0">
              <a:solidFill>
                <a:srgbClr val="000000"/>
              </a:solidFill>
            </a:endParaRPr>
          </a:p>
          <a:p>
            <a:pPr marL="0" lvl="0" indent="0" rtl="0">
              <a:spcBef>
                <a:spcPts val="750"/>
              </a:spcBef>
              <a:spcAft>
                <a:spcPts val="0"/>
              </a:spcAft>
              <a:buNone/>
            </a:pPr>
            <a:r>
              <a:rPr lang="en" sz="1500" dirty="0"/>
              <a:t>Pre-assigned permissions for specific user roles within eDIRECT are defined in the permissions matrix in </a:t>
            </a:r>
            <a:r>
              <a:rPr lang="en" sz="1500" dirty="0">
                <a:solidFill>
                  <a:srgbClr val="000000"/>
                </a:solidFill>
              </a:rPr>
              <a:t>the </a:t>
            </a:r>
            <a:r>
              <a:rPr lang="en" sz="1500" u="sng" dirty="0">
                <a:solidFill>
                  <a:schemeClr val="hlink"/>
                </a:solidFill>
                <a:hlinkClick r:id="rId3"/>
              </a:rPr>
              <a:t>eDIRECT User Guide</a:t>
            </a:r>
            <a:r>
              <a:rPr lang="en" sz="1500" dirty="0">
                <a:solidFill>
                  <a:srgbClr val="000000"/>
                </a:solidFill>
              </a:rPr>
              <a:t> posted in </a:t>
            </a:r>
            <a:r>
              <a:rPr lang="en" sz="1500" u="sng" dirty="0">
                <a:solidFill>
                  <a:schemeClr val="hlink"/>
                </a:solidFill>
                <a:hlinkClick r:id="rId4"/>
              </a:rPr>
              <a:t>eDIRECT</a:t>
            </a:r>
            <a:r>
              <a:rPr lang="en" sz="1500" dirty="0">
                <a:solidFill>
                  <a:srgbClr val="000000"/>
                </a:solidFill>
              </a:rPr>
              <a:t> under General Information.</a:t>
            </a:r>
            <a:endParaRPr sz="1500" dirty="0">
              <a:solidFill>
                <a:srgbClr val="000000"/>
              </a:solidFill>
            </a:endParaRPr>
          </a:p>
          <a:p>
            <a:pPr marL="457200" lvl="0" indent="-323850" rtl="0">
              <a:spcBef>
                <a:spcPts val="750"/>
              </a:spcBef>
              <a:spcAft>
                <a:spcPts val="0"/>
              </a:spcAft>
              <a:buClr>
                <a:srgbClr val="000000"/>
              </a:buClr>
              <a:buSzPts val="1500"/>
              <a:buChar char="•"/>
            </a:pPr>
            <a:r>
              <a:rPr lang="en" sz="1500" dirty="0">
                <a:solidFill>
                  <a:srgbClr val="000000"/>
                </a:solidFill>
              </a:rPr>
              <a:t>Additional permissions can be added to user roles through </a:t>
            </a:r>
            <a:r>
              <a:rPr lang="en" sz="1500" b="1" dirty="0">
                <a:solidFill>
                  <a:srgbClr val="000000"/>
                </a:solidFill>
              </a:rPr>
              <a:t>User Management</a:t>
            </a:r>
            <a:r>
              <a:rPr lang="en" sz="1500" dirty="0">
                <a:solidFill>
                  <a:srgbClr val="000000"/>
                </a:solidFill>
              </a:rPr>
              <a:t> to give access to additional tabs and/or functions in </a:t>
            </a:r>
            <a:r>
              <a:rPr lang="en" sz="1500" u="sng" dirty="0" smtClean="0">
                <a:solidFill>
                  <a:schemeClr val="hlink"/>
                </a:solidFill>
                <a:hlinkClick r:id="rId4"/>
              </a:rPr>
              <a:t>eDIRECT</a:t>
            </a:r>
            <a:r>
              <a:rPr lang="en" sz="1500" dirty="0" smtClean="0">
                <a:solidFill>
                  <a:srgbClr val="000000"/>
                </a:solidFill>
              </a:rPr>
              <a:t> </a:t>
            </a:r>
            <a:endParaRPr sz="1500" dirty="0"/>
          </a:p>
        </p:txBody>
      </p:sp>
      <p:pic>
        <p:nvPicPr>
          <p:cNvPr id="103" name="Google Shape;103;p21"/>
          <p:cNvPicPr preferRelativeResize="0"/>
          <p:nvPr/>
        </p:nvPicPr>
        <p:blipFill>
          <a:blip r:embed="rId5">
            <a:alphaModFix/>
          </a:blip>
          <a:stretch>
            <a:fillRect/>
          </a:stretch>
        </p:blipFill>
        <p:spPr>
          <a:xfrm>
            <a:off x="4517500" y="1207050"/>
            <a:ext cx="4544750" cy="2940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48"/>
          <p:cNvPicPr preferRelativeResize="0"/>
          <p:nvPr/>
        </p:nvPicPr>
        <p:blipFill>
          <a:blip r:embed="rId3">
            <a:alphaModFix/>
          </a:blip>
          <a:stretch>
            <a:fillRect/>
          </a:stretch>
        </p:blipFill>
        <p:spPr>
          <a:xfrm>
            <a:off x="4350" y="1251762"/>
            <a:ext cx="9143999" cy="3650826"/>
          </a:xfrm>
          <a:prstGeom prst="rect">
            <a:avLst/>
          </a:prstGeom>
          <a:noFill/>
          <a:ln>
            <a:noFill/>
          </a:ln>
        </p:spPr>
      </p:pic>
      <p:sp>
        <p:nvSpPr>
          <p:cNvPr id="305" name="Google Shape;305;p48"/>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Device ToolKit</a:t>
            </a:r>
            <a:endParaRPr sz="2800" b="0" i="0" u="none" strike="noStrike" cap="none">
              <a:solidFill>
                <a:schemeClr val="dk1"/>
              </a:solidFill>
              <a:latin typeface="Calibri"/>
              <a:ea typeface="Calibri"/>
              <a:cs typeface="Calibri"/>
              <a:sym typeface="Calibri"/>
            </a:endParaRPr>
          </a:p>
        </p:txBody>
      </p:sp>
      <p:sp>
        <p:nvSpPr>
          <p:cNvPr id="306" name="Google Shape;306;p4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sz="900">
                <a:solidFill>
                  <a:srgbClr val="8A8A8A"/>
                </a:solidFill>
              </a:rPr>
              <a:t>30</a:t>
            </a:fld>
            <a:endParaRPr sz="900">
              <a:solidFill>
                <a:srgbClr val="8A8A8A"/>
              </a:solidFill>
            </a:endParaRPr>
          </a:p>
        </p:txBody>
      </p:sp>
      <p:sp>
        <p:nvSpPr>
          <p:cNvPr id="307" name="Google Shape;307;p48"/>
          <p:cNvSpPr/>
          <p:nvPr/>
        </p:nvSpPr>
        <p:spPr>
          <a:xfrm>
            <a:off x="7502925" y="1340100"/>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08" name="Google Shape;308;p48"/>
          <p:cNvCxnSpPr/>
          <p:nvPr/>
        </p:nvCxnSpPr>
        <p:spPr>
          <a:xfrm rot="10800000" flipH="1">
            <a:off x="7038475" y="2107850"/>
            <a:ext cx="696000" cy="15189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Device ToolKit</a:t>
            </a:r>
            <a:endParaRPr sz="2800" b="0" i="0" u="none" strike="noStrike" cap="none">
              <a:solidFill>
                <a:schemeClr val="dk1"/>
              </a:solidFill>
              <a:latin typeface="Calibri"/>
              <a:ea typeface="Calibri"/>
              <a:cs typeface="Calibri"/>
              <a:sym typeface="Calibri"/>
            </a:endParaRPr>
          </a:p>
        </p:txBody>
      </p:sp>
      <p:sp>
        <p:nvSpPr>
          <p:cNvPr id="314" name="Google Shape;314;p49"/>
          <p:cNvSpPr txBox="1">
            <a:spLocks noGrp="1"/>
          </p:cNvSpPr>
          <p:nvPr>
            <p:ph type="body" idx="1"/>
          </p:nvPr>
        </p:nvSpPr>
        <p:spPr>
          <a:xfrm>
            <a:off x="500300" y="1143000"/>
            <a:ext cx="81393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The </a:t>
            </a:r>
            <a:r>
              <a:rPr lang="en" sz="1600" b="1" i="0" u="none" strike="noStrike" cap="none">
                <a:solidFill>
                  <a:schemeClr val="dk1"/>
                </a:solidFill>
              </a:rPr>
              <a:t>Device Toolki</a:t>
            </a:r>
            <a:r>
              <a:rPr lang="en" sz="1600" b="1"/>
              <a:t>t</a:t>
            </a:r>
            <a:r>
              <a:rPr lang="en" sz="1600"/>
              <a:t> </a:t>
            </a:r>
            <a:r>
              <a:rPr lang="en" sz="1600" b="0" i="0" u="none" strike="noStrike" cap="none">
                <a:solidFill>
                  <a:schemeClr val="dk1"/>
                </a:solidFill>
                <a:latin typeface="Calibri"/>
                <a:ea typeface="Calibri"/>
                <a:cs typeface="Calibri"/>
                <a:sym typeface="Calibri"/>
              </a:rPr>
              <a:t>dashboard allows districts to see all configurations at one time. For district users to see all configurations, enter the district name in the site bar.. </a:t>
            </a:r>
            <a:endParaRPr sz="1600"/>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Users can also see all configurations at a school site by typing the school’s name into the site bar. </a:t>
            </a:r>
            <a:endParaRPr sz="1600"/>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p:txBody>
      </p:sp>
      <p:pic>
        <p:nvPicPr>
          <p:cNvPr id="315" name="Google Shape;315;p49"/>
          <p:cNvPicPr preferRelativeResize="0"/>
          <p:nvPr/>
        </p:nvPicPr>
        <p:blipFill rotWithShape="1">
          <a:blip r:embed="rId3">
            <a:alphaModFix/>
          </a:blip>
          <a:srcRect t="27287" r="33792" b="40696"/>
          <a:stretch/>
        </p:blipFill>
        <p:spPr>
          <a:xfrm>
            <a:off x="1544900" y="2121168"/>
            <a:ext cx="6054175" cy="12350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Device ToolKit Dashboard</a:t>
            </a:r>
            <a:endParaRPr sz="2800"/>
          </a:p>
        </p:txBody>
      </p:sp>
      <p:sp>
        <p:nvSpPr>
          <p:cNvPr id="321" name="Google Shape;321;p5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dashboard allows users to see the status of all configuration and testing devices.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2" name="Google Shape;322;p50"/>
          <p:cNvPicPr preferRelativeResize="0"/>
          <p:nvPr/>
        </p:nvPicPr>
        <p:blipFill rotWithShape="1">
          <a:blip r:embed="rId3">
            <a:alphaModFix/>
          </a:blip>
          <a:srcRect t="14782" b="26992"/>
          <a:stretch/>
        </p:blipFill>
        <p:spPr>
          <a:xfrm>
            <a:off x="508488" y="2189699"/>
            <a:ext cx="8135725" cy="18150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Report Delivery</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Report Delivery</a:t>
            </a:r>
            <a:endParaRPr sz="2800" b="0" i="0" u="none" strike="noStrike" cap="none">
              <a:solidFill>
                <a:srgbClr val="333333"/>
              </a:solidFill>
              <a:latin typeface="Calibri"/>
              <a:ea typeface="Calibri"/>
              <a:cs typeface="Calibri"/>
              <a:sym typeface="Calibri"/>
            </a:endParaRPr>
          </a:p>
        </p:txBody>
      </p:sp>
      <p:sp>
        <p:nvSpPr>
          <p:cNvPr id="333" name="Google Shape;333;p5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34</a:t>
            </a:fld>
            <a:endParaRPr/>
          </a:p>
        </p:txBody>
      </p:sp>
      <p:pic>
        <p:nvPicPr>
          <p:cNvPr id="334" name="Google Shape;334;p52"/>
          <p:cNvPicPr preferRelativeResize="0"/>
          <p:nvPr/>
        </p:nvPicPr>
        <p:blipFill>
          <a:blip r:embed="rId3">
            <a:alphaModFix/>
          </a:blip>
          <a:stretch>
            <a:fillRect/>
          </a:stretch>
        </p:blipFill>
        <p:spPr>
          <a:xfrm>
            <a:off x="4350" y="1241537"/>
            <a:ext cx="9143999" cy="3650826"/>
          </a:xfrm>
          <a:prstGeom prst="rect">
            <a:avLst/>
          </a:prstGeom>
          <a:noFill/>
          <a:ln>
            <a:noFill/>
          </a:ln>
        </p:spPr>
      </p:pic>
      <p:sp>
        <p:nvSpPr>
          <p:cNvPr id="335" name="Google Shape;335;p52"/>
          <p:cNvSpPr/>
          <p:nvPr/>
        </p:nvSpPr>
        <p:spPr>
          <a:xfrm>
            <a:off x="7489750" y="1365600"/>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36" name="Google Shape;336;p52"/>
          <p:cNvCxnSpPr/>
          <p:nvPr/>
        </p:nvCxnSpPr>
        <p:spPr>
          <a:xfrm rot="10800000">
            <a:off x="491825" y="2413275"/>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Report Delivery: Online Testing Statistics</a:t>
            </a:r>
            <a:endParaRPr sz="2800" b="0" i="0" u="none" strike="noStrike" cap="none">
              <a:solidFill>
                <a:srgbClr val="333333"/>
              </a:solidFill>
              <a:latin typeface="Calibri"/>
              <a:ea typeface="Calibri"/>
              <a:cs typeface="Calibri"/>
              <a:sym typeface="Calibri"/>
            </a:endParaRPr>
          </a:p>
        </p:txBody>
      </p:sp>
      <p:sp>
        <p:nvSpPr>
          <p:cNvPr id="342" name="Google Shape;342;p5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35</a:t>
            </a:fld>
            <a:endParaRPr/>
          </a:p>
        </p:txBody>
      </p:sp>
      <p:sp>
        <p:nvSpPr>
          <p:cNvPr id="343" name="Google Shape;343;p53"/>
          <p:cNvSpPr txBox="1">
            <a:spLocks noGrp="1"/>
          </p:cNvSpPr>
          <p:nvPr>
            <p:ph type="body" idx="1"/>
          </p:nvPr>
        </p:nvSpPr>
        <p:spPr>
          <a:xfrm>
            <a:off x="0" y="1047600"/>
            <a:ext cx="8839200" cy="3543300"/>
          </a:xfrm>
          <a:prstGeom prst="rect">
            <a:avLst/>
          </a:prstGeom>
          <a:noFill/>
          <a:ln>
            <a:noFill/>
          </a:ln>
        </p:spPr>
        <p:txBody>
          <a:bodyPr spcFirstLastPara="1" wrap="square" lIns="91425" tIns="91425" rIns="91425" bIns="91425" anchor="t" anchorCtr="0">
            <a:noAutofit/>
          </a:bodyPr>
          <a:lstStyle/>
          <a:p>
            <a:pPr marL="230188"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This tab allows DTCs to see the number of times a test has been logged into in their LEA. DTCs can sort by:</a:t>
            </a:r>
            <a:endParaRPr/>
          </a:p>
          <a:p>
            <a:pPr marL="406399" marR="0" lvl="0" indent="-176211"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All tests</a:t>
            </a:r>
            <a:endParaRPr/>
          </a:p>
          <a:p>
            <a:pPr marL="406399" marR="0" lvl="0" indent="-176211"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Content Area</a:t>
            </a:r>
            <a:endParaRPr/>
          </a:p>
          <a:p>
            <a:pPr marL="406399" marR="0" lvl="0" indent="-176211"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Grade</a:t>
            </a:r>
            <a:endParaRPr/>
          </a:p>
          <a:p>
            <a:pPr marL="406399" marR="0" lvl="0" indent="-176211"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Content Area and Grade</a:t>
            </a:r>
            <a:endParaRPr/>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8"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8"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Please note this is not an accurate list of how many tests or test sessions were taken.</a:t>
            </a:r>
            <a:endParaRPr sz="1800" b="0" i="0" u="none" strike="noStrike" cap="none">
              <a:solidFill>
                <a:schemeClr val="dk1"/>
              </a:solidFill>
              <a:latin typeface="Calibri"/>
              <a:ea typeface="Calibri"/>
              <a:cs typeface="Calibri"/>
              <a:sym typeface="Calibri"/>
            </a:endParaRPr>
          </a:p>
        </p:txBody>
      </p:sp>
      <p:pic>
        <p:nvPicPr>
          <p:cNvPr id="344" name="Google Shape;344;p53"/>
          <p:cNvPicPr preferRelativeResize="0"/>
          <p:nvPr/>
        </p:nvPicPr>
        <p:blipFill>
          <a:blip r:embed="rId3">
            <a:alphaModFix/>
          </a:blip>
          <a:stretch>
            <a:fillRect/>
          </a:stretch>
        </p:blipFill>
        <p:spPr>
          <a:xfrm>
            <a:off x="3680999" y="1438475"/>
            <a:ext cx="4183375" cy="3079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Report Delivery: Status Reports</a:t>
            </a:r>
            <a:endParaRPr sz="2800" b="0" i="0" u="none" strike="noStrike" cap="none">
              <a:solidFill>
                <a:srgbClr val="333333"/>
              </a:solidFill>
              <a:latin typeface="Calibri"/>
              <a:ea typeface="Calibri"/>
              <a:cs typeface="Calibri"/>
              <a:sym typeface="Calibri"/>
            </a:endParaRPr>
          </a:p>
        </p:txBody>
      </p:sp>
      <p:sp>
        <p:nvSpPr>
          <p:cNvPr id="350" name="Google Shape;350;p5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36</a:t>
            </a:fld>
            <a:endParaRPr/>
          </a:p>
        </p:txBody>
      </p:sp>
      <p:sp>
        <p:nvSpPr>
          <p:cNvPr id="351" name="Google Shape;351;p54"/>
          <p:cNvSpPr txBox="1">
            <a:spLocks noGrp="1"/>
          </p:cNvSpPr>
          <p:nvPr>
            <p:ph type="body" idx="1"/>
          </p:nvPr>
        </p:nvSpPr>
        <p:spPr>
          <a:xfrm>
            <a:off x="0" y="980800"/>
            <a:ext cx="4455000" cy="3543300"/>
          </a:xfrm>
          <a:prstGeom prst="rect">
            <a:avLst/>
          </a:prstGeom>
          <a:noFill/>
          <a:ln>
            <a:noFill/>
          </a:ln>
        </p:spPr>
        <p:txBody>
          <a:bodyPr spcFirstLastPara="1" wrap="square" lIns="91425" tIns="91425" rIns="91425" bIns="91425" anchor="t" anchorCtr="0">
            <a:noAutofit/>
          </a:bodyPr>
          <a:lstStyle/>
          <a:p>
            <a:pPr marL="230188" marR="0" lvl="0" indent="0" algn="l" rtl="0">
              <a:lnSpc>
                <a:spcPct val="100000"/>
              </a:lnSpc>
              <a:spcBef>
                <a:spcPts val="0"/>
              </a:spcBef>
              <a:spcAft>
                <a:spcPts val="0"/>
              </a:spcAft>
              <a:buClr>
                <a:schemeClr val="dk1"/>
              </a:buClr>
              <a:buSzPts val="1800"/>
              <a:buFont typeface="Arial"/>
              <a:buNone/>
            </a:pPr>
            <a:r>
              <a:rPr lang="en" sz="1800"/>
              <a:t>Under the Status Reports tab, </a:t>
            </a:r>
            <a:r>
              <a:rPr lang="en" sz="1800" b="0" i="0" u="none" strike="noStrike" cap="none">
                <a:solidFill>
                  <a:schemeClr val="dk1"/>
                </a:solidFill>
                <a:latin typeface="Calibri"/>
                <a:ea typeface="Calibri"/>
                <a:cs typeface="Calibri"/>
                <a:sym typeface="Calibri"/>
              </a:rPr>
              <a:t>DTCs can pull reports to check the following:</a:t>
            </a:r>
            <a:endParaRPr/>
          </a:p>
          <a:p>
            <a:pPr marL="406399" marR="0" lvl="0" indent="-176211"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Status of all students in a test session (cumulative and daily)</a:t>
            </a:r>
            <a:endParaRPr/>
          </a:p>
          <a:p>
            <a:pPr marL="406399" marR="0" lvl="0" indent="-176211"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Report of unlocked test sessions (cumulative and daily)</a:t>
            </a:r>
            <a:endParaRPr/>
          </a:p>
          <a:p>
            <a:pPr marL="406399" marR="0" lvl="0" indent="-176211"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Summary of testing time (cumulative only)</a:t>
            </a:r>
            <a:endParaRPr/>
          </a:p>
          <a:p>
            <a:pPr marL="230188"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52" name="Google Shape;352;p54"/>
          <p:cNvPicPr preferRelativeResize="0"/>
          <p:nvPr/>
        </p:nvPicPr>
        <p:blipFill>
          <a:blip r:embed="rId3">
            <a:alphaModFix/>
          </a:blip>
          <a:stretch>
            <a:fillRect/>
          </a:stretch>
        </p:blipFill>
        <p:spPr>
          <a:xfrm>
            <a:off x="4599423" y="1271273"/>
            <a:ext cx="4316425" cy="2474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Report Delivery: Student Reports</a:t>
            </a:r>
            <a:endParaRPr sz="2800" b="0" i="0" u="none" strike="noStrike" cap="none">
              <a:solidFill>
                <a:srgbClr val="333333"/>
              </a:solidFill>
              <a:latin typeface="Calibri"/>
              <a:ea typeface="Calibri"/>
              <a:cs typeface="Calibri"/>
              <a:sym typeface="Calibri"/>
            </a:endParaRPr>
          </a:p>
        </p:txBody>
      </p:sp>
      <p:sp>
        <p:nvSpPr>
          <p:cNvPr id="358" name="Google Shape;358;p5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37</a:t>
            </a:fld>
            <a:endParaRPr/>
          </a:p>
        </p:txBody>
      </p:sp>
      <p:sp>
        <p:nvSpPr>
          <p:cNvPr id="359" name="Google Shape;359;p55"/>
          <p:cNvSpPr txBox="1">
            <a:spLocks noGrp="1"/>
          </p:cNvSpPr>
          <p:nvPr>
            <p:ph type="body" idx="1"/>
          </p:nvPr>
        </p:nvSpPr>
        <p:spPr>
          <a:xfrm>
            <a:off x="4350" y="991650"/>
            <a:ext cx="9144000" cy="3543300"/>
          </a:xfrm>
          <a:prstGeom prst="rect">
            <a:avLst/>
          </a:prstGeom>
          <a:noFill/>
          <a:ln>
            <a:noFill/>
          </a:ln>
        </p:spPr>
        <p:txBody>
          <a:bodyPr spcFirstLastPara="1" wrap="square" lIns="91425" tIns="91425" rIns="91425" bIns="91425" anchor="t" anchorCtr="0">
            <a:noAutofit/>
          </a:bodyPr>
          <a:lstStyle/>
          <a:p>
            <a:pPr marL="230188"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All individual student level non-summative reports are found </a:t>
            </a:r>
            <a:r>
              <a:rPr lang="en" sz="1800"/>
              <a:t>under the Student Reports tab. </a:t>
            </a:r>
            <a:endParaRPr sz="1800" b="0" i="0" u="none" strike="noStrike" cap="none">
              <a:solidFill>
                <a:schemeClr val="dk1"/>
              </a:solidFill>
              <a:latin typeface="Calibri"/>
              <a:ea typeface="Calibri"/>
              <a:cs typeface="Calibri"/>
              <a:sym typeface="Calibri"/>
            </a:endParaRPr>
          </a:p>
        </p:txBody>
      </p:sp>
      <p:pic>
        <p:nvPicPr>
          <p:cNvPr id="360" name="Google Shape;360;p55"/>
          <p:cNvPicPr preferRelativeResize="0"/>
          <p:nvPr/>
        </p:nvPicPr>
        <p:blipFill>
          <a:blip r:embed="rId3">
            <a:alphaModFix/>
          </a:blip>
          <a:stretch>
            <a:fillRect/>
          </a:stretch>
        </p:blipFill>
        <p:spPr>
          <a:xfrm>
            <a:off x="1954912" y="1416900"/>
            <a:ext cx="5234176" cy="3338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6"/>
          <p:cNvSpPr txBox="1">
            <a:spLocks noGrp="1"/>
          </p:cNvSpPr>
          <p:nvPr>
            <p:ph type="title"/>
          </p:nvPr>
        </p:nvSpPr>
        <p:spPr>
          <a:xfrm>
            <a:off x="57929" y="-1890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Report Delivery: View Reports</a:t>
            </a:r>
            <a:endParaRPr sz="2800" b="0" i="0" u="none" strike="noStrike" cap="none">
              <a:solidFill>
                <a:srgbClr val="333333"/>
              </a:solidFill>
              <a:latin typeface="Calibri"/>
              <a:ea typeface="Calibri"/>
              <a:cs typeface="Calibri"/>
              <a:sym typeface="Calibri"/>
            </a:endParaRPr>
          </a:p>
        </p:txBody>
      </p:sp>
      <p:sp>
        <p:nvSpPr>
          <p:cNvPr id="366" name="Google Shape;366;p5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38</a:t>
            </a:fld>
            <a:endParaRPr/>
          </a:p>
        </p:txBody>
      </p:sp>
      <p:sp>
        <p:nvSpPr>
          <p:cNvPr id="367" name="Google Shape;367;p56"/>
          <p:cNvSpPr txBox="1">
            <a:spLocks noGrp="1"/>
          </p:cNvSpPr>
          <p:nvPr>
            <p:ph type="body" idx="1"/>
          </p:nvPr>
        </p:nvSpPr>
        <p:spPr>
          <a:xfrm>
            <a:off x="152400" y="1028700"/>
            <a:ext cx="8839200" cy="3543300"/>
          </a:xfrm>
          <a:prstGeom prst="rect">
            <a:avLst/>
          </a:prstGeom>
          <a:noFill/>
          <a:ln>
            <a:noFill/>
          </a:ln>
        </p:spPr>
        <p:txBody>
          <a:bodyPr spcFirstLastPara="1" wrap="square" lIns="91425" tIns="91425" rIns="91425" bIns="91425" anchor="t" anchorCtr="0">
            <a:noAutofit/>
          </a:bodyPr>
          <a:lstStyle/>
          <a:p>
            <a:pPr marL="230188"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All non-summative test session reports and all summative reports can be found here. </a:t>
            </a:r>
            <a:endParaRPr sz="1800" b="0" i="0" u="none" strike="noStrike" cap="none">
              <a:solidFill>
                <a:schemeClr val="dk1"/>
              </a:solidFill>
              <a:latin typeface="Calibri"/>
              <a:ea typeface="Calibri"/>
              <a:cs typeface="Calibri"/>
              <a:sym typeface="Calibri"/>
            </a:endParaRPr>
          </a:p>
        </p:txBody>
      </p:sp>
      <p:pic>
        <p:nvPicPr>
          <p:cNvPr id="368" name="Google Shape;368;p56"/>
          <p:cNvPicPr preferRelativeResize="0"/>
          <p:nvPr/>
        </p:nvPicPr>
        <p:blipFill>
          <a:blip r:embed="rId3">
            <a:alphaModFix/>
          </a:blip>
          <a:stretch>
            <a:fillRect/>
          </a:stretch>
        </p:blipFill>
        <p:spPr>
          <a:xfrm>
            <a:off x="1531525" y="1450071"/>
            <a:ext cx="5634624" cy="3378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p:nvPr/>
        </p:nvSpPr>
        <p:spPr>
          <a:xfrm>
            <a:off x="0" y="159480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Educator Scoring</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eDIRECT First Time Log On</a:t>
            </a:r>
            <a:endParaRPr sz="2800"/>
          </a:p>
        </p:txBody>
      </p:sp>
      <p:sp>
        <p:nvSpPr>
          <p:cNvPr id="109" name="Google Shape;109;p22"/>
          <p:cNvSpPr txBox="1">
            <a:spLocks noGrp="1"/>
          </p:cNvSpPr>
          <p:nvPr>
            <p:ph type="body" idx="1"/>
          </p:nvPr>
        </p:nvSpPr>
        <p:spPr>
          <a:xfrm>
            <a:off x="156750" y="1112750"/>
            <a:ext cx="8839200" cy="36525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dirty="0"/>
              <a:t>Test setup is managed through the </a:t>
            </a:r>
            <a:r>
              <a:rPr lang="en" sz="1800" u="sng" dirty="0">
                <a:solidFill>
                  <a:schemeClr val="hlink"/>
                </a:solidFill>
                <a:hlinkClick r:id="rId3"/>
              </a:rPr>
              <a:t>eDIRECT</a:t>
            </a:r>
            <a:r>
              <a:rPr lang="en" sz="1800" dirty="0"/>
              <a:t> administrative portal. </a:t>
            </a:r>
            <a:br>
              <a:rPr lang="en" sz="1800" dirty="0"/>
            </a:br>
            <a:endParaRPr sz="1800" dirty="0">
              <a:solidFill>
                <a:srgbClr val="000000"/>
              </a:solidFill>
            </a:endParaRPr>
          </a:p>
          <a:p>
            <a:pPr marL="457200" lvl="0" indent="-342900" rtl="0">
              <a:lnSpc>
                <a:spcPct val="115000"/>
              </a:lnSpc>
              <a:spcBef>
                <a:spcPts val="0"/>
              </a:spcBef>
              <a:spcAft>
                <a:spcPts val="0"/>
              </a:spcAft>
              <a:buSzPts val="1800"/>
              <a:buChar char="•"/>
            </a:pPr>
            <a:r>
              <a:rPr lang="en" sz="1800" dirty="0">
                <a:solidFill>
                  <a:srgbClr val="000000"/>
                </a:solidFill>
              </a:rPr>
              <a:t>District Test Coordinators (DTCs) will be uploaded to </a:t>
            </a:r>
            <a:r>
              <a:rPr lang="en" sz="1800" u="sng" dirty="0">
                <a:solidFill>
                  <a:schemeClr val="hlink"/>
                </a:solidFill>
                <a:hlinkClick r:id="rId3"/>
              </a:rPr>
              <a:t>eDIRECT</a:t>
            </a:r>
            <a:r>
              <a:rPr lang="en" sz="1800" dirty="0">
                <a:solidFill>
                  <a:srgbClr val="000000"/>
                </a:solidFill>
              </a:rPr>
              <a:t> via the email on record with the Department of Education. If you are a new DTC, complete the </a:t>
            </a:r>
            <a:r>
              <a:rPr lang="en" sz="1800" u="sng" dirty="0">
                <a:solidFill>
                  <a:schemeClr val="hlink"/>
                </a:solidFill>
                <a:highlight>
                  <a:srgbClr val="FFFFFF"/>
                </a:highlight>
                <a:hlinkClick r:id="rId4"/>
              </a:rPr>
              <a:t>DTC and Accountability Contact Update Form</a:t>
            </a:r>
            <a:r>
              <a:rPr lang="en" sz="1800" dirty="0">
                <a:solidFill>
                  <a:srgbClr val="000000"/>
                </a:solidFill>
              </a:rPr>
              <a:t> and email to </a:t>
            </a:r>
            <a:r>
              <a:rPr lang="en" sz="1800" u="sng" dirty="0" smtClean="0">
                <a:solidFill>
                  <a:schemeClr val="hlink"/>
                </a:solidFill>
              </a:rPr>
              <a:t>assessment@la.gov</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School Test Coordinators (STCs) must be added to </a:t>
            </a:r>
            <a:r>
              <a:rPr lang="en" sz="1800" u="sng" dirty="0">
                <a:solidFill>
                  <a:schemeClr val="hlink"/>
                </a:solidFill>
                <a:hlinkClick r:id="rId3"/>
              </a:rPr>
              <a:t>eDIRECT</a:t>
            </a:r>
            <a:r>
              <a:rPr lang="en" sz="1800" dirty="0">
                <a:solidFill>
                  <a:srgbClr val="000000"/>
                </a:solidFill>
              </a:rPr>
              <a:t> by the District Test Coordinator. For detailed instructions on adding users, reference the </a:t>
            </a:r>
            <a:r>
              <a:rPr lang="en" sz="1800" u="sng" dirty="0">
                <a:solidFill>
                  <a:schemeClr val="hlink"/>
                </a:solidFill>
                <a:hlinkClick r:id="rId3"/>
              </a:rPr>
              <a:t>eDIRECT</a:t>
            </a:r>
            <a:r>
              <a:rPr lang="en" sz="1800" dirty="0">
                <a:solidFill>
                  <a:srgbClr val="000000"/>
                </a:solidFill>
              </a:rPr>
              <a:t> User Guide posted in eDIRECT under General </a:t>
            </a:r>
            <a:r>
              <a:rPr lang="en" sz="1800" dirty="0" smtClean="0">
                <a:solidFill>
                  <a:srgbClr val="000000"/>
                </a:solidFill>
              </a:rPr>
              <a:t>Information</a:t>
            </a:r>
            <a:endParaRPr sz="1800" dirty="0">
              <a:solidFill>
                <a:srgbClr val="000000"/>
              </a:solidFill>
            </a:endParaRPr>
          </a:p>
          <a:p>
            <a:pPr marL="0" lvl="0" indent="0" rtl="0">
              <a:lnSpc>
                <a:spcPct val="115000"/>
              </a:lnSpc>
              <a:spcBef>
                <a:spcPts val="0"/>
              </a:spcBef>
              <a:spcAft>
                <a:spcPts val="0"/>
              </a:spcAft>
              <a:buNone/>
            </a:pPr>
            <a:endParaRPr sz="1800" dirty="0">
              <a:solidFill>
                <a:srgbClr val="000000"/>
              </a:solidFill>
            </a:endParaRPr>
          </a:p>
          <a:p>
            <a:pPr marL="0" lvl="0" indent="0" rtl="0">
              <a:lnSpc>
                <a:spcPct val="115000"/>
              </a:lnSpc>
              <a:spcBef>
                <a:spcPts val="0"/>
              </a:spcBef>
              <a:spcAft>
                <a:spcPts val="0"/>
              </a:spcAft>
              <a:buNone/>
            </a:pPr>
            <a:r>
              <a:rPr lang="en" sz="1800" dirty="0">
                <a:solidFill>
                  <a:srgbClr val="000000"/>
                </a:solidFill>
              </a:rPr>
              <a:t>Once added to </a:t>
            </a:r>
            <a:r>
              <a:rPr lang="en" sz="1800" u="sng" dirty="0">
                <a:solidFill>
                  <a:schemeClr val="hlink"/>
                </a:solidFill>
                <a:hlinkClick r:id="rId3"/>
              </a:rPr>
              <a:t>eDIRECT</a:t>
            </a:r>
            <a:r>
              <a:rPr lang="en" sz="1800" dirty="0">
                <a:solidFill>
                  <a:srgbClr val="000000"/>
                </a:solidFill>
              </a:rPr>
              <a:t>, users will receive an email notice to complete user setup.</a:t>
            </a:r>
            <a:endParaRPr sz="1800" dirty="0">
              <a:solidFill>
                <a:srgbClr val="000000"/>
              </a:solidFill>
            </a:endParaRPr>
          </a:p>
          <a:p>
            <a:pPr marL="0" lvl="0" indent="0">
              <a:spcBef>
                <a:spcPts val="750"/>
              </a:spcBef>
              <a:spcAft>
                <a:spcPts val="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58"/>
          <p:cNvPicPr preferRelativeResize="0"/>
          <p:nvPr/>
        </p:nvPicPr>
        <p:blipFill>
          <a:blip r:embed="rId3">
            <a:alphaModFix/>
          </a:blip>
          <a:stretch>
            <a:fillRect/>
          </a:stretch>
        </p:blipFill>
        <p:spPr>
          <a:xfrm>
            <a:off x="4350" y="1251762"/>
            <a:ext cx="9143999" cy="3650826"/>
          </a:xfrm>
          <a:prstGeom prst="rect">
            <a:avLst/>
          </a:prstGeom>
          <a:noFill/>
          <a:ln>
            <a:noFill/>
          </a:ln>
        </p:spPr>
      </p:pic>
      <p:sp>
        <p:nvSpPr>
          <p:cNvPr id="380" name="Google Shape;380;p58"/>
          <p:cNvSpPr txBox="1">
            <a:spLocks noGrp="1"/>
          </p:cNvSpPr>
          <p:nvPr>
            <p:ph type="title"/>
          </p:nvPr>
        </p:nvSpPr>
        <p:spPr>
          <a:xfrm>
            <a:off x="4354" y="0"/>
            <a:ext cx="9144000" cy="1047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b="0" i="0" u="none" strike="noStrike" cap="none">
                <a:solidFill>
                  <a:srgbClr val="333333"/>
                </a:solidFill>
                <a:latin typeface="Calibri"/>
                <a:ea typeface="Calibri"/>
                <a:cs typeface="Calibri"/>
                <a:sym typeface="Calibri"/>
              </a:rPr>
              <a:t>Educator Scoring</a:t>
            </a:r>
            <a:endParaRPr sz="2800" b="0" i="0" u="none" strike="noStrike" cap="none">
              <a:solidFill>
                <a:srgbClr val="333333"/>
              </a:solidFill>
              <a:latin typeface="Calibri"/>
              <a:ea typeface="Calibri"/>
              <a:cs typeface="Calibri"/>
              <a:sym typeface="Calibri"/>
            </a:endParaRPr>
          </a:p>
        </p:txBody>
      </p:sp>
      <p:sp>
        <p:nvSpPr>
          <p:cNvPr id="381" name="Google Shape;381;p58"/>
          <p:cNvSpPr/>
          <p:nvPr/>
        </p:nvSpPr>
        <p:spPr>
          <a:xfrm>
            <a:off x="7494100" y="1365600"/>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2" name="Google Shape;382;p58"/>
          <p:cNvCxnSpPr/>
          <p:nvPr/>
        </p:nvCxnSpPr>
        <p:spPr>
          <a:xfrm rot="10800000">
            <a:off x="1559350" y="243880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9"/>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Educator Scoring</a:t>
            </a:r>
            <a:endParaRPr sz="2800" b="0" i="0" u="none" strike="noStrike" cap="none">
              <a:solidFill>
                <a:srgbClr val="333333"/>
              </a:solidFill>
              <a:latin typeface="Calibri"/>
              <a:ea typeface="Calibri"/>
              <a:cs typeface="Calibri"/>
              <a:sym typeface="Calibri"/>
            </a:endParaRPr>
          </a:p>
        </p:txBody>
      </p:sp>
      <p:sp>
        <p:nvSpPr>
          <p:cNvPr id="388" name="Google Shape;388;p5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41</a:t>
            </a:fld>
            <a:endParaRPr/>
          </a:p>
        </p:txBody>
      </p:sp>
      <p:sp>
        <p:nvSpPr>
          <p:cNvPr id="389" name="Google Shape;389;p59"/>
          <p:cNvSpPr txBox="1">
            <a:spLocks noGrp="1"/>
          </p:cNvSpPr>
          <p:nvPr>
            <p:ph type="body" idx="1"/>
          </p:nvPr>
        </p:nvSpPr>
        <p:spPr>
          <a:xfrm>
            <a:off x="0" y="1047600"/>
            <a:ext cx="44634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None/>
            </a:pPr>
            <a:r>
              <a:rPr lang="en" sz="1600"/>
              <a:t>Educator Scoring is used with the Diagnostic, Interim, and LEAP Practice Test administrations.</a:t>
            </a:r>
            <a:endParaRPr sz="1600"/>
          </a:p>
          <a:p>
            <a:pPr marL="0" marR="0" lvl="0" indent="0" algn="l" rtl="0">
              <a:lnSpc>
                <a:spcPct val="100000"/>
              </a:lnSpc>
              <a:spcBef>
                <a:spcPts val="640"/>
              </a:spcBef>
              <a:spcAft>
                <a:spcPts val="0"/>
              </a:spcAft>
              <a:buNone/>
            </a:pPr>
            <a:endParaRPr sz="1600"/>
          </a:p>
          <a:p>
            <a:pPr marL="0" marR="0" lvl="0" indent="0" algn="l" rtl="0">
              <a:lnSpc>
                <a:spcPct val="100000"/>
              </a:lnSpc>
              <a:spcBef>
                <a:spcPts val="640"/>
              </a:spcBef>
              <a:spcAft>
                <a:spcPts val="0"/>
              </a:spcAft>
              <a:buNone/>
            </a:pPr>
            <a:r>
              <a:rPr lang="en" sz="1600"/>
              <a:t>Students’ written responses to constructed response questions must be scored by Test Administrators using the Educator Scoring application.</a:t>
            </a:r>
            <a:endParaRPr sz="1600"/>
          </a:p>
          <a:p>
            <a:pPr marL="0" marR="0" lvl="0" indent="0" algn="l" rtl="0">
              <a:lnSpc>
                <a:spcPct val="100000"/>
              </a:lnSpc>
              <a:spcBef>
                <a:spcPts val="640"/>
              </a:spcBef>
              <a:spcAft>
                <a:spcPts val="0"/>
              </a:spcAft>
              <a:buNone/>
            </a:pPr>
            <a:endParaRPr sz="1600"/>
          </a:p>
          <a:p>
            <a:pPr marL="0" lvl="0" indent="0" rtl="0">
              <a:lnSpc>
                <a:spcPct val="100000"/>
              </a:lnSpc>
              <a:spcBef>
                <a:spcPts val="0"/>
              </a:spcBef>
              <a:spcAft>
                <a:spcPts val="0"/>
              </a:spcAft>
              <a:buClr>
                <a:srgbClr val="000000"/>
              </a:buClr>
              <a:buSzPts val="1800"/>
              <a:buFont typeface="Calibri"/>
              <a:buNone/>
            </a:pPr>
            <a:r>
              <a:rPr lang="en" sz="1600">
                <a:solidFill>
                  <a:srgbClr val="000000"/>
                </a:solidFill>
              </a:rPr>
              <a:t>Detailed directions for Educator Scoring can be found in the </a:t>
            </a:r>
            <a:r>
              <a:rPr lang="en" sz="1600" u="sng">
                <a:solidFill>
                  <a:schemeClr val="hlink"/>
                </a:solidFill>
                <a:hlinkClick r:id="rId3"/>
              </a:rPr>
              <a:t>eDIRECT User Guide</a:t>
            </a:r>
            <a:r>
              <a:rPr lang="en" sz="1600">
                <a:solidFill>
                  <a:srgbClr val="000000"/>
                </a:solidFill>
              </a:rPr>
              <a:t> posted in </a:t>
            </a:r>
            <a:r>
              <a:rPr lang="en" sz="1600" u="sng">
                <a:solidFill>
                  <a:schemeClr val="hlink"/>
                </a:solidFill>
                <a:hlinkClick r:id="rId4"/>
              </a:rPr>
              <a:t>eDIRECT</a:t>
            </a:r>
            <a:r>
              <a:rPr lang="en" sz="1600">
                <a:solidFill>
                  <a:srgbClr val="000000"/>
                </a:solidFill>
              </a:rPr>
              <a:t> under General Information.</a:t>
            </a:r>
            <a:endParaRPr sz="1600"/>
          </a:p>
          <a:p>
            <a:pPr marL="0" marR="0" lvl="0" indent="0" algn="l" rtl="0">
              <a:lnSpc>
                <a:spcPct val="100000"/>
              </a:lnSpc>
              <a:spcBef>
                <a:spcPts val="640"/>
              </a:spcBef>
              <a:spcAft>
                <a:spcPts val="0"/>
              </a:spcAft>
              <a:buNone/>
            </a:pPr>
            <a:endParaRPr sz="1600"/>
          </a:p>
          <a:p>
            <a:pPr marL="0" marR="0" lvl="0" indent="0" algn="l" rtl="0">
              <a:lnSpc>
                <a:spcPct val="100000"/>
              </a:lnSpc>
              <a:spcBef>
                <a:spcPts val="640"/>
              </a:spcBef>
              <a:spcAft>
                <a:spcPts val="0"/>
              </a:spcAft>
              <a:buNone/>
            </a:pPr>
            <a:endParaRPr sz="1600"/>
          </a:p>
          <a:p>
            <a:pPr marL="230188"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pic>
        <p:nvPicPr>
          <p:cNvPr id="390" name="Google Shape;390;p59"/>
          <p:cNvPicPr preferRelativeResize="0"/>
          <p:nvPr/>
        </p:nvPicPr>
        <p:blipFill>
          <a:blip r:embed="rId5">
            <a:alphaModFix/>
          </a:blip>
          <a:stretch>
            <a:fillRect/>
          </a:stretch>
        </p:blipFill>
        <p:spPr>
          <a:xfrm>
            <a:off x="4805072" y="1180050"/>
            <a:ext cx="4083975" cy="3278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0"/>
          <p:cNvSpPr txBox="1"/>
          <p:nvPr/>
        </p:nvSpPr>
        <p:spPr>
          <a:xfrm>
            <a:off x="0" y="16203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EAGLE 2.0</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1"/>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Eagle 2.0</a:t>
            </a:r>
            <a:endParaRPr sz="2800" b="0" i="0" u="none" strike="noStrike" cap="none">
              <a:solidFill>
                <a:srgbClr val="333333"/>
              </a:solidFill>
              <a:latin typeface="Calibri"/>
              <a:ea typeface="Calibri"/>
              <a:cs typeface="Calibri"/>
              <a:sym typeface="Calibri"/>
            </a:endParaRPr>
          </a:p>
        </p:txBody>
      </p:sp>
      <p:sp>
        <p:nvSpPr>
          <p:cNvPr id="401" name="Google Shape;401;p6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43</a:t>
            </a:fld>
            <a:endParaRPr/>
          </a:p>
        </p:txBody>
      </p:sp>
      <p:pic>
        <p:nvPicPr>
          <p:cNvPr id="402" name="Google Shape;402;p61"/>
          <p:cNvPicPr preferRelativeResize="0"/>
          <p:nvPr/>
        </p:nvPicPr>
        <p:blipFill>
          <a:blip r:embed="rId3">
            <a:alphaModFix/>
          </a:blip>
          <a:stretch>
            <a:fillRect/>
          </a:stretch>
        </p:blipFill>
        <p:spPr>
          <a:xfrm>
            <a:off x="0" y="1219437"/>
            <a:ext cx="9143999" cy="3650826"/>
          </a:xfrm>
          <a:prstGeom prst="rect">
            <a:avLst/>
          </a:prstGeom>
          <a:noFill/>
          <a:ln>
            <a:noFill/>
          </a:ln>
        </p:spPr>
      </p:pic>
      <p:sp>
        <p:nvSpPr>
          <p:cNvPr id="403" name="Google Shape;403;p61"/>
          <p:cNvSpPr/>
          <p:nvPr/>
        </p:nvSpPr>
        <p:spPr>
          <a:xfrm>
            <a:off x="7579125" y="1340100"/>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4" name="Google Shape;404;p61"/>
          <p:cNvCxnSpPr/>
          <p:nvPr/>
        </p:nvCxnSpPr>
        <p:spPr>
          <a:xfrm rot="10800000">
            <a:off x="2432775" y="23979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2"/>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EAGLE 2.0</a:t>
            </a:r>
            <a:endParaRPr sz="2800" b="0" i="0" u="none" strike="noStrike" cap="none">
              <a:solidFill>
                <a:srgbClr val="333333"/>
              </a:solidFill>
              <a:latin typeface="Calibri"/>
              <a:ea typeface="Calibri"/>
              <a:cs typeface="Calibri"/>
              <a:sym typeface="Calibri"/>
            </a:endParaRPr>
          </a:p>
        </p:txBody>
      </p:sp>
      <p:sp>
        <p:nvSpPr>
          <p:cNvPr id="410" name="Google Shape;410;p6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44</a:t>
            </a:fld>
            <a:endParaRPr/>
          </a:p>
        </p:txBody>
      </p:sp>
      <p:sp>
        <p:nvSpPr>
          <p:cNvPr id="411" name="Google Shape;411;p62"/>
          <p:cNvSpPr txBox="1"/>
          <p:nvPr/>
        </p:nvSpPr>
        <p:spPr>
          <a:xfrm>
            <a:off x="4697750" y="1287975"/>
            <a:ext cx="4332300" cy="9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a:latin typeface="Calibri"/>
                <a:ea typeface="Calibri"/>
                <a:cs typeface="Calibri"/>
                <a:sym typeface="Calibri"/>
              </a:rPr>
              <a:t>When you access the EAGLE 2.0 system, the home page displays with icons along the top of the page and in the drop-down menu on the left side of the page (the Open Menu button). </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600">
                <a:latin typeface="Calibri"/>
                <a:ea typeface="Calibri"/>
                <a:cs typeface="Calibri"/>
                <a:sym typeface="Calibri"/>
              </a:rPr>
              <a:t>Use the icons to access the various areas of the EAGLE 2.0 system: Student Testing, Tests, Item Bank, Reports, and Help.</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a:latin typeface="Calibri"/>
              <a:ea typeface="Calibri"/>
              <a:cs typeface="Calibri"/>
              <a:sym typeface="Calibri"/>
            </a:endParaRPr>
          </a:p>
          <a:p>
            <a:pPr marL="0" lvl="0" indent="0" rtl="0">
              <a:spcBef>
                <a:spcPts val="0"/>
              </a:spcBef>
              <a:spcAft>
                <a:spcPts val="0"/>
              </a:spcAft>
              <a:buClr>
                <a:srgbClr val="000000"/>
              </a:buClr>
              <a:buSzPts val="1100"/>
              <a:buFont typeface="Arial"/>
              <a:buNone/>
            </a:pPr>
            <a:r>
              <a:rPr lang="en" sz="1600">
                <a:latin typeface="Calibri"/>
                <a:ea typeface="Calibri"/>
                <a:cs typeface="Calibri"/>
                <a:sym typeface="Calibri"/>
              </a:rPr>
              <a:t>Detailed directions for Educator Scoring can be found in the </a:t>
            </a:r>
            <a:r>
              <a:rPr lang="en" sz="1800" u="sng">
                <a:solidFill>
                  <a:schemeClr val="hlink"/>
                </a:solidFill>
                <a:latin typeface="Calibri"/>
                <a:ea typeface="Calibri"/>
                <a:cs typeface="Calibri"/>
                <a:sym typeface="Calibri"/>
                <a:hlinkClick r:id="rId3"/>
              </a:rPr>
              <a:t>EAGLE 2.0 User Guide</a:t>
            </a:r>
            <a:r>
              <a:rPr lang="en" sz="1600">
                <a:latin typeface="Calibri"/>
                <a:ea typeface="Calibri"/>
                <a:cs typeface="Calibri"/>
                <a:sym typeface="Calibri"/>
              </a:rPr>
              <a:t> posted in </a:t>
            </a:r>
            <a:r>
              <a:rPr lang="en" sz="1600" u="sng">
                <a:solidFill>
                  <a:schemeClr val="hlink"/>
                </a:solidFill>
                <a:latin typeface="Calibri"/>
                <a:ea typeface="Calibri"/>
                <a:cs typeface="Calibri"/>
                <a:sym typeface="Calibri"/>
                <a:hlinkClick r:id="rId4"/>
              </a:rPr>
              <a:t>eDIRECT</a:t>
            </a:r>
            <a:r>
              <a:rPr lang="en" sz="1600">
                <a:latin typeface="Calibri"/>
                <a:ea typeface="Calibri"/>
                <a:cs typeface="Calibri"/>
                <a:sym typeface="Calibri"/>
              </a:rPr>
              <a:t> under General Information.</a:t>
            </a:r>
            <a:endParaRPr sz="1600">
              <a:latin typeface="Calibri"/>
              <a:ea typeface="Calibri"/>
              <a:cs typeface="Calibri"/>
              <a:sym typeface="Calibri"/>
            </a:endParaRPr>
          </a:p>
        </p:txBody>
      </p:sp>
      <p:pic>
        <p:nvPicPr>
          <p:cNvPr id="412" name="Google Shape;412;p62"/>
          <p:cNvPicPr preferRelativeResize="0"/>
          <p:nvPr/>
        </p:nvPicPr>
        <p:blipFill>
          <a:blip r:embed="rId5">
            <a:alphaModFix/>
          </a:blip>
          <a:stretch>
            <a:fillRect/>
          </a:stretch>
        </p:blipFill>
        <p:spPr>
          <a:xfrm>
            <a:off x="152400" y="1200000"/>
            <a:ext cx="4420225" cy="2655150"/>
          </a:xfrm>
          <a:prstGeom prst="rect">
            <a:avLst/>
          </a:prstGeom>
          <a:noFill/>
          <a:ln>
            <a:noFill/>
          </a:ln>
        </p:spPr>
      </p:pic>
      <p:sp>
        <p:nvSpPr>
          <p:cNvPr id="413" name="Google Shape;413;p62"/>
          <p:cNvSpPr/>
          <p:nvPr/>
        </p:nvSpPr>
        <p:spPr>
          <a:xfrm>
            <a:off x="3289762" y="12879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3"/>
          <p:cNvSpPr txBox="1"/>
          <p:nvPr/>
        </p:nvSpPr>
        <p:spPr>
          <a:xfrm>
            <a:off x="0" y="159990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K-2 Formative Tasks</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64"/>
          <p:cNvPicPr preferRelativeResize="0"/>
          <p:nvPr/>
        </p:nvPicPr>
        <p:blipFill>
          <a:blip r:embed="rId3">
            <a:alphaModFix/>
          </a:blip>
          <a:stretch>
            <a:fillRect/>
          </a:stretch>
        </p:blipFill>
        <p:spPr>
          <a:xfrm>
            <a:off x="4350" y="1124212"/>
            <a:ext cx="9143999" cy="3650826"/>
          </a:xfrm>
          <a:prstGeom prst="rect">
            <a:avLst/>
          </a:prstGeom>
          <a:noFill/>
          <a:ln>
            <a:noFill/>
          </a:ln>
        </p:spPr>
      </p:pic>
      <p:sp>
        <p:nvSpPr>
          <p:cNvPr id="424" name="Google Shape;424;p64"/>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K-2 Formative Tasks</a:t>
            </a:r>
            <a:endParaRPr sz="2800" b="0" i="0" u="none" strike="noStrike" cap="none">
              <a:solidFill>
                <a:srgbClr val="333333"/>
              </a:solidFill>
              <a:latin typeface="Calibri"/>
              <a:ea typeface="Calibri"/>
              <a:cs typeface="Calibri"/>
              <a:sym typeface="Calibri"/>
            </a:endParaRPr>
          </a:p>
        </p:txBody>
      </p:sp>
      <p:sp>
        <p:nvSpPr>
          <p:cNvPr id="425" name="Google Shape;425;p6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46</a:t>
            </a:fld>
            <a:endParaRPr/>
          </a:p>
        </p:txBody>
      </p:sp>
      <p:sp>
        <p:nvSpPr>
          <p:cNvPr id="426" name="Google Shape;426;p64"/>
          <p:cNvSpPr/>
          <p:nvPr/>
        </p:nvSpPr>
        <p:spPr>
          <a:xfrm>
            <a:off x="7490400" y="1219050"/>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27" name="Google Shape;427;p64"/>
          <p:cNvCxnSpPr/>
          <p:nvPr/>
        </p:nvCxnSpPr>
        <p:spPr>
          <a:xfrm rot="10800000">
            <a:off x="3204025" y="22804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K-2 Formative Tasks</a:t>
            </a:r>
            <a:endParaRPr sz="2800" b="0" i="0" u="none" strike="noStrike" cap="none">
              <a:solidFill>
                <a:srgbClr val="333333"/>
              </a:solidFill>
              <a:latin typeface="Calibri"/>
              <a:ea typeface="Calibri"/>
              <a:cs typeface="Calibri"/>
              <a:sym typeface="Calibri"/>
            </a:endParaRPr>
          </a:p>
        </p:txBody>
      </p:sp>
      <p:sp>
        <p:nvSpPr>
          <p:cNvPr id="433" name="Google Shape;433;p6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a:t>47</a:t>
            </a:fld>
            <a:endParaRPr/>
          </a:p>
        </p:txBody>
      </p:sp>
      <p:sp>
        <p:nvSpPr>
          <p:cNvPr id="434" name="Google Shape;434;p65"/>
          <p:cNvSpPr txBox="1"/>
          <p:nvPr/>
        </p:nvSpPr>
        <p:spPr>
          <a:xfrm>
            <a:off x="5143525" y="1241850"/>
            <a:ext cx="3543300" cy="11079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SzPts val="1100"/>
              <a:buFont typeface="Arial"/>
              <a:buNone/>
            </a:pPr>
            <a:r>
              <a:rPr lang="en" sz="1800">
                <a:latin typeface="Calibri"/>
                <a:ea typeface="Calibri"/>
                <a:cs typeface="Calibri"/>
                <a:sym typeface="Calibri"/>
              </a:rPr>
              <a:t>The K-2 formative tasks are a set of student-centered and engaging tasks, aligned to Louisiana’s K-2</a:t>
            </a:r>
            <a:endParaRPr sz="1800">
              <a:latin typeface="Calibri"/>
              <a:ea typeface="Calibri"/>
              <a:cs typeface="Calibri"/>
              <a:sym typeface="Calibri"/>
            </a:endParaRPr>
          </a:p>
          <a:p>
            <a:pPr marL="0" lvl="0" indent="0" rtl="0">
              <a:spcBef>
                <a:spcPts val="0"/>
              </a:spcBef>
              <a:spcAft>
                <a:spcPts val="0"/>
              </a:spcAft>
              <a:buClr>
                <a:srgbClr val="000000"/>
              </a:buClr>
              <a:buSzPts val="1100"/>
              <a:buFont typeface="Arial"/>
              <a:buNone/>
            </a:pPr>
            <a:r>
              <a:rPr lang="en" sz="1800">
                <a:latin typeface="Calibri"/>
                <a:ea typeface="Calibri"/>
                <a:cs typeface="Calibri"/>
                <a:sym typeface="Calibri"/>
              </a:rPr>
              <a:t>Student Standards, that focus on essential skills in ELA and mathematics.</a:t>
            </a:r>
            <a:endParaRPr sz="1800">
              <a:latin typeface="Calibri"/>
              <a:ea typeface="Calibri"/>
              <a:cs typeface="Calibri"/>
              <a:sym typeface="Calibri"/>
            </a:endParaRPr>
          </a:p>
          <a:p>
            <a:pPr marL="0" lvl="0" indent="0" rtl="0">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p>
        </p:txBody>
      </p:sp>
      <p:pic>
        <p:nvPicPr>
          <p:cNvPr id="435" name="Google Shape;435;p65"/>
          <p:cNvPicPr preferRelativeResize="0"/>
          <p:nvPr/>
        </p:nvPicPr>
        <p:blipFill>
          <a:blip r:embed="rId3">
            <a:alphaModFix/>
          </a:blip>
          <a:stretch>
            <a:fillRect/>
          </a:stretch>
        </p:blipFill>
        <p:spPr>
          <a:xfrm>
            <a:off x="211900" y="1241850"/>
            <a:ext cx="4495400" cy="354432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6"/>
          <p:cNvSpPr txBox="1"/>
          <p:nvPr/>
        </p:nvSpPr>
        <p:spPr>
          <a:xfrm>
            <a:off x="0" y="15593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Support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7"/>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User Guides</a:t>
            </a:r>
            <a:endParaRPr sz="2800"/>
          </a:p>
        </p:txBody>
      </p:sp>
      <p:sp>
        <p:nvSpPr>
          <p:cNvPr id="446" name="Google Shape;446;p6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following user guides are posted in </a:t>
            </a:r>
            <a:r>
              <a:rPr lang="en" sz="1800" b="0" i="0" u="sng" strike="noStrike" cap="none">
                <a:solidFill>
                  <a:schemeClr val="hlink"/>
                </a:solidFill>
                <a:latin typeface="Calibri"/>
                <a:ea typeface="Calibri"/>
                <a:cs typeface="Calibri"/>
                <a:sym typeface="Calibri"/>
                <a:hlinkClick r:id="rId3"/>
              </a:rPr>
              <a:t>eDIRECT</a:t>
            </a:r>
            <a:r>
              <a:rPr lang="en" sz="1800"/>
              <a:t> under General Information</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4"/>
              </a:rPr>
              <a:t>eDIRECT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5"/>
              </a:rPr>
              <a:t>Technology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u="sng">
                <a:solidFill>
                  <a:schemeClr val="hlink"/>
                </a:solidFill>
                <a:hlinkClick r:id="rId6"/>
              </a:rPr>
              <a:t>EAGLE 2.0 User Guide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eDIRECT First Time Log On</a:t>
            </a:r>
            <a:endParaRPr b="1"/>
          </a:p>
        </p:txBody>
      </p:sp>
      <p:sp>
        <p:nvSpPr>
          <p:cNvPr id="115" name="Google Shape;115;p23"/>
          <p:cNvSpPr txBox="1">
            <a:spLocks noGrp="1"/>
          </p:cNvSpPr>
          <p:nvPr>
            <p:ph type="body" idx="1"/>
          </p:nvPr>
        </p:nvSpPr>
        <p:spPr>
          <a:xfrm>
            <a:off x="152400" y="1047600"/>
            <a:ext cx="88392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Once users click on the URL in the email notice, they will be routed to eDIRECT where they will be required to complete the auto-prompt password reset.</a:t>
            </a:r>
            <a:endParaRPr sz="1800">
              <a:solidFill>
                <a:srgbClr val="000000"/>
              </a:solidFill>
            </a:endParaRPr>
          </a:p>
          <a:p>
            <a:pPr marL="0" lvl="0" indent="0">
              <a:spcBef>
                <a:spcPts val="750"/>
              </a:spcBef>
              <a:spcAft>
                <a:spcPts val="0"/>
              </a:spcAft>
              <a:buNone/>
            </a:pPr>
            <a:endParaRPr/>
          </a:p>
          <a:p>
            <a:pPr marL="0" lvl="0" indent="0">
              <a:spcBef>
                <a:spcPts val="750"/>
              </a:spcBef>
              <a:spcAft>
                <a:spcPts val="0"/>
              </a:spcAft>
              <a:buNone/>
            </a:pPr>
            <a:endParaRPr/>
          </a:p>
        </p:txBody>
      </p:sp>
      <p:pic>
        <p:nvPicPr>
          <p:cNvPr id="116" name="Google Shape;116;p23"/>
          <p:cNvPicPr preferRelativeResize="0"/>
          <p:nvPr/>
        </p:nvPicPr>
        <p:blipFill>
          <a:blip r:embed="rId3">
            <a:alphaModFix/>
          </a:blip>
          <a:stretch>
            <a:fillRect/>
          </a:stretch>
        </p:blipFill>
        <p:spPr>
          <a:xfrm>
            <a:off x="1596950" y="1749750"/>
            <a:ext cx="5384925" cy="30007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8"/>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Technical Assistance Protocol</a:t>
            </a:r>
            <a:endParaRPr sz="2800"/>
          </a:p>
        </p:txBody>
      </p:sp>
      <p:sp>
        <p:nvSpPr>
          <p:cNvPr id="452" name="Google Shape;452;p68"/>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If technical </a:t>
            </a:r>
            <a:r>
              <a:rPr lang="en" sz="1800" b="0" i="0" u="none" strike="noStrike" cap="none">
                <a:solidFill>
                  <a:schemeClr val="dk1"/>
                </a:solidFill>
                <a:latin typeface="Calibri"/>
                <a:ea typeface="Calibri"/>
                <a:cs typeface="Calibri"/>
                <a:sym typeface="Calibri"/>
              </a:rPr>
              <a:t>problems </a:t>
            </a:r>
            <a:r>
              <a:rPr lang="en" sz="1800" b="0" i="0" u="none" strike="noStrike" cap="none" smtClean="0">
                <a:solidFill>
                  <a:schemeClr val="dk1"/>
                </a:solidFill>
                <a:latin typeface="Calibri"/>
                <a:ea typeface="Calibri"/>
                <a:cs typeface="Calibri"/>
                <a:sym typeface="Calibri"/>
              </a:rPr>
              <a:t>occur, </a:t>
            </a:r>
            <a:r>
              <a:rPr lang="en" sz="1800" b="0" i="0" u="none" strike="noStrike" cap="none" dirty="0">
                <a:solidFill>
                  <a:schemeClr val="dk1"/>
                </a:solidFill>
                <a:latin typeface="Calibri"/>
                <a:ea typeface="Calibri"/>
                <a:cs typeface="Calibri"/>
                <a:sym typeface="Calibri"/>
              </a:rPr>
              <a:t>school and district staff should follow the </a:t>
            </a:r>
            <a:r>
              <a:rPr lang="en" sz="1800" dirty="0"/>
              <a:t>protocol </a:t>
            </a:r>
            <a:r>
              <a:rPr lang="en" sz="1800" b="0" i="0" u="none" strike="noStrike" cap="none" dirty="0">
                <a:solidFill>
                  <a:schemeClr val="dk1"/>
                </a:solidFill>
                <a:latin typeface="Calibri"/>
                <a:ea typeface="Calibri"/>
                <a:cs typeface="Calibri"/>
                <a:sym typeface="Calibri"/>
              </a:rPr>
              <a:t>presented below. </a:t>
            </a:r>
            <a:endParaRPr dirty="0"/>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453" name="Google Shape;453;p68"/>
          <p:cNvPicPr preferRelativeResize="0"/>
          <p:nvPr/>
        </p:nvPicPr>
        <p:blipFill rotWithShape="1">
          <a:blip r:embed="rId3">
            <a:alphaModFix/>
          </a:blip>
          <a:srcRect/>
          <a:stretch/>
        </p:blipFill>
        <p:spPr>
          <a:xfrm>
            <a:off x="1891365" y="1724275"/>
            <a:ext cx="5293519" cy="2314575"/>
          </a:xfrm>
          <a:prstGeom prst="rect">
            <a:avLst/>
          </a:prstGeom>
          <a:noFill/>
          <a:ln>
            <a:noFill/>
          </a:ln>
        </p:spPr>
      </p:pic>
      <p:sp>
        <p:nvSpPr>
          <p:cNvPr id="454" name="Google Shape;454;p68"/>
          <p:cNvSpPr txBox="1"/>
          <p:nvPr/>
        </p:nvSpPr>
        <p:spPr>
          <a:xfrm>
            <a:off x="0" y="3622725"/>
            <a:ext cx="4027800"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455" name="Google Shape;455;p68"/>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800">
                <a:solidFill>
                  <a:srgbClr val="333333"/>
                </a:solidFill>
                <a:latin typeface="Calibri"/>
                <a:ea typeface="Calibri"/>
                <a:cs typeface="Calibri"/>
                <a:sym typeface="Calibri"/>
              </a:rPr>
              <a:t>Accessing eDIRECT</a:t>
            </a:r>
            <a:endParaRPr sz="2800">
              <a:solidFill>
                <a:srgbClr val="333333"/>
              </a:solidFill>
              <a:latin typeface="Calibri"/>
              <a:ea typeface="Calibri"/>
              <a:cs typeface="Calibri"/>
              <a:sym typeface="Calibri"/>
            </a:endParaRPr>
          </a:p>
        </p:txBody>
      </p:sp>
      <p:sp>
        <p:nvSpPr>
          <p:cNvPr id="122" name="Google Shape;122;p24"/>
          <p:cNvSpPr txBox="1"/>
          <p:nvPr/>
        </p:nvSpPr>
        <p:spPr>
          <a:xfrm>
            <a:off x="194100" y="876850"/>
            <a:ext cx="8755800" cy="35433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 sz="1800">
                <a:solidFill>
                  <a:srgbClr val="212121"/>
                </a:solidFill>
                <a:latin typeface="Calibri"/>
                <a:ea typeface="Calibri"/>
                <a:cs typeface="Calibri"/>
                <a:sym typeface="Calibri"/>
              </a:rPr>
              <a:t>Use a web browser to navigate to the eDIRECT website at </a:t>
            </a:r>
            <a:r>
              <a:rPr lang="en" sz="1800" u="sng">
                <a:solidFill>
                  <a:srgbClr val="3D9BBA"/>
                </a:solidFill>
                <a:latin typeface="Calibri"/>
                <a:ea typeface="Calibri"/>
                <a:cs typeface="Calibri"/>
                <a:sym typeface="Calibri"/>
                <a:hlinkClick r:id="rId3"/>
              </a:rPr>
              <a:t>https://la.drcedirect.com</a:t>
            </a:r>
            <a:r>
              <a:rPr lang="en" sz="1800">
                <a:solidFill>
                  <a:srgbClr val="212121"/>
                </a:solidFill>
                <a:latin typeface="Calibri"/>
                <a:ea typeface="Calibri"/>
                <a:cs typeface="Calibri"/>
                <a:sym typeface="Calibri"/>
              </a:rPr>
              <a:t>. Log in with Username and Password.</a:t>
            </a:r>
            <a:endParaRPr sz="1800">
              <a:solidFill>
                <a:srgbClr val="212121"/>
              </a:solidFill>
              <a:latin typeface="Calibri"/>
              <a:ea typeface="Calibri"/>
              <a:cs typeface="Calibri"/>
              <a:sym typeface="Calibri"/>
            </a:endParaRPr>
          </a:p>
          <a:p>
            <a:pPr marL="0" lvl="0" indent="0" rtl="0">
              <a:lnSpc>
                <a:spcPct val="90000"/>
              </a:lnSpc>
              <a:spcBef>
                <a:spcPts val="750"/>
              </a:spcBef>
              <a:spcAft>
                <a:spcPts val="0"/>
              </a:spcAft>
              <a:buNone/>
            </a:pPr>
            <a:endParaRPr sz="1800">
              <a:solidFill>
                <a:srgbClr val="212121"/>
              </a:solidFill>
              <a:latin typeface="Calibri"/>
              <a:ea typeface="Calibri"/>
              <a:cs typeface="Calibri"/>
              <a:sym typeface="Calibri"/>
            </a:endParaRPr>
          </a:p>
        </p:txBody>
      </p:sp>
      <p:pic>
        <p:nvPicPr>
          <p:cNvPr id="123" name="Google Shape;123;p24"/>
          <p:cNvPicPr preferRelativeResize="0"/>
          <p:nvPr/>
        </p:nvPicPr>
        <p:blipFill>
          <a:blip r:embed="rId4">
            <a:alphaModFix/>
          </a:blip>
          <a:stretch>
            <a:fillRect/>
          </a:stretch>
        </p:blipFill>
        <p:spPr>
          <a:xfrm>
            <a:off x="1536375" y="1712752"/>
            <a:ext cx="5929474" cy="28900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eDIRECT Dashboard</a:t>
            </a:r>
            <a:endParaRPr sz="2800"/>
          </a:p>
        </p:txBody>
      </p:sp>
      <p:sp>
        <p:nvSpPr>
          <p:cNvPr id="129" name="Google Shape;129;p25"/>
          <p:cNvSpPr txBox="1">
            <a:spLocks noGrp="1"/>
          </p:cNvSpPr>
          <p:nvPr>
            <p:ph type="body" idx="1"/>
          </p:nvPr>
        </p:nvSpPr>
        <p:spPr>
          <a:xfrm>
            <a:off x="140250" y="963850"/>
            <a:ext cx="8863500" cy="22827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The eDIRECT dashboard has tabs with multiple functions within the administrative system.  </a:t>
            </a:r>
            <a:endParaRPr sz="1800">
              <a:solidFill>
                <a:srgbClr val="000000"/>
              </a:solidFill>
            </a:endParaRPr>
          </a:p>
          <a:p>
            <a:pPr marL="457200" lvl="0" indent="-330200" rtl="0">
              <a:lnSpc>
                <a:spcPct val="115000"/>
              </a:lnSpc>
              <a:spcBef>
                <a:spcPts val="600"/>
              </a:spcBef>
              <a:spcAft>
                <a:spcPts val="0"/>
              </a:spcAft>
              <a:buClr>
                <a:srgbClr val="000000"/>
              </a:buClr>
              <a:buSzPts val="1600"/>
              <a:buChar char="•"/>
            </a:pPr>
            <a:r>
              <a:rPr lang="en" sz="1600">
                <a:solidFill>
                  <a:srgbClr val="000000"/>
                </a:solidFill>
              </a:rPr>
              <a:t>General Information</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User Management</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Materials Management</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Student Management</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Test Management</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Test Administrator Management</a:t>
            </a:r>
            <a:endParaRPr sz="1600">
              <a:solidFill>
                <a:srgbClr val="000000"/>
              </a:solidFill>
            </a:endParaRPr>
          </a:p>
          <a:p>
            <a:pPr marL="0" lvl="0" indent="0" rtl="0">
              <a:lnSpc>
                <a:spcPct val="115000"/>
              </a:lnSpc>
              <a:spcBef>
                <a:spcPts val="600"/>
              </a:spcBef>
              <a:spcAft>
                <a:spcPts val="0"/>
              </a:spcAft>
              <a:buNone/>
            </a:pPr>
            <a:endParaRPr sz="1800">
              <a:solidFill>
                <a:srgbClr val="000000"/>
              </a:solidFill>
            </a:endParaRPr>
          </a:p>
          <a:p>
            <a:pPr marL="0" lvl="0" indent="0">
              <a:spcBef>
                <a:spcPts val="750"/>
              </a:spcBef>
              <a:spcAft>
                <a:spcPts val="0"/>
              </a:spcAft>
              <a:buNone/>
            </a:pPr>
            <a:endParaRPr sz="1800">
              <a:solidFill>
                <a:srgbClr val="000000"/>
              </a:solidFill>
            </a:endParaRPr>
          </a:p>
        </p:txBody>
      </p:sp>
      <p:sp>
        <p:nvSpPr>
          <p:cNvPr id="130" name="Google Shape;130;p25"/>
          <p:cNvSpPr txBox="1"/>
          <p:nvPr/>
        </p:nvSpPr>
        <p:spPr>
          <a:xfrm>
            <a:off x="3843800" y="605200"/>
            <a:ext cx="3000000" cy="3000000"/>
          </a:xfrm>
          <a:prstGeom prst="rect">
            <a:avLst/>
          </a:prstGeom>
          <a:noFill/>
          <a:ln>
            <a:noFill/>
          </a:ln>
        </p:spPr>
        <p:txBody>
          <a:bodyPr spcFirstLastPara="1" wrap="square" lIns="91425" tIns="91425" rIns="91425" bIns="91425" anchor="ctr" anchorCtr="0">
            <a:noAutofit/>
          </a:bodyPr>
          <a:lstStyle/>
          <a:p>
            <a:pPr marL="457200" lvl="0" indent="-285750" rtl="0">
              <a:lnSpc>
                <a:spcPct val="115000"/>
              </a:lnSpc>
              <a:spcBef>
                <a:spcPts val="600"/>
              </a:spcBef>
              <a:spcAft>
                <a:spcPts val="0"/>
              </a:spcAft>
              <a:buSzPts val="900"/>
              <a:buFont typeface="Calibri"/>
              <a:buChar char="●"/>
            </a:pPr>
            <a:r>
              <a:rPr lang="en" sz="1600">
                <a:latin typeface="Calibri"/>
                <a:ea typeface="Calibri"/>
                <a:cs typeface="Calibri"/>
                <a:sym typeface="Calibri"/>
              </a:rPr>
              <a:t>Device Toolkit</a:t>
            </a:r>
            <a:endParaRPr sz="1600">
              <a:latin typeface="Calibri"/>
              <a:ea typeface="Calibri"/>
              <a:cs typeface="Calibri"/>
              <a:sym typeface="Calibri"/>
            </a:endParaRPr>
          </a:p>
          <a:p>
            <a:pPr marL="457200" lvl="0" indent="-285750" rtl="0">
              <a:lnSpc>
                <a:spcPct val="115000"/>
              </a:lnSpc>
              <a:spcBef>
                <a:spcPts val="0"/>
              </a:spcBef>
              <a:spcAft>
                <a:spcPts val="0"/>
              </a:spcAft>
              <a:buSzPts val="900"/>
              <a:buFont typeface="Calibri"/>
              <a:buChar char="●"/>
            </a:pPr>
            <a:r>
              <a:rPr lang="en" sz="1600">
                <a:latin typeface="Calibri"/>
                <a:ea typeface="Calibri"/>
                <a:cs typeface="Calibri"/>
                <a:sym typeface="Calibri"/>
              </a:rPr>
              <a:t>Report Delivery</a:t>
            </a:r>
            <a:endParaRPr sz="1600">
              <a:latin typeface="Calibri"/>
              <a:ea typeface="Calibri"/>
              <a:cs typeface="Calibri"/>
              <a:sym typeface="Calibri"/>
            </a:endParaRPr>
          </a:p>
          <a:p>
            <a:pPr marL="457200" lvl="0" indent="-285750" rtl="0">
              <a:lnSpc>
                <a:spcPct val="115000"/>
              </a:lnSpc>
              <a:spcBef>
                <a:spcPts val="0"/>
              </a:spcBef>
              <a:spcAft>
                <a:spcPts val="0"/>
              </a:spcAft>
              <a:buSzPts val="900"/>
              <a:buFont typeface="Calibri"/>
              <a:buChar char="●"/>
            </a:pPr>
            <a:r>
              <a:rPr lang="en" sz="1600">
                <a:latin typeface="Calibri"/>
                <a:ea typeface="Calibri"/>
                <a:cs typeface="Calibri"/>
                <a:sym typeface="Calibri"/>
              </a:rPr>
              <a:t>Educator Scoring</a:t>
            </a:r>
            <a:endParaRPr sz="1600">
              <a:latin typeface="Calibri"/>
              <a:ea typeface="Calibri"/>
              <a:cs typeface="Calibri"/>
              <a:sym typeface="Calibri"/>
            </a:endParaRPr>
          </a:p>
          <a:p>
            <a:pPr marL="457200" lvl="0" indent="-285750" rtl="0">
              <a:lnSpc>
                <a:spcPct val="115000"/>
              </a:lnSpc>
              <a:spcBef>
                <a:spcPts val="0"/>
              </a:spcBef>
              <a:spcAft>
                <a:spcPts val="0"/>
              </a:spcAft>
              <a:buSzPts val="900"/>
              <a:buFont typeface="Calibri"/>
              <a:buChar char="●"/>
            </a:pPr>
            <a:r>
              <a:rPr lang="en" sz="1600">
                <a:latin typeface="Calibri"/>
                <a:ea typeface="Calibri"/>
                <a:cs typeface="Calibri"/>
                <a:sym typeface="Calibri"/>
              </a:rPr>
              <a:t>EAGLE 2.0</a:t>
            </a:r>
            <a:endParaRPr sz="1600">
              <a:latin typeface="Calibri"/>
              <a:ea typeface="Calibri"/>
              <a:cs typeface="Calibri"/>
              <a:sym typeface="Calibri"/>
            </a:endParaRPr>
          </a:p>
          <a:p>
            <a:pPr marL="457200" lvl="0" indent="-285750" rtl="0">
              <a:lnSpc>
                <a:spcPct val="115000"/>
              </a:lnSpc>
              <a:spcBef>
                <a:spcPts val="0"/>
              </a:spcBef>
              <a:spcAft>
                <a:spcPts val="0"/>
              </a:spcAft>
              <a:buSzPts val="900"/>
              <a:buFont typeface="Calibri"/>
              <a:buChar char="●"/>
            </a:pPr>
            <a:r>
              <a:rPr lang="en" sz="1600">
                <a:latin typeface="Calibri"/>
                <a:ea typeface="Calibri"/>
                <a:cs typeface="Calibri"/>
                <a:sym typeface="Calibri"/>
              </a:rPr>
              <a:t>K-2 Formative Tasks</a:t>
            </a:r>
            <a:endParaRPr/>
          </a:p>
        </p:txBody>
      </p:sp>
      <p:pic>
        <p:nvPicPr>
          <p:cNvPr id="131" name="Google Shape;131;p25"/>
          <p:cNvPicPr preferRelativeResize="0"/>
          <p:nvPr/>
        </p:nvPicPr>
        <p:blipFill>
          <a:blip r:embed="rId3">
            <a:alphaModFix/>
          </a:blip>
          <a:stretch>
            <a:fillRect/>
          </a:stretch>
        </p:blipFill>
        <p:spPr>
          <a:xfrm>
            <a:off x="438987" y="3330300"/>
            <a:ext cx="8266026" cy="16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0" y="1487825"/>
            <a:ext cx="9144000" cy="16575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rgbClr val="191919"/>
              </a:buClr>
              <a:buSzPts val="800"/>
              <a:buFont typeface="Calibri"/>
              <a:buNone/>
            </a:pPr>
            <a:r>
              <a:rPr lang="en" sz="2800">
                <a:solidFill>
                  <a:srgbClr val="191919"/>
                </a:solidFill>
              </a:rPr>
              <a:t>General Information</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7"/>
          <p:cNvPicPr preferRelativeResize="0"/>
          <p:nvPr/>
        </p:nvPicPr>
        <p:blipFill>
          <a:blip r:embed="rId3">
            <a:alphaModFix/>
          </a:blip>
          <a:stretch>
            <a:fillRect/>
          </a:stretch>
        </p:blipFill>
        <p:spPr>
          <a:xfrm>
            <a:off x="67400" y="1149762"/>
            <a:ext cx="9143999" cy="3650826"/>
          </a:xfrm>
          <a:prstGeom prst="rect">
            <a:avLst/>
          </a:prstGeom>
          <a:noFill/>
          <a:ln>
            <a:noFill/>
          </a:ln>
        </p:spPr>
      </p:pic>
      <p:sp>
        <p:nvSpPr>
          <p:cNvPr id="143" name="Google Shape;143;p27"/>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General Information</a:t>
            </a:r>
            <a:endParaRPr sz="2800" b="0" i="0" u="none" strike="noStrike" cap="none">
              <a:solidFill>
                <a:srgbClr val="333333"/>
              </a:solidFill>
              <a:latin typeface="Calibri"/>
              <a:ea typeface="Calibri"/>
              <a:cs typeface="Calibri"/>
              <a:sym typeface="Calibri"/>
            </a:endParaRPr>
          </a:p>
        </p:txBody>
      </p:sp>
      <p:sp>
        <p:nvSpPr>
          <p:cNvPr id="144" name="Google Shape;144;p2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SzPts val="900"/>
              <a:buFont typeface="Calibri"/>
              <a:buNone/>
            </a:pPr>
            <a:fld id="{00000000-1234-1234-1234-123412341234}" type="slidenum">
              <a:rPr lang="en" sz="900">
                <a:solidFill>
                  <a:srgbClr val="8A8A8A"/>
                </a:solidFill>
                <a:latin typeface="Calibri"/>
                <a:ea typeface="Calibri"/>
                <a:cs typeface="Calibri"/>
                <a:sym typeface="Calibri"/>
              </a:rPr>
              <a:t>9</a:t>
            </a:fld>
            <a:endParaRPr sz="900">
              <a:solidFill>
                <a:srgbClr val="8A8A8A"/>
              </a:solidFill>
              <a:latin typeface="Calibri"/>
              <a:ea typeface="Calibri"/>
              <a:cs typeface="Calibri"/>
              <a:sym typeface="Calibri"/>
            </a:endParaRPr>
          </a:p>
        </p:txBody>
      </p:sp>
      <p:sp>
        <p:nvSpPr>
          <p:cNvPr id="145" name="Google Shape;145;p27"/>
          <p:cNvSpPr/>
          <p:nvPr/>
        </p:nvSpPr>
        <p:spPr>
          <a:xfrm>
            <a:off x="7579125" y="12550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46" name="Google Shape;146;p27"/>
          <p:cNvCxnSpPr/>
          <p:nvPr/>
        </p:nvCxnSpPr>
        <p:spPr>
          <a:xfrm rot="10800000">
            <a:off x="670600" y="19382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1293</Words>
  <Application>Microsoft Office PowerPoint</Application>
  <PresentationFormat>On-screen Show (16:9)</PresentationFormat>
  <Paragraphs>206</Paragraphs>
  <Slides>50</Slides>
  <Notes>50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Arial Narrow</vt:lpstr>
      <vt:lpstr>Calibri</vt:lpstr>
      <vt:lpstr>LA Believes</vt:lpstr>
      <vt:lpstr>Louisiana Believes</vt:lpstr>
      <vt:lpstr>eDIRECT: Accessing the eDIRECT Dashboard</vt:lpstr>
      <vt:lpstr>Today’s Goals</vt:lpstr>
      <vt:lpstr>eDIRECT Dashboard Overview</vt:lpstr>
      <vt:lpstr>eDIRECT First Time Log On</vt:lpstr>
      <vt:lpstr>eDIRECT First Time Log On</vt:lpstr>
      <vt:lpstr>PowerPoint Presentation</vt:lpstr>
      <vt:lpstr>eDIRECT Dashboard</vt:lpstr>
      <vt:lpstr>General Information</vt:lpstr>
      <vt:lpstr>General Information</vt:lpstr>
      <vt:lpstr>General Information: Announcements</vt:lpstr>
      <vt:lpstr>General Information: Documents</vt:lpstr>
      <vt:lpstr>General Information: Downloads</vt:lpstr>
      <vt:lpstr>General Information: Test Tutorials</vt:lpstr>
      <vt:lpstr>User Management</vt:lpstr>
      <vt:lpstr>User Management</vt:lpstr>
      <vt:lpstr>PowerPoint Presentation</vt:lpstr>
      <vt:lpstr>PowerPoint Presentation</vt:lpstr>
      <vt:lpstr>Materials</vt:lpstr>
      <vt:lpstr>PowerPoint Presentation</vt:lpstr>
      <vt:lpstr>PowerPoint Presentation</vt:lpstr>
      <vt:lpstr>Student Management</vt:lpstr>
      <vt:lpstr>PowerPoint Presentation</vt:lpstr>
      <vt:lpstr>PowerPoint Presentation</vt:lpstr>
      <vt:lpstr>Test Management</vt:lpstr>
      <vt:lpstr>PowerPoint Presentation</vt:lpstr>
      <vt:lpstr>PowerPoint Presentation</vt:lpstr>
      <vt:lpstr>Test Administrator Management</vt:lpstr>
      <vt:lpstr>PowerPoint Presentation</vt:lpstr>
      <vt:lpstr>PowerPoint Presentation</vt:lpstr>
      <vt:lpstr>Device ToolKit</vt:lpstr>
      <vt:lpstr>Device ToolKit</vt:lpstr>
      <vt:lpstr>Device ToolKit Dashboard</vt:lpstr>
      <vt:lpstr>PowerPoint Presentation</vt:lpstr>
      <vt:lpstr>Report Delivery</vt:lpstr>
      <vt:lpstr>Report Delivery: Online Testing Statistics</vt:lpstr>
      <vt:lpstr>Report Delivery: Status Reports</vt:lpstr>
      <vt:lpstr>Report Delivery: Student Reports</vt:lpstr>
      <vt:lpstr>Report Delivery: View Reports</vt:lpstr>
      <vt:lpstr>PowerPoint Presentation</vt:lpstr>
      <vt:lpstr>Educator Scoring</vt:lpstr>
      <vt:lpstr>Educator Scoring</vt:lpstr>
      <vt:lpstr>PowerPoint Presentation</vt:lpstr>
      <vt:lpstr>Eagle 2.0</vt:lpstr>
      <vt:lpstr>EAGLE 2.0</vt:lpstr>
      <vt:lpstr>PowerPoint Presentation</vt:lpstr>
      <vt:lpstr>K-2 Formative Tasks</vt:lpstr>
      <vt:lpstr>K-2 Formative Tasks</vt:lpstr>
      <vt:lpstr>PowerPoint Presentation</vt:lpstr>
      <vt:lpstr>User Guides</vt:lpstr>
      <vt:lpstr>Technical Assistance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eDIRECT: Accessing the eDIRECT Dashboard</dc:title>
  <dc:creator>Rachel McCloskey</dc:creator>
  <cp:lastModifiedBy>Rachel McCloskey</cp:lastModifiedBy>
  <cp:revision>2</cp:revision>
  <dcterms:modified xsi:type="dcterms:W3CDTF">2018-07-23T14:12:07Z</dcterms:modified>
</cp:coreProperties>
</file>