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  <p:sldMasterId id="2147483677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8746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c1db2b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c1db2b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32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e20d8c0e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e20d8c0e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102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c1db2b87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9c1db2b87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965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9c1db2b87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9c1db2b87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18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9c1db2b8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9c1db2b8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111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9c1db2b87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9c1db2b87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840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e2b84e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e2b84e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720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9c1db2b87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9c1db2b87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345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e2b84e40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e2b84e40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439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e20d8c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e20d8c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3439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e20d8c0e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3e20d8c0e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46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c1db2b8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9c1db2b8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022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e20d8c0e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3e20d8c0e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60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c1db2b8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9c1db2b8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36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c1db2b8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9c1db2b8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36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c1db2b8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9c1db2b8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5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c1db2b8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9c1db2b8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389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20d8c0e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e20d8c0e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19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e20d8c0e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e20d8c0ec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82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e20d8c0e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e20d8c0e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78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685800" y="2057401"/>
            <a:ext cx="78867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6" name="Google Shape;7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5837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21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144000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22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" name="Google Shape;8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2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2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0" y="543"/>
            <a:ext cx="9144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2177" y="2042"/>
            <a:ext cx="91440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3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3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 l="29370" r="1943"/>
          <a:stretch/>
        </p:blipFill>
        <p:spPr>
          <a:xfrm>
            <a:off x="2857500" y="678942"/>
            <a:ext cx="6057900" cy="46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Louisiana Believes (PPT Footer)_Foo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740749"/>
            <a:ext cx="9144000" cy="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edirect.com/all/eca-portal-ui/welcome/L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la.drcedirect.com/Documents/Unsecure/Doc.aspx?id=091b8753-654e-4625-bc42-c5ea2319050d" TargetMode="External"/><Relationship Id="rId5" Type="http://schemas.openxmlformats.org/officeDocument/2006/relationships/hyperlink" Target="https://la.drcedirect.com/Documents/Unsecure/Doc.aspx?id=d4a7a9e0-e197-4e9f-8ecc-c7f35bcd89bf" TargetMode="External"/><Relationship Id="rId4" Type="http://schemas.openxmlformats.org/officeDocument/2006/relationships/hyperlink" Target="https://la.drcedirect.com/Documents/Unsecure/Doc.aspx?id=a96d16d1-2784-4677-8399-1e18c8cf7b6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.drcedirect.com/Documents/Unsecure/Doc.aspx?id=58214fc4-3f3a-460c-b8ef-d517805fa64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hyperlink" Target="https://www.drcedirect.com/all/eca-portal-ui/welcome/L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la.drcedirect.com/TestSetup/Downloads/LASampleTeacherFile.csv" TargetMode="External"/><Relationship Id="rId4" Type="http://schemas.openxmlformats.org/officeDocument/2006/relationships/hyperlink" Target="https://la.drcedirect.com/TestSetup/Downloads/LATeacherFileLayout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>
            <a:spLocks noGrp="1"/>
          </p:cNvSpPr>
          <p:nvPr>
            <p:ph type="title"/>
          </p:nvPr>
        </p:nvSpPr>
        <p:spPr>
          <a:xfrm>
            <a:off x="685800" y="2057401"/>
            <a:ext cx="7886700" cy="12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eDIRECT: Managing Test Sessions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150" y="1606226"/>
            <a:ext cx="4361350" cy="240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0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Adding Multiple Test Administrators</a:t>
            </a:r>
            <a:endParaRPr/>
          </a:p>
        </p:txBody>
      </p:sp>
      <p:sp>
        <p:nvSpPr>
          <p:cNvPr id="207" name="Google Shape;207;p40"/>
          <p:cNvSpPr txBox="1">
            <a:spLocks noGrp="1"/>
          </p:cNvSpPr>
          <p:nvPr>
            <p:ph type="body" idx="1"/>
          </p:nvPr>
        </p:nvSpPr>
        <p:spPr>
          <a:xfrm>
            <a:off x="4350" y="1038100"/>
            <a:ext cx="4580700" cy="35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alibri"/>
              <a:buAutoNum type="arabicPeriod" startAt="4"/>
            </a:pPr>
            <a:r>
              <a:rPr lang="en" sz="1800" dirty="0"/>
              <a:t>Use </a:t>
            </a:r>
            <a:r>
              <a:rPr lang="en" sz="1800" b="1" dirty="0"/>
              <a:t>Browse</a:t>
            </a:r>
            <a:r>
              <a:rPr lang="en" sz="1800" dirty="0"/>
              <a:t> in eDIRECT to find your saved .csv</a:t>
            </a:r>
            <a:br>
              <a:rPr lang="en" sz="1800" dirty="0"/>
            </a:br>
            <a:endParaRPr sz="1800"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4"/>
            </a:pPr>
            <a:r>
              <a:rPr lang="en" sz="1800" dirty="0"/>
              <a:t>Click </a:t>
            </a:r>
            <a:r>
              <a:rPr lang="en" sz="1800" b="1" dirty="0"/>
              <a:t>Upload.</a:t>
            </a:r>
            <a:r>
              <a:rPr lang="en" sz="1800" dirty="0">
                <a:solidFill>
                  <a:srgbClr val="000000"/>
                </a:solidFill>
              </a:rPr>
              <a:t> A message will display indicating the file is </a:t>
            </a:r>
            <a:r>
              <a:rPr lang="en" sz="1800" i="1" dirty="0">
                <a:solidFill>
                  <a:srgbClr val="000000"/>
                </a:solidFill>
              </a:rPr>
              <a:t>in process</a:t>
            </a:r>
            <a:r>
              <a:rPr lang="en" sz="1800" dirty="0">
                <a:solidFill>
                  <a:srgbClr val="000000"/>
                </a:solidFill>
              </a:rPr>
              <a:t> and is being checked for </a:t>
            </a:r>
            <a:r>
              <a:rPr lang="en" sz="1800" dirty="0" smtClean="0">
                <a:solidFill>
                  <a:srgbClr val="000000"/>
                </a:solidFill>
              </a:rPr>
              <a:t>errors</a:t>
            </a:r>
            <a:endParaRPr sz="1800" dirty="0" smtClean="0">
              <a:solidFill>
                <a:srgbClr val="000000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 smtClean="0">
                <a:solidFill>
                  <a:srgbClr val="000000"/>
                </a:solidFill>
              </a:rPr>
              <a:t>After the file has been validated, you can review its status. If the file contains errors, you must correct them and repeat Steps 4 and 5</a:t>
            </a:r>
            <a:endParaRPr dirty="0" smtClean="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45720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 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08" name="Google Shape;208;p40"/>
          <p:cNvSpPr/>
          <p:nvPr/>
        </p:nvSpPr>
        <p:spPr>
          <a:xfrm>
            <a:off x="4682150" y="3612475"/>
            <a:ext cx="632400" cy="400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0"/>
          <p:cNvSpPr/>
          <p:nvPr/>
        </p:nvSpPr>
        <p:spPr>
          <a:xfrm>
            <a:off x="7593400" y="3366450"/>
            <a:ext cx="7119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2800">
                <a:solidFill>
                  <a:srgbClr val="000000"/>
                </a:solidFill>
              </a:rPr>
              <a:t>Copying a Test Session</a:t>
            </a:r>
            <a:endParaRPr sz="2800"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152400" y="921950"/>
            <a:ext cx="43158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An existing test session can be used as a template to create a new test session. </a:t>
            </a:r>
            <a:endParaRPr sz="1800" dirty="0"/>
          </a:p>
          <a:p>
            <a:pPr marL="457200" lvl="0" indent="-34290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For example, you can copy the Interim 1 test session to use for the Interim 2 test </a:t>
            </a:r>
            <a:r>
              <a:rPr lang="en" sz="1800" dirty="0" smtClean="0"/>
              <a:t>session </a:t>
            </a:r>
            <a:endParaRPr sz="1800" dirty="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To copy a test session: </a:t>
            </a:r>
            <a:endParaRPr sz="1800" dirty="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From the </a:t>
            </a:r>
            <a:r>
              <a:rPr lang="en" sz="1800" b="1" dirty="0"/>
              <a:t>Manage Test Sessions </a:t>
            </a:r>
            <a:r>
              <a:rPr lang="en" sz="1800" dirty="0"/>
              <a:t>screen, </a:t>
            </a:r>
            <a:endParaRPr sz="1800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 dirty="0"/>
              <a:t>Choose </a:t>
            </a:r>
            <a:r>
              <a:rPr lang="en" sz="1800" b="1" dirty="0"/>
              <a:t>Show Sessions</a:t>
            </a:r>
            <a:br>
              <a:rPr lang="en" sz="1800" b="1" dirty="0"/>
            </a:br>
            <a:r>
              <a:rPr lang="en" sz="1800" dirty="0"/>
              <a:t> 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 dirty="0"/>
              <a:t>Select the </a:t>
            </a:r>
            <a:r>
              <a:rPr lang="en" sz="1800" b="1" dirty="0"/>
              <a:t>Copy Session</a:t>
            </a:r>
            <a:r>
              <a:rPr lang="en" sz="1800" dirty="0"/>
              <a:t> icon</a:t>
            </a:r>
            <a:br>
              <a:rPr lang="en" sz="1800" dirty="0"/>
            </a:br>
            <a:endParaRPr sz="1800" dirty="0"/>
          </a:p>
        </p:txBody>
      </p:sp>
      <p:pic>
        <p:nvPicPr>
          <p:cNvPr id="216" name="Google Shape;2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200" y="1326125"/>
            <a:ext cx="4371000" cy="2926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1"/>
          <p:cNvSpPr/>
          <p:nvPr/>
        </p:nvSpPr>
        <p:spPr>
          <a:xfrm>
            <a:off x="8053075" y="3658600"/>
            <a:ext cx="300600" cy="359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Copying a Test Session</a:t>
            </a:r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body" idx="1"/>
          </p:nvPr>
        </p:nvSpPr>
        <p:spPr>
          <a:xfrm>
            <a:off x="54075" y="937250"/>
            <a:ext cx="4086300" cy="3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The Add Test Session window displays. </a:t>
            </a:r>
            <a:endParaRPr sz="1800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lang="en" sz="1800" dirty="0"/>
              <a:t>Enter a name for the session in the </a:t>
            </a:r>
            <a:r>
              <a:rPr lang="en" sz="1800" b="1" dirty="0"/>
              <a:t>Session Name</a:t>
            </a:r>
            <a:r>
              <a:rPr lang="en" sz="1800" dirty="0"/>
              <a:t> field</a:t>
            </a:r>
            <a:br>
              <a:rPr lang="en" sz="1800" dirty="0"/>
            </a:br>
            <a:r>
              <a:rPr lang="en" sz="1800" dirty="0"/>
              <a:t> 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lang="en" sz="1800" dirty="0"/>
              <a:t>Edit the required information to match your new session, and add or remove students/student groups if necessary</a:t>
            </a:r>
            <a:br>
              <a:rPr lang="en" sz="1800" dirty="0"/>
            </a:br>
            <a:r>
              <a:rPr lang="en" sz="1800" dirty="0"/>
              <a:t> 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lang="en" sz="1800" dirty="0"/>
              <a:t>Click </a:t>
            </a:r>
            <a:r>
              <a:rPr lang="en" sz="1800" b="1" dirty="0"/>
              <a:t>Save</a:t>
            </a:r>
            <a:r>
              <a:rPr lang="en" sz="1800" dirty="0"/>
              <a:t> to save your changes, </a:t>
            </a:r>
            <a:r>
              <a:rPr lang="en" sz="1800" b="1" dirty="0"/>
              <a:t>Save &amp; Add Another</a:t>
            </a:r>
            <a:r>
              <a:rPr lang="en" sz="1800" dirty="0"/>
              <a:t> to save your changes and add another student, or </a:t>
            </a:r>
            <a:r>
              <a:rPr lang="en" sz="1800" b="1" dirty="0"/>
              <a:t>Cancel</a:t>
            </a:r>
            <a:r>
              <a:rPr lang="en" sz="1800" dirty="0"/>
              <a:t> to cancel your </a:t>
            </a:r>
            <a:r>
              <a:rPr lang="en" sz="1800" dirty="0" smtClean="0"/>
              <a:t>changes</a:t>
            </a:r>
            <a:endParaRPr sz="1800" dirty="0"/>
          </a:p>
        </p:txBody>
      </p:sp>
      <p:pic>
        <p:nvPicPr>
          <p:cNvPr id="224" name="Google Shape;2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725" y="1047600"/>
            <a:ext cx="4628272" cy="37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/>
          <p:nvPr/>
        </p:nvSpPr>
        <p:spPr>
          <a:xfrm>
            <a:off x="4301725" y="4524600"/>
            <a:ext cx="1364400" cy="374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 txBox="1">
            <a:spLocks noGrp="1"/>
          </p:cNvSpPr>
          <p:nvPr>
            <p:ph type="title"/>
          </p:nvPr>
        </p:nvSpPr>
        <p:spPr>
          <a:xfrm>
            <a:off x="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Editing Test Sessions</a:t>
            </a:r>
            <a:endParaRPr/>
          </a:p>
        </p:txBody>
      </p:sp>
      <p:sp>
        <p:nvSpPr>
          <p:cNvPr id="231" name="Google Shape;231;p43"/>
          <p:cNvSpPr txBox="1">
            <a:spLocks noGrp="1"/>
          </p:cNvSpPr>
          <p:nvPr>
            <p:ph type="body" idx="1"/>
          </p:nvPr>
        </p:nvSpPr>
        <p:spPr>
          <a:xfrm>
            <a:off x="81100" y="914400"/>
            <a:ext cx="4666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/>
              <a:t>To edit test session information or assigned students/ student groups: </a:t>
            </a:r>
            <a:endParaRPr sz="16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/>
              <a:t>From the </a:t>
            </a:r>
            <a:r>
              <a:rPr lang="en" sz="1600" b="1"/>
              <a:t>Manage Test Session</a:t>
            </a:r>
            <a:r>
              <a:rPr lang="en" sz="1600"/>
              <a:t>s screen, </a:t>
            </a:r>
            <a:endParaRPr sz="1600"/>
          </a:p>
          <a:p>
            <a: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Choose </a:t>
            </a:r>
            <a:r>
              <a:rPr lang="en" sz="1600" b="1"/>
              <a:t>Show Sessions</a:t>
            </a:r>
            <a:br>
              <a:rPr lang="en" sz="1600" b="1"/>
            </a:br>
            <a:endParaRPr sz="1600" b="1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Select the </a:t>
            </a:r>
            <a:r>
              <a:rPr lang="en" sz="1600" b="1"/>
              <a:t>View/Edit</a:t>
            </a:r>
            <a:r>
              <a:rPr lang="en" sz="1600"/>
              <a:t> icon </a:t>
            </a:r>
            <a:br>
              <a:rPr lang="en" sz="1600"/>
            </a:b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Update any information</a:t>
            </a:r>
            <a:br>
              <a:rPr lang="en" sz="1600"/>
            </a:b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Click </a:t>
            </a:r>
            <a:r>
              <a:rPr lang="en" sz="1600" b="1"/>
              <a:t>Save</a:t>
            </a:r>
            <a:endParaRPr sz="1600" b="1"/>
          </a:p>
          <a:p>
            <a: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1600"/>
              <a:t>If there is an edit in the testing window, the test tickets will automatically update to access the assessment within the adjusted time frame</a:t>
            </a:r>
            <a:endParaRPr sz="1600"/>
          </a:p>
        </p:txBody>
      </p:sp>
      <p:pic>
        <p:nvPicPr>
          <p:cNvPr id="232" name="Google Shape;232;p43"/>
          <p:cNvPicPr preferRelativeResize="0"/>
          <p:nvPr/>
        </p:nvPicPr>
        <p:blipFill rotWithShape="1">
          <a:blip r:embed="rId3">
            <a:alphaModFix/>
          </a:blip>
          <a:srcRect l="-639" r="16520"/>
          <a:stretch/>
        </p:blipFill>
        <p:spPr>
          <a:xfrm>
            <a:off x="4905475" y="1188661"/>
            <a:ext cx="3930874" cy="204878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6013" y="2742150"/>
            <a:ext cx="3635911" cy="213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4" name="Google Shape;234;p43"/>
          <p:cNvSpPr/>
          <p:nvPr/>
        </p:nvSpPr>
        <p:spPr>
          <a:xfrm>
            <a:off x="8175675" y="2368050"/>
            <a:ext cx="365700" cy="374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Exporting a Test Session</a:t>
            </a:r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1"/>
          </p:nvPr>
        </p:nvSpPr>
        <p:spPr>
          <a:xfrm>
            <a:off x="144000" y="872150"/>
            <a:ext cx="4504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The details of a test session can be viewed as an Excel file (.xls) to save, view, edit, or print in a spreadsheet. </a:t>
            </a: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To export a test session: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From the </a:t>
            </a:r>
            <a:r>
              <a:rPr lang="en" sz="1800" b="1"/>
              <a:t>Manage Test Session</a:t>
            </a:r>
            <a:r>
              <a:rPr lang="en" sz="1800"/>
              <a:t>s screen, 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Choose </a:t>
            </a:r>
            <a:r>
              <a:rPr lang="en" sz="1800" b="1"/>
              <a:t>Show Sessions</a:t>
            </a:r>
            <a:r>
              <a:rPr lang="en" sz="1800"/>
              <a:t>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Click the </a:t>
            </a:r>
            <a:r>
              <a:rPr lang="en" sz="1800" b="1"/>
              <a:t>Export Details</a:t>
            </a:r>
            <a:r>
              <a:rPr lang="en" sz="1800"/>
              <a:t> icon</a:t>
            </a:r>
            <a:endParaRPr sz="1800"/>
          </a:p>
          <a:p>
            <a:pPr marL="91440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41" name="Google Shape;2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299100"/>
            <a:ext cx="4371000" cy="2926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4"/>
          <p:cNvSpPr/>
          <p:nvPr/>
        </p:nvSpPr>
        <p:spPr>
          <a:xfrm>
            <a:off x="8052900" y="3622550"/>
            <a:ext cx="300600" cy="359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Exporting a Test Session</a:t>
            </a:r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The exported spreadsheet will include a roster of students and their usernames/passwords. </a:t>
            </a:r>
            <a:endParaRPr sz="1800"/>
          </a:p>
        </p:txBody>
      </p:sp>
      <p:pic>
        <p:nvPicPr>
          <p:cNvPr id="249" name="Google Shape;249;p45"/>
          <p:cNvPicPr preferRelativeResize="0"/>
          <p:nvPr/>
        </p:nvPicPr>
        <p:blipFill rotWithShape="1">
          <a:blip r:embed="rId3">
            <a:alphaModFix/>
          </a:blip>
          <a:srcRect r="23570"/>
          <a:stretch/>
        </p:blipFill>
        <p:spPr>
          <a:xfrm>
            <a:off x="91387" y="2523175"/>
            <a:ext cx="8969925" cy="905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Exporting Multiple Test Sessions</a:t>
            </a:r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body" idx="1"/>
          </p:nvPr>
        </p:nvSpPr>
        <p:spPr>
          <a:xfrm>
            <a:off x="152325" y="891050"/>
            <a:ext cx="41448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The details of a test session can be viewed as an Excel file (.xls) to save, view, edit, or print in a spreadsheet.</a:t>
            </a: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To export multiple test sessions:</a:t>
            </a: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From the </a:t>
            </a:r>
            <a:r>
              <a:rPr lang="en" sz="1800" b="1"/>
              <a:t>Manage Test Session</a:t>
            </a:r>
            <a:r>
              <a:rPr lang="en" sz="1800"/>
              <a:t>s screen, 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Choose </a:t>
            </a:r>
            <a:r>
              <a:rPr lang="en" sz="1800" b="1"/>
              <a:t>Show Sessions</a:t>
            </a:r>
            <a:r>
              <a:rPr lang="en" sz="1800"/>
              <a:t>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Select the checkbox next to each test session to export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Choose </a:t>
            </a:r>
            <a:r>
              <a:rPr lang="en" sz="1800" b="1"/>
              <a:t>Export to Excel</a:t>
            </a:r>
            <a:endParaRPr sz="1800"/>
          </a:p>
        </p:txBody>
      </p:sp>
      <p:pic>
        <p:nvPicPr>
          <p:cNvPr id="256" name="Google Shape;25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125" y="1811025"/>
            <a:ext cx="4776324" cy="21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6"/>
          <p:cNvSpPr/>
          <p:nvPr/>
        </p:nvSpPr>
        <p:spPr>
          <a:xfrm>
            <a:off x="4883375" y="3598675"/>
            <a:ext cx="1037100" cy="389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Exporting Multiple Test Sessions</a:t>
            </a:r>
            <a:endParaRPr sz="2800"/>
          </a:p>
        </p:txBody>
      </p:sp>
      <p:sp>
        <p:nvSpPr>
          <p:cNvPr id="263" name="Google Shape;263;p4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The exported spreadsheet will provide details for each selected session. </a:t>
            </a:r>
            <a:endParaRPr sz="1800"/>
          </a:p>
        </p:txBody>
      </p:sp>
      <p:pic>
        <p:nvPicPr>
          <p:cNvPr id="264" name="Google Shape;26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675" y="2197500"/>
            <a:ext cx="7535350" cy="2250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/>
          <p:nvPr/>
        </p:nvSpPr>
        <p:spPr>
          <a:xfrm>
            <a:off x="0" y="1559325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Calibri"/>
              <a:buNone/>
            </a:pPr>
            <a:r>
              <a:rPr lang="en" sz="28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2800" b="0" i="0" u="none" strike="noStrike" cap="none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9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Guides</a:t>
            </a:r>
            <a:endParaRPr sz="2800"/>
          </a:p>
        </p:txBody>
      </p:sp>
      <p:sp>
        <p:nvSpPr>
          <p:cNvPr id="275" name="Google Shape;275;p49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user guides are posted in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eDIRECT</a:t>
            </a:r>
            <a:r>
              <a:rPr lang="en" sz="1800"/>
              <a:t> under General Information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eDIRECT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Technology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EAGLE 2.0 User Guide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Today’s Goals</a:t>
            </a:r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At the end of this presentation, participants will know how to: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Create a test session and add students to the test session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Upload multiple test sessions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Copy a test session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Edit a test session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Export a test session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Technical Assistance Protocol</a:t>
            </a:r>
            <a:endParaRPr sz="2800"/>
          </a:p>
        </p:txBody>
      </p:sp>
      <p:sp>
        <p:nvSpPr>
          <p:cNvPr id="281" name="Google Shape;281;p50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technical problems occur, school and district staff should follow the </a:t>
            </a:r>
            <a:r>
              <a:rPr lang="en" sz="1800"/>
              <a:t>protocol 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below. </a:t>
            </a:r>
            <a:endParaRPr/>
          </a:p>
          <a:p>
            <a:pPr marL="230187" marR="0" lvl="0" indent="5699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1365" y="1724275"/>
            <a:ext cx="5293519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0"/>
          <p:cNvSpPr txBox="1"/>
          <p:nvPr/>
        </p:nvSpPr>
        <p:spPr>
          <a:xfrm>
            <a:off x="0" y="3622725"/>
            <a:ext cx="40278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DRC Louisiana Customer Service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1-888-718-4836 LAHelpDesk@datarecognitioncorp.com</a:t>
            </a:r>
            <a:endParaRPr/>
          </a:p>
        </p:txBody>
      </p:sp>
      <p:sp>
        <p:nvSpPr>
          <p:cNvPr id="284" name="Google Shape;284;p50"/>
          <p:cNvSpPr txBox="1"/>
          <p:nvPr/>
        </p:nvSpPr>
        <p:spPr>
          <a:xfrm>
            <a:off x="6325984" y="3834675"/>
            <a:ext cx="30000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LDOE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1-844-268-7320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assessment@la.gov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Test Management Overview</a:t>
            </a:r>
            <a:endParaRPr sz="2800"/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1"/>
          </p:nvPr>
        </p:nvSpPr>
        <p:spPr>
          <a:xfrm>
            <a:off x="63450" y="1015200"/>
            <a:ext cx="4942500" cy="3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500">
                <a:solidFill>
                  <a:srgbClr val="000000"/>
                </a:solidFill>
              </a:rPr>
              <a:t>Test sessions may either be created individually or in an upload for multiple test sessions. Test sessions must be created for both summative and nonsummative assessments.</a:t>
            </a:r>
            <a:br>
              <a:rPr lang="en" sz="1500">
                <a:solidFill>
                  <a:srgbClr val="000000"/>
                </a:solidFill>
              </a:rPr>
            </a:br>
            <a:r>
              <a:rPr lang="en" sz="1500">
                <a:solidFill>
                  <a:srgbClr val="000000"/>
                </a:solidFill>
              </a:rPr>
              <a:t>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" sz="1500">
                <a:solidFill>
                  <a:srgbClr val="000000"/>
                </a:solidFill>
              </a:rPr>
              <a:t>Once test sessions are created, students can be added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" sz="1500">
                <a:solidFill>
                  <a:srgbClr val="000000"/>
                </a:solidFill>
              </a:rPr>
              <a:t>Test Administrators/Teachers with a TA number can be linked to a test session. TA numbers are managed through the </a:t>
            </a:r>
            <a:r>
              <a:rPr lang="en" sz="1500" b="1">
                <a:solidFill>
                  <a:srgbClr val="000000"/>
                </a:solidFill>
              </a:rPr>
              <a:t>Test Administrator Managemen</a:t>
            </a:r>
            <a:r>
              <a:rPr lang="en" sz="1500">
                <a:solidFill>
                  <a:srgbClr val="000000"/>
                </a:solidFill>
              </a:rPr>
              <a:t>t tab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" sz="1500">
                <a:solidFill>
                  <a:srgbClr val="000000"/>
                </a:solidFill>
              </a:rPr>
              <a:t>Student Groups can be used to create groups of students linked to a TA for test session management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" sz="1500">
                <a:solidFill>
                  <a:srgbClr val="000000"/>
                </a:solidFill>
              </a:rPr>
              <a:t>Student groups are managed through the</a:t>
            </a:r>
            <a:r>
              <a:rPr lang="en" sz="1500" b="1">
                <a:solidFill>
                  <a:srgbClr val="000000"/>
                </a:solidFill>
              </a:rPr>
              <a:t> Student Groups</a:t>
            </a:r>
            <a:r>
              <a:rPr lang="en" sz="1500">
                <a:solidFill>
                  <a:srgbClr val="000000"/>
                </a:solidFill>
              </a:rPr>
              <a:t> tab</a:t>
            </a:r>
            <a:endParaRPr sz="15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9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500">
                <a:solidFill>
                  <a:srgbClr val="000000"/>
                </a:solidFill>
              </a:rPr>
              <a:t>Detailed directions for Test Management can be found in the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eDIRECT User Guide</a:t>
            </a:r>
            <a:r>
              <a:rPr lang="en" sz="1500">
                <a:solidFill>
                  <a:srgbClr val="000000"/>
                </a:solidFill>
              </a:rPr>
              <a:t> posted in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eDIRECT</a:t>
            </a:r>
            <a:r>
              <a:rPr lang="en" sz="1500">
                <a:solidFill>
                  <a:srgbClr val="000000"/>
                </a:solidFill>
              </a:rPr>
              <a:t> under General Information.</a:t>
            </a:r>
            <a:endParaRPr sz="1500"/>
          </a:p>
        </p:txBody>
      </p:sp>
      <p:pic>
        <p:nvPicPr>
          <p:cNvPr id="148" name="Google Shape;14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1250" y="1354575"/>
            <a:ext cx="3811750" cy="30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Test Session Management </a:t>
            </a:r>
            <a:endParaRPr sz="2800"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>
            <a:off x="152400" y="10476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Once logged into eDIRECT, choose </a:t>
            </a:r>
            <a:r>
              <a:rPr lang="en" sz="1800" b="1"/>
              <a:t>All Applications</a:t>
            </a:r>
            <a:r>
              <a:rPr lang="en" sz="1800"/>
              <a:t> → </a:t>
            </a:r>
            <a:r>
              <a:rPr lang="en" sz="1800" b="1"/>
              <a:t>Test Management</a:t>
            </a:r>
            <a:r>
              <a:rPr lang="en" sz="1800"/>
              <a:t> </a:t>
            </a:r>
            <a:endParaRPr sz="1800"/>
          </a:p>
        </p:txBody>
      </p:sp>
      <p:pic>
        <p:nvPicPr>
          <p:cNvPr id="155" name="Google Shape;1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50" y="1886025"/>
            <a:ext cx="8729602" cy="20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4"/>
          <p:cNvSpPr/>
          <p:nvPr/>
        </p:nvSpPr>
        <p:spPr>
          <a:xfrm>
            <a:off x="7782575" y="1978600"/>
            <a:ext cx="9792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7" name="Google Shape;157;p34"/>
          <p:cNvCxnSpPr/>
          <p:nvPr/>
        </p:nvCxnSpPr>
        <p:spPr>
          <a:xfrm rot="10800000">
            <a:off x="3578675" y="2492450"/>
            <a:ext cx="979200" cy="16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Creating an Individual Test Session</a:t>
            </a:r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Under the </a:t>
            </a:r>
            <a:r>
              <a:rPr lang="en" sz="1800" b="1"/>
              <a:t>Manage Test Sessions</a:t>
            </a:r>
            <a:r>
              <a:rPr lang="en" sz="1800"/>
              <a:t> tab: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Choose an Administration</a:t>
            </a:r>
            <a:br>
              <a:rPr lang="en" sz="1800"/>
            </a:b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Click </a:t>
            </a:r>
            <a:r>
              <a:rPr lang="en" sz="1800" b="1"/>
              <a:t>Add Session</a:t>
            </a:r>
            <a:endParaRPr sz="1800" b="1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975" y="925713"/>
            <a:ext cx="4342650" cy="39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5"/>
          <p:cNvSpPr/>
          <p:nvPr/>
        </p:nvSpPr>
        <p:spPr>
          <a:xfrm>
            <a:off x="4703975" y="4633575"/>
            <a:ext cx="9915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5"/>
          <p:cNvSpPr/>
          <p:nvPr/>
        </p:nvSpPr>
        <p:spPr>
          <a:xfrm>
            <a:off x="4658200" y="1047600"/>
            <a:ext cx="1233000" cy="414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Creating an Individual Test Session</a:t>
            </a:r>
            <a:endParaRPr sz="2800"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"/>
          </p:nvPr>
        </p:nvSpPr>
        <p:spPr>
          <a:xfrm>
            <a:off x="84400" y="973700"/>
            <a:ext cx="43449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lang="en" sz="1800"/>
              <a:t>Enter the required information: </a:t>
            </a:r>
            <a:endParaRPr sz="1800"/>
          </a:p>
          <a:p>
            <a: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Session Name</a:t>
            </a:r>
            <a:endParaRPr/>
          </a:p>
          <a:p>
            <a: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Content Area </a:t>
            </a:r>
            <a:endParaRPr/>
          </a:p>
          <a:p>
            <a: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Assessment </a:t>
            </a:r>
            <a:endParaRPr/>
          </a:p>
          <a:p>
            <a: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Mode </a:t>
            </a:r>
            <a:endParaRPr/>
          </a:p>
          <a:p>
            <a: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Testing Window</a:t>
            </a:r>
            <a:br>
              <a:rPr lang="en"/>
            </a:br>
            <a:r>
              <a:rPr lang="en"/>
              <a:t>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lang="en" sz="1800"/>
              <a:t>Select </a:t>
            </a:r>
            <a:r>
              <a:rPr lang="en" sz="1800" b="1"/>
              <a:t>Find Students </a:t>
            </a:r>
            <a:endParaRPr sz="1800"/>
          </a:p>
          <a:p>
            <a: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A list of available students will display</a:t>
            </a:r>
            <a:endParaRPr/>
          </a:p>
          <a:p>
            <a: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If a </a:t>
            </a:r>
            <a:r>
              <a:rPr lang="en" b="1"/>
              <a:t>student group</a:t>
            </a:r>
            <a:r>
              <a:rPr lang="en"/>
              <a:t> is selected, only students within the student group will display </a:t>
            </a:r>
            <a:endParaRPr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73" name="Google Shape;1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650" y="1109925"/>
            <a:ext cx="4409901" cy="358102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6"/>
          <p:cNvSpPr/>
          <p:nvPr/>
        </p:nvSpPr>
        <p:spPr>
          <a:xfrm>
            <a:off x="4478050" y="2750100"/>
            <a:ext cx="845700" cy="414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Creating an Individual Test Session</a:t>
            </a:r>
            <a:endParaRPr sz="2800"/>
          </a:p>
        </p:txBody>
      </p:sp>
      <p:sp>
        <p:nvSpPr>
          <p:cNvPr id="180" name="Google Shape;180;p3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44868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5"/>
            </a:pPr>
            <a:r>
              <a:rPr lang="en" sz="1800"/>
              <a:t>Use the arrows to add or remove students from the students in session list</a:t>
            </a:r>
            <a:br>
              <a:rPr lang="en" sz="1800"/>
            </a:br>
            <a:endParaRPr sz="10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5"/>
            </a:pPr>
            <a:r>
              <a:rPr lang="en" sz="1800"/>
              <a:t>Click </a:t>
            </a:r>
            <a:r>
              <a:rPr lang="en" sz="1800" b="1"/>
              <a:t>Save </a:t>
            </a:r>
            <a:r>
              <a:rPr lang="en" sz="1800"/>
              <a:t>or </a:t>
            </a:r>
            <a:r>
              <a:rPr lang="en" sz="1800" b="1"/>
              <a:t>Save &amp; Add Another </a:t>
            </a:r>
            <a:r>
              <a:rPr lang="en" sz="1800"/>
              <a:t>to continue adding test sessions</a:t>
            </a:r>
            <a:endParaRPr/>
          </a:p>
        </p:txBody>
      </p:sp>
      <p:pic>
        <p:nvPicPr>
          <p:cNvPr id="181" name="Google Shape;1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600" y="1206850"/>
            <a:ext cx="4200000" cy="3415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7"/>
          <p:cNvSpPr/>
          <p:nvPr/>
        </p:nvSpPr>
        <p:spPr>
          <a:xfrm>
            <a:off x="4639200" y="4335475"/>
            <a:ext cx="1432200" cy="414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7"/>
          <p:cNvSpPr/>
          <p:nvPr/>
        </p:nvSpPr>
        <p:spPr>
          <a:xfrm>
            <a:off x="6566800" y="3270275"/>
            <a:ext cx="378300" cy="855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325" y="1368226"/>
            <a:ext cx="4361350" cy="240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8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Adding Multiple Test Sessions</a:t>
            </a:r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body" idx="1"/>
          </p:nvPr>
        </p:nvSpPr>
        <p:spPr>
          <a:xfrm>
            <a:off x="136100" y="1099500"/>
            <a:ext cx="4697700" cy="35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To upload multiple Test Sessions, select the </a:t>
            </a:r>
            <a:r>
              <a:rPr lang="en" sz="1800" b="1">
                <a:solidFill>
                  <a:srgbClr val="000000"/>
                </a:solidFill>
              </a:rPr>
              <a:t>Upload Multiple Test Sessions </a:t>
            </a:r>
            <a:r>
              <a:rPr lang="en" sz="1800">
                <a:solidFill>
                  <a:srgbClr val="000000"/>
                </a:solidFill>
              </a:rPr>
              <a:t>tab.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Download the </a:t>
            </a:r>
            <a:r>
              <a:rPr lang="en" sz="1800" b="1">
                <a:solidFill>
                  <a:srgbClr val="000000"/>
                </a:solidFill>
                <a:uFill>
                  <a:noFill/>
                </a:uFill>
                <a:hlinkClick r:id="rId4"/>
              </a:rPr>
              <a:t>File Layout</a:t>
            </a:r>
            <a:r>
              <a:rPr lang="en" sz="1800">
                <a:solidFill>
                  <a:srgbClr val="000000"/>
                </a:solidFill>
              </a:rPr>
              <a:t> (.pdf document) and a </a:t>
            </a:r>
            <a:r>
              <a:rPr lang="en" sz="1800" b="1">
                <a:solidFill>
                  <a:srgbClr val="000000"/>
                </a:solidFill>
                <a:uFill>
                  <a:noFill/>
                </a:uFill>
                <a:hlinkClick r:id="rId5"/>
              </a:rPr>
              <a:t>Sample File</a:t>
            </a:r>
            <a:r>
              <a:rPr lang="en" sz="1800">
                <a:solidFill>
                  <a:srgbClr val="000000"/>
                </a:solidFill>
              </a:rPr>
              <a:t> (.csv text file)</a:t>
            </a:r>
            <a:endParaRPr sz="1800"/>
          </a:p>
          <a:p>
            <a:pPr marL="45720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22F65"/>
              </a:buClr>
              <a:buSzPts val="1800"/>
              <a:buFont typeface="Calibri"/>
              <a:buNone/>
            </a:pPr>
            <a:r>
              <a:rPr lang="en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91" name="Google Shape;191;p38"/>
          <p:cNvSpPr/>
          <p:nvPr/>
        </p:nvSpPr>
        <p:spPr>
          <a:xfrm>
            <a:off x="5870000" y="1884450"/>
            <a:ext cx="14529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8"/>
          <p:cNvSpPr/>
          <p:nvPr/>
        </p:nvSpPr>
        <p:spPr>
          <a:xfrm>
            <a:off x="4745350" y="2139100"/>
            <a:ext cx="40824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Adding Multiple Test Sessions</a:t>
            </a:r>
            <a:endParaRPr/>
          </a:p>
        </p:txBody>
      </p:sp>
      <p:sp>
        <p:nvSpPr>
          <p:cNvPr id="198" name="Google Shape;198;p39"/>
          <p:cNvSpPr txBox="1">
            <a:spLocks noGrp="1"/>
          </p:cNvSpPr>
          <p:nvPr>
            <p:ph type="body" idx="1"/>
          </p:nvPr>
        </p:nvSpPr>
        <p:spPr>
          <a:xfrm>
            <a:off x="76200" y="647375"/>
            <a:ext cx="4697700" cy="35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alibri"/>
              <a:buAutoNum type="arabicPeriod" startAt="2"/>
            </a:pPr>
            <a:r>
              <a:rPr lang="en" sz="1800"/>
              <a:t>Enter the student information into the .csv using the Student File Layout as a guide</a:t>
            </a:r>
            <a:endParaRPr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/>
              <a:t>The Student File Layout will indicate what fields are required for each administration</a:t>
            </a:r>
            <a:br>
              <a:rPr lang="en"/>
            </a:br>
            <a:endParaRPr sz="180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2"/>
            </a:pPr>
            <a:r>
              <a:rPr lang="en" sz="1800" b="1"/>
              <a:t>Save</a:t>
            </a:r>
            <a:r>
              <a:rPr lang="en" sz="1800"/>
              <a:t> the .csv to your computer</a:t>
            </a:r>
            <a:endParaRPr sz="18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99" name="Google Shape;1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7425" y="1154975"/>
            <a:ext cx="4447476" cy="2259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0" name="Google Shape;2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1249" y="3339129"/>
            <a:ext cx="4697700" cy="116727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On-screen Show (16:9)</PresentationFormat>
  <Paragraphs>104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Simple Light</vt:lpstr>
      <vt:lpstr>Louisiana Believes</vt:lpstr>
      <vt:lpstr>LA Believes</vt:lpstr>
      <vt:lpstr>eDIRECT: Managing Test Sessions</vt:lpstr>
      <vt:lpstr>Today’s Goals</vt:lpstr>
      <vt:lpstr>Test Management Overview</vt:lpstr>
      <vt:lpstr>Test Session Management </vt:lpstr>
      <vt:lpstr>Creating an Individual Test Session</vt:lpstr>
      <vt:lpstr>Creating an Individual Test Session</vt:lpstr>
      <vt:lpstr>Creating an Individual Test Session</vt:lpstr>
      <vt:lpstr>Adding Multiple Test Sessions</vt:lpstr>
      <vt:lpstr>Adding Multiple Test Sessions</vt:lpstr>
      <vt:lpstr>Adding Multiple Test Administrators</vt:lpstr>
      <vt:lpstr>Copying a Test Session</vt:lpstr>
      <vt:lpstr>Copying a Test Session</vt:lpstr>
      <vt:lpstr>Editing Test Sessions</vt:lpstr>
      <vt:lpstr>Exporting a Test Session</vt:lpstr>
      <vt:lpstr>Exporting a Test Session</vt:lpstr>
      <vt:lpstr>Exporting Multiple Test Sessions</vt:lpstr>
      <vt:lpstr>Exporting Multiple Test Sessions</vt:lpstr>
      <vt:lpstr>PowerPoint Presentation</vt:lpstr>
      <vt:lpstr>User Guides</vt:lpstr>
      <vt:lpstr>Technical Assistance Protocol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eDIRECT: Managing Test Sessions</dc:title>
  <cp:lastModifiedBy>Rachel McCloskey</cp:lastModifiedBy>
  <cp:revision>2</cp:revision>
  <dcterms:modified xsi:type="dcterms:W3CDTF">2018-07-23T13:56:35Z</dcterms:modified>
</cp:coreProperties>
</file>