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8" r:id="rId1"/>
  </p:sldMasterIdLst>
  <p:notesMasterIdLst>
    <p:notesMasterId r:id="rId7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504"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p:txBody>
      </p:sp>
      <p:sp>
        <p:nvSpPr>
          <p:cNvPr id="149" name="Google Shape;149;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0f7d11d6bc_1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0f7d11d6bc_1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g10f7d11d6bc_10_3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0f7d11d6bc_1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10f7d11d6bc_1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g10f7d11d6bc_10_4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0f7d11d6bc_1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0f7d11d6bc_1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 name="Google Shape;227;g10f7d11d6bc_10_5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0f7d11d6bc_1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0f7d11d6bc_1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g10f7d11d6bc_10_6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0f7d11d6bc_1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0f7d11d6bc_1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1" name="Google Shape;241;g10f7d11d6bc_10_6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0f7d11d6bc_1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0f7d11d6bc_1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8" name="Google Shape;248;g10f7d11d6bc_10_3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0f7d11d6bc_1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0f7d11d6bc_1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4" name="Google Shape;254;g10f7d11d6bc_10_7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0f7d11d6bc_1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10f7d11d6bc_1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g10f7d11d6bc_10_8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0f7d11d6bc_1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10f7d11d6bc_1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 name="Google Shape;271;g10f7d11d6bc_10_9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0f7d11d6bc_1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10f7d11d6bc_1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9" name="Google Shape;279;g10f7d11d6bc_10_9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0f7d11d6bc_1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0f7d11d6bc_1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g10f7d11d6bc_1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10f7d11d6bc_1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10f7d11d6bc_1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10f7d11d6bc_10_8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0f7d11d6bc_1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0f7d11d6bc_1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 name="Google Shape;296;g10f7d11d6bc_10_1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0f7d11d6bc_1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10f7d11d6bc_1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4" name="Google Shape;304;g10f7d11d6bc_10_13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0f7d11d6bc_1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10f7d11d6bc_1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2" name="Google Shape;312;g10f7d11d6bc_10_14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10f7d11d6bc_1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10f7d11d6bc_1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g10f7d11d6bc_10_14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0f7d11d6bc_1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10f7d11d6bc_1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9" name="Google Shape;329;g10f7d11d6bc_10_12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0f7d11d6bc_1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10f7d11d6bc_1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7" name="Google Shape;337;g10f7d11d6bc_10_15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0f7d11d6bc_1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10f7d11d6bc_1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5" name="Google Shape;345;g10f7d11d6bc_10_15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0f7d11d6bc_1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10f7d11d6bc_1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3" name="Google Shape;353;g10f7d11d6bc_10_16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0f7d11d6bc_1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0f7d11d6bc_1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1" name="Google Shape;361;g10f7d11d6bc_10_17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c02647b6ea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c02647b6ea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gc02647b6ea_0_3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10f7d11d6bc_1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10f7d11d6bc_1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9" name="Google Shape;369;g10f7d11d6bc_10_17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10f7d11d6bc_1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10f7d11d6bc_1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7" name="Google Shape;377;g10f7d11d6bc_10_18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0f7d11d6bc_1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10f7d11d6bc_1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5" name="Google Shape;385;g10f7d11d6bc_10_18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10f7d11d6bc_1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10f7d11d6bc_1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3" name="Google Shape;393;g10f7d11d6bc_10_19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10f7d11d6bc_1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10f7d11d6bc_1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1" name="Google Shape;401;g10f7d11d6bc_10_20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0f7d11d6bc_1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10f7d11d6bc_1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9" name="Google Shape;409;g10f7d11d6bc_10_20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0f7d11d6bc_1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10f7d11d6bc_1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7" name="Google Shape;417;g10f7d11d6bc_10_2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10f7d11d6bc_1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10f7d11d6bc_1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5" name="Google Shape;425;g10f7d11d6bc_10_2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10f7d11d6bc_1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10f7d11d6bc_1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3" name="Google Shape;433;g10f7d11d6bc_10_22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10f7d11d6bc_1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10f7d11d6bc_1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1" name="Google Shape;441;g10f7d11d6bc_10_23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c02647b6ea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c02647b6e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 name="Google Shape;167;gc02647b6ea_0_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10f7d11d6bc_1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10f7d11d6bc_1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9" name="Google Shape;449;g10f7d11d6bc_10_23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10f7d11d6bc_1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10f7d11d6bc_1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7" name="Google Shape;457;g10f7d11d6bc_10_24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10f7d11d6bc_1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10f7d11d6bc_1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5" name="Google Shape;465;g10f7d11d6bc_10_24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0f7d11d6bc_1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10f7d11d6bc_1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3" name="Google Shape;473;g10f7d11d6bc_10_30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10f7d11d6bc_1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10f7d11d6bc_1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1" name="Google Shape;481;g10f7d11d6bc_10_31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10f7d11d6bc_1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10f7d11d6bc_1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9" name="Google Shape;489;g10f7d11d6bc_10_36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10f7d11d6bc_1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10f7d11d6bc_1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8" name="Google Shape;498;g10f7d11d6bc_10_37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10f7d11d6bc_10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10f7d11d6bc_10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6" name="Google Shape;506;g10f7d11d6bc_10_37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10f7d11d6bc_1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10f7d11d6bc_1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3" name="Google Shape;513;g10f7d11d6bc_10_49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10f7d11d6bc_10_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10f7d11d6bc_10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9" name="Google Shape;519;g10f7d11d6bc_10_38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afa5cab3cd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afa5cab3cd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gafa5cab3cd_0_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0f7d11d6bc_1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0f7d11d6bc_1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7" name="Google Shape;527;g10f7d11d6bc_10_39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0f7d11d6bc_10_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10f7d11d6bc_10_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5" name="Google Shape;535;g10f7d11d6bc_10_39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10f7d11d6bc_10_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10f7d11d6bc_10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3" name="Google Shape;543;g10f7d11d6bc_10_40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1104f17c2b3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1104f17c2b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1" name="Google Shape;551;g1104f17c2b3_0_1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10f7d11d6bc_10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10f7d11d6bc_1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7" name="Google Shape;557;g10f7d11d6bc_10_40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10f7d11d6bc_1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10f7d11d6bc_1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5" name="Google Shape;565;g10f7d11d6bc_10_4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10f7d11d6bc_10_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10f7d11d6bc_10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4" name="Google Shape;574;g10f7d11d6bc_10_4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10f7d11d6bc_10_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10f7d11d6bc_10_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4" name="Google Shape;584;g10f7d11d6bc_10_4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1104f17c2b3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1104f17c2b3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3" name="Google Shape;593;g1104f17c2b3_0_3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10f7d11d6bc_10_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10f7d11d6bc_10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9" name="Google Shape;599;g10f7d11d6bc_10_43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8f3041288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8f304128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 name="Google Shape;180;g28f3041288_0_1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10f7d11d6bc_10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10f7d11d6bc_1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7" name="Google Shape;607;g10f7d11d6bc_10_43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1109d2104a6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109d2104a6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5" name="Google Shape;615;g1109d2104a6_0_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1109d2104a6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1109d2104a6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4" name="Google Shape;624;g1109d2104a6_0_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0f7d11d6bc_10_4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0f7d11d6bc_10_4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2" name="Google Shape;632;g10f7d11d6bc_10_45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1104f17c2b3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1104f17c2b3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0" name="Google Shape;640;g1104f17c2b3_0_4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10f7d11d6bc_10_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10f7d11d6bc_10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8" name="Google Shape;648;g10f7d11d6bc_10_45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10f7d11d6bc_10_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10f7d11d6bc_10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6" name="Google Shape;656;g10f7d11d6bc_10_46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10f7d11d6bc_10_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10f7d11d6bc_10_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4" name="Google Shape;664;g10f7d11d6bc_10_46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10f7d11d6bc_1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10f7d11d6bc_1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2" name="Google Shape;672;g10f7d11d6bc_10_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10f7d11d6bc_1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10f7d11d6bc_1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8" name="Google Shape;678;g10f7d11d6bc_10_47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8fcdbf7b7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8fcdbf7b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9" name="Google Shape;189;g28fcdbf7b7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1104f17c2b3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1104f17c2b3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6" name="Google Shape;686;g1104f17c2b3_0_8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1104f17c2b3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1104f17c2b3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4" name="Google Shape;694;g1104f17c2b3_0_6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1104f17c2b3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1104f17c2b3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1" name="Google Shape;701;g1104f17c2b3_0_7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1104f17c2b3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1104f17c2b3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8" name="Google Shape;708;g1104f17c2b3_0_9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73</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0f7d11d6bc_1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0f7d11d6bc_1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8" name="Google Shape;198;g10f7d11d6bc_10_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0f7d11d6bc_1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0f7d11d6bc_1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g10f7d11d6bc_10_1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hyperlink" Target="mailto:ldoecommunications@la.gov" TargetMode="Externa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p:cSld name="Cover Title">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2"/>
          <p:cNvSpPr txBox="1">
            <a:spLocks noGrp="1"/>
          </p:cNvSpPr>
          <p:nvPr>
            <p:ph type="title"/>
          </p:nvPr>
        </p:nvSpPr>
        <p:spPr>
          <a:xfrm>
            <a:off x="4005650" y="14828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ver (Research Team) INTERNAL">
  <p:cSld name="Cover Title_1_1_1_1_1_1_1_2_1">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11"/>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ver (Early Childhood)">
  <p:cSld name="Cover Title_1_1_1_1_1_1_1_1">
    <p:bg>
      <p:bgPr>
        <a:blipFill>
          <a:blip r:embed="rId2">
            <a:alphaModFix/>
          </a:blip>
          <a:stretch>
            <a:fillRect/>
          </a:stretch>
        </a:blipFill>
        <a:effectLst/>
      </p:bgPr>
    </p:bg>
    <p:spTree>
      <p:nvGrpSpPr>
        <p:cNvPr id="1" name="Shape 30"/>
        <p:cNvGrpSpPr/>
        <p:nvPr/>
      </p:nvGrpSpPr>
      <p:grpSpPr>
        <a:xfrm>
          <a:off x="0" y="0"/>
          <a:ext cx="0" cy="0"/>
          <a:chOff x="0" y="0"/>
          <a:chExt cx="0" cy="0"/>
        </a:xfrm>
      </p:grpSpPr>
      <p:sp>
        <p:nvSpPr>
          <p:cNvPr id="31" name="Google Shape;31;p12"/>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ver (Nutrition Support)">
  <p:cSld name="Cover Title_1_1_1_1_1_1_1_1_1">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13"/>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ver (Digital Learning)">
  <p:cSld name="Cover Title_1_1_1_1_1_1_1_1_1_1">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14"/>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ver (School Improvement)">
  <p:cSld name="Cover Title_1_1_1_1_1_1_1_1_1_1_1">
    <p:bg>
      <p:bgPr>
        <a:blipFill>
          <a:blip r:embed="rId2">
            <a:alphaModFix/>
          </a:blip>
          <a:stretch>
            <a:fillRect/>
          </a:stretch>
        </a:blipFill>
        <a:effectLst/>
      </p:bgPr>
    </p:bg>
    <p:spTree>
      <p:nvGrpSpPr>
        <p:cNvPr id="1" name="Shape 36"/>
        <p:cNvGrpSpPr/>
        <p:nvPr/>
      </p:nvGrpSpPr>
      <p:grpSpPr>
        <a:xfrm>
          <a:off x="0" y="0"/>
          <a:ext cx="0" cy="0"/>
          <a:chOff x="0" y="0"/>
          <a:chExt cx="0" cy="0"/>
        </a:xfrm>
      </p:grpSpPr>
      <p:sp>
        <p:nvSpPr>
          <p:cNvPr id="37" name="Google Shape;37;p15"/>
          <p:cNvSpPr txBox="1">
            <a:spLocks noGrp="1"/>
          </p:cNvSpPr>
          <p:nvPr>
            <p:ph type="title"/>
          </p:nvPr>
        </p:nvSpPr>
        <p:spPr>
          <a:xfrm>
            <a:off x="3777050" y="212335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Basic Frame)">
  <p:cSld name="Title and Content">
    <p:bg>
      <p:bgPr>
        <a:blipFill>
          <a:blip r:embed="rId2">
            <a:alphaModFix/>
          </a:blip>
          <a:stretch>
            <a:fillRect/>
          </a:stretch>
        </a:blipFill>
        <a:effectLst/>
      </p:bgPr>
    </p:bg>
    <p:spTree>
      <p:nvGrpSpPr>
        <p:cNvPr id="1" name="Shape 38"/>
        <p:cNvGrpSpPr/>
        <p:nvPr/>
      </p:nvGrpSpPr>
      <p:grpSpPr>
        <a:xfrm>
          <a:off x="0" y="0"/>
          <a:ext cx="0" cy="0"/>
          <a:chOff x="0" y="0"/>
          <a:chExt cx="0" cy="0"/>
        </a:xfrm>
      </p:grpSpPr>
      <p:sp>
        <p:nvSpPr>
          <p:cNvPr id="39" name="Google Shape;39;p16"/>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
        <p:nvSpPr>
          <p:cNvPr id="40" name="Google Shape;40;p16"/>
          <p:cNvSpPr txBox="1">
            <a:spLocks noGrp="1"/>
          </p:cNvSpPr>
          <p:nvPr>
            <p:ph type="title"/>
          </p:nvPr>
        </p:nvSpPr>
        <p:spPr>
          <a:xfrm>
            <a:off x="430075" y="426175"/>
            <a:ext cx="82839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41" name="Google Shape;41;p16"/>
          <p:cNvSpPr txBox="1">
            <a:spLocks noGrp="1"/>
          </p:cNvSpPr>
          <p:nvPr>
            <p:ph type="body" idx="1"/>
          </p:nvPr>
        </p:nvSpPr>
        <p:spPr>
          <a:xfrm>
            <a:off x="430075" y="1336375"/>
            <a:ext cx="8283900" cy="3363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elief Statement">
  <p:cSld name="CUSTOM">
    <p:bg>
      <p:bgPr>
        <a:blipFill>
          <a:blip r:embed="rId2">
            <a:alphaModFix/>
          </a:blip>
          <a:stretch>
            <a:fillRect/>
          </a:stretch>
        </a:blipFill>
        <a:effectLst/>
      </p:bgPr>
    </p:bg>
    <p:spTree>
      <p:nvGrpSpPr>
        <p:cNvPr id="1" name="Shape 42"/>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Louisiana's Goals and Priorities">
  <p:cSld name="Title and Content_3">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18"/>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
        <p:nvSpPr>
          <p:cNvPr id="45" name="Google Shape;45;p18"/>
          <p:cNvSpPr txBox="1"/>
          <p:nvPr/>
        </p:nvSpPr>
        <p:spPr>
          <a:xfrm>
            <a:off x="430075" y="493975"/>
            <a:ext cx="8283900" cy="572700"/>
          </a:xfrm>
          <a:prstGeom prst="rect">
            <a:avLst/>
          </a:prstGeom>
          <a:noFill/>
          <a:ln>
            <a:noFill/>
          </a:ln>
        </p:spPr>
        <p:txBody>
          <a:bodyPr spcFirstLastPara="1" wrap="square" lIns="91425" tIns="91425" rIns="91425" bIns="91425" anchor="ctr" anchorCtr="0">
            <a:spAutoFit/>
          </a:bodyPr>
          <a:lstStyle/>
          <a:p>
            <a:pPr marL="0" lvl="0" indent="0" algn="ctr" rtl="0">
              <a:lnSpc>
                <a:spcPct val="90000"/>
              </a:lnSpc>
              <a:spcBef>
                <a:spcPts val="0"/>
              </a:spcBef>
              <a:spcAft>
                <a:spcPts val="0"/>
              </a:spcAft>
              <a:buNone/>
            </a:pPr>
            <a:r>
              <a:rPr lang="en-US" sz="2800" b="1">
                <a:solidFill>
                  <a:schemeClr val="dk1"/>
                </a:solidFill>
                <a:latin typeface="Calibri"/>
                <a:ea typeface="Calibri"/>
                <a:cs typeface="Calibri"/>
                <a:sym typeface="Calibri"/>
              </a:rPr>
              <a:t>Louisiana’s Goals and Priorities</a:t>
            </a:r>
            <a:endParaRPr sz="2800" b="1">
              <a:solidFill>
                <a:schemeClr val="dk1"/>
              </a:solidFill>
              <a:latin typeface="Calibri"/>
              <a:ea typeface="Calibri"/>
              <a:cs typeface="Calibri"/>
              <a:sym typeface="Calibri"/>
            </a:endParaRPr>
          </a:p>
        </p:txBody>
      </p:sp>
      <p:pic>
        <p:nvPicPr>
          <p:cNvPr id="46" name="Google Shape;46;p18"/>
          <p:cNvPicPr preferRelativeResize="0"/>
          <p:nvPr/>
        </p:nvPicPr>
        <p:blipFill rotWithShape="1">
          <a:blip r:embed="rId3">
            <a:alphaModFix/>
          </a:blip>
          <a:srcRect b="1883"/>
          <a:stretch/>
        </p:blipFill>
        <p:spPr>
          <a:xfrm>
            <a:off x="567025" y="1224000"/>
            <a:ext cx="8009949" cy="342952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Louisiana's Six Critical Goals">
  <p:cSld name="Title and Content_3_1">
    <p:bg>
      <p:bgPr>
        <a:blipFill>
          <a:blip r:embed="rId2">
            <a:alphaModFix/>
          </a:blip>
          <a:stretch>
            <a:fillRect/>
          </a:stretch>
        </a:blipFill>
        <a:effectLst/>
      </p:bgPr>
    </p:bg>
    <p:spTree>
      <p:nvGrpSpPr>
        <p:cNvPr id="1" name="Shape 47"/>
        <p:cNvGrpSpPr/>
        <p:nvPr/>
      </p:nvGrpSpPr>
      <p:grpSpPr>
        <a:xfrm>
          <a:off x="0" y="0"/>
          <a:ext cx="0" cy="0"/>
          <a:chOff x="0" y="0"/>
          <a:chExt cx="0" cy="0"/>
        </a:xfrm>
      </p:grpSpPr>
      <p:sp>
        <p:nvSpPr>
          <p:cNvPr id="48" name="Google Shape;48;p19"/>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pic>
        <p:nvPicPr>
          <p:cNvPr id="49" name="Google Shape;49;p19"/>
          <p:cNvPicPr preferRelativeResize="0"/>
          <p:nvPr/>
        </p:nvPicPr>
        <p:blipFill>
          <a:blip r:embed="rId3">
            <a:alphaModFix/>
          </a:blip>
          <a:stretch>
            <a:fillRect/>
          </a:stretch>
        </p:blipFill>
        <p:spPr>
          <a:xfrm>
            <a:off x="575425" y="828400"/>
            <a:ext cx="7993150" cy="34867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Louisiana's Educational Priorities">
  <p:cSld name="Title and Content_3_1_1">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20"/>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pic>
        <p:nvPicPr>
          <p:cNvPr id="52" name="Google Shape;52;p20"/>
          <p:cNvPicPr preferRelativeResize="0"/>
          <p:nvPr/>
        </p:nvPicPr>
        <p:blipFill rotWithShape="1">
          <a:blip r:embed="rId3">
            <a:alphaModFix/>
          </a:blip>
          <a:srcRect l="377" r="377"/>
          <a:stretch/>
        </p:blipFill>
        <p:spPr>
          <a:xfrm>
            <a:off x="575425" y="828400"/>
            <a:ext cx="7993150" cy="34866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Career &amp; College Readiness)">
  <p:cSld name="Cover Title_1">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chemeClr val="dk1"/>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Zoom Meeting Preparation">
  <p:cSld name="Title and Content_3_1_1_1">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21"/>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
        <p:nvSpPr>
          <p:cNvPr id="55" name="Google Shape;55;p21"/>
          <p:cNvSpPr txBox="1"/>
          <p:nvPr/>
        </p:nvSpPr>
        <p:spPr>
          <a:xfrm>
            <a:off x="430075" y="1264075"/>
            <a:ext cx="8283900" cy="3435900"/>
          </a:xfrm>
          <a:prstGeom prst="rect">
            <a:avLst/>
          </a:prstGeom>
          <a:noFill/>
          <a:ln>
            <a:noFill/>
          </a:ln>
        </p:spPr>
        <p:txBody>
          <a:bodyPr spcFirstLastPara="1" wrap="square" lIns="91425" tIns="45700" rIns="91425" bIns="45700" anchor="t" anchorCtr="0">
            <a:noAutofit/>
          </a:bodyPr>
          <a:lstStyle/>
          <a:p>
            <a:pPr marL="230187" lvl="0" indent="-217487" algn="l" rtl="0">
              <a:lnSpc>
                <a:spcPct val="90000"/>
              </a:lnSpc>
              <a:spcBef>
                <a:spcPts val="0"/>
              </a:spcBef>
              <a:spcAft>
                <a:spcPts val="0"/>
              </a:spcAft>
              <a:buClr>
                <a:srgbClr val="385463"/>
              </a:buClr>
              <a:buSzPts val="1600"/>
              <a:buFont typeface="Calibri"/>
              <a:buChar char="●"/>
            </a:pPr>
            <a:r>
              <a:rPr lang="en-US" sz="1600">
                <a:solidFill>
                  <a:srgbClr val="385463"/>
                </a:solidFill>
                <a:latin typeface="Calibri"/>
                <a:ea typeface="Calibri"/>
                <a:cs typeface="Calibri"/>
                <a:sym typeface="Calibri"/>
              </a:rPr>
              <a:t>Please make sure your phone or computer is muted to minimize background noise. </a:t>
            </a:r>
            <a:endParaRPr sz="1600">
              <a:solidFill>
                <a:srgbClr val="385463"/>
              </a:solidFill>
              <a:latin typeface="Calibri"/>
              <a:ea typeface="Calibri"/>
              <a:cs typeface="Calibri"/>
              <a:sym typeface="Calibri"/>
            </a:endParaRPr>
          </a:p>
          <a:p>
            <a:pPr marL="461962" lvl="1" indent="-155575" algn="l" rtl="0">
              <a:lnSpc>
                <a:spcPct val="90000"/>
              </a:lnSpc>
              <a:spcBef>
                <a:spcPts val="200"/>
              </a:spcBef>
              <a:spcAft>
                <a:spcPts val="0"/>
              </a:spcAft>
              <a:buClr>
                <a:srgbClr val="385463"/>
              </a:buClr>
              <a:buSzPts val="1600"/>
              <a:buChar char="○"/>
            </a:pPr>
            <a:r>
              <a:rPr lang="en-US" sz="1600">
                <a:solidFill>
                  <a:srgbClr val="385463"/>
                </a:solidFill>
                <a:latin typeface="Calibri"/>
                <a:ea typeface="Calibri"/>
                <a:cs typeface="Calibri"/>
                <a:sym typeface="Calibri"/>
              </a:rPr>
              <a:t>To do this, hover over the bottom left-hand side of your screen and click “Mute.” </a:t>
            </a:r>
            <a:endParaRPr sz="1600">
              <a:solidFill>
                <a:srgbClr val="385463"/>
              </a:solidFill>
              <a:latin typeface="Calibri"/>
              <a:ea typeface="Calibri"/>
              <a:cs typeface="Calibri"/>
              <a:sym typeface="Calibri"/>
            </a:endParaRPr>
          </a:p>
          <a:p>
            <a:pPr marL="230187" lvl="0" indent="-217487" algn="l" rtl="0">
              <a:lnSpc>
                <a:spcPct val="90000"/>
              </a:lnSpc>
              <a:spcBef>
                <a:spcPts val="600"/>
              </a:spcBef>
              <a:spcAft>
                <a:spcPts val="0"/>
              </a:spcAft>
              <a:buClr>
                <a:srgbClr val="385463"/>
              </a:buClr>
              <a:buSzPts val="1600"/>
              <a:buFont typeface="Calibri"/>
              <a:buChar char="●"/>
            </a:pPr>
            <a:r>
              <a:rPr lang="en-US" sz="1600">
                <a:solidFill>
                  <a:srgbClr val="385463"/>
                </a:solidFill>
                <a:latin typeface="Calibri"/>
                <a:ea typeface="Calibri"/>
                <a:cs typeface="Calibri"/>
                <a:sym typeface="Calibri"/>
              </a:rPr>
              <a:t>Please make sure you have turned off your camera to save bandwidth and prevent any connectivity issues.</a:t>
            </a:r>
            <a:endParaRPr sz="1600">
              <a:solidFill>
                <a:srgbClr val="385463"/>
              </a:solidFill>
              <a:latin typeface="Calibri"/>
              <a:ea typeface="Calibri"/>
              <a:cs typeface="Calibri"/>
              <a:sym typeface="Calibri"/>
            </a:endParaRPr>
          </a:p>
          <a:p>
            <a:pPr marL="461962" lvl="1" indent="-155575" algn="l" rtl="0">
              <a:lnSpc>
                <a:spcPct val="90000"/>
              </a:lnSpc>
              <a:spcBef>
                <a:spcPts val="200"/>
              </a:spcBef>
              <a:spcAft>
                <a:spcPts val="0"/>
              </a:spcAft>
              <a:buClr>
                <a:srgbClr val="385463"/>
              </a:buClr>
              <a:buSzPts val="1600"/>
              <a:buChar char="○"/>
            </a:pPr>
            <a:r>
              <a:rPr lang="en-US" sz="1600">
                <a:solidFill>
                  <a:srgbClr val="385463"/>
                </a:solidFill>
                <a:latin typeface="Calibri"/>
                <a:ea typeface="Calibri"/>
                <a:cs typeface="Calibri"/>
                <a:sym typeface="Calibri"/>
              </a:rPr>
              <a:t>To do this, hover over the bottom left-hand side of your screen and click “Stop Video.”</a:t>
            </a:r>
            <a:endParaRPr sz="1600">
              <a:solidFill>
                <a:srgbClr val="385463"/>
              </a:solidFill>
              <a:latin typeface="Calibri"/>
              <a:ea typeface="Calibri"/>
              <a:cs typeface="Calibri"/>
              <a:sym typeface="Calibri"/>
            </a:endParaRPr>
          </a:p>
          <a:p>
            <a:pPr marL="230187" lvl="0" indent="-217487" algn="l" rtl="0">
              <a:lnSpc>
                <a:spcPct val="90000"/>
              </a:lnSpc>
              <a:spcBef>
                <a:spcPts val="600"/>
              </a:spcBef>
              <a:spcAft>
                <a:spcPts val="0"/>
              </a:spcAft>
              <a:buClr>
                <a:srgbClr val="385463"/>
              </a:buClr>
              <a:buSzPts val="1600"/>
              <a:buFont typeface="Calibri"/>
              <a:buChar char="●"/>
            </a:pPr>
            <a:r>
              <a:rPr lang="en-US" sz="1600">
                <a:solidFill>
                  <a:srgbClr val="385463"/>
                </a:solidFill>
                <a:latin typeface="Calibri"/>
                <a:ea typeface="Calibri"/>
                <a:cs typeface="Calibri"/>
                <a:sym typeface="Calibri"/>
              </a:rPr>
              <a:t>Please submit questions during the presentation in the “Chat” function located on the bottom of your screen. </a:t>
            </a:r>
            <a:endParaRPr sz="1600">
              <a:solidFill>
                <a:srgbClr val="385463"/>
              </a:solidFill>
              <a:latin typeface="Calibri"/>
              <a:ea typeface="Calibri"/>
              <a:cs typeface="Calibri"/>
              <a:sym typeface="Calibri"/>
            </a:endParaRPr>
          </a:p>
        </p:txBody>
      </p:sp>
      <p:pic>
        <p:nvPicPr>
          <p:cNvPr id="56" name="Google Shape;56;p21"/>
          <p:cNvPicPr preferRelativeResize="0"/>
          <p:nvPr/>
        </p:nvPicPr>
        <p:blipFill rotWithShape="1">
          <a:blip r:embed="rId3">
            <a:alphaModFix/>
          </a:blip>
          <a:srcRect/>
          <a:stretch/>
        </p:blipFill>
        <p:spPr>
          <a:xfrm>
            <a:off x="579975" y="3155750"/>
            <a:ext cx="4221150" cy="1514325"/>
          </a:xfrm>
          <a:prstGeom prst="rect">
            <a:avLst/>
          </a:prstGeom>
          <a:noFill/>
          <a:ln>
            <a:noFill/>
          </a:ln>
        </p:spPr>
      </p:pic>
      <p:sp>
        <p:nvSpPr>
          <p:cNvPr id="57" name="Google Shape;57;p21"/>
          <p:cNvSpPr txBox="1"/>
          <p:nvPr/>
        </p:nvSpPr>
        <p:spPr>
          <a:xfrm>
            <a:off x="430075" y="426175"/>
            <a:ext cx="8283900" cy="837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a:solidFill>
                  <a:srgbClr val="385463"/>
                </a:solidFill>
                <a:latin typeface="Calibri"/>
                <a:ea typeface="Calibri"/>
                <a:cs typeface="Calibri"/>
                <a:sym typeface="Calibri"/>
              </a:rPr>
              <a:t>Zoom Meeting Preparation</a:t>
            </a:r>
            <a:endParaRPr sz="2800" b="1">
              <a:solidFill>
                <a:srgbClr val="385463"/>
              </a:solidFill>
              <a:latin typeface="Calibri"/>
              <a:ea typeface="Calibri"/>
              <a:cs typeface="Calibri"/>
              <a:sym typeface="Calibri"/>
            </a:endParaRPr>
          </a:p>
        </p:txBody>
      </p:sp>
      <p:sp>
        <p:nvSpPr>
          <p:cNvPr id="58" name="Google Shape;58;p21"/>
          <p:cNvSpPr txBox="1"/>
          <p:nvPr/>
        </p:nvSpPr>
        <p:spPr>
          <a:xfrm>
            <a:off x="5035150" y="3358800"/>
            <a:ext cx="3583800" cy="11082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solidFill>
                  <a:srgbClr val="333333"/>
                </a:solidFill>
                <a:latin typeface="Calibri"/>
                <a:ea typeface="Calibri"/>
                <a:cs typeface="Calibri"/>
                <a:sym typeface="Calibri"/>
              </a:rPr>
              <a:t>If you require an interpreter or have other accessibility needs for future LDOE meetings, please contact </a:t>
            </a:r>
            <a:r>
              <a:rPr lang="en-US" sz="1500" b="1" u="sng">
                <a:solidFill>
                  <a:srgbClr val="20B6A6"/>
                </a:solidFill>
                <a:latin typeface="Calibri"/>
                <a:ea typeface="Calibri"/>
                <a:cs typeface="Calibri"/>
                <a:sym typeface="Calibri"/>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LDOEcommunications@la.gov</a:t>
            </a:r>
            <a:r>
              <a:rPr lang="en-US" sz="1500" b="1">
                <a:latin typeface="Calibri"/>
                <a:ea typeface="Calibri"/>
                <a:cs typeface="Calibri"/>
                <a:sym typeface="Calibri"/>
              </a:rPr>
              <a:t>. </a:t>
            </a:r>
            <a:endParaRPr sz="1500" b="1">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Basic Frame with Call Out)">
  <p:cSld name="Title and Content_2">
    <p:bg>
      <p:bgPr>
        <a:blipFill>
          <a:blip r:embed="rId2">
            <a:alphaModFix/>
          </a:blip>
          <a:stretch>
            <a:fillRect/>
          </a:stretch>
        </a:blipFill>
        <a:effectLst/>
      </p:bgPr>
    </p:bg>
    <p:spTree>
      <p:nvGrpSpPr>
        <p:cNvPr id="1" name="Shape 59"/>
        <p:cNvGrpSpPr/>
        <p:nvPr/>
      </p:nvGrpSpPr>
      <p:grpSpPr>
        <a:xfrm>
          <a:off x="0" y="0"/>
          <a:ext cx="0" cy="0"/>
          <a:chOff x="0" y="0"/>
          <a:chExt cx="0" cy="0"/>
        </a:xfrm>
      </p:grpSpPr>
      <p:sp>
        <p:nvSpPr>
          <p:cNvPr id="60" name="Google Shape;60;p22"/>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
        <p:nvSpPr>
          <p:cNvPr id="61" name="Google Shape;61;p22"/>
          <p:cNvSpPr txBox="1">
            <a:spLocks noGrp="1"/>
          </p:cNvSpPr>
          <p:nvPr>
            <p:ph type="title"/>
          </p:nvPr>
        </p:nvSpPr>
        <p:spPr>
          <a:xfrm>
            <a:off x="430075" y="426175"/>
            <a:ext cx="82839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62" name="Google Shape;62;p22"/>
          <p:cNvSpPr txBox="1">
            <a:spLocks noGrp="1"/>
          </p:cNvSpPr>
          <p:nvPr>
            <p:ph type="body" idx="1"/>
          </p:nvPr>
        </p:nvSpPr>
        <p:spPr>
          <a:xfrm>
            <a:off x="430075" y="1754275"/>
            <a:ext cx="8283900" cy="29457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 name="Google Shape;63;p22"/>
          <p:cNvSpPr txBox="1">
            <a:spLocks noGrp="1"/>
          </p:cNvSpPr>
          <p:nvPr>
            <p:ph type="body" idx="2"/>
          </p:nvPr>
        </p:nvSpPr>
        <p:spPr>
          <a:xfrm>
            <a:off x="565250" y="1336375"/>
            <a:ext cx="8020800" cy="417900"/>
          </a:xfrm>
          <a:prstGeom prst="rect">
            <a:avLst/>
          </a:prstGeom>
          <a:solidFill>
            <a:srgbClr val="20B6A6">
              <a:alpha val="48600"/>
            </a:srgbClr>
          </a:solidFill>
          <a:ln>
            <a:noFill/>
          </a:ln>
        </p:spPr>
        <p:txBody>
          <a:bodyPr spcFirstLastPara="1" wrap="square" lIns="91425" tIns="91425" rIns="91425" bIns="91425" anchor="t" anchorCtr="0">
            <a:noAutofit/>
          </a:bodyPr>
          <a:lstStyle>
            <a:lvl1pPr marL="457200" lvl="0" indent="-317500">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1pPr>
            <a:lvl2pPr marL="914400" lvl="1" indent="-317500">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2pPr>
            <a:lvl3pPr marL="1371600" lvl="2" indent="-317500">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3pPr>
            <a:lvl4pPr marL="1828800" lvl="3" indent="-317500">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4pPr>
            <a:lvl5pPr marL="2286000" lvl="4" indent="-317500">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5pPr>
            <a:lvl6pPr marL="2743200" lvl="5" indent="-317500">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6pPr>
            <a:lvl7pPr marL="3200400" lvl="6" indent="-317500">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7pPr>
            <a:lvl8pPr marL="3657600" lvl="7" indent="-317500">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8pPr>
            <a:lvl9pPr marL="4114800" lvl="8" indent="-317500">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Basic Frame No Sides)">
  <p:cSld name="Title and Content_1">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23"/>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dk1"/>
                </a:solidFill>
                <a:latin typeface="Calibri"/>
                <a:ea typeface="Calibri"/>
                <a:cs typeface="Calibri"/>
                <a:sym typeface="Calibri"/>
              </a:rPr>
              <a:t>‹#›</a:t>
            </a:fld>
            <a:endParaRPr sz="1200" b="1" i="0" u="none" strike="noStrike" cap="none">
              <a:solidFill>
                <a:schemeClr val="dk1"/>
              </a:solidFill>
              <a:latin typeface="Calibri"/>
              <a:ea typeface="Calibri"/>
              <a:cs typeface="Calibri"/>
              <a:sym typeface="Calibri"/>
            </a:endParaRPr>
          </a:p>
        </p:txBody>
      </p:sp>
      <p:sp>
        <p:nvSpPr>
          <p:cNvPr id="66" name="Google Shape;66;p23"/>
          <p:cNvSpPr txBox="1">
            <a:spLocks noGrp="1"/>
          </p:cNvSpPr>
          <p:nvPr>
            <p:ph type="title"/>
          </p:nvPr>
        </p:nvSpPr>
        <p:spPr>
          <a:xfrm>
            <a:off x="430075" y="426175"/>
            <a:ext cx="82839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67" name="Google Shape;67;p23"/>
          <p:cNvSpPr txBox="1">
            <a:spLocks noGrp="1"/>
          </p:cNvSpPr>
          <p:nvPr>
            <p:ph type="body" idx="1"/>
          </p:nvPr>
        </p:nvSpPr>
        <p:spPr>
          <a:xfrm>
            <a:off x="0" y="1336375"/>
            <a:ext cx="9144000" cy="3363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Right Picture)">
  <p:cSld name="Content and Picture">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24"/>
          <p:cNvSpPr txBox="1">
            <a:spLocks noGrp="1"/>
          </p:cNvSpPr>
          <p:nvPr>
            <p:ph type="body" idx="1"/>
          </p:nvPr>
        </p:nvSpPr>
        <p:spPr>
          <a:xfrm>
            <a:off x="0" y="910200"/>
            <a:ext cx="5222100" cy="37761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 name="Google Shape;70;p24"/>
          <p:cNvSpPr txBox="1">
            <a:spLocks noGrp="1"/>
          </p:cNvSpPr>
          <p:nvPr>
            <p:ph type="title"/>
          </p:nvPr>
        </p:nvSpPr>
        <p:spPr>
          <a:xfrm>
            <a:off x="0" y="0"/>
            <a:ext cx="52221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71" name="Google Shape;71;p24"/>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Left Picture)">
  <p:cSld name="Content and Picture_1">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25"/>
          <p:cNvSpPr txBox="1">
            <a:spLocks noGrp="1"/>
          </p:cNvSpPr>
          <p:nvPr>
            <p:ph type="body" idx="1"/>
          </p:nvPr>
        </p:nvSpPr>
        <p:spPr>
          <a:xfrm>
            <a:off x="3921900" y="910200"/>
            <a:ext cx="5222100" cy="37761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25"/>
          <p:cNvSpPr txBox="1">
            <a:spLocks noGrp="1"/>
          </p:cNvSpPr>
          <p:nvPr>
            <p:ph type="title"/>
          </p:nvPr>
        </p:nvSpPr>
        <p:spPr>
          <a:xfrm>
            <a:off x="3921900" y="0"/>
            <a:ext cx="52221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75" name="Google Shape;75;p25"/>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Alligator)">
  <p:cSld name="Content &amp; Stats">
    <p:bg>
      <p:bgPr>
        <a:blipFill>
          <a:blip r:embed="rId2">
            <a:alphaModFix/>
          </a:blip>
          <a:stretch>
            <a:fillRect/>
          </a:stretch>
        </a:blipFill>
        <a:effectLst/>
      </p:bgPr>
    </p:bg>
    <p:spTree>
      <p:nvGrpSpPr>
        <p:cNvPr id="1" name="Shape 76"/>
        <p:cNvGrpSpPr/>
        <p:nvPr/>
      </p:nvGrpSpPr>
      <p:grpSpPr>
        <a:xfrm>
          <a:off x="0" y="0"/>
          <a:ext cx="0" cy="0"/>
          <a:chOff x="0" y="0"/>
          <a:chExt cx="0" cy="0"/>
        </a:xfrm>
      </p:grpSpPr>
      <p:sp>
        <p:nvSpPr>
          <p:cNvPr id="77" name="Google Shape;77;p26"/>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8" name="Google Shape;78;p26"/>
          <p:cNvSpPr txBox="1">
            <a:spLocks noGrp="1"/>
          </p:cNvSpPr>
          <p:nvPr>
            <p:ph type="title"/>
          </p:nvPr>
        </p:nvSpPr>
        <p:spPr>
          <a:xfrm>
            <a:off x="0" y="426175"/>
            <a:ext cx="91440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79" name="Google Shape;79;p26"/>
          <p:cNvSpPr txBox="1">
            <a:spLocks noGrp="1"/>
          </p:cNvSpPr>
          <p:nvPr>
            <p:ph type="body" idx="1"/>
          </p:nvPr>
        </p:nvSpPr>
        <p:spPr>
          <a:xfrm>
            <a:off x="1255500" y="1336375"/>
            <a:ext cx="6633000" cy="25929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Google Shape;80;p26"/>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Alligator Right)">
  <p:cSld name="Content &amp; Stats_2">
    <p:bg>
      <p:bgPr>
        <a:blipFill>
          <a:blip r:embed="rId2">
            <a:alphaModFix/>
          </a:blip>
          <a:stretch>
            <a:fillRect/>
          </a:stretch>
        </a:blipFill>
        <a:effectLst/>
      </p:bgPr>
    </p:bg>
    <p:spTree>
      <p:nvGrpSpPr>
        <p:cNvPr id="1" name="Shape 81"/>
        <p:cNvGrpSpPr/>
        <p:nvPr/>
      </p:nvGrpSpPr>
      <p:grpSpPr>
        <a:xfrm>
          <a:off x="0" y="0"/>
          <a:ext cx="0" cy="0"/>
          <a:chOff x="0" y="0"/>
          <a:chExt cx="0" cy="0"/>
        </a:xfrm>
      </p:grpSpPr>
      <p:sp>
        <p:nvSpPr>
          <p:cNvPr id="82" name="Google Shape;82;p27"/>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83" name="Google Shape;83;p27"/>
          <p:cNvSpPr txBox="1">
            <a:spLocks noGrp="1"/>
          </p:cNvSpPr>
          <p:nvPr>
            <p:ph type="title"/>
          </p:nvPr>
        </p:nvSpPr>
        <p:spPr>
          <a:xfrm>
            <a:off x="223" y="426175"/>
            <a:ext cx="91440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84" name="Google Shape;84;p27"/>
          <p:cNvSpPr txBox="1">
            <a:spLocks noGrp="1"/>
          </p:cNvSpPr>
          <p:nvPr>
            <p:ph type="body" idx="1"/>
          </p:nvPr>
        </p:nvSpPr>
        <p:spPr>
          <a:xfrm>
            <a:off x="1638476" y="1336375"/>
            <a:ext cx="7501800" cy="25929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Google Shape;85;p27"/>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Pelican Right)">
  <p:cSld name="Content &amp; Stats_1">
    <p:bg>
      <p:bgPr>
        <a:blipFill>
          <a:blip r:embed="rId2">
            <a:alphaModFix/>
          </a:blip>
          <a:stretch>
            <a:fillRect/>
          </a:stretch>
        </a:blipFill>
        <a:effectLst/>
      </p:bgPr>
    </p:bg>
    <p:spTree>
      <p:nvGrpSpPr>
        <p:cNvPr id="1" name="Shape 86"/>
        <p:cNvGrpSpPr/>
        <p:nvPr/>
      </p:nvGrpSpPr>
      <p:grpSpPr>
        <a:xfrm>
          <a:off x="0" y="0"/>
          <a:ext cx="0" cy="0"/>
          <a:chOff x="0" y="0"/>
          <a:chExt cx="0" cy="0"/>
        </a:xfrm>
      </p:grpSpPr>
      <p:sp>
        <p:nvSpPr>
          <p:cNvPr id="87" name="Google Shape;87;p28"/>
          <p:cNvSpPr txBox="1">
            <a:spLocks noGrp="1"/>
          </p:cNvSpPr>
          <p:nvPr>
            <p:ph type="title"/>
          </p:nvPr>
        </p:nvSpPr>
        <p:spPr>
          <a:xfrm>
            <a:off x="0" y="426175"/>
            <a:ext cx="61296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88" name="Google Shape;88;p28"/>
          <p:cNvSpPr txBox="1">
            <a:spLocks noGrp="1"/>
          </p:cNvSpPr>
          <p:nvPr>
            <p:ph type="body" idx="1"/>
          </p:nvPr>
        </p:nvSpPr>
        <p:spPr>
          <a:xfrm>
            <a:off x="0" y="1336375"/>
            <a:ext cx="6129600" cy="3336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 name="Google Shape;89;p28"/>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dk1"/>
                </a:solidFill>
                <a:latin typeface="Calibri"/>
                <a:ea typeface="Calibri"/>
                <a:cs typeface="Calibri"/>
                <a:sym typeface="Calibri"/>
              </a:rPr>
              <a:t>‹#›</a:t>
            </a:fld>
            <a:endParaRPr sz="1200" b="1"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Pelican Right) 1">
  <p:cSld name="Content &amp; Stats_1_1">
    <p:bg>
      <p:bgPr>
        <a:blipFill>
          <a:blip r:embed="rId2">
            <a:alphaModFix/>
          </a:blip>
          <a:stretch>
            <a:fillRect/>
          </a:stretch>
        </a:blipFill>
        <a:effectLst/>
      </p:bgPr>
    </p:bg>
    <p:spTree>
      <p:nvGrpSpPr>
        <p:cNvPr id="1" name="Shape 90"/>
        <p:cNvGrpSpPr/>
        <p:nvPr/>
      </p:nvGrpSpPr>
      <p:grpSpPr>
        <a:xfrm>
          <a:off x="0" y="0"/>
          <a:ext cx="0" cy="0"/>
          <a:chOff x="0" y="0"/>
          <a:chExt cx="0" cy="0"/>
        </a:xfrm>
      </p:grpSpPr>
      <p:sp>
        <p:nvSpPr>
          <p:cNvPr id="91" name="Google Shape;91;p29"/>
          <p:cNvSpPr txBox="1">
            <a:spLocks noGrp="1"/>
          </p:cNvSpPr>
          <p:nvPr>
            <p:ph type="title"/>
          </p:nvPr>
        </p:nvSpPr>
        <p:spPr>
          <a:xfrm>
            <a:off x="3014400" y="426175"/>
            <a:ext cx="61296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92" name="Google Shape;92;p29"/>
          <p:cNvSpPr txBox="1">
            <a:spLocks noGrp="1"/>
          </p:cNvSpPr>
          <p:nvPr>
            <p:ph type="body" idx="1"/>
          </p:nvPr>
        </p:nvSpPr>
        <p:spPr>
          <a:xfrm>
            <a:off x="3014400" y="1336375"/>
            <a:ext cx="6129600" cy="3336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 name="Google Shape;93;p29"/>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dk1"/>
                </a:solidFill>
                <a:latin typeface="Calibri"/>
                <a:ea typeface="Calibri"/>
                <a:cs typeface="Calibri"/>
                <a:sym typeface="Calibri"/>
              </a:rPr>
              <a:t>‹#›</a:t>
            </a:fld>
            <a:endParaRPr sz="1200" b="1"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Crawfish Right)">
  <p:cSld name="Content &amp; Stats_1_1_1">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p30"/>
          <p:cNvSpPr txBox="1">
            <a:spLocks noGrp="1"/>
          </p:cNvSpPr>
          <p:nvPr>
            <p:ph type="title"/>
          </p:nvPr>
        </p:nvSpPr>
        <p:spPr>
          <a:xfrm>
            <a:off x="0" y="426175"/>
            <a:ext cx="72042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96" name="Google Shape;96;p30"/>
          <p:cNvSpPr txBox="1">
            <a:spLocks noGrp="1"/>
          </p:cNvSpPr>
          <p:nvPr>
            <p:ph type="body" idx="1"/>
          </p:nvPr>
        </p:nvSpPr>
        <p:spPr>
          <a:xfrm>
            <a:off x="0" y="1336375"/>
            <a:ext cx="7204200" cy="3336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30"/>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Equity, Inclusion, &amp; Opportunities)">
  <p:cSld name="Cover Title_1_1">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chemeClr val="dk1"/>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Crawfish Left)">
  <p:cSld name="Content &amp; Stats_1_1_1_1">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p31"/>
          <p:cNvSpPr txBox="1">
            <a:spLocks noGrp="1"/>
          </p:cNvSpPr>
          <p:nvPr>
            <p:ph type="title"/>
          </p:nvPr>
        </p:nvSpPr>
        <p:spPr>
          <a:xfrm>
            <a:off x="2004750" y="426175"/>
            <a:ext cx="71394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00" name="Google Shape;100;p31"/>
          <p:cNvSpPr txBox="1">
            <a:spLocks noGrp="1"/>
          </p:cNvSpPr>
          <p:nvPr>
            <p:ph type="body" idx="1"/>
          </p:nvPr>
        </p:nvSpPr>
        <p:spPr>
          <a:xfrm>
            <a:off x="2004750" y="1336375"/>
            <a:ext cx="7139400" cy="3336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 name="Google Shape;101;p31"/>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Bass Right)">
  <p:cSld name="Content &amp; Stats_1_1_1_1_1">
    <p:bg>
      <p:bgPr>
        <a:blipFill>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Google Shape;103;p32"/>
          <p:cNvSpPr txBox="1">
            <a:spLocks noGrp="1"/>
          </p:cNvSpPr>
          <p:nvPr>
            <p:ph type="title"/>
          </p:nvPr>
        </p:nvSpPr>
        <p:spPr>
          <a:xfrm>
            <a:off x="0" y="426175"/>
            <a:ext cx="67209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04" name="Google Shape;104;p32"/>
          <p:cNvSpPr txBox="1">
            <a:spLocks noGrp="1"/>
          </p:cNvSpPr>
          <p:nvPr>
            <p:ph type="body" idx="1"/>
          </p:nvPr>
        </p:nvSpPr>
        <p:spPr>
          <a:xfrm>
            <a:off x="0" y="1336375"/>
            <a:ext cx="6720900" cy="3336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32"/>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Bass Right) 1">
  <p:cSld name="Content &amp; Stats_1_1_1_1_1_1">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p33"/>
          <p:cNvSpPr txBox="1">
            <a:spLocks noGrp="1"/>
          </p:cNvSpPr>
          <p:nvPr>
            <p:ph type="title"/>
          </p:nvPr>
        </p:nvSpPr>
        <p:spPr>
          <a:xfrm>
            <a:off x="2423100" y="426175"/>
            <a:ext cx="67209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08" name="Google Shape;108;p33"/>
          <p:cNvSpPr txBox="1">
            <a:spLocks noGrp="1"/>
          </p:cNvSpPr>
          <p:nvPr>
            <p:ph type="body" idx="1"/>
          </p:nvPr>
        </p:nvSpPr>
        <p:spPr>
          <a:xfrm>
            <a:off x="2423100" y="1336375"/>
            <a:ext cx="6720900" cy="3336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p33"/>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Hands)">
  <p:cSld name="Section Title Only">
    <p:bg>
      <p:bgPr>
        <a:blipFill>
          <a:blip r:embed="rId2">
            <a:alphaModFix/>
          </a:blip>
          <a:stretch>
            <a:fillRect/>
          </a:stretch>
        </a:blipFill>
        <a:effectLst/>
      </p:bgPr>
    </p:bg>
    <p:spTree>
      <p:nvGrpSpPr>
        <p:cNvPr id="1" name="Shape 110"/>
        <p:cNvGrpSpPr/>
        <p:nvPr/>
      </p:nvGrpSpPr>
      <p:grpSpPr>
        <a:xfrm>
          <a:off x="0" y="0"/>
          <a:ext cx="0" cy="0"/>
          <a:chOff x="0" y="0"/>
          <a:chExt cx="0" cy="0"/>
        </a:xfrm>
      </p:grpSpPr>
      <p:sp>
        <p:nvSpPr>
          <p:cNvPr id="111" name="Google Shape;111;p34"/>
          <p:cNvSpPr txBox="1">
            <a:spLocks noGrp="1"/>
          </p:cNvSpPr>
          <p:nvPr>
            <p:ph type="title"/>
          </p:nvPr>
        </p:nvSpPr>
        <p:spPr>
          <a:xfrm>
            <a:off x="0" y="733400"/>
            <a:ext cx="9144000" cy="31134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Picture Right)">
  <p:cSld name="Section Title Only_2">
    <p:bg>
      <p:bgPr>
        <a:blipFill>
          <a:blip r:embed="rId2">
            <a:alphaModFix/>
          </a:blip>
          <a:stretch>
            <a:fillRect/>
          </a:stretch>
        </a:blipFill>
        <a:effectLst/>
      </p:bgPr>
    </p:bg>
    <p:spTree>
      <p:nvGrpSpPr>
        <p:cNvPr id="1" name="Shape 112"/>
        <p:cNvGrpSpPr/>
        <p:nvPr/>
      </p:nvGrpSpPr>
      <p:grpSpPr>
        <a:xfrm>
          <a:off x="0" y="0"/>
          <a:ext cx="0" cy="0"/>
          <a:chOff x="0" y="0"/>
          <a:chExt cx="0" cy="0"/>
        </a:xfrm>
      </p:grpSpPr>
      <p:sp>
        <p:nvSpPr>
          <p:cNvPr id="113" name="Google Shape;113;p35"/>
          <p:cNvSpPr txBox="1">
            <a:spLocks noGrp="1"/>
          </p:cNvSpPr>
          <p:nvPr>
            <p:ph type="title"/>
          </p:nvPr>
        </p:nvSpPr>
        <p:spPr>
          <a:xfrm>
            <a:off x="0" y="778825"/>
            <a:ext cx="5105700" cy="35913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Picture Right) 1">
  <p:cSld name="Section Title Only_2_1">
    <p:bg>
      <p:bgPr>
        <a:blipFill>
          <a:blip r:embed="rId2">
            <a:alphaModFix/>
          </a:blip>
          <a:stretch>
            <a:fillRect/>
          </a:stretch>
        </a:blipFill>
        <a:effectLst/>
      </p:bgPr>
    </p:bg>
    <p:spTree>
      <p:nvGrpSpPr>
        <p:cNvPr id="1" name="Shape 114"/>
        <p:cNvGrpSpPr/>
        <p:nvPr/>
      </p:nvGrpSpPr>
      <p:grpSpPr>
        <a:xfrm>
          <a:off x="0" y="0"/>
          <a:ext cx="0" cy="0"/>
          <a:chOff x="0" y="0"/>
          <a:chExt cx="0" cy="0"/>
        </a:xfrm>
      </p:grpSpPr>
      <p:sp>
        <p:nvSpPr>
          <p:cNvPr id="115" name="Google Shape;115;p36"/>
          <p:cNvSpPr txBox="1">
            <a:spLocks noGrp="1"/>
          </p:cNvSpPr>
          <p:nvPr>
            <p:ph type="title"/>
          </p:nvPr>
        </p:nvSpPr>
        <p:spPr>
          <a:xfrm>
            <a:off x="3987875" y="778825"/>
            <a:ext cx="5156100" cy="35913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Magnolia Left) White">
  <p:cSld name="Section Title Only_1">
    <p:bg>
      <p:bgPr>
        <a:blipFill>
          <a:blip r:embed="rId2">
            <a:alphaModFix/>
          </a:blip>
          <a:stretch>
            <a:fillRect/>
          </a:stretch>
        </a:blipFill>
        <a:effectLst/>
      </p:bgPr>
    </p:bg>
    <p:spTree>
      <p:nvGrpSpPr>
        <p:cNvPr id="1" name="Shape 116"/>
        <p:cNvGrpSpPr/>
        <p:nvPr/>
      </p:nvGrpSpPr>
      <p:grpSpPr>
        <a:xfrm>
          <a:off x="0" y="0"/>
          <a:ext cx="0" cy="0"/>
          <a:chOff x="0" y="0"/>
          <a:chExt cx="0" cy="0"/>
        </a:xfrm>
      </p:grpSpPr>
      <p:sp>
        <p:nvSpPr>
          <p:cNvPr id="117" name="Google Shape;117;p37"/>
          <p:cNvSpPr txBox="1">
            <a:spLocks noGrp="1"/>
          </p:cNvSpPr>
          <p:nvPr>
            <p:ph type="title"/>
          </p:nvPr>
        </p:nvSpPr>
        <p:spPr>
          <a:xfrm>
            <a:off x="3064725" y="733400"/>
            <a:ext cx="6079500" cy="36426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Magnolia Left)">
  <p:cSld name="Section Title Only_1_2">
    <p:bg>
      <p:bgPr>
        <a:blipFill>
          <a:blip r:embed="rId2">
            <a:alphaModFix/>
          </a:blip>
          <a:stretch>
            <a:fillRect/>
          </a:stretch>
        </a:blipFill>
        <a:effectLst/>
      </p:bgPr>
    </p:bg>
    <p:spTree>
      <p:nvGrpSpPr>
        <p:cNvPr id="1" name="Shape 118"/>
        <p:cNvGrpSpPr/>
        <p:nvPr/>
      </p:nvGrpSpPr>
      <p:grpSpPr>
        <a:xfrm>
          <a:off x="0" y="0"/>
          <a:ext cx="0" cy="0"/>
          <a:chOff x="0" y="0"/>
          <a:chExt cx="0" cy="0"/>
        </a:xfrm>
      </p:grpSpPr>
      <p:sp>
        <p:nvSpPr>
          <p:cNvPr id="119" name="Google Shape;119;p38"/>
          <p:cNvSpPr txBox="1">
            <a:spLocks noGrp="1"/>
          </p:cNvSpPr>
          <p:nvPr>
            <p:ph type="title"/>
          </p:nvPr>
        </p:nvSpPr>
        <p:spPr>
          <a:xfrm>
            <a:off x="3064725" y="733400"/>
            <a:ext cx="6079500" cy="36426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Magnolia Left) White">
  <p:cSld name="Section Title Only_1_1">
    <p:bg>
      <p:bgPr>
        <a:blipFill>
          <a:blip r:embed="rId2">
            <a:alphaModFix/>
          </a:blip>
          <a:stretch>
            <a:fillRect/>
          </a:stretch>
        </a:blipFill>
        <a:effectLst/>
      </p:bgPr>
    </p:bg>
    <p:spTree>
      <p:nvGrpSpPr>
        <p:cNvPr id="1" name="Shape 120"/>
        <p:cNvGrpSpPr/>
        <p:nvPr/>
      </p:nvGrpSpPr>
      <p:grpSpPr>
        <a:xfrm>
          <a:off x="0" y="0"/>
          <a:ext cx="0" cy="0"/>
          <a:chOff x="0" y="0"/>
          <a:chExt cx="0" cy="0"/>
        </a:xfrm>
      </p:grpSpPr>
      <p:sp>
        <p:nvSpPr>
          <p:cNvPr id="121" name="Google Shape;121;p39"/>
          <p:cNvSpPr txBox="1">
            <a:spLocks noGrp="1"/>
          </p:cNvSpPr>
          <p:nvPr>
            <p:ph type="title"/>
          </p:nvPr>
        </p:nvSpPr>
        <p:spPr>
          <a:xfrm>
            <a:off x="0" y="733400"/>
            <a:ext cx="6079500" cy="36426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Fleur de Lis Right) White">
  <p:cSld name="Section Title Only_1_1_1">
    <p:bg>
      <p:bgPr>
        <a:blipFill>
          <a:blip r:embed="rId2">
            <a:alphaModFix/>
          </a:blip>
          <a:stretch>
            <a:fillRect/>
          </a:stretch>
        </a:blipFill>
        <a:effectLst/>
      </p:bgPr>
    </p:bg>
    <p:spTree>
      <p:nvGrpSpPr>
        <p:cNvPr id="1" name="Shape 122"/>
        <p:cNvGrpSpPr/>
        <p:nvPr/>
      </p:nvGrpSpPr>
      <p:grpSpPr>
        <a:xfrm>
          <a:off x="0" y="0"/>
          <a:ext cx="0" cy="0"/>
          <a:chOff x="0" y="0"/>
          <a:chExt cx="0" cy="0"/>
        </a:xfrm>
      </p:grpSpPr>
      <p:sp>
        <p:nvSpPr>
          <p:cNvPr id="123" name="Google Shape;123;p40"/>
          <p:cNvSpPr txBox="1">
            <a:spLocks noGrp="1"/>
          </p:cNvSpPr>
          <p:nvPr>
            <p:ph type="title"/>
          </p:nvPr>
        </p:nvSpPr>
        <p:spPr>
          <a:xfrm>
            <a:off x="0" y="786050"/>
            <a:ext cx="6151200" cy="35898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ver (Legislative Affairs, Policy, &amp; Workforce Support)">
  <p:cSld name="Cover Title_1_1_1">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chemeClr val="dk1"/>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Fleur de Lis Right)">
  <p:cSld name="Section Title Only_1_1_1_2">
    <p:bg>
      <p:bgPr>
        <a:blipFill>
          <a:blip r:embed="rId2">
            <a:alphaModFix/>
          </a:blip>
          <a:stretch>
            <a:fillRect/>
          </a:stretch>
        </a:blipFill>
        <a:effectLst/>
      </p:bgPr>
    </p:bg>
    <p:spTree>
      <p:nvGrpSpPr>
        <p:cNvPr id="1" name="Shape 124"/>
        <p:cNvGrpSpPr/>
        <p:nvPr/>
      </p:nvGrpSpPr>
      <p:grpSpPr>
        <a:xfrm>
          <a:off x="0" y="0"/>
          <a:ext cx="0" cy="0"/>
          <a:chOff x="0" y="0"/>
          <a:chExt cx="0" cy="0"/>
        </a:xfrm>
      </p:grpSpPr>
      <p:sp>
        <p:nvSpPr>
          <p:cNvPr id="125" name="Google Shape;125;p41"/>
          <p:cNvSpPr txBox="1">
            <a:spLocks noGrp="1"/>
          </p:cNvSpPr>
          <p:nvPr>
            <p:ph type="title"/>
          </p:nvPr>
        </p:nvSpPr>
        <p:spPr>
          <a:xfrm>
            <a:off x="0" y="786050"/>
            <a:ext cx="6151200" cy="35898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Fleur de Lis Left) White">
  <p:cSld name="Section Title Only_1_1_1_1">
    <p:bg>
      <p:bgPr>
        <a:blipFill>
          <a:blip r:embed="rId2">
            <a:alphaModFix/>
          </a:blip>
          <a:stretch>
            <a:fillRect/>
          </a:stretch>
        </a:blipFill>
        <a:effectLst/>
      </p:bgPr>
    </p:bg>
    <p:spTree>
      <p:nvGrpSpPr>
        <p:cNvPr id="1" name="Shape 126"/>
        <p:cNvGrpSpPr/>
        <p:nvPr/>
      </p:nvGrpSpPr>
      <p:grpSpPr>
        <a:xfrm>
          <a:off x="0" y="0"/>
          <a:ext cx="0" cy="0"/>
          <a:chOff x="0" y="0"/>
          <a:chExt cx="0" cy="0"/>
        </a:xfrm>
      </p:grpSpPr>
      <p:sp>
        <p:nvSpPr>
          <p:cNvPr id="127" name="Google Shape;127;p42"/>
          <p:cNvSpPr txBox="1">
            <a:spLocks noGrp="1"/>
          </p:cNvSpPr>
          <p:nvPr>
            <p:ph type="title"/>
          </p:nvPr>
        </p:nvSpPr>
        <p:spPr>
          <a:xfrm>
            <a:off x="3021550" y="771625"/>
            <a:ext cx="6122400" cy="36045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Deer Right) White">
  <p:cSld name="Section Title Only_1_1_1_1_1">
    <p:bg>
      <p:bgPr>
        <a:blipFill>
          <a:blip r:embed="rId2">
            <a:alphaModFix/>
          </a:blip>
          <a:stretch>
            <a:fillRect/>
          </a:stretch>
        </a:blipFill>
        <a:effectLst/>
      </p:bgPr>
    </p:bg>
    <p:spTree>
      <p:nvGrpSpPr>
        <p:cNvPr id="1" name="Shape 128"/>
        <p:cNvGrpSpPr/>
        <p:nvPr/>
      </p:nvGrpSpPr>
      <p:grpSpPr>
        <a:xfrm>
          <a:off x="0" y="0"/>
          <a:ext cx="0" cy="0"/>
          <a:chOff x="0" y="0"/>
          <a:chExt cx="0" cy="0"/>
        </a:xfrm>
      </p:grpSpPr>
      <p:sp>
        <p:nvSpPr>
          <p:cNvPr id="129" name="Google Shape;129;p43"/>
          <p:cNvSpPr txBox="1">
            <a:spLocks noGrp="1"/>
          </p:cNvSpPr>
          <p:nvPr>
            <p:ph type="title"/>
          </p:nvPr>
        </p:nvSpPr>
        <p:spPr>
          <a:xfrm>
            <a:off x="0" y="771625"/>
            <a:ext cx="5523900" cy="36045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Deer Left) White">
  <p:cSld name="Section Title Only_1_1_1_1_1_1">
    <p:bg>
      <p:bgPr>
        <a:blipFill>
          <a:blip r:embed="rId2">
            <a:alphaModFix/>
          </a:blip>
          <a:stretch>
            <a:fillRect/>
          </a:stretch>
        </a:blipFill>
        <a:effectLst/>
      </p:bgPr>
    </p:bg>
    <p:spTree>
      <p:nvGrpSpPr>
        <p:cNvPr id="1" name="Shape 130"/>
        <p:cNvGrpSpPr/>
        <p:nvPr/>
      </p:nvGrpSpPr>
      <p:grpSpPr>
        <a:xfrm>
          <a:off x="0" y="0"/>
          <a:ext cx="0" cy="0"/>
          <a:chOff x="0" y="0"/>
          <a:chExt cx="0" cy="0"/>
        </a:xfrm>
      </p:grpSpPr>
      <p:sp>
        <p:nvSpPr>
          <p:cNvPr id="131" name="Google Shape;131;p44"/>
          <p:cNvSpPr txBox="1">
            <a:spLocks noGrp="1"/>
          </p:cNvSpPr>
          <p:nvPr>
            <p:ph type="title"/>
          </p:nvPr>
        </p:nvSpPr>
        <p:spPr>
          <a:xfrm>
            <a:off x="3620100" y="771625"/>
            <a:ext cx="5523900" cy="36045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Deer Left)">
  <p:cSld name="Section Title Only_1_1_1_1_1_1_2">
    <p:bg>
      <p:bgPr>
        <a:blipFill>
          <a:blip r:embed="rId2">
            <a:alphaModFix/>
          </a:blip>
          <a:stretch>
            <a:fillRect/>
          </a:stretch>
        </a:blipFill>
        <a:effectLst/>
      </p:bgPr>
    </p:bg>
    <p:spTree>
      <p:nvGrpSpPr>
        <p:cNvPr id="1" name="Shape 132"/>
        <p:cNvGrpSpPr/>
        <p:nvPr/>
      </p:nvGrpSpPr>
      <p:grpSpPr>
        <a:xfrm>
          <a:off x="0" y="0"/>
          <a:ext cx="0" cy="0"/>
          <a:chOff x="0" y="0"/>
          <a:chExt cx="0" cy="0"/>
        </a:xfrm>
      </p:grpSpPr>
      <p:sp>
        <p:nvSpPr>
          <p:cNvPr id="133" name="Google Shape;133;p45"/>
          <p:cNvSpPr txBox="1">
            <a:spLocks noGrp="1"/>
          </p:cNvSpPr>
          <p:nvPr>
            <p:ph type="title"/>
          </p:nvPr>
        </p:nvSpPr>
        <p:spPr>
          <a:xfrm>
            <a:off x="3620100" y="771625"/>
            <a:ext cx="5523900" cy="36045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Title (Cypress Right) White">
  <p:cSld name="Section Title Only_1_1_1_1_1_1_1">
    <p:bg>
      <p:bgPr>
        <a:blipFill>
          <a:blip r:embed="rId2">
            <a:alphaModFix/>
          </a:blip>
          <a:stretch>
            <a:fillRect/>
          </a:stretch>
        </a:blipFill>
        <a:effectLst/>
      </p:bgPr>
    </p:bg>
    <p:spTree>
      <p:nvGrpSpPr>
        <p:cNvPr id="1" name="Shape 134"/>
        <p:cNvGrpSpPr/>
        <p:nvPr/>
      </p:nvGrpSpPr>
      <p:grpSpPr>
        <a:xfrm>
          <a:off x="0" y="0"/>
          <a:ext cx="0" cy="0"/>
          <a:chOff x="0" y="0"/>
          <a:chExt cx="0" cy="0"/>
        </a:xfrm>
      </p:grpSpPr>
      <p:sp>
        <p:nvSpPr>
          <p:cNvPr id="135" name="Google Shape;135;p46"/>
          <p:cNvSpPr txBox="1">
            <a:spLocks noGrp="1"/>
          </p:cNvSpPr>
          <p:nvPr>
            <p:ph type="title"/>
          </p:nvPr>
        </p:nvSpPr>
        <p:spPr>
          <a:xfrm>
            <a:off x="0" y="1016800"/>
            <a:ext cx="6086400" cy="33171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Cypress Left) White">
  <p:cSld name="Section Title Only_1_1_1_1_1_1_1_1">
    <p:bg>
      <p:bgPr>
        <a:blipFill>
          <a:blip r:embed="rId2">
            <a:alphaModFix/>
          </a:blip>
          <a:stretch>
            <a:fillRect/>
          </a:stretch>
        </a:blipFill>
        <a:effectLst/>
      </p:bgPr>
    </p:bg>
    <p:spTree>
      <p:nvGrpSpPr>
        <p:cNvPr id="1" name="Shape 136"/>
        <p:cNvGrpSpPr/>
        <p:nvPr/>
      </p:nvGrpSpPr>
      <p:grpSpPr>
        <a:xfrm>
          <a:off x="0" y="0"/>
          <a:ext cx="0" cy="0"/>
          <a:chOff x="0" y="0"/>
          <a:chExt cx="0" cy="0"/>
        </a:xfrm>
      </p:grpSpPr>
      <p:sp>
        <p:nvSpPr>
          <p:cNvPr id="137" name="Google Shape;137;p47"/>
          <p:cNvSpPr txBox="1">
            <a:spLocks noGrp="1"/>
          </p:cNvSpPr>
          <p:nvPr>
            <p:ph type="title"/>
          </p:nvPr>
        </p:nvSpPr>
        <p:spPr>
          <a:xfrm>
            <a:off x="3057600" y="1016800"/>
            <a:ext cx="6086400" cy="33171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Cypress Left)">
  <p:cSld name="Section Title Only_1_1_1_1_1_1_1_1_2">
    <p:bg>
      <p:bgPr>
        <a:blipFill>
          <a:blip r:embed="rId2">
            <a:alphaModFix/>
          </a:blip>
          <a:stretch>
            <a:fillRect/>
          </a:stretch>
        </a:blipFill>
        <a:effectLst/>
      </p:bgPr>
    </p:bg>
    <p:spTree>
      <p:nvGrpSpPr>
        <p:cNvPr id="1" name="Shape 138"/>
        <p:cNvGrpSpPr/>
        <p:nvPr/>
      </p:nvGrpSpPr>
      <p:grpSpPr>
        <a:xfrm>
          <a:off x="0" y="0"/>
          <a:ext cx="0" cy="0"/>
          <a:chOff x="0" y="0"/>
          <a:chExt cx="0" cy="0"/>
        </a:xfrm>
      </p:grpSpPr>
      <p:sp>
        <p:nvSpPr>
          <p:cNvPr id="139" name="Google Shape;139;p48"/>
          <p:cNvSpPr txBox="1">
            <a:spLocks noGrp="1"/>
          </p:cNvSpPr>
          <p:nvPr>
            <p:ph type="title"/>
          </p:nvPr>
        </p:nvSpPr>
        <p:spPr>
          <a:xfrm>
            <a:off x="3057600" y="1016800"/>
            <a:ext cx="6086400" cy="33171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Beads Right) White">
  <p:cSld name="Section Title Only_1_1_1_1_1_1_1_1_1">
    <p:bg>
      <p:bgPr>
        <a:blipFill>
          <a:blip r:embed="rId2">
            <a:alphaModFix/>
          </a:blip>
          <a:stretch>
            <a:fillRect/>
          </a:stretch>
        </a:blipFill>
        <a:effectLst/>
      </p:bgPr>
    </p:bg>
    <p:spTree>
      <p:nvGrpSpPr>
        <p:cNvPr id="1" name="Shape 140"/>
        <p:cNvGrpSpPr/>
        <p:nvPr/>
      </p:nvGrpSpPr>
      <p:grpSpPr>
        <a:xfrm>
          <a:off x="0" y="0"/>
          <a:ext cx="0" cy="0"/>
          <a:chOff x="0" y="0"/>
          <a:chExt cx="0" cy="0"/>
        </a:xfrm>
      </p:grpSpPr>
      <p:sp>
        <p:nvSpPr>
          <p:cNvPr id="141" name="Google Shape;141;p49"/>
          <p:cNvSpPr txBox="1">
            <a:spLocks noGrp="1"/>
          </p:cNvSpPr>
          <p:nvPr>
            <p:ph type="title"/>
          </p:nvPr>
        </p:nvSpPr>
        <p:spPr>
          <a:xfrm>
            <a:off x="0" y="800450"/>
            <a:ext cx="6519000" cy="35769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Beads Right)">
  <p:cSld name="Section Title Only_1_1_1_1_1_1_1_1_1_2">
    <p:bg>
      <p:bgPr>
        <a:blipFill>
          <a:blip r:embed="rId2">
            <a:alphaModFix/>
          </a:blip>
          <a:stretch>
            <a:fillRect/>
          </a:stretch>
        </a:blipFill>
        <a:effectLst/>
      </p:bgPr>
    </p:bg>
    <p:spTree>
      <p:nvGrpSpPr>
        <p:cNvPr id="1" name="Shape 142"/>
        <p:cNvGrpSpPr/>
        <p:nvPr/>
      </p:nvGrpSpPr>
      <p:grpSpPr>
        <a:xfrm>
          <a:off x="0" y="0"/>
          <a:ext cx="0" cy="0"/>
          <a:chOff x="0" y="0"/>
          <a:chExt cx="0" cy="0"/>
        </a:xfrm>
      </p:grpSpPr>
      <p:sp>
        <p:nvSpPr>
          <p:cNvPr id="143" name="Google Shape;143;p50"/>
          <p:cNvSpPr txBox="1">
            <a:spLocks noGrp="1"/>
          </p:cNvSpPr>
          <p:nvPr>
            <p:ph type="title"/>
          </p:nvPr>
        </p:nvSpPr>
        <p:spPr>
          <a:xfrm>
            <a:off x="0" y="800450"/>
            <a:ext cx="6519000" cy="35769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ver (Operations)">
  <p:cSld name="Cover Title_1_1_1_1">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6"/>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Title (Beads Left) White">
  <p:cSld name="Section Title Only_1_1_1_1_1_1_1_1_1_1">
    <p:bg>
      <p:bgPr>
        <a:blipFill>
          <a:blip r:embed="rId2">
            <a:alphaModFix/>
          </a:blip>
          <a:stretch>
            <a:fillRect/>
          </a:stretch>
        </a:blipFill>
        <a:effectLst/>
      </p:bgPr>
    </p:bg>
    <p:spTree>
      <p:nvGrpSpPr>
        <p:cNvPr id="1" name="Shape 144"/>
        <p:cNvGrpSpPr/>
        <p:nvPr/>
      </p:nvGrpSpPr>
      <p:grpSpPr>
        <a:xfrm>
          <a:off x="0" y="0"/>
          <a:ext cx="0" cy="0"/>
          <a:chOff x="0" y="0"/>
          <a:chExt cx="0" cy="0"/>
        </a:xfrm>
      </p:grpSpPr>
      <p:sp>
        <p:nvSpPr>
          <p:cNvPr id="145" name="Google Shape;145;p51"/>
          <p:cNvSpPr txBox="1">
            <a:spLocks noGrp="1"/>
          </p:cNvSpPr>
          <p:nvPr>
            <p:ph type="title"/>
          </p:nvPr>
        </p:nvSpPr>
        <p:spPr>
          <a:xfrm>
            <a:off x="2625000" y="800450"/>
            <a:ext cx="6519000" cy="35769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ver (School System Financial Services)">
  <p:cSld name="Cover Title_1_1_1_1_1">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Google Shape;21;p7"/>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ver (School System Relations)">
  <p:cSld name="Cover Title_1_1_1_1_1_1">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8"/>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ver (Teaching &amp; Learning)">
  <p:cSld name="Cover Title_1_1_1_1_1_1_1">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9"/>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ver (Assessment, Accountability, &amp; Analytics)">
  <p:cSld name="Cover Title_1_1_1_1_1_1_1_2">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10"/>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la.portal.cambiumast.com/elpt.html"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hyperlink" Target="https://la.portal.cambiumast.com/index.html" TargetMode="External"/><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hyperlink" Target="https://la.portal.cambiumast.com/elpt.html"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la.portal.cambiumast.com/index.html" TargetMode="External"/><Relationship Id="rId7" Type="http://schemas.openxmlformats.org/officeDocument/2006/relationships/hyperlink" Target="https://la.portal.cambiumast.com/resources/elpt-resources/elpt-summative-test-administration-manual"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hyperlink" Target="https://la.portal.cambiumast.com/resources/elpt-resources/elps-elpt-ta-user-guide" TargetMode="External"/><Relationship Id="rId5" Type="http://schemas.openxmlformats.org/officeDocument/2006/relationships/hyperlink" Target="https://la.portal.cambiumast.com/resources/elpt-resources/test-information-distribution-engine-(tide)-user-guide" TargetMode="External"/><Relationship Id="rId4" Type="http://schemas.openxmlformats.org/officeDocument/2006/relationships/hyperlink" Target="https://la.portal.cambiumast.com/elpt.html"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la.portal.cambiumast.com/index.html" TargetMode="External"/><Relationship Id="rId7" Type="http://schemas.openxmlformats.org/officeDocument/2006/relationships/hyperlink" Target="https://la.portal.cambiumast.com/resources/elpt-resources/elps-elpt-accessibility-and-accommodations-manual"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hyperlink" Target="https://la.portal.cambiumast.com/resources/elpt-resources/dei-user-guide" TargetMode="External"/><Relationship Id="rId5" Type="http://schemas.openxmlformats.org/officeDocument/2006/relationships/hyperlink" Target="https://la.portal.cambiumast.com/resources/elpt-resources/reporting-system-user-guide" TargetMode="External"/><Relationship Id="rId4" Type="http://schemas.openxmlformats.org/officeDocument/2006/relationships/hyperlink" Target="https://la.portal.cambiumast.com/elpt.html"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la.portal.cambiumast.com/index.html" TargetMode="External"/><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hyperlink" Target="https://la.portal.cambiumast.com/resources#audience_sm=Technology%20Coordinators&amp;text=secure%20browser"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56.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hyperlink" Target="mailto:CAI-DoNotReply@cambiumassessment.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hyperlink" Target="https://la.portal.cambiumast.com/resources/elpt-resources/test-information-distribution-engine-(tide)-user-guide" TargetMode="External"/><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image" Target="../media/image69.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hyperlink" Target="https://la.portal.cambiumast.com/resources/elpt-resources/test-information-distribution-engine-(tide)-user-guide" TargetMode="External"/><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hyperlink" Target="https://la.portal.cambiumast.com/resources/elpt-resources/test-information-distribution-engine-(tide)-user-guide" TargetMode="External"/><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8" Type="http://schemas.openxmlformats.org/officeDocument/2006/relationships/hyperlink" Target="https://www.louisianabelieves.com/docs/default-source/assessment/assessment-technology-specifications.pdf?sfvrsn=a3199e1f_8" TargetMode="External"/><Relationship Id="rId3" Type="http://schemas.openxmlformats.org/officeDocument/2006/relationships/hyperlink" Target="https://la.portal.cambiumast.com/elpt.html" TargetMode="External"/><Relationship Id="rId7" Type="http://schemas.openxmlformats.org/officeDocument/2006/relationships/hyperlink" Target="https://la.portal.cambiumast.com/resources/elpt-resources/test-information-distribution-engine-(tide)-user-guide" TargetMode="Externa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hyperlink" Target="https://sso2.cambiumast.com/auth/realms/louisiana/login-actions/authenticate?client_id=SP_AST_LOUISIANA_TIDE_PROD&amp;tab_id=ycHjQpIBtOo" TargetMode="External"/><Relationship Id="rId5" Type="http://schemas.openxmlformats.org/officeDocument/2006/relationships/hyperlink" Target="https://la.portal.cambiumast.com/resources/technology-coordinators/configurations,-troubleshooting,-and-advanced-secure-browser-installation-guides" TargetMode="External"/><Relationship Id="rId4" Type="http://schemas.openxmlformats.org/officeDocument/2006/relationships/hyperlink" Target="https://la.portal.cambiumast.com/supported-browsers.html" TargetMode="External"/><Relationship Id="rId9" Type="http://schemas.openxmlformats.org/officeDocument/2006/relationships/hyperlink" Target="https://www.louisianabelieves.com/resources/library/assessment"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la.portal.cambiumast.com/resources/elpt-resources/test-information-distribution-engine-(tide)-user-guide" TargetMode="External"/><Relationship Id="rId2" Type="http://schemas.openxmlformats.org/officeDocument/2006/relationships/notesSlide" Target="../notesSlides/notesSlide40.xml"/><Relationship Id="rId1" Type="http://schemas.openxmlformats.org/officeDocument/2006/relationships/slideLayout" Target="../slideLayouts/slideLayout15.xml"/><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hyperlink" Target="https://la.portal.cambiumast.com/resources/elpt-resources/test-information-distribution-engine-(tide)-user-guide" TargetMode="External"/><Relationship Id="rId2" Type="http://schemas.openxmlformats.org/officeDocument/2006/relationships/notesSlide" Target="../notesSlides/notesSlide43.xml"/><Relationship Id="rId1" Type="http://schemas.openxmlformats.org/officeDocument/2006/relationships/slideLayout" Target="../slideLayouts/slideLayout15.xml"/><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3" Type="http://schemas.openxmlformats.org/officeDocument/2006/relationships/hyperlink" Target="https://la.portal.cambiumast.com/resources/elpt-resources/test-information-distribution-engine-(tide)-user-guide" TargetMode="External"/><Relationship Id="rId2" Type="http://schemas.openxmlformats.org/officeDocument/2006/relationships/notesSlide" Target="../notesSlides/notesSlide44.xml"/><Relationship Id="rId1" Type="http://schemas.openxmlformats.org/officeDocument/2006/relationships/slideLayout" Target="../slideLayouts/slideLayout15.xml"/><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3" Type="http://schemas.openxmlformats.org/officeDocument/2006/relationships/hyperlink" Target="https://la.portal.cambiumast.com/resources/elpt-resources/test-information-distribution-engine-(tide)-user-guide" TargetMode="External"/><Relationship Id="rId2" Type="http://schemas.openxmlformats.org/officeDocument/2006/relationships/notesSlide" Target="../notesSlides/notesSlide45.xml"/><Relationship Id="rId1" Type="http://schemas.openxmlformats.org/officeDocument/2006/relationships/slideLayout" Target="../slideLayouts/slideLayout15.xml"/><Relationship Id="rId4" Type="http://schemas.openxmlformats.org/officeDocument/2006/relationships/image" Target="../media/image90.png"/></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hyperlink" Target="https://la.portal.cambiumast.com/resources" TargetMode="External"/><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3" Type="http://schemas.openxmlformats.org/officeDocument/2006/relationships/hyperlink" Target="https://la.portal.cambiumast.com/resources#audience_sm=Technology%20Coordinators&amp;text=secure%20browser" TargetMode="External"/><Relationship Id="rId2" Type="http://schemas.openxmlformats.org/officeDocument/2006/relationships/notesSlide" Target="../notesSlides/notesSlide49.xml"/><Relationship Id="rId1" Type="http://schemas.openxmlformats.org/officeDocument/2006/relationships/slideLayout" Target="../slideLayouts/slideLayout15.xml"/><Relationship Id="rId5" Type="http://schemas.openxmlformats.org/officeDocument/2006/relationships/image" Target="../media/image92.png"/><Relationship Id="rId4" Type="http://schemas.openxmlformats.org/officeDocument/2006/relationships/hyperlink" Target="https://la.portal.cambiumast.com/index.html"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50.xml.rels><?xml version="1.0" encoding="UTF-8" standalone="yes"?>
<Relationships xmlns="http://schemas.openxmlformats.org/package/2006/relationships"><Relationship Id="rId3" Type="http://schemas.openxmlformats.org/officeDocument/2006/relationships/hyperlink" Target="https://la.portal.cambiumast.com/secure-browsers.html" TargetMode="External"/><Relationship Id="rId2" Type="http://schemas.openxmlformats.org/officeDocument/2006/relationships/notesSlide" Target="../notesSlides/notesSlide50.xml"/><Relationship Id="rId1" Type="http://schemas.openxmlformats.org/officeDocument/2006/relationships/slideLayout" Target="../slideLayouts/slideLayout15.xml"/><Relationship Id="rId4" Type="http://schemas.openxmlformats.org/officeDocument/2006/relationships/image" Target="../media/image93.png"/></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hyperlink" Target="https://la.portal.airast.org/core/fileparse.php/2601/urlt/Louisiana-Technical-Specifications-Manual.pdf" TargetMode="External"/><Relationship Id="rId2" Type="http://schemas.openxmlformats.org/officeDocument/2006/relationships/notesSlide" Target="../notesSlides/notesSlide52.xml"/><Relationship Id="rId1" Type="http://schemas.openxmlformats.org/officeDocument/2006/relationships/slideLayout" Target="../slideLayouts/slideLayout15.xml"/><Relationship Id="rId4" Type="http://schemas.openxmlformats.org/officeDocument/2006/relationships/image" Target="../media/image95.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8.xml"/></Relationships>
</file>

<file path=ppt/slides/_rels/slide54.xml.rels><?xml version="1.0" encoding="UTF-8" standalone="yes"?>
<Relationships xmlns="http://schemas.openxmlformats.org/package/2006/relationships"><Relationship Id="rId3" Type="http://schemas.openxmlformats.org/officeDocument/2006/relationships/hyperlink" Target="https://la.portal.cambiumast.com/elpt.html" TargetMode="External"/><Relationship Id="rId7" Type="http://schemas.openxmlformats.org/officeDocument/2006/relationships/image" Target="../media/image96.png"/><Relationship Id="rId2" Type="http://schemas.openxmlformats.org/officeDocument/2006/relationships/notesSlide" Target="../notesSlides/notesSlide54.xml"/><Relationship Id="rId1" Type="http://schemas.openxmlformats.org/officeDocument/2006/relationships/slideLayout" Target="../slideLayouts/slideLayout15.xml"/><Relationship Id="rId6" Type="http://schemas.openxmlformats.org/officeDocument/2006/relationships/hyperlink" Target="https://la.portal.cambiumast.com/resources/elpt-resources/elps-elpt-ta-user-guide" TargetMode="External"/><Relationship Id="rId5" Type="http://schemas.openxmlformats.org/officeDocument/2006/relationships/hyperlink" Target="https://la.portal.cambiumast.com/resources/elpt-resources/elpt-summative-test-administration-manual" TargetMode="External"/><Relationship Id="rId4" Type="http://schemas.openxmlformats.org/officeDocument/2006/relationships/hyperlink" Target="https://la.portal.cambiumast.com/index.html"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5.xml"/><Relationship Id="rId1" Type="http://schemas.openxmlformats.org/officeDocument/2006/relationships/slideLayout" Target="../slideLayouts/slideLayout15.xml"/><Relationship Id="rId4" Type="http://schemas.openxmlformats.org/officeDocument/2006/relationships/image" Target="../media/image98.png"/></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6.xml"/><Relationship Id="rId1" Type="http://schemas.openxmlformats.org/officeDocument/2006/relationships/slideLayout" Target="../slideLayouts/slideLayout15.xml"/><Relationship Id="rId5" Type="http://schemas.openxmlformats.org/officeDocument/2006/relationships/image" Target="../media/image92.png"/><Relationship Id="rId4" Type="http://schemas.openxmlformats.org/officeDocument/2006/relationships/image" Target="../media/image100.png"/></Relationships>
</file>

<file path=ppt/slides/_rels/slide5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7.xml"/><Relationship Id="rId1" Type="http://schemas.openxmlformats.org/officeDocument/2006/relationships/slideLayout" Target="../slideLayouts/slideLayout15.xml"/><Relationship Id="rId4" Type="http://schemas.openxmlformats.org/officeDocument/2006/relationships/image" Target="../media/image102.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8.xml"/></Relationships>
</file>

<file path=ppt/slides/_rels/slide59.xml.rels><?xml version="1.0" encoding="UTF-8" standalone="yes"?>
<Relationships xmlns="http://schemas.openxmlformats.org/package/2006/relationships"><Relationship Id="rId3" Type="http://schemas.openxmlformats.org/officeDocument/2006/relationships/hyperlink" Target="https://la.portal.cambiumast.com/elpt.html" TargetMode="External"/><Relationship Id="rId2" Type="http://schemas.openxmlformats.org/officeDocument/2006/relationships/notesSlide" Target="../notesSlides/notesSlide59.xml"/><Relationship Id="rId1" Type="http://schemas.openxmlformats.org/officeDocument/2006/relationships/slideLayout" Target="../slideLayouts/slideLayout15.xml"/><Relationship Id="rId6" Type="http://schemas.openxmlformats.org/officeDocument/2006/relationships/image" Target="../media/image103.png"/><Relationship Id="rId5" Type="http://schemas.openxmlformats.org/officeDocument/2006/relationships/hyperlink" Target="https://la.portal.cambiumast.com/resources/elpt-resources/reporting-system-user-guide" TargetMode="External"/><Relationship Id="rId4" Type="http://schemas.openxmlformats.org/officeDocument/2006/relationships/hyperlink" Target="https://la.portal.cambiumast.com/index.html"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la.portal.cambiumast.com/index.html" TargetMode="External"/><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50.png"/></Relationships>
</file>

<file path=ppt/slides/_rels/slide6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7.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8.xml"/></Relationships>
</file>

<file path=ppt/slides/_rels/slide69.xml.rels><?xml version="1.0" encoding="UTF-8" standalone="yes"?>
<Relationships xmlns="http://schemas.openxmlformats.org/package/2006/relationships"><Relationship Id="rId3" Type="http://schemas.openxmlformats.org/officeDocument/2006/relationships/hyperlink" Target="https://la.portal.cambiumast.com/index.html" TargetMode="External"/><Relationship Id="rId2" Type="http://schemas.openxmlformats.org/officeDocument/2006/relationships/notesSlide" Target="../notesSlides/notesSlide69.xml"/><Relationship Id="rId1" Type="http://schemas.openxmlformats.org/officeDocument/2006/relationships/slideLayout" Target="../slideLayouts/slideLayout15.xml"/><Relationship Id="rId6" Type="http://schemas.openxmlformats.org/officeDocument/2006/relationships/image" Target="../media/image112.png"/><Relationship Id="rId5" Type="http://schemas.openxmlformats.org/officeDocument/2006/relationships/hyperlink" Target="https://la.portal.airast.org/resources/user-guides-and-manuals-ta/" TargetMode="External"/><Relationship Id="rId4" Type="http://schemas.openxmlformats.org/officeDocument/2006/relationships/hyperlink" Target="https://la.portal.airast.org/resources/elpt-resource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52.png"/></Relationships>
</file>

<file path=ppt/slides/_rels/slide7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hyperlink" Target="http://www.louisianabelieves.com/resources/library/assessment" TargetMode="External"/><Relationship Id="rId2" Type="http://schemas.openxmlformats.org/officeDocument/2006/relationships/notesSlide" Target="../notesSlides/notesSlide71.xml"/><Relationship Id="rId1" Type="http://schemas.openxmlformats.org/officeDocument/2006/relationships/slideLayout" Target="../slideLayouts/slideLayout15.xml"/><Relationship Id="rId4" Type="http://schemas.openxmlformats.org/officeDocument/2006/relationships/hyperlink" Target="http://www.louisianabelieves.com/resources/library/accountability" TargetMode="Externa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hyperlink" Target="http://www.louisianabelieves.com/docs/default-source/assessment/technical-assistance-for-elpt-assessments.pdf?sfvrsn=2" TargetMode="External"/><Relationship Id="rId2" Type="http://schemas.openxmlformats.org/officeDocument/2006/relationships/notesSlide" Target="../notesSlides/notesSlide73.xml"/><Relationship Id="rId1" Type="http://schemas.openxmlformats.org/officeDocument/2006/relationships/slideLayout" Target="../slideLayouts/slideLayout15.xml"/><Relationship Id="rId5" Type="http://schemas.openxmlformats.org/officeDocument/2006/relationships/image" Target="../media/image115.png"/><Relationship Id="rId4" Type="http://schemas.openxmlformats.org/officeDocument/2006/relationships/image" Target="../media/image114.png"/></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52"/>
          <p:cNvSpPr txBox="1">
            <a:spLocks noGrp="1"/>
          </p:cNvSpPr>
          <p:nvPr>
            <p:ph type="title"/>
          </p:nvPr>
        </p:nvSpPr>
        <p:spPr>
          <a:xfrm>
            <a:off x="4005650" y="1482800"/>
            <a:ext cx="4726200" cy="222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English Language Proficiency Test (ELPT)</a:t>
            </a:r>
            <a:br>
              <a:rPr lang="en-US" dirty="0"/>
            </a:br>
            <a:r>
              <a:rPr lang="en-US" smtClean="0"/>
              <a:t>DTC</a:t>
            </a:r>
            <a:r>
              <a:rPr lang="en-US" smtClean="0"/>
              <a:t> Training</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61"/>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ELPT Dashboard</a:t>
            </a:r>
            <a:endParaRPr/>
          </a:p>
        </p:txBody>
      </p:sp>
      <p:sp>
        <p:nvSpPr>
          <p:cNvPr id="215" name="Google Shape;215;p61"/>
          <p:cNvSpPr txBox="1">
            <a:spLocks noGrp="1"/>
          </p:cNvSpPr>
          <p:nvPr>
            <p:ph type="body" idx="1"/>
          </p:nvPr>
        </p:nvSpPr>
        <p:spPr>
          <a:xfrm>
            <a:off x="430075" y="1336375"/>
            <a:ext cx="8283900" cy="3363600"/>
          </a:xfrm>
          <a:prstGeom prst="rect">
            <a:avLst/>
          </a:prstGeom>
        </p:spPr>
        <p:txBody>
          <a:bodyPr spcFirstLastPara="1" wrap="square" lIns="91425" tIns="91425" rIns="91425" bIns="91425" anchor="t" anchorCtr="0">
            <a:noAutofit/>
          </a:bodyPr>
          <a:lstStyle/>
          <a:p>
            <a:pPr marL="0" lvl="0" indent="0" algn="l" rtl="0">
              <a:spcBef>
                <a:spcPts val="800"/>
              </a:spcBef>
              <a:spcAft>
                <a:spcPts val="0"/>
              </a:spcAft>
              <a:buNone/>
            </a:pPr>
            <a:r>
              <a:rPr lang="en-US">
                <a:solidFill>
                  <a:srgbClr val="212121"/>
                </a:solidFill>
              </a:rPr>
              <a:t>The</a:t>
            </a:r>
            <a:r>
              <a:rPr lang="en-US" u="sng">
                <a:solidFill>
                  <a:schemeClr val="hlink"/>
                </a:solidFill>
                <a:hlinkClick r:id="rId3"/>
              </a:rPr>
              <a:t> ELPT tab</a:t>
            </a:r>
            <a:r>
              <a:rPr lang="en-US">
                <a:solidFill>
                  <a:srgbClr val="212121"/>
                </a:solidFill>
              </a:rPr>
              <a:t> in the</a:t>
            </a:r>
            <a:r>
              <a:rPr lang="en-US" u="sng">
                <a:solidFill>
                  <a:schemeClr val="hlink"/>
                </a:solidFill>
                <a:hlinkClick r:id="rId3"/>
              </a:rPr>
              <a:t> ELPT portal</a:t>
            </a:r>
            <a:r>
              <a:rPr lang="en-US">
                <a:solidFill>
                  <a:srgbClr val="212121"/>
                </a:solidFill>
              </a:rPr>
              <a:t> will be the link to all required ELPT administration systems and documents. </a:t>
            </a:r>
            <a:endParaRPr>
              <a:solidFill>
                <a:srgbClr val="212121"/>
              </a:solidFill>
            </a:endParaRPr>
          </a:p>
          <a:p>
            <a:pPr marL="0" lvl="0" indent="0" algn="l" rtl="0">
              <a:spcBef>
                <a:spcPts val="750"/>
              </a:spcBef>
              <a:spcAft>
                <a:spcPts val="0"/>
              </a:spcAft>
              <a:buNone/>
            </a:pPr>
            <a:endParaRPr/>
          </a:p>
        </p:txBody>
      </p:sp>
      <p:pic>
        <p:nvPicPr>
          <p:cNvPr id="216" name="Google Shape;216;p61"/>
          <p:cNvPicPr preferRelativeResize="0"/>
          <p:nvPr/>
        </p:nvPicPr>
        <p:blipFill rotWithShape="1">
          <a:blip r:embed="rId4">
            <a:alphaModFix/>
          </a:blip>
          <a:srcRect l="18850" t="10896" r="20458" b="7357"/>
          <a:stretch/>
        </p:blipFill>
        <p:spPr>
          <a:xfrm>
            <a:off x="2746925" y="2043525"/>
            <a:ext cx="3506510" cy="26564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62"/>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ELPT Administration Systems Overview</a:t>
            </a:r>
            <a:endParaRPr/>
          </a:p>
        </p:txBody>
      </p:sp>
      <p:sp>
        <p:nvSpPr>
          <p:cNvPr id="223" name="Google Shape;223;p62"/>
          <p:cNvSpPr txBox="1">
            <a:spLocks noGrp="1"/>
          </p:cNvSpPr>
          <p:nvPr>
            <p:ph type="body" idx="1"/>
          </p:nvPr>
        </p:nvSpPr>
        <p:spPr>
          <a:xfrm>
            <a:off x="430075" y="1336375"/>
            <a:ext cx="8283900" cy="3363600"/>
          </a:xfrm>
          <a:prstGeom prst="rect">
            <a:avLst/>
          </a:prstGeom>
        </p:spPr>
        <p:txBody>
          <a:bodyPr spcFirstLastPara="1" wrap="square" lIns="91425" tIns="91425" rIns="91425" bIns="91425" anchor="t" anchorCtr="0">
            <a:noAutofit/>
          </a:bodyPr>
          <a:lstStyle/>
          <a:p>
            <a:pPr marL="0" lvl="0" indent="0" algn="l" rtl="0">
              <a:spcBef>
                <a:spcPts val="800"/>
              </a:spcBef>
              <a:spcAft>
                <a:spcPts val="0"/>
              </a:spcAft>
              <a:buNone/>
            </a:pPr>
            <a:r>
              <a:rPr lang="en-US" sz="1600">
                <a:solidFill>
                  <a:srgbClr val="000000"/>
                </a:solidFill>
              </a:rPr>
              <a:t>All ELPT systems can be accessed in the</a:t>
            </a:r>
            <a:r>
              <a:rPr lang="en-US" sz="1600" u="sng">
                <a:solidFill>
                  <a:schemeClr val="hlink"/>
                </a:solidFill>
                <a:hlinkClick r:id="rId3"/>
              </a:rPr>
              <a:t> ELPT Portal</a:t>
            </a:r>
            <a:r>
              <a:rPr lang="en-US" sz="1600">
                <a:solidFill>
                  <a:srgbClr val="47A8CA"/>
                </a:solidFill>
              </a:rPr>
              <a:t> </a:t>
            </a:r>
            <a:r>
              <a:rPr lang="en-US" sz="1600">
                <a:solidFill>
                  <a:srgbClr val="000000"/>
                </a:solidFill>
              </a:rPr>
              <a:t>under the</a:t>
            </a:r>
            <a:r>
              <a:rPr lang="en-US" sz="1600" u="sng">
                <a:solidFill>
                  <a:schemeClr val="hlink"/>
                </a:solidFill>
                <a:hlinkClick r:id="rId4"/>
              </a:rPr>
              <a:t> ELPT tab</a:t>
            </a:r>
            <a:r>
              <a:rPr lang="en-US" sz="1600">
                <a:solidFill>
                  <a:srgbClr val="000000"/>
                </a:solidFill>
              </a:rPr>
              <a:t>.</a:t>
            </a:r>
            <a:endParaRPr sz="1600">
              <a:solidFill>
                <a:srgbClr val="000000"/>
              </a:solidFill>
            </a:endParaRPr>
          </a:p>
          <a:p>
            <a:pPr marL="0" lvl="0" indent="0" algn="l" rtl="0">
              <a:spcBef>
                <a:spcPts val="800"/>
              </a:spcBef>
              <a:spcAft>
                <a:spcPts val="0"/>
              </a:spcAft>
              <a:buNone/>
            </a:pPr>
            <a:r>
              <a:rPr lang="en-US" sz="1600" b="1">
                <a:solidFill>
                  <a:srgbClr val="000000"/>
                </a:solidFill>
              </a:rPr>
              <a:t>Testing Information and Distribution Engine (TIDE)</a:t>
            </a:r>
            <a:endParaRPr sz="1600" b="1">
              <a:solidFill>
                <a:srgbClr val="000000"/>
              </a:solidFill>
            </a:endParaRPr>
          </a:p>
          <a:p>
            <a:pPr marL="0" lvl="0" indent="457200" algn="l" rtl="0">
              <a:lnSpc>
                <a:spcPct val="115000"/>
              </a:lnSpc>
              <a:spcBef>
                <a:spcPts val="0"/>
              </a:spcBef>
              <a:spcAft>
                <a:spcPts val="0"/>
              </a:spcAft>
              <a:buNone/>
            </a:pPr>
            <a:r>
              <a:rPr lang="en-US" sz="1600">
                <a:solidFill>
                  <a:srgbClr val="000000"/>
                </a:solidFill>
                <a:latin typeface="Arial"/>
                <a:ea typeface="Arial"/>
                <a:cs typeface="Arial"/>
                <a:sym typeface="Arial"/>
              </a:rPr>
              <a:t>•</a:t>
            </a:r>
            <a:r>
              <a:rPr lang="en-US" sz="1600">
                <a:solidFill>
                  <a:srgbClr val="000000"/>
                </a:solidFill>
              </a:rPr>
              <a:t>Stores student demographic information and test settings</a:t>
            </a:r>
            <a:endParaRPr sz="1600">
              <a:solidFill>
                <a:srgbClr val="000000"/>
              </a:solidFill>
            </a:endParaRPr>
          </a:p>
          <a:p>
            <a:pPr marL="0" lvl="0" indent="457200" algn="l" rtl="0">
              <a:lnSpc>
                <a:spcPct val="115000"/>
              </a:lnSpc>
              <a:spcBef>
                <a:spcPts val="0"/>
              </a:spcBef>
              <a:spcAft>
                <a:spcPts val="0"/>
              </a:spcAft>
              <a:buNone/>
            </a:pPr>
            <a:r>
              <a:rPr lang="en-US" sz="1600">
                <a:solidFill>
                  <a:srgbClr val="000000"/>
                </a:solidFill>
                <a:latin typeface="Arial"/>
                <a:ea typeface="Arial"/>
                <a:cs typeface="Arial"/>
                <a:sym typeface="Arial"/>
              </a:rPr>
              <a:t>•</a:t>
            </a:r>
            <a:r>
              <a:rPr lang="en-US" sz="1600">
                <a:solidFill>
                  <a:srgbClr val="000000"/>
                </a:solidFill>
              </a:rPr>
              <a:t>Used to manage user accounts for all systems</a:t>
            </a:r>
            <a:endParaRPr sz="1600">
              <a:solidFill>
                <a:srgbClr val="000000"/>
              </a:solidFill>
            </a:endParaRPr>
          </a:p>
          <a:p>
            <a:pPr marL="0" lvl="0" indent="0" algn="l" rtl="0">
              <a:spcBef>
                <a:spcPts val="800"/>
              </a:spcBef>
              <a:spcAft>
                <a:spcPts val="0"/>
              </a:spcAft>
              <a:buNone/>
            </a:pPr>
            <a:r>
              <a:rPr lang="en-US" sz="1600" b="1">
                <a:solidFill>
                  <a:srgbClr val="000000"/>
                </a:solidFill>
              </a:rPr>
              <a:t>Operational Test Administration</a:t>
            </a:r>
            <a:endParaRPr sz="1600" b="1">
              <a:solidFill>
                <a:srgbClr val="000000"/>
              </a:solidFill>
            </a:endParaRPr>
          </a:p>
          <a:p>
            <a:pPr marL="0" lvl="0" indent="457200" algn="l" rtl="0">
              <a:lnSpc>
                <a:spcPct val="115000"/>
              </a:lnSpc>
              <a:spcBef>
                <a:spcPts val="0"/>
              </a:spcBef>
              <a:spcAft>
                <a:spcPts val="0"/>
              </a:spcAft>
              <a:buNone/>
            </a:pPr>
            <a:r>
              <a:rPr lang="en-US" sz="1600">
                <a:solidFill>
                  <a:srgbClr val="000000"/>
                </a:solidFill>
                <a:latin typeface="Arial"/>
                <a:ea typeface="Arial"/>
                <a:cs typeface="Arial"/>
                <a:sym typeface="Arial"/>
              </a:rPr>
              <a:t>•</a:t>
            </a:r>
            <a:r>
              <a:rPr lang="en-US" sz="1600">
                <a:solidFill>
                  <a:srgbClr val="000000"/>
                </a:solidFill>
              </a:rPr>
              <a:t>Used by TAs to create session IDs, administer tests, and monitor student progress</a:t>
            </a:r>
            <a:endParaRPr sz="1600">
              <a:solidFill>
                <a:srgbClr val="000000"/>
              </a:solidFill>
            </a:endParaRPr>
          </a:p>
          <a:p>
            <a:pPr marL="0" lvl="0" indent="0" algn="l" rtl="0">
              <a:spcBef>
                <a:spcPts val="800"/>
              </a:spcBef>
              <a:spcAft>
                <a:spcPts val="0"/>
              </a:spcAft>
              <a:buNone/>
            </a:pPr>
            <a:r>
              <a:rPr lang="en-US" sz="1600" b="1">
                <a:solidFill>
                  <a:srgbClr val="000000"/>
                </a:solidFill>
              </a:rPr>
              <a:t>Reporting</a:t>
            </a:r>
            <a:endParaRPr sz="1600" b="1">
              <a:solidFill>
                <a:srgbClr val="000000"/>
              </a:solidFill>
            </a:endParaRPr>
          </a:p>
          <a:p>
            <a:pPr marL="0" lvl="0" indent="457200" algn="l" rtl="0">
              <a:spcBef>
                <a:spcPts val="0"/>
              </a:spcBef>
              <a:spcAft>
                <a:spcPts val="0"/>
              </a:spcAft>
              <a:buNone/>
            </a:pPr>
            <a:r>
              <a:rPr lang="en-US" sz="1600">
                <a:solidFill>
                  <a:srgbClr val="000000"/>
                </a:solidFill>
                <a:latin typeface="Arial"/>
                <a:ea typeface="Arial"/>
                <a:cs typeface="Arial"/>
                <a:sym typeface="Arial"/>
              </a:rPr>
              <a:t>•</a:t>
            </a:r>
            <a:r>
              <a:rPr lang="en-US" sz="1600">
                <a:solidFill>
                  <a:srgbClr val="000000"/>
                </a:solidFill>
              </a:rPr>
              <a:t>Used to view and download student assessment reports</a:t>
            </a:r>
            <a:endParaRPr sz="1600">
              <a:solidFill>
                <a:srgbClr val="000000"/>
              </a:solidFill>
            </a:endParaRPr>
          </a:p>
          <a:p>
            <a:pPr marL="0" lvl="0" indent="0" algn="l" rtl="0">
              <a:spcBef>
                <a:spcPts val="800"/>
              </a:spcBef>
              <a:spcAft>
                <a:spcPts val="0"/>
              </a:spcAft>
              <a:buNone/>
            </a:pPr>
            <a:r>
              <a:rPr lang="en-US" sz="1600" b="1">
                <a:solidFill>
                  <a:srgbClr val="000000"/>
                </a:solidFill>
              </a:rPr>
              <a:t>Data Entry Interface (DEI)</a:t>
            </a:r>
            <a:endParaRPr sz="1600" b="1">
              <a:solidFill>
                <a:srgbClr val="000000"/>
              </a:solidFill>
            </a:endParaRPr>
          </a:p>
          <a:p>
            <a:pPr marL="0" lvl="0" indent="457200" algn="l" rtl="0">
              <a:spcBef>
                <a:spcPts val="0"/>
              </a:spcBef>
              <a:spcAft>
                <a:spcPts val="0"/>
              </a:spcAft>
              <a:buNone/>
            </a:pPr>
            <a:r>
              <a:rPr lang="en-US" sz="1600">
                <a:solidFill>
                  <a:srgbClr val="000000"/>
                </a:solidFill>
                <a:latin typeface="Arial"/>
                <a:ea typeface="Arial"/>
                <a:cs typeface="Arial"/>
                <a:sym typeface="Arial"/>
              </a:rPr>
              <a:t>•</a:t>
            </a:r>
            <a:r>
              <a:rPr lang="en-US" sz="1600">
                <a:solidFill>
                  <a:srgbClr val="000000"/>
                </a:solidFill>
              </a:rPr>
              <a:t>Used by TAs to enter responses for students using accommodated forms of ELPT.</a:t>
            </a:r>
            <a:endParaRPr sz="1600">
              <a:solidFill>
                <a:srgbClr val="000000"/>
              </a:solidFill>
            </a:endParaRPr>
          </a:p>
          <a:p>
            <a:pPr marL="0" lvl="0" indent="0" algn="l" rtl="0">
              <a:spcBef>
                <a:spcPts val="75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63"/>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ELPT Administration Documents</a:t>
            </a:r>
            <a:endParaRPr/>
          </a:p>
        </p:txBody>
      </p:sp>
      <p:sp>
        <p:nvSpPr>
          <p:cNvPr id="230" name="Google Shape;230;p63"/>
          <p:cNvSpPr txBox="1">
            <a:spLocks noGrp="1"/>
          </p:cNvSpPr>
          <p:nvPr>
            <p:ph type="body" idx="1"/>
          </p:nvPr>
        </p:nvSpPr>
        <p:spPr>
          <a:xfrm>
            <a:off x="430075" y="1183975"/>
            <a:ext cx="8483400" cy="3363600"/>
          </a:xfrm>
          <a:prstGeom prst="rect">
            <a:avLst/>
          </a:prstGeom>
        </p:spPr>
        <p:txBody>
          <a:bodyPr spcFirstLastPara="1" wrap="square" lIns="91425" tIns="91425" rIns="91425" bIns="91425" anchor="t" anchorCtr="0">
            <a:noAutofit/>
          </a:bodyPr>
          <a:lstStyle/>
          <a:p>
            <a:pPr marL="0" lvl="0" indent="0" algn="l" rtl="0">
              <a:spcBef>
                <a:spcPts val="800"/>
              </a:spcBef>
              <a:spcAft>
                <a:spcPts val="0"/>
              </a:spcAft>
              <a:buNone/>
            </a:pPr>
            <a:r>
              <a:rPr lang="en-US" sz="1600">
                <a:solidFill>
                  <a:srgbClr val="212121"/>
                </a:solidFill>
              </a:rPr>
              <a:t>All ELPT administration documents can be found in the</a:t>
            </a:r>
            <a:r>
              <a:rPr lang="en-US" sz="1600" u="sng">
                <a:solidFill>
                  <a:schemeClr val="hlink"/>
                </a:solidFill>
                <a:hlinkClick r:id="rId3"/>
              </a:rPr>
              <a:t> ELPT Portal</a:t>
            </a:r>
            <a:r>
              <a:rPr lang="en-US" sz="1600">
                <a:solidFill>
                  <a:srgbClr val="212121"/>
                </a:solidFill>
              </a:rPr>
              <a:t> under the</a:t>
            </a:r>
            <a:r>
              <a:rPr lang="en-US" sz="1600" u="sng">
                <a:solidFill>
                  <a:schemeClr val="hlink"/>
                </a:solidFill>
                <a:hlinkClick r:id="rId4"/>
              </a:rPr>
              <a:t> ELPT tab</a:t>
            </a:r>
            <a:r>
              <a:rPr lang="en-US" sz="1600">
                <a:solidFill>
                  <a:srgbClr val="212121"/>
                </a:solidFill>
              </a:rPr>
              <a:t>.</a:t>
            </a:r>
            <a:endParaRPr sz="1600">
              <a:solidFill>
                <a:srgbClr val="212121"/>
              </a:solidFill>
            </a:endParaRPr>
          </a:p>
          <a:p>
            <a:pPr marL="0" lvl="0" indent="0" algn="l" rtl="0">
              <a:spcBef>
                <a:spcPts val="800"/>
              </a:spcBef>
              <a:spcAft>
                <a:spcPts val="0"/>
              </a:spcAft>
              <a:buNone/>
            </a:pPr>
            <a:r>
              <a:rPr lang="en-US" sz="1600" u="sng">
                <a:solidFill>
                  <a:schemeClr val="hlink"/>
                </a:solidFill>
                <a:hlinkClick r:id="rId5"/>
              </a:rPr>
              <a:t>TIDE User Guide</a:t>
            </a:r>
            <a:endParaRPr sz="1600" u="sng">
              <a:solidFill>
                <a:schemeClr val="hlink"/>
              </a:solidFill>
            </a:endParaRPr>
          </a:p>
          <a:p>
            <a:pPr marL="0" lvl="0" indent="0" algn="l" rtl="0">
              <a:spcBef>
                <a:spcPts val="800"/>
              </a:spcBef>
              <a:spcAft>
                <a:spcPts val="0"/>
              </a:spcAft>
              <a:buNone/>
            </a:pPr>
            <a:r>
              <a:rPr lang="en-US" sz="1600">
                <a:solidFill>
                  <a:srgbClr val="444444"/>
                </a:solidFill>
              </a:rPr>
              <a:t>Provides directions for registering students for assessments, establishing test settings and accommodations, associating students with districts, schools, and rosters, and creating and approving testing appeals</a:t>
            </a:r>
            <a:endParaRPr sz="1600">
              <a:solidFill>
                <a:srgbClr val="444444"/>
              </a:solidFill>
            </a:endParaRPr>
          </a:p>
          <a:p>
            <a:pPr marL="0" lvl="0" indent="0" algn="l" rtl="0">
              <a:spcBef>
                <a:spcPts val="800"/>
              </a:spcBef>
              <a:spcAft>
                <a:spcPts val="0"/>
              </a:spcAft>
              <a:buNone/>
            </a:pPr>
            <a:r>
              <a:rPr lang="en-US" sz="1600" u="sng">
                <a:solidFill>
                  <a:schemeClr val="hlink"/>
                </a:solidFill>
                <a:hlinkClick r:id="rId6"/>
              </a:rPr>
              <a:t>TA User Guide</a:t>
            </a:r>
            <a:endParaRPr sz="1600" u="sng">
              <a:solidFill>
                <a:schemeClr val="hlink"/>
              </a:solidFill>
            </a:endParaRPr>
          </a:p>
          <a:p>
            <a:pPr marL="0" lvl="0" indent="0" algn="l" rtl="0">
              <a:lnSpc>
                <a:spcPct val="115000"/>
              </a:lnSpc>
              <a:spcBef>
                <a:spcPts val="0"/>
              </a:spcBef>
              <a:spcAft>
                <a:spcPts val="0"/>
              </a:spcAft>
              <a:buNone/>
            </a:pPr>
            <a:r>
              <a:rPr lang="en-US" sz="1600">
                <a:solidFill>
                  <a:srgbClr val="444444"/>
                </a:solidFill>
              </a:rPr>
              <a:t>Directions to help users navigate the Test Delivery System (TDS) including the Student Interface and the Test Administrator Interface, and help support Test Administrators manage and administer ELPT.</a:t>
            </a:r>
            <a:endParaRPr sz="1600">
              <a:solidFill>
                <a:srgbClr val="444444"/>
              </a:solidFill>
            </a:endParaRPr>
          </a:p>
          <a:p>
            <a:pPr marL="0" lvl="0" indent="0" algn="l" rtl="0">
              <a:spcBef>
                <a:spcPts val="800"/>
              </a:spcBef>
              <a:spcAft>
                <a:spcPts val="0"/>
              </a:spcAft>
              <a:buNone/>
            </a:pPr>
            <a:r>
              <a:rPr lang="en-US" sz="1600" u="sng">
                <a:solidFill>
                  <a:schemeClr val="hlink"/>
                </a:solidFill>
                <a:hlinkClick r:id="rId7"/>
              </a:rPr>
              <a:t>ELPT TAM</a:t>
            </a:r>
            <a:endParaRPr sz="1600" u="sng">
              <a:solidFill>
                <a:schemeClr val="hlink"/>
              </a:solidFill>
            </a:endParaRPr>
          </a:p>
          <a:p>
            <a:pPr marL="0" lvl="0" indent="0" algn="l" rtl="0">
              <a:lnSpc>
                <a:spcPct val="115000"/>
              </a:lnSpc>
              <a:spcBef>
                <a:spcPts val="0"/>
              </a:spcBef>
              <a:spcAft>
                <a:spcPts val="0"/>
              </a:spcAft>
              <a:buNone/>
            </a:pPr>
            <a:r>
              <a:rPr lang="en-US" sz="1600">
                <a:solidFill>
                  <a:srgbClr val="212121"/>
                </a:solidFill>
              </a:rPr>
              <a:t>Provides specific </a:t>
            </a:r>
            <a:r>
              <a:rPr lang="en-US" sz="1600">
                <a:solidFill>
                  <a:srgbClr val="444444"/>
                </a:solidFill>
              </a:rPr>
              <a:t>instructions for the administration of the ELPT. Details include information on test security, logistical requirements, and the Test Administrator directions to students.</a:t>
            </a:r>
            <a:endParaRPr sz="1600">
              <a:solidFill>
                <a:srgbClr val="444444"/>
              </a:solidFill>
            </a:endParaRPr>
          </a:p>
          <a:p>
            <a:pPr marL="0" lvl="0" indent="0" algn="l" rtl="0">
              <a:spcBef>
                <a:spcPts val="750"/>
              </a:spcBef>
              <a:spcAft>
                <a:spcPts val="0"/>
              </a:spcAft>
              <a:buNone/>
            </a:pPr>
            <a:endParaRPr sz="19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64"/>
          <p:cNvSpPr txBox="1">
            <a:spLocks noGrp="1"/>
          </p:cNvSpPr>
          <p:nvPr>
            <p:ph type="title"/>
          </p:nvPr>
        </p:nvSpPr>
        <p:spPr>
          <a:xfrm>
            <a:off x="430075" y="2737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ELPT Administration Documents</a:t>
            </a:r>
            <a:endParaRPr/>
          </a:p>
        </p:txBody>
      </p:sp>
      <p:sp>
        <p:nvSpPr>
          <p:cNvPr id="237" name="Google Shape;237;p64"/>
          <p:cNvSpPr txBox="1">
            <a:spLocks noGrp="1"/>
          </p:cNvSpPr>
          <p:nvPr>
            <p:ph type="body" idx="1"/>
          </p:nvPr>
        </p:nvSpPr>
        <p:spPr>
          <a:xfrm>
            <a:off x="430075" y="955375"/>
            <a:ext cx="8713800" cy="3363600"/>
          </a:xfrm>
          <a:prstGeom prst="rect">
            <a:avLst/>
          </a:prstGeom>
        </p:spPr>
        <p:txBody>
          <a:bodyPr spcFirstLastPara="1" wrap="square" lIns="91425" tIns="91425" rIns="91425" bIns="91425" anchor="t" anchorCtr="0">
            <a:noAutofit/>
          </a:bodyPr>
          <a:lstStyle/>
          <a:p>
            <a:pPr marL="0" lvl="0" indent="0" algn="l" rtl="0">
              <a:spcBef>
                <a:spcPts val="800"/>
              </a:spcBef>
              <a:spcAft>
                <a:spcPts val="0"/>
              </a:spcAft>
              <a:buNone/>
            </a:pPr>
            <a:r>
              <a:rPr lang="en-US" sz="1500">
                <a:solidFill>
                  <a:srgbClr val="212121"/>
                </a:solidFill>
              </a:rPr>
              <a:t>All ELPT administration documents can be found in the</a:t>
            </a:r>
            <a:r>
              <a:rPr lang="en-US" sz="1500" u="sng">
                <a:solidFill>
                  <a:schemeClr val="hlink"/>
                </a:solidFill>
                <a:hlinkClick r:id="rId3"/>
              </a:rPr>
              <a:t> ELPT Portal</a:t>
            </a:r>
            <a:r>
              <a:rPr lang="en-US" sz="1500">
                <a:solidFill>
                  <a:srgbClr val="212121"/>
                </a:solidFill>
              </a:rPr>
              <a:t> under the</a:t>
            </a:r>
            <a:r>
              <a:rPr lang="en-US" sz="1500" u="sng">
                <a:solidFill>
                  <a:schemeClr val="hlink"/>
                </a:solidFill>
                <a:hlinkClick r:id="rId4"/>
              </a:rPr>
              <a:t> ELPT tab</a:t>
            </a:r>
            <a:r>
              <a:rPr lang="en-US" sz="1500">
                <a:solidFill>
                  <a:srgbClr val="212121"/>
                </a:solidFill>
              </a:rPr>
              <a:t>.</a:t>
            </a:r>
            <a:endParaRPr sz="1500">
              <a:solidFill>
                <a:srgbClr val="212121"/>
              </a:solidFill>
            </a:endParaRPr>
          </a:p>
          <a:p>
            <a:pPr marL="0" lvl="0" indent="0" algn="l" rtl="0">
              <a:spcBef>
                <a:spcPts val="800"/>
              </a:spcBef>
              <a:spcAft>
                <a:spcPts val="0"/>
              </a:spcAft>
              <a:buNone/>
            </a:pPr>
            <a:r>
              <a:rPr lang="en-US" sz="1500" u="sng">
                <a:solidFill>
                  <a:schemeClr val="hlink"/>
                </a:solidFill>
                <a:hlinkClick r:id="rId5"/>
              </a:rPr>
              <a:t>Reporting System User Guide</a:t>
            </a:r>
            <a:endParaRPr sz="1500" u="sng">
              <a:solidFill>
                <a:schemeClr val="hlink"/>
              </a:solidFill>
            </a:endParaRPr>
          </a:p>
          <a:p>
            <a:pPr marL="0" lvl="0" indent="0" algn="l" rtl="0">
              <a:spcBef>
                <a:spcPts val="800"/>
              </a:spcBef>
              <a:spcAft>
                <a:spcPts val="0"/>
              </a:spcAft>
              <a:buNone/>
            </a:pPr>
            <a:r>
              <a:rPr lang="en-US" sz="1500">
                <a:solidFill>
                  <a:srgbClr val="444444"/>
                </a:solidFill>
              </a:rPr>
              <a:t>Provides information on how to use Reporting to view student performance and participation data.</a:t>
            </a:r>
            <a:endParaRPr sz="1500">
              <a:solidFill>
                <a:srgbClr val="444444"/>
              </a:solidFill>
            </a:endParaRPr>
          </a:p>
          <a:p>
            <a:pPr marL="0" lvl="0" indent="0" algn="l" rtl="0">
              <a:spcBef>
                <a:spcPts val="800"/>
              </a:spcBef>
              <a:spcAft>
                <a:spcPts val="0"/>
              </a:spcAft>
              <a:buNone/>
            </a:pPr>
            <a:r>
              <a:rPr lang="en-US" sz="1500" u="sng">
                <a:solidFill>
                  <a:schemeClr val="hlink"/>
                </a:solidFill>
                <a:hlinkClick r:id="rId6"/>
              </a:rPr>
              <a:t>Data Entry Interface (DEI) Manual</a:t>
            </a:r>
            <a:endParaRPr sz="1500" u="sng">
              <a:solidFill>
                <a:schemeClr val="hlink"/>
              </a:solidFill>
            </a:endParaRPr>
          </a:p>
          <a:p>
            <a:pPr marL="0" lvl="0" indent="0" algn="l" rtl="0">
              <a:spcBef>
                <a:spcPts val="800"/>
              </a:spcBef>
              <a:spcAft>
                <a:spcPts val="0"/>
              </a:spcAft>
              <a:buNone/>
            </a:pPr>
            <a:r>
              <a:rPr lang="en-US" sz="1500">
                <a:solidFill>
                  <a:srgbClr val="444444"/>
                </a:solidFill>
                <a:highlight>
                  <a:srgbClr val="EFEFEF"/>
                </a:highlight>
              </a:rPr>
              <a:t>Provides specific instructions for using the DEI which allows authorized users to enter student assessment data, such as item responses and scores. Entering student data is required for the ELPT Braille forms</a:t>
            </a:r>
            <a:endParaRPr sz="1500">
              <a:solidFill>
                <a:srgbClr val="444444"/>
              </a:solidFill>
              <a:highlight>
                <a:srgbClr val="EFEFEF"/>
              </a:highlight>
            </a:endParaRPr>
          </a:p>
          <a:p>
            <a:pPr marL="0" lvl="0" indent="0" algn="l" rtl="0">
              <a:spcBef>
                <a:spcPts val="800"/>
              </a:spcBef>
              <a:spcAft>
                <a:spcPts val="0"/>
              </a:spcAft>
              <a:buNone/>
            </a:pPr>
            <a:r>
              <a:rPr lang="en-US" sz="1500" u="sng">
                <a:solidFill>
                  <a:schemeClr val="hlink"/>
                </a:solidFill>
                <a:hlinkClick r:id="rId7"/>
              </a:rPr>
              <a:t>Accessibility and Accommodations Manual</a:t>
            </a:r>
            <a:endParaRPr sz="1500" u="sng">
              <a:solidFill>
                <a:schemeClr val="hlink"/>
              </a:solidFill>
            </a:endParaRPr>
          </a:p>
          <a:p>
            <a:pPr marL="0" lvl="0" indent="0" algn="l" rtl="0">
              <a:spcBef>
                <a:spcPts val="800"/>
              </a:spcBef>
              <a:spcAft>
                <a:spcPts val="0"/>
              </a:spcAft>
              <a:buNone/>
            </a:pPr>
            <a:r>
              <a:rPr lang="en-US" sz="1500">
                <a:solidFill>
                  <a:srgbClr val="444444"/>
                </a:solidFill>
                <a:highlight>
                  <a:srgbClr val="EFEFEF"/>
                </a:highlight>
              </a:rPr>
              <a:t>Used to guide the selection and administration of appropriate universal features, designated features, and accommodations for individual students to produce valid assessment results</a:t>
            </a:r>
            <a:endParaRPr sz="1500">
              <a:solidFill>
                <a:srgbClr val="444444"/>
              </a:solidFill>
              <a:highlight>
                <a:srgbClr val="EFEFEF"/>
              </a:highlight>
            </a:endParaRPr>
          </a:p>
          <a:p>
            <a:pPr marL="457200" lvl="0" indent="0" algn="l" rtl="0">
              <a:lnSpc>
                <a:spcPct val="115000"/>
              </a:lnSpc>
              <a:spcBef>
                <a:spcPts val="0"/>
              </a:spcBef>
              <a:spcAft>
                <a:spcPts val="0"/>
              </a:spcAft>
              <a:buNone/>
            </a:pPr>
            <a:r>
              <a:rPr lang="en-US" sz="1500" b="1">
                <a:solidFill>
                  <a:srgbClr val="212121"/>
                </a:solidFill>
              </a:rPr>
              <a:t>ELPT Accommodation Information</a:t>
            </a:r>
            <a:endParaRPr sz="1500" b="1">
              <a:solidFill>
                <a:srgbClr val="212121"/>
              </a:solidFill>
            </a:endParaRPr>
          </a:p>
          <a:p>
            <a:pPr marL="457200" lvl="0" indent="457200" algn="l" rtl="0">
              <a:lnSpc>
                <a:spcPct val="115000"/>
              </a:lnSpc>
              <a:spcBef>
                <a:spcPts val="0"/>
              </a:spcBef>
              <a:spcAft>
                <a:spcPts val="0"/>
              </a:spcAft>
              <a:buNone/>
            </a:pPr>
            <a:r>
              <a:rPr lang="en-US" sz="1500">
                <a:solidFill>
                  <a:srgbClr val="212121"/>
                </a:solidFill>
                <a:latin typeface="Arial"/>
                <a:ea typeface="Arial"/>
                <a:cs typeface="Arial"/>
                <a:sym typeface="Arial"/>
              </a:rPr>
              <a:t>•</a:t>
            </a:r>
            <a:r>
              <a:rPr lang="en-US" sz="1500">
                <a:solidFill>
                  <a:srgbClr val="212121"/>
                </a:solidFill>
              </a:rPr>
              <a:t>Test administrators cannot translate test content.</a:t>
            </a:r>
            <a:endParaRPr sz="1500">
              <a:solidFill>
                <a:srgbClr val="212121"/>
              </a:solidFill>
            </a:endParaRPr>
          </a:p>
          <a:p>
            <a:pPr marL="457200" lvl="0" indent="457200" algn="l" rtl="0">
              <a:lnSpc>
                <a:spcPct val="115000"/>
              </a:lnSpc>
              <a:spcBef>
                <a:spcPts val="0"/>
              </a:spcBef>
              <a:spcAft>
                <a:spcPts val="0"/>
              </a:spcAft>
              <a:buNone/>
            </a:pPr>
            <a:r>
              <a:rPr lang="en-US" sz="1500">
                <a:solidFill>
                  <a:srgbClr val="212121"/>
                </a:solidFill>
                <a:latin typeface="Arial"/>
                <a:ea typeface="Arial"/>
                <a:cs typeface="Arial"/>
                <a:sym typeface="Arial"/>
              </a:rPr>
              <a:t>•</a:t>
            </a:r>
            <a:r>
              <a:rPr lang="en-US" sz="1500">
                <a:solidFill>
                  <a:srgbClr val="212121"/>
                </a:solidFill>
              </a:rPr>
              <a:t>No EL accommodations are permitted. </a:t>
            </a:r>
            <a:endParaRPr sz="1500">
              <a:solidFill>
                <a:srgbClr val="212121"/>
              </a:solidFill>
            </a:endParaRPr>
          </a:p>
          <a:p>
            <a:pPr marL="0" lvl="0" indent="0" algn="l" rtl="0">
              <a:spcBef>
                <a:spcPts val="75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65"/>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ELPT Technology Documents</a:t>
            </a:r>
            <a:endParaRPr/>
          </a:p>
        </p:txBody>
      </p:sp>
      <p:sp>
        <p:nvSpPr>
          <p:cNvPr id="244" name="Google Shape;244;p65"/>
          <p:cNvSpPr txBox="1">
            <a:spLocks noGrp="1"/>
          </p:cNvSpPr>
          <p:nvPr>
            <p:ph type="body" idx="1"/>
          </p:nvPr>
        </p:nvSpPr>
        <p:spPr>
          <a:xfrm>
            <a:off x="430075" y="1336375"/>
            <a:ext cx="8283900" cy="3363600"/>
          </a:xfrm>
          <a:prstGeom prst="rect">
            <a:avLst/>
          </a:prstGeom>
        </p:spPr>
        <p:txBody>
          <a:bodyPr spcFirstLastPara="1" wrap="square" lIns="91425" tIns="91425" rIns="91425" bIns="91425" anchor="t" anchorCtr="0">
            <a:noAutofit/>
          </a:bodyPr>
          <a:lstStyle/>
          <a:p>
            <a:pPr marL="0" lvl="0" indent="0" algn="l" rtl="0">
              <a:spcBef>
                <a:spcPts val="800"/>
              </a:spcBef>
              <a:spcAft>
                <a:spcPts val="0"/>
              </a:spcAft>
              <a:buNone/>
            </a:pPr>
            <a:r>
              <a:rPr lang="en-US" sz="1600">
                <a:solidFill>
                  <a:srgbClr val="212121"/>
                </a:solidFill>
              </a:rPr>
              <a:t>All ELPT technology manuals can be found in the</a:t>
            </a:r>
            <a:r>
              <a:rPr lang="en-US" sz="1600" u="sng">
                <a:solidFill>
                  <a:schemeClr val="hlink"/>
                </a:solidFill>
                <a:hlinkClick r:id="rId3"/>
              </a:rPr>
              <a:t> ELPT Portal</a:t>
            </a:r>
            <a:r>
              <a:rPr lang="en-US" sz="1600">
                <a:solidFill>
                  <a:srgbClr val="212121"/>
                </a:solidFill>
              </a:rPr>
              <a:t> under Technology Coordinators.</a:t>
            </a:r>
            <a:endParaRPr sz="1600">
              <a:solidFill>
                <a:srgbClr val="212121"/>
              </a:solidFill>
            </a:endParaRPr>
          </a:p>
          <a:p>
            <a:pPr marL="0" lvl="0" indent="0" algn="l" rtl="0">
              <a:lnSpc>
                <a:spcPct val="115000"/>
              </a:lnSpc>
              <a:spcBef>
                <a:spcPts val="0"/>
              </a:spcBef>
              <a:spcAft>
                <a:spcPts val="0"/>
              </a:spcAft>
              <a:buNone/>
            </a:pPr>
            <a:r>
              <a:rPr lang="en-US" sz="1600" u="sng">
                <a:solidFill>
                  <a:schemeClr val="hlink"/>
                </a:solidFill>
                <a:highlight>
                  <a:srgbClr val="EFEFEF"/>
                </a:highlight>
                <a:hlinkClick r:id="rId4"/>
              </a:rPr>
              <a:t>Secure Browser Installation Manual</a:t>
            </a:r>
            <a:endParaRPr sz="1600" u="sng">
              <a:solidFill>
                <a:schemeClr val="hlink"/>
              </a:solidFill>
              <a:highlight>
                <a:srgbClr val="EFEFEF"/>
              </a:highlight>
            </a:endParaRPr>
          </a:p>
          <a:p>
            <a:pPr marL="0" lvl="0" indent="0" algn="l" rtl="0">
              <a:lnSpc>
                <a:spcPct val="115000"/>
              </a:lnSpc>
              <a:spcBef>
                <a:spcPts val="0"/>
              </a:spcBef>
              <a:spcAft>
                <a:spcPts val="0"/>
              </a:spcAft>
              <a:buNone/>
            </a:pPr>
            <a:r>
              <a:rPr lang="en-US" sz="1600">
                <a:solidFill>
                  <a:srgbClr val="444444"/>
                </a:solidFill>
                <a:highlight>
                  <a:srgbClr val="EFEFEF"/>
                </a:highlight>
              </a:rPr>
              <a:t>Provides instructions for installing the secure browsers on computers and devices used for online assessments</a:t>
            </a:r>
            <a:endParaRPr sz="1600">
              <a:solidFill>
                <a:srgbClr val="444444"/>
              </a:solidFill>
              <a:highlight>
                <a:srgbClr val="EFEFEF"/>
              </a:highlight>
            </a:endParaRPr>
          </a:p>
          <a:p>
            <a:pPr marL="0" lvl="0" indent="0" algn="l" rtl="0">
              <a:lnSpc>
                <a:spcPct val="115000"/>
              </a:lnSpc>
              <a:spcBef>
                <a:spcPts val="0"/>
              </a:spcBef>
              <a:spcAft>
                <a:spcPts val="0"/>
              </a:spcAft>
              <a:buNone/>
            </a:pPr>
            <a:r>
              <a:rPr lang="en-US" sz="1600" u="sng">
                <a:solidFill>
                  <a:schemeClr val="hlink"/>
                </a:solidFill>
                <a:highlight>
                  <a:srgbClr val="EFEFEF"/>
                </a:highlight>
                <a:hlinkClick r:id="rId4"/>
              </a:rPr>
              <a:t>System Requirements for Online Testing</a:t>
            </a:r>
            <a:endParaRPr sz="1600" u="sng">
              <a:solidFill>
                <a:schemeClr val="hlink"/>
              </a:solidFill>
              <a:highlight>
                <a:srgbClr val="EFEFEF"/>
              </a:highlight>
            </a:endParaRPr>
          </a:p>
          <a:p>
            <a:pPr marL="0" lvl="0" indent="0" algn="l" rtl="0">
              <a:lnSpc>
                <a:spcPct val="115000"/>
              </a:lnSpc>
              <a:spcBef>
                <a:spcPts val="0"/>
              </a:spcBef>
              <a:spcAft>
                <a:spcPts val="0"/>
              </a:spcAft>
              <a:buNone/>
            </a:pPr>
            <a:r>
              <a:rPr lang="en-US" sz="1600">
                <a:solidFill>
                  <a:srgbClr val="000000"/>
                </a:solidFill>
              </a:rPr>
              <a:t>Used to verify that all devices to be used for testing meet the minimum technology specifications</a:t>
            </a:r>
            <a:endParaRPr sz="1600">
              <a:solidFill>
                <a:srgbClr val="000000"/>
              </a:solidFill>
            </a:endParaRPr>
          </a:p>
          <a:p>
            <a:pPr marL="0" lvl="0" indent="0" algn="l" rtl="0">
              <a:lnSpc>
                <a:spcPct val="115000"/>
              </a:lnSpc>
              <a:spcBef>
                <a:spcPts val="0"/>
              </a:spcBef>
              <a:spcAft>
                <a:spcPts val="0"/>
              </a:spcAft>
              <a:buNone/>
            </a:pPr>
            <a:r>
              <a:rPr lang="en-US" sz="1600" u="sng">
                <a:solidFill>
                  <a:schemeClr val="hlink"/>
                </a:solidFill>
                <a:hlinkClick r:id="rId4"/>
              </a:rPr>
              <a:t>Technical Specifications Manual for Online Testing</a:t>
            </a:r>
            <a:endParaRPr sz="1600" u="sng">
              <a:solidFill>
                <a:schemeClr val="hlink"/>
              </a:solidFill>
            </a:endParaRPr>
          </a:p>
          <a:p>
            <a:pPr marL="0" lvl="0" indent="0" algn="l" rtl="0">
              <a:lnSpc>
                <a:spcPct val="115000"/>
              </a:lnSpc>
              <a:spcBef>
                <a:spcPts val="0"/>
              </a:spcBef>
              <a:spcAft>
                <a:spcPts val="0"/>
              </a:spcAft>
              <a:buNone/>
            </a:pPr>
            <a:r>
              <a:rPr lang="en-US" sz="1600">
                <a:solidFill>
                  <a:srgbClr val="000000"/>
                </a:solidFill>
              </a:rPr>
              <a:t>Used to verify that your school’s network and Internet are properly configured for testing. </a:t>
            </a:r>
            <a:endParaRPr sz="1600">
              <a:solidFill>
                <a:srgbClr val="000000"/>
              </a:solidFill>
            </a:endParaRPr>
          </a:p>
          <a:p>
            <a:pPr marL="0" lvl="0" indent="0" algn="l" rtl="0">
              <a:spcBef>
                <a:spcPts val="75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66"/>
          <p:cNvSpPr txBox="1">
            <a:spLocks noGrp="1"/>
          </p:cNvSpPr>
          <p:nvPr>
            <p:ph type="title"/>
          </p:nvPr>
        </p:nvSpPr>
        <p:spPr>
          <a:xfrm>
            <a:off x="0" y="800450"/>
            <a:ext cx="6519000" cy="3576900"/>
          </a:xfrm>
          <a:prstGeom prst="rect">
            <a:avLst/>
          </a:prstGeom>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en-US"/>
              <a:t>Test Administration and Distribution Engine (TIDE)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67"/>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Accessing TIDE</a:t>
            </a:r>
            <a:endParaRPr/>
          </a:p>
        </p:txBody>
      </p:sp>
      <p:pic>
        <p:nvPicPr>
          <p:cNvPr id="257" name="Google Shape;257;p67"/>
          <p:cNvPicPr preferRelativeResize="0"/>
          <p:nvPr/>
        </p:nvPicPr>
        <p:blipFill>
          <a:blip r:embed="rId3">
            <a:alphaModFix/>
          </a:blip>
          <a:stretch>
            <a:fillRect/>
          </a:stretch>
        </p:blipFill>
        <p:spPr>
          <a:xfrm>
            <a:off x="430075" y="1192274"/>
            <a:ext cx="3816102" cy="3583900"/>
          </a:xfrm>
          <a:prstGeom prst="rect">
            <a:avLst/>
          </a:prstGeom>
          <a:noFill/>
          <a:ln>
            <a:noFill/>
          </a:ln>
        </p:spPr>
      </p:pic>
      <p:pic>
        <p:nvPicPr>
          <p:cNvPr id="258" name="Google Shape;258;p67"/>
          <p:cNvPicPr preferRelativeResize="0"/>
          <p:nvPr/>
        </p:nvPicPr>
        <p:blipFill rotWithShape="1">
          <a:blip r:embed="rId4">
            <a:alphaModFix/>
          </a:blip>
          <a:srcRect l="18850" t="10896" r="20458" b="7357"/>
          <a:stretch/>
        </p:blipFill>
        <p:spPr>
          <a:xfrm>
            <a:off x="4746450" y="1783100"/>
            <a:ext cx="3506510" cy="2656449"/>
          </a:xfrm>
          <a:prstGeom prst="rect">
            <a:avLst/>
          </a:prstGeom>
          <a:noFill/>
          <a:ln>
            <a:noFill/>
          </a:ln>
        </p:spPr>
      </p:pic>
      <p:pic>
        <p:nvPicPr>
          <p:cNvPr id="259" name="Google Shape;259;p67"/>
          <p:cNvPicPr preferRelativeResize="0"/>
          <p:nvPr/>
        </p:nvPicPr>
        <p:blipFill>
          <a:blip r:embed="rId5">
            <a:alphaModFix/>
          </a:blip>
          <a:stretch>
            <a:fillRect/>
          </a:stretch>
        </p:blipFill>
        <p:spPr>
          <a:xfrm>
            <a:off x="6914675" y="1477072"/>
            <a:ext cx="1522375" cy="1444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68"/>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ELPT: Preparing to Test</a:t>
            </a:r>
            <a:endParaRPr/>
          </a:p>
        </p:txBody>
      </p:sp>
      <p:sp>
        <p:nvSpPr>
          <p:cNvPr id="266" name="Google Shape;266;p68"/>
          <p:cNvSpPr txBox="1">
            <a:spLocks noGrp="1"/>
          </p:cNvSpPr>
          <p:nvPr>
            <p:ph type="body" idx="1"/>
          </p:nvPr>
        </p:nvSpPr>
        <p:spPr>
          <a:xfrm>
            <a:off x="430075" y="1336375"/>
            <a:ext cx="8283900" cy="33636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r>
              <a:rPr lang="en-US"/>
              <a:t>Each user in TIDE has a role, such as a district coordinator or a test administrator. Each role has an associated list of permissions to access certain features within TIDE. </a:t>
            </a:r>
            <a:endParaRPr/>
          </a:p>
          <a:p>
            <a:pPr marL="0" lvl="0" indent="0" algn="l" rtl="0">
              <a:spcBef>
                <a:spcPts val="750"/>
              </a:spcBef>
              <a:spcAft>
                <a:spcPts val="0"/>
              </a:spcAft>
              <a:buNone/>
            </a:pPr>
            <a:endParaRPr/>
          </a:p>
        </p:txBody>
      </p:sp>
      <p:pic>
        <p:nvPicPr>
          <p:cNvPr id="267" name="Google Shape;267;p68"/>
          <p:cNvPicPr preferRelativeResize="0"/>
          <p:nvPr/>
        </p:nvPicPr>
        <p:blipFill>
          <a:blip r:embed="rId3">
            <a:alphaModFix/>
          </a:blip>
          <a:stretch>
            <a:fillRect/>
          </a:stretch>
        </p:blipFill>
        <p:spPr>
          <a:xfrm>
            <a:off x="1883775" y="2158400"/>
            <a:ext cx="5382226" cy="25279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69"/>
          <p:cNvSpPr txBox="1">
            <a:spLocks noGrp="1"/>
          </p:cNvSpPr>
          <p:nvPr>
            <p:ph type="title"/>
          </p:nvPr>
        </p:nvSpPr>
        <p:spPr>
          <a:xfrm>
            <a:off x="430075" y="3499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TIDE Home Page</a:t>
            </a:r>
            <a:endParaRPr/>
          </a:p>
        </p:txBody>
      </p:sp>
      <p:pic>
        <p:nvPicPr>
          <p:cNvPr id="274" name="Google Shape;274;p69"/>
          <p:cNvPicPr preferRelativeResize="0"/>
          <p:nvPr/>
        </p:nvPicPr>
        <p:blipFill>
          <a:blip r:embed="rId3">
            <a:alphaModFix/>
          </a:blip>
          <a:stretch>
            <a:fillRect/>
          </a:stretch>
        </p:blipFill>
        <p:spPr>
          <a:xfrm>
            <a:off x="581025" y="1076325"/>
            <a:ext cx="3518549" cy="1599350"/>
          </a:xfrm>
          <a:prstGeom prst="rect">
            <a:avLst/>
          </a:prstGeom>
          <a:noFill/>
          <a:ln>
            <a:noFill/>
          </a:ln>
        </p:spPr>
      </p:pic>
      <p:pic>
        <p:nvPicPr>
          <p:cNvPr id="275" name="Google Shape;275;p69"/>
          <p:cNvPicPr preferRelativeResize="0"/>
          <p:nvPr/>
        </p:nvPicPr>
        <p:blipFill>
          <a:blip r:embed="rId4">
            <a:alphaModFix/>
          </a:blip>
          <a:stretch>
            <a:fillRect/>
          </a:stretch>
        </p:blipFill>
        <p:spPr>
          <a:xfrm>
            <a:off x="1396675" y="2475800"/>
            <a:ext cx="6271550" cy="22052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70"/>
          <p:cNvSpPr txBox="1">
            <a:spLocks noGrp="1"/>
          </p:cNvSpPr>
          <p:nvPr>
            <p:ph type="title"/>
          </p:nvPr>
        </p:nvSpPr>
        <p:spPr>
          <a:xfrm>
            <a:off x="430075" y="2737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TIDE: Adding Users</a:t>
            </a:r>
            <a:endParaRPr/>
          </a:p>
        </p:txBody>
      </p:sp>
      <p:pic>
        <p:nvPicPr>
          <p:cNvPr id="282" name="Google Shape;282;p70"/>
          <p:cNvPicPr preferRelativeResize="0"/>
          <p:nvPr/>
        </p:nvPicPr>
        <p:blipFill>
          <a:blip r:embed="rId3">
            <a:alphaModFix/>
          </a:blip>
          <a:stretch>
            <a:fillRect/>
          </a:stretch>
        </p:blipFill>
        <p:spPr>
          <a:xfrm>
            <a:off x="440850" y="1371600"/>
            <a:ext cx="3620900" cy="3363601"/>
          </a:xfrm>
          <a:prstGeom prst="rect">
            <a:avLst/>
          </a:prstGeom>
          <a:noFill/>
          <a:ln>
            <a:noFill/>
          </a:ln>
        </p:spPr>
      </p:pic>
      <p:pic>
        <p:nvPicPr>
          <p:cNvPr id="283" name="Google Shape;283;p70"/>
          <p:cNvPicPr preferRelativeResize="0"/>
          <p:nvPr/>
        </p:nvPicPr>
        <p:blipFill>
          <a:blip r:embed="rId4">
            <a:alphaModFix/>
          </a:blip>
          <a:stretch>
            <a:fillRect/>
          </a:stretch>
        </p:blipFill>
        <p:spPr>
          <a:xfrm>
            <a:off x="4318375" y="2610251"/>
            <a:ext cx="4368426" cy="2211450"/>
          </a:xfrm>
          <a:prstGeom prst="rect">
            <a:avLst/>
          </a:prstGeom>
          <a:noFill/>
          <a:ln>
            <a:noFill/>
          </a:ln>
        </p:spPr>
      </p:pic>
      <p:pic>
        <p:nvPicPr>
          <p:cNvPr id="284" name="Google Shape;284;p70"/>
          <p:cNvPicPr preferRelativeResize="0"/>
          <p:nvPr/>
        </p:nvPicPr>
        <p:blipFill>
          <a:blip r:embed="rId5">
            <a:alphaModFix/>
          </a:blip>
          <a:stretch>
            <a:fillRect/>
          </a:stretch>
        </p:blipFill>
        <p:spPr>
          <a:xfrm>
            <a:off x="6557075" y="656100"/>
            <a:ext cx="2134800" cy="19188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71"/>
          <p:cNvSpPr txBox="1">
            <a:spLocks noGrp="1"/>
          </p:cNvSpPr>
          <p:nvPr>
            <p:ph type="title"/>
          </p:nvPr>
        </p:nvSpPr>
        <p:spPr>
          <a:xfrm>
            <a:off x="430075" y="3499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Logging into TIDE</a:t>
            </a:r>
            <a:endParaRPr/>
          </a:p>
        </p:txBody>
      </p:sp>
      <p:pic>
        <p:nvPicPr>
          <p:cNvPr id="291" name="Google Shape;291;p71"/>
          <p:cNvPicPr preferRelativeResize="0"/>
          <p:nvPr/>
        </p:nvPicPr>
        <p:blipFill>
          <a:blip r:embed="rId3">
            <a:alphaModFix/>
          </a:blip>
          <a:stretch>
            <a:fillRect/>
          </a:stretch>
        </p:blipFill>
        <p:spPr>
          <a:xfrm>
            <a:off x="5774800" y="1019475"/>
            <a:ext cx="2405600" cy="3658000"/>
          </a:xfrm>
          <a:prstGeom prst="rect">
            <a:avLst/>
          </a:prstGeom>
          <a:noFill/>
          <a:ln>
            <a:noFill/>
          </a:ln>
        </p:spPr>
      </p:pic>
      <p:sp>
        <p:nvSpPr>
          <p:cNvPr id="292" name="Google Shape;292;p71"/>
          <p:cNvSpPr txBox="1"/>
          <p:nvPr/>
        </p:nvSpPr>
        <p:spPr>
          <a:xfrm>
            <a:off x="811650" y="1627600"/>
            <a:ext cx="47346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To set up the new account, the user will receive an email from </a:t>
            </a:r>
            <a:r>
              <a:rPr lang="en-US" u="sng">
                <a:solidFill>
                  <a:schemeClr val="hlink"/>
                </a:solidFill>
                <a:hlinkClick r:id="rId4"/>
              </a:rPr>
              <a:t>DoNotReply@cambiumast.com</a:t>
            </a:r>
            <a:r>
              <a:rPr lang="en-US"/>
              <a:t> to set up the account.  Click the link in the activation email.  The Reset Your Password page appears.</a:t>
            </a:r>
            <a:endParaRPr/>
          </a:p>
          <a:p>
            <a:pPr marL="0" lvl="0" indent="0" algn="l" rtl="0">
              <a:spcBef>
                <a:spcPts val="0"/>
              </a:spcBef>
              <a:spcAft>
                <a:spcPts val="0"/>
              </a:spcAft>
              <a:buNone/>
            </a:pPr>
            <a:endParaRPr/>
          </a:p>
          <a:p>
            <a:pPr marL="0" lvl="0" indent="0" algn="l" rtl="0">
              <a:spcBef>
                <a:spcPts val="0"/>
              </a:spcBef>
              <a:spcAft>
                <a:spcPts val="0"/>
              </a:spcAft>
              <a:buNone/>
            </a:pPr>
            <a:r>
              <a:rPr lang="en-US"/>
              <a:t>When logging in, if you have not logged in using this browser before, of if you have cleared your browser cache, the Enter Code page appears and an email is sent to your address.  This applies every time you access TIDE with a new browser</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72"/>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TIDE: View/Edit/Export Users</a:t>
            </a:r>
            <a:endParaRPr/>
          </a:p>
        </p:txBody>
      </p:sp>
      <p:sp>
        <p:nvSpPr>
          <p:cNvPr id="299" name="Google Shape;299;p72"/>
          <p:cNvSpPr txBox="1">
            <a:spLocks noGrp="1"/>
          </p:cNvSpPr>
          <p:nvPr>
            <p:ph type="body" idx="1"/>
          </p:nvPr>
        </p:nvSpPr>
        <p:spPr>
          <a:xfrm>
            <a:off x="430075" y="1336375"/>
            <a:ext cx="8283900" cy="33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000000"/>
                </a:solidFill>
              </a:rPr>
              <a:t>DTCs and STCs may use the View/Edit/Export User page to retrieve users who match particular search criteria. </a:t>
            </a:r>
            <a:endParaRPr>
              <a:solidFill>
                <a:srgbClr val="000000"/>
              </a:solidFill>
            </a:endParaRPr>
          </a:p>
          <a:p>
            <a:pPr marL="0" lvl="0" indent="0" algn="l" rtl="0">
              <a:spcBef>
                <a:spcPts val="750"/>
              </a:spcBef>
              <a:spcAft>
                <a:spcPts val="0"/>
              </a:spcAft>
              <a:buNone/>
            </a:pPr>
            <a:endParaRPr/>
          </a:p>
        </p:txBody>
      </p:sp>
      <p:pic>
        <p:nvPicPr>
          <p:cNvPr id="300" name="Google Shape;300;p72"/>
          <p:cNvPicPr preferRelativeResize="0"/>
          <p:nvPr/>
        </p:nvPicPr>
        <p:blipFill>
          <a:blip r:embed="rId3">
            <a:alphaModFix/>
          </a:blip>
          <a:stretch>
            <a:fillRect/>
          </a:stretch>
        </p:blipFill>
        <p:spPr>
          <a:xfrm>
            <a:off x="1996638" y="2252425"/>
            <a:ext cx="5150724" cy="21578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73"/>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TIDE: View/Edit/Export Users</a:t>
            </a:r>
            <a:endParaRPr/>
          </a:p>
        </p:txBody>
      </p:sp>
      <p:sp>
        <p:nvSpPr>
          <p:cNvPr id="307" name="Google Shape;307;p73"/>
          <p:cNvSpPr txBox="1">
            <a:spLocks noGrp="1"/>
          </p:cNvSpPr>
          <p:nvPr>
            <p:ph type="body" idx="1"/>
          </p:nvPr>
        </p:nvSpPr>
        <p:spPr>
          <a:xfrm>
            <a:off x="430075" y="1336375"/>
            <a:ext cx="8283900" cy="33636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rgbClr val="000000"/>
              </a:buClr>
              <a:buSzPts val="1800"/>
              <a:buChar char="•"/>
            </a:pPr>
            <a:r>
              <a:rPr lang="en-US">
                <a:solidFill>
                  <a:srgbClr val="000000"/>
                </a:solidFill>
              </a:rPr>
              <a:t>After clicking Search, TIDE will display all the users satisfying the search criteria.</a:t>
            </a:r>
            <a:endParaRPr>
              <a:solidFill>
                <a:srgbClr val="000000"/>
              </a:solidFill>
            </a:endParaRPr>
          </a:p>
          <a:p>
            <a:pPr marL="457200" lvl="0" indent="-342900" algn="l" rtl="0">
              <a:spcBef>
                <a:spcPts val="0"/>
              </a:spcBef>
              <a:spcAft>
                <a:spcPts val="0"/>
              </a:spcAft>
              <a:buClr>
                <a:srgbClr val="000000"/>
              </a:buClr>
              <a:buSzPts val="1800"/>
              <a:buChar char="•"/>
            </a:pPr>
            <a:r>
              <a:rPr lang="en-US">
                <a:solidFill>
                  <a:srgbClr val="000000"/>
                </a:solidFill>
              </a:rPr>
              <a:t>To export user information, mark the checkboxes next to the users you wish to export and click the export button above the search results. </a:t>
            </a:r>
            <a:endParaRPr>
              <a:solidFill>
                <a:srgbClr val="000000"/>
              </a:solidFill>
            </a:endParaRPr>
          </a:p>
          <a:p>
            <a:pPr marL="0" lvl="0" indent="0" algn="l" rtl="0">
              <a:spcBef>
                <a:spcPts val="750"/>
              </a:spcBef>
              <a:spcAft>
                <a:spcPts val="0"/>
              </a:spcAft>
              <a:buNone/>
            </a:pPr>
            <a:endParaRPr/>
          </a:p>
        </p:txBody>
      </p:sp>
      <p:pic>
        <p:nvPicPr>
          <p:cNvPr id="308" name="Google Shape;308;p73"/>
          <p:cNvPicPr preferRelativeResize="0"/>
          <p:nvPr/>
        </p:nvPicPr>
        <p:blipFill>
          <a:blip r:embed="rId3">
            <a:alphaModFix/>
          </a:blip>
          <a:stretch>
            <a:fillRect/>
          </a:stretch>
        </p:blipFill>
        <p:spPr>
          <a:xfrm>
            <a:off x="2480650" y="2324650"/>
            <a:ext cx="4943925" cy="25277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74"/>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TIDE: Upload Users</a:t>
            </a:r>
            <a:endParaRPr/>
          </a:p>
        </p:txBody>
      </p:sp>
      <p:sp>
        <p:nvSpPr>
          <p:cNvPr id="315" name="Google Shape;315;p74"/>
          <p:cNvSpPr txBox="1">
            <a:spLocks noGrp="1"/>
          </p:cNvSpPr>
          <p:nvPr>
            <p:ph type="body" idx="1"/>
          </p:nvPr>
        </p:nvSpPr>
        <p:spPr>
          <a:xfrm>
            <a:off x="430075" y="1336375"/>
            <a:ext cx="8283900" cy="33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000000"/>
                </a:solidFill>
              </a:rPr>
              <a:t>DTCs and STCs may upload users through a CSV or Excel file. Detailed directions on uploading users can be found in the</a:t>
            </a:r>
            <a:r>
              <a:rPr lang="en-US" u="sng">
                <a:solidFill>
                  <a:schemeClr val="hlink"/>
                </a:solidFill>
                <a:hlinkClick r:id="rId3"/>
              </a:rPr>
              <a:t> TIDE User Guide</a:t>
            </a:r>
            <a:r>
              <a:rPr lang="en-US">
                <a:solidFill>
                  <a:srgbClr val="000000"/>
                </a:solidFill>
              </a:rPr>
              <a:t>. </a:t>
            </a:r>
            <a:endParaRPr>
              <a:solidFill>
                <a:srgbClr val="000000"/>
              </a:solidFill>
            </a:endParaRPr>
          </a:p>
          <a:p>
            <a:pPr marL="0" lvl="0" indent="0" algn="l" rtl="0">
              <a:spcBef>
                <a:spcPts val="750"/>
              </a:spcBef>
              <a:spcAft>
                <a:spcPts val="0"/>
              </a:spcAft>
              <a:buNone/>
            </a:pPr>
            <a:endParaRPr/>
          </a:p>
          <a:p>
            <a:pPr marL="0" lvl="0" indent="0" algn="l" rtl="0">
              <a:spcBef>
                <a:spcPts val="750"/>
              </a:spcBef>
              <a:spcAft>
                <a:spcPts val="0"/>
              </a:spcAft>
              <a:buNone/>
            </a:pPr>
            <a:endParaRPr/>
          </a:p>
        </p:txBody>
      </p:sp>
      <p:pic>
        <p:nvPicPr>
          <p:cNvPr id="316" name="Google Shape;316;p74"/>
          <p:cNvPicPr preferRelativeResize="0"/>
          <p:nvPr/>
        </p:nvPicPr>
        <p:blipFill>
          <a:blip r:embed="rId4">
            <a:alphaModFix/>
          </a:blip>
          <a:stretch>
            <a:fillRect/>
          </a:stretch>
        </p:blipFill>
        <p:spPr>
          <a:xfrm>
            <a:off x="2133600" y="2166350"/>
            <a:ext cx="5085150" cy="25151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75"/>
          <p:cNvSpPr txBox="1">
            <a:spLocks noGrp="1"/>
          </p:cNvSpPr>
          <p:nvPr>
            <p:ph type="title"/>
          </p:nvPr>
        </p:nvSpPr>
        <p:spPr>
          <a:xfrm>
            <a:off x="430075" y="414300"/>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TIDE: Adding Students</a:t>
            </a:r>
            <a:endParaRPr/>
          </a:p>
        </p:txBody>
      </p:sp>
      <p:pic>
        <p:nvPicPr>
          <p:cNvPr id="323" name="Google Shape;323;p75"/>
          <p:cNvPicPr preferRelativeResize="0"/>
          <p:nvPr/>
        </p:nvPicPr>
        <p:blipFill>
          <a:blip r:embed="rId3">
            <a:alphaModFix/>
          </a:blip>
          <a:stretch>
            <a:fillRect/>
          </a:stretch>
        </p:blipFill>
        <p:spPr>
          <a:xfrm>
            <a:off x="776300" y="1054925"/>
            <a:ext cx="3466700" cy="3643900"/>
          </a:xfrm>
          <a:prstGeom prst="rect">
            <a:avLst/>
          </a:prstGeom>
          <a:noFill/>
          <a:ln>
            <a:noFill/>
          </a:ln>
        </p:spPr>
      </p:pic>
      <p:pic>
        <p:nvPicPr>
          <p:cNvPr id="324" name="Google Shape;324;p75"/>
          <p:cNvPicPr preferRelativeResize="0"/>
          <p:nvPr/>
        </p:nvPicPr>
        <p:blipFill>
          <a:blip r:embed="rId4">
            <a:alphaModFix/>
          </a:blip>
          <a:stretch>
            <a:fillRect/>
          </a:stretch>
        </p:blipFill>
        <p:spPr>
          <a:xfrm>
            <a:off x="6500325" y="470800"/>
            <a:ext cx="1554675" cy="2622525"/>
          </a:xfrm>
          <a:prstGeom prst="rect">
            <a:avLst/>
          </a:prstGeom>
          <a:noFill/>
          <a:ln>
            <a:noFill/>
          </a:ln>
        </p:spPr>
      </p:pic>
      <p:pic>
        <p:nvPicPr>
          <p:cNvPr id="325" name="Google Shape;325;p75"/>
          <p:cNvPicPr preferRelativeResize="0"/>
          <p:nvPr/>
        </p:nvPicPr>
        <p:blipFill>
          <a:blip r:embed="rId5">
            <a:alphaModFix/>
          </a:blip>
          <a:stretch>
            <a:fillRect/>
          </a:stretch>
        </p:blipFill>
        <p:spPr>
          <a:xfrm>
            <a:off x="5936096" y="3169525"/>
            <a:ext cx="2616508" cy="16573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76"/>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0">
                <a:solidFill>
                  <a:srgbClr val="000000"/>
                </a:solidFill>
              </a:rPr>
              <a:t>TIDE: View/Edit/Export Students</a:t>
            </a:r>
            <a:endParaRPr/>
          </a:p>
        </p:txBody>
      </p:sp>
      <p:sp>
        <p:nvSpPr>
          <p:cNvPr id="332" name="Google Shape;332;p76"/>
          <p:cNvSpPr txBox="1">
            <a:spLocks noGrp="1"/>
          </p:cNvSpPr>
          <p:nvPr>
            <p:ph type="body" idx="1"/>
          </p:nvPr>
        </p:nvSpPr>
        <p:spPr>
          <a:xfrm>
            <a:off x="430075" y="1336375"/>
            <a:ext cx="8283900" cy="33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000000"/>
                </a:solidFill>
              </a:rPr>
              <a:t>DTCs and STCs may use the View/Edit/Export student page to retrieve students who match particular search criteria. </a:t>
            </a:r>
            <a:endParaRPr>
              <a:solidFill>
                <a:srgbClr val="000000"/>
              </a:solidFill>
            </a:endParaRPr>
          </a:p>
          <a:p>
            <a:pPr marL="0" lvl="0" indent="0" algn="l" rtl="0">
              <a:spcBef>
                <a:spcPts val="750"/>
              </a:spcBef>
              <a:spcAft>
                <a:spcPts val="0"/>
              </a:spcAft>
              <a:buNone/>
            </a:pPr>
            <a:endParaRPr/>
          </a:p>
        </p:txBody>
      </p:sp>
      <p:pic>
        <p:nvPicPr>
          <p:cNvPr id="333" name="Google Shape;333;p76"/>
          <p:cNvPicPr preferRelativeResize="0"/>
          <p:nvPr/>
        </p:nvPicPr>
        <p:blipFill>
          <a:blip r:embed="rId3">
            <a:alphaModFix/>
          </a:blip>
          <a:stretch>
            <a:fillRect/>
          </a:stretch>
        </p:blipFill>
        <p:spPr>
          <a:xfrm>
            <a:off x="1371600" y="2048300"/>
            <a:ext cx="6350650" cy="26852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77"/>
          <p:cNvSpPr txBox="1">
            <a:spLocks noGrp="1"/>
          </p:cNvSpPr>
          <p:nvPr>
            <p:ph type="title"/>
          </p:nvPr>
        </p:nvSpPr>
        <p:spPr>
          <a:xfrm>
            <a:off x="430075" y="3499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0">
                <a:solidFill>
                  <a:srgbClr val="000000"/>
                </a:solidFill>
              </a:rPr>
              <a:t>TIDE: View/Edit/Export Students</a:t>
            </a:r>
            <a:endParaRPr/>
          </a:p>
        </p:txBody>
      </p:sp>
      <p:sp>
        <p:nvSpPr>
          <p:cNvPr id="340" name="Google Shape;340;p77"/>
          <p:cNvSpPr txBox="1">
            <a:spLocks noGrp="1"/>
          </p:cNvSpPr>
          <p:nvPr>
            <p:ph type="body" idx="1"/>
          </p:nvPr>
        </p:nvSpPr>
        <p:spPr>
          <a:xfrm>
            <a:off x="430075" y="1107775"/>
            <a:ext cx="8283900" cy="3363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US">
                <a:solidFill>
                  <a:srgbClr val="000000"/>
                </a:solidFill>
              </a:rPr>
              <a:t>After clicking Search, TIDE will display all the students satisfying the search criteria.</a:t>
            </a:r>
            <a:endParaRPr>
              <a:solidFill>
                <a:srgbClr val="000000"/>
              </a:solidFill>
            </a:endParaRPr>
          </a:p>
          <a:p>
            <a:pPr marL="457200" lvl="0" indent="-342900" algn="l" rtl="0">
              <a:spcBef>
                <a:spcPts val="0"/>
              </a:spcBef>
              <a:spcAft>
                <a:spcPts val="0"/>
              </a:spcAft>
              <a:buClr>
                <a:srgbClr val="000000"/>
              </a:buClr>
              <a:buSzPts val="1800"/>
              <a:buChar char="•"/>
            </a:pPr>
            <a:r>
              <a:rPr lang="en-US">
                <a:solidFill>
                  <a:srgbClr val="000000"/>
                </a:solidFill>
              </a:rPr>
              <a:t>To export user information, mark the checkboxes next to the students you wish to export and click the export button above the search results. </a:t>
            </a:r>
            <a:endParaRPr>
              <a:solidFill>
                <a:srgbClr val="000000"/>
              </a:solidFill>
            </a:endParaRPr>
          </a:p>
          <a:p>
            <a:pPr marL="0" lvl="0" indent="0" algn="l" rtl="0">
              <a:spcBef>
                <a:spcPts val="750"/>
              </a:spcBef>
              <a:spcAft>
                <a:spcPts val="0"/>
              </a:spcAft>
              <a:buNone/>
            </a:pPr>
            <a:endParaRPr/>
          </a:p>
        </p:txBody>
      </p:sp>
      <p:pic>
        <p:nvPicPr>
          <p:cNvPr id="341" name="Google Shape;341;p77"/>
          <p:cNvPicPr preferRelativeResize="0"/>
          <p:nvPr/>
        </p:nvPicPr>
        <p:blipFill>
          <a:blip r:embed="rId3">
            <a:alphaModFix/>
          </a:blip>
          <a:stretch>
            <a:fillRect/>
          </a:stretch>
        </p:blipFill>
        <p:spPr>
          <a:xfrm>
            <a:off x="2410575" y="2357375"/>
            <a:ext cx="4596925" cy="24649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78"/>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TIDE: Upload Students</a:t>
            </a:r>
            <a:endParaRPr/>
          </a:p>
        </p:txBody>
      </p:sp>
      <p:sp>
        <p:nvSpPr>
          <p:cNvPr id="348" name="Google Shape;348;p78"/>
          <p:cNvSpPr txBox="1">
            <a:spLocks noGrp="1"/>
          </p:cNvSpPr>
          <p:nvPr>
            <p:ph type="body" idx="1"/>
          </p:nvPr>
        </p:nvSpPr>
        <p:spPr>
          <a:xfrm>
            <a:off x="430075" y="1336375"/>
            <a:ext cx="8283900" cy="33636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r>
              <a:rPr lang="en-US"/>
              <a:t>DTCs and STCs may upload students through a CSV or Excel file.  Detailed directions on uploading students can be found in the </a:t>
            </a:r>
            <a:r>
              <a:rPr lang="en-US" u="sng">
                <a:solidFill>
                  <a:schemeClr val="hlink"/>
                </a:solidFill>
                <a:hlinkClick r:id="rId3"/>
              </a:rPr>
              <a:t>TIDE User Guide</a:t>
            </a:r>
            <a:r>
              <a:rPr lang="en-US">
                <a:solidFill>
                  <a:srgbClr val="000000"/>
                </a:solidFill>
              </a:rPr>
              <a:t>. </a:t>
            </a:r>
            <a:endParaRPr>
              <a:solidFill>
                <a:srgbClr val="000000"/>
              </a:solidFill>
            </a:endParaRPr>
          </a:p>
          <a:p>
            <a:pPr marL="0" lvl="0" indent="0" algn="l" rtl="0">
              <a:spcBef>
                <a:spcPts val="750"/>
              </a:spcBef>
              <a:spcAft>
                <a:spcPts val="0"/>
              </a:spcAft>
              <a:buNone/>
            </a:pPr>
            <a:endParaRPr/>
          </a:p>
        </p:txBody>
      </p:sp>
      <p:pic>
        <p:nvPicPr>
          <p:cNvPr id="349" name="Google Shape;349;p78"/>
          <p:cNvPicPr preferRelativeResize="0"/>
          <p:nvPr/>
        </p:nvPicPr>
        <p:blipFill>
          <a:blip r:embed="rId4">
            <a:alphaModFix/>
          </a:blip>
          <a:stretch>
            <a:fillRect/>
          </a:stretch>
        </p:blipFill>
        <p:spPr>
          <a:xfrm>
            <a:off x="1765900" y="2257450"/>
            <a:ext cx="5255600" cy="23669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79"/>
          <p:cNvSpPr txBox="1">
            <a:spLocks noGrp="1"/>
          </p:cNvSpPr>
          <p:nvPr>
            <p:ph type="title"/>
          </p:nvPr>
        </p:nvSpPr>
        <p:spPr>
          <a:xfrm>
            <a:off x="430075" y="2737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Upload Student Settings</a:t>
            </a:r>
            <a:endParaRPr/>
          </a:p>
        </p:txBody>
      </p:sp>
      <p:sp>
        <p:nvSpPr>
          <p:cNvPr id="356" name="Google Shape;356;p79"/>
          <p:cNvSpPr txBox="1">
            <a:spLocks noGrp="1"/>
          </p:cNvSpPr>
          <p:nvPr>
            <p:ph type="body" idx="1"/>
          </p:nvPr>
        </p:nvSpPr>
        <p:spPr>
          <a:xfrm>
            <a:off x="336350" y="879175"/>
            <a:ext cx="8377500" cy="3363600"/>
          </a:xfrm>
          <a:prstGeom prst="rect">
            <a:avLst/>
          </a:prstGeom>
        </p:spPr>
        <p:txBody>
          <a:bodyPr spcFirstLastPara="1" wrap="square" lIns="91425" tIns="91425" rIns="91425" bIns="91425" anchor="t" anchorCtr="0">
            <a:noAutofit/>
          </a:bodyPr>
          <a:lstStyle/>
          <a:p>
            <a:pPr marL="457200" lvl="0" indent="-342900" algn="l" rtl="0">
              <a:spcBef>
                <a:spcPts val="750"/>
              </a:spcBef>
              <a:spcAft>
                <a:spcPts val="0"/>
              </a:spcAft>
              <a:buSzPts val="1800"/>
              <a:buChar char="•"/>
            </a:pPr>
            <a:r>
              <a:rPr lang="en-US"/>
              <a:t>TIDE will validate the file and display any errors or warnings accordingly to the  legend on the page.  Click the orange error icons and blue warning icons in the validations results to view the reason a field is invalid.  if a record contains an error, that record will not be included in the upload.  If a record contains a warning, that record will be uploaded, but the field with the warning will be invalid.</a:t>
            </a:r>
            <a:endParaRPr/>
          </a:p>
          <a:p>
            <a:pPr marL="457200" lvl="0" indent="-342900" algn="l" rtl="0">
              <a:spcBef>
                <a:spcPts val="0"/>
              </a:spcBef>
              <a:spcAft>
                <a:spcPts val="0"/>
              </a:spcAft>
              <a:buSzPts val="1800"/>
              <a:buChar char="•"/>
            </a:pPr>
            <a:r>
              <a:rPr lang="en-US"/>
              <a:t>If your file contains a large number of records, TIDE will process it offline and send you a confirmation email when complete.</a:t>
            </a:r>
            <a:endParaRPr/>
          </a:p>
          <a:p>
            <a:pPr marL="457200" lvl="0" indent="-342900" algn="l" rtl="0">
              <a:spcBef>
                <a:spcPts val="0"/>
              </a:spcBef>
              <a:spcAft>
                <a:spcPts val="0"/>
              </a:spcAft>
              <a:buSzPts val="1800"/>
              <a:buChar char="•"/>
            </a:pPr>
            <a:r>
              <a:rPr lang="en-US"/>
              <a:t>When the upload is complete, a confirmation page will appear with a message that summarizes how many records were committed and how many were excluded.</a:t>
            </a:r>
            <a:endParaRPr/>
          </a:p>
          <a:p>
            <a:pPr marL="0" lvl="0" indent="0" algn="l" rtl="0">
              <a:spcBef>
                <a:spcPts val="750"/>
              </a:spcBef>
              <a:spcAft>
                <a:spcPts val="0"/>
              </a:spcAft>
              <a:buNone/>
            </a:pPr>
            <a:endParaRPr/>
          </a:p>
        </p:txBody>
      </p:sp>
      <p:pic>
        <p:nvPicPr>
          <p:cNvPr id="357" name="Google Shape;357;p79"/>
          <p:cNvPicPr preferRelativeResize="0"/>
          <p:nvPr/>
        </p:nvPicPr>
        <p:blipFill>
          <a:blip r:embed="rId3">
            <a:alphaModFix/>
          </a:blip>
          <a:stretch>
            <a:fillRect/>
          </a:stretch>
        </p:blipFill>
        <p:spPr>
          <a:xfrm>
            <a:off x="1811225" y="3095688"/>
            <a:ext cx="6838950" cy="25241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80"/>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TIDE: Additional Materials Ordering</a:t>
            </a:r>
            <a:endParaRPr/>
          </a:p>
        </p:txBody>
      </p:sp>
      <p:sp>
        <p:nvSpPr>
          <p:cNvPr id="364" name="Google Shape;364;p80"/>
          <p:cNvSpPr txBox="1">
            <a:spLocks noGrp="1"/>
          </p:cNvSpPr>
          <p:nvPr>
            <p:ph type="body" idx="1"/>
          </p:nvPr>
        </p:nvSpPr>
        <p:spPr>
          <a:xfrm>
            <a:off x="1152825" y="1336375"/>
            <a:ext cx="6808800" cy="3363600"/>
          </a:xfrm>
          <a:prstGeom prst="rect">
            <a:avLst/>
          </a:prstGeom>
        </p:spPr>
        <p:txBody>
          <a:bodyPr spcFirstLastPara="1" wrap="square" lIns="91425" tIns="91425" rIns="91425" bIns="91425" anchor="t" anchorCtr="0">
            <a:noAutofit/>
          </a:bodyPr>
          <a:lstStyle/>
          <a:p>
            <a:pPr marL="0" lvl="0" indent="0" algn="l" rtl="0">
              <a:spcBef>
                <a:spcPts val="800"/>
              </a:spcBef>
              <a:spcAft>
                <a:spcPts val="0"/>
              </a:spcAft>
              <a:buNone/>
            </a:pPr>
            <a:r>
              <a:rPr lang="en-US">
                <a:solidFill>
                  <a:srgbClr val="000000"/>
                </a:solidFill>
              </a:rPr>
              <a:t>The Orders task menu allows DTCs to manage orders for paper and pencil materials in their district.</a:t>
            </a:r>
            <a:endParaRPr>
              <a:solidFill>
                <a:srgbClr val="000000"/>
              </a:solidFill>
            </a:endParaRPr>
          </a:p>
          <a:p>
            <a:pPr marL="0" lvl="0" indent="0" algn="l" rtl="0">
              <a:spcBef>
                <a:spcPts val="750"/>
              </a:spcBef>
              <a:spcAft>
                <a:spcPts val="0"/>
              </a:spcAft>
              <a:buNone/>
            </a:pPr>
            <a:endParaRPr/>
          </a:p>
        </p:txBody>
      </p:sp>
      <p:pic>
        <p:nvPicPr>
          <p:cNvPr id="365" name="Google Shape;365;p80"/>
          <p:cNvPicPr preferRelativeResize="0"/>
          <p:nvPr/>
        </p:nvPicPr>
        <p:blipFill>
          <a:blip r:embed="rId3">
            <a:alphaModFix/>
          </a:blip>
          <a:stretch>
            <a:fillRect/>
          </a:stretch>
        </p:blipFill>
        <p:spPr>
          <a:xfrm>
            <a:off x="3866624" y="2083900"/>
            <a:ext cx="1891775" cy="26654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54"/>
          <p:cNvSpPr txBox="1">
            <a:spLocks noGrp="1"/>
          </p:cNvSpPr>
          <p:nvPr>
            <p:ph type="title"/>
          </p:nvPr>
        </p:nvSpPr>
        <p:spPr>
          <a:xfrm>
            <a:off x="430075" y="2737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0">
                <a:solidFill>
                  <a:srgbClr val="000000"/>
                </a:solidFill>
              </a:rPr>
              <a:t>Objectives</a:t>
            </a:r>
            <a:endParaRPr/>
          </a:p>
        </p:txBody>
      </p:sp>
      <p:sp>
        <p:nvSpPr>
          <p:cNvPr id="163" name="Google Shape;163;p54"/>
          <p:cNvSpPr txBox="1">
            <a:spLocks noGrp="1"/>
          </p:cNvSpPr>
          <p:nvPr>
            <p:ph type="body" idx="1"/>
          </p:nvPr>
        </p:nvSpPr>
        <p:spPr>
          <a:xfrm>
            <a:off x="658675" y="1144675"/>
            <a:ext cx="8283900" cy="29457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r>
              <a:rPr lang="en-US"/>
              <a:t>During this sessions, testing coordinators will know how to:</a:t>
            </a:r>
            <a:endParaRPr/>
          </a:p>
          <a:p>
            <a:pPr marL="457200" lvl="0" indent="-342900" algn="l" rtl="0">
              <a:spcBef>
                <a:spcPts val="750"/>
              </a:spcBef>
              <a:spcAft>
                <a:spcPts val="0"/>
              </a:spcAft>
              <a:buSzPts val="1800"/>
              <a:buChar char="•"/>
            </a:pPr>
            <a:r>
              <a:rPr lang="en-US"/>
              <a:t>Access the ELPT Portal</a:t>
            </a:r>
            <a:endParaRPr/>
          </a:p>
          <a:p>
            <a:pPr marL="457200" lvl="0" indent="-342900" algn="l" rtl="0">
              <a:spcBef>
                <a:spcPts val="0"/>
              </a:spcBef>
              <a:spcAft>
                <a:spcPts val="0"/>
              </a:spcAft>
              <a:buSzPts val="1800"/>
              <a:buChar char="•"/>
            </a:pPr>
            <a:r>
              <a:rPr lang="en-US"/>
              <a:t>Navigate the ELPT administrative systems</a:t>
            </a:r>
            <a:endParaRPr/>
          </a:p>
          <a:p>
            <a:pPr marL="457200" lvl="0" indent="-342900" algn="l" rtl="0">
              <a:spcBef>
                <a:spcPts val="0"/>
              </a:spcBef>
              <a:spcAft>
                <a:spcPts val="0"/>
              </a:spcAft>
              <a:buSzPts val="1800"/>
              <a:buChar char="•"/>
            </a:pPr>
            <a:r>
              <a:rPr lang="en-US"/>
              <a:t>Manage students and users</a:t>
            </a:r>
            <a:endParaRPr/>
          </a:p>
          <a:p>
            <a:pPr marL="457200" lvl="0" indent="-342900" algn="l" rtl="0">
              <a:spcBef>
                <a:spcPts val="0"/>
              </a:spcBef>
              <a:spcAft>
                <a:spcPts val="0"/>
              </a:spcAft>
              <a:buSzPts val="1800"/>
              <a:buChar char="•"/>
            </a:pPr>
            <a:r>
              <a:rPr lang="en-US"/>
              <a:t>Manage additional materials orders</a:t>
            </a:r>
            <a:endParaRPr/>
          </a:p>
          <a:p>
            <a:pPr marL="457200" lvl="0" indent="-342900" algn="l" rtl="0">
              <a:spcBef>
                <a:spcPts val="0"/>
              </a:spcBef>
              <a:spcAft>
                <a:spcPts val="0"/>
              </a:spcAft>
              <a:buSzPts val="1800"/>
              <a:buChar char="•"/>
            </a:pPr>
            <a:r>
              <a:rPr lang="en-US"/>
              <a:t>Monitor testing in progress</a:t>
            </a:r>
            <a:endParaRPr/>
          </a:p>
          <a:p>
            <a:pPr marL="457200" lvl="0" indent="-342900" algn="l" rtl="0">
              <a:spcBef>
                <a:spcPts val="0"/>
              </a:spcBef>
              <a:spcAft>
                <a:spcPts val="0"/>
              </a:spcAft>
              <a:buSzPts val="1800"/>
              <a:buChar char="•"/>
            </a:pPr>
            <a:r>
              <a:rPr lang="en-US"/>
              <a:t>Create and manage appeals</a:t>
            </a:r>
            <a:endParaRPr/>
          </a:p>
          <a:p>
            <a:pPr marL="457200" lvl="0" indent="-342900" algn="l" rtl="0">
              <a:spcBef>
                <a:spcPts val="0"/>
              </a:spcBef>
              <a:spcAft>
                <a:spcPts val="0"/>
              </a:spcAft>
              <a:buSzPts val="1800"/>
              <a:buChar char="•"/>
            </a:pPr>
            <a:r>
              <a:rPr lang="en-US"/>
              <a:t>Enter non-participation codes</a:t>
            </a:r>
            <a:endParaRPr/>
          </a:p>
          <a:p>
            <a:pPr marL="457200" lvl="0" indent="-342900" algn="l" rtl="0">
              <a:spcBef>
                <a:spcPts val="0"/>
              </a:spcBef>
              <a:spcAft>
                <a:spcPts val="0"/>
              </a:spcAft>
              <a:buSzPts val="1800"/>
              <a:buChar char="•"/>
            </a:pPr>
            <a:r>
              <a:rPr lang="en-US"/>
              <a:t>Administer the ELPT</a:t>
            </a:r>
            <a:endParaRPr/>
          </a:p>
          <a:p>
            <a:pPr marL="457200" lvl="0" indent="-342900" algn="l" rtl="0">
              <a:spcBef>
                <a:spcPts val="0"/>
              </a:spcBef>
              <a:spcAft>
                <a:spcPts val="0"/>
              </a:spcAft>
              <a:buSzPts val="1800"/>
              <a:buChar char="•"/>
            </a:pPr>
            <a:r>
              <a:rPr lang="en-US"/>
              <a:t>Download the CAI </a:t>
            </a:r>
            <a:r>
              <a:rPr lang="en-US">
                <a:highlight>
                  <a:srgbClr val="EFEFEF"/>
                </a:highlight>
              </a:rPr>
              <a:t>Secure Browser</a:t>
            </a:r>
            <a:endParaRPr>
              <a:highlight>
                <a:srgbClr val="EFEFEF"/>
              </a:highlight>
            </a:endParaRPr>
          </a:p>
          <a:p>
            <a:pPr marL="457200" lvl="0" indent="-342900" algn="l" rtl="0">
              <a:spcBef>
                <a:spcPts val="0"/>
              </a:spcBef>
              <a:spcAft>
                <a:spcPts val="0"/>
              </a:spcAft>
              <a:buSzPts val="1800"/>
              <a:buChar char="•"/>
            </a:pPr>
            <a:r>
              <a:rPr lang="en-US"/>
              <a:t>Access resources for administration</a:t>
            </a:r>
            <a:endParaRPr/>
          </a:p>
          <a:p>
            <a:pPr marL="457200" lvl="0" indent="0" algn="l" rtl="0">
              <a:spcBef>
                <a:spcPts val="750"/>
              </a:spcBef>
              <a:spcAft>
                <a:spcPts val="0"/>
              </a:spcAft>
              <a:buNone/>
            </a:pPr>
            <a:endParaRPr sz="17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81"/>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TIDE: Track Shipments</a:t>
            </a:r>
            <a:endParaRPr/>
          </a:p>
        </p:txBody>
      </p:sp>
      <p:sp>
        <p:nvSpPr>
          <p:cNvPr id="372" name="Google Shape;372;p81"/>
          <p:cNvSpPr txBox="1">
            <a:spLocks noGrp="1"/>
          </p:cNvSpPr>
          <p:nvPr>
            <p:ph type="body" idx="1"/>
          </p:nvPr>
        </p:nvSpPr>
        <p:spPr>
          <a:xfrm>
            <a:off x="386250" y="1266300"/>
            <a:ext cx="8283900" cy="33636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r>
              <a:rPr lang="en-US"/>
              <a:t>DTCs can track shipments of paper materials on the Track Shipments page.  Click a tracking number to view the current tracking status of a shipment.</a:t>
            </a:r>
            <a:endParaRPr/>
          </a:p>
          <a:p>
            <a:pPr marL="0" lvl="0" indent="0" algn="l" rtl="0">
              <a:spcBef>
                <a:spcPts val="750"/>
              </a:spcBef>
              <a:spcAft>
                <a:spcPts val="0"/>
              </a:spcAft>
              <a:buNone/>
            </a:pPr>
            <a:endParaRPr/>
          </a:p>
        </p:txBody>
      </p:sp>
      <p:pic>
        <p:nvPicPr>
          <p:cNvPr id="373" name="Google Shape;373;p81"/>
          <p:cNvPicPr preferRelativeResize="0"/>
          <p:nvPr/>
        </p:nvPicPr>
        <p:blipFill>
          <a:blip r:embed="rId3">
            <a:alphaModFix/>
          </a:blip>
          <a:stretch>
            <a:fillRect/>
          </a:stretch>
        </p:blipFill>
        <p:spPr>
          <a:xfrm>
            <a:off x="2514600" y="2262775"/>
            <a:ext cx="4615401" cy="24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82"/>
          <p:cNvSpPr txBox="1">
            <a:spLocks noGrp="1"/>
          </p:cNvSpPr>
          <p:nvPr>
            <p:ph type="title"/>
          </p:nvPr>
        </p:nvSpPr>
        <p:spPr>
          <a:xfrm>
            <a:off x="430075" y="2737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TIDE: Track Return Shipments</a:t>
            </a:r>
            <a:endParaRPr/>
          </a:p>
        </p:txBody>
      </p:sp>
      <p:sp>
        <p:nvSpPr>
          <p:cNvPr id="380" name="Google Shape;380;p82"/>
          <p:cNvSpPr txBox="1">
            <a:spLocks noGrp="1"/>
          </p:cNvSpPr>
          <p:nvPr>
            <p:ph type="body" idx="1"/>
          </p:nvPr>
        </p:nvSpPr>
        <p:spPr>
          <a:xfrm>
            <a:off x="430075" y="1183975"/>
            <a:ext cx="8283900" cy="33636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r>
              <a:rPr lang="en-US"/>
              <a:t>DTCs may track shipments as they are returned on the Track Return Shipments page.  Tracking information for each return shipment is displayed in the Return Shipment panel, with delivery status appearing on the right side.</a:t>
            </a:r>
            <a:endParaRPr/>
          </a:p>
        </p:txBody>
      </p:sp>
      <p:pic>
        <p:nvPicPr>
          <p:cNvPr id="381" name="Google Shape;381;p82"/>
          <p:cNvPicPr preferRelativeResize="0"/>
          <p:nvPr/>
        </p:nvPicPr>
        <p:blipFill>
          <a:blip r:embed="rId3">
            <a:alphaModFix/>
          </a:blip>
          <a:stretch>
            <a:fillRect/>
          </a:stretch>
        </p:blipFill>
        <p:spPr>
          <a:xfrm>
            <a:off x="1447825" y="1839150"/>
            <a:ext cx="6491624" cy="32854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83"/>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TIDE: Rosters</a:t>
            </a:r>
            <a:endParaRPr/>
          </a:p>
        </p:txBody>
      </p:sp>
      <p:sp>
        <p:nvSpPr>
          <p:cNvPr id="388" name="Google Shape;388;p83"/>
          <p:cNvSpPr txBox="1">
            <a:spLocks noGrp="1"/>
          </p:cNvSpPr>
          <p:nvPr>
            <p:ph type="body" idx="1"/>
          </p:nvPr>
        </p:nvSpPr>
        <p:spPr>
          <a:xfrm>
            <a:off x="506275" y="1336375"/>
            <a:ext cx="8283900" cy="33636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r>
              <a:rPr lang="en-US"/>
              <a:t>The Rosters task menu allows you to add rosters; view, edit, or export rosters; and upload rosters from an external file.</a:t>
            </a:r>
            <a:endParaRPr/>
          </a:p>
          <a:p>
            <a:pPr marL="0" lvl="0" indent="0" algn="l" rtl="0">
              <a:spcBef>
                <a:spcPts val="750"/>
              </a:spcBef>
              <a:spcAft>
                <a:spcPts val="0"/>
              </a:spcAft>
              <a:buNone/>
            </a:pPr>
            <a:r>
              <a:rPr lang="en-US"/>
              <a:t>Once test scores are calculated, roster information is used to generate reports in Reporting indicating how students in the roster performed as a group.  </a:t>
            </a:r>
            <a:endParaRPr/>
          </a:p>
          <a:p>
            <a:pPr marL="0" lvl="0" indent="0" algn="l" rtl="0">
              <a:spcBef>
                <a:spcPts val="750"/>
              </a:spcBef>
              <a:spcAft>
                <a:spcPts val="0"/>
              </a:spcAft>
              <a:buNone/>
            </a:pPr>
            <a:endParaRPr/>
          </a:p>
          <a:p>
            <a:pPr marL="0" lvl="0" indent="0" algn="l" rtl="0">
              <a:spcBef>
                <a:spcPts val="750"/>
              </a:spcBef>
              <a:spcAft>
                <a:spcPts val="0"/>
              </a:spcAft>
              <a:buNone/>
            </a:pPr>
            <a:endParaRPr/>
          </a:p>
        </p:txBody>
      </p:sp>
      <p:pic>
        <p:nvPicPr>
          <p:cNvPr id="389" name="Google Shape;389;p83"/>
          <p:cNvPicPr preferRelativeResize="0"/>
          <p:nvPr/>
        </p:nvPicPr>
        <p:blipFill>
          <a:blip r:embed="rId3">
            <a:alphaModFix/>
          </a:blip>
          <a:stretch>
            <a:fillRect/>
          </a:stretch>
        </p:blipFill>
        <p:spPr>
          <a:xfrm>
            <a:off x="3567124" y="2758299"/>
            <a:ext cx="1527675" cy="19423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84"/>
          <p:cNvSpPr txBox="1">
            <a:spLocks noGrp="1"/>
          </p:cNvSpPr>
          <p:nvPr>
            <p:ph type="title"/>
          </p:nvPr>
        </p:nvSpPr>
        <p:spPr>
          <a:xfrm>
            <a:off x="430075" y="3499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Add Roster</a:t>
            </a:r>
            <a:endParaRPr/>
          </a:p>
        </p:txBody>
      </p:sp>
      <p:sp>
        <p:nvSpPr>
          <p:cNvPr id="396" name="Google Shape;396;p84"/>
          <p:cNvSpPr txBox="1">
            <a:spLocks noGrp="1"/>
          </p:cNvSpPr>
          <p:nvPr>
            <p:ph type="body" idx="1"/>
          </p:nvPr>
        </p:nvSpPr>
        <p:spPr>
          <a:xfrm>
            <a:off x="430075" y="1031575"/>
            <a:ext cx="8283900" cy="33636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750"/>
              </a:spcBef>
              <a:spcAft>
                <a:spcPts val="0"/>
              </a:spcAft>
              <a:buSzPts val="1800"/>
              <a:buChar char="•"/>
            </a:pPr>
            <a:r>
              <a:rPr lang="en-US"/>
              <a:t>You can manually create a roster on the Add Roster page.  Rosters are used by the Online Reporting System to group students’ assessment results for users who want categories below the schools and district level.</a:t>
            </a:r>
            <a:endParaRPr/>
          </a:p>
          <a:p>
            <a:pPr marL="457200" lvl="0" indent="-342900" algn="l" rtl="0">
              <a:spcBef>
                <a:spcPts val="1000"/>
              </a:spcBef>
              <a:spcAft>
                <a:spcPts val="0"/>
              </a:spcAft>
              <a:buSzPts val="1800"/>
              <a:buChar char="•"/>
            </a:pPr>
            <a:r>
              <a:rPr lang="en-US"/>
              <a:t>To search for students with specific test settings enabled, expand the Test Settings and Tools Filters panel by clicking the plus sign.</a:t>
            </a:r>
            <a:endParaRPr/>
          </a:p>
          <a:p>
            <a:pPr marL="0" lvl="0" indent="0" algn="l" rtl="0">
              <a:spcBef>
                <a:spcPts val="750"/>
              </a:spcBef>
              <a:spcAft>
                <a:spcPts val="0"/>
              </a:spcAft>
              <a:buNone/>
            </a:pPr>
            <a:endParaRPr/>
          </a:p>
        </p:txBody>
      </p:sp>
      <p:pic>
        <p:nvPicPr>
          <p:cNvPr id="397" name="Google Shape;397;p84"/>
          <p:cNvPicPr preferRelativeResize="0"/>
          <p:nvPr/>
        </p:nvPicPr>
        <p:blipFill>
          <a:blip r:embed="rId3">
            <a:alphaModFix/>
          </a:blip>
          <a:stretch>
            <a:fillRect/>
          </a:stretch>
        </p:blipFill>
        <p:spPr>
          <a:xfrm>
            <a:off x="1546025" y="2597875"/>
            <a:ext cx="5816200" cy="233802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85"/>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Add Roster</a:t>
            </a:r>
            <a:endParaRPr/>
          </a:p>
        </p:txBody>
      </p:sp>
      <p:sp>
        <p:nvSpPr>
          <p:cNvPr id="404" name="Google Shape;404;p85"/>
          <p:cNvSpPr txBox="1">
            <a:spLocks noGrp="1"/>
          </p:cNvSpPr>
          <p:nvPr>
            <p:ph type="body" idx="1"/>
          </p:nvPr>
        </p:nvSpPr>
        <p:spPr>
          <a:xfrm>
            <a:off x="430075" y="1260175"/>
            <a:ext cx="8283900" cy="3363600"/>
          </a:xfrm>
          <a:prstGeom prst="rect">
            <a:avLst/>
          </a:prstGeom>
        </p:spPr>
        <p:txBody>
          <a:bodyPr spcFirstLastPara="1" wrap="square" lIns="91425" tIns="91425" rIns="91425" bIns="91425" anchor="t" anchorCtr="0">
            <a:noAutofit/>
          </a:bodyPr>
          <a:lstStyle/>
          <a:p>
            <a:pPr marL="457200" lvl="0" indent="-342900" algn="l" rtl="0">
              <a:spcBef>
                <a:spcPts val="750"/>
              </a:spcBef>
              <a:spcAft>
                <a:spcPts val="0"/>
              </a:spcAft>
              <a:buSzPts val="1800"/>
              <a:buChar char="•"/>
            </a:pPr>
            <a:r>
              <a:rPr lang="en-US"/>
              <a:t>In the Add/Remove Students to the Roster section, enter a roster name and select the name of the teacher who should be associated with the roster.</a:t>
            </a:r>
            <a:endParaRPr/>
          </a:p>
          <a:p>
            <a:pPr marL="457200" lvl="0" indent="-342900" algn="l" rtl="0">
              <a:spcBef>
                <a:spcPts val="1000"/>
              </a:spcBef>
              <a:spcAft>
                <a:spcPts val="0"/>
              </a:spcAft>
              <a:buSzPts val="1800"/>
              <a:buChar char="•"/>
            </a:pPr>
            <a:r>
              <a:rPr lang="en-US"/>
              <a:t>In the table below, the students in the left column are available to be added to the roster, and the students in the right column are currently in the roster.</a:t>
            </a:r>
            <a:endParaRPr/>
          </a:p>
        </p:txBody>
      </p:sp>
      <p:pic>
        <p:nvPicPr>
          <p:cNvPr id="405" name="Google Shape;405;p85"/>
          <p:cNvPicPr preferRelativeResize="0"/>
          <p:nvPr/>
        </p:nvPicPr>
        <p:blipFill>
          <a:blip r:embed="rId3">
            <a:alphaModFix/>
          </a:blip>
          <a:stretch>
            <a:fillRect/>
          </a:stretch>
        </p:blipFill>
        <p:spPr>
          <a:xfrm>
            <a:off x="2945699" y="2687825"/>
            <a:ext cx="3252600" cy="23856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86"/>
          <p:cNvSpPr txBox="1">
            <a:spLocks noGrp="1"/>
          </p:cNvSpPr>
          <p:nvPr>
            <p:ph type="title"/>
          </p:nvPr>
        </p:nvSpPr>
        <p:spPr>
          <a:xfrm>
            <a:off x="430075" y="2737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Add Roster</a:t>
            </a:r>
            <a:endParaRPr/>
          </a:p>
        </p:txBody>
      </p:sp>
      <p:sp>
        <p:nvSpPr>
          <p:cNvPr id="412" name="Google Shape;412;p86"/>
          <p:cNvSpPr txBox="1">
            <a:spLocks noGrp="1"/>
          </p:cNvSpPr>
          <p:nvPr>
            <p:ph type="body" idx="1"/>
          </p:nvPr>
        </p:nvSpPr>
        <p:spPr>
          <a:xfrm>
            <a:off x="430075" y="1107775"/>
            <a:ext cx="8283900" cy="3363600"/>
          </a:xfrm>
          <a:prstGeom prst="rect">
            <a:avLst/>
          </a:prstGeom>
        </p:spPr>
        <p:txBody>
          <a:bodyPr spcFirstLastPara="1" wrap="square" lIns="91425" tIns="91425" rIns="91425" bIns="91425" anchor="t" anchorCtr="0">
            <a:noAutofit/>
          </a:bodyPr>
          <a:lstStyle/>
          <a:p>
            <a:pPr marL="457200" lvl="0" indent="-342900" algn="l" rtl="0">
              <a:spcBef>
                <a:spcPts val="750"/>
              </a:spcBef>
              <a:spcAft>
                <a:spcPts val="0"/>
              </a:spcAft>
              <a:buSzPts val="1800"/>
              <a:buChar char="•"/>
            </a:pPr>
            <a:r>
              <a:rPr lang="en-US"/>
              <a:t>To add a single student to the roster, click the green plus sign next to a student in the left column.  You can add multiple students to the roster by marking checkboxes next to the students you want to add, and then clicking Add Selected.</a:t>
            </a:r>
            <a:endParaRPr/>
          </a:p>
          <a:p>
            <a:pPr marL="457200" lvl="0" indent="-342900" algn="l" rtl="0">
              <a:spcBef>
                <a:spcPts val="1000"/>
              </a:spcBef>
              <a:spcAft>
                <a:spcPts val="0"/>
              </a:spcAft>
              <a:buSzPts val="1800"/>
              <a:buChar char="•"/>
            </a:pPr>
            <a:r>
              <a:rPr lang="en-US"/>
              <a:t>To move a single student from the roster, click the orange X next to a  student in the right column.  You can remove multiple students from the roster by marking checkboxes next to the students you want to remove, and then clicking Remove Selected.</a:t>
            </a:r>
            <a:endParaRPr/>
          </a:p>
        </p:txBody>
      </p:sp>
      <p:pic>
        <p:nvPicPr>
          <p:cNvPr id="413" name="Google Shape;413;p86"/>
          <p:cNvPicPr preferRelativeResize="0"/>
          <p:nvPr/>
        </p:nvPicPr>
        <p:blipFill>
          <a:blip r:embed="rId3">
            <a:alphaModFix/>
          </a:blip>
          <a:stretch>
            <a:fillRect/>
          </a:stretch>
        </p:blipFill>
        <p:spPr>
          <a:xfrm flipH="1">
            <a:off x="2152650" y="2795596"/>
            <a:ext cx="4579725" cy="25298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87"/>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View/Edit/Export Rosters</a:t>
            </a:r>
            <a:endParaRPr/>
          </a:p>
        </p:txBody>
      </p:sp>
      <p:sp>
        <p:nvSpPr>
          <p:cNvPr id="420" name="Google Shape;420;p87"/>
          <p:cNvSpPr txBox="1">
            <a:spLocks noGrp="1"/>
          </p:cNvSpPr>
          <p:nvPr>
            <p:ph type="body" idx="1"/>
          </p:nvPr>
        </p:nvSpPr>
        <p:spPr>
          <a:xfrm>
            <a:off x="430075" y="1336375"/>
            <a:ext cx="8283900" cy="3363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US"/>
              <a:t>The View/Edit/Export Rosters page include a form for setting selection criteria to retrieve rosters.</a:t>
            </a:r>
            <a:endParaRPr/>
          </a:p>
          <a:p>
            <a:pPr marL="457200" lvl="0" indent="-342900" algn="l" rtl="0">
              <a:spcBef>
                <a:spcPts val="1000"/>
              </a:spcBef>
              <a:spcAft>
                <a:spcPts val="0"/>
              </a:spcAft>
              <a:buSzPts val="1800"/>
              <a:buChar char="•"/>
            </a:pPr>
            <a:r>
              <a:rPr lang="en-US"/>
              <a:t>Print or delete rosters from TIDE by selecting the desired rosters and clicking the Print or Delete button above the search results.</a:t>
            </a:r>
            <a:endParaRPr/>
          </a:p>
          <a:p>
            <a:pPr marL="457200" lvl="0" indent="-342900" algn="l" rtl="0">
              <a:spcBef>
                <a:spcPts val="1000"/>
              </a:spcBef>
              <a:spcAft>
                <a:spcPts val="0"/>
              </a:spcAft>
              <a:buSzPts val="1800"/>
              <a:buChar char="•"/>
            </a:pPr>
            <a:r>
              <a:rPr lang="en-US"/>
              <a:t>Click the pencil icon next to a roster to view or edit its details.  The Edit Roster form will appear.</a:t>
            </a:r>
            <a:endParaRPr/>
          </a:p>
          <a:p>
            <a:pPr marL="457200" lvl="0" indent="0" algn="l" rtl="0">
              <a:spcBef>
                <a:spcPts val="1000"/>
              </a:spcBef>
              <a:spcAft>
                <a:spcPts val="0"/>
              </a:spcAft>
              <a:buNone/>
            </a:pPr>
            <a:endParaRPr/>
          </a:p>
        </p:txBody>
      </p:sp>
      <p:pic>
        <p:nvPicPr>
          <p:cNvPr id="421" name="Google Shape;421;p87"/>
          <p:cNvPicPr preferRelativeResize="0"/>
          <p:nvPr/>
        </p:nvPicPr>
        <p:blipFill>
          <a:blip r:embed="rId3">
            <a:alphaModFix/>
          </a:blip>
          <a:stretch>
            <a:fillRect/>
          </a:stretch>
        </p:blipFill>
        <p:spPr>
          <a:xfrm>
            <a:off x="2718900" y="2818750"/>
            <a:ext cx="3560375" cy="2229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88"/>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Upload Rosters</a:t>
            </a:r>
            <a:endParaRPr/>
          </a:p>
        </p:txBody>
      </p:sp>
      <p:sp>
        <p:nvSpPr>
          <p:cNvPr id="428" name="Google Shape;428;p88"/>
          <p:cNvSpPr txBox="1">
            <a:spLocks noGrp="1"/>
          </p:cNvSpPr>
          <p:nvPr>
            <p:ph type="body" idx="1"/>
          </p:nvPr>
        </p:nvSpPr>
        <p:spPr>
          <a:xfrm>
            <a:off x="430075" y="1336375"/>
            <a:ext cx="8283900" cy="3363600"/>
          </a:xfrm>
          <a:prstGeom prst="rect">
            <a:avLst/>
          </a:prstGeom>
        </p:spPr>
        <p:txBody>
          <a:bodyPr spcFirstLastPara="1" wrap="square" lIns="91425" tIns="91425" rIns="91425" bIns="91425" anchor="t" anchorCtr="0">
            <a:noAutofit/>
          </a:bodyPr>
          <a:lstStyle/>
          <a:p>
            <a:pPr marL="457200" lvl="0" indent="-342900" algn="l" rtl="0">
              <a:spcBef>
                <a:spcPts val="750"/>
              </a:spcBef>
              <a:spcAft>
                <a:spcPts val="0"/>
              </a:spcAft>
              <a:buSzPts val="1800"/>
              <a:buChar char="•"/>
            </a:pPr>
            <a:r>
              <a:rPr lang="en-US"/>
              <a:t>Another way to add new rosters into TIDE is to use the Upload Rosters page to compose an upload file in Excel or CSV file.</a:t>
            </a:r>
            <a:endParaRPr/>
          </a:p>
          <a:p>
            <a:pPr marL="457200" lvl="0" indent="-342900" algn="l" rtl="0">
              <a:spcBef>
                <a:spcPts val="1000"/>
              </a:spcBef>
              <a:spcAft>
                <a:spcPts val="0"/>
              </a:spcAft>
              <a:buSzPts val="1800"/>
              <a:buChar char="•"/>
            </a:pPr>
            <a:r>
              <a:rPr lang="en-US"/>
              <a:t>Click Next to upload the file.  A file preview page will appear, allowing you to verify that you are uploading the correct file.  If the preview is correct, click Next to continue.</a:t>
            </a:r>
            <a:endParaRPr/>
          </a:p>
          <a:p>
            <a:pPr marL="457200" lvl="0" indent="0" algn="l" rtl="0">
              <a:spcBef>
                <a:spcPts val="1000"/>
              </a:spcBef>
              <a:spcAft>
                <a:spcPts val="1000"/>
              </a:spcAft>
              <a:buNone/>
            </a:pPr>
            <a:endParaRPr/>
          </a:p>
        </p:txBody>
      </p:sp>
      <p:pic>
        <p:nvPicPr>
          <p:cNvPr id="429" name="Google Shape;429;p88"/>
          <p:cNvPicPr preferRelativeResize="0"/>
          <p:nvPr/>
        </p:nvPicPr>
        <p:blipFill>
          <a:blip r:embed="rId3">
            <a:alphaModFix/>
          </a:blip>
          <a:stretch>
            <a:fillRect/>
          </a:stretch>
        </p:blipFill>
        <p:spPr>
          <a:xfrm>
            <a:off x="3004875" y="2682975"/>
            <a:ext cx="3330175" cy="22456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89"/>
          <p:cNvSpPr txBox="1">
            <a:spLocks noGrp="1"/>
          </p:cNvSpPr>
          <p:nvPr>
            <p:ph type="title"/>
          </p:nvPr>
        </p:nvSpPr>
        <p:spPr>
          <a:xfrm>
            <a:off x="430075" y="2737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Upload Rosters</a:t>
            </a:r>
            <a:endParaRPr/>
          </a:p>
        </p:txBody>
      </p:sp>
      <p:sp>
        <p:nvSpPr>
          <p:cNvPr id="436" name="Google Shape;436;p89"/>
          <p:cNvSpPr txBox="1">
            <a:spLocks noGrp="1"/>
          </p:cNvSpPr>
          <p:nvPr>
            <p:ph type="body" idx="1"/>
          </p:nvPr>
        </p:nvSpPr>
        <p:spPr>
          <a:xfrm>
            <a:off x="430075" y="1107775"/>
            <a:ext cx="8283900" cy="3363600"/>
          </a:xfrm>
          <a:prstGeom prst="rect">
            <a:avLst/>
          </a:prstGeom>
        </p:spPr>
        <p:txBody>
          <a:bodyPr spcFirstLastPara="1" wrap="square" lIns="91425" tIns="91425" rIns="91425" bIns="91425" anchor="t" anchorCtr="0">
            <a:noAutofit/>
          </a:bodyPr>
          <a:lstStyle/>
          <a:p>
            <a:pPr marL="457200" lvl="0" indent="-342900" algn="l" rtl="0">
              <a:spcBef>
                <a:spcPts val="750"/>
              </a:spcBef>
              <a:spcAft>
                <a:spcPts val="0"/>
              </a:spcAft>
              <a:buSzPts val="1800"/>
              <a:buChar char="•"/>
            </a:pPr>
            <a:r>
              <a:rPr lang="en-US"/>
              <a:t>TIDE will validate the file and display any errors or warnings according to the legend on the page.  Click the orange error icons and blue warning icons in the validation results to view the reason a field is invalid.  If a record contains an error, that record will not be included in the upload.  If a record contains a warning, that record will be uploaded, but the field with the warning will be invalid.</a:t>
            </a:r>
            <a:endParaRPr/>
          </a:p>
          <a:p>
            <a:pPr marL="457200" lvl="0" indent="-342900" algn="l" rtl="0">
              <a:spcBef>
                <a:spcPts val="1000"/>
              </a:spcBef>
              <a:spcAft>
                <a:spcPts val="1000"/>
              </a:spcAft>
              <a:buSzPts val="1800"/>
              <a:buChar char="•"/>
            </a:pPr>
            <a:r>
              <a:rPr lang="en-US"/>
              <a:t>When the upload is complete, a confirmation page will appear with a message that summarizes how many records were committed and how many were excluded.</a:t>
            </a:r>
            <a:endParaRPr/>
          </a:p>
        </p:txBody>
      </p:sp>
      <p:pic>
        <p:nvPicPr>
          <p:cNvPr id="437" name="Google Shape;437;p89"/>
          <p:cNvPicPr preferRelativeResize="0"/>
          <p:nvPr/>
        </p:nvPicPr>
        <p:blipFill>
          <a:blip r:embed="rId3">
            <a:alphaModFix/>
          </a:blip>
          <a:stretch>
            <a:fillRect/>
          </a:stretch>
        </p:blipFill>
        <p:spPr>
          <a:xfrm>
            <a:off x="2172950" y="3031875"/>
            <a:ext cx="5471625" cy="19137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90"/>
          <p:cNvSpPr txBox="1">
            <a:spLocks noGrp="1"/>
          </p:cNvSpPr>
          <p:nvPr>
            <p:ph type="title"/>
          </p:nvPr>
        </p:nvSpPr>
        <p:spPr>
          <a:xfrm>
            <a:off x="430075" y="2737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TIDE: Monitoring Test Progress</a:t>
            </a:r>
            <a:endParaRPr/>
          </a:p>
        </p:txBody>
      </p:sp>
      <p:sp>
        <p:nvSpPr>
          <p:cNvPr id="444" name="Google Shape;444;p90"/>
          <p:cNvSpPr txBox="1">
            <a:spLocks noGrp="1"/>
          </p:cNvSpPr>
          <p:nvPr>
            <p:ph type="body" idx="1"/>
          </p:nvPr>
        </p:nvSpPr>
        <p:spPr>
          <a:xfrm>
            <a:off x="430075" y="1031575"/>
            <a:ext cx="6488400" cy="36735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r>
              <a:rPr lang="en-US" dirty="0"/>
              <a:t>The Monitoring Test Progress task menu provides reports about a test administration’s progress.  </a:t>
            </a:r>
            <a:endParaRPr dirty="0"/>
          </a:p>
          <a:p>
            <a:pPr marL="0" lvl="0" indent="0" algn="l" rtl="0">
              <a:spcBef>
                <a:spcPts val="750"/>
              </a:spcBef>
              <a:spcAft>
                <a:spcPts val="0"/>
              </a:spcAft>
              <a:buNone/>
            </a:pPr>
            <a:r>
              <a:rPr lang="en-US" dirty="0"/>
              <a:t>The following reports are available in TIDE:</a:t>
            </a:r>
            <a:endParaRPr dirty="0"/>
          </a:p>
          <a:p>
            <a:pPr marL="457200" lvl="0" indent="-342900" algn="l" rtl="0">
              <a:spcBef>
                <a:spcPts val="750"/>
              </a:spcBef>
              <a:spcAft>
                <a:spcPts val="0"/>
              </a:spcAft>
              <a:buSzPts val="1800"/>
              <a:buChar char="•"/>
            </a:pPr>
            <a:r>
              <a:rPr lang="en-US" b="1" dirty="0"/>
              <a:t>Plan and Manage Testing Report:  </a:t>
            </a:r>
            <a:r>
              <a:rPr lang="en-US" dirty="0"/>
              <a:t>Details a student’s test opportunities and the status of those test opportunities.  You can generate this report from the Plan and Manage Test page or the Participation Report by SSID page.</a:t>
            </a:r>
            <a:endParaRPr dirty="0"/>
          </a:p>
          <a:p>
            <a:pPr marL="457200" lvl="0" indent="-342900" algn="l" rtl="0">
              <a:spcBef>
                <a:spcPts val="0"/>
              </a:spcBef>
              <a:spcAft>
                <a:spcPts val="0"/>
              </a:spcAft>
              <a:buSzPts val="1800"/>
              <a:buChar char="•"/>
            </a:pPr>
            <a:r>
              <a:rPr lang="en-US" b="1" dirty="0"/>
              <a:t>Test Completion Rates Report:</a:t>
            </a:r>
            <a:r>
              <a:rPr lang="en-US" dirty="0"/>
              <a:t>  Summarizes the number and percentage of students who have started or completed a test.</a:t>
            </a:r>
            <a:endParaRPr dirty="0"/>
          </a:p>
          <a:p>
            <a:pPr marL="457200" lvl="0" indent="-342900" algn="l" rtl="0">
              <a:spcBef>
                <a:spcPts val="0"/>
              </a:spcBef>
              <a:spcAft>
                <a:spcPts val="0"/>
              </a:spcAft>
              <a:buSzPts val="1800"/>
              <a:buChar char="•"/>
            </a:pPr>
            <a:r>
              <a:rPr lang="en-US" b="1" dirty="0"/>
              <a:t>Test Status Code Report:  </a:t>
            </a:r>
            <a:r>
              <a:rPr lang="en-US" dirty="0"/>
              <a:t>Displays all non-participation codes for a test administration</a:t>
            </a:r>
            <a:endParaRPr dirty="0"/>
          </a:p>
          <a:p>
            <a:pPr marL="0" lvl="0" indent="0" algn="l" rtl="0">
              <a:spcBef>
                <a:spcPts val="800"/>
              </a:spcBef>
              <a:spcAft>
                <a:spcPts val="0"/>
              </a:spcAft>
              <a:buNone/>
            </a:pPr>
            <a:r>
              <a:rPr lang="en-US" sz="1600" dirty="0">
                <a:solidFill>
                  <a:srgbClr val="000000"/>
                </a:solidFill>
              </a:rPr>
              <a:t>See the</a:t>
            </a:r>
            <a:r>
              <a:rPr lang="en-US" sz="1600" u="sng" dirty="0">
                <a:solidFill>
                  <a:schemeClr val="hlink"/>
                </a:solidFill>
                <a:hlinkClick r:id="rId3"/>
              </a:rPr>
              <a:t> TIDE User Guide</a:t>
            </a:r>
            <a:r>
              <a:rPr lang="en-US" sz="1600" dirty="0">
                <a:solidFill>
                  <a:srgbClr val="000000"/>
                </a:solidFill>
              </a:rPr>
              <a:t> for detailed instructions on accessing testing reports.  </a:t>
            </a:r>
            <a:endParaRPr sz="1600" dirty="0">
              <a:solidFill>
                <a:srgbClr val="000000"/>
              </a:solidFill>
            </a:endParaRPr>
          </a:p>
          <a:p>
            <a:pPr marL="0" lvl="0" indent="0" algn="l" rtl="0">
              <a:spcBef>
                <a:spcPts val="750"/>
              </a:spcBef>
              <a:spcAft>
                <a:spcPts val="0"/>
              </a:spcAft>
              <a:buNone/>
            </a:pPr>
            <a:endParaRPr dirty="0"/>
          </a:p>
        </p:txBody>
      </p:sp>
      <p:pic>
        <p:nvPicPr>
          <p:cNvPr id="445" name="Google Shape;445;p90"/>
          <p:cNvPicPr preferRelativeResize="0"/>
          <p:nvPr/>
        </p:nvPicPr>
        <p:blipFill rotWithShape="1">
          <a:blip r:embed="rId4">
            <a:alphaModFix/>
          </a:blip>
          <a:srcRect b="1777"/>
          <a:stretch/>
        </p:blipFill>
        <p:spPr>
          <a:xfrm>
            <a:off x="6766075" y="1488775"/>
            <a:ext cx="1920725" cy="27612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55"/>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ELPT Overview</a:t>
            </a:r>
            <a:endParaRPr/>
          </a:p>
        </p:txBody>
      </p:sp>
      <p:sp>
        <p:nvSpPr>
          <p:cNvPr id="170" name="Google Shape;170;p55"/>
          <p:cNvSpPr txBox="1">
            <a:spLocks noGrp="1"/>
          </p:cNvSpPr>
          <p:nvPr>
            <p:ph type="body" idx="1"/>
          </p:nvPr>
        </p:nvSpPr>
        <p:spPr>
          <a:xfrm>
            <a:off x="277675" y="1183975"/>
            <a:ext cx="8283900" cy="3363600"/>
          </a:xfrm>
          <a:prstGeom prst="rect">
            <a:avLst/>
          </a:prstGeom>
        </p:spPr>
        <p:txBody>
          <a:bodyPr spcFirstLastPara="1" wrap="square" lIns="91425" tIns="91425" rIns="91425" bIns="91425" anchor="t" anchorCtr="0">
            <a:noAutofit/>
          </a:bodyPr>
          <a:lstStyle/>
          <a:p>
            <a:pPr marL="457200" lvl="0" indent="0" algn="l" rtl="0">
              <a:spcBef>
                <a:spcPts val="750"/>
              </a:spcBef>
              <a:spcAft>
                <a:spcPts val="0"/>
              </a:spcAft>
              <a:buNone/>
            </a:pPr>
            <a:r>
              <a:rPr lang="en-US"/>
              <a:t>The ELPT is a computer-based assessment that will be taken in the </a:t>
            </a:r>
            <a:r>
              <a:rPr lang="en-US" u="sng">
                <a:solidFill>
                  <a:schemeClr val="hlink"/>
                </a:solidFill>
                <a:hlinkClick r:id="rId3"/>
              </a:rPr>
              <a:t>EL Portal</a:t>
            </a:r>
            <a:r>
              <a:rPr lang="en-US"/>
              <a:t> by all students identified as EL in grades K-12. Prior to testing, the 2021-2022 </a:t>
            </a:r>
            <a:r>
              <a:rPr lang="en-US" u="sng">
                <a:solidFill>
                  <a:schemeClr val="hlink"/>
                </a:solidFill>
                <a:hlinkClick r:id="rId4"/>
              </a:rPr>
              <a:t>CAI Secure Browser</a:t>
            </a:r>
            <a:r>
              <a:rPr lang="en-US"/>
              <a:t> must be installed on computers. Reference the </a:t>
            </a:r>
            <a:r>
              <a:rPr lang="en-US" u="sng">
                <a:solidFill>
                  <a:schemeClr val="hlink"/>
                </a:solidFill>
                <a:hlinkClick r:id="rId5"/>
              </a:rPr>
              <a:t>Secure Browser Installation Manual</a:t>
            </a:r>
            <a:r>
              <a:rPr lang="en-US"/>
              <a:t> for detailed directions. </a:t>
            </a:r>
            <a:endParaRPr/>
          </a:p>
          <a:p>
            <a:pPr marL="457200" lvl="0" indent="0" algn="l" rtl="0">
              <a:spcBef>
                <a:spcPts val="750"/>
              </a:spcBef>
              <a:spcAft>
                <a:spcPts val="0"/>
              </a:spcAft>
              <a:buNone/>
            </a:pPr>
            <a:r>
              <a:rPr lang="en-US"/>
              <a:t>Test administrators, students, and accommodations are managed in the </a:t>
            </a:r>
            <a:r>
              <a:rPr lang="en-US" u="sng">
                <a:solidFill>
                  <a:schemeClr val="hlink"/>
                </a:solidFill>
                <a:hlinkClick r:id="rId6"/>
              </a:rPr>
              <a:t>TIDE Portal</a:t>
            </a:r>
            <a:r>
              <a:rPr lang="en-US"/>
              <a:t>. See the </a:t>
            </a:r>
            <a:r>
              <a:rPr lang="en-US" u="sng">
                <a:solidFill>
                  <a:schemeClr val="hlink"/>
                </a:solidFill>
                <a:hlinkClick r:id="rId7"/>
              </a:rPr>
              <a:t>TIDE User Guide</a:t>
            </a:r>
            <a:r>
              <a:rPr lang="en-US"/>
              <a:t> for detailed directions on test setup requirements.</a:t>
            </a:r>
            <a:endParaRPr/>
          </a:p>
          <a:p>
            <a:pPr marL="457200" lvl="0" indent="0" algn="l" rtl="0">
              <a:spcBef>
                <a:spcPts val="750"/>
              </a:spcBef>
              <a:spcAft>
                <a:spcPts val="0"/>
              </a:spcAft>
              <a:buNone/>
            </a:pPr>
            <a:r>
              <a:rPr lang="en-US"/>
              <a:t>Students taking the ELPT will need headsets with microphones for interacting with the online platform. Specifications for headsets are located on pages 2-3 of the </a:t>
            </a:r>
            <a:r>
              <a:rPr lang="en-US" u="sng">
                <a:solidFill>
                  <a:schemeClr val="hlink"/>
                </a:solidFill>
                <a:hlinkClick r:id="rId8"/>
              </a:rPr>
              <a:t>Technology Requirements document</a:t>
            </a:r>
            <a:r>
              <a:rPr lang="en-US"/>
              <a:t> in the </a:t>
            </a:r>
            <a:r>
              <a:rPr lang="en-US" u="sng">
                <a:solidFill>
                  <a:schemeClr val="hlink"/>
                </a:solidFill>
                <a:hlinkClick r:id="rId9"/>
              </a:rPr>
              <a:t>Assessment Library</a:t>
            </a:r>
            <a:r>
              <a:rPr lang="en-US"/>
              <a:t>.</a:t>
            </a:r>
            <a:br>
              <a:rPr lang="en-US"/>
            </a:br>
            <a:endParaRPr/>
          </a:p>
          <a:p>
            <a:pPr marL="457200" lvl="0" indent="0" algn="l" rtl="0">
              <a:spcBef>
                <a:spcPts val="750"/>
              </a:spcBef>
              <a:spcAft>
                <a:spcPts val="0"/>
              </a:spcAft>
              <a:buNone/>
            </a:pPr>
            <a:r>
              <a:rPr lang="en-US"/>
              <a:t>*Enable pop-up windows and microphone settings on all ELPT computers prior to testing</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91"/>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TIDE: Testing Tickets</a:t>
            </a:r>
            <a:endParaRPr/>
          </a:p>
        </p:txBody>
      </p:sp>
      <p:sp>
        <p:nvSpPr>
          <p:cNvPr id="452" name="Google Shape;452;p91"/>
          <p:cNvSpPr txBox="1">
            <a:spLocks noGrp="1"/>
          </p:cNvSpPr>
          <p:nvPr>
            <p:ph type="body" idx="1"/>
          </p:nvPr>
        </p:nvSpPr>
        <p:spPr>
          <a:xfrm>
            <a:off x="658675" y="1336375"/>
            <a:ext cx="4897200" cy="33636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r>
              <a:rPr lang="en-US"/>
              <a:t>DTCs, STCs, and TAs can print test tickets through the Administering Test section of TIDE.</a:t>
            </a:r>
            <a:endParaRPr/>
          </a:p>
          <a:p>
            <a:pPr marL="0" lvl="0" indent="0" algn="l" rtl="0">
              <a:spcBef>
                <a:spcPts val="1000"/>
              </a:spcBef>
              <a:spcAft>
                <a:spcPts val="0"/>
              </a:spcAft>
              <a:buNone/>
            </a:pPr>
            <a:r>
              <a:rPr lang="en-US"/>
              <a:t>A test ticket is a hard-copy form that includes a student’s LASID for logging in to a test.</a:t>
            </a:r>
            <a:endParaRPr/>
          </a:p>
          <a:p>
            <a:pPr marL="457200" lvl="0" indent="-342900" algn="l" rtl="0">
              <a:spcBef>
                <a:spcPts val="1000"/>
              </a:spcBef>
              <a:spcAft>
                <a:spcPts val="0"/>
              </a:spcAft>
              <a:buSzPts val="1800"/>
              <a:buChar char="•"/>
            </a:pPr>
            <a:r>
              <a:rPr lang="en-US"/>
              <a:t>Students will use their first name, LASID, and the Session ID to login to the TDS.</a:t>
            </a:r>
            <a:endParaRPr/>
          </a:p>
          <a:p>
            <a:pPr marL="0" lvl="0" indent="0" algn="l" rtl="0">
              <a:spcBef>
                <a:spcPts val="1000"/>
              </a:spcBef>
              <a:spcAft>
                <a:spcPts val="1000"/>
              </a:spcAft>
              <a:buNone/>
            </a:pPr>
            <a:r>
              <a:rPr lang="en-US"/>
              <a:t>See </a:t>
            </a:r>
            <a:r>
              <a:rPr lang="en-US">
                <a:solidFill>
                  <a:srgbClr val="000000"/>
                </a:solidFill>
              </a:rPr>
              <a:t>the</a:t>
            </a:r>
            <a:r>
              <a:rPr lang="en-US" u="sng">
                <a:solidFill>
                  <a:schemeClr val="hlink"/>
                </a:solidFill>
                <a:hlinkClick r:id="rId3"/>
              </a:rPr>
              <a:t> TIDE User Guid</a:t>
            </a:r>
            <a:r>
              <a:rPr lang="en-US" sz="1600" u="sng">
                <a:solidFill>
                  <a:schemeClr val="hlink"/>
                </a:solidFill>
                <a:hlinkClick r:id="rId3"/>
              </a:rPr>
              <a:t>e</a:t>
            </a:r>
            <a:r>
              <a:rPr lang="en-US"/>
              <a:t> for detailed instructions on printing the testing tickets.</a:t>
            </a:r>
            <a:endParaRPr/>
          </a:p>
        </p:txBody>
      </p:sp>
      <p:pic>
        <p:nvPicPr>
          <p:cNvPr id="453" name="Google Shape;453;p91"/>
          <p:cNvPicPr preferRelativeResize="0"/>
          <p:nvPr/>
        </p:nvPicPr>
        <p:blipFill>
          <a:blip r:embed="rId4">
            <a:alphaModFix/>
          </a:blip>
          <a:stretch>
            <a:fillRect/>
          </a:stretch>
        </p:blipFill>
        <p:spPr>
          <a:xfrm>
            <a:off x="5978275" y="1107775"/>
            <a:ext cx="2324328" cy="35023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92"/>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TIDE: Appeals Process</a:t>
            </a:r>
            <a:endParaRPr/>
          </a:p>
        </p:txBody>
      </p:sp>
      <p:sp>
        <p:nvSpPr>
          <p:cNvPr id="460" name="Google Shape;460;p92"/>
          <p:cNvSpPr txBox="1">
            <a:spLocks noGrp="1"/>
          </p:cNvSpPr>
          <p:nvPr>
            <p:ph type="body" idx="1"/>
          </p:nvPr>
        </p:nvSpPr>
        <p:spPr>
          <a:xfrm>
            <a:off x="1344475" y="1336375"/>
            <a:ext cx="3945300" cy="33636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r>
              <a:rPr lang="en-US"/>
              <a:t>In the Administering Tests section of the TIDE dashboard, the Appeals task menu allows you to view pending appeals; create new appeals; view, approve, or export appeals; and upload appeals.</a:t>
            </a:r>
            <a:endParaRPr/>
          </a:p>
        </p:txBody>
      </p:sp>
      <p:pic>
        <p:nvPicPr>
          <p:cNvPr id="461" name="Google Shape;461;p92"/>
          <p:cNvPicPr preferRelativeResize="0"/>
          <p:nvPr/>
        </p:nvPicPr>
        <p:blipFill>
          <a:blip r:embed="rId3">
            <a:alphaModFix/>
          </a:blip>
          <a:stretch>
            <a:fillRect/>
          </a:stretch>
        </p:blipFill>
        <p:spPr>
          <a:xfrm>
            <a:off x="5869375" y="1260175"/>
            <a:ext cx="2170625" cy="330477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93"/>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TIDE: Creating Appeals</a:t>
            </a:r>
            <a:endParaRPr/>
          </a:p>
        </p:txBody>
      </p:sp>
      <p:sp>
        <p:nvSpPr>
          <p:cNvPr id="468" name="Google Shape;468;p93"/>
          <p:cNvSpPr txBox="1">
            <a:spLocks noGrp="1"/>
          </p:cNvSpPr>
          <p:nvPr>
            <p:ph type="body" idx="1"/>
          </p:nvPr>
        </p:nvSpPr>
        <p:spPr>
          <a:xfrm>
            <a:off x="734875" y="1336375"/>
            <a:ext cx="3526500" cy="33636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r>
              <a:rPr lang="en-US"/>
              <a:t>The Create Appeals page is where DTCs and STCs can create an appeal for a test.</a:t>
            </a:r>
            <a:endParaRPr/>
          </a:p>
          <a:p>
            <a:pPr marL="0" lvl="0" indent="0" algn="l" rtl="0">
              <a:spcBef>
                <a:spcPts val="750"/>
              </a:spcBef>
              <a:spcAft>
                <a:spcPts val="0"/>
              </a:spcAft>
              <a:buNone/>
            </a:pPr>
            <a:r>
              <a:rPr lang="en-US"/>
              <a:t>Steps to creating an appeal:</a:t>
            </a:r>
            <a:endParaRPr/>
          </a:p>
          <a:p>
            <a:pPr marL="457200" lvl="0" indent="-342900" algn="l" rtl="0">
              <a:spcBef>
                <a:spcPts val="750"/>
              </a:spcBef>
              <a:spcAft>
                <a:spcPts val="0"/>
              </a:spcAft>
              <a:buSzPts val="1800"/>
              <a:buChar char="•"/>
            </a:pPr>
            <a:r>
              <a:rPr lang="en-US"/>
              <a:t>Select the type of appeal</a:t>
            </a:r>
            <a:endParaRPr/>
          </a:p>
          <a:p>
            <a:pPr marL="457200" lvl="0" indent="-342900" algn="l" rtl="0">
              <a:spcBef>
                <a:spcPts val="0"/>
              </a:spcBef>
              <a:spcAft>
                <a:spcPts val="0"/>
              </a:spcAft>
              <a:buSzPts val="1800"/>
              <a:buChar char="•"/>
            </a:pPr>
            <a:r>
              <a:rPr lang="en-US"/>
              <a:t>Search for the test result</a:t>
            </a:r>
            <a:endParaRPr/>
          </a:p>
          <a:p>
            <a:pPr marL="457200" lvl="0" indent="-342900" algn="l" rtl="0">
              <a:spcBef>
                <a:spcPts val="0"/>
              </a:spcBef>
              <a:spcAft>
                <a:spcPts val="0"/>
              </a:spcAft>
              <a:buSzPts val="1800"/>
              <a:buChar char="•"/>
            </a:pPr>
            <a:r>
              <a:rPr lang="en-US"/>
              <a:t>Mark the checkbox next to each test result</a:t>
            </a:r>
            <a:endParaRPr/>
          </a:p>
          <a:p>
            <a:pPr marL="457200" lvl="0" indent="-342900" algn="l" rtl="0">
              <a:spcBef>
                <a:spcPts val="0"/>
              </a:spcBef>
              <a:spcAft>
                <a:spcPts val="0"/>
              </a:spcAft>
              <a:buSzPts val="1800"/>
              <a:buChar char="•"/>
            </a:pPr>
            <a:r>
              <a:rPr lang="en-US"/>
              <a:t>Enter a reason for the appeal and hit submit</a:t>
            </a:r>
            <a:endParaRPr/>
          </a:p>
          <a:p>
            <a:pPr marL="457200" lvl="0" indent="0" algn="l" rtl="0">
              <a:spcBef>
                <a:spcPts val="750"/>
              </a:spcBef>
              <a:spcAft>
                <a:spcPts val="0"/>
              </a:spcAft>
              <a:buNone/>
            </a:pPr>
            <a:endParaRPr/>
          </a:p>
          <a:p>
            <a:pPr marL="0" lvl="0" indent="0" algn="l" rtl="0">
              <a:spcBef>
                <a:spcPts val="750"/>
              </a:spcBef>
              <a:spcAft>
                <a:spcPts val="0"/>
              </a:spcAft>
              <a:buNone/>
            </a:pPr>
            <a:endParaRPr/>
          </a:p>
          <a:p>
            <a:pPr marL="0" lvl="0" indent="0" algn="l" rtl="0">
              <a:spcBef>
                <a:spcPts val="750"/>
              </a:spcBef>
              <a:spcAft>
                <a:spcPts val="0"/>
              </a:spcAft>
              <a:buNone/>
            </a:pPr>
            <a:endParaRPr/>
          </a:p>
        </p:txBody>
      </p:sp>
      <p:pic>
        <p:nvPicPr>
          <p:cNvPr id="469" name="Google Shape;469;p93"/>
          <p:cNvPicPr preferRelativeResize="0"/>
          <p:nvPr/>
        </p:nvPicPr>
        <p:blipFill>
          <a:blip r:embed="rId3">
            <a:alphaModFix/>
          </a:blip>
          <a:stretch>
            <a:fillRect/>
          </a:stretch>
        </p:blipFill>
        <p:spPr>
          <a:xfrm>
            <a:off x="4488175" y="1793575"/>
            <a:ext cx="4122425" cy="241212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94"/>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Upload Appeals</a:t>
            </a:r>
            <a:endParaRPr/>
          </a:p>
        </p:txBody>
      </p:sp>
      <p:sp>
        <p:nvSpPr>
          <p:cNvPr id="476" name="Google Shape;476;p94"/>
          <p:cNvSpPr txBox="1">
            <a:spLocks noGrp="1"/>
          </p:cNvSpPr>
          <p:nvPr>
            <p:ph type="body" idx="1"/>
          </p:nvPr>
        </p:nvSpPr>
        <p:spPr>
          <a:xfrm>
            <a:off x="430075" y="1260175"/>
            <a:ext cx="8283900" cy="33636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r>
              <a:rPr lang="en-US"/>
              <a:t>DTCs may also create new appeals in TIDE by using the Upload Appeals page to compose and upload a file in Excel or CSV format. </a:t>
            </a:r>
            <a:endParaRPr/>
          </a:p>
          <a:p>
            <a:pPr marL="0" lvl="0" indent="0" algn="l" rtl="0">
              <a:spcBef>
                <a:spcPts val="750"/>
              </a:spcBef>
              <a:spcAft>
                <a:spcPts val="0"/>
              </a:spcAft>
              <a:buNone/>
            </a:pPr>
            <a:r>
              <a:rPr lang="en-US"/>
              <a:t>Detailed directions on uploading appeals can be found in the  </a:t>
            </a:r>
            <a:r>
              <a:rPr lang="en-US" u="sng">
                <a:solidFill>
                  <a:schemeClr val="hlink"/>
                </a:solidFill>
                <a:hlinkClick r:id="rId3"/>
              </a:rPr>
              <a:t>TIDE User Guide</a:t>
            </a:r>
            <a:r>
              <a:rPr lang="en-US">
                <a:solidFill>
                  <a:srgbClr val="000000"/>
                </a:solidFill>
              </a:rPr>
              <a:t>. </a:t>
            </a:r>
            <a:endParaRPr>
              <a:solidFill>
                <a:srgbClr val="000000"/>
              </a:solidFill>
            </a:endParaRPr>
          </a:p>
          <a:p>
            <a:pPr marL="0" lvl="0" indent="0" algn="l" rtl="0">
              <a:spcBef>
                <a:spcPts val="750"/>
              </a:spcBef>
              <a:spcAft>
                <a:spcPts val="0"/>
              </a:spcAft>
              <a:buNone/>
            </a:pPr>
            <a:endParaRPr/>
          </a:p>
        </p:txBody>
      </p:sp>
      <p:pic>
        <p:nvPicPr>
          <p:cNvPr id="477" name="Google Shape;477;p94"/>
          <p:cNvPicPr preferRelativeResize="0"/>
          <p:nvPr/>
        </p:nvPicPr>
        <p:blipFill>
          <a:blip r:embed="rId4">
            <a:alphaModFix/>
          </a:blip>
          <a:stretch>
            <a:fillRect/>
          </a:stretch>
        </p:blipFill>
        <p:spPr>
          <a:xfrm>
            <a:off x="1219200" y="2429252"/>
            <a:ext cx="6858001" cy="24009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95"/>
          <p:cNvSpPr txBox="1">
            <a:spLocks noGrp="1"/>
          </p:cNvSpPr>
          <p:nvPr>
            <p:ph type="title"/>
          </p:nvPr>
        </p:nvSpPr>
        <p:spPr>
          <a:xfrm>
            <a:off x="430075" y="2737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TIDE: Status of Appeals</a:t>
            </a:r>
            <a:endParaRPr/>
          </a:p>
        </p:txBody>
      </p:sp>
      <p:sp>
        <p:nvSpPr>
          <p:cNvPr id="484" name="Google Shape;484;p95"/>
          <p:cNvSpPr txBox="1">
            <a:spLocks noGrp="1"/>
          </p:cNvSpPr>
          <p:nvPr>
            <p:ph type="body" idx="1"/>
          </p:nvPr>
        </p:nvSpPr>
        <p:spPr>
          <a:xfrm>
            <a:off x="430075" y="1183975"/>
            <a:ext cx="8283900" cy="3363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a:solidFill>
                  <a:srgbClr val="000000"/>
                </a:solidFill>
              </a:rPr>
              <a:t>The</a:t>
            </a:r>
            <a:r>
              <a:rPr lang="en-US" u="sng">
                <a:solidFill>
                  <a:schemeClr val="hlink"/>
                </a:solidFill>
                <a:hlinkClick r:id="rId3"/>
              </a:rPr>
              <a:t> TIDE User Guide</a:t>
            </a:r>
            <a:r>
              <a:rPr lang="en-US" sz="1400">
                <a:solidFill>
                  <a:srgbClr val="000000"/>
                </a:solidFill>
                <a:latin typeface="Arial"/>
                <a:ea typeface="Arial"/>
                <a:cs typeface="Arial"/>
                <a:sym typeface="Arial"/>
              </a:rPr>
              <a:t> has an overview of the appeals process and the status of appeals.</a:t>
            </a:r>
            <a:endParaRPr sz="1400">
              <a:solidFill>
                <a:srgbClr val="000000"/>
              </a:solidFill>
              <a:latin typeface="Arial"/>
              <a:ea typeface="Arial"/>
              <a:cs typeface="Arial"/>
              <a:sym typeface="Arial"/>
            </a:endParaRPr>
          </a:p>
          <a:p>
            <a:pPr marL="0" lvl="0" indent="0" algn="l" rtl="0">
              <a:spcBef>
                <a:spcPts val="750"/>
              </a:spcBef>
              <a:spcAft>
                <a:spcPts val="0"/>
              </a:spcAft>
              <a:buNone/>
            </a:pPr>
            <a:endParaRPr/>
          </a:p>
        </p:txBody>
      </p:sp>
      <p:pic>
        <p:nvPicPr>
          <p:cNvPr id="485" name="Google Shape;485;p95"/>
          <p:cNvPicPr preferRelativeResize="0"/>
          <p:nvPr/>
        </p:nvPicPr>
        <p:blipFill>
          <a:blip r:embed="rId4">
            <a:alphaModFix/>
          </a:blip>
          <a:stretch>
            <a:fillRect/>
          </a:stretch>
        </p:blipFill>
        <p:spPr>
          <a:xfrm>
            <a:off x="1081325" y="1721500"/>
            <a:ext cx="6473376" cy="30555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96"/>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TIDE: Data Cleanup</a:t>
            </a:r>
            <a:endParaRPr/>
          </a:p>
        </p:txBody>
      </p:sp>
      <p:sp>
        <p:nvSpPr>
          <p:cNvPr id="492" name="Google Shape;492;p96"/>
          <p:cNvSpPr txBox="1">
            <a:spLocks noGrp="1"/>
          </p:cNvSpPr>
          <p:nvPr>
            <p:ph type="body" idx="1"/>
          </p:nvPr>
        </p:nvSpPr>
        <p:spPr>
          <a:xfrm>
            <a:off x="430075" y="1253250"/>
            <a:ext cx="4185600" cy="33636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r>
              <a:rPr lang="en-US" dirty="0"/>
              <a:t>Non-participation codes are entered in the After Testing section of TIDE.</a:t>
            </a:r>
            <a:endParaRPr dirty="0"/>
          </a:p>
          <a:p>
            <a:pPr marL="0" lvl="0" indent="0" algn="l" rtl="0">
              <a:spcBef>
                <a:spcPts val="750"/>
              </a:spcBef>
              <a:spcAft>
                <a:spcPts val="0"/>
              </a:spcAft>
              <a:buNone/>
            </a:pPr>
            <a:r>
              <a:rPr lang="en-US" dirty="0"/>
              <a:t>All students who are entered in TIDE and did not take an ELPT summative test must have a nonparticipation code assigned for each domain by the end of the ELPT administration window.</a:t>
            </a:r>
            <a:endParaRPr dirty="0"/>
          </a:p>
          <a:p>
            <a:pPr marL="0" lvl="0" indent="0" algn="l" rtl="0">
              <a:spcBef>
                <a:spcPts val="750"/>
              </a:spcBef>
              <a:spcAft>
                <a:spcPts val="0"/>
              </a:spcAft>
              <a:buNone/>
            </a:pPr>
            <a:r>
              <a:rPr lang="en-US" dirty="0"/>
              <a:t>Detailed directions on entering nonparticipation  codes can be found in the </a:t>
            </a:r>
            <a:r>
              <a:rPr lang="en-US" u="sng" dirty="0">
                <a:solidFill>
                  <a:schemeClr val="hlink"/>
                </a:solidFill>
                <a:hlinkClick r:id="rId3"/>
              </a:rPr>
              <a:t>TIDE User Guide</a:t>
            </a:r>
            <a:r>
              <a:rPr lang="en-US" dirty="0"/>
              <a:t>.</a:t>
            </a:r>
            <a:endParaRPr dirty="0"/>
          </a:p>
          <a:p>
            <a:pPr marL="0" lvl="0" indent="0" algn="l" rtl="0">
              <a:spcBef>
                <a:spcPts val="1000"/>
              </a:spcBef>
              <a:spcAft>
                <a:spcPts val="1000"/>
              </a:spcAft>
              <a:buNone/>
            </a:pPr>
            <a:endParaRPr b="1" dirty="0"/>
          </a:p>
        </p:txBody>
      </p:sp>
      <p:pic>
        <p:nvPicPr>
          <p:cNvPr id="493" name="Google Shape;493;p96"/>
          <p:cNvPicPr preferRelativeResize="0"/>
          <p:nvPr/>
        </p:nvPicPr>
        <p:blipFill rotWithShape="1">
          <a:blip r:embed="rId4">
            <a:alphaModFix/>
          </a:blip>
          <a:srcRect l="2045" r="1920" b="35591"/>
          <a:stretch/>
        </p:blipFill>
        <p:spPr>
          <a:xfrm>
            <a:off x="4908225" y="1183975"/>
            <a:ext cx="3696200" cy="2255850"/>
          </a:xfrm>
          <a:prstGeom prst="rect">
            <a:avLst/>
          </a:prstGeom>
          <a:noFill/>
          <a:ln>
            <a:noFill/>
          </a:ln>
        </p:spPr>
      </p:pic>
      <p:sp>
        <p:nvSpPr>
          <p:cNvPr id="494" name="Google Shape;494;p96"/>
          <p:cNvSpPr txBox="1"/>
          <p:nvPr/>
        </p:nvSpPr>
        <p:spPr>
          <a:xfrm>
            <a:off x="492450" y="4265875"/>
            <a:ext cx="8016300" cy="4341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750"/>
              </a:spcBef>
              <a:spcAft>
                <a:spcPts val="1000"/>
              </a:spcAft>
              <a:buNone/>
            </a:pPr>
            <a:r>
              <a:rPr lang="en-US" sz="1800" b="1" i="1">
                <a:solidFill>
                  <a:schemeClr val="dk1"/>
                </a:solidFill>
                <a:latin typeface="Calibri"/>
                <a:ea typeface="Calibri"/>
                <a:cs typeface="Calibri"/>
                <a:sym typeface="Calibri"/>
              </a:rPr>
              <a:t>NOTE:  Non-participation codes will align with our Accountability Codes.</a:t>
            </a:r>
            <a:r>
              <a:rPr lang="en-US" sz="1800" b="1">
                <a:solidFill>
                  <a:schemeClr val="dk1"/>
                </a:solidFill>
                <a:latin typeface="Calibri"/>
                <a:ea typeface="Calibri"/>
                <a:cs typeface="Calibri"/>
                <a:sym typeface="Calibri"/>
              </a:rPr>
              <a:t>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97"/>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TIDE: Non-Participation Codes</a:t>
            </a:r>
            <a:endParaRPr/>
          </a:p>
        </p:txBody>
      </p:sp>
      <p:sp>
        <p:nvSpPr>
          <p:cNvPr id="501" name="Google Shape;501;p97"/>
          <p:cNvSpPr txBox="1">
            <a:spLocks noGrp="1"/>
          </p:cNvSpPr>
          <p:nvPr>
            <p:ph type="body" idx="1"/>
          </p:nvPr>
        </p:nvSpPr>
        <p:spPr>
          <a:xfrm>
            <a:off x="430075" y="1336375"/>
            <a:ext cx="4185600" cy="33636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r>
              <a:rPr lang="en-US"/>
              <a:t>Within the non-participation code screen, the </a:t>
            </a:r>
            <a:r>
              <a:rPr lang="en-US" b="1"/>
              <a:t>Student Information </a:t>
            </a:r>
            <a:r>
              <a:rPr lang="en-US"/>
              <a:t>panel provides the student’s demographic information.</a:t>
            </a:r>
            <a:endParaRPr/>
          </a:p>
          <a:p>
            <a:pPr marL="457200" lvl="0" indent="-342900" algn="l" rtl="0">
              <a:spcBef>
                <a:spcPts val="750"/>
              </a:spcBef>
              <a:spcAft>
                <a:spcPts val="0"/>
              </a:spcAft>
              <a:buSzPts val="1800"/>
              <a:buChar char="•"/>
            </a:pPr>
            <a:r>
              <a:rPr lang="en-US"/>
              <a:t>The student’s available tests and special codes are listed in the </a:t>
            </a:r>
            <a:r>
              <a:rPr lang="en-US" b="1"/>
              <a:t>Special Codes</a:t>
            </a:r>
            <a:r>
              <a:rPr lang="en-US"/>
              <a:t> panel.</a:t>
            </a:r>
            <a:endParaRPr/>
          </a:p>
          <a:p>
            <a:pPr marL="457200" lvl="0" indent="-342900" algn="l" rtl="0">
              <a:spcBef>
                <a:spcPts val="0"/>
              </a:spcBef>
              <a:spcAft>
                <a:spcPts val="0"/>
              </a:spcAft>
              <a:buSzPts val="1800"/>
              <a:buChar char="•"/>
            </a:pPr>
            <a:r>
              <a:rPr lang="en-US"/>
              <a:t>To edit the student’s non-participation code, from the drop-down lists in the </a:t>
            </a:r>
            <a:r>
              <a:rPr lang="en-US" b="1"/>
              <a:t>Special Codes</a:t>
            </a:r>
            <a:r>
              <a:rPr lang="en-US"/>
              <a:t> panel, select the special code for each available test, as required, and click </a:t>
            </a:r>
            <a:r>
              <a:rPr lang="en-US" b="1"/>
              <a:t>Save</a:t>
            </a:r>
            <a:r>
              <a:rPr lang="en-US"/>
              <a:t>.</a:t>
            </a:r>
            <a:endParaRPr/>
          </a:p>
        </p:txBody>
      </p:sp>
      <p:pic>
        <p:nvPicPr>
          <p:cNvPr id="502" name="Google Shape;502;p97"/>
          <p:cNvPicPr preferRelativeResize="0"/>
          <p:nvPr/>
        </p:nvPicPr>
        <p:blipFill>
          <a:blip r:embed="rId3">
            <a:alphaModFix/>
          </a:blip>
          <a:stretch>
            <a:fillRect/>
          </a:stretch>
        </p:blipFill>
        <p:spPr>
          <a:xfrm>
            <a:off x="4691875" y="1641175"/>
            <a:ext cx="3945901" cy="258862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98"/>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Training Modules</a:t>
            </a:r>
            <a:endParaRPr/>
          </a:p>
        </p:txBody>
      </p:sp>
      <p:sp>
        <p:nvSpPr>
          <p:cNvPr id="509" name="Google Shape;509;p98"/>
          <p:cNvSpPr txBox="1">
            <a:spLocks noGrp="1"/>
          </p:cNvSpPr>
          <p:nvPr>
            <p:ph type="body" idx="1"/>
          </p:nvPr>
        </p:nvSpPr>
        <p:spPr>
          <a:xfrm>
            <a:off x="430075" y="1336375"/>
            <a:ext cx="8283900" cy="33636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US">
                <a:solidFill>
                  <a:srgbClr val="000000"/>
                </a:solidFill>
              </a:rPr>
              <a:t>The following TIDE trainings modules are available in the </a:t>
            </a:r>
            <a:r>
              <a:rPr lang="en-US" u="sng">
                <a:solidFill>
                  <a:schemeClr val="hlink"/>
                </a:solidFill>
                <a:hlinkClick r:id="rId3"/>
              </a:rPr>
              <a:t>Resources</a:t>
            </a:r>
            <a:r>
              <a:rPr lang="en-US">
                <a:solidFill>
                  <a:srgbClr val="000000"/>
                </a:solidFill>
              </a:rPr>
              <a:t> tab of the ELPT portal:</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US">
                <a:solidFill>
                  <a:srgbClr val="000000"/>
                </a:solidFill>
              </a:rPr>
              <a:t>TIDE: Activating Your Account and Navigating Through TIDE</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US">
                <a:solidFill>
                  <a:srgbClr val="000000"/>
                </a:solidFill>
              </a:rPr>
              <a:t>TIDE: Adding and Editing Users</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US">
                <a:solidFill>
                  <a:srgbClr val="000000"/>
                </a:solidFill>
              </a:rPr>
              <a:t>TIDE: Adding and Editing Students and Student Test Settings</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US">
                <a:solidFill>
                  <a:srgbClr val="000000"/>
                </a:solidFill>
              </a:rPr>
              <a:t>TIDE: Managing Rosters</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US">
                <a:solidFill>
                  <a:srgbClr val="000000"/>
                </a:solidFill>
              </a:rPr>
              <a:t>TIDE: Printing Testing Tickets and Pre ID Labels</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US">
                <a:solidFill>
                  <a:srgbClr val="000000"/>
                </a:solidFill>
              </a:rPr>
              <a:t>TIDE: Appeals Process</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US">
                <a:solidFill>
                  <a:srgbClr val="000000"/>
                </a:solidFill>
              </a:rPr>
              <a:t>TIDE: Entering Reason-Not-Tested Codes</a:t>
            </a:r>
            <a:endParaRPr>
              <a:solidFill>
                <a:srgbClr val="000000"/>
              </a:solidFill>
            </a:endParaRPr>
          </a:p>
          <a:p>
            <a:pPr marL="0" lvl="0" indent="0" algn="l" rtl="0">
              <a:spcBef>
                <a:spcPts val="750"/>
              </a:spcBef>
              <a:spcAft>
                <a:spcPts val="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99"/>
          <p:cNvSpPr txBox="1">
            <a:spLocks noGrp="1"/>
          </p:cNvSpPr>
          <p:nvPr>
            <p:ph type="title"/>
          </p:nvPr>
        </p:nvSpPr>
        <p:spPr>
          <a:xfrm>
            <a:off x="1295400" y="800450"/>
            <a:ext cx="6519000" cy="357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CAI Secure Browser</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100"/>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Secure Browser</a:t>
            </a:r>
            <a:endParaRPr/>
          </a:p>
        </p:txBody>
      </p:sp>
      <p:sp>
        <p:nvSpPr>
          <p:cNvPr id="522" name="Google Shape;522;p100"/>
          <p:cNvSpPr txBox="1">
            <a:spLocks noGrp="1"/>
          </p:cNvSpPr>
          <p:nvPr>
            <p:ph type="body" idx="1"/>
          </p:nvPr>
        </p:nvSpPr>
        <p:spPr>
          <a:xfrm>
            <a:off x="658675" y="1183975"/>
            <a:ext cx="6040500" cy="33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000000"/>
                </a:solidFill>
              </a:rPr>
              <a:t>The CAI Secure Browser must be installed on all devices being used for ELPT.</a:t>
            </a:r>
            <a:endParaRPr>
              <a:solidFill>
                <a:srgbClr val="000000"/>
              </a:solidFill>
            </a:endParaRPr>
          </a:p>
          <a:p>
            <a:pPr marL="0" lvl="0" indent="0" algn="l" rtl="0">
              <a:spcBef>
                <a:spcPts val="0"/>
              </a:spcBef>
              <a:spcAft>
                <a:spcPts val="0"/>
              </a:spcAft>
              <a:buNone/>
            </a:pPr>
            <a:r>
              <a:rPr lang="en-US">
                <a:solidFill>
                  <a:srgbClr val="000000"/>
                </a:solidFill>
              </a:rPr>
              <a:t>To download, click on the</a:t>
            </a:r>
            <a:r>
              <a:rPr lang="en-US" u="sng">
                <a:solidFill>
                  <a:schemeClr val="hlink"/>
                </a:solidFill>
                <a:hlinkClick r:id="rId3"/>
              </a:rPr>
              <a:t> Secure Browsers</a:t>
            </a:r>
            <a:r>
              <a:rPr lang="en-US">
                <a:solidFill>
                  <a:srgbClr val="000000"/>
                </a:solidFill>
              </a:rPr>
              <a:t> link in the</a:t>
            </a:r>
            <a:r>
              <a:rPr lang="en-US" u="sng">
                <a:solidFill>
                  <a:schemeClr val="hlink"/>
                </a:solidFill>
                <a:hlinkClick r:id="rId4"/>
              </a:rPr>
              <a:t> ELPT Portal</a:t>
            </a:r>
            <a:r>
              <a:rPr lang="en-US">
                <a:solidFill>
                  <a:srgbClr val="000000"/>
                </a:solidFill>
              </a:rPr>
              <a:t> to access the Secure Browser download page.</a:t>
            </a:r>
            <a:endParaRPr>
              <a:solidFill>
                <a:srgbClr val="000000"/>
              </a:solidFill>
            </a:endParaRPr>
          </a:p>
          <a:p>
            <a:pPr marL="0" lvl="0" indent="0" algn="l" rtl="0">
              <a:spcBef>
                <a:spcPts val="0"/>
              </a:spcBef>
              <a:spcAft>
                <a:spcPts val="0"/>
              </a:spcAft>
              <a:buNone/>
            </a:pPr>
            <a:r>
              <a:rPr lang="en-US">
                <a:solidFill>
                  <a:srgbClr val="000000"/>
                </a:solidFill>
              </a:rPr>
              <a:t>Directions can be found in the</a:t>
            </a:r>
            <a:r>
              <a:rPr lang="en-US" u="sng">
                <a:solidFill>
                  <a:schemeClr val="hlink"/>
                </a:solidFill>
                <a:hlinkClick r:id="rId3"/>
              </a:rPr>
              <a:t> Secure Browser Installation Manual</a:t>
            </a:r>
            <a:r>
              <a:rPr lang="en-US">
                <a:solidFill>
                  <a:srgbClr val="000000"/>
                </a:solidFill>
              </a:rPr>
              <a:t>. </a:t>
            </a:r>
            <a:endParaRPr>
              <a:solidFill>
                <a:srgbClr val="000000"/>
              </a:solidFill>
            </a:endParaRPr>
          </a:p>
          <a:p>
            <a:pPr marL="0" lvl="0" indent="0" algn="l" rtl="0">
              <a:spcBef>
                <a:spcPts val="750"/>
              </a:spcBef>
              <a:spcAft>
                <a:spcPts val="0"/>
              </a:spcAft>
              <a:buNone/>
            </a:pPr>
            <a:endParaRPr/>
          </a:p>
        </p:txBody>
      </p:sp>
      <p:pic>
        <p:nvPicPr>
          <p:cNvPr id="523" name="Google Shape;523;p100"/>
          <p:cNvPicPr preferRelativeResize="0"/>
          <p:nvPr/>
        </p:nvPicPr>
        <p:blipFill>
          <a:blip r:embed="rId5">
            <a:alphaModFix/>
          </a:blip>
          <a:stretch>
            <a:fillRect/>
          </a:stretch>
        </p:blipFill>
        <p:spPr>
          <a:xfrm>
            <a:off x="7353150" y="1578875"/>
            <a:ext cx="979825" cy="1402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56"/>
          <p:cNvSpPr txBox="1">
            <a:spLocks noGrp="1"/>
          </p:cNvSpPr>
          <p:nvPr>
            <p:ph type="title"/>
          </p:nvPr>
        </p:nvSpPr>
        <p:spPr>
          <a:xfrm>
            <a:off x="1295400" y="800450"/>
            <a:ext cx="6519000" cy="357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ELPT Portal Overview</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101"/>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Downloading the Secure Browser</a:t>
            </a:r>
            <a:endParaRPr/>
          </a:p>
        </p:txBody>
      </p:sp>
      <p:sp>
        <p:nvSpPr>
          <p:cNvPr id="530" name="Google Shape;530;p101"/>
          <p:cNvSpPr txBox="1">
            <a:spLocks noGrp="1"/>
          </p:cNvSpPr>
          <p:nvPr>
            <p:ph type="body" idx="1"/>
          </p:nvPr>
        </p:nvSpPr>
        <p:spPr>
          <a:xfrm>
            <a:off x="430075" y="1336375"/>
            <a:ext cx="3910500" cy="33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000000"/>
                </a:solidFill>
              </a:rPr>
              <a:t>Scroll down the</a:t>
            </a:r>
            <a:r>
              <a:rPr lang="en-US" u="sng">
                <a:solidFill>
                  <a:schemeClr val="hlink"/>
                </a:solidFill>
                <a:hlinkClick r:id="rId3"/>
              </a:rPr>
              <a:t> Secure Browser page</a:t>
            </a:r>
            <a:r>
              <a:rPr lang="en-US">
                <a:solidFill>
                  <a:srgbClr val="000000"/>
                </a:solidFill>
              </a:rPr>
              <a:t> and choose the appropriate tab for information about downloading the Secure Browser for your operating system.</a:t>
            </a: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r>
              <a:rPr lang="en-US">
                <a:solidFill>
                  <a:srgbClr val="000000"/>
                </a:solidFill>
              </a:rPr>
              <a:t>Each tab on the Secure Browsers page of the Portal includes a link to download the Secure Browser and an overview of the process for installing that Secure Browser. </a:t>
            </a:r>
            <a:endParaRPr>
              <a:solidFill>
                <a:srgbClr val="000000"/>
              </a:solidFill>
            </a:endParaRPr>
          </a:p>
          <a:p>
            <a:pPr marL="0" lvl="0" indent="0" algn="l" rtl="0">
              <a:spcBef>
                <a:spcPts val="750"/>
              </a:spcBef>
              <a:spcAft>
                <a:spcPts val="0"/>
              </a:spcAft>
              <a:buNone/>
            </a:pPr>
            <a:endParaRPr/>
          </a:p>
        </p:txBody>
      </p:sp>
      <p:pic>
        <p:nvPicPr>
          <p:cNvPr id="531" name="Google Shape;531;p101"/>
          <p:cNvPicPr preferRelativeResize="0"/>
          <p:nvPr/>
        </p:nvPicPr>
        <p:blipFill rotWithShape="1">
          <a:blip r:embed="rId4">
            <a:alphaModFix/>
          </a:blip>
          <a:srcRect l="8381" t="3871" r="13063" b="6930"/>
          <a:stretch/>
        </p:blipFill>
        <p:spPr>
          <a:xfrm>
            <a:off x="4514250" y="1627875"/>
            <a:ext cx="4049126" cy="258642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102"/>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Network Diagnostic Tool</a:t>
            </a:r>
            <a:endParaRPr/>
          </a:p>
        </p:txBody>
      </p:sp>
      <p:sp>
        <p:nvSpPr>
          <p:cNvPr id="538" name="Google Shape;538;p102"/>
          <p:cNvSpPr txBox="1">
            <a:spLocks noGrp="1"/>
          </p:cNvSpPr>
          <p:nvPr>
            <p:ph type="body" idx="1"/>
          </p:nvPr>
        </p:nvSpPr>
        <p:spPr>
          <a:xfrm>
            <a:off x="430075" y="1336375"/>
            <a:ext cx="4460100" cy="33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000000"/>
                </a:solidFill>
              </a:rPr>
              <a:t>The main page of the Secure Browser includes a link to a network diagnostic tool.</a:t>
            </a:r>
            <a:endParaRPr>
              <a:solidFill>
                <a:srgbClr val="000000"/>
              </a:solidFill>
            </a:endParaRPr>
          </a:p>
          <a:p>
            <a:pPr marL="0" lvl="0" indent="0" algn="l" rtl="0">
              <a:spcBef>
                <a:spcPts val="0"/>
              </a:spcBef>
              <a:spcAft>
                <a:spcPts val="0"/>
              </a:spcAft>
              <a:buNone/>
            </a:pPr>
            <a:r>
              <a:rPr lang="en-US">
                <a:solidFill>
                  <a:srgbClr val="000000"/>
                </a:solidFill>
              </a:rPr>
              <a:t>The network diagnostic tool allows you to run two checks:</a:t>
            </a:r>
            <a:endParaRPr>
              <a:solidFill>
                <a:srgbClr val="000000"/>
              </a:solidFill>
            </a:endParaRPr>
          </a:p>
          <a:p>
            <a:pPr marL="457200" lvl="0" indent="0" algn="l" rtl="0">
              <a:spcBef>
                <a:spcPts val="1000"/>
              </a:spcBef>
              <a:spcAft>
                <a:spcPts val="0"/>
              </a:spcAft>
              <a:buNone/>
            </a:pPr>
            <a:r>
              <a:rPr lang="en-US">
                <a:solidFill>
                  <a:srgbClr val="000000"/>
                </a:solidFill>
                <a:latin typeface="Arial"/>
                <a:ea typeface="Arial"/>
                <a:cs typeface="Arial"/>
                <a:sym typeface="Arial"/>
              </a:rPr>
              <a:t>•</a:t>
            </a:r>
            <a:r>
              <a:rPr lang="en-US">
                <a:solidFill>
                  <a:srgbClr val="000000"/>
                </a:solidFill>
              </a:rPr>
              <a:t>Network Diagnostics Test checks for bandwidth</a:t>
            </a:r>
            <a:endParaRPr>
              <a:solidFill>
                <a:srgbClr val="000000"/>
              </a:solidFill>
            </a:endParaRPr>
          </a:p>
          <a:p>
            <a:pPr marL="457200" lvl="0" indent="0" algn="l" rtl="0">
              <a:spcBef>
                <a:spcPts val="1000"/>
              </a:spcBef>
              <a:spcAft>
                <a:spcPts val="0"/>
              </a:spcAft>
              <a:buNone/>
            </a:pPr>
            <a:r>
              <a:rPr lang="en-US">
                <a:solidFill>
                  <a:srgbClr val="000000"/>
                </a:solidFill>
                <a:latin typeface="Arial"/>
                <a:ea typeface="Arial"/>
                <a:cs typeface="Arial"/>
                <a:sym typeface="Arial"/>
              </a:rPr>
              <a:t>•</a:t>
            </a:r>
            <a:r>
              <a:rPr lang="en-US">
                <a:solidFill>
                  <a:srgbClr val="000000"/>
                </a:solidFill>
              </a:rPr>
              <a:t>Recording and Playback checks confirm that your computer’s recording system is working correctly for testing ELPT speaking</a:t>
            </a:r>
            <a:r>
              <a:rPr lang="en-US" sz="1700">
                <a:solidFill>
                  <a:srgbClr val="000000"/>
                </a:solidFill>
              </a:rPr>
              <a:t>.</a:t>
            </a:r>
            <a:endParaRPr sz="1700">
              <a:solidFill>
                <a:srgbClr val="000000"/>
              </a:solidFill>
            </a:endParaRPr>
          </a:p>
          <a:p>
            <a:pPr marL="0" lvl="0" indent="0" algn="l" rtl="0">
              <a:spcBef>
                <a:spcPts val="750"/>
              </a:spcBef>
              <a:spcAft>
                <a:spcPts val="0"/>
              </a:spcAft>
              <a:buNone/>
            </a:pPr>
            <a:endParaRPr/>
          </a:p>
        </p:txBody>
      </p:sp>
      <p:pic>
        <p:nvPicPr>
          <p:cNvPr id="539" name="Google Shape;539;p102"/>
          <p:cNvPicPr preferRelativeResize="0"/>
          <p:nvPr/>
        </p:nvPicPr>
        <p:blipFill>
          <a:blip r:embed="rId3">
            <a:alphaModFix/>
          </a:blip>
          <a:stretch>
            <a:fillRect/>
          </a:stretch>
        </p:blipFill>
        <p:spPr>
          <a:xfrm>
            <a:off x="4951075" y="1412575"/>
            <a:ext cx="3659525" cy="302879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103"/>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Technology Coordinator Checklist</a:t>
            </a:r>
            <a:endParaRPr/>
          </a:p>
        </p:txBody>
      </p:sp>
      <p:sp>
        <p:nvSpPr>
          <p:cNvPr id="546" name="Google Shape;546;p103"/>
          <p:cNvSpPr txBox="1">
            <a:spLocks noGrp="1"/>
          </p:cNvSpPr>
          <p:nvPr>
            <p:ph type="body" idx="1"/>
          </p:nvPr>
        </p:nvSpPr>
        <p:spPr>
          <a:xfrm>
            <a:off x="963475" y="1924163"/>
            <a:ext cx="3100200" cy="20493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r>
              <a:rPr lang="en-US"/>
              <a:t>The Technology Coordinator Checklist can be found in Appendix B of the </a:t>
            </a:r>
            <a:r>
              <a:rPr lang="en-US" sz="1600">
                <a:solidFill>
                  <a:srgbClr val="000000"/>
                </a:solidFill>
              </a:rPr>
              <a:t>the</a:t>
            </a:r>
            <a:r>
              <a:rPr lang="en-US" sz="1600">
                <a:solidFill>
                  <a:srgbClr val="000000"/>
                </a:solidFill>
                <a:uFill>
                  <a:noFill/>
                </a:u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US" sz="1600" u="sng">
                <a:solidFill>
                  <a:schemeClr val="hlink"/>
                </a:solidFill>
                <a:hlinkClick r:id="rId3"/>
              </a:rPr>
              <a:t>ELPT Technical Specifications Manual</a:t>
            </a:r>
            <a:r>
              <a:rPr lang="en-US" sz="1600">
                <a:solidFill>
                  <a:srgbClr val="000000"/>
                </a:solidFill>
              </a:rPr>
              <a:t>. </a:t>
            </a:r>
            <a:endParaRPr sz="1600">
              <a:solidFill>
                <a:srgbClr val="000000"/>
              </a:solidFill>
            </a:endParaRPr>
          </a:p>
          <a:p>
            <a:pPr marL="0" lvl="0" indent="0" algn="l" rtl="0">
              <a:spcBef>
                <a:spcPts val="750"/>
              </a:spcBef>
              <a:spcAft>
                <a:spcPts val="0"/>
              </a:spcAft>
              <a:buNone/>
            </a:pPr>
            <a:endParaRPr/>
          </a:p>
        </p:txBody>
      </p:sp>
      <p:pic>
        <p:nvPicPr>
          <p:cNvPr id="547" name="Google Shape;547;p103"/>
          <p:cNvPicPr preferRelativeResize="0"/>
          <p:nvPr/>
        </p:nvPicPr>
        <p:blipFill>
          <a:blip r:embed="rId4">
            <a:alphaModFix/>
          </a:blip>
          <a:stretch>
            <a:fillRect/>
          </a:stretch>
        </p:blipFill>
        <p:spPr>
          <a:xfrm>
            <a:off x="4319300" y="1197650"/>
            <a:ext cx="3920097" cy="35023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104"/>
          <p:cNvSpPr txBox="1">
            <a:spLocks noGrp="1"/>
          </p:cNvSpPr>
          <p:nvPr>
            <p:ph type="title"/>
          </p:nvPr>
        </p:nvSpPr>
        <p:spPr>
          <a:xfrm>
            <a:off x="0" y="800450"/>
            <a:ext cx="6519000" cy="357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0">
                <a:solidFill>
                  <a:srgbClr val="000000"/>
                </a:solidFill>
              </a:rPr>
              <a:t>Accessing the Operational</a:t>
            </a:r>
            <a:endParaRPr b="0">
              <a:solidFill>
                <a:srgbClr val="000000"/>
              </a:solidFill>
            </a:endParaRPr>
          </a:p>
          <a:p>
            <a:pPr marL="0" lvl="0" indent="0" algn="ctr" rtl="0">
              <a:spcBef>
                <a:spcPts val="0"/>
              </a:spcBef>
              <a:spcAft>
                <a:spcPts val="0"/>
              </a:spcAft>
              <a:buNone/>
            </a:pPr>
            <a:r>
              <a:rPr lang="en-US" b="0">
                <a:solidFill>
                  <a:srgbClr val="000000"/>
                </a:solidFill>
              </a:rPr>
              <a:t>Test Administration Interface </a:t>
            </a:r>
            <a:endParaRPr b="0">
              <a:solidFill>
                <a:srgbClr val="00000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05"/>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Accessing the Operational </a:t>
            </a:r>
            <a:br>
              <a:rPr lang="en-US"/>
            </a:br>
            <a:r>
              <a:rPr lang="en-US"/>
              <a:t>Test Administration Interface</a:t>
            </a:r>
            <a:endParaRPr/>
          </a:p>
        </p:txBody>
      </p:sp>
      <p:sp>
        <p:nvSpPr>
          <p:cNvPr id="560" name="Google Shape;560;p105"/>
          <p:cNvSpPr txBox="1">
            <a:spLocks noGrp="1"/>
          </p:cNvSpPr>
          <p:nvPr>
            <p:ph type="body" idx="1"/>
          </p:nvPr>
        </p:nvSpPr>
        <p:spPr>
          <a:xfrm>
            <a:off x="506275" y="1336375"/>
            <a:ext cx="4854000" cy="33636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r>
              <a:rPr lang="en-US"/>
              <a:t>Operational Test Administration is the administrative system that allows TAs to:</a:t>
            </a:r>
            <a:endParaRPr/>
          </a:p>
          <a:p>
            <a:pPr marL="457200" lvl="0" indent="-342900" algn="l" rtl="0">
              <a:spcBef>
                <a:spcPts val="750"/>
              </a:spcBef>
              <a:spcAft>
                <a:spcPts val="0"/>
              </a:spcAft>
              <a:buSzPts val="1800"/>
              <a:buChar char="•"/>
            </a:pPr>
            <a:r>
              <a:rPr lang="en-US"/>
              <a:t>Select the tests students will take</a:t>
            </a:r>
            <a:endParaRPr/>
          </a:p>
          <a:p>
            <a:pPr marL="457200" lvl="0" indent="-342900" algn="l" rtl="0">
              <a:spcBef>
                <a:spcPts val="0"/>
              </a:spcBef>
              <a:spcAft>
                <a:spcPts val="0"/>
              </a:spcAft>
              <a:buSzPts val="1800"/>
              <a:buChar char="•"/>
            </a:pPr>
            <a:r>
              <a:rPr lang="en-US"/>
              <a:t>Create Session IDs</a:t>
            </a:r>
            <a:endParaRPr/>
          </a:p>
          <a:p>
            <a:pPr marL="457200" lvl="0" indent="-342900" algn="l" rtl="0">
              <a:spcBef>
                <a:spcPts val="0"/>
              </a:spcBef>
              <a:spcAft>
                <a:spcPts val="0"/>
              </a:spcAft>
              <a:buSzPts val="1800"/>
              <a:buChar char="•"/>
            </a:pPr>
            <a:r>
              <a:rPr lang="en-US"/>
              <a:t>Select testing settings</a:t>
            </a:r>
            <a:endParaRPr/>
          </a:p>
          <a:p>
            <a:pPr marL="457200" lvl="0" indent="-342900" algn="l" rtl="0">
              <a:spcBef>
                <a:spcPts val="0"/>
              </a:spcBef>
              <a:spcAft>
                <a:spcPts val="0"/>
              </a:spcAft>
              <a:buSzPts val="1800"/>
              <a:buChar char="•"/>
            </a:pPr>
            <a:r>
              <a:rPr lang="en-US"/>
              <a:t>Monitor testing progress</a:t>
            </a:r>
            <a:endParaRPr/>
          </a:p>
          <a:p>
            <a:pPr marL="0" lvl="0" indent="0" algn="l" rtl="0">
              <a:spcBef>
                <a:spcPts val="750"/>
              </a:spcBef>
              <a:spcAft>
                <a:spcPts val="0"/>
              </a:spcAft>
              <a:buNone/>
            </a:pPr>
            <a:r>
              <a:rPr lang="en-US"/>
              <a:t>The Operational Test Administration system can be accessed through </a:t>
            </a:r>
            <a:r>
              <a:rPr lang="en-US" u="sng">
                <a:solidFill>
                  <a:schemeClr val="hlink"/>
                </a:solidFill>
                <a:hlinkClick r:id="rId3"/>
              </a:rPr>
              <a:t>ELPT tab</a:t>
            </a:r>
            <a:r>
              <a:rPr lang="en-US">
                <a:solidFill>
                  <a:srgbClr val="212121"/>
                </a:solidFill>
              </a:rPr>
              <a:t> in the</a:t>
            </a:r>
            <a:r>
              <a:rPr lang="en-US" u="sng">
                <a:solidFill>
                  <a:schemeClr val="hlink"/>
                </a:solidFill>
                <a:hlinkClick r:id="rId4"/>
              </a:rPr>
              <a:t> ELPT portal</a:t>
            </a:r>
            <a:r>
              <a:rPr lang="en-US">
                <a:solidFill>
                  <a:srgbClr val="212121"/>
                </a:solidFill>
              </a:rPr>
              <a:t>.</a:t>
            </a:r>
            <a:endParaRPr>
              <a:solidFill>
                <a:srgbClr val="212121"/>
              </a:solidFill>
            </a:endParaRPr>
          </a:p>
          <a:p>
            <a:pPr marL="0" lvl="0" indent="0" algn="l" rtl="0">
              <a:spcBef>
                <a:spcPts val="800"/>
              </a:spcBef>
              <a:spcAft>
                <a:spcPts val="0"/>
              </a:spcAft>
              <a:buNone/>
            </a:pPr>
            <a:r>
              <a:rPr lang="en-US">
                <a:solidFill>
                  <a:srgbClr val="212121"/>
                </a:solidFill>
              </a:rPr>
              <a:t>Reference the</a:t>
            </a:r>
            <a:r>
              <a:rPr lang="en-US" u="sng">
                <a:solidFill>
                  <a:schemeClr val="hlink"/>
                </a:solidFill>
                <a:hlinkClick r:id="rId5"/>
              </a:rPr>
              <a:t> ELPT Summative TAM</a:t>
            </a:r>
            <a:r>
              <a:rPr lang="en-US">
                <a:solidFill>
                  <a:srgbClr val="212121"/>
                </a:solidFill>
              </a:rPr>
              <a:t> and</a:t>
            </a:r>
            <a:r>
              <a:rPr lang="en-US" u="sng">
                <a:solidFill>
                  <a:schemeClr val="hlink"/>
                </a:solidFill>
                <a:hlinkClick r:id="rId6"/>
              </a:rPr>
              <a:t> TA User Guide</a:t>
            </a:r>
            <a:r>
              <a:rPr lang="en-US">
                <a:solidFill>
                  <a:srgbClr val="212121"/>
                </a:solidFill>
              </a:rPr>
              <a:t> for detailed information on administering the ELPT.</a:t>
            </a:r>
            <a:endParaRPr>
              <a:solidFill>
                <a:srgbClr val="212121"/>
              </a:solidFill>
            </a:endParaRPr>
          </a:p>
          <a:p>
            <a:pPr marL="0" lvl="0" indent="0" algn="l" rtl="0">
              <a:spcBef>
                <a:spcPts val="1000"/>
              </a:spcBef>
              <a:spcAft>
                <a:spcPts val="0"/>
              </a:spcAft>
              <a:buNone/>
            </a:pPr>
            <a:endParaRPr>
              <a:solidFill>
                <a:srgbClr val="212121"/>
              </a:solidFill>
            </a:endParaRPr>
          </a:p>
        </p:txBody>
      </p:sp>
      <p:pic>
        <p:nvPicPr>
          <p:cNvPr id="561" name="Google Shape;561;p105"/>
          <p:cNvPicPr preferRelativeResize="0"/>
          <p:nvPr/>
        </p:nvPicPr>
        <p:blipFill>
          <a:blip r:embed="rId7">
            <a:alphaModFix/>
          </a:blip>
          <a:stretch>
            <a:fillRect/>
          </a:stretch>
        </p:blipFill>
        <p:spPr>
          <a:xfrm>
            <a:off x="5218288" y="1812750"/>
            <a:ext cx="3495675" cy="18478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106"/>
          <p:cNvSpPr txBox="1">
            <a:spLocks noGrp="1"/>
          </p:cNvSpPr>
          <p:nvPr>
            <p:ph type="title"/>
          </p:nvPr>
        </p:nvSpPr>
        <p:spPr>
          <a:xfrm>
            <a:off x="430075" y="3499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Creating a Test Session</a:t>
            </a:r>
            <a:endParaRPr/>
          </a:p>
        </p:txBody>
      </p:sp>
      <p:sp>
        <p:nvSpPr>
          <p:cNvPr id="568" name="Google Shape;568;p106"/>
          <p:cNvSpPr txBox="1">
            <a:spLocks noGrp="1"/>
          </p:cNvSpPr>
          <p:nvPr>
            <p:ph type="body" idx="1"/>
          </p:nvPr>
        </p:nvSpPr>
        <p:spPr>
          <a:xfrm>
            <a:off x="430075" y="1107775"/>
            <a:ext cx="5878200" cy="33636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r>
              <a:rPr lang="en-US" sz="1700"/>
              <a:t>Test Administrators will administer the test through the Operational Test Administration icon accessed through the ELPT tab in the ELPT portal. </a:t>
            </a:r>
            <a:endParaRPr sz="1700"/>
          </a:p>
          <a:p>
            <a:pPr marL="457200" lvl="0" indent="-336550" algn="l" rtl="0">
              <a:spcBef>
                <a:spcPts val="750"/>
              </a:spcBef>
              <a:spcAft>
                <a:spcPts val="0"/>
              </a:spcAft>
              <a:buSzPts val="1700"/>
              <a:buChar char="•"/>
            </a:pPr>
            <a:r>
              <a:rPr lang="en-US" sz="1700"/>
              <a:t>TAs will login to the TA Interface with their TIDE Username and Password.</a:t>
            </a:r>
            <a:endParaRPr sz="1700"/>
          </a:p>
          <a:p>
            <a:pPr marL="457200" lvl="0" indent="-336550" algn="l" rtl="0">
              <a:spcBef>
                <a:spcPts val="0"/>
              </a:spcBef>
              <a:spcAft>
                <a:spcPts val="0"/>
              </a:spcAft>
              <a:buSzPts val="1700"/>
              <a:buChar char="•"/>
            </a:pPr>
            <a:r>
              <a:rPr lang="en-US" sz="1700"/>
              <a:t>Test sessions must be created </a:t>
            </a:r>
            <a:r>
              <a:rPr lang="en-US" sz="1700" i="1"/>
              <a:t>less than 20 minutes</a:t>
            </a:r>
            <a:r>
              <a:rPr lang="en-US" sz="1700"/>
              <a:t> prior to starting the test in order to prevent the system from timing out.</a:t>
            </a:r>
            <a:endParaRPr sz="1700"/>
          </a:p>
          <a:p>
            <a:pPr marL="0" lvl="0" indent="0" algn="l" rtl="0">
              <a:spcBef>
                <a:spcPts val="750"/>
              </a:spcBef>
              <a:spcAft>
                <a:spcPts val="0"/>
              </a:spcAft>
              <a:buNone/>
            </a:pPr>
            <a:r>
              <a:rPr lang="en-US" sz="1700"/>
              <a:t>In the TA Interface, the TA will select the grade band of the student taking ELPT: Kindergarten, Grade 1, Grades 2-3, Grades 4-5, Grades 6-8, or Grades 9-12.</a:t>
            </a:r>
            <a:endParaRPr sz="1700"/>
          </a:p>
          <a:p>
            <a:pPr marL="457200" lvl="0" indent="-336550" algn="l" rtl="0">
              <a:spcBef>
                <a:spcPts val="750"/>
              </a:spcBef>
              <a:spcAft>
                <a:spcPts val="0"/>
              </a:spcAft>
              <a:buSzPts val="1700"/>
              <a:buChar char="➔"/>
            </a:pPr>
            <a:r>
              <a:rPr lang="en-US" sz="1700"/>
              <a:t>T9 students will test in the 9-12 grade band.</a:t>
            </a:r>
            <a:endParaRPr sz="1700"/>
          </a:p>
          <a:p>
            <a:pPr marL="0" lvl="0" indent="0" algn="l" rtl="0">
              <a:spcBef>
                <a:spcPts val="750"/>
              </a:spcBef>
              <a:spcAft>
                <a:spcPts val="0"/>
              </a:spcAft>
              <a:buNone/>
            </a:pPr>
            <a:endParaRPr/>
          </a:p>
        </p:txBody>
      </p:sp>
      <p:pic>
        <p:nvPicPr>
          <p:cNvPr id="569" name="Google Shape;569;p106"/>
          <p:cNvPicPr preferRelativeResize="0"/>
          <p:nvPr/>
        </p:nvPicPr>
        <p:blipFill>
          <a:blip r:embed="rId3">
            <a:alphaModFix/>
          </a:blip>
          <a:stretch>
            <a:fillRect/>
          </a:stretch>
        </p:blipFill>
        <p:spPr>
          <a:xfrm>
            <a:off x="6308275" y="2646250"/>
            <a:ext cx="2530925" cy="1900864"/>
          </a:xfrm>
          <a:prstGeom prst="rect">
            <a:avLst/>
          </a:prstGeom>
          <a:noFill/>
          <a:ln>
            <a:noFill/>
          </a:ln>
        </p:spPr>
      </p:pic>
      <p:pic>
        <p:nvPicPr>
          <p:cNvPr id="570" name="Google Shape;570;p106"/>
          <p:cNvPicPr preferRelativeResize="0"/>
          <p:nvPr/>
        </p:nvPicPr>
        <p:blipFill>
          <a:blip r:embed="rId4">
            <a:alphaModFix/>
          </a:blip>
          <a:stretch>
            <a:fillRect/>
          </a:stretch>
        </p:blipFill>
        <p:spPr>
          <a:xfrm>
            <a:off x="7037575" y="707975"/>
            <a:ext cx="1174050" cy="16334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107"/>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Student Login: Accessing ELPT</a:t>
            </a:r>
            <a:endParaRPr/>
          </a:p>
        </p:txBody>
      </p:sp>
      <p:sp>
        <p:nvSpPr>
          <p:cNvPr id="577" name="Google Shape;577;p107"/>
          <p:cNvSpPr txBox="1">
            <a:spLocks noGrp="1"/>
          </p:cNvSpPr>
          <p:nvPr>
            <p:ph type="body" idx="1"/>
          </p:nvPr>
        </p:nvSpPr>
        <p:spPr>
          <a:xfrm>
            <a:off x="430075" y="1336375"/>
            <a:ext cx="5212500" cy="33636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r>
              <a:rPr lang="en-US"/>
              <a:t>Once a grade band is selected, the ELPT Session ID will be generated in the TAs Operational Test Administration screen.  </a:t>
            </a:r>
            <a:endParaRPr/>
          </a:p>
          <a:p>
            <a:pPr marL="457200" lvl="0" indent="-342900" algn="l" rtl="0">
              <a:spcBef>
                <a:spcPts val="750"/>
              </a:spcBef>
              <a:spcAft>
                <a:spcPts val="0"/>
              </a:spcAft>
              <a:buSzPts val="1800"/>
              <a:buChar char="•"/>
            </a:pPr>
            <a:r>
              <a:rPr lang="en-US"/>
              <a:t>Provide the Session ID to the student for the student to access the test.</a:t>
            </a:r>
            <a:endParaRPr/>
          </a:p>
          <a:p>
            <a:pPr marL="0" lvl="0" indent="0" algn="l" rtl="0">
              <a:spcBef>
                <a:spcPts val="750"/>
              </a:spcBef>
              <a:spcAft>
                <a:spcPts val="0"/>
              </a:spcAft>
              <a:buNone/>
            </a:pPr>
            <a:r>
              <a:rPr lang="en-US"/>
              <a:t>Student will access the ELPT through the </a:t>
            </a:r>
            <a:r>
              <a:rPr lang="en-US" b="1"/>
              <a:t>CAI Secure Browser icon</a:t>
            </a:r>
            <a:r>
              <a:rPr lang="en-US"/>
              <a:t> using the first name, LASID, and teacher provided Session ID.</a:t>
            </a:r>
            <a:endParaRPr/>
          </a:p>
          <a:p>
            <a:pPr marL="0" lvl="0" indent="0" algn="l" rtl="0">
              <a:spcBef>
                <a:spcPts val="750"/>
              </a:spcBef>
              <a:spcAft>
                <a:spcPts val="0"/>
              </a:spcAft>
              <a:buNone/>
            </a:pPr>
            <a:r>
              <a:rPr lang="en-US"/>
              <a:t>Student will be required to conduct an Audio Playback Check and Recording Device Check prior to the beginning of the test.</a:t>
            </a:r>
            <a:endParaRPr/>
          </a:p>
        </p:txBody>
      </p:sp>
      <p:pic>
        <p:nvPicPr>
          <p:cNvPr id="578" name="Google Shape;578;p107"/>
          <p:cNvPicPr preferRelativeResize="0"/>
          <p:nvPr/>
        </p:nvPicPr>
        <p:blipFill>
          <a:blip r:embed="rId3">
            <a:alphaModFix/>
          </a:blip>
          <a:stretch>
            <a:fillRect/>
          </a:stretch>
        </p:blipFill>
        <p:spPr>
          <a:xfrm>
            <a:off x="6810650" y="1170450"/>
            <a:ext cx="1701475" cy="1093800"/>
          </a:xfrm>
          <a:prstGeom prst="rect">
            <a:avLst/>
          </a:prstGeom>
          <a:noFill/>
          <a:ln>
            <a:noFill/>
          </a:ln>
        </p:spPr>
      </p:pic>
      <p:pic>
        <p:nvPicPr>
          <p:cNvPr id="579" name="Google Shape;579;p107"/>
          <p:cNvPicPr preferRelativeResize="0"/>
          <p:nvPr/>
        </p:nvPicPr>
        <p:blipFill>
          <a:blip r:embed="rId4">
            <a:alphaModFix/>
          </a:blip>
          <a:stretch>
            <a:fillRect/>
          </a:stretch>
        </p:blipFill>
        <p:spPr>
          <a:xfrm>
            <a:off x="5794975" y="2460325"/>
            <a:ext cx="2794708" cy="2149775"/>
          </a:xfrm>
          <a:prstGeom prst="rect">
            <a:avLst/>
          </a:prstGeom>
          <a:noFill/>
          <a:ln>
            <a:noFill/>
          </a:ln>
        </p:spPr>
      </p:pic>
      <p:pic>
        <p:nvPicPr>
          <p:cNvPr id="580" name="Google Shape;580;p107"/>
          <p:cNvPicPr preferRelativeResize="0"/>
          <p:nvPr/>
        </p:nvPicPr>
        <p:blipFill>
          <a:blip r:embed="rId5">
            <a:alphaModFix/>
          </a:blip>
          <a:stretch>
            <a:fillRect/>
          </a:stretch>
        </p:blipFill>
        <p:spPr>
          <a:xfrm>
            <a:off x="5769199" y="1246650"/>
            <a:ext cx="764334" cy="10938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108"/>
          <p:cNvSpPr txBox="1">
            <a:spLocks noGrp="1"/>
          </p:cNvSpPr>
          <p:nvPr>
            <p:ph type="title"/>
          </p:nvPr>
        </p:nvSpPr>
        <p:spPr>
          <a:xfrm>
            <a:off x="430075" y="3499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Approving Student Entry</a:t>
            </a:r>
            <a:endParaRPr/>
          </a:p>
        </p:txBody>
      </p:sp>
      <p:sp>
        <p:nvSpPr>
          <p:cNvPr id="587" name="Google Shape;587;p108"/>
          <p:cNvSpPr txBox="1">
            <a:spLocks noGrp="1"/>
          </p:cNvSpPr>
          <p:nvPr>
            <p:ph type="body" idx="1"/>
          </p:nvPr>
        </p:nvSpPr>
        <p:spPr>
          <a:xfrm>
            <a:off x="430075" y="1183975"/>
            <a:ext cx="8283900" cy="33636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r>
              <a:rPr lang="en-US"/>
              <a:t>Once the Test Administrator starts the test session and students log in, the TA must approve or edit students’ test settings on the Operational Test Administration screen before the student can access the ELPT.  It is very important to pay close attention to the test name prior to approving to be sure that the appropriate test was selected.</a:t>
            </a:r>
            <a:endParaRPr/>
          </a:p>
        </p:txBody>
      </p:sp>
      <p:pic>
        <p:nvPicPr>
          <p:cNvPr id="588" name="Google Shape;588;p108"/>
          <p:cNvPicPr preferRelativeResize="0"/>
          <p:nvPr/>
        </p:nvPicPr>
        <p:blipFill>
          <a:blip r:embed="rId3">
            <a:alphaModFix/>
          </a:blip>
          <a:stretch>
            <a:fillRect/>
          </a:stretch>
        </p:blipFill>
        <p:spPr>
          <a:xfrm>
            <a:off x="746575" y="2823350"/>
            <a:ext cx="3855451" cy="1314025"/>
          </a:xfrm>
          <a:prstGeom prst="rect">
            <a:avLst/>
          </a:prstGeom>
          <a:noFill/>
          <a:ln>
            <a:noFill/>
          </a:ln>
        </p:spPr>
      </p:pic>
      <p:pic>
        <p:nvPicPr>
          <p:cNvPr id="589" name="Google Shape;589;p108"/>
          <p:cNvPicPr preferRelativeResize="0"/>
          <p:nvPr/>
        </p:nvPicPr>
        <p:blipFill>
          <a:blip r:embed="rId4">
            <a:alphaModFix/>
          </a:blip>
          <a:stretch>
            <a:fillRect/>
          </a:stretch>
        </p:blipFill>
        <p:spPr>
          <a:xfrm>
            <a:off x="5163075" y="2396500"/>
            <a:ext cx="3037325" cy="25003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109"/>
          <p:cNvSpPr txBox="1">
            <a:spLocks noGrp="1"/>
          </p:cNvSpPr>
          <p:nvPr>
            <p:ph type="title"/>
          </p:nvPr>
        </p:nvSpPr>
        <p:spPr>
          <a:xfrm>
            <a:off x="0" y="800450"/>
            <a:ext cx="6519000" cy="357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Reporting</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110"/>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Accessing the Reporting</a:t>
            </a:r>
            <a:endParaRPr/>
          </a:p>
        </p:txBody>
      </p:sp>
      <p:sp>
        <p:nvSpPr>
          <p:cNvPr id="602" name="Google Shape;602;p110"/>
          <p:cNvSpPr txBox="1">
            <a:spLocks noGrp="1"/>
          </p:cNvSpPr>
          <p:nvPr>
            <p:ph type="body" idx="1"/>
          </p:nvPr>
        </p:nvSpPr>
        <p:spPr>
          <a:xfrm>
            <a:off x="582475" y="1488775"/>
            <a:ext cx="4651800" cy="26844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r>
              <a:rPr lang="en-US"/>
              <a:t>ELPT score reports are available in Reporting which can be accessed through the </a:t>
            </a:r>
            <a:r>
              <a:rPr lang="en-US" u="sng">
                <a:solidFill>
                  <a:schemeClr val="hlink"/>
                </a:solidFill>
                <a:hlinkClick r:id="rId3"/>
              </a:rPr>
              <a:t>ELPT tab</a:t>
            </a:r>
            <a:r>
              <a:rPr lang="en-US"/>
              <a:t> in the </a:t>
            </a:r>
            <a:r>
              <a:rPr lang="en-US" u="sng">
                <a:solidFill>
                  <a:schemeClr val="hlink"/>
                </a:solidFill>
                <a:hlinkClick r:id="rId4"/>
              </a:rPr>
              <a:t>ELPT portal</a:t>
            </a:r>
            <a:r>
              <a:rPr lang="en-US">
                <a:solidFill>
                  <a:srgbClr val="212121"/>
                </a:solidFill>
              </a:rPr>
              <a:t>. </a:t>
            </a:r>
            <a:endParaRPr>
              <a:solidFill>
                <a:srgbClr val="212121"/>
              </a:solidFill>
            </a:endParaRPr>
          </a:p>
          <a:p>
            <a:pPr marL="0" lvl="0" indent="0" algn="l" rtl="0">
              <a:spcBef>
                <a:spcPts val="750"/>
              </a:spcBef>
              <a:spcAft>
                <a:spcPts val="0"/>
              </a:spcAft>
              <a:buNone/>
            </a:pPr>
            <a:endParaRPr/>
          </a:p>
          <a:p>
            <a:pPr marL="0" lvl="0" indent="0" algn="l" rtl="0">
              <a:spcBef>
                <a:spcPts val="750"/>
              </a:spcBef>
              <a:spcAft>
                <a:spcPts val="0"/>
              </a:spcAft>
              <a:buNone/>
            </a:pPr>
            <a:r>
              <a:rPr lang="en-US"/>
              <a:t>Reference the </a:t>
            </a:r>
            <a:r>
              <a:rPr lang="en-US" u="sng">
                <a:solidFill>
                  <a:schemeClr val="hlink"/>
                </a:solidFill>
                <a:hlinkClick r:id="rId5"/>
              </a:rPr>
              <a:t>Reporting Manual</a:t>
            </a:r>
            <a:r>
              <a:rPr lang="en-US"/>
              <a:t> for detailed steps on navigating Reporting.</a:t>
            </a:r>
            <a:endParaRPr/>
          </a:p>
        </p:txBody>
      </p:sp>
      <p:pic>
        <p:nvPicPr>
          <p:cNvPr id="603" name="Google Shape;603;p110"/>
          <p:cNvPicPr preferRelativeResize="0"/>
          <p:nvPr/>
        </p:nvPicPr>
        <p:blipFill>
          <a:blip r:embed="rId6">
            <a:alphaModFix/>
          </a:blip>
          <a:stretch>
            <a:fillRect/>
          </a:stretch>
        </p:blipFill>
        <p:spPr>
          <a:xfrm>
            <a:off x="5321575" y="1641175"/>
            <a:ext cx="2880750" cy="20165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57"/>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ELPT Portal</a:t>
            </a:r>
            <a:endParaRPr/>
          </a:p>
        </p:txBody>
      </p:sp>
      <p:sp>
        <p:nvSpPr>
          <p:cNvPr id="183" name="Google Shape;183;p57"/>
          <p:cNvSpPr txBox="1">
            <a:spLocks noGrp="1"/>
          </p:cNvSpPr>
          <p:nvPr>
            <p:ph type="body" idx="1"/>
          </p:nvPr>
        </p:nvSpPr>
        <p:spPr>
          <a:xfrm>
            <a:off x="430075" y="1336375"/>
            <a:ext cx="8283900" cy="3363600"/>
          </a:xfrm>
          <a:prstGeom prst="rect">
            <a:avLst/>
          </a:prstGeom>
        </p:spPr>
        <p:txBody>
          <a:bodyPr spcFirstLastPara="1" wrap="square" lIns="91425" tIns="91425" rIns="91425" bIns="91425" anchor="t" anchorCtr="0">
            <a:noAutofit/>
          </a:bodyPr>
          <a:lstStyle/>
          <a:p>
            <a:pPr marL="457200" lvl="0" indent="0" algn="l" rtl="0">
              <a:spcBef>
                <a:spcPts val="750"/>
              </a:spcBef>
              <a:spcAft>
                <a:spcPts val="0"/>
              </a:spcAft>
              <a:buNone/>
            </a:pPr>
            <a:r>
              <a:rPr lang="en-US"/>
              <a:t>The </a:t>
            </a:r>
            <a:r>
              <a:rPr lang="en-US" u="sng">
                <a:solidFill>
                  <a:schemeClr val="hlink"/>
                </a:solidFill>
                <a:hlinkClick r:id="rId3"/>
              </a:rPr>
              <a:t>ELPT Portal</a:t>
            </a:r>
            <a:r>
              <a:rPr lang="en-US"/>
              <a:t> is a centralized location for all information about administering ELPT. You can register to receive EL updates by clicking the link in the top right of the ELPT Portal.</a:t>
            </a:r>
            <a:endParaRPr/>
          </a:p>
          <a:p>
            <a:pPr marL="457200" lvl="0" indent="0" algn="l" rtl="0">
              <a:spcBef>
                <a:spcPts val="750"/>
              </a:spcBef>
              <a:spcAft>
                <a:spcPts val="0"/>
              </a:spcAft>
              <a:buNone/>
            </a:pPr>
            <a:endParaRPr/>
          </a:p>
          <a:p>
            <a:pPr marL="457200" lvl="0" indent="0" algn="l" rtl="0">
              <a:spcBef>
                <a:spcPts val="750"/>
              </a:spcBef>
              <a:spcAft>
                <a:spcPts val="0"/>
              </a:spcAft>
              <a:buNone/>
            </a:pPr>
            <a:endParaRPr/>
          </a:p>
          <a:p>
            <a:pPr marL="457200" lvl="0" indent="0" algn="l" rtl="0">
              <a:spcBef>
                <a:spcPts val="750"/>
              </a:spcBef>
              <a:spcAft>
                <a:spcPts val="0"/>
              </a:spcAft>
              <a:buNone/>
            </a:pPr>
            <a:endParaRPr/>
          </a:p>
          <a:p>
            <a:pPr marL="457200" lvl="0" indent="0" algn="l" rtl="0">
              <a:spcBef>
                <a:spcPts val="750"/>
              </a:spcBef>
              <a:spcAft>
                <a:spcPts val="0"/>
              </a:spcAft>
              <a:buNone/>
            </a:pPr>
            <a:endParaRPr/>
          </a:p>
          <a:p>
            <a:pPr marL="457200" lvl="0" indent="0" algn="l" rtl="0">
              <a:spcBef>
                <a:spcPts val="750"/>
              </a:spcBef>
              <a:spcAft>
                <a:spcPts val="0"/>
              </a:spcAft>
              <a:buNone/>
            </a:pPr>
            <a:endParaRPr/>
          </a:p>
        </p:txBody>
      </p:sp>
      <p:pic>
        <p:nvPicPr>
          <p:cNvPr id="184" name="Google Shape;184;p57"/>
          <p:cNvPicPr preferRelativeResize="0"/>
          <p:nvPr/>
        </p:nvPicPr>
        <p:blipFill rotWithShape="1">
          <a:blip r:embed="rId4">
            <a:alphaModFix/>
          </a:blip>
          <a:srcRect l="4701" r="4701" b="45187"/>
          <a:stretch/>
        </p:blipFill>
        <p:spPr>
          <a:xfrm>
            <a:off x="430075" y="2527100"/>
            <a:ext cx="8283900" cy="2107600"/>
          </a:xfrm>
          <a:prstGeom prst="rect">
            <a:avLst/>
          </a:prstGeom>
          <a:noFill/>
          <a:ln>
            <a:noFill/>
          </a:ln>
        </p:spPr>
      </p:pic>
      <p:sp>
        <p:nvSpPr>
          <p:cNvPr id="185" name="Google Shape;185;p57"/>
          <p:cNvSpPr/>
          <p:nvPr/>
        </p:nvSpPr>
        <p:spPr>
          <a:xfrm rot="-9771613">
            <a:off x="7798324" y="2932650"/>
            <a:ext cx="545632" cy="240459"/>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111"/>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Reporting:  Accessing Student Results</a:t>
            </a:r>
            <a:endParaRPr/>
          </a:p>
        </p:txBody>
      </p:sp>
      <p:sp>
        <p:nvSpPr>
          <p:cNvPr id="610" name="Google Shape;610;p111"/>
          <p:cNvSpPr txBox="1">
            <a:spLocks noGrp="1"/>
          </p:cNvSpPr>
          <p:nvPr>
            <p:ph type="body" idx="1"/>
          </p:nvPr>
        </p:nvSpPr>
        <p:spPr>
          <a:xfrm>
            <a:off x="835200" y="1336375"/>
            <a:ext cx="7679400" cy="7155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r>
              <a:rPr lang="en-US"/>
              <a:t>Use the </a:t>
            </a:r>
            <a:r>
              <a:rPr lang="en-US" b="1" i="1"/>
              <a:t>Filters </a:t>
            </a:r>
            <a:r>
              <a:rPr lang="en-US"/>
              <a:t>to  the left of the screen to select the desired data.</a:t>
            </a:r>
            <a:endParaRPr/>
          </a:p>
        </p:txBody>
      </p:sp>
      <p:pic>
        <p:nvPicPr>
          <p:cNvPr id="611" name="Google Shape;611;p111"/>
          <p:cNvPicPr preferRelativeResize="0"/>
          <p:nvPr/>
        </p:nvPicPr>
        <p:blipFill>
          <a:blip r:embed="rId3">
            <a:alphaModFix/>
          </a:blip>
          <a:stretch>
            <a:fillRect/>
          </a:stretch>
        </p:blipFill>
        <p:spPr>
          <a:xfrm>
            <a:off x="1711450" y="1981950"/>
            <a:ext cx="6207201" cy="256562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112"/>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Reporting:  Accessing Student Results</a:t>
            </a:r>
            <a:endParaRPr/>
          </a:p>
        </p:txBody>
      </p:sp>
      <p:sp>
        <p:nvSpPr>
          <p:cNvPr id="618" name="Google Shape;618;p112"/>
          <p:cNvSpPr txBox="1">
            <a:spLocks noGrp="1"/>
          </p:cNvSpPr>
          <p:nvPr>
            <p:ph type="body" idx="1"/>
          </p:nvPr>
        </p:nvSpPr>
        <p:spPr>
          <a:xfrm>
            <a:off x="866900" y="1260175"/>
            <a:ext cx="7485900" cy="9102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r>
              <a:rPr lang="en-US"/>
              <a:t>Use </a:t>
            </a:r>
            <a:r>
              <a:rPr lang="en-US" b="1" i="1"/>
              <a:t>Selections</a:t>
            </a:r>
            <a:r>
              <a:rPr lang="en-US"/>
              <a:t> to determine the Report Type.  </a:t>
            </a:r>
            <a:r>
              <a:rPr lang="en-US" b="1"/>
              <a:t>Individual Student Report</a:t>
            </a:r>
            <a:r>
              <a:rPr lang="en-US" i="1"/>
              <a:t> </a:t>
            </a:r>
            <a:r>
              <a:rPr lang="en-US"/>
              <a:t>provides options for </a:t>
            </a:r>
            <a:r>
              <a:rPr lang="en-US" i="1"/>
              <a:t>Report Format</a:t>
            </a:r>
            <a:r>
              <a:rPr lang="en-US"/>
              <a:t>  and </a:t>
            </a:r>
            <a:r>
              <a:rPr lang="en-US" i="1"/>
              <a:t>PDF Type</a:t>
            </a:r>
            <a:r>
              <a:rPr lang="en-US"/>
              <a:t>.</a:t>
            </a:r>
            <a:endParaRPr i="1"/>
          </a:p>
        </p:txBody>
      </p:sp>
      <p:pic>
        <p:nvPicPr>
          <p:cNvPr id="619" name="Google Shape;619;p112"/>
          <p:cNvPicPr preferRelativeResize="0"/>
          <p:nvPr/>
        </p:nvPicPr>
        <p:blipFill>
          <a:blip r:embed="rId3">
            <a:alphaModFix/>
          </a:blip>
          <a:stretch>
            <a:fillRect/>
          </a:stretch>
        </p:blipFill>
        <p:spPr>
          <a:xfrm>
            <a:off x="1829200" y="2096150"/>
            <a:ext cx="5907780" cy="2592125"/>
          </a:xfrm>
          <a:prstGeom prst="rect">
            <a:avLst/>
          </a:prstGeom>
          <a:noFill/>
          <a:ln>
            <a:noFill/>
          </a:ln>
        </p:spPr>
      </p:pic>
      <p:sp>
        <p:nvSpPr>
          <p:cNvPr id="620" name="Google Shape;620;p112"/>
          <p:cNvSpPr/>
          <p:nvPr/>
        </p:nvSpPr>
        <p:spPr>
          <a:xfrm rot="3160935">
            <a:off x="5533289" y="2268453"/>
            <a:ext cx="330070" cy="164825"/>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113"/>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Reporting:  Accessing Student Results</a:t>
            </a:r>
            <a:endParaRPr/>
          </a:p>
        </p:txBody>
      </p:sp>
      <p:sp>
        <p:nvSpPr>
          <p:cNvPr id="627" name="Google Shape;627;p113"/>
          <p:cNvSpPr txBox="1">
            <a:spLocks noGrp="1"/>
          </p:cNvSpPr>
          <p:nvPr>
            <p:ph type="body" idx="1"/>
          </p:nvPr>
        </p:nvSpPr>
        <p:spPr>
          <a:xfrm>
            <a:off x="866900" y="1260175"/>
            <a:ext cx="7485900" cy="9102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r>
              <a:rPr lang="en-US"/>
              <a:t>Selecting </a:t>
            </a:r>
            <a:r>
              <a:rPr lang="en-US" b="1" i="1"/>
              <a:t>Student Data File</a:t>
            </a:r>
            <a:r>
              <a:rPr lang="en-US"/>
              <a:t> provides options for </a:t>
            </a:r>
            <a:r>
              <a:rPr lang="en-US" i="1"/>
              <a:t>Report Format </a:t>
            </a:r>
            <a:r>
              <a:rPr lang="en-US"/>
              <a:t>and  </a:t>
            </a:r>
            <a:r>
              <a:rPr lang="en-US" i="1"/>
              <a:t>Output</a:t>
            </a:r>
            <a:r>
              <a:rPr lang="en-US"/>
              <a:t>.</a:t>
            </a:r>
            <a:endParaRPr/>
          </a:p>
        </p:txBody>
      </p:sp>
      <p:pic>
        <p:nvPicPr>
          <p:cNvPr id="628" name="Google Shape;628;p113"/>
          <p:cNvPicPr preferRelativeResize="0"/>
          <p:nvPr/>
        </p:nvPicPr>
        <p:blipFill rotWithShape="1">
          <a:blip r:embed="rId3">
            <a:alphaModFix/>
          </a:blip>
          <a:srcRect l="724" t="10252" b="11956"/>
          <a:stretch/>
        </p:blipFill>
        <p:spPr>
          <a:xfrm>
            <a:off x="1940325" y="1979775"/>
            <a:ext cx="5659175" cy="249222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114"/>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Reporting: Retrieve Student Results</a:t>
            </a:r>
            <a:endParaRPr/>
          </a:p>
        </p:txBody>
      </p:sp>
      <p:sp>
        <p:nvSpPr>
          <p:cNvPr id="635" name="Google Shape;635;p114"/>
          <p:cNvSpPr txBox="1">
            <a:spLocks noGrp="1"/>
          </p:cNvSpPr>
          <p:nvPr>
            <p:ph type="body" idx="1"/>
          </p:nvPr>
        </p:nvSpPr>
        <p:spPr>
          <a:xfrm>
            <a:off x="408300" y="1336375"/>
            <a:ext cx="4243500" cy="33636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r>
              <a:rPr lang="en-US"/>
              <a:t>To download student scores under Retrieve Student Results,</a:t>
            </a:r>
            <a:endParaRPr/>
          </a:p>
          <a:p>
            <a:pPr marL="0" lvl="0" indent="0" algn="l" rtl="0">
              <a:spcBef>
                <a:spcPts val="750"/>
              </a:spcBef>
              <a:spcAft>
                <a:spcPts val="0"/>
              </a:spcAft>
              <a:buNone/>
            </a:pPr>
            <a:r>
              <a:rPr lang="en-US" b="1"/>
              <a:t>Step 1: Choose What</a:t>
            </a:r>
            <a:endParaRPr b="1"/>
          </a:p>
          <a:p>
            <a:pPr marL="0" lvl="0" indent="0" algn="l" rtl="0">
              <a:spcBef>
                <a:spcPts val="750"/>
              </a:spcBef>
              <a:spcAft>
                <a:spcPts val="0"/>
              </a:spcAft>
              <a:buNone/>
            </a:pPr>
            <a:r>
              <a:rPr lang="en-US"/>
              <a:t>3. Choose the report type to download</a:t>
            </a:r>
            <a:endParaRPr/>
          </a:p>
          <a:p>
            <a:pPr marL="457200" lvl="0" indent="-342900" algn="l" rtl="0">
              <a:spcBef>
                <a:spcPts val="750"/>
              </a:spcBef>
              <a:spcAft>
                <a:spcPts val="0"/>
              </a:spcAft>
              <a:buSzPts val="1800"/>
              <a:buChar char="•"/>
            </a:pPr>
            <a:r>
              <a:rPr lang="en-US"/>
              <a:t>Student Data (Download Format: Excel or CSV)</a:t>
            </a:r>
            <a:endParaRPr/>
          </a:p>
          <a:p>
            <a:pPr marL="457200" lvl="0" indent="-342900" algn="l" rtl="0">
              <a:spcBef>
                <a:spcPts val="0"/>
              </a:spcBef>
              <a:spcAft>
                <a:spcPts val="0"/>
              </a:spcAft>
              <a:buSzPts val="1800"/>
              <a:buChar char="•"/>
            </a:pPr>
            <a:r>
              <a:rPr lang="en-US"/>
              <a:t>PDF of Student Reports (Download Format: IRS as a single PDF by grade, one PDF per ISR in a zip file)</a:t>
            </a:r>
            <a:endParaRPr/>
          </a:p>
          <a:p>
            <a:pPr marL="0" lvl="0" indent="0" algn="l" rtl="0">
              <a:spcBef>
                <a:spcPts val="750"/>
              </a:spcBef>
              <a:spcAft>
                <a:spcPts val="0"/>
              </a:spcAft>
              <a:buNone/>
            </a:pPr>
            <a:r>
              <a:rPr lang="en-US"/>
              <a:t>4. Complete all other Step 1 information based on desired download.</a:t>
            </a:r>
            <a:endParaRPr/>
          </a:p>
        </p:txBody>
      </p:sp>
      <p:pic>
        <p:nvPicPr>
          <p:cNvPr id="636" name="Google Shape;636;p114"/>
          <p:cNvPicPr preferRelativeResize="0"/>
          <p:nvPr/>
        </p:nvPicPr>
        <p:blipFill>
          <a:blip r:embed="rId3">
            <a:alphaModFix/>
          </a:blip>
          <a:stretch>
            <a:fillRect/>
          </a:stretch>
        </p:blipFill>
        <p:spPr>
          <a:xfrm>
            <a:off x="4728000" y="1945975"/>
            <a:ext cx="4187400" cy="185007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115"/>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Reporting: Retrieve Student Results</a:t>
            </a:r>
            <a:endParaRPr/>
          </a:p>
        </p:txBody>
      </p:sp>
      <p:sp>
        <p:nvSpPr>
          <p:cNvPr id="643" name="Google Shape;643;p115"/>
          <p:cNvSpPr txBox="1">
            <a:spLocks noGrp="1"/>
          </p:cNvSpPr>
          <p:nvPr>
            <p:ph type="body" idx="1"/>
          </p:nvPr>
        </p:nvSpPr>
        <p:spPr>
          <a:xfrm>
            <a:off x="408300" y="1336375"/>
            <a:ext cx="4395900" cy="36519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r>
              <a:rPr lang="en-US"/>
              <a:t>To download student scores under Retrieve Student Results,</a:t>
            </a:r>
            <a:endParaRPr/>
          </a:p>
          <a:p>
            <a:pPr marL="0" lvl="0" indent="0" algn="l" rtl="0">
              <a:spcBef>
                <a:spcPts val="750"/>
              </a:spcBef>
              <a:spcAft>
                <a:spcPts val="0"/>
              </a:spcAft>
              <a:buNone/>
            </a:pPr>
            <a:r>
              <a:rPr lang="en-US" b="1"/>
              <a:t>Step 1: Choose Who</a:t>
            </a:r>
            <a:endParaRPr b="1"/>
          </a:p>
          <a:p>
            <a:pPr marL="0" lvl="0" indent="0" algn="l" rtl="0">
              <a:spcBef>
                <a:spcPts val="750"/>
              </a:spcBef>
              <a:spcAft>
                <a:spcPts val="0"/>
              </a:spcAft>
              <a:buNone/>
            </a:pPr>
            <a:r>
              <a:rPr lang="en-US"/>
              <a:t>5. Select a District and a School </a:t>
            </a:r>
            <a:endParaRPr/>
          </a:p>
          <a:p>
            <a:pPr marL="457200" lvl="0" indent="-342900" algn="l" rtl="0">
              <a:spcBef>
                <a:spcPts val="750"/>
              </a:spcBef>
              <a:spcAft>
                <a:spcPts val="0"/>
              </a:spcAft>
              <a:buSzPts val="1800"/>
              <a:buChar char="•"/>
            </a:pPr>
            <a:r>
              <a:rPr lang="en-US"/>
              <a:t>Reports will be organized by grade level for both report types</a:t>
            </a:r>
            <a:endParaRPr/>
          </a:p>
          <a:p>
            <a:pPr marL="0" lvl="0" indent="0" algn="l" rtl="0">
              <a:spcBef>
                <a:spcPts val="750"/>
              </a:spcBef>
              <a:spcAft>
                <a:spcPts val="0"/>
              </a:spcAft>
              <a:buNone/>
            </a:pPr>
            <a:r>
              <a:rPr lang="en-US"/>
              <a:t>6. Choose </a:t>
            </a:r>
            <a:r>
              <a:rPr lang="en-US" b="1"/>
              <a:t>Export</a:t>
            </a:r>
            <a:r>
              <a:rPr lang="en-US"/>
              <a:t> to Inbox</a:t>
            </a:r>
            <a:endParaRPr/>
          </a:p>
          <a:p>
            <a:pPr marL="457200" lvl="0" indent="-342900" algn="l" rtl="0">
              <a:spcBef>
                <a:spcPts val="750"/>
              </a:spcBef>
              <a:spcAft>
                <a:spcPts val="0"/>
              </a:spcAft>
              <a:buSzPts val="1800"/>
              <a:buChar char="•"/>
            </a:pPr>
            <a:r>
              <a:rPr lang="en-US"/>
              <a:t>Reports can be accessed through the “Inbox” link on the Reporting dashboard</a:t>
            </a:r>
            <a:endParaRPr/>
          </a:p>
          <a:p>
            <a:pPr marL="457200" lvl="0" indent="-342900" algn="l" rtl="0">
              <a:spcBef>
                <a:spcPts val="0"/>
              </a:spcBef>
              <a:spcAft>
                <a:spcPts val="0"/>
              </a:spcAft>
              <a:buSzPts val="1800"/>
              <a:buChar char="•"/>
            </a:pPr>
            <a:r>
              <a:rPr lang="en-US"/>
              <a:t>An email will be sent when reports are available for download</a:t>
            </a:r>
            <a:endParaRPr/>
          </a:p>
        </p:txBody>
      </p:sp>
      <p:pic>
        <p:nvPicPr>
          <p:cNvPr id="644" name="Google Shape;644;p115"/>
          <p:cNvPicPr preferRelativeResize="0"/>
          <p:nvPr/>
        </p:nvPicPr>
        <p:blipFill>
          <a:blip r:embed="rId3">
            <a:alphaModFix/>
          </a:blip>
          <a:stretch>
            <a:fillRect/>
          </a:stretch>
        </p:blipFill>
        <p:spPr>
          <a:xfrm>
            <a:off x="4804200" y="1641175"/>
            <a:ext cx="4187399" cy="264917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116"/>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Reporting: Score Report</a:t>
            </a:r>
            <a:endParaRPr/>
          </a:p>
        </p:txBody>
      </p:sp>
      <p:sp>
        <p:nvSpPr>
          <p:cNvPr id="651" name="Google Shape;651;p116"/>
          <p:cNvSpPr txBox="1">
            <a:spLocks noGrp="1"/>
          </p:cNvSpPr>
          <p:nvPr>
            <p:ph type="body" idx="1"/>
          </p:nvPr>
        </p:nvSpPr>
        <p:spPr>
          <a:xfrm>
            <a:off x="430075" y="1336375"/>
            <a:ext cx="4460100" cy="33636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r>
              <a:rPr lang="en-US"/>
              <a:t>Under </a:t>
            </a:r>
            <a:r>
              <a:rPr lang="en-US" b="1"/>
              <a:t>Score Reports, </a:t>
            </a:r>
            <a:r>
              <a:rPr lang="en-US"/>
              <a:t>student data can be compared by school, roster/TA, and individual student</a:t>
            </a:r>
            <a:endParaRPr/>
          </a:p>
          <a:p>
            <a:pPr marL="457200" lvl="0" indent="-342900" algn="l" rtl="0">
              <a:spcBef>
                <a:spcPts val="750"/>
              </a:spcBef>
              <a:spcAft>
                <a:spcPts val="0"/>
              </a:spcAft>
              <a:buSzPts val="1800"/>
              <a:buAutoNum type="arabicPeriod"/>
            </a:pPr>
            <a:r>
              <a:rPr lang="en-US"/>
              <a:t>Select </a:t>
            </a:r>
            <a:r>
              <a:rPr lang="en-US" b="1"/>
              <a:t>Change Student Selection</a:t>
            </a:r>
            <a:r>
              <a:rPr lang="en-US"/>
              <a:t> to indicate the student scores, test, and administration you would like to view</a:t>
            </a:r>
            <a:endParaRPr/>
          </a:p>
          <a:p>
            <a:pPr marL="457200" lvl="0" indent="-342900" algn="l" rtl="0">
              <a:spcBef>
                <a:spcPts val="0"/>
              </a:spcBef>
              <a:spcAft>
                <a:spcPts val="0"/>
              </a:spcAft>
              <a:buSzPts val="1800"/>
              <a:buAutoNum type="arabicPeriod"/>
            </a:pPr>
            <a:r>
              <a:rPr lang="en-US"/>
              <a:t>Click on a grade level data point under Number of Students or Percent Determined Proficient to narrow results</a:t>
            </a:r>
            <a:endParaRPr/>
          </a:p>
          <a:p>
            <a:pPr marL="457200" lvl="0" indent="0" algn="l" rtl="0">
              <a:spcBef>
                <a:spcPts val="750"/>
              </a:spcBef>
              <a:spcAft>
                <a:spcPts val="0"/>
              </a:spcAft>
              <a:buNone/>
            </a:pPr>
            <a:endParaRPr/>
          </a:p>
        </p:txBody>
      </p:sp>
      <p:pic>
        <p:nvPicPr>
          <p:cNvPr id="652" name="Google Shape;652;p116"/>
          <p:cNvPicPr preferRelativeResize="0"/>
          <p:nvPr/>
        </p:nvPicPr>
        <p:blipFill>
          <a:blip r:embed="rId3">
            <a:alphaModFix/>
          </a:blip>
          <a:stretch>
            <a:fillRect/>
          </a:stretch>
        </p:blipFill>
        <p:spPr>
          <a:xfrm>
            <a:off x="5118775" y="1183975"/>
            <a:ext cx="3496448" cy="3502324"/>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117"/>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Reporting: Score Report</a:t>
            </a:r>
            <a:endParaRPr/>
          </a:p>
        </p:txBody>
      </p:sp>
      <p:sp>
        <p:nvSpPr>
          <p:cNvPr id="659" name="Google Shape;659;p117"/>
          <p:cNvSpPr txBox="1">
            <a:spLocks noGrp="1"/>
          </p:cNvSpPr>
          <p:nvPr>
            <p:ph type="body" idx="1"/>
          </p:nvPr>
        </p:nvSpPr>
        <p:spPr>
          <a:xfrm>
            <a:off x="430075" y="1488775"/>
            <a:ext cx="4460100" cy="29643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r>
              <a:rPr lang="en-US"/>
              <a:t>The District Overall Performance screen will display.  Here you can see how each school did in comparison with state and district proficiency rates.</a:t>
            </a:r>
            <a:endParaRPr/>
          </a:p>
          <a:p>
            <a:pPr marL="457200" lvl="0" indent="0" algn="l" rtl="0">
              <a:spcBef>
                <a:spcPts val="750"/>
              </a:spcBef>
              <a:spcAft>
                <a:spcPts val="0"/>
              </a:spcAft>
              <a:buNone/>
            </a:pPr>
            <a:endParaRPr/>
          </a:p>
          <a:p>
            <a:pPr marL="0" lvl="0" indent="0" algn="l" rtl="0">
              <a:spcBef>
                <a:spcPts val="750"/>
              </a:spcBef>
              <a:spcAft>
                <a:spcPts val="0"/>
              </a:spcAft>
              <a:buNone/>
            </a:pPr>
            <a:r>
              <a:rPr lang="en-US"/>
              <a:t>3. To narrow a school results to view Teacher, Roster, or Student results, click the school name to display the Exploration Menu</a:t>
            </a:r>
            <a:endParaRPr/>
          </a:p>
          <a:p>
            <a:pPr marL="0" lvl="0" indent="0" algn="l" rtl="0">
              <a:spcBef>
                <a:spcPts val="750"/>
              </a:spcBef>
              <a:spcAft>
                <a:spcPts val="0"/>
              </a:spcAft>
              <a:buNone/>
            </a:pPr>
            <a:endParaRPr/>
          </a:p>
          <a:p>
            <a:pPr marL="457200" lvl="0" indent="0" algn="l" rtl="0">
              <a:spcBef>
                <a:spcPts val="750"/>
              </a:spcBef>
              <a:spcAft>
                <a:spcPts val="0"/>
              </a:spcAft>
              <a:buNone/>
            </a:pPr>
            <a:endParaRPr/>
          </a:p>
        </p:txBody>
      </p:sp>
      <p:pic>
        <p:nvPicPr>
          <p:cNvPr id="660" name="Google Shape;660;p117"/>
          <p:cNvPicPr preferRelativeResize="0"/>
          <p:nvPr/>
        </p:nvPicPr>
        <p:blipFill>
          <a:blip r:embed="rId3">
            <a:alphaModFix/>
          </a:blip>
          <a:stretch>
            <a:fillRect/>
          </a:stretch>
        </p:blipFill>
        <p:spPr>
          <a:xfrm>
            <a:off x="5203675" y="1488775"/>
            <a:ext cx="3254526" cy="3106593"/>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118"/>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Reporting: Score Reports</a:t>
            </a:r>
            <a:endParaRPr/>
          </a:p>
        </p:txBody>
      </p:sp>
      <p:sp>
        <p:nvSpPr>
          <p:cNvPr id="667" name="Google Shape;667;p118"/>
          <p:cNvSpPr txBox="1">
            <a:spLocks noGrp="1"/>
          </p:cNvSpPr>
          <p:nvPr>
            <p:ph type="body" idx="1"/>
          </p:nvPr>
        </p:nvSpPr>
        <p:spPr>
          <a:xfrm>
            <a:off x="430075" y="1336375"/>
            <a:ext cx="4402200" cy="33636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r>
              <a:rPr lang="en-US"/>
              <a:t>The </a:t>
            </a:r>
            <a:r>
              <a:rPr lang="en-US" b="1"/>
              <a:t>Exploration Menu </a:t>
            </a:r>
            <a:r>
              <a:rPr lang="en-US"/>
              <a:t>allows you to navigate to different types of score reports by grade.</a:t>
            </a:r>
            <a:endParaRPr/>
          </a:p>
          <a:p>
            <a:pPr marL="457200" lvl="0" indent="-342900" algn="l" rtl="0">
              <a:spcBef>
                <a:spcPts val="750"/>
              </a:spcBef>
              <a:spcAft>
                <a:spcPts val="0"/>
              </a:spcAft>
              <a:buSzPts val="1800"/>
              <a:buChar char="•"/>
            </a:pPr>
            <a:r>
              <a:rPr lang="en-US"/>
              <a:t>Reports can be navigated by making different selections from the Who and What drop down lists</a:t>
            </a:r>
            <a:endParaRPr/>
          </a:p>
          <a:p>
            <a:pPr marL="457200" lvl="0" indent="-342900" algn="l" rtl="0">
              <a:spcBef>
                <a:spcPts val="0"/>
              </a:spcBef>
              <a:spcAft>
                <a:spcPts val="0"/>
              </a:spcAft>
              <a:buSzPts val="1800"/>
              <a:buChar char="•"/>
            </a:pPr>
            <a:r>
              <a:rPr lang="en-US"/>
              <a:t>By selecting Roster or Student in the Who menu, a single PDF can be generated with all ISRs for the group.</a:t>
            </a:r>
            <a:endParaRPr/>
          </a:p>
        </p:txBody>
      </p:sp>
      <p:pic>
        <p:nvPicPr>
          <p:cNvPr id="668" name="Google Shape;668;p118"/>
          <p:cNvPicPr preferRelativeResize="0"/>
          <p:nvPr/>
        </p:nvPicPr>
        <p:blipFill>
          <a:blip r:embed="rId3">
            <a:alphaModFix/>
          </a:blip>
          <a:stretch>
            <a:fillRect/>
          </a:stretch>
        </p:blipFill>
        <p:spPr>
          <a:xfrm>
            <a:off x="4984675" y="1183975"/>
            <a:ext cx="3602035" cy="350232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119"/>
          <p:cNvSpPr txBox="1">
            <a:spLocks noGrp="1"/>
          </p:cNvSpPr>
          <p:nvPr>
            <p:ph type="title"/>
          </p:nvPr>
        </p:nvSpPr>
        <p:spPr>
          <a:xfrm>
            <a:off x="1295400" y="800450"/>
            <a:ext cx="6519000" cy="357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Resources</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120"/>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Accessing Resources</a:t>
            </a:r>
            <a:endParaRPr/>
          </a:p>
        </p:txBody>
      </p:sp>
      <p:sp>
        <p:nvSpPr>
          <p:cNvPr id="681" name="Google Shape;681;p120"/>
          <p:cNvSpPr txBox="1">
            <a:spLocks noGrp="1"/>
          </p:cNvSpPr>
          <p:nvPr>
            <p:ph type="body" idx="1"/>
          </p:nvPr>
        </p:nvSpPr>
        <p:spPr>
          <a:xfrm>
            <a:off x="430075" y="1336375"/>
            <a:ext cx="8283900" cy="33636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r>
              <a:rPr lang="en-US"/>
              <a:t>Each manual can also be accessed by clicking on the Resources link in the </a:t>
            </a:r>
            <a:r>
              <a:rPr lang="en-US" u="sng">
                <a:solidFill>
                  <a:schemeClr val="hlink"/>
                </a:solidFill>
                <a:hlinkClick r:id="rId3"/>
              </a:rPr>
              <a:t>ELPT Portal</a:t>
            </a:r>
            <a:r>
              <a:rPr lang="en-US"/>
              <a:t> home page and then choosing </a:t>
            </a:r>
            <a:r>
              <a:rPr lang="en-US" u="sng">
                <a:solidFill>
                  <a:schemeClr val="hlink"/>
                </a:solidFill>
                <a:hlinkClick r:id="rId4"/>
              </a:rPr>
              <a:t>ELPT Resources</a:t>
            </a:r>
            <a:r>
              <a:rPr lang="en-US"/>
              <a:t> and then </a:t>
            </a:r>
            <a:r>
              <a:rPr lang="en-US" u="sng">
                <a:solidFill>
                  <a:schemeClr val="hlink"/>
                </a:solidFill>
                <a:hlinkClick r:id="rId5"/>
              </a:rPr>
              <a:t>User Guides and Manuals</a:t>
            </a:r>
            <a:r>
              <a:rPr lang="en-US"/>
              <a:t>.</a:t>
            </a:r>
            <a:endParaRPr/>
          </a:p>
          <a:p>
            <a:pPr marL="0" lvl="0" indent="0" algn="l" rtl="0">
              <a:spcBef>
                <a:spcPts val="750"/>
              </a:spcBef>
              <a:spcAft>
                <a:spcPts val="0"/>
              </a:spcAft>
              <a:buNone/>
            </a:pPr>
            <a:endParaRPr/>
          </a:p>
        </p:txBody>
      </p:sp>
      <p:pic>
        <p:nvPicPr>
          <p:cNvPr id="682" name="Google Shape;682;p120"/>
          <p:cNvPicPr preferRelativeResize="0"/>
          <p:nvPr/>
        </p:nvPicPr>
        <p:blipFill>
          <a:blip r:embed="rId6">
            <a:alphaModFix/>
          </a:blip>
          <a:stretch>
            <a:fillRect/>
          </a:stretch>
        </p:blipFill>
        <p:spPr>
          <a:xfrm>
            <a:off x="3129475" y="2258725"/>
            <a:ext cx="3276201" cy="21557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58"/>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Navigating the Portal</a:t>
            </a:r>
            <a:endParaRPr/>
          </a:p>
        </p:txBody>
      </p:sp>
      <p:pic>
        <p:nvPicPr>
          <p:cNvPr id="192" name="Google Shape;192;p58"/>
          <p:cNvPicPr preferRelativeResize="0"/>
          <p:nvPr/>
        </p:nvPicPr>
        <p:blipFill>
          <a:blip r:embed="rId3">
            <a:alphaModFix/>
          </a:blip>
          <a:stretch>
            <a:fillRect/>
          </a:stretch>
        </p:blipFill>
        <p:spPr>
          <a:xfrm>
            <a:off x="381000" y="1260175"/>
            <a:ext cx="8762999" cy="3911525"/>
          </a:xfrm>
          <a:prstGeom prst="rect">
            <a:avLst/>
          </a:prstGeom>
          <a:noFill/>
          <a:ln>
            <a:noFill/>
          </a:ln>
        </p:spPr>
      </p:pic>
      <p:pic>
        <p:nvPicPr>
          <p:cNvPr id="193" name="Google Shape;193;p58"/>
          <p:cNvPicPr preferRelativeResize="0"/>
          <p:nvPr/>
        </p:nvPicPr>
        <p:blipFill>
          <a:blip r:embed="rId4">
            <a:alphaModFix/>
          </a:blip>
          <a:stretch>
            <a:fillRect/>
          </a:stretch>
        </p:blipFill>
        <p:spPr>
          <a:xfrm>
            <a:off x="4986524" y="3675625"/>
            <a:ext cx="3409325" cy="1014875"/>
          </a:xfrm>
          <a:prstGeom prst="rect">
            <a:avLst/>
          </a:prstGeom>
          <a:noFill/>
          <a:ln>
            <a:noFill/>
          </a:ln>
        </p:spPr>
      </p:pic>
      <p:sp>
        <p:nvSpPr>
          <p:cNvPr id="194" name="Google Shape;194;p58"/>
          <p:cNvSpPr txBox="1"/>
          <p:nvPr/>
        </p:nvSpPr>
        <p:spPr>
          <a:xfrm>
            <a:off x="1291600" y="4088725"/>
            <a:ext cx="2598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(Bottom of the ELPT portal)</a:t>
            </a:r>
            <a:endParaRPr b="1"/>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121"/>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ELPT Resources</a:t>
            </a:r>
            <a:endParaRPr/>
          </a:p>
        </p:txBody>
      </p:sp>
      <p:sp>
        <p:nvSpPr>
          <p:cNvPr id="689" name="Google Shape;689;p121"/>
          <p:cNvSpPr txBox="1">
            <a:spLocks noGrp="1"/>
          </p:cNvSpPr>
          <p:nvPr>
            <p:ph type="body" idx="1"/>
          </p:nvPr>
        </p:nvSpPr>
        <p:spPr>
          <a:xfrm>
            <a:off x="430075" y="1336375"/>
            <a:ext cx="8283900" cy="33636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endParaRPr/>
          </a:p>
        </p:txBody>
      </p:sp>
      <p:pic>
        <p:nvPicPr>
          <p:cNvPr id="690" name="Google Shape;690;p121"/>
          <p:cNvPicPr preferRelativeResize="0"/>
          <p:nvPr/>
        </p:nvPicPr>
        <p:blipFill>
          <a:blip r:embed="rId3">
            <a:alphaModFix/>
          </a:blip>
          <a:stretch>
            <a:fillRect/>
          </a:stretch>
        </p:blipFill>
        <p:spPr>
          <a:xfrm>
            <a:off x="515938" y="2132125"/>
            <a:ext cx="8112124" cy="35127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122"/>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District Support</a:t>
            </a:r>
            <a:endParaRPr/>
          </a:p>
        </p:txBody>
      </p:sp>
      <p:sp>
        <p:nvSpPr>
          <p:cNvPr id="697" name="Google Shape;697;p122"/>
          <p:cNvSpPr txBox="1">
            <a:spLocks noGrp="1"/>
          </p:cNvSpPr>
          <p:nvPr>
            <p:ph type="body" idx="1"/>
          </p:nvPr>
        </p:nvSpPr>
        <p:spPr>
          <a:xfrm>
            <a:off x="430075" y="1336375"/>
            <a:ext cx="8283900" cy="3363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400">
                <a:solidFill>
                  <a:srgbClr val="000000"/>
                </a:solidFill>
              </a:rPr>
              <a:t>The Assessment team offers multiple avenues of support to districts, schools, and teachers seeking information or assistance about assessment administration and accountability.</a:t>
            </a:r>
            <a:endParaRPr sz="1400">
              <a:solidFill>
                <a:srgbClr val="000000"/>
              </a:solidFill>
            </a:endParaRPr>
          </a:p>
          <a:p>
            <a:pPr marL="0" lvl="0" indent="0" algn="l" rtl="0">
              <a:lnSpc>
                <a:spcPct val="115000"/>
              </a:lnSpc>
              <a:spcBef>
                <a:spcPts val="0"/>
              </a:spcBef>
              <a:spcAft>
                <a:spcPts val="0"/>
              </a:spcAft>
              <a:buNone/>
            </a:pPr>
            <a:r>
              <a:rPr lang="en-US" sz="1400" b="1">
                <a:solidFill>
                  <a:srgbClr val="000000"/>
                </a:solidFill>
              </a:rPr>
              <a:t>Weekly Newsletters</a:t>
            </a:r>
            <a:endParaRPr sz="1400" b="1">
              <a:solidFill>
                <a:srgbClr val="000000"/>
              </a:solidFill>
            </a:endParaRPr>
          </a:p>
          <a:p>
            <a:pPr marL="0" lvl="0" indent="0" algn="l" rtl="0">
              <a:lnSpc>
                <a:spcPct val="115000"/>
              </a:lnSpc>
              <a:spcBef>
                <a:spcPts val="0"/>
              </a:spcBef>
              <a:spcAft>
                <a:spcPts val="0"/>
              </a:spcAft>
              <a:buNone/>
            </a:pPr>
            <a:r>
              <a:rPr lang="en-US" sz="1400">
                <a:solidFill>
                  <a:srgbClr val="000000"/>
                </a:solidFill>
              </a:rPr>
              <a:t>Assessment and accountability information and deadlines are released each week in the district newsletter.</a:t>
            </a:r>
            <a:endParaRPr sz="1400">
              <a:solidFill>
                <a:srgbClr val="000000"/>
              </a:solidFill>
            </a:endParaRPr>
          </a:p>
          <a:p>
            <a:pPr marL="0" lvl="0" indent="0" algn="l" rtl="0">
              <a:lnSpc>
                <a:spcPct val="115000"/>
              </a:lnSpc>
              <a:spcBef>
                <a:spcPts val="0"/>
              </a:spcBef>
              <a:spcAft>
                <a:spcPts val="0"/>
              </a:spcAft>
              <a:buNone/>
            </a:pPr>
            <a:r>
              <a:rPr lang="en-US" sz="1400" b="1">
                <a:solidFill>
                  <a:srgbClr val="000000"/>
                </a:solidFill>
              </a:rPr>
              <a:t>Weekly Assessment &amp; Accountability Calls</a:t>
            </a:r>
            <a:endParaRPr sz="1400" b="1">
              <a:solidFill>
                <a:srgbClr val="000000"/>
              </a:solidFill>
            </a:endParaRPr>
          </a:p>
          <a:p>
            <a:pPr marL="0" lvl="0" indent="0" algn="l" rtl="0">
              <a:lnSpc>
                <a:spcPct val="115000"/>
              </a:lnSpc>
              <a:spcBef>
                <a:spcPts val="0"/>
              </a:spcBef>
              <a:spcAft>
                <a:spcPts val="0"/>
              </a:spcAft>
              <a:buNone/>
            </a:pPr>
            <a:r>
              <a:rPr lang="en-US" sz="1400">
                <a:solidFill>
                  <a:srgbClr val="000000"/>
                </a:solidFill>
              </a:rPr>
              <a:t>Each Tuesday at 3:45 PM these webinars are held to provide training, updates, and important information to DTCs and Accountability Contacts. </a:t>
            </a:r>
            <a:endParaRPr sz="1400">
              <a:solidFill>
                <a:srgbClr val="000000"/>
              </a:solidFill>
            </a:endParaRPr>
          </a:p>
          <a:p>
            <a:pPr marL="0" lvl="0" indent="0" algn="l" rtl="0">
              <a:lnSpc>
                <a:spcPct val="115000"/>
              </a:lnSpc>
              <a:spcBef>
                <a:spcPts val="0"/>
              </a:spcBef>
              <a:spcAft>
                <a:spcPts val="0"/>
              </a:spcAft>
              <a:buNone/>
            </a:pPr>
            <a:r>
              <a:rPr lang="en-US" sz="1400" b="1">
                <a:solidFill>
                  <a:srgbClr val="000000"/>
                </a:solidFill>
              </a:rPr>
              <a:t>Assessment Library and Accountability Library</a:t>
            </a:r>
            <a:endParaRPr sz="1400" b="1">
              <a:solidFill>
                <a:srgbClr val="000000"/>
              </a:solidFill>
            </a:endParaRPr>
          </a:p>
          <a:p>
            <a:pPr marL="0" lvl="0" indent="0" algn="l" rtl="0">
              <a:lnSpc>
                <a:spcPct val="115000"/>
              </a:lnSpc>
              <a:spcBef>
                <a:spcPts val="0"/>
              </a:spcBef>
              <a:spcAft>
                <a:spcPts val="0"/>
              </a:spcAft>
              <a:buNone/>
            </a:pPr>
            <a:r>
              <a:rPr lang="en-US" sz="1400">
                <a:solidFill>
                  <a:srgbClr val="000000"/>
                </a:solidFill>
              </a:rPr>
              <a:t>The</a:t>
            </a:r>
            <a:r>
              <a:rPr lang="en-US" sz="1400">
                <a:solidFill>
                  <a:srgbClr val="000000"/>
                </a:solidFill>
                <a:uFill>
                  <a:noFill/>
                </a:u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US" sz="1400" u="sng">
                <a:solidFill>
                  <a:schemeClr val="hlink"/>
                </a:solidFill>
                <a:hlinkClick r:id="rId3"/>
              </a:rPr>
              <a:t>Assessment Library</a:t>
            </a:r>
            <a:r>
              <a:rPr lang="en-US" sz="1400">
                <a:solidFill>
                  <a:srgbClr val="000000"/>
                </a:solidFill>
              </a:rPr>
              <a:t> contains resources for DTCs including the Assessment Schedule and the Assessment and Accountability Month-by-Month Checklist. The</a:t>
            </a:r>
            <a:r>
              <a:rPr lang="en-US" sz="1400">
                <a:solidFill>
                  <a:srgbClr val="000000"/>
                </a:solidFill>
                <a:uFill>
                  <a:noFill/>
                </a:u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US" sz="1400" u="sng">
                <a:solidFill>
                  <a:schemeClr val="hlink"/>
                </a:solidFill>
                <a:hlinkClick r:id="rId4"/>
              </a:rPr>
              <a:t>Accountability Library</a:t>
            </a:r>
            <a:r>
              <a:rPr lang="en-US" sz="1400">
                <a:solidFill>
                  <a:srgbClr val="000000"/>
                </a:solidFill>
              </a:rPr>
              <a:t> contains resources for accountability contacts including the School Performance Score (SPS) calculators as well as information on data certification and federal accountability.</a:t>
            </a:r>
            <a:endParaRPr sz="1400">
              <a:solidFill>
                <a:srgbClr val="000000"/>
              </a:solidFill>
            </a:endParaRPr>
          </a:p>
          <a:p>
            <a:pPr marL="0" lvl="0" indent="0" algn="l" rtl="0">
              <a:spcBef>
                <a:spcPts val="750"/>
              </a:spcBef>
              <a:spcAft>
                <a:spcPts val="0"/>
              </a:spcAft>
              <a:buNone/>
            </a:pP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123"/>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District Support</a:t>
            </a:r>
            <a:endParaRPr/>
          </a:p>
        </p:txBody>
      </p:sp>
      <p:sp>
        <p:nvSpPr>
          <p:cNvPr id="704" name="Google Shape;704;p123"/>
          <p:cNvSpPr txBox="1">
            <a:spLocks noGrp="1"/>
          </p:cNvSpPr>
          <p:nvPr>
            <p:ph type="body" idx="1"/>
          </p:nvPr>
        </p:nvSpPr>
        <p:spPr>
          <a:xfrm>
            <a:off x="430075" y="1336375"/>
            <a:ext cx="8283900" cy="3363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450" b="1">
                <a:solidFill>
                  <a:srgbClr val="000000"/>
                </a:solidFill>
              </a:rPr>
              <a:t>Monthly Educational Technology Calls</a:t>
            </a:r>
            <a:endParaRPr sz="1450" b="1">
              <a:solidFill>
                <a:srgbClr val="000000"/>
              </a:solidFill>
            </a:endParaRPr>
          </a:p>
          <a:p>
            <a:pPr marL="0" lvl="0" indent="0" algn="l" rtl="0">
              <a:lnSpc>
                <a:spcPct val="115000"/>
              </a:lnSpc>
              <a:spcBef>
                <a:spcPts val="200"/>
              </a:spcBef>
              <a:spcAft>
                <a:spcPts val="0"/>
              </a:spcAft>
              <a:buNone/>
            </a:pPr>
            <a:r>
              <a:rPr lang="en-US" sz="1450">
                <a:solidFill>
                  <a:srgbClr val="000000"/>
                </a:solidFill>
              </a:rPr>
              <a:t>The third Thursday of each month a webinar is held for district technology personnel to provide training, updates, and important information related to technology readiness and digital literacy.</a:t>
            </a:r>
            <a:endParaRPr sz="1450">
              <a:solidFill>
                <a:srgbClr val="000000"/>
              </a:solidFill>
            </a:endParaRPr>
          </a:p>
          <a:p>
            <a:pPr marL="0" lvl="0" indent="0" algn="l" rtl="0">
              <a:lnSpc>
                <a:spcPct val="115000"/>
              </a:lnSpc>
              <a:spcBef>
                <a:spcPts val="200"/>
              </a:spcBef>
              <a:spcAft>
                <a:spcPts val="0"/>
              </a:spcAft>
              <a:buNone/>
            </a:pPr>
            <a:r>
              <a:rPr lang="en-US" sz="1450" b="1">
                <a:solidFill>
                  <a:srgbClr val="000000"/>
                </a:solidFill>
              </a:rPr>
              <a:t>Assessment@</a:t>
            </a:r>
            <a:endParaRPr sz="1450" b="1">
              <a:solidFill>
                <a:srgbClr val="000000"/>
              </a:solidFill>
            </a:endParaRPr>
          </a:p>
          <a:p>
            <a:pPr marL="0" lvl="0" indent="0" algn="l" rtl="0">
              <a:lnSpc>
                <a:spcPct val="115000"/>
              </a:lnSpc>
              <a:spcBef>
                <a:spcPts val="0"/>
              </a:spcBef>
              <a:spcAft>
                <a:spcPts val="0"/>
              </a:spcAft>
              <a:buNone/>
            </a:pPr>
            <a:r>
              <a:rPr lang="en-US" sz="1450">
                <a:solidFill>
                  <a:srgbClr val="000000"/>
                </a:solidFill>
              </a:rPr>
              <a:t>All stakeholders are encouraged to email assessment and accountability questions and/or concerns to </a:t>
            </a:r>
            <a:r>
              <a:rPr lang="en-US" sz="1450" u="sng">
                <a:solidFill>
                  <a:srgbClr val="0563C1"/>
                </a:solidFill>
              </a:rPr>
              <a:t>assessment@la.gov</a:t>
            </a:r>
            <a:r>
              <a:rPr lang="en-US" sz="1450">
                <a:solidFill>
                  <a:srgbClr val="000000"/>
                </a:solidFill>
              </a:rPr>
              <a:t>.</a:t>
            </a:r>
            <a:endParaRPr sz="1450">
              <a:solidFill>
                <a:srgbClr val="000000"/>
              </a:solidFill>
            </a:endParaRPr>
          </a:p>
          <a:p>
            <a:pPr marL="0" lvl="0" indent="0" algn="l" rtl="0">
              <a:lnSpc>
                <a:spcPct val="115000"/>
              </a:lnSpc>
              <a:spcBef>
                <a:spcPts val="200"/>
              </a:spcBef>
              <a:spcAft>
                <a:spcPts val="0"/>
              </a:spcAft>
              <a:buNone/>
            </a:pPr>
            <a:r>
              <a:rPr lang="en-US" sz="1450" b="1">
                <a:solidFill>
                  <a:srgbClr val="000000"/>
                </a:solidFill>
              </a:rPr>
              <a:t>Assessment Hotline</a:t>
            </a:r>
            <a:endParaRPr sz="1450" b="1">
              <a:solidFill>
                <a:srgbClr val="000000"/>
              </a:solidFill>
            </a:endParaRPr>
          </a:p>
          <a:p>
            <a:pPr marL="0" lvl="0" indent="0" algn="l" rtl="0">
              <a:lnSpc>
                <a:spcPct val="115000"/>
              </a:lnSpc>
              <a:spcBef>
                <a:spcPts val="200"/>
              </a:spcBef>
              <a:spcAft>
                <a:spcPts val="0"/>
              </a:spcAft>
              <a:buNone/>
            </a:pPr>
            <a:r>
              <a:rPr lang="en-US" sz="1450">
                <a:solidFill>
                  <a:srgbClr val="000000"/>
                </a:solidFill>
              </a:rPr>
              <a:t>For immediate assistance regarding assessment and accountability, district-level staff may call the Assessment Hotline at 1-844-268-7320.</a:t>
            </a:r>
            <a:endParaRPr sz="1450">
              <a:solidFill>
                <a:srgbClr val="000000"/>
              </a:solidFill>
            </a:endParaRPr>
          </a:p>
          <a:p>
            <a:pPr marL="0" lvl="0" indent="0" algn="l" rtl="0">
              <a:lnSpc>
                <a:spcPct val="115000"/>
              </a:lnSpc>
              <a:spcBef>
                <a:spcPts val="200"/>
              </a:spcBef>
              <a:spcAft>
                <a:spcPts val="0"/>
              </a:spcAft>
              <a:buNone/>
            </a:pPr>
            <a:r>
              <a:rPr lang="en-US" sz="1450" b="1">
                <a:solidFill>
                  <a:srgbClr val="000000"/>
                </a:solidFill>
              </a:rPr>
              <a:t>EdTech@</a:t>
            </a:r>
            <a:endParaRPr sz="1450" b="1">
              <a:solidFill>
                <a:srgbClr val="000000"/>
              </a:solidFill>
            </a:endParaRPr>
          </a:p>
          <a:p>
            <a:pPr marL="38100" lvl="0" indent="0" algn="l" rtl="0">
              <a:lnSpc>
                <a:spcPct val="115000"/>
              </a:lnSpc>
              <a:spcBef>
                <a:spcPts val="200"/>
              </a:spcBef>
              <a:spcAft>
                <a:spcPts val="0"/>
              </a:spcAft>
              <a:buNone/>
            </a:pPr>
            <a:r>
              <a:rPr lang="en-US" sz="1450">
                <a:solidFill>
                  <a:srgbClr val="000000"/>
                </a:solidFill>
              </a:rPr>
              <a:t>All stakeholders are encouraged to email technology readiness questions and/or concerns to either </a:t>
            </a:r>
            <a:r>
              <a:rPr lang="en-US" sz="1450" u="sng">
                <a:solidFill>
                  <a:srgbClr val="0563C1"/>
                </a:solidFill>
              </a:rPr>
              <a:t>edtech@la.gov</a:t>
            </a:r>
            <a:r>
              <a:rPr lang="en-US" sz="1450">
                <a:solidFill>
                  <a:srgbClr val="000000"/>
                </a:solidFill>
              </a:rPr>
              <a:t>.</a:t>
            </a:r>
            <a:endParaRPr sz="1450">
              <a:solidFill>
                <a:srgbClr val="000000"/>
              </a:solidFill>
            </a:endParaRPr>
          </a:p>
          <a:p>
            <a:pPr marL="0" lvl="0" indent="0" algn="l" rtl="0">
              <a:spcBef>
                <a:spcPts val="750"/>
              </a:spcBef>
              <a:spcAft>
                <a:spcPts val="0"/>
              </a:spcAft>
              <a:buNone/>
            </a:pP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124"/>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Technical Assistance Protocol</a:t>
            </a:r>
            <a:endParaRPr/>
          </a:p>
        </p:txBody>
      </p:sp>
      <p:sp>
        <p:nvSpPr>
          <p:cNvPr id="711" name="Google Shape;711;p124"/>
          <p:cNvSpPr txBox="1">
            <a:spLocks noGrp="1"/>
          </p:cNvSpPr>
          <p:nvPr>
            <p:ph type="body" idx="1"/>
          </p:nvPr>
        </p:nvSpPr>
        <p:spPr>
          <a:xfrm>
            <a:off x="430075" y="1336375"/>
            <a:ext cx="8283900" cy="3363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a:solidFill>
                  <a:srgbClr val="000000"/>
                </a:solidFill>
              </a:rPr>
              <a:t>If technical problems occur during testing, school and district staff should follow the</a:t>
            </a:r>
            <a:r>
              <a:rPr lang="en-US">
                <a:solidFill>
                  <a:srgbClr val="000000"/>
                </a:solidFill>
                <a:uFill>
                  <a:noFill/>
                </a:u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US" u="sng">
                <a:solidFill>
                  <a:schemeClr val="hlink"/>
                </a:solidFill>
                <a:hlinkClick r:id="rId3"/>
              </a:rPr>
              <a:t>ELPT Technical Assistance Protocol</a:t>
            </a:r>
            <a:r>
              <a:rPr lang="en-US">
                <a:solidFill>
                  <a:srgbClr val="000000"/>
                </a:solidFill>
              </a:rPr>
              <a:t> presented below. Technical problems include, but are not limited to, problems connecting to the CAI Secure Browser, the inability to load test items, or missing buttons.</a:t>
            </a:r>
            <a:endParaRPr>
              <a:solidFill>
                <a:srgbClr val="000000"/>
              </a:solidFill>
            </a:endParaRPr>
          </a:p>
          <a:p>
            <a:pPr marL="0" lvl="0" indent="0" algn="l" rtl="0">
              <a:spcBef>
                <a:spcPts val="750"/>
              </a:spcBef>
              <a:spcAft>
                <a:spcPts val="0"/>
              </a:spcAft>
              <a:buNone/>
            </a:pPr>
            <a:endParaRPr sz="1500" b="1"/>
          </a:p>
          <a:p>
            <a:pPr marL="0" lvl="0" indent="0" algn="l" rtl="0">
              <a:spcBef>
                <a:spcPts val="550"/>
              </a:spcBef>
              <a:spcAft>
                <a:spcPts val="0"/>
              </a:spcAft>
              <a:buNone/>
            </a:pPr>
            <a:endParaRPr sz="1500" b="1"/>
          </a:p>
          <a:p>
            <a:pPr marL="0" lvl="0" indent="0" algn="l" rtl="0">
              <a:spcBef>
                <a:spcPts val="550"/>
              </a:spcBef>
              <a:spcAft>
                <a:spcPts val="0"/>
              </a:spcAft>
              <a:buNone/>
            </a:pPr>
            <a:r>
              <a:rPr lang="en-US" sz="1500" b="1"/>
              <a:t>Cambium Contact Info</a:t>
            </a:r>
            <a:endParaRPr sz="1500" b="1"/>
          </a:p>
          <a:p>
            <a:pPr marL="0" lvl="0" indent="0" algn="l" rtl="0">
              <a:spcBef>
                <a:spcPts val="550"/>
              </a:spcBef>
              <a:spcAft>
                <a:spcPts val="0"/>
              </a:spcAft>
              <a:buNone/>
            </a:pPr>
            <a:r>
              <a:rPr lang="en-US" sz="1500" b="1"/>
              <a:t>7:00 AM –7:00 PM</a:t>
            </a:r>
            <a:endParaRPr sz="1500" b="1"/>
          </a:p>
          <a:p>
            <a:pPr marL="0" lvl="0" indent="0" algn="l" rtl="0">
              <a:spcBef>
                <a:spcPts val="550"/>
              </a:spcBef>
              <a:spcAft>
                <a:spcPts val="0"/>
              </a:spcAft>
              <a:buNone/>
            </a:pPr>
            <a:r>
              <a:rPr lang="en-US" sz="1500" b="1"/>
              <a:t>1-866-758-0231</a:t>
            </a:r>
            <a:endParaRPr sz="1500" b="1"/>
          </a:p>
          <a:p>
            <a:pPr marL="0" lvl="0" indent="0" algn="l" rtl="0">
              <a:spcBef>
                <a:spcPts val="550"/>
              </a:spcBef>
              <a:spcAft>
                <a:spcPts val="0"/>
              </a:spcAft>
              <a:buNone/>
            </a:pPr>
            <a:r>
              <a:rPr lang="en-US" sz="1500" b="1"/>
              <a:t>laelpthelpdesk@cambiumast.com</a:t>
            </a:r>
            <a:endParaRPr sz="1500" b="1"/>
          </a:p>
          <a:p>
            <a:pPr marL="0" lvl="0" indent="0" algn="l" rtl="0">
              <a:spcBef>
                <a:spcPts val="550"/>
              </a:spcBef>
              <a:spcAft>
                <a:spcPts val="0"/>
              </a:spcAft>
              <a:buNone/>
            </a:pPr>
            <a:r>
              <a:rPr lang="en-US" sz="1500" b="1"/>
              <a:t>Chat:https://la.portal.cambiumast.com/chat.stml</a:t>
            </a:r>
            <a:endParaRPr sz="1500" b="1"/>
          </a:p>
          <a:p>
            <a:pPr marL="0" lvl="0" indent="0" algn="l" rtl="0">
              <a:spcBef>
                <a:spcPts val="750"/>
              </a:spcBef>
              <a:spcAft>
                <a:spcPts val="0"/>
              </a:spcAft>
              <a:buNone/>
            </a:pPr>
            <a:endParaRPr/>
          </a:p>
        </p:txBody>
      </p:sp>
      <p:pic>
        <p:nvPicPr>
          <p:cNvPr id="712" name="Google Shape;712;p124"/>
          <p:cNvPicPr preferRelativeResize="0"/>
          <p:nvPr/>
        </p:nvPicPr>
        <p:blipFill>
          <a:blip r:embed="rId4">
            <a:alphaModFix/>
          </a:blip>
          <a:stretch>
            <a:fillRect/>
          </a:stretch>
        </p:blipFill>
        <p:spPr>
          <a:xfrm>
            <a:off x="2966688" y="2745500"/>
            <a:ext cx="3210675" cy="1418800"/>
          </a:xfrm>
          <a:prstGeom prst="rect">
            <a:avLst/>
          </a:prstGeom>
          <a:noFill/>
          <a:ln>
            <a:noFill/>
          </a:ln>
        </p:spPr>
      </p:pic>
      <p:pic>
        <p:nvPicPr>
          <p:cNvPr id="713" name="Google Shape;713;p124"/>
          <p:cNvPicPr preferRelativeResize="0"/>
          <p:nvPr/>
        </p:nvPicPr>
        <p:blipFill>
          <a:blip r:embed="rId5">
            <a:alphaModFix/>
          </a:blip>
          <a:stretch>
            <a:fillRect/>
          </a:stretch>
        </p:blipFill>
        <p:spPr>
          <a:xfrm>
            <a:off x="6080867" y="3339625"/>
            <a:ext cx="2829931" cy="1418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59"/>
          <p:cNvSpPr txBox="1">
            <a:spLocks noGrp="1"/>
          </p:cNvSpPr>
          <p:nvPr>
            <p:ph type="title"/>
          </p:nvPr>
        </p:nvSpPr>
        <p:spPr>
          <a:xfrm>
            <a:off x="430075" y="3499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Navigating the Portal</a:t>
            </a:r>
            <a:endParaRPr/>
          </a:p>
        </p:txBody>
      </p:sp>
      <p:sp>
        <p:nvSpPr>
          <p:cNvPr id="201" name="Google Shape;201;p59"/>
          <p:cNvSpPr txBox="1">
            <a:spLocks noGrp="1"/>
          </p:cNvSpPr>
          <p:nvPr>
            <p:ph type="body" idx="1"/>
          </p:nvPr>
        </p:nvSpPr>
        <p:spPr>
          <a:xfrm>
            <a:off x="430075" y="1336375"/>
            <a:ext cx="6402900" cy="33636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r>
              <a:rPr lang="en-US"/>
              <a:t>Quick Access, located in the middle of the homepage, includes navigation tabs for following resources:</a:t>
            </a:r>
            <a:endParaRPr/>
          </a:p>
          <a:p>
            <a:pPr marL="457200" lvl="0" indent="-342900" algn="l" rtl="0">
              <a:spcBef>
                <a:spcPts val="750"/>
              </a:spcBef>
              <a:spcAft>
                <a:spcPts val="0"/>
              </a:spcAft>
              <a:buSzPts val="1800"/>
              <a:buChar char="•"/>
            </a:pPr>
            <a:r>
              <a:rPr lang="en-US"/>
              <a:t>Important Dates</a:t>
            </a:r>
            <a:endParaRPr/>
          </a:p>
          <a:p>
            <a:pPr marL="457200" lvl="0" indent="-342900" algn="l" rtl="0">
              <a:spcBef>
                <a:spcPts val="0"/>
              </a:spcBef>
              <a:spcAft>
                <a:spcPts val="0"/>
              </a:spcAft>
              <a:buSzPts val="1800"/>
              <a:buChar char="•"/>
            </a:pPr>
            <a:r>
              <a:rPr lang="en-US"/>
              <a:t>Headset Specifications</a:t>
            </a:r>
            <a:endParaRPr/>
          </a:p>
          <a:p>
            <a:pPr marL="457200" lvl="0" indent="-342900" algn="l" rtl="0">
              <a:spcBef>
                <a:spcPts val="0"/>
              </a:spcBef>
              <a:spcAft>
                <a:spcPts val="0"/>
              </a:spcAft>
              <a:buSzPts val="1800"/>
              <a:buChar char="•"/>
            </a:pPr>
            <a:r>
              <a:rPr lang="en-US"/>
              <a:t>Online Tools Training</a:t>
            </a:r>
            <a:endParaRPr/>
          </a:p>
          <a:p>
            <a:pPr marL="457200" lvl="0" indent="-342900" algn="l" rtl="0">
              <a:spcBef>
                <a:spcPts val="0"/>
              </a:spcBef>
              <a:spcAft>
                <a:spcPts val="0"/>
              </a:spcAft>
              <a:buSzPts val="1800"/>
              <a:buChar char="•"/>
            </a:pPr>
            <a:r>
              <a:rPr lang="en-US"/>
              <a:t>Secure Browsers</a:t>
            </a:r>
            <a:endParaRPr/>
          </a:p>
          <a:p>
            <a:pPr marL="0" lvl="0" indent="0" algn="l" rtl="0">
              <a:spcBef>
                <a:spcPts val="750"/>
              </a:spcBef>
              <a:spcAft>
                <a:spcPts val="0"/>
              </a:spcAft>
              <a:buNone/>
            </a:pPr>
            <a:endParaRPr/>
          </a:p>
          <a:p>
            <a:pPr marL="0" lvl="0" indent="0" algn="l" rtl="0">
              <a:spcBef>
                <a:spcPts val="750"/>
              </a:spcBef>
              <a:spcAft>
                <a:spcPts val="0"/>
              </a:spcAft>
              <a:buNone/>
            </a:pPr>
            <a:r>
              <a:rPr lang="en-US"/>
              <a:t>Districts are not required to order headsets directly from CAI. Any headsets meeting the </a:t>
            </a:r>
            <a:r>
              <a:rPr lang="en-US">
                <a:highlight>
                  <a:srgbClr val="EFEFEF"/>
                </a:highlight>
              </a:rPr>
              <a:t>specifications </a:t>
            </a:r>
            <a:r>
              <a:rPr lang="en-US"/>
              <a:t>can be used.</a:t>
            </a:r>
            <a:endParaRPr>
              <a:highlight>
                <a:srgbClr val="D9D9D9"/>
              </a:highlight>
            </a:endParaRPr>
          </a:p>
        </p:txBody>
      </p:sp>
      <p:pic>
        <p:nvPicPr>
          <p:cNvPr id="202" name="Google Shape;202;p59"/>
          <p:cNvPicPr preferRelativeResize="0"/>
          <p:nvPr/>
        </p:nvPicPr>
        <p:blipFill>
          <a:blip r:embed="rId3">
            <a:alphaModFix/>
          </a:blip>
          <a:stretch>
            <a:fillRect/>
          </a:stretch>
        </p:blipFill>
        <p:spPr>
          <a:xfrm>
            <a:off x="6985375" y="645125"/>
            <a:ext cx="1678625" cy="40548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60"/>
          <p:cNvSpPr txBox="1">
            <a:spLocks noGrp="1"/>
          </p:cNvSpPr>
          <p:nvPr>
            <p:ph type="title"/>
          </p:nvPr>
        </p:nvSpPr>
        <p:spPr>
          <a:xfrm>
            <a:off x="1295400" y="800450"/>
            <a:ext cx="6519000" cy="357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ELPT Administrative Systems</a:t>
            </a:r>
            <a:endParaRPr/>
          </a:p>
        </p:txBody>
      </p:sp>
    </p:spTree>
  </p:cSld>
  <p:clrMapOvr>
    <a:masterClrMapping/>
  </p:clrMapOvr>
</p:sld>
</file>

<file path=ppt/theme/theme1.xml><?xml version="1.0" encoding="utf-8"?>
<a:theme xmlns:a="http://schemas.openxmlformats.org/drawingml/2006/main" name="LA Believes">
  <a:themeElements>
    <a:clrScheme name="LA Believes 1">
      <a:dk1>
        <a:srgbClr val="385463"/>
      </a:dk1>
      <a:lt1>
        <a:srgbClr val="FFFFFF"/>
      </a:lt1>
      <a:dk2>
        <a:srgbClr val="434343"/>
      </a:dk2>
      <a:lt2>
        <a:srgbClr val="CCCCCC"/>
      </a:lt2>
      <a:accent1>
        <a:srgbClr val="9AB185"/>
      </a:accent1>
      <a:accent2>
        <a:srgbClr val="7E87BE"/>
      </a:accent2>
      <a:accent3>
        <a:srgbClr val="BE842B"/>
      </a:accent3>
      <a:accent4>
        <a:srgbClr val="20B6A6"/>
      </a:accent4>
      <a:accent5>
        <a:srgbClr val="648146"/>
      </a:accent5>
      <a:accent6>
        <a:srgbClr val="BDBFDA"/>
      </a:accent6>
      <a:hlink>
        <a:srgbClr val="00AAB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3678</Words>
  <Application>Microsoft Office PowerPoint</Application>
  <PresentationFormat>On-screen Show (16:9)</PresentationFormat>
  <Paragraphs>357</Paragraphs>
  <Slides>73</Slides>
  <Notes>73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73</vt:i4>
      </vt:variant>
    </vt:vector>
  </HeadingPairs>
  <TitlesOfParts>
    <vt:vector size="76" baseType="lpstr">
      <vt:lpstr>Arial</vt:lpstr>
      <vt:lpstr>Calibri</vt:lpstr>
      <vt:lpstr>LA Believes</vt:lpstr>
      <vt:lpstr>English Language Proficiency Test (ELPT) DTC Training</vt:lpstr>
      <vt:lpstr>PowerPoint Presentation</vt:lpstr>
      <vt:lpstr>Objectives</vt:lpstr>
      <vt:lpstr>ELPT Overview</vt:lpstr>
      <vt:lpstr>ELPT Portal Overview</vt:lpstr>
      <vt:lpstr>ELPT Portal</vt:lpstr>
      <vt:lpstr>Navigating the Portal</vt:lpstr>
      <vt:lpstr>Navigating the Portal</vt:lpstr>
      <vt:lpstr>ELPT Administrative Systems</vt:lpstr>
      <vt:lpstr>ELPT Dashboard</vt:lpstr>
      <vt:lpstr>ELPT Administration Systems Overview</vt:lpstr>
      <vt:lpstr>ELPT Administration Documents</vt:lpstr>
      <vt:lpstr>ELPT Administration Documents</vt:lpstr>
      <vt:lpstr>ELPT Technology Documents</vt:lpstr>
      <vt:lpstr>Test Administration and Distribution Engine (TIDE)</vt:lpstr>
      <vt:lpstr>Accessing TIDE</vt:lpstr>
      <vt:lpstr>ELPT: Preparing to Test</vt:lpstr>
      <vt:lpstr>TIDE Home Page</vt:lpstr>
      <vt:lpstr>TIDE: Adding Users</vt:lpstr>
      <vt:lpstr>Logging into TIDE</vt:lpstr>
      <vt:lpstr>TIDE: View/Edit/Export Users</vt:lpstr>
      <vt:lpstr>TIDE: View/Edit/Export Users</vt:lpstr>
      <vt:lpstr>TIDE: Upload Users</vt:lpstr>
      <vt:lpstr>TIDE: Adding Students</vt:lpstr>
      <vt:lpstr>TIDE: View/Edit/Export Students</vt:lpstr>
      <vt:lpstr>TIDE: View/Edit/Export Students</vt:lpstr>
      <vt:lpstr>TIDE: Upload Students</vt:lpstr>
      <vt:lpstr>Upload Student Settings</vt:lpstr>
      <vt:lpstr>TIDE: Additional Materials Ordering</vt:lpstr>
      <vt:lpstr>TIDE: Track Shipments</vt:lpstr>
      <vt:lpstr>TIDE: Track Return Shipments</vt:lpstr>
      <vt:lpstr>TIDE: Rosters</vt:lpstr>
      <vt:lpstr>Add Roster</vt:lpstr>
      <vt:lpstr>Add Roster</vt:lpstr>
      <vt:lpstr>Add Roster</vt:lpstr>
      <vt:lpstr>View/Edit/Export Rosters</vt:lpstr>
      <vt:lpstr>Upload Rosters</vt:lpstr>
      <vt:lpstr>Upload Rosters</vt:lpstr>
      <vt:lpstr>TIDE: Monitoring Test Progress</vt:lpstr>
      <vt:lpstr>TIDE: Testing Tickets</vt:lpstr>
      <vt:lpstr>TIDE: Appeals Process</vt:lpstr>
      <vt:lpstr>TIDE: Creating Appeals</vt:lpstr>
      <vt:lpstr>Upload Appeals</vt:lpstr>
      <vt:lpstr>TIDE: Status of Appeals</vt:lpstr>
      <vt:lpstr>TIDE: Data Cleanup</vt:lpstr>
      <vt:lpstr>TIDE: Non-Participation Codes</vt:lpstr>
      <vt:lpstr>Training Modules</vt:lpstr>
      <vt:lpstr>CAI Secure Browser</vt:lpstr>
      <vt:lpstr>Secure Browser</vt:lpstr>
      <vt:lpstr>Downloading the Secure Browser</vt:lpstr>
      <vt:lpstr>Network Diagnostic Tool</vt:lpstr>
      <vt:lpstr>Technology Coordinator Checklist</vt:lpstr>
      <vt:lpstr>Accessing the Operational Test Administration Interface </vt:lpstr>
      <vt:lpstr>Accessing the Operational  Test Administration Interface</vt:lpstr>
      <vt:lpstr>Creating a Test Session</vt:lpstr>
      <vt:lpstr>Student Login: Accessing ELPT</vt:lpstr>
      <vt:lpstr>Approving Student Entry</vt:lpstr>
      <vt:lpstr>Reporting</vt:lpstr>
      <vt:lpstr>Accessing the Reporting</vt:lpstr>
      <vt:lpstr>Reporting:  Accessing Student Results</vt:lpstr>
      <vt:lpstr>Reporting:  Accessing Student Results</vt:lpstr>
      <vt:lpstr>Reporting:  Accessing Student Results</vt:lpstr>
      <vt:lpstr>Reporting: Retrieve Student Results</vt:lpstr>
      <vt:lpstr>Reporting: Retrieve Student Results</vt:lpstr>
      <vt:lpstr>Reporting: Score Report</vt:lpstr>
      <vt:lpstr>Reporting: Score Report</vt:lpstr>
      <vt:lpstr>Reporting: Score Reports</vt:lpstr>
      <vt:lpstr>Resources</vt:lpstr>
      <vt:lpstr>Accessing Resources</vt:lpstr>
      <vt:lpstr>ELPT Resources</vt:lpstr>
      <vt:lpstr>District Support</vt:lpstr>
      <vt:lpstr>District Support</vt:lpstr>
      <vt:lpstr>Technical Assistance Protocol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Language Proficiency Test (ELPT) Test Coordinator Training</dc:title>
  <dc:creator>Jennifer Baird</dc:creator>
  <cp:lastModifiedBy>Jennifer Baird</cp:lastModifiedBy>
  <cp:revision>2</cp:revision>
  <dcterms:modified xsi:type="dcterms:W3CDTF">2022-01-27T17:41:33Z</dcterms:modified>
</cp:coreProperties>
</file>