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082" autoAdjust="0"/>
  </p:normalViewPr>
  <p:slideViewPr>
    <p:cSldViewPr snapToGrid="0">
      <p:cViewPr varScale="1">
        <p:scale>
          <a:sx n="62" d="100"/>
          <a:sy n="62" d="100"/>
        </p:scale>
        <p:origin x="14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43343" cy="465455"/>
          </a:xfrm>
          <a:prstGeom prst="rect">
            <a:avLst/>
          </a:prstGeom>
          <a:noFill/>
          <a:ln>
            <a:noFill/>
          </a:ln>
        </p:spPr>
        <p:txBody>
          <a:bodyPr spcFirstLastPara="1" wrap="square" lIns="93300" tIns="93300" rIns="93300" bIns="933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3" y="0"/>
            <a:ext cx="3043343" cy="465455"/>
          </a:xfrm>
          <a:prstGeom prst="rect">
            <a:avLst/>
          </a:prstGeom>
          <a:noFill/>
          <a:ln>
            <a:noFill/>
          </a:ln>
        </p:spPr>
        <p:txBody>
          <a:bodyPr spcFirstLastPara="1" wrap="square" lIns="93300" tIns="93300" rIns="93300" bIns="933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2030"/>
            <a:ext cx="3043343" cy="465455"/>
          </a:xfrm>
          <a:prstGeom prst="rect">
            <a:avLst/>
          </a:prstGeom>
          <a:noFill/>
          <a:ln>
            <a:noFill/>
          </a:ln>
        </p:spPr>
        <p:txBody>
          <a:bodyPr spcFirstLastPara="1" wrap="square" lIns="93300" tIns="93300" rIns="93300" bIns="933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5325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702311" y="4421824"/>
            <a:ext cx="5618480" cy="4189095"/>
          </a:xfrm>
          <a:prstGeom prst="rect">
            <a:avLst/>
          </a:prstGeom>
          <a:noFill/>
          <a:ln>
            <a:noFill/>
          </a:ln>
        </p:spPr>
        <p:txBody>
          <a:bodyPr spcFirstLastPara="1" wrap="square" lIns="93300" tIns="46637" rIns="93300" bIns="46637" anchor="t" anchorCtr="0">
            <a:noAutofit/>
          </a:bodyPr>
          <a:lstStyle/>
          <a:p>
            <a:pPr marL="0" indent="0">
              <a:lnSpc>
                <a:spcPct val="115000"/>
              </a:lnSpc>
            </a:pPr>
            <a:r>
              <a:rPr lang="en-US" sz="1200" dirty="0">
                <a:solidFill>
                  <a:srgbClr val="000000"/>
                </a:solidFill>
              </a:rPr>
              <a:t>Before we begin, please place your phone on mute, If you experience audio issues, contact me through the Q &amp; A box on the right side of the computer screen. unless you are contributing to the on-line conversation. </a:t>
            </a:r>
            <a:endParaRPr sz="1200" dirty="0">
              <a:solidFill>
                <a:srgbClr val="000000"/>
              </a:solidFill>
            </a:endParaRPr>
          </a:p>
          <a:p>
            <a:pPr marL="0" indent="0">
              <a:lnSpc>
                <a:spcPct val="115000"/>
              </a:lnSpc>
            </a:pPr>
            <a:r>
              <a:rPr lang="en-US" sz="1200" b="1" dirty="0">
                <a:solidFill>
                  <a:srgbClr val="FF0000"/>
                </a:solidFill>
              </a:rPr>
              <a:t>Good Morning. </a:t>
            </a:r>
            <a:r>
              <a:rPr lang="en-US" sz="1200" dirty="0">
                <a:solidFill>
                  <a:srgbClr val="000000"/>
                </a:solidFill>
              </a:rPr>
              <a:t>Welcome to our webinar concerning the selection of the student of the year candidates for 2020.  I am Marian Johnson, the Student of the Year Program Coordinator for the Department of Education. I ask that if you have questions as I progress through the presentation to please post in the chat box and I will answer them as we go through the presentation. The Student of the Year Program is a wonderful opportunity to highlight and celebrate the accomplishments of the top students in your districts and in our state. We want to commend those students who have excelled as scholars, leaders, and service volunteers for their school, church, and community.</a:t>
            </a:r>
            <a:endParaRPr sz="1200" dirty="0">
              <a:solidFill>
                <a:srgbClr val="000000"/>
              </a:solidFill>
            </a:endParaRPr>
          </a:p>
          <a:p>
            <a:pPr marL="0" indent="0"/>
            <a:r>
              <a:rPr lang="en-US" sz="1200" dirty="0">
                <a:solidFill>
                  <a:srgbClr val="000000"/>
                </a:solidFill>
              </a:rPr>
              <a:t>(</a:t>
            </a:r>
            <a:r>
              <a:rPr lang="en-US" sz="1200" i="1" dirty="0">
                <a:solidFill>
                  <a:srgbClr val="000000"/>
                </a:solidFill>
              </a:rPr>
              <a:t>click to next slide)</a:t>
            </a:r>
            <a:endParaRPr sz="1200" dirty="0"/>
          </a:p>
        </p:txBody>
      </p:sp>
      <p:sp>
        <p:nvSpPr>
          <p:cNvPr id="56" name="Google Shape;56;p1: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a:t>
            </a:fld>
            <a:endParaRPr sz="1200">
              <a:latin typeface="Calibri"/>
              <a:ea typeface="Calibri"/>
              <a:cs typeface="Calibri"/>
              <a:sym typeface="Calibri"/>
            </a:endParaRPr>
          </a:p>
        </p:txBody>
      </p:sp>
    </p:spTree>
    <p:extLst>
      <p:ext uri="{BB962C8B-B14F-4D97-AF65-F5344CB8AC3E}">
        <p14:creationId xmlns:p14="http://schemas.microsoft.com/office/powerpoint/2010/main" val="77097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r>
              <a:rPr lang="en-US" sz="1200" dirty="0">
                <a:solidFill>
                  <a:srgbClr val="000000"/>
                </a:solidFill>
              </a:rPr>
              <a:t>Charter School Zones were created based on the number of charter management organizations and the number of schools in a geographic area.</a:t>
            </a:r>
            <a:endParaRPr sz="1200" dirty="0">
              <a:solidFill>
                <a:srgbClr val="000000"/>
              </a:solidFill>
            </a:endParaRPr>
          </a:p>
          <a:p>
            <a:pPr marL="233288" indent="0"/>
            <a:endParaRPr sz="1200" dirty="0">
              <a:solidFill>
                <a:srgbClr val="000000"/>
              </a:solidFill>
            </a:endParaRPr>
          </a:p>
          <a:p>
            <a:pPr marL="0" indent="0">
              <a:lnSpc>
                <a:spcPct val="115000"/>
              </a:lnSpc>
            </a:pPr>
            <a:r>
              <a:rPr lang="en-US" sz="1200" dirty="0">
                <a:solidFill>
                  <a:srgbClr val="000000"/>
                </a:solidFill>
              </a:rPr>
              <a:t> Zones A through D will submit 1 nominee from their zone to the Region 7 Regional Selection Committee. Zone E will submit 3 nominees to the Region 7. Regional Selection Committee because the number of schools in E are equal to the total number of schools in zones A through D.</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The following information will be sent directly to the charter schools so they know what zone they are in.</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 Zone A includes charter schools located in: Avoyelles, Caddo, Concordia, Lincoln, Madison, Morehouse, Ouachita, Richland, and Union Parishes.</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  Zone B includes charter schools located in Calcasieu, Lafayette, St. Landry, Iberville, St. James, and St. Mary Parishes.</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  Zone C includes charter schools located in East Baton Rouge, Tangipahoa, Washington, and West Feliciana Parishes.</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  Zone D includes charter schools located in Lafourche, Jefferson, and Plaquemines Parishes.</a:t>
            </a: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  Zone E includes charter schools in Orleans Parish.</a:t>
            </a:r>
          </a:p>
          <a:p>
            <a:pPr marL="0" indent="0">
              <a:lnSpc>
                <a:spcPct val="115000"/>
              </a:lnSpc>
            </a:pPr>
            <a:endParaRPr lang="en-US" sz="1200" dirty="0">
              <a:solidFill>
                <a:srgbClr val="000000"/>
              </a:solidFill>
            </a:endParaRPr>
          </a:p>
          <a:p>
            <a:pPr marL="0" indent="0">
              <a:lnSpc>
                <a:spcPct val="115000"/>
              </a:lnSpc>
            </a:pPr>
            <a:r>
              <a:rPr lang="en-US" sz="1200" dirty="0">
                <a:solidFill>
                  <a:srgbClr val="000000"/>
                </a:solidFill>
              </a:rPr>
              <a:t>Public schools systems that will be submitting charter school nominees for the first time, and they are not on the highlighted map, contact Marian Johnson to determine which zone your nominee will be placed in.</a:t>
            </a:r>
          </a:p>
          <a:p>
            <a:pPr marL="0" indent="0">
              <a:lnSpc>
                <a:spcPct val="115000"/>
              </a:lnSpc>
            </a:pPr>
            <a:endParaRPr sz="1200" dirty="0">
              <a:solidFill>
                <a:srgbClr val="000000"/>
              </a:solidFill>
            </a:endParaRPr>
          </a:p>
          <a:p>
            <a:pPr marL="0" indent="0">
              <a:lnSpc>
                <a:spcPct val="115000"/>
              </a:lnSpc>
            </a:pPr>
            <a:r>
              <a:rPr lang="en-US" sz="1100" i="1" dirty="0">
                <a:solidFill>
                  <a:srgbClr val="000000"/>
                </a:solidFill>
              </a:rPr>
              <a:t>(click to next slide)</a:t>
            </a:r>
            <a:endParaRPr sz="1100" i="1" dirty="0">
              <a:solidFill>
                <a:srgbClr val="000000"/>
              </a:solidFill>
            </a:endParaRPr>
          </a:p>
          <a:p>
            <a:pPr marL="466576" indent="-233288"/>
            <a:endParaRPr dirty="0"/>
          </a:p>
        </p:txBody>
      </p:sp>
      <p:sp>
        <p:nvSpPr>
          <p:cNvPr id="124" name="Google Shape;124;p9: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36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df81672e4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df81672e4_1_0: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100">
                <a:solidFill>
                  <a:srgbClr val="000000"/>
                </a:solidFill>
              </a:rPr>
              <a:t>This slide provides a flow chart of the selection process, illustrating how nominees are selected at the school, district, zone, regional, and state levels.</a:t>
            </a:r>
            <a:endParaRPr sz="1100">
              <a:solidFill>
                <a:srgbClr val="000000"/>
              </a:solidFill>
            </a:endParaRPr>
          </a:p>
          <a:p>
            <a:pPr marL="0" indent="0"/>
            <a:endParaRPr/>
          </a:p>
        </p:txBody>
      </p:sp>
      <p:sp>
        <p:nvSpPr>
          <p:cNvPr id="131" name="Google Shape;131;g5df81672e4_1_0:notes"/>
          <p:cNvSpPr txBox="1">
            <a:spLocks noGrp="1"/>
          </p:cNvSpPr>
          <p:nvPr>
            <p:ph type="sldNum" idx="12"/>
          </p:nvPr>
        </p:nvSpPr>
        <p:spPr>
          <a:xfrm>
            <a:off x="3978133" y="8842030"/>
            <a:ext cx="3043343" cy="465455"/>
          </a:xfrm>
          <a:prstGeom prst="rect">
            <a:avLst/>
          </a:prstGeom>
        </p:spPr>
        <p:txBody>
          <a:bodyPr spcFirstLastPara="1" wrap="square" lIns="93300" tIns="46637" rIns="93300" bIns="46637" anchor="b" anchorCtr="0">
            <a:noAutofit/>
          </a:bodyPr>
          <a:lstStyle/>
          <a:p>
            <a:pPr algn="r">
              <a:buSzPts val="1200"/>
            </a:pPr>
            <a:fld id="{00000000-1234-1234-1234-123412341234}" type="slidenum">
              <a:rPr lang="en-US"/>
              <a:pPr algn="r">
                <a:buSzPts val="1200"/>
              </a:pPr>
              <a:t>11</a:t>
            </a:fld>
            <a:endParaRPr/>
          </a:p>
        </p:txBody>
      </p:sp>
    </p:spTree>
    <p:extLst>
      <p:ext uri="{BB962C8B-B14F-4D97-AF65-F5344CB8AC3E}">
        <p14:creationId xmlns:p14="http://schemas.microsoft.com/office/powerpoint/2010/main" val="212229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dirty="0">
                <a:solidFill>
                  <a:srgbClr val="000000"/>
                </a:solidFill>
              </a:rPr>
              <a:t>The scoring forms can be found  in the later pages of the 2020 Student of the Year Guidelines.</a:t>
            </a:r>
            <a:endParaRPr sz="1200" dirty="0">
              <a:solidFill>
                <a:srgbClr val="000000"/>
              </a:solidFill>
            </a:endParaRPr>
          </a:p>
          <a:p>
            <a:pPr marL="0" indent="0">
              <a:lnSpc>
                <a:spcPct val="115000"/>
              </a:lnSpc>
            </a:pPr>
            <a:endParaRPr lang="en-US" sz="1200" dirty="0">
              <a:solidFill>
                <a:srgbClr val="000000"/>
              </a:solidFill>
            </a:endParaRPr>
          </a:p>
          <a:p>
            <a:pPr marL="0" indent="0">
              <a:lnSpc>
                <a:spcPct val="115000"/>
              </a:lnSpc>
            </a:pPr>
            <a:r>
              <a:rPr lang="en-US" sz="1200" dirty="0">
                <a:solidFill>
                  <a:srgbClr val="000000"/>
                </a:solidFill>
              </a:rPr>
              <a:t>First</a:t>
            </a:r>
            <a:r>
              <a:rPr lang="en-US" sz="1200" dirty="0">
                <a:solidFill>
                  <a:srgbClr val="000000"/>
                </a:solidFill>
              </a:rPr>
              <a:t>, the number of total points awarded will remain the same.</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In reviewing the guidelines, it was noted that the grade levels were not equitable in terms of the number of years used to determine the GPA for the nominees.</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To that point, the following adjustments were made:</a:t>
            </a:r>
            <a:endParaRPr sz="1200" dirty="0">
              <a:solidFill>
                <a:srgbClr val="000000"/>
              </a:solidFill>
            </a:endParaRPr>
          </a:p>
          <a:p>
            <a:pPr marL="0" indent="466576">
              <a:lnSpc>
                <a:spcPct val="115000"/>
              </a:lnSpc>
            </a:pPr>
            <a:r>
              <a:rPr lang="en-US" sz="1200" dirty="0">
                <a:solidFill>
                  <a:srgbClr val="000000"/>
                </a:solidFill>
              </a:rPr>
              <a:t>Grade 5 will use Grades 2, 3, 4, and current grade 5 scores.</a:t>
            </a:r>
            <a:endParaRPr sz="1200" dirty="0">
              <a:solidFill>
                <a:srgbClr val="000000"/>
              </a:solidFill>
            </a:endParaRPr>
          </a:p>
          <a:p>
            <a:pPr marL="0" indent="466576">
              <a:lnSpc>
                <a:spcPct val="115000"/>
              </a:lnSpc>
            </a:pPr>
            <a:r>
              <a:rPr lang="en-US" sz="1200" dirty="0">
                <a:solidFill>
                  <a:srgbClr val="000000"/>
                </a:solidFill>
              </a:rPr>
              <a:t>Grade 8 will use Grades 5, 6, 7, and current grade 8 scores.</a:t>
            </a:r>
            <a:endParaRPr sz="1200" dirty="0">
              <a:solidFill>
                <a:srgbClr val="000000"/>
              </a:solidFill>
            </a:endParaRPr>
          </a:p>
          <a:p>
            <a:pPr marL="0" indent="466576">
              <a:lnSpc>
                <a:spcPct val="115000"/>
              </a:lnSpc>
            </a:pPr>
            <a:r>
              <a:rPr lang="en-US" sz="1200" dirty="0">
                <a:solidFill>
                  <a:srgbClr val="000000"/>
                </a:solidFill>
              </a:rPr>
              <a:t>Grade 12 will use 9, 10, 11, and current grade 8 scores.</a:t>
            </a:r>
            <a:endParaRPr sz="1200" dirty="0">
              <a:solidFill>
                <a:srgbClr val="000000"/>
              </a:solidFill>
            </a:endParaRPr>
          </a:p>
          <a:p>
            <a:pPr marL="0" indent="0">
              <a:lnSpc>
                <a:spcPct val="115000"/>
              </a:lnSpc>
            </a:pPr>
            <a:r>
              <a:rPr lang="en-US" sz="1200" dirty="0">
                <a:solidFill>
                  <a:srgbClr val="000000"/>
                </a:solidFill>
              </a:rPr>
              <a:t> </a:t>
            </a:r>
            <a:endParaRPr sz="1200" dirty="0">
              <a:solidFill>
                <a:srgbClr val="000000"/>
              </a:solidFill>
            </a:endParaRPr>
          </a:p>
          <a:p>
            <a:pPr marL="0" indent="0">
              <a:lnSpc>
                <a:spcPct val="115000"/>
              </a:lnSpc>
            </a:pPr>
            <a:r>
              <a:rPr lang="en-US" sz="1200" dirty="0">
                <a:solidFill>
                  <a:srgbClr val="000000"/>
                </a:solidFill>
              </a:rPr>
              <a:t>In previous years, more emphasis was placed on the academic performance of the student rather than what the student had accomplished.  Academic performance was awarded twice the value of the student’s accomplishments.</a:t>
            </a:r>
            <a:endParaRPr sz="1200" dirty="0">
              <a:solidFill>
                <a:srgbClr val="000000"/>
              </a:solidFill>
            </a:endParaRPr>
          </a:p>
          <a:p>
            <a:pPr marL="0" indent="0">
              <a:lnSpc>
                <a:spcPct val="115000"/>
              </a:lnSpc>
            </a:pPr>
            <a:r>
              <a:rPr lang="en-US" sz="1200" dirty="0">
                <a:solidFill>
                  <a:srgbClr val="000000"/>
                </a:solidFill>
              </a:rPr>
              <a:t> </a:t>
            </a:r>
            <a:endParaRPr lang="en-US" sz="1200" dirty="0">
              <a:solidFill>
                <a:srgbClr val="000000"/>
              </a:solidFill>
            </a:endParaRPr>
          </a:p>
          <a:p>
            <a:pPr marL="0" indent="0">
              <a:lnSpc>
                <a:spcPct val="115000"/>
              </a:lnSpc>
            </a:pPr>
            <a:endParaRPr lang="en-US"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In an effort to bring more balance to the portion of the scoring, the academic points were altered in the following manner:</a:t>
            </a:r>
            <a:endParaRPr sz="1200" dirty="0">
              <a:solidFill>
                <a:srgbClr val="000000"/>
              </a:solidFill>
            </a:endParaRPr>
          </a:p>
          <a:p>
            <a:pPr marL="0" indent="0">
              <a:lnSpc>
                <a:spcPct val="115000"/>
              </a:lnSpc>
            </a:pPr>
            <a:r>
              <a:rPr lang="en-US" sz="1200" dirty="0">
                <a:solidFill>
                  <a:srgbClr val="000000"/>
                </a:solidFill>
              </a:rPr>
              <a:t>   </a:t>
            </a:r>
            <a:endParaRPr lang="en-US"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Grade 5:  Grade Point average is worth 5 points instead of 10.</a:t>
            </a:r>
            <a:endParaRPr sz="1200" dirty="0">
              <a:solidFill>
                <a:srgbClr val="000000"/>
              </a:solidFill>
            </a:endParaRPr>
          </a:p>
          <a:p>
            <a:pPr marL="0" indent="0">
              <a:lnSpc>
                <a:spcPct val="115000"/>
              </a:lnSpc>
            </a:pPr>
            <a:r>
              <a:rPr lang="en-US" sz="1200" dirty="0">
                <a:solidFill>
                  <a:srgbClr val="000000"/>
                </a:solidFill>
              </a:rPr>
              <a:t>              	      Test scores are worth 5 points instead of 10.</a:t>
            </a:r>
            <a:endParaRPr sz="1200" dirty="0">
              <a:solidFill>
                <a:srgbClr val="000000"/>
              </a:solidFill>
            </a:endParaRPr>
          </a:p>
          <a:p>
            <a:pPr marL="0" indent="0">
              <a:lnSpc>
                <a:spcPct val="115000"/>
              </a:lnSpc>
            </a:pPr>
            <a:r>
              <a:rPr lang="en-US" sz="1200" dirty="0">
                <a:solidFill>
                  <a:srgbClr val="000000"/>
                </a:solidFill>
              </a:rPr>
              <a:t>              	      Total points for </a:t>
            </a:r>
            <a:r>
              <a:rPr lang="en-US" sz="1200" dirty="0">
                <a:solidFill>
                  <a:srgbClr val="000000"/>
                </a:solidFill>
              </a:rPr>
              <a:t>the fifth grade academic component </a:t>
            </a:r>
            <a:r>
              <a:rPr lang="en-US" sz="1200" dirty="0">
                <a:solidFill>
                  <a:srgbClr val="000000"/>
                </a:solidFill>
              </a:rPr>
              <a:t>went from 20 points to 10 points.</a:t>
            </a:r>
            <a:endParaRPr sz="1200" dirty="0">
              <a:solidFill>
                <a:srgbClr val="000000"/>
              </a:solidFill>
            </a:endParaRPr>
          </a:p>
          <a:p>
            <a:pPr marL="0" indent="0">
              <a:lnSpc>
                <a:spcPct val="115000"/>
              </a:lnSpc>
            </a:pPr>
            <a:endParaRPr lang="en-US" sz="1200" dirty="0">
              <a:solidFill>
                <a:srgbClr val="000000"/>
              </a:solidFill>
            </a:endParaRPr>
          </a:p>
          <a:p>
            <a:pPr marL="0" indent="0">
              <a:lnSpc>
                <a:spcPct val="115000"/>
              </a:lnSpc>
            </a:pPr>
            <a:r>
              <a:rPr lang="en-US" sz="1200" dirty="0">
                <a:solidFill>
                  <a:srgbClr val="000000"/>
                </a:solidFill>
              </a:rPr>
              <a:t>Grade </a:t>
            </a:r>
            <a:r>
              <a:rPr lang="en-US" sz="1200" dirty="0">
                <a:solidFill>
                  <a:srgbClr val="000000"/>
                </a:solidFill>
              </a:rPr>
              <a:t>8:  Grade Point average is worth 7 points instead of 10.</a:t>
            </a:r>
            <a:endParaRPr sz="1200" dirty="0">
              <a:solidFill>
                <a:srgbClr val="000000"/>
              </a:solidFill>
            </a:endParaRPr>
          </a:p>
          <a:p>
            <a:pPr marL="0" indent="0">
              <a:lnSpc>
                <a:spcPct val="115000"/>
              </a:lnSpc>
            </a:pPr>
            <a:r>
              <a:rPr lang="en-US" sz="1200" dirty="0">
                <a:solidFill>
                  <a:srgbClr val="000000"/>
                </a:solidFill>
              </a:rPr>
              <a:t>              	     Test scores are worth 7 points instead of 10.</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Total </a:t>
            </a:r>
            <a:r>
              <a:rPr lang="en-US" sz="1200" dirty="0">
                <a:solidFill>
                  <a:srgbClr val="000000"/>
                </a:solidFill>
              </a:rPr>
              <a:t>points for </a:t>
            </a:r>
            <a:r>
              <a:rPr lang="en-US" sz="1200" dirty="0">
                <a:solidFill>
                  <a:srgbClr val="000000"/>
                </a:solidFill>
              </a:rPr>
              <a:t>the eighth grade academic component </a:t>
            </a:r>
            <a:r>
              <a:rPr lang="en-US" sz="1200" dirty="0">
                <a:solidFill>
                  <a:srgbClr val="000000"/>
                </a:solidFill>
              </a:rPr>
              <a:t>went from 20 points to 14 points.</a:t>
            </a:r>
            <a:endParaRPr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Grade 12:  Grade Point average is worth 3 points instead of 5.</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a:t>
            </a:r>
            <a:r>
              <a:rPr lang="en-US" sz="1200" dirty="0">
                <a:solidFill>
                  <a:srgbClr val="000000"/>
                </a:solidFill>
              </a:rPr>
              <a:t>Difficulty level of courses is worth 3 points instead of 5.</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a:t>
            </a:r>
            <a:r>
              <a:rPr lang="en-US" sz="1200" dirty="0">
                <a:solidFill>
                  <a:srgbClr val="000000"/>
                </a:solidFill>
              </a:rPr>
              <a:t>Test scores are worth 2 points instead of 5.</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a:t>
            </a:r>
            <a:r>
              <a:rPr lang="en-US" sz="1200" dirty="0">
                <a:solidFill>
                  <a:srgbClr val="000000"/>
                </a:solidFill>
              </a:rPr>
              <a:t>Credentials of coursework or certification was added and is worth 3 points.</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Technical</a:t>
            </a:r>
            <a:r>
              <a:rPr lang="en-US" sz="1200" dirty="0">
                <a:solidFill>
                  <a:srgbClr val="000000"/>
                </a:solidFill>
              </a:rPr>
              <a:t>/ Associated Degree or Work-based Learning Experience was added and is work 3 points.</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Total </a:t>
            </a:r>
            <a:r>
              <a:rPr lang="en-US" sz="1200" dirty="0">
                <a:solidFill>
                  <a:srgbClr val="000000"/>
                </a:solidFill>
              </a:rPr>
              <a:t>points for this </a:t>
            </a:r>
            <a:r>
              <a:rPr lang="en-US" sz="1200" dirty="0">
                <a:solidFill>
                  <a:srgbClr val="000000"/>
                </a:solidFill>
              </a:rPr>
              <a:t>twelfth grade academic component </a:t>
            </a:r>
            <a:r>
              <a:rPr lang="en-US" sz="1200" dirty="0">
                <a:solidFill>
                  <a:srgbClr val="000000"/>
                </a:solidFill>
              </a:rPr>
              <a:t>went from 30 points to 14 points.  </a:t>
            </a:r>
            <a:endParaRPr lang="en-US" sz="1200" dirty="0">
              <a:solidFill>
                <a:srgbClr val="000000"/>
              </a:solidFill>
            </a:endParaRPr>
          </a:p>
          <a:p>
            <a:pPr marL="0" indent="0">
              <a:lnSpc>
                <a:spcPct val="115000"/>
              </a:lnSpc>
            </a:pPr>
            <a:endParaRPr sz="1200" dirty="0">
              <a:solidFill>
                <a:srgbClr val="000000"/>
              </a:solidFill>
            </a:endParaRPr>
          </a:p>
          <a:p>
            <a:pPr marL="0" indent="0">
              <a:lnSpc>
                <a:spcPct val="115000"/>
              </a:lnSpc>
            </a:pPr>
            <a:r>
              <a:rPr lang="en-US" sz="1200" dirty="0">
                <a:solidFill>
                  <a:srgbClr val="000000"/>
                </a:solidFill>
              </a:rPr>
              <a:t>The </a:t>
            </a:r>
            <a:r>
              <a:rPr lang="en-US" sz="1200" b="1" dirty="0">
                <a:solidFill>
                  <a:srgbClr val="000000"/>
                </a:solidFill>
              </a:rPr>
              <a:t>portfolio components</a:t>
            </a:r>
            <a:r>
              <a:rPr lang="en-US" sz="1200" dirty="0">
                <a:solidFill>
                  <a:srgbClr val="000000"/>
                </a:solidFill>
              </a:rPr>
              <a:t> were adjusted in the following manner:</a:t>
            </a:r>
            <a:endParaRPr sz="1200" dirty="0">
              <a:solidFill>
                <a:srgbClr val="000000"/>
              </a:solidFill>
            </a:endParaRPr>
          </a:p>
          <a:p>
            <a:pPr marL="0" indent="0">
              <a:lnSpc>
                <a:spcPct val="115000"/>
              </a:lnSpc>
            </a:pPr>
            <a:r>
              <a:rPr lang="en-US" sz="1200" dirty="0">
                <a:solidFill>
                  <a:srgbClr val="000000"/>
                </a:solidFill>
              </a:rPr>
              <a:t>     </a:t>
            </a:r>
            <a:endParaRPr lang="en-US" sz="1200" dirty="0">
              <a:solidFill>
                <a:srgbClr val="000000"/>
              </a:solidFill>
            </a:endParaRPr>
          </a:p>
          <a:p>
            <a:pPr marL="0" indent="0">
              <a:lnSpc>
                <a:spcPct val="115000"/>
              </a:lnSpc>
            </a:pPr>
            <a:r>
              <a:rPr lang="en-US" sz="1200" dirty="0">
                <a:solidFill>
                  <a:srgbClr val="000000"/>
                </a:solidFill>
              </a:rPr>
              <a:t>Grade </a:t>
            </a:r>
            <a:r>
              <a:rPr lang="en-US" sz="1200" dirty="0">
                <a:solidFill>
                  <a:srgbClr val="000000"/>
                </a:solidFill>
              </a:rPr>
              <a:t>5:  Activities, service, and citizenship is worth 10 points instead of 5.</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a:t>
            </a:r>
            <a:r>
              <a:rPr lang="en-US" sz="1200" dirty="0">
                <a:solidFill>
                  <a:srgbClr val="000000"/>
                </a:solidFill>
              </a:rPr>
              <a:t>Recognitions and awards are worth 10 points instead of 5.</a:t>
            </a:r>
            <a:endParaRPr sz="1200" dirty="0">
              <a:solidFill>
                <a:srgbClr val="000000"/>
              </a:solidFill>
            </a:endParaRPr>
          </a:p>
          <a:p>
            <a:pPr marL="0" indent="0">
              <a:lnSpc>
                <a:spcPct val="115000"/>
              </a:lnSpc>
            </a:pPr>
            <a:r>
              <a:rPr lang="en-US" sz="1200" dirty="0">
                <a:solidFill>
                  <a:srgbClr val="000000"/>
                </a:solidFill>
              </a:rPr>
              <a:t>        </a:t>
            </a:r>
            <a:r>
              <a:rPr lang="en-US" sz="1200" dirty="0">
                <a:solidFill>
                  <a:srgbClr val="000000"/>
                </a:solidFill>
              </a:rPr>
              <a:t>        Total </a:t>
            </a:r>
            <a:r>
              <a:rPr lang="en-US" sz="1200" dirty="0">
                <a:solidFill>
                  <a:srgbClr val="000000"/>
                </a:solidFill>
              </a:rPr>
              <a:t>points for </a:t>
            </a:r>
            <a:r>
              <a:rPr lang="en-US" sz="1200" dirty="0">
                <a:solidFill>
                  <a:srgbClr val="000000"/>
                </a:solidFill>
              </a:rPr>
              <a:t>the grade 5 portfolio component </a:t>
            </a:r>
            <a:r>
              <a:rPr lang="en-US" sz="1200" dirty="0">
                <a:solidFill>
                  <a:srgbClr val="000000"/>
                </a:solidFill>
              </a:rPr>
              <a:t>went from 10 points to 20 points</a:t>
            </a:r>
            <a:endParaRPr sz="1200" dirty="0">
              <a:solidFill>
                <a:srgbClr val="000000"/>
              </a:solidFill>
            </a:endParaRPr>
          </a:p>
          <a:p>
            <a:pPr marL="0" indent="0">
              <a:lnSpc>
                <a:spcPct val="115000"/>
              </a:lnSpc>
            </a:pPr>
            <a:r>
              <a:rPr lang="en-US" sz="1100" dirty="0">
                <a:solidFill>
                  <a:srgbClr val="000000"/>
                </a:solidFill>
              </a:rPr>
              <a:t>     	</a:t>
            </a:r>
            <a:endParaRPr sz="1100" dirty="0">
              <a:solidFill>
                <a:srgbClr val="000000"/>
              </a:solidFill>
            </a:endParaRPr>
          </a:p>
          <a:p>
            <a:pPr marL="0" indent="0">
              <a:lnSpc>
                <a:spcPct val="115000"/>
              </a:lnSpc>
            </a:pPr>
            <a:r>
              <a:rPr lang="en-US" sz="1100" dirty="0">
                <a:solidFill>
                  <a:srgbClr val="000000"/>
                </a:solidFill>
              </a:rPr>
              <a:t>Grade </a:t>
            </a:r>
            <a:r>
              <a:rPr lang="en-US" sz="1100" dirty="0">
                <a:solidFill>
                  <a:srgbClr val="000000"/>
                </a:solidFill>
              </a:rPr>
              <a:t>8:   Leadership is worth 7 points instead of 5</a:t>
            </a:r>
            <a:endParaRPr sz="1100" dirty="0">
              <a:solidFill>
                <a:srgbClr val="000000"/>
              </a:solidFill>
            </a:endParaRPr>
          </a:p>
          <a:p>
            <a:pPr marL="0" indent="0">
              <a:lnSpc>
                <a:spcPct val="115000"/>
              </a:lnSpc>
            </a:pPr>
            <a:r>
              <a:rPr lang="en-US" sz="1100" dirty="0">
                <a:solidFill>
                  <a:srgbClr val="000000"/>
                </a:solidFill>
              </a:rPr>
              <a:t>                </a:t>
            </a:r>
            <a:r>
              <a:rPr lang="en-US" sz="1100" dirty="0">
                <a:solidFill>
                  <a:srgbClr val="000000"/>
                </a:solidFill>
              </a:rPr>
              <a:t> </a:t>
            </a:r>
            <a:r>
              <a:rPr lang="en-US" sz="1100" dirty="0">
                <a:solidFill>
                  <a:srgbClr val="000000"/>
                </a:solidFill>
              </a:rPr>
              <a:t>Activities, service, and citizenship is worth 7 points instead of 5.</a:t>
            </a:r>
            <a:endParaRPr sz="1100" dirty="0">
              <a:solidFill>
                <a:srgbClr val="000000"/>
              </a:solidFill>
            </a:endParaRPr>
          </a:p>
          <a:p>
            <a:pPr marL="0" indent="0">
              <a:lnSpc>
                <a:spcPct val="115000"/>
              </a:lnSpc>
            </a:pPr>
            <a:r>
              <a:rPr lang="en-US" sz="1100" dirty="0">
                <a:solidFill>
                  <a:srgbClr val="000000"/>
                </a:solidFill>
              </a:rPr>
              <a:t>                 Recognitions </a:t>
            </a:r>
            <a:r>
              <a:rPr lang="en-US" sz="1100" dirty="0">
                <a:solidFill>
                  <a:srgbClr val="000000"/>
                </a:solidFill>
              </a:rPr>
              <a:t>and awards are worth 7 points instead of 5.</a:t>
            </a:r>
            <a:endParaRPr sz="1100" dirty="0">
              <a:solidFill>
                <a:srgbClr val="000000"/>
              </a:solidFill>
            </a:endParaRPr>
          </a:p>
          <a:p>
            <a:pPr marL="0" indent="0">
              <a:lnSpc>
                <a:spcPct val="115000"/>
              </a:lnSpc>
            </a:pPr>
            <a:r>
              <a:rPr lang="en-US" sz="1100" dirty="0">
                <a:solidFill>
                  <a:srgbClr val="000000"/>
                </a:solidFill>
              </a:rPr>
              <a:t>                 </a:t>
            </a:r>
            <a:r>
              <a:rPr lang="en-US" sz="1100" dirty="0">
                <a:solidFill>
                  <a:srgbClr val="000000"/>
                </a:solidFill>
              </a:rPr>
              <a:t>Total </a:t>
            </a:r>
            <a:r>
              <a:rPr lang="en-US" sz="1100" dirty="0">
                <a:solidFill>
                  <a:srgbClr val="000000"/>
                </a:solidFill>
              </a:rPr>
              <a:t>points for </a:t>
            </a:r>
            <a:r>
              <a:rPr lang="en-US" sz="1100" dirty="0">
                <a:solidFill>
                  <a:srgbClr val="000000"/>
                </a:solidFill>
              </a:rPr>
              <a:t>the grade 8 portfolio </a:t>
            </a:r>
            <a:r>
              <a:rPr lang="en-US" sz="1100" dirty="0">
                <a:solidFill>
                  <a:srgbClr val="000000"/>
                </a:solidFill>
              </a:rPr>
              <a:t>component went from 15 points to 21 points</a:t>
            </a:r>
            <a:endParaRPr sz="1100" dirty="0">
              <a:solidFill>
                <a:srgbClr val="000000"/>
              </a:solidFill>
            </a:endParaRPr>
          </a:p>
          <a:p>
            <a:pPr marL="0" indent="0">
              <a:lnSpc>
                <a:spcPct val="115000"/>
              </a:lnSpc>
            </a:pPr>
            <a:r>
              <a:rPr lang="en-US" sz="1100" dirty="0">
                <a:solidFill>
                  <a:srgbClr val="000000"/>
                </a:solidFill>
              </a:rPr>
              <a:t>   	</a:t>
            </a:r>
            <a:endParaRPr sz="1100" dirty="0">
              <a:solidFill>
                <a:srgbClr val="000000"/>
              </a:solidFill>
            </a:endParaRPr>
          </a:p>
          <a:p>
            <a:pPr marL="0" indent="0">
              <a:lnSpc>
                <a:spcPct val="115000"/>
              </a:lnSpc>
            </a:pPr>
            <a:r>
              <a:rPr lang="en-US" sz="1100" dirty="0">
                <a:solidFill>
                  <a:srgbClr val="000000"/>
                </a:solidFill>
              </a:rPr>
              <a:t>Grade </a:t>
            </a:r>
            <a:r>
              <a:rPr lang="en-US" sz="1100" dirty="0">
                <a:solidFill>
                  <a:srgbClr val="000000"/>
                </a:solidFill>
              </a:rPr>
              <a:t>12:  Leadership is worth 7 points instead of 5</a:t>
            </a:r>
            <a:endParaRPr sz="1100" dirty="0">
              <a:solidFill>
                <a:srgbClr val="000000"/>
              </a:solidFill>
            </a:endParaRPr>
          </a:p>
          <a:p>
            <a:pPr marL="0" indent="0">
              <a:lnSpc>
                <a:spcPct val="115000"/>
              </a:lnSpc>
            </a:pPr>
            <a:r>
              <a:rPr lang="en-US" sz="1100" dirty="0">
                <a:solidFill>
                  <a:srgbClr val="000000"/>
                </a:solidFill>
              </a:rPr>
              <a:t>                  </a:t>
            </a:r>
            <a:r>
              <a:rPr lang="en-US" sz="1100" dirty="0">
                <a:solidFill>
                  <a:srgbClr val="000000"/>
                </a:solidFill>
              </a:rPr>
              <a:t>Activities</a:t>
            </a:r>
            <a:r>
              <a:rPr lang="en-US" sz="1100" dirty="0">
                <a:solidFill>
                  <a:srgbClr val="000000"/>
                </a:solidFill>
              </a:rPr>
              <a:t>, service, and citizenship is worth 7 points instead of 5.</a:t>
            </a:r>
            <a:endParaRPr sz="1100" dirty="0">
              <a:solidFill>
                <a:srgbClr val="000000"/>
              </a:solidFill>
            </a:endParaRPr>
          </a:p>
          <a:p>
            <a:pPr marL="0" indent="0">
              <a:lnSpc>
                <a:spcPct val="115000"/>
              </a:lnSpc>
            </a:pPr>
            <a:r>
              <a:rPr lang="en-US" sz="1100" dirty="0">
                <a:solidFill>
                  <a:srgbClr val="000000"/>
                </a:solidFill>
              </a:rPr>
              <a:t>                  Recognitions </a:t>
            </a:r>
            <a:r>
              <a:rPr lang="en-US" sz="1100" dirty="0">
                <a:solidFill>
                  <a:srgbClr val="000000"/>
                </a:solidFill>
              </a:rPr>
              <a:t>and awards are worth 7 points instead of 5.</a:t>
            </a:r>
            <a:endParaRPr sz="1100" dirty="0">
              <a:solidFill>
                <a:srgbClr val="000000"/>
              </a:solidFill>
            </a:endParaRPr>
          </a:p>
          <a:p>
            <a:pPr marL="0" indent="0">
              <a:lnSpc>
                <a:spcPct val="115000"/>
              </a:lnSpc>
            </a:pPr>
            <a:r>
              <a:rPr lang="en-US" sz="1100" dirty="0">
                <a:solidFill>
                  <a:srgbClr val="000000"/>
                </a:solidFill>
              </a:rPr>
              <a:t>              </a:t>
            </a:r>
            <a:r>
              <a:rPr lang="en-US" sz="1100" dirty="0">
                <a:solidFill>
                  <a:srgbClr val="000000"/>
                </a:solidFill>
              </a:rPr>
              <a:t>    </a:t>
            </a:r>
            <a:r>
              <a:rPr lang="en-US" sz="1100" dirty="0">
                <a:solidFill>
                  <a:srgbClr val="000000"/>
                </a:solidFill>
              </a:rPr>
              <a:t>Total points for </a:t>
            </a:r>
            <a:r>
              <a:rPr lang="en-US" sz="1100" dirty="0">
                <a:solidFill>
                  <a:srgbClr val="000000"/>
                </a:solidFill>
              </a:rPr>
              <a:t>the grade 12 portfolio </a:t>
            </a:r>
            <a:r>
              <a:rPr lang="en-US" sz="1100" dirty="0">
                <a:solidFill>
                  <a:srgbClr val="000000"/>
                </a:solidFill>
              </a:rPr>
              <a:t>component went from 15 points to 21 points.</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dirty="0">
                <a:solidFill>
                  <a:srgbClr val="000000"/>
                </a:solidFill>
              </a:rPr>
              <a:t>Points awarded for the writing samples and interview remained the same.</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dirty="0">
                <a:solidFill>
                  <a:srgbClr val="000000"/>
                </a:solidFill>
              </a:rPr>
              <a:t>The Selection panel composition for Grade 12 was revamped also to include a CTE </a:t>
            </a:r>
            <a:r>
              <a:rPr lang="en-US" sz="1100" dirty="0">
                <a:solidFill>
                  <a:srgbClr val="000000"/>
                </a:solidFill>
              </a:rPr>
              <a:t>instructor, La. Community and technical college and </a:t>
            </a:r>
            <a:r>
              <a:rPr lang="en-US" sz="1100" dirty="0">
                <a:solidFill>
                  <a:srgbClr val="000000"/>
                </a:solidFill>
              </a:rPr>
              <a:t>University personnel due to the incorporation of career-based coursework and credentials in the scoring rubric.</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dirty="0">
                <a:solidFill>
                  <a:srgbClr val="000000"/>
                </a:solidFill>
              </a:rPr>
              <a:t>These new scoring rubrics will be sent to districts to aid in the selection of their nominees. These rubrics should be kept in-house and not openly shared with parents in order to keep some degree of reliability and validity to the scoring process.  Some parents work diligently to keep all of the boxes checked so their child will be nominated.</a:t>
            </a:r>
            <a:endParaRPr sz="1100" dirty="0">
              <a:solidFill>
                <a:srgbClr val="000000"/>
              </a:solidFill>
            </a:endParaRPr>
          </a:p>
          <a:p>
            <a:pPr marL="0" indent="0"/>
            <a:endParaRPr dirty="0"/>
          </a:p>
        </p:txBody>
      </p:sp>
      <p:sp>
        <p:nvSpPr>
          <p:cNvPr id="158" name="Google Shape;158;p1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14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9: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In an effort to shorten the competition day for regional and state competitions, the writing samples for the regional and state nominees will be sent directly to each LEA that has a nominee submission. Each LEA will be responsible for administering and proctoring this 75 minute writing session for the regional and state levels of competition.  Students will be given 75 minutes to read the articles provides and respond to the writing prompt.  The student may handwrite or type the essay. All graphic organizers, rough drafts, and final drafts are kept on file at the LEA level.  A typed final draft is electronically submitted to the regional or state coordinator along with the letter of assurance that is provided. LEAs with regional nominees will receive their writing prompts no later than January 24, 2020.</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LEAs with state nominees will receive their writing prompts no later than March 9.</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Districts or LEAs will submit the essays and the portfolios </a:t>
            </a:r>
            <a:r>
              <a:rPr lang="en-US" sz="1200" b="1" u="sng">
                <a:solidFill>
                  <a:srgbClr val="000000"/>
                </a:solidFill>
              </a:rPr>
              <a:t>no later than one week prior </a:t>
            </a:r>
            <a:r>
              <a:rPr lang="en-US" sz="1200">
                <a:solidFill>
                  <a:srgbClr val="000000"/>
                </a:solidFill>
              </a:rPr>
              <a:t>to the interview day.  This will allow judges more time to score the portfolios and writing samples prior to the students arrival.  On the regional competition day, the student will only need to complete the face to face interview with the judges.  Winning portfolios will be sent to LDOE and writing samples will be retained with the regional scoring forms. Non-winning portfolios will not be returned until the state announces the 21 finalists some time between March 4 and March 6.</a:t>
            </a:r>
            <a:endParaRPr sz="1200">
              <a:solidFill>
                <a:srgbClr val="000000"/>
              </a:solidFill>
            </a:endParaRPr>
          </a:p>
          <a:p>
            <a:pPr marL="0" indent="0"/>
            <a:endParaRPr sz="1200"/>
          </a:p>
        </p:txBody>
      </p:sp>
      <p:sp>
        <p:nvSpPr>
          <p:cNvPr id="164" name="Google Shape;164;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40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So far we have discussed the district information form , the timelines and the revisions to be used in this selection process for 2020.</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The purpose of our Student of the Year Program is to recognize outstanding elementary, middle/ junior high, and high school students enrolled in grades 5, 8, and 12 who have demonstrated : </a:t>
            </a:r>
            <a:endParaRPr sz="1200">
              <a:solidFill>
                <a:srgbClr val="000000"/>
              </a:solidFill>
            </a:endParaRPr>
          </a:p>
          <a:p>
            <a:pPr marL="0" indent="0">
              <a:lnSpc>
                <a:spcPct val="115000"/>
              </a:lnSpc>
            </a:pPr>
            <a:r>
              <a:rPr lang="en-US" sz="1200">
                <a:solidFill>
                  <a:srgbClr val="000000"/>
                </a:solidFill>
              </a:rPr>
              <a:t>❖  exemplary academic  achievements</a:t>
            </a:r>
            <a:endParaRPr sz="1200">
              <a:solidFill>
                <a:srgbClr val="000000"/>
              </a:solidFill>
            </a:endParaRPr>
          </a:p>
          <a:p>
            <a:pPr marL="0" indent="0">
              <a:lnSpc>
                <a:spcPct val="115000"/>
              </a:lnSpc>
            </a:pPr>
            <a:r>
              <a:rPr lang="en-US" sz="1200">
                <a:solidFill>
                  <a:srgbClr val="000000"/>
                </a:solidFill>
                <a:latin typeface="Arial"/>
                <a:ea typeface="Arial"/>
                <a:cs typeface="Arial"/>
                <a:sym typeface="Arial"/>
              </a:rPr>
              <a:t>❖</a:t>
            </a:r>
            <a:r>
              <a:rPr lang="en-US" sz="1200">
                <a:solidFill>
                  <a:srgbClr val="000000"/>
                </a:solidFill>
              </a:rPr>
              <a:t>  leadership abilities</a:t>
            </a:r>
            <a:endParaRPr sz="1200">
              <a:solidFill>
                <a:srgbClr val="000000"/>
              </a:solidFill>
            </a:endParaRPr>
          </a:p>
          <a:p>
            <a:pPr marL="0" indent="0">
              <a:lnSpc>
                <a:spcPct val="115000"/>
              </a:lnSpc>
            </a:pPr>
            <a:r>
              <a:rPr lang="en-US" sz="1200">
                <a:solidFill>
                  <a:srgbClr val="000000"/>
                </a:solidFill>
                <a:latin typeface="Arial"/>
                <a:ea typeface="Arial"/>
                <a:cs typeface="Arial"/>
                <a:sym typeface="Arial"/>
              </a:rPr>
              <a:t>❖</a:t>
            </a:r>
            <a:r>
              <a:rPr lang="en-US" sz="1200">
                <a:solidFill>
                  <a:srgbClr val="000000"/>
                </a:solidFill>
              </a:rPr>
              <a:t>  citizenship</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We are going to review each of the attributes that should be considered in your selection process.</a:t>
            </a:r>
            <a:endParaRPr sz="1200">
              <a:solidFill>
                <a:srgbClr val="000000"/>
              </a:solidFill>
            </a:endParaRPr>
          </a:p>
          <a:p>
            <a:pPr marL="0" indent="0">
              <a:lnSpc>
                <a:spcPct val="115000"/>
              </a:lnSpc>
            </a:pPr>
            <a:endParaRPr sz="1200" b="1">
              <a:solidFill>
                <a:srgbClr val="000000"/>
              </a:solidFill>
            </a:endParaRPr>
          </a:p>
          <a:p>
            <a:pPr marL="0" indent="0">
              <a:lnSpc>
                <a:spcPct val="115000"/>
              </a:lnSpc>
            </a:pPr>
            <a:r>
              <a:rPr lang="en-US" sz="1200" b="1">
                <a:solidFill>
                  <a:srgbClr val="000000"/>
                </a:solidFill>
              </a:rPr>
              <a:t>Academics:  </a:t>
            </a:r>
            <a:r>
              <a:rPr lang="en-US" sz="1200">
                <a:solidFill>
                  <a:srgbClr val="000000"/>
                </a:solidFill>
              </a:rPr>
              <a:t>Nominees must have a cumulative grade point average of a 3.1 or higher. This is a change from previous years.  This was to allow for a greater diversity of students and accomplishments.  The grade points are calculated in the following manner.</a:t>
            </a:r>
            <a:endParaRPr sz="1200">
              <a:solidFill>
                <a:srgbClr val="000000"/>
              </a:solidFill>
            </a:endParaRPr>
          </a:p>
          <a:p>
            <a:pPr marL="0" indent="0">
              <a:lnSpc>
                <a:spcPct val="115000"/>
              </a:lnSpc>
            </a:pPr>
            <a:r>
              <a:rPr lang="en-US" sz="1200">
                <a:solidFill>
                  <a:srgbClr val="000000"/>
                </a:solidFill>
              </a:rPr>
              <a:t>    Grade 5: use grades 2, 3, 4, and 5 (current grades)</a:t>
            </a:r>
            <a:endParaRPr sz="1200">
              <a:solidFill>
                <a:srgbClr val="000000"/>
              </a:solidFill>
            </a:endParaRPr>
          </a:p>
          <a:p>
            <a:pPr marL="0" indent="0">
              <a:lnSpc>
                <a:spcPct val="115000"/>
              </a:lnSpc>
            </a:pPr>
            <a:r>
              <a:rPr lang="en-US" sz="1200">
                <a:solidFill>
                  <a:srgbClr val="000000"/>
                </a:solidFill>
              </a:rPr>
              <a:t>    Grade 8: use grades 5, 6, 7, and 8 (current grades)</a:t>
            </a:r>
            <a:endParaRPr sz="1200">
              <a:solidFill>
                <a:srgbClr val="000000"/>
              </a:solidFill>
            </a:endParaRPr>
          </a:p>
          <a:p>
            <a:pPr marL="0" indent="0">
              <a:lnSpc>
                <a:spcPct val="115000"/>
              </a:lnSpc>
            </a:pPr>
            <a:r>
              <a:rPr lang="en-US" sz="1200">
                <a:solidFill>
                  <a:srgbClr val="000000"/>
                </a:solidFill>
              </a:rPr>
              <a:t>    Grade 12:  use grades 9, 10, 11, and 12 (current grades)</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Also a change this year, is the addition of points being awarded for CTE certification or scores earned for AP or IB coursework as well as credentials earned towards an Associates Degree.</a:t>
            </a:r>
            <a:endParaRPr sz="1200">
              <a:solidFill>
                <a:srgbClr val="000000"/>
              </a:solidFill>
            </a:endParaRPr>
          </a:p>
          <a:p>
            <a:pPr marL="0" indent="0">
              <a:lnSpc>
                <a:spcPct val="115000"/>
              </a:lnSpc>
            </a:pPr>
            <a:endParaRPr sz="1200" b="1">
              <a:solidFill>
                <a:srgbClr val="000000"/>
              </a:solidFill>
            </a:endParaRPr>
          </a:p>
          <a:p>
            <a:pPr marL="0" indent="0">
              <a:lnSpc>
                <a:spcPct val="115000"/>
              </a:lnSpc>
            </a:pPr>
            <a:r>
              <a:rPr lang="en-US" sz="1200" b="1">
                <a:solidFill>
                  <a:srgbClr val="000000"/>
                </a:solidFill>
              </a:rPr>
              <a:t>Leadership:</a:t>
            </a:r>
            <a:r>
              <a:rPr lang="en-US" sz="1200">
                <a:solidFill>
                  <a:srgbClr val="000000"/>
                </a:solidFill>
              </a:rPr>
              <a:t>  Nominees should list </a:t>
            </a:r>
            <a:r>
              <a:rPr lang="en-US" sz="1200" b="1">
                <a:solidFill>
                  <a:srgbClr val="000000"/>
                </a:solidFill>
              </a:rPr>
              <a:t>positions of leadership </a:t>
            </a:r>
            <a:r>
              <a:rPr lang="en-US" sz="1200">
                <a:solidFill>
                  <a:srgbClr val="000000"/>
                </a:solidFill>
              </a:rPr>
              <a:t>held at school, church, and community.  Fifth grade students may include this type of information, but it is not directly scored on the evaluation document.  Since students at the elementary level have limited opportunities, it would be unfair to rate this attribute.  We still want that information noted as it could be used as part of the tie-breaking process. Serving on district, regional, or state board should be considered. Leadership a </a:t>
            </a:r>
            <a:r>
              <a:rPr lang="en-US" sz="1200" b="1" u="sng">
                <a:solidFill>
                  <a:srgbClr val="000000"/>
                </a:solidFill>
              </a:rPr>
              <a:t>wide variety</a:t>
            </a:r>
            <a:r>
              <a:rPr lang="en-US" sz="1200">
                <a:solidFill>
                  <a:srgbClr val="000000"/>
                </a:solidFill>
              </a:rPr>
              <a:t> of school or community organizations, including FFA, 4-H, Skills USA, Honor Societies, BETA, FBLA , Drama, FCA, Phi Mu Alpha, etc., volunteer groups, prevention programs, teams, etc. should be considered as leadership opportunities.</a:t>
            </a:r>
            <a:endParaRPr sz="1200">
              <a:solidFill>
                <a:srgbClr val="000000"/>
              </a:solidFill>
            </a:endParaRPr>
          </a:p>
          <a:p>
            <a:pPr marL="0" indent="0">
              <a:lnSpc>
                <a:spcPct val="115000"/>
              </a:lnSpc>
            </a:pPr>
            <a:endParaRPr sz="1100" b="1">
              <a:solidFill>
                <a:srgbClr val="000000"/>
              </a:solidFill>
            </a:endParaRPr>
          </a:p>
          <a:p>
            <a:pPr marL="0" indent="0">
              <a:lnSpc>
                <a:spcPct val="115000"/>
              </a:lnSpc>
            </a:pPr>
            <a:r>
              <a:rPr lang="en-US" sz="1100" b="1">
                <a:solidFill>
                  <a:srgbClr val="000000"/>
                </a:solidFill>
              </a:rPr>
              <a:t>Citizenship/ Activities:  </a:t>
            </a:r>
            <a:r>
              <a:rPr lang="en-US" sz="1100">
                <a:solidFill>
                  <a:srgbClr val="000000"/>
                </a:solidFill>
              </a:rPr>
              <a:t>Nominees should list activities that demonstrate contributions to the school (including honors societies, BETA, Phi Mu Alpha,  FBLA, Skills USA, FFA , FCA, drama or other school based organizations, or community organizations, such as Boy or Girl Scouts, volunteer activities at school (such as service club activities, peer tutoring, charity drives, etc. ), church involvement (such as youth group services, altar server, reader, choir, etc.) and involvement in community service (such as fundraising for non-profit groups, volunteering to assist the elderly, local committees or boards that impact the community in which they live.</a:t>
            </a:r>
            <a:endParaRPr sz="1100">
              <a:solidFill>
                <a:srgbClr val="000000"/>
              </a:solidFill>
            </a:endParaRPr>
          </a:p>
          <a:p>
            <a:pPr marL="0" indent="0">
              <a:lnSpc>
                <a:spcPct val="115000"/>
              </a:lnSpc>
            </a:pPr>
            <a:endParaRPr sz="1100" b="1">
              <a:solidFill>
                <a:srgbClr val="000000"/>
              </a:solidFill>
            </a:endParaRPr>
          </a:p>
          <a:p>
            <a:pPr marL="0" indent="0">
              <a:lnSpc>
                <a:spcPct val="115000"/>
              </a:lnSpc>
            </a:pPr>
            <a:r>
              <a:rPr lang="en-US" sz="1100" b="1">
                <a:solidFill>
                  <a:srgbClr val="000000"/>
                </a:solidFill>
              </a:rPr>
              <a:t>Recognitions and awards:  </a:t>
            </a:r>
            <a:r>
              <a:rPr lang="en-US" sz="1100">
                <a:solidFill>
                  <a:srgbClr val="000000"/>
                </a:solidFill>
              </a:rPr>
              <a:t>It is best to list this type of information from the most recent to the oldest. It is your decision as to how “far back” to include.</a:t>
            </a:r>
            <a:endParaRPr sz="1100">
              <a:solidFill>
                <a:srgbClr val="000000"/>
              </a:solidFill>
            </a:endParaRPr>
          </a:p>
          <a:p>
            <a:pPr marL="0" indent="0">
              <a:lnSpc>
                <a:spcPct val="115000"/>
              </a:lnSpc>
            </a:pPr>
            <a:endParaRPr sz="1100" b="1">
              <a:solidFill>
                <a:srgbClr val="000000"/>
              </a:solidFill>
            </a:endParaRPr>
          </a:p>
          <a:p>
            <a:pPr marL="0" indent="0">
              <a:lnSpc>
                <a:spcPct val="115000"/>
              </a:lnSpc>
            </a:pPr>
            <a:r>
              <a:rPr lang="en-US" sz="1100" b="1">
                <a:solidFill>
                  <a:srgbClr val="000000"/>
                </a:solidFill>
              </a:rPr>
              <a:t>Communication Skills:  </a:t>
            </a:r>
            <a:r>
              <a:rPr lang="en-US" sz="1100">
                <a:solidFill>
                  <a:srgbClr val="000000"/>
                </a:solidFill>
              </a:rPr>
              <a:t>All candidates at the regional and state levels will be interviewed by a panel of judges using the same set of interview questions.  Students will also be asked to complete writing samples at each level also.  Prompts  and articles will be provided at the regional and state level competitions. (</a:t>
            </a:r>
            <a:r>
              <a:rPr lang="en-US" sz="1100" i="1">
                <a:solidFill>
                  <a:srgbClr val="000000"/>
                </a:solidFill>
              </a:rPr>
              <a:t>click to next slide</a:t>
            </a:r>
            <a:r>
              <a:rPr lang="en-US" sz="1100">
                <a:solidFill>
                  <a:srgbClr val="000000"/>
                </a:solidFill>
              </a:rPr>
              <a:t>)</a:t>
            </a:r>
            <a:endParaRPr sz="1100">
              <a:solidFill>
                <a:srgbClr val="000000"/>
              </a:solidFill>
            </a:endParaRPr>
          </a:p>
          <a:p>
            <a:pPr marL="0" indent="0"/>
            <a:endParaRPr/>
          </a:p>
        </p:txBody>
      </p:sp>
      <p:sp>
        <p:nvSpPr>
          <p:cNvPr id="170" name="Google Shape;170;p1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268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100">
                <a:solidFill>
                  <a:srgbClr val="000000"/>
                </a:solidFill>
                <a:latin typeface="Arial"/>
                <a:ea typeface="Arial"/>
                <a:cs typeface="Arial"/>
                <a:sym typeface="Arial"/>
              </a:rPr>
              <a:t>1.</a:t>
            </a:r>
            <a:r>
              <a:rPr lang="en-US" sz="1100">
                <a:solidFill>
                  <a:srgbClr val="000000"/>
                </a:solidFill>
              </a:rPr>
              <a:t>The guidelines specify specific binder sizes that may be submitted (11.5 x 11 is the largest) and a maximum number of pages (25).  This is a standard binder size.  One page can be both back and front. If clear sleeves are used, the front and back sheets are considered one page. Font size should be no smaller than a 12 point font.  If the portfolio exceeds the page limit, uses a smaller font size, or too large of a binder, points are deducted from the overall score.  Excessively decorated binders are discouraged.  (</a:t>
            </a:r>
            <a:r>
              <a:rPr lang="en-US" sz="1100" i="1">
                <a:solidFill>
                  <a:srgbClr val="000000"/>
                </a:solidFill>
              </a:rPr>
              <a:t>click</a:t>
            </a:r>
            <a:r>
              <a:rPr lang="en-US" sz="1100">
                <a:solidFill>
                  <a:srgbClr val="000000"/>
                </a:solidFill>
              </a:rPr>
              <a:t>)</a:t>
            </a:r>
            <a:endParaRPr sz="1100">
              <a:solidFill>
                <a:srgbClr val="000000"/>
              </a:solidFill>
            </a:endParaRPr>
          </a:p>
          <a:p>
            <a:pPr marL="0" indent="0">
              <a:lnSpc>
                <a:spcPct val="115000"/>
              </a:lnSpc>
            </a:pPr>
            <a:endParaRPr sz="1400">
              <a:solidFill>
                <a:srgbClr val="000000"/>
              </a:solidFill>
              <a:latin typeface="Arial"/>
              <a:ea typeface="Arial"/>
              <a:cs typeface="Arial"/>
              <a:sym typeface="Arial"/>
            </a:endParaRPr>
          </a:p>
          <a:p>
            <a:pPr marL="0" indent="0">
              <a:lnSpc>
                <a:spcPct val="115000"/>
              </a:lnSpc>
            </a:pPr>
            <a:r>
              <a:rPr lang="en-US" sz="1100">
                <a:solidFill>
                  <a:srgbClr val="000000"/>
                </a:solidFill>
                <a:latin typeface="Arial"/>
                <a:ea typeface="Arial"/>
                <a:cs typeface="Arial"/>
                <a:sym typeface="Arial"/>
              </a:rPr>
              <a:t>2.</a:t>
            </a:r>
            <a:r>
              <a:rPr lang="en-US" sz="1100">
                <a:solidFill>
                  <a:srgbClr val="000000"/>
                </a:solidFill>
              </a:rPr>
              <a:t>The </a:t>
            </a:r>
            <a:r>
              <a:rPr lang="en-US" sz="1100" b="1">
                <a:solidFill>
                  <a:srgbClr val="000000"/>
                </a:solidFill>
              </a:rPr>
              <a:t>current student information </a:t>
            </a:r>
            <a:r>
              <a:rPr lang="en-US" sz="1100">
                <a:solidFill>
                  <a:srgbClr val="000000"/>
                </a:solidFill>
              </a:rPr>
              <a:t>page must be completely filled out and signed by the appropriate parties. If you are recreating a form, the verbiage must be exact.  The application has text fields so inserting the information should not be an issue.  A current photo should be included or attached in some way. (</a:t>
            </a:r>
            <a:r>
              <a:rPr lang="en-US" sz="1100" i="1">
                <a:solidFill>
                  <a:srgbClr val="000000"/>
                </a:solidFill>
              </a:rPr>
              <a:t>click</a:t>
            </a:r>
            <a:r>
              <a:rPr lang="en-US" sz="1100">
                <a:solidFill>
                  <a:srgbClr val="000000"/>
                </a:solidFill>
              </a:rPr>
              <a:t>)</a:t>
            </a:r>
            <a:endParaRPr sz="1100">
              <a:solidFill>
                <a:srgbClr val="000000"/>
              </a:solidFill>
            </a:endParaRPr>
          </a:p>
          <a:p>
            <a:pPr marL="0" indent="0">
              <a:lnSpc>
                <a:spcPct val="115000"/>
              </a:lnSpc>
            </a:pPr>
            <a:endParaRPr sz="1400">
              <a:solidFill>
                <a:srgbClr val="000000"/>
              </a:solidFill>
              <a:latin typeface="Arial"/>
              <a:ea typeface="Arial"/>
              <a:cs typeface="Arial"/>
              <a:sym typeface="Arial"/>
            </a:endParaRPr>
          </a:p>
          <a:p>
            <a:pPr marL="0" indent="0">
              <a:lnSpc>
                <a:spcPct val="115000"/>
              </a:lnSpc>
            </a:pPr>
            <a:r>
              <a:rPr lang="en-US" sz="1100">
                <a:solidFill>
                  <a:srgbClr val="000000"/>
                </a:solidFill>
                <a:latin typeface="Arial"/>
                <a:ea typeface="Arial"/>
                <a:cs typeface="Arial"/>
                <a:sym typeface="Arial"/>
              </a:rPr>
              <a:t>3.</a:t>
            </a:r>
            <a:r>
              <a:rPr lang="en-US" sz="1100">
                <a:solidFill>
                  <a:srgbClr val="000000"/>
                </a:solidFill>
              </a:rPr>
              <a:t>Students should prepare a biographical sketch which will serve as a writing sample at the school or charter zone level.  This sample may be handwritten or typed.  The sketch for all students should information about their family history, interests, and </a:t>
            </a:r>
            <a:r>
              <a:rPr lang="en-US" sz="1100" b="1">
                <a:solidFill>
                  <a:srgbClr val="000000"/>
                </a:solidFill>
              </a:rPr>
              <a:t>career aspirations.  </a:t>
            </a:r>
            <a:r>
              <a:rPr lang="en-US" sz="1100">
                <a:solidFill>
                  <a:srgbClr val="000000"/>
                </a:solidFill>
              </a:rPr>
              <a:t>The students should be encouraged to address 3 issues that are important to them or have had an influence on their lives.  For the elementary students, a teacher may wish to pose specific questions for their students to address. (</a:t>
            </a:r>
            <a:r>
              <a:rPr lang="en-US" sz="1100" i="1">
                <a:solidFill>
                  <a:srgbClr val="000000"/>
                </a:solidFill>
              </a:rPr>
              <a:t>click</a:t>
            </a:r>
            <a:r>
              <a:rPr lang="en-US" sz="1100">
                <a:solidFill>
                  <a:srgbClr val="000000"/>
                </a:solidFill>
              </a:rPr>
              <a:t>)</a:t>
            </a:r>
            <a:endParaRPr sz="1100">
              <a:solidFill>
                <a:srgbClr val="000000"/>
              </a:solidFill>
            </a:endParaRPr>
          </a:p>
          <a:p>
            <a:pPr marL="0" indent="0">
              <a:lnSpc>
                <a:spcPct val="115000"/>
              </a:lnSpc>
            </a:pPr>
            <a:endParaRPr sz="1400">
              <a:solidFill>
                <a:srgbClr val="000000"/>
              </a:solidFill>
              <a:latin typeface="Arial"/>
              <a:ea typeface="Arial"/>
              <a:cs typeface="Arial"/>
              <a:sym typeface="Arial"/>
            </a:endParaRPr>
          </a:p>
          <a:p>
            <a:pPr marL="0" indent="0">
              <a:lnSpc>
                <a:spcPct val="115000"/>
              </a:lnSpc>
            </a:pPr>
            <a:r>
              <a:rPr lang="en-US" sz="1100">
                <a:solidFill>
                  <a:srgbClr val="000000"/>
                </a:solidFill>
                <a:latin typeface="Arial"/>
                <a:ea typeface="Arial"/>
                <a:cs typeface="Arial"/>
                <a:sym typeface="Arial"/>
              </a:rPr>
              <a:t>4.</a:t>
            </a:r>
            <a:r>
              <a:rPr lang="en-US" sz="1100">
                <a:solidFill>
                  <a:srgbClr val="000000"/>
                </a:solidFill>
              </a:rPr>
              <a:t>Students will need to include a photocopy of their cumulative academic records (cumulative card) or electronic academic record, their current semester grades, appropriate report card, high school transcripts (if applicable),  </a:t>
            </a:r>
            <a:r>
              <a:rPr lang="en-US" sz="1100" b="1">
                <a:solidFill>
                  <a:srgbClr val="000000"/>
                </a:solidFill>
              </a:rPr>
              <a:t>all </a:t>
            </a:r>
            <a:r>
              <a:rPr lang="en-US" sz="1100">
                <a:solidFill>
                  <a:srgbClr val="000000"/>
                </a:solidFill>
              </a:rPr>
              <a:t>prior statewide assessments prior to the current grade level, and their AP, CLEP, ACT, PSAT, SAT, </a:t>
            </a:r>
            <a:r>
              <a:rPr lang="en-US">
                <a:solidFill>
                  <a:srgbClr val="000000"/>
                </a:solidFill>
              </a:rPr>
              <a:t>WorkKeys scores, High School Jump Start Certifications, TOPS-aligned Dual  Enrollment coursework, TOPS/TOPS Tech eligibility status, work-based experience documentation from employer, Associates Degree coursework / status, and/or other pertinent academic test results</a:t>
            </a:r>
            <a:r>
              <a:rPr lang="en-US" sz="1100">
                <a:solidFill>
                  <a:srgbClr val="000000"/>
                </a:solidFill>
              </a:rPr>
              <a:t> </a:t>
            </a:r>
            <a:r>
              <a:rPr lang="en-US">
                <a:solidFill>
                  <a:srgbClr val="000000"/>
                </a:solidFill>
              </a:rPr>
              <a:t> your request has been added. (</a:t>
            </a:r>
            <a:r>
              <a:rPr lang="en-US" sz="1100" i="1">
                <a:solidFill>
                  <a:srgbClr val="000000"/>
                </a:solidFill>
              </a:rPr>
              <a:t>click</a:t>
            </a:r>
            <a:r>
              <a:rPr lang="en-US" sz="1100">
                <a:solidFill>
                  <a:srgbClr val="000000"/>
                </a:solidFill>
              </a:rPr>
              <a:t>)</a:t>
            </a:r>
            <a:endParaRPr sz="1100">
              <a:solidFill>
                <a:srgbClr val="000000"/>
              </a:solidFill>
            </a:endParaRPr>
          </a:p>
          <a:p>
            <a:pPr marL="0" indent="0">
              <a:lnSpc>
                <a:spcPct val="115000"/>
              </a:lnSpc>
            </a:pPr>
            <a:endParaRPr sz="1400">
              <a:solidFill>
                <a:srgbClr val="000000"/>
              </a:solidFill>
              <a:latin typeface="Arial"/>
              <a:ea typeface="Arial"/>
              <a:cs typeface="Arial"/>
              <a:sym typeface="Arial"/>
            </a:endParaRPr>
          </a:p>
          <a:p>
            <a:pPr marL="0" indent="0">
              <a:lnSpc>
                <a:spcPct val="115000"/>
              </a:lnSpc>
            </a:pPr>
            <a:r>
              <a:rPr lang="en-US" sz="1100">
                <a:solidFill>
                  <a:srgbClr val="000000"/>
                </a:solidFill>
                <a:latin typeface="Arial"/>
                <a:ea typeface="Arial"/>
                <a:cs typeface="Arial"/>
                <a:sym typeface="Arial"/>
              </a:rPr>
              <a:t>5.</a:t>
            </a:r>
            <a:r>
              <a:rPr lang="en-US" sz="1100">
                <a:solidFill>
                  <a:srgbClr val="000000"/>
                </a:solidFill>
              </a:rPr>
              <a:t>Items listed for Leadership, Service Activities, and Recognitions and Awards should be listed chronologically from the most recent to the oldest.  If more lines need to added to the tables, you may add lines to the tables as needed. (</a:t>
            </a:r>
            <a:r>
              <a:rPr lang="en-US" sz="1100" i="1">
                <a:solidFill>
                  <a:srgbClr val="000000"/>
                </a:solidFill>
              </a:rPr>
              <a:t>click</a:t>
            </a:r>
            <a:r>
              <a:rPr lang="en-US" sz="1100">
                <a:solidFill>
                  <a:srgbClr val="000000"/>
                </a:solidFill>
              </a:rPr>
              <a:t>)</a:t>
            </a:r>
            <a:endParaRPr sz="1100">
              <a:solidFill>
                <a:srgbClr val="000000"/>
              </a:solidFill>
            </a:endParaRPr>
          </a:p>
          <a:p>
            <a:pPr marL="0" indent="0">
              <a:lnSpc>
                <a:spcPct val="115000"/>
              </a:lnSpc>
            </a:pPr>
            <a:endParaRPr sz="1400">
              <a:solidFill>
                <a:srgbClr val="000000"/>
              </a:solidFill>
              <a:latin typeface="Arial"/>
              <a:ea typeface="Arial"/>
              <a:cs typeface="Arial"/>
              <a:sym typeface="Arial"/>
            </a:endParaRPr>
          </a:p>
          <a:p>
            <a:pPr marL="0" indent="0">
              <a:lnSpc>
                <a:spcPct val="115000"/>
              </a:lnSpc>
            </a:pPr>
            <a:r>
              <a:rPr lang="en-US" sz="1100">
                <a:solidFill>
                  <a:srgbClr val="000000"/>
                </a:solidFill>
                <a:latin typeface="Arial"/>
                <a:ea typeface="Arial"/>
                <a:cs typeface="Arial"/>
                <a:sym typeface="Arial"/>
              </a:rPr>
              <a:t>6.</a:t>
            </a:r>
            <a:r>
              <a:rPr lang="en-US" sz="1100">
                <a:solidFill>
                  <a:srgbClr val="000000"/>
                </a:solidFill>
              </a:rPr>
              <a:t>If space in the portfolio permits, a student may include letters of recommendation or certificates or other artifacts. Remember to use the front and backs of the plastic sleeves to get maximum space. (</a:t>
            </a:r>
            <a:r>
              <a:rPr lang="en-US" sz="1100" i="1">
                <a:solidFill>
                  <a:srgbClr val="000000"/>
                </a:solidFill>
              </a:rPr>
              <a:t>click to next slide</a:t>
            </a:r>
            <a:r>
              <a:rPr lang="en-US" sz="1100">
                <a:solidFill>
                  <a:srgbClr val="000000"/>
                </a:solidFill>
              </a:rPr>
              <a:t>)</a:t>
            </a:r>
            <a:endParaRPr sz="1100">
              <a:solidFill>
                <a:srgbClr val="000000"/>
              </a:solidFill>
            </a:endParaRPr>
          </a:p>
          <a:p>
            <a:pPr marL="0" indent="0">
              <a:lnSpc>
                <a:spcPct val="115000"/>
              </a:lnSpc>
            </a:pPr>
            <a:endParaRPr sz="1400">
              <a:solidFill>
                <a:srgbClr val="000000"/>
              </a:solidFill>
              <a:latin typeface="Arial"/>
              <a:ea typeface="Arial"/>
              <a:cs typeface="Arial"/>
              <a:sym typeface="Arial"/>
            </a:endParaRPr>
          </a:p>
          <a:p>
            <a:pPr marL="0" indent="0"/>
            <a:endParaRPr/>
          </a:p>
        </p:txBody>
      </p:sp>
      <p:sp>
        <p:nvSpPr>
          <p:cNvPr id="181" name="Google Shape;181;p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07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The students writing skills are assessed at every level of competition.</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The first writing sample all students will submit is the biographical sketch which we have already discussed.  Districts </a:t>
            </a:r>
            <a:r>
              <a:rPr lang="en-US" sz="1200" b="1" u="sng">
                <a:solidFill>
                  <a:srgbClr val="000000"/>
                </a:solidFill>
              </a:rPr>
              <a:t>may determine their own prompts at the district level</a:t>
            </a:r>
            <a:r>
              <a:rPr lang="en-US" sz="1200">
                <a:solidFill>
                  <a:srgbClr val="000000"/>
                </a:solidFill>
              </a:rPr>
              <a:t>.  Prompts for the regional and state levels of competition will be provided by the LDOE.  This component is 25-30% of the final score.</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The interview is the next part of the process for districts, zones, regions, and state levels. This is 40% of the final score.</a:t>
            </a:r>
            <a:endParaRPr sz="1200">
              <a:solidFill>
                <a:srgbClr val="000000"/>
              </a:solidFill>
            </a:endParaRPr>
          </a:p>
          <a:p>
            <a:pPr marL="0" indent="0">
              <a:lnSpc>
                <a:spcPct val="115000"/>
              </a:lnSpc>
            </a:pPr>
            <a:r>
              <a:rPr lang="en-US" sz="1200">
                <a:solidFill>
                  <a:srgbClr val="000000"/>
                </a:solidFill>
              </a:rPr>
              <a:t>Judges will score:</a:t>
            </a:r>
            <a:endParaRPr sz="1200">
              <a:solidFill>
                <a:srgbClr val="000000"/>
              </a:solidFill>
            </a:endParaRPr>
          </a:p>
          <a:p>
            <a:pPr marL="0" indent="0">
              <a:lnSpc>
                <a:spcPct val="115000"/>
              </a:lnSpc>
            </a:pPr>
            <a:r>
              <a:rPr lang="en-US" sz="1200">
                <a:solidFill>
                  <a:srgbClr val="000000"/>
                </a:solidFill>
              </a:rPr>
              <a:t>1.	Poise and confidence</a:t>
            </a:r>
            <a:endParaRPr sz="1200">
              <a:solidFill>
                <a:srgbClr val="000000"/>
              </a:solidFill>
            </a:endParaRPr>
          </a:p>
          <a:p>
            <a:pPr marL="0" indent="0">
              <a:lnSpc>
                <a:spcPct val="115000"/>
              </a:lnSpc>
            </a:pPr>
            <a:r>
              <a:rPr lang="en-US" sz="1200">
                <a:solidFill>
                  <a:srgbClr val="000000"/>
                </a:solidFill>
              </a:rPr>
              <a:t>2.	Ability to relate ideas</a:t>
            </a:r>
            <a:endParaRPr sz="1200">
              <a:solidFill>
                <a:srgbClr val="000000"/>
              </a:solidFill>
            </a:endParaRPr>
          </a:p>
          <a:p>
            <a:pPr marL="0" indent="0">
              <a:lnSpc>
                <a:spcPct val="115000"/>
              </a:lnSpc>
            </a:pPr>
            <a:r>
              <a:rPr lang="en-US" sz="1200">
                <a:solidFill>
                  <a:srgbClr val="000000"/>
                </a:solidFill>
              </a:rPr>
              <a:t>3.	Speaking fluency</a:t>
            </a:r>
            <a:endParaRPr sz="1200">
              <a:solidFill>
                <a:srgbClr val="000000"/>
              </a:solidFill>
            </a:endParaRPr>
          </a:p>
          <a:p>
            <a:pPr marL="0" indent="0">
              <a:lnSpc>
                <a:spcPct val="115000"/>
              </a:lnSpc>
            </a:pPr>
            <a:r>
              <a:rPr lang="en-US" sz="1200">
                <a:solidFill>
                  <a:srgbClr val="000000"/>
                </a:solidFill>
              </a:rPr>
              <a:t>4.	Voice projection</a:t>
            </a:r>
            <a:endParaRPr sz="1200">
              <a:solidFill>
                <a:srgbClr val="000000"/>
              </a:solidFill>
            </a:endParaRPr>
          </a:p>
          <a:p>
            <a:pPr marL="0" indent="0">
              <a:lnSpc>
                <a:spcPct val="115000"/>
              </a:lnSpc>
            </a:pPr>
            <a:r>
              <a:rPr lang="en-US" sz="1200">
                <a:solidFill>
                  <a:srgbClr val="000000"/>
                </a:solidFill>
              </a:rPr>
              <a:t>5.	Clear focus on topic</a:t>
            </a:r>
            <a:endParaRPr sz="1200">
              <a:solidFill>
                <a:srgbClr val="000000"/>
              </a:solidFill>
            </a:endParaRPr>
          </a:p>
          <a:p>
            <a:pPr marL="0" indent="0">
              <a:lnSpc>
                <a:spcPct val="115000"/>
              </a:lnSpc>
            </a:pPr>
            <a:r>
              <a:rPr lang="en-US" sz="1200">
                <a:solidFill>
                  <a:srgbClr val="000000"/>
                </a:solidFill>
              </a:rPr>
              <a:t>6.	Use of facts to support a position</a:t>
            </a:r>
            <a:endParaRPr sz="1200">
              <a:solidFill>
                <a:srgbClr val="000000"/>
              </a:solidFill>
            </a:endParaRPr>
          </a:p>
          <a:p>
            <a:pPr marL="0" indent="0">
              <a:lnSpc>
                <a:spcPct val="115000"/>
              </a:lnSpc>
            </a:pPr>
            <a:r>
              <a:rPr lang="en-US" sz="1200">
                <a:solidFill>
                  <a:srgbClr val="000000"/>
                </a:solidFill>
              </a:rPr>
              <a:t>7.	Flexibility in responding to questions</a:t>
            </a:r>
            <a:endParaRPr sz="1200">
              <a:solidFill>
                <a:srgbClr val="000000"/>
              </a:solidFill>
            </a:endParaRPr>
          </a:p>
          <a:p>
            <a:pPr marL="0" indent="0">
              <a:lnSpc>
                <a:spcPct val="115000"/>
              </a:lnSpc>
            </a:pPr>
            <a:r>
              <a:rPr lang="en-US" sz="1200">
                <a:solidFill>
                  <a:srgbClr val="000000"/>
                </a:solidFill>
              </a:rPr>
              <a:t>8. 	Use of correct grammar</a:t>
            </a:r>
            <a:endParaRPr sz="1200">
              <a:solidFill>
                <a:srgbClr val="000000"/>
              </a:solidFill>
            </a:endParaRPr>
          </a:p>
          <a:p>
            <a:pPr marL="0" indent="0">
              <a:lnSpc>
                <a:spcPct val="115000"/>
              </a:lnSpc>
            </a:pPr>
            <a:r>
              <a:rPr lang="en-US" sz="1200">
                <a:solidFill>
                  <a:srgbClr val="000000"/>
                </a:solidFill>
              </a:rPr>
              <a:t>9.	Relevance of answers</a:t>
            </a:r>
            <a:endParaRPr sz="1200">
              <a:solidFill>
                <a:srgbClr val="000000"/>
              </a:solidFill>
            </a:endParaRPr>
          </a:p>
          <a:p>
            <a:pPr marL="0" indent="0">
              <a:lnSpc>
                <a:spcPct val="115000"/>
              </a:lnSpc>
            </a:pPr>
            <a:r>
              <a:rPr lang="en-US" sz="1200">
                <a:solidFill>
                  <a:srgbClr val="000000"/>
                </a:solidFill>
              </a:rPr>
              <a:t>10.	Appropriate body language and eye contact</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If a student has had little experience with being interviewed by a panel, schools or LEAs are encouraged to work with them</a:t>
            </a:r>
            <a:endParaRPr sz="1200">
              <a:solidFill>
                <a:srgbClr val="000000"/>
              </a:solidFill>
            </a:endParaRPr>
          </a:p>
          <a:p>
            <a:pPr marL="0" indent="0">
              <a:lnSpc>
                <a:spcPct val="115000"/>
              </a:lnSpc>
            </a:pPr>
            <a:r>
              <a:rPr lang="en-US" sz="1200">
                <a:solidFill>
                  <a:srgbClr val="000000"/>
                </a:solidFill>
              </a:rPr>
              <a:t>prior to the interview experience so they are not overly anxious about the process.</a:t>
            </a:r>
            <a:endParaRPr sz="1200">
              <a:solidFill>
                <a:srgbClr val="000000"/>
              </a:solidFill>
            </a:endParaRPr>
          </a:p>
          <a:p>
            <a:pPr marL="0" indent="0">
              <a:lnSpc>
                <a:spcPct val="115000"/>
              </a:lnSpc>
            </a:pPr>
            <a:r>
              <a:rPr lang="en-US" sz="1200">
                <a:solidFill>
                  <a:srgbClr val="000000"/>
                </a:solidFill>
              </a:rPr>
              <a:t>(</a:t>
            </a:r>
            <a:r>
              <a:rPr lang="en-US" sz="1200" i="1">
                <a:solidFill>
                  <a:srgbClr val="000000"/>
                </a:solidFill>
              </a:rPr>
              <a:t>click to next slide</a:t>
            </a:r>
            <a:r>
              <a:rPr lang="en-US" sz="1200">
                <a:solidFill>
                  <a:srgbClr val="000000"/>
                </a:solidFill>
              </a:rPr>
              <a:t>)</a:t>
            </a:r>
            <a:endParaRPr sz="1200">
              <a:solidFill>
                <a:srgbClr val="000000"/>
              </a:solidFill>
            </a:endParaRPr>
          </a:p>
          <a:p>
            <a:pPr marL="0" indent="0"/>
            <a:endParaRPr/>
          </a:p>
        </p:txBody>
      </p:sp>
      <p:sp>
        <p:nvSpPr>
          <p:cNvPr id="187" name="Google Shape;187;p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47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Who should be on the student selection committee for Charter Zone committee and District Selection committee?</a:t>
            </a:r>
            <a:endParaRPr sz="1200">
              <a:solidFill>
                <a:srgbClr val="000000"/>
              </a:solidFill>
            </a:endParaRPr>
          </a:p>
          <a:p>
            <a:pPr marL="0" indent="0">
              <a:lnSpc>
                <a:spcPct val="115000"/>
              </a:lnSpc>
            </a:pPr>
            <a:r>
              <a:rPr lang="en-US" sz="1200">
                <a:solidFill>
                  <a:srgbClr val="000000"/>
                </a:solidFill>
              </a:rPr>
              <a:t> </a:t>
            </a:r>
            <a:endParaRPr sz="1200">
              <a:solidFill>
                <a:srgbClr val="000000"/>
              </a:solidFill>
            </a:endParaRPr>
          </a:p>
          <a:p>
            <a:pPr marL="0" indent="0">
              <a:lnSpc>
                <a:spcPct val="115000"/>
              </a:lnSpc>
            </a:pPr>
            <a:r>
              <a:rPr lang="en-US" sz="1200">
                <a:solidFill>
                  <a:srgbClr val="000000"/>
                </a:solidFill>
              </a:rPr>
              <a:t>The LEA level selection committees should be composed of an appropriate grade level teacher, administrations central office administrators, and community members.  High school committees should include a CTE instructor or supervisor and higher education personnel, if available.</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We recommend 3-5 members for each grade level committee that follow the types of personnel described in the guidelines.  The Community members may be from business/ industry, labor, or civic organizations . If you have higher education representatives in your  community, we encourage you to include them at the district or charter zone level.</a:t>
            </a:r>
            <a:endParaRPr sz="1200">
              <a:solidFill>
                <a:srgbClr val="000000"/>
              </a:solidFill>
            </a:endParaRPr>
          </a:p>
          <a:p>
            <a:pPr marL="0" indent="0">
              <a:lnSpc>
                <a:spcPct val="115000"/>
              </a:lnSpc>
            </a:pPr>
            <a:endParaRPr sz="1100">
              <a:solidFill>
                <a:srgbClr val="000000"/>
              </a:solidFill>
            </a:endParaRPr>
          </a:p>
          <a:p>
            <a:pPr marL="0" indent="0">
              <a:lnSpc>
                <a:spcPct val="115000"/>
              </a:lnSpc>
            </a:pPr>
            <a:r>
              <a:rPr lang="en-US" sz="1200">
                <a:solidFill>
                  <a:srgbClr val="000000"/>
                </a:solidFill>
              </a:rPr>
              <a:t>(</a:t>
            </a:r>
            <a:r>
              <a:rPr lang="en-US" sz="1200" i="1">
                <a:solidFill>
                  <a:srgbClr val="000000"/>
                </a:solidFill>
              </a:rPr>
              <a:t>click to next slide</a:t>
            </a:r>
            <a:r>
              <a:rPr lang="en-US" sz="1200">
                <a:solidFill>
                  <a:srgbClr val="000000"/>
                </a:solidFill>
              </a:rPr>
              <a:t>)</a:t>
            </a:r>
            <a:endParaRPr sz="1200">
              <a:solidFill>
                <a:srgbClr val="000000"/>
              </a:solidFill>
            </a:endParaRPr>
          </a:p>
          <a:p>
            <a:pPr marL="0" indent="0"/>
            <a:endParaRPr/>
          </a:p>
        </p:txBody>
      </p:sp>
      <p:sp>
        <p:nvSpPr>
          <p:cNvPr id="193" name="Google Shape;193;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50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Who should be on the regional  and state student selection committees?</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 The regional and state level selection committees should be composed of an appropriate grade level teacher, CTE instructor, supervisors or administrators, Jr.  College or University personnel, and community members.  We recommend at least 5 members for each grade level committee that follow the types of personnel described in the guidelines.  The community members may be from business/ industry, labor, or civic organizations.  If you have higher education representatives from a Junior College, Technical School, or University in your community, we encourage you to include them at the district level.</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Regional and state level committees make every attempt to have representation from other districts in their region representing the people listed on the slide.  District chairmen can assist greatly by finding people to represent their district in the regional selection process.  Last year many regions had difficulties locating judges because fewer names were submitted on the district information form.  Everyone needs to support the efforts to locate judges for these panels.</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rPr>
              <a:t>(</a:t>
            </a:r>
            <a:r>
              <a:rPr lang="en-US" sz="1200" i="1">
                <a:solidFill>
                  <a:srgbClr val="000000"/>
                </a:solidFill>
              </a:rPr>
              <a:t>click to next slide</a:t>
            </a:r>
            <a:r>
              <a:rPr lang="en-US" sz="1200">
                <a:solidFill>
                  <a:srgbClr val="000000"/>
                </a:solidFill>
              </a:rPr>
              <a:t>)</a:t>
            </a:r>
            <a:endParaRPr sz="1200">
              <a:solidFill>
                <a:srgbClr val="000000"/>
              </a:solidFill>
            </a:endParaRPr>
          </a:p>
          <a:p>
            <a:pPr marL="0" indent="0"/>
            <a:endParaRPr/>
          </a:p>
        </p:txBody>
      </p:sp>
      <p:sp>
        <p:nvSpPr>
          <p:cNvPr id="199" name="Google Shape;199;p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27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ee73a1902_3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ee73a1902_3_0: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100">
                <a:solidFill>
                  <a:srgbClr val="000000"/>
                </a:solidFill>
              </a:rPr>
              <a:t>What scoring rubric should selection committees be using?</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Since there is a shift in the weighting of the portfolio components, all districts, zones, regions and state selection committees should adjust their scoring documents to reflect the new weights. These revised scoring forms are available in the Student of the Year Guidelines.</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The revised scoring rubrics for portfolios will be sent to all district/ LEA coordinators to assist them in the selection of the candidates.</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Evaluation/ scoring forms have been included in the guidebooks and will be used for all district, region, and state levels of competition. The scoring rubrics for the essays and portfolios will be sent to the LEA coordinators once their district information form has been submitted to the LDOE to Marian Johnson.   Regional and state committees will be use the same scoring rubric for essays, portfolios, and interviews.</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a:t>
            </a:r>
            <a:r>
              <a:rPr lang="en-US" sz="1100" i="1">
                <a:solidFill>
                  <a:srgbClr val="000000"/>
                </a:solidFill>
              </a:rPr>
              <a:t>click to next slide</a:t>
            </a:r>
            <a:r>
              <a:rPr lang="en-US" sz="1100">
                <a:solidFill>
                  <a:srgbClr val="000000"/>
                </a:solidFill>
              </a:rPr>
              <a:t>)</a:t>
            </a:r>
            <a:endParaRPr sz="1100">
              <a:solidFill>
                <a:srgbClr val="000000"/>
              </a:solidFill>
            </a:endParaRPr>
          </a:p>
          <a:p>
            <a:pPr marL="0" indent="0"/>
            <a:endParaRPr/>
          </a:p>
          <a:p>
            <a:pPr marL="0" indent="0"/>
            <a:endParaRPr/>
          </a:p>
        </p:txBody>
      </p:sp>
      <p:sp>
        <p:nvSpPr>
          <p:cNvPr id="206" name="Google Shape;206;g5ee73a1902_3_0:notes"/>
          <p:cNvSpPr txBox="1">
            <a:spLocks noGrp="1"/>
          </p:cNvSpPr>
          <p:nvPr>
            <p:ph type="sldNum" idx="12"/>
          </p:nvPr>
        </p:nvSpPr>
        <p:spPr>
          <a:xfrm>
            <a:off x="3978133" y="8842030"/>
            <a:ext cx="3043343" cy="465455"/>
          </a:xfrm>
          <a:prstGeom prst="rect">
            <a:avLst/>
          </a:prstGeom>
        </p:spPr>
        <p:txBody>
          <a:bodyPr spcFirstLastPara="1" wrap="square" lIns="93300" tIns="46637" rIns="93300" bIns="46637" anchor="b" anchorCtr="0">
            <a:noAutofit/>
          </a:bodyPr>
          <a:lstStyle/>
          <a:p>
            <a:pPr algn="r">
              <a:buSzPts val="1200"/>
            </a:pPr>
            <a:fld id="{00000000-1234-1234-1234-123412341234}" type="slidenum">
              <a:rPr lang="en-US"/>
              <a:pPr algn="r">
                <a:buSzPts val="1200"/>
              </a:pPr>
              <a:t>19</a:t>
            </a:fld>
            <a:endParaRPr/>
          </a:p>
        </p:txBody>
      </p:sp>
    </p:spTree>
    <p:extLst>
      <p:ext uri="{BB962C8B-B14F-4D97-AF65-F5344CB8AC3E}">
        <p14:creationId xmlns:p14="http://schemas.microsoft.com/office/powerpoint/2010/main" val="230962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lnSpc>
                <a:spcPct val="115000"/>
              </a:lnSpc>
            </a:pPr>
            <a:r>
              <a:rPr lang="en-US" sz="1200">
                <a:solidFill>
                  <a:srgbClr val="000000"/>
                </a:solidFill>
              </a:rPr>
              <a:t>So, by the end of this webinar you will understand</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latin typeface="Noto Sans Symbols"/>
                <a:ea typeface="Noto Sans Symbols"/>
                <a:cs typeface="Noto Sans Symbols"/>
                <a:sym typeface="Noto Sans Symbols"/>
              </a:rPr>
              <a:t>➢</a:t>
            </a:r>
            <a:r>
              <a:rPr lang="en-US" sz="1200">
                <a:solidFill>
                  <a:srgbClr val="000000"/>
                </a:solidFill>
              </a:rPr>
              <a:t>The revisions impacting charter school submissions. </a:t>
            </a:r>
            <a:r>
              <a:rPr lang="en-US" sz="1200" i="1">
                <a:solidFill>
                  <a:srgbClr val="000000"/>
                </a:solidFill>
              </a:rPr>
              <a:t>(This is in response to the evolution of more charter management organizations and schools throughout the state.</a:t>
            </a:r>
            <a:r>
              <a:rPr lang="en-US" sz="1200" i="1" u="sng">
                <a:solidFill>
                  <a:srgbClr val="000000"/>
                </a:solidFill>
              </a:rPr>
              <a:t> All charter schools </a:t>
            </a:r>
            <a:r>
              <a:rPr lang="en-US" sz="1200" i="1">
                <a:solidFill>
                  <a:srgbClr val="000000"/>
                </a:solidFill>
              </a:rPr>
              <a:t>will submit their nominees to the charter management organization rather than directly to regional committee or to the parish in which the school is located.)</a:t>
            </a:r>
            <a:endParaRPr sz="1200" i="1">
              <a:solidFill>
                <a:srgbClr val="000000"/>
              </a:solidFill>
            </a:endParaRPr>
          </a:p>
          <a:p>
            <a:pPr marL="0" indent="0">
              <a:lnSpc>
                <a:spcPct val="115000"/>
              </a:lnSpc>
            </a:pPr>
            <a:endParaRPr sz="1200" i="1">
              <a:solidFill>
                <a:srgbClr val="000000"/>
              </a:solidFill>
            </a:endParaRPr>
          </a:p>
          <a:p>
            <a:pPr marL="0" indent="0">
              <a:lnSpc>
                <a:spcPct val="115000"/>
              </a:lnSpc>
            </a:pPr>
            <a:r>
              <a:rPr lang="en-US" sz="1200">
                <a:solidFill>
                  <a:srgbClr val="000000"/>
                </a:solidFill>
                <a:latin typeface="Noto Sans Symbols"/>
                <a:ea typeface="Noto Sans Symbols"/>
                <a:cs typeface="Noto Sans Symbols"/>
                <a:sym typeface="Noto Sans Symbols"/>
              </a:rPr>
              <a:t>➢</a:t>
            </a:r>
            <a:r>
              <a:rPr lang="en-US" sz="1200">
                <a:solidFill>
                  <a:srgbClr val="000000"/>
                </a:solidFill>
              </a:rPr>
              <a:t>the selection process used for student of the year in Grades 5, 8, and 12 (</a:t>
            </a:r>
            <a:r>
              <a:rPr lang="en-US" sz="1200" i="1">
                <a:solidFill>
                  <a:srgbClr val="000000"/>
                </a:solidFill>
              </a:rPr>
              <a:t>This includes timeline, individual components, district responsibilities, and scoring forms.</a:t>
            </a:r>
            <a:r>
              <a:rPr lang="en-US" sz="1200">
                <a:solidFill>
                  <a:srgbClr val="000000"/>
                </a:solidFill>
              </a:rPr>
              <a:t>)</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a:solidFill>
                  <a:srgbClr val="000000"/>
                </a:solidFill>
                <a:latin typeface="Noto Sans Symbols"/>
                <a:ea typeface="Noto Sans Symbols"/>
                <a:cs typeface="Noto Sans Symbols"/>
                <a:sym typeface="Noto Sans Symbols"/>
              </a:rPr>
              <a:t>➢</a:t>
            </a:r>
            <a:r>
              <a:rPr lang="en-US" sz="1200">
                <a:solidFill>
                  <a:srgbClr val="000000"/>
                </a:solidFill>
              </a:rPr>
              <a:t>The revisions to the scoring forms (</a:t>
            </a:r>
            <a:r>
              <a:rPr lang="en-US" sz="1200" i="1">
                <a:solidFill>
                  <a:srgbClr val="000000"/>
                </a:solidFill>
              </a:rPr>
              <a:t>The academic weighting has been slightly adjusted so that more emphasis is on leadership, activities and service, and honors and recognition rather than test scores and the student’s GPA.)</a:t>
            </a:r>
            <a:endParaRPr sz="1200" i="1">
              <a:solidFill>
                <a:srgbClr val="000000"/>
              </a:solidFill>
            </a:endParaRPr>
          </a:p>
          <a:p>
            <a:pPr marL="0" indent="0">
              <a:lnSpc>
                <a:spcPct val="115000"/>
              </a:lnSpc>
            </a:pPr>
            <a:endParaRPr sz="1200" i="1">
              <a:solidFill>
                <a:srgbClr val="000000"/>
              </a:solidFill>
            </a:endParaRPr>
          </a:p>
          <a:p>
            <a:pPr marL="0" indent="0">
              <a:lnSpc>
                <a:spcPct val="115000"/>
              </a:lnSpc>
            </a:pPr>
            <a:r>
              <a:rPr lang="en-US" sz="1200">
                <a:solidFill>
                  <a:srgbClr val="000000"/>
                </a:solidFill>
                <a:latin typeface="Noto Sans Symbols"/>
                <a:ea typeface="Noto Sans Symbols"/>
                <a:cs typeface="Noto Sans Symbols"/>
                <a:sym typeface="Noto Sans Symbols"/>
              </a:rPr>
              <a:t>➢</a:t>
            </a:r>
            <a:r>
              <a:rPr lang="en-US" sz="1200">
                <a:solidFill>
                  <a:srgbClr val="000000"/>
                </a:solidFill>
              </a:rPr>
              <a:t>The role each Local Education Agency plays in the selection process  (</a:t>
            </a:r>
            <a:r>
              <a:rPr lang="en-US" sz="1200" i="1">
                <a:solidFill>
                  <a:srgbClr val="000000"/>
                </a:solidFill>
              </a:rPr>
              <a:t>Each district or charter management organization is responsible for nominating 1 student for each of the three grade levels from the schools under their supervision.  Districts and charter management organizations will also need to volunteer to host a zone or regional competition.  If districts or CMOs do not volunteer to host all or part of a zone or regional competition, then no student from that zone or region may participate at the state level.</a:t>
            </a:r>
            <a:endParaRPr sz="1200" i="1">
              <a:solidFill>
                <a:srgbClr val="000000"/>
              </a:solidFill>
            </a:endParaRPr>
          </a:p>
          <a:p>
            <a:pPr marL="0" indent="0">
              <a:lnSpc>
                <a:spcPct val="115000"/>
              </a:lnSpc>
            </a:pPr>
            <a:endParaRPr sz="1200" i="1">
              <a:solidFill>
                <a:srgbClr val="000000"/>
              </a:solidFill>
            </a:endParaRPr>
          </a:p>
          <a:p>
            <a:pPr marL="0" indent="0">
              <a:lnSpc>
                <a:spcPct val="115000"/>
              </a:lnSpc>
            </a:pPr>
            <a:r>
              <a:rPr lang="en-US" sz="1200">
                <a:solidFill>
                  <a:srgbClr val="000000"/>
                </a:solidFill>
                <a:latin typeface="Noto Sans Symbols"/>
                <a:ea typeface="Noto Sans Symbols"/>
                <a:cs typeface="Noto Sans Symbols"/>
                <a:sym typeface="Noto Sans Symbols"/>
              </a:rPr>
              <a:t>➢</a:t>
            </a:r>
            <a:r>
              <a:rPr lang="en-US" sz="1200">
                <a:solidFill>
                  <a:srgbClr val="000000"/>
                </a:solidFill>
              </a:rPr>
              <a:t>The components the students must complete at the district, regional, and state levels include: </a:t>
            </a:r>
            <a:r>
              <a:rPr lang="en-US" sz="1200" i="1">
                <a:solidFill>
                  <a:srgbClr val="000000"/>
                </a:solidFill>
              </a:rPr>
              <a:t>the portfolio components, the essay at regional and state levels, and  the interview process.)</a:t>
            </a:r>
            <a:endParaRPr sz="1200" i="1">
              <a:solidFill>
                <a:srgbClr val="000000"/>
              </a:solidFill>
            </a:endParaRPr>
          </a:p>
          <a:p>
            <a:pPr marL="0" indent="0">
              <a:lnSpc>
                <a:spcPct val="115000"/>
              </a:lnSpc>
            </a:pPr>
            <a:endParaRPr sz="1200" i="1">
              <a:solidFill>
                <a:srgbClr val="000000"/>
              </a:solidFill>
            </a:endParaRPr>
          </a:p>
          <a:p>
            <a:pPr marL="0" indent="0">
              <a:lnSpc>
                <a:spcPct val="115000"/>
              </a:lnSpc>
            </a:pPr>
            <a:r>
              <a:rPr lang="en-US" sz="1200">
                <a:solidFill>
                  <a:srgbClr val="000000"/>
                </a:solidFill>
                <a:latin typeface="Noto Sans Symbols"/>
                <a:ea typeface="Noto Sans Symbols"/>
                <a:cs typeface="Noto Sans Symbols"/>
                <a:sym typeface="Noto Sans Symbols"/>
              </a:rPr>
              <a:t>➢</a:t>
            </a:r>
            <a:r>
              <a:rPr lang="en-US" sz="1200">
                <a:solidFill>
                  <a:srgbClr val="000000"/>
                </a:solidFill>
              </a:rPr>
              <a:t>The paperwork that must be submitted to zone or regional coordinators and the LDE.  (</a:t>
            </a:r>
            <a:r>
              <a:rPr lang="en-US" sz="1200" b="1">
                <a:solidFill>
                  <a:srgbClr val="000000"/>
                </a:solidFill>
              </a:rPr>
              <a:t>ALL</a:t>
            </a:r>
            <a:r>
              <a:rPr lang="en-US" sz="1200">
                <a:solidFill>
                  <a:srgbClr val="000000"/>
                </a:solidFill>
              </a:rPr>
              <a:t> </a:t>
            </a:r>
            <a:r>
              <a:rPr lang="en-US" sz="1200" i="1">
                <a:solidFill>
                  <a:srgbClr val="000000"/>
                </a:solidFill>
              </a:rPr>
              <a:t>Districts and charter management organizations will need to submit their District Information Form to the LDE by October 1 to my e-mail address, </a:t>
            </a:r>
            <a:r>
              <a:rPr lang="en-US" sz="1200">
                <a:solidFill>
                  <a:srgbClr val="000000"/>
                </a:solidFill>
              </a:rPr>
              <a:t>marian.Johnson@la.gov ; this can also be found </a:t>
            </a:r>
            <a:r>
              <a:rPr lang="en-US" sz="1200" i="1">
                <a:solidFill>
                  <a:srgbClr val="000000"/>
                </a:solidFill>
              </a:rPr>
              <a:t>in the logistics memo. District/ LEA nomination forms will be sent to district coordinators once their district/LEA information forms are submitted to the LDE.) By November, Zone and regional coordinators will be identified, and all LEAs will be provided with contact information.  By the end of December, each Charter Zone Selection </a:t>
            </a:r>
            <a:r>
              <a:rPr lang="en-US" sz="1100" i="1">
                <a:solidFill>
                  <a:srgbClr val="000000"/>
                </a:solidFill>
              </a:rPr>
              <a:t>Committee will need to have selected their nominees’ names to submit in January to the regional charter school coordinator.</a:t>
            </a:r>
            <a:endParaRPr sz="1100" i="1">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a:t>
            </a:r>
            <a:r>
              <a:rPr lang="en-US" sz="1100" i="1">
                <a:solidFill>
                  <a:srgbClr val="000000"/>
                </a:solidFill>
              </a:rPr>
              <a:t>click to next slide</a:t>
            </a:r>
            <a:r>
              <a:rPr lang="en-US" sz="1100">
                <a:solidFill>
                  <a:srgbClr val="000000"/>
                </a:solidFill>
              </a:rPr>
              <a:t>)</a:t>
            </a:r>
            <a:endParaRPr sz="1100">
              <a:solidFill>
                <a:srgbClr val="000000"/>
              </a:solidFill>
            </a:endParaRPr>
          </a:p>
          <a:p>
            <a:pPr marL="466576" indent="-233288"/>
            <a:endParaRPr/>
          </a:p>
        </p:txBody>
      </p:sp>
      <p:sp>
        <p:nvSpPr>
          <p:cNvPr id="62" name="Google Shape;62;p2: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74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a:solidFill>
                  <a:srgbClr val="000000"/>
                </a:solidFill>
              </a:rPr>
              <a:t>W</a:t>
            </a:r>
            <a:r>
              <a:rPr lang="en-US" sz="1100">
                <a:solidFill>
                  <a:srgbClr val="000000"/>
                </a:solidFill>
              </a:rPr>
              <a:t>hat are the levels of competition for  these students?</a:t>
            </a:r>
            <a:endParaRPr sz="1100">
              <a:solidFill>
                <a:srgbClr val="000000"/>
              </a:solidFill>
            </a:endParaRPr>
          </a:p>
          <a:p>
            <a:pPr marL="0" indent="466576">
              <a:lnSpc>
                <a:spcPct val="115000"/>
              </a:lnSpc>
            </a:pPr>
            <a:r>
              <a:rPr lang="en-US" sz="1100">
                <a:solidFill>
                  <a:srgbClr val="000000"/>
                </a:solidFill>
              </a:rPr>
              <a:t>●  Each public, non-public, and charter school may nominate a candidate for district/ LEA consideration for the applicable grade level.</a:t>
            </a:r>
            <a:endParaRPr sz="1100">
              <a:solidFill>
                <a:srgbClr val="000000"/>
              </a:solidFill>
            </a:endParaRPr>
          </a:p>
          <a:p>
            <a:pPr marL="0" indent="466576">
              <a:lnSpc>
                <a:spcPct val="115000"/>
              </a:lnSpc>
            </a:pPr>
            <a:r>
              <a:rPr lang="en-US" sz="1100">
                <a:solidFill>
                  <a:srgbClr val="000000"/>
                </a:solidFill>
              </a:rPr>
              <a:t>●  Each district will select one nominee for each grade level to be considered at the regional level.</a:t>
            </a:r>
            <a:endParaRPr sz="1100">
              <a:solidFill>
                <a:srgbClr val="000000"/>
              </a:solidFill>
            </a:endParaRPr>
          </a:p>
          <a:p>
            <a:pPr marL="466576" indent="0">
              <a:lnSpc>
                <a:spcPct val="115000"/>
              </a:lnSpc>
            </a:pPr>
            <a:r>
              <a:rPr lang="en-US" sz="1100">
                <a:solidFill>
                  <a:srgbClr val="000000"/>
                </a:solidFill>
              </a:rPr>
              <a:t>●  Charter zones A – D will submit one nominee to the Region 7 Selection Committee and Zone E will submit 3 nominees to the Region 7 Selection Committee</a:t>
            </a:r>
            <a:endParaRPr sz="1100">
              <a:solidFill>
                <a:srgbClr val="000000"/>
              </a:solidFill>
            </a:endParaRPr>
          </a:p>
          <a:p>
            <a:pPr marL="0" indent="0">
              <a:lnSpc>
                <a:spcPct val="115000"/>
              </a:lnSpc>
            </a:pPr>
            <a:r>
              <a:rPr lang="en-US" sz="1100">
                <a:solidFill>
                  <a:srgbClr val="000000"/>
                </a:solidFill>
              </a:rPr>
              <a:t>The regional committee will select one nominee for each grade level to be considered at the state level.</a:t>
            </a:r>
            <a:endParaRPr sz="1100">
              <a:solidFill>
                <a:srgbClr val="000000"/>
              </a:solidFill>
            </a:endParaRPr>
          </a:p>
          <a:p>
            <a:pPr marL="0" indent="0">
              <a:lnSpc>
                <a:spcPct val="115000"/>
              </a:lnSpc>
              <a:spcBef>
                <a:spcPts val="612"/>
              </a:spcBef>
            </a:pPr>
            <a:r>
              <a:rPr lang="en-US" sz="1100">
                <a:solidFill>
                  <a:srgbClr val="000000"/>
                </a:solidFill>
              </a:rPr>
              <a:t>For parochial and non-public schools,</a:t>
            </a:r>
            <a:endParaRPr sz="1100">
              <a:solidFill>
                <a:srgbClr val="000000"/>
              </a:solidFill>
            </a:endParaRPr>
          </a:p>
          <a:p>
            <a:pPr marL="0" indent="466576">
              <a:lnSpc>
                <a:spcPct val="115000"/>
              </a:lnSpc>
            </a:pPr>
            <a:r>
              <a:rPr lang="en-US" sz="1100">
                <a:solidFill>
                  <a:srgbClr val="000000"/>
                </a:solidFill>
                <a:latin typeface="Arial"/>
                <a:ea typeface="Arial"/>
                <a:cs typeface="Arial"/>
                <a:sym typeface="Arial"/>
              </a:rPr>
              <a:t>● </a:t>
            </a:r>
            <a:r>
              <a:rPr lang="en-US" sz="1100">
                <a:solidFill>
                  <a:srgbClr val="000000"/>
                </a:solidFill>
              </a:rPr>
              <a:t>Each school may nominate a candidate for district consideration for the applicable grade level.</a:t>
            </a:r>
            <a:endParaRPr sz="1100">
              <a:solidFill>
                <a:srgbClr val="000000"/>
              </a:solidFill>
            </a:endParaRPr>
          </a:p>
          <a:p>
            <a:pPr marL="466576" indent="0">
              <a:lnSpc>
                <a:spcPct val="115000"/>
              </a:lnSpc>
            </a:pPr>
            <a:r>
              <a:rPr lang="en-US" sz="1100">
                <a:solidFill>
                  <a:srgbClr val="000000"/>
                </a:solidFill>
                <a:latin typeface="Arial"/>
                <a:ea typeface="Arial"/>
                <a:cs typeface="Arial"/>
                <a:sym typeface="Arial"/>
              </a:rPr>
              <a:t>● </a:t>
            </a:r>
            <a:r>
              <a:rPr lang="en-US" sz="1100">
                <a:solidFill>
                  <a:srgbClr val="000000"/>
                </a:solidFill>
              </a:rPr>
              <a:t>The schools will submit their nominee to the school diocesan chairman who conducts the selection process in the same manner as a </a:t>
            </a:r>
            <a:endParaRPr sz="1100">
              <a:solidFill>
                <a:srgbClr val="000000"/>
              </a:solidFill>
            </a:endParaRPr>
          </a:p>
          <a:p>
            <a:pPr marL="466576" indent="0">
              <a:lnSpc>
                <a:spcPct val="115000"/>
              </a:lnSpc>
            </a:pPr>
            <a:r>
              <a:rPr lang="en-US" sz="1100">
                <a:solidFill>
                  <a:srgbClr val="000000"/>
                </a:solidFill>
              </a:rPr>
              <a:t>    district would.</a:t>
            </a:r>
            <a:endParaRPr sz="1100">
              <a:solidFill>
                <a:srgbClr val="000000"/>
              </a:solidFill>
            </a:endParaRPr>
          </a:p>
          <a:p>
            <a:pPr marL="466576" indent="0">
              <a:lnSpc>
                <a:spcPct val="115000"/>
              </a:lnSpc>
            </a:pPr>
            <a:r>
              <a:rPr lang="en-US" sz="1100">
                <a:solidFill>
                  <a:srgbClr val="000000"/>
                </a:solidFill>
                <a:latin typeface="Arial"/>
                <a:ea typeface="Arial"/>
                <a:cs typeface="Arial"/>
                <a:sym typeface="Arial"/>
              </a:rPr>
              <a:t>● </a:t>
            </a:r>
            <a:r>
              <a:rPr lang="en-US" sz="1100">
                <a:solidFill>
                  <a:srgbClr val="000000"/>
                </a:solidFill>
              </a:rPr>
              <a:t>Each of the 7 dioceses will submit their candidate to the Diocesan regional chairman, Michael Miller, the Asst. Superintendent of the </a:t>
            </a:r>
            <a:endParaRPr sz="1100">
              <a:solidFill>
                <a:srgbClr val="000000"/>
              </a:solidFill>
            </a:endParaRPr>
          </a:p>
          <a:p>
            <a:pPr marL="466576" indent="0">
              <a:lnSpc>
                <a:spcPct val="115000"/>
              </a:lnSpc>
            </a:pPr>
            <a:r>
              <a:rPr lang="en-US" sz="1100">
                <a:solidFill>
                  <a:srgbClr val="000000"/>
                </a:solidFill>
              </a:rPr>
              <a:t>    Baton Rouge Catholic Diocese.  This selection committee will submit one candidate for each grade level for state level consideration.</a:t>
            </a:r>
            <a:endParaRPr sz="1100">
              <a:solidFill>
                <a:srgbClr val="000000"/>
              </a:solidFill>
            </a:endParaRPr>
          </a:p>
          <a:p>
            <a:pPr marL="0" indent="0">
              <a:lnSpc>
                <a:spcPct val="115000"/>
              </a:lnSpc>
            </a:pPr>
            <a:endParaRPr sz="1100">
              <a:solidFill>
                <a:srgbClr val="000000"/>
              </a:solidFill>
              <a:latin typeface="Arial"/>
              <a:ea typeface="Arial"/>
              <a:cs typeface="Arial"/>
              <a:sym typeface="Arial"/>
            </a:endParaRPr>
          </a:p>
          <a:p>
            <a:pPr marL="0" indent="0">
              <a:lnSpc>
                <a:spcPct val="115000"/>
              </a:lnSpc>
            </a:pPr>
            <a:r>
              <a:rPr lang="en-US" sz="1100">
                <a:solidFill>
                  <a:srgbClr val="000000"/>
                </a:solidFill>
              </a:rPr>
              <a:t>The regional competition window dates have only a slight variation.  The State competition was moved to the first week of April in an effort to avoid conflicts with the spring breaks that vary across the state.</a:t>
            </a:r>
            <a:endParaRPr sz="1100">
              <a:solidFill>
                <a:srgbClr val="000000"/>
              </a:solidFill>
            </a:endParaRPr>
          </a:p>
          <a:p>
            <a:pPr marL="0" indent="0">
              <a:lnSpc>
                <a:spcPct val="115000"/>
              </a:lnSpc>
              <a:spcBef>
                <a:spcPts val="612"/>
              </a:spcBef>
            </a:pPr>
            <a:r>
              <a:rPr lang="en-US" sz="1100">
                <a:solidFill>
                  <a:srgbClr val="000000"/>
                </a:solidFill>
              </a:rPr>
              <a:t>When are announcements of candidate selection made?</a:t>
            </a:r>
            <a:endParaRPr sz="1100">
              <a:solidFill>
                <a:srgbClr val="000000"/>
              </a:solidFill>
            </a:endParaRPr>
          </a:p>
          <a:p>
            <a:pPr marL="0" indent="0">
              <a:lnSpc>
                <a:spcPct val="115000"/>
              </a:lnSpc>
              <a:spcBef>
                <a:spcPts val="612"/>
              </a:spcBef>
            </a:pPr>
            <a:r>
              <a:rPr lang="en-US" sz="1100">
                <a:solidFill>
                  <a:srgbClr val="000000"/>
                </a:solidFill>
              </a:rPr>
              <a:t>Schools and LEAs may determine the announcement dates for their </a:t>
            </a:r>
            <a:r>
              <a:rPr lang="en-US" sz="1100" b="1" u="sng">
                <a:solidFill>
                  <a:srgbClr val="000000"/>
                </a:solidFill>
              </a:rPr>
              <a:t>district</a:t>
            </a:r>
            <a:r>
              <a:rPr lang="en-US" sz="1100">
                <a:solidFill>
                  <a:srgbClr val="000000"/>
                </a:solidFill>
              </a:rPr>
              <a:t> nominees.</a:t>
            </a:r>
            <a:endParaRPr sz="1100">
              <a:solidFill>
                <a:srgbClr val="000000"/>
              </a:solidFill>
            </a:endParaRPr>
          </a:p>
          <a:p>
            <a:pPr marL="0" indent="0">
              <a:lnSpc>
                <a:spcPct val="115000"/>
              </a:lnSpc>
              <a:spcBef>
                <a:spcPts val="612"/>
              </a:spcBef>
            </a:pPr>
            <a:r>
              <a:rPr lang="en-US" sz="1100">
                <a:solidFill>
                  <a:srgbClr val="000000"/>
                </a:solidFill>
              </a:rPr>
              <a:t>Regional nominees will be released by the state between March 4 and March 6 in an official press release.  Impacted districts will be notified prior to the official press release.  All portfolios  will held by the regional coordinators until the state announces the results.  Portfolios for the state nominees will be sent to the LDE and the remaining portfolios will be returned to the districts after  </a:t>
            </a:r>
            <a:r>
              <a:rPr lang="en-US" sz="1100" b="1">
                <a:solidFill>
                  <a:srgbClr val="000000"/>
                </a:solidFill>
              </a:rPr>
              <a:t>March 6.</a:t>
            </a:r>
            <a:endParaRPr sz="1100" b="1">
              <a:solidFill>
                <a:srgbClr val="000000"/>
              </a:solidFill>
            </a:endParaRPr>
          </a:p>
          <a:p>
            <a:pPr marL="0" indent="0">
              <a:lnSpc>
                <a:spcPct val="115000"/>
              </a:lnSpc>
              <a:spcBef>
                <a:spcPts val="612"/>
              </a:spcBef>
            </a:pPr>
            <a:r>
              <a:rPr lang="en-US" sz="1100">
                <a:solidFill>
                  <a:srgbClr val="000000"/>
                </a:solidFill>
              </a:rPr>
              <a:t>All state finalists and district coordinators will be sent a logistics memo concerning the agenda for the day as well as housing arrangements for the finalists and their parents.</a:t>
            </a:r>
            <a:endParaRPr sz="1100">
              <a:solidFill>
                <a:srgbClr val="000000"/>
              </a:solidFill>
            </a:endParaRPr>
          </a:p>
          <a:p>
            <a:pPr marL="0" indent="0">
              <a:lnSpc>
                <a:spcPct val="115000"/>
              </a:lnSpc>
              <a:spcBef>
                <a:spcPts val="612"/>
              </a:spcBef>
            </a:pPr>
            <a:r>
              <a:rPr lang="en-US" sz="1100">
                <a:solidFill>
                  <a:srgbClr val="000000"/>
                </a:solidFill>
              </a:rPr>
              <a:t>Formal invitations to the awards program will be sent the parents, school administration, district or charter management Superintendent or CEO, and the district and regional coordinators of the finalists.  Louisiana legislators of the finalists and the legislative Education Committee members will also be invited to the awards program.</a:t>
            </a:r>
            <a:endParaRPr sz="1100">
              <a:solidFill>
                <a:srgbClr val="000000"/>
              </a:solidFill>
            </a:endParaRPr>
          </a:p>
          <a:p>
            <a:pPr marL="0" indent="0">
              <a:lnSpc>
                <a:spcPct val="115000"/>
              </a:lnSpc>
              <a:spcBef>
                <a:spcPts val="612"/>
              </a:spcBef>
            </a:pPr>
            <a:r>
              <a:rPr lang="en-US" sz="1100">
                <a:solidFill>
                  <a:srgbClr val="000000"/>
                </a:solidFill>
              </a:rPr>
              <a:t>(</a:t>
            </a:r>
            <a:r>
              <a:rPr lang="en-US" sz="1100" i="1">
                <a:solidFill>
                  <a:srgbClr val="000000"/>
                </a:solidFill>
              </a:rPr>
              <a:t>click to next slide</a:t>
            </a:r>
            <a:r>
              <a:rPr lang="en-US" sz="1100">
                <a:solidFill>
                  <a:srgbClr val="000000"/>
                </a:solidFill>
              </a:rPr>
              <a:t>)</a:t>
            </a:r>
            <a:endParaRPr sz="1100">
              <a:solidFill>
                <a:srgbClr val="000000"/>
              </a:solidFill>
            </a:endParaRPr>
          </a:p>
          <a:p>
            <a:pPr marL="0" indent="0"/>
            <a:endParaRPr/>
          </a:p>
        </p:txBody>
      </p:sp>
      <p:sp>
        <p:nvSpPr>
          <p:cNvPr id="212" name="Google Shape;212;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71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When are the actual days of the competition, and what happens on those two days?</a:t>
            </a:r>
            <a:endParaRPr sz="1200">
              <a:solidFill>
                <a:srgbClr val="000000"/>
              </a:solidFill>
            </a:endParaRPr>
          </a:p>
          <a:p>
            <a:pPr marL="0" indent="0">
              <a:lnSpc>
                <a:spcPct val="115000"/>
              </a:lnSpc>
            </a:pPr>
            <a:endParaRPr sz="1200">
              <a:solidFill>
                <a:srgbClr val="000000"/>
              </a:solidFill>
            </a:endParaRPr>
          </a:p>
          <a:p>
            <a:pPr marL="0" indent="0">
              <a:lnSpc>
                <a:spcPct val="115000"/>
              </a:lnSpc>
            </a:pPr>
            <a:r>
              <a:rPr lang="en-US" sz="1200" i="1">
                <a:solidFill>
                  <a:srgbClr val="000000"/>
                </a:solidFill>
              </a:rPr>
              <a:t>Read the slide.</a:t>
            </a:r>
            <a:endParaRPr sz="1200" i="1">
              <a:solidFill>
                <a:srgbClr val="000000"/>
              </a:solidFill>
            </a:endParaRPr>
          </a:p>
          <a:p>
            <a:pPr marL="0" indent="0">
              <a:lnSpc>
                <a:spcPct val="115000"/>
              </a:lnSpc>
            </a:pPr>
            <a:r>
              <a:rPr lang="en-US" sz="1200">
                <a:solidFill>
                  <a:srgbClr val="000000"/>
                </a:solidFill>
              </a:rPr>
              <a:t>(</a:t>
            </a:r>
            <a:r>
              <a:rPr lang="en-US" sz="1200" i="1">
                <a:solidFill>
                  <a:srgbClr val="000000"/>
                </a:solidFill>
              </a:rPr>
              <a:t>click to next slide</a:t>
            </a:r>
            <a:r>
              <a:rPr lang="en-US" sz="1200">
                <a:solidFill>
                  <a:srgbClr val="000000"/>
                </a:solidFill>
              </a:rPr>
              <a:t>)</a:t>
            </a:r>
            <a:endParaRPr sz="1200">
              <a:solidFill>
                <a:srgbClr val="000000"/>
              </a:solidFill>
            </a:endParaRPr>
          </a:p>
          <a:p>
            <a:pPr marL="0" indent="0"/>
            <a:endParaRPr/>
          </a:p>
        </p:txBody>
      </p:sp>
      <p:sp>
        <p:nvSpPr>
          <p:cNvPr id="223" name="Google Shape;223;p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99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3: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endParaRPr/>
          </a:p>
        </p:txBody>
      </p:sp>
      <p:sp>
        <p:nvSpPr>
          <p:cNvPr id="230" name="Google Shape;230;p23: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buSzPts val="1400"/>
            </a:pPr>
            <a:fld id="{00000000-1234-1234-1234-123412341234}" type="slidenum">
              <a:rPr lang="en-US"/>
              <a:pPr>
                <a:buSzPts val="1400"/>
              </a:pPr>
              <a:t>22</a:t>
            </a:fld>
            <a:endParaRPr/>
          </a:p>
        </p:txBody>
      </p:sp>
    </p:spTree>
    <p:extLst>
      <p:ext uri="{BB962C8B-B14F-4D97-AF65-F5344CB8AC3E}">
        <p14:creationId xmlns:p14="http://schemas.microsoft.com/office/powerpoint/2010/main" val="414336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5: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endParaRPr/>
          </a:p>
        </p:txBody>
      </p:sp>
      <p:sp>
        <p:nvSpPr>
          <p:cNvPr id="238" name="Google Shape;238;p25: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buSzPts val="1400"/>
            </a:pPr>
            <a:fld id="{00000000-1234-1234-1234-123412341234}" type="slidenum">
              <a:rPr lang="en-US"/>
              <a:pPr>
                <a:buSzPts val="1400"/>
              </a:pPr>
              <a:t>23</a:t>
            </a:fld>
            <a:endParaRPr/>
          </a:p>
        </p:txBody>
      </p:sp>
    </p:spTree>
    <p:extLst>
      <p:ext uri="{BB962C8B-B14F-4D97-AF65-F5344CB8AC3E}">
        <p14:creationId xmlns:p14="http://schemas.microsoft.com/office/powerpoint/2010/main" val="86213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lnSpc>
                <a:spcPct val="115000"/>
              </a:lnSpc>
            </a:pPr>
            <a:r>
              <a:rPr lang="en-US" sz="1100">
                <a:solidFill>
                  <a:srgbClr val="000000"/>
                </a:solidFill>
              </a:rPr>
              <a:t>Last year our state winners, that were selected by three </a:t>
            </a:r>
            <a:r>
              <a:rPr lang="en-US" sz="1100" b="1" u="sng">
                <a:solidFill>
                  <a:srgbClr val="000000"/>
                </a:solidFill>
              </a:rPr>
              <a:t>independent</a:t>
            </a:r>
            <a:r>
              <a:rPr lang="en-US" sz="1100">
                <a:solidFill>
                  <a:srgbClr val="000000"/>
                </a:solidFill>
              </a:rPr>
              <a:t> panels, were from the northwestern and southeastern parts of our state. Our fifth grade winner was from the Northwest Louisiana public school districts comprising Region 1. Miss Mallory Byrd attended Hayden R. Lawrence Elementary in Rapides Parish. Hailing from the coastal area of our state, our eighth grade winner, representing non-public Louisiana schools was the as Region 6  nominee from the Diocese of Houma-Thibodaux nominee, was Miss Ashley Green.  Ashley currently attends Houma Christian High School located in Terrebonne Parish. Our twelfth grade winner represented from Region 7 comprised  of charter schools from across the state. This senior, Ms. Keyanna Zahiri, graduated from Benjamin Franklin High School and plans to pursue a medical career. These three young ladies all aspire to make a difference for the Louisiana residents in the future.</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Outstanding students like these are attending public, private, and  charter schools throughout our state. This student of the year competition gives you the opportunity to recognize and honor the accomplishments and contributions of young men and women on your campuses..</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The 2020 Student of the Year Guidelines have been revised this year to better reflect the changes in school dynamics, assessments, and career pathways.</a:t>
            </a:r>
            <a:endParaRPr sz="1100">
              <a:solidFill>
                <a:srgbClr val="000000"/>
              </a:solidFill>
            </a:endParaRPr>
          </a:p>
          <a:p>
            <a:pPr marL="0" indent="0">
              <a:lnSpc>
                <a:spcPct val="115000"/>
              </a:lnSpc>
            </a:pPr>
            <a:r>
              <a:rPr lang="en-US" sz="1100">
                <a:solidFill>
                  <a:srgbClr val="000000"/>
                </a:solidFill>
              </a:rPr>
              <a:t>(</a:t>
            </a:r>
            <a:r>
              <a:rPr lang="en-US" sz="1100" i="1">
                <a:solidFill>
                  <a:srgbClr val="000000"/>
                </a:solidFill>
              </a:rPr>
              <a:t>click to next slide</a:t>
            </a:r>
            <a:r>
              <a:rPr lang="en-US" sz="1100">
                <a:solidFill>
                  <a:srgbClr val="000000"/>
                </a:solidFill>
              </a:rPr>
              <a:t>)</a:t>
            </a:r>
            <a:endParaRPr sz="1100">
              <a:solidFill>
                <a:srgbClr val="000000"/>
              </a:solidFill>
            </a:endParaRPr>
          </a:p>
          <a:p>
            <a:pPr marL="466576" indent="-233288"/>
            <a:endParaRPr/>
          </a:p>
          <a:p>
            <a:pPr marL="466576" indent="-233288"/>
            <a:endParaRPr/>
          </a:p>
          <a:p>
            <a:pPr marL="466576" indent="-233288"/>
            <a:endParaRPr/>
          </a:p>
          <a:p>
            <a:pPr marL="466576" indent="-233288"/>
            <a:endParaRPr/>
          </a:p>
        </p:txBody>
      </p:sp>
      <p:sp>
        <p:nvSpPr>
          <p:cNvPr id="69" name="Google Shape;69;p3: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032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lnSpc>
                <a:spcPct val="115000"/>
              </a:lnSpc>
            </a:pPr>
            <a:r>
              <a:rPr lang="en-US" sz="1100">
                <a:solidFill>
                  <a:srgbClr val="000000"/>
                </a:solidFill>
              </a:rPr>
              <a:t>The first agenda item for your selection process should be to download the revised </a:t>
            </a:r>
            <a:r>
              <a:rPr lang="en-US" sz="1100" i="1">
                <a:solidFill>
                  <a:srgbClr val="000000"/>
                </a:solidFill>
              </a:rPr>
              <a:t>2020 Student of the Year Guidelines </a:t>
            </a:r>
            <a:r>
              <a:rPr lang="en-US" sz="1100">
                <a:solidFill>
                  <a:srgbClr val="000000"/>
                </a:solidFill>
              </a:rPr>
              <a:t>found on our website.  We encourage you to read the bulletin to be aware of the changes and to understand the revisions in the selection process. The criteria for the senior nominee has been revised to encourage districts to consider the career and technical achievements of students, not just the traditional academic accolades for college bound students.</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If you do not have a hard copy of the document, the URL for the guidebook is posted on our website.</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You will need to designate someone from your LEA as the contact person responsible for receiving information and submitting information to and from the regional and the state coordinators.   This form is due to me by October 1.  If you do not submit, I will call to verify your non-participation in the process.</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Let’s take a closer look at the revised district/LEA  information form. </a:t>
            </a:r>
            <a:r>
              <a:rPr lang="en-US" sz="1100" i="1">
                <a:solidFill>
                  <a:srgbClr val="000000"/>
                </a:solidFill>
              </a:rPr>
              <a:t>(click to next slide</a:t>
            </a:r>
            <a:r>
              <a:rPr lang="en-US" sz="1100">
                <a:solidFill>
                  <a:srgbClr val="000000"/>
                </a:solidFill>
              </a:rPr>
              <a:t>)</a:t>
            </a:r>
            <a:endParaRPr sz="1100">
              <a:solidFill>
                <a:srgbClr val="000000"/>
              </a:solidFill>
            </a:endParaRPr>
          </a:p>
          <a:p>
            <a:pPr marL="466576" indent="-233288"/>
            <a:endParaRPr/>
          </a:p>
          <a:p>
            <a:pPr marL="466576" indent="-233288"/>
            <a:endParaRPr/>
          </a:p>
        </p:txBody>
      </p:sp>
      <p:sp>
        <p:nvSpPr>
          <p:cNvPr id="80" name="Google Shape;80;p4: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208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lnSpc>
                <a:spcPct val="115000"/>
              </a:lnSpc>
            </a:pPr>
            <a:r>
              <a:rPr lang="en-US" sz="1100">
                <a:solidFill>
                  <a:srgbClr val="000000"/>
                </a:solidFill>
              </a:rPr>
              <a:t>The purpose of the district information form is so that one person in each Local Education Agency or LEA is designated as coordinator for the district or LEA selection committee and selection process.  The contact information requested on the document provides the LDE with the LEAs information that will be used by the zone and regional coordinators and the LDE to furnish information about the zone, state, and regional competitions. (</a:t>
            </a:r>
            <a:r>
              <a:rPr lang="en-US" sz="1100" i="1">
                <a:solidFill>
                  <a:srgbClr val="000000"/>
                </a:solidFill>
              </a:rPr>
              <a:t>briefly go over the first part of the form and point using the cursor)</a:t>
            </a:r>
            <a:endParaRPr sz="1100" i="1">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An educational agency with charter schools </a:t>
            </a:r>
            <a:r>
              <a:rPr lang="en-US" sz="1100" u="sng">
                <a:solidFill>
                  <a:srgbClr val="000000"/>
                </a:solidFill>
              </a:rPr>
              <a:t>and</a:t>
            </a:r>
            <a:r>
              <a:rPr lang="en-US" sz="1100">
                <a:solidFill>
                  <a:srgbClr val="000000"/>
                </a:solidFill>
              </a:rPr>
              <a:t> traditional public schools should submit two nominees—one representing charter schools and one representing public school.  Only 1 district information form should be submitted to the state with  the appropriate boxes checked off. We will organize the lists for charter zone selection committees and traditional regional selection committees.</a:t>
            </a:r>
            <a:endParaRPr sz="1100">
              <a:solidFill>
                <a:srgbClr val="000000"/>
              </a:solidFill>
            </a:endParaRPr>
          </a:p>
          <a:p>
            <a:pPr marL="0" indent="0">
              <a:lnSpc>
                <a:spcPct val="115000"/>
              </a:lnSpc>
            </a:pPr>
            <a:r>
              <a:rPr lang="en-US" sz="1100">
                <a:solidFill>
                  <a:srgbClr val="000000"/>
                </a:solidFill>
              </a:rPr>
              <a:t> </a:t>
            </a:r>
            <a:endParaRPr sz="1100">
              <a:solidFill>
                <a:srgbClr val="000000"/>
              </a:solidFill>
            </a:endParaRPr>
          </a:p>
          <a:p>
            <a:pPr marL="0" indent="0">
              <a:lnSpc>
                <a:spcPct val="115000"/>
              </a:lnSpc>
            </a:pPr>
            <a:r>
              <a:rPr lang="en-US" sz="1100">
                <a:solidFill>
                  <a:srgbClr val="000000"/>
                </a:solidFill>
              </a:rPr>
              <a:t>This is also the form that indicates if your LEA would like to host a zone or regional competition for the grade levels in your zone or region.  Last year all of our seven regions divided the grade level selection process among their members. When the process is shared in this manner, it requires only 5 judges and less meeting room space.  It may be an option you would like to consider.  If your region does not have someone to host a zone or regional competition, then your zone or region will not be represented at the next level of the selection process.  We would like to thank all of the districts and charter management organizations who volunteered in the past who have helped to coordinate this process.  Your efforts were </a:t>
            </a:r>
            <a:r>
              <a:rPr lang="en-US" sz="1100" b="1">
                <a:solidFill>
                  <a:srgbClr val="000000"/>
                </a:solidFill>
              </a:rPr>
              <a:t>very much appreciated.</a:t>
            </a:r>
            <a:endParaRPr sz="1100" b="1">
              <a:solidFill>
                <a:srgbClr val="000000"/>
              </a:solidFill>
            </a:endParaRPr>
          </a:p>
          <a:p>
            <a:pPr marL="0" indent="0">
              <a:lnSpc>
                <a:spcPct val="115000"/>
              </a:lnSpc>
            </a:pPr>
            <a:endParaRPr sz="1100" b="1">
              <a:solidFill>
                <a:srgbClr val="000000"/>
              </a:solidFill>
            </a:endParaRPr>
          </a:p>
          <a:p>
            <a:pPr marL="0" indent="0">
              <a:lnSpc>
                <a:spcPct val="115000"/>
              </a:lnSpc>
            </a:pPr>
            <a:r>
              <a:rPr lang="en-US" sz="1100" b="1">
                <a:solidFill>
                  <a:srgbClr val="000000"/>
                </a:solidFill>
              </a:rPr>
              <a:t>You will need to check off your district’s decision concerning their level of involvement. </a:t>
            </a:r>
            <a:r>
              <a:rPr lang="en-US" sz="1100">
                <a:solidFill>
                  <a:srgbClr val="000000"/>
                </a:solidFill>
              </a:rPr>
              <a:t>(</a:t>
            </a:r>
            <a:r>
              <a:rPr lang="en-US" sz="1100" i="1">
                <a:solidFill>
                  <a:srgbClr val="000000"/>
                </a:solidFill>
              </a:rPr>
              <a:t>point to using the cursor)</a:t>
            </a:r>
            <a:endParaRPr sz="1100" i="1">
              <a:solidFill>
                <a:srgbClr val="000000"/>
              </a:solidFill>
            </a:endParaRPr>
          </a:p>
          <a:p>
            <a:pPr marL="0" indent="0">
              <a:lnSpc>
                <a:spcPct val="115000"/>
              </a:lnSpc>
            </a:pPr>
            <a:r>
              <a:rPr lang="en-US" sz="1100" i="1">
                <a:solidFill>
                  <a:srgbClr val="000000"/>
                </a:solidFill>
              </a:rPr>
              <a:t>Click to the next slide.</a:t>
            </a:r>
            <a:endParaRPr sz="1100" i="1">
              <a:solidFill>
                <a:srgbClr val="000000"/>
              </a:solidFill>
            </a:endParaRPr>
          </a:p>
          <a:p>
            <a:pPr marL="466576" indent="-233288"/>
            <a:endParaRPr/>
          </a:p>
          <a:p>
            <a:pPr marL="466576" indent="-233288"/>
            <a:endParaRPr/>
          </a:p>
        </p:txBody>
      </p:sp>
      <p:sp>
        <p:nvSpPr>
          <p:cNvPr id="88" name="Google Shape;88;p5: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308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lnSpc>
                <a:spcPct val="115000"/>
              </a:lnSpc>
            </a:pPr>
            <a:r>
              <a:rPr lang="en-US" sz="1100">
                <a:solidFill>
                  <a:srgbClr val="000000"/>
                </a:solidFill>
              </a:rPr>
              <a:t>Last year, regional committee chairman had difficulty locating individuals to serve on the selection committee. It would be so helpful if you included at least one person from your district or charter management organization to serve on the zone or regional committee so that more CMOs or districts are represented on the zone or regional selection committees. These people could include a teacher, CTE instructor, administrator, supervisor, a junior college or university instructor or administrator, or someone from your community.</a:t>
            </a:r>
            <a:endParaRPr sz="1100">
              <a:solidFill>
                <a:srgbClr val="000000"/>
              </a:solidFill>
            </a:endParaRPr>
          </a:p>
          <a:p>
            <a:pPr marL="0" indent="0">
              <a:lnSpc>
                <a:spcPct val="115000"/>
              </a:lnSpc>
            </a:pPr>
            <a:endParaRPr sz="1100">
              <a:solidFill>
                <a:srgbClr val="000000"/>
              </a:solidFill>
            </a:endParaRPr>
          </a:p>
          <a:p>
            <a:pPr marL="0" indent="0">
              <a:lnSpc>
                <a:spcPct val="115000"/>
              </a:lnSpc>
            </a:pPr>
            <a:r>
              <a:rPr lang="en-US" sz="1100">
                <a:solidFill>
                  <a:srgbClr val="000000"/>
                </a:solidFill>
              </a:rPr>
              <a:t>If you recommend someone for the regional committee, then it relieves some of the stress the regional coordinators experience in locating qualifying judges that are outlined in the guidelines. (</a:t>
            </a:r>
            <a:r>
              <a:rPr lang="en-US" sz="1100" i="1">
                <a:solidFill>
                  <a:srgbClr val="000000"/>
                </a:solidFill>
              </a:rPr>
              <a:t>point to using the cursor)</a:t>
            </a:r>
            <a:endParaRPr sz="1100" i="1">
              <a:solidFill>
                <a:srgbClr val="000000"/>
              </a:solidFill>
            </a:endParaRPr>
          </a:p>
          <a:p>
            <a:pPr marL="0" indent="0">
              <a:lnSpc>
                <a:spcPct val="115000"/>
              </a:lnSpc>
            </a:pPr>
            <a:endParaRPr sz="1100" i="1">
              <a:solidFill>
                <a:srgbClr val="000000"/>
              </a:solidFill>
            </a:endParaRPr>
          </a:p>
          <a:p>
            <a:pPr marL="0" indent="0">
              <a:lnSpc>
                <a:spcPct val="115000"/>
              </a:lnSpc>
            </a:pPr>
            <a:r>
              <a:rPr lang="en-US" sz="1100">
                <a:solidFill>
                  <a:srgbClr val="000000"/>
                </a:solidFill>
              </a:rPr>
              <a:t>Now on to the next step in the process—determining your timeline based on LDE timeline. (</a:t>
            </a:r>
            <a:r>
              <a:rPr lang="en-US" sz="1100" i="1">
                <a:solidFill>
                  <a:srgbClr val="000000"/>
                </a:solidFill>
              </a:rPr>
              <a:t>click</a:t>
            </a:r>
            <a:r>
              <a:rPr lang="en-US" sz="1100">
                <a:solidFill>
                  <a:srgbClr val="000000"/>
                </a:solidFill>
              </a:rPr>
              <a:t>)</a:t>
            </a:r>
            <a:endParaRPr sz="1100">
              <a:solidFill>
                <a:srgbClr val="000000"/>
              </a:solidFill>
            </a:endParaRPr>
          </a:p>
          <a:p>
            <a:pPr marL="466576" indent="-233288"/>
            <a:endParaRPr/>
          </a:p>
          <a:p>
            <a:pPr marL="466576" indent="-233288"/>
            <a:endParaRPr/>
          </a:p>
        </p:txBody>
      </p:sp>
      <p:sp>
        <p:nvSpPr>
          <p:cNvPr id="96" name="Google Shape;96;p6: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3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1:notes"/>
          <p:cNvSpPr txBox="1">
            <a:spLocks noGrp="1"/>
          </p:cNvSpPr>
          <p:nvPr>
            <p:ph type="body" idx="1"/>
          </p:nvPr>
        </p:nvSpPr>
        <p:spPr>
          <a:xfrm>
            <a:off x="702311" y="4421824"/>
            <a:ext cx="5618480" cy="4189095"/>
          </a:xfrm>
          <a:prstGeom prst="rect">
            <a:avLst/>
          </a:prstGeom>
        </p:spPr>
        <p:txBody>
          <a:bodyPr spcFirstLastPara="1" wrap="square" lIns="93300" tIns="93300" rIns="93300" bIns="93300" anchor="t" anchorCtr="0">
            <a:noAutofit/>
          </a:bodyPr>
          <a:lstStyle/>
          <a:p>
            <a:pPr marL="0" indent="0">
              <a:lnSpc>
                <a:spcPct val="115000"/>
              </a:lnSpc>
            </a:pPr>
            <a:r>
              <a:rPr lang="en-US" sz="1200">
                <a:solidFill>
                  <a:srgbClr val="000000"/>
                </a:solidFill>
              </a:rPr>
              <a:t>In accordance with La. R.S. 17:3914 (Louisiana Student Privacy Act),  the parent permission statement </a:t>
            </a:r>
            <a:r>
              <a:rPr lang="en-US" sz="1200" b="1">
                <a:solidFill>
                  <a:srgbClr val="000000"/>
                </a:solidFill>
              </a:rPr>
              <a:t>was changed several years ago to meet the specifications identified in the law</a:t>
            </a:r>
            <a:r>
              <a:rPr lang="en-US" sz="1200">
                <a:solidFill>
                  <a:srgbClr val="000000"/>
                </a:solidFill>
              </a:rPr>
              <a:t>.  Parents </a:t>
            </a:r>
            <a:r>
              <a:rPr lang="en-US" sz="1200" b="1" u="sng">
                <a:solidFill>
                  <a:srgbClr val="000000"/>
                </a:solidFill>
              </a:rPr>
              <a:t>must sign </a:t>
            </a:r>
            <a:r>
              <a:rPr lang="en-US" sz="1200">
                <a:solidFill>
                  <a:srgbClr val="000000"/>
                </a:solidFill>
              </a:rPr>
              <a:t>the application provided so that information in the portfolio can be reviewed by our selection panels.</a:t>
            </a:r>
            <a:endParaRPr sz="1200">
              <a:solidFill>
                <a:srgbClr val="000000"/>
              </a:solidFill>
            </a:endParaRPr>
          </a:p>
          <a:p>
            <a:pPr marL="0" indent="0"/>
            <a:endParaRPr/>
          </a:p>
        </p:txBody>
      </p:sp>
      <p:sp>
        <p:nvSpPr>
          <p:cNvPr id="102" name="Google Shape;102;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13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0" indent="0">
              <a:lnSpc>
                <a:spcPct val="115000"/>
              </a:lnSpc>
            </a:pPr>
            <a:r>
              <a:rPr lang="en-US" sz="1100" dirty="0">
                <a:solidFill>
                  <a:srgbClr val="000000"/>
                </a:solidFill>
              </a:rPr>
              <a:t>This timeline was included in the logistics memo posted on our website.  We will briefly go over the dates listed.</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b="1" dirty="0">
                <a:solidFill>
                  <a:srgbClr val="000000"/>
                </a:solidFill>
              </a:rPr>
              <a:t>Oct. 1, 2019  </a:t>
            </a:r>
            <a:r>
              <a:rPr lang="en-US" sz="1100" dirty="0">
                <a:solidFill>
                  <a:srgbClr val="000000"/>
                </a:solidFill>
              </a:rPr>
              <a:t>LEAs will need to submit to the LDE the district/ LEA chairperson information and zone and regional hosting request that is listed on the District Information Form. LEAs/ CMOs may volunteer to host a zone or regional competition by indicating that on the district information form.  An LEA or CMO may choose to host all grades or just host one grade level.  Last year all of the regions shared grade level hosting responsibilities, and it seemed to flow easier. Fewer judges and spaces were needed since only 12-14 students were involved, instead of 36 to 50 students.  Regional hosts basically used the same process used in determining a state winner.  The state will  provide regions electronic copies of all rubrics, scoring sheets, and interview questions.  The writing prompts for the essay are completed at the district level and sent to regional or state coordinator.</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b="1" dirty="0">
                <a:solidFill>
                  <a:srgbClr val="000000"/>
                </a:solidFill>
              </a:rPr>
              <a:t>November-December   	</a:t>
            </a:r>
            <a:r>
              <a:rPr lang="en-US" sz="1100" dirty="0">
                <a:solidFill>
                  <a:srgbClr val="000000"/>
                </a:solidFill>
              </a:rPr>
              <a:t>Schools will select nominees and submit student portfolios  to their district/ LEA for consideration.</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b="1" dirty="0">
                <a:solidFill>
                  <a:srgbClr val="000000"/>
                </a:solidFill>
              </a:rPr>
              <a:t>Nov. 15, 2019         </a:t>
            </a:r>
            <a:r>
              <a:rPr lang="en-US" sz="1100" dirty="0">
                <a:solidFill>
                  <a:srgbClr val="000000"/>
                </a:solidFill>
              </a:rPr>
              <a:t> As soon as all zone and regional  coordinators have been established, that information will be sent to the district coordinators.</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b="1" dirty="0">
                <a:solidFill>
                  <a:srgbClr val="000000"/>
                </a:solidFill>
              </a:rPr>
              <a:t>By Dec. 19, 2019    </a:t>
            </a:r>
            <a:r>
              <a:rPr lang="en-US" sz="1100" dirty="0">
                <a:solidFill>
                  <a:srgbClr val="000000"/>
                </a:solidFill>
              </a:rPr>
              <a:t>All Charter Schools (Types 1, 2, 3, 3B , 4 and 5) will submit their nominees to their Zone Charter School Selection </a:t>
            </a:r>
            <a:endParaRPr sz="1100" dirty="0">
              <a:solidFill>
                <a:srgbClr val="000000"/>
              </a:solidFill>
            </a:endParaRPr>
          </a:p>
          <a:p>
            <a:pPr marL="933153" indent="0">
              <a:lnSpc>
                <a:spcPct val="115000"/>
              </a:lnSpc>
            </a:pPr>
            <a:r>
              <a:rPr lang="en-US" sz="1100" dirty="0">
                <a:solidFill>
                  <a:srgbClr val="000000"/>
                </a:solidFill>
              </a:rPr>
              <a:t>Committee. All LEAs will need to follow the guidelines for selection that are outlined in the Student of the Year bulletin.  Winners from each zone will be submitted to the regional zone committee for selection of the Region 7 nominees during the first two weeks of January.</a:t>
            </a:r>
            <a:endParaRPr sz="1100" dirty="0">
              <a:solidFill>
                <a:srgbClr val="000000"/>
              </a:solidFill>
            </a:endParaRPr>
          </a:p>
          <a:p>
            <a:pPr marL="933153" indent="0">
              <a:lnSpc>
                <a:spcPct val="115000"/>
              </a:lnSpc>
            </a:pPr>
            <a:endParaRPr sz="1100" dirty="0">
              <a:solidFill>
                <a:srgbClr val="000000"/>
              </a:solidFill>
            </a:endParaRPr>
          </a:p>
          <a:p>
            <a:pPr marL="0" indent="0">
              <a:lnSpc>
                <a:spcPct val="115000"/>
              </a:lnSpc>
            </a:pPr>
            <a:r>
              <a:rPr lang="en-US" sz="1100" b="1" dirty="0">
                <a:solidFill>
                  <a:srgbClr val="000000"/>
                </a:solidFill>
              </a:rPr>
              <a:t>Jan. 2-17, 2020     </a:t>
            </a:r>
            <a:r>
              <a:rPr lang="en-US" sz="1100" dirty="0">
                <a:solidFill>
                  <a:srgbClr val="000000"/>
                </a:solidFill>
              </a:rPr>
              <a:t>Charter Zone Committees determine their zone nominations to submit by the Jan. 21 deadline.</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b="1" dirty="0">
                <a:solidFill>
                  <a:srgbClr val="000000"/>
                </a:solidFill>
              </a:rPr>
              <a:t>By January 21, 2020	</a:t>
            </a:r>
            <a:r>
              <a:rPr lang="en-US" sz="1100" dirty="0">
                <a:solidFill>
                  <a:srgbClr val="000000"/>
                </a:solidFill>
              </a:rPr>
              <a:t>The LEA Coordinator, on behalf of the Superintendent or CEO of an LEA will submit the nomination forms for the three </a:t>
            </a:r>
            <a:endParaRPr sz="1100" dirty="0">
              <a:solidFill>
                <a:srgbClr val="000000"/>
              </a:solidFill>
            </a:endParaRPr>
          </a:p>
          <a:p>
            <a:pPr marL="933153" indent="0">
              <a:lnSpc>
                <a:spcPct val="115000"/>
              </a:lnSpc>
            </a:pPr>
            <a:r>
              <a:rPr lang="en-US" sz="1100" dirty="0">
                <a:solidFill>
                  <a:srgbClr val="000000"/>
                </a:solidFill>
              </a:rPr>
              <a:t>district nominees (one from grades 5, 8, and 12) to their regional student selection committee chairperson.  Each Zone Charter School Committee will also submit their nominees to the Region 7 Student Selection Committee. </a:t>
            </a:r>
            <a:endParaRPr sz="1100" dirty="0">
              <a:solidFill>
                <a:srgbClr val="000000"/>
              </a:solidFill>
            </a:endParaRPr>
          </a:p>
          <a:p>
            <a:pPr marL="933153" indent="0">
              <a:lnSpc>
                <a:spcPct val="115000"/>
              </a:lnSpc>
            </a:pPr>
            <a:endParaRPr sz="1100" dirty="0">
              <a:solidFill>
                <a:srgbClr val="000000"/>
              </a:solidFill>
            </a:endParaRPr>
          </a:p>
          <a:p>
            <a:pPr marL="0" indent="0">
              <a:lnSpc>
                <a:spcPct val="115000"/>
              </a:lnSpc>
            </a:pPr>
            <a:r>
              <a:rPr lang="en-US" sz="1100" dirty="0">
                <a:solidFill>
                  <a:srgbClr val="000000"/>
                </a:solidFill>
              </a:rPr>
              <a:t> </a:t>
            </a:r>
            <a:r>
              <a:rPr lang="en-US" sz="1100" b="1" dirty="0">
                <a:solidFill>
                  <a:srgbClr val="000000"/>
                </a:solidFill>
              </a:rPr>
              <a:t>Jan. 24 - Feb. 28,  2020     </a:t>
            </a:r>
            <a:r>
              <a:rPr lang="en-US" sz="1100" dirty="0">
                <a:solidFill>
                  <a:srgbClr val="000000"/>
                </a:solidFill>
              </a:rPr>
              <a:t>The regional coordinators will determine when and where the competition will occur for their zone or region as well as </a:t>
            </a:r>
            <a:endParaRPr sz="1100" dirty="0">
              <a:solidFill>
                <a:srgbClr val="000000"/>
              </a:solidFill>
            </a:endParaRPr>
          </a:p>
          <a:p>
            <a:pPr marL="933153" indent="0">
              <a:lnSpc>
                <a:spcPct val="115000"/>
              </a:lnSpc>
            </a:pPr>
            <a:r>
              <a:rPr lang="en-US" sz="1100" dirty="0">
                <a:solidFill>
                  <a:srgbClr val="000000"/>
                </a:solidFill>
              </a:rPr>
              <a:t>notify district coordinators </a:t>
            </a:r>
            <a:r>
              <a:rPr lang="en-US" sz="1100" b="1" i="1" u="sng" dirty="0">
                <a:solidFill>
                  <a:srgbClr val="000000"/>
                </a:solidFill>
              </a:rPr>
              <a:t>and the state </a:t>
            </a:r>
            <a:r>
              <a:rPr lang="en-US" sz="1100" dirty="0">
                <a:solidFill>
                  <a:srgbClr val="000000"/>
                </a:solidFill>
              </a:rPr>
              <a:t>of their deadlines.   All regional competitions will use the same interview questions, essay prompts, rubrics,  and scoring forms to ensure equality of scoring. LEAs will  send their nominees’ portfolios to the appropriate grade level chairman for their region by the designated date.  Regions will hold onto those portfolios until </a:t>
            </a:r>
            <a:r>
              <a:rPr lang="en-US" sz="1100" b="1" dirty="0">
                <a:solidFill>
                  <a:srgbClr val="000000"/>
                </a:solidFill>
              </a:rPr>
              <a:t>the state releases </a:t>
            </a:r>
            <a:r>
              <a:rPr lang="en-US" sz="1100" dirty="0">
                <a:solidFill>
                  <a:srgbClr val="000000"/>
                </a:solidFill>
              </a:rPr>
              <a:t>the names of the regional nominees (March 4-6).  </a:t>
            </a:r>
            <a:r>
              <a:rPr lang="en-US" sz="1100" b="1" dirty="0">
                <a:solidFill>
                  <a:srgbClr val="000000"/>
                </a:solidFill>
              </a:rPr>
              <a:t>Regions will not announce their selections</a:t>
            </a:r>
            <a:r>
              <a:rPr lang="en-US" sz="1100" dirty="0">
                <a:solidFill>
                  <a:srgbClr val="000000"/>
                </a:solidFill>
              </a:rPr>
              <a:t> to the parents.</a:t>
            </a:r>
            <a:endParaRPr sz="1100" dirty="0">
              <a:solidFill>
                <a:srgbClr val="000000"/>
              </a:solidFill>
            </a:endParaRPr>
          </a:p>
          <a:p>
            <a:pPr marL="933153" indent="0">
              <a:lnSpc>
                <a:spcPct val="115000"/>
              </a:lnSpc>
            </a:pPr>
            <a:endParaRPr sz="1100" dirty="0">
              <a:solidFill>
                <a:srgbClr val="000000"/>
              </a:solidFill>
            </a:endParaRPr>
          </a:p>
          <a:p>
            <a:pPr marL="0" indent="0">
              <a:lnSpc>
                <a:spcPct val="115000"/>
              </a:lnSpc>
            </a:pPr>
            <a:r>
              <a:rPr lang="en-US" sz="1100" b="1" dirty="0">
                <a:solidFill>
                  <a:srgbClr val="000000"/>
                </a:solidFill>
              </a:rPr>
              <a:t>By March 2, 2020  </a:t>
            </a:r>
            <a:r>
              <a:rPr lang="en-US" sz="1100" dirty="0">
                <a:solidFill>
                  <a:srgbClr val="000000"/>
                </a:solidFill>
              </a:rPr>
              <a:t>The regional committee chairpersons then must electronically submit the names of their nominees to Marian Johnson and </a:t>
            </a:r>
            <a:endParaRPr sz="1100" dirty="0">
              <a:solidFill>
                <a:srgbClr val="000000"/>
              </a:solidFill>
            </a:endParaRPr>
          </a:p>
          <a:p>
            <a:pPr marL="466576" indent="466576">
              <a:lnSpc>
                <a:spcPct val="115000"/>
              </a:lnSpc>
            </a:pPr>
            <a:r>
              <a:rPr lang="en-US" sz="1100" dirty="0">
                <a:solidFill>
                  <a:srgbClr val="000000"/>
                </a:solidFill>
              </a:rPr>
              <a:t>place in the mail the portfolios of their three regional candidates (grades 5, 8, and 12) to the State Selection Committee via Marian </a:t>
            </a:r>
            <a:endParaRPr sz="1100" dirty="0">
              <a:solidFill>
                <a:srgbClr val="000000"/>
              </a:solidFill>
            </a:endParaRPr>
          </a:p>
          <a:p>
            <a:pPr marL="466576" indent="466576">
              <a:lnSpc>
                <a:spcPct val="115000"/>
              </a:lnSpc>
            </a:pPr>
            <a:r>
              <a:rPr lang="en-US" sz="1100" dirty="0">
                <a:solidFill>
                  <a:srgbClr val="000000"/>
                </a:solidFill>
              </a:rPr>
              <a:t>E. Johnson  to the physical mailing address indicated in the logistics memo. </a:t>
            </a:r>
            <a:endParaRPr sz="1100" dirty="0">
              <a:solidFill>
                <a:srgbClr val="000000"/>
              </a:solidFill>
            </a:endParaRPr>
          </a:p>
          <a:p>
            <a:pPr marL="466576" indent="466576">
              <a:lnSpc>
                <a:spcPct val="115000"/>
              </a:lnSpc>
            </a:pPr>
            <a:endParaRPr sz="1100" dirty="0">
              <a:solidFill>
                <a:srgbClr val="000000"/>
              </a:solidFill>
            </a:endParaRPr>
          </a:p>
          <a:p>
            <a:pPr marL="0" indent="0">
              <a:lnSpc>
                <a:spcPct val="115000"/>
              </a:lnSpc>
            </a:pPr>
            <a:r>
              <a:rPr lang="en-US" sz="1100" dirty="0">
                <a:solidFill>
                  <a:srgbClr val="000000"/>
                </a:solidFill>
              </a:rPr>
              <a:t> </a:t>
            </a:r>
            <a:r>
              <a:rPr lang="en-US" sz="1100" b="1" dirty="0">
                <a:solidFill>
                  <a:srgbClr val="000000"/>
                </a:solidFill>
              </a:rPr>
              <a:t>March 4-6, 2020  </a:t>
            </a:r>
            <a:r>
              <a:rPr lang="en-US" sz="1100" dirty="0">
                <a:solidFill>
                  <a:srgbClr val="000000"/>
                </a:solidFill>
              </a:rPr>
              <a:t>The Louisiana Department of Education releases the names of the twenty-one regional nominees.</a:t>
            </a:r>
            <a:endParaRPr sz="1100" dirty="0">
              <a:solidFill>
                <a:srgbClr val="000000"/>
              </a:solidFill>
            </a:endParaRPr>
          </a:p>
          <a:p>
            <a:pPr marL="0" indent="0">
              <a:lnSpc>
                <a:spcPct val="115000"/>
              </a:lnSpc>
            </a:pPr>
            <a:endParaRPr sz="1100" dirty="0">
              <a:solidFill>
                <a:srgbClr val="000000"/>
              </a:solidFill>
            </a:endParaRPr>
          </a:p>
          <a:p>
            <a:pPr marL="0" indent="0">
              <a:lnSpc>
                <a:spcPct val="115000"/>
              </a:lnSpc>
            </a:pPr>
            <a:r>
              <a:rPr lang="en-US" sz="1100" dirty="0">
                <a:solidFill>
                  <a:srgbClr val="000000"/>
                </a:solidFill>
              </a:rPr>
              <a:t> </a:t>
            </a:r>
            <a:r>
              <a:rPr lang="en-US" sz="1100" b="1" dirty="0">
                <a:solidFill>
                  <a:srgbClr val="000000"/>
                </a:solidFill>
              </a:rPr>
              <a:t>March 31-April 1, 2020  </a:t>
            </a:r>
            <a:r>
              <a:rPr lang="en-US" sz="1100" dirty="0">
                <a:solidFill>
                  <a:srgbClr val="000000"/>
                </a:solidFill>
              </a:rPr>
              <a:t>The state selection committee reviews the academic portfolios of the regional </a:t>
            </a:r>
            <a:r>
              <a:rPr lang="en-US" sz="1100" dirty="0" err="1">
                <a:solidFill>
                  <a:srgbClr val="000000"/>
                </a:solidFill>
              </a:rPr>
              <a:t>nominees,and</a:t>
            </a:r>
            <a:r>
              <a:rPr lang="en-US" sz="1100" dirty="0">
                <a:solidFill>
                  <a:srgbClr val="000000"/>
                </a:solidFill>
              </a:rPr>
              <a:t> scores the new state writing </a:t>
            </a:r>
            <a:endParaRPr sz="1100" dirty="0">
              <a:solidFill>
                <a:srgbClr val="000000"/>
              </a:solidFill>
            </a:endParaRPr>
          </a:p>
          <a:p>
            <a:pPr marL="933153" indent="0">
              <a:lnSpc>
                <a:spcPct val="115000"/>
              </a:lnSpc>
            </a:pPr>
            <a:r>
              <a:rPr lang="en-US" sz="1100" dirty="0">
                <a:solidFill>
                  <a:srgbClr val="000000"/>
                </a:solidFill>
              </a:rPr>
              <a:t>samples. State provides overnight lodging for the candidates on March 31 and April 1 due to the start and ending times of the activities the nominees are required to attend.</a:t>
            </a:r>
            <a:endParaRPr sz="1100" dirty="0">
              <a:solidFill>
                <a:srgbClr val="000000"/>
              </a:solidFill>
            </a:endParaRPr>
          </a:p>
          <a:p>
            <a:pPr marL="933153" indent="0">
              <a:lnSpc>
                <a:spcPct val="115000"/>
              </a:lnSpc>
            </a:pPr>
            <a:endParaRPr sz="1100" dirty="0">
              <a:solidFill>
                <a:srgbClr val="000000"/>
              </a:solidFill>
            </a:endParaRPr>
          </a:p>
          <a:p>
            <a:pPr marL="0" indent="0">
              <a:lnSpc>
                <a:spcPct val="115000"/>
              </a:lnSpc>
            </a:pPr>
            <a:r>
              <a:rPr lang="en-US" sz="1100" b="1" dirty="0">
                <a:solidFill>
                  <a:srgbClr val="000000"/>
                </a:solidFill>
              </a:rPr>
              <a:t>April 1, 2020  </a:t>
            </a:r>
            <a:r>
              <a:rPr lang="en-US" sz="1100" dirty="0">
                <a:solidFill>
                  <a:srgbClr val="000000"/>
                </a:solidFill>
              </a:rPr>
              <a:t>The State Selection Committee conducts interviews with regional finalists and names the Elementary School Student of the Year </a:t>
            </a:r>
            <a:endParaRPr sz="1100" dirty="0">
              <a:solidFill>
                <a:srgbClr val="000000"/>
              </a:solidFill>
            </a:endParaRPr>
          </a:p>
          <a:p>
            <a:pPr marL="933153" indent="0">
              <a:lnSpc>
                <a:spcPct val="115000"/>
              </a:lnSpc>
            </a:pPr>
            <a:r>
              <a:rPr lang="en-US" sz="1100" dirty="0">
                <a:solidFill>
                  <a:srgbClr val="000000"/>
                </a:solidFill>
              </a:rPr>
              <a:t>(grade 5), Middle/Junior High School Student of the Year (grade 8), and High School Student of the Year (grade 12).   The nominee’s family, school principal, and Superintendent receive a personal invitation to the reception and awards program that will be held that evening as well as the regional and district coordinators of the nominees.</a:t>
            </a:r>
            <a:endParaRPr sz="1100" dirty="0">
              <a:solidFill>
                <a:srgbClr val="000000"/>
              </a:solidFill>
            </a:endParaRPr>
          </a:p>
          <a:p>
            <a:pPr marL="0" indent="0">
              <a:lnSpc>
                <a:spcPct val="115000"/>
              </a:lnSpc>
            </a:pPr>
            <a:r>
              <a:rPr lang="en-US" sz="1100" dirty="0">
                <a:solidFill>
                  <a:srgbClr val="000000"/>
                </a:solidFill>
              </a:rPr>
              <a:t>(</a:t>
            </a:r>
            <a:r>
              <a:rPr lang="en-US" sz="1100" i="1" dirty="0">
                <a:solidFill>
                  <a:srgbClr val="000000"/>
                </a:solidFill>
              </a:rPr>
              <a:t>click to next slide</a:t>
            </a:r>
            <a:r>
              <a:rPr lang="en-US" sz="1100" dirty="0">
                <a:solidFill>
                  <a:srgbClr val="000000"/>
                </a:solidFill>
              </a:rPr>
              <a:t>)</a:t>
            </a:r>
            <a:endParaRPr sz="1100" dirty="0">
              <a:solidFill>
                <a:srgbClr val="000000"/>
              </a:solidFill>
            </a:endParaRPr>
          </a:p>
          <a:p>
            <a:pPr marL="466576" indent="-233288"/>
            <a:endParaRPr dirty="0"/>
          </a:p>
          <a:p>
            <a:pPr marL="466576" indent="-233288"/>
            <a:endParaRPr sz="400" dirty="0"/>
          </a:p>
          <a:p>
            <a:pPr marL="466576" indent="-233288"/>
            <a:r>
              <a:rPr lang="en-US" dirty="0"/>
              <a:t> </a:t>
            </a:r>
            <a:endParaRPr dirty="0"/>
          </a:p>
        </p:txBody>
      </p:sp>
      <p:sp>
        <p:nvSpPr>
          <p:cNvPr id="110" name="Google Shape;110;p7: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628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702311" y="4421824"/>
            <a:ext cx="5618480" cy="4189095"/>
          </a:xfrm>
          <a:prstGeom prst="rect">
            <a:avLst/>
          </a:prstGeom>
          <a:noFill/>
          <a:ln>
            <a:noFill/>
          </a:ln>
        </p:spPr>
        <p:txBody>
          <a:bodyPr spcFirstLastPara="1" wrap="square" lIns="93300" tIns="93300" rIns="93300" bIns="93300" anchor="t" anchorCtr="0">
            <a:noAutofit/>
          </a:bodyPr>
          <a:lstStyle/>
          <a:p>
            <a:pPr marL="233288" indent="0"/>
            <a:r>
              <a:rPr lang="en-US" sz="1100" dirty="0">
                <a:solidFill>
                  <a:srgbClr val="000000"/>
                </a:solidFill>
              </a:rPr>
              <a:t>Last year in an effort to equalize the number of schools in each of the 5 public school regions, three districts were moved.  Rapides and Vernon Parishes were placed in Region 1, and Avoyelles Parish is was placed in Region 2. Region 6 included all non-public schools and Region 7 included all type 2 and type 5 charter schools.</a:t>
            </a:r>
            <a:endParaRPr sz="1100" dirty="0">
              <a:solidFill>
                <a:srgbClr val="000000"/>
              </a:solidFill>
            </a:endParaRPr>
          </a:p>
          <a:p>
            <a:pPr marL="233288" indent="0"/>
            <a:endParaRPr sz="1100" dirty="0">
              <a:solidFill>
                <a:srgbClr val="000000"/>
              </a:solidFill>
            </a:endParaRPr>
          </a:p>
          <a:p>
            <a:pPr marL="0" indent="0">
              <a:lnSpc>
                <a:spcPct val="115000"/>
              </a:lnSpc>
            </a:pPr>
            <a:r>
              <a:rPr lang="en-US" sz="1100" dirty="0">
                <a:solidFill>
                  <a:srgbClr val="000000"/>
                </a:solidFill>
              </a:rPr>
              <a:t>With the increase in the number of charter schools across the state,</a:t>
            </a:r>
            <a:r>
              <a:rPr lang="en-US" sz="1100" u="sng" dirty="0">
                <a:solidFill>
                  <a:srgbClr val="000000"/>
                </a:solidFill>
              </a:rPr>
              <a:t> </a:t>
            </a:r>
            <a:r>
              <a:rPr lang="en-US" sz="1100" b="1" u="sng" dirty="0">
                <a:solidFill>
                  <a:srgbClr val="000000"/>
                </a:solidFill>
              </a:rPr>
              <a:t>all charter schools</a:t>
            </a:r>
            <a:r>
              <a:rPr lang="en-US" sz="1100" b="1" dirty="0">
                <a:solidFill>
                  <a:srgbClr val="000000"/>
                </a:solidFill>
              </a:rPr>
              <a:t> </a:t>
            </a:r>
            <a:r>
              <a:rPr lang="en-US" sz="1100" dirty="0">
                <a:solidFill>
                  <a:srgbClr val="000000"/>
                </a:solidFill>
              </a:rPr>
              <a:t>have now been placed in Region 7.  </a:t>
            </a:r>
            <a:r>
              <a:rPr lang="en-US" sz="1100" b="1" dirty="0">
                <a:solidFill>
                  <a:srgbClr val="000000"/>
                </a:solidFill>
              </a:rPr>
              <a:t>This includes all type 1, 2, 3, 3B, 4 and 5 charter schools. </a:t>
            </a:r>
            <a:endParaRPr sz="1100" b="1" dirty="0">
              <a:solidFill>
                <a:srgbClr val="000000"/>
              </a:solidFill>
            </a:endParaRPr>
          </a:p>
          <a:p>
            <a:pPr marL="466576" indent="-233288"/>
            <a:endParaRPr dirty="0"/>
          </a:p>
          <a:p>
            <a:pPr marL="466576" indent="-233288"/>
            <a:endParaRPr dirty="0"/>
          </a:p>
        </p:txBody>
      </p:sp>
      <p:sp>
        <p:nvSpPr>
          <p:cNvPr id="117" name="Google Shape;117;p8:notes"/>
          <p:cNvSpPr txBox="1">
            <a:spLocks noGrp="1"/>
          </p:cNvSpPr>
          <p:nvPr>
            <p:ph type="sldNum" idx="12"/>
          </p:nvPr>
        </p:nvSpPr>
        <p:spPr>
          <a:xfrm>
            <a:off x="3978133" y="8842030"/>
            <a:ext cx="3043343" cy="465455"/>
          </a:xfrm>
          <a:prstGeom prst="rect">
            <a:avLst/>
          </a:prstGeom>
          <a:noFill/>
          <a:ln>
            <a:noFill/>
          </a:ln>
        </p:spPr>
        <p:txBody>
          <a:bodyPr spcFirstLastPara="1" wrap="square" lIns="93300" tIns="46637" rIns="93300" bIns="46637"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554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3" name="Google Shape;13;p2"/>
          <p:cNvSpPr txBox="1">
            <a:spLocks noGrp="1"/>
          </p:cNvSpPr>
          <p:nvPr>
            <p:ph type="title" idx="2"/>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6" name="Google Shape;16;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7" name="Google Shape;17;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4"/>
          <p:cNvSpPr txBox="1">
            <a:spLocks noGrp="1"/>
          </p:cNvSpPr>
          <p:nvPr>
            <p:ph type="title"/>
          </p:nvPr>
        </p:nvSpPr>
        <p:spPr>
          <a:xfrm>
            <a:off x="0" y="1600200"/>
            <a:ext cx="9144000" cy="1657350"/>
          </a:xfrm>
          <a:prstGeom prst="rect">
            <a:avLst/>
          </a:prstGeom>
          <a:solidFill>
            <a:schemeClr val="lt1">
              <a:alpha val="49411"/>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 name="Google Shape;26;p5"/>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30" name="Google Shape;30;p6"/>
          <p:cNvPicPr preferRelativeResize="0"/>
          <p:nvPr/>
        </p:nvPicPr>
        <p:blipFill rotWithShape="1">
          <a:blip r:embed="rId3">
            <a:alphaModFix/>
          </a:blip>
          <a:srcRect l="29372" r="1942"/>
          <a:stretch/>
        </p:blipFill>
        <p:spPr>
          <a:xfrm>
            <a:off x="2857500" y="678942"/>
            <a:ext cx="5960974" cy="463942"/>
          </a:xfrm>
          <a:prstGeom prst="rect">
            <a:avLst/>
          </a:prstGeom>
          <a:noFill/>
          <a:ln>
            <a:noFill/>
          </a:ln>
        </p:spPr>
      </p:pic>
      <p:sp>
        <p:nvSpPr>
          <p:cNvPr id="31" name="Google Shape;31;p6"/>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6"/>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7" name="Google Shape;37;p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7"/>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1" name="Google Shape;41;p7"/>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42" name="Google Shape;42;p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43" name="Google Shape;43;p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46" name="Google Shape;46;p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8"/>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8"/>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0" name="Google Shape;50;p8"/>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51" name="Google Shape;51;p8"/>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52" name="Google Shape;52;p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rian.johnson@l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ouisianabelieves.com/docs/default-source/awards/students-of-the-year---2015-2016-guidelines-(f).pdf?sfvrsn=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idx="2"/>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434343"/>
                </a:solidFill>
                <a:latin typeface="Arial"/>
                <a:ea typeface="Arial"/>
                <a:cs typeface="Arial"/>
                <a:sym typeface="Arial"/>
              </a:rPr>
              <a:t>Student of the Year Guidelines - 20</a:t>
            </a:r>
            <a:r>
              <a:rPr lang="en-US" b="1"/>
              <a:t>20</a:t>
            </a:r>
            <a:endParaRPr sz="2800" b="1" i="0" u="none" strike="noStrike" cap="none">
              <a:solidFill>
                <a:srgbClr val="434343"/>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chemeClr val="dk1"/>
                </a:solidFill>
              </a:rPr>
              <a:t>Charter School Zones</a:t>
            </a:r>
            <a:endParaRPr sz="2800" b="1" i="0" u="none" strike="noStrike" cap="none">
              <a:solidFill>
                <a:schemeClr val="dk1"/>
              </a:solidFill>
            </a:endParaRPr>
          </a:p>
        </p:txBody>
      </p:sp>
      <p:pic>
        <p:nvPicPr>
          <p:cNvPr id="127" name="Google Shape;127;p18"/>
          <p:cNvPicPr preferRelativeResize="0"/>
          <p:nvPr/>
        </p:nvPicPr>
        <p:blipFill>
          <a:blip r:embed="rId3">
            <a:alphaModFix/>
          </a:blip>
          <a:stretch>
            <a:fillRect/>
          </a:stretch>
        </p:blipFill>
        <p:spPr>
          <a:xfrm>
            <a:off x="2813225" y="1033463"/>
            <a:ext cx="3181350" cy="36671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Student of the Year Selection Process</a:t>
            </a:r>
            <a:endParaRPr b="1"/>
          </a:p>
        </p:txBody>
      </p:sp>
      <p:sp>
        <p:nvSpPr>
          <p:cNvPr id="134" name="Google Shape;134;p19"/>
          <p:cNvSpPr txBox="1">
            <a:spLocks noGrp="1"/>
          </p:cNvSpPr>
          <p:nvPr>
            <p:ph type="body" idx="1"/>
          </p:nvPr>
        </p:nvSpPr>
        <p:spPr>
          <a:xfrm>
            <a:off x="128525" y="861800"/>
            <a:ext cx="8839200" cy="3873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sp>
        <p:nvSpPr>
          <p:cNvPr id="135" name="Google Shape;135;p19"/>
          <p:cNvSpPr/>
          <p:nvPr/>
        </p:nvSpPr>
        <p:spPr>
          <a:xfrm>
            <a:off x="230025" y="1033475"/>
            <a:ext cx="2386800" cy="43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Each Charter School</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36" name="Google Shape;136;p19"/>
          <p:cNvSpPr/>
          <p:nvPr/>
        </p:nvSpPr>
        <p:spPr>
          <a:xfrm>
            <a:off x="3441063" y="996525"/>
            <a:ext cx="24537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Each Public School</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a:t>
            </a:r>
            <a:r>
              <a:rPr lang="en-US"/>
              <a:t>l</a:t>
            </a:r>
            <a:endParaRPr/>
          </a:p>
        </p:txBody>
      </p:sp>
      <p:sp>
        <p:nvSpPr>
          <p:cNvPr id="137" name="Google Shape;137;p19"/>
          <p:cNvSpPr/>
          <p:nvPr/>
        </p:nvSpPr>
        <p:spPr>
          <a:xfrm>
            <a:off x="6479425" y="1033475"/>
            <a:ext cx="2310000" cy="43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Each Non-Public School</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38" name="Google Shape;138;p19"/>
          <p:cNvSpPr/>
          <p:nvPr/>
        </p:nvSpPr>
        <p:spPr>
          <a:xfrm>
            <a:off x="19175" y="1720363"/>
            <a:ext cx="30681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Each Charter Management Organization 1 nominee per grade level</a:t>
            </a:r>
            <a:endParaRPr>
              <a:latin typeface="Calibri"/>
              <a:ea typeface="Calibri"/>
              <a:cs typeface="Calibri"/>
              <a:sym typeface="Calibri"/>
            </a:endParaRPr>
          </a:p>
        </p:txBody>
      </p:sp>
      <p:sp>
        <p:nvSpPr>
          <p:cNvPr id="139" name="Google Shape;139;p19"/>
          <p:cNvSpPr/>
          <p:nvPr/>
        </p:nvSpPr>
        <p:spPr>
          <a:xfrm>
            <a:off x="9575" y="2444150"/>
            <a:ext cx="3068100" cy="7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Charter Zone 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 - Zones A-D</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3 nominees - Zone E</a:t>
            </a:r>
            <a:endParaRPr>
              <a:latin typeface="Calibri"/>
              <a:ea typeface="Calibri"/>
              <a:cs typeface="Calibri"/>
              <a:sym typeface="Calibri"/>
            </a:endParaRPr>
          </a:p>
        </p:txBody>
      </p:sp>
      <p:sp>
        <p:nvSpPr>
          <p:cNvPr id="140" name="Google Shape;140;p19"/>
          <p:cNvSpPr/>
          <p:nvPr/>
        </p:nvSpPr>
        <p:spPr>
          <a:xfrm>
            <a:off x="19175" y="3460150"/>
            <a:ext cx="3068100" cy="56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Charter 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41" name="Google Shape;141;p19"/>
          <p:cNvSpPr/>
          <p:nvPr/>
        </p:nvSpPr>
        <p:spPr>
          <a:xfrm>
            <a:off x="3407475" y="1720375"/>
            <a:ext cx="2520900" cy="75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Parish/ city School System</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42" name="Google Shape;142;p19"/>
          <p:cNvSpPr/>
          <p:nvPr/>
        </p:nvSpPr>
        <p:spPr>
          <a:xfrm>
            <a:off x="3417075" y="2682675"/>
            <a:ext cx="2501700" cy="7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Public School Regional 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43" name="Google Shape;143;p19"/>
          <p:cNvSpPr/>
          <p:nvPr/>
        </p:nvSpPr>
        <p:spPr>
          <a:xfrm>
            <a:off x="3407475" y="4025650"/>
            <a:ext cx="2520900" cy="7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State Student of the Year 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finalist per grade level</a:t>
            </a:r>
            <a:endParaRPr>
              <a:latin typeface="Calibri"/>
              <a:ea typeface="Calibri"/>
              <a:cs typeface="Calibri"/>
              <a:sym typeface="Calibri"/>
            </a:endParaRPr>
          </a:p>
        </p:txBody>
      </p:sp>
      <p:sp>
        <p:nvSpPr>
          <p:cNvPr id="144" name="Google Shape;144;p19"/>
          <p:cNvSpPr/>
          <p:nvPr/>
        </p:nvSpPr>
        <p:spPr>
          <a:xfrm>
            <a:off x="6479425" y="1720375"/>
            <a:ext cx="2242800" cy="87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Non-Public School Diocesan 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45" name="Google Shape;145;p19"/>
          <p:cNvSpPr/>
          <p:nvPr/>
        </p:nvSpPr>
        <p:spPr>
          <a:xfrm>
            <a:off x="6517725" y="2923400"/>
            <a:ext cx="2204400" cy="87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Non-Public School Diocesan Selection Committee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1 nominee per grade level</a:t>
            </a:r>
            <a:endParaRPr>
              <a:latin typeface="Calibri"/>
              <a:ea typeface="Calibri"/>
              <a:cs typeface="Calibri"/>
              <a:sym typeface="Calibri"/>
            </a:endParaRPr>
          </a:p>
        </p:txBody>
      </p:sp>
      <p:sp>
        <p:nvSpPr>
          <p:cNvPr id="146" name="Google Shape;146;p19"/>
          <p:cNvSpPr/>
          <p:nvPr/>
        </p:nvSpPr>
        <p:spPr>
          <a:xfrm flipH="1">
            <a:off x="1178950" y="1466325"/>
            <a:ext cx="373800" cy="1977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1207750" y="2190175"/>
            <a:ext cx="316200" cy="1977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flipH="1">
            <a:off x="4361225" y="1466325"/>
            <a:ext cx="373800" cy="1977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flipH="1">
            <a:off x="7433025" y="1494525"/>
            <a:ext cx="373800" cy="1977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flipH="1">
            <a:off x="1236525" y="3153350"/>
            <a:ext cx="373800" cy="2790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flipH="1">
            <a:off x="7413925" y="2591575"/>
            <a:ext cx="373800" cy="2790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flipH="1">
            <a:off x="4385100" y="3391875"/>
            <a:ext cx="373800" cy="5655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flipH="1">
            <a:off x="4385100" y="2472900"/>
            <a:ext cx="373800" cy="1977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rot="5400000">
            <a:off x="1600575" y="3919200"/>
            <a:ext cx="594300" cy="862800"/>
          </a:xfrm>
          <a:prstGeom prst="bentUpArrow">
            <a:avLst>
              <a:gd name="adj1" fmla="val 23945"/>
              <a:gd name="adj2" fmla="val 25000"/>
              <a:gd name="adj3" fmla="val 25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rot="-5400000" flipH="1">
            <a:off x="6880975" y="3809125"/>
            <a:ext cx="792900" cy="768900"/>
          </a:xfrm>
          <a:prstGeom prst="bentUpArrow">
            <a:avLst>
              <a:gd name="adj1" fmla="val 21163"/>
              <a:gd name="adj2" fmla="val 17453"/>
              <a:gd name="adj3" fmla="val 25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0" y="-14125"/>
            <a:ext cx="9144000" cy="589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Revised Scoring </a:t>
            </a:r>
            <a:endParaRPr sz="2800" b="0" i="0" u="none" strike="noStrike" cap="none">
              <a:solidFill>
                <a:srgbClr val="333333"/>
              </a:solidFill>
              <a:latin typeface="Calibri"/>
              <a:ea typeface="Calibri"/>
              <a:cs typeface="Calibri"/>
              <a:sym typeface="Calibri"/>
            </a:endParaRPr>
          </a:p>
        </p:txBody>
      </p:sp>
      <p:sp>
        <p:nvSpPr>
          <p:cNvPr id="161" name="Google Shape;161;p20"/>
          <p:cNvSpPr txBox="1">
            <a:spLocks noGrp="1"/>
          </p:cNvSpPr>
          <p:nvPr>
            <p:ph type="body" idx="1"/>
          </p:nvPr>
        </p:nvSpPr>
        <p:spPr>
          <a:xfrm>
            <a:off x="225775" y="1011025"/>
            <a:ext cx="8862300" cy="4132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US" sz="1600"/>
              <a:t>The number of total points will remain the same.</a:t>
            </a:r>
            <a:endParaRPr sz="1600"/>
          </a:p>
          <a:p>
            <a:pPr marL="457200" lvl="0" indent="-330200" algn="l" rtl="0">
              <a:lnSpc>
                <a:spcPct val="115000"/>
              </a:lnSpc>
              <a:spcBef>
                <a:spcPts val="0"/>
              </a:spcBef>
              <a:spcAft>
                <a:spcPts val="0"/>
              </a:spcAft>
              <a:buSzPts val="1600"/>
              <a:buChar char="●"/>
            </a:pPr>
            <a:r>
              <a:rPr lang="en-US" sz="1600"/>
              <a:t>Academic points awarded decreased as well as the GPA for each grade level to 3.1 on a 4 point scale.</a:t>
            </a:r>
            <a:endParaRPr sz="1600"/>
          </a:p>
          <a:p>
            <a:pPr marL="457200" lvl="0" indent="-330200" algn="l" rtl="0">
              <a:lnSpc>
                <a:spcPct val="115000"/>
              </a:lnSpc>
              <a:spcBef>
                <a:spcPts val="0"/>
              </a:spcBef>
              <a:spcAft>
                <a:spcPts val="0"/>
              </a:spcAft>
              <a:buSzPts val="1600"/>
              <a:buChar char="●"/>
            </a:pPr>
            <a:r>
              <a:rPr lang="en-US" sz="1600"/>
              <a:t>Each nominee will use three and a half years of academic performance to determine their GPA.</a:t>
            </a:r>
            <a:endParaRPr sz="1600"/>
          </a:p>
          <a:p>
            <a:pPr marL="457200" lvl="0" indent="-330200" algn="l" rtl="0">
              <a:lnSpc>
                <a:spcPct val="115000"/>
              </a:lnSpc>
              <a:spcBef>
                <a:spcPts val="0"/>
              </a:spcBef>
              <a:spcAft>
                <a:spcPts val="0"/>
              </a:spcAft>
              <a:buSzPts val="1600"/>
              <a:buChar char="●"/>
            </a:pPr>
            <a:r>
              <a:rPr lang="en-US" sz="1600"/>
              <a:t>The twelfth grade scoring components have been adjusted to include college and career bound coursework that is offered.</a:t>
            </a:r>
            <a:endParaRPr sz="1600"/>
          </a:p>
          <a:p>
            <a:pPr marL="457200" lvl="0" indent="-330200" algn="l" rtl="0">
              <a:lnSpc>
                <a:spcPct val="115000"/>
              </a:lnSpc>
              <a:spcBef>
                <a:spcPts val="0"/>
              </a:spcBef>
              <a:spcAft>
                <a:spcPts val="0"/>
              </a:spcAft>
              <a:buSzPts val="1600"/>
              <a:buChar char="●"/>
            </a:pPr>
            <a:r>
              <a:rPr lang="en-US" sz="1600"/>
              <a:t> Last year, we increased the points awarded for leadership, service activities, community involvement, honors, and recognitions earned.</a:t>
            </a:r>
            <a:endParaRPr sz="1600"/>
          </a:p>
          <a:p>
            <a:pPr marL="457200" lvl="0" indent="-330200" algn="l" rtl="0">
              <a:lnSpc>
                <a:spcPct val="115000"/>
              </a:lnSpc>
              <a:spcBef>
                <a:spcPts val="0"/>
              </a:spcBef>
              <a:spcAft>
                <a:spcPts val="0"/>
              </a:spcAft>
              <a:buSzPts val="1600"/>
              <a:buChar char="●"/>
            </a:pPr>
            <a:r>
              <a:rPr lang="en-US" sz="1600"/>
              <a:t>This year we have specifically included career-based organizations and competitions as examples to be considered.</a:t>
            </a:r>
            <a:endParaRPr sz="1600"/>
          </a:p>
          <a:p>
            <a:pPr marL="457200" lvl="0" indent="-330200" algn="l" rtl="0">
              <a:lnSpc>
                <a:spcPct val="115000"/>
              </a:lnSpc>
              <a:spcBef>
                <a:spcPts val="0"/>
              </a:spcBef>
              <a:spcAft>
                <a:spcPts val="0"/>
              </a:spcAft>
              <a:buSzPts val="1600"/>
              <a:buChar char="●"/>
            </a:pPr>
            <a:r>
              <a:rPr lang="en-US" sz="1600"/>
              <a:t>Writing sample and interview points remain the same.</a:t>
            </a:r>
            <a:endParaRPr sz="1600"/>
          </a:p>
          <a:p>
            <a:pPr marL="457200" lvl="0" indent="-330200" algn="l" rtl="0">
              <a:lnSpc>
                <a:spcPct val="115000"/>
              </a:lnSpc>
              <a:spcBef>
                <a:spcPts val="0"/>
              </a:spcBef>
              <a:spcAft>
                <a:spcPts val="0"/>
              </a:spcAft>
              <a:buSzPts val="1600"/>
              <a:buChar char="●"/>
            </a:pPr>
            <a:r>
              <a:rPr lang="en-US" sz="1600"/>
              <a:t>Selection Panel for grade 12 should include a CTE instructor, Louisiana Community and Technical college System, or University personnel.</a:t>
            </a:r>
            <a:endParaRPr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Regional and State Writing Samples</a:t>
            </a:r>
            <a:endParaRPr sz="2800" b="0" i="0" u="none" strike="noStrike" cap="none">
              <a:solidFill>
                <a:srgbClr val="333333"/>
              </a:solidFill>
              <a:latin typeface="Calibri"/>
              <a:ea typeface="Calibri"/>
              <a:cs typeface="Calibri"/>
              <a:sym typeface="Calibri"/>
            </a:endParaRPr>
          </a:p>
        </p:txBody>
      </p:sp>
      <p:sp>
        <p:nvSpPr>
          <p:cNvPr id="167" name="Google Shape;167;p21"/>
          <p:cNvSpPr txBox="1">
            <a:spLocks noGrp="1"/>
          </p:cNvSpPr>
          <p:nvPr>
            <p:ph type="body" idx="1"/>
          </p:nvPr>
        </p:nvSpPr>
        <p:spPr>
          <a:xfrm>
            <a:off x="152400" y="1215775"/>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1800"/>
              <a:t>Regional and state level writing prompts and articles will be sent by the LDOE directly to each LEA that has a nominee submission.</a:t>
            </a:r>
            <a:endParaRPr sz="1800"/>
          </a:p>
          <a:p>
            <a:pPr marL="457200" lvl="0" indent="-342900" algn="l" rtl="0">
              <a:lnSpc>
                <a:spcPct val="115000"/>
              </a:lnSpc>
              <a:spcBef>
                <a:spcPts val="0"/>
              </a:spcBef>
              <a:spcAft>
                <a:spcPts val="0"/>
              </a:spcAft>
              <a:buSzPts val="1800"/>
              <a:buChar char="●"/>
            </a:pPr>
            <a:r>
              <a:rPr lang="en-US" sz="1800"/>
              <a:t>Students will have 75 minutes to read the articles and respond to the writing prompt.  Typing the draft is not included in the time allotment, and someone other than the student may type the draft. It is typed exactly the way it is handwritten. </a:t>
            </a:r>
            <a:endParaRPr sz="1800"/>
          </a:p>
          <a:p>
            <a:pPr marL="457200" lvl="0" indent="0" algn="l" rtl="0">
              <a:lnSpc>
                <a:spcPct val="115000"/>
              </a:lnSpc>
              <a:spcBef>
                <a:spcPts val="0"/>
              </a:spcBef>
              <a:spcAft>
                <a:spcPts val="0"/>
              </a:spcAft>
              <a:buNone/>
            </a:pPr>
            <a:r>
              <a:rPr lang="en-US" sz="1800"/>
              <a:t> (Keep the original document on file in the district.)</a:t>
            </a:r>
            <a:endParaRPr sz="1800"/>
          </a:p>
          <a:p>
            <a:pPr marL="457200" lvl="0" indent="-342900" algn="l" rtl="0">
              <a:lnSpc>
                <a:spcPct val="115000"/>
              </a:lnSpc>
              <a:spcBef>
                <a:spcPts val="0"/>
              </a:spcBef>
              <a:spcAft>
                <a:spcPts val="0"/>
              </a:spcAft>
              <a:buSzPts val="1800"/>
              <a:buChar char="●"/>
            </a:pPr>
            <a:r>
              <a:rPr lang="en-US" sz="1800"/>
              <a:t>The typed final draft of the nominee’s essay is submitted electronically to the regional coordinator following the parameters given in the administrators directions. The same process will be used to administer the state level writing prompt.</a:t>
            </a:r>
            <a:endParaRPr sz="1800"/>
          </a:p>
          <a:p>
            <a:pPr marL="457200" lvl="0" indent="-342900" algn="l" rtl="0">
              <a:lnSpc>
                <a:spcPct val="115000"/>
              </a:lnSpc>
              <a:spcBef>
                <a:spcPts val="0"/>
              </a:spcBef>
              <a:spcAft>
                <a:spcPts val="0"/>
              </a:spcAft>
              <a:buSzPts val="1800"/>
              <a:buChar char="●"/>
            </a:pPr>
            <a:r>
              <a:rPr lang="en-US" sz="1800"/>
              <a:t>The letter of assurance attached to the writing prompt should be scanned and sent in the same file as the essay at both regional and state levels of competition.</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Nominee Attributes</a:t>
            </a:r>
            <a:endParaRPr sz="2800" b="0" i="0" u="none" strike="noStrike" cap="none">
              <a:solidFill>
                <a:srgbClr val="333333"/>
              </a:solidFill>
              <a:latin typeface="Calibri"/>
              <a:ea typeface="Calibri"/>
              <a:cs typeface="Calibri"/>
              <a:sym typeface="Calibri"/>
            </a:endParaRPr>
          </a:p>
        </p:txBody>
      </p:sp>
      <p:pic>
        <p:nvPicPr>
          <p:cNvPr id="173" name="Google Shape;173;p22"/>
          <p:cNvPicPr preferRelativeResize="0"/>
          <p:nvPr/>
        </p:nvPicPr>
        <p:blipFill>
          <a:blip r:embed="rId3">
            <a:alphaModFix/>
          </a:blip>
          <a:stretch>
            <a:fillRect/>
          </a:stretch>
        </p:blipFill>
        <p:spPr>
          <a:xfrm>
            <a:off x="3415075" y="2368049"/>
            <a:ext cx="2616100" cy="1664350"/>
          </a:xfrm>
          <a:prstGeom prst="rect">
            <a:avLst/>
          </a:prstGeom>
          <a:noFill/>
          <a:ln>
            <a:noFill/>
          </a:ln>
        </p:spPr>
      </p:pic>
      <p:sp>
        <p:nvSpPr>
          <p:cNvPr id="174" name="Google Shape;174;p22"/>
          <p:cNvSpPr/>
          <p:nvPr/>
        </p:nvSpPr>
        <p:spPr>
          <a:xfrm>
            <a:off x="1192075" y="2043600"/>
            <a:ext cx="2114400" cy="909000"/>
          </a:xfrm>
          <a:prstGeom prst="flowChartConnector">
            <a:avLst/>
          </a:prstGeom>
          <a:solidFill>
            <a:srgbClr val="9FC5E8"/>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a:t>Leadership</a:t>
            </a:r>
            <a:endParaRPr sz="1800" b="1"/>
          </a:p>
        </p:txBody>
      </p:sp>
      <p:sp>
        <p:nvSpPr>
          <p:cNvPr id="175" name="Google Shape;175;p22"/>
          <p:cNvSpPr/>
          <p:nvPr/>
        </p:nvSpPr>
        <p:spPr>
          <a:xfrm>
            <a:off x="5866625" y="1803125"/>
            <a:ext cx="2331600" cy="1047600"/>
          </a:xfrm>
          <a:prstGeom prst="flowChartConnector">
            <a:avLst/>
          </a:prstGeom>
          <a:solidFill>
            <a:srgbClr val="A4C2F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Citizenship</a:t>
            </a:r>
            <a:endParaRPr sz="1800" b="1"/>
          </a:p>
        </p:txBody>
      </p:sp>
      <p:sp>
        <p:nvSpPr>
          <p:cNvPr id="176" name="Google Shape;176;p22"/>
          <p:cNvSpPr/>
          <p:nvPr/>
        </p:nvSpPr>
        <p:spPr>
          <a:xfrm>
            <a:off x="3665925" y="1076888"/>
            <a:ext cx="2114400" cy="1105200"/>
          </a:xfrm>
          <a:prstGeom prst="flowChartConnector">
            <a:avLst/>
          </a:prstGeom>
          <a:solidFill>
            <a:srgbClr val="A4C2F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a:t>Academics/</a:t>
            </a:r>
            <a:endParaRPr sz="1800" b="1"/>
          </a:p>
          <a:p>
            <a:pPr marL="0" lvl="0" indent="0" algn="ctr" rtl="0">
              <a:spcBef>
                <a:spcPts val="0"/>
              </a:spcBef>
              <a:spcAft>
                <a:spcPts val="0"/>
              </a:spcAft>
              <a:buNone/>
            </a:pPr>
            <a:r>
              <a:rPr lang="en-US" sz="1800" b="1"/>
              <a:t>Career Education</a:t>
            </a:r>
            <a:endParaRPr sz="1800" b="1"/>
          </a:p>
        </p:txBody>
      </p:sp>
      <p:sp>
        <p:nvSpPr>
          <p:cNvPr id="177" name="Google Shape;177;p22"/>
          <p:cNvSpPr/>
          <p:nvPr/>
        </p:nvSpPr>
        <p:spPr>
          <a:xfrm>
            <a:off x="1334325" y="3386225"/>
            <a:ext cx="2331600" cy="1171500"/>
          </a:xfrm>
          <a:prstGeom prst="flowChartConnector">
            <a:avLst/>
          </a:prstGeom>
          <a:solidFill>
            <a:srgbClr val="A4C2F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Recognitions </a:t>
            </a:r>
            <a:r>
              <a:rPr lang="en-US" b="1"/>
              <a:t> &amp; </a:t>
            </a:r>
            <a:r>
              <a:rPr lang="en-US" sz="1800" b="1"/>
              <a:t>Awards</a:t>
            </a:r>
            <a:endParaRPr sz="1800" b="1"/>
          </a:p>
        </p:txBody>
      </p:sp>
      <p:sp>
        <p:nvSpPr>
          <p:cNvPr id="178" name="Google Shape;178;p22"/>
          <p:cNvSpPr/>
          <p:nvPr/>
        </p:nvSpPr>
        <p:spPr>
          <a:xfrm>
            <a:off x="5649425" y="3386225"/>
            <a:ext cx="2727900" cy="1171500"/>
          </a:xfrm>
          <a:prstGeom prst="flowChartConnector">
            <a:avLst/>
          </a:prstGeom>
          <a:solidFill>
            <a:srgbClr val="A4C2F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Communication Skills</a:t>
            </a:r>
            <a:endParaRPr sz="18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Portfolio Requirements</a:t>
            </a:r>
            <a:endParaRPr sz="2800" b="0" i="0" u="none" strike="noStrike" cap="none">
              <a:solidFill>
                <a:srgbClr val="333333"/>
              </a:solidFill>
              <a:latin typeface="Calibri"/>
              <a:ea typeface="Calibri"/>
              <a:cs typeface="Calibri"/>
              <a:sym typeface="Calibri"/>
            </a:endParaRPr>
          </a:p>
        </p:txBody>
      </p:sp>
      <p:pic>
        <p:nvPicPr>
          <p:cNvPr id="184" name="Google Shape;184;p23"/>
          <p:cNvPicPr preferRelativeResize="0"/>
          <p:nvPr/>
        </p:nvPicPr>
        <p:blipFill>
          <a:blip r:embed="rId3">
            <a:alphaModFix/>
          </a:blip>
          <a:stretch>
            <a:fillRect/>
          </a:stretch>
        </p:blipFill>
        <p:spPr>
          <a:xfrm>
            <a:off x="1943575" y="1443713"/>
            <a:ext cx="5486400" cy="25812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Other Scored Components</a:t>
            </a:r>
            <a:endParaRPr sz="2800" b="0" i="0" u="none" strike="noStrike" cap="none">
              <a:solidFill>
                <a:srgbClr val="333333"/>
              </a:solidFill>
              <a:latin typeface="Calibri"/>
              <a:ea typeface="Calibri"/>
              <a:cs typeface="Calibri"/>
              <a:sym typeface="Calibri"/>
            </a:endParaRPr>
          </a:p>
        </p:txBody>
      </p:sp>
      <p:pic>
        <p:nvPicPr>
          <p:cNvPr id="190" name="Google Shape;190;p24"/>
          <p:cNvPicPr preferRelativeResize="0"/>
          <p:nvPr/>
        </p:nvPicPr>
        <p:blipFill>
          <a:blip r:embed="rId3">
            <a:alphaModFix/>
          </a:blip>
          <a:stretch>
            <a:fillRect/>
          </a:stretch>
        </p:blipFill>
        <p:spPr>
          <a:xfrm>
            <a:off x="1852600" y="1176325"/>
            <a:ext cx="5438775" cy="347662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District or Zone Selection Committee Composition</a:t>
            </a:r>
            <a:endParaRPr sz="2800" b="0" i="0" u="none" strike="noStrike" cap="none">
              <a:solidFill>
                <a:srgbClr val="333333"/>
              </a:solidFill>
              <a:latin typeface="Calibri"/>
              <a:ea typeface="Calibri"/>
              <a:cs typeface="Calibri"/>
              <a:sym typeface="Calibri"/>
            </a:endParaRPr>
          </a:p>
        </p:txBody>
      </p:sp>
      <p:sp>
        <p:nvSpPr>
          <p:cNvPr id="196" name="Google Shape;196;p25"/>
          <p:cNvSpPr txBox="1">
            <a:spLocks noGrp="1"/>
          </p:cNvSpPr>
          <p:nvPr>
            <p:ph type="body" idx="1"/>
          </p:nvPr>
        </p:nvSpPr>
        <p:spPr>
          <a:xfrm>
            <a:off x="1114175" y="1033475"/>
            <a:ext cx="7360800" cy="38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Composed of 3-5 individuals from the following list:</a:t>
            </a:r>
            <a:endParaRPr sz="2000" b="1" dirty="0"/>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Elementary teacher, Middle/junior high teacher or High school teacher</a:t>
            </a:r>
            <a:endParaRPr sz="1800" dirty="0"/>
          </a:p>
          <a:p>
            <a:pPr marL="400050" lvl="0" indent="-285750" algn="l" rtl="0">
              <a:lnSpc>
                <a:spcPct val="115000"/>
              </a:lnSpc>
              <a:spcBef>
                <a:spcPts val="0"/>
              </a:spcBef>
              <a:spcAft>
                <a:spcPts val="0"/>
              </a:spcAft>
              <a:buSzPts val="1800"/>
              <a:buFont typeface="Arial" panose="020B0604020202020204" pitchFamily="34" charset="0"/>
              <a:buChar char="•"/>
            </a:pPr>
            <a:r>
              <a:rPr lang="en-US" sz="1800" dirty="0"/>
              <a:t>Supervisors/ Administrators</a:t>
            </a:r>
            <a:endParaRPr sz="1800" dirty="0"/>
          </a:p>
          <a:p>
            <a:pPr marL="400050" lvl="0" indent="-285750" algn="l" rtl="0">
              <a:lnSpc>
                <a:spcPct val="115000"/>
              </a:lnSpc>
              <a:spcBef>
                <a:spcPts val="0"/>
              </a:spcBef>
              <a:spcAft>
                <a:spcPts val="0"/>
              </a:spcAft>
              <a:buSzPts val="1800"/>
              <a:buFont typeface="Arial" panose="020B0604020202020204" pitchFamily="34" charset="0"/>
              <a:buChar char="•"/>
            </a:pPr>
            <a:r>
              <a:rPr lang="en-US" sz="1800" dirty="0"/>
              <a:t>CTE Instructor/ CTE Supervisor (for Grade 12 only)</a:t>
            </a:r>
            <a:endParaRPr sz="1800" dirty="0"/>
          </a:p>
          <a:p>
            <a:pPr fontAlgn="base">
              <a:buFont typeface="Arial" panose="020B0604020202020204" pitchFamily="34" charset="0"/>
              <a:buChar char="•"/>
            </a:pPr>
            <a:r>
              <a:rPr lang="en-US" sz="1800" dirty="0"/>
              <a:t>Community Members</a:t>
            </a:r>
          </a:p>
          <a:p>
            <a:pPr lvl="1" fontAlgn="base">
              <a:buFont typeface="Courier New" panose="02070309020205020404" pitchFamily="49" charset="0"/>
              <a:buChar char="o"/>
            </a:pPr>
            <a:r>
              <a:rPr lang="en-US" dirty="0"/>
              <a:t>Business</a:t>
            </a:r>
          </a:p>
          <a:p>
            <a:pPr lvl="1" fontAlgn="base">
              <a:buFont typeface="Courier New" panose="02070309020205020404" pitchFamily="49" charset="0"/>
              <a:buChar char="o"/>
            </a:pPr>
            <a:r>
              <a:rPr lang="en-US" dirty="0"/>
              <a:t>Industry</a:t>
            </a:r>
          </a:p>
          <a:p>
            <a:pPr lvl="1" fontAlgn="base">
              <a:buFont typeface="Courier New" panose="02070309020205020404" pitchFamily="49" charset="0"/>
              <a:buChar char="o"/>
            </a:pPr>
            <a:r>
              <a:rPr lang="en-US" dirty="0"/>
              <a:t>Labor or Civic Organization</a:t>
            </a:r>
          </a:p>
          <a:p>
            <a:pPr fontAlgn="base">
              <a:buFont typeface="Arial" panose="020B0604020202020204" pitchFamily="34" charset="0"/>
              <a:buChar char="•"/>
            </a:pPr>
            <a:r>
              <a:rPr lang="en-US" sz="1800" dirty="0"/>
              <a:t>Board of Regents University</a:t>
            </a:r>
          </a:p>
          <a:p>
            <a:pPr>
              <a:buFont typeface="Arial" panose="020B0604020202020204" pitchFamily="34" charset="0"/>
              <a:buChar char="•"/>
            </a:pPr>
            <a:r>
              <a:rPr lang="en-US" sz="1800" dirty="0"/>
              <a:t>La. Community and Technical College system</a:t>
            </a:r>
            <a:endParaRPr sz="1800" dirty="0"/>
          </a:p>
          <a:p>
            <a:pPr marL="457200" marR="0" lvl="0" indent="-228600" algn="l" rtl="0">
              <a:lnSpc>
                <a:spcPct val="90000"/>
              </a:lnSpc>
              <a:spcBef>
                <a:spcPts val="750"/>
              </a:spcBef>
              <a:spcAft>
                <a:spcPts val="0"/>
              </a:spcAft>
              <a:buClr>
                <a:schemeClr val="dk1"/>
              </a:buClr>
              <a:buSzPts val="2100"/>
              <a:buFont typeface="Arial"/>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Regional and State Selection Committees</a:t>
            </a:r>
            <a:endParaRPr sz="2800" b="0" i="0" u="none" strike="noStrike" cap="none">
              <a:solidFill>
                <a:srgbClr val="333333"/>
              </a:solidFill>
              <a:latin typeface="Calibri"/>
              <a:ea typeface="Calibri"/>
              <a:cs typeface="Calibri"/>
              <a:sym typeface="Calibri"/>
            </a:endParaRPr>
          </a:p>
        </p:txBody>
      </p:sp>
      <p:sp>
        <p:nvSpPr>
          <p:cNvPr id="202" name="Google Shape;202;p26"/>
          <p:cNvSpPr txBox="1">
            <a:spLocks noGrp="1"/>
          </p:cNvSpPr>
          <p:nvPr>
            <p:ph type="body" idx="1"/>
          </p:nvPr>
        </p:nvSpPr>
        <p:spPr>
          <a:xfrm>
            <a:off x="768175" y="1033475"/>
            <a:ext cx="7333500" cy="37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Composed of 5 individuals from the following list:</a:t>
            </a:r>
            <a:endParaRPr sz="2000" b="1" dirty="0"/>
          </a:p>
          <a:p>
            <a:pPr marL="400050" lvl="0" indent="-285750">
              <a:lnSpc>
                <a:spcPct val="115000"/>
              </a:lnSpc>
              <a:spcBef>
                <a:spcPts val="1000"/>
              </a:spcBef>
              <a:buSzPts val="1800"/>
              <a:buFont typeface="Arial" panose="020B0604020202020204" pitchFamily="34" charset="0"/>
              <a:buChar char="•"/>
            </a:pPr>
            <a:r>
              <a:rPr lang="en-US" sz="1800" dirty="0"/>
              <a:t>Elementary teacher, Middle/junior high teacher or High school teacher</a:t>
            </a:r>
          </a:p>
          <a:p>
            <a:pPr marL="400050" lvl="0" indent="-285750">
              <a:lnSpc>
                <a:spcPct val="115000"/>
              </a:lnSpc>
              <a:spcBef>
                <a:spcPts val="0"/>
              </a:spcBef>
              <a:buSzPts val="1800"/>
              <a:buFont typeface="Arial" panose="020B0604020202020204" pitchFamily="34" charset="0"/>
              <a:buChar char="•"/>
            </a:pPr>
            <a:r>
              <a:rPr lang="en-US" sz="1800" dirty="0"/>
              <a:t>Supervisors/ Administrators</a:t>
            </a:r>
          </a:p>
          <a:p>
            <a:pPr marL="400050" lvl="0" indent="-285750">
              <a:lnSpc>
                <a:spcPct val="115000"/>
              </a:lnSpc>
              <a:spcBef>
                <a:spcPts val="0"/>
              </a:spcBef>
              <a:buSzPts val="1800"/>
              <a:buFont typeface="Arial" panose="020B0604020202020204" pitchFamily="34" charset="0"/>
              <a:buChar char="•"/>
            </a:pPr>
            <a:r>
              <a:rPr lang="en-US" sz="1800" dirty="0"/>
              <a:t>CTE Instructor/ CTE Supervisor (for Grade 12 only)</a:t>
            </a:r>
          </a:p>
          <a:p>
            <a:pPr fontAlgn="base">
              <a:buFont typeface="Arial" panose="020B0604020202020204" pitchFamily="34" charset="0"/>
              <a:buChar char="•"/>
            </a:pPr>
            <a:r>
              <a:rPr lang="en-US" sz="1800" dirty="0"/>
              <a:t>Community Members</a:t>
            </a:r>
          </a:p>
          <a:p>
            <a:pPr lvl="1" fontAlgn="base">
              <a:buFont typeface="Courier New" panose="02070309020205020404" pitchFamily="49" charset="0"/>
              <a:buChar char="o"/>
            </a:pPr>
            <a:r>
              <a:rPr lang="en-US" dirty="0"/>
              <a:t>Business</a:t>
            </a:r>
          </a:p>
          <a:p>
            <a:pPr lvl="1" fontAlgn="base">
              <a:buFont typeface="Courier New" panose="02070309020205020404" pitchFamily="49" charset="0"/>
              <a:buChar char="o"/>
            </a:pPr>
            <a:r>
              <a:rPr lang="en-US" dirty="0"/>
              <a:t>Industry</a:t>
            </a:r>
          </a:p>
          <a:p>
            <a:pPr lvl="1" fontAlgn="base">
              <a:buFont typeface="Courier New" panose="02070309020205020404" pitchFamily="49" charset="0"/>
              <a:buChar char="o"/>
            </a:pPr>
            <a:r>
              <a:rPr lang="en-US" dirty="0"/>
              <a:t>Labor or Civic Organization</a:t>
            </a:r>
          </a:p>
          <a:p>
            <a:pPr fontAlgn="base">
              <a:buFont typeface="Arial" panose="020B0604020202020204" pitchFamily="34" charset="0"/>
              <a:buChar char="•"/>
            </a:pPr>
            <a:r>
              <a:rPr lang="en-US" sz="1800" dirty="0"/>
              <a:t>Board of Regents University</a:t>
            </a:r>
          </a:p>
          <a:p>
            <a:pPr>
              <a:buFont typeface="Arial" panose="020B0604020202020204" pitchFamily="34" charset="0"/>
              <a:buChar char="•"/>
            </a:pPr>
            <a:r>
              <a:rPr lang="en-US" sz="1800" dirty="0"/>
              <a:t>La. Community and Technical College system</a:t>
            </a:r>
          </a:p>
          <a:p>
            <a:pPr marL="457200" marR="0" lvl="0" indent="-361950" algn="l" rtl="0">
              <a:lnSpc>
                <a:spcPct val="115000"/>
              </a:lnSpc>
              <a:spcBef>
                <a:spcPts val="0"/>
              </a:spcBef>
              <a:spcAft>
                <a:spcPts val="0"/>
              </a:spcAft>
              <a:buSzPts val="2100"/>
              <a:buChar char="●"/>
            </a:pPr>
            <a:endParaRPr dirty="0"/>
          </a:p>
          <a:p>
            <a:pPr marL="0" lvl="0" indent="0" algn="l" rtl="0">
              <a:spcBef>
                <a:spcPts val="0"/>
              </a:spcBef>
              <a:spcAft>
                <a:spcPts val="0"/>
              </a:spcAft>
              <a:buNone/>
            </a:pPr>
            <a:endParaRPr dirty="0"/>
          </a:p>
          <a:p>
            <a:pPr marL="457200" marR="0" lvl="0" indent="-228600" algn="l" rtl="0">
              <a:lnSpc>
                <a:spcPct val="90000"/>
              </a:lnSpc>
              <a:spcBef>
                <a:spcPts val="750"/>
              </a:spcBef>
              <a:spcAft>
                <a:spcPts val="0"/>
              </a:spcAft>
              <a:buClr>
                <a:schemeClr val="dk1"/>
              </a:buClr>
              <a:buSzPts val="2100"/>
              <a:buFont typeface="Arial"/>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Scoring Forms</a:t>
            </a:r>
            <a:endParaRPr b="1"/>
          </a:p>
        </p:txBody>
      </p:sp>
      <p:sp>
        <p:nvSpPr>
          <p:cNvPr id="209" name="Google Shape;209;p27"/>
          <p:cNvSpPr txBox="1">
            <a:spLocks noGrp="1"/>
          </p:cNvSpPr>
          <p:nvPr>
            <p:ph type="body" idx="1"/>
          </p:nvPr>
        </p:nvSpPr>
        <p:spPr>
          <a:xfrm>
            <a:off x="1263200" y="1444850"/>
            <a:ext cx="6765900" cy="25758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750"/>
              </a:spcBef>
              <a:spcAft>
                <a:spcPts val="0"/>
              </a:spcAft>
              <a:buSzPts val="2100"/>
              <a:buChar char="•"/>
            </a:pPr>
            <a:r>
              <a:rPr lang="en-US"/>
              <a:t>Component weighting has changed.</a:t>
            </a:r>
            <a:endParaRPr/>
          </a:p>
          <a:p>
            <a:pPr marL="457200" lvl="0" indent="-361950" algn="l" rtl="0">
              <a:lnSpc>
                <a:spcPct val="100000"/>
              </a:lnSpc>
              <a:spcBef>
                <a:spcPts val="0"/>
              </a:spcBef>
              <a:spcAft>
                <a:spcPts val="0"/>
              </a:spcAft>
              <a:buSzPts val="2100"/>
              <a:buChar char="•"/>
            </a:pPr>
            <a:r>
              <a:rPr lang="en-US"/>
              <a:t>Scoring forms for each grade level are available in the guidelines document and should be used at all levels.</a:t>
            </a:r>
            <a:endParaRPr/>
          </a:p>
          <a:p>
            <a:pPr marL="457200" lvl="0" indent="-361950" algn="l" rtl="0">
              <a:lnSpc>
                <a:spcPct val="100000"/>
              </a:lnSpc>
              <a:spcBef>
                <a:spcPts val="1000"/>
              </a:spcBef>
              <a:spcAft>
                <a:spcPts val="0"/>
              </a:spcAft>
              <a:buSzPts val="2100"/>
              <a:buChar char="•"/>
            </a:pPr>
            <a:r>
              <a:rPr lang="en-US"/>
              <a:t>Rubrics for the regional essay and portfolio components will be made available to the regional coordinators.</a:t>
            </a:r>
            <a:endParaRPr/>
          </a:p>
          <a:p>
            <a:pPr marL="457200" lvl="0" indent="-361950" algn="l" rtl="0">
              <a:lnSpc>
                <a:spcPct val="150000"/>
              </a:lnSpc>
              <a:spcBef>
                <a:spcPts val="1000"/>
              </a:spcBef>
              <a:spcAft>
                <a:spcPts val="0"/>
              </a:spcAft>
              <a:buSzPts val="2100"/>
              <a:buChar char="•"/>
            </a:pPr>
            <a:r>
              <a:rPr lang="en-US"/>
              <a:t>These rubrics will also be used at the state levels.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latin typeface="Calibri"/>
                <a:ea typeface="Calibri"/>
                <a:cs typeface="Calibri"/>
                <a:sym typeface="Calibri"/>
              </a:rPr>
              <a:t>Webinar Objectives</a:t>
            </a:r>
            <a:endParaRPr sz="2800" b="1" i="0" u="none" strike="noStrike" cap="none">
              <a:solidFill>
                <a:srgbClr val="333333"/>
              </a:solidFill>
              <a:latin typeface="Calibri"/>
              <a:ea typeface="Calibri"/>
              <a:cs typeface="Calibri"/>
              <a:sym typeface="Calibri"/>
            </a:endParaRPr>
          </a:p>
        </p:txBody>
      </p:sp>
      <p:sp>
        <p:nvSpPr>
          <p:cNvPr id="65" name="Google Shape;65;p1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chemeClr val="dk1"/>
              </a:buClr>
              <a:buSzPts val="2100"/>
              <a:buFont typeface="Arial"/>
              <a:buNone/>
            </a:pPr>
            <a:r>
              <a:rPr lang="en-US" sz="1800" b="1" i="0" u="none" strike="noStrike" cap="none">
                <a:solidFill>
                  <a:schemeClr val="dk1"/>
                </a:solidFill>
                <a:latin typeface="Calibri"/>
                <a:ea typeface="Calibri"/>
                <a:cs typeface="Calibri"/>
                <a:sym typeface="Calibri"/>
              </a:rPr>
              <a:t>By the end of this webinar, the participants will understand:</a:t>
            </a:r>
            <a:endParaRPr sz="1800"/>
          </a:p>
          <a:p>
            <a:pPr marL="0" marR="0" lvl="0" indent="0" algn="l" rtl="0">
              <a:lnSpc>
                <a:spcPct val="90000"/>
              </a:lnSpc>
              <a:spcBef>
                <a:spcPts val="750"/>
              </a:spcBef>
              <a:spcAft>
                <a:spcPts val="0"/>
              </a:spcAft>
              <a:buClr>
                <a:schemeClr val="dk1"/>
              </a:buClr>
              <a:buSzPts val="2100"/>
              <a:buFont typeface="Arial"/>
              <a:buNone/>
            </a:pPr>
            <a:endParaRPr sz="18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revisions impacting </a:t>
            </a:r>
            <a:r>
              <a:rPr lang="en-US" sz="1800"/>
              <a:t>all grade level </a:t>
            </a:r>
            <a:r>
              <a:rPr lang="en-US" sz="1800" b="0" i="0" u="none" strike="noStrike" cap="none">
                <a:solidFill>
                  <a:schemeClr val="dk1"/>
                </a:solidFill>
                <a:latin typeface="Calibri"/>
                <a:ea typeface="Calibri"/>
                <a:cs typeface="Calibri"/>
                <a:sym typeface="Calibri"/>
              </a:rPr>
              <a:t>submissions</a:t>
            </a:r>
            <a:endParaRPr sz="1800"/>
          </a:p>
          <a:p>
            <a:pPr marL="457200" marR="0" lvl="0" indent="-342900" algn="l" rtl="0">
              <a:lnSpc>
                <a:spcPct val="90000"/>
              </a:lnSpc>
              <a:spcBef>
                <a:spcPts val="75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selection process used for student of the year in Grades 5, 8, and 12</a:t>
            </a:r>
            <a:endParaRPr sz="1800"/>
          </a:p>
          <a:p>
            <a:pPr marL="457200" marR="0" lvl="0" indent="-342900" algn="l" rtl="0">
              <a:lnSpc>
                <a:spcPct val="90000"/>
              </a:lnSpc>
              <a:spcBef>
                <a:spcPts val="75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revisions to the scoring forms</a:t>
            </a:r>
            <a:endParaRPr sz="1800"/>
          </a:p>
          <a:p>
            <a:pPr marL="457200" marR="0" lvl="0" indent="-342900" algn="l" rtl="0">
              <a:lnSpc>
                <a:spcPct val="90000"/>
              </a:lnSpc>
              <a:spcBef>
                <a:spcPts val="75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role each Local Education Agency plays in the selection process</a:t>
            </a:r>
            <a:endParaRPr sz="1800"/>
          </a:p>
          <a:p>
            <a:pPr marL="457200" marR="0" lvl="0" indent="-342900" algn="l" rtl="0">
              <a:lnSpc>
                <a:spcPct val="90000"/>
              </a:lnSpc>
              <a:spcBef>
                <a:spcPts val="75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components the students must complete at the district, regional, and state levels</a:t>
            </a:r>
            <a:endParaRPr sz="1800"/>
          </a:p>
          <a:p>
            <a:pPr marL="457200" marR="0" lvl="0" indent="-342900" algn="l" rtl="0">
              <a:lnSpc>
                <a:spcPct val="90000"/>
              </a:lnSpc>
              <a:spcBef>
                <a:spcPts val="75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paperwork that must be submitted to the regional and state coordinators</a:t>
            </a:r>
            <a:endParaRPr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Candidate Selection &amp; Announcements</a:t>
            </a:r>
            <a:endParaRPr sz="2800" b="0" i="0" u="none" strike="noStrike" cap="none">
              <a:solidFill>
                <a:srgbClr val="333333"/>
              </a:solidFill>
              <a:latin typeface="Calibri"/>
              <a:ea typeface="Calibri"/>
              <a:cs typeface="Calibri"/>
              <a:sym typeface="Calibri"/>
            </a:endParaRPr>
          </a:p>
        </p:txBody>
      </p:sp>
      <p:sp>
        <p:nvSpPr>
          <p:cNvPr id="215" name="Google Shape;215;p28"/>
          <p:cNvSpPr/>
          <p:nvPr/>
        </p:nvSpPr>
        <p:spPr>
          <a:xfrm>
            <a:off x="1273775" y="2395950"/>
            <a:ext cx="1528500" cy="1492200"/>
          </a:xfrm>
          <a:prstGeom prst="rightArrow">
            <a:avLst>
              <a:gd name="adj1" fmla="val 50000"/>
              <a:gd name="adj2" fmla="val 50000"/>
            </a:avLst>
          </a:prstGeom>
          <a:solidFill>
            <a:srgbClr val="FFD966"/>
          </a:solidFill>
          <a:ln w="1587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    </a:t>
            </a:r>
            <a:r>
              <a:rPr lang="en-US" b="1" dirty="0">
                <a:latin typeface="Calibri"/>
                <a:ea typeface="Calibri"/>
                <a:cs typeface="Calibri"/>
                <a:sym typeface="Calibri"/>
              </a:rPr>
              <a:t>School </a:t>
            </a:r>
            <a:endParaRPr b="1" dirty="0">
              <a:latin typeface="Calibri"/>
              <a:ea typeface="Calibri"/>
              <a:cs typeface="Calibri"/>
              <a:sym typeface="Calibri"/>
            </a:endParaRPr>
          </a:p>
          <a:p>
            <a:pPr marL="0" lvl="0" indent="0" algn="ctr" rtl="0">
              <a:spcBef>
                <a:spcPts val="0"/>
              </a:spcBef>
              <a:spcAft>
                <a:spcPts val="0"/>
              </a:spcAft>
              <a:buNone/>
            </a:pPr>
            <a:r>
              <a:rPr lang="en-US" b="1" dirty="0">
                <a:latin typeface="Calibri"/>
                <a:ea typeface="Calibri"/>
                <a:cs typeface="Calibri"/>
                <a:sym typeface="Calibri"/>
              </a:rPr>
              <a:t>    District </a:t>
            </a:r>
            <a:endParaRPr b="1" dirty="0">
              <a:latin typeface="Calibri"/>
              <a:ea typeface="Calibri"/>
              <a:cs typeface="Calibri"/>
              <a:sym typeface="Calibri"/>
            </a:endParaRPr>
          </a:p>
          <a:p>
            <a:pPr marL="0" lvl="0" indent="0" algn="ctr" rtl="0">
              <a:spcBef>
                <a:spcPts val="0"/>
              </a:spcBef>
              <a:spcAft>
                <a:spcPts val="0"/>
              </a:spcAft>
              <a:buNone/>
            </a:pPr>
            <a:r>
              <a:rPr lang="en-US" b="1" dirty="0">
                <a:latin typeface="Calibri"/>
                <a:ea typeface="Calibri"/>
                <a:cs typeface="Calibri"/>
                <a:sym typeface="Calibri"/>
              </a:rPr>
              <a:t> Zone</a:t>
            </a:r>
            <a:endParaRPr b="1" dirty="0">
              <a:latin typeface="Calibri"/>
              <a:ea typeface="Calibri"/>
              <a:cs typeface="Calibri"/>
              <a:sym typeface="Calibri"/>
            </a:endParaRPr>
          </a:p>
        </p:txBody>
      </p:sp>
      <p:sp>
        <p:nvSpPr>
          <p:cNvPr id="216" name="Google Shape;216;p28"/>
          <p:cNvSpPr/>
          <p:nvPr/>
        </p:nvSpPr>
        <p:spPr>
          <a:xfrm>
            <a:off x="3888725" y="2347350"/>
            <a:ext cx="1528500" cy="1492200"/>
          </a:xfrm>
          <a:prstGeom prst="rightArrow">
            <a:avLst>
              <a:gd name="adj1" fmla="val 50000"/>
              <a:gd name="adj2" fmla="val 50000"/>
            </a:avLst>
          </a:prstGeom>
          <a:solidFill>
            <a:srgbClr val="FFD966"/>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b="1">
                <a:latin typeface="Calibri"/>
                <a:ea typeface="Calibri"/>
                <a:cs typeface="Calibri"/>
                <a:sym typeface="Calibri"/>
              </a:rPr>
              <a:t>Region</a:t>
            </a:r>
            <a:endParaRPr b="1">
              <a:latin typeface="Calibri"/>
              <a:ea typeface="Calibri"/>
              <a:cs typeface="Calibri"/>
              <a:sym typeface="Calibri"/>
            </a:endParaRPr>
          </a:p>
        </p:txBody>
      </p:sp>
      <p:sp>
        <p:nvSpPr>
          <p:cNvPr id="217" name="Google Shape;217;p28"/>
          <p:cNvSpPr/>
          <p:nvPr/>
        </p:nvSpPr>
        <p:spPr>
          <a:xfrm>
            <a:off x="6503675" y="2377800"/>
            <a:ext cx="1528500" cy="1431300"/>
          </a:xfrm>
          <a:prstGeom prst="rightArrow">
            <a:avLst>
              <a:gd name="adj1" fmla="val 50000"/>
              <a:gd name="adj2" fmla="val 50000"/>
            </a:avLst>
          </a:prstGeom>
          <a:solidFill>
            <a:srgbClr val="FFD966"/>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r>
              <a:rPr lang="en-US" b="1">
                <a:latin typeface="Calibri"/>
                <a:ea typeface="Calibri"/>
                <a:cs typeface="Calibri"/>
                <a:sym typeface="Calibri"/>
              </a:rPr>
              <a:t>State </a:t>
            </a:r>
            <a:r>
              <a:rPr lang="en-US"/>
              <a:t>  </a:t>
            </a:r>
            <a:endParaRPr/>
          </a:p>
        </p:txBody>
      </p:sp>
      <p:sp>
        <p:nvSpPr>
          <p:cNvPr id="218" name="Google Shape;218;p28"/>
          <p:cNvSpPr/>
          <p:nvPr/>
        </p:nvSpPr>
        <p:spPr>
          <a:xfrm>
            <a:off x="266875" y="2420250"/>
            <a:ext cx="1164600" cy="1353000"/>
          </a:xfrm>
          <a:prstGeom prst="ellipse">
            <a:avLst/>
          </a:prstGeom>
          <a:solidFill>
            <a:srgbClr val="B6D7A8"/>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Calibri"/>
                <a:ea typeface="Calibri"/>
                <a:cs typeface="Calibri"/>
                <a:sym typeface="Calibri"/>
              </a:rPr>
              <a:t>Nov.</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Dec.</a:t>
            </a:r>
            <a:endParaRPr b="1">
              <a:latin typeface="Calibri"/>
              <a:ea typeface="Calibri"/>
              <a:cs typeface="Calibri"/>
              <a:sym typeface="Calibri"/>
            </a:endParaRPr>
          </a:p>
        </p:txBody>
      </p:sp>
      <p:sp>
        <p:nvSpPr>
          <p:cNvPr id="219" name="Google Shape;219;p28"/>
          <p:cNvSpPr/>
          <p:nvPr/>
        </p:nvSpPr>
        <p:spPr>
          <a:xfrm>
            <a:off x="3112350" y="2395950"/>
            <a:ext cx="1164600" cy="1286700"/>
          </a:xfrm>
          <a:prstGeom prst="ellipse">
            <a:avLst/>
          </a:prstGeom>
          <a:solidFill>
            <a:srgbClr val="B6D7A8"/>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Calibri"/>
                <a:ea typeface="Calibri"/>
                <a:cs typeface="Calibri"/>
                <a:sym typeface="Calibri"/>
              </a:rPr>
              <a:t>Jan. 24</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Feb. 28</a:t>
            </a:r>
            <a:endParaRPr b="1">
              <a:latin typeface="Calibri"/>
              <a:ea typeface="Calibri"/>
              <a:cs typeface="Calibri"/>
              <a:sym typeface="Calibri"/>
            </a:endParaRPr>
          </a:p>
        </p:txBody>
      </p:sp>
      <p:sp>
        <p:nvSpPr>
          <p:cNvPr id="220" name="Google Shape;220;p28"/>
          <p:cNvSpPr/>
          <p:nvPr/>
        </p:nvSpPr>
        <p:spPr>
          <a:xfrm>
            <a:off x="5715175" y="2420250"/>
            <a:ext cx="1164600" cy="1238100"/>
          </a:xfrm>
          <a:prstGeom prst="ellipse">
            <a:avLst/>
          </a:prstGeom>
          <a:solidFill>
            <a:srgbClr val="B6D7A8"/>
          </a:solid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Calibri"/>
                <a:ea typeface="Calibri"/>
                <a:cs typeface="Calibri"/>
                <a:sym typeface="Calibri"/>
              </a:rPr>
              <a:t>April 1</a:t>
            </a:r>
            <a:endParaRPr b="1">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Competition Days</a:t>
            </a:r>
            <a:endParaRPr sz="2800" b="0" i="0" u="none" strike="noStrike" cap="none">
              <a:solidFill>
                <a:srgbClr val="333333"/>
              </a:solidFill>
              <a:latin typeface="Calibri"/>
              <a:ea typeface="Calibri"/>
              <a:cs typeface="Calibri"/>
              <a:sym typeface="Calibri"/>
            </a:endParaRPr>
          </a:p>
        </p:txBody>
      </p:sp>
      <p:sp>
        <p:nvSpPr>
          <p:cNvPr id="226" name="Google Shape;226;p29"/>
          <p:cNvSpPr txBox="1">
            <a:spLocks noGrp="1"/>
          </p:cNvSpPr>
          <p:nvPr>
            <p:ph type="body" idx="1"/>
          </p:nvPr>
        </p:nvSpPr>
        <p:spPr>
          <a:xfrm>
            <a:off x="868101" y="1493134"/>
            <a:ext cx="8055980" cy="30094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t>Tuesday, March 31</a:t>
            </a:r>
            <a:endParaRPr sz="2400" b="1" dirty="0"/>
          </a:p>
          <a:p>
            <a:pPr marL="0" lvl="0" indent="457200" algn="l" rtl="0">
              <a:spcBef>
                <a:spcPts val="0"/>
              </a:spcBef>
              <a:spcAft>
                <a:spcPts val="0"/>
              </a:spcAft>
              <a:buNone/>
            </a:pPr>
            <a:r>
              <a:rPr lang="en-US" sz="1500" dirty="0">
                <a:latin typeface="Arial"/>
                <a:ea typeface="Arial"/>
                <a:cs typeface="Arial"/>
                <a:sym typeface="Arial"/>
              </a:rPr>
              <a:t>•</a:t>
            </a:r>
            <a:r>
              <a:rPr lang="en-US" sz="1800" dirty="0"/>
              <a:t>Selection Panels review and score essays and portfolios.</a:t>
            </a:r>
            <a:endParaRPr sz="1800" dirty="0"/>
          </a:p>
          <a:p>
            <a:pPr marL="0" lvl="0" indent="457200" algn="l" rtl="0">
              <a:spcBef>
                <a:spcPts val="0"/>
              </a:spcBef>
              <a:spcAft>
                <a:spcPts val="0"/>
              </a:spcAft>
              <a:buNone/>
            </a:pPr>
            <a:r>
              <a:rPr lang="en-US" sz="1500" dirty="0">
                <a:latin typeface="Arial"/>
                <a:ea typeface="Arial"/>
                <a:cs typeface="Arial"/>
                <a:sym typeface="Arial"/>
              </a:rPr>
              <a:t>•</a:t>
            </a:r>
            <a:r>
              <a:rPr lang="en-US" sz="1800" dirty="0"/>
              <a:t>Lodging is provided for students and parents this evening.</a:t>
            </a:r>
            <a:endParaRPr sz="1800" dirty="0"/>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2400" b="1" dirty="0"/>
              <a:t>Wednesday, April 1</a:t>
            </a:r>
            <a:endParaRPr sz="2400" b="1" dirty="0"/>
          </a:p>
          <a:p>
            <a:pPr marL="0" lvl="0" indent="457200" algn="l" rtl="0">
              <a:spcBef>
                <a:spcPts val="0"/>
              </a:spcBef>
              <a:spcAft>
                <a:spcPts val="0"/>
              </a:spcAft>
              <a:buNone/>
            </a:pPr>
            <a:r>
              <a:rPr lang="en-US" sz="1500" dirty="0">
                <a:latin typeface="Arial"/>
                <a:ea typeface="Arial"/>
                <a:cs typeface="Arial"/>
                <a:sym typeface="Arial"/>
              </a:rPr>
              <a:t>•</a:t>
            </a:r>
            <a:r>
              <a:rPr lang="en-US" sz="1800" dirty="0"/>
              <a:t>Nominees assemble at the Claiborne Building in the morning.</a:t>
            </a:r>
            <a:endParaRPr sz="1800" dirty="0"/>
          </a:p>
          <a:p>
            <a:pPr marL="0" lvl="0" indent="457200" algn="l" rtl="0">
              <a:spcBef>
                <a:spcPts val="0"/>
              </a:spcBef>
              <a:spcAft>
                <a:spcPts val="0"/>
              </a:spcAft>
              <a:buNone/>
            </a:pPr>
            <a:r>
              <a:rPr lang="en-US" sz="1500" dirty="0">
                <a:latin typeface="Arial"/>
                <a:ea typeface="Arial"/>
                <a:cs typeface="Arial"/>
                <a:sym typeface="Arial"/>
              </a:rPr>
              <a:t>•</a:t>
            </a:r>
            <a:r>
              <a:rPr lang="en-US" sz="1800" dirty="0"/>
              <a:t>Nominees are interviewed by a panel of five judges.</a:t>
            </a:r>
            <a:endParaRPr sz="1800" dirty="0"/>
          </a:p>
          <a:p>
            <a:pPr marL="0" lvl="0" indent="457200" algn="l" rtl="0">
              <a:spcBef>
                <a:spcPts val="0"/>
              </a:spcBef>
              <a:spcAft>
                <a:spcPts val="0"/>
              </a:spcAft>
              <a:buNone/>
            </a:pPr>
            <a:r>
              <a:rPr lang="en-US" sz="1500" dirty="0">
                <a:latin typeface="Arial"/>
                <a:ea typeface="Arial"/>
                <a:cs typeface="Arial"/>
                <a:sym typeface="Arial"/>
              </a:rPr>
              <a:t>•</a:t>
            </a:r>
            <a:r>
              <a:rPr lang="en-US" sz="1800" dirty="0"/>
              <a:t>Essay, portfolio, and interview scores are combined to determine a final score.</a:t>
            </a:r>
            <a:endParaRPr sz="1800" dirty="0"/>
          </a:p>
          <a:p>
            <a:pPr marL="0" lvl="0" indent="457200" algn="l" rtl="0">
              <a:spcBef>
                <a:spcPts val="0"/>
              </a:spcBef>
              <a:spcAft>
                <a:spcPts val="0"/>
              </a:spcAft>
              <a:buNone/>
            </a:pPr>
            <a:r>
              <a:rPr lang="en-US" sz="1500" dirty="0">
                <a:latin typeface="Arial"/>
                <a:ea typeface="Arial"/>
                <a:cs typeface="Arial"/>
                <a:sym typeface="Arial"/>
              </a:rPr>
              <a:t>•</a:t>
            </a:r>
            <a:r>
              <a:rPr lang="en-US" sz="1800" dirty="0"/>
              <a:t>Results are announced at an Awards Program at 6 p.m.</a:t>
            </a:r>
            <a:endParaRPr sz="1800" dirty="0"/>
          </a:p>
          <a:p>
            <a:pPr marL="457200" marR="0" lvl="0" indent="-228600" algn="l" rtl="0">
              <a:lnSpc>
                <a:spcPct val="90000"/>
              </a:lnSpc>
              <a:spcBef>
                <a:spcPts val="750"/>
              </a:spcBef>
              <a:spcAft>
                <a:spcPts val="0"/>
              </a:spcAft>
              <a:buClr>
                <a:schemeClr val="dk1"/>
              </a:buClr>
              <a:buSzPts val="2100"/>
              <a:buFont typeface="Arial"/>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434343"/>
              </a:buClr>
              <a:buSzPts val="2800"/>
              <a:buFont typeface="Calibri"/>
              <a:buNone/>
            </a:pPr>
            <a:r>
              <a:rPr lang="en-US" b="1"/>
              <a:t>Questions?</a:t>
            </a:r>
            <a:endParaRPr sz="2800" b="1" i="0" u="none" strike="noStrike" cap="none">
              <a:solidFill>
                <a:srgbClr val="434343"/>
              </a:solidFill>
            </a:endParaRPr>
          </a:p>
        </p:txBody>
      </p:sp>
      <p:sp>
        <p:nvSpPr>
          <p:cNvPr id="233" name="Google Shape;233;p30"/>
          <p:cNvSpPr txBox="1"/>
          <p:nvPr/>
        </p:nvSpPr>
        <p:spPr>
          <a:xfrm>
            <a:off x="1443550" y="2310900"/>
            <a:ext cx="6587100" cy="5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Calibri"/>
                <a:ea typeface="Calibri"/>
                <a:cs typeface="Calibri"/>
                <a:sym typeface="Calibri"/>
              </a:rPr>
              <a:t>For any additional information or questions, please contact:</a:t>
            </a:r>
            <a:endParaRPr sz="1800">
              <a:latin typeface="Calibri"/>
              <a:ea typeface="Calibri"/>
              <a:cs typeface="Calibri"/>
              <a:sym typeface="Calibri"/>
            </a:endParaRPr>
          </a:p>
        </p:txBody>
      </p:sp>
      <p:sp>
        <p:nvSpPr>
          <p:cNvPr id="234" name="Google Shape;234;p30"/>
          <p:cNvSpPr txBox="1"/>
          <p:nvPr/>
        </p:nvSpPr>
        <p:spPr>
          <a:xfrm>
            <a:off x="2473350" y="2965025"/>
            <a:ext cx="4197300" cy="1280700"/>
          </a:xfrm>
          <a:prstGeom prst="rect">
            <a:avLst/>
          </a:prstGeom>
          <a:noFill/>
          <a:ln>
            <a:noFill/>
          </a:ln>
        </p:spPr>
        <p:txBody>
          <a:bodyPr spcFirstLastPara="1" wrap="square" lIns="91425" tIns="91425" rIns="91425" bIns="91425" anchor="t" anchorCtr="0">
            <a:noAutofit/>
          </a:bodyPr>
          <a:lstStyle/>
          <a:p>
            <a:pPr marL="0" lvl="0" indent="457200" algn="ctr" rtl="0">
              <a:lnSpc>
                <a:spcPct val="115000"/>
              </a:lnSpc>
              <a:spcBef>
                <a:spcPts val="0"/>
              </a:spcBef>
              <a:spcAft>
                <a:spcPts val="0"/>
              </a:spcAft>
              <a:buNone/>
            </a:pPr>
            <a:r>
              <a:rPr lang="en-US" sz="2000">
                <a:latin typeface="Calibri"/>
                <a:ea typeface="Calibri"/>
                <a:cs typeface="Calibri"/>
                <a:sym typeface="Calibri"/>
              </a:rPr>
              <a:t>Marian E. Johnson</a:t>
            </a:r>
            <a:endParaRPr sz="2000">
              <a:latin typeface="Calibri"/>
              <a:ea typeface="Calibri"/>
              <a:cs typeface="Calibri"/>
              <a:sym typeface="Calibri"/>
            </a:endParaRPr>
          </a:p>
          <a:p>
            <a:pPr marL="0" lvl="0" indent="457200" algn="ctr" rtl="0">
              <a:lnSpc>
                <a:spcPct val="115000"/>
              </a:lnSpc>
              <a:spcBef>
                <a:spcPts val="0"/>
              </a:spcBef>
              <a:spcAft>
                <a:spcPts val="0"/>
              </a:spcAft>
              <a:buNone/>
            </a:pPr>
            <a:r>
              <a:rPr lang="en-US">
                <a:latin typeface="Calibri"/>
                <a:ea typeface="Calibri"/>
                <a:cs typeface="Calibri"/>
                <a:sym typeface="Calibri"/>
              </a:rPr>
              <a:t>State Student of the Year Program Coordinator</a:t>
            </a:r>
            <a:endParaRPr>
              <a:latin typeface="Calibri"/>
              <a:ea typeface="Calibri"/>
              <a:cs typeface="Calibri"/>
              <a:sym typeface="Calibri"/>
            </a:endParaRPr>
          </a:p>
          <a:p>
            <a:pPr marL="0" lvl="0" indent="457200" algn="ctr" rtl="0">
              <a:lnSpc>
                <a:spcPct val="115000"/>
              </a:lnSpc>
              <a:spcBef>
                <a:spcPts val="0"/>
              </a:spcBef>
              <a:spcAft>
                <a:spcPts val="0"/>
              </a:spcAft>
              <a:buNone/>
            </a:pPr>
            <a:r>
              <a:rPr lang="en-US" u="sng">
                <a:solidFill>
                  <a:schemeClr val="hlink"/>
                </a:solidFill>
                <a:latin typeface="Calibri"/>
                <a:ea typeface="Calibri"/>
                <a:cs typeface="Calibri"/>
                <a:sym typeface="Calibri"/>
                <a:hlinkClick r:id="rId3"/>
              </a:rPr>
              <a:t>marian.johnson@la.gov</a:t>
            </a:r>
            <a:endParaRPr>
              <a:latin typeface="Calibri"/>
              <a:ea typeface="Calibri"/>
              <a:cs typeface="Calibri"/>
              <a:sym typeface="Calibri"/>
            </a:endParaRPr>
          </a:p>
          <a:p>
            <a:pPr marL="0" lvl="0" indent="457200" algn="ctr" rtl="0">
              <a:lnSpc>
                <a:spcPct val="115000"/>
              </a:lnSpc>
              <a:spcBef>
                <a:spcPts val="0"/>
              </a:spcBef>
              <a:spcAft>
                <a:spcPts val="0"/>
              </a:spcAft>
              <a:buNone/>
            </a:pPr>
            <a:r>
              <a:rPr lang="en-US">
                <a:latin typeface="Calibri"/>
                <a:ea typeface="Calibri"/>
                <a:cs typeface="Calibri"/>
                <a:sym typeface="Calibri"/>
              </a:rPr>
              <a:t>225-219-7372</a:t>
            </a: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501525" y="711450"/>
            <a:ext cx="7686000" cy="383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t>Thank you for your support</a:t>
            </a:r>
            <a:endParaRPr b="1"/>
          </a:p>
          <a:p>
            <a:pPr marL="0" marR="0" lvl="0" indent="0" algn="ctr" rtl="0">
              <a:lnSpc>
                <a:spcPct val="90000"/>
              </a:lnSpc>
              <a:spcBef>
                <a:spcPts val="0"/>
              </a:spcBef>
              <a:spcAft>
                <a:spcPts val="0"/>
              </a:spcAft>
              <a:buClr>
                <a:srgbClr val="434343"/>
              </a:buClr>
              <a:buSzPts val="2800"/>
              <a:buFont typeface="Calibri"/>
              <a:buNone/>
            </a:pPr>
            <a:r>
              <a:rPr lang="en-US" b="1"/>
              <a:t>of this Student Recognition Program.</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latin typeface="Calibri"/>
                <a:ea typeface="Calibri"/>
                <a:cs typeface="Calibri"/>
                <a:sym typeface="Calibri"/>
              </a:rPr>
              <a:t>Student of the Year - 2018</a:t>
            </a:r>
            <a:endParaRPr sz="2800" b="1" i="0" u="none" strike="noStrike" cap="none">
              <a:solidFill>
                <a:srgbClr val="333333"/>
              </a:solidFill>
              <a:latin typeface="Calibri"/>
              <a:ea typeface="Calibri"/>
              <a:cs typeface="Calibri"/>
              <a:sym typeface="Calibri"/>
            </a:endParaRPr>
          </a:p>
        </p:txBody>
      </p:sp>
      <p:sp>
        <p:nvSpPr>
          <p:cNvPr id="72" name="Google Shape;72;p11"/>
          <p:cNvSpPr/>
          <p:nvPr/>
        </p:nvSpPr>
        <p:spPr>
          <a:xfrm>
            <a:off x="3836826" y="2683895"/>
            <a:ext cx="342900" cy="330600"/>
          </a:xfrm>
          <a:prstGeom prst="star5">
            <a:avLst>
              <a:gd name="adj" fmla="val 19098"/>
              <a:gd name="hf" fmla="val 105146"/>
              <a:gd name="vf" fmla="val 110557"/>
            </a:avLst>
          </a:prstGeom>
          <a:solidFill>
            <a:srgbClr val="FFFF00"/>
          </a:solidFill>
          <a:ln w="25400" cap="flat" cmpd="sng">
            <a:solidFill>
              <a:schemeClr val="dk1"/>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None/>
            </a:pPr>
            <a:endParaRPr sz="1400" b="1" i="0" u="none" strike="noStrike" cap="none">
              <a:solidFill>
                <a:schemeClr val="lt1"/>
              </a:solidFill>
              <a:latin typeface="Calibri"/>
              <a:ea typeface="Calibri"/>
              <a:cs typeface="Calibri"/>
              <a:sym typeface="Calibri"/>
            </a:endParaRPr>
          </a:p>
        </p:txBody>
      </p:sp>
      <p:pic>
        <p:nvPicPr>
          <p:cNvPr id="73" name="Google Shape;73;p11"/>
          <p:cNvPicPr preferRelativeResize="0"/>
          <p:nvPr/>
        </p:nvPicPr>
        <p:blipFill>
          <a:blip r:embed="rId3">
            <a:alphaModFix/>
          </a:blip>
          <a:stretch>
            <a:fillRect/>
          </a:stretch>
        </p:blipFill>
        <p:spPr>
          <a:xfrm>
            <a:off x="1362650" y="1299438"/>
            <a:ext cx="6199047" cy="3099524"/>
          </a:xfrm>
          <a:prstGeom prst="rect">
            <a:avLst/>
          </a:prstGeom>
          <a:noFill/>
          <a:ln>
            <a:noFill/>
          </a:ln>
        </p:spPr>
      </p:pic>
      <p:sp>
        <p:nvSpPr>
          <p:cNvPr id="74" name="Google Shape;74;p11"/>
          <p:cNvSpPr/>
          <p:nvPr/>
        </p:nvSpPr>
        <p:spPr>
          <a:xfrm>
            <a:off x="5123550" y="3600825"/>
            <a:ext cx="342900" cy="3306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a:off x="3653800" y="2353300"/>
            <a:ext cx="342900" cy="3306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5978075" y="3350650"/>
            <a:ext cx="342900" cy="3306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latin typeface="Calibri"/>
                <a:ea typeface="Calibri"/>
                <a:cs typeface="Calibri"/>
                <a:sym typeface="Calibri"/>
              </a:rPr>
              <a:t>Starting the Selection Process</a:t>
            </a:r>
            <a:endParaRPr sz="2800" b="1" i="0" u="none" strike="noStrike" cap="none">
              <a:solidFill>
                <a:srgbClr val="333333"/>
              </a:solidFill>
              <a:latin typeface="Calibri"/>
              <a:ea typeface="Calibri"/>
              <a:cs typeface="Calibri"/>
              <a:sym typeface="Calibri"/>
            </a:endParaRPr>
          </a:p>
        </p:txBody>
      </p:sp>
      <p:sp>
        <p:nvSpPr>
          <p:cNvPr id="83" name="Google Shape;83;p1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9525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2286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2286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361950" algn="l" rtl="0">
              <a:lnSpc>
                <a:spcPct val="90000"/>
              </a:lnSpc>
              <a:spcBef>
                <a:spcPts val="750"/>
              </a:spcBef>
              <a:spcAft>
                <a:spcPts val="0"/>
              </a:spcAft>
              <a:buClr>
                <a:schemeClr val="dk1"/>
              </a:buClr>
              <a:buSzPts val="2100"/>
              <a:buFont typeface="Arial"/>
              <a:buChar char="•"/>
            </a:pPr>
            <a:r>
              <a:rPr lang="en-US" sz="2000" b="0" i="0" u="none" strike="noStrike" cap="none">
                <a:solidFill>
                  <a:schemeClr val="dk1"/>
                </a:solidFill>
                <a:latin typeface="Calibri"/>
                <a:ea typeface="Calibri"/>
                <a:cs typeface="Calibri"/>
                <a:sym typeface="Calibri"/>
              </a:rPr>
              <a:t>Download the revised  </a:t>
            </a:r>
            <a:r>
              <a:rPr lang="en-US" sz="2000" b="0" i="1" u="sng" strike="noStrike" cap="none">
                <a:solidFill>
                  <a:schemeClr val="hlink"/>
                </a:solidFill>
                <a:latin typeface="Calibri"/>
                <a:ea typeface="Calibri"/>
                <a:cs typeface="Calibri"/>
                <a:sym typeface="Calibri"/>
                <a:hlinkClick r:id="rId3"/>
              </a:rPr>
              <a:t>20</a:t>
            </a:r>
            <a:r>
              <a:rPr lang="en-US" sz="2000" i="1" u="sng">
                <a:solidFill>
                  <a:schemeClr val="hlink"/>
                </a:solidFill>
                <a:hlinkClick r:id="rId3"/>
              </a:rPr>
              <a:t>20</a:t>
            </a:r>
            <a:r>
              <a:rPr lang="en-US" sz="2000" b="0" i="1" u="sng" strike="noStrike" cap="none">
                <a:solidFill>
                  <a:schemeClr val="hlink"/>
                </a:solidFill>
                <a:latin typeface="Calibri"/>
                <a:ea typeface="Calibri"/>
                <a:cs typeface="Calibri"/>
                <a:sym typeface="Calibri"/>
                <a:hlinkClick r:id="rId3"/>
              </a:rPr>
              <a:t> Student of the Year Guidelines</a:t>
            </a:r>
            <a:r>
              <a:rPr lang="en-US" sz="2000" b="0" i="0" u="sng" strike="noStrike" cap="none">
                <a:solidFill>
                  <a:schemeClr val="hlink"/>
                </a:solidFill>
                <a:latin typeface="Calibri"/>
                <a:ea typeface="Calibri"/>
                <a:cs typeface="Calibri"/>
                <a:sym typeface="Calibri"/>
                <a:hlinkClick r:id="rId3"/>
              </a:rPr>
              <a:t> </a:t>
            </a:r>
            <a:r>
              <a:rPr lang="en-US" sz="2000" b="0" i="0" u="none" strike="noStrike" cap="none">
                <a:solidFill>
                  <a:schemeClr val="dk1"/>
                </a:solidFill>
                <a:latin typeface="Calibri"/>
                <a:ea typeface="Calibri"/>
                <a:cs typeface="Calibri"/>
                <a:sym typeface="Calibri"/>
              </a:rPr>
              <a:t> from the website</a:t>
            </a:r>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61950" algn="l" rtl="0">
              <a:lnSpc>
                <a:spcPct val="90000"/>
              </a:lnSpc>
              <a:spcBef>
                <a:spcPts val="750"/>
              </a:spcBef>
              <a:spcAft>
                <a:spcPts val="0"/>
              </a:spcAft>
              <a:buClr>
                <a:schemeClr val="dk1"/>
              </a:buClr>
              <a:buSzPts val="2100"/>
              <a:buFont typeface="Arial"/>
              <a:buChar char="•"/>
            </a:pPr>
            <a:r>
              <a:rPr lang="en-US" sz="2000" b="0" i="0" u="none" strike="noStrike" cap="none">
                <a:solidFill>
                  <a:schemeClr val="dk1"/>
                </a:solidFill>
                <a:latin typeface="Calibri"/>
                <a:ea typeface="Calibri"/>
                <a:cs typeface="Calibri"/>
                <a:sym typeface="Calibri"/>
              </a:rPr>
              <a:t>Designate an LEA Chairperson and submit the </a:t>
            </a:r>
            <a:r>
              <a:rPr lang="en-US" sz="2000" b="0" i="0" u="sng" strike="noStrike" cap="none">
                <a:solidFill>
                  <a:schemeClr val="hlink"/>
                </a:solidFill>
                <a:latin typeface="Calibri"/>
                <a:ea typeface="Calibri"/>
                <a:cs typeface="Calibri"/>
                <a:sym typeface="Calibri"/>
                <a:hlinkClick r:id="rId4"/>
              </a:rPr>
              <a:t>District/LEA Information Form</a:t>
            </a:r>
            <a:endParaRPr sz="2000" b="0" i="0" u="none" strike="noStrike" cap="none">
              <a:solidFill>
                <a:schemeClr val="dk1"/>
              </a:solidFill>
              <a:latin typeface="Calibri"/>
              <a:ea typeface="Calibri"/>
              <a:cs typeface="Calibri"/>
              <a:sym typeface="Calibri"/>
            </a:endParaRPr>
          </a:p>
          <a:p>
            <a:pPr marL="457200" marR="0" lvl="0" indent="-2286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84" name="Google Shape;84;p12"/>
          <p:cNvPicPr preferRelativeResize="0"/>
          <p:nvPr/>
        </p:nvPicPr>
        <p:blipFill rotWithShape="1">
          <a:blip r:embed="rId5">
            <a:alphaModFix/>
          </a:blip>
          <a:srcRect l="377" r="387"/>
          <a:stretch/>
        </p:blipFill>
        <p:spPr>
          <a:xfrm>
            <a:off x="3717303" y="1257073"/>
            <a:ext cx="1530098" cy="135636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rPr>
              <a:t>LEA/CMO Information Form</a:t>
            </a:r>
            <a:endParaRPr sz="2800" b="1" i="0" u="none" strike="noStrike" cap="none">
              <a:solidFill>
                <a:srgbClr val="333333"/>
              </a:solidFill>
            </a:endParaRPr>
          </a:p>
        </p:txBody>
      </p:sp>
      <p:sp>
        <p:nvSpPr>
          <p:cNvPr id="91" name="Google Shape;91;p1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1100" b="1" i="0" u="none" strike="noStrike" cap="none">
                <a:solidFill>
                  <a:schemeClr val="dk1"/>
                </a:solidFill>
                <a:latin typeface="Calibri"/>
                <a:ea typeface="Calibri"/>
                <a:cs typeface="Calibri"/>
                <a:sym typeface="Calibri"/>
              </a:rPr>
              <a:t>					</a:t>
            </a:r>
            <a:r>
              <a:rPr lang="en-US" sz="1000" b="1" i="0" u="none" strike="noStrike" cap="none">
                <a:solidFill>
                  <a:schemeClr val="dk1"/>
                </a:solidFill>
                <a:latin typeface="Calibri"/>
                <a:ea typeface="Calibri"/>
                <a:cs typeface="Calibri"/>
                <a:sym typeface="Calibri"/>
              </a:rPr>
              <a:t>School District (LEA):</a:t>
            </a:r>
            <a:r>
              <a:rPr lang="en-US" sz="1000" b="0" i="0" u="none" strike="noStrike" cap="none">
                <a:solidFill>
                  <a:schemeClr val="dk1"/>
                </a:solidFill>
                <a:latin typeface="Calibri"/>
                <a:ea typeface="Calibri"/>
                <a:cs typeface="Calibri"/>
                <a:sym typeface="Calibri"/>
              </a:rPr>
              <a:t> </a:t>
            </a:r>
            <a:r>
              <a:rPr lang="en-US" sz="1000" b="1" i="0" u="sng" strike="noStrike" cap="none">
                <a:solidFill>
                  <a:schemeClr val="dk1"/>
                </a:solidFill>
                <a:latin typeface="Calibri"/>
                <a:ea typeface="Calibri"/>
                <a:cs typeface="Calibri"/>
                <a:sym typeface="Calibri"/>
              </a:rPr>
              <a:t> </a:t>
            </a:r>
            <a:r>
              <a:rPr lang="en-US" sz="1000" b="0" i="0" u="sng" strike="noStrike" cap="none">
                <a:solidFill>
                  <a:schemeClr val="dk1"/>
                </a:solidFill>
                <a:latin typeface="Calibri"/>
                <a:ea typeface="Calibri"/>
                <a:cs typeface="Calibri"/>
                <a:sym typeface="Calibri"/>
              </a:rPr>
              <a:t>  	</a:t>
            </a:r>
            <a:r>
              <a:rPr lang="en-US" sz="1000" b="1" i="0" u="none" strike="noStrike" cap="none">
                <a:solidFill>
                  <a:schemeClr val="dk1"/>
                </a:solidFill>
                <a:latin typeface="Calibri"/>
                <a:ea typeface="Calibri"/>
                <a:cs typeface="Calibri"/>
                <a:sym typeface="Calibri"/>
              </a:rPr>
              <a:t> 		</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300"/>
              </a:spcBef>
              <a:spcAft>
                <a:spcPts val="0"/>
              </a:spcAft>
              <a:buClr>
                <a:schemeClr val="dk1"/>
              </a:buClr>
              <a:buSzPts val="2100"/>
              <a:buFont typeface="Arial"/>
              <a:buNone/>
            </a:pPr>
            <a:r>
              <a:rPr lang="en-US" sz="1000" b="1" i="0" u="none" strike="noStrike" cap="none">
                <a:solidFill>
                  <a:schemeClr val="dk1"/>
                </a:solidFill>
                <a:latin typeface="Calibri"/>
                <a:ea typeface="Calibri"/>
                <a:cs typeface="Calibri"/>
                <a:sym typeface="Calibri"/>
              </a:rPr>
              <a:t>					District Contact/Coordinator: </a:t>
            </a:r>
            <a:r>
              <a:rPr lang="en-US" sz="1000" b="0" i="0" u="none" strike="noStrike" cap="none">
                <a:solidFill>
                  <a:schemeClr val="dk1"/>
                </a:solidFill>
                <a:latin typeface="Calibri"/>
                <a:ea typeface="Calibri"/>
                <a:cs typeface="Calibri"/>
                <a:sym typeface="Calibri"/>
              </a:rPr>
              <a:t> __________</a:t>
            </a:r>
            <a:endParaRPr/>
          </a:p>
          <a:p>
            <a:pPr marL="0" marR="0" lvl="0" indent="0" algn="l" rtl="0">
              <a:lnSpc>
                <a:spcPct val="100000"/>
              </a:lnSpc>
              <a:spcBef>
                <a:spcPts val="300"/>
              </a:spcBef>
              <a:spcAft>
                <a:spcPts val="0"/>
              </a:spcAft>
              <a:buClr>
                <a:schemeClr val="dk1"/>
              </a:buClr>
              <a:buSzPts val="2100"/>
              <a:buFont typeface="Arial"/>
              <a:buNone/>
            </a:pPr>
            <a:r>
              <a:rPr lang="en-US" sz="1000" b="1" i="0" u="none" strike="noStrike" cap="none">
                <a:solidFill>
                  <a:schemeClr val="dk1"/>
                </a:solidFill>
                <a:latin typeface="Calibri"/>
                <a:ea typeface="Calibri"/>
                <a:cs typeface="Calibri"/>
                <a:sym typeface="Calibri"/>
              </a:rPr>
              <a:t>					Position/ Title:  </a:t>
            </a:r>
            <a:r>
              <a:rPr lang="en-US" sz="1000" b="1" i="0" u="sng" strike="noStrike" cap="none">
                <a:solidFill>
                  <a:schemeClr val="dk1"/>
                </a:solidFill>
                <a:latin typeface="Calibri"/>
                <a:ea typeface="Calibri"/>
                <a:cs typeface="Calibri"/>
                <a:sym typeface="Calibri"/>
              </a:rPr>
              <a:t> </a:t>
            </a:r>
            <a:r>
              <a:rPr lang="en-US" sz="1000" b="0" i="0" u="sng" strike="noStrike" cap="none">
                <a:solidFill>
                  <a:schemeClr val="dk1"/>
                </a:solidFill>
                <a:latin typeface="Calibri"/>
                <a:ea typeface="Calibri"/>
                <a:cs typeface="Calibri"/>
                <a:sym typeface="Calibri"/>
              </a:rPr>
              <a:t>  	 	</a:t>
            </a:r>
            <a:r>
              <a:rPr lang="en-US" sz="1000" b="1"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300"/>
              </a:spcBef>
              <a:spcAft>
                <a:spcPts val="0"/>
              </a:spcAft>
              <a:buClr>
                <a:schemeClr val="dk1"/>
              </a:buClr>
              <a:buSzPts val="2100"/>
              <a:buFont typeface="Arial"/>
              <a:buNone/>
            </a:pPr>
            <a:r>
              <a:rPr lang="en-US" sz="1000" b="1" i="0" u="none" strike="noStrike" cap="none">
                <a:solidFill>
                  <a:schemeClr val="dk1"/>
                </a:solidFill>
                <a:latin typeface="Calibri"/>
                <a:ea typeface="Calibri"/>
                <a:cs typeface="Calibri"/>
                <a:sym typeface="Calibri"/>
              </a:rPr>
              <a:t>					Mailing address</a:t>
            </a:r>
            <a:r>
              <a:rPr lang="en-US" sz="1000" b="0" i="0" u="none" strike="noStrike" cap="none">
                <a:solidFill>
                  <a:schemeClr val="dk1"/>
                </a:solidFill>
                <a:latin typeface="Calibri"/>
                <a:ea typeface="Calibri"/>
                <a:cs typeface="Calibri"/>
                <a:sym typeface="Calibri"/>
              </a:rPr>
              <a:t>:  __________ </a:t>
            </a:r>
            <a:endParaRPr/>
          </a:p>
          <a:p>
            <a:pPr marL="0" marR="0" lvl="0" indent="0" algn="l" rtl="0">
              <a:lnSpc>
                <a:spcPct val="100000"/>
              </a:lnSpc>
              <a:spcBef>
                <a:spcPts val="300"/>
              </a:spcBef>
              <a:spcAft>
                <a:spcPts val="0"/>
              </a:spcAft>
              <a:buClr>
                <a:schemeClr val="dk1"/>
              </a:buClr>
              <a:buSzPts val="2100"/>
              <a:buFont typeface="Arial"/>
              <a:buNone/>
            </a:pPr>
            <a:r>
              <a:rPr lang="en-US" sz="1000" b="1" i="0" u="none" strike="noStrike" cap="none">
                <a:solidFill>
                  <a:schemeClr val="dk1"/>
                </a:solidFill>
                <a:latin typeface="Calibri"/>
                <a:ea typeface="Calibri"/>
                <a:cs typeface="Calibri"/>
                <a:sym typeface="Calibri"/>
              </a:rPr>
              <a:t>					City: </a:t>
            </a:r>
            <a:r>
              <a:rPr lang="en-US" sz="1000" b="0" i="0" u="none" strike="noStrike" cap="none">
                <a:solidFill>
                  <a:schemeClr val="dk1"/>
                </a:solidFill>
                <a:latin typeface="Calibri"/>
                <a:ea typeface="Calibri"/>
                <a:cs typeface="Calibri"/>
                <a:sym typeface="Calibri"/>
              </a:rPr>
              <a:t>_______  </a:t>
            </a:r>
            <a:r>
              <a:rPr lang="en-US" sz="1000" b="1" i="0" u="none" strike="noStrike" cap="none">
                <a:solidFill>
                  <a:schemeClr val="dk1"/>
                </a:solidFill>
                <a:latin typeface="Calibri"/>
                <a:ea typeface="Calibri"/>
                <a:cs typeface="Calibri"/>
                <a:sym typeface="Calibri"/>
              </a:rPr>
              <a:t>State</a:t>
            </a:r>
            <a:r>
              <a:rPr lang="en-US" sz="1000" b="0" i="0" u="none" strike="noStrike" cap="none">
                <a:solidFill>
                  <a:schemeClr val="dk1"/>
                </a:solidFill>
                <a:latin typeface="Calibri"/>
                <a:ea typeface="Calibri"/>
                <a:cs typeface="Calibri"/>
                <a:sym typeface="Calibri"/>
              </a:rPr>
              <a:t>: _______    </a:t>
            </a:r>
            <a:r>
              <a:rPr lang="en-US" sz="1000" b="1" i="0" u="none" strike="noStrike" cap="none">
                <a:solidFill>
                  <a:schemeClr val="dk1"/>
                </a:solidFill>
                <a:latin typeface="Calibri"/>
                <a:ea typeface="Calibri"/>
                <a:cs typeface="Calibri"/>
                <a:sym typeface="Calibri"/>
              </a:rPr>
              <a:t>Louisiana Zip</a:t>
            </a:r>
            <a:r>
              <a:rPr lang="en-US" sz="1000" b="0" i="0" u="none" strike="noStrike" cap="none">
                <a:solidFill>
                  <a:schemeClr val="dk1"/>
                </a:solidFill>
                <a:latin typeface="Calibri"/>
                <a:ea typeface="Calibri"/>
                <a:cs typeface="Calibri"/>
                <a:sym typeface="Calibri"/>
              </a:rPr>
              <a:t>:__________ </a:t>
            </a:r>
            <a:endParaRPr/>
          </a:p>
          <a:p>
            <a:pPr marL="0" marR="0" lvl="0" indent="0" algn="l" rtl="0">
              <a:lnSpc>
                <a:spcPct val="100000"/>
              </a:lnSpc>
              <a:spcBef>
                <a:spcPts val="300"/>
              </a:spcBef>
              <a:spcAft>
                <a:spcPts val="0"/>
              </a:spcAft>
              <a:buClr>
                <a:schemeClr val="dk1"/>
              </a:buClr>
              <a:buSzPts val="2100"/>
              <a:buFont typeface="Arial"/>
              <a:buNone/>
            </a:pPr>
            <a:r>
              <a:rPr lang="en-US" sz="1000" b="1" i="0" u="none" strike="noStrike" cap="none">
                <a:solidFill>
                  <a:schemeClr val="dk1"/>
                </a:solidFill>
                <a:latin typeface="Calibri"/>
                <a:ea typeface="Calibri"/>
                <a:cs typeface="Calibri"/>
                <a:sym typeface="Calibri"/>
              </a:rPr>
              <a:t>					Coordinator’s e-­mail</a:t>
            </a:r>
            <a:r>
              <a:rPr lang="en-US" sz="1000" b="0" i="0" u="none" strike="noStrike" cap="none">
                <a:solidFill>
                  <a:schemeClr val="dk1"/>
                </a:solidFill>
                <a:latin typeface="Calibri"/>
                <a:ea typeface="Calibri"/>
                <a:cs typeface="Calibri"/>
                <a:sym typeface="Calibri"/>
              </a:rPr>
              <a:t>: ______</a:t>
            </a:r>
            <a:endParaRPr/>
          </a:p>
          <a:p>
            <a:pPr marL="0" marR="0" lvl="0" indent="0" algn="l" rtl="0">
              <a:lnSpc>
                <a:spcPct val="100000"/>
              </a:lnSpc>
              <a:spcBef>
                <a:spcPts val="300"/>
              </a:spcBef>
              <a:spcAft>
                <a:spcPts val="0"/>
              </a:spcAft>
              <a:buClr>
                <a:schemeClr val="dk1"/>
              </a:buClr>
              <a:buSzPts val="2100"/>
              <a:buFont typeface="Arial"/>
              <a:buNone/>
            </a:pPr>
            <a:r>
              <a:rPr lang="en-US" sz="1000" b="1" i="0" u="none" strike="noStrike" cap="none">
                <a:solidFill>
                  <a:schemeClr val="dk1"/>
                </a:solidFill>
                <a:latin typeface="Calibri"/>
                <a:ea typeface="Calibri"/>
                <a:cs typeface="Calibri"/>
                <a:sym typeface="Calibri"/>
              </a:rPr>
              <a:t>					Telephone Number: </a:t>
            </a:r>
            <a:r>
              <a:rPr lang="en-US" sz="1000" b="0" i="0" u="none" strike="noStrike" cap="none">
                <a:solidFill>
                  <a:schemeClr val="dk1"/>
                </a:solidFill>
                <a:latin typeface="Calibri"/>
                <a:ea typeface="Calibri"/>
                <a:cs typeface="Calibri"/>
                <a:sym typeface="Calibri"/>
              </a:rPr>
              <a:t>________</a:t>
            </a:r>
            <a:r>
              <a:rPr lang="en-US" sz="1000" b="1" i="0" u="none" strike="noStrike" cap="none">
                <a:solidFill>
                  <a:schemeClr val="dk1"/>
                </a:solidFill>
                <a:latin typeface="Calibri"/>
                <a:ea typeface="Calibri"/>
                <a:cs typeface="Calibri"/>
                <a:sym typeface="Calibri"/>
              </a:rPr>
              <a:t>   FAX Number: </a:t>
            </a:r>
            <a:r>
              <a:rPr lang="en-US" sz="1000" b="0" i="0" u="none" strike="noStrike" cap="none">
                <a:solidFill>
                  <a:schemeClr val="dk1"/>
                </a:solidFill>
                <a:latin typeface="Calibri"/>
                <a:ea typeface="Calibri"/>
                <a:cs typeface="Calibri"/>
                <a:sym typeface="Calibri"/>
              </a:rPr>
              <a:t>__________</a:t>
            </a:r>
            <a:endParaRPr sz="1000" b="0" i="0" u="sng" strike="noStrike" cap="none">
              <a:solidFill>
                <a:schemeClr val="dk1"/>
              </a:solidFill>
              <a:latin typeface="Calibri"/>
              <a:ea typeface="Calibri"/>
              <a:cs typeface="Calibri"/>
              <a:sym typeface="Calibri"/>
            </a:endParaRPr>
          </a:p>
          <a:p>
            <a:pPr marL="0" marR="0" lvl="0" indent="0" algn="l" rtl="0">
              <a:lnSpc>
                <a:spcPct val="90000"/>
              </a:lnSpc>
              <a:spcBef>
                <a:spcPts val="1050"/>
              </a:spcBef>
              <a:spcAft>
                <a:spcPts val="0"/>
              </a:spcAft>
              <a:buClr>
                <a:schemeClr val="dk1"/>
              </a:buClr>
              <a:buSzPts val="2100"/>
              <a:buFont typeface="Arial"/>
              <a:buNone/>
            </a:pPr>
            <a:r>
              <a:rPr lang="en-US" sz="1200" b="1" i="0" u="none" strike="noStrike" cap="none">
                <a:solidFill>
                  <a:schemeClr val="dk1"/>
                </a:solidFill>
                <a:latin typeface="Calibri"/>
                <a:ea typeface="Calibri"/>
                <a:cs typeface="Calibri"/>
                <a:sym typeface="Calibri"/>
              </a:rPr>
              <a:t>Please indicate your preference below: </a:t>
            </a:r>
            <a:endParaRPr/>
          </a:p>
          <a:p>
            <a:pPr marL="0" marR="0" lvl="0" indent="0" algn="l" rtl="0">
              <a:lnSpc>
                <a:spcPct val="100000"/>
              </a:lnSpc>
              <a:spcBef>
                <a:spcPts val="0"/>
              </a:spcBef>
              <a:spcAft>
                <a:spcPts val="0"/>
              </a:spcAft>
              <a:buClr>
                <a:schemeClr val="dk1"/>
              </a:buClr>
              <a:buSzPts val="2100"/>
              <a:buFont typeface="Arial"/>
              <a:buNone/>
            </a:pPr>
            <a:r>
              <a:rPr lang="en-US" sz="1200" b="0" i="0" u="none" strike="noStrike" cap="none">
                <a:solidFill>
                  <a:schemeClr val="dk1"/>
                </a:solidFill>
                <a:latin typeface="Calibri"/>
                <a:ea typeface="Calibri"/>
                <a:cs typeface="Calibri"/>
                <a:sym typeface="Calibri"/>
              </a:rPr>
              <a:t>_____Our LEA or Charter Management Organization will submit Student of the Year Nominations for </a:t>
            </a:r>
            <a:endParaRPr/>
          </a:p>
          <a:p>
            <a:pPr marL="0" marR="0" lvl="0" indent="0" algn="l" rtl="0">
              <a:lnSpc>
                <a:spcPct val="100000"/>
              </a:lnSpc>
              <a:spcBef>
                <a:spcPts val="0"/>
              </a:spcBef>
              <a:spcAft>
                <a:spcPts val="0"/>
              </a:spcAft>
              <a:buClr>
                <a:schemeClr val="dk1"/>
              </a:buClr>
              <a:buSzPts val="2100"/>
              <a:buFont typeface="Arial"/>
              <a:buNone/>
            </a:pPr>
            <a:r>
              <a:rPr lang="en-US" sz="1200" b="0" i="0" u="none" strike="noStrike" cap="none">
                <a:solidFill>
                  <a:schemeClr val="dk1"/>
                </a:solidFill>
                <a:latin typeface="Calibri"/>
                <a:ea typeface="Calibri"/>
                <a:cs typeface="Calibri"/>
                <a:sym typeface="Calibri"/>
              </a:rPr>
              <a:t>           Grade(s)  _______________(Please write in the grades.) </a:t>
            </a:r>
            <a:r>
              <a:rPr lang="en-US" sz="1200"/>
              <a:t>Public _____   Charter  _______</a:t>
            </a:r>
            <a:endParaRPr sz="1200"/>
          </a:p>
          <a:p>
            <a:pPr marL="0" marR="0" lvl="0" indent="0" algn="l" rtl="0">
              <a:lnSpc>
                <a:spcPct val="100000"/>
              </a:lnSpc>
              <a:spcBef>
                <a:spcPts val="0"/>
              </a:spcBef>
              <a:spcAft>
                <a:spcPts val="0"/>
              </a:spcAft>
              <a:buClr>
                <a:schemeClr val="dk1"/>
              </a:buClr>
              <a:buSzPts val="2100"/>
              <a:buFont typeface="Arial"/>
              <a:buNone/>
            </a:pPr>
            <a:r>
              <a:rPr lang="en-US" sz="1200" b="0" i="0" u="none" strike="noStrike" cap="none">
                <a:solidFill>
                  <a:schemeClr val="dk1"/>
                </a:solidFill>
                <a:latin typeface="Calibri"/>
                <a:ea typeface="Calibri"/>
                <a:cs typeface="Calibri"/>
                <a:sym typeface="Calibri"/>
              </a:rPr>
              <a:t>_____There will be no representative from my school system participating </a:t>
            </a:r>
            <a:r>
              <a:rPr lang="en-US" sz="1200"/>
              <a:t>in the Regional  Student of the Year Selection Committee or </a:t>
            </a:r>
            <a:endParaRPr sz="1200"/>
          </a:p>
          <a:p>
            <a:pPr marL="0" marR="0" lvl="0" indent="0" algn="l" rtl="0">
              <a:lnSpc>
                <a:spcPct val="100000"/>
              </a:lnSpc>
              <a:spcBef>
                <a:spcPts val="0"/>
              </a:spcBef>
              <a:spcAft>
                <a:spcPts val="0"/>
              </a:spcAft>
              <a:buClr>
                <a:schemeClr val="dk1"/>
              </a:buClr>
              <a:buSzPts val="2100"/>
              <a:buFont typeface="Arial"/>
              <a:buNone/>
            </a:pPr>
            <a:r>
              <a:rPr lang="en-US" sz="1200"/>
              <a:t>           Charter Zone Selection Committee.</a:t>
            </a:r>
            <a:endParaRPr sz="1200"/>
          </a:p>
          <a:p>
            <a:pPr marL="0" lvl="0" indent="0" algn="l" rtl="0">
              <a:lnSpc>
                <a:spcPct val="115000"/>
              </a:lnSpc>
              <a:spcBef>
                <a:spcPts val="0"/>
              </a:spcBef>
              <a:spcAft>
                <a:spcPts val="0"/>
              </a:spcAft>
              <a:buNone/>
            </a:pPr>
            <a:r>
              <a:rPr lang="en-US" sz="1200"/>
              <a:t>_____  </a:t>
            </a:r>
            <a:r>
              <a:rPr lang="en-US" sz="1200" b="1"/>
              <a:t>My district would be interested in hosting all or part of the Regional Students of the  Year Competition </a:t>
            </a:r>
            <a:r>
              <a:rPr lang="en-US" sz="1200"/>
              <a:t>or Charter Zone Selection  </a:t>
            </a:r>
            <a:endParaRPr sz="1200"/>
          </a:p>
          <a:p>
            <a:pPr marL="0" lvl="0" indent="0" algn="l" rtl="0">
              <a:lnSpc>
                <a:spcPct val="115000"/>
              </a:lnSpc>
              <a:spcBef>
                <a:spcPts val="0"/>
              </a:spcBef>
              <a:spcAft>
                <a:spcPts val="0"/>
              </a:spcAft>
              <a:buNone/>
            </a:pPr>
            <a:r>
              <a:rPr lang="en-US" sz="1200"/>
              <a:t>             Committee. </a:t>
            </a:r>
            <a:r>
              <a:rPr lang="en-US" sz="1200" b="1"/>
              <a:t>Districts within a region may share hosting duties,</a:t>
            </a:r>
            <a:r>
              <a:rPr lang="en-US" sz="1200"/>
              <a:t>i.e. sponsoring only one grade level.   </a:t>
            </a:r>
            <a:endParaRPr sz="1200"/>
          </a:p>
          <a:p>
            <a:pPr marL="0" lvl="0" indent="0" algn="l" rtl="0">
              <a:lnSpc>
                <a:spcPct val="115000"/>
              </a:lnSpc>
              <a:spcBef>
                <a:spcPts val="0"/>
              </a:spcBef>
              <a:spcAft>
                <a:spcPts val="0"/>
              </a:spcAft>
              <a:buNone/>
            </a:pPr>
            <a:r>
              <a:rPr lang="en-US" sz="1200" b="1"/>
              <a:t>           Grade level preference </a:t>
            </a:r>
            <a:r>
              <a:rPr lang="en-US" sz="1200"/>
              <a:t>_________</a:t>
            </a:r>
            <a:endParaRPr sz="1200"/>
          </a:p>
          <a:p>
            <a:pPr marL="0" marR="0" lvl="0" indent="0" algn="l" rtl="0">
              <a:lnSpc>
                <a:spcPct val="90000"/>
              </a:lnSpc>
              <a:spcBef>
                <a:spcPts val="750"/>
              </a:spcBef>
              <a:spcAft>
                <a:spcPts val="0"/>
              </a:spcAft>
              <a:buClr>
                <a:schemeClr val="dk1"/>
              </a:buClr>
              <a:buSzPts val="2100"/>
              <a:buFont typeface="Arial"/>
              <a:buNone/>
            </a:pPr>
            <a:r>
              <a:rPr lang="en-US" sz="1000" b="0" i="0" u="none" strike="noStrike" cap="none">
                <a:solidFill>
                  <a:schemeClr val="dk1"/>
                </a:solidFill>
                <a:latin typeface="Calibri"/>
                <a:ea typeface="Calibri"/>
                <a:cs typeface="Calibri"/>
                <a:sym typeface="Calibri"/>
              </a:rPr>
              <a:t>Signed</a:t>
            </a:r>
            <a:r>
              <a:rPr lang="en-US" sz="1000" b="1"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000" b="0" i="0" u="sng" strike="noStrike" cap="none">
                <a:solidFill>
                  <a:schemeClr val="dk1"/>
                </a:solidFill>
                <a:latin typeface="Calibri"/>
                <a:ea typeface="Calibri"/>
                <a:cs typeface="Calibri"/>
                <a:sym typeface="Calibri"/>
              </a:rPr>
              <a:t> 	__                                                                      </a:t>
            </a:r>
            <a:r>
              <a:rPr lang="en-US" sz="1000" b="0" i="0" u="none" strike="noStrike" cap="none">
                <a:solidFill>
                  <a:schemeClr val="dk1"/>
                </a:solidFill>
                <a:latin typeface="Calibri"/>
                <a:ea typeface="Calibri"/>
                <a:cs typeface="Calibri"/>
                <a:sym typeface="Calibri"/>
              </a:rPr>
              <a:t>           Date:  </a:t>
            </a:r>
            <a:r>
              <a:rPr lang="en-US" sz="1000" b="0" i="0" u="sng" strike="noStrike" cap="none">
                <a:solidFill>
                  <a:schemeClr val="dk1"/>
                </a:solidFill>
                <a:latin typeface="Calibri"/>
                <a:ea typeface="Calibri"/>
                <a:cs typeface="Calibri"/>
                <a:sym typeface="Calibri"/>
              </a:rPr>
              <a:t> 	___________________</a:t>
            </a:r>
            <a:r>
              <a:rPr lang="en-US" sz="10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2100"/>
              <a:buFont typeface="Arial"/>
              <a:buNone/>
            </a:pPr>
            <a:r>
              <a:rPr lang="en-US" sz="1000" b="0" i="0" u="none" strike="noStrike" cap="none">
                <a:solidFill>
                  <a:schemeClr val="dk1"/>
                </a:solidFill>
                <a:latin typeface="Calibri"/>
                <a:ea typeface="Calibri"/>
                <a:cs typeface="Calibri"/>
                <a:sym typeface="Calibri"/>
              </a:rPr>
              <a:t> 	(Superintendent) </a:t>
            </a:r>
            <a:endParaRPr/>
          </a:p>
          <a:p>
            <a:pPr marL="9525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a:stretch/>
        </p:blipFill>
        <p:spPr>
          <a:xfrm>
            <a:off x="277850" y="1283167"/>
            <a:ext cx="1752600" cy="5810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rPr>
              <a:t>LEA/CMO Information Form</a:t>
            </a:r>
            <a:endParaRPr b="1"/>
          </a:p>
        </p:txBody>
      </p:sp>
      <p:sp>
        <p:nvSpPr>
          <p:cNvPr id="99" name="Google Shape;99;p14"/>
          <p:cNvSpPr txBox="1">
            <a:spLocks noGrp="1"/>
          </p:cNvSpPr>
          <p:nvPr>
            <p:ph type="body" idx="1"/>
          </p:nvPr>
        </p:nvSpPr>
        <p:spPr>
          <a:xfrm>
            <a:off x="1156950" y="1324225"/>
            <a:ext cx="7206900" cy="3275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chemeClr val="dk1"/>
              </a:buClr>
              <a:buSzPts val="2100"/>
              <a:buFont typeface="Arial"/>
              <a:buNone/>
            </a:pPr>
            <a:r>
              <a:rPr lang="en-US" sz="1800" b="0" i="0" u="none" strike="noStrike" cap="none">
                <a:solidFill>
                  <a:schemeClr val="dk1"/>
                </a:solidFill>
                <a:latin typeface="Calibri"/>
                <a:ea typeface="Calibri"/>
                <a:cs typeface="Calibri"/>
                <a:sym typeface="Calibri"/>
              </a:rPr>
              <a:t>The following community members and/or staff have expressed an interest in serving on a </a:t>
            </a:r>
            <a:r>
              <a:rPr lang="en-US" sz="1800"/>
              <a:t>Zone Selection Committee, a </a:t>
            </a:r>
            <a:r>
              <a:rPr lang="en-US" sz="1800" b="0" i="0" u="none" strike="noStrike" cap="none">
                <a:solidFill>
                  <a:schemeClr val="dk1"/>
                </a:solidFill>
                <a:latin typeface="Calibri"/>
                <a:ea typeface="Calibri"/>
                <a:cs typeface="Calibri"/>
                <a:sym typeface="Calibri"/>
              </a:rPr>
              <a:t>Regional Selection Committee or a </a:t>
            </a:r>
            <a:r>
              <a:rPr lang="en-US" sz="1800"/>
              <a:t>S</a:t>
            </a:r>
            <a:r>
              <a:rPr lang="en-US" sz="1800" b="0" i="0" u="none" strike="noStrike" cap="none">
                <a:solidFill>
                  <a:schemeClr val="dk1"/>
                </a:solidFill>
                <a:latin typeface="Calibri"/>
                <a:ea typeface="Calibri"/>
                <a:cs typeface="Calibri"/>
                <a:sym typeface="Calibri"/>
              </a:rPr>
              <a:t>tate Selection Committee:</a:t>
            </a:r>
            <a:endParaRPr sz="1800"/>
          </a:p>
          <a:p>
            <a:pPr marL="457200" marR="0" lvl="0" indent="-342900" algn="l" rtl="0">
              <a:lnSpc>
                <a:spcPct val="90000"/>
              </a:lnSpc>
              <a:spcBef>
                <a:spcPts val="75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Name/ Position</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Grade Level Preference</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Mailing  Address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Phone Number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E-mail Address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b="1"/>
              <a:t>Parent or Guardian Statement</a:t>
            </a:r>
            <a:endParaRPr sz="2800" b="0" i="0" u="none" strike="noStrike" cap="none">
              <a:solidFill>
                <a:srgbClr val="333333"/>
              </a:solidFill>
              <a:latin typeface="Calibri"/>
              <a:ea typeface="Calibri"/>
              <a:cs typeface="Calibri"/>
              <a:sym typeface="Calibri"/>
            </a:endParaRPr>
          </a:p>
        </p:txBody>
      </p:sp>
      <p:sp>
        <p:nvSpPr>
          <p:cNvPr id="105" name="Google Shape;105;p1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106" name="Google Shape;106;p15"/>
          <p:cNvPicPr preferRelativeResize="0"/>
          <p:nvPr/>
        </p:nvPicPr>
        <p:blipFill>
          <a:blip r:embed="rId3">
            <a:alphaModFix/>
          </a:blip>
          <a:stretch>
            <a:fillRect/>
          </a:stretch>
        </p:blipFill>
        <p:spPr>
          <a:xfrm>
            <a:off x="152400" y="1163758"/>
            <a:ext cx="8839199" cy="350179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0" y="-158500"/>
            <a:ext cx="9144000" cy="857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rPr>
              <a:t>Timeline </a:t>
            </a:r>
            <a:endParaRPr sz="2800" b="1" i="0" u="none" strike="noStrike" cap="none">
              <a:solidFill>
                <a:srgbClr val="333333"/>
              </a:solidFill>
            </a:endParaRPr>
          </a:p>
        </p:txBody>
      </p:sp>
      <p:sp>
        <p:nvSpPr>
          <p:cNvPr id="113" name="Google Shape;113;p16"/>
          <p:cNvSpPr txBox="1">
            <a:spLocks noGrp="1"/>
          </p:cNvSpPr>
          <p:nvPr>
            <p:ph type="body" idx="1"/>
          </p:nvPr>
        </p:nvSpPr>
        <p:spPr>
          <a:xfrm>
            <a:off x="116541" y="699350"/>
            <a:ext cx="8884023" cy="429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1200" b="1" i="0" u="none" strike="noStrike" cap="none" dirty="0">
                <a:solidFill>
                  <a:schemeClr val="dk1"/>
                </a:solidFill>
                <a:latin typeface="Calibri"/>
                <a:ea typeface="Calibri"/>
                <a:cs typeface="Calibri"/>
                <a:sym typeface="Calibri"/>
              </a:rPr>
              <a:t>O</a:t>
            </a:r>
            <a:r>
              <a:rPr lang="en-US" sz="1200" b="1" dirty="0"/>
              <a:t>ctober 1, 2019</a:t>
            </a:r>
            <a:r>
              <a:rPr lang="en-US" sz="1200" dirty="0"/>
              <a:t>   </a:t>
            </a:r>
            <a:r>
              <a:rPr lang="en-US" sz="1200" dirty="0" smtClean="0"/>
              <a:t>          LEAs</a:t>
            </a:r>
            <a:r>
              <a:rPr lang="en-US" sz="1200" dirty="0"/>
              <a:t>/ CMOs/ Dioceses submit local and regional chairpersons to the LDE or the Diocesan Office</a:t>
            </a:r>
            <a:r>
              <a:rPr lang="en-US" sz="1400" dirty="0"/>
              <a:t>.</a:t>
            </a:r>
            <a:endParaRPr sz="1400" dirty="0"/>
          </a:p>
          <a:p>
            <a:pPr marL="0" lvl="0" indent="0" algn="l" rtl="0">
              <a:lnSpc>
                <a:spcPct val="115000"/>
              </a:lnSpc>
              <a:spcBef>
                <a:spcPts val="300"/>
              </a:spcBef>
              <a:spcAft>
                <a:spcPts val="0"/>
              </a:spcAft>
              <a:buNone/>
            </a:pPr>
            <a:r>
              <a:rPr lang="en-US" sz="1200" b="1" dirty="0"/>
              <a:t>Nov.—Dec. </a:t>
            </a:r>
            <a:r>
              <a:rPr lang="en-US" sz="1200" b="1" dirty="0" smtClean="0"/>
              <a:t>2019           </a:t>
            </a:r>
            <a:r>
              <a:rPr lang="en-US" sz="1200" dirty="0" smtClean="0"/>
              <a:t>Schools </a:t>
            </a:r>
            <a:r>
              <a:rPr lang="en-US" sz="1200" dirty="0"/>
              <a:t>and districts select nominees and submit to the LEA for LEA nominations.</a:t>
            </a:r>
            <a:endParaRPr sz="1200" dirty="0"/>
          </a:p>
          <a:p>
            <a:pPr marL="0" lvl="0" indent="0" algn="l" rtl="0">
              <a:lnSpc>
                <a:spcPct val="115000"/>
              </a:lnSpc>
              <a:spcBef>
                <a:spcPts val="300"/>
              </a:spcBef>
              <a:spcAft>
                <a:spcPts val="0"/>
              </a:spcAft>
              <a:buNone/>
            </a:pPr>
            <a:r>
              <a:rPr lang="en-US" sz="1200" b="1" dirty="0"/>
              <a:t>Nov. 15, 2019   </a:t>
            </a:r>
            <a:r>
              <a:rPr lang="en-US" sz="1200" b="1" dirty="0" smtClean="0"/>
              <a:t>             </a:t>
            </a:r>
            <a:r>
              <a:rPr lang="en-US" sz="1200" dirty="0" smtClean="0"/>
              <a:t>The </a:t>
            </a:r>
            <a:r>
              <a:rPr lang="en-US" sz="1200" dirty="0"/>
              <a:t>LDE will send the names of the zone and regional chairpersons to the LEA and </a:t>
            </a:r>
            <a:r>
              <a:rPr lang="en-US" sz="1200" dirty="0" smtClean="0"/>
              <a:t>CMO</a:t>
            </a:r>
            <a:r>
              <a:rPr lang="en-US" sz="1200" dirty="0"/>
              <a:t> </a:t>
            </a:r>
            <a:r>
              <a:rPr lang="en-US" sz="1200" dirty="0" smtClean="0"/>
              <a:t>Coordinators</a:t>
            </a:r>
            <a:r>
              <a:rPr lang="en-US" sz="1200" dirty="0"/>
              <a:t>.</a:t>
            </a:r>
            <a:endParaRPr sz="1200" dirty="0"/>
          </a:p>
          <a:p>
            <a:pPr marL="0" lvl="0" indent="0" algn="l" rtl="0">
              <a:lnSpc>
                <a:spcPct val="115000"/>
              </a:lnSpc>
              <a:spcBef>
                <a:spcPts val="300"/>
              </a:spcBef>
              <a:spcAft>
                <a:spcPts val="0"/>
              </a:spcAft>
              <a:buNone/>
            </a:pPr>
            <a:r>
              <a:rPr lang="en-US" sz="1200" b="1" dirty="0"/>
              <a:t>By Dec. 19, 2019</a:t>
            </a:r>
            <a:r>
              <a:rPr lang="en-US" sz="1200" dirty="0"/>
              <a:t>  </a:t>
            </a:r>
            <a:r>
              <a:rPr lang="en-US" sz="1200" dirty="0" smtClean="0"/>
              <a:t>         Each </a:t>
            </a:r>
            <a:r>
              <a:rPr lang="en-US" sz="1200" dirty="0"/>
              <a:t>Charter Management Organization selects and electronically submits 1 nomination form per grade</a:t>
            </a:r>
            <a:endParaRPr sz="1200" dirty="0"/>
          </a:p>
          <a:p>
            <a:pPr marL="0" lvl="0" indent="0" algn="l" rtl="0">
              <a:lnSpc>
                <a:spcPct val="115000"/>
              </a:lnSpc>
              <a:spcBef>
                <a:spcPts val="0"/>
              </a:spcBef>
              <a:spcAft>
                <a:spcPts val="0"/>
              </a:spcAft>
              <a:buNone/>
            </a:pPr>
            <a:r>
              <a:rPr lang="en-US" sz="1200" dirty="0"/>
              <a:t>                                       </a:t>
            </a:r>
            <a:r>
              <a:rPr lang="en-US" sz="1200" dirty="0" smtClean="0"/>
              <a:t>  level </a:t>
            </a:r>
            <a:r>
              <a:rPr lang="en-US" sz="1200" dirty="0"/>
              <a:t>to the Charter Zone Selection Committee Chairman.</a:t>
            </a:r>
            <a:endParaRPr sz="1200" dirty="0"/>
          </a:p>
          <a:p>
            <a:pPr marL="0" lvl="0" indent="0" algn="l" rtl="0">
              <a:lnSpc>
                <a:spcPct val="115000"/>
              </a:lnSpc>
              <a:spcBef>
                <a:spcPts val="0"/>
              </a:spcBef>
              <a:spcAft>
                <a:spcPts val="0"/>
              </a:spcAft>
              <a:buNone/>
            </a:pPr>
            <a:r>
              <a:rPr lang="en-US" sz="1200" b="1" dirty="0"/>
              <a:t>By Jan. 21, 2020  </a:t>
            </a:r>
            <a:r>
              <a:rPr lang="en-US" sz="1200" b="1" dirty="0" smtClean="0"/>
              <a:t>          </a:t>
            </a:r>
            <a:r>
              <a:rPr lang="en-US" sz="1200" dirty="0" smtClean="0"/>
              <a:t>Each </a:t>
            </a:r>
            <a:r>
              <a:rPr lang="en-US" sz="1200" dirty="0"/>
              <a:t>LEA and Charter School Zone Committee electronically submits district nomination forms for the </a:t>
            </a:r>
            <a:r>
              <a:rPr lang="en-US" sz="1200" dirty="0" smtClean="0"/>
              <a:t>		               three  LEA/CMO </a:t>
            </a:r>
            <a:r>
              <a:rPr lang="en-US" sz="1200" dirty="0"/>
              <a:t>nominees (one from grades 5, 8, and 12)  to the regional student selection committee chairperson.                        </a:t>
            </a:r>
            <a:endParaRPr sz="1200" dirty="0"/>
          </a:p>
          <a:p>
            <a:pPr marL="0" lvl="0" indent="0" algn="l" rtl="0">
              <a:lnSpc>
                <a:spcPct val="115000"/>
              </a:lnSpc>
              <a:spcBef>
                <a:spcPts val="0"/>
              </a:spcBef>
              <a:spcAft>
                <a:spcPts val="0"/>
              </a:spcAft>
              <a:buNone/>
            </a:pPr>
            <a:r>
              <a:rPr lang="en-US" sz="1200" b="1" dirty="0"/>
              <a:t>Jan. 24-Feb. 28, 2020  </a:t>
            </a:r>
            <a:r>
              <a:rPr lang="en-US" sz="1200" b="1" dirty="0" smtClean="0"/>
              <a:t> </a:t>
            </a:r>
            <a:r>
              <a:rPr lang="en-US" sz="1200" dirty="0" smtClean="0"/>
              <a:t>The </a:t>
            </a:r>
            <a:r>
              <a:rPr lang="en-US" sz="1200" dirty="0"/>
              <a:t>seven regional student selection committees collect and review academic portfolios, conduct interviews, a</a:t>
            </a:r>
            <a:endParaRPr sz="1200" dirty="0"/>
          </a:p>
          <a:p>
            <a:pPr marL="914400" lvl="0" indent="457200" algn="l" rtl="0">
              <a:lnSpc>
                <a:spcPct val="115000"/>
              </a:lnSpc>
              <a:spcBef>
                <a:spcPts val="0"/>
              </a:spcBef>
              <a:spcAft>
                <a:spcPts val="0"/>
              </a:spcAft>
              <a:buNone/>
            </a:pPr>
            <a:r>
              <a:rPr lang="en-US" sz="1200" dirty="0" smtClean="0"/>
              <a:t>  and </a:t>
            </a:r>
            <a:r>
              <a:rPr lang="en-US" sz="1200" dirty="0"/>
              <a:t>score new regional writing samples of the nominees.</a:t>
            </a:r>
            <a:endParaRPr sz="1200" dirty="0"/>
          </a:p>
          <a:p>
            <a:pPr marL="0" lvl="0" indent="0" algn="l" rtl="0">
              <a:lnSpc>
                <a:spcPct val="115000"/>
              </a:lnSpc>
              <a:spcBef>
                <a:spcPts val="0"/>
              </a:spcBef>
              <a:spcAft>
                <a:spcPts val="0"/>
              </a:spcAft>
              <a:buNone/>
            </a:pPr>
            <a:r>
              <a:rPr lang="en-US" sz="1200" b="1" dirty="0"/>
              <a:t>By Mar. 2, 2020  </a:t>
            </a:r>
            <a:r>
              <a:rPr lang="en-US" sz="1200" b="1" dirty="0" smtClean="0"/>
              <a:t>          </a:t>
            </a:r>
            <a:r>
              <a:rPr lang="en-US" sz="1200" dirty="0" smtClean="0"/>
              <a:t>The </a:t>
            </a:r>
            <a:r>
              <a:rPr lang="en-US" sz="1200" dirty="0"/>
              <a:t>regional committee chairpersons </a:t>
            </a:r>
            <a:r>
              <a:rPr lang="en-US" sz="1200" u="sng" dirty="0"/>
              <a:t>electronically submit the nomination form(s) </a:t>
            </a:r>
            <a:r>
              <a:rPr lang="en-US" sz="1200" dirty="0"/>
              <a:t>and mail the portfolios of </a:t>
            </a:r>
            <a:endParaRPr sz="1200" dirty="0"/>
          </a:p>
          <a:p>
            <a:pPr marL="1371600" lvl="0" indent="0" algn="l" rtl="0">
              <a:lnSpc>
                <a:spcPct val="115000"/>
              </a:lnSpc>
              <a:spcBef>
                <a:spcPts val="0"/>
              </a:spcBef>
              <a:spcAft>
                <a:spcPts val="0"/>
              </a:spcAft>
              <a:buNone/>
            </a:pPr>
            <a:r>
              <a:rPr lang="en-US" sz="1200" dirty="0" smtClean="0"/>
              <a:t>  their </a:t>
            </a:r>
            <a:r>
              <a:rPr lang="en-US" sz="1200" dirty="0"/>
              <a:t>three regional nominees (grades 5, 8, and 12) to the State Selection Committee to Mrs. Marian E. Johnson at  </a:t>
            </a:r>
            <a:r>
              <a:rPr lang="en-US" sz="1200" dirty="0" smtClean="0"/>
              <a:t>   </a:t>
            </a:r>
          </a:p>
          <a:p>
            <a:pPr marL="1371600" lvl="0" indent="0" algn="l" rtl="0">
              <a:lnSpc>
                <a:spcPct val="115000"/>
              </a:lnSpc>
              <a:spcBef>
                <a:spcPts val="0"/>
              </a:spcBef>
              <a:spcAft>
                <a:spcPts val="0"/>
              </a:spcAft>
              <a:buNone/>
            </a:pPr>
            <a:r>
              <a:rPr lang="en-US" sz="1200" dirty="0"/>
              <a:t> </a:t>
            </a:r>
            <a:r>
              <a:rPr lang="en-US" sz="1200" dirty="0" smtClean="0"/>
              <a:t> the </a:t>
            </a:r>
            <a:r>
              <a:rPr lang="en-US" sz="1200" dirty="0"/>
              <a:t>LDE.</a:t>
            </a:r>
            <a:endParaRPr sz="1200" dirty="0"/>
          </a:p>
          <a:p>
            <a:pPr marL="0" lvl="0" indent="0" algn="l" rtl="0">
              <a:lnSpc>
                <a:spcPct val="115000"/>
              </a:lnSpc>
              <a:spcBef>
                <a:spcPts val="0"/>
              </a:spcBef>
              <a:spcAft>
                <a:spcPts val="0"/>
              </a:spcAft>
              <a:buNone/>
            </a:pPr>
            <a:r>
              <a:rPr lang="en-US" sz="1200" b="1" dirty="0"/>
              <a:t>Mar. 4-6, 2020  </a:t>
            </a:r>
            <a:r>
              <a:rPr lang="en-US" sz="1200" b="1" dirty="0" smtClean="0"/>
              <a:t>            </a:t>
            </a:r>
            <a:r>
              <a:rPr lang="en-US" sz="1200" dirty="0" smtClean="0"/>
              <a:t>The </a:t>
            </a:r>
            <a:r>
              <a:rPr lang="en-US" sz="1200" dirty="0"/>
              <a:t>Louisiana Department of Education releases the names of the twenty-one regional nominees. Non-winning </a:t>
            </a:r>
            <a:endParaRPr sz="1200" dirty="0"/>
          </a:p>
          <a:p>
            <a:pPr marL="914400" lvl="0" indent="457200" algn="l" rtl="0">
              <a:lnSpc>
                <a:spcPct val="115000"/>
              </a:lnSpc>
              <a:spcBef>
                <a:spcPts val="0"/>
              </a:spcBef>
              <a:spcAft>
                <a:spcPts val="0"/>
              </a:spcAft>
              <a:buNone/>
            </a:pPr>
            <a:r>
              <a:rPr lang="en-US" sz="1200" dirty="0" smtClean="0"/>
              <a:t> portfolios </a:t>
            </a:r>
            <a:r>
              <a:rPr lang="en-US" sz="1200" dirty="0"/>
              <a:t>are returned to the district. Winning portfolios are sent to the state coordinator.</a:t>
            </a:r>
            <a:endParaRPr sz="1200" dirty="0"/>
          </a:p>
          <a:p>
            <a:pPr marL="0" lvl="0" indent="0" algn="l" rtl="0">
              <a:lnSpc>
                <a:spcPct val="115000"/>
              </a:lnSpc>
              <a:spcBef>
                <a:spcPts val="0"/>
              </a:spcBef>
              <a:spcAft>
                <a:spcPts val="0"/>
              </a:spcAft>
              <a:buNone/>
            </a:pPr>
            <a:r>
              <a:rPr lang="en-US" sz="1200" b="1" dirty="0"/>
              <a:t>Mar.31-Apr. 1, 2020  </a:t>
            </a:r>
            <a:r>
              <a:rPr lang="en-US" sz="1200" b="1" dirty="0" smtClean="0"/>
              <a:t> </a:t>
            </a:r>
            <a:r>
              <a:rPr lang="en-US" sz="1200" dirty="0" smtClean="0"/>
              <a:t>The </a:t>
            </a:r>
            <a:r>
              <a:rPr lang="en-US" sz="1200" dirty="0"/>
              <a:t>state selection committee reviews the academic portfolios of the regional nominees, conducts interviews </a:t>
            </a:r>
            <a:endParaRPr sz="1200" dirty="0"/>
          </a:p>
          <a:p>
            <a:pPr marL="914400" lvl="0" indent="457200" algn="l" rtl="0">
              <a:lnSpc>
                <a:spcPct val="115000"/>
              </a:lnSpc>
              <a:spcBef>
                <a:spcPts val="0"/>
              </a:spcBef>
              <a:spcAft>
                <a:spcPts val="0"/>
              </a:spcAft>
              <a:buNone/>
            </a:pPr>
            <a:r>
              <a:rPr lang="en-US" sz="1200" dirty="0" smtClean="0"/>
              <a:t> with </a:t>
            </a:r>
            <a:r>
              <a:rPr lang="en-US" sz="1200" dirty="0"/>
              <a:t>regional finalists, and scores the writing samples.</a:t>
            </a:r>
            <a:endParaRPr sz="1200" dirty="0"/>
          </a:p>
          <a:p>
            <a:pPr marL="0" lvl="0" indent="0" algn="l" rtl="0">
              <a:lnSpc>
                <a:spcPct val="115000"/>
              </a:lnSpc>
              <a:spcBef>
                <a:spcPts val="0"/>
              </a:spcBef>
              <a:spcAft>
                <a:spcPts val="0"/>
              </a:spcAft>
              <a:buNone/>
            </a:pPr>
            <a:r>
              <a:rPr lang="en-US" sz="1200" b="1" dirty="0"/>
              <a:t>April 1, 2020  	</a:t>
            </a:r>
            <a:r>
              <a:rPr lang="en-US" sz="1200" b="1" dirty="0" smtClean="0"/>
              <a:t>              </a:t>
            </a:r>
            <a:r>
              <a:rPr lang="en-US" sz="1200" dirty="0" smtClean="0"/>
              <a:t>The </a:t>
            </a:r>
            <a:r>
              <a:rPr lang="en-US" sz="1200" dirty="0"/>
              <a:t>State Selection Committee names the Elementary School Student of the Year (grade 5), Middle /Junior High </a:t>
            </a:r>
            <a:endParaRPr sz="1200" dirty="0"/>
          </a:p>
          <a:p>
            <a:pPr marL="914400" lvl="0" indent="457200" algn="l" rtl="0">
              <a:lnSpc>
                <a:spcPct val="115000"/>
              </a:lnSpc>
              <a:spcBef>
                <a:spcPts val="0"/>
              </a:spcBef>
              <a:spcAft>
                <a:spcPts val="0"/>
              </a:spcAft>
              <a:buNone/>
            </a:pPr>
            <a:r>
              <a:rPr lang="en-US" sz="1200" dirty="0"/>
              <a:t>School Student of the Year (grade 8), and  High School Student of the Year (grade 12). </a:t>
            </a:r>
            <a:endParaRPr sz="1200" dirty="0"/>
          </a:p>
          <a:p>
            <a:pPr marL="0" marR="0" lvl="0" indent="0" algn="l" rtl="0">
              <a:lnSpc>
                <a:spcPct val="100000"/>
              </a:lnSpc>
              <a:spcBef>
                <a:spcPts val="0"/>
              </a:spcBef>
              <a:spcAft>
                <a:spcPts val="0"/>
              </a:spcAft>
              <a:buClr>
                <a:schemeClr val="dk1"/>
              </a:buClr>
              <a:buSzPts val="2100"/>
              <a:buFont typeface="Arial"/>
              <a:buNone/>
            </a:pPr>
            <a:endParaRPr sz="1200" b="1" dirty="0"/>
          </a:p>
          <a:p>
            <a:pPr marL="457200" marR="0" lvl="0" indent="-228600" algn="l" rtl="0">
              <a:lnSpc>
                <a:spcPct val="70000"/>
              </a:lnSpc>
              <a:spcBef>
                <a:spcPts val="750"/>
              </a:spcBef>
              <a:spcAft>
                <a:spcPts val="0"/>
              </a:spcAft>
              <a:buClr>
                <a:schemeClr val="dk1"/>
              </a:buClr>
              <a:buSzPts val="2100"/>
              <a:buFont typeface="Arial"/>
              <a:buNone/>
            </a:pPr>
            <a:endParaRPr sz="525"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2800"/>
              <a:buFont typeface="Calibri"/>
              <a:buNone/>
            </a:pPr>
            <a:r>
              <a:rPr lang="en-US" sz="2800" b="1" i="0" u="none" strike="noStrike" cap="none">
                <a:solidFill>
                  <a:srgbClr val="333333"/>
                </a:solidFill>
              </a:rPr>
              <a:t>Student of the Year Regions</a:t>
            </a:r>
            <a:endParaRPr sz="2800" b="1" i="0" u="none" strike="noStrike" cap="none">
              <a:solidFill>
                <a:srgbClr val="333333"/>
              </a:solidFill>
            </a:endParaRPr>
          </a:p>
        </p:txBody>
      </p:sp>
      <p:pic>
        <p:nvPicPr>
          <p:cNvPr id="120" name="Google Shape;120;p17"/>
          <p:cNvPicPr preferRelativeResize="0"/>
          <p:nvPr/>
        </p:nvPicPr>
        <p:blipFill>
          <a:blip r:embed="rId3">
            <a:alphaModFix/>
          </a:blip>
          <a:stretch>
            <a:fillRect/>
          </a:stretch>
        </p:blipFill>
        <p:spPr>
          <a:xfrm>
            <a:off x="1255050" y="1033475"/>
            <a:ext cx="5715000" cy="37719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5663</Words>
  <Application>Microsoft Office PowerPoint</Application>
  <PresentationFormat>On-screen Show (16:9)</PresentationFormat>
  <Paragraphs>446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Noto Sans Symbols</vt:lpstr>
      <vt:lpstr>LA Believes</vt:lpstr>
      <vt:lpstr>Student of the Year Guidelines - 2020</vt:lpstr>
      <vt:lpstr>Webinar Objectives</vt:lpstr>
      <vt:lpstr>Student of the Year - 2018</vt:lpstr>
      <vt:lpstr>Starting the Selection Process</vt:lpstr>
      <vt:lpstr>LEA/CMO Information Form</vt:lpstr>
      <vt:lpstr>LEA/CMO Information Form</vt:lpstr>
      <vt:lpstr>Parent or Guardian Statement</vt:lpstr>
      <vt:lpstr>Timeline </vt:lpstr>
      <vt:lpstr>Student of the Year Regions</vt:lpstr>
      <vt:lpstr>Charter School Zones</vt:lpstr>
      <vt:lpstr>Student of the Year Selection Process</vt:lpstr>
      <vt:lpstr>Revised Scoring </vt:lpstr>
      <vt:lpstr>Regional and State Writing Samples</vt:lpstr>
      <vt:lpstr>Nominee Attributes</vt:lpstr>
      <vt:lpstr>Portfolio Requirements</vt:lpstr>
      <vt:lpstr>Other Scored Components</vt:lpstr>
      <vt:lpstr>District or Zone Selection Committee Composition</vt:lpstr>
      <vt:lpstr>Regional and State Selection Committees</vt:lpstr>
      <vt:lpstr>Scoring Forms</vt:lpstr>
      <vt:lpstr>Candidate Selection &amp; Announcements</vt:lpstr>
      <vt:lpstr>Competition Days</vt:lpstr>
      <vt:lpstr>Questions?</vt:lpstr>
      <vt:lpstr>Thank you for your support of this Student Recognition Program.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of the Year Guidelines - 2020</dc:title>
  <dc:creator>Marian Johnson</dc:creator>
  <cp:lastModifiedBy>Marian Johnson</cp:lastModifiedBy>
  <cp:revision>10</cp:revision>
  <cp:lastPrinted>2019-08-22T14:16:46Z</cp:lastPrinted>
  <dcterms:modified xsi:type="dcterms:W3CDTF">2019-08-22T17:42:50Z</dcterms:modified>
</cp:coreProperties>
</file>