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86" r:id="rId3"/>
    <p:sldMasterId id="2147483709" r:id="rId4"/>
    <p:sldMasterId id="2147483728" r:id="rId5"/>
    <p:sldMasterId id="2147483747" r:id="rId6"/>
    <p:sldMasterId id="2147483750" r:id="rId7"/>
  </p:sldMasterIdLst>
  <p:notesMasterIdLst>
    <p:notesMasterId r:id="rId3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Xk9vlnRfOVjYoDSyDP8bC84+f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55634E-30CF-464E-B015-213EED7E6D3A}">
  <a:tblStyle styleId="{1255634E-30CF-464E-B015-213EED7E6D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47AF6D5-E330-40A1-A2FE-6C99935FB3C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553E0BD-AE79-49E3-A470-6114839B1AFC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21" autoAdjust="0"/>
  </p:normalViewPr>
  <p:slideViewPr>
    <p:cSldViewPr snapToGrid="0">
      <p:cViewPr varScale="1">
        <p:scale>
          <a:sx n="66" d="100"/>
          <a:sy n="66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3f47426f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63f47426f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08" name="Google Shape;408;g63f47426f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0" name="Google Shape;48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654ce976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g654ce976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86" name="Google Shape;486;g654ce9767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94" name="Google Shape;49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02" name="Google Shape;50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512" name="Google Shape;51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28" name="Google Shape;52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36" name="Google Shape;53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543" name="Google Shape;54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49" name="Google Shape;54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14" name="Google Shape;41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f4f043df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g6f4f043df1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56" name="Google Shape;556;g6f4f043df1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69" name="Google Shape;56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77" name="Google Shape;57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6facbfdae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6facbfdae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21" name="Google Shape;42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3f47426f7_1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63f47426f7_1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428" name="Google Shape;428;g63f47426f7_1_6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3f47426f7_1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63f47426f7_1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63f47426f7_1_7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63f47426f7_1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63f47426f7_1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63f47426f7_1_8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3f47426f7_1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3f47426f7_1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3f47426f7_1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3f47426f7_1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63f47426f7_1_8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6facbfdae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6facbfdae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6facbfdaef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OBJEC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6facbfdaef_0_12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Google Shape;400;g6facbfdaef_0_1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501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g6facbfdaef_0_1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g6facbfdaef_0_1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g6facbfdaef_0_1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4" name="Google Shape;404;g6facbfdaef_0_121"/>
          <p:cNvSpPr txBox="1"/>
          <p:nvPr/>
        </p:nvSpPr>
        <p:spPr>
          <a:xfrm>
            <a:off x="0" y="0"/>
            <a:ext cx="12039900" cy="14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Calibri"/>
              <a:buNone/>
            </a:pPr>
            <a:endParaRPr sz="4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Calibri"/>
              <a:buNone/>
            </a:pPr>
            <a:r>
              <a:rPr lang="en-US" sz="37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NAEP 2019-2020 Assessment:</a:t>
            </a:r>
            <a:endParaRPr sz="3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438400" marR="0" lvl="0" indent="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37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 Long-Term Trend (LTT)</a:t>
            </a:r>
            <a:endParaRPr sz="3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Calibri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63f47426f7_1_6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63f47426f7_1_6"/>
          <p:cNvSpPr txBox="1">
            <a:spLocks noGrp="1"/>
          </p:cNvSpPr>
          <p:nvPr>
            <p:ph type="title"/>
          </p:nvPr>
        </p:nvSpPr>
        <p:spPr>
          <a:xfrm>
            <a:off x="1103433" y="2265800"/>
            <a:ext cx="100404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63f47426f7_1_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9033"/>
            <a:ext cx="121920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63f47426f7_1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94449"/>
            <a:ext cx="12094464" cy="4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63f47426f7_1_9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g63f47426f7_1_9"/>
          <p:cNvSpPr txBox="1">
            <a:spLocks noGrp="1"/>
          </p:cNvSpPr>
          <p:nvPr>
            <p:ph type="body" idx="1"/>
          </p:nvPr>
        </p:nvSpPr>
        <p:spPr>
          <a:xfrm>
            <a:off x="203200" y="1524000"/>
            <a:ext cx="117855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g63f47426f7_1_9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g63f47426f7_1_9"/>
          <p:cNvSpPr txBox="1"/>
          <p:nvPr/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63f47426f7_1_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69049"/>
            <a:ext cx="12094464" cy="4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63f47426f7_1_16"/>
          <p:cNvSpPr txBox="1">
            <a:spLocks noGrp="1"/>
          </p:cNvSpPr>
          <p:nvPr>
            <p:ph type="body" idx="1"/>
          </p:nvPr>
        </p:nvSpPr>
        <p:spPr>
          <a:xfrm>
            <a:off x="203200" y="1524000"/>
            <a:ext cx="74169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63f47426f7_1_16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g63f47426f7_1_16"/>
          <p:cNvSpPr>
            <a:spLocks noGrp="1"/>
          </p:cNvSpPr>
          <p:nvPr>
            <p:ph type="pic" idx="2"/>
          </p:nvPr>
        </p:nvSpPr>
        <p:spPr>
          <a:xfrm>
            <a:off x="7772400" y="1701800"/>
            <a:ext cx="4267200" cy="42672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g63f47426f7_1_16"/>
          <p:cNvSpPr txBox="1"/>
          <p:nvPr/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63f47426f7_1_16"/>
          <p:cNvSpPr txBox="1"/>
          <p:nvPr/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63f47426f7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033"/>
            <a:ext cx="121920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63f47426f7_1_16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63f47426f7_1_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98077"/>
            <a:ext cx="12094464" cy="4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63f47426f7_1_25"/>
          <p:cNvSpPr txBox="1">
            <a:spLocks noGrp="1"/>
          </p:cNvSpPr>
          <p:nvPr>
            <p:ph type="body" idx="1"/>
          </p:nvPr>
        </p:nvSpPr>
        <p:spPr>
          <a:xfrm>
            <a:off x="203200" y="1524000"/>
            <a:ext cx="74169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g63f47426f7_1_25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g63f47426f7_1_25"/>
          <p:cNvSpPr txBox="1">
            <a:spLocks noGrp="1"/>
          </p:cNvSpPr>
          <p:nvPr>
            <p:ph type="body" idx="2"/>
          </p:nvPr>
        </p:nvSpPr>
        <p:spPr>
          <a:xfrm>
            <a:off x="8027233" y="1600200"/>
            <a:ext cx="3936000" cy="441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63f47426f7_1_25"/>
          <p:cNvSpPr txBox="1"/>
          <p:nvPr/>
        </p:nvSpPr>
        <p:spPr>
          <a:xfrm>
            <a:off x="9067800" y="6404428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63f47426f7_1_25"/>
          <p:cNvSpPr txBox="1"/>
          <p:nvPr/>
        </p:nvSpPr>
        <p:spPr>
          <a:xfrm>
            <a:off x="9067800" y="6404428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63f47426f7_1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033"/>
            <a:ext cx="121920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63f47426f7_1_25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63f47426f7_1_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683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63f47426f7_1_34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3810000" y="905256"/>
            <a:ext cx="7947965" cy="61859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63f47426f7_1_34"/>
          <p:cNvSpPr txBox="1">
            <a:spLocks noGrp="1"/>
          </p:cNvSpPr>
          <p:nvPr>
            <p:ph type="body" idx="1"/>
          </p:nvPr>
        </p:nvSpPr>
        <p:spPr>
          <a:xfrm>
            <a:off x="3683000" y="1524000"/>
            <a:ext cx="83061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g63f47426f7_1_34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g63f47426f7_1_34"/>
          <p:cNvSpPr txBox="1">
            <a:spLocks noGrp="1"/>
          </p:cNvSpPr>
          <p:nvPr>
            <p:ph type="body" idx="2"/>
          </p:nvPr>
        </p:nvSpPr>
        <p:spPr>
          <a:xfrm>
            <a:off x="254000" y="228600"/>
            <a:ext cx="3200400" cy="64008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g63f47426f7_1_34"/>
          <p:cNvSpPr txBox="1">
            <a:spLocks noGrp="1"/>
          </p:cNvSpPr>
          <p:nvPr>
            <p:ph type="title"/>
          </p:nvPr>
        </p:nvSpPr>
        <p:spPr>
          <a:xfrm>
            <a:off x="3683000" y="0"/>
            <a:ext cx="8508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9033"/>
            <a:ext cx="121920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94450"/>
            <a:ext cx="12094464" cy="4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4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  <a:defRPr sz="4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1"/>
          </p:nvPr>
        </p:nvSpPr>
        <p:spPr>
          <a:xfrm>
            <a:off x="203200" y="1524000"/>
            <a:ext cx="11785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4"/>
          <p:cNvSpPr txBox="1"/>
          <p:nvPr/>
        </p:nvSpPr>
        <p:spPr>
          <a:xfrm>
            <a:off x="9067800" y="6400800"/>
            <a:ext cx="29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63f47426f7_1_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63f47426f7_1_41"/>
          <p:cNvSpPr txBox="1">
            <a:spLocks noGrp="1"/>
          </p:cNvSpPr>
          <p:nvPr>
            <p:ph type="title"/>
          </p:nvPr>
        </p:nvSpPr>
        <p:spPr>
          <a:xfrm>
            <a:off x="0" y="2133600"/>
            <a:ext cx="12192000" cy="22101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63f47426f7_1_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63f47426f7_1_44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11125200" cy="47244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g63f47426f7_1_44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1112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63f47426f7_1_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63f47426f7_1_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63f47426f7_1_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63f47426f7_1_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63f47426f7_1_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63f47426f7_1_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0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63f47426f7_1_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0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63f47426f7_1_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5"/>
          <p:cNvSpPr txBox="1">
            <a:spLocks noGrp="1"/>
          </p:cNvSpPr>
          <p:nvPr>
            <p:ph type="title"/>
          </p:nvPr>
        </p:nvSpPr>
        <p:spPr>
          <a:xfrm>
            <a:off x="0" y="2133600"/>
            <a:ext cx="12192000" cy="22100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3733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_10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63f47426f7_1_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">
  <p:cSld name="CUSTOM_10_1_1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63f47426f7_1_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63f47426f7_1_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63f47426f7_1_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63f47426f7_1_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63f47426f7_1_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63f47426f7_1_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63f47426f7_1_687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63f47426f7_1_687"/>
          <p:cNvSpPr txBox="1">
            <a:spLocks noGrp="1"/>
          </p:cNvSpPr>
          <p:nvPr>
            <p:ph type="title"/>
          </p:nvPr>
        </p:nvSpPr>
        <p:spPr>
          <a:xfrm>
            <a:off x="1103433" y="2265800"/>
            <a:ext cx="100404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63f47426f7_1_6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9033"/>
            <a:ext cx="121920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63f47426f7_1_6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94449"/>
            <a:ext cx="12094464" cy="4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63f47426f7_1_690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76" name="Google Shape;176;g63f47426f7_1_690"/>
          <p:cNvSpPr txBox="1">
            <a:spLocks noGrp="1"/>
          </p:cNvSpPr>
          <p:nvPr>
            <p:ph type="body" idx="1"/>
          </p:nvPr>
        </p:nvSpPr>
        <p:spPr>
          <a:xfrm>
            <a:off x="203200" y="1524000"/>
            <a:ext cx="117855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g63f47426f7_1_690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g63f47426f7_1_690"/>
          <p:cNvSpPr txBox="1"/>
          <p:nvPr/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63f47426f7_1_6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69049"/>
            <a:ext cx="12094464" cy="4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63f47426f7_1_697"/>
          <p:cNvSpPr txBox="1">
            <a:spLocks noGrp="1"/>
          </p:cNvSpPr>
          <p:nvPr>
            <p:ph type="body" idx="1"/>
          </p:nvPr>
        </p:nvSpPr>
        <p:spPr>
          <a:xfrm>
            <a:off x="203200" y="1524000"/>
            <a:ext cx="74169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g63f47426f7_1_697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g63f47426f7_1_697"/>
          <p:cNvSpPr>
            <a:spLocks noGrp="1"/>
          </p:cNvSpPr>
          <p:nvPr>
            <p:ph type="pic" idx="2"/>
          </p:nvPr>
        </p:nvSpPr>
        <p:spPr>
          <a:xfrm>
            <a:off x="7772400" y="1701800"/>
            <a:ext cx="4267200" cy="42672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g63f47426f7_1_697"/>
          <p:cNvSpPr txBox="1"/>
          <p:nvPr/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63f47426f7_1_697"/>
          <p:cNvSpPr txBox="1"/>
          <p:nvPr/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63f47426f7_1_6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033"/>
            <a:ext cx="121920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63f47426f7_1_697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63f47426f7_1_7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98077"/>
            <a:ext cx="12094464" cy="4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63f47426f7_1_706"/>
          <p:cNvSpPr txBox="1">
            <a:spLocks noGrp="1"/>
          </p:cNvSpPr>
          <p:nvPr>
            <p:ph type="body" idx="1"/>
          </p:nvPr>
        </p:nvSpPr>
        <p:spPr>
          <a:xfrm>
            <a:off x="203200" y="1524000"/>
            <a:ext cx="74169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g63f47426f7_1_706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g63f47426f7_1_706"/>
          <p:cNvSpPr txBox="1">
            <a:spLocks noGrp="1"/>
          </p:cNvSpPr>
          <p:nvPr>
            <p:ph type="body" idx="2"/>
          </p:nvPr>
        </p:nvSpPr>
        <p:spPr>
          <a:xfrm>
            <a:off x="8027233" y="1600200"/>
            <a:ext cx="3936000" cy="441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g63f47426f7_1_706"/>
          <p:cNvSpPr txBox="1"/>
          <p:nvPr/>
        </p:nvSpPr>
        <p:spPr>
          <a:xfrm>
            <a:off x="9067800" y="6404428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63f47426f7_1_706"/>
          <p:cNvSpPr txBox="1"/>
          <p:nvPr/>
        </p:nvSpPr>
        <p:spPr>
          <a:xfrm>
            <a:off x="9067800" y="6404428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63f47426f7_1_7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033"/>
            <a:ext cx="121920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63f47426f7_1_706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63f47426f7_1_7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683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63f47426f7_1_715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3810000" y="905256"/>
            <a:ext cx="7947965" cy="61859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63f47426f7_1_715"/>
          <p:cNvSpPr txBox="1">
            <a:spLocks noGrp="1"/>
          </p:cNvSpPr>
          <p:nvPr>
            <p:ph type="body" idx="1"/>
          </p:nvPr>
        </p:nvSpPr>
        <p:spPr>
          <a:xfrm>
            <a:off x="3683000" y="1524000"/>
            <a:ext cx="83061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g63f47426f7_1_715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g63f47426f7_1_715"/>
          <p:cNvSpPr txBox="1">
            <a:spLocks noGrp="1"/>
          </p:cNvSpPr>
          <p:nvPr>
            <p:ph type="body" idx="2"/>
          </p:nvPr>
        </p:nvSpPr>
        <p:spPr>
          <a:xfrm>
            <a:off x="254000" y="228600"/>
            <a:ext cx="3200400" cy="64008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g63f47426f7_1_715"/>
          <p:cNvSpPr txBox="1">
            <a:spLocks noGrp="1"/>
          </p:cNvSpPr>
          <p:nvPr>
            <p:ph type="title"/>
          </p:nvPr>
        </p:nvSpPr>
        <p:spPr>
          <a:xfrm>
            <a:off x="3683000" y="0"/>
            <a:ext cx="8508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63f47426f7_1_7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63f47426f7_1_722"/>
          <p:cNvSpPr txBox="1">
            <a:spLocks noGrp="1"/>
          </p:cNvSpPr>
          <p:nvPr>
            <p:ph type="title"/>
          </p:nvPr>
        </p:nvSpPr>
        <p:spPr>
          <a:xfrm>
            <a:off x="0" y="2133600"/>
            <a:ext cx="12192000" cy="22101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63f47426f7_1_7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63f47426f7_1_725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11125200" cy="47244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g63f47426f7_1_725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1112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63f47426f7_1_7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63f47426f7_1_7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63f47426f7_1_7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63f47426f7_1_7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63f47426f7_1_7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63f47426f7_1_7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0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63f47426f7_1_7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0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63f47426f7_1_7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_10_1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63f47426f7_1_7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">
  <p:cSld name="CUSTOM_10_1_1_1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63f47426f7_1_7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63f47426f7_1_7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63f47426f7_1_7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63f47426f7_1_7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63f47426f7_1_7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63f47426f7_1_7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63f47426f7_1_855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63f47426f7_1_855"/>
          <p:cNvSpPr txBox="1">
            <a:spLocks noGrp="1"/>
          </p:cNvSpPr>
          <p:nvPr>
            <p:ph type="title"/>
          </p:nvPr>
        </p:nvSpPr>
        <p:spPr>
          <a:xfrm>
            <a:off x="1103433" y="2265800"/>
            <a:ext cx="100404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63f47426f7_1_8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9033"/>
            <a:ext cx="121920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63f47426f7_1_8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94449"/>
            <a:ext cx="12094464" cy="4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63f47426f7_1_858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249" name="Google Shape;249;g63f47426f7_1_858"/>
          <p:cNvSpPr txBox="1">
            <a:spLocks noGrp="1"/>
          </p:cNvSpPr>
          <p:nvPr>
            <p:ph type="body" idx="1"/>
          </p:nvPr>
        </p:nvSpPr>
        <p:spPr>
          <a:xfrm>
            <a:off x="203200" y="1524000"/>
            <a:ext cx="117855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g63f47426f7_1_858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g63f47426f7_1_858"/>
          <p:cNvSpPr txBox="1"/>
          <p:nvPr/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63f47426f7_1_8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69049"/>
            <a:ext cx="12094464" cy="4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63f47426f7_1_865"/>
          <p:cNvSpPr txBox="1">
            <a:spLocks noGrp="1"/>
          </p:cNvSpPr>
          <p:nvPr>
            <p:ph type="body" idx="1"/>
          </p:nvPr>
        </p:nvSpPr>
        <p:spPr>
          <a:xfrm>
            <a:off x="203200" y="1524000"/>
            <a:ext cx="74169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g63f47426f7_1_865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g63f47426f7_1_865"/>
          <p:cNvSpPr>
            <a:spLocks noGrp="1"/>
          </p:cNvSpPr>
          <p:nvPr>
            <p:ph type="pic" idx="2"/>
          </p:nvPr>
        </p:nvSpPr>
        <p:spPr>
          <a:xfrm>
            <a:off x="7772400" y="1701800"/>
            <a:ext cx="4267200" cy="42672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g63f47426f7_1_865"/>
          <p:cNvSpPr txBox="1"/>
          <p:nvPr/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63f47426f7_1_865"/>
          <p:cNvSpPr txBox="1"/>
          <p:nvPr/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g63f47426f7_1_8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033"/>
            <a:ext cx="121920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63f47426f7_1_865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63f47426f7_1_8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98077"/>
            <a:ext cx="12094464" cy="4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63f47426f7_1_874"/>
          <p:cNvSpPr txBox="1">
            <a:spLocks noGrp="1"/>
          </p:cNvSpPr>
          <p:nvPr>
            <p:ph type="body" idx="1"/>
          </p:nvPr>
        </p:nvSpPr>
        <p:spPr>
          <a:xfrm>
            <a:off x="203200" y="1524000"/>
            <a:ext cx="74169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g63f47426f7_1_874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g63f47426f7_1_874"/>
          <p:cNvSpPr txBox="1">
            <a:spLocks noGrp="1"/>
          </p:cNvSpPr>
          <p:nvPr>
            <p:ph type="body" idx="2"/>
          </p:nvPr>
        </p:nvSpPr>
        <p:spPr>
          <a:xfrm>
            <a:off x="8027233" y="1600200"/>
            <a:ext cx="3936000" cy="441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g63f47426f7_1_874"/>
          <p:cNvSpPr txBox="1"/>
          <p:nvPr/>
        </p:nvSpPr>
        <p:spPr>
          <a:xfrm>
            <a:off x="9067800" y="6404428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63f47426f7_1_874"/>
          <p:cNvSpPr txBox="1"/>
          <p:nvPr/>
        </p:nvSpPr>
        <p:spPr>
          <a:xfrm>
            <a:off x="9067800" y="6404428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g63f47426f7_1_8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033"/>
            <a:ext cx="121920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63f47426f7_1_874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g63f47426f7_1_8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683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63f47426f7_1_883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3810000" y="905256"/>
            <a:ext cx="7947965" cy="61859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63f47426f7_1_883"/>
          <p:cNvSpPr txBox="1">
            <a:spLocks noGrp="1"/>
          </p:cNvSpPr>
          <p:nvPr>
            <p:ph type="body" idx="1"/>
          </p:nvPr>
        </p:nvSpPr>
        <p:spPr>
          <a:xfrm>
            <a:off x="3683000" y="1524000"/>
            <a:ext cx="83061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g63f47426f7_1_883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g63f47426f7_1_883"/>
          <p:cNvSpPr txBox="1">
            <a:spLocks noGrp="1"/>
          </p:cNvSpPr>
          <p:nvPr>
            <p:ph type="body" idx="2"/>
          </p:nvPr>
        </p:nvSpPr>
        <p:spPr>
          <a:xfrm>
            <a:off x="254000" y="228600"/>
            <a:ext cx="3200400" cy="64008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g63f47426f7_1_883"/>
          <p:cNvSpPr txBox="1">
            <a:spLocks noGrp="1"/>
          </p:cNvSpPr>
          <p:nvPr>
            <p:ph type="title"/>
          </p:nvPr>
        </p:nvSpPr>
        <p:spPr>
          <a:xfrm>
            <a:off x="3683000" y="0"/>
            <a:ext cx="8508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63f47426f7_1_8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63f47426f7_1_890"/>
          <p:cNvSpPr txBox="1">
            <a:spLocks noGrp="1"/>
          </p:cNvSpPr>
          <p:nvPr>
            <p:ph type="title"/>
          </p:nvPr>
        </p:nvSpPr>
        <p:spPr>
          <a:xfrm>
            <a:off x="0" y="2133600"/>
            <a:ext cx="12192000" cy="22101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g63f47426f7_1_8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63f47426f7_1_893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11125200" cy="47244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g63f47426f7_1_893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1112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63f47426f7_1_8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g63f47426f7_1_8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63f47426f7_1_9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63f47426f7_1_9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63f47426f7_1_9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63f47426f7_1_9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63f47426f7_1_9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63f47426f7_1_9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g63f47426f7_1_9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63f47426f7_1_9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63f47426f7_1_9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5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g6facbfdaef_0_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9033"/>
            <a:ext cx="121920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6facbfdaef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94449"/>
            <a:ext cx="12094464" cy="4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6facbfdaef_0_7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g6facbfdaef_0_7"/>
          <p:cNvSpPr txBox="1">
            <a:spLocks noGrp="1"/>
          </p:cNvSpPr>
          <p:nvPr>
            <p:ph type="body" idx="1"/>
          </p:nvPr>
        </p:nvSpPr>
        <p:spPr>
          <a:xfrm>
            <a:off x="203200" y="1524000"/>
            <a:ext cx="117855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g6facbfdaef_0_7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Google Shape;313;g6facbfdaef_0_7"/>
          <p:cNvSpPr txBox="1"/>
          <p:nvPr/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6facbfdaef_0_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69049"/>
            <a:ext cx="12094464" cy="4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6facbfdaef_0_14"/>
          <p:cNvSpPr txBox="1">
            <a:spLocks noGrp="1"/>
          </p:cNvSpPr>
          <p:nvPr>
            <p:ph type="body" idx="1"/>
          </p:nvPr>
        </p:nvSpPr>
        <p:spPr>
          <a:xfrm>
            <a:off x="203200" y="1524000"/>
            <a:ext cx="74169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g6facbfdaef_0_14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g6facbfdaef_0_14"/>
          <p:cNvSpPr>
            <a:spLocks noGrp="1"/>
          </p:cNvSpPr>
          <p:nvPr>
            <p:ph type="pic" idx="2"/>
          </p:nvPr>
        </p:nvSpPr>
        <p:spPr>
          <a:xfrm>
            <a:off x="7772400" y="1701800"/>
            <a:ext cx="4267200" cy="42672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g6facbfdaef_0_14"/>
          <p:cNvSpPr txBox="1"/>
          <p:nvPr/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6facbfdaef_0_14"/>
          <p:cNvSpPr txBox="1"/>
          <p:nvPr/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g6facbfdaef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33"/>
            <a:ext cx="121920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6facbfdaef_0_14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g6facbfdaef_0_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683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6facbfdaef_0_23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3810000" y="905256"/>
            <a:ext cx="7947969" cy="61859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6facbfdaef_0_23"/>
          <p:cNvSpPr txBox="1">
            <a:spLocks noGrp="1"/>
          </p:cNvSpPr>
          <p:nvPr>
            <p:ph type="body" idx="1"/>
          </p:nvPr>
        </p:nvSpPr>
        <p:spPr>
          <a:xfrm>
            <a:off x="3683000" y="1524000"/>
            <a:ext cx="83061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g6facbfdaef_0_23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g6facbfdaef_0_23"/>
          <p:cNvSpPr txBox="1">
            <a:spLocks noGrp="1"/>
          </p:cNvSpPr>
          <p:nvPr>
            <p:ph type="body" idx="2"/>
          </p:nvPr>
        </p:nvSpPr>
        <p:spPr>
          <a:xfrm>
            <a:off x="254000" y="228600"/>
            <a:ext cx="3200400" cy="64008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g6facbfdaef_0_23"/>
          <p:cNvSpPr txBox="1">
            <a:spLocks noGrp="1"/>
          </p:cNvSpPr>
          <p:nvPr>
            <p:ph type="title"/>
          </p:nvPr>
        </p:nvSpPr>
        <p:spPr>
          <a:xfrm>
            <a:off x="3683000" y="0"/>
            <a:ext cx="8508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6facbfdaef_0_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6facbfdaef_0_30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11125200" cy="47244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g6facbfdaef_0_30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1112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6facbfdaef_0_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0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6facbfdaef_0_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0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g6facbfdaef_0_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0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6facbfdaef_0_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0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6facbfdaef_0_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0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g6facbfdaef_0_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0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g6facbfdaef_0_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0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g6facbfdaef_0_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0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6facbfdaef_0_50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6facbfdaef_0_50"/>
          <p:cNvSpPr txBox="1">
            <a:spLocks noGrp="1"/>
          </p:cNvSpPr>
          <p:nvPr>
            <p:ph type="title"/>
          </p:nvPr>
        </p:nvSpPr>
        <p:spPr>
          <a:xfrm>
            <a:off x="1103433" y="2265800"/>
            <a:ext cx="100404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g6facbfdaef_0_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6facbfdaef_0_53"/>
          <p:cNvSpPr txBox="1">
            <a:spLocks noGrp="1"/>
          </p:cNvSpPr>
          <p:nvPr>
            <p:ph type="title"/>
          </p:nvPr>
        </p:nvSpPr>
        <p:spPr>
          <a:xfrm>
            <a:off x="0" y="2133600"/>
            <a:ext cx="12192000" cy="22101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6facbfdaef_0_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98077"/>
            <a:ext cx="12094464" cy="4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6facbfdaef_0_56"/>
          <p:cNvSpPr txBox="1">
            <a:spLocks noGrp="1"/>
          </p:cNvSpPr>
          <p:nvPr>
            <p:ph type="body" idx="1"/>
          </p:nvPr>
        </p:nvSpPr>
        <p:spPr>
          <a:xfrm>
            <a:off x="203200" y="1524000"/>
            <a:ext cx="74169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g6facbfdaef_0_56"/>
          <p:cNvSpPr txBox="1">
            <a:spLocks noGrp="1"/>
          </p:cNvSpPr>
          <p:nvPr>
            <p:ph type="sldNum" idx="12"/>
          </p:nvPr>
        </p:nvSpPr>
        <p:spPr>
          <a:xfrm>
            <a:off x="9067800" y="6400800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g6facbfdaef_0_56"/>
          <p:cNvSpPr txBox="1">
            <a:spLocks noGrp="1"/>
          </p:cNvSpPr>
          <p:nvPr>
            <p:ph type="body" idx="2"/>
          </p:nvPr>
        </p:nvSpPr>
        <p:spPr>
          <a:xfrm>
            <a:off x="8027233" y="1600200"/>
            <a:ext cx="3936000" cy="441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35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g6facbfdaef_0_56"/>
          <p:cNvSpPr txBox="1"/>
          <p:nvPr/>
        </p:nvSpPr>
        <p:spPr>
          <a:xfrm>
            <a:off x="9067800" y="6404428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6facbfdaef_0_56"/>
          <p:cNvSpPr txBox="1"/>
          <p:nvPr/>
        </p:nvSpPr>
        <p:spPr>
          <a:xfrm>
            <a:off x="9067800" y="6404428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g6facbfdaef_0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33"/>
            <a:ext cx="121920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6facbfdaef_0_56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g6facbfdaef_0_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0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6facbfdaef_0_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12192000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6facbfdaef_0_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facbfdaef_0_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900"/>
              <a:buFont typeface="Calibri"/>
              <a:buNone/>
              <a:defRPr sz="370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g6facbfdaef_0_80"/>
          <p:cNvSpPr txBox="1">
            <a:spLocks noGrp="1"/>
          </p:cNvSpPr>
          <p:nvPr>
            <p:ph type="body" idx="1"/>
          </p:nvPr>
        </p:nvSpPr>
        <p:spPr>
          <a:xfrm>
            <a:off x="203200" y="1295400"/>
            <a:ext cx="11785500" cy="5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501650" algn="l" rtl="0">
              <a:spcBef>
                <a:spcPts val="900"/>
              </a:spcBef>
              <a:spcAft>
                <a:spcPts val="0"/>
              </a:spcAft>
              <a:buSzPts val="4300"/>
              <a:buFont typeface="Arial"/>
              <a:buChar char="•"/>
              <a:defRPr sz="43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spcBef>
                <a:spcPts val="700"/>
              </a:spcBef>
              <a:spcAft>
                <a:spcPts val="0"/>
              </a:spcAft>
              <a:buSzPts val="3700"/>
              <a:buFont typeface="Arial"/>
              <a:buChar char="•"/>
              <a:defRPr sz="37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–"/>
              <a:defRPr sz="27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»"/>
              <a:defRPr sz="27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g6facbfdaef_0_83" descr="Louisiana Believes (PPT Transition Background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6facbfdaef_0_83"/>
          <p:cNvSpPr txBox="1">
            <a:spLocks noGrp="1"/>
          </p:cNvSpPr>
          <p:nvPr>
            <p:ph type="title"/>
          </p:nvPr>
        </p:nvSpPr>
        <p:spPr>
          <a:xfrm>
            <a:off x="0" y="2323950"/>
            <a:ext cx="12192000" cy="22101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00"/>
              <a:buFont typeface="Calibri"/>
              <a:buNone/>
              <a:defRPr sz="5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facbfdaef_0_10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Calibri"/>
              <a:buNone/>
              <a:defRPr sz="5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g6facbfdaef_0_109"/>
          <p:cNvSpPr txBox="1">
            <a:spLocks noGrp="1"/>
          </p:cNvSpPr>
          <p:nvPr>
            <p:ph type="sldNum" idx="12"/>
          </p:nvPr>
        </p:nvSpPr>
        <p:spPr>
          <a:xfrm>
            <a:off x="9347200" y="6553200"/>
            <a:ext cx="2844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9" name="Google Shape;389;g6facbfdaef_0_109"/>
          <p:cNvSpPr txBox="1">
            <a:spLocks noGrp="1"/>
          </p:cNvSpPr>
          <p:nvPr>
            <p:ph type="body" idx="1"/>
          </p:nvPr>
        </p:nvSpPr>
        <p:spPr>
          <a:xfrm>
            <a:off x="203200" y="1295400"/>
            <a:ext cx="11785500" cy="5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501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facbfdaef_0_1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Google Shape;393;g6facbfdaef_0_1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501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g6facbfdaef_0_1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g6facbfdaef_0_1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g6facbfdaef_0_1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9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g6facbfdaef_0_76" descr="Louisiana Believes (PPT Footer)_Foo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20998"/>
            <a:ext cx="9143998" cy="55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6facbfdaef_0_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199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6facbfdaef_0_76"/>
          <p:cNvSpPr txBox="1">
            <a:spLocks noGrp="1"/>
          </p:cNvSpPr>
          <p:nvPr>
            <p:ph type="body" idx="1"/>
          </p:nvPr>
        </p:nvSpPr>
        <p:spPr>
          <a:xfrm>
            <a:off x="203200" y="1447800"/>
            <a:ext cx="117855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501650" algn="l" rtl="0">
              <a:spcBef>
                <a:spcPts val="900"/>
              </a:spcBef>
              <a:spcAft>
                <a:spcPts val="0"/>
              </a:spcAft>
              <a:buSzPts val="4300"/>
              <a:buFont typeface="Arial"/>
              <a:buChar char="•"/>
              <a:defRPr sz="43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spcBef>
                <a:spcPts val="700"/>
              </a:spcBef>
              <a:spcAft>
                <a:spcPts val="0"/>
              </a:spcAft>
              <a:buSzPts val="3700"/>
              <a:buFont typeface="Arial"/>
              <a:buChar char="•"/>
              <a:defRPr sz="37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–"/>
              <a:defRPr sz="27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»"/>
              <a:defRPr sz="27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facbfdaef_0_104" descr="Louisiana Believes (PPT Footer)_Foot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320998"/>
            <a:ext cx="12192000" cy="5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6facbfdaef_0_10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199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6facbfdaef_0_104"/>
          <p:cNvSpPr txBox="1">
            <a:spLocks noGrp="1"/>
          </p:cNvSpPr>
          <p:nvPr>
            <p:ph type="body" idx="1"/>
          </p:nvPr>
        </p:nvSpPr>
        <p:spPr>
          <a:xfrm>
            <a:off x="203200" y="1447800"/>
            <a:ext cx="117855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501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g6facbfdaef_0_104"/>
          <p:cNvSpPr txBox="1">
            <a:spLocks noGrp="1"/>
          </p:cNvSpPr>
          <p:nvPr>
            <p:ph type="sldNum" idx="12"/>
          </p:nvPr>
        </p:nvSpPr>
        <p:spPr>
          <a:xfrm>
            <a:off x="9347200" y="6515102"/>
            <a:ext cx="2844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docs/default-source/year-long-planning/ela_-k-2-foundations_language-and-literacy.pdf?sfvrsn=cf669d1f_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docs/default-source/school-redesign/curriculum-implementation-observation-tool---ela-(grades-k-2).pdf?sfvrsn=e823901f_1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docs/default-source/school-redesign/curriculum-implementation-observation-tool---ela-(grades-k-2).pdf?sfvrsn=e823901f_1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docs/default-source/teacher-toolbox-resources/pd-vendor-guide.pdf?sfvrsn=f20a8d1f_12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resources/library/school-improvement" TargetMode="External"/><Relationship Id="rId7" Type="http://schemas.openxmlformats.org/officeDocument/2006/relationships/hyperlink" Target="mailto:LDOE.GrantsHelpDesk@la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9.xml"/><Relationship Id="rId6" Type="http://schemas.openxmlformats.org/officeDocument/2006/relationships/hyperlink" Target="https://www.louisianabelieves.com/docs/default-source/teacher-toolbox-resources/network-structure-map.pdf" TargetMode="External"/><Relationship Id="rId5" Type="http://schemas.openxmlformats.org/officeDocument/2006/relationships/hyperlink" Target="https://www.louisianabelieves.com/docs/default-source/teacher-toolbox-resources/school-system-support-calendar.pdf?sfvrsn=3b1d8d1f_205" TargetMode="External"/><Relationship Id="rId4" Type="http://schemas.openxmlformats.org/officeDocument/2006/relationships/hyperlink" Target="https://www.louisianabelieves.com/newsroom/newslette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3f47426f7_1_0"/>
          <p:cNvSpPr/>
          <p:nvPr/>
        </p:nvSpPr>
        <p:spPr>
          <a:xfrm>
            <a:off x="759825" y="2615849"/>
            <a:ext cx="10972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High Quality K-2 Curriculum and Professional Development to Achieve Literacy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Outcomes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CLASS Excellence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Super App Launch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November 2019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"/>
          <p:cNvSpPr txBox="1">
            <a:spLocks noGrp="1"/>
          </p:cNvSpPr>
          <p:nvPr>
            <p:ph type="title"/>
          </p:nvPr>
        </p:nvSpPr>
        <p:spPr>
          <a:xfrm>
            <a:off x="0" y="2133600"/>
            <a:ext cx="12192000" cy="22100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</a:pPr>
            <a:r>
              <a:rPr lang="en-US" sz="2800"/>
              <a:t>High-Quality K-2 ELA Curriculum and Options Available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654ce97672_0_0"/>
          <p:cNvSpPr txBox="1">
            <a:spLocks noGrp="1"/>
          </p:cNvSpPr>
          <p:nvPr>
            <p:ph type="title"/>
          </p:nvPr>
        </p:nvSpPr>
        <p:spPr>
          <a:xfrm>
            <a:off x="0" y="123566"/>
            <a:ext cx="12192000" cy="13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b="1"/>
              <a:t/>
            </a:r>
            <a:br>
              <a:rPr lang="en-US" b="1"/>
            </a:br>
            <a:r>
              <a:rPr lang="en-US" sz="2800"/>
              <a:t>K-2 ELA Curriculum Options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endParaRPr sz="2800"/>
          </a:p>
        </p:txBody>
      </p:sp>
      <p:sp>
        <p:nvSpPr>
          <p:cNvPr id="489" name="Google Shape;489;g654ce97672_0_0"/>
          <p:cNvSpPr txBox="1">
            <a:spLocks noGrp="1"/>
          </p:cNvSpPr>
          <p:nvPr>
            <p:ph type="body" idx="1"/>
          </p:nvPr>
        </p:nvSpPr>
        <p:spPr>
          <a:xfrm>
            <a:off x="329400" y="1300625"/>
            <a:ext cx="11533200" cy="13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The goal of English language arts (ELA) is for all students to read, understand, and express their understanding of complex, grade-level texts. 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/>
              <a:t>To ensure all students enter 3rd grade reading at grade level,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K-2 core ELA</a:t>
            </a:r>
            <a:r>
              <a:rPr lang="en-US" sz="1800"/>
              <a:t> instruction should include high quality curriculum that addresses (1) Foundations and (2) Language and Literacy.  </a:t>
            </a: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952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/>
              <a:t/>
            </a:r>
            <a:br>
              <a:rPr lang="en-US"/>
            </a:br>
            <a:endParaRPr sz="180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5715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graphicFrame>
        <p:nvGraphicFramePr>
          <p:cNvPr id="490" name="Google Shape;490;g654ce97672_0_0"/>
          <p:cNvGraphicFramePr/>
          <p:nvPr/>
        </p:nvGraphicFramePr>
        <p:xfrm>
          <a:off x="892900" y="2950800"/>
          <a:ext cx="10444825" cy="3275076"/>
        </p:xfrm>
        <a:graphic>
          <a:graphicData uri="http://schemas.openxmlformats.org/drawingml/2006/table">
            <a:tbl>
              <a:tblPr>
                <a:noFill/>
                <a:tableStyleId>{447AF6D5-E330-40A1-A2FE-6C99935FB3CD}</a:tableStyleId>
              </a:tblPr>
              <a:tblGrid>
                <a:gridCol w="153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Features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Foundations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Language and Literacy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Skills-based decoding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 knowledge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Organization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Explicit sequence of phonics skills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sets to build knowledge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of Texts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Words and groups of words in isolation, decodable texts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Complex texts (often read aloud)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Letter formation, spelling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Expression of ideas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band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Primarily K - 2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 - 12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900" marR="88900" marT="88900" marB="88900">
                    <a:lnL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"/>
          <p:cNvSpPr txBox="1">
            <a:spLocks noGrp="1"/>
          </p:cNvSpPr>
          <p:nvPr>
            <p:ph type="title"/>
          </p:nvPr>
        </p:nvSpPr>
        <p:spPr>
          <a:xfrm>
            <a:off x="0" y="123566"/>
            <a:ext cx="12192000" cy="137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b="1"/>
              <a:t/>
            </a:r>
            <a:br>
              <a:rPr lang="en-US" b="1"/>
            </a:br>
            <a:r>
              <a:rPr lang="en-US" sz="2800"/>
              <a:t>K-2 ELA Curriculum Options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endParaRPr sz="2800"/>
          </a:p>
        </p:txBody>
      </p:sp>
      <p:sp>
        <p:nvSpPr>
          <p:cNvPr id="497" name="Google Shape;497;p7"/>
          <p:cNvSpPr txBox="1">
            <a:spLocks noGrp="1"/>
          </p:cNvSpPr>
          <p:nvPr>
            <p:ph type="body" idx="1"/>
          </p:nvPr>
        </p:nvSpPr>
        <p:spPr>
          <a:xfrm>
            <a:off x="476013" y="1410549"/>
            <a:ext cx="115332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K-2 classroom in Louisiana could adopt either of the following:</a:t>
            </a:r>
            <a:endParaRPr/>
          </a:p>
          <a:p>
            <a:pPr marL="695325" lvl="2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800"/>
              <a:t>One high-quality program that includes both foundations and language and literacy, or</a:t>
            </a:r>
            <a:endParaRPr/>
          </a:p>
          <a:p>
            <a:pPr marL="695325" lvl="2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800"/>
              <a:t>Two high-quality programs, one for foundations and one for language and literacy.</a:t>
            </a:r>
            <a:r>
              <a:rPr lang="en-US"/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graphicFrame>
        <p:nvGraphicFramePr>
          <p:cNvPr id="498" name="Google Shape;498;p7"/>
          <p:cNvGraphicFramePr/>
          <p:nvPr/>
        </p:nvGraphicFramePr>
        <p:xfrm>
          <a:off x="476013" y="2492650"/>
          <a:ext cx="11239950" cy="3752584"/>
        </p:xfrm>
        <a:graphic>
          <a:graphicData uri="http://schemas.openxmlformats.org/drawingml/2006/table">
            <a:tbl>
              <a:tblPr>
                <a:noFill/>
                <a:tableStyleId>{447AF6D5-E330-40A1-A2FE-6C99935FB3CD}</a:tableStyleId>
              </a:tblPr>
              <a:tblGrid>
                <a:gridCol w="100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Options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75" marR="97375" marT="133775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Foundation </a:t>
                      </a: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          </a:ext>
                          </a:extLst>
                        </a:rPr>
                        <a:t>Programs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75" marR="97375" marT="133775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Language and Literacy Programs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75" marR="97375" marT="133775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9125">
                <a:tc>
                  <a:txBody>
                    <a:bodyPr/>
                    <a:lstStyle/>
                    <a:p>
                      <a:pPr marL="6096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75" marR="97375" marT="133775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09600" lvl="0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American Reading Company - IRLA Foundational Skills Toolkit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609600" lvl="0" indent="-419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Amplify - Core Knowledge Language Arts Skills Strand, 2nd Edition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75" marR="97375" marT="133775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609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 Minds - Wit &amp; Wisdom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75" marR="97375" marT="133775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25">
                <a:tc>
                  <a:txBody>
                    <a:bodyPr/>
                    <a:lstStyle/>
                    <a:p>
                      <a:pPr marL="6096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75" marR="97375" marT="133775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OpenUp Resources - EL Education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75" marR="97375" marT="133775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25">
                <a:tc>
                  <a:txBody>
                    <a:bodyPr/>
                    <a:lstStyle/>
                    <a:p>
                      <a:pPr marL="6096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75" marR="97375" marT="133775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American Reading Company - IRLA Foundational Skills Toolkit +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 Core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75" marR="97375" marT="133775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25">
                <a:tc>
                  <a:txBody>
                    <a:bodyPr/>
                    <a:lstStyle/>
                    <a:p>
                      <a:pPr marL="6096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75" marR="97375" marT="133775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Amplify - Core Knowledge Language Arts Skills Strand + Language Arts, 2nd Edition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75" marR="97375" marT="133775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sz="2800"/>
              <a:t/>
            </a:r>
            <a:br>
              <a:rPr lang="en-US" sz="2800"/>
            </a:br>
            <a:r>
              <a:rPr lang="en-US" sz="2800"/>
              <a:t>Components of High-Quality K-2 Foundations Curricula</a:t>
            </a:r>
            <a:br>
              <a:rPr lang="en-US" sz="2800"/>
            </a:br>
            <a:endParaRPr sz="2800"/>
          </a:p>
        </p:txBody>
      </p:sp>
      <p:sp>
        <p:nvSpPr>
          <p:cNvPr id="505" name="Google Shape;505;p8"/>
          <p:cNvSpPr txBox="1">
            <a:spLocks noGrp="1"/>
          </p:cNvSpPr>
          <p:nvPr>
            <p:ph type="body" idx="1"/>
          </p:nvPr>
        </p:nvSpPr>
        <p:spPr>
          <a:xfrm>
            <a:off x="0" y="2012233"/>
            <a:ext cx="11632200" cy="20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</a:rPr>
              <a:t>Small group instruction </a:t>
            </a:r>
            <a:r>
              <a:rPr lang="en-US" sz="1800"/>
              <a:t>to </a:t>
            </a:r>
            <a:r>
              <a:rPr lang="en-US" sz="1800">
                <a:solidFill>
                  <a:schemeClr val="dk1"/>
                </a:solidFill>
              </a:rPr>
              <a:t>address</a:t>
            </a:r>
            <a:r>
              <a:rPr lang="en-US" sz="1800"/>
              <a:t> phonological awareness, phonemic awareness, and phonics needs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Use of </a:t>
            </a:r>
            <a:r>
              <a:rPr lang="en-US" sz="1800" b="1"/>
              <a:t>modalities and manipulatives </a:t>
            </a:r>
            <a:r>
              <a:rPr lang="en-US" sz="1800"/>
              <a:t>rhymes, chants, letter-sound cards, snapping/clapping syllables or sounds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Teacher </a:t>
            </a:r>
            <a:r>
              <a:rPr lang="en-US" sz="1800" b="1"/>
              <a:t>modeling</a:t>
            </a:r>
            <a:r>
              <a:rPr lang="en-US" sz="1800"/>
              <a:t> of letter-sound relationships (orally and in writing)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1"/>
              <a:t>Practice</a:t>
            </a:r>
            <a:r>
              <a:rPr lang="en-US" sz="1800"/>
              <a:t> opportunities for students to gain decoding automaticity and sight-based recognition of high frequency words, including reading connected text to build fluency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Teacher </a:t>
            </a:r>
            <a:r>
              <a:rPr lang="en-US" sz="1800" b="1"/>
              <a:t>feedback</a:t>
            </a:r>
            <a:r>
              <a:rPr lang="en-US" sz="1800"/>
              <a:t> as students practice</a:t>
            </a:r>
            <a:endParaRPr/>
          </a:p>
          <a:p>
            <a:pPr marL="57150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506" name="Google Shape;506;p8"/>
          <p:cNvSpPr txBox="1"/>
          <p:nvPr/>
        </p:nvSpPr>
        <p:spPr>
          <a:xfrm>
            <a:off x="617850" y="1651975"/>
            <a:ext cx="1349700" cy="365700"/>
          </a:xfrm>
          <a:prstGeom prst="rect">
            <a:avLst/>
          </a:prstGeom>
          <a:solidFill>
            <a:srgbClr val="4FD1DB">
              <a:alpha val="5885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Foundations</a:t>
            </a:r>
            <a:endParaRPr/>
          </a:p>
        </p:txBody>
      </p:sp>
      <p:sp>
        <p:nvSpPr>
          <p:cNvPr id="507" name="Google Shape;507;p8"/>
          <p:cNvSpPr txBox="1"/>
          <p:nvPr/>
        </p:nvSpPr>
        <p:spPr>
          <a:xfrm>
            <a:off x="0" y="4457111"/>
            <a:ext cx="10762735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components do you observe happening more frequently in 1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2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classrooms?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frequently? 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this? 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can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do to support and improve teachers’ implementation?</a:t>
            </a:r>
            <a:endParaRPr/>
          </a:p>
          <a:p>
            <a:pPr marL="5715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/>
            </a:r>
            <a:b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en-US" sz="1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Curriculum Implementation Observation Tool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"/>
          <p:cNvSpPr txBox="1"/>
          <p:nvPr/>
        </p:nvSpPr>
        <p:spPr>
          <a:xfrm>
            <a:off x="617838" y="4048409"/>
            <a:ext cx="2236573" cy="365760"/>
          </a:xfrm>
          <a:prstGeom prst="rect">
            <a:avLst/>
          </a:prstGeom>
          <a:solidFill>
            <a:srgbClr val="4FD1DB">
              <a:alpha val="5885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Reflection Questions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9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b="1"/>
              <a:t/>
            </a:r>
            <a:br>
              <a:rPr lang="en-US" b="1"/>
            </a:br>
            <a:r>
              <a:rPr lang="en-US" sz="2800"/>
              <a:t>Components of High-Quality K-2 Curricula</a:t>
            </a:r>
            <a:br>
              <a:rPr lang="en-US" sz="2800"/>
            </a:br>
            <a:endParaRPr sz="2800"/>
          </a:p>
        </p:txBody>
      </p:sp>
      <p:sp>
        <p:nvSpPr>
          <p:cNvPr id="515" name="Google Shape;515;p9"/>
          <p:cNvSpPr txBox="1">
            <a:spLocks noGrp="1"/>
          </p:cNvSpPr>
          <p:nvPr>
            <p:ph type="body" idx="1"/>
          </p:nvPr>
        </p:nvSpPr>
        <p:spPr>
          <a:xfrm>
            <a:off x="0" y="2142527"/>
            <a:ext cx="11632121" cy="1485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1"/>
              <a:t>Read-alouds</a:t>
            </a:r>
            <a:r>
              <a:rPr lang="en-US" sz="1800"/>
              <a:t> with texts above the complexity level of what most students can read independently 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1"/>
              <a:t>Text-based questions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Small group, peer-to-peer, and whole group </a:t>
            </a:r>
            <a:r>
              <a:rPr lang="en-US" sz="1800" b="1"/>
              <a:t>discussion</a:t>
            </a:r>
            <a:r>
              <a:rPr lang="en-US" sz="1800"/>
              <a:t> about texts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Shared </a:t>
            </a:r>
            <a:r>
              <a:rPr lang="en-US" sz="1800" b="1"/>
              <a:t>writing</a:t>
            </a:r>
            <a:r>
              <a:rPr lang="en-US" sz="1800"/>
              <a:t> and independent writing about texts</a:t>
            </a:r>
            <a:endParaRPr/>
          </a:p>
          <a:p>
            <a:pPr marL="5715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516" name="Google Shape;516;p9"/>
          <p:cNvSpPr txBox="1"/>
          <p:nvPr/>
        </p:nvSpPr>
        <p:spPr>
          <a:xfrm>
            <a:off x="617845" y="1708050"/>
            <a:ext cx="2333700" cy="369300"/>
          </a:xfrm>
          <a:prstGeom prst="rect">
            <a:avLst/>
          </a:prstGeom>
          <a:solidFill>
            <a:srgbClr val="4FD1DB">
              <a:alpha val="5885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Language and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Literacy</a:t>
            </a:r>
            <a:endParaRPr/>
          </a:p>
        </p:txBody>
      </p:sp>
      <p:sp>
        <p:nvSpPr>
          <p:cNvPr id="517" name="Google Shape;517;p9"/>
          <p:cNvSpPr txBox="1"/>
          <p:nvPr/>
        </p:nvSpPr>
        <p:spPr>
          <a:xfrm>
            <a:off x="0" y="4298216"/>
            <a:ext cx="1076273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components do you observe happening more frequently in 1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2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classrooms?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frequently? 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this? 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do to support and improve teachers’ implementation?</a:t>
            </a:r>
            <a:endParaRPr/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Curriculum Implementation Observation Tool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9"/>
          <p:cNvSpPr txBox="1"/>
          <p:nvPr/>
        </p:nvSpPr>
        <p:spPr>
          <a:xfrm>
            <a:off x="617838" y="3828540"/>
            <a:ext cx="2273643" cy="365760"/>
          </a:xfrm>
          <a:prstGeom prst="rect">
            <a:avLst/>
          </a:prstGeom>
          <a:solidFill>
            <a:srgbClr val="4FD1DB">
              <a:alpha val="5885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Reflection Questions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0"/>
          <p:cNvSpPr txBox="1">
            <a:spLocks noGrp="1"/>
          </p:cNvSpPr>
          <p:nvPr>
            <p:ph type="title"/>
          </p:nvPr>
        </p:nvSpPr>
        <p:spPr>
          <a:xfrm>
            <a:off x="0" y="2133600"/>
            <a:ext cx="12192000" cy="22100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52396" lvl="0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High-Quality PD Options and the Importance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1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b="1"/>
              <a:t/>
            </a:r>
            <a:br>
              <a:rPr lang="en-US" b="1"/>
            </a:br>
            <a:r>
              <a:rPr lang="en-US" sz="2800"/>
              <a:t>Components of Effective Professional Development to Support </a:t>
            </a:r>
            <a:br>
              <a:rPr lang="en-US" sz="2800"/>
            </a:br>
            <a:r>
              <a:rPr lang="en-US" sz="2800"/>
              <a:t>K-2 Teachers Effective Use of Curricula</a:t>
            </a:r>
            <a:br>
              <a:rPr lang="en-US" sz="2800"/>
            </a:br>
            <a:endParaRPr sz="2800"/>
          </a:p>
        </p:txBody>
      </p:sp>
      <p:sp>
        <p:nvSpPr>
          <p:cNvPr id="531" name="Google Shape;531;p11"/>
          <p:cNvSpPr txBox="1">
            <a:spLocks noGrp="1"/>
          </p:cNvSpPr>
          <p:nvPr>
            <p:ph type="body" idx="1"/>
          </p:nvPr>
        </p:nvSpPr>
        <p:spPr>
          <a:xfrm>
            <a:off x="152399" y="1540328"/>
            <a:ext cx="11702143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sz="1800"/>
              <a:t>Comprehensive Initial Training </a:t>
            </a:r>
            <a:endParaRPr/>
          </a:p>
          <a:p>
            <a:pPr marL="517525" lvl="1" indent="-4016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Hands-on, highly </a:t>
            </a:r>
            <a:r>
              <a:rPr lang="en-US" sz="18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</a:ext>
                </a:extLst>
              </a:rPr>
              <a:t>interactive</a:t>
            </a:r>
            <a:r>
              <a:rPr lang="en-US" sz="1800"/>
              <a:t> session about the structure of materials, key lesson elements, and how to plan and deliver lesson types successfully</a:t>
            </a:r>
            <a:endParaRPr/>
          </a:p>
          <a:p>
            <a:pPr marL="9525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2100"/>
              <a:buNone/>
            </a:pPr>
            <a:r>
              <a:rPr lang="en-US" sz="1800"/>
              <a:t>Ongoing, Focused Coaching </a:t>
            </a:r>
            <a:endParaRPr/>
          </a:p>
          <a:p>
            <a:pPr marL="517525" lvl="1" indent="-4016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Job-embedded support that includes model lessons, classroom observations, data study, and differentiation to support curriculum implementation and meeting needs of specific subgroups (e.g., ELs, special needs)</a:t>
            </a:r>
            <a:endParaRPr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46355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17525" lvl="1" indent="-4016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How many hours does your school/system plan for initial training? What is this based on?</a:t>
            </a:r>
            <a:endParaRPr/>
          </a:p>
          <a:p>
            <a:pPr marL="517525" lvl="1" indent="-4016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How many days does your school/system plan for coaching? Who delivers the coaching? Who receives the coaching? </a:t>
            </a:r>
            <a:endParaRPr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0C0"/>
              </a:solidFill>
            </a:endParaRPr>
          </a:p>
          <a:p>
            <a:pPr marL="952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endParaRPr sz="1800"/>
          </a:p>
        </p:txBody>
      </p:sp>
      <p:sp>
        <p:nvSpPr>
          <p:cNvPr id="532" name="Google Shape;532;p11"/>
          <p:cNvSpPr txBox="1"/>
          <p:nvPr/>
        </p:nvSpPr>
        <p:spPr>
          <a:xfrm>
            <a:off x="346905" y="4116407"/>
            <a:ext cx="2273643" cy="365760"/>
          </a:xfrm>
          <a:prstGeom prst="rect">
            <a:avLst/>
          </a:prstGeom>
          <a:solidFill>
            <a:srgbClr val="4FD1DB">
              <a:alpha val="5885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Reflection Questions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2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b="1"/>
              <a:t/>
            </a:r>
            <a:br>
              <a:rPr lang="en-US" b="1"/>
            </a:br>
            <a:r>
              <a:rPr lang="en-US" sz="2800"/>
              <a:t>High-Quality PD Options</a:t>
            </a:r>
            <a:br>
              <a:rPr lang="en-US" sz="2800"/>
            </a:br>
            <a:endParaRPr sz="2800"/>
          </a:p>
        </p:txBody>
      </p:sp>
      <p:graphicFrame>
        <p:nvGraphicFramePr>
          <p:cNvPr id="539" name="Google Shape;539;p12"/>
          <p:cNvGraphicFramePr/>
          <p:nvPr/>
        </p:nvGraphicFramePr>
        <p:xfrm>
          <a:off x="2032004" y="1606452"/>
          <a:ext cx="8128000" cy="4577130"/>
        </p:xfrm>
        <a:graphic>
          <a:graphicData uri="http://schemas.openxmlformats.org/drawingml/2006/table">
            <a:tbl>
              <a:tblPr firstRow="1" bandRow="1">
                <a:noFill/>
                <a:tableStyleId>{6553E0BD-AE79-49E3-A470-6114839B1AFC}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K-2 ELA Curriculum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Vendor Options in </a:t>
                      </a: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PD Vendor Guide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American Reading Company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American Reading Company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 Knowledge 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Amplify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 Partners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Leading Educators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TNTP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Education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Education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 Partners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Leading Educators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 Up Resources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Teaching Lab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Achievement Network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TNTP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 and Wisdom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 Minds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TNTP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3"/>
          <p:cNvSpPr txBox="1">
            <a:spLocks noGrp="1"/>
          </p:cNvSpPr>
          <p:nvPr>
            <p:ph type="title"/>
          </p:nvPr>
        </p:nvSpPr>
        <p:spPr>
          <a:xfrm>
            <a:off x="0" y="2133600"/>
            <a:ext cx="12192000" cy="22100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333333"/>
                </a:solidFill>
              </a:rPr>
              <a:t>Connecting High-Quality Curriculum and CLASS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4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b="1"/>
              <a:t/>
            </a:r>
            <a:br>
              <a:rPr lang="en-US" b="1"/>
            </a:br>
            <a:r>
              <a:rPr lang="en-US" sz="2800"/>
              <a:t>Connecting High-Quality Curriculum and CLASS®</a:t>
            </a:r>
            <a:br>
              <a:rPr lang="en-US" sz="2800"/>
            </a:br>
            <a:endParaRPr sz="2800"/>
          </a:p>
        </p:txBody>
      </p:sp>
      <p:sp>
        <p:nvSpPr>
          <p:cNvPr id="552" name="Google Shape;552;p14"/>
          <p:cNvSpPr txBox="1"/>
          <p:nvPr/>
        </p:nvSpPr>
        <p:spPr>
          <a:xfrm>
            <a:off x="460375" y="1825625"/>
            <a:ext cx="11271300" cy="3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high-quality curriculum: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promotes great teaching  - so does CLASS®!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fosters high-quality teacher-student interactions - so does CLASS®!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encourages positive interactions between students and their peers - so does CLASS®!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CLASS® 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focuses on components in a high-quality curriculum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provides an infrastructure to help teachers use curriculum effectively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Several school systems are currently piloting CLASS® in K through the use of SRCL funds. Though Super App does not address CLASS®</a:t>
            </a:r>
            <a:r>
              <a:rPr lang="en-US" sz="1800" b="1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attend the February Collaborations for information about future opportunities.</a:t>
            </a:r>
            <a:endParaRPr sz="1800" b="1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b="1"/>
              <a:t/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sz="2800"/>
              <a:t>Objectives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endParaRPr sz="2800"/>
          </a:p>
        </p:txBody>
      </p:sp>
      <p:sp>
        <p:nvSpPr>
          <p:cNvPr id="417" name="Google Shape;417;p2"/>
          <p:cNvSpPr txBox="1"/>
          <p:nvPr/>
        </p:nvSpPr>
        <p:spPr>
          <a:xfrm>
            <a:off x="653143" y="1706248"/>
            <a:ext cx="10559143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09585" marR="0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Participants understand the need for both a foundations and language/literacy curriculum and the options available to prepare their Super App</a:t>
            </a:r>
            <a:endParaRPr/>
          </a:p>
          <a:p>
            <a:pPr marL="609585" marR="0" lvl="0" indent="-45718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Participants understand the high-quality PD options and the importance of on-going PD to prepare the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ir Super App</a:t>
            </a:r>
            <a:endParaRPr/>
          </a:p>
          <a:p>
            <a:pPr marL="609585" marR="0" lvl="0" indent="-45718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Participants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recognize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value of CLASS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in supporting curriculum implementation and learn about potential future opportunities for Super App</a:t>
            </a:r>
            <a:endParaRPr/>
          </a:p>
          <a:p>
            <a:pPr marL="152396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6f4f043df1_0_4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b="1"/>
              <a:t/>
            </a:r>
            <a:br>
              <a:rPr lang="en-US" b="1"/>
            </a:br>
            <a:r>
              <a:rPr lang="en-US" sz="2800"/>
              <a:t>Components of CLASS Embedded in High-Quality Curriculum </a:t>
            </a:r>
            <a:br>
              <a:rPr lang="en-US" sz="2800"/>
            </a:br>
            <a:endParaRPr sz="2800"/>
          </a:p>
        </p:txBody>
      </p:sp>
      <p:sp>
        <p:nvSpPr>
          <p:cNvPr id="559" name="Google Shape;559;g6f4f043df1_0_4"/>
          <p:cNvSpPr txBox="1">
            <a:spLocks noGrp="1"/>
          </p:cNvSpPr>
          <p:nvPr>
            <p:ph type="body" idx="1"/>
          </p:nvPr>
        </p:nvSpPr>
        <p:spPr>
          <a:xfrm>
            <a:off x="747550" y="1409700"/>
            <a:ext cx="111807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1800"/>
              <a:t>Three domains: Emotional Support, Classroom Organization, and Instructional Support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2100"/>
              <a:buChar char="•"/>
            </a:pPr>
            <a:r>
              <a:rPr lang="en-US" sz="1800"/>
              <a:t>Ten dimensions with indicators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1200"/>
              </a:spcAft>
              <a:buSzPts val="2100"/>
              <a:buNone/>
            </a:pPr>
            <a:endParaRPr sz="1800"/>
          </a:p>
        </p:txBody>
      </p:sp>
      <p:pic>
        <p:nvPicPr>
          <p:cNvPr id="560" name="Google Shape;560;g6f4f043df1_0_4"/>
          <p:cNvPicPr preferRelativeResize="0"/>
          <p:nvPr/>
        </p:nvPicPr>
        <p:blipFill rotWithShape="1">
          <a:blip r:embed="rId3">
            <a:alphaModFix/>
          </a:blip>
          <a:srcRect l="6478" t="2903" r="9705"/>
          <a:stretch/>
        </p:blipFill>
        <p:spPr>
          <a:xfrm>
            <a:off x="1634157" y="2857503"/>
            <a:ext cx="2547102" cy="1828800"/>
          </a:xfrm>
          <a:prstGeom prst="rect">
            <a:avLst/>
          </a:prstGeom>
          <a:blipFill rotWithShape="1">
            <a:blip r:embed="rId4">
              <a:alphaModFix/>
            </a:blip>
            <a:tile tx="0" ty="0" sx="99999" sy="99999" flip="none" algn="tl"/>
          </a:blipFill>
          <a:ln w="9525" cap="flat" cmpd="sng">
            <a:solidFill>
              <a:srgbClr val="00BE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1" name="Google Shape;561;g6f4f043df1_0_4"/>
          <p:cNvPicPr preferRelativeResize="0"/>
          <p:nvPr/>
        </p:nvPicPr>
        <p:blipFill rotWithShape="1">
          <a:blip r:embed="rId5">
            <a:alphaModFix/>
          </a:blip>
          <a:srcRect l="6168" r="13095"/>
          <a:stretch/>
        </p:blipFill>
        <p:spPr>
          <a:xfrm>
            <a:off x="5064434" y="2857512"/>
            <a:ext cx="254694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g6f4f043df1_0_4"/>
          <p:cNvPicPr preferRelativeResize="0"/>
          <p:nvPr/>
        </p:nvPicPr>
        <p:blipFill rotWithShape="1">
          <a:blip r:embed="rId6">
            <a:alphaModFix/>
          </a:blip>
          <a:srcRect l="4648" t="1774" r="4384" b="8595"/>
          <a:stretch/>
        </p:blipFill>
        <p:spPr>
          <a:xfrm>
            <a:off x="8494553" y="2883828"/>
            <a:ext cx="2695050" cy="177614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g6f4f043df1_0_4"/>
          <p:cNvSpPr txBox="1"/>
          <p:nvPr/>
        </p:nvSpPr>
        <p:spPr>
          <a:xfrm>
            <a:off x="1634257" y="4822728"/>
            <a:ext cx="2547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Shows enthusiasm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Individualizes support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Uses students’ ideas</a:t>
            </a:r>
            <a:endParaRPr/>
          </a:p>
        </p:txBody>
      </p:sp>
      <p:sp>
        <p:nvSpPr>
          <p:cNvPr id="564" name="Google Shape;564;g6f4f043df1_0_4"/>
          <p:cNvSpPr txBox="1"/>
          <p:nvPr/>
        </p:nvSpPr>
        <p:spPr>
          <a:xfrm>
            <a:off x="5064409" y="4822736"/>
            <a:ext cx="2547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Sets clear expectations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Maximizes learning time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Uses various methods</a:t>
            </a:r>
            <a:endParaRPr/>
          </a:p>
        </p:txBody>
      </p:sp>
      <p:sp>
        <p:nvSpPr>
          <p:cNvPr id="565" name="Google Shape;565;g6f4f043df1_0_4"/>
          <p:cNvSpPr txBox="1"/>
          <p:nvPr/>
        </p:nvSpPr>
        <p:spPr>
          <a:xfrm>
            <a:off x="8494552" y="4822732"/>
            <a:ext cx="2695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 concepts to familiar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Engages in feedback loops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Encourages conversations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7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sz="2800"/>
              <a:t>Scale of Current CLASS Pilots</a:t>
            </a:r>
            <a:endParaRPr/>
          </a:p>
        </p:txBody>
      </p:sp>
      <p:sp>
        <p:nvSpPr>
          <p:cNvPr id="572" name="Google Shape;572;p17"/>
          <p:cNvSpPr txBox="1">
            <a:spLocks noGrp="1"/>
          </p:cNvSpPr>
          <p:nvPr>
            <p:ph type="body" idx="1"/>
          </p:nvPr>
        </p:nvSpPr>
        <p:spPr>
          <a:xfrm>
            <a:off x="216975" y="1540328"/>
            <a:ext cx="11637567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815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endParaRPr sz="1800"/>
          </a:p>
          <a:p>
            <a:pPr marL="43815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endParaRPr sz="1800"/>
          </a:p>
        </p:txBody>
      </p:sp>
      <p:graphicFrame>
        <p:nvGraphicFramePr>
          <p:cNvPr id="573" name="Google Shape;573;p17"/>
          <p:cNvGraphicFramePr/>
          <p:nvPr/>
        </p:nvGraphicFramePr>
        <p:xfrm>
          <a:off x="1506091" y="1946728"/>
          <a:ext cx="9052550" cy="3200400"/>
        </p:xfrm>
        <a:graphic>
          <a:graphicData uri="http://schemas.openxmlformats.org/drawingml/2006/table">
            <a:tbl>
              <a:tblPr>
                <a:noFill/>
                <a:tableStyleId>{447AF6D5-E330-40A1-A2FE-6C99935FB3CD}</a:tableStyleId>
              </a:tblPr>
              <a:tblGrid>
                <a:gridCol w="29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Kindergarten CLASS Pilot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2016-2017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2017-2018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2018-2019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2019-2020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school systems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schools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teachers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Grade CLASS Pilot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2016-2017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2017-2018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2018-2019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2019-2020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school systems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schools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teachers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8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sz="2800"/>
              <a:t>Current CLASS Pilot School Systems</a:t>
            </a:r>
            <a:endParaRPr/>
          </a:p>
        </p:txBody>
      </p:sp>
      <p:sp>
        <p:nvSpPr>
          <p:cNvPr id="580" name="Google Shape;580;p18"/>
          <p:cNvSpPr txBox="1">
            <a:spLocks noGrp="1"/>
          </p:cNvSpPr>
          <p:nvPr>
            <p:ph type="body" idx="1"/>
          </p:nvPr>
        </p:nvSpPr>
        <p:spPr>
          <a:xfrm>
            <a:off x="216975" y="1540328"/>
            <a:ext cx="11637567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815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endParaRPr sz="1800"/>
          </a:p>
          <a:p>
            <a:pPr marL="952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endParaRPr sz="1800"/>
          </a:p>
        </p:txBody>
      </p:sp>
      <p:graphicFrame>
        <p:nvGraphicFramePr>
          <p:cNvPr id="581" name="Google Shape;581;p18"/>
          <p:cNvGraphicFramePr/>
          <p:nvPr/>
        </p:nvGraphicFramePr>
        <p:xfrm>
          <a:off x="2167466" y="1905000"/>
          <a:ext cx="8127975" cy="3708500"/>
        </p:xfrm>
        <a:graphic>
          <a:graphicData uri="http://schemas.openxmlformats.org/drawingml/2006/table">
            <a:tbl>
              <a:tblPr firstRow="1" bandRow="1">
                <a:noFill/>
                <a:tableStyleId>{6553E0BD-AE79-49E3-A470-6114839B1AFC}</a:tableStyleId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Advantage Charter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Iberville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Sabine*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Bogalusa City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Jefferson Davis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St. Helena*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Caddo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Madison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St. Martin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Calcasieu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Morris Jeff*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St. Tammany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Catahoula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Beginnings: Capdau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Tensas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Celerity: Dalton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Orleans: Plessey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Terrebonne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Celerity: Lanier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Ouachita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View: Tallulah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Democracy Prep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Pointe Coupee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Vernon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DeSoto*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Rapides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Washington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Iberia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 River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82" name="Google Shape;582;p18"/>
          <p:cNvSpPr txBox="1"/>
          <p:nvPr/>
        </p:nvSpPr>
        <p:spPr>
          <a:xfrm>
            <a:off x="2167478" y="5793400"/>
            <a:ext cx="348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*Also piloting CLASS in first grade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6facbfdaef_0_9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35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Super App </a:t>
            </a:r>
            <a:r>
              <a:rPr lang="en-US" sz="37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Support</a:t>
            </a:r>
            <a:endParaRPr sz="3700"/>
          </a:p>
        </p:txBody>
      </p:sp>
      <p:sp>
        <p:nvSpPr>
          <p:cNvPr id="588" name="Google Shape;588;g6facbfdaef_0_99"/>
          <p:cNvSpPr txBox="1">
            <a:spLocks noGrp="1"/>
          </p:cNvSpPr>
          <p:nvPr>
            <p:ph type="body" idx="1"/>
          </p:nvPr>
        </p:nvSpPr>
        <p:spPr>
          <a:xfrm>
            <a:off x="609600" y="1408600"/>
            <a:ext cx="10972800" cy="471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/>
              <a:t>Support for completing the Super App will be provided through</a:t>
            </a:r>
            <a:endParaRPr sz="2400"/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u="sng">
                <a:solidFill>
                  <a:srgbClr val="1155CC"/>
                </a:solidFill>
                <a:hlinkClick r:id="rId3"/>
              </a:rPr>
              <a:t>School Improvement Library</a:t>
            </a:r>
            <a:endParaRPr sz="2400"/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u="sng">
                <a:solidFill>
                  <a:srgbClr val="1155CC"/>
                </a:solidFill>
                <a:hlinkClick r:id="rId4"/>
              </a:rPr>
              <a:t>LDOE Weekly Newsletters</a:t>
            </a:r>
            <a:endParaRPr sz="2400"/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u="sng">
                <a:solidFill>
                  <a:srgbClr val="1155CC"/>
                </a:solidFill>
                <a:hlinkClick r:id="rId5"/>
              </a:rPr>
              <a:t>School System Planning and Superintendent Calls</a:t>
            </a:r>
            <a:endParaRPr sz="2400"/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u="sng">
                <a:solidFill>
                  <a:srgbClr val="1155CC"/>
                </a:solidFill>
                <a:hlinkClick r:id="rId6"/>
              </a:rPr>
              <a:t>Network Teams</a:t>
            </a:r>
            <a:endParaRPr sz="2400"/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Office Hours on scheduled Mondays at 11:00 AM (details via LDOE Weekly Newsletter)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Send all questions related to school system planning and Super App to </a:t>
            </a:r>
            <a:r>
              <a:rPr lang="en-US" sz="2400" b="1" u="sng">
                <a:solidFill>
                  <a:srgbClr val="00BED6"/>
                </a:solidFill>
                <a:hlinkClick r:id="rId7"/>
              </a:rPr>
              <a:t>LDOE.GrantsHelpDesk@la.gov</a:t>
            </a:r>
            <a:r>
              <a:rPr lang="en-US" sz="2400"/>
              <a:t> and include “Super App” in the subject line.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b="1"/>
              <a:t/>
            </a:r>
            <a:br>
              <a:rPr lang="en-US" b="1"/>
            </a:br>
            <a:r>
              <a:rPr lang="en-US" sz="2800"/>
              <a:t>Agenda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endParaRPr sz="2800"/>
          </a:p>
        </p:txBody>
      </p:sp>
      <p:sp>
        <p:nvSpPr>
          <p:cNvPr id="424" name="Google Shape;424;p3"/>
          <p:cNvSpPr txBox="1"/>
          <p:nvPr/>
        </p:nvSpPr>
        <p:spPr>
          <a:xfrm>
            <a:off x="543697" y="1626633"/>
            <a:ext cx="11096368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High-Quality K-2 ELA Curriculum and Options Available</a:t>
            </a:r>
            <a:endParaRPr/>
          </a:p>
          <a:p>
            <a:pPr marL="609585" marR="0" lvl="0" indent="-45718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High-Quality PD Options and the Importance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4" marR="0" lvl="0" indent="-45718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Connecting High-Quality Curriculum and CLASS</a:t>
            </a:r>
            <a:endParaRPr/>
          </a:p>
          <a:p>
            <a:pPr marL="62865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63f47426f7_1_759"/>
          <p:cNvSpPr/>
          <p:nvPr/>
        </p:nvSpPr>
        <p:spPr>
          <a:xfrm>
            <a:off x="203200" y="1479567"/>
            <a:ext cx="11655300" cy="64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63f47426f7_1_759"/>
          <p:cNvSpPr txBox="1">
            <a:spLocks noGrp="1"/>
          </p:cNvSpPr>
          <p:nvPr>
            <p:ph type="body" idx="1"/>
          </p:nvPr>
        </p:nvSpPr>
        <p:spPr>
          <a:xfrm>
            <a:off x="203200" y="1479567"/>
            <a:ext cx="117855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In order to ensure </a:t>
            </a:r>
            <a:r>
              <a:rPr lang="en-US" b="1"/>
              <a:t>students </a:t>
            </a:r>
            <a:r>
              <a:rPr lang="en-US"/>
              <a:t>do the majority of the work every day,</a:t>
            </a:r>
            <a:endParaRPr/>
          </a:p>
          <a:p>
            <a:pPr marL="609600" lvl="0" indent="-457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b="1"/>
              <a:t>All t</a:t>
            </a:r>
            <a:r>
              <a:rPr lang="en-US" b="1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eachers</a:t>
            </a:r>
            <a:r>
              <a:rPr lang="en-US"/>
              <a:t>—including special education, English language, and reading interventionists—are fully prepared to deliver </a:t>
            </a:r>
            <a:r>
              <a:rPr lang="en-US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high-quality</a:t>
            </a:r>
            <a:r>
              <a:rPr lang="en-US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</a:t>
            </a:r>
            <a:r>
              <a:rPr lang="en-US"/>
              <a:t>lessons.</a:t>
            </a:r>
            <a:endParaRPr/>
          </a:p>
          <a:p>
            <a:pPr marL="609600" lvl="0" indent="-4572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b="1"/>
              <a:t>Principals</a:t>
            </a:r>
            <a:r>
              <a:rPr lang="en-US"/>
              <a:t>, </a:t>
            </a:r>
            <a:r>
              <a:rPr lang="en-US" b="1"/>
              <a:t>leadership teams</a:t>
            </a:r>
            <a:r>
              <a:rPr lang="en-US"/>
              <a:t>, </a:t>
            </a:r>
            <a:r>
              <a:rPr lang="en-US" b="1"/>
              <a:t>content leaders </a:t>
            </a:r>
            <a:r>
              <a:rPr lang="en-US"/>
              <a:t>and </a:t>
            </a:r>
            <a:r>
              <a:rPr lang="en-US" b="1"/>
              <a:t>mentor teachers </a:t>
            </a:r>
            <a:r>
              <a:rPr lang="en-US"/>
              <a:t>use classroom observation, common planning time, and one-on-one coaching </a:t>
            </a:r>
            <a:r>
              <a:rPr lang="en-US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to support each teacher in delivering </a:t>
            </a:r>
            <a:r>
              <a:rPr lang="en-US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high-quality</a:t>
            </a:r>
            <a:r>
              <a:rPr lang="en-US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lessons.</a:t>
            </a:r>
            <a:endParaRPr/>
          </a:p>
          <a:p>
            <a:pPr marL="609600" lvl="0" indent="-4572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b="1"/>
              <a:t>School systems </a:t>
            </a:r>
            <a:r>
              <a:rPr lang="en-US"/>
              <a:t>support principals and school teams as they provide support to teachers.</a:t>
            </a:r>
            <a:endParaRPr/>
          </a:p>
          <a:p>
            <a:pPr marL="609600" lvl="0" indent="-45720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2400"/>
              <a:buFont typeface="Calibri"/>
              <a:buAutoNum type="arabicPeriod"/>
            </a:pPr>
            <a:r>
              <a:rPr lang="en-US"/>
              <a:t>The </a:t>
            </a:r>
            <a:r>
              <a:rPr lang="en-US" b="1"/>
              <a:t>Department </a:t>
            </a:r>
            <a:r>
              <a:rPr lang="en-US"/>
              <a:t>supports school systems as they execute their improvement plans.</a:t>
            </a:r>
            <a:endParaRPr/>
          </a:p>
        </p:txBody>
      </p:sp>
      <p:sp>
        <p:nvSpPr>
          <p:cNvPr id="437" name="Google Shape;437;g63f47426f7_1_759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Academic </a:t>
            </a:r>
            <a:r>
              <a:rPr lang="en-US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Focus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63f47426f7_1_8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2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</a:rPr>
              <a:t>Improvements to the 2020-2021 Strategy</a:t>
            </a:r>
            <a:endParaRPr/>
          </a:p>
        </p:txBody>
      </p:sp>
      <p:sp>
        <p:nvSpPr>
          <p:cNvPr id="444" name="Google Shape;444;g63f47426f7_1_831"/>
          <p:cNvSpPr txBox="1">
            <a:spLocks noGrp="1"/>
          </p:cNvSpPr>
          <p:nvPr>
            <p:ph type="body" idx="1"/>
          </p:nvPr>
        </p:nvSpPr>
        <p:spPr>
          <a:xfrm>
            <a:off x="84000" y="1295400"/>
            <a:ext cx="11938800" cy="510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CIR and UIR Improvements</a:t>
            </a:r>
            <a:endParaRPr sz="2100" b="1"/>
          </a:p>
          <a:p>
            <a:pPr marL="609600" marR="76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-US" sz="2100" b="1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Professional Development Plan</a:t>
            </a:r>
            <a:r>
              <a:rPr lang="en-US" sz="21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: School systems submit a plan that </a:t>
            </a:r>
            <a:r>
              <a:rPr lang="en-US" sz="21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includes</a:t>
            </a:r>
            <a:r>
              <a:rPr lang="en-US" sz="21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 content module </a:t>
            </a:r>
            <a:r>
              <a:rPr lang="en-US" sz="21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redelivery</a:t>
            </a:r>
            <a:r>
              <a:rPr lang="en-US" sz="21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 and unit unpacking for CIR schools.</a:t>
            </a:r>
            <a:endParaRPr sz="21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</a:ext>
              </a:extLst>
            </a:endParaRPr>
          </a:p>
          <a:p>
            <a:pPr marL="609600" marR="203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-US" sz="2100" b="1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Post-secondary planning partner</a:t>
            </a:r>
            <a:r>
              <a:rPr lang="en-US" sz="21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: Schools </a:t>
            </a:r>
            <a:r>
              <a:rPr lang="en-US" sz="21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will</a:t>
            </a:r>
            <a:r>
              <a:rPr lang="en-US" sz="21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 have at least one </a:t>
            </a:r>
            <a:r>
              <a:rPr lang="en-US" sz="21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partner</a:t>
            </a:r>
            <a:r>
              <a:rPr lang="en-US" sz="21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  to support Individual Graduation Plans (IGPs) at CIR high schools.</a:t>
            </a:r>
            <a:endParaRPr sz="21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</a:ext>
              </a:extLst>
            </a:endParaRPr>
          </a:p>
          <a:p>
            <a:pPr marL="609600" marR="203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-US" sz="2100" b="1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District leader responsible for UIR-D schools</a:t>
            </a:r>
            <a:r>
              <a:rPr lang="en-US" sz="2100"/>
              <a:t>: School systems will have a leader to coordinate support and planning for UIR-D schools.</a:t>
            </a:r>
            <a:endParaRPr sz="2100"/>
          </a:p>
          <a:p>
            <a:pPr marL="0" marR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marR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Other Strategy Improvements</a:t>
            </a:r>
            <a:endParaRPr sz="2100" b="1"/>
          </a:p>
          <a:p>
            <a:pPr marL="6096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 b="1">
                <a:solidFill>
                  <a:schemeClr val="dk1"/>
                </a:solidFill>
              </a:rPr>
              <a:t>Science: </a:t>
            </a:r>
            <a:r>
              <a:rPr lang="en-US" sz="2100">
                <a:solidFill>
                  <a:schemeClr val="dk1"/>
                </a:solidFill>
              </a:rPr>
              <a:t>School systems can apply for funds to support the purchase of science curricula and the training of teachers on this curricula.</a:t>
            </a:r>
            <a:endParaRPr sz="2100">
              <a:solidFill>
                <a:schemeClr val="dk1"/>
              </a:solidFill>
            </a:endParaRPr>
          </a:p>
          <a:p>
            <a:pPr marL="6096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 b="1">
                <a:solidFill>
                  <a:schemeClr val="dk1"/>
                </a:solidFill>
              </a:rPr>
              <a:t>Early </a:t>
            </a:r>
            <a:r>
              <a:rPr lang="en-US" sz="2100" b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Childhood</a:t>
            </a:r>
            <a:r>
              <a:rPr lang="en-US" sz="21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: The planning process for governance, access, and quality</a:t>
            </a:r>
            <a:r>
              <a:rPr lang="en-US" sz="2100">
                <a:solidFill>
                  <a:schemeClr val="dk1"/>
                </a:solidFill>
              </a:rPr>
              <a:t> is now included in Super App.</a:t>
            </a:r>
            <a:endParaRPr sz="2100">
              <a:solidFill>
                <a:schemeClr val="dk1"/>
              </a:solidFill>
            </a:endParaRPr>
          </a:p>
          <a:p>
            <a:pPr marL="6096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 b="1">
                <a:solidFill>
                  <a:schemeClr val="dk1"/>
                </a:solidFill>
              </a:rPr>
              <a:t>Special Education</a:t>
            </a:r>
            <a:r>
              <a:rPr lang="en-US" sz="2100">
                <a:solidFill>
                  <a:schemeClr val="dk1"/>
                </a:solidFill>
              </a:rPr>
              <a:t>: Funding for professional development on specialized supports is available for schools with a UIR label for the subgroup with students with disabilities.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3f47426f7_1_602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School System Planning Framework</a:t>
            </a:r>
            <a:endParaRPr sz="2800"/>
          </a:p>
        </p:txBody>
      </p:sp>
      <p:pic>
        <p:nvPicPr>
          <p:cNvPr id="450" name="Google Shape;450;g63f47426f7_1_6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130" y="2302967"/>
            <a:ext cx="9601734" cy="31029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1" name="Google Shape;451;g63f47426f7_1_602"/>
          <p:cNvCxnSpPr/>
          <p:nvPr/>
        </p:nvCxnSpPr>
        <p:spPr>
          <a:xfrm>
            <a:off x="4941133" y="1703467"/>
            <a:ext cx="842100" cy="570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2" name="Google Shape;452;g63f47426f7_1_602"/>
          <p:cNvCxnSpPr/>
          <p:nvPr/>
        </p:nvCxnSpPr>
        <p:spPr>
          <a:xfrm>
            <a:off x="2151400" y="1955767"/>
            <a:ext cx="342900" cy="60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3" name="Google Shape;453;g63f47426f7_1_602"/>
          <p:cNvCxnSpPr/>
          <p:nvPr/>
        </p:nvCxnSpPr>
        <p:spPr>
          <a:xfrm rot="10800000" flipH="1">
            <a:off x="547133" y="4755233"/>
            <a:ext cx="747900" cy="70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4" name="Google Shape;454;g63f47426f7_1_602"/>
          <p:cNvCxnSpPr/>
          <p:nvPr/>
        </p:nvCxnSpPr>
        <p:spPr>
          <a:xfrm rot="10800000">
            <a:off x="4808300" y="4362633"/>
            <a:ext cx="1387200" cy="1487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5" name="Google Shape;455;g63f47426f7_1_602"/>
          <p:cNvCxnSpPr/>
          <p:nvPr/>
        </p:nvCxnSpPr>
        <p:spPr>
          <a:xfrm flipH="1">
            <a:off x="10271967" y="2464000"/>
            <a:ext cx="950700" cy="965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6" name="Google Shape;456;g63f47426f7_1_602"/>
          <p:cNvSpPr txBox="1"/>
          <p:nvPr/>
        </p:nvSpPr>
        <p:spPr>
          <a:xfrm>
            <a:off x="436600" y="1591167"/>
            <a:ext cx="1620900" cy="436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Area of Focus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63f47426f7_1_602"/>
          <p:cNvSpPr txBox="1"/>
          <p:nvPr/>
        </p:nvSpPr>
        <p:spPr>
          <a:xfrm>
            <a:off x="3483900" y="1519367"/>
            <a:ext cx="1324500" cy="436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Domain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63f47426f7_1_602"/>
          <p:cNvSpPr txBox="1"/>
          <p:nvPr/>
        </p:nvSpPr>
        <p:spPr>
          <a:xfrm>
            <a:off x="10132800" y="1703467"/>
            <a:ext cx="1620900" cy="570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Planning Questions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63f47426f7_1_602"/>
          <p:cNvSpPr txBox="1"/>
          <p:nvPr/>
        </p:nvSpPr>
        <p:spPr>
          <a:xfrm>
            <a:off x="6390900" y="5751500"/>
            <a:ext cx="1620900" cy="436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Indicators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63f47426f7_1_602"/>
          <p:cNvSpPr txBox="1"/>
          <p:nvPr/>
        </p:nvSpPr>
        <p:spPr>
          <a:xfrm>
            <a:off x="267800" y="5681300"/>
            <a:ext cx="1620900" cy="576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Domain and Row Number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3f47426f7_1_847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Core Academics</a:t>
            </a:r>
            <a:endParaRPr/>
          </a:p>
        </p:txBody>
      </p:sp>
      <p:graphicFrame>
        <p:nvGraphicFramePr>
          <p:cNvPr id="467" name="Google Shape;467;g63f47426f7_1_847"/>
          <p:cNvGraphicFramePr/>
          <p:nvPr/>
        </p:nvGraphicFramePr>
        <p:xfrm>
          <a:off x="69233" y="1951968"/>
          <a:ext cx="11785650" cy="2940715"/>
        </p:xfrm>
        <a:graphic>
          <a:graphicData uri="http://schemas.openxmlformats.org/drawingml/2006/table">
            <a:tbl>
              <a:tblPr>
                <a:noFill/>
                <a:tableStyleId>{1255634E-30CF-464E-B015-213EED7E6D3A}</a:tableStyleId>
              </a:tblPr>
              <a:tblGrid>
                <a:gridCol w="121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875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CA1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High-Quality Curricula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Question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Teachers in all grade levels and core content areas have access to and implement a high-quality curriculum.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Which specific ELA and math curricula will be used in each grade band at CIR/UIR-Academics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schools? Check the box below if different curricula are used in non-CIR/UIR-Academics schools. Please specify grade bands and curricula that differ from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those used in CIR and UIR-Academics schools.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8" name="Google Shape;468;g63f47426f7_1_847"/>
          <p:cNvSpPr txBox="1"/>
          <p:nvPr/>
        </p:nvSpPr>
        <p:spPr>
          <a:xfrm>
            <a:off x="0" y="1377983"/>
            <a:ext cx="119241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session will provide information related to the School System Planning Framework area(s)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facbfdaef_0_89"/>
          <p:cNvSpPr txBox="1">
            <a:spLocks noGrp="1"/>
          </p:cNvSpPr>
          <p:nvPr>
            <p:ph type="title"/>
          </p:nvPr>
        </p:nvSpPr>
        <p:spPr>
          <a:xfrm>
            <a:off x="5" y="-18833"/>
            <a:ext cx="12192000" cy="13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Core Academics</a:t>
            </a:r>
            <a:endParaRPr/>
          </a:p>
        </p:txBody>
      </p:sp>
      <p:sp>
        <p:nvSpPr>
          <p:cNvPr id="475" name="Google Shape;475;g6facbfdaef_0_89"/>
          <p:cNvSpPr txBox="1"/>
          <p:nvPr/>
        </p:nvSpPr>
        <p:spPr>
          <a:xfrm>
            <a:off x="0" y="1377983"/>
            <a:ext cx="119241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session will provide information related to the School System Planning Framework area(s)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76" name="Google Shape;476;g6facbfdaef_0_89"/>
          <p:cNvGraphicFramePr/>
          <p:nvPr/>
        </p:nvGraphicFramePr>
        <p:xfrm>
          <a:off x="203183" y="2155130"/>
          <a:ext cx="11785650" cy="2377320"/>
        </p:xfrm>
        <a:graphic>
          <a:graphicData uri="http://schemas.openxmlformats.org/drawingml/2006/table">
            <a:tbl>
              <a:tblPr>
                <a:noFill/>
                <a:tableStyleId>{1255634E-30CF-464E-B015-213EED7E6D3A}</a:tableStyleId>
              </a:tblPr>
              <a:tblGrid>
                <a:gridCol w="121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10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CA2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High-Quality Teacher Professional Development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Question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Teachers in all grade levels and core content areas receive orientation to the curriculum, content module redelivery, opportunities to prepare for units and lessons, and ongoing support.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Which partner(s) will provide ELA and math teacher orientation to curricula and in-school coaching on the curricula in each grade band at CIR/UIR-Academics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schools?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1408</Words>
  <Application>Microsoft Office PowerPoint</Application>
  <PresentationFormat>Widescreen</PresentationFormat>
  <Paragraphs>288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Courier New</vt:lpstr>
      <vt:lpstr>Office Theme</vt:lpstr>
      <vt:lpstr>LA Believes</vt:lpstr>
      <vt:lpstr>LA Believes</vt:lpstr>
      <vt:lpstr>LA Believes</vt:lpstr>
      <vt:lpstr>LA Believes</vt:lpstr>
      <vt:lpstr>Louisiana Believes</vt:lpstr>
      <vt:lpstr>Louisiana Believes</vt:lpstr>
      <vt:lpstr>PowerPoint Presentation</vt:lpstr>
      <vt:lpstr>  Objectives   </vt:lpstr>
      <vt:lpstr> Agenda  </vt:lpstr>
      <vt:lpstr>PowerPoint Presentation</vt:lpstr>
      <vt:lpstr>Academic Focus</vt:lpstr>
      <vt:lpstr>Improvements to the 2020-2021 Strategy</vt:lpstr>
      <vt:lpstr>School System Planning Framework</vt:lpstr>
      <vt:lpstr>Core Academics</vt:lpstr>
      <vt:lpstr>Core Academics</vt:lpstr>
      <vt:lpstr>High-Quality K-2 ELA Curriculum and Options Available</vt:lpstr>
      <vt:lpstr> K-2 ELA Curriculum Options  </vt:lpstr>
      <vt:lpstr> K-2 ELA Curriculum Options  </vt:lpstr>
      <vt:lpstr> Components of High-Quality K-2 Foundations Curricula </vt:lpstr>
      <vt:lpstr> Components of High-Quality K-2 Curricula </vt:lpstr>
      <vt:lpstr>High-Quality PD Options and the Importance</vt:lpstr>
      <vt:lpstr> Components of Effective Professional Development to Support  K-2 Teachers Effective Use of Curricula </vt:lpstr>
      <vt:lpstr> High-Quality PD Options </vt:lpstr>
      <vt:lpstr>Connecting High-Quality Curriculum and CLASS</vt:lpstr>
      <vt:lpstr> Connecting High-Quality Curriculum and CLASS® </vt:lpstr>
      <vt:lpstr> Components of CLASS Embedded in High-Quality Curriculum  </vt:lpstr>
      <vt:lpstr>Scale of Current CLASS Pilots</vt:lpstr>
      <vt:lpstr>Current CLASS Pilot School Systems</vt:lpstr>
      <vt:lpstr>Super App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 Cooper</dc:creator>
  <cp:lastModifiedBy>Em Cooper</cp:lastModifiedBy>
  <cp:revision>1</cp:revision>
  <dcterms:modified xsi:type="dcterms:W3CDTF">2019-10-30T14:20:53Z</dcterms:modified>
</cp:coreProperties>
</file>