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7" r:id="rId2"/>
    <p:sldId id="263" r:id="rId3"/>
    <p:sldId id="313" r:id="rId4"/>
    <p:sldId id="342" r:id="rId5"/>
    <p:sldId id="258" r:id="rId6"/>
    <p:sldId id="259" r:id="rId7"/>
    <p:sldId id="344" r:id="rId8"/>
    <p:sldId id="345" r:id="rId9"/>
    <p:sldId id="346" r:id="rId10"/>
    <p:sldId id="347" r:id="rId11"/>
    <p:sldId id="398" r:id="rId12"/>
    <p:sldId id="367" r:id="rId13"/>
    <p:sldId id="349" r:id="rId14"/>
    <p:sldId id="417" r:id="rId15"/>
    <p:sldId id="419" r:id="rId16"/>
    <p:sldId id="418" r:id="rId17"/>
    <p:sldId id="420" r:id="rId18"/>
    <p:sldId id="422" r:id="rId19"/>
    <p:sldId id="365" r:id="rId20"/>
    <p:sldId id="368" r:id="rId21"/>
    <p:sldId id="369" r:id="rId22"/>
    <p:sldId id="423" r:id="rId23"/>
    <p:sldId id="424" r:id="rId24"/>
    <p:sldId id="425" r:id="rId25"/>
    <p:sldId id="426" r:id="rId26"/>
    <p:sldId id="427" r:id="rId27"/>
    <p:sldId id="428" r:id="rId28"/>
    <p:sldId id="429" r:id="rId29"/>
    <p:sldId id="430" r:id="rId30"/>
    <p:sldId id="431" r:id="rId31"/>
    <p:sldId id="432" r:id="rId32"/>
    <p:sldId id="378" r:id="rId33"/>
    <p:sldId id="380" r:id="rId34"/>
    <p:sldId id="381" r:id="rId35"/>
    <p:sldId id="433" r:id="rId36"/>
    <p:sldId id="434" r:id="rId37"/>
    <p:sldId id="436" r:id="rId38"/>
    <p:sldId id="437" r:id="rId39"/>
    <p:sldId id="438" r:id="rId40"/>
    <p:sldId id="390" r:id="rId41"/>
    <p:sldId id="391" r:id="rId42"/>
    <p:sldId id="392" r:id="rId43"/>
    <p:sldId id="393" r:id="rId44"/>
    <p:sldId id="395" r:id="rId45"/>
    <p:sldId id="396" r:id="rId46"/>
    <p:sldId id="397" r:id="rId47"/>
    <p:sldId id="302" r:id="rId48"/>
    <p:sldId id="340" r:id="rId49"/>
    <p:sldId id="308" r:id="rId50"/>
    <p:sldId id="343" r:id="rId51"/>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20"/>
  </p:normalViewPr>
  <p:slideViewPr>
    <p:cSldViewPr snapToGrid="0" snapToObjects="1">
      <p:cViewPr varScale="1">
        <p:scale>
          <a:sx n="74" d="100"/>
          <a:sy n="74" d="100"/>
        </p:scale>
        <p:origin x="720"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561CF-6CA6-4A95-B763-03AA684FB3E4}" type="datetimeFigureOut">
              <a:rPr lang="en-US" smtClean="0"/>
              <a:t>3/11/2020</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BE972-D1C2-4CF5-B5BA-993802AD3310}" type="slidenum">
              <a:rPr lang="en-US" smtClean="0"/>
              <a:t>‹#›</a:t>
            </a:fld>
            <a:endParaRPr lang="en-US"/>
          </a:p>
        </p:txBody>
      </p:sp>
    </p:spTree>
    <p:extLst>
      <p:ext uri="{BB962C8B-B14F-4D97-AF65-F5344CB8AC3E}">
        <p14:creationId xmlns:p14="http://schemas.microsoft.com/office/powerpoint/2010/main" val="286127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TYJBwKwgqpk&amp;feature=youtu.b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Stock photo ID:598098404</a:t>
            </a:r>
            <a:endParaRPr lang="en-US" dirty="0"/>
          </a:p>
        </p:txBody>
      </p:sp>
      <p:sp>
        <p:nvSpPr>
          <p:cNvPr id="4" name="Slide Number Placeholder 3"/>
          <p:cNvSpPr>
            <a:spLocks noGrp="1"/>
          </p:cNvSpPr>
          <p:nvPr>
            <p:ph type="sldNum" sz="quarter" idx="5"/>
          </p:nvPr>
        </p:nvSpPr>
        <p:spPr/>
        <p:txBody>
          <a:bodyPr/>
          <a:lstStyle/>
          <a:p>
            <a:fld id="{C0ABE972-D1C2-4CF5-B5BA-993802AD3310}" type="slidenum">
              <a:rPr lang="en-US" smtClean="0"/>
              <a:t>46</a:t>
            </a:fld>
            <a:endParaRPr lang="en-US"/>
          </a:p>
        </p:txBody>
      </p:sp>
    </p:spTree>
    <p:extLst>
      <p:ext uri="{BB962C8B-B14F-4D97-AF65-F5344CB8AC3E}">
        <p14:creationId xmlns:p14="http://schemas.microsoft.com/office/powerpoint/2010/main" val="3958461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6" name="Google Shape;38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5" name="Google Shape;42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US" b="0" dirty="0"/>
          </a:p>
        </p:txBody>
      </p:sp>
      <p:sp>
        <p:nvSpPr>
          <p:cNvPr id="88" name="Shape 88"/>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703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https://www.youtube.com/watch?v=TYJBwKwgqpk&amp;feature=youtu.be</a:t>
            </a:r>
            <a:endParaRPr lang="en-US" dirty="0"/>
          </a:p>
        </p:txBody>
      </p:sp>
      <p:sp>
        <p:nvSpPr>
          <p:cNvPr id="4" name="Slide Number Placeholder 3"/>
          <p:cNvSpPr>
            <a:spLocks noGrp="1"/>
          </p:cNvSpPr>
          <p:nvPr>
            <p:ph type="sldNum" sz="quarter" idx="5"/>
          </p:nvPr>
        </p:nvSpPr>
        <p:spPr/>
        <p:txBody>
          <a:bodyPr/>
          <a:lstStyle/>
          <a:p>
            <a:fld id="{C0ABE972-D1C2-4CF5-B5BA-993802AD3310}" type="slidenum">
              <a:rPr lang="en-US" smtClean="0"/>
              <a:t>19</a:t>
            </a:fld>
            <a:endParaRPr lang="en-US"/>
          </a:p>
        </p:txBody>
      </p:sp>
    </p:spTree>
    <p:extLst>
      <p:ext uri="{BB962C8B-B14F-4D97-AF65-F5344CB8AC3E}">
        <p14:creationId xmlns:p14="http://schemas.microsoft.com/office/powerpoint/2010/main" val="156954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Stock photo ID:1022800766</a:t>
            </a:r>
            <a:endParaRPr lang="en-US" dirty="0"/>
          </a:p>
        </p:txBody>
      </p:sp>
      <p:sp>
        <p:nvSpPr>
          <p:cNvPr id="4" name="Slide Number Placeholder 3"/>
          <p:cNvSpPr>
            <a:spLocks noGrp="1"/>
          </p:cNvSpPr>
          <p:nvPr>
            <p:ph type="sldNum" sz="quarter" idx="5"/>
          </p:nvPr>
        </p:nvSpPr>
        <p:spPr/>
        <p:txBody>
          <a:bodyPr/>
          <a:lstStyle/>
          <a:p>
            <a:fld id="{C0ABE972-D1C2-4CF5-B5BA-993802AD3310}" type="slidenum">
              <a:rPr lang="en-US" smtClean="0"/>
              <a:t>22</a:t>
            </a:fld>
            <a:endParaRPr lang="en-US"/>
          </a:p>
        </p:txBody>
      </p:sp>
    </p:spTree>
    <p:extLst>
      <p:ext uri="{BB962C8B-B14F-4D97-AF65-F5344CB8AC3E}">
        <p14:creationId xmlns:p14="http://schemas.microsoft.com/office/powerpoint/2010/main" val="152696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Stock photo ID:1189121908</a:t>
            </a:r>
            <a:endParaRPr lang="en-US" dirty="0"/>
          </a:p>
        </p:txBody>
      </p:sp>
      <p:sp>
        <p:nvSpPr>
          <p:cNvPr id="4" name="Slide Number Placeholder 3"/>
          <p:cNvSpPr>
            <a:spLocks noGrp="1"/>
          </p:cNvSpPr>
          <p:nvPr>
            <p:ph type="sldNum" sz="quarter" idx="5"/>
          </p:nvPr>
        </p:nvSpPr>
        <p:spPr/>
        <p:txBody>
          <a:bodyPr/>
          <a:lstStyle/>
          <a:p>
            <a:fld id="{C0ABE972-D1C2-4CF5-B5BA-993802AD3310}" type="slidenum">
              <a:rPr lang="en-US" smtClean="0"/>
              <a:t>23</a:t>
            </a:fld>
            <a:endParaRPr lang="en-US"/>
          </a:p>
        </p:txBody>
      </p:sp>
    </p:spTree>
    <p:extLst>
      <p:ext uri="{BB962C8B-B14F-4D97-AF65-F5344CB8AC3E}">
        <p14:creationId xmlns:p14="http://schemas.microsoft.com/office/powerpoint/2010/main" val="790820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Stock photo ID:642460612</a:t>
            </a:r>
            <a:endParaRPr lang="en-US" dirty="0"/>
          </a:p>
        </p:txBody>
      </p:sp>
      <p:sp>
        <p:nvSpPr>
          <p:cNvPr id="4" name="Slide Number Placeholder 3"/>
          <p:cNvSpPr>
            <a:spLocks noGrp="1"/>
          </p:cNvSpPr>
          <p:nvPr>
            <p:ph type="sldNum" sz="quarter" idx="5"/>
          </p:nvPr>
        </p:nvSpPr>
        <p:spPr/>
        <p:txBody>
          <a:bodyPr/>
          <a:lstStyle/>
          <a:p>
            <a:fld id="{C0ABE972-D1C2-4CF5-B5BA-993802AD3310}" type="slidenum">
              <a:rPr lang="en-US" smtClean="0"/>
              <a:t>34</a:t>
            </a:fld>
            <a:endParaRPr lang="en-US"/>
          </a:p>
        </p:txBody>
      </p:sp>
    </p:spTree>
    <p:extLst>
      <p:ext uri="{BB962C8B-B14F-4D97-AF65-F5344CB8AC3E}">
        <p14:creationId xmlns:p14="http://schemas.microsoft.com/office/powerpoint/2010/main" val="284529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BE972-D1C2-4CF5-B5BA-993802AD3310}" type="slidenum">
              <a:rPr lang="en-US" smtClean="0"/>
              <a:t>38</a:t>
            </a:fld>
            <a:endParaRPr lang="en-US"/>
          </a:p>
        </p:txBody>
      </p:sp>
    </p:spTree>
    <p:extLst>
      <p:ext uri="{BB962C8B-B14F-4D97-AF65-F5344CB8AC3E}">
        <p14:creationId xmlns:p14="http://schemas.microsoft.com/office/powerpoint/2010/main" val="1868189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Stock photo ID:675685578</a:t>
            </a:r>
            <a:endParaRPr lang="en-US" dirty="0"/>
          </a:p>
        </p:txBody>
      </p:sp>
      <p:sp>
        <p:nvSpPr>
          <p:cNvPr id="4" name="Slide Number Placeholder 3"/>
          <p:cNvSpPr>
            <a:spLocks noGrp="1"/>
          </p:cNvSpPr>
          <p:nvPr>
            <p:ph type="sldNum" sz="quarter" idx="5"/>
          </p:nvPr>
        </p:nvSpPr>
        <p:spPr/>
        <p:txBody>
          <a:bodyPr/>
          <a:lstStyle/>
          <a:p>
            <a:fld id="{C0ABE972-D1C2-4CF5-B5BA-993802AD3310}" type="slidenum">
              <a:rPr lang="en-US" smtClean="0"/>
              <a:t>41</a:t>
            </a:fld>
            <a:endParaRPr lang="en-US"/>
          </a:p>
        </p:txBody>
      </p:sp>
    </p:spTree>
    <p:extLst>
      <p:ext uri="{BB962C8B-B14F-4D97-AF65-F5344CB8AC3E}">
        <p14:creationId xmlns:p14="http://schemas.microsoft.com/office/powerpoint/2010/main" val="242275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ABE972-D1C2-4CF5-B5BA-993802AD3310}" type="slidenum">
              <a:rPr lang="en-US" smtClean="0"/>
              <a:t>42</a:t>
            </a:fld>
            <a:endParaRPr lang="en-US"/>
          </a:p>
        </p:txBody>
      </p:sp>
    </p:spTree>
    <p:extLst>
      <p:ext uri="{BB962C8B-B14F-4D97-AF65-F5344CB8AC3E}">
        <p14:creationId xmlns:p14="http://schemas.microsoft.com/office/powerpoint/2010/main" val="41301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b="1"/>
            </a:lvl1pPr>
          </a:lstStyle>
          <a:p>
            <a:r>
              <a:rPr lang="en-US" dirty="0"/>
              <a:t>Click to edit Master title style</a:t>
            </a:r>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FDD96F-A3C0-3441-99FE-0B5EDD623F84}"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B488F-85B6-B94B-8AAD-08A4ABC99A4D}" type="slidenum">
              <a:rPr lang="en-US" smtClean="0"/>
              <a:t>‹#›</a:t>
            </a:fld>
            <a:endParaRPr lang="en-US"/>
          </a:p>
        </p:txBody>
      </p:sp>
    </p:spTree>
    <p:extLst>
      <p:ext uri="{BB962C8B-B14F-4D97-AF65-F5344CB8AC3E}">
        <p14:creationId xmlns:p14="http://schemas.microsoft.com/office/powerpoint/2010/main" val="147827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and Call out box">
  <p:cSld name="Content and Call out box">
    <p:spTree>
      <p:nvGrpSpPr>
        <p:cNvPr id="1" name="Shape 22"/>
        <p:cNvGrpSpPr/>
        <p:nvPr/>
      </p:nvGrpSpPr>
      <p:grpSpPr>
        <a:xfrm>
          <a:off x="0" y="0"/>
          <a:ext cx="0" cy="0"/>
          <a:chOff x="0" y="0"/>
          <a:chExt cx="0" cy="0"/>
        </a:xfrm>
      </p:grpSpPr>
      <p:pic>
        <p:nvPicPr>
          <p:cNvPr id="23" name="Google Shape;23;p61"/>
          <p:cNvPicPr preferRelativeResize="0"/>
          <p:nvPr/>
        </p:nvPicPr>
        <p:blipFill rotWithShape="1">
          <a:blip r:embed="rId2">
            <a:alphaModFix/>
          </a:blip>
          <a:srcRect/>
          <a:stretch/>
        </p:blipFill>
        <p:spPr>
          <a:xfrm>
            <a:off x="0" y="0"/>
            <a:ext cx="9144000" cy="5148263"/>
          </a:xfrm>
          <a:prstGeom prst="rect">
            <a:avLst/>
          </a:prstGeom>
          <a:noFill/>
          <a:ln>
            <a:noFill/>
          </a:ln>
        </p:spPr>
      </p:pic>
      <p:sp>
        <p:nvSpPr>
          <p:cNvPr id="24" name="Google Shape;24;p61"/>
          <p:cNvSpPr txBox="1">
            <a:spLocks noGrp="1"/>
          </p:cNvSpPr>
          <p:nvPr>
            <p:ph type="body" idx="1"/>
          </p:nvPr>
        </p:nvSpPr>
        <p:spPr>
          <a:xfrm>
            <a:off x="3958600" y="0"/>
            <a:ext cx="5185500" cy="4807748"/>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5" name="Google Shape;25;p61"/>
          <p:cNvSpPr txBox="1">
            <a:spLocks noGrp="1"/>
          </p:cNvSpPr>
          <p:nvPr>
            <p:ph type="sldNum" idx="12"/>
          </p:nvPr>
        </p:nvSpPr>
        <p:spPr>
          <a:xfrm>
            <a:off x="6800850" y="4805045"/>
            <a:ext cx="2229000" cy="34321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SzPts val="1100"/>
              <a:buFont typeface="Calibri"/>
              <a:buNone/>
              <a:defRPr sz="1100" b="0" i="0" u="none" strike="noStrike" cap="none">
                <a:solidFill>
                  <a:srgbClr val="434343"/>
                </a:solidFill>
                <a:latin typeface="Calibri"/>
                <a:ea typeface="Calibri"/>
                <a:cs typeface="Calibri"/>
                <a:sym typeface="Calibri"/>
              </a:defRPr>
            </a:lvl9pPr>
          </a:lstStyle>
          <a:p>
            <a:fld id="{00000000-1234-1234-1234-123412341234}" type="slidenum">
              <a:rPr lang="en-US" smtClean="0"/>
              <a:pPr/>
              <a:t>‹#›</a:t>
            </a:fld>
            <a:endParaRPr lang="en-US"/>
          </a:p>
        </p:txBody>
      </p:sp>
      <p:sp>
        <p:nvSpPr>
          <p:cNvPr id="26" name="Google Shape;26;p61"/>
          <p:cNvSpPr txBox="1">
            <a:spLocks noGrp="1"/>
          </p:cNvSpPr>
          <p:nvPr>
            <p:ph type="title"/>
          </p:nvPr>
        </p:nvSpPr>
        <p:spPr>
          <a:xfrm>
            <a:off x="209275" y="848660"/>
            <a:ext cx="3495300" cy="3473013"/>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2800"/>
              <a:buFont typeface="Arial"/>
              <a:buNone/>
              <a:defRPr sz="2800" b="0" i="0" u="none" strike="noStrike" cap="none">
                <a:solidFill>
                  <a:srgbClr val="434343"/>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216544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 Picture v1">
  <p:cSld name="Section Title + Picture v1">
    <p:spTree>
      <p:nvGrpSpPr>
        <p:cNvPr id="1" name="Shape 18"/>
        <p:cNvGrpSpPr/>
        <p:nvPr/>
      </p:nvGrpSpPr>
      <p:grpSpPr>
        <a:xfrm>
          <a:off x="0" y="0"/>
          <a:ext cx="0" cy="0"/>
          <a:chOff x="0" y="0"/>
          <a:chExt cx="0" cy="0"/>
        </a:xfrm>
      </p:grpSpPr>
      <p:pic>
        <p:nvPicPr>
          <p:cNvPr id="19" name="Shape 19"/>
          <p:cNvPicPr preferRelativeResize="0"/>
          <p:nvPr/>
        </p:nvPicPr>
        <p:blipFill>
          <a:blip r:embed="rId2"/>
          <a:stretch>
            <a:fillRect/>
          </a:stretch>
        </p:blipFill>
        <p:spPr>
          <a:xfrm>
            <a:off x="0" y="0"/>
            <a:ext cx="9144000" cy="5148263"/>
          </a:xfrm>
          <a:prstGeom prst="rect">
            <a:avLst/>
          </a:prstGeom>
          <a:noFill/>
          <a:ln>
            <a:noFill/>
          </a:ln>
        </p:spPr>
      </p:pic>
      <p:sp>
        <p:nvSpPr>
          <p:cNvPr id="20" name="Shape 20"/>
          <p:cNvSpPr txBox="1">
            <a:spLocks noGrp="1"/>
          </p:cNvSpPr>
          <p:nvPr>
            <p:ph type="title"/>
          </p:nvPr>
        </p:nvSpPr>
        <p:spPr>
          <a:xfrm>
            <a:off x="209275" y="848660"/>
            <a:ext cx="3495300" cy="3473013"/>
          </a:xfrm>
          <a:prstGeom prst="rect">
            <a:avLst/>
          </a:prstGeom>
          <a:noFill/>
          <a:ln>
            <a:noFill/>
          </a:ln>
        </p:spPr>
        <p:txBody>
          <a:bodyPr spcFirstLastPara="1" wrap="square" lIns="91425" tIns="91425" rIns="91425" bIns="91425" anchor="ctr" anchorCtr="0"/>
          <a:lstStyle>
            <a:lvl1pPr lvl="0" algn="ctr">
              <a:spcBef>
                <a:spcPts val="0"/>
              </a:spcBef>
              <a:spcAft>
                <a:spcPts val="0"/>
              </a:spcAft>
              <a:buNone/>
              <a:defRPr sz="2800">
                <a:solidFill>
                  <a:srgbClr val="434343"/>
                </a:solidFill>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21" name="Shape 21"/>
          <p:cNvSpPr txBox="1"/>
          <p:nvPr/>
        </p:nvSpPr>
        <p:spPr>
          <a:xfrm>
            <a:off x="6800850" y="4805045"/>
            <a:ext cx="2229000" cy="34321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Font typeface="Calibri"/>
              <a:buNone/>
            </a:pPr>
            <a:fld id="{00000000-1234-1234-1234-123412341234}" type="slidenum">
              <a:rPr lang="en-US" sz="1100"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Font typeface="Calibri"/>
                <a:buNone/>
              </a:p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130532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oogle Shape;11;p58">
            <a:extLst>
              <a:ext uri="{FF2B5EF4-FFF2-40B4-BE49-F238E27FC236}">
                <a16:creationId xmlns:a16="http://schemas.microsoft.com/office/drawing/2014/main" id="{349E3B5C-1112-0840-9ABD-8F381FED8FFC}"/>
              </a:ext>
            </a:extLst>
          </p:cNvPr>
          <p:cNvPicPr preferRelativeResize="0"/>
          <p:nvPr userDrawn="1"/>
        </p:nvPicPr>
        <p:blipFill rotWithShape="1">
          <a:blip r:embed="rId2">
            <a:alphaModFix/>
          </a:blip>
          <a:srcRect/>
          <a:stretch/>
        </p:blipFill>
        <p:spPr>
          <a:xfrm>
            <a:off x="0" y="0"/>
            <a:ext cx="9144000" cy="5184533"/>
          </a:xfrm>
          <a:prstGeom prst="rect">
            <a:avLst/>
          </a:prstGeom>
          <a:noFill/>
          <a:ln>
            <a:noFill/>
          </a:ln>
        </p:spPr>
      </p:pic>
      <p:sp>
        <p:nvSpPr>
          <p:cNvPr id="7" name="Google Shape;12;p58">
            <a:extLst>
              <a:ext uri="{FF2B5EF4-FFF2-40B4-BE49-F238E27FC236}">
                <a16:creationId xmlns:a16="http://schemas.microsoft.com/office/drawing/2014/main" id="{5EC04A64-A708-6544-B40B-F0085B2C4491}"/>
              </a:ext>
            </a:extLst>
          </p:cNvPr>
          <p:cNvSpPr txBox="1">
            <a:spLocks noGrp="1"/>
          </p:cNvSpPr>
          <p:nvPr>
            <p:ph type="title"/>
          </p:nvPr>
        </p:nvSpPr>
        <p:spPr>
          <a:xfrm>
            <a:off x="3410370" y="2287991"/>
            <a:ext cx="5733630" cy="1541752"/>
          </a:xfrm>
          <a:prstGeom prst="rect">
            <a:avLst/>
          </a:prstGeom>
          <a:noFill/>
          <a:ln>
            <a:noFill/>
          </a:ln>
        </p:spPr>
        <p:txBody>
          <a:bodyPr spcFirstLastPara="1" wrap="square" lIns="91425" tIns="91425" rIns="91425" bIns="91425" anchor="ctr" anchorCtr="0">
            <a:normAutofit/>
          </a:bodyPr>
          <a:lstStyle>
            <a:lvl1pPr marR="0" lvl="0" algn="ctr" rtl="0">
              <a:lnSpc>
                <a:spcPct val="90000"/>
              </a:lnSpc>
              <a:spcBef>
                <a:spcPts val="0"/>
              </a:spcBef>
              <a:spcAft>
                <a:spcPts val="0"/>
              </a:spcAft>
              <a:buClr>
                <a:srgbClr val="434343"/>
              </a:buClr>
              <a:buSzPts val="2800"/>
              <a:buFont typeface="Calibri"/>
              <a:buNone/>
              <a:defRPr sz="2800" b="1"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454721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Google Shape;14;p59">
            <a:extLst>
              <a:ext uri="{FF2B5EF4-FFF2-40B4-BE49-F238E27FC236}">
                <a16:creationId xmlns:a16="http://schemas.microsoft.com/office/drawing/2014/main" id="{A8C6AE82-8673-C343-9FEF-D66DEF582FF1}"/>
              </a:ext>
            </a:extLst>
          </p:cNvPr>
          <p:cNvPicPr preferRelativeResize="0"/>
          <p:nvPr userDrawn="1"/>
        </p:nvPicPr>
        <p:blipFill rotWithShape="1">
          <a:blip r:embed="rId2">
            <a:alphaModFix/>
          </a:blip>
          <a:srcRect/>
          <a:stretch/>
        </p:blipFill>
        <p:spPr>
          <a:xfrm>
            <a:off x="0" y="0"/>
            <a:ext cx="9152468" cy="5148263"/>
          </a:xfrm>
          <a:prstGeom prst="rect">
            <a:avLst/>
          </a:prstGeom>
          <a:noFill/>
          <a:ln>
            <a:noFill/>
          </a:ln>
        </p:spPr>
      </p:pic>
      <p:sp>
        <p:nvSpPr>
          <p:cNvPr id="8" name="Google Shape;15;p59">
            <a:extLst>
              <a:ext uri="{FF2B5EF4-FFF2-40B4-BE49-F238E27FC236}">
                <a16:creationId xmlns:a16="http://schemas.microsoft.com/office/drawing/2014/main" id="{FCF9DA21-EFB6-4A48-B0DA-5B0302BE6C2B}"/>
              </a:ext>
            </a:extLst>
          </p:cNvPr>
          <p:cNvSpPr txBox="1">
            <a:spLocks noGrp="1"/>
          </p:cNvSpPr>
          <p:nvPr>
            <p:ph type="title"/>
          </p:nvPr>
        </p:nvSpPr>
        <p:spPr>
          <a:xfrm>
            <a:off x="0" y="267855"/>
            <a:ext cx="9144000" cy="4508076"/>
          </a:xfrm>
          <a:prstGeom prst="rect">
            <a:avLst/>
          </a:prstGeom>
          <a:noFill/>
          <a:ln>
            <a:noFill/>
          </a:ln>
        </p:spPr>
        <p:txBody>
          <a:bodyPr spcFirstLastPara="1" wrap="square" lIns="91425" tIns="91425" rIns="91425" bIns="91425" anchor="ctr" anchorCtr="0">
            <a:normAutofit/>
          </a:bodyPr>
          <a:lstStyle>
            <a:lvl1pPr marR="0" lvl="0" algn="ctr" rtl="0">
              <a:lnSpc>
                <a:spcPct val="90000"/>
              </a:lnSpc>
              <a:spcBef>
                <a:spcPts val="0"/>
              </a:spcBef>
              <a:spcAft>
                <a:spcPts val="0"/>
              </a:spcAft>
              <a:buClr>
                <a:srgbClr val="434343"/>
              </a:buClr>
              <a:buSzPts val="2800"/>
              <a:buFont typeface="Calibri"/>
              <a:buNone/>
              <a:defRPr sz="3600" b="1"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lang="en-US" dirty="0"/>
          </a:p>
        </p:txBody>
      </p:sp>
      <p:sp>
        <p:nvSpPr>
          <p:cNvPr id="10" name="Google Shape;21;p60">
            <a:extLst>
              <a:ext uri="{FF2B5EF4-FFF2-40B4-BE49-F238E27FC236}">
                <a16:creationId xmlns:a16="http://schemas.microsoft.com/office/drawing/2014/main" id="{9EBE2182-B941-3B4B-937C-910D55E91675}"/>
              </a:ext>
            </a:extLst>
          </p:cNvPr>
          <p:cNvSpPr txBox="1"/>
          <p:nvPr userDrawn="1"/>
        </p:nvSpPr>
        <p:spPr>
          <a:xfrm>
            <a:off x="6801043" y="4844316"/>
            <a:ext cx="2229000" cy="343218"/>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467" b="0" i="0" u="none" strike="noStrike" cap="none">
                <a:solidFill>
                  <a:srgbClr val="434343"/>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467" b="0" i="0" u="none" strike="noStrike" cap="none" dirty="0">
              <a:solidFill>
                <a:srgbClr val="434343"/>
              </a:solidFill>
              <a:latin typeface="Calibri"/>
              <a:ea typeface="Calibri"/>
              <a:cs typeface="Calibri"/>
              <a:sym typeface="Calibri"/>
            </a:endParaRPr>
          </a:p>
        </p:txBody>
      </p:sp>
    </p:spTree>
    <p:extLst>
      <p:ext uri="{BB962C8B-B14F-4D97-AF65-F5344CB8AC3E}">
        <p14:creationId xmlns:p14="http://schemas.microsoft.com/office/powerpoint/2010/main" val="141679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Google Shape;18;p60">
            <a:extLst>
              <a:ext uri="{FF2B5EF4-FFF2-40B4-BE49-F238E27FC236}">
                <a16:creationId xmlns:a16="http://schemas.microsoft.com/office/drawing/2014/main" id="{348E69DA-4BC0-9643-BFE1-128012B171B7}"/>
              </a:ext>
            </a:extLst>
          </p:cNvPr>
          <p:cNvPicPr preferRelativeResize="0"/>
          <p:nvPr userDrawn="1"/>
        </p:nvPicPr>
        <p:blipFill rotWithShape="1">
          <a:blip r:embed="rId2">
            <a:alphaModFix/>
          </a:blip>
          <a:srcRect/>
          <a:stretch/>
        </p:blipFill>
        <p:spPr>
          <a:xfrm>
            <a:off x="0" y="0"/>
            <a:ext cx="9144000" cy="5148263"/>
          </a:xfrm>
          <a:prstGeom prst="rect">
            <a:avLst/>
          </a:prstGeom>
          <a:noFill/>
          <a:ln>
            <a:noFill/>
          </a:ln>
        </p:spPr>
      </p:pic>
      <p:sp>
        <p:nvSpPr>
          <p:cNvPr id="10" name="Google Shape;20;p60">
            <a:extLst>
              <a:ext uri="{FF2B5EF4-FFF2-40B4-BE49-F238E27FC236}">
                <a16:creationId xmlns:a16="http://schemas.microsoft.com/office/drawing/2014/main" id="{83EE0922-028A-C04A-B416-E797A69FA255}"/>
              </a:ext>
            </a:extLst>
          </p:cNvPr>
          <p:cNvSpPr txBox="1">
            <a:spLocks noGrp="1"/>
          </p:cNvSpPr>
          <p:nvPr>
            <p:ph type="body" idx="1"/>
          </p:nvPr>
        </p:nvSpPr>
        <p:spPr>
          <a:xfrm>
            <a:off x="148771" y="1144229"/>
            <a:ext cx="8839200" cy="3546581"/>
          </a:xfrm>
          <a:prstGeom prst="rect">
            <a:avLst/>
          </a:prstGeom>
          <a:noFill/>
          <a:ln>
            <a:noFill/>
          </a:ln>
        </p:spPr>
        <p:txBody>
          <a:bodyPr spcFirstLastPara="1" wrap="square" lIns="91425" tIns="91425" rIns="91425" bIns="91425" anchor="t" anchorCtr="0">
            <a:normAutofit/>
          </a:bodyPr>
          <a:lstStyle>
            <a:lvl1pPr marL="228600" marR="0" lvl="0" indent="-210312" algn="l" rtl="0">
              <a:lnSpc>
                <a:spcPct val="100000"/>
              </a:lnSpc>
              <a:spcBef>
                <a:spcPts val="600"/>
              </a:spcBef>
              <a:spcAft>
                <a:spcPts val="0"/>
              </a:spcAft>
              <a:buClr>
                <a:srgbClr val="434343"/>
              </a:buClr>
              <a:buSzPct val="100000"/>
              <a:buFont typeface="Arial"/>
              <a:buChar char="•"/>
              <a:defRPr sz="2000" b="0" i="0" u="none" strike="noStrike" cap="none">
                <a:solidFill>
                  <a:srgbClr val="434343"/>
                </a:solidFill>
                <a:latin typeface="Calibri"/>
                <a:ea typeface="Calibri"/>
                <a:cs typeface="Calibri"/>
                <a:sym typeface="Calibri"/>
              </a:defRPr>
            </a:lvl1pPr>
            <a:lvl2pPr marL="1219110" marR="0" lvl="1" indent="-440234" algn="l" rtl="0">
              <a:lnSpc>
                <a:spcPct val="90000"/>
              </a:lnSpc>
              <a:spcBef>
                <a:spcPts val="500"/>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2pPr>
            <a:lvl3pPr marL="1828664" marR="0" lvl="2" indent="-423301" algn="l" rtl="0">
              <a:lnSpc>
                <a:spcPct val="90000"/>
              </a:lnSpc>
              <a:spcBef>
                <a:spcPts val="5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3pPr>
            <a:lvl4pPr marL="2438218" marR="0" lvl="3"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4pPr>
            <a:lvl5pPr marL="3047772" marR="0" lvl="4"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5pPr>
            <a:lvl6pPr marL="3657327" marR="0" lvl="5"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6pPr>
            <a:lvl7pPr marL="4266880" marR="0" lvl="6"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7pPr>
            <a:lvl8pPr marL="4876435" marR="0" lvl="7"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8pPr>
            <a:lvl9pPr marL="5485990" marR="0" lvl="8"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9pPr>
          </a:lstStyle>
          <a:p>
            <a:endParaRPr lang="en-US" dirty="0"/>
          </a:p>
        </p:txBody>
      </p:sp>
      <p:sp>
        <p:nvSpPr>
          <p:cNvPr id="6" name="Google Shape;19;p60">
            <a:extLst>
              <a:ext uri="{FF2B5EF4-FFF2-40B4-BE49-F238E27FC236}">
                <a16:creationId xmlns:a16="http://schemas.microsoft.com/office/drawing/2014/main" id="{1E48C0CE-D797-D54C-8612-5B815D36F0D7}"/>
              </a:ext>
            </a:extLst>
          </p:cNvPr>
          <p:cNvSpPr txBox="1">
            <a:spLocks noGrp="1"/>
          </p:cNvSpPr>
          <p:nvPr>
            <p:ph type="title"/>
          </p:nvPr>
        </p:nvSpPr>
        <p:spPr>
          <a:xfrm>
            <a:off x="203200" y="20056"/>
            <a:ext cx="8839200" cy="1048571"/>
          </a:xfrm>
          <a:prstGeom prst="rect">
            <a:avLst/>
          </a:prstGeom>
          <a:noFill/>
          <a:ln>
            <a:noFill/>
          </a:ln>
        </p:spPr>
        <p:txBody>
          <a:bodyPr spcFirstLastPara="1" wrap="square" lIns="91425" tIns="91425" rIns="91425" bIns="91425" anchor="ctr" anchorCtr="0">
            <a:normAutofit/>
          </a:bodyPr>
          <a:lstStyle>
            <a:lvl1pPr marR="0" lvl="0" algn="ctr" rtl="0">
              <a:lnSpc>
                <a:spcPct val="90000"/>
              </a:lnSpc>
              <a:spcBef>
                <a:spcPts val="0"/>
              </a:spcBef>
              <a:spcAft>
                <a:spcPts val="0"/>
              </a:spcAft>
              <a:buClr>
                <a:srgbClr val="434343"/>
              </a:buClr>
              <a:buSzPts val="2800"/>
              <a:buFont typeface="Calibri"/>
              <a:buNone/>
              <a:defRPr sz="3600" b="0" i="0" u="none" strike="noStrike" cap="all" baseline="0">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dirty="0"/>
          </a:p>
        </p:txBody>
      </p:sp>
      <p:sp>
        <p:nvSpPr>
          <p:cNvPr id="11" name="Google Shape;21;p60">
            <a:extLst>
              <a:ext uri="{FF2B5EF4-FFF2-40B4-BE49-F238E27FC236}">
                <a16:creationId xmlns:a16="http://schemas.microsoft.com/office/drawing/2014/main" id="{9627926A-EC7D-7F45-B7F6-BA1F6967C74B}"/>
              </a:ext>
            </a:extLst>
          </p:cNvPr>
          <p:cNvSpPr txBox="1"/>
          <p:nvPr userDrawn="1"/>
        </p:nvSpPr>
        <p:spPr>
          <a:xfrm>
            <a:off x="6813400" y="4768433"/>
            <a:ext cx="2229000" cy="343218"/>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467" b="0" i="0" u="none" strike="noStrike" cap="none">
                <a:solidFill>
                  <a:srgbClr val="434343"/>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467" b="0" i="0" u="none" strike="noStrike" cap="none" dirty="0">
              <a:solidFill>
                <a:srgbClr val="434343"/>
              </a:solidFill>
              <a:latin typeface="Calibri"/>
              <a:ea typeface="Calibri"/>
              <a:cs typeface="Calibri"/>
              <a:sym typeface="Calibri"/>
            </a:endParaRPr>
          </a:p>
        </p:txBody>
      </p:sp>
    </p:spTree>
    <p:extLst>
      <p:ext uri="{BB962C8B-B14F-4D97-AF65-F5344CB8AC3E}">
        <p14:creationId xmlns:p14="http://schemas.microsoft.com/office/powerpoint/2010/main" val="265300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Google Shape;23;p61">
            <a:extLst>
              <a:ext uri="{FF2B5EF4-FFF2-40B4-BE49-F238E27FC236}">
                <a16:creationId xmlns:a16="http://schemas.microsoft.com/office/drawing/2014/main" id="{82CF08D0-4DBB-9F42-920A-6C2EF7A7DE17}"/>
              </a:ext>
            </a:extLst>
          </p:cNvPr>
          <p:cNvPicPr preferRelativeResize="0"/>
          <p:nvPr userDrawn="1"/>
        </p:nvPicPr>
        <p:blipFill rotWithShape="1">
          <a:blip r:embed="rId2">
            <a:alphaModFix/>
          </a:blip>
          <a:srcRect/>
          <a:stretch/>
        </p:blipFill>
        <p:spPr>
          <a:xfrm>
            <a:off x="0" y="0"/>
            <a:ext cx="9067800" cy="5151463"/>
          </a:xfrm>
          <a:prstGeom prst="rect">
            <a:avLst/>
          </a:prstGeom>
          <a:noFill/>
          <a:ln>
            <a:noFill/>
          </a:ln>
        </p:spPr>
      </p:pic>
      <p:sp>
        <p:nvSpPr>
          <p:cNvPr id="8" name="Google Shape;24;p61">
            <a:extLst>
              <a:ext uri="{FF2B5EF4-FFF2-40B4-BE49-F238E27FC236}">
                <a16:creationId xmlns:a16="http://schemas.microsoft.com/office/drawing/2014/main" id="{8951AA43-83A1-1145-91A5-6CE4E687DA9E}"/>
              </a:ext>
            </a:extLst>
          </p:cNvPr>
          <p:cNvSpPr txBox="1">
            <a:spLocks noGrp="1"/>
          </p:cNvSpPr>
          <p:nvPr>
            <p:ph type="body" idx="1"/>
          </p:nvPr>
        </p:nvSpPr>
        <p:spPr>
          <a:xfrm>
            <a:off x="4160441" y="395467"/>
            <a:ext cx="4704526" cy="4434598"/>
          </a:xfrm>
          <a:prstGeom prst="rect">
            <a:avLst/>
          </a:prstGeom>
          <a:noFill/>
          <a:ln>
            <a:noFill/>
          </a:ln>
        </p:spPr>
        <p:txBody>
          <a:bodyPr spcFirstLastPara="1" wrap="square" lIns="91425" tIns="91425" rIns="91425" bIns="91425" anchor="t" anchorCtr="0">
            <a:normAutofit/>
          </a:bodyPr>
          <a:lstStyle>
            <a:lvl1pPr marL="228600" marR="0" lvl="0" indent="-228600" algn="l" rtl="0">
              <a:lnSpc>
                <a:spcPct val="100000"/>
              </a:lnSpc>
              <a:spcBef>
                <a:spcPts val="600"/>
              </a:spcBef>
              <a:spcAft>
                <a:spcPts val="0"/>
              </a:spcAft>
              <a:buClr>
                <a:srgbClr val="434343"/>
              </a:buClr>
              <a:buSzPct val="100000"/>
              <a:buFont typeface="Arial"/>
              <a:buChar char="•"/>
              <a:defRPr sz="2000" b="0" i="0" u="none" strike="noStrike" cap="none">
                <a:solidFill>
                  <a:srgbClr val="434343"/>
                </a:solidFill>
                <a:latin typeface="Calibri"/>
                <a:ea typeface="Calibri"/>
                <a:cs typeface="Calibri"/>
                <a:sym typeface="Calibri"/>
              </a:defRPr>
            </a:lvl1pPr>
            <a:lvl2pPr marL="1219110" marR="0" lvl="1" indent="-440234" algn="l" rtl="0">
              <a:lnSpc>
                <a:spcPct val="90000"/>
              </a:lnSpc>
              <a:spcBef>
                <a:spcPts val="500"/>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2pPr>
            <a:lvl3pPr marL="1828664" marR="0" lvl="2" indent="-423301" algn="l" rtl="0">
              <a:lnSpc>
                <a:spcPct val="90000"/>
              </a:lnSpc>
              <a:spcBef>
                <a:spcPts val="5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3pPr>
            <a:lvl4pPr marL="2438218" marR="0" lvl="3"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4pPr>
            <a:lvl5pPr marL="3047772" marR="0" lvl="4"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5pPr>
            <a:lvl6pPr marL="3657327" marR="0" lvl="5"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6pPr>
            <a:lvl7pPr marL="4266880" marR="0" lvl="6"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7pPr>
            <a:lvl8pPr marL="4876435" marR="0" lvl="7"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8pPr>
            <a:lvl9pPr marL="5485990" marR="0" lvl="8" indent="-406371" algn="l" rtl="0">
              <a:lnSpc>
                <a:spcPct val="90000"/>
              </a:lnSpc>
              <a:spcBef>
                <a:spcPts val="500"/>
              </a:spcBef>
              <a:spcAft>
                <a:spcPts val="0"/>
              </a:spcAft>
              <a:buClr>
                <a:schemeClr val="dk1"/>
              </a:buClr>
              <a:buSzPts val="12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13" name="Google Shape;26;p61">
            <a:extLst>
              <a:ext uri="{FF2B5EF4-FFF2-40B4-BE49-F238E27FC236}">
                <a16:creationId xmlns:a16="http://schemas.microsoft.com/office/drawing/2014/main" id="{F6B87814-7554-6D49-BC2E-D6AB08DC5B98}"/>
              </a:ext>
            </a:extLst>
          </p:cNvPr>
          <p:cNvSpPr txBox="1">
            <a:spLocks noGrp="1"/>
          </p:cNvSpPr>
          <p:nvPr>
            <p:ph type="title"/>
          </p:nvPr>
        </p:nvSpPr>
        <p:spPr>
          <a:xfrm>
            <a:off x="279033" y="596347"/>
            <a:ext cx="3171098" cy="4032839"/>
          </a:xfrm>
          <a:prstGeom prst="rect">
            <a:avLst/>
          </a:prstGeom>
          <a:noFill/>
          <a:ln>
            <a:noFill/>
          </a:ln>
        </p:spPr>
        <p:txBody>
          <a:bodyPr spcFirstLastPara="1" wrap="square" lIns="91425" tIns="91425" rIns="91425" bIns="91425" anchor="ctr" anchorCtr="0">
            <a:normAutofit/>
          </a:bodyPr>
          <a:lstStyle>
            <a:lvl1pPr marR="0" lvl="0" algn="ctr" rtl="0">
              <a:lnSpc>
                <a:spcPct val="100000"/>
              </a:lnSpc>
              <a:spcBef>
                <a:spcPts val="0"/>
              </a:spcBef>
              <a:spcAft>
                <a:spcPts val="0"/>
              </a:spcAft>
              <a:buClr>
                <a:srgbClr val="000000"/>
              </a:buClr>
              <a:buSzPts val="2800"/>
              <a:buFont typeface="Arial"/>
              <a:buNone/>
              <a:defRPr sz="3600" b="1" i="0" u="none" strike="noStrike" cap="none">
                <a:solidFill>
                  <a:srgbClr val="43434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dirty="0"/>
          </a:p>
        </p:txBody>
      </p:sp>
      <p:sp>
        <p:nvSpPr>
          <p:cNvPr id="14" name="Google Shape;30;p62">
            <a:extLst>
              <a:ext uri="{FF2B5EF4-FFF2-40B4-BE49-F238E27FC236}">
                <a16:creationId xmlns:a16="http://schemas.microsoft.com/office/drawing/2014/main" id="{EA3CFCE7-243E-6F42-885A-977356E3ED63}"/>
              </a:ext>
            </a:extLst>
          </p:cNvPr>
          <p:cNvSpPr txBox="1"/>
          <p:nvPr userDrawn="1"/>
        </p:nvSpPr>
        <p:spPr>
          <a:xfrm>
            <a:off x="6095800" y="4691061"/>
            <a:ext cx="2972000" cy="457201"/>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467"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467"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921113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0" name="Google Shape;28;p62">
            <a:extLst>
              <a:ext uri="{FF2B5EF4-FFF2-40B4-BE49-F238E27FC236}">
                <a16:creationId xmlns:a16="http://schemas.microsoft.com/office/drawing/2014/main" id="{8B9978E4-2BC6-D24E-A089-AC2DBE9FD60A}"/>
              </a:ext>
            </a:extLst>
          </p:cNvPr>
          <p:cNvPicPr preferRelativeResize="0"/>
          <p:nvPr userDrawn="1"/>
        </p:nvPicPr>
        <p:blipFill rotWithShape="1">
          <a:blip r:embed="rId2">
            <a:alphaModFix/>
          </a:blip>
          <a:srcRect/>
          <a:stretch/>
        </p:blipFill>
        <p:spPr>
          <a:xfrm>
            <a:off x="0" y="-1"/>
            <a:ext cx="9144000" cy="5148263"/>
          </a:xfrm>
          <a:prstGeom prst="rect">
            <a:avLst/>
          </a:prstGeom>
          <a:noFill/>
          <a:ln>
            <a:noFill/>
          </a:ln>
        </p:spPr>
      </p:pic>
      <p:sp>
        <p:nvSpPr>
          <p:cNvPr id="13" name="Google Shape;26;p61">
            <a:extLst>
              <a:ext uri="{FF2B5EF4-FFF2-40B4-BE49-F238E27FC236}">
                <a16:creationId xmlns:a16="http://schemas.microsoft.com/office/drawing/2014/main" id="{F6B87814-7554-6D49-BC2E-D6AB08DC5B98}"/>
              </a:ext>
            </a:extLst>
          </p:cNvPr>
          <p:cNvSpPr txBox="1">
            <a:spLocks noGrp="1"/>
          </p:cNvSpPr>
          <p:nvPr>
            <p:ph type="title"/>
          </p:nvPr>
        </p:nvSpPr>
        <p:spPr>
          <a:xfrm>
            <a:off x="279033" y="596347"/>
            <a:ext cx="3171098" cy="4032839"/>
          </a:xfrm>
          <a:prstGeom prst="rect">
            <a:avLst/>
          </a:prstGeom>
          <a:noFill/>
          <a:ln>
            <a:noFill/>
          </a:ln>
        </p:spPr>
        <p:txBody>
          <a:bodyPr spcFirstLastPara="1" wrap="square" lIns="91425" tIns="91425" rIns="91425" bIns="91425" anchor="ctr" anchorCtr="0">
            <a:normAutofit/>
          </a:bodyPr>
          <a:lstStyle>
            <a:lvl1pPr marR="0" lvl="0" algn="ctr" rtl="0">
              <a:lnSpc>
                <a:spcPct val="100000"/>
              </a:lnSpc>
              <a:spcBef>
                <a:spcPts val="0"/>
              </a:spcBef>
              <a:spcAft>
                <a:spcPts val="0"/>
              </a:spcAft>
              <a:buClr>
                <a:srgbClr val="000000"/>
              </a:buClr>
              <a:buSzPts val="2800"/>
              <a:buFont typeface="Arial"/>
              <a:buNone/>
              <a:defRPr sz="3600" b="1" i="0" u="none" strike="noStrike" cap="none">
                <a:solidFill>
                  <a:srgbClr val="43434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dirty="0"/>
          </a:p>
        </p:txBody>
      </p:sp>
      <p:sp>
        <p:nvSpPr>
          <p:cNvPr id="14" name="Google Shape;21;p60">
            <a:extLst>
              <a:ext uri="{FF2B5EF4-FFF2-40B4-BE49-F238E27FC236}">
                <a16:creationId xmlns:a16="http://schemas.microsoft.com/office/drawing/2014/main" id="{5145A310-450D-F94F-A0E4-7956E02745C6}"/>
              </a:ext>
            </a:extLst>
          </p:cNvPr>
          <p:cNvSpPr txBox="1"/>
          <p:nvPr userDrawn="1"/>
        </p:nvSpPr>
        <p:spPr>
          <a:xfrm>
            <a:off x="6813400" y="4768433"/>
            <a:ext cx="2229000" cy="343218"/>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467" b="0" i="0" u="none" strike="noStrike" cap="none">
                <a:solidFill>
                  <a:srgbClr val="434343"/>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467" b="0" i="0" u="none" strike="noStrike" cap="none" dirty="0">
              <a:solidFill>
                <a:srgbClr val="434343"/>
              </a:solidFill>
              <a:latin typeface="Calibri"/>
              <a:ea typeface="Calibri"/>
              <a:cs typeface="Calibri"/>
              <a:sym typeface="Calibri"/>
            </a:endParaRPr>
          </a:p>
        </p:txBody>
      </p:sp>
    </p:spTree>
    <p:extLst>
      <p:ext uri="{BB962C8B-B14F-4D97-AF65-F5344CB8AC3E}">
        <p14:creationId xmlns:p14="http://schemas.microsoft.com/office/powerpoint/2010/main" val="403802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Google Shape;23;p61">
            <a:extLst>
              <a:ext uri="{FF2B5EF4-FFF2-40B4-BE49-F238E27FC236}">
                <a16:creationId xmlns:a16="http://schemas.microsoft.com/office/drawing/2014/main" id="{82CF08D0-4DBB-9F42-920A-6C2EF7A7DE17}"/>
              </a:ext>
            </a:extLst>
          </p:cNvPr>
          <p:cNvPicPr preferRelativeResize="0"/>
          <p:nvPr userDrawn="1"/>
        </p:nvPicPr>
        <p:blipFill rotWithShape="1">
          <a:blip r:embed="rId2">
            <a:alphaModFix/>
          </a:blip>
          <a:srcRect/>
          <a:stretch/>
        </p:blipFill>
        <p:spPr>
          <a:xfrm>
            <a:off x="0" y="0"/>
            <a:ext cx="9067800" cy="5151463"/>
          </a:xfrm>
          <a:prstGeom prst="rect">
            <a:avLst/>
          </a:prstGeom>
          <a:noFill/>
          <a:ln>
            <a:noFill/>
          </a:ln>
        </p:spPr>
      </p:pic>
      <p:sp>
        <p:nvSpPr>
          <p:cNvPr id="13" name="Google Shape;26;p61">
            <a:extLst>
              <a:ext uri="{FF2B5EF4-FFF2-40B4-BE49-F238E27FC236}">
                <a16:creationId xmlns:a16="http://schemas.microsoft.com/office/drawing/2014/main" id="{F6B87814-7554-6D49-BC2E-D6AB08DC5B98}"/>
              </a:ext>
            </a:extLst>
          </p:cNvPr>
          <p:cNvSpPr txBox="1">
            <a:spLocks noGrp="1"/>
          </p:cNvSpPr>
          <p:nvPr>
            <p:ph type="title"/>
          </p:nvPr>
        </p:nvSpPr>
        <p:spPr>
          <a:xfrm>
            <a:off x="279033" y="596347"/>
            <a:ext cx="3171098" cy="4032839"/>
          </a:xfrm>
          <a:prstGeom prst="rect">
            <a:avLst/>
          </a:prstGeom>
          <a:noFill/>
          <a:ln>
            <a:noFill/>
          </a:ln>
        </p:spPr>
        <p:txBody>
          <a:bodyPr spcFirstLastPara="1" wrap="square" lIns="91425" tIns="91425" rIns="91425" bIns="91425" anchor="ctr" anchorCtr="0">
            <a:normAutofit/>
          </a:bodyPr>
          <a:lstStyle>
            <a:lvl1pPr marR="0" lvl="0" algn="ctr" rtl="0">
              <a:lnSpc>
                <a:spcPct val="100000"/>
              </a:lnSpc>
              <a:spcBef>
                <a:spcPts val="0"/>
              </a:spcBef>
              <a:spcAft>
                <a:spcPts val="0"/>
              </a:spcAft>
              <a:buClr>
                <a:srgbClr val="000000"/>
              </a:buClr>
              <a:buSzPts val="2800"/>
              <a:buFont typeface="Arial"/>
              <a:buNone/>
              <a:defRPr sz="3600" b="1" i="0" u="none" strike="noStrike" cap="none">
                <a:solidFill>
                  <a:srgbClr val="434343"/>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dirty="0"/>
          </a:p>
        </p:txBody>
      </p:sp>
      <p:sp>
        <p:nvSpPr>
          <p:cNvPr id="10" name="Picture Placeholder 2">
            <a:extLst>
              <a:ext uri="{FF2B5EF4-FFF2-40B4-BE49-F238E27FC236}">
                <a16:creationId xmlns:a16="http://schemas.microsoft.com/office/drawing/2014/main" id="{84C78163-D317-BE46-8DFF-299733FE39C4}"/>
              </a:ext>
            </a:extLst>
          </p:cNvPr>
          <p:cNvSpPr>
            <a:spLocks noGrp="1"/>
          </p:cNvSpPr>
          <p:nvPr>
            <p:ph type="pic" sz="quarter" idx="10"/>
          </p:nvPr>
        </p:nvSpPr>
        <p:spPr>
          <a:xfrm>
            <a:off x="3900488" y="1"/>
            <a:ext cx="5243511" cy="5148262"/>
          </a:xfrm>
          <a:prstGeom prst="rect">
            <a:avLst/>
          </a:prstGeom>
        </p:spPr>
        <p:txBody>
          <a:bodyPr/>
          <a:lstStyle/>
          <a:p>
            <a:endParaRPr lang="en-US" dirty="0"/>
          </a:p>
        </p:txBody>
      </p:sp>
      <p:sp>
        <p:nvSpPr>
          <p:cNvPr id="14" name="Google Shape;30;p62">
            <a:extLst>
              <a:ext uri="{FF2B5EF4-FFF2-40B4-BE49-F238E27FC236}">
                <a16:creationId xmlns:a16="http://schemas.microsoft.com/office/drawing/2014/main" id="{FA19BFE3-08FD-8446-948D-81D793F26BB0}"/>
              </a:ext>
            </a:extLst>
          </p:cNvPr>
          <p:cNvSpPr txBox="1"/>
          <p:nvPr userDrawn="1"/>
        </p:nvSpPr>
        <p:spPr>
          <a:xfrm>
            <a:off x="6095800" y="4691061"/>
            <a:ext cx="2972000" cy="457201"/>
          </a:xfrm>
          <a:prstGeom prst="rect">
            <a:avLst/>
          </a:prstGeom>
          <a:noFill/>
          <a:ln>
            <a:noFill/>
          </a:ln>
        </p:spPr>
        <p:txBody>
          <a:bodyPr spcFirstLastPara="1" wrap="square" lIns="121900" tIns="60933" rIns="121900" bIns="60933"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467"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467"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416304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Only">
  <p:cSld name="Section Title Only">
    <p:spTree>
      <p:nvGrpSpPr>
        <p:cNvPr id="1" name="Shape 13"/>
        <p:cNvGrpSpPr/>
        <p:nvPr/>
      </p:nvGrpSpPr>
      <p:grpSpPr>
        <a:xfrm>
          <a:off x="0" y="0"/>
          <a:ext cx="0" cy="0"/>
          <a:chOff x="0" y="0"/>
          <a:chExt cx="0" cy="0"/>
        </a:xfrm>
      </p:grpSpPr>
      <p:pic>
        <p:nvPicPr>
          <p:cNvPr id="14" name="Google Shape;14;p59"/>
          <p:cNvPicPr preferRelativeResize="0"/>
          <p:nvPr/>
        </p:nvPicPr>
        <p:blipFill rotWithShape="1">
          <a:blip r:embed="rId2">
            <a:alphaModFix/>
          </a:blip>
          <a:srcRect/>
          <a:stretch/>
        </p:blipFill>
        <p:spPr>
          <a:xfrm>
            <a:off x="0" y="0"/>
            <a:ext cx="9144000" cy="5148263"/>
          </a:xfrm>
          <a:prstGeom prst="rect">
            <a:avLst/>
          </a:prstGeom>
          <a:noFill/>
          <a:ln>
            <a:noFill/>
          </a:ln>
        </p:spPr>
      </p:pic>
      <p:sp>
        <p:nvSpPr>
          <p:cNvPr id="15" name="Google Shape;15;p59"/>
          <p:cNvSpPr txBox="1">
            <a:spLocks noGrp="1"/>
          </p:cNvSpPr>
          <p:nvPr>
            <p:ph type="title"/>
          </p:nvPr>
        </p:nvSpPr>
        <p:spPr>
          <a:xfrm>
            <a:off x="0" y="304482"/>
            <a:ext cx="9144000" cy="4549209"/>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59"/>
          <p:cNvSpPr txBox="1"/>
          <p:nvPr/>
        </p:nvSpPr>
        <p:spPr>
          <a:xfrm>
            <a:off x="6800850" y="4805045"/>
            <a:ext cx="2229000" cy="34321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CCCCCC"/>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100" b="0" i="0" u="none" strike="noStrike" cap="none">
              <a:solidFill>
                <a:srgbClr val="CCCCCC"/>
              </a:solidFill>
              <a:latin typeface="Calibri"/>
              <a:ea typeface="Calibri"/>
              <a:cs typeface="Calibri"/>
              <a:sym typeface="Calibri"/>
            </a:endParaRPr>
          </a:p>
        </p:txBody>
      </p:sp>
    </p:spTree>
    <p:extLst>
      <p:ext uri="{BB962C8B-B14F-4D97-AF65-F5344CB8AC3E}">
        <p14:creationId xmlns:p14="http://schemas.microsoft.com/office/powerpoint/2010/main" val="290331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pic>
        <p:nvPicPr>
          <p:cNvPr id="18" name="Google Shape;18;p60"/>
          <p:cNvPicPr preferRelativeResize="0"/>
          <p:nvPr/>
        </p:nvPicPr>
        <p:blipFill rotWithShape="1">
          <a:blip r:embed="rId2">
            <a:alphaModFix/>
          </a:blip>
          <a:srcRect/>
          <a:stretch/>
        </p:blipFill>
        <p:spPr>
          <a:xfrm>
            <a:off x="0" y="0"/>
            <a:ext cx="9144000" cy="5148263"/>
          </a:xfrm>
          <a:prstGeom prst="rect">
            <a:avLst/>
          </a:prstGeom>
          <a:noFill/>
          <a:ln>
            <a:noFill/>
          </a:ln>
        </p:spPr>
      </p:pic>
      <p:sp>
        <p:nvSpPr>
          <p:cNvPr id="19" name="Google Shape;19;p60"/>
          <p:cNvSpPr txBox="1">
            <a:spLocks noGrp="1"/>
          </p:cNvSpPr>
          <p:nvPr>
            <p:ph type="title"/>
          </p:nvPr>
        </p:nvSpPr>
        <p:spPr>
          <a:xfrm>
            <a:off x="4" y="0"/>
            <a:ext cx="9144000" cy="104857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434343"/>
              </a:buClr>
              <a:buSzPts val="2800"/>
              <a:buFont typeface="Calibri"/>
              <a:buNone/>
              <a:defRPr sz="2800" b="0" i="0" u="none" strike="noStrike" cap="none">
                <a:solidFill>
                  <a:srgbClr val="43434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20" name="Google Shape;20;p60"/>
          <p:cNvSpPr txBox="1">
            <a:spLocks noGrp="1"/>
          </p:cNvSpPr>
          <p:nvPr>
            <p:ph type="body" idx="1"/>
          </p:nvPr>
        </p:nvSpPr>
        <p:spPr>
          <a:xfrm>
            <a:off x="152400" y="1144059"/>
            <a:ext cx="8839200" cy="3546581"/>
          </a:xfrm>
          <a:prstGeom prst="rect">
            <a:avLst/>
          </a:prstGeom>
          <a:noFill/>
          <a:ln>
            <a:noFill/>
          </a:ln>
        </p:spPr>
        <p:txBody>
          <a:bodyPr spcFirstLastPara="1" wrap="square" lIns="91425" tIns="91425" rIns="91425" bIns="91425" anchor="t" anchorCtr="0"/>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rgbClr val="434343"/>
                </a:solidFill>
                <a:latin typeface="Calibri"/>
                <a:ea typeface="Calibri"/>
                <a:cs typeface="Calibri"/>
                <a:sym typeface="Calibri"/>
              </a:defRPr>
            </a:lvl1pPr>
            <a:lvl2pPr marL="914400" marR="0" lvl="1" indent="-330200" algn="l" rtl="0">
              <a:lnSpc>
                <a:spcPct val="90000"/>
              </a:lnSpc>
              <a:spcBef>
                <a:spcPts val="375"/>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lnSpc>
                <a:spcPct val="90000"/>
              </a:lnSpc>
              <a:spcBef>
                <a:spcPts val="375"/>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dirty="0"/>
          </a:p>
        </p:txBody>
      </p:sp>
      <p:sp>
        <p:nvSpPr>
          <p:cNvPr id="21" name="Google Shape;21;p60"/>
          <p:cNvSpPr txBox="1"/>
          <p:nvPr/>
        </p:nvSpPr>
        <p:spPr>
          <a:xfrm>
            <a:off x="6800850" y="4805045"/>
            <a:ext cx="2229000" cy="34321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A8A8A"/>
              </a:buClr>
              <a:buSzPts val="1100"/>
              <a:buFont typeface="Calibri"/>
              <a:buNone/>
            </a:pPr>
            <a:fld id="{00000000-1234-1234-1234-123412341234}" type="slidenum">
              <a:rPr lang="en-US" sz="1100" b="0" i="0" u="none" strike="noStrike" cap="none">
                <a:solidFill>
                  <a:srgbClr val="434343"/>
                </a:solidFill>
                <a:latin typeface="Calibri"/>
                <a:ea typeface="Calibri"/>
                <a:cs typeface="Calibri"/>
                <a:sym typeface="Calibri"/>
              </a:rPr>
              <a:pPr marL="0" marR="0" lvl="0" indent="0" algn="r" rtl="0">
                <a:lnSpc>
                  <a:spcPct val="100000"/>
                </a:lnSpc>
                <a:spcBef>
                  <a:spcPts val="0"/>
                </a:spcBef>
                <a:spcAft>
                  <a:spcPts val="0"/>
                </a:spcAft>
                <a:buClr>
                  <a:srgbClr val="8A8A8A"/>
                </a:buClr>
                <a:buSzPts val="1100"/>
                <a:buFont typeface="Calibri"/>
                <a:buNone/>
              </a:pPr>
              <a:t>‹#›</a:t>
            </a:fld>
            <a:endParaRPr sz="1100" b="0" i="0" u="none" strike="noStrike" cap="none">
              <a:solidFill>
                <a:srgbClr val="434343"/>
              </a:solidFill>
              <a:latin typeface="Calibri"/>
              <a:ea typeface="Calibri"/>
              <a:cs typeface="Calibri"/>
              <a:sym typeface="Calibri"/>
            </a:endParaRPr>
          </a:p>
        </p:txBody>
      </p:sp>
    </p:spTree>
    <p:extLst>
      <p:ext uri="{BB962C8B-B14F-4D97-AF65-F5344CB8AC3E}">
        <p14:creationId xmlns:p14="http://schemas.microsoft.com/office/powerpoint/2010/main" val="176801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265" y="240727"/>
            <a:ext cx="8649164" cy="99509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5265" y="1370486"/>
            <a:ext cx="8649164" cy="31680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80FDD96F-A3C0-3441-99FE-0B5EDD623F84}" type="datetimeFigureOut">
              <a:rPr lang="en-US" smtClean="0"/>
              <a:t>3/11/2020</a:t>
            </a:fld>
            <a:endParaRPr lang="en-US"/>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503B488F-85B6-B94B-8AAD-08A4ABC99A4D}" type="slidenum">
              <a:rPr lang="en-US" smtClean="0"/>
              <a:t>‹#›</a:t>
            </a:fld>
            <a:endParaRPr lang="en-US"/>
          </a:p>
        </p:txBody>
      </p:sp>
    </p:spTree>
    <p:extLst>
      <p:ext uri="{BB962C8B-B14F-4D97-AF65-F5344CB8AC3E}">
        <p14:creationId xmlns:p14="http://schemas.microsoft.com/office/powerpoint/2010/main" val="3713171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lnSpc>
          <a:spcPct val="90000"/>
        </a:lnSpc>
        <a:spcBef>
          <a:spcPct val="0"/>
        </a:spcBef>
        <a:buNone/>
        <a:defRPr sz="3600" b="0" kern="1200">
          <a:solidFill>
            <a:srgbClr val="434343"/>
          </a:solidFill>
          <a:latin typeface="+mn-lt"/>
          <a:ea typeface="+mj-ea"/>
          <a:cs typeface="+mj-cs"/>
        </a:defRPr>
      </a:lvl1pPr>
    </p:titleStyle>
    <p:bodyStyle>
      <a:lvl1pPr marL="228600" indent="-228600" algn="l" defTabSz="685800" rtl="0" eaLnBrk="1" latinLnBrk="0" hangingPunct="1">
        <a:lnSpc>
          <a:spcPct val="100000"/>
        </a:lnSpc>
        <a:spcBef>
          <a:spcPts val="600"/>
        </a:spcBef>
        <a:buClr>
          <a:srgbClr val="434343"/>
        </a:buClr>
        <a:buFont typeface="Arial" panose="020B0604020202020204" pitchFamily="34" charset="0"/>
        <a:buChar char="•"/>
        <a:defRPr sz="2000" kern="1200">
          <a:solidFill>
            <a:srgbClr val="434343"/>
          </a:solidFill>
          <a:latin typeface="+mn-lt"/>
          <a:ea typeface="+mn-ea"/>
          <a:cs typeface="+mn-cs"/>
        </a:defRPr>
      </a:lvl1pPr>
      <a:lvl2pPr marL="457200" indent="-228600" algn="l" defTabSz="685800" rtl="0" eaLnBrk="1" latinLnBrk="0" hangingPunct="1">
        <a:lnSpc>
          <a:spcPct val="100000"/>
        </a:lnSpc>
        <a:spcBef>
          <a:spcPts val="600"/>
        </a:spcBef>
        <a:buClr>
          <a:srgbClr val="434343"/>
        </a:buClr>
        <a:buFont typeface="Arial" panose="020B0604020202020204" pitchFamily="34" charset="0"/>
        <a:buChar char="•"/>
        <a:defRPr sz="1800" kern="1200">
          <a:solidFill>
            <a:srgbClr val="434343"/>
          </a:solidFill>
          <a:latin typeface="+mn-lt"/>
          <a:ea typeface="+mn-ea"/>
          <a:cs typeface="+mn-cs"/>
        </a:defRPr>
      </a:lvl2pPr>
      <a:lvl3pPr marL="685800" indent="-228600" algn="l" defTabSz="685800" rtl="0" eaLnBrk="1" latinLnBrk="0" hangingPunct="1">
        <a:lnSpc>
          <a:spcPct val="100000"/>
        </a:lnSpc>
        <a:spcBef>
          <a:spcPts val="600"/>
        </a:spcBef>
        <a:buClr>
          <a:srgbClr val="434343"/>
        </a:buClr>
        <a:buFont typeface="Arial" panose="020B0604020202020204" pitchFamily="34" charset="0"/>
        <a:buChar char="•"/>
        <a:defRPr sz="1600" kern="1200">
          <a:solidFill>
            <a:srgbClr val="434343"/>
          </a:solidFill>
          <a:latin typeface="+mn-lt"/>
          <a:ea typeface="+mn-ea"/>
          <a:cs typeface="+mn-cs"/>
        </a:defRPr>
      </a:lvl3pPr>
      <a:lvl4pPr marL="914400" indent="-228600" algn="l" defTabSz="685800" rtl="0" eaLnBrk="1" latinLnBrk="0" hangingPunct="1">
        <a:lnSpc>
          <a:spcPct val="100000"/>
        </a:lnSpc>
        <a:spcBef>
          <a:spcPts val="600"/>
        </a:spcBef>
        <a:buClr>
          <a:srgbClr val="434343"/>
        </a:buClr>
        <a:buFont typeface="Arial" panose="020B0604020202020204" pitchFamily="34" charset="0"/>
        <a:buChar char="•"/>
        <a:defRPr sz="1400" kern="1200">
          <a:solidFill>
            <a:srgbClr val="434343"/>
          </a:solidFill>
          <a:latin typeface="+mn-lt"/>
          <a:ea typeface="+mn-ea"/>
          <a:cs typeface="+mn-cs"/>
        </a:defRPr>
      </a:lvl4pPr>
      <a:lvl5pPr marL="1143000" indent="-228600" algn="l" defTabSz="685800" rtl="0" eaLnBrk="1" latinLnBrk="0" hangingPunct="1">
        <a:lnSpc>
          <a:spcPct val="100000"/>
        </a:lnSpc>
        <a:spcBef>
          <a:spcPts val="600"/>
        </a:spcBef>
        <a:buClr>
          <a:srgbClr val="434343"/>
        </a:buClr>
        <a:buFont typeface="Arial" panose="020B0604020202020204" pitchFamily="34" charset="0"/>
        <a:buChar char="•"/>
        <a:defRPr sz="1200" kern="1200">
          <a:solidFill>
            <a:srgbClr val="4343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youtu.be/TYJBwKwgqpk"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louisianabelieves.com/docs/default-source/academic-standards/early-childhood---birth-to-five-standards.pdf?sfvrsn=6"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4B51E-1303-204F-9A8E-990F4153A9D8}"/>
              </a:ext>
            </a:extLst>
          </p:cNvPr>
          <p:cNvSpPr>
            <a:spLocks noGrp="1"/>
          </p:cNvSpPr>
          <p:nvPr>
            <p:ph type="title"/>
          </p:nvPr>
        </p:nvSpPr>
        <p:spPr/>
        <p:txBody>
          <a:bodyPr/>
          <a:lstStyle/>
          <a:p>
            <a:r>
              <a:rPr lang="en-US" dirty="0"/>
              <a:t>Providing Engaged Instructional Support for Learning – Focus on Language and Early Literacy</a:t>
            </a:r>
          </a:p>
        </p:txBody>
      </p:sp>
      <p:sp>
        <p:nvSpPr>
          <p:cNvPr id="3" name="TextBox 2">
            <a:extLst>
              <a:ext uri="{FF2B5EF4-FFF2-40B4-BE49-F238E27FC236}">
                <a16:creationId xmlns:a16="http://schemas.microsoft.com/office/drawing/2014/main" id="{8CA720A3-D936-4452-B5AD-F3F6FE49C5F8}"/>
              </a:ext>
            </a:extLst>
          </p:cNvPr>
          <p:cNvSpPr txBox="1"/>
          <p:nvPr/>
        </p:nvSpPr>
        <p:spPr>
          <a:xfrm>
            <a:off x="5557235" y="4488287"/>
            <a:ext cx="1700011" cy="523220"/>
          </a:xfrm>
          <a:prstGeom prst="rect">
            <a:avLst/>
          </a:prstGeom>
          <a:noFill/>
        </p:spPr>
        <p:txBody>
          <a:bodyPr wrap="square" rtlCol="0">
            <a:spAutoFit/>
          </a:bodyPr>
          <a:lstStyle/>
          <a:p>
            <a:pPr algn="ctr"/>
            <a:r>
              <a:rPr lang="en-US" sz="1400" b="1" dirty="0"/>
              <a:t>Created by </a:t>
            </a:r>
          </a:p>
          <a:p>
            <a:pPr algn="ctr"/>
            <a:r>
              <a:rPr lang="en-US" sz="1400" b="1" dirty="0"/>
              <a:t>Dr. Renée </a:t>
            </a:r>
            <a:r>
              <a:rPr lang="en-US" sz="1400" b="1" dirty="0" err="1"/>
              <a:t>Casbergue</a:t>
            </a:r>
            <a:endParaRPr lang="en-US" sz="1400" b="1" dirty="0"/>
          </a:p>
        </p:txBody>
      </p:sp>
    </p:spTree>
    <p:extLst>
      <p:ext uri="{BB962C8B-B14F-4D97-AF65-F5344CB8AC3E}">
        <p14:creationId xmlns:p14="http://schemas.microsoft.com/office/powerpoint/2010/main" val="349379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2A80-16B3-49B7-B3FA-86319A5086D6}"/>
              </a:ext>
            </a:extLst>
          </p:cNvPr>
          <p:cNvSpPr>
            <a:spLocks noGrp="1"/>
          </p:cNvSpPr>
          <p:nvPr>
            <p:ph type="title"/>
          </p:nvPr>
        </p:nvSpPr>
        <p:spPr/>
        <p:txBody>
          <a:bodyPr/>
          <a:lstStyle/>
          <a:p>
            <a:r>
              <a:rPr lang="en-US" dirty="0"/>
              <a:t>Instructional Support:</a:t>
            </a:r>
            <a:br>
              <a:rPr lang="en-US" dirty="0"/>
            </a:br>
            <a:r>
              <a:rPr lang="en-US" dirty="0"/>
              <a:t>Teacher – Child Interactions</a:t>
            </a:r>
          </a:p>
        </p:txBody>
      </p:sp>
    </p:spTree>
    <p:extLst>
      <p:ext uri="{BB962C8B-B14F-4D97-AF65-F5344CB8AC3E}">
        <p14:creationId xmlns:p14="http://schemas.microsoft.com/office/powerpoint/2010/main" val="2762701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66E0-E986-4290-9196-AD12A6E3D94F}"/>
              </a:ext>
            </a:extLst>
          </p:cNvPr>
          <p:cNvSpPr>
            <a:spLocks noGrp="1"/>
          </p:cNvSpPr>
          <p:nvPr>
            <p:ph type="title"/>
          </p:nvPr>
        </p:nvSpPr>
        <p:spPr/>
        <p:txBody>
          <a:bodyPr/>
          <a:lstStyle/>
          <a:p>
            <a:pPr algn="ctr"/>
            <a:r>
              <a:rPr lang="en-US" dirty="0"/>
              <a:t>CLASS® INSTRUCTIONAL SUPPORT: </a:t>
            </a:r>
            <a:br>
              <a:rPr lang="en-US" dirty="0"/>
            </a:br>
            <a:r>
              <a:rPr lang="en-US" dirty="0"/>
              <a:t>CONNECTIONS TO EARLY LITERACY</a:t>
            </a:r>
          </a:p>
        </p:txBody>
      </p:sp>
      <p:sp>
        <p:nvSpPr>
          <p:cNvPr id="6" name="TextBox 5">
            <a:extLst>
              <a:ext uri="{FF2B5EF4-FFF2-40B4-BE49-F238E27FC236}">
                <a16:creationId xmlns:a16="http://schemas.microsoft.com/office/drawing/2014/main" id="{96D15A5D-68C3-418B-8020-1B3306D7FF88}"/>
              </a:ext>
            </a:extLst>
          </p:cNvPr>
          <p:cNvSpPr txBox="1"/>
          <p:nvPr/>
        </p:nvSpPr>
        <p:spPr>
          <a:xfrm>
            <a:off x="148771" y="1274135"/>
            <a:ext cx="3830545" cy="400110"/>
          </a:xfrm>
          <a:prstGeom prst="rect">
            <a:avLst/>
          </a:prstGeom>
          <a:solidFill>
            <a:schemeClr val="accent1">
              <a:lumMod val="75000"/>
            </a:schemeClr>
          </a:solidFill>
        </p:spPr>
        <p:txBody>
          <a:bodyPr wrap="square" rtlCol="0">
            <a:spAutoFit/>
          </a:bodyPr>
          <a:lstStyle/>
          <a:p>
            <a:pPr marL="18288"/>
            <a:r>
              <a:rPr lang="en-US" sz="2000" b="1" dirty="0">
                <a:solidFill>
                  <a:schemeClr val="bg1"/>
                </a:solidFill>
              </a:rPr>
              <a:t>Domain: </a:t>
            </a:r>
            <a:r>
              <a:rPr lang="en-US" sz="2000" dirty="0">
                <a:solidFill>
                  <a:schemeClr val="bg1"/>
                </a:solidFill>
              </a:rPr>
              <a:t>Instructional Support</a:t>
            </a:r>
          </a:p>
        </p:txBody>
      </p:sp>
      <p:sp>
        <p:nvSpPr>
          <p:cNvPr id="7" name="TextBox 6">
            <a:extLst>
              <a:ext uri="{FF2B5EF4-FFF2-40B4-BE49-F238E27FC236}">
                <a16:creationId xmlns:a16="http://schemas.microsoft.com/office/drawing/2014/main" id="{35F41ABE-B5DE-46E2-8AB2-B80F4BB344A2}"/>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Dimensions:</a:t>
            </a:r>
          </a:p>
        </p:txBody>
      </p:sp>
      <p:sp>
        <p:nvSpPr>
          <p:cNvPr id="8" name="TextBox 7">
            <a:extLst>
              <a:ext uri="{FF2B5EF4-FFF2-40B4-BE49-F238E27FC236}">
                <a16:creationId xmlns:a16="http://schemas.microsoft.com/office/drawing/2014/main" id="{22EC61C7-E9E6-4472-90F4-68B12FE4A9D7}"/>
              </a:ext>
            </a:extLst>
          </p:cNvPr>
          <p:cNvSpPr txBox="1"/>
          <p:nvPr/>
        </p:nvSpPr>
        <p:spPr>
          <a:xfrm>
            <a:off x="1004900" y="2156336"/>
            <a:ext cx="3830545" cy="400110"/>
          </a:xfrm>
          <a:prstGeom prst="rect">
            <a:avLst/>
          </a:prstGeom>
          <a:solidFill>
            <a:schemeClr val="accent1">
              <a:lumMod val="40000"/>
              <a:lumOff val="60000"/>
            </a:schemeClr>
          </a:solidFill>
        </p:spPr>
        <p:txBody>
          <a:bodyPr wrap="square" rtlCol="0">
            <a:spAutoFit/>
          </a:bodyPr>
          <a:lstStyle/>
          <a:p>
            <a:pPr marL="18288"/>
            <a:r>
              <a:rPr lang="en-US" sz="2000" dirty="0"/>
              <a:t>Concept Development</a:t>
            </a:r>
          </a:p>
        </p:txBody>
      </p:sp>
      <p:sp>
        <p:nvSpPr>
          <p:cNvPr id="9" name="TextBox 8">
            <a:extLst>
              <a:ext uri="{FF2B5EF4-FFF2-40B4-BE49-F238E27FC236}">
                <a16:creationId xmlns:a16="http://schemas.microsoft.com/office/drawing/2014/main" id="{E705AE20-EF9F-459E-8B67-FC504D1C48D7}"/>
              </a:ext>
            </a:extLst>
          </p:cNvPr>
          <p:cNvSpPr txBox="1"/>
          <p:nvPr/>
        </p:nvSpPr>
        <p:spPr>
          <a:xfrm>
            <a:off x="1004900" y="2600086"/>
            <a:ext cx="3830545" cy="400110"/>
          </a:xfrm>
          <a:prstGeom prst="rect">
            <a:avLst/>
          </a:prstGeom>
          <a:solidFill>
            <a:schemeClr val="accent1">
              <a:lumMod val="40000"/>
              <a:lumOff val="60000"/>
            </a:schemeClr>
          </a:solidFill>
        </p:spPr>
        <p:txBody>
          <a:bodyPr wrap="square" rtlCol="0">
            <a:spAutoFit/>
          </a:bodyPr>
          <a:lstStyle/>
          <a:p>
            <a:pPr marL="18288"/>
            <a:r>
              <a:rPr lang="en-US" sz="2000" dirty="0"/>
              <a:t>Quality of Feedback</a:t>
            </a:r>
          </a:p>
        </p:txBody>
      </p:sp>
      <p:sp>
        <p:nvSpPr>
          <p:cNvPr id="10" name="TextBox 9">
            <a:extLst>
              <a:ext uri="{FF2B5EF4-FFF2-40B4-BE49-F238E27FC236}">
                <a16:creationId xmlns:a16="http://schemas.microsoft.com/office/drawing/2014/main" id="{2E5E31AA-6A5C-4B30-AB77-808A93C1540E}"/>
              </a:ext>
            </a:extLst>
          </p:cNvPr>
          <p:cNvSpPr txBox="1"/>
          <p:nvPr/>
        </p:nvSpPr>
        <p:spPr>
          <a:xfrm>
            <a:off x="1004900" y="3045293"/>
            <a:ext cx="3830545" cy="400110"/>
          </a:xfrm>
          <a:prstGeom prst="rect">
            <a:avLst/>
          </a:prstGeom>
          <a:solidFill>
            <a:schemeClr val="accent1">
              <a:lumMod val="40000"/>
              <a:lumOff val="60000"/>
            </a:schemeClr>
          </a:solidFill>
        </p:spPr>
        <p:txBody>
          <a:bodyPr wrap="square" rtlCol="0">
            <a:spAutoFit/>
          </a:bodyPr>
          <a:lstStyle/>
          <a:p>
            <a:pPr marL="18288"/>
            <a:r>
              <a:rPr lang="en-US" sz="2000" dirty="0"/>
              <a:t>Language Modeling</a:t>
            </a:r>
          </a:p>
        </p:txBody>
      </p:sp>
      <p:sp>
        <p:nvSpPr>
          <p:cNvPr id="12" name="Text Placeholder 1">
            <a:extLst>
              <a:ext uri="{FF2B5EF4-FFF2-40B4-BE49-F238E27FC236}">
                <a16:creationId xmlns:a16="http://schemas.microsoft.com/office/drawing/2014/main" id="{123E8D1C-A719-4F05-BB62-9CE48F0632CA}"/>
              </a:ext>
            </a:extLst>
          </p:cNvPr>
          <p:cNvSpPr txBox="1">
            <a:spLocks/>
          </p:cNvSpPr>
          <p:nvPr/>
        </p:nvSpPr>
        <p:spPr>
          <a:xfrm>
            <a:off x="148771" y="3519284"/>
            <a:ext cx="5185400" cy="1450882"/>
          </a:xfrm>
          <a:prstGeom prst="rect">
            <a:avLst/>
          </a:prstGeom>
          <a:noFill/>
          <a:ln>
            <a:noFill/>
          </a:ln>
        </p:spPr>
        <p:txBody>
          <a:bodyPr spcFirstLastPara="1" vert="horz" wrap="square" lIns="91425" tIns="91425" rIns="91425" bIns="91425" rtlCol="0" anchor="t" anchorCtr="0">
            <a:noAutofit/>
          </a:bodyPr>
          <a:lstStyle>
            <a:lvl1pPr marL="457200" marR="0" lvl="0" indent="-342900" algn="l" defTabSz="685800" rtl="0" eaLnBrk="1" latinLnBrk="0" hangingPunct="1">
              <a:lnSpc>
                <a:spcPct val="90000"/>
              </a:lnSpc>
              <a:spcBef>
                <a:spcPts val="750"/>
              </a:spcBef>
              <a:spcAft>
                <a:spcPts val="0"/>
              </a:spcAft>
              <a:buClr>
                <a:schemeClr val="dk1"/>
              </a:buClr>
              <a:buSzPts val="1800"/>
              <a:buFont typeface="Arial"/>
              <a:buChar char="•"/>
              <a:defRPr sz="1800" b="0" i="0" u="none" strike="noStrike" kern="1200" cap="none">
                <a:solidFill>
                  <a:srgbClr val="434343"/>
                </a:solidFill>
                <a:latin typeface="Calibri"/>
                <a:ea typeface="Calibri"/>
                <a:cs typeface="Calibri"/>
                <a:sym typeface="Calibri"/>
              </a:defRPr>
            </a:lvl1pPr>
            <a:lvl2pPr marL="914400" marR="0" lvl="1" indent="-330200" algn="l" defTabSz="685800" rtl="0" eaLnBrk="1" latinLnBrk="0" hangingPunct="1">
              <a:lnSpc>
                <a:spcPct val="90000"/>
              </a:lnSpc>
              <a:spcBef>
                <a:spcPts val="375"/>
              </a:spcBef>
              <a:spcAft>
                <a:spcPts val="0"/>
              </a:spcAft>
              <a:buClr>
                <a:schemeClr val="dk1"/>
              </a:buClr>
              <a:buSzPts val="1600"/>
              <a:buFont typeface="Arial"/>
              <a:buChar char="•"/>
              <a:defRPr sz="1600" b="0" i="0" u="none" strike="noStrike" kern="1200" cap="none">
                <a:solidFill>
                  <a:schemeClr val="dk1"/>
                </a:solidFill>
                <a:latin typeface="Calibri"/>
                <a:ea typeface="Calibri"/>
                <a:cs typeface="Calibri"/>
                <a:sym typeface="Calibri"/>
              </a:defRPr>
            </a:lvl2pPr>
            <a:lvl3pPr marL="1371600" marR="0" lvl="2" indent="-317500" algn="l" defTabSz="685800" rtl="0" eaLnBrk="1" latinLnBrk="0" hangingPunct="1">
              <a:lnSpc>
                <a:spcPct val="90000"/>
              </a:lnSpc>
              <a:spcBef>
                <a:spcPts val="375"/>
              </a:spcBef>
              <a:spcAft>
                <a:spcPts val="0"/>
              </a:spcAft>
              <a:buClr>
                <a:schemeClr val="dk1"/>
              </a:buClr>
              <a:buSzPts val="1400"/>
              <a:buFont typeface="Arial"/>
              <a:buChar char="•"/>
              <a:defRPr sz="1400" b="0" i="0" u="none" strike="noStrike" kern="1200" cap="none">
                <a:solidFill>
                  <a:schemeClr val="dk1"/>
                </a:solidFill>
                <a:latin typeface="Calibri"/>
                <a:ea typeface="Calibri"/>
                <a:cs typeface="Calibri"/>
                <a:sym typeface="Calibri"/>
              </a:defRPr>
            </a:lvl3pPr>
            <a:lvl4pPr marL="1828800" marR="0" lvl="3" indent="-304800" algn="l" defTabSz="685800" rtl="0" eaLnBrk="1" latinLnBrk="0" hangingPunct="1">
              <a:lnSpc>
                <a:spcPct val="90000"/>
              </a:lnSpc>
              <a:spcBef>
                <a:spcPts val="375"/>
              </a:spcBef>
              <a:spcAft>
                <a:spcPts val="0"/>
              </a:spcAft>
              <a:buClr>
                <a:schemeClr val="dk1"/>
              </a:buClr>
              <a:buSzPts val="1200"/>
              <a:buFont typeface="Arial"/>
              <a:buChar char="•"/>
              <a:defRPr sz="1200" b="0" i="0" u="none" strike="noStrike" kern="1200" cap="none">
                <a:solidFill>
                  <a:schemeClr val="dk1"/>
                </a:solidFill>
                <a:latin typeface="Calibri"/>
                <a:ea typeface="Calibri"/>
                <a:cs typeface="Calibri"/>
                <a:sym typeface="Calibri"/>
              </a:defRPr>
            </a:lvl4pPr>
            <a:lvl5pPr marL="2286000" marR="0" lvl="4" indent="-304800" algn="l" defTabSz="685800" rtl="0" eaLnBrk="1" latinLnBrk="0" hangingPunct="1">
              <a:lnSpc>
                <a:spcPct val="90000"/>
              </a:lnSpc>
              <a:spcBef>
                <a:spcPts val="375"/>
              </a:spcBef>
              <a:spcAft>
                <a:spcPts val="0"/>
              </a:spcAft>
              <a:buClr>
                <a:schemeClr val="dk1"/>
              </a:buClr>
              <a:buSzPts val="1200"/>
              <a:buFont typeface="Arial"/>
              <a:buChar char="•"/>
              <a:defRPr sz="1200" b="0" i="0" u="none" strike="noStrike" kern="1200" cap="none">
                <a:solidFill>
                  <a:schemeClr val="dk1"/>
                </a:solidFill>
                <a:latin typeface="Calibri"/>
                <a:ea typeface="Calibri"/>
                <a:cs typeface="Calibri"/>
                <a:sym typeface="Calibri"/>
              </a:defRPr>
            </a:lvl5pPr>
            <a:lvl6pPr marL="2743200" marR="0" lvl="5" indent="-304800" algn="l" defTabSz="685800" rtl="0" eaLnBrk="1" latinLnBrk="0" hangingPunct="1">
              <a:lnSpc>
                <a:spcPct val="90000"/>
              </a:lnSpc>
              <a:spcBef>
                <a:spcPts val="375"/>
              </a:spcBef>
              <a:spcAft>
                <a:spcPts val="0"/>
              </a:spcAft>
              <a:buClr>
                <a:schemeClr val="dk1"/>
              </a:buClr>
              <a:buSzPts val="1200"/>
              <a:buFont typeface="Arial"/>
              <a:buChar char="•"/>
              <a:defRPr sz="1200" b="0" i="0" u="none" strike="noStrike" kern="1200" cap="none">
                <a:solidFill>
                  <a:schemeClr val="dk1"/>
                </a:solidFill>
                <a:latin typeface="Calibri"/>
                <a:ea typeface="Calibri"/>
                <a:cs typeface="Calibri"/>
                <a:sym typeface="Calibri"/>
              </a:defRPr>
            </a:lvl6pPr>
            <a:lvl7pPr marL="3200400" marR="0" lvl="6" indent="-304800" algn="l" defTabSz="685800" rtl="0" eaLnBrk="1" latinLnBrk="0" hangingPunct="1">
              <a:lnSpc>
                <a:spcPct val="90000"/>
              </a:lnSpc>
              <a:spcBef>
                <a:spcPts val="375"/>
              </a:spcBef>
              <a:spcAft>
                <a:spcPts val="0"/>
              </a:spcAft>
              <a:buClr>
                <a:schemeClr val="dk1"/>
              </a:buClr>
              <a:buSzPts val="1200"/>
              <a:buFont typeface="Arial"/>
              <a:buChar char="•"/>
              <a:defRPr sz="1200" b="0" i="0" u="none" strike="noStrike" kern="1200" cap="none">
                <a:solidFill>
                  <a:schemeClr val="dk1"/>
                </a:solidFill>
                <a:latin typeface="Calibri"/>
                <a:ea typeface="Calibri"/>
                <a:cs typeface="Calibri"/>
                <a:sym typeface="Calibri"/>
              </a:defRPr>
            </a:lvl7pPr>
            <a:lvl8pPr marL="3657600" marR="0" lvl="7" indent="-304800" algn="l" defTabSz="685800" rtl="0" eaLnBrk="1" latinLnBrk="0" hangingPunct="1">
              <a:lnSpc>
                <a:spcPct val="90000"/>
              </a:lnSpc>
              <a:spcBef>
                <a:spcPts val="375"/>
              </a:spcBef>
              <a:spcAft>
                <a:spcPts val="0"/>
              </a:spcAft>
              <a:buClr>
                <a:schemeClr val="dk1"/>
              </a:buClr>
              <a:buSzPts val="1200"/>
              <a:buFont typeface="Arial"/>
              <a:buChar char="•"/>
              <a:defRPr sz="1200" b="0" i="0" u="none" strike="noStrike" kern="1200" cap="none">
                <a:solidFill>
                  <a:schemeClr val="dk1"/>
                </a:solidFill>
                <a:latin typeface="Calibri"/>
                <a:ea typeface="Calibri"/>
                <a:cs typeface="Calibri"/>
                <a:sym typeface="Calibri"/>
              </a:defRPr>
            </a:lvl8pPr>
            <a:lvl9pPr marL="4114800" marR="0" lvl="8" indent="-304800" algn="l" defTabSz="685800" rtl="0" eaLnBrk="1" latinLnBrk="0" hangingPunct="1">
              <a:lnSpc>
                <a:spcPct val="90000"/>
              </a:lnSpc>
              <a:spcBef>
                <a:spcPts val="375"/>
              </a:spcBef>
              <a:spcAft>
                <a:spcPts val="0"/>
              </a:spcAft>
              <a:buClr>
                <a:schemeClr val="dk1"/>
              </a:buClr>
              <a:buSzPts val="1200"/>
              <a:buFont typeface="Arial"/>
              <a:buChar char="•"/>
              <a:defRPr sz="1200" b="0" i="0" u="none" strike="noStrike" kern="1200" cap="none">
                <a:solidFill>
                  <a:schemeClr val="dk1"/>
                </a:solidFill>
                <a:latin typeface="Calibri"/>
                <a:ea typeface="Calibri"/>
                <a:cs typeface="Calibri"/>
                <a:sym typeface="Calibri"/>
              </a:defRPr>
            </a:lvl9pPr>
          </a:lstStyle>
          <a:p>
            <a:pPr marL="0" indent="0">
              <a:lnSpc>
                <a:spcPct val="100000"/>
              </a:lnSpc>
              <a:spcBef>
                <a:spcPts val="0"/>
              </a:spcBef>
              <a:buFont typeface="Arial"/>
              <a:buNone/>
            </a:pPr>
            <a:r>
              <a:rPr lang="en-US" dirty="0"/>
              <a:t>Meaning-focused lessons (rather than lessons focused on print) more readily allow interactions that yield high Instructional Support CLASS® scores.</a:t>
            </a:r>
          </a:p>
        </p:txBody>
      </p:sp>
      <p:pic>
        <p:nvPicPr>
          <p:cNvPr id="4" name="Picture 3" descr="A group of young children sitting next to a child&#10;&#10;Description automatically generated">
            <a:extLst>
              <a:ext uri="{FF2B5EF4-FFF2-40B4-BE49-F238E27FC236}">
                <a16:creationId xmlns:a16="http://schemas.microsoft.com/office/drawing/2014/main" id="{463D8F31-86F0-784B-A1DA-BB6CF9639660}"/>
              </a:ext>
            </a:extLst>
          </p:cNvPr>
          <p:cNvPicPr>
            <a:picLocks noChangeAspect="1"/>
          </p:cNvPicPr>
          <p:nvPr/>
        </p:nvPicPr>
        <p:blipFill rotWithShape="1">
          <a:blip r:embed="rId2"/>
          <a:srcRect l="6347" t="-188" r="28019" b="188"/>
          <a:stretch/>
        </p:blipFill>
        <p:spPr>
          <a:xfrm flipH="1">
            <a:off x="5515582" y="1048569"/>
            <a:ext cx="3628413" cy="3679073"/>
          </a:xfrm>
          <a:prstGeom prst="rect">
            <a:avLst/>
          </a:prstGeom>
        </p:spPr>
      </p:pic>
      <p:cxnSp>
        <p:nvCxnSpPr>
          <p:cNvPr id="11" name="Straight Connector 10">
            <a:extLst>
              <a:ext uri="{FF2B5EF4-FFF2-40B4-BE49-F238E27FC236}">
                <a16:creationId xmlns:a16="http://schemas.microsoft.com/office/drawing/2014/main" id="{5269F321-77A7-CB45-8A15-B3402019D492}"/>
              </a:ext>
            </a:extLst>
          </p:cNvPr>
          <p:cNvCxnSpPr/>
          <p:nvPr/>
        </p:nvCxnSpPr>
        <p:spPr>
          <a:xfrm>
            <a:off x="0" y="1068627"/>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A3A011-D6A6-FA4C-9EF3-3DEA348F0B4D}"/>
              </a:ext>
            </a:extLst>
          </p:cNvPr>
          <p:cNvCxnSpPr/>
          <p:nvPr/>
        </p:nvCxnSpPr>
        <p:spPr>
          <a:xfrm>
            <a:off x="0" y="4744138"/>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035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14BC-9F86-4F49-B29C-001752C6EA8B}"/>
              </a:ext>
            </a:extLst>
          </p:cNvPr>
          <p:cNvSpPr>
            <a:spLocks noGrp="1"/>
          </p:cNvSpPr>
          <p:nvPr>
            <p:ph type="title"/>
          </p:nvPr>
        </p:nvSpPr>
        <p:spPr>
          <a:xfrm>
            <a:off x="2595093" y="2285422"/>
            <a:ext cx="3953814" cy="577418"/>
          </a:xfrm>
          <a:noFill/>
        </p:spPr>
        <p:txBody>
          <a:bodyPr>
            <a:normAutofit fontScale="90000"/>
          </a:bodyPr>
          <a:lstStyle/>
          <a:p>
            <a:r>
              <a:rPr lang="en-US" dirty="0">
                <a:solidFill>
                  <a:schemeClr val="tx1"/>
                </a:solidFill>
              </a:rPr>
              <a:t>Concept Development</a:t>
            </a:r>
          </a:p>
        </p:txBody>
      </p:sp>
    </p:spTree>
    <p:extLst>
      <p:ext uri="{BB962C8B-B14F-4D97-AF65-F5344CB8AC3E}">
        <p14:creationId xmlns:p14="http://schemas.microsoft.com/office/powerpoint/2010/main" val="3585259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DE8994-2623-4D0E-B27A-8C8BB462622B}"/>
              </a:ext>
            </a:extLst>
          </p:cNvPr>
          <p:cNvSpPr>
            <a:spLocks noGrp="1"/>
          </p:cNvSpPr>
          <p:nvPr>
            <p:ph type="body" idx="1"/>
          </p:nvPr>
        </p:nvSpPr>
        <p:spPr>
          <a:xfrm>
            <a:off x="148770" y="1144229"/>
            <a:ext cx="4423229" cy="3546581"/>
          </a:xfrm>
        </p:spPr>
        <p:txBody>
          <a:bodyPr/>
          <a:lstStyle/>
          <a:p>
            <a:pPr marL="18288" indent="0">
              <a:buNone/>
            </a:pPr>
            <a:r>
              <a:rPr lang="en-US" dirty="0"/>
              <a:t>This dimension of the CLASS® measures the teacher’s use of instructional discussions and activities to promote children’s higher-order thinking skills and cognition and the teacher’s focus on understanding rather than rote learning skills.</a:t>
            </a:r>
          </a:p>
          <a:p>
            <a:pPr marL="18288" indent="0">
              <a:buNone/>
            </a:pPr>
            <a:endParaRPr lang="en-US" sz="200" dirty="0"/>
          </a:p>
          <a:p>
            <a:pPr marL="18288" indent="0" algn="r">
              <a:buNone/>
            </a:pPr>
            <a:r>
              <a:rPr lang="en-US" sz="1600" dirty="0"/>
              <a:t>(CLASS® Pre K – K manual, pg. 61)</a:t>
            </a:r>
          </a:p>
          <a:p>
            <a:pPr marL="18288" indent="0">
              <a:buNone/>
            </a:pPr>
            <a:endParaRPr lang="en-US" sz="1600" dirty="0"/>
          </a:p>
        </p:txBody>
      </p:sp>
      <p:sp>
        <p:nvSpPr>
          <p:cNvPr id="3" name="Title 2">
            <a:extLst>
              <a:ext uri="{FF2B5EF4-FFF2-40B4-BE49-F238E27FC236}">
                <a16:creationId xmlns:a16="http://schemas.microsoft.com/office/drawing/2014/main" id="{238A4F7F-7753-4EDA-B19F-769B96061378}"/>
              </a:ext>
            </a:extLst>
          </p:cNvPr>
          <p:cNvSpPr>
            <a:spLocks noGrp="1"/>
          </p:cNvSpPr>
          <p:nvPr>
            <p:ph type="title"/>
          </p:nvPr>
        </p:nvSpPr>
        <p:spPr/>
        <p:txBody>
          <a:bodyPr/>
          <a:lstStyle/>
          <a:p>
            <a:r>
              <a:rPr lang="en-US" dirty="0"/>
              <a:t>Concept development</a:t>
            </a:r>
          </a:p>
        </p:txBody>
      </p:sp>
      <p:pic>
        <p:nvPicPr>
          <p:cNvPr id="6" name="Picture 5" descr="A person sitting at a table with a birthday cake&#10;&#10;Description automatically generated">
            <a:extLst>
              <a:ext uri="{FF2B5EF4-FFF2-40B4-BE49-F238E27FC236}">
                <a16:creationId xmlns:a16="http://schemas.microsoft.com/office/drawing/2014/main" id="{41B1F21B-0FA7-D941-9F4C-2656481170FF}"/>
              </a:ext>
            </a:extLst>
          </p:cNvPr>
          <p:cNvPicPr>
            <a:picLocks noChangeAspect="1"/>
          </p:cNvPicPr>
          <p:nvPr/>
        </p:nvPicPr>
        <p:blipFill rotWithShape="1">
          <a:blip r:embed="rId2"/>
          <a:srcRect l="17271" r="10802"/>
          <a:stretch/>
        </p:blipFill>
        <p:spPr>
          <a:xfrm>
            <a:off x="5125453" y="1068627"/>
            <a:ext cx="4018546" cy="3666458"/>
          </a:xfrm>
          <a:prstGeom prst="rect">
            <a:avLst/>
          </a:prstGeom>
        </p:spPr>
      </p:pic>
      <p:cxnSp>
        <p:nvCxnSpPr>
          <p:cNvPr id="8" name="Straight Connector 7">
            <a:extLst>
              <a:ext uri="{FF2B5EF4-FFF2-40B4-BE49-F238E27FC236}">
                <a16:creationId xmlns:a16="http://schemas.microsoft.com/office/drawing/2014/main" id="{F4739D4F-A49C-D644-9C18-31896E40A926}"/>
              </a:ext>
            </a:extLst>
          </p:cNvPr>
          <p:cNvCxnSpPr/>
          <p:nvPr/>
        </p:nvCxnSpPr>
        <p:spPr>
          <a:xfrm>
            <a:off x="0" y="1068627"/>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88CD9D-9AF4-2742-859B-8C13A8F85FBE}"/>
              </a:ext>
            </a:extLst>
          </p:cNvPr>
          <p:cNvCxnSpPr/>
          <p:nvPr/>
        </p:nvCxnSpPr>
        <p:spPr>
          <a:xfrm>
            <a:off x="0" y="4744138"/>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4399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11C5614-7EE9-4A27-95E6-97EB9816745D}"/>
              </a:ext>
            </a:extLst>
          </p:cNvPr>
          <p:cNvSpPr txBox="1"/>
          <p:nvPr/>
        </p:nvSpPr>
        <p:spPr>
          <a:xfrm>
            <a:off x="148771" y="1271016"/>
            <a:ext cx="3938600" cy="400110"/>
          </a:xfrm>
          <a:prstGeom prst="rect">
            <a:avLst/>
          </a:prstGeom>
          <a:solidFill>
            <a:schemeClr val="accent1">
              <a:lumMod val="40000"/>
              <a:lumOff val="60000"/>
            </a:schemeClr>
          </a:solidFill>
        </p:spPr>
        <p:txBody>
          <a:bodyPr wrap="square" rtlCol="0">
            <a:spAutoFit/>
          </a:bodyPr>
          <a:lstStyle/>
          <a:p>
            <a:pPr marL="18288"/>
            <a:r>
              <a:rPr lang="en-US" sz="2000" b="1" dirty="0">
                <a:solidFill>
                  <a:srgbClr val="434343"/>
                </a:solidFill>
              </a:rPr>
              <a:t>Dimension: </a:t>
            </a:r>
            <a:r>
              <a:rPr lang="en-US" sz="2000" dirty="0">
                <a:solidFill>
                  <a:srgbClr val="434343"/>
                </a:solidFill>
              </a:rPr>
              <a:t>Concept Development</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Indicators: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Analysis and Reasoning</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900" y="2600086"/>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Creating</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3045293"/>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Integration</a:t>
            </a:r>
          </a:p>
        </p:txBody>
      </p:sp>
      <p:sp>
        <p:nvSpPr>
          <p:cNvPr id="12" name="TextBox 11">
            <a:extLst>
              <a:ext uri="{FF2B5EF4-FFF2-40B4-BE49-F238E27FC236}">
                <a16:creationId xmlns:a16="http://schemas.microsoft.com/office/drawing/2014/main" id="{238ABD99-FFF8-47F0-849A-436ED583151E}"/>
              </a:ext>
            </a:extLst>
          </p:cNvPr>
          <p:cNvSpPr txBox="1"/>
          <p:nvPr/>
        </p:nvSpPr>
        <p:spPr>
          <a:xfrm>
            <a:off x="1004899" y="3486548"/>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Connections to the Real World</a:t>
            </a:r>
          </a:p>
        </p:txBody>
      </p:sp>
      <p:pic>
        <p:nvPicPr>
          <p:cNvPr id="2" name="Picture 1">
            <a:extLst>
              <a:ext uri="{FF2B5EF4-FFF2-40B4-BE49-F238E27FC236}">
                <a16:creationId xmlns:a16="http://schemas.microsoft.com/office/drawing/2014/main" id="{F0B00980-7FF3-4436-A45A-10144A0BE89F}"/>
              </a:ext>
            </a:extLst>
          </p:cNvPr>
          <p:cNvPicPr>
            <a:picLocks noChangeAspect="1"/>
          </p:cNvPicPr>
          <p:nvPr/>
        </p:nvPicPr>
        <p:blipFill rotWithShape="1">
          <a:blip r:embed="rId2"/>
          <a:srcRect l="34290"/>
          <a:stretch/>
        </p:blipFill>
        <p:spPr>
          <a:xfrm>
            <a:off x="5538513" y="1068627"/>
            <a:ext cx="3605487" cy="3657966"/>
          </a:xfrm>
          <a:prstGeom prst="rect">
            <a:avLst/>
          </a:prstGeom>
        </p:spPr>
      </p:pic>
    </p:spTree>
    <p:extLst>
      <p:ext uri="{BB962C8B-B14F-4D97-AF65-F5344CB8AC3E}">
        <p14:creationId xmlns:p14="http://schemas.microsoft.com/office/powerpoint/2010/main" val="3966717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29" y="1275123"/>
            <a:ext cx="3830545"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Analysis and Reasoning</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noFill/>
          </a:ln>
        </p:spPr>
        <p:txBody>
          <a:bodyPr wrap="square" rtlCol="0">
            <a:spAutoFit/>
          </a:bodyPr>
          <a:lstStyle/>
          <a:p>
            <a:pPr marL="18288"/>
            <a:r>
              <a:rPr lang="en-US" sz="2000" b="1" dirty="0">
                <a:solidFill>
                  <a:schemeClr val="accent1"/>
                </a:solidFill>
              </a:rPr>
              <a:t>Why and how questions</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900" y="2600086"/>
            <a:ext cx="3830545" cy="400110"/>
          </a:xfrm>
          <a:prstGeom prst="rect">
            <a:avLst/>
          </a:prstGeom>
          <a:noFill/>
          <a:ln w="12700">
            <a:noFill/>
          </a:ln>
        </p:spPr>
        <p:txBody>
          <a:bodyPr wrap="square" rtlCol="0">
            <a:spAutoFit/>
          </a:bodyPr>
          <a:lstStyle/>
          <a:p>
            <a:pPr marL="18288"/>
            <a:r>
              <a:rPr lang="en-US" sz="2000" b="1" dirty="0">
                <a:solidFill>
                  <a:schemeClr val="accent1"/>
                </a:solidFill>
              </a:rPr>
              <a:t>Problem solving</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3045293"/>
            <a:ext cx="3830545" cy="400110"/>
          </a:xfrm>
          <a:prstGeom prst="rect">
            <a:avLst/>
          </a:prstGeom>
          <a:noFill/>
          <a:ln w="12700">
            <a:noFill/>
          </a:ln>
        </p:spPr>
        <p:txBody>
          <a:bodyPr wrap="square" rtlCol="0">
            <a:spAutoFit/>
          </a:bodyPr>
          <a:lstStyle/>
          <a:p>
            <a:pPr marL="18288"/>
            <a:r>
              <a:rPr lang="en-US" sz="2000" b="1" dirty="0">
                <a:solidFill>
                  <a:schemeClr val="accent1"/>
                </a:solidFill>
              </a:rPr>
              <a:t>Prediction/experimentation</a:t>
            </a:r>
          </a:p>
        </p:txBody>
      </p:sp>
      <p:sp>
        <p:nvSpPr>
          <p:cNvPr id="18" name="TextBox 17">
            <a:extLst>
              <a:ext uri="{FF2B5EF4-FFF2-40B4-BE49-F238E27FC236}">
                <a16:creationId xmlns:a16="http://schemas.microsoft.com/office/drawing/2014/main" id="{EF2BDD68-CA97-410D-B2B8-98819B5A6B42}"/>
              </a:ext>
            </a:extLst>
          </p:cNvPr>
          <p:cNvSpPr txBox="1"/>
          <p:nvPr/>
        </p:nvSpPr>
        <p:spPr>
          <a:xfrm>
            <a:off x="1004899" y="3490500"/>
            <a:ext cx="3961547" cy="400110"/>
          </a:xfrm>
          <a:prstGeom prst="rect">
            <a:avLst/>
          </a:prstGeom>
          <a:noFill/>
          <a:ln w="12700">
            <a:noFill/>
          </a:ln>
        </p:spPr>
        <p:txBody>
          <a:bodyPr wrap="square" rtlCol="0">
            <a:spAutoFit/>
          </a:bodyPr>
          <a:lstStyle/>
          <a:p>
            <a:pPr marL="18288"/>
            <a:r>
              <a:rPr lang="en-US" sz="2000" b="1" dirty="0">
                <a:solidFill>
                  <a:schemeClr val="accent1"/>
                </a:solidFill>
              </a:rPr>
              <a:t>Classification/comparison</a:t>
            </a:r>
          </a:p>
        </p:txBody>
      </p:sp>
      <p:pic>
        <p:nvPicPr>
          <p:cNvPr id="14" name="Google Shape;145;p12">
            <a:extLst>
              <a:ext uri="{FF2B5EF4-FFF2-40B4-BE49-F238E27FC236}">
                <a16:creationId xmlns:a16="http://schemas.microsoft.com/office/drawing/2014/main" id="{7BDEF61E-B4AA-4A0C-B8CC-6346BF041871}"/>
              </a:ext>
            </a:extLst>
          </p:cNvPr>
          <p:cNvPicPr preferRelativeResize="0"/>
          <p:nvPr/>
        </p:nvPicPr>
        <p:blipFill rotWithShape="1">
          <a:blip r:embed="rId2">
            <a:alphaModFix/>
          </a:blip>
          <a:srcRect/>
          <a:stretch/>
        </p:blipFill>
        <p:spPr>
          <a:xfrm>
            <a:off x="4739873" y="1557006"/>
            <a:ext cx="3768771" cy="244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C65286D1-F996-4A5B-9B5D-19B190172864}"/>
              </a:ext>
            </a:extLst>
          </p:cNvPr>
          <p:cNvSpPr txBox="1"/>
          <p:nvPr/>
        </p:nvSpPr>
        <p:spPr>
          <a:xfrm>
            <a:off x="1004900" y="3930613"/>
            <a:ext cx="3961547" cy="400110"/>
          </a:xfrm>
          <a:prstGeom prst="rect">
            <a:avLst/>
          </a:prstGeom>
          <a:noFill/>
          <a:ln w="12700">
            <a:noFill/>
          </a:ln>
        </p:spPr>
        <p:txBody>
          <a:bodyPr wrap="square" rtlCol="0">
            <a:spAutoFit/>
          </a:bodyPr>
          <a:lstStyle/>
          <a:p>
            <a:pPr marL="18288"/>
            <a:r>
              <a:rPr lang="en-US" sz="2000" b="1" dirty="0">
                <a:solidFill>
                  <a:schemeClr val="accent1"/>
                </a:solidFill>
              </a:rPr>
              <a:t>Evaluation</a:t>
            </a:r>
          </a:p>
        </p:txBody>
      </p:sp>
    </p:spTree>
    <p:extLst>
      <p:ext uri="{BB962C8B-B14F-4D97-AF65-F5344CB8AC3E}">
        <p14:creationId xmlns:p14="http://schemas.microsoft.com/office/powerpoint/2010/main" val="4098082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29" y="1275123"/>
            <a:ext cx="3830545"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Creating</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noFill/>
          </a:ln>
        </p:spPr>
        <p:txBody>
          <a:bodyPr wrap="square" rtlCol="0">
            <a:spAutoFit/>
          </a:bodyPr>
          <a:lstStyle/>
          <a:p>
            <a:pPr marL="18288"/>
            <a:r>
              <a:rPr lang="en-US" sz="2000" b="1" dirty="0">
                <a:solidFill>
                  <a:schemeClr val="accent1"/>
                </a:solidFill>
              </a:rPr>
              <a:t>Brainstorming</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900" y="2600086"/>
            <a:ext cx="3830545" cy="400110"/>
          </a:xfrm>
          <a:prstGeom prst="rect">
            <a:avLst/>
          </a:prstGeom>
          <a:noFill/>
          <a:ln w="12700">
            <a:noFill/>
          </a:ln>
        </p:spPr>
        <p:txBody>
          <a:bodyPr wrap="square" rtlCol="0">
            <a:spAutoFit/>
          </a:bodyPr>
          <a:lstStyle/>
          <a:p>
            <a:pPr marL="18288"/>
            <a:r>
              <a:rPr lang="en-US" sz="2000" b="1" dirty="0">
                <a:solidFill>
                  <a:schemeClr val="accent1"/>
                </a:solidFill>
              </a:rPr>
              <a:t>Planning</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3045293"/>
            <a:ext cx="3830545" cy="400110"/>
          </a:xfrm>
          <a:prstGeom prst="rect">
            <a:avLst/>
          </a:prstGeom>
          <a:noFill/>
          <a:ln w="12700">
            <a:noFill/>
          </a:ln>
        </p:spPr>
        <p:txBody>
          <a:bodyPr wrap="square" rtlCol="0">
            <a:spAutoFit/>
          </a:bodyPr>
          <a:lstStyle/>
          <a:p>
            <a:pPr marL="18288"/>
            <a:r>
              <a:rPr lang="en-US" sz="2000" b="1" dirty="0">
                <a:solidFill>
                  <a:schemeClr val="accent1"/>
                </a:solidFill>
              </a:rPr>
              <a:t>Producing</a:t>
            </a:r>
          </a:p>
        </p:txBody>
      </p:sp>
      <p:pic>
        <p:nvPicPr>
          <p:cNvPr id="14" name="Google Shape;145;p12">
            <a:extLst>
              <a:ext uri="{FF2B5EF4-FFF2-40B4-BE49-F238E27FC236}">
                <a16:creationId xmlns:a16="http://schemas.microsoft.com/office/drawing/2014/main" id="{7BDEF61E-B4AA-4A0C-B8CC-6346BF041871}"/>
              </a:ext>
            </a:extLst>
          </p:cNvPr>
          <p:cNvPicPr preferRelativeResize="0"/>
          <p:nvPr/>
        </p:nvPicPr>
        <p:blipFill rotWithShape="1">
          <a:blip r:embed="rId2">
            <a:alphaModFix/>
          </a:blip>
          <a:srcRect/>
          <a:stretch/>
        </p:blipFill>
        <p:spPr>
          <a:xfrm>
            <a:off x="4739873" y="1557006"/>
            <a:ext cx="3768771" cy="244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6198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29" y="1275123"/>
            <a:ext cx="3830545"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Integration</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4878188" cy="1323439"/>
          </a:xfrm>
          <a:prstGeom prst="rect">
            <a:avLst/>
          </a:prstGeom>
          <a:noFill/>
          <a:ln w="12700">
            <a:noFill/>
          </a:ln>
        </p:spPr>
        <p:txBody>
          <a:bodyPr wrap="square" rtlCol="0">
            <a:spAutoFit/>
          </a:bodyPr>
          <a:lstStyle/>
          <a:p>
            <a:pPr marL="18288"/>
            <a:r>
              <a:rPr lang="en-US" sz="2000" b="1" dirty="0">
                <a:solidFill>
                  <a:schemeClr val="accent1"/>
                </a:solidFill>
              </a:rPr>
              <a:t>Connecting Concepts</a:t>
            </a:r>
            <a:r>
              <a:rPr lang="en-US" sz="2000" dirty="0">
                <a:solidFill>
                  <a:srgbClr val="434343"/>
                </a:solidFill>
              </a:rPr>
              <a:t>: Connect new concepts with other concepts children understand; Connect multiple concepts within the same discussion or activity</a:t>
            </a:r>
            <a:endParaRPr lang="en-US" sz="2000" b="1" dirty="0">
              <a:solidFill>
                <a:schemeClr val="accent1"/>
              </a:solidFill>
            </a:endParaRPr>
          </a:p>
        </p:txBody>
      </p:sp>
      <p:sp>
        <p:nvSpPr>
          <p:cNvPr id="16" name="TextBox 15">
            <a:extLst>
              <a:ext uri="{FF2B5EF4-FFF2-40B4-BE49-F238E27FC236}">
                <a16:creationId xmlns:a16="http://schemas.microsoft.com/office/drawing/2014/main" id="{1FBD3238-024F-4E8E-95D2-6A162AB90B41}"/>
              </a:ext>
            </a:extLst>
          </p:cNvPr>
          <p:cNvSpPr txBox="1"/>
          <p:nvPr/>
        </p:nvSpPr>
        <p:spPr>
          <a:xfrm>
            <a:off x="1004900" y="3513773"/>
            <a:ext cx="4878188" cy="1015663"/>
          </a:xfrm>
          <a:prstGeom prst="rect">
            <a:avLst/>
          </a:prstGeom>
          <a:noFill/>
          <a:ln w="12700">
            <a:noFill/>
          </a:ln>
        </p:spPr>
        <p:txBody>
          <a:bodyPr wrap="square" rtlCol="0">
            <a:spAutoFit/>
          </a:bodyPr>
          <a:lstStyle/>
          <a:p>
            <a:pPr marL="18288"/>
            <a:r>
              <a:rPr lang="en-US" sz="2000" b="1" dirty="0">
                <a:solidFill>
                  <a:schemeClr val="accent1"/>
                </a:solidFill>
              </a:rPr>
              <a:t>Integrating with previous knowledge</a:t>
            </a:r>
            <a:r>
              <a:rPr lang="en-US" sz="2000" dirty="0">
                <a:solidFill>
                  <a:srgbClr val="434343"/>
                </a:solidFill>
              </a:rPr>
              <a:t>: The teacher connect concepts to previously learned concepts</a:t>
            </a:r>
            <a:endParaRPr lang="en-US" sz="2000" b="1" dirty="0">
              <a:solidFill>
                <a:schemeClr val="accent1"/>
              </a:solidFill>
            </a:endParaRPr>
          </a:p>
        </p:txBody>
      </p:sp>
      <p:pic>
        <p:nvPicPr>
          <p:cNvPr id="11" name="Google Shape;161;p14">
            <a:extLst>
              <a:ext uri="{FF2B5EF4-FFF2-40B4-BE49-F238E27FC236}">
                <a16:creationId xmlns:a16="http://schemas.microsoft.com/office/drawing/2014/main" id="{ABECB891-1D46-4314-83DB-710C5F6FA165}"/>
              </a:ext>
            </a:extLst>
          </p:cNvPr>
          <p:cNvPicPr preferRelativeResize="0"/>
          <p:nvPr/>
        </p:nvPicPr>
        <p:blipFill rotWithShape="1">
          <a:blip r:embed="rId2">
            <a:alphaModFix/>
          </a:blip>
          <a:srcRect/>
          <a:stretch/>
        </p:blipFill>
        <p:spPr>
          <a:xfrm>
            <a:off x="6115677" y="1559687"/>
            <a:ext cx="2660171" cy="2520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071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29" y="1275123"/>
            <a:ext cx="4415971"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Connections to the Real World</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20046"/>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noFill/>
          </a:ln>
        </p:spPr>
        <p:txBody>
          <a:bodyPr wrap="square" rtlCol="0">
            <a:spAutoFit/>
          </a:bodyPr>
          <a:lstStyle/>
          <a:p>
            <a:pPr marL="18288"/>
            <a:r>
              <a:rPr lang="en-US" sz="2000" b="1" dirty="0">
                <a:solidFill>
                  <a:schemeClr val="accent1"/>
                </a:solidFill>
              </a:rPr>
              <a:t>Real world applications</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900" y="2600086"/>
            <a:ext cx="3830545" cy="400110"/>
          </a:xfrm>
          <a:prstGeom prst="rect">
            <a:avLst/>
          </a:prstGeom>
          <a:noFill/>
          <a:ln w="12700">
            <a:noFill/>
          </a:ln>
        </p:spPr>
        <p:txBody>
          <a:bodyPr wrap="square" rtlCol="0">
            <a:spAutoFit/>
          </a:bodyPr>
          <a:lstStyle/>
          <a:p>
            <a:pPr marL="18288"/>
            <a:r>
              <a:rPr lang="en-US" sz="2000" b="1" dirty="0">
                <a:solidFill>
                  <a:schemeClr val="accent1"/>
                </a:solidFill>
              </a:rPr>
              <a:t>Relating to children’s lives</a:t>
            </a:r>
          </a:p>
        </p:txBody>
      </p:sp>
      <p:pic>
        <p:nvPicPr>
          <p:cNvPr id="11" name="Google Shape;169;p15">
            <a:extLst>
              <a:ext uri="{FF2B5EF4-FFF2-40B4-BE49-F238E27FC236}">
                <a16:creationId xmlns:a16="http://schemas.microsoft.com/office/drawing/2014/main" id="{B71CF450-FC38-4518-BB7E-77229715F2F2}"/>
              </a:ext>
            </a:extLst>
          </p:cNvPr>
          <p:cNvPicPr preferRelativeResize="0"/>
          <p:nvPr/>
        </p:nvPicPr>
        <p:blipFill rotWithShape="1">
          <a:blip r:embed="rId2">
            <a:alphaModFix/>
          </a:blip>
          <a:srcRect/>
          <a:stretch/>
        </p:blipFill>
        <p:spPr>
          <a:xfrm>
            <a:off x="5496741" y="1490192"/>
            <a:ext cx="2642359" cy="2555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22777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C73FE4-1CF8-44FB-B0A0-241B6789B91F}"/>
              </a:ext>
            </a:extLst>
          </p:cNvPr>
          <p:cNvSpPr>
            <a:spLocks noGrp="1"/>
          </p:cNvSpPr>
          <p:nvPr>
            <p:ph type="title"/>
          </p:nvPr>
        </p:nvSpPr>
        <p:spPr>
          <a:xfrm>
            <a:off x="203200" y="20056"/>
            <a:ext cx="8839200" cy="1048571"/>
          </a:xfrm>
        </p:spPr>
        <p:txBody>
          <a:bodyPr>
            <a:noAutofit/>
          </a:bodyPr>
          <a:lstStyle/>
          <a:p>
            <a:r>
              <a:rPr lang="en-US" dirty="0"/>
              <a:t>Concept development video</a:t>
            </a:r>
          </a:p>
        </p:txBody>
      </p:sp>
      <p:pic>
        <p:nvPicPr>
          <p:cNvPr id="6" name="Google Shape;177;p16">
            <a:extLst>
              <a:ext uri="{FF2B5EF4-FFF2-40B4-BE49-F238E27FC236}">
                <a16:creationId xmlns:a16="http://schemas.microsoft.com/office/drawing/2014/main" id="{C5292FE7-9140-4205-AF41-51D696594740}"/>
              </a:ext>
            </a:extLst>
          </p:cNvPr>
          <p:cNvPicPr preferRelativeResize="0"/>
          <p:nvPr/>
        </p:nvPicPr>
        <p:blipFill rotWithShape="1">
          <a:blip r:embed="rId3">
            <a:alphaModFix/>
          </a:blip>
          <a:srcRect/>
          <a:stretch/>
        </p:blipFill>
        <p:spPr>
          <a:xfrm>
            <a:off x="809764" y="1451914"/>
            <a:ext cx="2154110" cy="2825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oogle Shape;178;p16">
            <a:extLst>
              <a:ext uri="{FF2B5EF4-FFF2-40B4-BE49-F238E27FC236}">
                <a16:creationId xmlns:a16="http://schemas.microsoft.com/office/drawing/2014/main" id="{144884FA-D3D5-4FE5-899E-C1C740DF68DE}"/>
              </a:ext>
            </a:extLst>
          </p:cNvPr>
          <p:cNvPicPr preferRelativeResize="0"/>
          <p:nvPr/>
        </p:nvPicPr>
        <p:blipFill rotWithShape="1">
          <a:blip r:embed="rId4">
            <a:alphaModFix/>
          </a:blip>
          <a:srcRect/>
          <a:stretch/>
        </p:blipFill>
        <p:spPr>
          <a:xfrm>
            <a:off x="3577211" y="2198847"/>
            <a:ext cx="4757025" cy="2078420"/>
          </a:xfrm>
          <a:prstGeom prst="rect">
            <a:avLst/>
          </a:prstGeom>
          <a:noFill/>
          <a:ln>
            <a:noFill/>
          </a:ln>
        </p:spPr>
      </p:pic>
      <p:sp>
        <p:nvSpPr>
          <p:cNvPr id="8" name="TextBox 7">
            <a:extLst>
              <a:ext uri="{FF2B5EF4-FFF2-40B4-BE49-F238E27FC236}">
                <a16:creationId xmlns:a16="http://schemas.microsoft.com/office/drawing/2014/main" id="{5A37039C-D33F-41B3-817F-9FF4FD8C307A}"/>
              </a:ext>
            </a:extLst>
          </p:cNvPr>
          <p:cNvSpPr txBox="1"/>
          <p:nvPr/>
        </p:nvSpPr>
        <p:spPr>
          <a:xfrm>
            <a:off x="3576344" y="1606460"/>
            <a:ext cx="4913305" cy="400110"/>
          </a:xfrm>
          <a:prstGeom prst="rect">
            <a:avLst/>
          </a:prstGeom>
          <a:noFill/>
        </p:spPr>
        <p:txBody>
          <a:bodyPr wrap="square" rtlCol="0">
            <a:spAutoFit/>
          </a:bodyPr>
          <a:lstStyle/>
          <a:p>
            <a:r>
              <a:rPr lang="en-US" sz="2000" dirty="0">
                <a:solidFill>
                  <a:srgbClr val="434343"/>
                </a:solidFill>
                <a:hlinkClick r:id="rId5">
                  <a:extLst>
                    <a:ext uri="{A12FA001-AC4F-418D-AE19-62706E023703}">
                      <ahyp:hlinkClr xmlns:ahyp="http://schemas.microsoft.com/office/drawing/2018/hyperlinkcolor" val="tx"/>
                    </a:ext>
                  </a:extLst>
                </a:hlinkClick>
              </a:rPr>
              <a:t>Preschool Read Aloud - Instructional Support</a:t>
            </a:r>
            <a:endParaRPr lang="en-US" sz="2000" dirty="0">
              <a:solidFill>
                <a:srgbClr val="434343"/>
              </a:solidFill>
            </a:endParaRPr>
          </a:p>
        </p:txBody>
      </p:sp>
      <p:sp>
        <p:nvSpPr>
          <p:cNvPr id="10" name="TextBox 9">
            <a:extLst>
              <a:ext uri="{FF2B5EF4-FFF2-40B4-BE49-F238E27FC236}">
                <a16:creationId xmlns:a16="http://schemas.microsoft.com/office/drawing/2014/main" id="{DFA1C20F-68D5-4CC3-8D4B-1D51D801B807}"/>
              </a:ext>
            </a:extLst>
          </p:cNvPr>
          <p:cNvSpPr txBox="1"/>
          <p:nvPr/>
        </p:nvSpPr>
        <p:spPr>
          <a:xfrm>
            <a:off x="1807995" y="4795967"/>
            <a:ext cx="5528011" cy="307777"/>
          </a:xfrm>
          <a:prstGeom prst="rect">
            <a:avLst/>
          </a:prstGeom>
          <a:noFill/>
        </p:spPr>
        <p:txBody>
          <a:bodyPr wrap="square" rtlCol="0">
            <a:spAutoFit/>
          </a:bodyPr>
          <a:lstStyle/>
          <a:p>
            <a:pPr algn="ctr"/>
            <a:r>
              <a:rPr lang="en-US" sz="1400" b="1" dirty="0">
                <a:solidFill>
                  <a:srgbClr val="434343"/>
                </a:solidFill>
                <a:latin typeface="Calibri" panose="020F0502020204030204" pitchFamily="34" charset="0"/>
                <a:cs typeface="Calibri" panose="020F0502020204030204" pitchFamily="34" charset="0"/>
              </a:rPr>
              <a:t>Hold CTRL and Click “Preschool Read Aloud…” to play video.</a:t>
            </a:r>
          </a:p>
        </p:txBody>
      </p:sp>
    </p:spTree>
    <p:extLst>
      <p:ext uri="{BB962C8B-B14F-4D97-AF65-F5344CB8AC3E}">
        <p14:creationId xmlns:p14="http://schemas.microsoft.com/office/powerpoint/2010/main" val="1972817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6581"/>
            <a:ext cx="9144000" cy="4545000"/>
          </a:xfrm>
          <a:prstGeom prst="rect">
            <a:avLst/>
          </a:prstGeom>
          <a:noFill/>
          <a:ln>
            <a:noFill/>
          </a:ln>
        </p:spPr>
        <p:txBody>
          <a:bodyPr spcFirstLastPara="1" vert="horz" wrap="square" lIns="91425" tIns="91425" rIns="91425" bIns="91425" rtlCol="0" anchor="ctr" anchorCtr="0">
            <a:noAutofit/>
          </a:bodyPr>
          <a:lstStyle/>
          <a:p>
            <a:r>
              <a:rPr lang="en-US" sz="3600" b="1" dirty="0"/>
              <a:t>Welcome, Session &amp; Group Introductions</a:t>
            </a:r>
            <a:endParaRPr sz="36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14BC-9F86-4F49-B29C-001752C6EA8B}"/>
              </a:ext>
            </a:extLst>
          </p:cNvPr>
          <p:cNvSpPr>
            <a:spLocks noGrp="1"/>
          </p:cNvSpPr>
          <p:nvPr>
            <p:ph type="title"/>
          </p:nvPr>
        </p:nvSpPr>
        <p:spPr/>
        <p:txBody>
          <a:bodyPr/>
          <a:lstStyle/>
          <a:p>
            <a:r>
              <a:rPr lang="en-US" dirty="0"/>
              <a:t>Quality of Feedback</a:t>
            </a:r>
          </a:p>
        </p:txBody>
      </p:sp>
    </p:spTree>
    <p:extLst>
      <p:ext uri="{BB962C8B-B14F-4D97-AF65-F5344CB8AC3E}">
        <p14:creationId xmlns:p14="http://schemas.microsoft.com/office/powerpoint/2010/main" val="2438230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DE8994-2623-4D0E-B27A-8C8BB462622B}"/>
              </a:ext>
            </a:extLst>
          </p:cNvPr>
          <p:cNvSpPr>
            <a:spLocks noGrp="1"/>
          </p:cNvSpPr>
          <p:nvPr>
            <p:ph type="body" idx="1"/>
          </p:nvPr>
        </p:nvSpPr>
        <p:spPr>
          <a:xfrm>
            <a:off x="148771" y="1144229"/>
            <a:ext cx="4423229" cy="3546581"/>
          </a:xfrm>
        </p:spPr>
        <p:txBody>
          <a:bodyPr/>
          <a:lstStyle/>
          <a:p>
            <a:pPr marL="18288" indent="0">
              <a:buNone/>
            </a:pPr>
            <a:r>
              <a:rPr lang="en-US" dirty="0"/>
              <a:t>This dimension assesses the degree to which the teacher provides feedback that expands learning and understanding and encourages continued participation.</a:t>
            </a:r>
          </a:p>
          <a:p>
            <a:pPr marL="18288" indent="0">
              <a:buNone/>
            </a:pPr>
            <a:endParaRPr lang="en-US" sz="200" dirty="0"/>
          </a:p>
          <a:p>
            <a:pPr marL="18288" indent="0" algn="r">
              <a:buNone/>
            </a:pPr>
            <a:r>
              <a:rPr lang="en-US" sz="1600" dirty="0"/>
              <a:t>(CLASS® Pre K – K manual, pg. 69)</a:t>
            </a:r>
          </a:p>
          <a:p>
            <a:pPr marL="18288" indent="0">
              <a:buNone/>
            </a:pPr>
            <a:endParaRPr lang="en-US" sz="1600" dirty="0"/>
          </a:p>
        </p:txBody>
      </p:sp>
      <p:sp>
        <p:nvSpPr>
          <p:cNvPr id="3" name="Title 2">
            <a:extLst>
              <a:ext uri="{FF2B5EF4-FFF2-40B4-BE49-F238E27FC236}">
                <a16:creationId xmlns:a16="http://schemas.microsoft.com/office/drawing/2014/main" id="{238A4F7F-7753-4EDA-B19F-769B96061378}"/>
              </a:ext>
            </a:extLst>
          </p:cNvPr>
          <p:cNvSpPr>
            <a:spLocks noGrp="1"/>
          </p:cNvSpPr>
          <p:nvPr>
            <p:ph type="title"/>
          </p:nvPr>
        </p:nvSpPr>
        <p:spPr/>
        <p:txBody>
          <a:bodyPr/>
          <a:lstStyle/>
          <a:p>
            <a:r>
              <a:rPr lang="en-US" dirty="0"/>
              <a:t>QUALITY OF FEEDBACK</a:t>
            </a:r>
          </a:p>
        </p:txBody>
      </p:sp>
      <p:pic>
        <p:nvPicPr>
          <p:cNvPr id="6" name="Picture 5" descr="A person sitting on a table&#10;&#10;Description automatically generated">
            <a:extLst>
              <a:ext uri="{FF2B5EF4-FFF2-40B4-BE49-F238E27FC236}">
                <a16:creationId xmlns:a16="http://schemas.microsoft.com/office/drawing/2014/main" id="{58AF4E8E-82F2-6C47-99C1-8738162DA294}"/>
              </a:ext>
            </a:extLst>
          </p:cNvPr>
          <p:cNvPicPr>
            <a:picLocks noChangeAspect="1"/>
          </p:cNvPicPr>
          <p:nvPr/>
        </p:nvPicPr>
        <p:blipFill rotWithShape="1">
          <a:blip r:embed="rId2"/>
          <a:srcRect l="7805" r="10195"/>
          <a:stretch/>
        </p:blipFill>
        <p:spPr>
          <a:xfrm>
            <a:off x="4648912" y="1068627"/>
            <a:ext cx="4495088" cy="3654346"/>
          </a:xfrm>
          <a:prstGeom prst="rect">
            <a:avLst/>
          </a:prstGeom>
        </p:spPr>
      </p:pic>
      <p:cxnSp>
        <p:nvCxnSpPr>
          <p:cNvPr id="7" name="Straight Connector 6">
            <a:extLst>
              <a:ext uri="{FF2B5EF4-FFF2-40B4-BE49-F238E27FC236}">
                <a16:creationId xmlns:a16="http://schemas.microsoft.com/office/drawing/2014/main" id="{0B93AE28-48AD-6043-8652-3D07384AFEFE}"/>
              </a:ext>
            </a:extLst>
          </p:cNvPr>
          <p:cNvCxnSpPr/>
          <p:nvPr/>
        </p:nvCxnSpPr>
        <p:spPr>
          <a:xfrm>
            <a:off x="0" y="1068627"/>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EF8F7D9-57C0-A049-BA28-E68969922ACF}"/>
              </a:ext>
            </a:extLst>
          </p:cNvPr>
          <p:cNvCxnSpPr/>
          <p:nvPr/>
        </p:nvCxnSpPr>
        <p:spPr>
          <a:xfrm>
            <a:off x="-11723" y="4722975"/>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622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11C5614-7EE9-4A27-95E6-97EB9816745D}"/>
              </a:ext>
            </a:extLst>
          </p:cNvPr>
          <p:cNvSpPr txBox="1"/>
          <p:nvPr/>
        </p:nvSpPr>
        <p:spPr>
          <a:xfrm>
            <a:off x="148771" y="1271016"/>
            <a:ext cx="3938600" cy="400110"/>
          </a:xfrm>
          <a:prstGeom prst="rect">
            <a:avLst/>
          </a:prstGeom>
          <a:solidFill>
            <a:schemeClr val="accent1">
              <a:lumMod val="40000"/>
              <a:lumOff val="60000"/>
            </a:schemeClr>
          </a:solidFill>
        </p:spPr>
        <p:txBody>
          <a:bodyPr wrap="square" rtlCol="0">
            <a:spAutoFit/>
          </a:bodyPr>
          <a:lstStyle/>
          <a:p>
            <a:pPr marL="18288"/>
            <a:r>
              <a:rPr lang="en-US" sz="2000" b="1" dirty="0">
                <a:solidFill>
                  <a:srgbClr val="434343"/>
                </a:solidFill>
              </a:rPr>
              <a:t>Dimension: </a:t>
            </a:r>
            <a:r>
              <a:rPr lang="en-US" sz="2000" dirty="0">
                <a:solidFill>
                  <a:srgbClr val="434343"/>
                </a:solidFill>
              </a:rPr>
              <a:t>Quality of Feedback</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Indicators: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Scaffolding</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900" y="2600086"/>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Feedback Loops</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3045293"/>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Prompting Thought Processes</a:t>
            </a:r>
          </a:p>
        </p:txBody>
      </p:sp>
      <p:sp>
        <p:nvSpPr>
          <p:cNvPr id="12" name="TextBox 11">
            <a:extLst>
              <a:ext uri="{FF2B5EF4-FFF2-40B4-BE49-F238E27FC236}">
                <a16:creationId xmlns:a16="http://schemas.microsoft.com/office/drawing/2014/main" id="{238ABD99-FFF8-47F0-849A-436ED583151E}"/>
              </a:ext>
            </a:extLst>
          </p:cNvPr>
          <p:cNvSpPr txBox="1"/>
          <p:nvPr/>
        </p:nvSpPr>
        <p:spPr>
          <a:xfrm>
            <a:off x="1004899" y="3486548"/>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Providing Information</a:t>
            </a:r>
          </a:p>
        </p:txBody>
      </p:sp>
      <p:sp>
        <p:nvSpPr>
          <p:cNvPr id="13" name="TextBox 12">
            <a:extLst>
              <a:ext uri="{FF2B5EF4-FFF2-40B4-BE49-F238E27FC236}">
                <a16:creationId xmlns:a16="http://schemas.microsoft.com/office/drawing/2014/main" id="{22EB8A56-1287-40A9-9C0F-C00983559D6B}"/>
              </a:ext>
            </a:extLst>
          </p:cNvPr>
          <p:cNvSpPr txBox="1"/>
          <p:nvPr/>
        </p:nvSpPr>
        <p:spPr>
          <a:xfrm>
            <a:off x="1004900" y="3926661"/>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Encouragement and Affirmation</a:t>
            </a:r>
          </a:p>
        </p:txBody>
      </p:sp>
    </p:spTree>
    <p:extLst>
      <p:ext uri="{BB962C8B-B14F-4D97-AF65-F5344CB8AC3E}">
        <p14:creationId xmlns:p14="http://schemas.microsoft.com/office/powerpoint/2010/main" val="3983625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29" y="1275123"/>
            <a:ext cx="3830545"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Scaffolding</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noFill/>
          </a:ln>
        </p:spPr>
        <p:txBody>
          <a:bodyPr wrap="square" rtlCol="0">
            <a:spAutoFit/>
          </a:bodyPr>
          <a:lstStyle/>
          <a:p>
            <a:pPr marL="18288"/>
            <a:r>
              <a:rPr lang="en-US" sz="2000" b="1" dirty="0">
                <a:solidFill>
                  <a:schemeClr val="accent1"/>
                </a:solidFill>
              </a:rPr>
              <a:t>Hints</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899" y="2591817"/>
            <a:ext cx="3830545" cy="400110"/>
          </a:xfrm>
          <a:prstGeom prst="rect">
            <a:avLst/>
          </a:prstGeom>
          <a:noFill/>
          <a:ln w="12700">
            <a:noFill/>
          </a:ln>
        </p:spPr>
        <p:txBody>
          <a:bodyPr wrap="square" rtlCol="0">
            <a:spAutoFit/>
          </a:bodyPr>
          <a:lstStyle/>
          <a:p>
            <a:pPr marL="18288"/>
            <a:r>
              <a:rPr lang="en-US" sz="2000" b="1" dirty="0">
                <a:solidFill>
                  <a:schemeClr val="accent1"/>
                </a:solidFill>
              </a:rPr>
              <a:t>Assistance</a:t>
            </a:r>
          </a:p>
        </p:txBody>
      </p:sp>
      <p:pic>
        <p:nvPicPr>
          <p:cNvPr id="5" name="Picture 4">
            <a:extLst>
              <a:ext uri="{FF2B5EF4-FFF2-40B4-BE49-F238E27FC236}">
                <a16:creationId xmlns:a16="http://schemas.microsoft.com/office/drawing/2014/main" id="{F3B9EB99-0144-4A0C-B2F3-DB38D3A6B10A}"/>
              </a:ext>
            </a:extLst>
          </p:cNvPr>
          <p:cNvPicPr>
            <a:picLocks noChangeAspect="1"/>
          </p:cNvPicPr>
          <p:nvPr/>
        </p:nvPicPr>
        <p:blipFill rotWithShape="1">
          <a:blip r:embed="rId3"/>
          <a:srcRect l="4803" t="-251" r="9360" b="251"/>
          <a:stretch/>
        </p:blipFill>
        <p:spPr>
          <a:xfrm>
            <a:off x="4457699" y="1068626"/>
            <a:ext cx="4686301" cy="3639671"/>
          </a:xfrm>
          <a:prstGeom prst="rect">
            <a:avLst/>
          </a:prstGeom>
        </p:spPr>
      </p:pic>
    </p:spTree>
    <p:extLst>
      <p:ext uri="{BB962C8B-B14F-4D97-AF65-F5344CB8AC3E}">
        <p14:creationId xmlns:p14="http://schemas.microsoft.com/office/powerpoint/2010/main" val="2381324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30" y="1275123"/>
            <a:ext cx="5688958" cy="400110"/>
          </a:xfrm>
          <a:prstGeom prst="rect">
            <a:avLst/>
          </a:prstGeom>
          <a:noFill/>
          <a:ln w="12700">
            <a:noFill/>
          </a:ln>
        </p:spPr>
        <p:txBody>
          <a:bodyPr wrap="square" rtlCol="0">
            <a:spAutoFit/>
          </a:bodyPr>
          <a:lstStyle/>
          <a:p>
            <a:pPr marL="18288"/>
            <a:r>
              <a:rPr lang="en-US" sz="2000" b="1" dirty="0">
                <a:solidFill>
                  <a:schemeClr val="accent1"/>
                </a:solidFill>
              </a:rPr>
              <a:t>Behavioral marker: Hints</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Examples: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5308494" cy="707886"/>
          </a:xfrm>
          <a:prstGeom prst="rect">
            <a:avLst/>
          </a:prstGeom>
          <a:noFill/>
          <a:ln w="12700">
            <a:noFill/>
          </a:ln>
        </p:spPr>
        <p:txBody>
          <a:bodyPr wrap="square" rtlCol="0">
            <a:spAutoFit/>
          </a:bodyPr>
          <a:lstStyle/>
          <a:p>
            <a:pPr marL="18288"/>
            <a:r>
              <a:rPr lang="en-US" sz="2000" dirty="0">
                <a:solidFill>
                  <a:srgbClr val="434343"/>
                </a:solidFill>
              </a:rPr>
              <a:t>“I see you wrote two rabbits’ names. </a:t>
            </a:r>
            <a:r>
              <a:rPr lang="en-US" sz="2000" dirty="0" err="1">
                <a:solidFill>
                  <a:srgbClr val="434343"/>
                </a:solidFill>
              </a:rPr>
              <a:t>Flopsy</a:t>
            </a:r>
            <a:r>
              <a:rPr lang="en-US" sz="2000" dirty="0">
                <a:solidFill>
                  <a:srgbClr val="434343"/>
                </a:solidFill>
              </a:rPr>
              <a:t>, </a:t>
            </a:r>
            <a:r>
              <a:rPr lang="en-US" sz="2000" dirty="0" err="1">
                <a:solidFill>
                  <a:srgbClr val="434343"/>
                </a:solidFill>
              </a:rPr>
              <a:t>Mopsy</a:t>
            </a:r>
            <a:r>
              <a:rPr lang="en-US" sz="2000" dirty="0">
                <a:solidFill>
                  <a:srgbClr val="434343"/>
                </a:solidFill>
              </a:rPr>
              <a:t>, and who’s this? /p/ /p/ …”</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2904225"/>
            <a:ext cx="4840088" cy="1015663"/>
          </a:xfrm>
          <a:prstGeom prst="rect">
            <a:avLst/>
          </a:prstGeom>
          <a:noFill/>
          <a:ln w="12700">
            <a:noFill/>
          </a:ln>
        </p:spPr>
        <p:txBody>
          <a:bodyPr wrap="square" rtlCol="0">
            <a:spAutoFit/>
          </a:bodyPr>
          <a:lstStyle/>
          <a:p>
            <a:pPr marL="18288"/>
            <a:r>
              <a:rPr lang="en-US" sz="2000" dirty="0">
                <a:solidFill>
                  <a:srgbClr val="434343"/>
                </a:solidFill>
              </a:rPr>
              <a:t>“Good job brainstorming vegetables in the garden. We’re leaving out one more. It’s something rabbits love to eat. It’s orange.</a:t>
            </a:r>
          </a:p>
        </p:txBody>
      </p:sp>
      <p:pic>
        <p:nvPicPr>
          <p:cNvPr id="12" name="Google Shape;196;p18">
            <a:extLst>
              <a:ext uri="{FF2B5EF4-FFF2-40B4-BE49-F238E27FC236}">
                <a16:creationId xmlns:a16="http://schemas.microsoft.com/office/drawing/2014/main" id="{37663F59-130D-4034-A65B-EB137C579593}"/>
              </a:ext>
            </a:extLst>
          </p:cNvPr>
          <p:cNvPicPr preferRelativeResize="0"/>
          <p:nvPr/>
        </p:nvPicPr>
        <p:blipFill rotWithShape="1">
          <a:blip r:embed="rId2">
            <a:alphaModFix/>
          </a:blip>
          <a:srcRect/>
          <a:stretch/>
        </p:blipFill>
        <p:spPr>
          <a:xfrm>
            <a:off x="6489610" y="1288230"/>
            <a:ext cx="2004709" cy="3035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4993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30" y="1275123"/>
            <a:ext cx="5688958" cy="400110"/>
          </a:xfrm>
          <a:prstGeom prst="rect">
            <a:avLst/>
          </a:prstGeom>
          <a:noFill/>
          <a:ln w="12700">
            <a:noFill/>
          </a:ln>
        </p:spPr>
        <p:txBody>
          <a:bodyPr wrap="square" rtlCol="0">
            <a:spAutoFit/>
          </a:bodyPr>
          <a:lstStyle/>
          <a:p>
            <a:pPr marL="18288"/>
            <a:r>
              <a:rPr lang="en-US" sz="2000" b="1" dirty="0">
                <a:solidFill>
                  <a:schemeClr val="accent1"/>
                </a:solidFill>
              </a:rPr>
              <a:t>Behavioral marker: Assistance</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Examples: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5308494" cy="707886"/>
          </a:xfrm>
          <a:prstGeom prst="rect">
            <a:avLst/>
          </a:prstGeom>
          <a:noFill/>
          <a:ln w="12700">
            <a:noFill/>
          </a:ln>
        </p:spPr>
        <p:txBody>
          <a:bodyPr wrap="square" rtlCol="0">
            <a:spAutoFit/>
          </a:bodyPr>
          <a:lstStyle/>
          <a:p>
            <a:pPr marL="18288"/>
            <a:r>
              <a:rPr lang="en-US" sz="2000" dirty="0">
                <a:solidFill>
                  <a:srgbClr val="434343"/>
                </a:solidFill>
              </a:rPr>
              <a:t>“You want to write Benjamin Rabbit? Let’s listen for the first letter in his name. /b/ /b/”</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2904225"/>
            <a:ext cx="4840088" cy="1015663"/>
          </a:xfrm>
          <a:prstGeom prst="rect">
            <a:avLst/>
          </a:prstGeom>
          <a:noFill/>
          <a:ln w="12700">
            <a:noFill/>
          </a:ln>
        </p:spPr>
        <p:txBody>
          <a:bodyPr wrap="square" rtlCol="0">
            <a:spAutoFit/>
          </a:bodyPr>
          <a:lstStyle/>
          <a:p>
            <a:pPr marL="18288"/>
            <a:r>
              <a:rPr lang="en-US" sz="2000" dirty="0">
                <a:solidFill>
                  <a:srgbClr val="434343"/>
                </a:solidFill>
              </a:rPr>
              <a:t>This is a “B” (point to letter on alphabet strip. You do line down, then curve, curve (tracing the letter as child writes).</a:t>
            </a:r>
          </a:p>
        </p:txBody>
      </p:sp>
      <p:pic>
        <p:nvPicPr>
          <p:cNvPr id="12" name="Google Shape;196;p18">
            <a:extLst>
              <a:ext uri="{FF2B5EF4-FFF2-40B4-BE49-F238E27FC236}">
                <a16:creationId xmlns:a16="http://schemas.microsoft.com/office/drawing/2014/main" id="{37663F59-130D-4034-A65B-EB137C579593}"/>
              </a:ext>
            </a:extLst>
          </p:cNvPr>
          <p:cNvPicPr preferRelativeResize="0"/>
          <p:nvPr/>
        </p:nvPicPr>
        <p:blipFill rotWithShape="1">
          <a:blip r:embed="rId2">
            <a:alphaModFix/>
          </a:blip>
          <a:srcRect/>
          <a:stretch/>
        </p:blipFill>
        <p:spPr>
          <a:xfrm>
            <a:off x="6489610" y="1288230"/>
            <a:ext cx="2004709" cy="3035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0428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29" y="1275123"/>
            <a:ext cx="3830545"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Feedback Loops</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noFill/>
          </a:ln>
        </p:spPr>
        <p:txBody>
          <a:bodyPr wrap="square" rtlCol="0">
            <a:spAutoFit/>
          </a:bodyPr>
          <a:lstStyle/>
          <a:p>
            <a:pPr marL="18288"/>
            <a:r>
              <a:rPr lang="en-US" sz="2000" b="1" dirty="0">
                <a:solidFill>
                  <a:schemeClr val="accent1"/>
                </a:solidFill>
              </a:rPr>
              <a:t>Back and forth exchanges</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899" y="2591817"/>
            <a:ext cx="3830545" cy="400110"/>
          </a:xfrm>
          <a:prstGeom prst="rect">
            <a:avLst/>
          </a:prstGeom>
          <a:noFill/>
          <a:ln w="12700">
            <a:noFill/>
          </a:ln>
        </p:spPr>
        <p:txBody>
          <a:bodyPr wrap="square" rtlCol="0">
            <a:spAutoFit/>
          </a:bodyPr>
          <a:lstStyle/>
          <a:p>
            <a:pPr marL="18288"/>
            <a:r>
              <a:rPr lang="en-US" sz="2000" b="1" dirty="0">
                <a:solidFill>
                  <a:schemeClr val="accent1"/>
                </a:solidFill>
              </a:rPr>
              <a:t>Persistence by teacher</a:t>
            </a:r>
          </a:p>
        </p:txBody>
      </p:sp>
      <p:sp>
        <p:nvSpPr>
          <p:cNvPr id="9" name="TextBox 8">
            <a:extLst>
              <a:ext uri="{FF2B5EF4-FFF2-40B4-BE49-F238E27FC236}">
                <a16:creationId xmlns:a16="http://schemas.microsoft.com/office/drawing/2014/main" id="{18661775-FB0F-4749-AC23-A7E7F23112C8}"/>
              </a:ext>
            </a:extLst>
          </p:cNvPr>
          <p:cNvSpPr txBox="1"/>
          <p:nvPr/>
        </p:nvSpPr>
        <p:spPr>
          <a:xfrm>
            <a:off x="1004900" y="3021353"/>
            <a:ext cx="3830545" cy="400110"/>
          </a:xfrm>
          <a:prstGeom prst="rect">
            <a:avLst/>
          </a:prstGeom>
          <a:noFill/>
          <a:ln w="12700">
            <a:noFill/>
          </a:ln>
        </p:spPr>
        <p:txBody>
          <a:bodyPr wrap="square" rtlCol="0">
            <a:spAutoFit/>
          </a:bodyPr>
          <a:lstStyle/>
          <a:p>
            <a:pPr marL="18288"/>
            <a:r>
              <a:rPr lang="en-US" sz="2000" b="1" dirty="0">
                <a:solidFill>
                  <a:schemeClr val="accent1"/>
                </a:solidFill>
              </a:rPr>
              <a:t>Follow-up questions</a:t>
            </a:r>
          </a:p>
        </p:txBody>
      </p:sp>
      <p:pic>
        <p:nvPicPr>
          <p:cNvPr id="12" name="Picture 11">
            <a:extLst>
              <a:ext uri="{FF2B5EF4-FFF2-40B4-BE49-F238E27FC236}">
                <a16:creationId xmlns:a16="http://schemas.microsoft.com/office/drawing/2014/main" id="{A2A43B51-6DA6-44BB-8947-6437295E1FD0}"/>
              </a:ext>
            </a:extLst>
          </p:cNvPr>
          <p:cNvPicPr>
            <a:picLocks noChangeAspect="1"/>
          </p:cNvPicPr>
          <p:nvPr/>
        </p:nvPicPr>
        <p:blipFill rotWithShape="1">
          <a:blip r:embed="rId2"/>
          <a:srcRect t="5462" b="28275"/>
          <a:stretch/>
        </p:blipFill>
        <p:spPr>
          <a:xfrm>
            <a:off x="5164686" y="1078344"/>
            <a:ext cx="3979314" cy="3638532"/>
          </a:xfrm>
          <a:prstGeom prst="rect">
            <a:avLst/>
          </a:prstGeom>
        </p:spPr>
      </p:pic>
    </p:spTree>
    <p:extLst>
      <p:ext uri="{BB962C8B-B14F-4D97-AF65-F5344CB8AC3E}">
        <p14:creationId xmlns:p14="http://schemas.microsoft.com/office/powerpoint/2010/main" val="4025227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30" y="1275123"/>
            <a:ext cx="4348736"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Prompting Thought Processes</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noFill/>
          </a:ln>
        </p:spPr>
        <p:txBody>
          <a:bodyPr wrap="square" rtlCol="0">
            <a:spAutoFit/>
          </a:bodyPr>
          <a:lstStyle/>
          <a:p>
            <a:pPr marL="18288"/>
            <a:r>
              <a:rPr lang="en-US" sz="2000" b="1" dirty="0">
                <a:solidFill>
                  <a:schemeClr val="accent1"/>
                </a:solidFill>
              </a:rPr>
              <a:t>Asks children to explain thinking</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899" y="2591817"/>
            <a:ext cx="3830545" cy="400110"/>
          </a:xfrm>
          <a:prstGeom prst="rect">
            <a:avLst/>
          </a:prstGeom>
          <a:noFill/>
          <a:ln w="12700">
            <a:noFill/>
          </a:ln>
        </p:spPr>
        <p:txBody>
          <a:bodyPr wrap="square" rtlCol="0">
            <a:spAutoFit/>
          </a:bodyPr>
          <a:lstStyle/>
          <a:p>
            <a:pPr marL="18288"/>
            <a:r>
              <a:rPr lang="en-US" sz="2000" b="1" dirty="0">
                <a:solidFill>
                  <a:schemeClr val="accent1"/>
                </a:solidFill>
              </a:rPr>
              <a:t>Queries responses and actions</a:t>
            </a:r>
          </a:p>
        </p:txBody>
      </p:sp>
      <p:pic>
        <p:nvPicPr>
          <p:cNvPr id="14" name="Picture 13" descr="A group of people sitting at a table&#10;&#10;Description automatically generated">
            <a:extLst>
              <a:ext uri="{FF2B5EF4-FFF2-40B4-BE49-F238E27FC236}">
                <a16:creationId xmlns:a16="http://schemas.microsoft.com/office/drawing/2014/main" id="{F2A4B4B5-A2D2-45DA-9CC3-165EE9F5E72B}"/>
              </a:ext>
            </a:extLst>
          </p:cNvPr>
          <p:cNvPicPr>
            <a:picLocks noChangeAspect="1"/>
          </p:cNvPicPr>
          <p:nvPr/>
        </p:nvPicPr>
        <p:blipFill rotWithShape="1">
          <a:blip r:embed="rId2"/>
          <a:srcRect l="2764" r="18006"/>
          <a:stretch/>
        </p:blipFill>
        <p:spPr>
          <a:xfrm>
            <a:off x="4794460" y="1068627"/>
            <a:ext cx="4349540" cy="3656252"/>
          </a:xfrm>
          <a:prstGeom prst="rect">
            <a:avLst/>
          </a:prstGeom>
        </p:spPr>
      </p:pic>
    </p:spTree>
    <p:extLst>
      <p:ext uri="{BB962C8B-B14F-4D97-AF65-F5344CB8AC3E}">
        <p14:creationId xmlns:p14="http://schemas.microsoft.com/office/powerpoint/2010/main" val="107709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30" y="1275123"/>
            <a:ext cx="5688958" cy="400110"/>
          </a:xfrm>
          <a:prstGeom prst="rect">
            <a:avLst/>
          </a:prstGeom>
          <a:noFill/>
          <a:ln w="12700">
            <a:noFill/>
          </a:ln>
        </p:spPr>
        <p:txBody>
          <a:bodyPr wrap="square" rtlCol="0">
            <a:spAutoFit/>
          </a:bodyPr>
          <a:lstStyle/>
          <a:p>
            <a:pPr marL="18288"/>
            <a:r>
              <a:rPr lang="en-US" sz="2000" b="1" dirty="0">
                <a:solidFill>
                  <a:schemeClr val="accent1"/>
                </a:solidFill>
              </a:rPr>
              <a:t>Behavioral marker: Asks children to explain thinking</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Examples: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7876882" cy="707886"/>
          </a:xfrm>
          <a:prstGeom prst="rect">
            <a:avLst/>
          </a:prstGeom>
          <a:noFill/>
          <a:ln w="12700">
            <a:noFill/>
          </a:ln>
        </p:spPr>
        <p:txBody>
          <a:bodyPr wrap="square" rtlCol="0">
            <a:spAutoFit/>
          </a:bodyPr>
          <a:lstStyle/>
          <a:p>
            <a:pPr marL="18288"/>
            <a:r>
              <a:rPr lang="en-US" sz="2000" dirty="0">
                <a:solidFill>
                  <a:srgbClr val="434343"/>
                </a:solidFill>
              </a:rPr>
              <a:t>Teacher: “Do you think we’ll have more pumpkins or more beans when our plants grow?” Child: “Pumpkins.”</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2904225"/>
            <a:ext cx="7876882" cy="707886"/>
          </a:xfrm>
          <a:prstGeom prst="rect">
            <a:avLst/>
          </a:prstGeom>
          <a:noFill/>
          <a:ln w="12700">
            <a:noFill/>
          </a:ln>
        </p:spPr>
        <p:txBody>
          <a:bodyPr wrap="square" rtlCol="0">
            <a:spAutoFit/>
          </a:bodyPr>
          <a:lstStyle/>
          <a:p>
            <a:pPr marL="18288"/>
            <a:r>
              <a:rPr lang="en-US" sz="2000" dirty="0">
                <a:solidFill>
                  <a:srgbClr val="434343"/>
                </a:solidFill>
              </a:rPr>
              <a:t>Teacher: Why do you think there will be more pumpkins?” Child: “Because pumpkins are bigger.”</a:t>
            </a:r>
          </a:p>
        </p:txBody>
      </p:sp>
    </p:spTree>
    <p:extLst>
      <p:ext uri="{BB962C8B-B14F-4D97-AF65-F5344CB8AC3E}">
        <p14:creationId xmlns:p14="http://schemas.microsoft.com/office/powerpoint/2010/main" val="4174347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30" y="1275123"/>
            <a:ext cx="5688958" cy="400110"/>
          </a:xfrm>
          <a:prstGeom prst="rect">
            <a:avLst/>
          </a:prstGeom>
          <a:noFill/>
          <a:ln w="12700">
            <a:noFill/>
          </a:ln>
        </p:spPr>
        <p:txBody>
          <a:bodyPr wrap="square" rtlCol="0">
            <a:spAutoFit/>
          </a:bodyPr>
          <a:lstStyle/>
          <a:p>
            <a:pPr marL="18288"/>
            <a:r>
              <a:rPr lang="en-US" sz="2000" b="1" dirty="0">
                <a:solidFill>
                  <a:schemeClr val="accent1"/>
                </a:solidFill>
              </a:rPr>
              <a:t>Behavioral marker: Queries responses and actions</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Examples: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7876882" cy="1015663"/>
          </a:xfrm>
          <a:prstGeom prst="rect">
            <a:avLst/>
          </a:prstGeom>
          <a:noFill/>
          <a:ln w="12700">
            <a:noFill/>
          </a:ln>
        </p:spPr>
        <p:txBody>
          <a:bodyPr wrap="square" rtlCol="0">
            <a:spAutoFit/>
          </a:bodyPr>
          <a:lstStyle/>
          <a:p>
            <a:pPr marL="18288"/>
            <a:r>
              <a:rPr lang="en-US" sz="2000" dirty="0">
                <a:solidFill>
                  <a:srgbClr val="434343"/>
                </a:solidFill>
              </a:rPr>
              <a:t>Teacher: “You’re finished sorting our seeds. How did you group them?” Child 1: “I put the smallest one, then the bigger ones.” Teacher: “So you sorted them by size.”</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3212002"/>
            <a:ext cx="7876882" cy="707886"/>
          </a:xfrm>
          <a:prstGeom prst="rect">
            <a:avLst/>
          </a:prstGeom>
          <a:noFill/>
          <a:ln w="12700">
            <a:noFill/>
          </a:ln>
        </p:spPr>
        <p:txBody>
          <a:bodyPr wrap="square" rtlCol="0">
            <a:spAutoFit/>
          </a:bodyPr>
          <a:lstStyle/>
          <a:p>
            <a:pPr marL="18288"/>
            <a:r>
              <a:rPr lang="en-US" sz="2000" dirty="0">
                <a:solidFill>
                  <a:srgbClr val="434343"/>
                </a:solidFill>
              </a:rPr>
              <a:t>Child 2: “I put all the white ones together, then the yellow ones, and the black ones.” Teacher: “I see you. You sorted them by color.” </a:t>
            </a:r>
          </a:p>
        </p:txBody>
      </p:sp>
    </p:spTree>
    <p:extLst>
      <p:ext uri="{BB962C8B-B14F-4D97-AF65-F5344CB8AC3E}">
        <p14:creationId xmlns:p14="http://schemas.microsoft.com/office/powerpoint/2010/main" val="717215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title"/>
          </p:nvPr>
        </p:nvSpPr>
        <p:spPr>
          <a:xfrm>
            <a:off x="0" y="306581"/>
            <a:ext cx="9144000" cy="4545000"/>
          </a:xfrm>
          <a:prstGeom prst="rect">
            <a:avLst/>
          </a:prstGeom>
          <a:noFill/>
          <a:ln>
            <a:noFill/>
          </a:ln>
        </p:spPr>
        <p:txBody>
          <a:bodyPr spcFirstLastPara="1" vert="horz" wrap="square" lIns="91425" tIns="91425" rIns="91425" bIns="91425" rtlCol="0" anchor="ctr" anchorCtr="0">
            <a:noAutofit/>
          </a:bodyPr>
          <a:lstStyle/>
          <a:p>
            <a:r>
              <a:rPr lang="en-US" sz="3600" b="1" dirty="0"/>
              <a:t>Learning Objectives</a:t>
            </a:r>
            <a:endParaRPr sz="3600" b="1" dirty="0"/>
          </a:p>
        </p:txBody>
      </p:sp>
    </p:spTree>
    <p:extLst>
      <p:ext uri="{BB962C8B-B14F-4D97-AF65-F5344CB8AC3E}">
        <p14:creationId xmlns:p14="http://schemas.microsoft.com/office/powerpoint/2010/main" val="1241199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30" y="1275123"/>
            <a:ext cx="4348736"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Providing Information</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noFill/>
          </a:ln>
        </p:spPr>
        <p:txBody>
          <a:bodyPr wrap="square" rtlCol="0">
            <a:spAutoFit/>
          </a:bodyPr>
          <a:lstStyle/>
          <a:p>
            <a:pPr marL="18288"/>
            <a:r>
              <a:rPr lang="en-US" sz="2000" b="1" dirty="0">
                <a:solidFill>
                  <a:schemeClr val="accent1"/>
                </a:solidFill>
              </a:rPr>
              <a:t>Expansion</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899" y="2591817"/>
            <a:ext cx="3830545" cy="400110"/>
          </a:xfrm>
          <a:prstGeom prst="rect">
            <a:avLst/>
          </a:prstGeom>
          <a:noFill/>
          <a:ln w="12700">
            <a:noFill/>
          </a:ln>
        </p:spPr>
        <p:txBody>
          <a:bodyPr wrap="square" rtlCol="0">
            <a:spAutoFit/>
          </a:bodyPr>
          <a:lstStyle/>
          <a:p>
            <a:pPr marL="18288"/>
            <a:r>
              <a:rPr lang="en-US" sz="2000" b="1" dirty="0">
                <a:solidFill>
                  <a:schemeClr val="accent1"/>
                </a:solidFill>
              </a:rPr>
              <a:t>Clarification</a:t>
            </a:r>
          </a:p>
        </p:txBody>
      </p:sp>
      <p:sp>
        <p:nvSpPr>
          <p:cNvPr id="9" name="TextBox 8">
            <a:extLst>
              <a:ext uri="{FF2B5EF4-FFF2-40B4-BE49-F238E27FC236}">
                <a16:creationId xmlns:a16="http://schemas.microsoft.com/office/drawing/2014/main" id="{38DDDE02-01D4-43E2-A530-93CFBC126156}"/>
              </a:ext>
            </a:extLst>
          </p:cNvPr>
          <p:cNvSpPr txBox="1"/>
          <p:nvPr/>
        </p:nvSpPr>
        <p:spPr>
          <a:xfrm>
            <a:off x="1004900" y="3027298"/>
            <a:ext cx="3830545" cy="400110"/>
          </a:xfrm>
          <a:prstGeom prst="rect">
            <a:avLst/>
          </a:prstGeom>
          <a:noFill/>
          <a:ln w="12700">
            <a:noFill/>
          </a:ln>
        </p:spPr>
        <p:txBody>
          <a:bodyPr wrap="square" rtlCol="0">
            <a:spAutoFit/>
          </a:bodyPr>
          <a:lstStyle/>
          <a:p>
            <a:pPr marL="18288"/>
            <a:r>
              <a:rPr lang="en-US" sz="2000" b="1" dirty="0">
                <a:solidFill>
                  <a:schemeClr val="accent1"/>
                </a:solidFill>
              </a:rPr>
              <a:t>Specific feedback</a:t>
            </a:r>
          </a:p>
        </p:txBody>
      </p:sp>
      <p:pic>
        <p:nvPicPr>
          <p:cNvPr id="11" name="Google Shape;233;p21">
            <a:extLst>
              <a:ext uri="{FF2B5EF4-FFF2-40B4-BE49-F238E27FC236}">
                <a16:creationId xmlns:a16="http://schemas.microsoft.com/office/drawing/2014/main" id="{83E939E1-29F0-4FAD-AA92-E9696C484F1E}"/>
              </a:ext>
            </a:extLst>
          </p:cNvPr>
          <p:cNvPicPr preferRelativeResize="0"/>
          <p:nvPr/>
        </p:nvPicPr>
        <p:blipFill rotWithShape="1">
          <a:blip r:embed="rId2">
            <a:alphaModFix/>
          </a:blip>
          <a:srcRect/>
          <a:stretch/>
        </p:blipFill>
        <p:spPr>
          <a:xfrm>
            <a:off x="5561478" y="1379470"/>
            <a:ext cx="2393596" cy="302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6296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29" y="1275123"/>
            <a:ext cx="4604229"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Encouragement and Affirmation</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1385"/>
            <a:ext cx="8037500" cy="1015663"/>
          </a:xfrm>
          <a:prstGeom prst="rect">
            <a:avLst/>
          </a:prstGeom>
          <a:noFill/>
          <a:ln w="12700">
            <a:noFill/>
          </a:ln>
        </p:spPr>
        <p:txBody>
          <a:bodyPr wrap="square" rtlCol="0">
            <a:spAutoFit/>
          </a:bodyPr>
          <a:lstStyle/>
          <a:p>
            <a:pPr marL="18288"/>
            <a:r>
              <a:rPr lang="en-US" sz="2000" b="1" dirty="0">
                <a:solidFill>
                  <a:schemeClr val="accent1"/>
                </a:solidFill>
              </a:rPr>
              <a:t>Recognition</a:t>
            </a:r>
            <a:r>
              <a:rPr lang="en-US" sz="2000" dirty="0">
                <a:solidFill>
                  <a:srgbClr val="434343"/>
                </a:solidFill>
              </a:rPr>
              <a:t>: “You finished the first page of your story about Peter Rabbit. I like how you put the little blue jacket on Peter so we can tell which bunny he is!”</a:t>
            </a:r>
            <a:endParaRPr lang="en-US" sz="2000" b="1" dirty="0">
              <a:solidFill>
                <a:schemeClr val="accent1"/>
              </a:solidFill>
            </a:endParaRP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900" y="4266515"/>
            <a:ext cx="7984459" cy="400110"/>
          </a:xfrm>
          <a:prstGeom prst="rect">
            <a:avLst/>
          </a:prstGeom>
          <a:noFill/>
          <a:ln w="12700">
            <a:noFill/>
          </a:ln>
        </p:spPr>
        <p:txBody>
          <a:bodyPr wrap="square" rtlCol="0">
            <a:spAutoFit/>
          </a:bodyPr>
          <a:lstStyle/>
          <a:p>
            <a:pPr marL="18288"/>
            <a:r>
              <a:rPr lang="en-US" sz="2000" b="1" dirty="0">
                <a:solidFill>
                  <a:schemeClr val="accent1"/>
                </a:solidFill>
              </a:rPr>
              <a:t>Child persistence</a:t>
            </a:r>
            <a:r>
              <a:rPr lang="en-US" sz="2000" dirty="0">
                <a:solidFill>
                  <a:srgbClr val="434343"/>
                </a:solidFill>
              </a:rPr>
              <a:t>: “Wait! I’m not finished. I need to add one more page.”</a:t>
            </a:r>
            <a:endParaRPr lang="en-US" sz="2000" b="1" dirty="0">
              <a:solidFill>
                <a:schemeClr val="accent1"/>
              </a:solidFill>
            </a:endParaRPr>
          </a:p>
        </p:txBody>
      </p:sp>
      <p:sp>
        <p:nvSpPr>
          <p:cNvPr id="9" name="TextBox 8">
            <a:extLst>
              <a:ext uri="{FF2B5EF4-FFF2-40B4-BE49-F238E27FC236}">
                <a16:creationId xmlns:a16="http://schemas.microsoft.com/office/drawing/2014/main" id="{38DDDE02-01D4-43E2-A530-93CFBC126156}"/>
              </a:ext>
            </a:extLst>
          </p:cNvPr>
          <p:cNvSpPr txBox="1"/>
          <p:nvPr/>
        </p:nvSpPr>
        <p:spPr>
          <a:xfrm>
            <a:off x="1004900" y="3213983"/>
            <a:ext cx="8037500" cy="1015663"/>
          </a:xfrm>
          <a:prstGeom prst="rect">
            <a:avLst/>
          </a:prstGeom>
          <a:noFill/>
          <a:ln w="12700">
            <a:noFill/>
          </a:ln>
        </p:spPr>
        <p:txBody>
          <a:bodyPr wrap="square" rtlCol="0">
            <a:spAutoFit/>
          </a:bodyPr>
          <a:lstStyle/>
          <a:p>
            <a:pPr marL="18288"/>
            <a:r>
              <a:rPr lang="en-US" sz="2000" b="1" dirty="0">
                <a:solidFill>
                  <a:schemeClr val="accent1"/>
                </a:solidFill>
              </a:rPr>
              <a:t>Reinforcement</a:t>
            </a:r>
            <a:r>
              <a:rPr lang="en-US" sz="2000" dirty="0">
                <a:solidFill>
                  <a:srgbClr val="434343"/>
                </a:solidFill>
              </a:rPr>
              <a:t>: “You’re doing such a good job with your book. I know you want to make two pages. Keep going and you can read it to me when you finish.”</a:t>
            </a:r>
            <a:endParaRPr lang="en-US" sz="2000" b="1" dirty="0">
              <a:solidFill>
                <a:schemeClr val="accent1"/>
              </a:solidFill>
            </a:endParaRPr>
          </a:p>
        </p:txBody>
      </p:sp>
    </p:spTree>
    <p:extLst>
      <p:ext uri="{BB962C8B-B14F-4D97-AF65-F5344CB8AC3E}">
        <p14:creationId xmlns:p14="http://schemas.microsoft.com/office/powerpoint/2010/main" val="540455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C73FE4-1CF8-44FB-B0A0-241B6789B91F}"/>
              </a:ext>
            </a:extLst>
          </p:cNvPr>
          <p:cNvSpPr>
            <a:spLocks noGrp="1"/>
          </p:cNvSpPr>
          <p:nvPr>
            <p:ph type="title"/>
          </p:nvPr>
        </p:nvSpPr>
        <p:spPr>
          <a:xfrm>
            <a:off x="203200" y="20056"/>
            <a:ext cx="8839200" cy="1048571"/>
          </a:xfrm>
        </p:spPr>
        <p:txBody>
          <a:bodyPr>
            <a:noAutofit/>
          </a:bodyPr>
          <a:lstStyle/>
          <a:p>
            <a:r>
              <a:rPr lang="en-US" dirty="0"/>
              <a:t>Recognizing quality of feedback</a:t>
            </a:r>
          </a:p>
        </p:txBody>
      </p:sp>
      <p:pic>
        <p:nvPicPr>
          <p:cNvPr id="6" name="Google Shape;177;p16">
            <a:extLst>
              <a:ext uri="{FF2B5EF4-FFF2-40B4-BE49-F238E27FC236}">
                <a16:creationId xmlns:a16="http://schemas.microsoft.com/office/drawing/2014/main" id="{C5292FE7-9140-4205-AF41-51D696594740}"/>
              </a:ext>
            </a:extLst>
          </p:cNvPr>
          <p:cNvPicPr preferRelativeResize="0"/>
          <p:nvPr/>
        </p:nvPicPr>
        <p:blipFill rotWithShape="1">
          <a:blip r:embed="rId2">
            <a:alphaModFix/>
          </a:blip>
          <a:srcRect/>
          <a:stretch/>
        </p:blipFill>
        <p:spPr>
          <a:xfrm>
            <a:off x="1038168" y="1579919"/>
            <a:ext cx="2028776" cy="2721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oogle Shape;250;p23">
            <a:extLst>
              <a:ext uri="{FF2B5EF4-FFF2-40B4-BE49-F238E27FC236}">
                <a16:creationId xmlns:a16="http://schemas.microsoft.com/office/drawing/2014/main" id="{20056D98-2A20-4BEC-B955-10878801CBEB}"/>
              </a:ext>
            </a:extLst>
          </p:cNvPr>
          <p:cNvPicPr preferRelativeResize="0"/>
          <p:nvPr/>
        </p:nvPicPr>
        <p:blipFill rotWithShape="1">
          <a:blip r:embed="rId3">
            <a:alphaModFix/>
          </a:blip>
          <a:srcRect/>
          <a:stretch/>
        </p:blipFill>
        <p:spPr>
          <a:xfrm>
            <a:off x="4077274" y="1166093"/>
            <a:ext cx="4092029" cy="3422765"/>
          </a:xfrm>
          <a:prstGeom prst="rect">
            <a:avLst/>
          </a:prstGeom>
          <a:noFill/>
          <a:ln>
            <a:noFill/>
          </a:ln>
        </p:spPr>
      </p:pic>
    </p:spTree>
    <p:extLst>
      <p:ext uri="{BB962C8B-B14F-4D97-AF65-F5344CB8AC3E}">
        <p14:creationId xmlns:p14="http://schemas.microsoft.com/office/powerpoint/2010/main" val="786690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E14BC-9F86-4F49-B29C-001752C6EA8B}"/>
              </a:ext>
            </a:extLst>
          </p:cNvPr>
          <p:cNvSpPr>
            <a:spLocks noGrp="1"/>
          </p:cNvSpPr>
          <p:nvPr>
            <p:ph type="title"/>
          </p:nvPr>
        </p:nvSpPr>
        <p:spPr/>
        <p:txBody>
          <a:bodyPr/>
          <a:lstStyle/>
          <a:p>
            <a:r>
              <a:rPr lang="en-US" dirty="0"/>
              <a:t>Language Modeling</a:t>
            </a:r>
          </a:p>
        </p:txBody>
      </p:sp>
    </p:spTree>
    <p:extLst>
      <p:ext uri="{BB962C8B-B14F-4D97-AF65-F5344CB8AC3E}">
        <p14:creationId xmlns:p14="http://schemas.microsoft.com/office/powerpoint/2010/main" val="2521297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DE8994-2623-4D0E-B27A-8C8BB462622B}"/>
              </a:ext>
            </a:extLst>
          </p:cNvPr>
          <p:cNvSpPr>
            <a:spLocks noGrp="1"/>
          </p:cNvSpPr>
          <p:nvPr>
            <p:ph type="body" idx="1"/>
          </p:nvPr>
        </p:nvSpPr>
        <p:spPr>
          <a:xfrm>
            <a:off x="148771" y="1144229"/>
            <a:ext cx="4423229" cy="3546581"/>
          </a:xfrm>
        </p:spPr>
        <p:txBody>
          <a:bodyPr/>
          <a:lstStyle/>
          <a:p>
            <a:pPr marL="18288" indent="0">
              <a:buNone/>
            </a:pPr>
            <a:r>
              <a:rPr lang="en-US" dirty="0"/>
              <a:t>This dimension captures the quality </a:t>
            </a:r>
            <a:br>
              <a:rPr lang="en-US" dirty="0"/>
            </a:br>
            <a:r>
              <a:rPr lang="en-US" dirty="0"/>
              <a:t>and amount of the teachers’ use of language-stimulation and language-facilitation techniques.</a:t>
            </a:r>
          </a:p>
          <a:p>
            <a:pPr marL="18288" indent="0">
              <a:buNone/>
            </a:pPr>
            <a:endParaRPr lang="en-US" sz="200" dirty="0"/>
          </a:p>
          <a:p>
            <a:pPr marL="18288" indent="0" algn="r">
              <a:buNone/>
            </a:pPr>
            <a:r>
              <a:rPr lang="en-US" sz="1600" dirty="0"/>
              <a:t>(CLASS® Pre K – K manual, pg. 75)</a:t>
            </a:r>
          </a:p>
          <a:p>
            <a:pPr marL="18288" indent="0">
              <a:buNone/>
            </a:pPr>
            <a:endParaRPr lang="en-US" sz="1600" dirty="0"/>
          </a:p>
        </p:txBody>
      </p:sp>
      <p:sp>
        <p:nvSpPr>
          <p:cNvPr id="3" name="Title 2">
            <a:extLst>
              <a:ext uri="{FF2B5EF4-FFF2-40B4-BE49-F238E27FC236}">
                <a16:creationId xmlns:a16="http://schemas.microsoft.com/office/drawing/2014/main" id="{238A4F7F-7753-4EDA-B19F-769B96061378}"/>
              </a:ext>
            </a:extLst>
          </p:cNvPr>
          <p:cNvSpPr>
            <a:spLocks noGrp="1"/>
          </p:cNvSpPr>
          <p:nvPr>
            <p:ph type="title"/>
          </p:nvPr>
        </p:nvSpPr>
        <p:spPr/>
        <p:txBody>
          <a:bodyPr/>
          <a:lstStyle/>
          <a:p>
            <a:r>
              <a:rPr lang="en-US" dirty="0"/>
              <a:t>LANGUAGE MODELING</a:t>
            </a:r>
          </a:p>
        </p:txBody>
      </p:sp>
      <p:cxnSp>
        <p:nvCxnSpPr>
          <p:cNvPr id="6" name="Straight Connector 5">
            <a:extLst>
              <a:ext uri="{FF2B5EF4-FFF2-40B4-BE49-F238E27FC236}">
                <a16:creationId xmlns:a16="http://schemas.microsoft.com/office/drawing/2014/main" id="{EFD56014-3D89-994C-849A-F4A75F4CB61F}"/>
              </a:ext>
            </a:extLst>
          </p:cNvPr>
          <p:cNvCxnSpPr/>
          <p:nvPr/>
        </p:nvCxnSpPr>
        <p:spPr>
          <a:xfrm>
            <a:off x="0" y="1054339"/>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AA2059-D51B-F84D-8857-CE442DB582A1}"/>
              </a:ext>
            </a:extLst>
          </p:cNvPr>
          <p:cNvCxnSpPr/>
          <p:nvPr/>
        </p:nvCxnSpPr>
        <p:spPr>
          <a:xfrm>
            <a:off x="-11723" y="4722975"/>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9FFD9089-CE5E-4752-AB85-55D58C465AE1}"/>
              </a:ext>
            </a:extLst>
          </p:cNvPr>
          <p:cNvPicPr>
            <a:picLocks noChangeAspect="1" noChangeArrowheads="1"/>
          </p:cNvPicPr>
          <p:nvPr/>
        </p:nvPicPr>
        <p:blipFill rotWithShape="1">
          <a:blip r:embed="rId3"/>
          <a:srcRect l="15422" r="4556"/>
          <a:stretch/>
        </p:blipFill>
        <p:spPr bwMode="auto">
          <a:xfrm>
            <a:off x="4775200" y="1068626"/>
            <a:ext cx="4368800" cy="3639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323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11C5614-7EE9-4A27-95E6-97EB9816745D}"/>
              </a:ext>
            </a:extLst>
          </p:cNvPr>
          <p:cNvSpPr txBox="1"/>
          <p:nvPr/>
        </p:nvSpPr>
        <p:spPr>
          <a:xfrm>
            <a:off x="148771" y="1271016"/>
            <a:ext cx="3938600" cy="400110"/>
          </a:xfrm>
          <a:prstGeom prst="rect">
            <a:avLst/>
          </a:prstGeom>
          <a:solidFill>
            <a:schemeClr val="accent1">
              <a:lumMod val="40000"/>
              <a:lumOff val="60000"/>
            </a:schemeClr>
          </a:solidFill>
        </p:spPr>
        <p:txBody>
          <a:bodyPr wrap="square" rtlCol="0">
            <a:spAutoFit/>
          </a:bodyPr>
          <a:lstStyle/>
          <a:p>
            <a:pPr marL="18288"/>
            <a:r>
              <a:rPr lang="en-US" sz="2000" b="1" dirty="0">
                <a:solidFill>
                  <a:srgbClr val="434343"/>
                </a:solidFill>
              </a:rPr>
              <a:t>Dimension: </a:t>
            </a:r>
            <a:r>
              <a:rPr lang="en-US" sz="2000" dirty="0">
                <a:solidFill>
                  <a:srgbClr val="434343"/>
                </a:solidFill>
              </a:rPr>
              <a:t>Language Modeling</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Indicators: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Frequent conversation</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900" y="2600086"/>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Open-ended questions* </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3045293"/>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Repetition and extension</a:t>
            </a:r>
          </a:p>
        </p:txBody>
      </p:sp>
      <p:sp>
        <p:nvSpPr>
          <p:cNvPr id="12" name="TextBox 11">
            <a:extLst>
              <a:ext uri="{FF2B5EF4-FFF2-40B4-BE49-F238E27FC236}">
                <a16:creationId xmlns:a16="http://schemas.microsoft.com/office/drawing/2014/main" id="{238ABD99-FFF8-47F0-849A-436ED583151E}"/>
              </a:ext>
            </a:extLst>
          </p:cNvPr>
          <p:cNvSpPr txBox="1"/>
          <p:nvPr/>
        </p:nvSpPr>
        <p:spPr>
          <a:xfrm>
            <a:off x="1004899" y="3486548"/>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Self- and parallel talk</a:t>
            </a:r>
          </a:p>
        </p:txBody>
      </p:sp>
      <p:sp>
        <p:nvSpPr>
          <p:cNvPr id="13" name="TextBox 12">
            <a:extLst>
              <a:ext uri="{FF2B5EF4-FFF2-40B4-BE49-F238E27FC236}">
                <a16:creationId xmlns:a16="http://schemas.microsoft.com/office/drawing/2014/main" id="{22EB8A56-1287-40A9-9C0F-C00983559D6B}"/>
              </a:ext>
            </a:extLst>
          </p:cNvPr>
          <p:cNvSpPr txBox="1"/>
          <p:nvPr/>
        </p:nvSpPr>
        <p:spPr>
          <a:xfrm>
            <a:off x="1004900" y="3926661"/>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Advanced language* </a:t>
            </a:r>
          </a:p>
        </p:txBody>
      </p:sp>
      <p:sp>
        <p:nvSpPr>
          <p:cNvPr id="18" name="TextBox 17">
            <a:extLst>
              <a:ext uri="{FF2B5EF4-FFF2-40B4-BE49-F238E27FC236}">
                <a16:creationId xmlns:a16="http://schemas.microsoft.com/office/drawing/2014/main" id="{B9FA91AF-A1FB-4D83-AA17-800BFBEC1943}"/>
              </a:ext>
            </a:extLst>
          </p:cNvPr>
          <p:cNvSpPr txBox="1"/>
          <p:nvPr/>
        </p:nvSpPr>
        <p:spPr>
          <a:xfrm>
            <a:off x="4439475" y="4372508"/>
            <a:ext cx="4704525" cy="338554"/>
          </a:xfrm>
          <a:prstGeom prst="rect">
            <a:avLst/>
          </a:prstGeom>
          <a:noFill/>
        </p:spPr>
        <p:txBody>
          <a:bodyPr wrap="square" rtlCol="0">
            <a:spAutoFit/>
          </a:bodyPr>
          <a:lstStyle/>
          <a:p>
            <a:pPr algn="r"/>
            <a:r>
              <a:rPr lang="en-US" sz="1600" dirty="0">
                <a:solidFill>
                  <a:srgbClr val="434343"/>
                </a:solidFill>
              </a:rPr>
              <a:t>*</a:t>
            </a:r>
            <a:r>
              <a:rPr lang="en-US" sz="1600" i="1" dirty="0">
                <a:solidFill>
                  <a:srgbClr val="434343"/>
                </a:solidFill>
              </a:rPr>
              <a:t>Most easily incorporated into read aloud.</a:t>
            </a:r>
          </a:p>
        </p:txBody>
      </p:sp>
    </p:spTree>
    <p:extLst>
      <p:ext uri="{BB962C8B-B14F-4D97-AF65-F5344CB8AC3E}">
        <p14:creationId xmlns:p14="http://schemas.microsoft.com/office/powerpoint/2010/main" val="137953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30" y="1275123"/>
            <a:ext cx="4348736"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Frequent conversation</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6068253" cy="400110"/>
          </a:xfrm>
          <a:prstGeom prst="rect">
            <a:avLst/>
          </a:prstGeom>
          <a:noFill/>
          <a:ln w="12700">
            <a:noFill/>
          </a:ln>
        </p:spPr>
        <p:txBody>
          <a:bodyPr wrap="square" rtlCol="0">
            <a:spAutoFit/>
          </a:bodyPr>
          <a:lstStyle/>
          <a:p>
            <a:pPr marL="18288"/>
            <a:r>
              <a:rPr lang="en-US" sz="2000" b="1" dirty="0">
                <a:solidFill>
                  <a:schemeClr val="accent1"/>
                </a:solidFill>
              </a:rPr>
              <a:t>Back-and-forth exchanges and contingent responding</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899" y="4218786"/>
            <a:ext cx="3830545" cy="400110"/>
          </a:xfrm>
          <a:prstGeom prst="rect">
            <a:avLst/>
          </a:prstGeom>
          <a:noFill/>
          <a:ln w="12700">
            <a:noFill/>
          </a:ln>
        </p:spPr>
        <p:txBody>
          <a:bodyPr wrap="square" rtlCol="0">
            <a:spAutoFit/>
          </a:bodyPr>
          <a:lstStyle/>
          <a:p>
            <a:pPr marL="18288"/>
            <a:r>
              <a:rPr lang="en-US" sz="2000" b="1" dirty="0">
                <a:solidFill>
                  <a:schemeClr val="accent1"/>
                </a:solidFill>
              </a:rPr>
              <a:t>Extends/elaborates</a:t>
            </a:r>
          </a:p>
        </p:txBody>
      </p:sp>
      <p:sp>
        <p:nvSpPr>
          <p:cNvPr id="9" name="TextBox 8">
            <a:extLst>
              <a:ext uri="{FF2B5EF4-FFF2-40B4-BE49-F238E27FC236}">
                <a16:creationId xmlns:a16="http://schemas.microsoft.com/office/drawing/2014/main" id="{38DDDE02-01D4-43E2-A530-93CFBC126156}"/>
              </a:ext>
            </a:extLst>
          </p:cNvPr>
          <p:cNvSpPr txBox="1"/>
          <p:nvPr/>
        </p:nvSpPr>
        <p:spPr>
          <a:xfrm>
            <a:off x="1004900" y="3027298"/>
            <a:ext cx="5933782" cy="707886"/>
          </a:xfrm>
          <a:prstGeom prst="rect">
            <a:avLst/>
          </a:prstGeom>
          <a:noFill/>
          <a:ln w="12700">
            <a:noFill/>
          </a:ln>
        </p:spPr>
        <p:txBody>
          <a:bodyPr wrap="square" rtlCol="0">
            <a:spAutoFit/>
          </a:bodyPr>
          <a:lstStyle/>
          <a:p>
            <a:pPr marL="18288"/>
            <a:r>
              <a:rPr lang="en-US" sz="2000" b="1" dirty="0">
                <a:solidFill>
                  <a:schemeClr val="accent1"/>
                </a:solidFill>
              </a:rPr>
              <a:t>Questions that require more than a single word response and children’s responses</a:t>
            </a:r>
          </a:p>
        </p:txBody>
      </p:sp>
      <p:sp>
        <p:nvSpPr>
          <p:cNvPr id="12" name="TextBox 11">
            <a:extLst>
              <a:ext uri="{FF2B5EF4-FFF2-40B4-BE49-F238E27FC236}">
                <a16:creationId xmlns:a16="http://schemas.microsoft.com/office/drawing/2014/main" id="{9124A3A8-2491-4091-8AE0-5FFD67EF7759}"/>
              </a:ext>
            </a:extLst>
          </p:cNvPr>
          <p:cNvSpPr txBox="1"/>
          <p:nvPr/>
        </p:nvSpPr>
        <p:spPr>
          <a:xfrm>
            <a:off x="1004900" y="2588234"/>
            <a:ext cx="3830545" cy="400110"/>
          </a:xfrm>
          <a:prstGeom prst="rect">
            <a:avLst/>
          </a:prstGeom>
          <a:noFill/>
          <a:ln w="12700">
            <a:noFill/>
          </a:ln>
        </p:spPr>
        <p:txBody>
          <a:bodyPr wrap="square" rtlCol="0">
            <a:spAutoFit/>
          </a:bodyPr>
          <a:lstStyle/>
          <a:p>
            <a:pPr marL="18288"/>
            <a:r>
              <a:rPr lang="en-US" sz="2000" b="1" dirty="0">
                <a:solidFill>
                  <a:schemeClr val="accent1"/>
                </a:solidFill>
              </a:rPr>
              <a:t>Peer conversations</a:t>
            </a:r>
          </a:p>
        </p:txBody>
      </p:sp>
      <p:sp>
        <p:nvSpPr>
          <p:cNvPr id="14" name="TextBox 13">
            <a:extLst>
              <a:ext uri="{FF2B5EF4-FFF2-40B4-BE49-F238E27FC236}">
                <a16:creationId xmlns:a16="http://schemas.microsoft.com/office/drawing/2014/main" id="{DA4F1F4C-9CD5-4071-9960-75EF7A932C98}"/>
              </a:ext>
            </a:extLst>
          </p:cNvPr>
          <p:cNvSpPr txBox="1"/>
          <p:nvPr/>
        </p:nvSpPr>
        <p:spPr>
          <a:xfrm>
            <a:off x="1004900" y="3770555"/>
            <a:ext cx="3830545" cy="400110"/>
          </a:xfrm>
          <a:prstGeom prst="rect">
            <a:avLst/>
          </a:prstGeom>
          <a:noFill/>
          <a:ln w="12700">
            <a:noFill/>
          </a:ln>
        </p:spPr>
        <p:txBody>
          <a:bodyPr wrap="square" rtlCol="0">
            <a:spAutoFit/>
          </a:bodyPr>
          <a:lstStyle/>
          <a:p>
            <a:pPr marL="18288"/>
            <a:r>
              <a:rPr lang="en-US" sz="2000" b="1" dirty="0">
                <a:solidFill>
                  <a:schemeClr val="accent1"/>
                </a:solidFill>
              </a:rPr>
              <a:t>Repeats</a:t>
            </a:r>
          </a:p>
        </p:txBody>
      </p:sp>
    </p:spTree>
    <p:extLst>
      <p:ext uri="{BB962C8B-B14F-4D97-AF65-F5344CB8AC3E}">
        <p14:creationId xmlns:p14="http://schemas.microsoft.com/office/powerpoint/2010/main" val="187106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11C5614-7EE9-4A27-95E6-97EB9816745D}"/>
              </a:ext>
            </a:extLst>
          </p:cNvPr>
          <p:cNvSpPr txBox="1"/>
          <p:nvPr/>
        </p:nvSpPr>
        <p:spPr>
          <a:xfrm>
            <a:off x="148771" y="1271016"/>
            <a:ext cx="3938600" cy="400110"/>
          </a:xfrm>
          <a:prstGeom prst="rect">
            <a:avLst/>
          </a:prstGeom>
          <a:solidFill>
            <a:schemeClr val="accent1">
              <a:lumMod val="40000"/>
              <a:lumOff val="60000"/>
            </a:schemeClr>
          </a:solidFill>
        </p:spPr>
        <p:txBody>
          <a:bodyPr wrap="square" rtlCol="0">
            <a:spAutoFit/>
          </a:bodyPr>
          <a:lstStyle/>
          <a:p>
            <a:pPr marL="18288"/>
            <a:r>
              <a:rPr lang="en-US" sz="2000" b="1" dirty="0">
                <a:solidFill>
                  <a:srgbClr val="434343"/>
                </a:solidFill>
              </a:rPr>
              <a:t>Dimension: </a:t>
            </a:r>
            <a:r>
              <a:rPr lang="en-US" sz="2000" dirty="0">
                <a:solidFill>
                  <a:srgbClr val="434343"/>
                </a:solidFill>
              </a:rPr>
              <a:t>Language Modeling</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Indicators:</a:t>
            </a:r>
          </a:p>
        </p:txBody>
      </p:sp>
      <p:sp>
        <p:nvSpPr>
          <p:cNvPr id="16" name="TextBox 15">
            <a:extLst>
              <a:ext uri="{FF2B5EF4-FFF2-40B4-BE49-F238E27FC236}">
                <a16:creationId xmlns:a16="http://schemas.microsoft.com/office/drawing/2014/main" id="{1FBD3238-024F-4E8E-95D2-6A162AB90B41}"/>
              </a:ext>
            </a:extLst>
          </p:cNvPr>
          <p:cNvSpPr txBox="1"/>
          <p:nvPr/>
        </p:nvSpPr>
        <p:spPr>
          <a:xfrm>
            <a:off x="1004900" y="2158154"/>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Open-ended questions* </a:t>
            </a:r>
          </a:p>
        </p:txBody>
      </p:sp>
      <p:sp>
        <p:nvSpPr>
          <p:cNvPr id="17" name="TextBox 16">
            <a:extLst>
              <a:ext uri="{FF2B5EF4-FFF2-40B4-BE49-F238E27FC236}">
                <a16:creationId xmlns:a16="http://schemas.microsoft.com/office/drawing/2014/main" id="{EF990DF6-4A59-4012-97FD-C7E85C5F6731}"/>
              </a:ext>
            </a:extLst>
          </p:cNvPr>
          <p:cNvSpPr txBox="1"/>
          <p:nvPr/>
        </p:nvSpPr>
        <p:spPr>
          <a:xfrm>
            <a:off x="1004900" y="2600085"/>
            <a:ext cx="3830545" cy="400110"/>
          </a:xfrm>
          <a:prstGeom prst="rect">
            <a:avLst/>
          </a:prstGeom>
          <a:noFill/>
          <a:ln w="12700">
            <a:solidFill>
              <a:schemeClr val="accent1"/>
            </a:solidFill>
          </a:ln>
        </p:spPr>
        <p:txBody>
          <a:bodyPr wrap="square" rtlCol="0">
            <a:spAutoFit/>
          </a:bodyPr>
          <a:lstStyle/>
          <a:p>
            <a:pPr marL="18288"/>
            <a:r>
              <a:rPr lang="en-US" sz="2000" dirty="0">
                <a:solidFill>
                  <a:srgbClr val="434343"/>
                </a:solidFill>
              </a:rPr>
              <a:t>Repetition and extension</a:t>
            </a:r>
          </a:p>
        </p:txBody>
      </p:sp>
      <p:pic>
        <p:nvPicPr>
          <p:cNvPr id="19" name="Picture 18" descr="A young boy sitting at a table&#10;&#10;Description automatically generated">
            <a:extLst>
              <a:ext uri="{FF2B5EF4-FFF2-40B4-BE49-F238E27FC236}">
                <a16:creationId xmlns:a16="http://schemas.microsoft.com/office/drawing/2014/main" id="{5B2DF980-8E8A-469A-8C3A-C528BD5F6498}"/>
              </a:ext>
            </a:extLst>
          </p:cNvPr>
          <p:cNvPicPr>
            <a:picLocks noChangeAspect="1"/>
          </p:cNvPicPr>
          <p:nvPr/>
        </p:nvPicPr>
        <p:blipFill rotWithShape="1">
          <a:blip r:embed="rId2"/>
          <a:srcRect l="19606" r="6011"/>
          <a:stretch/>
        </p:blipFill>
        <p:spPr>
          <a:xfrm>
            <a:off x="5076434" y="1073529"/>
            <a:ext cx="4067566" cy="3642047"/>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3140118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30" y="1275123"/>
            <a:ext cx="4348736"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Self- and parallel talk</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8037500" cy="1015663"/>
          </a:xfrm>
          <a:prstGeom prst="rect">
            <a:avLst/>
          </a:prstGeom>
          <a:noFill/>
          <a:ln w="12700">
            <a:noFill/>
          </a:ln>
        </p:spPr>
        <p:txBody>
          <a:bodyPr wrap="square" rtlCol="0">
            <a:spAutoFit/>
          </a:bodyPr>
          <a:lstStyle/>
          <a:p>
            <a:pPr marL="18288"/>
            <a:r>
              <a:rPr lang="en-US" sz="2000" b="1" dirty="0">
                <a:solidFill>
                  <a:schemeClr val="accent1"/>
                </a:solidFill>
              </a:rPr>
              <a:t>Maps own actions with language</a:t>
            </a:r>
            <a:r>
              <a:rPr lang="en-US" sz="2000" dirty="0">
                <a:solidFill>
                  <a:srgbClr val="434343"/>
                </a:solidFill>
              </a:rPr>
              <a:t>: “I’m getting paints out so you can paint pictures of what you do with your friends. I’m putting out purple, pink, blue, green, red, and yellow so you can all use your favorite colors.</a:t>
            </a:r>
            <a:endParaRPr lang="en-US" sz="2000" b="1" dirty="0">
              <a:solidFill>
                <a:schemeClr val="accent1"/>
              </a:solidFill>
            </a:endParaRPr>
          </a:p>
        </p:txBody>
      </p:sp>
      <p:sp>
        <p:nvSpPr>
          <p:cNvPr id="14" name="TextBox 13">
            <a:extLst>
              <a:ext uri="{FF2B5EF4-FFF2-40B4-BE49-F238E27FC236}">
                <a16:creationId xmlns:a16="http://schemas.microsoft.com/office/drawing/2014/main" id="{DA4F1F4C-9CD5-4071-9960-75EF7A932C98}"/>
              </a:ext>
            </a:extLst>
          </p:cNvPr>
          <p:cNvSpPr txBox="1"/>
          <p:nvPr/>
        </p:nvSpPr>
        <p:spPr>
          <a:xfrm>
            <a:off x="1004899" y="3217380"/>
            <a:ext cx="8037499" cy="707886"/>
          </a:xfrm>
          <a:prstGeom prst="rect">
            <a:avLst/>
          </a:prstGeom>
          <a:noFill/>
          <a:ln w="12700">
            <a:noFill/>
          </a:ln>
        </p:spPr>
        <p:txBody>
          <a:bodyPr wrap="square" rtlCol="0">
            <a:spAutoFit/>
          </a:bodyPr>
          <a:lstStyle/>
          <a:p>
            <a:pPr marL="18288"/>
            <a:r>
              <a:rPr lang="en-US" sz="2000" b="1" dirty="0">
                <a:solidFill>
                  <a:schemeClr val="accent1"/>
                </a:solidFill>
              </a:rPr>
              <a:t>Maps child action with language</a:t>
            </a:r>
            <a:r>
              <a:rPr lang="en-US" sz="2000" dirty="0">
                <a:solidFill>
                  <a:srgbClr val="434343"/>
                </a:solidFill>
              </a:rPr>
              <a:t>: “I see you’re using red for your friend’s dress. You’re putting lots of colors on your page.”</a:t>
            </a:r>
            <a:endParaRPr lang="en-US" sz="2000" b="1" dirty="0">
              <a:solidFill>
                <a:schemeClr val="accent1"/>
              </a:solidFill>
            </a:endParaRPr>
          </a:p>
        </p:txBody>
      </p:sp>
    </p:spTree>
    <p:extLst>
      <p:ext uri="{BB962C8B-B14F-4D97-AF65-F5344CB8AC3E}">
        <p14:creationId xmlns:p14="http://schemas.microsoft.com/office/powerpoint/2010/main" val="734259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E34ED35-31AC-45FB-888E-2BB27DC953DD}"/>
              </a:ext>
            </a:extLst>
          </p:cNvPr>
          <p:cNvSpPr txBox="1"/>
          <p:nvPr/>
        </p:nvSpPr>
        <p:spPr>
          <a:xfrm>
            <a:off x="156030" y="1275123"/>
            <a:ext cx="4348736" cy="400110"/>
          </a:xfrm>
          <a:prstGeom prst="rect">
            <a:avLst/>
          </a:prstGeom>
          <a:noFill/>
          <a:ln w="12700">
            <a:solidFill>
              <a:schemeClr val="accent1">
                <a:lumMod val="75000"/>
              </a:schemeClr>
            </a:solidFill>
          </a:ln>
        </p:spPr>
        <p:txBody>
          <a:bodyPr wrap="square" rtlCol="0">
            <a:spAutoFit/>
          </a:bodyPr>
          <a:lstStyle/>
          <a:p>
            <a:pPr marL="18288"/>
            <a:r>
              <a:rPr lang="en-US" sz="2000" b="1" dirty="0">
                <a:solidFill>
                  <a:srgbClr val="434343"/>
                </a:solidFill>
              </a:rPr>
              <a:t>Indicator: </a:t>
            </a:r>
            <a:r>
              <a:rPr lang="en-US" sz="2000" dirty="0">
                <a:solidFill>
                  <a:srgbClr val="434343"/>
                </a:solidFill>
              </a:rPr>
              <a:t>Advanced language</a:t>
            </a:r>
          </a:p>
        </p:txBody>
      </p:sp>
      <p:sp>
        <p:nvSpPr>
          <p:cNvPr id="3" name="Title 2">
            <a:extLst>
              <a:ext uri="{FF2B5EF4-FFF2-40B4-BE49-F238E27FC236}">
                <a16:creationId xmlns:a16="http://schemas.microsoft.com/office/drawing/2014/main" id="{71AB8982-4202-467D-9361-62BDE0872713}"/>
              </a:ext>
            </a:extLst>
          </p:cNvPr>
          <p:cNvSpPr>
            <a:spLocks noGrp="1"/>
          </p:cNvSpPr>
          <p:nvPr>
            <p:ph type="title"/>
          </p:nvPr>
        </p:nvSpPr>
        <p:spPr/>
        <p:txBody>
          <a:bodyPr/>
          <a:lstStyle/>
          <a:p>
            <a:r>
              <a:rPr lang="en-US" dirty="0"/>
              <a:t>PRESCHOOL class® tool</a:t>
            </a:r>
          </a:p>
        </p:txBody>
      </p:sp>
      <p:cxnSp>
        <p:nvCxnSpPr>
          <p:cNvPr id="6" name="Straight Connector 5">
            <a:extLst>
              <a:ext uri="{FF2B5EF4-FFF2-40B4-BE49-F238E27FC236}">
                <a16:creationId xmlns:a16="http://schemas.microsoft.com/office/drawing/2014/main" id="{DD917FCF-E03F-6B46-ABC3-CFC094FE51E7}"/>
              </a:ext>
            </a:extLst>
          </p:cNvPr>
          <p:cNvCxnSpPr/>
          <p:nvPr/>
        </p:nvCxnSpPr>
        <p:spPr>
          <a:xfrm>
            <a:off x="0" y="105761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8CEAF7-DD66-B148-BEEF-21E25B812CEA}"/>
              </a:ext>
            </a:extLst>
          </p:cNvPr>
          <p:cNvCxnSpPr/>
          <p:nvPr/>
        </p:nvCxnSpPr>
        <p:spPr>
          <a:xfrm>
            <a:off x="0" y="4726593"/>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4A8490-69D7-4289-95E8-8D0E6626491B}"/>
              </a:ext>
            </a:extLst>
          </p:cNvPr>
          <p:cNvSpPr txBox="1"/>
          <p:nvPr/>
        </p:nvSpPr>
        <p:spPr>
          <a:xfrm>
            <a:off x="583559" y="1716223"/>
            <a:ext cx="3395757" cy="400110"/>
          </a:xfrm>
          <a:prstGeom prst="rect">
            <a:avLst/>
          </a:prstGeom>
          <a:noFill/>
        </p:spPr>
        <p:txBody>
          <a:bodyPr wrap="square" rtlCol="0">
            <a:spAutoFit/>
          </a:bodyPr>
          <a:lstStyle/>
          <a:p>
            <a:pPr marL="18288"/>
            <a:r>
              <a:rPr lang="en-US" sz="2000" b="1" dirty="0">
                <a:solidFill>
                  <a:srgbClr val="434343"/>
                </a:solidFill>
              </a:rPr>
              <a:t>Behavioral markers:</a:t>
            </a:r>
          </a:p>
        </p:txBody>
      </p:sp>
      <p:sp>
        <p:nvSpPr>
          <p:cNvPr id="15" name="TextBox 14">
            <a:extLst>
              <a:ext uri="{FF2B5EF4-FFF2-40B4-BE49-F238E27FC236}">
                <a16:creationId xmlns:a16="http://schemas.microsoft.com/office/drawing/2014/main" id="{399A6AF3-9FA0-4438-9022-F42F035FD233}"/>
              </a:ext>
            </a:extLst>
          </p:cNvPr>
          <p:cNvSpPr txBox="1"/>
          <p:nvPr/>
        </p:nvSpPr>
        <p:spPr>
          <a:xfrm>
            <a:off x="1004900" y="2156336"/>
            <a:ext cx="8037500" cy="707886"/>
          </a:xfrm>
          <a:prstGeom prst="rect">
            <a:avLst/>
          </a:prstGeom>
          <a:noFill/>
          <a:ln w="12700">
            <a:noFill/>
          </a:ln>
        </p:spPr>
        <p:txBody>
          <a:bodyPr wrap="square" rtlCol="0">
            <a:spAutoFit/>
          </a:bodyPr>
          <a:lstStyle/>
          <a:p>
            <a:pPr marL="18288"/>
            <a:r>
              <a:rPr lang="en-US" sz="2000" b="1" dirty="0">
                <a:solidFill>
                  <a:schemeClr val="accent1"/>
                </a:solidFill>
              </a:rPr>
              <a:t>Variety of words</a:t>
            </a:r>
            <a:r>
              <a:rPr lang="en-US" sz="2000" dirty="0">
                <a:solidFill>
                  <a:srgbClr val="434343"/>
                </a:solidFill>
              </a:rPr>
              <a:t>: neighbor, rescued, reward, brave, crabby, sidewalk games, grouchy, stomped, customers</a:t>
            </a:r>
            <a:endParaRPr lang="en-US" sz="2000" b="1" dirty="0">
              <a:solidFill>
                <a:schemeClr val="accent1"/>
              </a:solidFill>
            </a:endParaRPr>
          </a:p>
        </p:txBody>
      </p:sp>
      <p:sp>
        <p:nvSpPr>
          <p:cNvPr id="9" name="TextBox 8">
            <a:extLst>
              <a:ext uri="{FF2B5EF4-FFF2-40B4-BE49-F238E27FC236}">
                <a16:creationId xmlns:a16="http://schemas.microsoft.com/office/drawing/2014/main" id="{38DDDE02-01D4-43E2-A530-93CFBC126156}"/>
              </a:ext>
            </a:extLst>
          </p:cNvPr>
          <p:cNvSpPr txBox="1"/>
          <p:nvPr/>
        </p:nvSpPr>
        <p:spPr>
          <a:xfrm>
            <a:off x="1004899" y="3027298"/>
            <a:ext cx="8037499" cy="1323439"/>
          </a:xfrm>
          <a:prstGeom prst="rect">
            <a:avLst/>
          </a:prstGeom>
          <a:noFill/>
          <a:ln w="12700">
            <a:noFill/>
          </a:ln>
        </p:spPr>
        <p:txBody>
          <a:bodyPr wrap="square" rtlCol="0">
            <a:spAutoFit/>
          </a:bodyPr>
          <a:lstStyle/>
          <a:p>
            <a:pPr marL="18288"/>
            <a:r>
              <a:rPr lang="en-US" sz="2000" b="1" dirty="0">
                <a:solidFill>
                  <a:schemeClr val="accent1"/>
                </a:solidFill>
              </a:rPr>
              <a:t>Connected to familiar words and/or ideas</a:t>
            </a:r>
            <a:r>
              <a:rPr lang="en-US" sz="2000" dirty="0">
                <a:solidFill>
                  <a:srgbClr val="434343"/>
                </a:solidFill>
              </a:rPr>
              <a:t>: “</a:t>
            </a:r>
            <a:r>
              <a:rPr lang="en-US" sz="2000" i="1" dirty="0">
                <a:solidFill>
                  <a:srgbClr val="434343"/>
                </a:solidFill>
              </a:rPr>
              <a:t>Stomped. </a:t>
            </a:r>
            <a:r>
              <a:rPr lang="en-US" sz="2000" dirty="0">
                <a:solidFill>
                  <a:srgbClr val="434343"/>
                </a:solidFill>
              </a:rPr>
              <a:t>That means he banged his feet really loud with every step, right?” (</a:t>
            </a:r>
            <a:r>
              <a:rPr lang="en-US" sz="2000" i="1" dirty="0">
                <a:solidFill>
                  <a:srgbClr val="434343"/>
                </a:solidFill>
              </a:rPr>
              <a:t>while stomping feet</a:t>
            </a:r>
            <a:r>
              <a:rPr lang="en-US" sz="2000" dirty="0">
                <a:solidFill>
                  <a:srgbClr val="434343"/>
                </a:solidFill>
              </a:rPr>
              <a:t>), “She wanted to </a:t>
            </a:r>
            <a:r>
              <a:rPr lang="en-US" sz="2000" i="1" dirty="0">
                <a:solidFill>
                  <a:srgbClr val="434343"/>
                </a:solidFill>
              </a:rPr>
              <a:t>reward</a:t>
            </a:r>
            <a:r>
              <a:rPr lang="en-US" sz="2000" dirty="0">
                <a:solidFill>
                  <a:srgbClr val="434343"/>
                </a:solidFill>
              </a:rPr>
              <a:t> them. She wanted to do something good for them because they did something good for her.</a:t>
            </a:r>
            <a:endParaRPr lang="en-US" sz="2000" b="1" dirty="0">
              <a:solidFill>
                <a:schemeClr val="accent1"/>
              </a:solidFill>
            </a:endParaRPr>
          </a:p>
        </p:txBody>
      </p:sp>
    </p:spTree>
    <p:extLst>
      <p:ext uri="{BB962C8B-B14F-4D97-AF65-F5344CB8AC3E}">
        <p14:creationId xmlns:p14="http://schemas.microsoft.com/office/powerpoint/2010/main" val="105020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AFE6-6B73-4B8B-B3FB-AB2630F01865}"/>
              </a:ext>
            </a:extLst>
          </p:cNvPr>
          <p:cNvSpPr>
            <a:spLocks noGrp="1"/>
          </p:cNvSpPr>
          <p:nvPr>
            <p:ph type="title"/>
          </p:nvPr>
        </p:nvSpPr>
        <p:spPr/>
        <p:txBody>
          <a:bodyPr/>
          <a:lstStyle/>
          <a:p>
            <a:pPr algn="ctr"/>
            <a:r>
              <a:rPr lang="en-US" sz="3600" dirty="0"/>
              <a:t>LEARNING OBJECTIVES</a:t>
            </a:r>
            <a:endParaRPr lang="en-US" dirty="0"/>
          </a:p>
        </p:txBody>
      </p:sp>
      <p:sp>
        <p:nvSpPr>
          <p:cNvPr id="3" name="Text Placeholder 2">
            <a:extLst>
              <a:ext uri="{FF2B5EF4-FFF2-40B4-BE49-F238E27FC236}">
                <a16:creationId xmlns:a16="http://schemas.microsoft.com/office/drawing/2014/main" id="{3672EE09-1DFB-408B-ADC9-3C2DDA7BD8E5}"/>
              </a:ext>
            </a:extLst>
          </p:cNvPr>
          <p:cNvSpPr>
            <a:spLocks noGrp="1"/>
          </p:cNvSpPr>
          <p:nvPr>
            <p:ph type="body" idx="1"/>
          </p:nvPr>
        </p:nvSpPr>
        <p:spPr/>
        <p:txBody>
          <a:bodyPr/>
          <a:lstStyle/>
          <a:p>
            <a:pPr marL="228600" indent="-228600">
              <a:lnSpc>
                <a:spcPct val="100000"/>
              </a:lnSpc>
              <a:spcBef>
                <a:spcPts val="600"/>
              </a:spcBef>
              <a:buClr>
                <a:srgbClr val="434343"/>
              </a:buClr>
              <a:buSzPct val="100000"/>
            </a:pPr>
            <a:r>
              <a:rPr lang="en-US" sz="2000" dirty="0"/>
              <a:t>Explore and expand understanding of preschool literacy development</a:t>
            </a:r>
          </a:p>
          <a:p>
            <a:pPr marL="228600" indent="-228600">
              <a:lnSpc>
                <a:spcPct val="100000"/>
              </a:lnSpc>
              <a:spcBef>
                <a:spcPts val="600"/>
              </a:spcBef>
              <a:buClr>
                <a:srgbClr val="434343"/>
              </a:buClr>
              <a:buSzPct val="100000"/>
            </a:pPr>
            <a:r>
              <a:rPr lang="en-US" sz="2000" dirty="0"/>
              <a:t>Learn specific interaction strategies and behaviors associated with the CLASS® Instructional Support domain</a:t>
            </a:r>
          </a:p>
          <a:p>
            <a:pPr marL="228600" indent="-228600">
              <a:lnSpc>
                <a:spcPct val="100000"/>
              </a:lnSpc>
              <a:spcBef>
                <a:spcPts val="600"/>
              </a:spcBef>
              <a:buClr>
                <a:srgbClr val="434343"/>
              </a:buClr>
              <a:buSzPct val="100000"/>
            </a:pPr>
            <a:r>
              <a:rPr lang="en-US" sz="2000" dirty="0"/>
              <a:t>Identify/recognize use of those strategies in a demonstration literacy lesson</a:t>
            </a:r>
          </a:p>
          <a:p>
            <a:pPr marL="228600" indent="-228600">
              <a:lnSpc>
                <a:spcPct val="100000"/>
              </a:lnSpc>
              <a:spcBef>
                <a:spcPts val="600"/>
              </a:spcBef>
              <a:buClr>
                <a:srgbClr val="434343"/>
              </a:buClr>
              <a:buSzPct val="100000"/>
            </a:pPr>
            <a:r>
              <a:rPr lang="en-US" sz="2000" dirty="0"/>
              <a:t>Plan read aloud and shared writing activities to incorporate instructional support strategies</a:t>
            </a:r>
          </a:p>
          <a:p>
            <a:pPr marL="114300" indent="0">
              <a:buNone/>
            </a:pPr>
            <a:endParaRPr lang="en-US" sz="2000" dirty="0"/>
          </a:p>
        </p:txBody>
      </p:sp>
    </p:spTree>
    <p:extLst>
      <p:ext uri="{BB962C8B-B14F-4D97-AF65-F5344CB8AC3E}">
        <p14:creationId xmlns:p14="http://schemas.microsoft.com/office/powerpoint/2010/main" val="2731977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C73FE4-1CF8-44FB-B0A0-241B6789B91F}"/>
              </a:ext>
            </a:extLst>
          </p:cNvPr>
          <p:cNvSpPr>
            <a:spLocks noGrp="1"/>
          </p:cNvSpPr>
          <p:nvPr>
            <p:ph type="title"/>
          </p:nvPr>
        </p:nvSpPr>
        <p:spPr>
          <a:xfrm>
            <a:off x="203200" y="20056"/>
            <a:ext cx="8839200" cy="1048571"/>
          </a:xfrm>
        </p:spPr>
        <p:txBody>
          <a:bodyPr>
            <a:noAutofit/>
          </a:bodyPr>
          <a:lstStyle/>
          <a:p>
            <a:r>
              <a:rPr lang="en-US" dirty="0"/>
              <a:t>Language modeling after read aloud</a:t>
            </a:r>
          </a:p>
        </p:txBody>
      </p:sp>
      <p:pic>
        <p:nvPicPr>
          <p:cNvPr id="6" name="Google Shape;177;p16">
            <a:extLst>
              <a:ext uri="{FF2B5EF4-FFF2-40B4-BE49-F238E27FC236}">
                <a16:creationId xmlns:a16="http://schemas.microsoft.com/office/drawing/2014/main" id="{C5292FE7-9140-4205-AF41-51D696594740}"/>
              </a:ext>
            </a:extLst>
          </p:cNvPr>
          <p:cNvPicPr preferRelativeResize="0"/>
          <p:nvPr/>
        </p:nvPicPr>
        <p:blipFill rotWithShape="1">
          <a:blip r:embed="rId2">
            <a:alphaModFix/>
          </a:blip>
          <a:srcRect/>
          <a:stretch/>
        </p:blipFill>
        <p:spPr>
          <a:xfrm>
            <a:off x="3366198" y="1248071"/>
            <a:ext cx="2411603" cy="3214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oogle Shape;327;p32">
            <a:extLst>
              <a:ext uri="{FF2B5EF4-FFF2-40B4-BE49-F238E27FC236}">
                <a16:creationId xmlns:a16="http://schemas.microsoft.com/office/drawing/2014/main" id="{3E8EC21E-ED89-4F8D-BEB4-A2BD0298ED1E}"/>
              </a:ext>
            </a:extLst>
          </p:cNvPr>
          <p:cNvPicPr preferRelativeResize="0"/>
          <p:nvPr/>
        </p:nvPicPr>
        <p:blipFill rotWithShape="1">
          <a:blip r:embed="rId3">
            <a:alphaModFix/>
          </a:blip>
          <a:srcRect l="3561" t="1661" b="1"/>
          <a:stretch/>
        </p:blipFill>
        <p:spPr>
          <a:xfrm>
            <a:off x="564857" y="1430966"/>
            <a:ext cx="2432326" cy="2916536"/>
          </a:xfrm>
          <a:prstGeom prst="rect">
            <a:avLst/>
          </a:prstGeom>
          <a:ln>
            <a:solidFill>
              <a:srgbClr val="434343"/>
            </a:solidFill>
          </a:ln>
          <a:effectLst/>
        </p:spPr>
      </p:pic>
      <p:pic>
        <p:nvPicPr>
          <p:cNvPr id="7" name="Google Shape;328;p32">
            <a:extLst>
              <a:ext uri="{FF2B5EF4-FFF2-40B4-BE49-F238E27FC236}">
                <a16:creationId xmlns:a16="http://schemas.microsoft.com/office/drawing/2014/main" id="{9CF7891D-7961-4B6B-A534-49A7C1778814}"/>
              </a:ext>
            </a:extLst>
          </p:cNvPr>
          <p:cNvPicPr preferRelativeResize="0"/>
          <p:nvPr/>
        </p:nvPicPr>
        <p:blipFill rotWithShape="1">
          <a:blip r:embed="rId4">
            <a:alphaModFix/>
          </a:blip>
          <a:srcRect l="1" t="1084" r="431"/>
          <a:stretch/>
        </p:blipFill>
        <p:spPr>
          <a:xfrm>
            <a:off x="6118276" y="1430966"/>
            <a:ext cx="2460867" cy="2916536"/>
          </a:xfrm>
          <a:prstGeom prst="rect">
            <a:avLst/>
          </a:prstGeom>
          <a:ln>
            <a:solidFill>
              <a:srgbClr val="434343"/>
            </a:solidFill>
          </a:ln>
          <a:effectLst/>
        </p:spPr>
      </p:pic>
    </p:spTree>
    <p:extLst>
      <p:ext uri="{BB962C8B-B14F-4D97-AF65-F5344CB8AC3E}">
        <p14:creationId xmlns:p14="http://schemas.microsoft.com/office/powerpoint/2010/main" val="1914166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DDE7-4C75-4D44-A51F-72A8FD8222DB}"/>
              </a:ext>
            </a:extLst>
          </p:cNvPr>
          <p:cNvSpPr>
            <a:spLocks noGrp="1"/>
          </p:cNvSpPr>
          <p:nvPr>
            <p:ph type="title"/>
          </p:nvPr>
        </p:nvSpPr>
        <p:spPr/>
        <p:txBody>
          <a:bodyPr/>
          <a:lstStyle/>
          <a:p>
            <a:r>
              <a:rPr lang="en-US" dirty="0"/>
              <a:t>Follow-Up Shared Writing</a:t>
            </a:r>
          </a:p>
        </p:txBody>
      </p:sp>
      <p:pic>
        <p:nvPicPr>
          <p:cNvPr id="5" name="Picture 4">
            <a:extLst>
              <a:ext uri="{FF2B5EF4-FFF2-40B4-BE49-F238E27FC236}">
                <a16:creationId xmlns:a16="http://schemas.microsoft.com/office/drawing/2014/main" id="{CE4ECA97-20F2-F744-AA0F-8FB535AFF8CE}"/>
              </a:ext>
            </a:extLst>
          </p:cNvPr>
          <p:cNvPicPr>
            <a:picLocks noChangeAspect="1"/>
          </p:cNvPicPr>
          <p:nvPr/>
        </p:nvPicPr>
        <p:blipFill rotWithShape="1">
          <a:blip r:embed="rId3"/>
          <a:srcRect l="28597"/>
          <a:stretch/>
        </p:blipFill>
        <p:spPr>
          <a:xfrm>
            <a:off x="3911230" y="-1"/>
            <a:ext cx="5232770" cy="5148263"/>
          </a:xfrm>
          <a:prstGeom prst="rect">
            <a:avLst/>
          </a:prstGeom>
        </p:spPr>
      </p:pic>
      <p:pic>
        <p:nvPicPr>
          <p:cNvPr id="4" name="Picture 3" descr="A picture containing person, young, child, boy&#10;&#10;Description automatically generated">
            <a:extLst>
              <a:ext uri="{FF2B5EF4-FFF2-40B4-BE49-F238E27FC236}">
                <a16:creationId xmlns:a16="http://schemas.microsoft.com/office/drawing/2014/main" id="{8F3B9C49-8A46-7C41-87EA-3672DE88D2A5}"/>
              </a:ext>
            </a:extLst>
          </p:cNvPr>
          <p:cNvPicPr>
            <a:picLocks noChangeAspect="1"/>
          </p:cNvPicPr>
          <p:nvPr/>
        </p:nvPicPr>
        <p:blipFill rotWithShape="1">
          <a:blip r:embed="rId4"/>
          <a:srcRect l="28648"/>
          <a:stretch/>
        </p:blipFill>
        <p:spPr>
          <a:xfrm>
            <a:off x="3911230" y="0"/>
            <a:ext cx="5232770" cy="5148263"/>
          </a:xfrm>
          <a:prstGeom prst="rect">
            <a:avLst/>
          </a:prstGeom>
        </p:spPr>
      </p:pic>
    </p:spTree>
    <p:extLst>
      <p:ext uri="{BB962C8B-B14F-4D97-AF65-F5344CB8AC3E}">
        <p14:creationId xmlns:p14="http://schemas.microsoft.com/office/powerpoint/2010/main" val="2281407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young children sitting next to a child&#10;&#10;Description automatically generated">
            <a:extLst>
              <a:ext uri="{FF2B5EF4-FFF2-40B4-BE49-F238E27FC236}">
                <a16:creationId xmlns:a16="http://schemas.microsoft.com/office/drawing/2014/main" id="{F6E615A8-83DD-BD45-9C54-AE67E0B7897B}"/>
              </a:ext>
            </a:extLst>
          </p:cNvPr>
          <p:cNvPicPr>
            <a:picLocks noChangeAspect="1"/>
          </p:cNvPicPr>
          <p:nvPr/>
        </p:nvPicPr>
        <p:blipFill rotWithShape="1">
          <a:blip r:embed="rId3"/>
          <a:srcRect l="23852" t="-394" r="-216" b="394"/>
          <a:stretch/>
        </p:blipFill>
        <p:spPr>
          <a:xfrm>
            <a:off x="4945493" y="1037426"/>
            <a:ext cx="4209393" cy="3671257"/>
          </a:xfrm>
          <a:prstGeom prst="rect">
            <a:avLst/>
          </a:prstGeom>
        </p:spPr>
      </p:pic>
      <p:sp>
        <p:nvSpPr>
          <p:cNvPr id="2" name="Text Placeholder 1">
            <a:extLst>
              <a:ext uri="{FF2B5EF4-FFF2-40B4-BE49-F238E27FC236}">
                <a16:creationId xmlns:a16="http://schemas.microsoft.com/office/drawing/2014/main" id="{59852265-ACA0-470C-8BA6-D60FFE047002}"/>
              </a:ext>
            </a:extLst>
          </p:cNvPr>
          <p:cNvSpPr>
            <a:spLocks noGrp="1"/>
          </p:cNvSpPr>
          <p:nvPr>
            <p:ph type="body" idx="1"/>
          </p:nvPr>
        </p:nvSpPr>
        <p:spPr>
          <a:xfrm>
            <a:off x="148771" y="1144229"/>
            <a:ext cx="4266067" cy="3546581"/>
          </a:xfrm>
        </p:spPr>
        <p:txBody>
          <a:bodyPr/>
          <a:lstStyle/>
          <a:p>
            <a:pPr indent="-228600"/>
            <a:r>
              <a:rPr lang="en-US" b="1" dirty="0"/>
              <a:t>Purpose</a:t>
            </a:r>
            <a:r>
              <a:rPr lang="en-US" dirty="0"/>
              <a:t>:</a:t>
            </a:r>
          </a:p>
          <a:p>
            <a:pPr marL="457200" lvl="1" indent="-228600">
              <a:lnSpc>
                <a:spcPct val="100000"/>
              </a:lnSpc>
              <a:spcBef>
                <a:spcPts val="600"/>
              </a:spcBef>
              <a:buClr>
                <a:srgbClr val="434343"/>
              </a:buClr>
              <a:buSzPct val="100000"/>
            </a:pPr>
            <a:r>
              <a:rPr lang="en-US" sz="1800" dirty="0">
                <a:solidFill>
                  <a:srgbClr val="434343"/>
                </a:solidFill>
              </a:rPr>
              <a:t>Engage children in shared writing related to read aloud to reinforce print knowledge and skill</a:t>
            </a:r>
          </a:p>
          <a:p>
            <a:pPr marL="457200" lvl="1" indent="-228600">
              <a:lnSpc>
                <a:spcPct val="100000"/>
              </a:lnSpc>
              <a:spcBef>
                <a:spcPts val="600"/>
              </a:spcBef>
              <a:buClr>
                <a:srgbClr val="434343"/>
              </a:buClr>
              <a:buSzPct val="100000"/>
            </a:pPr>
            <a:r>
              <a:rPr lang="en-US" sz="1800" dirty="0">
                <a:solidFill>
                  <a:srgbClr val="434343"/>
                </a:solidFill>
              </a:rPr>
              <a:t>Extend children’s recall and understanding of the story</a:t>
            </a:r>
          </a:p>
          <a:p>
            <a:pPr marL="457200" lvl="1" indent="-228600">
              <a:lnSpc>
                <a:spcPct val="100000"/>
              </a:lnSpc>
              <a:spcBef>
                <a:spcPts val="600"/>
              </a:spcBef>
              <a:buClr>
                <a:srgbClr val="434343"/>
              </a:buClr>
              <a:buSzPct val="100000"/>
            </a:pPr>
            <a:r>
              <a:rPr lang="en-US" sz="1800" dirty="0">
                <a:solidFill>
                  <a:srgbClr val="434343"/>
                </a:solidFill>
              </a:rPr>
              <a:t>Incorporate concept development, quality of feedback, and language modeling as children help fill in a chart</a:t>
            </a:r>
          </a:p>
        </p:txBody>
      </p:sp>
      <p:sp>
        <p:nvSpPr>
          <p:cNvPr id="3" name="Title 2">
            <a:extLst>
              <a:ext uri="{FF2B5EF4-FFF2-40B4-BE49-F238E27FC236}">
                <a16:creationId xmlns:a16="http://schemas.microsoft.com/office/drawing/2014/main" id="{85945603-7E53-41FC-85C7-2C82BB155BCB}"/>
              </a:ext>
            </a:extLst>
          </p:cNvPr>
          <p:cNvSpPr>
            <a:spLocks noGrp="1"/>
          </p:cNvSpPr>
          <p:nvPr>
            <p:ph type="title"/>
          </p:nvPr>
        </p:nvSpPr>
        <p:spPr/>
        <p:txBody>
          <a:bodyPr/>
          <a:lstStyle/>
          <a:p>
            <a:r>
              <a:rPr lang="en-US" dirty="0"/>
              <a:t>Follow-up shared writing</a:t>
            </a:r>
          </a:p>
        </p:txBody>
      </p:sp>
      <p:cxnSp>
        <p:nvCxnSpPr>
          <p:cNvPr id="6" name="Straight Connector 5">
            <a:extLst>
              <a:ext uri="{FF2B5EF4-FFF2-40B4-BE49-F238E27FC236}">
                <a16:creationId xmlns:a16="http://schemas.microsoft.com/office/drawing/2014/main" id="{BBFD4D4B-7290-C344-9803-30AA78709E05}"/>
              </a:ext>
            </a:extLst>
          </p:cNvPr>
          <p:cNvCxnSpPr/>
          <p:nvPr/>
        </p:nvCxnSpPr>
        <p:spPr>
          <a:xfrm>
            <a:off x="0" y="1054339"/>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F65570-A72F-1D42-97EB-9FA67246B928}"/>
              </a:ext>
            </a:extLst>
          </p:cNvPr>
          <p:cNvCxnSpPr/>
          <p:nvPr/>
        </p:nvCxnSpPr>
        <p:spPr>
          <a:xfrm>
            <a:off x="-11723" y="4722975"/>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351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852265-ACA0-470C-8BA6-D60FFE047002}"/>
              </a:ext>
            </a:extLst>
          </p:cNvPr>
          <p:cNvSpPr>
            <a:spLocks noGrp="1"/>
          </p:cNvSpPr>
          <p:nvPr>
            <p:ph type="body" idx="1"/>
          </p:nvPr>
        </p:nvSpPr>
        <p:spPr/>
        <p:txBody>
          <a:bodyPr>
            <a:normAutofit/>
          </a:bodyPr>
          <a:lstStyle/>
          <a:p>
            <a:pPr marL="342900" indent="-342900">
              <a:buFont typeface="+mj-lt"/>
              <a:buAutoNum type="arabicPeriod"/>
            </a:pPr>
            <a:r>
              <a:rPr lang="en-US" dirty="0"/>
              <a:t>Choose a topic or prompt related to the story.</a:t>
            </a:r>
          </a:p>
          <a:p>
            <a:pPr marL="342900" indent="-342900">
              <a:buFont typeface="+mj-lt"/>
              <a:buAutoNum type="arabicPeriod"/>
            </a:pPr>
            <a:r>
              <a:rPr lang="en-US" dirty="0">
                <a:solidFill>
                  <a:srgbClr val="434343"/>
                </a:solidFill>
              </a:rPr>
              <a:t>Write the title of the shared writing at the top of a chart, reading aloud as you write. </a:t>
            </a:r>
          </a:p>
          <a:p>
            <a:pPr marL="342900" indent="-342900">
              <a:buFont typeface="+mj-lt"/>
              <a:buAutoNum type="arabicPeriod"/>
            </a:pPr>
            <a:r>
              <a:rPr lang="en-US" dirty="0"/>
              <a:t>Invite the children to share their ideas in response to the prompt.</a:t>
            </a:r>
          </a:p>
          <a:p>
            <a:pPr marL="342900" indent="-342900">
              <a:buFont typeface="+mj-lt"/>
              <a:buAutoNum type="arabicPeriod"/>
            </a:pPr>
            <a:r>
              <a:rPr lang="en-US" dirty="0">
                <a:solidFill>
                  <a:srgbClr val="434343"/>
                </a:solidFill>
              </a:rPr>
              <a:t>Repeat and clarify the children’s suggestions.</a:t>
            </a:r>
          </a:p>
          <a:p>
            <a:pPr marL="342900" indent="-342900">
              <a:buFont typeface="+mj-lt"/>
              <a:buAutoNum type="arabicPeriod"/>
            </a:pPr>
            <a:r>
              <a:rPr lang="en-US" dirty="0"/>
              <a:t>Say, “I’m going to write…” and condense or expand each child’s suggestion.</a:t>
            </a:r>
          </a:p>
          <a:p>
            <a:pPr marL="342900" indent="-342900">
              <a:buFont typeface="+mj-lt"/>
              <a:buAutoNum type="arabicPeriod"/>
            </a:pPr>
            <a:r>
              <a:rPr lang="en-US" dirty="0"/>
              <a:t>Write the child’s response on the chart as the children watch, using self-talk to describe what you are doing. </a:t>
            </a:r>
          </a:p>
          <a:p>
            <a:pPr marL="18288" indent="0">
              <a:buNone/>
            </a:pPr>
            <a:endParaRPr lang="en-US" sz="1800" dirty="0">
              <a:solidFill>
                <a:srgbClr val="434343"/>
              </a:solidFill>
            </a:endParaRPr>
          </a:p>
        </p:txBody>
      </p:sp>
      <p:sp>
        <p:nvSpPr>
          <p:cNvPr id="3" name="Title 2">
            <a:extLst>
              <a:ext uri="{FF2B5EF4-FFF2-40B4-BE49-F238E27FC236}">
                <a16:creationId xmlns:a16="http://schemas.microsoft.com/office/drawing/2014/main" id="{85945603-7E53-41FC-85C7-2C82BB155BCB}"/>
              </a:ext>
            </a:extLst>
          </p:cNvPr>
          <p:cNvSpPr>
            <a:spLocks noGrp="1"/>
          </p:cNvSpPr>
          <p:nvPr>
            <p:ph type="title"/>
          </p:nvPr>
        </p:nvSpPr>
        <p:spPr/>
        <p:txBody>
          <a:bodyPr/>
          <a:lstStyle/>
          <a:p>
            <a:r>
              <a:rPr lang="en-US" dirty="0"/>
              <a:t>Steps to follow-up shared writing</a:t>
            </a:r>
          </a:p>
        </p:txBody>
      </p:sp>
    </p:spTree>
    <p:extLst>
      <p:ext uri="{BB962C8B-B14F-4D97-AF65-F5344CB8AC3E}">
        <p14:creationId xmlns:p14="http://schemas.microsoft.com/office/powerpoint/2010/main" val="554855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5CEE2-4479-45F0-BDA7-AB2E0D3331BF}"/>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1583265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421B-BBA5-4EB7-BC37-9ABE2D13FCEA}"/>
              </a:ext>
            </a:extLst>
          </p:cNvPr>
          <p:cNvSpPr>
            <a:spLocks noGrp="1"/>
          </p:cNvSpPr>
          <p:nvPr>
            <p:ph type="body" idx="1"/>
          </p:nvPr>
        </p:nvSpPr>
        <p:spPr/>
        <p:txBody>
          <a:bodyPr>
            <a:normAutofit/>
          </a:bodyPr>
          <a:lstStyle/>
          <a:p>
            <a:pPr indent="-228600"/>
            <a:r>
              <a:rPr lang="en-US" sz="1800" dirty="0"/>
              <a:t>Select a book from your own classroom collection.</a:t>
            </a:r>
          </a:p>
          <a:p>
            <a:pPr indent="-228600"/>
            <a:r>
              <a:rPr lang="en-US" sz="1800" dirty="0"/>
              <a:t>For </a:t>
            </a:r>
            <a:r>
              <a:rPr lang="en-US" sz="1800" b="1" dirty="0"/>
              <a:t>Concept Development</a:t>
            </a:r>
            <a:r>
              <a:rPr lang="en-US" sz="1800" dirty="0"/>
              <a:t>, plan</a:t>
            </a:r>
            <a:r>
              <a:rPr lang="en-US" sz="1800" i="1" dirty="0"/>
              <a:t> analysis and reasoning</a:t>
            </a:r>
            <a:r>
              <a:rPr lang="en-US" sz="1800" dirty="0"/>
              <a:t> questions, activities for </a:t>
            </a:r>
            <a:r>
              <a:rPr lang="en-US" sz="1800" i="1" dirty="0"/>
              <a:t>creation, integration with previous lessons or other books,</a:t>
            </a:r>
            <a:r>
              <a:rPr lang="en-US" sz="1800" dirty="0"/>
              <a:t> and </a:t>
            </a:r>
            <a:r>
              <a:rPr lang="en-US" sz="1800" i="1" dirty="0"/>
              <a:t>connections to the real world</a:t>
            </a:r>
            <a:r>
              <a:rPr lang="en-US" sz="1800" dirty="0"/>
              <a:t>.</a:t>
            </a:r>
          </a:p>
          <a:p>
            <a:pPr indent="-228600"/>
            <a:r>
              <a:rPr lang="en-US" sz="1800" dirty="0"/>
              <a:t>For </a:t>
            </a:r>
            <a:r>
              <a:rPr lang="en-US" sz="1800" b="1" dirty="0"/>
              <a:t>Quality of Feedback</a:t>
            </a:r>
            <a:r>
              <a:rPr lang="en-US" sz="1800" dirty="0"/>
              <a:t>, identify specific parts of the book for which you can provide more information. </a:t>
            </a:r>
          </a:p>
          <a:p>
            <a:pPr indent="-228600"/>
            <a:r>
              <a:rPr lang="en-US" sz="1800" dirty="0"/>
              <a:t>For </a:t>
            </a:r>
            <a:r>
              <a:rPr lang="en-US" sz="1800" b="1" dirty="0"/>
              <a:t>Language Modeling</a:t>
            </a:r>
            <a:r>
              <a:rPr lang="en-US" sz="1800" dirty="0"/>
              <a:t>, construct additional </a:t>
            </a:r>
            <a:r>
              <a:rPr lang="en-US" sz="1800" i="1" dirty="0"/>
              <a:t>open-ended questions</a:t>
            </a:r>
            <a:r>
              <a:rPr lang="en-US" sz="1800" dirty="0"/>
              <a:t> (beyond those used for concept development), identify words/phrases in the book that will be </a:t>
            </a:r>
            <a:r>
              <a:rPr lang="en-US" sz="1800" i="1" dirty="0"/>
              <a:t>advanced language</a:t>
            </a:r>
            <a:r>
              <a:rPr lang="en-US" sz="1800" dirty="0"/>
              <a:t> for your children, and create child-friendly definitions that connect the words to what children already know.</a:t>
            </a:r>
          </a:p>
          <a:p>
            <a:pPr indent="-228600"/>
            <a:r>
              <a:rPr lang="en-US" sz="1800" dirty="0"/>
              <a:t>Plan two </a:t>
            </a:r>
            <a:r>
              <a:rPr lang="en-US" sz="1800" b="1" dirty="0"/>
              <a:t>Shared Writing</a:t>
            </a:r>
            <a:r>
              <a:rPr lang="en-US" sz="1800" dirty="0"/>
              <a:t> prompts that you can use after reading.</a:t>
            </a:r>
          </a:p>
        </p:txBody>
      </p:sp>
      <p:sp>
        <p:nvSpPr>
          <p:cNvPr id="3" name="Title 2">
            <a:extLst>
              <a:ext uri="{FF2B5EF4-FFF2-40B4-BE49-F238E27FC236}">
                <a16:creationId xmlns:a16="http://schemas.microsoft.com/office/drawing/2014/main" id="{FDBADD7E-2B7B-4FAA-98F8-31AA8EEBADAC}"/>
              </a:ext>
            </a:extLst>
          </p:cNvPr>
          <p:cNvSpPr>
            <a:spLocks noGrp="1"/>
          </p:cNvSpPr>
          <p:nvPr>
            <p:ph type="title"/>
          </p:nvPr>
        </p:nvSpPr>
        <p:spPr/>
        <p:txBody>
          <a:bodyPr/>
          <a:lstStyle/>
          <a:p>
            <a:r>
              <a:rPr lang="en-US" dirty="0"/>
              <a:t>APPLYING WHAT YOU HAVE LEARNED</a:t>
            </a:r>
          </a:p>
        </p:txBody>
      </p:sp>
    </p:spTree>
    <p:extLst>
      <p:ext uri="{BB962C8B-B14F-4D97-AF65-F5344CB8AC3E}">
        <p14:creationId xmlns:p14="http://schemas.microsoft.com/office/powerpoint/2010/main" val="2533238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10;&#10;Description automatically generated">
            <a:extLst>
              <a:ext uri="{FF2B5EF4-FFF2-40B4-BE49-F238E27FC236}">
                <a16:creationId xmlns:a16="http://schemas.microsoft.com/office/drawing/2014/main" id="{B864D7C1-A05E-6843-88C5-E3182BC5FDC1}"/>
              </a:ext>
            </a:extLst>
          </p:cNvPr>
          <p:cNvPicPr>
            <a:picLocks noChangeAspect="1"/>
          </p:cNvPicPr>
          <p:nvPr/>
        </p:nvPicPr>
        <p:blipFill>
          <a:blip r:embed="rId3"/>
          <a:stretch>
            <a:fillRect/>
          </a:stretch>
        </p:blipFill>
        <p:spPr>
          <a:xfrm>
            <a:off x="6516547" y="1034283"/>
            <a:ext cx="2615731" cy="3720857"/>
          </a:xfrm>
          <a:prstGeom prst="rect">
            <a:avLst/>
          </a:prstGeom>
        </p:spPr>
      </p:pic>
      <p:sp>
        <p:nvSpPr>
          <p:cNvPr id="2" name="Text Placeholder 1">
            <a:extLst>
              <a:ext uri="{FF2B5EF4-FFF2-40B4-BE49-F238E27FC236}">
                <a16:creationId xmlns:a16="http://schemas.microsoft.com/office/drawing/2014/main" id="{795B421B-BBA5-4EB7-BC37-9ABE2D13FCEA}"/>
              </a:ext>
            </a:extLst>
          </p:cNvPr>
          <p:cNvSpPr>
            <a:spLocks noGrp="1"/>
          </p:cNvSpPr>
          <p:nvPr>
            <p:ph type="body" idx="1"/>
          </p:nvPr>
        </p:nvSpPr>
        <p:spPr>
          <a:xfrm>
            <a:off x="148771" y="1144229"/>
            <a:ext cx="5401424" cy="3546581"/>
          </a:xfrm>
        </p:spPr>
        <p:txBody>
          <a:bodyPr>
            <a:normAutofit/>
          </a:bodyPr>
          <a:lstStyle/>
          <a:p>
            <a:pPr indent="-228600"/>
            <a:r>
              <a:rPr lang="en-US" sz="1800" dirty="0"/>
              <a:t>Use your plan to share you book and conduct follow-up shared writing with the children in your classroom.</a:t>
            </a:r>
          </a:p>
          <a:p>
            <a:pPr indent="-228600"/>
            <a:r>
              <a:rPr lang="en-US" sz="1800" dirty="0"/>
              <a:t>Consider selecting two or three books each week for which you and a colleague work together to do this type of intentional planning.</a:t>
            </a:r>
          </a:p>
          <a:p>
            <a:pPr indent="-228600"/>
            <a:r>
              <a:rPr lang="en-US" sz="1800" dirty="0"/>
              <a:t>Engage in these types of interactions around books often enough that they become habits.</a:t>
            </a:r>
          </a:p>
          <a:p>
            <a:pPr indent="-228600"/>
            <a:r>
              <a:rPr lang="en-US" sz="1800" dirty="0"/>
              <a:t>Most of all, have fun sharing books and talking with children in ways that push them to use language and respond to books in more sophisticated ways!</a:t>
            </a:r>
          </a:p>
        </p:txBody>
      </p:sp>
      <p:sp>
        <p:nvSpPr>
          <p:cNvPr id="3" name="Title 2">
            <a:extLst>
              <a:ext uri="{FF2B5EF4-FFF2-40B4-BE49-F238E27FC236}">
                <a16:creationId xmlns:a16="http://schemas.microsoft.com/office/drawing/2014/main" id="{FDBADD7E-2B7B-4FAA-98F8-31AA8EEBADAC}"/>
              </a:ext>
            </a:extLst>
          </p:cNvPr>
          <p:cNvSpPr>
            <a:spLocks noGrp="1"/>
          </p:cNvSpPr>
          <p:nvPr>
            <p:ph type="title"/>
          </p:nvPr>
        </p:nvSpPr>
        <p:spPr/>
        <p:txBody>
          <a:bodyPr/>
          <a:lstStyle/>
          <a:p>
            <a:r>
              <a:rPr lang="en-US" dirty="0"/>
              <a:t>Then try it!</a:t>
            </a:r>
          </a:p>
        </p:txBody>
      </p:sp>
      <p:cxnSp>
        <p:nvCxnSpPr>
          <p:cNvPr id="8" name="Straight Connector 7">
            <a:extLst>
              <a:ext uri="{FF2B5EF4-FFF2-40B4-BE49-F238E27FC236}">
                <a16:creationId xmlns:a16="http://schemas.microsoft.com/office/drawing/2014/main" id="{66D8AFFC-C52A-2D41-8B03-B61D85FA8C68}"/>
              </a:ext>
            </a:extLst>
          </p:cNvPr>
          <p:cNvCxnSpPr/>
          <p:nvPr/>
        </p:nvCxnSpPr>
        <p:spPr>
          <a:xfrm>
            <a:off x="0" y="1054339"/>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194BCD-5EAD-0042-939A-599CE28B222A}"/>
              </a:ext>
            </a:extLst>
          </p:cNvPr>
          <p:cNvCxnSpPr/>
          <p:nvPr/>
        </p:nvCxnSpPr>
        <p:spPr>
          <a:xfrm>
            <a:off x="-11723" y="4722975"/>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366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7"/>
          <p:cNvSpPr txBox="1">
            <a:spLocks noGrp="1"/>
          </p:cNvSpPr>
          <p:nvPr>
            <p:ph type="title"/>
          </p:nvPr>
        </p:nvSpPr>
        <p:spPr>
          <a:xfrm>
            <a:off x="0" y="306581"/>
            <a:ext cx="9144000" cy="4545000"/>
          </a:xfrm>
          <a:prstGeom prst="rect">
            <a:avLst/>
          </a:prstGeom>
          <a:noFill/>
          <a:ln>
            <a:noFill/>
          </a:ln>
        </p:spPr>
        <p:txBody>
          <a:bodyPr spcFirstLastPara="1" vert="horz" wrap="square" lIns="91425" tIns="91425" rIns="91425" bIns="91425" rtlCol="0" anchor="ctr" anchorCtr="0">
            <a:noAutofit/>
          </a:bodyPr>
          <a:lstStyle/>
          <a:p>
            <a:r>
              <a:rPr lang="en-US" sz="3600" b="1" dirty="0"/>
              <a:t>Session Review</a:t>
            </a:r>
            <a:endParaRPr sz="36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0B01-6285-47D6-AFAC-912BEAC135A6}"/>
              </a:ext>
            </a:extLst>
          </p:cNvPr>
          <p:cNvSpPr>
            <a:spLocks noGrp="1"/>
          </p:cNvSpPr>
          <p:nvPr>
            <p:ph type="title"/>
          </p:nvPr>
        </p:nvSpPr>
        <p:spPr/>
        <p:txBody>
          <a:bodyPr/>
          <a:lstStyle/>
          <a:p>
            <a:pPr algn="ctr"/>
            <a:r>
              <a:rPr lang="en-US" sz="3600" dirty="0"/>
              <a:t>REVIEW LEARNING OBJECTIVES</a:t>
            </a:r>
          </a:p>
        </p:txBody>
      </p:sp>
      <p:sp>
        <p:nvSpPr>
          <p:cNvPr id="3" name="Text Placeholder 2">
            <a:extLst>
              <a:ext uri="{FF2B5EF4-FFF2-40B4-BE49-F238E27FC236}">
                <a16:creationId xmlns:a16="http://schemas.microsoft.com/office/drawing/2014/main" id="{6F2809D5-5E40-446B-965E-A8DABBA631EE}"/>
              </a:ext>
            </a:extLst>
          </p:cNvPr>
          <p:cNvSpPr>
            <a:spLocks noGrp="1"/>
          </p:cNvSpPr>
          <p:nvPr>
            <p:ph type="body" idx="1"/>
          </p:nvPr>
        </p:nvSpPr>
        <p:spPr/>
        <p:txBody>
          <a:bodyPr/>
          <a:lstStyle/>
          <a:p>
            <a:pPr marL="228600" indent="-228600">
              <a:lnSpc>
                <a:spcPct val="100000"/>
              </a:lnSpc>
              <a:spcBef>
                <a:spcPts val="600"/>
              </a:spcBef>
              <a:buClr>
                <a:srgbClr val="434343"/>
              </a:buClr>
              <a:buSzPct val="100000"/>
            </a:pPr>
            <a:r>
              <a:rPr lang="en-US" sz="2000" dirty="0"/>
              <a:t>Explore and expand understanding of preschool literacy development</a:t>
            </a:r>
          </a:p>
          <a:p>
            <a:pPr marL="228600" indent="-228600">
              <a:lnSpc>
                <a:spcPct val="100000"/>
              </a:lnSpc>
              <a:spcBef>
                <a:spcPts val="600"/>
              </a:spcBef>
              <a:buClr>
                <a:srgbClr val="434343"/>
              </a:buClr>
              <a:buSzPct val="100000"/>
            </a:pPr>
            <a:r>
              <a:rPr lang="en-US" sz="2000" dirty="0"/>
              <a:t>Learn specific interaction strategies and behaviors associated with the CLASS® Instructional Support domain</a:t>
            </a:r>
          </a:p>
          <a:p>
            <a:pPr marL="228600" indent="-228600">
              <a:lnSpc>
                <a:spcPct val="100000"/>
              </a:lnSpc>
              <a:spcBef>
                <a:spcPts val="600"/>
              </a:spcBef>
              <a:buClr>
                <a:srgbClr val="434343"/>
              </a:buClr>
              <a:buSzPct val="100000"/>
            </a:pPr>
            <a:r>
              <a:rPr lang="en-US" sz="2000" dirty="0"/>
              <a:t>Identify/recognize use of those strategies in a demonstration literacy lesson</a:t>
            </a:r>
          </a:p>
          <a:p>
            <a:pPr marL="228600" indent="-228600">
              <a:lnSpc>
                <a:spcPct val="100000"/>
              </a:lnSpc>
              <a:spcBef>
                <a:spcPts val="600"/>
              </a:spcBef>
              <a:buClr>
                <a:srgbClr val="434343"/>
              </a:buClr>
              <a:buSzPct val="100000"/>
            </a:pPr>
            <a:r>
              <a:rPr lang="en-US" sz="2000" dirty="0"/>
              <a:t>Plan read aloud and shared writing activities to incorporate instructional support strategies</a:t>
            </a:r>
          </a:p>
          <a:p>
            <a:pPr marL="114300" indent="0">
              <a:buNone/>
            </a:pPr>
            <a:endParaRPr lang="en-US" sz="2000" dirty="0"/>
          </a:p>
        </p:txBody>
      </p:sp>
    </p:spTree>
    <p:extLst>
      <p:ext uri="{BB962C8B-B14F-4D97-AF65-F5344CB8AC3E}">
        <p14:creationId xmlns:p14="http://schemas.microsoft.com/office/powerpoint/2010/main" val="3523071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title"/>
          </p:nvPr>
        </p:nvSpPr>
        <p:spPr>
          <a:xfrm>
            <a:off x="388500" y="1021306"/>
            <a:ext cx="3109500" cy="3109200"/>
          </a:xfrm>
          <a:prstGeom prst="rect">
            <a:avLst/>
          </a:prstGeom>
          <a:noFill/>
          <a:ln>
            <a:noFill/>
          </a:ln>
        </p:spPr>
        <p:txBody>
          <a:bodyPr spcFirstLastPara="1" vert="horz" wrap="square" lIns="91425" tIns="91425" rIns="91425" bIns="91425" rtlCol="0" anchor="ctr" anchorCtr="0">
            <a:noAutofit/>
          </a:bodyPr>
          <a:lstStyle/>
          <a:p>
            <a:r>
              <a:rPr lang="en-US" sz="3600" b="1" dirty="0">
                <a:latin typeface="Calibri" panose="020F0502020204030204" pitchFamily="34" charset="0"/>
                <a:cs typeface="Calibri" panose="020F0502020204030204" pitchFamily="34" charset="0"/>
              </a:rPr>
              <a:t>Reflections,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Questions, &amp; Comments</a:t>
            </a:r>
            <a:endParaRPr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18EB69C-E7FD-3D49-B6E6-EA145B5A0A66}"/>
              </a:ext>
            </a:extLst>
          </p:cNvPr>
          <p:cNvPicPr>
            <a:picLocks noChangeAspect="1"/>
          </p:cNvPicPr>
          <p:nvPr/>
        </p:nvPicPr>
        <p:blipFill rotWithShape="1">
          <a:blip r:embed="rId3"/>
          <a:srcRect l="26041" t="666" r="7327" b="-666"/>
          <a:stretch/>
        </p:blipFill>
        <p:spPr>
          <a:xfrm>
            <a:off x="3943848" y="2382"/>
            <a:ext cx="5200153" cy="52030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ED57-4F83-2949-884E-DE2B9E11EDED}"/>
              </a:ext>
            </a:extLst>
          </p:cNvPr>
          <p:cNvSpPr>
            <a:spLocks noGrp="1"/>
          </p:cNvSpPr>
          <p:nvPr>
            <p:ph type="title"/>
          </p:nvPr>
        </p:nvSpPr>
        <p:spPr/>
        <p:txBody>
          <a:bodyPr/>
          <a:lstStyle/>
          <a:p>
            <a:r>
              <a:rPr lang="en-US" dirty="0"/>
              <a:t>Learning and Literacy in Preschool</a:t>
            </a:r>
          </a:p>
        </p:txBody>
      </p:sp>
    </p:spTree>
    <p:extLst>
      <p:ext uri="{BB962C8B-B14F-4D97-AF65-F5344CB8AC3E}">
        <p14:creationId xmlns:p14="http://schemas.microsoft.com/office/powerpoint/2010/main" val="35987692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209275" y="1066824"/>
            <a:ext cx="3495300" cy="3469800"/>
          </a:xfrm>
          <a:prstGeom prst="rect">
            <a:avLst/>
          </a:prstGeom>
        </p:spPr>
        <p:txBody>
          <a:bodyPr spcFirstLastPara="1" vert="horz" wrap="square" lIns="91425" tIns="91425" rIns="91425" bIns="91425" rtlCol="0" anchor="ctr" anchorCtr="0">
            <a:noAutofit/>
          </a:bodyPr>
          <a:lstStyle/>
          <a:p>
            <a:r>
              <a:rPr lang="en-US" b="1" dirty="0">
                <a:latin typeface="Calibri" panose="020F0502020204030204" pitchFamily="34" charset="0"/>
                <a:cs typeface="Calibri" panose="020F0502020204030204" pitchFamily="34" charset="0"/>
              </a:rPr>
              <a:t>Please complete the Post-Assessment Evaluation.</a:t>
            </a:r>
            <a:br>
              <a:rPr lang="en-US" b="1" dirty="0">
                <a:latin typeface="Calibri" panose="020F0502020204030204" pitchFamily="34" charset="0"/>
                <a:cs typeface="Calibri" panose="020F0502020204030204" pitchFamily="34" charset="0"/>
              </a:rPr>
            </a:b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Thank you!</a:t>
            </a:r>
            <a:endParaRPr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924992A-1CD1-48C4-BAAA-02C44C0C7F35}"/>
              </a:ext>
            </a:extLst>
          </p:cNvPr>
          <p:cNvPicPr>
            <a:picLocks noChangeAspect="1"/>
          </p:cNvPicPr>
          <p:nvPr/>
        </p:nvPicPr>
        <p:blipFill rotWithShape="1">
          <a:blip r:embed="rId3"/>
          <a:srcRect l="18684" t="-56" r="24474" b="56"/>
          <a:stretch/>
        </p:blipFill>
        <p:spPr>
          <a:xfrm>
            <a:off x="3946358" y="2876"/>
            <a:ext cx="5197642" cy="51425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F181-40A1-A446-83FC-247D70F6D63A}"/>
              </a:ext>
            </a:extLst>
          </p:cNvPr>
          <p:cNvSpPr>
            <a:spLocks noGrp="1"/>
          </p:cNvSpPr>
          <p:nvPr>
            <p:ph type="title"/>
          </p:nvPr>
        </p:nvSpPr>
        <p:spPr/>
        <p:txBody>
          <a:bodyPr>
            <a:normAutofit/>
          </a:bodyPr>
          <a:lstStyle/>
          <a:p>
            <a:r>
              <a:rPr lang="en-US" sz="2800" dirty="0"/>
              <a:t>Most important</a:t>
            </a:r>
            <a:br>
              <a:rPr lang="en-US" sz="2800" dirty="0"/>
            </a:br>
            <a:r>
              <a:rPr lang="en-US" sz="2800" dirty="0"/>
              <a:t>preschool literacy skills?</a:t>
            </a:r>
          </a:p>
        </p:txBody>
      </p:sp>
      <p:sp>
        <p:nvSpPr>
          <p:cNvPr id="3" name="Text Placeholder 2">
            <a:extLst>
              <a:ext uri="{FF2B5EF4-FFF2-40B4-BE49-F238E27FC236}">
                <a16:creationId xmlns:a16="http://schemas.microsoft.com/office/drawing/2014/main" id="{45938B96-3746-2E46-9BAE-FE4F4554DC3D}"/>
              </a:ext>
            </a:extLst>
          </p:cNvPr>
          <p:cNvSpPr>
            <a:spLocks noGrp="1"/>
          </p:cNvSpPr>
          <p:nvPr>
            <p:ph type="body" idx="1"/>
          </p:nvPr>
        </p:nvSpPr>
        <p:spPr>
          <a:xfrm>
            <a:off x="148771" y="1144229"/>
            <a:ext cx="4423229" cy="3546581"/>
          </a:xfrm>
        </p:spPr>
        <p:txBody>
          <a:bodyPr/>
          <a:lstStyle/>
          <a:p>
            <a:pPr indent="-228600"/>
            <a:r>
              <a:rPr lang="en-US" dirty="0"/>
              <a:t>What do you believe is most important for preschool children to learn to support their later literacy?</a:t>
            </a:r>
          </a:p>
          <a:p>
            <a:pPr indent="-228600"/>
            <a:r>
              <a:rPr lang="en-US" dirty="0"/>
              <a:t>Make a list of the literacy skills you think are most important and that you spend the most time on when working with children.</a:t>
            </a:r>
          </a:p>
          <a:p>
            <a:pPr indent="-228600"/>
            <a:r>
              <a:rPr lang="en-US" dirty="0"/>
              <a:t>Compare your list with a partner and briefly discuss similar and different items.</a:t>
            </a:r>
          </a:p>
        </p:txBody>
      </p:sp>
      <p:pic>
        <p:nvPicPr>
          <p:cNvPr id="4" name="Google Shape;83;p5">
            <a:extLst>
              <a:ext uri="{FF2B5EF4-FFF2-40B4-BE49-F238E27FC236}">
                <a16:creationId xmlns:a16="http://schemas.microsoft.com/office/drawing/2014/main" id="{78C24090-8137-47C3-8CBF-DD00A8D7CE94}"/>
              </a:ext>
            </a:extLst>
          </p:cNvPr>
          <p:cNvPicPr preferRelativeResize="0"/>
          <p:nvPr/>
        </p:nvPicPr>
        <p:blipFill rotWithShape="1">
          <a:blip r:embed="rId2">
            <a:alphaModFix/>
          </a:blip>
          <a:srcRect l="1427" t="7633" b="25459"/>
          <a:stretch/>
        </p:blipFill>
        <p:spPr>
          <a:xfrm>
            <a:off x="4572000" y="1068627"/>
            <a:ext cx="4572000" cy="3648492"/>
          </a:xfrm>
          <a:prstGeom prst="rect">
            <a:avLst/>
          </a:prstGeom>
          <a:noFill/>
          <a:ln>
            <a:noFill/>
          </a:ln>
        </p:spPr>
      </p:pic>
    </p:spTree>
    <p:extLst>
      <p:ext uri="{BB962C8B-B14F-4D97-AF65-F5344CB8AC3E}">
        <p14:creationId xmlns:p14="http://schemas.microsoft.com/office/powerpoint/2010/main" val="2794268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DF181-40A1-A446-83FC-247D70F6D63A}"/>
              </a:ext>
            </a:extLst>
          </p:cNvPr>
          <p:cNvSpPr>
            <a:spLocks noGrp="1"/>
          </p:cNvSpPr>
          <p:nvPr>
            <p:ph type="title"/>
          </p:nvPr>
        </p:nvSpPr>
        <p:spPr/>
        <p:txBody>
          <a:bodyPr>
            <a:normAutofit/>
          </a:bodyPr>
          <a:lstStyle/>
          <a:p>
            <a:r>
              <a:rPr lang="en-US" dirty="0"/>
              <a:t>Print concepts vs. meaning?</a:t>
            </a:r>
          </a:p>
        </p:txBody>
      </p:sp>
      <p:sp>
        <p:nvSpPr>
          <p:cNvPr id="3" name="Text Placeholder 2">
            <a:extLst>
              <a:ext uri="{FF2B5EF4-FFF2-40B4-BE49-F238E27FC236}">
                <a16:creationId xmlns:a16="http://schemas.microsoft.com/office/drawing/2014/main" id="{45938B96-3746-2E46-9BAE-FE4F4554DC3D}"/>
              </a:ext>
            </a:extLst>
          </p:cNvPr>
          <p:cNvSpPr>
            <a:spLocks noGrp="1"/>
          </p:cNvSpPr>
          <p:nvPr>
            <p:ph type="body" idx="1"/>
          </p:nvPr>
        </p:nvSpPr>
        <p:spPr>
          <a:xfrm>
            <a:off x="148771" y="1144229"/>
            <a:ext cx="6549741" cy="3546581"/>
          </a:xfrm>
        </p:spPr>
        <p:txBody>
          <a:bodyPr/>
          <a:lstStyle/>
          <a:p>
            <a:pPr indent="-228600"/>
            <a:r>
              <a:rPr lang="en-US" dirty="0"/>
              <a:t>Place a “P” next to each item on your list that is related to children’s learning about print and print conventions (letter names and sounds, uppercase and lowercase letters, writing from left to right and top to bottom, forming letters, etc.).</a:t>
            </a:r>
          </a:p>
          <a:p>
            <a:pPr indent="-228600"/>
            <a:r>
              <a:rPr lang="en-US" dirty="0"/>
              <a:t>Place an “M” next to each item on your list that is related to children’s meaning-making with stories or informational text (vocabulary, comprehension, composing).</a:t>
            </a:r>
          </a:p>
          <a:p>
            <a:pPr indent="-228600"/>
            <a:r>
              <a:rPr lang="en-US" dirty="0"/>
              <a:t>Discuss with a partner which aspect of early literacy (print or meaning making) dominates your list and why.</a:t>
            </a:r>
          </a:p>
        </p:txBody>
      </p:sp>
      <p:pic>
        <p:nvPicPr>
          <p:cNvPr id="5" name="Google Shape;91;p6">
            <a:extLst>
              <a:ext uri="{FF2B5EF4-FFF2-40B4-BE49-F238E27FC236}">
                <a16:creationId xmlns:a16="http://schemas.microsoft.com/office/drawing/2014/main" id="{21606CD7-C435-49A5-86B3-6E6947139FC2}"/>
              </a:ext>
            </a:extLst>
          </p:cNvPr>
          <p:cNvPicPr preferRelativeResize="0"/>
          <p:nvPr/>
        </p:nvPicPr>
        <p:blipFill rotWithShape="1">
          <a:blip r:embed="rId2">
            <a:alphaModFix/>
          </a:blip>
          <a:srcRect l="14634" r="5227"/>
          <a:stretch/>
        </p:blipFill>
        <p:spPr>
          <a:xfrm>
            <a:off x="6698511" y="1068627"/>
            <a:ext cx="2445489" cy="3642625"/>
          </a:xfrm>
          <a:prstGeom prst="rect">
            <a:avLst/>
          </a:prstGeom>
          <a:noFill/>
          <a:ln>
            <a:noFill/>
          </a:ln>
        </p:spPr>
      </p:pic>
      <p:cxnSp>
        <p:nvCxnSpPr>
          <p:cNvPr id="6" name="Straight Connector 5">
            <a:extLst>
              <a:ext uri="{FF2B5EF4-FFF2-40B4-BE49-F238E27FC236}">
                <a16:creationId xmlns:a16="http://schemas.microsoft.com/office/drawing/2014/main" id="{098AF843-8CE5-4D4F-B168-13F9500E0A2E}"/>
              </a:ext>
            </a:extLst>
          </p:cNvPr>
          <p:cNvCxnSpPr/>
          <p:nvPr/>
        </p:nvCxnSpPr>
        <p:spPr>
          <a:xfrm>
            <a:off x="0" y="1068627"/>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9BA267C-B638-6C49-B4D8-638E0488CBF4}"/>
              </a:ext>
            </a:extLst>
          </p:cNvPr>
          <p:cNvCxnSpPr/>
          <p:nvPr/>
        </p:nvCxnSpPr>
        <p:spPr>
          <a:xfrm>
            <a:off x="-11723" y="4722975"/>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17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A7DD9-7491-4683-BD2B-F054E166F6A8}"/>
              </a:ext>
            </a:extLst>
          </p:cNvPr>
          <p:cNvSpPr>
            <a:spLocks noGrp="1"/>
          </p:cNvSpPr>
          <p:nvPr>
            <p:ph type="title"/>
          </p:nvPr>
        </p:nvSpPr>
        <p:spPr/>
        <p:txBody>
          <a:bodyPr/>
          <a:lstStyle/>
          <a:p>
            <a:r>
              <a:rPr lang="en-US" dirty="0"/>
              <a:t>Louisiana early literacy standards</a:t>
            </a:r>
          </a:p>
        </p:txBody>
      </p:sp>
      <p:pic>
        <p:nvPicPr>
          <p:cNvPr id="4" name="Google Shape;99;p7">
            <a:hlinkClick r:id="rId2"/>
            <a:extLst>
              <a:ext uri="{FF2B5EF4-FFF2-40B4-BE49-F238E27FC236}">
                <a16:creationId xmlns:a16="http://schemas.microsoft.com/office/drawing/2014/main" id="{508153FC-2305-46B0-B6EB-01CDF8D3995B}"/>
              </a:ext>
            </a:extLst>
          </p:cNvPr>
          <p:cNvPicPr preferRelativeResize="0"/>
          <p:nvPr/>
        </p:nvPicPr>
        <p:blipFill rotWithShape="1">
          <a:blip r:embed="rId3">
            <a:alphaModFix/>
          </a:blip>
          <a:srcRect/>
          <a:stretch/>
        </p:blipFill>
        <p:spPr>
          <a:xfrm>
            <a:off x="-9405" y="1443739"/>
            <a:ext cx="9153406" cy="2883712"/>
          </a:xfrm>
          <a:prstGeom prst="rect">
            <a:avLst/>
          </a:prstGeom>
          <a:noFill/>
          <a:ln>
            <a:noFill/>
          </a:ln>
        </p:spPr>
      </p:pic>
    </p:spTree>
    <p:extLst>
      <p:ext uri="{BB962C8B-B14F-4D97-AF65-F5344CB8AC3E}">
        <p14:creationId xmlns:p14="http://schemas.microsoft.com/office/powerpoint/2010/main" val="323065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C35B47-08E5-4D64-896A-4B70B14C39E8}"/>
              </a:ext>
            </a:extLst>
          </p:cNvPr>
          <p:cNvSpPr>
            <a:spLocks noGrp="1"/>
          </p:cNvSpPr>
          <p:nvPr>
            <p:ph type="body" idx="1"/>
          </p:nvPr>
        </p:nvSpPr>
        <p:spPr/>
        <p:txBody>
          <a:bodyPr>
            <a:normAutofit fontScale="92500"/>
          </a:bodyPr>
          <a:lstStyle/>
          <a:p>
            <a:pPr marL="18288" indent="0">
              <a:buNone/>
            </a:pPr>
            <a:r>
              <a:rPr lang="en-US" dirty="0"/>
              <a:t>Significantly more time is devoted to print concepts than to meaning making.</a:t>
            </a:r>
          </a:p>
          <a:p>
            <a:pPr marL="18288" indent="0" algn="r">
              <a:buNone/>
            </a:pPr>
            <a:r>
              <a:rPr lang="en-US" sz="1600" dirty="0"/>
              <a:t>(Neuman &amp; </a:t>
            </a:r>
            <a:r>
              <a:rPr lang="en-US" sz="1600" dirty="0" err="1"/>
              <a:t>Roskos</a:t>
            </a:r>
            <a:r>
              <a:rPr lang="en-US" sz="1600" dirty="0"/>
              <a:t>, 2005; Teale, Hoffman, and </a:t>
            </a:r>
            <a:r>
              <a:rPr lang="en-US" sz="1600" dirty="0" err="1"/>
              <a:t>Pagacia</a:t>
            </a:r>
            <a:r>
              <a:rPr lang="en-US" sz="1600" dirty="0"/>
              <a:t>, 2010; McKay &amp; Teale, 2015)</a:t>
            </a:r>
          </a:p>
          <a:p>
            <a:pPr marL="18288" indent="0">
              <a:buNone/>
            </a:pPr>
            <a:endParaRPr lang="en-US" dirty="0"/>
          </a:p>
          <a:p>
            <a:pPr marL="18288" indent="0">
              <a:buNone/>
            </a:pPr>
            <a:r>
              <a:rPr lang="en-US" dirty="0"/>
              <a:t>Learning print concepts is a “constrained skill” with a finite quantity of things to learn.</a:t>
            </a:r>
          </a:p>
          <a:p>
            <a:pPr marL="18288" indent="0" algn="r">
              <a:buNone/>
            </a:pPr>
            <a:r>
              <a:rPr lang="en-US" sz="1600" dirty="0"/>
              <a:t>(Paris, 2005)</a:t>
            </a:r>
          </a:p>
          <a:p>
            <a:pPr marL="18288" indent="0" algn="r">
              <a:buNone/>
            </a:pPr>
            <a:endParaRPr lang="en-US" sz="1600" dirty="0"/>
          </a:p>
          <a:p>
            <a:pPr marL="18288" indent="0">
              <a:buNone/>
            </a:pPr>
            <a:r>
              <a:rPr lang="en-US" dirty="0"/>
              <a:t>Increased literacy demands in primary grades, particularly within PARCC assessments beginning in third grade, require much more focused attention to vocabulary and comprehension – skills that continue to develop over a lifetime.</a:t>
            </a:r>
          </a:p>
          <a:p>
            <a:pPr marL="18288" indent="0" algn="r">
              <a:buNone/>
            </a:pPr>
            <a:r>
              <a:rPr lang="en-US" sz="1600" dirty="0"/>
              <a:t>(</a:t>
            </a:r>
            <a:r>
              <a:rPr lang="en-US" sz="1600" dirty="0" err="1"/>
              <a:t>Casbergue</a:t>
            </a:r>
            <a:r>
              <a:rPr lang="en-US" sz="1600" dirty="0"/>
              <a:t>, 2017)</a:t>
            </a:r>
          </a:p>
        </p:txBody>
      </p:sp>
      <p:sp>
        <p:nvSpPr>
          <p:cNvPr id="3" name="Title 2">
            <a:extLst>
              <a:ext uri="{FF2B5EF4-FFF2-40B4-BE49-F238E27FC236}">
                <a16:creationId xmlns:a16="http://schemas.microsoft.com/office/drawing/2014/main" id="{D18D918A-41B1-45CC-BA1C-0DAB4D21E315}"/>
              </a:ext>
            </a:extLst>
          </p:cNvPr>
          <p:cNvSpPr>
            <a:spLocks noGrp="1"/>
          </p:cNvSpPr>
          <p:nvPr>
            <p:ph type="title"/>
          </p:nvPr>
        </p:nvSpPr>
        <p:spPr/>
        <p:txBody>
          <a:bodyPr/>
          <a:lstStyle/>
          <a:p>
            <a:r>
              <a:rPr lang="en-US" dirty="0"/>
              <a:t>The national preschool literacy picture</a:t>
            </a:r>
          </a:p>
        </p:txBody>
      </p:sp>
    </p:spTree>
    <p:extLst>
      <p:ext uri="{BB962C8B-B14F-4D97-AF65-F5344CB8AC3E}">
        <p14:creationId xmlns:p14="http://schemas.microsoft.com/office/powerpoint/2010/main" val="262331015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9305</TotalTime>
  <Words>1887</Words>
  <Application>Microsoft Office PowerPoint</Application>
  <PresentationFormat>Custom</PresentationFormat>
  <Paragraphs>225</Paragraphs>
  <Slides>50</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50</vt:i4>
      </vt:variant>
    </vt:vector>
  </HeadingPairs>
  <TitlesOfParts>
    <vt:vector size="53" baseType="lpstr">
      <vt:lpstr>Arial</vt:lpstr>
      <vt:lpstr>Calibri</vt:lpstr>
      <vt:lpstr>Office Theme</vt:lpstr>
      <vt:lpstr>Providing Engaged Instructional Support for Learning – Focus on Language and Early Literacy</vt:lpstr>
      <vt:lpstr>Welcome, Session &amp; Group Introductions</vt:lpstr>
      <vt:lpstr>Learning Objectives</vt:lpstr>
      <vt:lpstr>LEARNING OBJECTIVES</vt:lpstr>
      <vt:lpstr>Learning and Literacy in Preschool</vt:lpstr>
      <vt:lpstr>Most important preschool literacy skills?</vt:lpstr>
      <vt:lpstr>Print concepts vs. meaning?</vt:lpstr>
      <vt:lpstr>Louisiana early literacy standards</vt:lpstr>
      <vt:lpstr>The national preschool literacy picture</vt:lpstr>
      <vt:lpstr>Instructional Support: Teacher – Child Interactions</vt:lpstr>
      <vt:lpstr>CLASS® INSTRUCTIONAL SUPPORT:  CONNECTIONS TO EARLY LITERACY</vt:lpstr>
      <vt:lpstr>Concept Development</vt:lpstr>
      <vt:lpstr>Concept development</vt:lpstr>
      <vt:lpstr>preschool class® tool</vt:lpstr>
      <vt:lpstr>PRESCHOOL class® tool</vt:lpstr>
      <vt:lpstr>PRESCHOOL class® tool</vt:lpstr>
      <vt:lpstr>PRESCHOOL class® tool</vt:lpstr>
      <vt:lpstr>PRESCHOOL class® tool</vt:lpstr>
      <vt:lpstr>Concept development video</vt:lpstr>
      <vt:lpstr>Quality of Feedback</vt:lpstr>
      <vt:lpstr>QUALITY OF FEEDBACK</vt:lpstr>
      <vt:lpstr>preschool class® tool</vt:lpstr>
      <vt:lpstr>PRESCHOOL class® tool</vt:lpstr>
      <vt:lpstr>preschool class® tool</vt:lpstr>
      <vt:lpstr>preschool class® tool</vt:lpstr>
      <vt:lpstr>PRESCHOOL class® tool</vt:lpstr>
      <vt:lpstr>PRESCHOOL class® tool</vt:lpstr>
      <vt:lpstr>preschool class® tool</vt:lpstr>
      <vt:lpstr>preschool class® tool</vt:lpstr>
      <vt:lpstr>PRESCHOOL class® tool</vt:lpstr>
      <vt:lpstr>PRESCHOOL class® tool</vt:lpstr>
      <vt:lpstr>Recognizing quality of feedback</vt:lpstr>
      <vt:lpstr>Language Modeling</vt:lpstr>
      <vt:lpstr>LANGUAGE MODELING</vt:lpstr>
      <vt:lpstr>preschool class® tool</vt:lpstr>
      <vt:lpstr>PRESCHOOL class® tool</vt:lpstr>
      <vt:lpstr>preschool class® tool</vt:lpstr>
      <vt:lpstr>PRESCHOOL class® tool</vt:lpstr>
      <vt:lpstr>PRESCHOOL class® tool</vt:lpstr>
      <vt:lpstr>Language modeling after read aloud</vt:lpstr>
      <vt:lpstr>Follow-Up Shared Writing</vt:lpstr>
      <vt:lpstr>Follow-up shared writing</vt:lpstr>
      <vt:lpstr>Steps to follow-up shared writing</vt:lpstr>
      <vt:lpstr>Next Steps</vt:lpstr>
      <vt:lpstr>APPLYING WHAT YOU HAVE LEARNED</vt:lpstr>
      <vt:lpstr>Then try it!</vt:lpstr>
      <vt:lpstr>Session Review</vt:lpstr>
      <vt:lpstr>REVIEW LEARNING OBJECTIVES</vt:lpstr>
      <vt:lpstr>Reflections, Questions, &amp; Comments</vt:lpstr>
      <vt:lpstr>Please complete the Post-Assessment Evaluation.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Bascle</dc:creator>
  <cp:lastModifiedBy>Samantha Knotts</cp:lastModifiedBy>
  <cp:revision>87</cp:revision>
  <dcterms:created xsi:type="dcterms:W3CDTF">2019-12-03T21:19:25Z</dcterms:created>
  <dcterms:modified xsi:type="dcterms:W3CDTF">2020-03-11T20:11:41Z</dcterms:modified>
</cp:coreProperties>
</file>